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-572300" y="241350"/>
            <a:ext cx="5540400" cy="62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2100">
                <a:latin typeface="Times New Roman"/>
                <a:ea typeface="Times New Roman"/>
                <a:cs typeface="Times New Roman"/>
                <a:sym typeface="Times New Roman"/>
              </a:rPr>
              <a:t>Does competition </a:t>
            </a:r>
            <a:r>
              <a:rPr lang="en-GB" sz="2100">
                <a:latin typeface="Times New Roman"/>
                <a:ea typeface="Times New Roman"/>
                <a:cs typeface="Times New Roman"/>
                <a:sym typeface="Times New Roman"/>
              </a:rPr>
              <a:t>affect</a:t>
            </a:r>
            <a:r>
              <a:rPr lang="en-GB" sz="2100">
                <a:latin typeface="Times New Roman"/>
                <a:ea typeface="Times New Roman"/>
                <a:cs typeface="Times New Roman"/>
                <a:sym typeface="Times New Roman"/>
              </a:rPr>
              <a:t> flying squirrel abundances at different elevations?</a:t>
            </a:r>
            <a:endParaRPr sz="2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1038600"/>
            <a:ext cx="3414300" cy="398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238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-GB" sz="1500">
                <a:solidFill>
                  <a:schemeClr val="dk1"/>
                </a:solidFill>
              </a:rPr>
              <a:t>Competition experiments were done in high elevation zones (</a:t>
            </a:r>
            <a:r>
              <a:rPr i="1" lang="en-GB" sz="1500">
                <a:solidFill>
                  <a:schemeClr val="dk1"/>
                </a:solidFill>
              </a:rPr>
              <a:t>G. fuscus</a:t>
            </a:r>
            <a:r>
              <a:rPr lang="en-GB" sz="1500">
                <a:solidFill>
                  <a:schemeClr val="dk1"/>
                </a:solidFill>
              </a:rPr>
              <a:t>) and low elevation zones (</a:t>
            </a:r>
            <a:r>
              <a:rPr i="1" lang="en-GB" sz="1500">
                <a:solidFill>
                  <a:schemeClr val="dk1"/>
                </a:solidFill>
              </a:rPr>
              <a:t>G. sabrinus</a:t>
            </a:r>
            <a:r>
              <a:rPr lang="en-GB" sz="1500">
                <a:solidFill>
                  <a:schemeClr val="dk1"/>
                </a:solidFill>
              </a:rPr>
              <a:t>) </a:t>
            </a:r>
            <a:endParaRPr sz="15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i="1" lang="en-GB" sz="1400">
                <a:solidFill>
                  <a:schemeClr val="dk1"/>
                </a:solidFill>
              </a:rPr>
              <a:t>G. Sabrinus</a:t>
            </a:r>
            <a:r>
              <a:rPr lang="en-GB" sz="1400">
                <a:solidFill>
                  <a:schemeClr val="dk1"/>
                </a:solidFill>
              </a:rPr>
              <a:t> did not grow abundantly in the </a:t>
            </a:r>
            <a:r>
              <a:rPr i="1" lang="en-GB" sz="1400">
                <a:solidFill>
                  <a:schemeClr val="dk1"/>
                </a:solidFill>
              </a:rPr>
              <a:t>G. Fuscus</a:t>
            </a:r>
            <a:r>
              <a:rPr lang="en-GB" sz="1400">
                <a:solidFill>
                  <a:schemeClr val="dk1"/>
                </a:solidFill>
              </a:rPr>
              <a:t> zone with or without competition, while </a:t>
            </a:r>
            <a:r>
              <a:rPr i="1" lang="en-GB" sz="1400">
                <a:solidFill>
                  <a:schemeClr val="dk1"/>
                </a:solidFill>
              </a:rPr>
              <a:t>G. Fuscus</a:t>
            </a:r>
            <a:r>
              <a:rPr lang="en-GB" sz="1400">
                <a:solidFill>
                  <a:schemeClr val="dk1"/>
                </a:solidFill>
              </a:rPr>
              <a:t> grew well in both zones but not with competition </a:t>
            </a:r>
            <a:r>
              <a:rPr i="1" lang="en-GB" sz="1400">
                <a:solidFill>
                  <a:schemeClr val="dk1"/>
                </a:solidFill>
              </a:rPr>
              <a:t>G. Sabrinus</a:t>
            </a:r>
            <a:r>
              <a:rPr lang="en-GB" sz="1400">
                <a:solidFill>
                  <a:schemeClr val="dk1"/>
                </a:solidFill>
              </a:rPr>
              <a:t> zone.</a:t>
            </a:r>
            <a:endParaRPr sz="14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GB" sz="1400">
                <a:solidFill>
                  <a:schemeClr val="dk1"/>
                </a:solidFill>
              </a:rPr>
              <a:t>The lower end of </a:t>
            </a:r>
            <a:r>
              <a:rPr i="1" lang="en-GB" sz="1400">
                <a:solidFill>
                  <a:schemeClr val="dk1"/>
                </a:solidFill>
              </a:rPr>
              <a:t>G. fuscus</a:t>
            </a:r>
            <a:r>
              <a:rPr lang="en-GB" sz="1400">
                <a:solidFill>
                  <a:schemeClr val="dk1"/>
                </a:solidFill>
              </a:rPr>
              <a:t> distribution appears to be limited by competition with </a:t>
            </a:r>
            <a:r>
              <a:rPr i="1" lang="en-GB" sz="1400">
                <a:solidFill>
                  <a:schemeClr val="dk1"/>
                </a:solidFill>
              </a:rPr>
              <a:t>G. sabrinus.</a:t>
            </a:r>
            <a:endParaRPr i="1" sz="14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GB" sz="1400">
                <a:solidFill>
                  <a:schemeClr val="dk1"/>
                </a:solidFill>
              </a:rPr>
              <a:t>The higher end of the </a:t>
            </a:r>
            <a:r>
              <a:rPr i="1" lang="en-GB" sz="1400">
                <a:solidFill>
                  <a:schemeClr val="dk1"/>
                </a:solidFill>
              </a:rPr>
              <a:t>G. sabrinus</a:t>
            </a:r>
            <a:r>
              <a:rPr lang="en-GB" sz="1400">
                <a:solidFill>
                  <a:schemeClr val="dk1"/>
                </a:solidFill>
              </a:rPr>
              <a:t> distribution is not limited by competition with </a:t>
            </a:r>
            <a:r>
              <a:rPr i="1" lang="en-GB" sz="1400">
                <a:solidFill>
                  <a:schemeClr val="dk1"/>
                </a:solidFill>
              </a:rPr>
              <a:t>G. fuscus</a:t>
            </a:r>
            <a:r>
              <a:rPr lang="en-GB" sz="1400">
                <a:solidFill>
                  <a:schemeClr val="dk1"/>
                </a:solidFill>
              </a:rPr>
              <a:t>, but abiotic factors.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25727" y="121825"/>
            <a:ext cx="4482997" cy="2449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52538" y="2616800"/>
            <a:ext cx="4229375" cy="25267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146675" y="4713275"/>
            <a:ext cx="2767200" cy="38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Morgan Zimmerman and Leila Melvin</a:t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