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Lato" panose="020F0502020204030203" pitchFamily="34" charset="0"/>
      <p:regular r:id="rId4"/>
      <p:bold r:id="rId5"/>
      <p:italic r:id="rId6"/>
      <p:boldItalic r:id="rId7"/>
    </p:embeddedFont>
    <p:embeddedFont>
      <p:font typeface="Raleway" pitchFamily="2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420F5F-8F57-BC89-3F0E-78878305767F}" v="7" dt="2024-03-21T16:43:33.6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7688100" cy="6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Competition between </a:t>
            </a:r>
            <a:r>
              <a:rPr lang="en" sz="2600" i="1"/>
              <a:t>G. Sabrinus</a:t>
            </a:r>
            <a:r>
              <a:rPr lang="en" sz="2600"/>
              <a:t> and </a:t>
            </a:r>
            <a:r>
              <a:rPr lang="en" sz="2600" i="1"/>
              <a:t>G. Fuscus</a:t>
            </a:r>
            <a:endParaRPr sz="2600" i="1"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0" y="1282875"/>
            <a:ext cx="4804800" cy="38673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457200" lvl="0" indent="-322580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b="1" dirty="0"/>
              <a:t>Figure 1</a:t>
            </a:r>
            <a:r>
              <a:rPr lang="en" dirty="0"/>
              <a:t> demonstrates the </a:t>
            </a:r>
            <a:r>
              <a:rPr lang="en" b="1" dirty="0"/>
              <a:t>Fundamental </a:t>
            </a:r>
            <a:r>
              <a:rPr lang="en" dirty="0"/>
              <a:t>niche of each species alone (initial density of 10 squirrels per enclosure), while </a:t>
            </a:r>
            <a:r>
              <a:rPr lang="en" b="1" dirty="0"/>
              <a:t>Figure 2</a:t>
            </a:r>
            <a:r>
              <a:rPr lang="en" dirty="0"/>
              <a:t> demonstrates the </a:t>
            </a:r>
            <a:r>
              <a:rPr lang="en" b="1" dirty="0"/>
              <a:t>Realized </a:t>
            </a:r>
            <a:r>
              <a:rPr lang="en" dirty="0"/>
              <a:t>niche of each species together (initial densities of 10 squirrels each) across elevations in 100m increments.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22580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dirty="0"/>
              <a:t>The fundamental and realized niches of each species are proven to be different, thus </a:t>
            </a:r>
            <a:r>
              <a:rPr lang="en" b="1" dirty="0"/>
              <a:t>Competition </a:t>
            </a:r>
            <a:r>
              <a:rPr lang="en" dirty="0"/>
              <a:t>is present between </a:t>
            </a:r>
            <a:r>
              <a:rPr lang="en" i="1" dirty="0"/>
              <a:t>G. </a:t>
            </a:r>
            <a:r>
              <a:rPr lang="en" i="1" dirty="0" err="1"/>
              <a:t>Sabrinus</a:t>
            </a:r>
            <a:r>
              <a:rPr lang="en" dirty="0"/>
              <a:t> and </a:t>
            </a:r>
            <a:r>
              <a:rPr lang="en" i="1" dirty="0"/>
              <a:t>G. Fuscus</a:t>
            </a:r>
            <a:r>
              <a:rPr lang="en" dirty="0"/>
              <a:t>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22580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dirty="0"/>
              <a:t>As seen in </a:t>
            </a:r>
            <a:r>
              <a:rPr lang="en" b="1" dirty="0"/>
              <a:t>Figure 2</a:t>
            </a:r>
            <a:r>
              <a:rPr lang="en" dirty="0"/>
              <a:t>, </a:t>
            </a:r>
            <a:r>
              <a:rPr lang="en" i="1" dirty="0"/>
              <a:t>G. </a:t>
            </a:r>
            <a:r>
              <a:rPr lang="en" i="1" dirty="0" err="1"/>
              <a:t>Sabrinus</a:t>
            </a:r>
            <a:r>
              <a:rPr lang="en" dirty="0"/>
              <a:t> “wins” between 0m and 1000m (when </a:t>
            </a:r>
            <a:r>
              <a:rPr lang="en" i="1" dirty="0"/>
              <a:t>G. Fuscus</a:t>
            </a:r>
            <a:r>
              <a:rPr lang="en" dirty="0"/>
              <a:t> is driven to extinction), while </a:t>
            </a:r>
            <a:r>
              <a:rPr lang="en" i="1" dirty="0"/>
              <a:t>G. Fuscus</a:t>
            </a:r>
            <a:r>
              <a:rPr lang="en" dirty="0"/>
              <a:t> “wins” between 1300m and 1600m (when </a:t>
            </a:r>
            <a:r>
              <a:rPr lang="en" i="1" dirty="0"/>
              <a:t>G. </a:t>
            </a:r>
            <a:r>
              <a:rPr lang="en" i="1" dirty="0" err="1"/>
              <a:t>Sabrinus</a:t>
            </a:r>
            <a:r>
              <a:rPr lang="en" dirty="0"/>
              <a:t> is driven to extinction).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22580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dirty="0"/>
              <a:t>As also seen in </a:t>
            </a:r>
            <a:r>
              <a:rPr lang="en" b="1" dirty="0"/>
              <a:t>Figure 2</a:t>
            </a:r>
            <a:r>
              <a:rPr lang="en" dirty="0"/>
              <a:t>, the two species </a:t>
            </a:r>
            <a:r>
              <a:rPr lang="en" b="1" dirty="0"/>
              <a:t>Coexist </a:t>
            </a:r>
            <a:r>
              <a:rPr lang="en" dirty="0"/>
              <a:t>between 1100m and 1200m, when neither species are driven to extinction.</a:t>
            </a:r>
            <a:endParaRPr dirty="0"/>
          </a:p>
        </p:txBody>
      </p:sp>
      <p:sp>
        <p:nvSpPr>
          <p:cNvPr id="88" name="Google Shape;88;p13"/>
          <p:cNvSpPr txBox="1"/>
          <p:nvPr/>
        </p:nvSpPr>
        <p:spPr>
          <a:xfrm>
            <a:off x="52350" y="381800"/>
            <a:ext cx="1533697" cy="6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dirty="0">
                <a:solidFill>
                  <a:schemeClr val="accent1"/>
                </a:solidFill>
                <a:latin typeface="Raleway"/>
                <a:ea typeface="Raleway"/>
                <a:cs typeface="Raleway"/>
                <a:sym typeface="Raleway"/>
              </a:rPr>
              <a:t>John Zambito</a:t>
            </a:r>
            <a:endParaRPr sz="900">
              <a:solidFill>
                <a:schemeClr val="accent1"/>
              </a:solidFill>
              <a:latin typeface="Raleway"/>
              <a:ea typeface="Raleway"/>
              <a:cs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dirty="0">
                <a:solidFill>
                  <a:schemeClr val="accent1"/>
                </a:solidFill>
                <a:latin typeface="Raleway"/>
                <a:ea typeface="Raleway"/>
                <a:cs typeface="Raleway"/>
                <a:sym typeface="Raleway"/>
              </a:rPr>
              <a:t>Brandon Vargas-Torres</a:t>
            </a:r>
            <a:endParaRPr sz="900">
              <a:solidFill>
                <a:schemeClr val="accent1"/>
              </a:solidFill>
              <a:latin typeface="Raleway"/>
              <a:ea typeface="Raleway"/>
              <a:cs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dirty="0">
                <a:solidFill>
                  <a:schemeClr val="accent1"/>
                </a:solidFill>
                <a:latin typeface="Raleway"/>
                <a:ea typeface="Raleway"/>
                <a:cs typeface="Raleway"/>
                <a:sym typeface="Raleway"/>
              </a:rPr>
              <a:t>Isabella </a:t>
            </a:r>
            <a:r>
              <a:rPr lang="en" sz="900" err="1">
                <a:solidFill>
                  <a:schemeClr val="accent1"/>
                </a:solidFill>
                <a:latin typeface="Raleway"/>
                <a:ea typeface="Raleway"/>
                <a:cs typeface="Raleway"/>
                <a:sym typeface="Raleway"/>
              </a:rPr>
              <a:t>Interlicchio</a:t>
            </a:r>
            <a:endParaRPr sz="900" err="1">
              <a:solidFill>
                <a:schemeClr val="accent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5385500" y="441600"/>
            <a:ext cx="1387500" cy="3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>
                <a:solidFill>
                  <a:schemeClr val="accent1"/>
                </a:solidFill>
                <a:latin typeface="Raleway"/>
                <a:ea typeface="Raleway"/>
                <a:cs typeface="Raleway"/>
                <a:sym typeface="Raleway"/>
              </a:rPr>
              <a:t>Figure 1 :</a:t>
            </a:r>
            <a:endParaRPr sz="800" b="1">
              <a:solidFill>
                <a:schemeClr val="accen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5385500" y="2735750"/>
            <a:ext cx="665400" cy="2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>
                <a:solidFill>
                  <a:schemeClr val="accent1"/>
                </a:solidFill>
                <a:latin typeface="Raleway"/>
                <a:ea typeface="Raleway"/>
                <a:cs typeface="Raleway"/>
                <a:sym typeface="Raleway"/>
              </a:rPr>
              <a:t>Figure 2 :</a:t>
            </a:r>
            <a:endParaRPr sz="800" b="1">
              <a:solidFill>
                <a:schemeClr val="accen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91" name="Google Shape;9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37875" y="687200"/>
            <a:ext cx="3462175" cy="208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37863" y="2982350"/>
            <a:ext cx="3462207" cy="208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Streamline</vt:lpstr>
      <vt:lpstr>Competition between G. Sabrinus and G. Fuscus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Competition between G. Sabrinus and G. Fuscus</dc:title>
  <cp:revision>16</cp:revision>
  <dcterms:modified xsi:type="dcterms:W3CDTF">2024-03-21T18:40:52Z</dcterms:modified>
</cp:coreProperties>
</file>