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2" autoAdjust="0"/>
    <p:restoredTop sz="94660"/>
  </p:normalViewPr>
  <p:slideViewPr>
    <p:cSldViewPr snapToGrid="0">
      <p:cViewPr>
        <p:scale>
          <a:sx n="80" d="100"/>
          <a:sy n="80" d="100"/>
        </p:scale>
        <p:origin x="52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C8DD-5572-F638-A21A-22B9AC80A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00A547-7E1A-9522-D656-C32699853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483D1-1496-2B3E-A9F1-06BAB0A62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55FCC-9E19-5CA5-ABCD-39CA1F4E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58FDB-3F8C-AA81-B520-EB5C0A1D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8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010AC-34FD-2FA4-EEDD-C0EDF0A1E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79F7D-9C79-525A-6C86-6CAE922DEA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64B8A-4340-CA7B-170F-AE0BAA861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BA1C7-D472-8111-452C-D7C5984A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53630-536F-56F4-61D6-C456A91A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40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C958C2-5F29-4C45-4920-98980D4FF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74685-FA2F-2759-2DC3-241182996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63BD8-BF0C-57FC-C841-4CAA98F80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A2A0-BA9F-F397-BBAB-0B542D1F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774D1-1B13-3790-02FB-5A002FA48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781CD-BCB2-A079-C91F-75F94172B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7B502-C737-63EA-BAD7-50EDD9037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1A606-3B8D-845F-E6B4-EA568F7BD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67D19-9782-4F68-E646-7E7B85A80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2916E-6A57-2512-B262-75DF6146D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43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A9482-3BEB-2331-0B6A-CECB1A61A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AED313-C01F-5837-E3F7-3816DD19F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D407E-2BBF-EFB3-4D7E-8B6A875F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810B7-213C-8799-7CE5-2E888A92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A8604-234D-6BD9-772F-137B3BB22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34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7DD4-1093-281B-82BD-326D058E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5D7FC-407A-5DBF-3239-10C1A7663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4563C-1F17-0A31-3306-544B6D2A6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54844-043F-9C15-0776-E57F4C08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10DBBE-41D2-4B51-2368-09D62F30B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14F1F-280D-F79C-9A7E-7CE1CD87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9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5208F-5230-24DF-4D5D-4869EA469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F1E9B-746E-262B-E7FC-8C2B83991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B467A-58A6-25E8-9F81-749C18F86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676E3-7213-FD5B-E1D8-F67E9FEA8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A780F-653B-CAF3-3767-F330CF4E3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ED3C8-4956-A2CC-C8CE-78E01597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C83066-86BE-EA92-CA57-5AD2CEB1D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FA70A2-403F-2396-97F5-3D770AFD9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5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FD903-D4E7-063C-8185-FDB6ACE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38215-ED44-2ACB-906A-F2AD41EC8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49610-0AC4-239D-B511-C3D55F1C4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DD0751-BDF1-3DDA-8AA6-203328F1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47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27EFD-EAAD-161C-856B-63B7F33C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AA648-056C-EDE6-08E7-65035A04A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B2411-83F3-83E4-394E-B728C0FC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6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6873-6661-70B1-ED99-BF28D105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1DE3C-DDB6-39F4-5DBE-0188CBC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F1AC9-EB59-6F3C-0CCC-5AA9CD05A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2E02AB-93FA-E1DE-088A-1C729EAB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61A58-025D-FA56-9A08-9F081C70C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E0187-350A-A5B0-E3DE-642C41B6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7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07EF-0EAC-1E0C-803B-066F22244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BD9128-8126-2A8B-B034-B305CCC456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207E2-D34C-3F23-D4EB-876A718C1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9A805E-73F0-2C4B-0AE2-1C101D17C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49B6B-BBE3-AA37-FBDC-4C09992C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9CB55-D670-AC5F-94C9-986BEBA9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1DFF5A-5F8A-9181-BF12-FABD2109A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59B59-A245-5A9E-13C5-7FDAA8F390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333FE-ABA4-A6FE-7456-8B46392A4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3580A2-DC01-4E88-BDA6-04C162402AC7}" type="datetimeFigureOut">
              <a:rPr lang="en-US" smtClean="0"/>
              <a:t>3/20/2024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BF146-4285-A5F7-6AC3-FD1F59B2A2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7A22B-E687-3DED-4B56-178F2C40E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83E396-1DDD-49F1-9AC2-255CBBE3D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51387F-32D1-ADA7-463F-562EE2FFA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599" y="96476"/>
            <a:ext cx="6068834" cy="61293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sz="1800" dirty="0"/>
              <a:t>Competition Experiment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Through our experiment the northern species, </a:t>
            </a:r>
            <a:r>
              <a:rPr lang="en-US" sz="1700" i="1" dirty="0"/>
              <a:t>Glaucomys sabrinus</a:t>
            </a:r>
            <a:r>
              <a:rPr lang="en-US" sz="1700" dirty="0"/>
              <a:t>, decreased due to the introduction of the southern species, </a:t>
            </a:r>
            <a:r>
              <a:rPr lang="en-US" sz="1700" i="1" dirty="0"/>
              <a:t>Glaucomys fuscus</a:t>
            </a:r>
            <a:r>
              <a:rPr lang="en-US" sz="1700" dirty="0"/>
              <a:t>, at elevations higher than 1200 meters and increased or remained stable at elevations lower than 1100 meters. </a:t>
            </a:r>
            <a:r>
              <a:rPr lang="en-US" sz="1700" b="1" u="sng" dirty="0"/>
              <a:t>See figure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Competition can be seen at all elevations, however at elevations lower than 1100 meters </a:t>
            </a:r>
            <a:r>
              <a:rPr lang="en-US" sz="1700" i="1" dirty="0"/>
              <a:t>Glaucomys fuscus </a:t>
            </a:r>
            <a:r>
              <a:rPr lang="en-US" sz="1700" dirty="0"/>
              <a:t>goes extinct throughout the course of a year (</a:t>
            </a:r>
            <a:r>
              <a:rPr lang="en-US" sz="1700" i="1" dirty="0"/>
              <a:t>G. sabrinus </a:t>
            </a:r>
            <a:r>
              <a:rPr lang="en-US" sz="1700" dirty="0"/>
              <a:t>“wins” in competition) while at elevations higher than 1200 meters </a:t>
            </a:r>
            <a:r>
              <a:rPr lang="en-US" sz="1700" i="1" dirty="0"/>
              <a:t>Glaucomys sabrinus </a:t>
            </a:r>
            <a:r>
              <a:rPr lang="en-US" sz="1700" dirty="0"/>
              <a:t>goes extinct throughout the course of a year (</a:t>
            </a:r>
            <a:r>
              <a:rPr lang="en-US" sz="1700" i="1" dirty="0"/>
              <a:t>G. fuscus </a:t>
            </a:r>
            <a:r>
              <a:rPr lang="en-US" sz="1700" dirty="0"/>
              <a:t>“wins” in competition).  </a:t>
            </a:r>
            <a:r>
              <a:rPr lang="en-US" sz="1700" b="1" u="sng" dirty="0"/>
              <a:t>See figure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The two species seem to be able to coexist at an initial population size of 10  at elevations between 1100 and 1200 meters. </a:t>
            </a:r>
            <a:r>
              <a:rPr lang="en-US" sz="1700" b="1" u="sng" dirty="0"/>
              <a:t>See figure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When the  </a:t>
            </a:r>
            <a:r>
              <a:rPr lang="en-US" sz="1700" i="1" dirty="0"/>
              <a:t>Glaucomys fuscus </a:t>
            </a:r>
            <a:r>
              <a:rPr lang="en-US" sz="1700" dirty="0"/>
              <a:t>population size is low compared to the population size of </a:t>
            </a:r>
            <a:r>
              <a:rPr lang="en-US" sz="1700" i="1" dirty="0"/>
              <a:t>Glaucomys sabrinus </a:t>
            </a:r>
            <a:r>
              <a:rPr lang="en-US" sz="1700" dirty="0"/>
              <a:t>the population is more likely to go extinct or close to extinction due to out-competition even in an elevation that previously showed stability of both populations; however, when the population size is high the </a:t>
            </a:r>
            <a:r>
              <a:rPr lang="en-US" sz="1700" i="1" dirty="0"/>
              <a:t>Glaucomys fuscus </a:t>
            </a:r>
            <a:r>
              <a:rPr lang="en-US" sz="1700" dirty="0"/>
              <a:t>population seems to have more individual survivability over longer periods of time than </a:t>
            </a:r>
            <a:r>
              <a:rPr lang="en-US" sz="1700" i="1" dirty="0"/>
              <a:t>Glaucomys sabrinus.</a:t>
            </a:r>
            <a:r>
              <a:rPr lang="en-US" sz="1700" dirty="0"/>
              <a:t> We found this by adjusting the initial densities of the </a:t>
            </a:r>
            <a:r>
              <a:rPr lang="en-US" sz="1700" i="1" dirty="0"/>
              <a:t>Glaucomys fuscus</a:t>
            </a:r>
            <a:r>
              <a:rPr lang="en-US" sz="1700" dirty="0"/>
              <a:t> populations (the immigrating species) at an elevation of 1150 meters (the center point between the fluctuation of overall species mortality) while leaving the </a:t>
            </a:r>
            <a:r>
              <a:rPr lang="en-US" sz="1700" i="1" dirty="0"/>
              <a:t>Glaucomys sabrinus </a:t>
            </a:r>
            <a:r>
              <a:rPr lang="en-US" sz="1700" dirty="0"/>
              <a:t>population at a stable size of 10. </a:t>
            </a:r>
            <a:r>
              <a:rPr lang="en-US" sz="1700" b="1" u="sng" dirty="0"/>
              <a:t>See figure 2</a:t>
            </a:r>
            <a:endParaRPr lang="en-US" sz="1700" b="1" i="1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85D92-3CF2-02BF-C6AC-15A84189FDE0}"/>
              </a:ext>
            </a:extLst>
          </p:cNvPr>
          <p:cNvSpPr txBox="1"/>
          <p:nvPr/>
        </p:nvSpPr>
        <p:spPr>
          <a:xfrm>
            <a:off x="1181264" y="6329473"/>
            <a:ext cx="416350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/>
              <a:t>Group Members: </a:t>
            </a:r>
          </a:p>
          <a:p>
            <a:r>
              <a:rPr lang="en-US" sz="1400" b="1" dirty="0"/>
              <a:t>Sarah Ware, Kennedie Bollinger, Grace Carrion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8CA757-6663-3A9C-95E9-90000C681DA8}"/>
              </a:ext>
            </a:extLst>
          </p:cNvPr>
          <p:cNvSpPr txBox="1"/>
          <p:nvPr/>
        </p:nvSpPr>
        <p:spPr>
          <a:xfrm>
            <a:off x="8325673" y="3093288"/>
            <a:ext cx="13914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Figure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BB609D-A985-BCBF-C337-C89F02770861}"/>
              </a:ext>
            </a:extLst>
          </p:cNvPr>
          <p:cNvSpPr txBox="1"/>
          <p:nvPr/>
        </p:nvSpPr>
        <p:spPr>
          <a:xfrm>
            <a:off x="8325671" y="6591083"/>
            <a:ext cx="13914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Figure 2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F9A36D-F6D2-BD61-6D97-878920796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272" y="3336703"/>
            <a:ext cx="5070279" cy="32469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F84F661-665A-63A8-EE7F-634BEEF25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274" y="96476"/>
            <a:ext cx="5070279" cy="29866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38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277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Kennedie Bollinger</dc:creator>
  <cp:lastModifiedBy>Kennedie Bollinger</cp:lastModifiedBy>
  <cp:revision>1</cp:revision>
  <dcterms:created xsi:type="dcterms:W3CDTF">2024-03-20T20:11:09Z</dcterms:created>
  <dcterms:modified xsi:type="dcterms:W3CDTF">2024-03-21T01:57:44Z</dcterms:modified>
</cp:coreProperties>
</file>