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0"/>
  </p:normalViewPr>
  <p:slideViewPr>
    <p:cSldViewPr snapToGrid="0">
      <p:cViewPr>
        <p:scale>
          <a:sx n="128" d="100"/>
          <a:sy n="128" d="100"/>
        </p:scale>
        <p:origin x="-1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fsu-my.sharepoint.com/personal/nu23_fsu_edu/Documents/ecology%20data%20for%20squirels%20collected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fsu-my.sharepoint.com/personal/nu23_fsu_edu/Documents/ecology%20data%20for%20squirels%20collected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Fundemental</a:t>
            </a:r>
            <a:r>
              <a:rPr lang="en-US" baseline="0"/>
              <a:t> Niche 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8403470114180926E-2"/>
          <c:y val="0.17171296296296296"/>
          <c:w val="0.64527435782855913"/>
          <c:h val="0.66901246719160101"/>
        </c:manualLayout>
      </c:layout>
      <c:scatterChart>
        <c:scatterStyle val="lineMarker"/>
        <c:varyColors val="0"/>
        <c:ser>
          <c:idx val="0"/>
          <c:order val="0"/>
          <c:tx>
            <c:v> Fuscus Final Abundance Nfuscus i = 10           Nsabrinus i = 0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Sheet1!$B$38:$B$43</c:f>
              <c:numCache>
                <c:formatCode>General</c:formatCode>
                <c:ptCount val="6"/>
                <c:pt idx="0">
                  <c:v>0</c:v>
                </c:pt>
                <c:pt idx="1">
                  <c:v>320</c:v>
                </c:pt>
                <c:pt idx="2">
                  <c:v>640</c:v>
                </c:pt>
                <c:pt idx="3">
                  <c:v>690</c:v>
                </c:pt>
                <c:pt idx="4">
                  <c:v>1280</c:v>
                </c:pt>
                <c:pt idx="5">
                  <c:v>1600</c:v>
                </c:pt>
              </c:numCache>
            </c:numRef>
          </c:xVal>
          <c:yVal>
            <c:numRef>
              <c:f>Sheet1!$C$38:$C$43</c:f>
              <c:numCache>
                <c:formatCode>General</c:formatCode>
                <c:ptCount val="6"/>
                <c:pt idx="0">
                  <c:v>6.45</c:v>
                </c:pt>
                <c:pt idx="1">
                  <c:v>18.64</c:v>
                </c:pt>
                <c:pt idx="2">
                  <c:v>16.850000000000001</c:v>
                </c:pt>
                <c:pt idx="3">
                  <c:v>18.04</c:v>
                </c:pt>
                <c:pt idx="4">
                  <c:v>15.59</c:v>
                </c:pt>
                <c:pt idx="5">
                  <c:v>11.09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5126-E94F-A246-DEDA8BCEEFAA}"/>
            </c:ext>
          </c:extLst>
        </c:ser>
        <c:ser>
          <c:idx val="1"/>
          <c:order val="1"/>
          <c:tx>
            <c:v>Sabrinus Final Abundance  Nsabrinus i = 10           Nfuscus i = 0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Sheet1!$B$38:$B$43</c:f>
              <c:numCache>
                <c:formatCode>General</c:formatCode>
                <c:ptCount val="6"/>
                <c:pt idx="0">
                  <c:v>0</c:v>
                </c:pt>
                <c:pt idx="1">
                  <c:v>320</c:v>
                </c:pt>
                <c:pt idx="2">
                  <c:v>640</c:v>
                </c:pt>
                <c:pt idx="3">
                  <c:v>690</c:v>
                </c:pt>
                <c:pt idx="4">
                  <c:v>1280</c:v>
                </c:pt>
                <c:pt idx="5">
                  <c:v>1600</c:v>
                </c:pt>
              </c:numCache>
            </c:numRef>
          </c:xVal>
          <c:yVal>
            <c:numRef>
              <c:f>Sheet1!$D$38:$D$43</c:f>
              <c:numCache>
                <c:formatCode>General</c:formatCode>
                <c:ptCount val="6"/>
                <c:pt idx="0">
                  <c:v>10.856999999999999</c:v>
                </c:pt>
                <c:pt idx="1">
                  <c:v>18.760000000000002</c:v>
                </c:pt>
                <c:pt idx="2">
                  <c:v>25.71</c:v>
                </c:pt>
                <c:pt idx="3">
                  <c:v>26.02</c:v>
                </c:pt>
                <c:pt idx="4">
                  <c:v>12.37</c:v>
                </c:pt>
                <c:pt idx="5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5126-E94F-A246-DEDA8BCEEF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3531775"/>
        <c:axId val="468508528"/>
      </c:scatterChart>
      <c:valAx>
        <c:axId val="16353177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Elevation</a:t>
                </a:r>
                <a:r>
                  <a:rPr lang="en-US" baseline="0"/>
                  <a:t> (m)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8508528"/>
        <c:crosses val="autoZero"/>
        <c:crossBetween val="midCat"/>
      </c:valAx>
      <c:valAx>
        <c:axId val="468508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Species</a:t>
                </a:r>
                <a:r>
                  <a:rPr lang="en-US" baseline="0"/>
                  <a:t> Abundance 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531775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6130992187620383"/>
          <c:y val="0.14025335374744824"/>
          <c:w val="0.16432608595158482"/>
          <c:h val="0.7106503353747448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Realized</a:t>
            </a:r>
            <a:r>
              <a:rPr lang="en-US" baseline="0"/>
              <a:t> Niche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7802085963744322E-2"/>
          <c:y val="0.17171296296296296"/>
          <c:w val="0.68350849001017733"/>
          <c:h val="0.66438283756197136"/>
        </c:manualLayout>
      </c:layout>
      <c:scatterChart>
        <c:scatterStyle val="lineMarker"/>
        <c:varyColors val="0"/>
        <c:ser>
          <c:idx val="0"/>
          <c:order val="0"/>
          <c:tx>
            <c:v>Final Fuscus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Sheet1!$B$27:$B$32</c:f>
              <c:numCache>
                <c:formatCode>General</c:formatCode>
                <c:ptCount val="6"/>
                <c:pt idx="0">
                  <c:v>0</c:v>
                </c:pt>
                <c:pt idx="1">
                  <c:v>320</c:v>
                </c:pt>
                <c:pt idx="2">
                  <c:v>640</c:v>
                </c:pt>
                <c:pt idx="3">
                  <c:v>690</c:v>
                </c:pt>
                <c:pt idx="4">
                  <c:v>1280</c:v>
                </c:pt>
                <c:pt idx="5">
                  <c:v>1600</c:v>
                </c:pt>
              </c:numCache>
            </c:numRef>
          </c:xVal>
          <c:yVal>
            <c:numRef>
              <c:f>Sheet1!$C$27:$C$32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14.67</c:v>
                </c:pt>
                <c:pt idx="5">
                  <c:v>11.46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6504-1D4A-8D3A-448D0128CECF}"/>
            </c:ext>
          </c:extLst>
        </c:ser>
        <c:ser>
          <c:idx val="1"/>
          <c:order val="1"/>
          <c:tx>
            <c:v>Final Sabrinus      Nfuscus i = 10        Nsabrinus = 10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Sheet1!$B$27:$B$32</c:f>
              <c:numCache>
                <c:formatCode>General</c:formatCode>
                <c:ptCount val="6"/>
                <c:pt idx="0">
                  <c:v>0</c:v>
                </c:pt>
                <c:pt idx="1">
                  <c:v>320</c:v>
                </c:pt>
                <c:pt idx="2">
                  <c:v>640</c:v>
                </c:pt>
                <c:pt idx="3">
                  <c:v>690</c:v>
                </c:pt>
                <c:pt idx="4">
                  <c:v>1280</c:v>
                </c:pt>
                <c:pt idx="5">
                  <c:v>1600</c:v>
                </c:pt>
              </c:numCache>
            </c:numRef>
          </c:xVal>
          <c:yVal>
            <c:numRef>
              <c:f>Sheet1!$D$27:$D$32</c:f>
              <c:numCache>
                <c:formatCode>General</c:formatCode>
                <c:ptCount val="6"/>
                <c:pt idx="0">
                  <c:v>9.23</c:v>
                </c:pt>
                <c:pt idx="1">
                  <c:v>23.21</c:v>
                </c:pt>
                <c:pt idx="2">
                  <c:v>23.94</c:v>
                </c:pt>
                <c:pt idx="3">
                  <c:v>18.170000000000002</c:v>
                </c:pt>
                <c:pt idx="4">
                  <c:v>9.9500000000000005E-2</c:v>
                </c:pt>
                <c:pt idx="5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6504-1D4A-8D3A-448D0128CE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24806159"/>
        <c:axId val="1924808751"/>
      </c:scatterChart>
      <c:valAx>
        <c:axId val="192480615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Elevation</a:t>
                </a:r>
                <a:r>
                  <a:rPr lang="en-US" baseline="0"/>
                  <a:t> (m)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4808751"/>
        <c:crosses val="autoZero"/>
        <c:crossBetween val="midCat"/>
      </c:valAx>
      <c:valAx>
        <c:axId val="19248087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Species</a:t>
                </a:r>
                <a:r>
                  <a:rPr lang="en-US" baseline="0"/>
                  <a:t> Abundance 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4806159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8903652349578757"/>
          <c:y val="0.27451261300670748"/>
          <c:w val="0.18569622674716682"/>
          <c:h val="0.511576261300670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FC702-20B6-5838-423A-D9A598E9F3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FABCC5-7524-1A34-BC66-628BC55E8B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C79326-D1BB-A762-5F09-8C6DCB753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ADC6-EB5F-3847-81C7-A6A78995D6F0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2DCEA6-7C81-964E-59F4-9D677C1D4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540416-5CEF-F069-5383-DD8F568BB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BCE5D-766F-C94D-A57D-AE7D1885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674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E1A47-5CA6-72DA-9719-63FDCAAC8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30CAB5-9F57-1DE1-DD4E-E365498034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73B5C1-1AE9-631B-C26B-D092CD7DD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ADC6-EB5F-3847-81C7-A6A78995D6F0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16AB9-504D-D7BB-EA94-6D0050AA3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2D0D87-D446-F056-1662-67F26D514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BCE5D-766F-C94D-A57D-AE7D1885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055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8E572A-E1E8-CC9D-5001-5C718E4FE9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F8C7E1-F5CB-F7A2-1BA7-56FD05F1D1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BF4627-71E0-C143-58B9-42C5C7D68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ADC6-EB5F-3847-81C7-A6A78995D6F0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1B8D3E-E967-73F0-F153-528B64360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BD8E75-C3AB-6074-F61E-ADDC3F67E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BCE5D-766F-C94D-A57D-AE7D1885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152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14832-09E0-F232-4C67-C13E586FA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8657F6-AF3B-B438-3AFF-E9324A908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F0695B-EDCC-5290-8345-79FFB78D7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ADC6-EB5F-3847-81C7-A6A78995D6F0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30DDE8-BAAC-508F-8FC9-00A50BD84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439526-2414-816E-29A5-8D28443C8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BCE5D-766F-C94D-A57D-AE7D1885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17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10479-ADF3-8D44-A68A-D2C0CB778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A1A055-50AF-8EE0-6528-97C87CC050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8A4E03-0BB7-FA7E-D0A6-368B76651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ADC6-EB5F-3847-81C7-A6A78995D6F0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157A0-25D5-A91E-3130-D8A618031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913CA0-D4A7-01CE-84F0-8B1F3B6BF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BCE5D-766F-C94D-A57D-AE7D1885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041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03541-F983-9C8D-FBFE-0E2520F97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EA2A0-4BC2-DC3D-0AA0-AD074DA95B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75E5A3-8BD8-A833-33D1-D9DE85D2EE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6B63DB-F086-3905-06E5-26B32085C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ADC6-EB5F-3847-81C7-A6A78995D6F0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E00A4E-3340-5862-46B8-67D14232B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DF6C3C-D125-45CC-40D7-50F5B3A27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BCE5D-766F-C94D-A57D-AE7D1885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932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1EA56-6132-5EEC-936F-26C19A170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8E5771-0A0B-D24B-9A61-63230A5757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507F4A-7397-117C-E728-C1CD390910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D32153-5C80-F9CD-F895-A7FB678802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00BE89-EB46-4969-82F3-E0EB4034B8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91873B-DB4B-AAF4-AA44-F94038AB2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ADC6-EB5F-3847-81C7-A6A78995D6F0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34BFEF-0F67-23AF-7E5A-72B283182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784048-9BBB-2D24-C3B3-33D2F0FD2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BCE5D-766F-C94D-A57D-AE7D1885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202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AD675-3492-B334-118E-BA28CA417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7C489D-AFFD-B4E9-4BA3-DE22E1305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ADC6-EB5F-3847-81C7-A6A78995D6F0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66390F-856A-44FB-6D78-65F92372D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3FAF47-74DE-59A5-D4B6-F05A3641C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BCE5D-766F-C94D-A57D-AE7D1885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263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9AC6F9-F14E-CE26-D681-4F034CE68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ADC6-EB5F-3847-81C7-A6A78995D6F0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392580-473A-58C7-AEE0-782141E1E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D5718B-A870-54D5-FD31-58BC89D35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BCE5D-766F-C94D-A57D-AE7D1885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16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14289-2F2C-66B2-77E7-039FFA3F6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8E8858-9DF0-D2F9-94EB-42EB3D0CE2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CFC189-4F77-1BD6-DEC0-B0CBDDAD1E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1A0564-C783-2D87-B4F2-9C0BD23E3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ADC6-EB5F-3847-81C7-A6A78995D6F0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336D68-917A-E0B2-C568-32601183B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44921B-77CB-50D1-90A5-D30377316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BCE5D-766F-C94D-A57D-AE7D1885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91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27C29-9144-296B-0594-986C969EB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9A2F70-6300-F282-19C5-70F0E6F8F0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347C44-D503-58B4-A143-AC5CAA4F86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E88C5-F865-285C-30C0-34BED0776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ADC6-EB5F-3847-81C7-A6A78995D6F0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284E01-7771-CC93-E462-110915379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AC426D-4A6E-9DB0-C11E-0FB677235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BCE5D-766F-C94D-A57D-AE7D1885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209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05CD9F-ACDE-1129-70F3-62938628F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0E89F1-FB82-10C1-F98E-BED1E0AD4D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2FD916-55C0-08F0-C2BF-C4F1247F8B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9ADC6-EB5F-3847-81C7-A6A78995D6F0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FAF525-105A-19DC-60E2-F19F1ED874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92B7AC-EA69-661B-F65E-7715C66798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BCE5D-766F-C94D-A57D-AE7D1885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696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36C0C-BAA6-5DCF-9362-CD11CE1EF5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2175" y="144463"/>
            <a:ext cx="6872968" cy="588508"/>
          </a:xfrm>
        </p:spPr>
        <p:txBody>
          <a:bodyPr>
            <a:normAutofit fontScale="90000"/>
          </a:bodyPr>
          <a:lstStyle/>
          <a:p>
            <a:r>
              <a:rPr lang="en-US" dirty="0"/>
              <a:t>Assignment 3</a:t>
            </a:r>
            <a:r>
              <a:rPr lang="en-US" sz="1200" dirty="0"/>
              <a:t>Noelle Ulhaq Baylee Smith, Cole Frew </a:t>
            </a:r>
            <a:r>
              <a:rPr lang="en-US" dirty="0"/>
              <a:t>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14EF537-853C-6B53-A3FD-2A950CAD1A5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0242671"/>
              </p:ext>
            </p:extLst>
          </p:nvPr>
        </p:nvGraphicFramePr>
        <p:xfrm>
          <a:off x="2973070" y="569976"/>
          <a:ext cx="64897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83DDEC59-FACA-797B-D5A0-DAD4D54397F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1127410"/>
              </p:ext>
            </p:extLst>
          </p:nvPr>
        </p:nvGraphicFramePr>
        <p:xfrm>
          <a:off x="2928620" y="3738689"/>
          <a:ext cx="653415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60447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4A85BFD-262C-1433-4CA9-560AA85F3FA5}"/>
              </a:ext>
            </a:extLst>
          </p:cNvPr>
          <p:cNvSpPr txBox="1"/>
          <p:nvPr/>
        </p:nvSpPr>
        <p:spPr>
          <a:xfrm>
            <a:off x="1243584" y="1072896"/>
            <a:ext cx="1008278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dirty="0"/>
              <a:t>Yes, there is competition.</a:t>
            </a:r>
          </a:p>
          <a:p>
            <a:pPr marL="342900" indent="-342900">
              <a:buAutoNum type="arabicParenR"/>
            </a:pPr>
            <a:r>
              <a:rPr lang="en-US" dirty="0"/>
              <a:t> I know there is competition because the fundamental niche shows where the two species can exist alone but when they are together, both of their niches become smaller and more limited , this is shown by the graph representing their realized niches </a:t>
            </a:r>
          </a:p>
          <a:p>
            <a:pPr marL="342900" indent="-342900">
              <a:buAutoNum type="arabicParenR"/>
            </a:pPr>
            <a:r>
              <a:rPr lang="en-US" dirty="0"/>
              <a:t>Based on the realized niche graph, they are competing at elevations lower than 690 meters and greater than 1280 meters.</a:t>
            </a:r>
          </a:p>
          <a:p>
            <a:pPr marL="342900" indent="-342900">
              <a:buAutoNum type="arabicParenR"/>
            </a:pPr>
            <a:r>
              <a:rPr lang="en-US" dirty="0"/>
              <a:t>Based on the realized niche graph I created, at Elevations lower than 690 meters </a:t>
            </a:r>
            <a:r>
              <a:rPr lang="en-US" dirty="0" err="1"/>
              <a:t>Sabrinus</a:t>
            </a:r>
            <a:r>
              <a:rPr lang="en-US" dirty="0"/>
              <a:t> wins and drives </a:t>
            </a:r>
            <a:r>
              <a:rPr lang="en-US" dirty="0" err="1"/>
              <a:t>Fuscus</a:t>
            </a:r>
            <a:r>
              <a:rPr lang="en-US" dirty="0"/>
              <a:t> to extinction, at elevations greater than 1280 meters </a:t>
            </a:r>
            <a:r>
              <a:rPr lang="en-US" dirty="0" err="1"/>
              <a:t>Fuscus</a:t>
            </a:r>
            <a:r>
              <a:rPr lang="en-US" dirty="0"/>
              <a:t> wins and drives </a:t>
            </a:r>
            <a:r>
              <a:rPr lang="en-US" dirty="0" err="1"/>
              <a:t>Sabrinus</a:t>
            </a:r>
            <a:r>
              <a:rPr lang="en-US" dirty="0"/>
              <a:t> to extinction, and at some elevations between 690 and 1280 meters the two species coexist and have abundances at non-zero numbers. </a:t>
            </a:r>
          </a:p>
          <a:p>
            <a:pPr marL="342900" indent="-342900"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578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153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Assignment 3Noelle Ulhaq Baylee Smith, Cole Frew 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Assignment 3Noelle Ulhaq Baylee Smith, Cole Frew  </dc:title>
  <dc:creator>Noelle Ulhaq</dc:creator>
  <cp:lastModifiedBy>Noelle Ulhaq</cp:lastModifiedBy>
  <cp:revision>2</cp:revision>
  <dcterms:created xsi:type="dcterms:W3CDTF">2024-03-21T14:21:14Z</dcterms:created>
  <dcterms:modified xsi:type="dcterms:W3CDTF">2024-03-21T18:34:11Z</dcterms:modified>
</cp:coreProperties>
</file>