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>
        <p:scale>
          <a:sx n="128" d="100"/>
          <a:sy n="128" d="100"/>
        </p:scale>
        <p:origin x="-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su-my.sharepoint.com/personal/nu23_fsu_edu/Documents/ecology%20data%20for%20squirels%20collect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fsu-my.sharepoint.com/personal/nu23_fsu_edu/Documents/ecology%20data%20for%20squirels%20collect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Fundemental</a:t>
            </a:r>
            <a:r>
              <a:rPr lang="en-US" baseline="0"/>
              <a:t> Niche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403470114180926E-2"/>
          <c:y val="0.17171296296296296"/>
          <c:w val="0.64527435782855913"/>
          <c:h val="0.66901246719160101"/>
        </c:manualLayout>
      </c:layout>
      <c:scatterChart>
        <c:scatterStyle val="lineMarker"/>
        <c:varyColors val="0"/>
        <c:ser>
          <c:idx val="0"/>
          <c:order val="0"/>
          <c:tx>
            <c:v> Fuscus Final Abundance Nfuscus i = 10           Nsabrinus i = 0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Sheet1!$B$38:$B$43</c:f>
              <c:numCache>
                <c:formatCode>General</c:formatCode>
                <c:ptCount val="6"/>
                <c:pt idx="0">
                  <c:v>0</c:v>
                </c:pt>
                <c:pt idx="1">
                  <c:v>320</c:v>
                </c:pt>
                <c:pt idx="2">
                  <c:v>640</c:v>
                </c:pt>
                <c:pt idx="3">
                  <c:v>690</c:v>
                </c:pt>
                <c:pt idx="4">
                  <c:v>1280</c:v>
                </c:pt>
                <c:pt idx="5">
                  <c:v>1600</c:v>
                </c:pt>
              </c:numCache>
            </c:numRef>
          </c:xVal>
          <c:yVal>
            <c:numRef>
              <c:f>Sheet1!$C$38:$C$43</c:f>
              <c:numCache>
                <c:formatCode>General</c:formatCode>
                <c:ptCount val="6"/>
                <c:pt idx="0">
                  <c:v>6.45</c:v>
                </c:pt>
                <c:pt idx="1">
                  <c:v>18.64</c:v>
                </c:pt>
                <c:pt idx="2">
                  <c:v>16.850000000000001</c:v>
                </c:pt>
                <c:pt idx="3">
                  <c:v>18.04</c:v>
                </c:pt>
                <c:pt idx="4">
                  <c:v>15.59</c:v>
                </c:pt>
                <c:pt idx="5">
                  <c:v>11.09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126-E94F-A246-DEDA8BCEEFAA}"/>
            </c:ext>
          </c:extLst>
        </c:ser>
        <c:ser>
          <c:idx val="1"/>
          <c:order val="1"/>
          <c:tx>
            <c:v>Sabrinus Final Abundance  Nsabrinus i = 10           Nfuscus i = 0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Sheet1!$B$38:$B$43</c:f>
              <c:numCache>
                <c:formatCode>General</c:formatCode>
                <c:ptCount val="6"/>
                <c:pt idx="0">
                  <c:v>0</c:v>
                </c:pt>
                <c:pt idx="1">
                  <c:v>320</c:v>
                </c:pt>
                <c:pt idx="2">
                  <c:v>640</c:v>
                </c:pt>
                <c:pt idx="3">
                  <c:v>690</c:v>
                </c:pt>
                <c:pt idx="4">
                  <c:v>1280</c:v>
                </c:pt>
                <c:pt idx="5">
                  <c:v>1600</c:v>
                </c:pt>
              </c:numCache>
            </c:numRef>
          </c:xVal>
          <c:yVal>
            <c:numRef>
              <c:f>Sheet1!$D$38:$D$43</c:f>
              <c:numCache>
                <c:formatCode>General</c:formatCode>
                <c:ptCount val="6"/>
                <c:pt idx="0">
                  <c:v>10.856999999999999</c:v>
                </c:pt>
                <c:pt idx="1">
                  <c:v>18.760000000000002</c:v>
                </c:pt>
                <c:pt idx="2">
                  <c:v>25.71</c:v>
                </c:pt>
                <c:pt idx="3">
                  <c:v>26.02</c:v>
                </c:pt>
                <c:pt idx="4">
                  <c:v>12.37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126-E94F-A246-DEDA8BCEEF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531775"/>
        <c:axId val="468508528"/>
      </c:scatterChart>
      <c:valAx>
        <c:axId val="1635317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Elevation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508528"/>
        <c:crosses val="autoZero"/>
        <c:crossBetween val="midCat"/>
      </c:valAx>
      <c:valAx>
        <c:axId val="46850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Species</a:t>
                </a:r>
                <a:r>
                  <a:rPr lang="en-US" baseline="0"/>
                  <a:t> Abundance 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53177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130992187620383"/>
          <c:y val="0.14025335374744824"/>
          <c:w val="0.16432608595158482"/>
          <c:h val="0.710650335374744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Realized</a:t>
            </a:r>
            <a:r>
              <a:rPr lang="en-US" baseline="0"/>
              <a:t> Niche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02085963744322E-2"/>
          <c:y val="0.17171296296296296"/>
          <c:w val="0.68350849001017733"/>
          <c:h val="0.66438283756197136"/>
        </c:manualLayout>
      </c:layout>
      <c:scatterChart>
        <c:scatterStyle val="lineMarker"/>
        <c:varyColors val="0"/>
        <c:ser>
          <c:idx val="0"/>
          <c:order val="0"/>
          <c:tx>
            <c:v>Final Fuscus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Sheet1!$B$27:$B$32</c:f>
              <c:numCache>
                <c:formatCode>General</c:formatCode>
                <c:ptCount val="6"/>
                <c:pt idx="0">
                  <c:v>0</c:v>
                </c:pt>
                <c:pt idx="1">
                  <c:v>320</c:v>
                </c:pt>
                <c:pt idx="2">
                  <c:v>640</c:v>
                </c:pt>
                <c:pt idx="3">
                  <c:v>690</c:v>
                </c:pt>
                <c:pt idx="4">
                  <c:v>1280</c:v>
                </c:pt>
                <c:pt idx="5">
                  <c:v>1600</c:v>
                </c:pt>
              </c:numCache>
            </c:numRef>
          </c:xVal>
          <c:yVal>
            <c:numRef>
              <c:f>Sheet1!$C$27:$C$32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14.67</c:v>
                </c:pt>
                <c:pt idx="5">
                  <c:v>11.46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504-1D4A-8D3A-448D0128CECF}"/>
            </c:ext>
          </c:extLst>
        </c:ser>
        <c:ser>
          <c:idx val="1"/>
          <c:order val="1"/>
          <c:tx>
            <c:v>Final Sabrinus      Nfuscus i = 10        Nsabrinus = 10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Sheet1!$B$27:$B$32</c:f>
              <c:numCache>
                <c:formatCode>General</c:formatCode>
                <c:ptCount val="6"/>
                <c:pt idx="0">
                  <c:v>0</c:v>
                </c:pt>
                <c:pt idx="1">
                  <c:v>320</c:v>
                </c:pt>
                <c:pt idx="2">
                  <c:v>640</c:v>
                </c:pt>
                <c:pt idx="3">
                  <c:v>690</c:v>
                </c:pt>
                <c:pt idx="4">
                  <c:v>1280</c:v>
                </c:pt>
                <c:pt idx="5">
                  <c:v>1600</c:v>
                </c:pt>
              </c:numCache>
            </c:numRef>
          </c:xVal>
          <c:yVal>
            <c:numRef>
              <c:f>Sheet1!$D$27:$D$32</c:f>
              <c:numCache>
                <c:formatCode>General</c:formatCode>
                <c:ptCount val="6"/>
                <c:pt idx="0">
                  <c:v>9.23</c:v>
                </c:pt>
                <c:pt idx="1">
                  <c:v>23.21</c:v>
                </c:pt>
                <c:pt idx="2">
                  <c:v>23.94</c:v>
                </c:pt>
                <c:pt idx="3">
                  <c:v>18.170000000000002</c:v>
                </c:pt>
                <c:pt idx="4">
                  <c:v>9.9500000000000005E-2</c:v>
                </c:pt>
                <c:pt idx="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504-1D4A-8D3A-448D0128C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4806159"/>
        <c:axId val="1924808751"/>
      </c:scatterChart>
      <c:valAx>
        <c:axId val="19248061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Elevation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808751"/>
        <c:crosses val="autoZero"/>
        <c:crossBetween val="midCat"/>
      </c:valAx>
      <c:valAx>
        <c:axId val="192480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Species</a:t>
                </a:r>
                <a:r>
                  <a:rPr lang="en-US" baseline="0"/>
                  <a:t> Abundance 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80615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03652349578757"/>
          <c:y val="0.27451261300670748"/>
          <c:w val="0.18569622674716682"/>
          <c:h val="0.5115762613006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FC702-20B6-5838-423A-D9A598E9F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ABCC5-7524-1A34-BC66-628BC55E8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9326-D1BB-A762-5F09-8C6DCB753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DCEA6-7C81-964E-59F4-9D677C1D4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40416-5CEF-F069-5383-DD8F568B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7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1A47-5CA6-72DA-9719-63FDCAAC8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0CAB5-9F57-1DE1-DD4E-E36549803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3B5C1-1AE9-631B-C26B-D092CD7D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16AB9-504D-D7BB-EA94-6D0050AA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D0D87-D446-F056-1662-67F26D51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5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E572A-E1E8-CC9D-5001-5C718E4FE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8C7E1-F5CB-F7A2-1BA7-56FD05F1D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F4627-71E0-C143-58B9-42C5C7D6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B8D3E-E967-73F0-F153-528B64360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D8E75-C3AB-6074-F61E-ADDC3F67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5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14832-09E0-F232-4C67-C13E586F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657F6-AF3B-B438-3AFF-E9324A908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0695B-EDCC-5290-8345-79FFB78D7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0DDE8-BAAC-508F-8FC9-00A50BD8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39526-2414-816E-29A5-8D28443C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479-ADF3-8D44-A68A-D2C0CB778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1A055-50AF-8EE0-6528-97C87CC05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A4E03-0BB7-FA7E-D0A6-368B76651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157A0-25D5-A91E-3130-D8A61803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13CA0-D4A7-01CE-84F0-8B1F3B6BF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4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03541-F983-9C8D-FBFE-0E2520F97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EA2A0-4BC2-DC3D-0AA0-AD074DA95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5E5A3-8BD8-A833-33D1-D9DE85D2E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B63DB-F086-3905-06E5-26B32085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00A4E-3340-5862-46B8-67D14232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F6C3C-D125-45CC-40D7-50F5B3A2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3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EA56-6132-5EEC-936F-26C19A170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E5771-0A0B-D24B-9A61-63230A575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07F4A-7397-117C-E728-C1CD39091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32153-5C80-F9CD-F895-A7FB67880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0BE89-EB46-4969-82F3-E0EB4034B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1873B-DB4B-AAF4-AA44-F94038AB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34BFEF-0F67-23AF-7E5A-72B28318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784048-9BBB-2D24-C3B3-33D2F0FD2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0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D675-3492-B334-118E-BA28CA41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C489D-AFFD-B4E9-4BA3-DE22E1305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6390F-856A-44FB-6D78-65F92372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FAF47-74DE-59A5-D4B6-F05A3641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6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9AC6F9-F14E-CE26-D681-4F034CE6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92580-473A-58C7-AEE0-782141E1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5718B-A870-54D5-FD31-58BC89D3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14289-2F2C-66B2-77E7-039FFA3F6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E8858-9DF0-D2F9-94EB-42EB3D0CE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FC189-4F77-1BD6-DEC0-B0CBDDAD1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A0564-C783-2D87-B4F2-9C0BD23E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36D68-917A-E0B2-C568-32601183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4921B-77CB-50D1-90A5-D3037731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27C29-9144-296B-0594-986C969EB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A2F70-6300-F282-19C5-70F0E6F8F0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47C44-D503-58B4-A143-AC5CAA4F8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E88C5-F865-285C-30C0-34BED077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84E01-7771-CC93-E462-11091537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C426D-4A6E-9DB0-C11E-0FB677235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5CD9F-ACDE-1129-70F3-62938628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E89F1-FB82-10C1-F98E-BED1E0AD4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FD916-55C0-08F0-C2BF-C4F1247F8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ADC6-EB5F-3847-81C7-A6A78995D6F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F525-105A-19DC-60E2-F19F1ED87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2B7AC-EA69-661B-F65E-7715C6679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BCE5D-766F-C94D-A57D-AE7D1885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9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6C0C-BAA6-5DCF-9362-CD11CE1EF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175" y="144463"/>
            <a:ext cx="6872968" cy="588508"/>
          </a:xfrm>
        </p:spPr>
        <p:txBody>
          <a:bodyPr>
            <a:normAutofit fontScale="90000"/>
          </a:bodyPr>
          <a:lstStyle/>
          <a:p>
            <a:r>
              <a:rPr lang="en-US" dirty="0"/>
              <a:t>Assignment 3</a:t>
            </a:r>
            <a:r>
              <a:rPr lang="en-US" sz="1200" dirty="0"/>
              <a:t>Noelle Ulhaq Baylee Smith, Cole Frew </a:t>
            </a:r>
            <a:r>
              <a:rPr lang="en-US" dirty="0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4EF537-853C-6B53-A3FD-2A950CAD1A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242671"/>
              </p:ext>
            </p:extLst>
          </p:nvPr>
        </p:nvGraphicFramePr>
        <p:xfrm>
          <a:off x="2973070" y="569976"/>
          <a:ext cx="64897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3DDEC59-FACA-797B-D5A0-DAD4D54397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127410"/>
              </p:ext>
            </p:extLst>
          </p:nvPr>
        </p:nvGraphicFramePr>
        <p:xfrm>
          <a:off x="2928620" y="3738689"/>
          <a:ext cx="65341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044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A85BFD-262C-1433-4CA9-560AA85F3FA5}"/>
              </a:ext>
            </a:extLst>
          </p:cNvPr>
          <p:cNvSpPr txBox="1"/>
          <p:nvPr/>
        </p:nvSpPr>
        <p:spPr>
          <a:xfrm>
            <a:off x="1243584" y="1072896"/>
            <a:ext cx="10082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Yes, there is competition.</a:t>
            </a:r>
          </a:p>
          <a:p>
            <a:pPr marL="342900" indent="-342900">
              <a:buAutoNum type="arabicParenR"/>
            </a:pPr>
            <a:r>
              <a:rPr lang="en-US" dirty="0"/>
              <a:t> I know there is competition because the fundamental niche shows where the two species can exist alone but when they are together, both of their niches become smaller and more limited , this is shown by the graph representing their realized niches </a:t>
            </a:r>
          </a:p>
          <a:p>
            <a:pPr marL="342900" indent="-342900">
              <a:buAutoNum type="arabicParenR"/>
            </a:pPr>
            <a:r>
              <a:rPr lang="en-US" dirty="0"/>
              <a:t>Based on the realized niche graph, they are competing at elevations lower than 690 meters and greater than 1280 meters.</a:t>
            </a:r>
          </a:p>
          <a:p>
            <a:pPr marL="342900" indent="-342900">
              <a:buAutoNum type="arabicParenR"/>
            </a:pPr>
            <a:r>
              <a:rPr lang="en-US" dirty="0"/>
              <a:t>Based on the realized niche graph I created, at Elevations lower than 690 meters </a:t>
            </a:r>
            <a:r>
              <a:rPr lang="en-US" dirty="0" err="1"/>
              <a:t>Sabrinus</a:t>
            </a:r>
            <a:r>
              <a:rPr lang="en-US" dirty="0"/>
              <a:t> wins and drives </a:t>
            </a:r>
            <a:r>
              <a:rPr lang="en-US" dirty="0" err="1"/>
              <a:t>Fuscus</a:t>
            </a:r>
            <a:r>
              <a:rPr lang="en-US" dirty="0"/>
              <a:t> to extinction, at elevations greater than 1280 meters </a:t>
            </a:r>
            <a:r>
              <a:rPr lang="en-US" dirty="0" err="1"/>
              <a:t>Fuscus</a:t>
            </a:r>
            <a:r>
              <a:rPr lang="en-US" dirty="0"/>
              <a:t> wins and drives </a:t>
            </a:r>
            <a:r>
              <a:rPr lang="en-US" dirty="0" err="1"/>
              <a:t>Sabrinus</a:t>
            </a:r>
            <a:r>
              <a:rPr lang="en-US" dirty="0"/>
              <a:t> to extinction, and at some elevations between 690 and 1280 meters the two species coexist and have abundances at non-zero numbers. 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7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Assignment 3Noelle Ulhaq Baylee Smith, Cole Frew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3Noelle Ulhaq Baylee Smith, Cole Frew  </dc:title>
  <dc:creator>Noelle Ulhaq</dc:creator>
  <cp:lastModifiedBy>Noelle Ulhaq</cp:lastModifiedBy>
  <cp:revision>2</cp:revision>
  <dcterms:created xsi:type="dcterms:W3CDTF">2024-03-21T14:21:14Z</dcterms:created>
  <dcterms:modified xsi:type="dcterms:W3CDTF">2024-03-21T18:34:11Z</dcterms:modified>
</cp:coreProperties>
</file>