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104353-6C4F-4A54-919A-0F5F1DD8FA9D}" v="757" dt="2024-03-20T22:44:21.552"/>
    <p1510:client id="{A721F990-CF9B-4A67-B8D5-AE1AEC7469CE}" v="5" dt="2024-03-21T18:07:31.384"/>
    <p1510:client id="{ADC3181B-1D14-4CDD-80E9-40CACC72E32D}" v="745" dt="2024-03-20T22:43:18.5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eeeee454e65efff3/PCB3043%20Assignment%203%20Lab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Coexistence</a:t>
            </a:r>
            <a:r>
              <a:rPr lang="en-US" sz="1200" b="1" baseline="0"/>
              <a:t> between G. </a:t>
            </a:r>
            <a:r>
              <a:rPr lang="en-US" sz="1200" b="1" i="1" baseline="0"/>
              <a:t>fuscus</a:t>
            </a:r>
            <a:r>
              <a:rPr lang="en-US" sz="1200" b="1" baseline="0"/>
              <a:t> and G. </a:t>
            </a:r>
            <a:r>
              <a:rPr lang="en-US" sz="1200" b="1" i="1" baseline="0"/>
              <a:t>sabrinus</a:t>
            </a:r>
            <a:r>
              <a:rPr lang="en-US" sz="1200" b="1" baseline="0"/>
              <a:t> at 1210m with initial abundances of 8 and 5 squirrels respectively per 10m^2 enclosure</a:t>
            </a:r>
            <a:endParaRPr lang="en-US" sz="1200" b="1"/>
          </a:p>
        </c:rich>
      </c:tx>
      <c:layout>
        <c:manualLayout>
          <c:xMode val="edge"/>
          <c:yMode val="edge"/>
          <c:x val="0.11938888888888889"/>
          <c:y val="4.00656931458228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927537182852144"/>
          <c:y val="0.26265890971773326"/>
          <c:w val="0.81016907261592297"/>
          <c:h val="0.496760642476251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G.fuscus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Sheet1!$B$4:$B$8</c:f>
              <c:numCache>
                <c:formatCode>General</c:formatCode>
                <c:ptCount val="5"/>
                <c:pt idx="0">
                  <c:v>9.52</c:v>
                </c:pt>
                <c:pt idx="1">
                  <c:v>5.78</c:v>
                </c:pt>
                <c:pt idx="2">
                  <c:v>11.03</c:v>
                </c:pt>
                <c:pt idx="3">
                  <c:v>16.21</c:v>
                </c:pt>
                <c:pt idx="4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9F-47CC-92EC-563D2535A01B}"/>
            </c:ext>
          </c:extLst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G.sabrinus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Sheet1!$C$4:$C$8</c:f>
              <c:numCache>
                <c:formatCode>General</c:formatCode>
                <c:ptCount val="5"/>
                <c:pt idx="0">
                  <c:v>5.23</c:v>
                </c:pt>
                <c:pt idx="1">
                  <c:v>7.22</c:v>
                </c:pt>
                <c:pt idx="2">
                  <c:v>4.53</c:v>
                </c:pt>
                <c:pt idx="3">
                  <c:v>0.12</c:v>
                </c:pt>
                <c:pt idx="4">
                  <c:v>12.98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9F-47CC-92EC-563D2535A0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1836319"/>
        <c:axId val="621813759"/>
      </c:barChart>
      <c:catAx>
        <c:axId val="62183631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Trials</a:t>
                </a:r>
              </a:p>
            </c:rich>
          </c:tx>
          <c:layout>
            <c:manualLayout>
              <c:xMode val="edge"/>
              <c:yMode val="edge"/>
              <c:x val="0.46897790901137359"/>
              <c:y val="0.8202610420303796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1813759"/>
        <c:crosses val="autoZero"/>
        <c:auto val="1"/>
        <c:lblAlgn val="ctr"/>
        <c:lblOffset val="100"/>
        <c:noMultiLvlLbl val="0"/>
      </c:catAx>
      <c:valAx>
        <c:axId val="621813759"/>
        <c:scaling>
          <c:orientation val="minMax"/>
          <c:max val="17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Squirrel</a:t>
                </a:r>
                <a:r>
                  <a:rPr lang="en-US" b="1" baseline="0"/>
                  <a:t> abundance, # per square meter enclosure</a:t>
                </a:r>
                <a:endParaRPr lang="en-US" b="1"/>
              </a:p>
            </c:rich>
          </c:tx>
          <c:layout>
            <c:manualLayout>
              <c:xMode val="edge"/>
              <c:yMode val="edge"/>
              <c:x val="2.2222222222222223E-2"/>
              <c:y val="9.459168282697694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18363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867454068241475"/>
          <c:y val="0.87556510187357806"/>
          <c:w val="0.41473425196850389"/>
          <c:h val="8.83576204558140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16F20-5B97-6AD3-E20C-95F52AA6FB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D5D591-D970-C4A8-7013-82C27BEE44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6E48C4-E547-F303-1EAE-B69AE1623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7889-27B8-4DC4-A152-9F5902977EB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43838-E1BB-1B34-2EBF-7006E169A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5CA04-1E82-D305-BFCB-D7CD7CE70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3D2A-72FC-42D0-A1FD-7164AEF9A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27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F1DFD-1524-753D-3377-78E61125D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2E7566-66A3-EB34-CC82-1471A641DC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7A8FC-9505-E5C7-DB12-948E1CE5F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7889-27B8-4DC4-A152-9F5902977EB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F929F-5442-B84C-3CA7-C50805DD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5F9EB-F601-0205-0532-CB9E52BD4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3D2A-72FC-42D0-A1FD-7164AEF9A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0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A9FC8F-1577-7397-999D-68D33C0D5F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ABB6DF-3D10-2CAF-1D06-3AB27BBA5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C5D4B-B593-FDE7-B438-0D996CA86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7889-27B8-4DC4-A152-9F5902977EB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3B603-53DE-2180-17B9-04B41F45F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60DC2-DFE4-0F0D-808A-1B498D13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3D2A-72FC-42D0-A1FD-7164AEF9A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562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6E252-8EA3-939C-2D1F-37711C8D3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CE0BB-95DB-29C2-A788-DA1E1064D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1699A-384C-C90E-32D1-93F8100B1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7889-27B8-4DC4-A152-9F5902977EB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80A55-7663-035E-7CD4-2D99E8B75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D93A4-F9EF-3AF7-AFCA-F5FEC3890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3D2A-72FC-42D0-A1FD-7164AEF9A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17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9CE30-F69B-A470-EF12-82F57E285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718633-031B-DC9F-1183-042F27D59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F730F-EEFA-0E8D-10F7-60F7DB0AB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7889-27B8-4DC4-A152-9F5902977EB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B821E-7E8D-1878-505C-37649C8C7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8003A-8301-1B24-DAEC-29AE6B9C9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3D2A-72FC-42D0-A1FD-7164AEF9A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4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E2B52-8CB5-82E0-5636-6AB1DDC7A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3A790-4C3C-2422-646C-14CCC0FC96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F862A6-7083-5CCC-8F7D-778CE5D19D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A4765-DB2F-3070-98C8-07FADCDE5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7889-27B8-4DC4-A152-9F5902977EB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B68E3E-B2B2-8CC8-8A24-3A71347E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26A540-4200-0B9D-1718-673DE43AB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3D2A-72FC-42D0-A1FD-7164AEF9A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7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6CFA6-0881-DB9F-56B0-7600B404F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DBCA6E-9AF3-8B76-F435-3C56D53CA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F58A97-5C9A-2A2B-C7C2-234DCC8CC0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5DFBFB-2621-6C2C-AC13-25207A7445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BB6B43-6D15-C955-A1F9-F1832F87B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EABCF8-63B7-D6C6-CCF0-F1116496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7889-27B8-4DC4-A152-9F5902977EB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E4579F-82FD-2587-DF62-2BCBD1F75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0CA8A6-29E2-7D84-E2EC-32166EF51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3D2A-72FC-42D0-A1FD-7164AEF9A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394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0B362-AABC-F1A2-0BC1-8F601D28C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4D6CFF-831B-7FE4-20F7-78D0AB216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7889-27B8-4DC4-A152-9F5902977EB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9720E4-85A4-1EC8-BCBF-8FA5C4F3D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56E11C-F7FC-17E9-B970-FF99F63F6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3D2A-72FC-42D0-A1FD-7164AEF9A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36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734A29-7C09-50C3-FF2C-AF9A8415C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7889-27B8-4DC4-A152-9F5902977EB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09029C-4B9A-935B-57A2-4733CB5F9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BC9B8B-9FE2-3A29-0B04-7807118FC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3D2A-72FC-42D0-A1FD-7164AEF9A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90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D9CCF-DE4E-B309-B5EC-616154C5E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A7D82-9A02-7026-AD91-AF8FD0A9D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A53C68-A796-CA6B-4429-21060CAED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29C18F-999F-9EC0-FE08-54D3DE6A5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7889-27B8-4DC4-A152-9F5902977EB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4123F7-B12A-0B33-6049-C03BACCC3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4D9FA0-7D8A-04FE-927D-FBEFF416F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3D2A-72FC-42D0-A1FD-7164AEF9A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20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56579-DB76-F8B5-D24F-03FC2D672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12F543-2E9E-C117-C80C-FB1FAB3A85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C6E314-484E-7C14-E713-C484D39AEA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4A1EF-9DFB-94DB-72D3-EE6C1612F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7889-27B8-4DC4-A152-9F5902977EB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3B72A5-184A-0637-43A4-C6C0AF89C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F327E0-EFAD-F2FE-E8DD-40F829B7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3D2A-72FC-42D0-A1FD-7164AEF9A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305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6361B8-D06E-7037-394E-F4CC30189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42A7EA-C4CA-4233-2198-3DB17798B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B1B25-E4A9-8D11-6A4A-A445D3F8D4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F77889-27B8-4DC4-A152-9F5902977EB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A5087-5F02-BBEB-0B8D-C62D63CB0B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485CB-4C7A-0EDA-266D-18B041293A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713D2A-72FC-42D0-A1FD-7164AEF9A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884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28DED-937C-11A5-CAD2-07A494775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7733" y="141028"/>
            <a:ext cx="9576534" cy="862356"/>
          </a:xfrm>
        </p:spPr>
        <p:txBody>
          <a:bodyPr>
            <a:normAutofit/>
          </a:bodyPr>
          <a:lstStyle/>
          <a:p>
            <a:r>
              <a:rPr lang="en-US" sz="2800"/>
              <a:t>How does competition affect </a:t>
            </a:r>
            <a:r>
              <a:rPr lang="en-US" sz="2800" i="1"/>
              <a:t>G. </a:t>
            </a:r>
            <a:r>
              <a:rPr lang="en-US" sz="2800" i="1" err="1"/>
              <a:t>fuscus</a:t>
            </a:r>
            <a:r>
              <a:rPr lang="en-US" sz="2800"/>
              <a:t> and </a:t>
            </a:r>
            <a:r>
              <a:rPr lang="en-US" sz="2800" i="1"/>
              <a:t>G. </a:t>
            </a:r>
            <a:r>
              <a:rPr lang="en-US" sz="2800" i="1" err="1"/>
              <a:t>sabrinus</a:t>
            </a:r>
            <a:r>
              <a:rPr lang="en-US" sz="2800"/>
              <a:t> abundances at varying altitudes?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1DC3EC7-A427-3C25-CCCB-F3844F50E8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0053" y="1050778"/>
            <a:ext cx="4559300" cy="2743200"/>
          </a:xfrm>
          <a:prstGeom prst="rect">
            <a:avLst/>
          </a:prstGeom>
        </p:spPr>
      </p:pic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788D09FF-C61D-0D20-502D-BD4FA30D9C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2881054"/>
              </p:ext>
            </p:extLst>
          </p:nvPr>
        </p:nvGraphicFramePr>
        <p:xfrm>
          <a:off x="7377353" y="3793978"/>
          <a:ext cx="4572000" cy="2947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A44E61A-1CBF-8D80-0FE8-0F583F930D71}"/>
              </a:ext>
            </a:extLst>
          </p:cNvPr>
          <p:cNvSpPr txBox="1"/>
          <p:nvPr/>
        </p:nvSpPr>
        <p:spPr>
          <a:xfrm>
            <a:off x="10708943" y="34906"/>
            <a:ext cx="1387523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err="1"/>
              <a:t>Joenah</a:t>
            </a:r>
            <a:r>
              <a:rPr lang="en-US" sz="1400"/>
              <a:t> Tyler</a:t>
            </a:r>
          </a:p>
          <a:p>
            <a:r>
              <a:rPr lang="en-US" sz="1400"/>
              <a:t>Matthew Taylor</a:t>
            </a:r>
          </a:p>
          <a:p>
            <a:endParaRPr lang="en-US" sz="14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86ADA0-BA87-537C-87A7-F30CD7CB8CAA}"/>
              </a:ext>
            </a:extLst>
          </p:cNvPr>
          <p:cNvSpPr txBox="1"/>
          <p:nvPr/>
        </p:nvSpPr>
        <p:spPr>
          <a:xfrm>
            <a:off x="630908" y="1593375"/>
            <a:ext cx="6494511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At the abundances presented, Coexistence only occurs at 1210m, which indicates that G. </a:t>
            </a:r>
            <a:r>
              <a:rPr lang="en-US" sz="2000" i="1" dirty="0" err="1"/>
              <a:t>fuscus’s</a:t>
            </a:r>
            <a:r>
              <a:rPr lang="en-US" sz="2000" dirty="0"/>
              <a:t> niche is higher elevation than G. </a:t>
            </a:r>
            <a:r>
              <a:rPr lang="en-US" sz="2000" i="1" dirty="0"/>
              <a:t>sabrinus</a:t>
            </a:r>
            <a:r>
              <a:rPr lang="en-US" sz="2000" dirty="0"/>
              <a:t>’, but coexistence is possible at the intersection. (Table 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Competition does occur between the species which is why at the niche overlap (1210m) squirrel densities are diminished except for when one wins competition (trials 4 &amp; 5, table 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Coexistence at 1210m appears to be unstable, since it can be driven to either species’ extinction by stochasticity, so in the long run coexistence may be impossible.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G. Sabrinus is a better competitor at most elevations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30348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168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How does competition affect G. fuscus and G. sabrinus abundances at varying altitudes?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Joenah Tyler</dc:creator>
  <cp:lastModifiedBy>Joenah Tyler</cp:lastModifiedBy>
  <cp:revision>2</cp:revision>
  <dcterms:created xsi:type="dcterms:W3CDTF">2024-03-18T19:44:59Z</dcterms:created>
  <dcterms:modified xsi:type="dcterms:W3CDTF">2024-03-21T18:07:31Z</dcterms:modified>
</cp:coreProperties>
</file>