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A39702-D5F7-B1CA-F8B0-D6174FD5D92A}" v="339" dt="2024-03-20T23:30:21.968"/>
    <p1510:client id="{54EBF02F-6BAE-1647-7EA4-0005A719AC68}" v="56" dt="2024-03-20T15:34:23.635"/>
    <p1510:client id="{9A36C2AD-DA16-8F7E-9AE9-128767C56A88}" v="16" dt="2024-03-20T22:06:08.340"/>
    <p1510:client id="{E0B3991E-9318-3B7B-6069-85C6DEE87061}" v="1275" dt="2024-03-20T22:59:00.3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fsu-my.sharepoint.com/personal/vns21a_fsu_edu/Documents/Attachments/Ecology%20Assigment%20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Growth</a:t>
            </a:r>
            <a:r>
              <a:rPr lang="en-US" baseline="0"/>
              <a:t> without competitors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'[Ecology Assigment 3.xlsx]Sheet1'!$F$24</c:f>
              <c:strCache>
                <c:ptCount val="1"/>
                <c:pt idx="0">
                  <c:v>G. fuscus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'[Ecology Assigment 3.xlsx]Sheet1'!$E$25:$E$33</c:f>
              <c:numCache>
                <c:formatCode>General</c:formatCode>
                <c:ptCount val="9"/>
                <c:pt idx="0">
                  <c:v>0</c:v>
                </c:pt>
                <c:pt idx="1">
                  <c:v>200</c:v>
                </c:pt>
                <c:pt idx="2">
                  <c:v>400</c:v>
                </c:pt>
                <c:pt idx="3">
                  <c:v>600</c:v>
                </c:pt>
                <c:pt idx="4">
                  <c:v>800</c:v>
                </c:pt>
                <c:pt idx="5">
                  <c:v>1000</c:v>
                </c:pt>
                <c:pt idx="6">
                  <c:v>1200</c:v>
                </c:pt>
                <c:pt idx="7">
                  <c:v>1400</c:v>
                </c:pt>
                <c:pt idx="8">
                  <c:v>1600</c:v>
                </c:pt>
              </c:numCache>
            </c:numRef>
          </c:cat>
          <c:val>
            <c:numRef>
              <c:f>'[Ecology Assigment 3.xlsx]Sheet1'!$F$25:$F$33</c:f>
              <c:numCache>
                <c:formatCode>General</c:formatCode>
                <c:ptCount val="9"/>
                <c:pt idx="0">
                  <c:v>8.8000000000000007</c:v>
                </c:pt>
                <c:pt idx="1">
                  <c:v>8.8000000000000007</c:v>
                </c:pt>
                <c:pt idx="2">
                  <c:v>16.600000000000001</c:v>
                </c:pt>
                <c:pt idx="3">
                  <c:v>19.899999999999999</c:v>
                </c:pt>
                <c:pt idx="4">
                  <c:v>23.5</c:v>
                </c:pt>
                <c:pt idx="5">
                  <c:v>21.4</c:v>
                </c:pt>
                <c:pt idx="6">
                  <c:v>21.4</c:v>
                </c:pt>
                <c:pt idx="7">
                  <c:v>16.7</c:v>
                </c:pt>
                <c:pt idx="8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CE-41C1-996C-93CA45D52874}"/>
            </c:ext>
          </c:extLst>
        </c:ser>
        <c:ser>
          <c:idx val="1"/>
          <c:order val="1"/>
          <c:tx>
            <c:strRef>
              <c:f>'[Ecology Assigment 3.xlsx]Sheet1'!$G$24</c:f>
              <c:strCache>
                <c:ptCount val="1"/>
                <c:pt idx="0">
                  <c:v>G. sabrinus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'[Ecology Assigment 3.xlsx]Sheet1'!$E$25:$E$33</c:f>
              <c:numCache>
                <c:formatCode>General</c:formatCode>
                <c:ptCount val="9"/>
                <c:pt idx="0">
                  <c:v>0</c:v>
                </c:pt>
                <c:pt idx="1">
                  <c:v>200</c:v>
                </c:pt>
                <c:pt idx="2">
                  <c:v>400</c:v>
                </c:pt>
                <c:pt idx="3">
                  <c:v>600</c:v>
                </c:pt>
                <c:pt idx="4">
                  <c:v>800</c:v>
                </c:pt>
                <c:pt idx="5">
                  <c:v>1000</c:v>
                </c:pt>
                <c:pt idx="6">
                  <c:v>1200</c:v>
                </c:pt>
                <c:pt idx="7">
                  <c:v>1400</c:v>
                </c:pt>
                <c:pt idx="8">
                  <c:v>1600</c:v>
                </c:pt>
              </c:numCache>
            </c:numRef>
          </c:cat>
          <c:val>
            <c:numRef>
              <c:f>'[Ecology Assigment 3.xlsx]Sheet1'!$G$25:$G$33</c:f>
              <c:numCache>
                <c:formatCode>General</c:formatCode>
                <c:ptCount val="9"/>
                <c:pt idx="0">
                  <c:v>8.6999999999999993</c:v>
                </c:pt>
                <c:pt idx="1">
                  <c:v>18.8</c:v>
                </c:pt>
                <c:pt idx="2">
                  <c:v>18.899999999999999</c:v>
                </c:pt>
                <c:pt idx="3">
                  <c:v>24.6</c:v>
                </c:pt>
                <c:pt idx="4">
                  <c:v>23.8</c:v>
                </c:pt>
                <c:pt idx="5">
                  <c:v>19</c:v>
                </c:pt>
                <c:pt idx="6">
                  <c:v>15.2</c:v>
                </c:pt>
                <c:pt idx="7">
                  <c:v>9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CE-41C1-996C-93CA45D528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22951088"/>
        <c:axId val="722952800"/>
      </c:barChart>
      <c:catAx>
        <c:axId val="7229510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Elevation</a:t>
                </a:r>
                <a:r>
                  <a:rPr lang="en-US" baseline="0"/>
                  <a:t> (m)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952800"/>
        <c:crosses val="autoZero"/>
        <c:auto val="1"/>
        <c:lblAlgn val="ctr"/>
        <c:lblOffset val="100"/>
        <c:noMultiLvlLbl val="0"/>
      </c:catAx>
      <c:valAx>
        <c:axId val="72295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rPr>
                  <a:t>Flying Squirrels per 10m2 enclosure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</a:defRPr>
                </a:pP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 b="0" i="0" u="none" strike="noStrike" kern="1200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951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1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03351-B57D-91C1-D5F3-BB770157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573" y="2912"/>
            <a:ext cx="10515600" cy="1325563"/>
          </a:xfrm>
        </p:spPr>
        <p:txBody>
          <a:bodyPr/>
          <a:lstStyle/>
          <a:p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/>
                <a:ea typeface="+mj-lt"/>
                <a:cs typeface="+mj-lt"/>
              </a:rPr>
              <a:t>Ecology Assignment 3- Species Interactions</a:t>
            </a:r>
            <a:b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/>
                <a:ea typeface="+mj-lt"/>
                <a:cs typeface="+mj-lt"/>
              </a:rPr>
            </a:br>
            <a:endParaRPr lang="en-US" sz="2800" b="1">
              <a:solidFill>
                <a:schemeClr val="accent1">
                  <a:lumMod val="60000"/>
                  <a:lumOff val="40000"/>
                </a:schemeClr>
              </a:solidFill>
              <a:latin typeface="Garamond"/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91CE60-5B3F-3C72-2EEA-B89152FD1978}"/>
              </a:ext>
            </a:extLst>
          </p:cNvPr>
          <p:cNvSpPr txBox="1"/>
          <p:nvPr/>
        </p:nvSpPr>
        <p:spPr>
          <a:xfrm>
            <a:off x="8149557" y="6488653"/>
            <a:ext cx="40451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Valery Sastoque, Melanie Gimenez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C470D268-DED1-3D32-375E-289FBE3D46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13773" y="789492"/>
            <a:ext cx="4664369" cy="3004858"/>
          </a:xfrm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1A3341-638A-4308-0F8C-C1CB58B21366}"/>
              </a:ext>
            </a:extLst>
          </p:cNvPr>
          <p:cNvSpPr txBox="1"/>
          <p:nvPr/>
        </p:nvSpPr>
        <p:spPr>
          <a:xfrm>
            <a:off x="416219" y="3970084"/>
            <a:ext cx="11359562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Without competition G. </a:t>
            </a:r>
            <a:r>
              <a:rPr lang="en-US" sz="1600" i="1" dirty="0" err="1">
                <a:latin typeface="Arial"/>
                <a:cs typeface="Arial"/>
              </a:rPr>
              <a:t>fuscus</a:t>
            </a:r>
            <a:r>
              <a:rPr lang="en-US" sz="1600" i="1" dirty="0">
                <a:latin typeface="Arial"/>
                <a:cs typeface="Arial"/>
              </a:rPr>
              <a:t> </a:t>
            </a:r>
            <a:r>
              <a:rPr lang="en-US" sz="1600" dirty="0">
                <a:latin typeface="Arial"/>
                <a:cs typeface="Arial"/>
              </a:rPr>
              <a:t>and G. </a:t>
            </a:r>
            <a:r>
              <a:rPr lang="en-US" sz="1600" dirty="0" err="1">
                <a:latin typeface="Arial"/>
                <a:cs typeface="Arial"/>
              </a:rPr>
              <a:t>s</a:t>
            </a:r>
            <a:r>
              <a:rPr lang="en-US" sz="1600" i="1" dirty="0" err="1">
                <a:latin typeface="Arial"/>
                <a:cs typeface="Arial"/>
              </a:rPr>
              <a:t>abrinus</a:t>
            </a:r>
            <a:r>
              <a:rPr lang="en-US" sz="1600" i="1" dirty="0">
                <a:latin typeface="Arial"/>
                <a:cs typeface="Arial"/>
              </a:rPr>
              <a:t> </a:t>
            </a:r>
            <a:r>
              <a:rPr lang="en-US" sz="1600" dirty="0">
                <a:latin typeface="Arial"/>
                <a:cs typeface="Arial"/>
              </a:rPr>
              <a:t>both grew well throughout the elevation zones, G. </a:t>
            </a:r>
            <a:r>
              <a:rPr lang="en-US" sz="1600" dirty="0" err="1">
                <a:latin typeface="Arial"/>
                <a:cs typeface="Arial"/>
              </a:rPr>
              <a:t>s</a:t>
            </a:r>
            <a:r>
              <a:rPr lang="en-US" sz="1600" i="1" dirty="0" err="1">
                <a:latin typeface="Arial"/>
                <a:cs typeface="Arial"/>
              </a:rPr>
              <a:t>abrinus</a:t>
            </a:r>
            <a:r>
              <a:rPr lang="en-US" sz="1600" i="1" dirty="0">
                <a:latin typeface="Arial"/>
                <a:cs typeface="Arial"/>
              </a:rPr>
              <a:t> </a:t>
            </a:r>
            <a:r>
              <a:rPr lang="en-US" sz="1600" dirty="0">
                <a:latin typeface="Arial"/>
                <a:cs typeface="Arial"/>
              </a:rPr>
              <a:t>preferring slightly lower elevation compared to G. </a:t>
            </a:r>
            <a:r>
              <a:rPr lang="en-US" sz="1600" i="1" dirty="0" err="1">
                <a:latin typeface="Arial"/>
                <a:cs typeface="Arial"/>
              </a:rPr>
              <a:t>fuscus</a:t>
            </a:r>
            <a:r>
              <a:rPr lang="en-US" sz="1600" i="1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who seemed to thrive better in the higher elevation.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The species display competition showing no co-existing of the two species in the competitor graph, always having one species succeeding over the other.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The lower elevation of the competitor graph G. </a:t>
            </a:r>
            <a:r>
              <a:rPr lang="en-US" sz="1600" i="1" dirty="0" err="1">
                <a:latin typeface="Arial"/>
                <a:cs typeface="Arial"/>
              </a:rPr>
              <a:t>fuscus</a:t>
            </a:r>
            <a:r>
              <a:rPr lang="en-US" sz="1600" i="1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distribution appears to be limited by competition with G. </a:t>
            </a:r>
            <a:r>
              <a:rPr lang="en-US" sz="1600" i="1" dirty="0" err="1">
                <a:latin typeface="Arial"/>
                <a:cs typeface="Arial"/>
              </a:rPr>
              <a:t>sabrinus</a:t>
            </a:r>
            <a:r>
              <a:rPr lang="en-US" sz="1600" dirty="0">
                <a:latin typeface="Arial"/>
                <a:cs typeface="Arial"/>
              </a:rPr>
              <a:t>, G. </a:t>
            </a:r>
            <a:r>
              <a:rPr lang="en-US" sz="1600" i="1" dirty="0" err="1">
                <a:latin typeface="Arial"/>
                <a:cs typeface="Arial"/>
              </a:rPr>
              <a:t>fusucs</a:t>
            </a:r>
            <a:r>
              <a:rPr lang="en-US" sz="1600" i="1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loses to G. </a:t>
            </a:r>
            <a:r>
              <a:rPr lang="en-US" sz="1600" i="1" dirty="0" err="1">
                <a:latin typeface="Arial"/>
                <a:cs typeface="Arial"/>
              </a:rPr>
              <a:t>sabrinus</a:t>
            </a:r>
            <a:r>
              <a:rPr lang="en-US" sz="1600" i="1" dirty="0">
                <a:latin typeface="Arial"/>
                <a:cs typeface="Arial"/>
              </a:rPr>
              <a:t> </a:t>
            </a:r>
            <a:r>
              <a:rPr lang="en-US" sz="1600" dirty="0">
                <a:latin typeface="Arial"/>
                <a:cs typeface="Arial"/>
              </a:rPr>
              <a:t>around elevation (0-1000m).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>
                <a:latin typeface="Arial"/>
                <a:cs typeface="Arial"/>
              </a:rPr>
              <a:t>The higher elevation of the </a:t>
            </a:r>
            <a:r>
              <a:rPr lang="en-US" sz="1600">
                <a:latin typeface="Arial"/>
                <a:cs typeface="Arial"/>
              </a:rPr>
              <a:t>competitor</a:t>
            </a:r>
            <a:r>
              <a:rPr lang="en-US" sz="1600" dirty="0">
                <a:latin typeface="Arial"/>
                <a:cs typeface="Arial"/>
              </a:rPr>
              <a:t> graph G. </a:t>
            </a:r>
            <a:r>
              <a:rPr lang="en-US" sz="1600" i="1" err="1">
                <a:latin typeface="Arial"/>
                <a:cs typeface="Arial"/>
              </a:rPr>
              <a:t>sabrinus</a:t>
            </a:r>
            <a:r>
              <a:rPr lang="en-US" sz="1600" i="1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distribution appears to be limited by competition with G. </a:t>
            </a:r>
            <a:r>
              <a:rPr lang="en-US" sz="1600" i="1" err="1">
                <a:latin typeface="Arial"/>
                <a:cs typeface="Arial"/>
              </a:rPr>
              <a:t>fuscus</a:t>
            </a:r>
            <a:r>
              <a:rPr lang="en-US" sz="1600" dirty="0">
                <a:latin typeface="Arial"/>
                <a:cs typeface="Arial"/>
              </a:rPr>
              <a:t>, G. </a:t>
            </a:r>
            <a:r>
              <a:rPr lang="en-US" sz="1600" i="1" err="1">
                <a:latin typeface="Arial"/>
                <a:cs typeface="Arial"/>
              </a:rPr>
              <a:t>sabrinus</a:t>
            </a:r>
            <a:r>
              <a:rPr lang="en-US" sz="1600" i="1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loses to G. </a:t>
            </a:r>
            <a:r>
              <a:rPr lang="en-US" sz="1600" err="1">
                <a:latin typeface="Arial"/>
                <a:cs typeface="Arial"/>
              </a:rPr>
              <a:t>fuscus</a:t>
            </a:r>
            <a:r>
              <a:rPr lang="en-US" sz="1600" dirty="0">
                <a:latin typeface="Arial"/>
                <a:cs typeface="Arial"/>
              </a:rPr>
              <a:t> around elevation (1200-1600), this can perhaps be due to abiotic factors shown in the no competitor graph where G. </a:t>
            </a:r>
            <a:r>
              <a:rPr lang="en-US" sz="1600" i="1" err="1">
                <a:latin typeface="Arial"/>
                <a:cs typeface="Arial"/>
              </a:rPr>
              <a:t>fusucs</a:t>
            </a:r>
            <a:r>
              <a:rPr lang="en-US" sz="1600" i="1" dirty="0">
                <a:latin typeface="Arial"/>
                <a:cs typeface="Arial"/>
              </a:rPr>
              <a:t> </a:t>
            </a:r>
            <a:r>
              <a:rPr lang="en-US" sz="1600" dirty="0">
                <a:latin typeface="Arial"/>
                <a:cs typeface="Arial"/>
              </a:rPr>
              <a:t>had a higher tolerance for higher elevation.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7D4D33-163D-E3E4-D83F-311B60656186}"/>
              </a:ext>
            </a:extLst>
          </p:cNvPr>
          <p:cNvSpPr txBox="1"/>
          <p:nvPr/>
        </p:nvSpPr>
        <p:spPr>
          <a:xfrm>
            <a:off x="121663" y="1549613"/>
            <a:ext cx="2138722" cy="12003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u="sng" dirty="0">
                <a:solidFill>
                  <a:schemeClr val="accent5">
                    <a:lumMod val="50000"/>
                  </a:schemeClr>
                </a:solidFill>
              </a:rPr>
              <a:t>Conditions</a:t>
            </a:r>
            <a:r>
              <a:rPr lang="en-US" u="sng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r>
              <a:rPr lang="en-US" dirty="0"/>
              <a:t>G. </a:t>
            </a:r>
            <a:r>
              <a:rPr lang="en-US" i="1" dirty="0" err="1"/>
              <a:t>sabrinus</a:t>
            </a:r>
            <a:r>
              <a:rPr lang="en-US" dirty="0"/>
              <a:t>= 5</a:t>
            </a:r>
          </a:p>
          <a:p>
            <a:r>
              <a:rPr lang="en-US" dirty="0"/>
              <a:t>G. </a:t>
            </a:r>
            <a:r>
              <a:rPr lang="en-US" i="1" dirty="0" err="1"/>
              <a:t>fuscus</a:t>
            </a:r>
            <a:r>
              <a:rPr lang="en-US" dirty="0"/>
              <a:t>=  5</a:t>
            </a:r>
          </a:p>
          <a:p>
            <a:r>
              <a:rPr lang="en-US" dirty="0"/>
              <a:t>Elevation (m)= 1600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BB75B0-1AAE-D497-0251-605573DC72EA}"/>
              </a:ext>
            </a:extLst>
          </p:cNvPr>
          <p:cNvSpPr/>
          <p:nvPr/>
        </p:nvSpPr>
        <p:spPr>
          <a:xfrm>
            <a:off x="2318016" y="794016"/>
            <a:ext cx="4789714" cy="3009579"/>
          </a:xfrm>
          <a:prstGeom prst="rect">
            <a:avLst/>
          </a:prstGeom>
          <a:noFill/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BA410B1-852F-FBCE-1FED-BE896BEE02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6481208"/>
              </p:ext>
            </p:extLst>
          </p:nvPr>
        </p:nvGraphicFramePr>
        <p:xfrm>
          <a:off x="2258706" y="717737"/>
          <a:ext cx="4911571" cy="3164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1911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Ecology Assignment 3- Species Interactions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331</cp:revision>
  <dcterms:created xsi:type="dcterms:W3CDTF">2024-03-20T15:20:44Z</dcterms:created>
  <dcterms:modified xsi:type="dcterms:W3CDTF">2024-03-21T13:00:00Z</dcterms:modified>
</cp:coreProperties>
</file>