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mpos\Downloads\Flying_Squirrels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mpos\Downloads\Flying_Squirrels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Individual</a:t>
            </a:r>
            <a:r>
              <a:rPr lang="en-US" baseline="0"/>
              <a:t> Success of </a:t>
            </a:r>
            <a:r>
              <a:rPr lang="en-US" baseline="0">
                <a:solidFill>
                  <a:schemeClr val="accent1"/>
                </a:solidFill>
              </a:rPr>
              <a:t>NFS </a:t>
            </a:r>
            <a:r>
              <a:rPr lang="en-US" baseline="0"/>
              <a:t>and </a:t>
            </a:r>
            <a:r>
              <a:rPr lang="en-US" baseline="0">
                <a:solidFill>
                  <a:schemeClr val="accent2"/>
                </a:solidFill>
              </a:rPr>
              <a:t>SFS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781354332538719"/>
          <c:y val="0.1704308177363571"/>
          <c:w val="0.83479163329595818"/>
          <c:h val="0.53339325003609117"/>
        </c:manualLayout>
      </c:layout>
      <c:lineChart>
        <c:grouping val="standard"/>
        <c:varyColors val="0"/>
        <c:ser>
          <c:idx val="0"/>
          <c:order val="0"/>
          <c:tx>
            <c:strRef>
              <c:f>'My Graphs'!$B$2</c:f>
              <c:strCache>
                <c:ptCount val="1"/>
                <c:pt idx="0">
                  <c:v>Avg Population growth rate of NFS per year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'My Graphs'!$A$3:$A$19</c:f>
              <c:numCache>
                <c:formatCode>General</c:formatCode>
                <c:ptCount val="17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</c:numCache>
            </c:numRef>
          </c:cat>
          <c:val>
            <c:numRef>
              <c:f>'My Graphs'!$B$3:$B$19</c:f>
              <c:numCache>
                <c:formatCode>General</c:formatCode>
                <c:ptCount val="17"/>
                <c:pt idx="0">
                  <c:v>-2.5999999999999999E-2</c:v>
                </c:pt>
                <c:pt idx="1">
                  <c:v>0.115</c:v>
                </c:pt>
                <c:pt idx="2">
                  <c:v>0.30499999999999999</c:v>
                </c:pt>
                <c:pt idx="3">
                  <c:v>0.44700000000000001</c:v>
                </c:pt>
                <c:pt idx="4">
                  <c:v>0.63400000000000001</c:v>
                </c:pt>
                <c:pt idx="5">
                  <c:v>0.57199999999999995</c:v>
                </c:pt>
                <c:pt idx="6">
                  <c:v>0.46899999999999997</c:v>
                </c:pt>
                <c:pt idx="7">
                  <c:v>0.41399999999999998</c:v>
                </c:pt>
                <c:pt idx="8">
                  <c:v>0.32600000000000001</c:v>
                </c:pt>
                <c:pt idx="9">
                  <c:v>0.40799999999999997</c:v>
                </c:pt>
                <c:pt idx="10">
                  <c:v>0.26200000000000001</c:v>
                </c:pt>
                <c:pt idx="11">
                  <c:v>0.184</c:v>
                </c:pt>
                <c:pt idx="12">
                  <c:v>0.114</c:v>
                </c:pt>
                <c:pt idx="13">
                  <c:v>4.5999999999999999E-2</c:v>
                </c:pt>
                <c:pt idx="14">
                  <c:v>-5.2999999999999999E-2</c:v>
                </c:pt>
                <c:pt idx="15">
                  <c:v>-1.7000000000000001E-2</c:v>
                </c:pt>
                <c:pt idx="16">
                  <c:v>-0.13500000000000001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220-4D7E-9D0F-392B26CE63DC}"/>
            </c:ext>
          </c:extLst>
        </c:ser>
        <c:ser>
          <c:idx val="1"/>
          <c:order val="1"/>
          <c:tx>
            <c:strRef>
              <c:f>'My Graphs'!$C$2</c:f>
              <c:strCache>
                <c:ptCount val="1"/>
                <c:pt idx="0">
                  <c:v>Avg Population growth rate of SFS per year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'My Graphs'!$A$3:$A$19</c:f>
              <c:numCache>
                <c:formatCode>General</c:formatCode>
                <c:ptCount val="17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</c:numCache>
            </c:numRef>
          </c:cat>
          <c:val>
            <c:numRef>
              <c:f>'My Graphs'!$C$3:$C$19</c:f>
              <c:numCache>
                <c:formatCode>General</c:formatCode>
                <c:ptCount val="17"/>
                <c:pt idx="0">
                  <c:v>1.4E-2</c:v>
                </c:pt>
                <c:pt idx="1">
                  <c:v>4.7E-2</c:v>
                </c:pt>
                <c:pt idx="2">
                  <c:v>7.3999999999999996E-2</c:v>
                </c:pt>
                <c:pt idx="3">
                  <c:v>6.0999999999999999E-2</c:v>
                </c:pt>
                <c:pt idx="4">
                  <c:v>0.17399999999999999</c:v>
                </c:pt>
                <c:pt idx="5">
                  <c:v>0.17599999999999999</c:v>
                </c:pt>
                <c:pt idx="6">
                  <c:v>0.191</c:v>
                </c:pt>
                <c:pt idx="7">
                  <c:v>0.20899999999999999</c:v>
                </c:pt>
                <c:pt idx="8">
                  <c:v>0.20399999999999999</c:v>
                </c:pt>
                <c:pt idx="9">
                  <c:v>0.23300000000000001</c:v>
                </c:pt>
                <c:pt idx="10">
                  <c:v>0.19800000000000001</c:v>
                </c:pt>
                <c:pt idx="11">
                  <c:v>0.161</c:v>
                </c:pt>
                <c:pt idx="12">
                  <c:v>0.30399999999999999</c:v>
                </c:pt>
                <c:pt idx="13">
                  <c:v>0.28100000000000003</c:v>
                </c:pt>
                <c:pt idx="14">
                  <c:v>0.33200000000000002</c:v>
                </c:pt>
                <c:pt idx="15">
                  <c:v>1E-3</c:v>
                </c:pt>
                <c:pt idx="16">
                  <c:v>0.109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220-4D7E-9D0F-392B26CE6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6356607"/>
        <c:axId val="320720703"/>
      </c:lineChart>
      <c:catAx>
        <c:axId val="3463566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(meters)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720703"/>
        <c:crosses val="autoZero"/>
        <c:auto val="1"/>
        <c:lblAlgn val="ctr"/>
        <c:lblOffset val="100"/>
        <c:noMultiLvlLbl val="0"/>
      </c:catAx>
      <c:valAx>
        <c:axId val="32072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Average</a:t>
                </a:r>
                <a:r>
                  <a:rPr lang="en-US" baseline="0"/>
                  <a:t> populayoin yearly growth rate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3.3333333333333333E-2"/>
              <c:y val="0.102268518518518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356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Competitive</a:t>
            </a:r>
            <a:r>
              <a:rPr lang="en-US" baseline="0"/>
              <a:t> succes of </a:t>
            </a:r>
            <a:r>
              <a:rPr lang="en-US" baseline="0">
                <a:solidFill>
                  <a:schemeClr val="accent1"/>
                </a:solidFill>
              </a:rPr>
              <a:t>NFS </a:t>
            </a:r>
            <a:r>
              <a:rPr lang="en-US" baseline="0">
                <a:solidFill>
                  <a:sysClr val="windowText" lastClr="000000"/>
                </a:solidFill>
              </a:rPr>
              <a:t>and</a:t>
            </a:r>
            <a:r>
              <a:rPr lang="en-US" baseline="0"/>
              <a:t> </a:t>
            </a:r>
            <a:r>
              <a:rPr lang="en-US" baseline="0">
                <a:solidFill>
                  <a:schemeClr val="accent2"/>
                </a:solidFill>
              </a:rPr>
              <a:t>SFS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31640613958224"/>
          <c:y val="8.0379197470762567E-2"/>
          <c:w val="0.86091090534879999"/>
          <c:h val="0.65826928288462738"/>
        </c:manualLayout>
      </c:layout>
      <c:lineChart>
        <c:grouping val="standard"/>
        <c:varyColors val="0"/>
        <c:ser>
          <c:idx val="0"/>
          <c:order val="0"/>
          <c:tx>
            <c:strRef>
              <c:f>'My Graphs'!$B$21</c:f>
              <c:strCache>
                <c:ptCount val="1"/>
                <c:pt idx="0">
                  <c:v>Avg Population growth rate of NFS per year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'My Graphs'!$A$22:$A$38</c:f>
              <c:numCache>
                <c:formatCode>General</c:formatCode>
                <c:ptCount val="17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</c:numCache>
            </c:numRef>
          </c:cat>
          <c:val>
            <c:numRef>
              <c:f>'My Graphs'!$B$22:$B$38</c:f>
              <c:numCache>
                <c:formatCode>General</c:formatCode>
                <c:ptCount val="17"/>
                <c:pt idx="0">
                  <c:v>0.28699999999999998</c:v>
                </c:pt>
                <c:pt idx="1">
                  <c:v>0.55300000000000005</c:v>
                </c:pt>
                <c:pt idx="2">
                  <c:v>0.55100000000000005</c:v>
                </c:pt>
                <c:pt idx="3">
                  <c:v>0.73299999999999998</c:v>
                </c:pt>
                <c:pt idx="4">
                  <c:v>0.72899999999999998</c:v>
                </c:pt>
                <c:pt idx="5">
                  <c:v>0.72099999999999997</c:v>
                </c:pt>
                <c:pt idx="6">
                  <c:v>0.78200000000000003</c:v>
                </c:pt>
                <c:pt idx="7">
                  <c:v>0.86</c:v>
                </c:pt>
                <c:pt idx="8">
                  <c:v>0.73499999999999999</c:v>
                </c:pt>
                <c:pt idx="9">
                  <c:v>0.93799999999999994</c:v>
                </c:pt>
                <c:pt idx="10">
                  <c:v>0.76</c:v>
                </c:pt>
                <c:pt idx="11">
                  <c:v>0.59799999999999998</c:v>
                </c:pt>
                <c:pt idx="12">
                  <c:v>-0.51900000000000002</c:v>
                </c:pt>
                <c:pt idx="13">
                  <c:v>-0.42899999999999999</c:v>
                </c:pt>
                <c:pt idx="14">
                  <c:v>-0.30199999999999999</c:v>
                </c:pt>
                <c:pt idx="15">
                  <c:v>-0.13500000000000001</c:v>
                </c:pt>
                <c:pt idx="16">
                  <c:v>-0.13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810-4130-8CC2-FDC04C0CAE3E}"/>
            </c:ext>
          </c:extLst>
        </c:ser>
        <c:ser>
          <c:idx val="1"/>
          <c:order val="1"/>
          <c:tx>
            <c:strRef>
              <c:f>'My Graphs'!$C$21</c:f>
              <c:strCache>
                <c:ptCount val="1"/>
                <c:pt idx="0">
                  <c:v>Avg Population growth rate of SFS per year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'My Graphs'!$A$22:$A$38</c:f>
              <c:numCache>
                <c:formatCode>General</c:formatCode>
                <c:ptCount val="17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</c:numCache>
            </c:numRef>
          </c:cat>
          <c:val>
            <c:numRef>
              <c:f>'My Graphs'!$C$22:$C$38</c:f>
              <c:numCache>
                <c:formatCode>General</c:formatCode>
                <c:ptCount val="17"/>
                <c:pt idx="0">
                  <c:v>-0.13500000000000001</c:v>
                </c:pt>
                <c:pt idx="1">
                  <c:v>-0.373</c:v>
                </c:pt>
                <c:pt idx="2">
                  <c:v>-0.42199999999999999</c:v>
                </c:pt>
                <c:pt idx="3">
                  <c:v>-0.42399999999999999</c:v>
                </c:pt>
                <c:pt idx="4">
                  <c:v>-0.503</c:v>
                </c:pt>
                <c:pt idx="5">
                  <c:v>-0.52400000000000002</c:v>
                </c:pt>
                <c:pt idx="6">
                  <c:v>-0.58199999999999996</c:v>
                </c:pt>
                <c:pt idx="7">
                  <c:v>-0.68600000000000005</c:v>
                </c:pt>
                <c:pt idx="8">
                  <c:v>-0.68500000000000005</c:v>
                </c:pt>
                <c:pt idx="9">
                  <c:v>-0.73799999999999999</c:v>
                </c:pt>
                <c:pt idx="10">
                  <c:v>-0.67</c:v>
                </c:pt>
                <c:pt idx="11">
                  <c:v>-0.56499999999999995</c:v>
                </c:pt>
                <c:pt idx="12">
                  <c:v>0.55900000000000005</c:v>
                </c:pt>
                <c:pt idx="13">
                  <c:v>0.66700000000000004</c:v>
                </c:pt>
                <c:pt idx="14">
                  <c:v>0.64</c:v>
                </c:pt>
                <c:pt idx="15">
                  <c:v>0.34599999999999997</c:v>
                </c:pt>
                <c:pt idx="16">
                  <c:v>0.122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810-4130-8CC2-FDC04C0CA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7339007"/>
        <c:axId val="626495055"/>
      </c:lineChart>
      <c:catAx>
        <c:axId val="6273390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(meters)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495055"/>
        <c:crosses val="autoZero"/>
        <c:auto val="1"/>
        <c:lblAlgn val="ctr"/>
        <c:lblOffset val="100"/>
        <c:noMultiLvlLbl val="0"/>
      </c:catAx>
      <c:valAx>
        <c:axId val="626495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</a:t>
                </a:r>
                <a:r>
                  <a:rPr lang="en-US" baseline="0"/>
                  <a:t> population yearly growth rae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339007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41093-206B-642A-F6ED-206CB7479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287D3-E6AB-9C66-0651-29FC75726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555FE-6F5D-E471-60D2-7A956C4F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9D103-3791-523E-7EA1-B391B643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B9C8B-D3C9-3185-BAF1-CE65A704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8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F1AE7-F0D5-B812-E4A4-82E211C0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5E37C-5D21-2864-B35C-C6D40DC25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A3F33-E451-5B0B-4B4C-963192B4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C2026-7BE8-7112-5885-9E17DE46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20DCB-9C4C-AE48-CC59-3367FB51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4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2AA99-38BA-066A-2ACA-078211B56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1CC8D-8683-694B-C2EE-55EC1EF4E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7E9B7-8507-6226-0917-670F3659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D6C93-A523-9E33-FA0E-E89C93E8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644CA-10C0-A9A5-D54E-969A4F16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6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39A4-DEF1-BC62-C39A-4D67BF12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925FF-5420-2DBD-2051-4787DB617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FE854-C441-E14D-5CB9-434008F4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917A6-8AC6-C93B-499D-2BC5809B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9F4F1-963F-C5F1-7A29-16293BBD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8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4B31-83AC-E206-5F94-A887D423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7CF4A-786C-76A8-4EBE-DC563B27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ABE3-C9DC-0DA4-5297-43EB912BC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78C52-90B4-11B5-6C16-CD98FAE9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A1E3B-CC42-096F-FCFC-87B0F385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2D0C-4A96-7191-98DA-04914003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FD2B5-F1CA-39A8-3D94-05431540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3A944-9B14-DBA6-1AE2-05716AEBD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97132-ECF3-EB46-BB73-AB0F7D54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A649E-B23F-8174-5DB3-20058D99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7A653-630F-7AE5-340D-E1AEF5FD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9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972BB-12F7-F73E-87D3-F8011A5E3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50873-9BA1-796A-B720-F4B8F56B6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90771-E13E-8F8B-C5E5-434A3C827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D4BC8-EBE7-7BC8-276B-5B5A905C8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CC1FC0-D662-FEDA-3E47-431B68D0B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C455BC-9CA6-F769-53B7-B3CF4B93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F01432-E615-960C-4C3D-279491BE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D7796-1ACD-F44F-0DCF-532D448B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2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5101-BE6E-E482-0AB9-2D633875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455E70-53E2-6F7E-169C-3146CEF3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099B7-2694-3407-EAC1-0996AB4E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5A654-E342-804E-7655-75FDD100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F4B6D5-2A11-499A-234B-27E1F450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91A0F-BAFD-276C-AFBB-F6C7D6FD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4DA9A-26A8-B566-14AA-02A8CDC5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4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23FD-401C-8826-065B-5C3BAD39D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AE431-FA1F-0DFF-ED3D-ADC315DCF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46777-C5E5-8769-844C-F5B080F2B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8F9C5-A5C9-9576-E515-A83B7D20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63C4E-68BC-E643-9C27-1780873F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FE450-8A8A-6AEA-CF3E-C689573B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1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FD52-58C0-F065-E73F-EDC84394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682630-6EAF-5852-D701-FEE70533B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B96E7-018A-3C0D-DA71-9973582A5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66824-F843-291C-A279-F63C16BD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963E1-D84F-0E1E-EE63-16B2D370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2505F-9A1B-B863-4AC3-C6537F72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6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3FD3F-E06C-3482-239F-C7CD0A316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4610C-4648-E471-A89F-952C03C48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BDEE2-0778-B133-8DAA-FB64FD5FE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C71F8-9F0F-4A4E-9685-B9E4C4664AF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73CB3-DCDD-7E4E-20EA-BE7CD8E91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22B-9B45-DA27-D5E6-F6BACE260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10E61C-9FCD-4C12-9830-A0BA1CBC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1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55C1-59F9-9D1A-EE9A-8CE3BFED9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" y="149542"/>
            <a:ext cx="11623040" cy="685482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Competition Between </a:t>
            </a:r>
            <a:r>
              <a:rPr lang="en-US" sz="3000" i="1" dirty="0">
                <a:solidFill>
                  <a:schemeClr val="accent4"/>
                </a:solidFill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G. sabrinus</a:t>
            </a:r>
            <a:r>
              <a:rPr lang="en-US" sz="3000" dirty="0">
                <a:solidFill>
                  <a:schemeClr val="accent4"/>
                </a:solidFill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lang="en-US" sz="3000" dirty="0"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and </a:t>
            </a:r>
            <a:r>
              <a:rPr lang="en-US" sz="3000" i="1" dirty="0">
                <a:solidFill>
                  <a:schemeClr val="accent2"/>
                </a:solidFill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G. fuscus </a:t>
            </a:r>
            <a:r>
              <a:rPr lang="en-US" sz="3000" dirty="0">
                <a:latin typeface="Abadi" panose="020F050202020403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at Varying Elevations</a:t>
            </a:r>
            <a:endParaRPr lang="en-US" sz="3000" i="1" dirty="0">
              <a:solidFill>
                <a:schemeClr val="accent2"/>
              </a:solidFill>
              <a:latin typeface="Abadi" panose="020F0502020204030204" pitchFamily="34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17D42-F9FB-8E8D-D683-B9C73732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2040" y="910270"/>
            <a:ext cx="4947920" cy="451802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By Griffith Posgay and Annabelle Camacho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D0ED1A-3EA9-A61D-2958-724A842F1E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972726"/>
              </p:ext>
            </p:extLst>
          </p:nvPr>
        </p:nvGraphicFramePr>
        <p:xfrm>
          <a:off x="568960" y="1381124"/>
          <a:ext cx="5094288" cy="276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18EDAF8-FC3A-5A2A-3032-C6C3C04EFF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17177"/>
              </p:ext>
            </p:extLst>
          </p:nvPr>
        </p:nvGraphicFramePr>
        <p:xfrm>
          <a:off x="6528754" y="1390648"/>
          <a:ext cx="5094288" cy="276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80AE2E3-1FA8-53D1-E6D5-97E1046BBC0D}"/>
              </a:ext>
            </a:extLst>
          </p:cNvPr>
          <p:cNvSpPr txBox="1"/>
          <p:nvPr/>
        </p:nvSpPr>
        <p:spPr>
          <a:xfrm>
            <a:off x="568960" y="4551680"/>
            <a:ext cx="110540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By itself, the Northern Flying Squirrel (</a:t>
            </a:r>
            <a:r>
              <a:rPr lang="en-US" i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sabrinus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) successfully inhabits a range 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of 100-1100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meters and begins to decline after the 1100-meter mark.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By itself, the Southern Flying Squirrel (</a:t>
            </a:r>
            <a:r>
              <a:rPr lang="en-US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fuscus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) successfully inhabits all ranges, but does best from 1100–1400 meters.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Together, both species experience competition, with </a:t>
            </a:r>
            <a:r>
              <a:rPr lang="en-US" i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Sabrinus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outcompeting </a:t>
            </a:r>
            <a:r>
              <a:rPr lang="en-US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fuscus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from 0-1100 meters, and </a:t>
            </a:r>
            <a:r>
              <a:rPr lang="en-US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fuscus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outcompeting </a:t>
            </a:r>
            <a:r>
              <a:rPr lang="en-US" i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G. sabrinus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from 1100-1600 meters.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Both species reach an unstable equilibrium at the 1100-meter mark.</a:t>
            </a:r>
          </a:p>
        </p:txBody>
      </p:sp>
    </p:spTree>
    <p:extLst>
      <p:ext uri="{BB962C8B-B14F-4D97-AF65-F5344CB8AC3E}">
        <p14:creationId xmlns:p14="http://schemas.microsoft.com/office/powerpoint/2010/main" val="176338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Aptos</vt:lpstr>
      <vt:lpstr>Aptos Display</vt:lpstr>
      <vt:lpstr>Arial</vt:lpstr>
      <vt:lpstr>Cambria</vt:lpstr>
      <vt:lpstr>Office Theme</vt:lpstr>
      <vt:lpstr>Competition Between G. sabrinus and G. fuscus at Varying Elevations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 Between G. sabrinus and G. fuscus at Varying Elevations</dc:title>
  <dc:creator>Griffith Posgay</dc:creator>
  <cp:lastModifiedBy>Griffith Posgay</cp:lastModifiedBy>
  <cp:revision>2</cp:revision>
  <dcterms:created xsi:type="dcterms:W3CDTF">2024-02-29T18:39:22Z</dcterms:created>
  <dcterms:modified xsi:type="dcterms:W3CDTF">2024-03-21T02:37:18Z</dcterms:modified>
</cp:coreProperties>
</file>