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2222A8-B645-4F69-AD85-BCBD56FFC951}" v="1781" dt="2024-03-21T20:55:28.403"/>
    <p1510:client id="{762F5024-52CC-A592-60C9-F147313A3825}" v="5" dt="2024-03-21T02:28:57.578"/>
    <p1510:client id="{A5127EBC-1CC4-6497-DA63-39EFF029D725}" v="28" dt="2024-03-21T03:28:35.421"/>
    <p1510:client id="{A56028DE-B0E2-A9A3-6E9B-0A275E27E93B}" v="422" dt="2024-03-21T20:55:12.638"/>
    <p1510:client id="{A8E41435-8A6D-74FB-7B9A-5EA3D37BE663}" v="18" dt="2024-03-21T20:35:00.766"/>
    <p1510:client id="{B86E4853-F4BF-3A5E-91B3-F1DFA9806439}" v="6" dt="2024-03-21T20:18:35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43" autoAdjust="0"/>
  </p:normalViewPr>
  <p:slideViewPr>
    <p:cSldViewPr snapToGrid="0">
      <p:cViewPr>
        <p:scale>
          <a:sx n="66" d="100"/>
          <a:sy n="66" d="100"/>
        </p:scale>
        <p:origin x="1301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fsu-my.sharepoint.com/personal/lk19b_fsu_edu/Documents/Flying_Squirrels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[Flying_Squirrels_2024.xlsx]Sheet1!$I$24</c:f>
              <c:strCache>
                <c:ptCount val="1"/>
                <c:pt idx="0">
                  <c:v>G. sabrinus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[Flying_Squirrels_2024.xlsx]Sheet1!$E$25:$E$60</c:f>
              <c:numCache>
                <c:formatCode>General</c:formatCode>
                <c:ptCount val="36"/>
                <c:pt idx="0">
                  <c:v>0.33333333333333331</c:v>
                </c:pt>
                <c:pt idx="1">
                  <c:v>0.66666666666666663</c:v>
                </c:pt>
                <c:pt idx="2">
                  <c:v>1</c:v>
                </c:pt>
                <c:pt idx="3">
                  <c:v>1.3333333333333333</c:v>
                </c:pt>
                <c:pt idx="4">
                  <c:v>1.6666666666666667</c:v>
                </c:pt>
                <c:pt idx="5">
                  <c:v>2</c:v>
                </c:pt>
                <c:pt idx="6">
                  <c:v>2.3333333333333335</c:v>
                </c:pt>
                <c:pt idx="7">
                  <c:v>2.6666666666666665</c:v>
                </c:pt>
                <c:pt idx="8">
                  <c:v>3</c:v>
                </c:pt>
                <c:pt idx="9">
                  <c:v>3.3333333333333335</c:v>
                </c:pt>
                <c:pt idx="10">
                  <c:v>3.6666666666666665</c:v>
                </c:pt>
                <c:pt idx="11">
                  <c:v>4</c:v>
                </c:pt>
                <c:pt idx="12">
                  <c:v>4.333333333333333</c:v>
                </c:pt>
                <c:pt idx="13">
                  <c:v>4.666666666666667</c:v>
                </c:pt>
                <c:pt idx="14">
                  <c:v>5</c:v>
                </c:pt>
                <c:pt idx="15">
                  <c:v>5.333333333333333</c:v>
                </c:pt>
                <c:pt idx="16">
                  <c:v>5.666666666666667</c:v>
                </c:pt>
                <c:pt idx="17">
                  <c:v>6</c:v>
                </c:pt>
                <c:pt idx="18">
                  <c:v>6.333333333333333</c:v>
                </c:pt>
                <c:pt idx="19">
                  <c:v>6.666666666666667</c:v>
                </c:pt>
                <c:pt idx="20">
                  <c:v>7</c:v>
                </c:pt>
                <c:pt idx="21">
                  <c:v>7.333333333333333</c:v>
                </c:pt>
                <c:pt idx="22">
                  <c:v>7.666666666666667</c:v>
                </c:pt>
                <c:pt idx="23">
                  <c:v>8</c:v>
                </c:pt>
                <c:pt idx="24">
                  <c:v>8.3333333333333339</c:v>
                </c:pt>
                <c:pt idx="25">
                  <c:v>8.6666666666666661</c:v>
                </c:pt>
                <c:pt idx="26">
                  <c:v>9</c:v>
                </c:pt>
                <c:pt idx="27">
                  <c:v>9.3333333333333339</c:v>
                </c:pt>
                <c:pt idx="28">
                  <c:v>9.6666666666666661</c:v>
                </c:pt>
                <c:pt idx="29">
                  <c:v>10</c:v>
                </c:pt>
                <c:pt idx="30">
                  <c:v>10.333333333333334</c:v>
                </c:pt>
                <c:pt idx="31">
                  <c:v>10.666666666666666</c:v>
                </c:pt>
                <c:pt idx="32">
                  <c:v>11</c:v>
                </c:pt>
                <c:pt idx="33">
                  <c:v>11.333333333333334</c:v>
                </c:pt>
                <c:pt idx="34">
                  <c:v>11.666666666666666</c:v>
                </c:pt>
                <c:pt idx="35">
                  <c:v>12</c:v>
                </c:pt>
              </c:numCache>
            </c:numRef>
          </c:xVal>
          <c:yVal>
            <c:numRef>
              <c:f>[Flying_Squirrels_2024.xlsx]Sheet1!$I$25:$I$60</c:f>
              <c:numCache>
                <c:formatCode>General</c:formatCode>
                <c:ptCount val="36"/>
                <c:pt idx="0">
                  <c:v>4</c:v>
                </c:pt>
                <c:pt idx="1">
                  <c:v>4.9044158949930496</c:v>
                </c:pt>
                <c:pt idx="2">
                  <c:v>5.2212224191477787</c:v>
                </c:pt>
                <c:pt idx="3">
                  <c:v>6.2730301789831158</c:v>
                </c:pt>
                <c:pt idx="4">
                  <c:v>5.926655487067503</c:v>
                </c:pt>
                <c:pt idx="5">
                  <c:v>6.2098177406020376</c:v>
                </c:pt>
                <c:pt idx="6">
                  <c:v>6.2856040746963915</c:v>
                </c:pt>
                <c:pt idx="7">
                  <c:v>5.8791663177909088</c:v>
                </c:pt>
                <c:pt idx="8">
                  <c:v>6.5416142894784448</c:v>
                </c:pt>
                <c:pt idx="9">
                  <c:v>6.0877659833300459</c:v>
                </c:pt>
                <c:pt idx="10">
                  <c:v>5.5446745976578846</c:v>
                </c:pt>
                <c:pt idx="11">
                  <c:v>6.0497252319530448</c:v>
                </c:pt>
                <c:pt idx="12">
                  <c:v>6.45747350850744</c:v>
                </c:pt>
                <c:pt idx="13">
                  <c:v>6.403473169398012</c:v>
                </c:pt>
                <c:pt idx="14">
                  <c:v>5.7541192751147463</c:v>
                </c:pt>
                <c:pt idx="15">
                  <c:v>6.4357428633087359</c:v>
                </c:pt>
                <c:pt idx="16">
                  <c:v>7.1594873148978548</c:v>
                </c:pt>
                <c:pt idx="17">
                  <c:v>6.820522523567079</c:v>
                </c:pt>
                <c:pt idx="18">
                  <c:v>6.9587674893118923</c:v>
                </c:pt>
                <c:pt idx="19">
                  <c:v>6.7805875803104252</c:v>
                </c:pt>
                <c:pt idx="20">
                  <c:v>7.1540503214681497</c:v>
                </c:pt>
                <c:pt idx="21">
                  <c:v>7.439112743440111</c:v>
                </c:pt>
                <c:pt idx="22">
                  <c:v>7.3153976226929274</c:v>
                </c:pt>
                <c:pt idx="23">
                  <c:v>7.6600059896696573</c:v>
                </c:pt>
                <c:pt idx="24">
                  <c:v>7.8347937621566306</c:v>
                </c:pt>
                <c:pt idx="25">
                  <c:v>7.2438382635045269</c:v>
                </c:pt>
                <c:pt idx="26">
                  <c:v>7.1741313127945903</c:v>
                </c:pt>
                <c:pt idx="27">
                  <c:v>7.5474688673863186</c:v>
                </c:pt>
                <c:pt idx="28">
                  <c:v>7.922489496989253</c:v>
                </c:pt>
                <c:pt idx="29">
                  <c:v>7.0900531550290227</c:v>
                </c:pt>
                <c:pt idx="30">
                  <c:v>5.7588306632224562</c:v>
                </c:pt>
                <c:pt idx="31">
                  <c:v>5.7333732757984972</c:v>
                </c:pt>
                <c:pt idx="32">
                  <c:v>5.3898430020331176</c:v>
                </c:pt>
                <c:pt idx="33">
                  <c:v>4.766720838346771</c:v>
                </c:pt>
                <c:pt idx="34">
                  <c:v>4.2642028377341328</c:v>
                </c:pt>
                <c:pt idx="35">
                  <c:v>4.450895263675859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89-4384-8D2A-2C1F697FF7B3}"/>
            </c:ext>
          </c:extLst>
        </c:ser>
        <c:ser>
          <c:idx val="1"/>
          <c:order val="1"/>
          <c:tx>
            <c:strRef>
              <c:f>[Flying_Squirrels_2024.xlsx]Sheet1!$K$24</c:f>
              <c:strCache>
                <c:ptCount val="1"/>
                <c:pt idx="0">
                  <c:v>G. fuscus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[Flying_Squirrels_2024.xlsx]Sheet1!$E$25:$E$60</c:f>
              <c:numCache>
                <c:formatCode>General</c:formatCode>
                <c:ptCount val="36"/>
                <c:pt idx="0">
                  <c:v>0.33333333333333331</c:v>
                </c:pt>
                <c:pt idx="1">
                  <c:v>0.66666666666666663</c:v>
                </c:pt>
                <c:pt idx="2">
                  <c:v>1</c:v>
                </c:pt>
                <c:pt idx="3">
                  <c:v>1.3333333333333333</c:v>
                </c:pt>
                <c:pt idx="4">
                  <c:v>1.6666666666666667</c:v>
                </c:pt>
                <c:pt idx="5">
                  <c:v>2</c:v>
                </c:pt>
                <c:pt idx="6">
                  <c:v>2.3333333333333335</c:v>
                </c:pt>
                <c:pt idx="7">
                  <c:v>2.6666666666666665</c:v>
                </c:pt>
                <c:pt idx="8">
                  <c:v>3</c:v>
                </c:pt>
                <c:pt idx="9">
                  <c:v>3.3333333333333335</c:v>
                </c:pt>
                <c:pt idx="10">
                  <c:v>3.6666666666666665</c:v>
                </c:pt>
                <c:pt idx="11">
                  <c:v>4</c:v>
                </c:pt>
                <c:pt idx="12">
                  <c:v>4.333333333333333</c:v>
                </c:pt>
                <c:pt idx="13">
                  <c:v>4.666666666666667</c:v>
                </c:pt>
                <c:pt idx="14">
                  <c:v>5</c:v>
                </c:pt>
                <c:pt idx="15">
                  <c:v>5.333333333333333</c:v>
                </c:pt>
                <c:pt idx="16">
                  <c:v>5.666666666666667</c:v>
                </c:pt>
                <c:pt idx="17">
                  <c:v>6</c:v>
                </c:pt>
                <c:pt idx="18">
                  <c:v>6.333333333333333</c:v>
                </c:pt>
                <c:pt idx="19">
                  <c:v>6.666666666666667</c:v>
                </c:pt>
                <c:pt idx="20">
                  <c:v>7</c:v>
                </c:pt>
                <c:pt idx="21">
                  <c:v>7.333333333333333</c:v>
                </c:pt>
                <c:pt idx="22">
                  <c:v>7.666666666666667</c:v>
                </c:pt>
                <c:pt idx="23">
                  <c:v>8</c:v>
                </c:pt>
                <c:pt idx="24">
                  <c:v>8.3333333333333339</c:v>
                </c:pt>
                <c:pt idx="25">
                  <c:v>8.6666666666666661</c:v>
                </c:pt>
                <c:pt idx="26">
                  <c:v>9</c:v>
                </c:pt>
                <c:pt idx="27">
                  <c:v>9.3333333333333339</c:v>
                </c:pt>
                <c:pt idx="28">
                  <c:v>9.6666666666666661</c:v>
                </c:pt>
                <c:pt idx="29">
                  <c:v>10</c:v>
                </c:pt>
                <c:pt idx="30">
                  <c:v>10.333333333333334</c:v>
                </c:pt>
                <c:pt idx="31">
                  <c:v>10.666666666666666</c:v>
                </c:pt>
                <c:pt idx="32">
                  <c:v>11</c:v>
                </c:pt>
                <c:pt idx="33">
                  <c:v>11.333333333333334</c:v>
                </c:pt>
                <c:pt idx="34">
                  <c:v>11.666666666666666</c:v>
                </c:pt>
                <c:pt idx="35">
                  <c:v>12</c:v>
                </c:pt>
              </c:numCache>
            </c:numRef>
          </c:xVal>
          <c:yVal>
            <c:numRef>
              <c:f>[Flying_Squirrels_2024.xlsx]Sheet1!$K$25:$K$60</c:f>
              <c:numCache>
                <c:formatCode>0.00</c:formatCode>
                <c:ptCount val="36"/>
                <c:pt idx="0" formatCode="General">
                  <c:v>4</c:v>
                </c:pt>
                <c:pt idx="1">
                  <c:v>5.2471401918166922</c:v>
                </c:pt>
                <c:pt idx="2">
                  <c:v>5.7845662437563456</c:v>
                </c:pt>
                <c:pt idx="3">
                  <c:v>6.7580902386971973</c:v>
                </c:pt>
                <c:pt idx="4">
                  <c:v>7.9413422510560974</c:v>
                </c:pt>
                <c:pt idx="5">
                  <c:v>7.7581678311553866</c:v>
                </c:pt>
                <c:pt idx="6">
                  <c:v>8.2783280306229479</c:v>
                </c:pt>
                <c:pt idx="7">
                  <c:v>9.7378530627851703</c:v>
                </c:pt>
                <c:pt idx="8">
                  <c:v>9.6877453320372755</c:v>
                </c:pt>
                <c:pt idx="9">
                  <c:v>9.7546790490999182</c:v>
                </c:pt>
                <c:pt idx="10">
                  <c:v>10.766773569819605</c:v>
                </c:pt>
                <c:pt idx="11">
                  <c:v>10.947533042509905</c:v>
                </c:pt>
                <c:pt idx="12">
                  <c:v>9.6896277927427956</c:v>
                </c:pt>
                <c:pt idx="13">
                  <c:v>9.463496800269855</c:v>
                </c:pt>
                <c:pt idx="14">
                  <c:v>10.64290246828711</c:v>
                </c:pt>
                <c:pt idx="15">
                  <c:v>9.7441711700271032</c:v>
                </c:pt>
                <c:pt idx="16">
                  <c:v>8.6057461374072179</c:v>
                </c:pt>
                <c:pt idx="17">
                  <c:v>8.9300451207162101</c:v>
                </c:pt>
                <c:pt idx="18">
                  <c:v>9.7307968988992588</c:v>
                </c:pt>
                <c:pt idx="19">
                  <c:v>10.063480769466924</c:v>
                </c:pt>
                <c:pt idx="20">
                  <c:v>9.3741783859617467</c:v>
                </c:pt>
                <c:pt idx="21">
                  <c:v>8.4198429201713569</c:v>
                </c:pt>
                <c:pt idx="22">
                  <c:v>8.2633679190146943</c:v>
                </c:pt>
                <c:pt idx="23">
                  <c:v>8.9025360812055983</c:v>
                </c:pt>
                <c:pt idx="24">
                  <c:v>7.5107755439256536</c:v>
                </c:pt>
                <c:pt idx="25">
                  <c:v>7.8713279265291538</c:v>
                </c:pt>
                <c:pt idx="26">
                  <c:v>8.3133094038468158</c:v>
                </c:pt>
                <c:pt idx="27">
                  <c:v>9.0683972387729455</c:v>
                </c:pt>
                <c:pt idx="28">
                  <c:v>9.4385235168368009</c:v>
                </c:pt>
                <c:pt idx="29">
                  <c:v>10.007217926413192</c:v>
                </c:pt>
                <c:pt idx="30">
                  <c:v>10.03066522577595</c:v>
                </c:pt>
                <c:pt idx="31">
                  <c:v>9.5421055619645045</c:v>
                </c:pt>
                <c:pt idx="32">
                  <c:v>9.1340513767124385</c:v>
                </c:pt>
                <c:pt idx="33">
                  <c:v>10.340126354255819</c:v>
                </c:pt>
                <c:pt idx="34">
                  <c:v>11.786689853817036</c:v>
                </c:pt>
                <c:pt idx="35">
                  <c:v>13.146125449185439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189-4384-8D2A-2C1F697FF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478287"/>
        <c:axId val="371228863"/>
      </c:scatterChart>
      <c:valAx>
        <c:axId val="174478287"/>
        <c:scaling>
          <c:orientation val="minMax"/>
          <c:max val="1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Months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228863"/>
        <c:crosses val="autoZero"/>
        <c:crossBetween val="midCat"/>
      </c:valAx>
      <c:valAx>
        <c:axId val="371228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Flying</a:t>
                </a:r>
                <a:r>
                  <a:rPr lang="en-US" sz="1600" baseline="0"/>
                  <a:t> Squirrels per 10 m2 enclosure</a:t>
                </a:r>
                <a:endParaRPr lang="en-US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47828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4F4A4-1636-4C6A-8F4E-CB26A088B78E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D723F-69D8-4240-B832-B62129C9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4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75D52-47F0-8616-9E50-1D52EC02E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C0CCA8-CFC4-73AE-DA85-74BA05358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EC41B-547F-512A-4F21-69FC82E2B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E1FAE-722A-8F2C-9B27-1ACB22E20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EB31D-E7FB-94A8-C95F-0A7024C9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3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9AC4-5738-2BDE-982B-8C3F31F8A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49494-93F8-F178-F6C3-CFE9C2201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560B1-E3FA-5FD4-BE47-8170F14D6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B7C6F-9A8E-E362-E86F-370B2E14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ECFE-C8FA-7C75-A9D9-1C4E65A5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8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C03DBB-F691-542A-138D-8B4FCD30C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31360-6A19-FDFE-AF6D-BFA333B82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5F847-4A11-C22F-6597-3A54C0A73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8A90A-4528-C823-B442-0856CA4B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D0B3C-21DA-C943-2607-A6FAC932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4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190A-614B-B2AC-41A9-4B8CECDEA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52F69-113C-4F90-0727-A1AA41F1F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95C24-6721-5380-723D-168E060D2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68976-7C89-17C2-F33B-EA4C055F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FE05D-B937-F6CB-22A5-24F6E116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7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369C2-615A-4BA2-D501-4852CB09B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46BA1-61D6-3BBC-F7EE-ECF261BB4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A0AFC-70CB-6986-5DA6-16C0F262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0C715-52DC-8D0D-18AF-5E9376BE7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9FE3F-19DC-E61C-5472-463B5AB2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3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F2340-4207-7653-A9E5-8680015D7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A1EBD-317C-B850-0BBC-B8877DCF38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114D8-8D6C-B41D-E56C-553040A35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39319-8BCF-54E8-0292-D4667C5EE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2C27D-3A45-50DD-8F5E-CDF2910C5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4C410-57FE-FDB3-4941-BC1731F0E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9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0F9ED-044E-5D40-7667-34B825D39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2461D-52E7-240C-A063-A67E6B140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0DC29-9FEF-46E8-C80B-91F622306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F4A27B-11F3-052E-29C4-C078716FE8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89CAD9-FAE3-E536-941A-8F8717511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80D55A-BA01-A8C1-D497-30E5B792A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F37CA7-44DB-EE73-E17C-9896C4C5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B848A5-91A0-BDB1-8312-832FF94C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4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F514A-92EF-B705-CB5A-32FC5927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B165C-5770-D3CD-9B2B-64BBB0B8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2ABDD-51E9-92F5-D836-6288E825F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79ACC-7569-A71E-BAB6-5F1BB961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01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AC1524-D31B-4F1A-6AE7-7C9A5C3A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192688-397D-9C3F-62D5-1B0D44D94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AFC07-B1F1-A55D-4C1D-170128D69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6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5E49-B807-F5BF-6D34-469DD4D77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C843-E31C-A6B1-1BEC-5408BD3EE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6F9F1-6602-AD94-0599-FDEF618CB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8140C-E011-7384-B1A7-BD41B5EC8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C075E-E4BA-72CD-438F-631C7ACB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3F561A-4B31-2E4A-FF02-DA301E22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8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39F9-B0A7-B835-1B63-11A2327D3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ED68F2-C411-FDD4-846C-1F5274CBA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83757-C939-6BD1-88A4-5E73EBF29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193DB-FC61-7A4F-039A-2B556A6B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C82F3-549F-AFD8-5313-46D8EC20A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CA885-E651-270D-1723-23084BE15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A8A91-E4EB-3BC0-5B0B-A96F1BCA5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BAA36-0A1C-F46A-B47D-E8077AC96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60F39-FE23-C1FF-3734-B5B08E311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F10CA9-53A4-49B9-AAA8-C6577A131598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7AA83-CFAC-11A3-6BC6-100FD7034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59B64-1A26-8962-CC76-50F87A338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32B43-3B26-4D08-B6A3-B26CA29F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6E8397-BE55-B8F6-C06C-8381F70F3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48019"/>
            <a:ext cx="6657883" cy="4985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Char char="•"/>
            </a:pPr>
            <a:r>
              <a:rPr lang="en-US" sz="1800" dirty="0">
                <a:latin typeface="Times New Roman"/>
                <a:ea typeface="+mn-lt"/>
                <a:cs typeface="Times New Roman"/>
              </a:rPr>
              <a:t>Oscillations in species' population before the 12th month and </a:t>
            </a:r>
            <a:r>
              <a:rPr lang="en-US" sz="1800" dirty="0" err="1">
                <a:latin typeface="Times New Roman"/>
                <a:ea typeface="+mn-lt"/>
                <a:cs typeface="Times New Roman"/>
              </a:rPr>
              <a:t>stablizing</a:t>
            </a:r>
            <a:r>
              <a:rPr lang="en-US" sz="1800" dirty="0">
                <a:latin typeface="Times New Roman"/>
                <a:ea typeface="+mn-lt"/>
                <a:cs typeface="Times New Roman"/>
              </a:rPr>
              <a:t> population densities for each species at the 12th month suggest that there is interspecific competition between the two species, indicating indirect evidence of competition.</a:t>
            </a:r>
            <a:endParaRPr lang="en-US" sz="1800" dirty="0">
              <a:latin typeface="Times New Roman"/>
              <a:ea typeface="+mn-lt"/>
              <a:cs typeface="+mn-lt"/>
            </a:endParaRPr>
          </a:p>
          <a:p>
            <a:pPr marL="285750" indent="-285750">
              <a:buChar char="•"/>
            </a:pPr>
            <a:r>
              <a:rPr lang="en-US" sz="1800" dirty="0">
                <a:latin typeface="Times New Roman"/>
                <a:ea typeface="+mn-lt"/>
                <a:cs typeface="+mn-lt"/>
              </a:rPr>
              <a:t>Competitive advantage shifts along the elevation gradient, with Glaucomys </a:t>
            </a:r>
            <a:r>
              <a:rPr lang="en-US" sz="1800" dirty="0" err="1">
                <a:latin typeface="Times New Roman"/>
                <a:ea typeface="+mn-lt"/>
                <a:cs typeface="+mn-lt"/>
              </a:rPr>
              <a:t>fuscus</a:t>
            </a:r>
            <a:r>
              <a:rPr lang="en-US" sz="1800" dirty="0">
                <a:latin typeface="Times New Roman"/>
                <a:ea typeface="+mn-lt"/>
                <a:cs typeface="+mn-lt"/>
              </a:rPr>
              <a:t> outcompeting Glaucomys </a:t>
            </a:r>
            <a:r>
              <a:rPr lang="en-US" sz="1800" dirty="0" err="1">
                <a:latin typeface="Times New Roman"/>
                <a:ea typeface="+mn-lt"/>
                <a:cs typeface="+mn-lt"/>
              </a:rPr>
              <a:t>sabrinus</a:t>
            </a:r>
            <a:r>
              <a:rPr lang="en-US" sz="1800" dirty="0">
                <a:latin typeface="Times New Roman"/>
                <a:ea typeface="+mn-lt"/>
                <a:cs typeface="+mn-lt"/>
              </a:rPr>
              <a:t> at higher elevations, possibly due to environmental factors favoring G. </a:t>
            </a:r>
            <a:r>
              <a:rPr lang="en-US" sz="1800" dirty="0" err="1">
                <a:latin typeface="Times New Roman"/>
                <a:ea typeface="+mn-lt"/>
                <a:cs typeface="+mn-lt"/>
              </a:rPr>
              <a:t>fuscus</a:t>
            </a:r>
            <a:r>
              <a:rPr lang="en-US" sz="1800" dirty="0">
                <a:latin typeface="Times New Roman"/>
                <a:ea typeface="+mn-lt"/>
                <a:cs typeface="+mn-lt"/>
              </a:rPr>
              <a:t>, while G. </a:t>
            </a:r>
            <a:r>
              <a:rPr lang="en-US" sz="1800" dirty="0" err="1">
                <a:latin typeface="Times New Roman"/>
                <a:ea typeface="+mn-lt"/>
                <a:cs typeface="+mn-lt"/>
              </a:rPr>
              <a:t>sabrinus</a:t>
            </a:r>
            <a:r>
              <a:rPr lang="en-US" sz="1800" dirty="0">
                <a:latin typeface="Times New Roman"/>
                <a:ea typeface="+mn-lt"/>
                <a:cs typeface="+mn-lt"/>
              </a:rPr>
              <a:t> dominates at lower elevations, reflecting habitat preferences or resource availability that benefit G. </a:t>
            </a:r>
            <a:r>
              <a:rPr lang="en-US" sz="1800" dirty="0" err="1">
                <a:latin typeface="Times New Roman"/>
                <a:ea typeface="+mn-lt"/>
                <a:cs typeface="+mn-lt"/>
              </a:rPr>
              <a:t>sabrinus</a:t>
            </a:r>
            <a:r>
              <a:rPr lang="en-US" sz="1800" dirty="0">
                <a:latin typeface="Times New Roman"/>
                <a:ea typeface="+mn-lt"/>
                <a:cs typeface="+mn-lt"/>
              </a:rPr>
              <a:t> in those areas.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/>
                <a:cs typeface="Arial"/>
              </a:rPr>
              <a:t>The two species coexist within an elevational range of approximately 1100 meters, exhibiting stable population dynamics and niche overlap, indicating sympatric distribution and shared resource utilization within their ecological niche.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/>
                <a:cs typeface="Arial"/>
              </a:rPr>
              <a:t>In this experiment the independent variable is the elevation, while the dependent variable is the population of the flying squirrels per 10 m2</a:t>
            </a:r>
            <a:r>
              <a:rPr lang="en-US" sz="1800">
                <a:latin typeface="Times New Roman"/>
                <a:cs typeface="Arial"/>
              </a:rPr>
              <a:t>.</a:t>
            </a:r>
            <a:endParaRPr lang="en-US" sz="1800" dirty="0">
              <a:latin typeface="Times New Roman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Times New Roman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Times New Roman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Times New Roman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Times New Roman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085129B7-72B7-E940-10D4-C7F7B8B2E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156" y="3486759"/>
            <a:ext cx="3887009" cy="2346882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959DCB3-F843-B2FB-7269-A7683338E9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846945"/>
              </p:ext>
            </p:extLst>
          </p:nvPr>
        </p:nvGraphicFramePr>
        <p:xfrm>
          <a:off x="7447431" y="267631"/>
          <a:ext cx="3793991" cy="2024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A904C9-38EA-09C8-3C9D-62FCF9DF09AC}"/>
              </a:ext>
            </a:extLst>
          </p:cNvPr>
          <p:cNvSpPr txBox="1"/>
          <p:nvPr/>
        </p:nvSpPr>
        <p:spPr>
          <a:xfrm>
            <a:off x="7643705" y="2303626"/>
            <a:ext cx="3171491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Segoe UI"/>
              </a:rPr>
              <a:t>G.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Segoe UI"/>
              </a:rPr>
              <a:t>sabrinus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Segoe UI"/>
              </a:rPr>
              <a:t> = 4​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Segoe UI"/>
              </a:rPr>
              <a:t>G.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Segoe UI"/>
              </a:rPr>
              <a:t>fuscus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Segoe UI"/>
              </a:rPr>
              <a:t> = 4​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Segoe UI"/>
              </a:rPr>
              <a:t>Elevation (m) = 1100​</a:t>
            </a:r>
          </a:p>
          <a:p>
            <a:r>
              <a:rPr lang="en-US" sz="1400" i="1" dirty="0">
                <a:solidFill>
                  <a:srgbClr val="000000"/>
                </a:solidFill>
                <a:latin typeface="Times New Roman"/>
                <a:cs typeface="Segoe UI"/>
              </a:rPr>
              <a:t>The </a:t>
            </a:r>
            <a:r>
              <a:rPr lang="en-US" sz="1400" i="1" dirty="0" err="1">
                <a:solidFill>
                  <a:srgbClr val="000000"/>
                </a:solidFill>
                <a:latin typeface="Times New Roman"/>
                <a:cs typeface="Segoe UI"/>
              </a:rPr>
              <a:t>G.sabrinas</a:t>
            </a:r>
            <a:r>
              <a:rPr lang="en-US" sz="1400" i="1" dirty="0">
                <a:solidFill>
                  <a:srgbClr val="000000"/>
                </a:solidFill>
                <a:latin typeface="Times New Roman"/>
                <a:cs typeface="Segoe UI"/>
              </a:rPr>
              <a:t> and G. </a:t>
            </a:r>
            <a:r>
              <a:rPr lang="en-US" sz="1400" i="1" dirty="0" err="1">
                <a:solidFill>
                  <a:srgbClr val="000000"/>
                </a:solidFill>
                <a:latin typeface="Times New Roman"/>
                <a:cs typeface="Segoe UI"/>
              </a:rPr>
              <a:t>fuscus</a:t>
            </a:r>
            <a:r>
              <a:rPr lang="en-US" sz="1400" i="1" dirty="0">
                <a:solidFill>
                  <a:srgbClr val="000000"/>
                </a:solidFill>
                <a:latin typeface="Times New Roman"/>
                <a:cs typeface="Segoe UI"/>
              </a:rPr>
              <a:t> were found to coexist at an altitude of 1100 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7AB015-0AA0-1E37-0DE4-3084D3FDA8C4}"/>
              </a:ext>
            </a:extLst>
          </p:cNvPr>
          <p:cNvSpPr txBox="1"/>
          <p:nvPr/>
        </p:nvSpPr>
        <p:spPr>
          <a:xfrm>
            <a:off x="140855" y="106218"/>
            <a:ext cx="360910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/>
              </a:rPr>
              <a:t>Group Members: Amayas Overstreet, Lauren Kim, Nicholas Franca, and Samantha Ortega</a:t>
            </a:r>
            <a:r>
              <a:rPr lang="en-US" sz="1200">
                <a:latin typeface="Times New Roman"/>
                <a:cs typeface="Times New Roman"/>
              </a:rPr>
              <a:t>​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2EA0D7-5060-5503-3CDC-2F1908F5E9E2}"/>
              </a:ext>
            </a:extLst>
          </p:cNvPr>
          <p:cNvSpPr txBox="1"/>
          <p:nvPr/>
        </p:nvSpPr>
        <p:spPr>
          <a:xfrm>
            <a:off x="7642749" y="5936214"/>
            <a:ext cx="31714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latin typeface="Times New Roman"/>
                <a:cs typeface="Segoe UI"/>
              </a:rPr>
              <a:t>The carrying capacity was at </a:t>
            </a:r>
            <a:r>
              <a:rPr lang="en-US" sz="1400" i="1">
                <a:solidFill>
                  <a:srgbClr val="000000"/>
                </a:solidFill>
                <a:latin typeface="Times New Roman"/>
                <a:cs typeface="Segoe UI"/>
              </a:rPr>
              <a:t>23 for both species </a:t>
            </a:r>
            <a:r>
              <a:rPr lang="en-US" sz="1400" i="1" dirty="0">
                <a:solidFill>
                  <a:srgbClr val="000000"/>
                </a:solidFill>
                <a:latin typeface="Times New Roman"/>
                <a:cs typeface="Segoe UI"/>
              </a:rPr>
              <a:t>at an elevation of 600m.</a:t>
            </a:r>
            <a:r>
              <a:rPr lang="en-US" sz="1400" i="1">
                <a:solidFill>
                  <a:srgbClr val="000000"/>
                </a:solidFill>
                <a:latin typeface="Times New Roman"/>
                <a:cs typeface="Segoe UI"/>
              </a:rPr>
              <a:t> </a:t>
            </a:r>
            <a:r>
              <a:rPr lang="en-US" sz="1400" i="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Segoe UI"/>
              </a:rPr>
              <a:t> </a:t>
            </a:r>
            <a:endParaRPr lang="en-US" sz="1400" i="1" dirty="0">
              <a:solidFill>
                <a:srgbClr val="000000"/>
              </a:solidFill>
              <a:latin typeface="Times New Roman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694970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c7cf647-4f7d-45ce-866b-288d3b940ba3" xsi:nil="true"/>
    <MigrationWizIdDocumentLibraryPermissions xmlns="6c7cf647-4f7d-45ce-866b-288d3b940ba3" xsi:nil="true"/>
    <MigrationWizIdSecurityGroups xmlns="6c7cf647-4f7d-45ce-866b-288d3b940ba3" xsi:nil="true"/>
    <MigrationWizIdPermissions xmlns="6c7cf647-4f7d-45ce-866b-288d3b940ba3" xsi:nil="true"/>
    <MigrationWizIdPermissionLevels xmlns="6c7cf647-4f7d-45ce-866b-288d3b940ba3" xsi:nil="true"/>
    <MigrationWizId xmlns="6c7cf647-4f7d-45ce-866b-288d3b940ba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EF4F4A7D71124290EC19FBB7F085F8" ma:contentTypeVersion="21" ma:contentTypeDescription="Create a new document." ma:contentTypeScope="" ma:versionID="11fd1cfd98f7e050a698762179e42aeb">
  <xsd:schema xmlns:xsd="http://www.w3.org/2001/XMLSchema" xmlns:xs="http://www.w3.org/2001/XMLSchema" xmlns:p="http://schemas.microsoft.com/office/2006/metadata/properties" xmlns:ns3="6c7cf647-4f7d-45ce-866b-288d3b940ba3" xmlns:ns4="ab3fe3ba-b995-4c24-8ed4-8a877659dacc" targetNamespace="http://schemas.microsoft.com/office/2006/metadata/properties" ma:root="true" ma:fieldsID="a5315cfc4f8af9e8cd9d3befb53e9f88" ns3:_="" ns4:_="">
    <xsd:import namespace="6c7cf647-4f7d-45ce-866b-288d3b940ba3"/>
    <xsd:import namespace="ab3fe3ba-b995-4c24-8ed4-8a877659dacc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7cf647-4f7d-45ce-866b-288d3b940ba3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fe3ba-b995-4c24-8ed4-8a877659dac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3DED13-1F32-4CD9-AA0B-3C3D40950B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4591DD-A0C9-46DD-B993-E7F0A78382B4}">
  <ds:schemaRefs>
    <ds:schemaRef ds:uri="ab3fe3ba-b995-4c24-8ed4-8a877659dacc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6c7cf647-4f7d-45ce-866b-288d3b940ba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BAA96C4-F4C7-451E-A87E-6AEC6ADB3F9E}">
  <ds:schemaRefs>
    <ds:schemaRef ds:uri="6c7cf647-4f7d-45ce-866b-288d3b940ba3"/>
    <ds:schemaRef ds:uri="ab3fe3ba-b995-4c24-8ed4-8a877659dac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Kim</dc:creator>
  <cp:lastModifiedBy>Lauren Kim</cp:lastModifiedBy>
  <cp:revision>20</cp:revision>
  <dcterms:created xsi:type="dcterms:W3CDTF">2024-03-19T21:45:34Z</dcterms:created>
  <dcterms:modified xsi:type="dcterms:W3CDTF">2024-03-21T20:55:28Z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0x0101002DEF4F4A7D71124290EC19FBB7F085F8</vt:lpwstr>
  </property>
</Properties>
</file>