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Lato" panose="020F0502020204030203" pitchFamily="34" charset="0"/>
      <p:regular r:id="rId4"/>
      <p:bold r:id="rId5"/>
      <p:italic r:id="rId6"/>
      <p:boldItalic r:id="rId7"/>
    </p:embeddedFont>
    <p:embeddedFont>
      <p:font typeface="Raleway" pitchFamily="2" charset="77"/>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p:cViewPr varScale="1">
        <p:scale>
          <a:sx n="136" d="100"/>
          <a:sy n="136" d="100"/>
        </p:scale>
        <p:origin x="96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c419ea88a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c419ea88a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sz="400"/>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title"/>
          </p:nvPr>
        </p:nvSpPr>
        <p:spPr>
          <a:xfrm>
            <a:off x="238400" y="403800"/>
            <a:ext cx="84933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990"/>
              <a:buFont typeface="Arial"/>
              <a:buNone/>
            </a:pPr>
            <a:r>
              <a:rPr lang="en" sz="2720"/>
              <a:t>Competition Amongst Flying Squirrel Species </a:t>
            </a:r>
            <a:endParaRPr sz="2720"/>
          </a:p>
          <a:p>
            <a:pPr marL="0" lvl="0" indent="0" algn="l" rtl="0">
              <a:spcBef>
                <a:spcPts val="0"/>
              </a:spcBef>
              <a:spcAft>
                <a:spcPts val="0"/>
              </a:spcAft>
              <a:buSzPts val="990"/>
              <a:buNone/>
            </a:pPr>
            <a:endParaRPr sz="1100"/>
          </a:p>
        </p:txBody>
      </p:sp>
      <p:sp>
        <p:nvSpPr>
          <p:cNvPr id="73" name="Google Shape;73;p13"/>
          <p:cNvSpPr txBox="1">
            <a:spLocks noGrp="1"/>
          </p:cNvSpPr>
          <p:nvPr>
            <p:ph type="body" idx="1"/>
          </p:nvPr>
        </p:nvSpPr>
        <p:spPr>
          <a:xfrm>
            <a:off x="4223150" y="1108075"/>
            <a:ext cx="4290600" cy="34347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sz="1100"/>
              <a:t>We set up our competition experiment to find our fundamental niche of each species, by growing each species in allopatry, and also to find our realized niche, by growing the species together in sympatry. </a:t>
            </a:r>
            <a:endParaRPr sz="1100"/>
          </a:p>
          <a:p>
            <a:pPr marL="457200" lvl="0" indent="-298450" algn="l" rtl="0">
              <a:spcBef>
                <a:spcPts val="0"/>
              </a:spcBef>
              <a:spcAft>
                <a:spcPts val="0"/>
              </a:spcAft>
              <a:buSzPts val="1100"/>
              <a:buChar char="●"/>
            </a:pPr>
            <a:r>
              <a:rPr lang="en" sz="1100"/>
              <a:t>We know that there is competition between the </a:t>
            </a:r>
            <a:r>
              <a:rPr lang="en" sz="1100" i="1"/>
              <a:t>G. fuscus</a:t>
            </a:r>
            <a:r>
              <a:rPr lang="en" sz="1100"/>
              <a:t> and </a:t>
            </a:r>
            <a:r>
              <a:rPr lang="en" sz="1100" i="1"/>
              <a:t>G. sabrinus </a:t>
            </a:r>
            <a:r>
              <a:rPr lang="en" sz="1100"/>
              <a:t>squirrel species because when each species exists without interaction from its competitor species they both thrive alone however, when they exist together, one species survives better than the other depending on the elevation.</a:t>
            </a:r>
            <a:endParaRPr sz="1100"/>
          </a:p>
          <a:p>
            <a:pPr marL="457200" lvl="0" indent="-298450" algn="l" rtl="0">
              <a:lnSpc>
                <a:spcPct val="100000"/>
              </a:lnSpc>
              <a:spcBef>
                <a:spcPts val="0"/>
              </a:spcBef>
              <a:spcAft>
                <a:spcPts val="0"/>
              </a:spcAft>
              <a:buSzPts val="1100"/>
              <a:buChar char="●"/>
            </a:pPr>
            <a:r>
              <a:rPr lang="en" sz="1100"/>
              <a:t>When both species are kept at equal densities the region of coexistence exists most closely from 1100m - 1200m, meaning that both populations densities are relatively the same, while at 1100m alone, the species are coexisting and increasing.</a:t>
            </a:r>
            <a:endParaRPr sz="1100">
              <a:highlight>
                <a:srgbClr val="FF0000"/>
              </a:highlight>
            </a:endParaRPr>
          </a:p>
          <a:p>
            <a:pPr marL="457200" lvl="0" indent="-298450" algn="l" rtl="0">
              <a:spcBef>
                <a:spcPts val="0"/>
              </a:spcBef>
              <a:spcAft>
                <a:spcPts val="0"/>
              </a:spcAft>
              <a:buSzPts val="1100"/>
              <a:buChar char="●"/>
            </a:pPr>
            <a:r>
              <a:rPr lang="en" sz="1100"/>
              <a:t>The </a:t>
            </a:r>
            <a:r>
              <a:rPr lang="en" sz="1100" i="1"/>
              <a:t>G. fuscus</a:t>
            </a:r>
            <a:r>
              <a:rPr lang="en" sz="1100"/>
              <a:t> species wins in competition at lower elevations ranging from 0 to 1150 m, while the </a:t>
            </a:r>
            <a:r>
              <a:rPr lang="en" sz="1100" i="1"/>
              <a:t>G. sabrinus</a:t>
            </a:r>
            <a:r>
              <a:rPr lang="en" sz="1100"/>
              <a:t> species wins in competition at  higher elevations ranging from 1300 m to 1600 m.</a:t>
            </a:r>
            <a:endParaRPr sz="1100">
              <a:solidFill>
                <a:srgbClr val="FF0000"/>
              </a:solidFill>
            </a:endParaRPr>
          </a:p>
        </p:txBody>
      </p:sp>
      <p:sp>
        <p:nvSpPr>
          <p:cNvPr id="74" name="Google Shape;74;p13"/>
          <p:cNvSpPr txBox="1"/>
          <p:nvPr/>
        </p:nvSpPr>
        <p:spPr>
          <a:xfrm>
            <a:off x="298375" y="798300"/>
            <a:ext cx="6185400" cy="24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latin typeface="Lato"/>
                <a:ea typeface="Lato"/>
                <a:cs typeface="Lato"/>
                <a:sym typeface="Lato"/>
              </a:rPr>
              <a:t>By: Briana Orbegoso, Grace Casper, and Lauren Dumas</a:t>
            </a:r>
            <a:endParaRPr sz="1800">
              <a:solidFill>
                <a:schemeClr val="dk2"/>
              </a:solidFill>
              <a:latin typeface="Lato"/>
              <a:ea typeface="Lato"/>
              <a:cs typeface="Lato"/>
              <a:sym typeface="Lato"/>
            </a:endParaRPr>
          </a:p>
        </p:txBody>
      </p:sp>
      <p:pic>
        <p:nvPicPr>
          <p:cNvPr id="75" name="Google Shape;75;p13"/>
          <p:cNvPicPr preferRelativeResize="0"/>
          <p:nvPr/>
        </p:nvPicPr>
        <p:blipFill>
          <a:blip r:embed="rId3">
            <a:alphaModFix/>
          </a:blip>
          <a:stretch>
            <a:fillRect/>
          </a:stretch>
        </p:blipFill>
        <p:spPr>
          <a:xfrm>
            <a:off x="238400" y="1176925"/>
            <a:ext cx="3304928" cy="1981137"/>
          </a:xfrm>
          <a:prstGeom prst="rect">
            <a:avLst/>
          </a:prstGeom>
          <a:noFill/>
          <a:ln>
            <a:noFill/>
          </a:ln>
        </p:spPr>
      </p:pic>
      <p:pic>
        <p:nvPicPr>
          <p:cNvPr id="76" name="Google Shape;76;p13"/>
          <p:cNvPicPr preferRelativeResize="0"/>
          <p:nvPr/>
        </p:nvPicPr>
        <p:blipFill>
          <a:blip r:embed="rId4">
            <a:alphaModFix/>
          </a:blip>
          <a:stretch>
            <a:fillRect/>
          </a:stretch>
        </p:blipFill>
        <p:spPr>
          <a:xfrm>
            <a:off x="2446900" y="2746425"/>
            <a:ext cx="1096425" cy="359000"/>
          </a:xfrm>
          <a:prstGeom prst="rect">
            <a:avLst/>
          </a:prstGeom>
          <a:noFill/>
          <a:ln>
            <a:noFill/>
          </a:ln>
        </p:spPr>
      </p:pic>
      <p:pic>
        <p:nvPicPr>
          <p:cNvPr id="77" name="Google Shape;77;p13"/>
          <p:cNvPicPr preferRelativeResize="0"/>
          <p:nvPr/>
        </p:nvPicPr>
        <p:blipFill>
          <a:blip r:embed="rId5">
            <a:alphaModFix/>
          </a:blip>
          <a:stretch>
            <a:fillRect/>
          </a:stretch>
        </p:blipFill>
        <p:spPr>
          <a:xfrm>
            <a:off x="238400" y="3158050"/>
            <a:ext cx="3304924" cy="1918825"/>
          </a:xfrm>
          <a:prstGeom prst="rect">
            <a:avLst/>
          </a:prstGeom>
          <a:noFill/>
          <a:ln>
            <a:noFill/>
          </a:ln>
        </p:spPr>
      </p:pic>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Words>
  <Application>Microsoft Macintosh PowerPoint</Application>
  <PresentationFormat>On-screen Show (16:9)</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Raleway</vt:lpstr>
      <vt:lpstr>Arial</vt:lpstr>
      <vt:lpstr>Lato</vt:lpstr>
      <vt:lpstr>Swiss</vt:lpstr>
      <vt:lpstr>Competition Amongst Flying Squirrel Species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Amongst Flying Squirrel Species  </dc:title>
  <cp:lastModifiedBy>Grace Casper</cp:lastModifiedBy>
  <cp:revision>1</cp:revision>
  <dcterms:modified xsi:type="dcterms:W3CDTF">2024-03-20T20:15:19Z</dcterms:modified>
</cp:coreProperties>
</file>