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9"/>
  </p:normalViewPr>
  <p:slideViewPr>
    <p:cSldViewPr snapToGrid="0" showGuides="1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claudette.gail11\Desktop\Copy%20of%20Ecology%20Assignment%20%5eN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laudette.gail11/Desktop/Copy%20of%20Ecology%20Assignment%20%5eN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With</a:t>
            </a:r>
            <a:r>
              <a:rPr lang="en-US" baseline="0"/>
              <a:t> Competition</a:t>
            </a:r>
          </a:p>
        </c:rich>
      </c:tx>
      <c:layout>
        <c:manualLayout>
          <c:xMode val="edge"/>
          <c:yMode val="edge"/>
          <c:x val="0.41227077865266848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39834734496204"/>
          <c:y val="0.18488188976377956"/>
          <c:w val="0.85750065421167387"/>
          <c:h val="0.60781378705614564"/>
        </c:manualLayout>
      </c:layout>
      <c:lineChart>
        <c:grouping val="standard"/>
        <c:varyColors val="0"/>
        <c:ser>
          <c:idx val="0"/>
          <c:order val="0"/>
          <c:tx>
            <c:strRef>
              <c:f>Sheet1!$G$1</c:f>
              <c:strCache>
                <c:ptCount val="1"/>
                <c:pt idx="0">
                  <c:v>G. Sabrinus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Sheet1!$F$2:$F$9</c:f>
              <c:numCache>
                <c:formatCode>General</c:formatCode>
                <c:ptCount val="8"/>
                <c:pt idx="0">
                  <c:v>200</c:v>
                </c:pt>
                <c:pt idx="1">
                  <c:v>400</c:v>
                </c:pt>
                <c:pt idx="2">
                  <c:v>600</c:v>
                </c:pt>
                <c:pt idx="3">
                  <c:v>800</c:v>
                </c:pt>
                <c:pt idx="4">
                  <c:v>1000</c:v>
                </c:pt>
                <c:pt idx="5">
                  <c:v>1200</c:v>
                </c:pt>
                <c:pt idx="6">
                  <c:v>1400</c:v>
                </c:pt>
                <c:pt idx="7">
                  <c:v>1600</c:v>
                </c:pt>
              </c:numCache>
            </c:numRef>
          </c:cat>
          <c:val>
            <c:numRef>
              <c:f>Sheet1!$G$2:$G$9</c:f>
              <c:numCache>
                <c:formatCode>General</c:formatCode>
                <c:ptCount val="8"/>
                <c:pt idx="0">
                  <c:v>23</c:v>
                </c:pt>
                <c:pt idx="1">
                  <c:v>24</c:v>
                </c:pt>
                <c:pt idx="2">
                  <c:v>23</c:v>
                </c:pt>
                <c:pt idx="3">
                  <c:v>18</c:v>
                </c:pt>
                <c:pt idx="4">
                  <c:v>20</c:v>
                </c:pt>
                <c:pt idx="5">
                  <c:v>13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AC-474F-AAD3-5BE4A61CD055}"/>
            </c:ext>
          </c:extLst>
        </c:ser>
        <c:ser>
          <c:idx val="1"/>
          <c:order val="1"/>
          <c:tx>
            <c:strRef>
              <c:f>Sheet1!$H$1</c:f>
              <c:strCache>
                <c:ptCount val="1"/>
                <c:pt idx="0">
                  <c:v>G. fuscus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Sheet1!$F$2:$F$9</c:f>
              <c:numCache>
                <c:formatCode>General</c:formatCode>
                <c:ptCount val="8"/>
                <c:pt idx="0">
                  <c:v>200</c:v>
                </c:pt>
                <c:pt idx="1">
                  <c:v>400</c:v>
                </c:pt>
                <c:pt idx="2">
                  <c:v>600</c:v>
                </c:pt>
                <c:pt idx="3">
                  <c:v>800</c:v>
                </c:pt>
                <c:pt idx="4">
                  <c:v>1000</c:v>
                </c:pt>
                <c:pt idx="5">
                  <c:v>1200</c:v>
                </c:pt>
                <c:pt idx="6">
                  <c:v>1400</c:v>
                </c:pt>
                <c:pt idx="7">
                  <c:v>1600</c:v>
                </c:pt>
              </c:numCache>
            </c:numRef>
          </c:cat>
          <c:val>
            <c:numRef>
              <c:f>Sheet1!$H$2:$H$9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16</c:v>
                </c:pt>
                <c:pt idx="7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AC-474F-AAD3-5BE4A61CD0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130912"/>
        <c:axId val="51125152"/>
      </c:lineChart>
      <c:catAx>
        <c:axId val="511309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1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rPr>
                  <a:t>Altitude (m)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defRPr>
                </a:pPr>
                <a:endParaRPr lang="en-US"/>
              </a:p>
            </c:rich>
          </c:tx>
          <c:layout>
            <c:manualLayout>
              <c:xMode val="edge"/>
              <c:yMode val="edge"/>
              <c:x val="0.44633708822937446"/>
              <c:y val="0.87907708386845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000" b="0" i="0" u="none" strike="noStrike" kern="1200" baseline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125152"/>
        <c:crosses val="autoZero"/>
        <c:auto val="1"/>
        <c:lblAlgn val="ctr"/>
        <c:lblOffset val="100"/>
        <c:noMultiLvlLbl val="0"/>
      </c:catAx>
      <c:valAx>
        <c:axId val="51125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 </a:t>
                </a:r>
                <a:r>
                  <a:rPr lang="en-US" sz="1000" b="1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rPr>
                  <a:t>Final # of squirrels per 10 m2 after 12 month</a:t>
                </a:r>
                <a:endParaRPr lang="en-US" sz="1000" baseline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130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992191601049865"/>
          <c:y val="0.15798556430446195"/>
          <c:w val="0.28293394575678033"/>
          <c:h val="0.193866287547389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No</a:t>
            </a:r>
            <a:r>
              <a:rPr lang="en-US" baseline="0"/>
              <a:t> competition</a:t>
            </a:r>
            <a:endParaRPr lang="en-US"/>
          </a:p>
        </c:rich>
      </c:tx>
      <c:layout>
        <c:manualLayout>
          <c:xMode val="edge"/>
          <c:yMode val="edge"/>
          <c:x val="0.41227077865266848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780221474763634"/>
          <c:y val="0.14736766113191077"/>
          <c:w val="0.84340365655027516"/>
          <c:h val="0.6283565300606082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G.Sabrinus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200</c:v>
                </c:pt>
                <c:pt idx="1">
                  <c:v>400</c:v>
                </c:pt>
                <c:pt idx="2">
                  <c:v>600</c:v>
                </c:pt>
                <c:pt idx="3">
                  <c:v>800</c:v>
                </c:pt>
                <c:pt idx="4">
                  <c:v>1000</c:v>
                </c:pt>
                <c:pt idx="5">
                  <c:v>1200</c:v>
                </c:pt>
                <c:pt idx="6">
                  <c:v>1400</c:v>
                </c:pt>
                <c:pt idx="7">
                  <c:v>1600</c:v>
                </c:pt>
              </c:numCache>
            </c:numRef>
          </c:xVal>
          <c:yVal>
            <c:numRef>
              <c:f>Sheet1!$B$2:$B$9</c:f>
              <c:numCache>
                <c:formatCode>General</c:formatCode>
                <c:ptCount val="8"/>
                <c:pt idx="0">
                  <c:v>19</c:v>
                </c:pt>
                <c:pt idx="1">
                  <c:v>22</c:v>
                </c:pt>
                <c:pt idx="2">
                  <c:v>23</c:v>
                </c:pt>
                <c:pt idx="3">
                  <c:v>24</c:v>
                </c:pt>
                <c:pt idx="4">
                  <c:v>16</c:v>
                </c:pt>
                <c:pt idx="5">
                  <c:v>15</c:v>
                </c:pt>
                <c:pt idx="6">
                  <c:v>9</c:v>
                </c:pt>
                <c:pt idx="7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D8F-9F43-A0DC-58815B802DD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G.fuscus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200</c:v>
                </c:pt>
                <c:pt idx="1">
                  <c:v>400</c:v>
                </c:pt>
                <c:pt idx="2">
                  <c:v>600</c:v>
                </c:pt>
                <c:pt idx="3">
                  <c:v>800</c:v>
                </c:pt>
                <c:pt idx="4">
                  <c:v>1000</c:v>
                </c:pt>
                <c:pt idx="5">
                  <c:v>1200</c:v>
                </c:pt>
                <c:pt idx="6">
                  <c:v>1400</c:v>
                </c:pt>
                <c:pt idx="7">
                  <c:v>1600</c:v>
                </c:pt>
              </c:numCache>
            </c:numRef>
          </c:xVal>
          <c:yVal>
            <c:numRef>
              <c:f>Sheet1!$C$2:$C$9</c:f>
              <c:numCache>
                <c:formatCode>General</c:formatCode>
                <c:ptCount val="8"/>
                <c:pt idx="0">
                  <c:v>15</c:v>
                </c:pt>
                <c:pt idx="1">
                  <c:v>21</c:v>
                </c:pt>
                <c:pt idx="2">
                  <c:v>23</c:v>
                </c:pt>
                <c:pt idx="3">
                  <c:v>25</c:v>
                </c:pt>
                <c:pt idx="4">
                  <c:v>22</c:v>
                </c:pt>
                <c:pt idx="5">
                  <c:v>20</c:v>
                </c:pt>
                <c:pt idx="6">
                  <c:v>15</c:v>
                </c:pt>
                <c:pt idx="7">
                  <c:v>12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D8F-9F43-A0DC-58815B802D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354080"/>
        <c:axId val="61367520"/>
      </c:scatterChart>
      <c:valAx>
        <c:axId val="61354080"/>
        <c:scaling>
          <c:orientation val="minMax"/>
          <c:max val="16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Altitude</a:t>
                </a:r>
                <a:r>
                  <a:rPr lang="en-US" b="1" baseline="0"/>
                  <a:t> (m)</a:t>
                </a:r>
                <a:endParaRPr lang="en-US" b="1"/>
              </a:p>
            </c:rich>
          </c:tx>
          <c:layout>
            <c:manualLayout>
              <c:xMode val="edge"/>
              <c:yMode val="edge"/>
              <c:x val="0.41530348743571999"/>
              <c:y val="0.91414635805513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367520"/>
        <c:crosses val="autoZero"/>
        <c:crossBetween val="midCat"/>
      </c:valAx>
      <c:valAx>
        <c:axId val="61367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 </a:t>
                </a:r>
                <a:r>
                  <a:rPr lang="en-US" b="1"/>
                  <a:t>Final</a:t>
                </a:r>
                <a:r>
                  <a:rPr lang="en-US" b="1" baseline="0"/>
                  <a:t> # of squirrels per 10 m2 after 12 month</a:t>
                </a:r>
                <a:endParaRPr lang="en-US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3540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3088884336540318"/>
          <c:y val="0.14524786993418479"/>
          <c:w val="0.2949893592219201"/>
          <c:h val="0.137689495076614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8EA20-BB1C-754F-ADA0-246A868EA195}" type="datetimeFigureOut">
              <a:rPr lang="en-US" smtClean="0"/>
              <a:t>3/21/24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E9E0F-2067-C441-A33A-F1E61E036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5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E9E0F-2067-C441-A33A-F1E61E0367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806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6FFFA-3145-488A-C657-94A544830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3406C1-45D8-1F59-DB99-0F396B2592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9C908-15EA-2867-03B1-57D1CAC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E01E-70D0-754D-879A-0DE69CE11FE2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954B3-A86C-DD30-6E7F-6715192F5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EEEF9-A10D-8758-8352-4AB169054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B34B-6941-F94C-B865-E6623D50D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05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DD75A-04B9-3D07-CF44-1CC115567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ADAFE-AEB0-8B60-23EF-EF53B762E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01897-A5FA-2D00-3B02-B310AA948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E01E-70D0-754D-879A-0DE69CE11FE2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7796D-BE4D-7767-BE0C-5F53F00EF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03294-E720-7007-1389-1E4F0900E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B34B-6941-F94C-B865-E6623D50D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76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D0747F-4ABF-2F5F-1394-9DA7CEFF6C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AE8B6D-2AEF-EC18-31F7-1BD3F163B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78BDD-508C-3F0E-81DE-2FCD5F9A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E01E-70D0-754D-879A-0DE69CE11FE2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2806-3853-7F2C-ACE5-036C9CC43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6787C-1FC4-CEC1-E1BF-FD2BDA606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B34B-6941-F94C-B865-E6623D50D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033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E40AF-D29A-D901-C234-CAEE07CA8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03F63-5D99-4D12-F23B-D796A6A1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45081-7C5F-7C46-D39B-F05033762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E01E-70D0-754D-879A-0DE69CE11FE2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61C5E-60BB-8C89-3374-11FF4802C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968CC-C7A6-19DC-A6BE-538679C64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B34B-6941-F94C-B865-E6623D50D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3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38929-75F9-1B67-1BA6-454161A0D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BB4BB-76F5-40B4-D247-EE3B940AF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BAD84-19A4-BAD1-1FF0-2C3EFCDF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E01E-70D0-754D-879A-0DE69CE11FE2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8A925-29EB-0E0E-D234-ED1499C39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60CDF-9A8B-51A8-79D0-6927F3E1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B34B-6941-F94C-B865-E6623D50D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16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87C57-DFDA-8386-6267-52B6F1ECE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6A7F7-E304-BA9F-F623-29C921C4F6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A4A792-44C3-6FAE-AD92-43BD7395A1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D59FA-2FD9-AC95-E71F-6E2BA0DB2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E01E-70D0-754D-879A-0DE69CE11FE2}" type="datetimeFigureOut">
              <a:rPr lang="en-US" smtClean="0"/>
              <a:t>3/21/24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CB2D2D-88C2-72ED-42B3-7C1038693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0E5650-9004-9CCE-5384-A70891A43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B34B-6941-F94C-B865-E6623D50D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414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F7623-E08E-B0BB-144B-C851C7791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093D2C-8BB2-3B1B-3AC6-4BB65EB10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643F84-5430-CF6E-FCE9-D4A74B7EA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DFE657-BD75-07AE-E846-03482BCA4E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085BDE-9912-0E1B-7907-752CF524E3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8D2E50-453F-7320-7CFB-0DD9741D1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E01E-70D0-754D-879A-0DE69CE11FE2}" type="datetimeFigureOut">
              <a:rPr lang="en-US" smtClean="0"/>
              <a:t>3/21/24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651531-2BE2-B962-2B93-CAF13838E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5DA544-E7EB-1A06-C989-798F11C35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B34B-6941-F94C-B865-E6623D50D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8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3BCB0-DFB7-8089-33F6-62B6AAFF5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4BE6C1-D0E2-DB78-B4A5-EAF43C716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E01E-70D0-754D-879A-0DE69CE11FE2}" type="datetimeFigureOut">
              <a:rPr lang="en-US" smtClean="0"/>
              <a:t>3/21/24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CF2838-5D30-76FE-9014-C93628E10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BB987D-96AE-3463-8800-883B4C9D6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B34B-6941-F94C-B865-E6623D50D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6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80E019-443E-0CC0-556A-7363565CE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E01E-70D0-754D-879A-0DE69CE11FE2}" type="datetimeFigureOut">
              <a:rPr lang="en-US" smtClean="0"/>
              <a:t>3/21/24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2C8067-3EC8-8446-3A73-C3601870B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46D4C-AE5A-9B2A-F904-0B8D8EA1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B34B-6941-F94C-B865-E6623D50D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71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4416D-1351-F918-FB10-D0EB2F7FF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D9B03-6FAC-899B-403C-C476671AC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BFB6B7-7993-14F3-F448-2843B54558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DACF7D-2899-FA89-0AAA-5247231B7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E01E-70D0-754D-879A-0DE69CE11FE2}" type="datetimeFigureOut">
              <a:rPr lang="en-US" smtClean="0"/>
              <a:t>3/21/24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E554EC-9259-01D5-FF46-0714A990C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92D26-B4B8-FF6F-B83A-E5C831FB1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B34B-6941-F94C-B865-E6623D50D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755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F479B-A6F7-8D1D-5DD2-D9D3B880E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83174E-E384-5A8A-7A13-93267CB18B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F4FC4D-5999-08F8-046C-4D740935C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7DA659-A80A-EB77-2E90-73274324B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E01E-70D0-754D-879A-0DE69CE11FE2}" type="datetimeFigureOut">
              <a:rPr lang="en-US" smtClean="0"/>
              <a:t>3/21/24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F05801-9A7E-E339-91C5-250E9051E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0C6A1-D07B-7B25-6835-747D7F4D7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B34B-6941-F94C-B865-E6623D50D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43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022F2C-C3A3-336A-FE6B-662685844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CD4BE-A86A-56E1-0681-22F543C1E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847A6-8C0C-8BC0-8391-233CEF7844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EE01E-70D0-754D-879A-0DE69CE11FE2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64654-1F85-EB3A-3535-6D189F3FBC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0E61A-4E4C-B010-71B0-A67C271EC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6B34B-6941-F94C-B865-E6623D50D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88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: Shape 60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40446D-1B95-3928-DBBD-1C21BD097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PCB 3043</a:t>
            </a:r>
            <a:br>
              <a:rPr lang="en-US" sz="2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Assignment 3</a:t>
            </a:r>
            <a:br>
              <a:rPr lang="en-US" sz="2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Arwen O'Brien, Stephanie Perez, </a:t>
            </a:r>
            <a:br>
              <a:rPr lang="en-US" sz="2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Claudette Tiglao, Andres Saavedra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66ED09-1776-9E02-ACC4-AE7979A03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8362"/>
            <a:ext cx="4958966" cy="391777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/>
              <a:t>There is competition between the two species G. Fuscus and the G. Sabrinus at high altitudes (&gt;1200 m) and low altitudes (&lt;1100 m).</a:t>
            </a:r>
          </a:p>
          <a:p>
            <a:r>
              <a:rPr lang="en-US" sz="2000"/>
              <a:t>G. Sabrinus “wins” at low altitudes and G. Fuscus “wins” at high altitudes.</a:t>
            </a:r>
          </a:p>
          <a:p>
            <a:r>
              <a:rPr lang="en-US" sz="2000"/>
              <a:t>Without the presence of the other species, both can survive at any altitude, proving competition.</a:t>
            </a:r>
          </a:p>
          <a:p>
            <a:r>
              <a:rPr lang="en-US" sz="2000"/>
              <a:t>Between 1100 m and 1200 m, these species are coexisting, with their population numbers remaining relatively stable.</a:t>
            </a:r>
          </a:p>
        </p:txBody>
      </p:sp>
      <p:sp>
        <p:nvSpPr>
          <p:cNvPr id="72" name="Freeform: Shape 62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7E07837-439D-199E-45D4-FCA6EFF6E1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545550"/>
              </p:ext>
            </p:extLst>
          </p:nvPr>
        </p:nvGraphicFramePr>
        <p:xfrm>
          <a:off x="6977671" y="2986099"/>
          <a:ext cx="4788505" cy="3755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56D9B12-25F8-B7A5-F90E-010782F72B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7156761"/>
              </p:ext>
            </p:extLst>
          </p:nvPr>
        </p:nvGraphicFramePr>
        <p:xfrm>
          <a:off x="6596694" y="-14542"/>
          <a:ext cx="5382394" cy="2986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85305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141</Words>
  <Application>Microsoft Macintosh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PCB 3043 Assignment 3 Arwen O'Brien, Stephanie Perez,  Claudette Tiglao, Andres Saavedra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PCB 3043 Assignment 3 Arwen O'Brien,</dc:title>
  <dc:creator>Arwen O'Brien</dc:creator>
  <cp:lastModifiedBy>Claudette Tiglao</cp:lastModifiedBy>
  <cp:revision>1</cp:revision>
  <dcterms:created xsi:type="dcterms:W3CDTF">2024-03-19T18:48:31Z</dcterms:created>
  <dcterms:modified xsi:type="dcterms:W3CDTF">2024-03-21T18:09:38Z</dcterms:modified>
</cp:coreProperties>
</file>