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Playfair Display"/>
      <p:regular r:id="rId7"/>
      <p:bold r:id="rId8"/>
      <p:italic r:id="rId9"/>
      <p:boldItalic r:id="rId10"/>
    </p:embeddedFont>
    <p:embeddedFont>
      <p:font typeface="Lat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ato-regular.fntdata"/><Relationship Id="rId10" Type="http://schemas.openxmlformats.org/officeDocument/2006/relationships/font" Target="fonts/PlayfairDisplay-boldItalic.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layfairDisplay-italic.fntdata"/><Relationship Id="rId14"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layfairDisplay-regular.fntdata"/><Relationship Id="rId8" Type="http://schemas.openxmlformats.org/officeDocument/2006/relationships/font" Target="fonts/PlayfairDispl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 name="Google Shape;12;p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Google Shape;13;p2"/>
          <p:cNvSpPr txBox="1"/>
          <p:nvPr>
            <p:ph type="ctrTitle"/>
          </p:nvPr>
        </p:nvSpPr>
        <p:spPr>
          <a:xfrm>
            <a:off x="630600" y="136800"/>
            <a:ext cx="7893000" cy="1853700"/>
          </a:xfrm>
          <a:prstGeom prst="rect">
            <a:avLst/>
          </a:prstGeom>
        </p:spPr>
        <p:txBody>
          <a:bodyPr anchorCtr="0" anchor="b" bIns="91425" lIns="91425" spcFirstLastPara="1" rIns="91425" wrap="square" tIns="91425">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4" name="Google Shape;14;p2"/>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6" name="Shape 56"/>
        <p:cNvGrpSpPr/>
        <p:nvPr/>
      </p:nvGrpSpPr>
      <p:grpSpPr>
        <a:xfrm>
          <a:off x="0" y="0"/>
          <a:ext cx="0" cy="0"/>
          <a:chOff x="0" y="0"/>
          <a:chExt cx="0" cy="0"/>
        </a:xfrm>
      </p:grpSpPr>
      <p:sp>
        <p:nvSpPr>
          <p:cNvPr id="57" name="Google Shape;57;p11"/>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1"/>
          <p:cNvSpPr txBox="1"/>
          <p:nvPr>
            <p:ph hasCustomPrompt="1" type="title"/>
          </p:nvPr>
        </p:nvSpPr>
        <p:spPr>
          <a:xfrm>
            <a:off x="586725" y="1353788"/>
            <a:ext cx="79707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11"/>
          <p:cNvSpPr txBox="1"/>
          <p:nvPr>
            <p:ph idx="1" type="body"/>
          </p:nvPr>
        </p:nvSpPr>
        <p:spPr>
          <a:xfrm>
            <a:off x="586725" y="2968388"/>
            <a:ext cx="79707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1" name="Google Shape;61;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509550" y="1921350"/>
            <a:ext cx="8124900" cy="130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Google Shape;2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 name="Google Shape;23;p4"/>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4" name="Google Shape;24;p4"/>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Google Shape;29;p5"/>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5"/>
          <p:cNvSpPr txBox="1"/>
          <p:nvPr>
            <p:ph idx="1" type="body"/>
          </p:nvPr>
        </p:nvSpPr>
        <p:spPr>
          <a:xfrm>
            <a:off x="3117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5"/>
          <p:cNvSpPr txBox="1"/>
          <p:nvPr>
            <p:ph idx="2" type="body"/>
          </p:nvPr>
        </p:nvSpPr>
        <p:spPr>
          <a:xfrm>
            <a:off x="48324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Google Shape;38;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11700" y="1640350"/>
            <a:ext cx="2808000" cy="2928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45" name="Google Shape;4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6" name="Shape 46"/>
        <p:cNvGrpSpPr/>
        <p:nvPr/>
      </p:nvGrpSpPr>
      <p:grpSpPr>
        <a:xfrm>
          <a:off x="0" y="0"/>
          <a:ext cx="0" cy="0"/>
          <a:chOff x="0" y="0"/>
          <a:chExt cx="0" cy="0"/>
        </a:xfrm>
      </p:grpSpPr>
      <p:sp>
        <p:nvSpPr>
          <p:cNvPr id="47" name="Google Shape;4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8" name="Google Shape;4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Google Shape;49;p9"/>
          <p:cNvSpPr txBox="1"/>
          <p:nvPr>
            <p:ph type="title"/>
          </p:nvPr>
        </p:nvSpPr>
        <p:spPr>
          <a:xfrm>
            <a:off x="265500" y="1084625"/>
            <a:ext cx="4045200" cy="17070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0" name="Google Shape;50;p9"/>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Google Shape;5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52" name="Google Shape;5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3" name="Shape 53"/>
        <p:cNvGrpSpPr/>
        <p:nvPr/>
      </p:nvGrpSpPr>
      <p:grpSpPr>
        <a:xfrm>
          <a:off x="0" y="0"/>
          <a:ext cx="0" cy="0"/>
          <a:chOff x="0" y="0"/>
          <a:chExt cx="0" cy="0"/>
        </a:xfrm>
      </p:grpSpPr>
      <p:sp>
        <p:nvSpPr>
          <p:cNvPr id="54" name="Google Shape;5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5" name="Google Shape;5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lue-go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indent="-317500" lvl="1" marL="914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3"/>
          <p:cNvSpPr txBox="1"/>
          <p:nvPr>
            <p:ph type="title"/>
          </p:nvPr>
        </p:nvSpPr>
        <p:spPr>
          <a:xfrm>
            <a:off x="235900" y="24277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Northern vs Southern Flying Squirrels</a:t>
            </a:r>
            <a:endParaRPr/>
          </a:p>
          <a:p>
            <a:pPr indent="0" lvl="0" marL="0" rtl="0" algn="l">
              <a:spcBef>
                <a:spcPts val="0"/>
              </a:spcBef>
              <a:spcAft>
                <a:spcPts val="0"/>
              </a:spcAft>
              <a:buNone/>
            </a:pPr>
            <a:r>
              <a:rPr lang="en" sz="1977"/>
              <a:t>b</a:t>
            </a:r>
            <a:r>
              <a:rPr lang="en" sz="1977"/>
              <a:t>y : Matthew Burns and Rhys Noda</a:t>
            </a:r>
            <a:endParaRPr sz="1977"/>
          </a:p>
        </p:txBody>
      </p:sp>
      <p:sp>
        <p:nvSpPr>
          <p:cNvPr id="69" name="Google Shape;69;p13"/>
          <p:cNvSpPr txBox="1"/>
          <p:nvPr>
            <p:ph idx="1" type="body"/>
          </p:nvPr>
        </p:nvSpPr>
        <p:spPr>
          <a:xfrm>
            <a:off x="105975" y="1151600"/>
            <a:ext cx="7854900" cy="2555400"/>
          </a:xfrm>
          <a:prstGeom prst="rect">
            <a:avLst/>
          </a:prstGeom>
        </p:spPr>
        <p:txBody>
          <a:bodyPr anchorCtr="0" anchor="t" bIns="91425" lIns="91425" spcFirstLastPara="1" rIns="91425" wrap="square" tIns="91425">
            <a:normAutofit lnSpcReduction="10000"/>
          </a:bodyPr>
          <a:lstStyle/>
          <a:p>
            <a:pPr indent="-315277" lvl="0" marL="457200" rtl="0" algn="l">
              <a:lnSpc>
                <a:spcPct val="105000"/>
              </a:lnSpc>
              <a:spcBef>
                <a:spcPts val="0"/>
              </a:spcBef>
              <a:spcAft>
                <a:spcPts val="0"/>
              </a:spcAft>
              <a:buSzPts val="1365"/>
              <a:buChar char="-"/>
            </a:pPr>
            <a:r>
              <a:rPr lang="en" sz="1365"/>
              <a:t>There is competition between the northern and southern groups as the populations do not stabilize with one group always increasing and one either nearly or completely dying out when they begin with the same number of individuals. </a:t>
            </a:r>
            <a:endParaRPr sz="1365"/>
          </a:p>
          <a:p>
            <a:pPr indent="-315277" lvl="0" marL="457200" rtl="0" algn="l">
              <a:lnSpc>
                <a:spcPct val="105000"/>
              </a:lnSpc>
              <a:spcBef>
                <a:spcPts val="0"/>
              </a:spcBef>
              <a:spcAft>
                <a:spcPts val="0"/>
              </a:spcAft>
              <a:buSzPts val="1365"/>
              <a:buChar char="-"/>
            </a:pPr>
            <a:r>
              <a:rPr lang="en" sz="1365"/>
              <a:t>The northern squirrels out compete the southern </a:t>
            </a:r>
            <a:r>
              <a:rPr lang="en" sz="1365"/>
              <a:t>squirrels</a:t>
            </a:r>
            <a:r>
              <a:rPr lang="en" sz="1365"/>
              <a:t> at lower elevations </a:t>
            </a:r>
            <a:r>
              <a:rPr lang="en" sz="1365"/>
              <a:t>while</a:t>
            </a:r>
            <a:r>
              <a:rPr lang="en" sz="1365"/>
              <a:t> the southern squirrels outcompete the northern squirrels at higher elevations when starting with the same amount of individuals. </a:t>
            </a:r>
            <a:endParaRPr sz="1365"/>
          </a:p>
          <a:p>
            <a:pPr indent="-315277" lvl="0" marL="457200" rtl="0" algn="l">
              <a:lnSpc>
                <a:spcPct val="105000"/>
              </a:lnSpc>
              <a:spcBef>
                <a:spcPts val="0"/>
              </a:spcBef>
              <a:spcAft>
                <a:spcPts val="0"/>
              </a:spcAft>
              <a:buSzPts val="1365"/>
              <a:buChar char="-"/>
            </a:pPr>
            <a:r>
              <a:rPr lang="en" sz="1365"/>
              <a:t>Depending on elevation the two species can coexist when the initial size of the more suitable population is less than their counterparts. </a:t>
            </a:r>
            <a:endParaRPr sz="1365"/>
          </a:p>
          <a:p>
            <a:pPr indent="-315277" lvl="0" marL="457200" rtl="0" algn="l">
              <a:lnSpc>
                <a:spcPct val="105000"/>
              </a:lnSpc>
              <a:spcBef>
                <a:spcPts val="0"/>
              </a:spcBef>
              <a:spcAft>
                <a:spcPts val="0"/>
              </a:spcAft>
              <a:buSzPts val="1365"/>
              <a:buChar char="-"/>
            </a:pPr>
            <a:r>
              <a:rPr lang="en" sz="1365"/>
              <a:t>When </a:t>
            </a:r>
            <a:r>
              <a:rPr lang="en" sz="1365"/>
              <a:t>initial</a:t>
            </a:r>
            <a:r>
              <a:rPr lang="en" sz="1365"/>
              <a:t> population for southern squirrels is double that of northern squirrels at 800m, the northern squirrels become outcompeted around 10 months. </a:t>
            </a:r>
            <a:endParaRPr sz="1365"/>
          </a:p>
          <a:p>
            <a:pPr indent="0" lvl="0" marL="457200" rtl="0" algn="l">
              <a:lnSpc>
                <a:spcPct val="105000"/>
              </a:lnSpc>
              <a:spcBef>
                <a:spcPts val="1200"/>
              </a:spcBef>
              <a:spcAft>
                <a:spcPts val="1200"/>
              </a:spcAft>
              <a:buNone/>
            </a:pPr>
            <a:r>
              <a:t/>
            </a:r>
            <a:endParaRPr sz="1365"/>
          </a:p>
        </p:txBody>
      </p:sp>
      <p:pic>
        <p:nvPicPr>
          <p:cNvPr id="70" name="Google Shape;70;p13"/>
          <p:cNvPicPr preferRelativeResize="0"/>
          <p:nvPr/>
        </p:nvPicPr>
        <p:blipFill>
          <a:blip r:embed="rId3">
            <a:alphaModFix/>
          </a:blip>
          <a:stretch>
            <a:fillRect/>
          </a:stretch>
        </p:blipFill>
        <p:spPr>
          <a:xfrm>
            <a:off x="5365975" y="3046600"/>
            <a:ext cx="3297150" cy="1981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