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693660-1E55-3747-9159-1F965D3E9EC9}" v="14" dt="2024-03-21T18:32:12.229"/>
    <p1510:client id="{55E8A25F-8190-AA12-B6BB-D77FAE060FA7}" v="44" dt="2024-03-20T23:26:52.1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i="1" dirty="0"/>
              <a:t>G.</a:t>
            </a:r>
            <a:r>
              <a:rPr lang="en-US" i="1" baseline="0" dirty="0"/>
              <a:t> </a:t>
            </a:r>
            <a:r>
              <a:rPr lang="en-US" i="1" baseline="0" dirty="0" err="1"/>
              <a:t>Fuscus</a:t>
            </a:r>
            <a:r>
              <a:rPr lang="en-US" i="1" baseline="0" dirty="0"/>
              <a:t> </a:t>
            </a:r>
            <a:r>
              <a:rPr lang="en-US" i="0" baseline="0" dirty="0"/>
              <a:t>Population Density Over Time</a:t>
            </a:r>
            <a:endParaRPr lang="en-US" i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Sheet1!$H$1</c:f>
              <c:strCache>
                <c:ptCount val="1"/>
                <c:pt idx="0">
                  <c:v>Flying Squirrels per 10 m2 enclosure (G. Fuscus)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Sheet1!$G$2:$G$14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cat>
          <c:val>
            <c:numRef>
              <c:f>Sheet1!$H$2:$H$14</c:f>
              <c:numCache>
                <c:formatCode>General</c:formatCode>
                <c:ptCount val="13"/>
                <c:pt idx="0">
                  <c:v>0</c:v>
                </c:pt>
                <c:pt idx="1">
                  <c:v>5</c:v>
                </c:pt>
                <c:pt idx="2">
                  <c:v>7</c:v>
                </c:pt>
                <c:pt idx="3">
                  <c:v>11</c:v>
                </c:pt>
                <c:pt idx="4">
                  <c:v>11</c:v>
                </c:pt>
                <c:pt idx="5">
                  <c:v>15</c:v>
                </c:pt>
                <c:pt idx="6">
                  <c:v>14</c:v>
                </c:pt>
                <c:pt idx="7">
                  <c:v>14</c:v>
                </c:pt>
                <c:pt idx="8">
                  <c:v>15</c:v>
                </c:pt>
                <c:pt idx="9">
                  <c:v>18</c:v>
                </c:pt>
                <c:pt idx="10">
                  <c:v>16</c:v>
                </c:pt>
                <c:pt idx="11">
                  <c:v>15</c:v>
                </c:pt>
                <c:pt idx="1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1A-5C40-AE7F-494B6D1F75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3425456"/>
        <c:axId val="393427168"/>
      </c:barChart>
      <c:catAx>
        <c:axId val="3934254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Months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427168"/>
        <c:crosses val="autoZero"/>
        <c:auto val="1"/>
        <c:lblAlgn val="ctr"/>
        <c:lblOffset val="100"/>
        <c:noMultiLvlLbl val="0"/>
      </c:catAx>
      <c:valAx>
        <c:axId val="39342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kern="1200" spc="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rPr>
                  <a:t>Flying Squirrels per 10 m2 enclosure (G. Fuscus)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42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i="1" dirty="0"/>
              <a:t>G. </a:t>
            </a:r>
            <a:r>
              <a:rPr lang="en-US" i="1" dirty="0" err="1"/>
              <a:t>Sabrinus</a:t>
            </a:r>
            <a:r>
              <a:rPr lang="en-US" i="1" dirty="0"/>
              <a:t> </a:t>
            </a:r>
            <a:r>
              <a:rPr lang="en-US" i="0" dirty="0"/>
              <a:t>Population Density Over</a:t>
            </a:r>
            <a:r>
              <a:rPr lang="en-US" i="0" baseline="0" dirty="0"/>
              <a:t> Time</a:t>
            </a:r>
            <a:endParaRPr lang="en-US" i="1" dirty="0"/>
          </a:p>
        </c:rich>
      </c:tx>
      <c:layout>
        <c:manualLayout>
          <c:xMode val="edge"/>
          <c:yMode val="edge"/>
          <c:x val="0.16332633420822398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Sheet1!$B$16</c:f>
              <c:strCache>
                <c:ptCount val="1"/>
                <c:pt idx="0">
                  <c:v>Flying Squirrels per 10 m2 enclosure (G. Sabrinus) Months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Sheet1!$A$17:$A$30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cat>
          <c:val>
            <c:numRef>
              <c:f>Sheet1!$B$17:$B$30</c:f>
              <c:numCache>
                <c:formatCode>General</c:formatCode>
                <c:ptCount val="14"/>
                <c:pt idx="0">
                  <c:v>0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97-1D44-90BF-AC6DEB980F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1901808"/>
        <c:axId val="401786080"/>
      </c:barChart>
      <c:catAx>
        <c:axId val="401901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Months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786080"/>
        <c:crosses val="autoZero"/>
        <c:auto val="1"/>
        <c:lblAlgn val="ctr"/>
        <c:lblOffset val="100"/>
        <c:noMultiLvlLbl val="0"/>
      </c:catAx>
      <c:valAx>
        <c:axId val="401786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kern="1200" spc="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rPr>
                  <a:t>Flying Squirrels per 10 m2 enclosure (G. Sabrinus) Months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90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6" y="-292509"/>
            <a:ext cx="4178043" cy="1809135"/>
          </a:xfrm>
        </p:spPr>
        <p:txBody>
          <a:bodyPr>
            <a:normAutofit/>
          </a:bodyPr>
          <a:lstStyle/>
          <a:p>
            <a:r>
              <a:rPr lang="en-US" sz="2600" b="1" u="sng" dirty="0">
                <a:latin typeface="Garamond"/>
                <a:ea typeface="Calibri Light"/>
                <a:cs typeface="Calibri Light"/>
              </a:rPr>
              <a:t>Elevational Competition: Investigating Interactions between Native and Invasive Flying Squirrels</a:t>
            </a:r>
            <a:endParaRPr lang="en-US" sz="2600" b="1" u="sng">
              <a:latin typeface="Garamond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339C98-E7DA-DD88-CB06-51B6B9F6C5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1868557"/>
            <a:ext cx="4772025" cy="4000431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significant increase in population density of </a:t>
            </a:r>
            <a:r>
              <a:rPr lang="en-US" i="1" dirty="0">
                <a:solidFill>
                  <a:schemeClr val="tx2"/>
                </a:solidFill>
              </a:rPr>
              <a:t>G. </a:t>
            </a:r>
            <a:r>
              <a:rPr lang="en-US" i="1" dirty="0" err="1">
                <a:solidFill>
                  <a:schemeClr val="tx2"/>
                </a:solidFill>
              </a:rPr>
              <a:t>Fuscus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while </a:t>
            </a:r>
            <a:r>
              <a:rPr lang="en-US" i="1" dirty="0">
                <a:solidFill>
                  <a:schemeClr val="tx2"/>
                </a:solidFill>
              </a:rPr>
              <a:t>G. </a:t>
            </a:r>
            <a:r>
              <a:rPr lang="en-US" i="1" dirty="0" err="1">
                <a:solidFill>
                  <a:schemeClr val="tx2"/>
                </a:solidFill>
              </a:rPr>
              <a:t>Sabrinus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declined to zero at around 6 months showed competition and suggested sympatry of the two species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tx2"/>
                </a:solidFill>
              </a:rPr>
              <a:t>G. </a:t>
            </a:r>
            <a:r>
              <a:rPr lang="en-US" i="1" dirty="0" err="1">
                <a:solidFill>
                  <a:schemeClr val="tx2"/>
                </a:solidFill>
              </a:rPr>
              <a:t>Fuscus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 dominates the competition as shown by its increasing population density over time while </a:t>
            </a:r>
            <a:r>
              <a:rPr lang="en-US" i="1" dirty="0">
                <a:solidFill>
                  <a:schemeClr val="tx2"/>
                </a:solidFill>
              </a:rPr>
              <a:t>G. </a:t>
            </a:r>
            <a:r>
              <a:rPr lang="en-US" i="1" dirty="0" err="1">
                <a:solidFill>
                  <a:schemeClr val="tx2"/>
                </a:solidFill>
              </a:rPr>
              <a:t>Sabrinus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experienced a decline demonstrating </a:t>
            </a:r>
            <a:r>
              <a:rPr lang="en-US" dirty="0" err="1">
                <a:solidFill>
                  <a:schemeClr val="tx2"/>
                </a:solidFill>
              </a:rPr>
              <a:t>ammensalism</a:t>
            </a:r>
            <a:r>
              <a:rPr lang="en-US" dirty="0">
                <a:solidFill>
                  <a:schemeClr val="tx2"/>
                </a:solidFill>
              </a:rPr>
              <a:t> (one species is negatively affected while the other benefits)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Elevations where </a:t>
            </a:r>
            <a:r>
              <a:rPr lang="en-US" i="1" dirty="0">
                <a:solidFill>
                  <a:schemeClr val="tx2"/>
                </a:solidFill>
              </a:rPr>
              <a:t>G. </a:t>
            </a:r>
            <a:r>
              <a:rPr lang="en-US" i="1" dirty="0" err="1">
                <a:solidFill>
                  <a:schemeClr val="tx2"/>
                </a:solidFill>
              </a:rPr>
              <a:t>Fuscus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 wins would be at lower elevations as we see the population skyrockets at lower elevations while </a:t>
            </a:r>
            <a:r>
              <a:rPr lang="en-US" i="1" dirty="0">
                <a:solidFill>
                  <a:schemeClr val="tx2"/>
                </a:solidFill>
              </a:rPr>
              <a:t>G. </a:t>
            </a:r>
            <a:r>
              <a:rPr lang="en-US" i="1" dirty="0" err="1">
                <a:solidFill>
                  <a:schemeClr val="tx2"/>
                </a:solidFill>
              </a:rPr>
              <a:t>Sabrinus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may win at higher elevations because the </a:t>
            </a:r>
            <a:r>
              <a:rPr lang="en-US" i="1" dirty="0">
                <a:solidFill>
                  <a:schemeClr val="tx2"/>
                </a:solidFill>
              </a:rPr>
              <a:t>G. </a:t>
            </a:r>
            <a:r>
              <a:rPr lang="en-US" i="1" dirty="0" err="1">
                <a:solidFill>
                  <a:schemeClr val="tx2"/>
                </a:solidFill>
              </a:rPr>
              <a:t>Fuscus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are not as abundant at higher elevations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two species coexist at intermediate elevations at around 1 month into the experiment where it shows that both species have around 5 squirrels in the enclosures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EBF5869-9F39-03B1-B0D5-44ED7E83C3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0118204"/>
              </p:ext>
            </p:extLst>
          </p:nvPr>
        </p:nvGraphicFramePr>
        <p:xfrm>
          <a:off x="7129670" y="612058"/>
          <a:ext cx="4572000" cy="305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FD8C7AF-6C74-2619-87F0-5155E86282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7953768"/>
              </p:ext>
            </p:extLst>
          </p:nvPr>
        </p:nvGraphicFramePr>
        <p:xfrm>
          <a:off x="7129670" y="378680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0D209B1-569D-664E-8B3F-7F43B501F37B}"/>
              </a:ext>
            </a:extLst>
          </p:cNvPr>
          <p:cNvSpPr txBox="1"/>
          <p:nvPr/>
        </p:nvSpPr>
        <p:spPr>
          <a:xfrm>
            <a:off x="327991" y="6206842"/>
            <a:ext cx="2643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By: Andrew </a:t>
            </a:r>
            <a:r>
              <a:rPr lang="en-US" b="1" dirty="0" err="1">
                <a:solidFill>
                  <a:schemeClr val="accent2"/>
                </a:solidFill>
              </a:rPr>
              <a:t>Maraio</a:t>
            </a:r>
            <a:r>
              <a:rPr lang="en-US" b="1" dirty="0">
                <a:solidFill>
                  <a:schemeClr val="accent2"/>
                </a:solidFill>
              </a:rPr>
              <a:t> and Brentley Garrett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190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Elevational Competition: Investigating Interactions between Native and Invasive Flying Squirrels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Andrew Maraio</cp:lastModifiedBy>
  <cp:revision>42</cp:revision>
  <dcterms:created xsi:type="dcterms:W3CDTF">2024-03-20T23:12:17Z</dcterms:created>
  <dcterms:modified xsi:type="dcterms:W3CDTF">2024-03-21T19:30:21Z</dcterms:modified>
</cp:coreProperties>
</file>