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C3CC10-DD8A-0391-9078-6D1670C18FBB}" v="592" dt="2024-03-21T16:00:37.0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GROWN ALONE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1"/>
          <c:order val="0"/>
          <c:tx>
            <c:strRef>
              <c:f>Sheet1!$K$8</c:f>
              <c:strCache>
                <c:ptCount val="1"/>
                <c:pt idx="0">
                  <c:v>G. FUSCUS</c:v>
                </c:pt>
              </c:strCache>
            </c:strRef>
          </c:tx>
          <c:spPr>
            <a:solidFill>
              <a:srgbClr val="156082"/>
            </a:solidFill>
            <a:ln>
              <a:noFill/>
            </a:ln>
            <a:effectLst/>
          </c:spPr>
          <c:invertIfNegative val="0"/>
          <c:cat>
            <c:numRef>
              <c:f>Sheet1!$J$9:$J$24</c:f>
              <c:numCache>
                <c:formatCode>General</c:formatCode>
                <c:ptCount val="16"/>
                <c:pt idx="0">
                  <c:v>1600</c:v>
                </c:pt>
                <c:pt idx="1">
                  <c:v>1500</c:v>
                </c:pt>
                <c:pt idx="2">
                  <c:v>1400</c:v>
                </c:pt>
                <c:pt idx="3">
                  <c:v>1300</c:v>
                </c:pt>
                <c:pt idx="4">
                  <c:v>1200</c:v>
                </c:pt>
                <c:pt idx="5">
                  <c:v>1100</c:v>
                </c:pt>
                <c:pt idx="6">
                  <c:v>1000</c:v>
                </c:pt>
                <c:pt idx="7">
                  <c:v>900</c:v>
                </c:pt>
                <c:pt idx="8">
                  <c:v>800</c:v>
                </c:pt>
                <c:pt idx="9">
                  <c:v>700</c:v>
                </c:pt>
                <c:pt idx="10">
                  <c:v>600</c:v>
                </c:pt>
                <c:pt idx="11">
                  <c:v>500</c:v>
                </c:pt>
                <c:pt idx="12">
                  <c:v>400</c:v>
                </c:pt>
                <c:pt idx="13">
                  <c:v>300</c:v>
                </c:pt>
                <c:pt idx="14">
                  <c:v>200</c:v>
                </c:pt>
                <c:pt idx="15">
                  <c:v>100</c:v>
                </c:pt>
              </c:numCache>
            </c:numRef>
          </c:cat>
          <c:val>
            <c:numRef>
              <c:f>Sheet1!$K$9:$K$24</c:f>
              <c:numCache>
                <c:formatCode>General</c:formatCode>
                <c:ptCount val="16"/>
                <c:pt idx="0">
                  <c:v>11</c:v>
                </c:pt>
                <c:pt idx="1">
                  <c:v>15</c:v>
                </c:pt>
                <c:pt idx="2">
                  <c:v>15</c:v>
                </c:pt>
                <c:pt idx="3">
                  <c:v>16</c:v>
                </c:pt>
                <c:pt idx="4">
                  <c:v>21</c:v>
                </c:pt>
                <c:pt idx="5">
                  <c:v>20</c:v>
                </c:pt>
                <c:pt idx="6">
                  <c:v>17</c:v>
                </c:pt>
                <c:pt idx="7">
                  <c:v>22</c:v>
                </c:pt>
                <c:pt idx="8">
                  <c:v>21</c:v>
                </c:pt>
                <c:pt idx="9">
                  <c:v>22</c:v>
                </c:pt>
                <c:pt idx="10">
                  <c:v>18</c:v>
                </c:pt>
                <c:pt idx="11">
                  <c:v>21</c:v>
                </c:pt>
                <c:pt idx="12">
                  <c:v>19</c:v>
                </c:pt>
                <c:pt idx="13">
                  <c:v>19</c:v>
                </c:pt>
                <c:pt idx="14">
                  <c:v>17</c:v>
                </c:pt>
                <c:pt idx="15">
                  <c:v>13</c:v>
                </c:pt>
              </c:numCache>
            </c:numRef>
          </c:val>
          <c:extLst>
            <c:ext xmlns:c16="http://schemas.microsoft.com/office/drawing/2014/chart" uri="{C3380CC4-5D6E-409C-BE32-E72D297353CC}">
              <c16:uniqueId val="{00000000-34E7-0844-9E43-0163FABB731A}"/>
            </c:ext>
          </c:extLst>
        </c:ser>
        <c:ser>
          <c:idx val="2"/>
          <c:order val="1"/>
          <c:tx>
            <c:strRef>
              <c:f>Sheet1!$L$8</c:f>
              <c:strCache>
                <c:ptCount val="1"/>
                <c:pt idx="0">
                  <c:v>G. SABRINUS</c:v>
                </c:pt>
              </c:strCache>
            </c:strRef>
          </c:tx>
          <c:spPr>
            <a:solidFill>
              <a:srgbClr val="E97132"/>
            </a:solidFill>
            <a:ln>
              <a:noFill/>
            </a:ln>
            <a:effectLst/>
          </c:spPr>
          <c:invertIfNegative val="0"/>
          <c:cat>
            <c:numRef>
              <c:f>Sheet1!$J$9:$J$24</c:f>
              <c:numCache>
                <c:formatCode>General</c:formatCode>
                <c:ptCount val="16"/>
                <c:pt idx="0">
                  <c:v>1600</c:v>
                </c:pt>
                <c:pt idx="1">
                  <c:v>1500</c:v>
                </c:pt>
                <c:pt idx="2">
                  <c:v>1400</c:v>
                </c:pt>
                <c:pt idx="3">
                  <c:v>1300</c:v>
                </c:pt>
                <c:pt idx="4">
                  <c:v>1200</c:v>
                </c:pt>
                <c:pt idx="5">
                  <c:v>1100</c:v>
                </c:pt>
                <c:pt idx="6">
                  <c:v>1000</c:v>
                </c:pt>
                <c:pt idx="7">
                  <c:v>900</c:v>
                </c:pt>
                <c:pt idx="8">
                  <c:v>800</c:v>
                </c:pt>
                <c:pt idx="9">
                  <c:v>700</c:v>
                </c:pt>
                <c:pt idx="10">
                  <c:v>600</c:v>
                </c:pt>
                <c:pt idx="11">
                  <c:v>500</c:v>
                </c:pt>
                <c:pt idx="12">
                  <c:v>400</c:v>
                </c:pt>
                <c:pt idx="13">
                  <c:v>300</c:v>
                </c:pt>
                <c:pt idx="14">
                  <c:v>200</c:v>
                </c:pt>
                <c:pt idx="15">
                  <c:v>100</c:v>
                </c:pt>
              </c:numCache>
            </c:numRef>
          </c:cat>
          <c:val>
            <c:numRef>
              <c:f>Sheet1!$L$9:$L$24</c:f>
              <c:numCache>
                <c:formatCode>General</c:formatCode>
                <c:ptCount val="16"/>
                <c:pt idx="0">
                  <c:v>0</c:v>
                </c:pt>
                <c:pt idx="1">
                  <c:v>7</c:v>
                </c:pt>
                <c:pt idx="2">
                  <c:v>11</c:v>
                </c:pt>
                <c:pt idx="3">
                  <c:v>14</c:v>
                </c:pt>
                <c:pt idx="4">
                  <c:v>15</c:v>
                </c:pt>
                <c:pt idx="5">
                  <c:v>14</c:v>
                </c:pt>
                <c:pt idx="6">
                  <c:v>17</c:v>
                </c:pt>
                <c:pt idx="7">
                  <c:v>21</c:v>
                </c:pt>
                <c:pt idx="8">
                  <c:v>19</c:v>
                </c:pt>
                <c:pt idx="9">
                  <c:v>23</c:v>
                </c:pt>
                <c:pt idx="10">
                  <c:v>23</c:v>
                </c:pt>
                <c:pt idx="11">
                  <c:v>23</c:v>
                </c:pt>
                <c:pt idx="12">
                  <c:v>25</c:v>
                </c:pt>
                <c:pt idx="13">
                  <c:v>22</c:v>
                </c:pt>
                <c:pt idx="14">
                  <c:v>20</c:v>
                </c:pt>
                <c:pt idx="15">
                  <c:v>17</c:v>
                </c:pt>
              </c:numCache>
            </c:numRef>
          </c:val>
          <c:extLst>
            <c:ext xmlns:c16="http://schemas.microsoft.com/office/drawing/2014/chart" uri="{C3380CC4-5D6E-409C-BE32-E72D297353CC}">
              <c16:uniqueId val="{00000001-34E7-0844-9E43-0163FABB731A}"/>
            </c:ext>
          </c:extLst>
        </c:ser>
        <c:dLbls>
          <c:showLegendKey val="0"/>
          <c:showVal val="0"/>
          <c:showCatName val="0"/>
          <c:showSerName val="0"/>
          <c:showPercent val="0"/>
          <c:showBubbleSize val="0"/>
        </c:dLbls>
        <c:gapWidth val="150"/>
        <c:axId val="1288699088"/>
        <c:axId val="1288688880"/>
      </c:barChart>
      <c:catAx>
        <c:axId val="1288699088"/>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HABITAT/ELEVATION</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88688880"/>
        <c:crosses val="autoZero"/>
        <c:auto val="1"/>
        <c:lblAlgn val="ctr"/>
        <c:lblOffset val="100"/>
        <c:noMultiLvlLbl val="0"/>
      </c:catAx>
      <c:valAx>
        <c:axId val="128868888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POPULATION SIZE</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886990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GROWN TOGETHER</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1"/>
          <c:order val="0"/>
          <c:tx>
            <c:strRef>
              <c:f>Sheet1!$K$27</c:f>
              <c:strCache>
                <c:ptCount val="1"/>
                <c:pt idx="0">
                  <c:v>G. FUSCUS</c:v>
                </c:pt>
              </c:strCache>
            </c:strRef>
          </c:tx>
          <c:spPr>
            <a:solidFill>
              <a:srgbClr val="156082"/>
            </a:solidFill>
            <a:ln>
              <a:noFill/>
            </a:ln>
            <a:effectLst/>
          </c:spPr>
          <c:invertIfNegative val="0"/>
          <c:cat>
            <c:numRef>
              <c:f>Sheet1!$J$28:$J$43</c:f>
              <c:numCache>
                <c:formatCode>General</c:formatCode>
                <c:ptCount val="16"/>
                <c:pt idx="0">
                  <c:v>1600</c:v>
                </c:pt>
                <c:pt idx="1">
                  <c:v>1500</c:v>
                </c:pt>
                <c:pt idx="2">
                  <c:v>1400</c:v>
                </c:pt>
                <c:pt idx="3">
                  <c:v>1300</c:v>
                </c:pt>
                <c:pt idx="4">
                  <c:v>1200</c:v>
                </c:pt>
                <c:pt idx="5">
                  <c:v>1100</c:v>
                </c:pt>
                <c:pt idx="6">
                  <c:v>1000</c:v>
                </c:pt>
                <c:pt idx="7">
                  <c:v>900</c:v>
                </c:pt>
                <c:pt idx="8">
                  <c:v>800</c:v>
                </c:pt>
                <c:pt idx="9">
                  <c:v>700</c:v>
                </c:pt>
                <c:pt idx="10">
                  <c:v>600</c:v>
                </c:pt>
                <c:pt idx="11">
                  <c:v>500</c:v>
                </c:pt>
                <c:pt idx="12">
                  <c:v>400</c:v>
                </c:pt>
                <c:pt idx="13">
                  <c:v>300</c:v>
                </c:pt>
                <c:pt idx="14">
                  <c:v>200</c:v>
                </c:pt>
                <c:pt idx="15">
                  <c:v>100</c:v>
                </c:pt>
              </c:numCache>
            </c:numRef>
          </c:cat>
          <c:val>
            <c:numRef>
              <c:f>Sheet1!$K$28:$K$43</c:f>
              <c:numCache>
                <c:formatCode>General</c:formatCode>
                <c:ptCount val="16"/>
                <c:pt idx="0">
                  <c:v>13</c:v>
                </c:pt>
                <c:pt idx="1">
                  <c:v>13</c:v>
                </c:pt>
                <c:pt idx="2">
                  <c:v>15</c:v>
                </c:pt>
                <c:pt idx="3">
                  <c:v>19</c:v>
                </c:pt>
                <c:pt idx="4">
                  <c:v>11</c:v>
                </c:pt>
                <c:pt idx="5">
                  <c:v>7</c:v>
                </c:pt>
                <c:pt idx="6">
                  <c:v>0</c:v>
                </c:pt>
                <c:pt idx="7">
                  <c:v>0</c:v>
                </c:pt>
                <c:pt idx="8">
                  <c:v>0</c:v>
                </c:pt>
                <c:pt idx="9">
                  <c:v>0</c:v>
                </c:pt>
                <c:pt idx="10">
                  <c:v>0</c:v>
                </c:pt>
                <c:pt idx="11">
                  <c:v>0</c:v>
                </c:pt>
                <c:pt idx="12">
                  <c:v>0</c:v>
                </c:pt>
                <c:pt idx="13">
                  <c:v>0</c:v>
                </c:pt>
                <c:pt idx="14">
                  <c:v>0</c:v>
                </c:pt>
                <c:pt idx="15">
                  <c:v>0</c:v>
                </c:pt>
              </c:numCache>
            </c:numRef>
          </c:val>
          <c:extLst>
            <c:ext xmlns:c16="http://schemas.microsoft.com/office/drawing/2014/chart" uri="{C3380CC4-5D6E-409C-BE32-E72D297353CC}">
              <c16:uniqueId val="{00000000-A508-9F4E-BBC8-8E5B05F90572}"/>
            </c:ext>
          </c:extLst>
        </c:ser>
        <c:ser>
          <c:idx val="2"/>
          <c:order val="1"/>
          <c:tx>
            <c:strRef>
              <c:f>Sheet1!$L$27</c:f>
              <c:strCache>
                <c:ptCount val="1"/>
                <c:pt idx="0">
                  <c:v>G. SABRINUS</c:v>
                </c:pt>
              </c:strCache>
            </c:strRef>
          </c:tx>
          <c:spPr>
            <a:solidFill>
              <a:srgbClr val="E97132"/>
            </a:solidFill>
            <a:ln>
              <a:noFill/>
            </a:ln>
            <a:effectLst/>
          </c:spPr>
          <c:invertIfNegative val="0"/>
          <c:cat>
            <c:numRef>
              <c:f>Sheet1!$J$28:$J$43</c:f>
              <c:numCache>
                <c:formatCode>General</c:formatCode>
                <c:ptCount val="16"/>
                <c:pt idx="0">
                  <c:v>1600</c:v>
                </c:pt>
                <c:pt idx="1">
                  <c:v>1500</c:v>
                </c:pt>
                <c:pt idx="2">
                  <c:v>1400</c:v>
                </c:pt>
                <c:pt idx="3">
                  <c:v>1300</c:v>
                </c:pt>
                <c:pt idx="4">
                  <c:v>1200</c:v>
                </c:pt>
                <c:pt idx="5">
                  <c:v>1100</c:v>
                </c:pt>
                <c:pt idx="6">
                  <c:v>1000</c:v>
                </c:pt>
                <c:pt idx="7">
                  <c:v>900</c:v>
                </c:pt>
                <c:pt idx="8">
                  <c:v>800</c:v>
                </c:pt>
                <c:pt idx="9">
                  <c:v>700</c:v>
                </c:pt>
                <c:pt idx="10">
                  <c:v>600</c:v>
                </c:pt>
                <c:pt idx="11">
                  <c:v>500</c:v>
                </c:pt>
                <c:pt idx="12">
                  <c:v>400</c:v>
                </c:pt>
                <c:pt idx="13">
                  <c:v>300</c:v>
                </c:pt>
                <c:pt idx="14">
                  <c:v>200</c:v>
                </c:pt>
                <c:pt idx="15">
                  <c:v>100</c:v>
                </c:pt>
              </c:numCache>
            </c:numRef>
          </c:cat>
          <c:val>
            <c:numRef>
              <c:f>Sheet1!$L$28:$L$43</c:f>
              <c:numCache>
                <c:formatCode>General</c:formatCode>
                <c:ptCount val="16"/>
                <c:pt idx="0">
                  <c:v>0</c:v>
                </c:pt>
                <c:pt idx="1">
                  <c:v>0</c:v>
                </c:pt>
                <c:pt idx="2">
                  <c:v>0</c:v>
                </c:pt>
                <c:pt idx="3">
                  <c:v>0</c:v>
                </c:pt>
                <c:pt idx="4">
                  <c:v>4</c:v>
                </c:pt>
                <c:pt idx="5">
                  <c:v>9</c:v>
                </c:pt>
                <c:pt idx="6">
                  <c:v>19</c:v>
                </c:pt>
                <c:pt idx="7">
                  <c:v>19</c:v>
                </c:pt>
                <c:pt idx="8">
                  <c:v>21</c:v>
                </c:pt>
                <c:pt idx="9">
                  <c:v>23</c:v>
                </c:pt>
                <c:pt idx="10">
                  <c:v>24</c:v>
                </c:pt>
                <c:pt idx="11">
                  <c:v>19</c:v>
                </c:pt>
                <c:pt idx="12">
                  <c:v>23</c:v>
                </c:pt>
                <c:pt idx="13">
                  <c:v>21</c:v>
                </c:pt>
                <c:pt idx="14">
                  <c:v>20</c:v>
                </c:pt>
                <c:pt idx="15">
                  <c:v>15</c:v>
                </c:pt>
              </c:numCache>
            </c:numRef>
          </c:val>
          <c:extLst>
            <c:ext xmlns:c16="http://schemas.microsoft.com/office/drawing/2014/chart" uri="{C3380CC4-5D6E-409C-BE32-E72D297353CC}">
              <c16:uniqueId val="{00000001-A508-9F4E-BBC8-8E5B05F90572}"/>
            </c:ext>
          </c:extLst>
        </c:ser>
        <c:dLbls>
          <c:showLegendKey val="0"/>
          <c:showVal val="0"/>
          <c:showCatName val="0"/>
          <c:showSerName val="0"/>
          <c:showPercent val="0"/>
          <c:showBubbleSize val="0"/>
        </c:dLbls>
        <c:gapWidth val="150"/>
        <c:axId val="1948337232"/>
        <c:axId val="1948338944"/>
      </c:barChart>
      <c:catAx>
        <c:axId val="1948337232"/>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HABITAT/ELEVATION</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48338944"/>
        <c:crosses val="autoZero"/>
        <c:auto val="1"/>
        <c:lblAlgn val="ctr"/>
        <c:lblOffset val="100"/>
        <c:noMultiLvlLbl val="0"/>
      </c:catAx>
      <c:valAx>
        <c:axId val="194833894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POPULATION SIZE</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483372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dirty="0"/>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dirty="0"/>
              <a:pPr/>
              <a:t>3/21/2024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33430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dirty="0"/>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896383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dirty="0"/>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277544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dirty="0"/>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7245228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dirty="0"/>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440050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dirty="0"/>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7863240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5C6B4A9-1611-4792-9094-5F34BCA07E0B}" type="datetimeFigureOut">
              <a:rPr lang="en-US" dirty="0"/>
              <a:t>3/21/2024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extLst>
      <p:ext uri="{BB962C8B-B14F-4D97-AF65-F5344CB8AC3E}">
        <p14:creationId xmlns:p14="http://schemas.microsoft.com/office/powerpoint/2010/main" val="34938066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dirty="0"/>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3/21/2024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942232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2A54C80-263E-416B-A8E0-580EDEADCBDC}" type="datetimeFigureOut">
              <a:rPr lang="en-US" dirty="0"/>
              <a:t>3/21/2024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extLst>
      <p:ext uri="{BB962C8B-B14F-4D97-AF65-F5344CB8AC3E}">
        <p14:creationId xmlns:p14="http://schemas.microsoft.com/office/powerpoint/2010/main" val="3504277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dirty="0"/>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157976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42A54C80-263E-416B-A8E0-580EDEADCBDC}" type="datetimeFigureOut">
              <a:rPr lang="en-US" dirty="0"/>
              <a:t>3/21/2024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extLst>
      <p:ext uri="{BB962C8B-B14F-4D97-AF65-F5344CB8AC3E}">
        <p14:creationId xmlns:p14="http://schemas.microsoft.com/office/powerpoint/2010/main" val="12473859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B61BEF0D-F0BB-DE4B-95CE-6DB70DBA9567}" type="datetimeFigureOut">
              <a:rPr lang="en-US" dirty="0"/>
              <a:pPr/>
              <a:t>3/21/2024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686937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dirty="0"/>
              <a:pPr/>
              <a:t>3/21/2024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892751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6174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dirty="0"/>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3/21/2024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extLst>
      <p:ext uri="{BB962C8B-B14F-4D97-AF65-F5344CB8AC3E}">
        <p14:creationId xmlns:p14="http://schemas.microsoft.com/office/powerpoint/2010/main" val="4044072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dirty="0"/>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878329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3/21/2024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766505493"/>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36" r:id="rId12"/>
    <p:sldLayoutId id="2147483737" r:id="rId13"/>
    <p:sldLayoutId id="2147483738" r:id="rId14"/>
    <p:sldLayoutId id="2147483739" r:id="rId15"/>
    <p:sldLayoutId id="2147483740"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7" Type="http://schemas.openxmlformats.org/officeDocument/2006/relationships/image" Target="../media/image4.png"/><Relationship Id="rId2" Type="http://schemas.openxmlformats.org/officeDocument/2006/relationships/chart" Target="../charts/chart1.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D1BD9-1C8C-1A73-0E27-B7D62AF524F8}"/>
              </a:ext>
            </a:extLst>
          </p:cNvPr>
          <p:cNvSpPr>
            <a:spLocks noGrp="1"/>
          </p:cNvSpPr>
          <p:nvPr>
            <p:ph type="title" idx="4294967295"/>
          </p:nvPr>
        </p:nvSpPr>
        <p:spPr>
          <a:xfrm>
            <a:off x="0" y="288533"/>
            <a:ext cx="3475038" cy="4127500"/>
          </a:xfrm>
        </p:spPr>
        <p:txBody>
          <a:bodyPr>
            <a:noAutofit/>
          </a:bodyPr>
          <a:lstStyle/>
          <a:p>
            <a:pPr>
              <a:buFont typeface="Symbol"/>
              <a:buChar char="•"/>
            </a:pPr>
            <a:r>
              <a:rPr lang="en-US" sz="1600" dirty="0"/>
              <a:t>The data from the excel program indicates that there</a:t>
            </a:r>
            <a:r>
              <a:rPr lang="es-ES" sz="1600" dirty="0"/>
              <a:t> </a:t>
            </a:r>
            <a:r>
              <a:rPr lang="es-ES" sz="1600" dirty="0" err="1"/>
              <a:t>is</a:t>
            </a:r>
            <a:r>
              <a:rPr lang="en-US" sz="1600" dirty="0"/>
              <a:t> competition between G. Fuscus and G. </a:t>
            </a:r>
            <a:r>
              <a:rPr lang="en-US" sz="1600" dirty="0" err="1"/>
              <a:t>Sabrinus</a:t>
            </a:r>
            <a:r>
              <a:rPr lang="en-US" sz="1600" dirty="0"/>
              <a:t>.</a:t>
            </a:r>
            <a:br>
              <a:rPr lang="en-US" sz="1600" dirty="0"/>
            </a:br>
            <a:endParaRPr lang="en-US" sz="1600">
              <a:solidFill>
                <a:srgbClr val="000000"/>
              </a:solidFill>
              <a:latin typeface="Verdana"/>
              <a:ea typeface="Verdana"/>
            </a:endParaRPr>
          </a:p>
          <a:p>
            <a:pPr>
              <a:buFont typeface="Symbol"/>
              <a:buChar char="•"/>
            </a:pPr>
            <a:r>
              <a:rPr lang="en-US" sz="1600" dirty="0"/>
              <a:t>We know this because the two species can exist at all elevations, but, when the two are "grown together" they only coexist at 1100 and 1200 meters.</a:t>
            </a:r>
            <a:br>
              <a:rPr lang="en-US" sz="1600" dirty="0"/>
            </a:br>
            <a:endParaRPr lang="en-US" sz="1600">
              <a:solidFill>
                <a:srgbClr val="000000"/>
              </a:solidFill>
            </a:endParaRPr>
          </a:p>
          <a:p>
            <a:pPr>
              <a:buFont typeface="Symbol"/>
              <a:buChar char="•"/>
            </a:pPr>
            <a:r>
              <a:rPr lang="en-US" sz="1600" dirty="0"/>
              <a:t>At, and below, 1100 meters </a:t>
            </a:r>
            <a:r>
              <a:rPr lang="en-US" sz="1600" i="1" dirty="0"/>
              <a:t>G. </a:t>
            </a:r>
            <a:r>
              <a:rPr lang="en-US" sz="1600" i="1" err="1"/>
              <a:t>Sabrinus</a:t>
            </a:r>
            <a:r>
              <a:rPr lang="en-US" sz="1600" dirty="0"/>
              <a:t> outcompetes</a:t>
            </a:r>
            <a:br>
              <a:rPr lang="en-US" sz="1600" dirty="0"/>
            </a:br>
            <a:r>
              <a:rPr lang="en-US" sz="1600" i="1" dirty="0"/>
              <a:t>G. Fuscus</a:t>
            </a:r>
            <a:br>
              <a:rPr lang="en-US" sz="1600" i="1" dirty="0"/>
            </a:br>
            <a:endParaRPr lang="en-US" sz="1600" i="1" dirty="0"/>
          </a:p>
          <a:p>
            <a:pPr>
              <a:buFont typeface="Symbol"/>
              <a:buChar char="•"/>
            </a:pPr>
            <a:r>
              <a:rPr lang="en-US" sz="1600" dirty="0"/>
              <a:t>Above 1100 meters </a:t>
            </a:r>
            <a:r>
              <a:rPr lang="en-US" sz="1600" i="1" dirty="0"/>
              <a:t>G. Fuscus</a:t>
            </a:r>
            <a:r>
              <a:rPr lang="en-US" sz="1600" dirty="0"/>
              <a:t> outcompetes </a:t>
            </a:r>
            <a:r>
              <a:rPr lang="en-US" sz="1600" i="1" dirty="0"/>
              <a:t>G. </a:t>
            </a:r>
            <a:r>
              <a:rPr lang="en-US" sz="1600" i="1" err="1"/>
              <a:t>Sabrinus</a:t>
            </a:r>
            <a:endParaRPr lang="en-US" sz="1600" i="1"/>
          </a:p>
          <a:p>
            <a:pPr>
              <a:buFont typeface="Symbol"/>
              <a:buChar char="•"/>
            </a:pPr>
            <a:endParaRPr lang="en-US" sz="1600" i="1" dirty="0"/>
          </a:p>
          <a:p>
            <a:pPr>
              <a:buFont typeface="Symbol"/>
              <a:buChar char="•"/>
            </a:pPr>
            <a:endParaRPr lang="en-US" sz="1600" dirty="0"/>
          </a:p>
          <a:p>
            <a:br>
              <a:rPr lang="en-US" sz="1800" dirty="0"/>
            </a:br>
            <a:endParaRPr lang="en-US" sz="1800"/>
          </a:p>
          <a:p>
            <a:endParaRPr lang="en-US" sz="1200" dirty="0">
              <a:ea typeface="+mj-lt"/>
              <a:cs typeface="+mj-lt"/>
            </a:endParaRPr>
          </a:p>
          <a:p>
            <a:pPr marL="285750" indent="-285750">
              <a:buFont typeface="Arial"/>
              <a:buChar char="•"/>
            </a:pPr>
            <a:endParaRPr lang="en-US" sz="1800" dirty="0"/>
          </a:p>
        </p:txBody>
      </p:sp>
      <p:graphicFrame>
        <p:nvGraphicFramePr>
          <p:cNvPr id="6" name="Chart 5">
            <a:extLst>
              <a:ext uri="{FF2B5EF4-FFF2-40B4-BE49-F238E27FC236}">
                <a16:creationId xmlns:a16="http://schemas.microsoft.com/office/drawing/2014/main" id="{7F87D5EA-6127-DB67-AD6F-B76E9FEECBFC}"/>
              </a:ext>
              <a:ext uri="{147F2762-F138-4A5C-976F-8EAC2B608ADB}">
                <a16:predDERef xmlns:a16="http://schemas.microsoft.com/office/drawing/2014/main" pred="{33C51943-1342-62E7-A00E-CB51B616E04A}"/>
              </a:ext>
            </a:extLst>
          </p:cNvPr>
          <p:cNvGraphicFramePr>
            <a:graphicFrameLocks/>
          </p:cNvGraphicFramePr>
          <p:nvPr>
            <p:extLst>
              <p:ext uri="{D42A27DB-BD31-4B8C-83A1-F6EECF244321}">
                <p14:modId xmlns:p14="http://schemas.microsoft.com/office/powerpoint/2010/main" val="3430930640"/>
              </p:ext>
            </p:extLst>
          </p:nvPr>
        </p:nvGraphicFramePr>
        <p:xfrm>
          <a:off x="3153467" y="153455"/>
          <a:ext cx="4406332" cy="274702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a:extLst>
              <a:ext uri="{FF2B5EF4-FFF2-40B4-BE49-F238E27FC236}">
                <a16:creationId xmlns:a16="http://schemas.microsoft.com/office/drawing/2014/main" id="{C8AAF87B-6802-8A9F-4808-BD74013E13AC}"/>
              </a:ext>
              <a:ext uri="{147F2762-F138-4A5C-976F-8EAC2B608ADB}">
                <a16:predDERef xmlns:a16="http://schemas.microsoft.com/office/drawing/2014/main" pred="{DB42824C-71E5-9F3D-82D4-EB5563114151}"/>
              </a:ext>
            </a:extLst>
          </p:cNvPr>
          <p:cNvGraphicFramePr>
            <a:graphicFrameLocks/>
          </p:cNvGraphicFramePr>
          <p:nvPr>
            <p:extLst>
              <p:ext uri="{D42A27DB-BD31-4B8C-83A1-F6EECF244321}">
                <p14:modId xmlns:p14="http://schemas.microsoft.com/office/powerpoint/2010/main" val="1848766869"/>
              </p:ext>
            </p:extLst>
          </p:nvPr>
        </p:nvGraphicFramePr>
        <p:xfrm>
          <a:off x="3153468" y="2892938"/>
          <a:ext cx="4404712" cy="2786098"/>
        </p:xfrm>
        <a:graphic>
          <a:graphicData uri="http://schemas.openxmlformats.org/drawingml/2006/chart">
            <c:chart xmlns:c="http://schemas.openxmlformats.org/drawingml/2006/chart" xmlns:r="http://schemas.openxmlformats.org/officeDocument/2006/relationships" r:id="rId3"/>
          </a:graphicData>
        </a:graphic>
      </p:graphicFrame>
      <p:pic>
        <p:nvPicPr>
          <p:cNvPr id="15" name="Picture 14">
            <a:extLst>
              <a:ext uri="{FF2B5EF4-FFF2-40B4-BE49-F238E27FC236}">
                <a16:creationId xmlns:a16="http://schemas.microsoft.com/office/drawing/2014/main" id="{2854B417-3954-67A2-066F-D412A27873DC}"/>
              </a:ext>
            </a:extLst>
          </p:cNvPr>
          <p:cNvPicPr>
            <a:picLocks noChangeAspect="1"/>
          </p:cNvPicPr>
          <p:nvPr/>
        </p:nvPicPr>
        <p:blipFill rotWithShape="1">
          <a:blip r:embed="rId4"/>
          <a:srcRect r="972" b="8348"/>
          <a:stretch/>
        </p:blipFill>
        <p:spPr>
          <a:xfrm>
            <a:off x="7559799" y="1949326"/>
            <a:ext cx="2039205" cy="1877889"/>
          </a:xfrm>
          <a:prstGeom prst="rect">
            <a:avLst/>
          </a:prstGeom>
        </p:spPr>
      </p:pic>
      <p:pic>
        <p:nvPicPr>
          <p:cNvPr id="16" name="Picture 15">
            <a:extLst>
              <a:ext uri="{FF2B5EF4-FFF2-40B4-BE49-F238E27FC236}">
                <a16:creationId xmlns:a16="http://schemas.microsoft.com/office/drawing/2014/main" id="{03A2698D-E5C2-AB06-C735-D7306A457819}"/>
              </a:ext>
            </a:extLst>
          </p:cNvPr>
          <p:cNvPicPr>
            <a:picLocks noChangeAspect="1"/>
          </p:cNvPicPr>
          <p:nvPr/>
        </p:nvPicPr>
        <p:blipFill rotWithShape="1">
          <a:blip r:embed="rId5">
            <a:extLst>
              <a:ext uri="{28A0092B-C50C-407E-A947-70E740481C1C}">
                <a14:useLocalDpi xmlns:a14="http://schemas.microsoft.com/office/drawing/2010/main" val="0"/>
              </a:ext>
            </a:extLst>
          </a:blip>
          <a:srcRect l="-1" r="-984" b="8509"/>
          <a:stretch/>
        </p:blipFill>
        <p:spPr>
          <a:xfrm>
            <a:off x="3349626" y="5315372"/>
            <a:ext cx="1261035" cy="1264918"/>
          </a:xfrm>
          <a:prstGeom prst="rect">
            <a:avLst/>
          </a:prstGeom>
        </p:spPr>
      </p:pic>
      <p:pic>
        <p:nvPicPr>
          <p:cNvPr id="22" name="Picture 21">
            <a:extLst>
              <a:ext uri="{FF2B5EF4-FFF2-40B4-BE49-F238E27FC236}">
                <a16:creationId xmlns:a16="http://schemas.microsoft.com/office/drawing/2014/main" id="{75855C15-A506-29DE-BEBB-F93D41CFA755}"/>
              </a:ext>
            </a:extLst>
          </p:cNvPr>
          <p:cNvPicPr>
            <a:picLocks noChangeAspect="1"/>
          </p:cNvPicPr>
          <p:nvPr/>
        </p:nvPicPr>
        <p:blipFill>
          <a:blip r:embed="rId6"/>
          <a:stretch>
            <a:fillRect/>
          </a:stretch>
        </p:blipFill>
        <p:spPr>
          <a:xfrm>
            <a:off x="6918456" y="5096020"/>
            <a:ext cx="1848749" cy="1765936"/>
          </a:xfrm>
          <a:prstGeom prst="rect">
            <a:avLst/>
          </a:prstGeom>
        </p:spPr>
      </p:pic>
      <p:pic>
        <p:nvPicPr>
          <p:cNvPr id="35" name="Picture 34">
            <a:extLst>
              <a:ext uri="{FF2B5EF4-FFF2-40B4-BE49-F238E27FC236}">
                <a16:creationId xmlns:a16="http://schemas.microsoft.com/office/drawing/2014/main" id="{B1A83C7A-1796-3E27-C397-24F988A528A2}"/>
              </a:ext>
            </a:extLst>
          </p:cNvPr>
          <p:cNvPicPr>
            <a:picLocks noChangeAspect="1"/>
          </p:cNvPicPr>
          <p:nvPr/>
        </p:nvPicPr>
        <p:blipFill>
          <a:blip r:embed="rId7"/>
          <a:stretch>
            <a:fillRect/>
          </a:stretch>
        </p:blipFill>
        <p:spPr>
          <a:xfrm>
            <a:off x="7383044" y="18240"/>
            <a:ext cx="1979283" cy="1488298"/>
          </a:xfrm>
          <a:prstGeom prst="rect">
            <a:avLst/>
          </a:prstGeom>
        </p:spPr>
      </p:pic>
      <p:sp>
        <p:nvSpPr>
          <p:cNvPr id="3" name="TextBox 2">
            <a:extLst>
              <a:ext uri="{FF2B5EF4-FFF2-40B4-BE49-F238E27FC236}">
                <a16:creationId xmlns:a16="http://schemas.microsoft.com/office/drawing/2014/main" id="{F4C0E6CE-C11E-3777-2657-0E2EF603CAE9}"/>
              </a:ext>
            </a:extLst>
          </p:cNvPr>
          <p:cNvSpPr txBox="1"/>
          <p:nvPr/>
        </p:nvSpPr>
        <p:spPr>
          <a:xfrm>
            <a:off x="-90535" y="6254435"/>
            <a:ext cx="2550059"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solidFill>
                  <a:srgbClr val="8D2753"/>
                </a:solidFill>
              </a:rPr>
              <a:t>Aaron Lawson</a:t>
            </a:r>
          </a:p>
          <a:p>
            <a:r>
              <a:rPr lang="en-US" dirty="0">
                <a:solidFill>
                  <a:srgbClr val="8D2753"/>
                </a:solidFill>
              </a:rPr>
              <a:t>Rileigh Skinner</a:t>
            </a:r>
          </a:p>
        </p:txBody>
      </p:sp>
    </p:spTree>
    <p:extLst>
      <p:ext uri="{BB962C8B-B14F-4D97-AF65-F5344CB8AC3E}">
        <p14:creationId xmlns:p14="http://schemas.microsoft.com/office/powerpoint/2010/main" val="100246745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Slides>
  <Notes>0</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Facet</vt:lpstr>
      <vt:lpstr>The data from the excel program indicates that there is competition between G. Fuscus and G. Sabrinus.  We know this because the two species can exist at all elevations, but, when the two are "grown together" they only coexist at 1100 and 1200 meters.  At, and below, 1100 meters G. Sabrinus outcompetes G. Fuscus  Above 1100 meters G. Fuscus outcompetes G. Sabrinus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Rileigh Skinner</dc:creator>
  <cp:lastModifiedBy>Rileigh Skinner</cp:lastModifiedBy>
  <cp:revision>122</cp:revision>
  <dcterms:created xsi:type="dcterms:W3CDTF">2024-03-19T22:23:05Z</dcterms:created>
  <dcterms:modified xsi:type="dcterms:W3CDTF">2024-03-21T19:09:04Z</dcterms:modified>
</cp:coreProperties>
</file>