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5346ec75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5346ec75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c5346ec75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c5346ec75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Assignment 3</a:t>
            </a:r>
            <a:endParaRPr/>
          </a:p>
          <a:p>
            <a:pPr indent="0" lvl="0" marL="0" rtl="0" algn="ctr">
              <a:spcBef>
                <a:spcPts val="0"/>
              </a:spcBef>
              <a:spcAft>
                <a:spcPts val="0"/>
              </a:spcAft>
              <a:buNone/>
            </a:pPr>
            <a:r>
              <a:rPr lang="en"/>
              <a:t>Flying Squirrel Analysis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55000" lnSpcReduction="20000"/>
          </a:bodyPr>
          <a:lstStyle/>
          <a:p>
            <a:pPr indent="0" lvl="0" marL="0" rtl="0" algn="ctr">
              <a:spcBef>
                <a:spcPts val="0"/>
              </a:spcBef>
              <a:spcAft>
                <a:spcPts val="0"/>
              </a:spcAft>
              <a:buNone/>
            </a:pPr>
            <a:r>
              <a:rPr lang="en"/>
              <a:t>Group members: Guadalupe Guerra, Ethan Simovitch</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Experimental Design</a:t>
            </a:r>
            <a:endParaRPr/>
          </a:p>
          <a:p>
            <a:pPr indent="0" lvl="0" marL="0" rtl="0" algn="l">
              <a:spcBef>
                <a:spcPts val="0"/>
              </a:spcBef>
              <a:spcAft>
                <a:spcPts val="0"/>
              </a:spcAft>
              <a:buNone/>
            </a:pPr>
            <a:r>
              <a:t/>
            </a:r>
            <a:endParaRPr/>
          </a:p>
        </p:txBody>
      </p:sp>
      <p:sp>
        <p:nvSpPr>
          <p:cNvPr id="61" name="Google Shape;61;p14"/>
          <p:cNvSpPr txBox="1"/>
          <p:nvPr>
            <p:ph idx="1" type="body"/>
          </p:nvPr>
        </p:nvSpPr>
        <p:spPr>
          <a:xfrm>
            <a:off x="311700" y="1128550"/>
            <a:ext cx="8520600" cy="3416400"/>
          </a:xfrm>
          <a:prstGeom prst="rect">
            <a:avLst/>
          </a:prstGeom>
        </p:spPr>
        <p:txBody>
          <a:bodyPr anchorCtr="0" anchor="t" bIns="91425" lIns="91425" spcFirstLastPara="1" rIns="91425" wrap="square" tIns="91425">
            <a:normAutofit/>
          </a:bodyPr>
          <a:lstStyle/>
          <a:p>
            <a:pPr indent="457200" lvl="0" marL="0" rtl="0" algn="l">
              <a:spcBef>
                <a:spcPts val="0"/>
              </a:spcBef>
              <a:spcAft>
                <a:spcPts val="1200"/>
              </a:spcAft>
              <a:buNone/>
            </a:pPr>
            <a:r>
              <a:rPr lang="en"/>
              <a:t>For this </a:t>
            </a:r>
            <a:r>
              <a:rPr lang="en"/>
              <a:t>experiment, we are observing how the migration of Southern Flying Squirrels (G. fuscus) into the northern hemisphere affects native Northern Flying Squirrel (G. sabrinus) populations. In doing so, we are observing for evidence of competition, possible displacement, and possible symbiosis between the two species at varying altitudes. In doing so, we would be able to analyze trends in population growth/decline by observing first the populations of the 2 species in absence of one another at varying altitudes as a control. Then, comparing these results with data from both species being present simultaneously at the same for the control altitudes tested.</a:t>
            </a:r>
            <a:r>
              <a:rPr lang="en"/>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101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Competition Analysis Conclusions</a:t>
            </a:r>
            <a:endParaRPr/>
          </a:p>
          <a:p>
            <a:pPr indent="0" lvl="0" marL="0" rtl="0" algn="ctr">
              <a:spcBef>
                <a:spcPts val="0"/>
              </a:spcBef>
              <a:spcAft>
                <a:spcPts val="0"/>
              </a:spcAft>
              <a:buNone/>
            </a:pPr>
            <a:r>
              <a:rPr lang="en" sz="1133"/>
              <a:t> By: Guadalupe Guerra and Ethan Simovitch</a:t>
            </a:r>
            <a:endParaRPr sz="1133"/>
          </a:p>
        </p:txBody>
      </p:sp>
      <p:sp>
        <p:nvSpPr>
          <p:cNvPr id="67" name="Google Shape;67;p15"/>
          <p:cNvSpPr txBox="1"/>
          <p:nvPr>
            <p:ph idx="1" type="body"/>
          </p:nvPr>
        </p:nvSpPr>
        <p:spPr>
          <a:xfrm>
            <a:off x="131950" y="3176700"/>
            <a:ext cx="7575000" cy="1966800"/>
          </a:xfrm>
          <a:prstGeom prst="rect">
            <a:avLst/>
          </a:prstGeom>
        </p:spPr>
        <p:txBody>
          <a:bodyPr anchorCtr="0" anchor="t" bIns="91425" lIns="91425" spcFirstLastPara="1" rIns="91425" wrap="square" tIns="91425">
            <a:normAutofit fontScale="77500" lnSpcReduction="10000"/>
          </a:bodyPr>
          <a:lstStyle/>
          <a:p>
            <a:pPr indent="-302418" lvl="0" marL="457200" rtl="0" algn="l">
              <a:spcBef>
                <a:spcPts val="0"/>
              </a:spcBef>
              <a:spcAft>
                <a:spcPts val="0"/>
              </a:spcAft>
              <a:buSzPct val="100000"/>
              <a:buChar char="●"/>
            </a:pPr>
            <a:r>
              <a:rPr lang="en" sz="1500"/>
              <a:t>In isolated populations, Southern G. fuscus flying squirrels thrive in all elevations, but thrive the most in median elevations.</a:t>
            </a:r>
            <a:endParaRPr sz="1500"/>
          </a:p>
          <a:p>
            <a:pPr indent="-302418" lvl="0" marL="457200" rtl="0" algn="l">
              <a:spcBef>
                <a:spcPts val="0"/>
              </a:spcBef>
              <a:spcAft>
                <a:spcPts val="0"/>
              </a:spcAft>
              <a:buSzPct val="100000"/>
              <a:buChar char="●"/>
            </a:pPr>
            <a:r>
              <a:rPr lang="en" sz="1500"/>
              <a:t>In isolated populations, Northern G. sabrinus thrives in only median/lower elevations showing positive population growth there only.</a:t>
            </a:r>
            <a:endParaRPr sz="1500"/>
          </a:p>
          <a:p>
            <a:pPr indent="-302418" lvl="0" marL="457200" rtl="0" algn="l">
              <a:spcBef>
                <a:spcPts val="0"/>
              </a:spcBef>
              <a:spcAft>
                <a:spcPts val="0"/>
              </a:spcAft>
              <a:buSzPct val="100000"/>
              <a:buChar char="●"/>
            </a:pPr>
            <a:r>
              <a:rPr lang="en" sz="1500"/>
              <a:t>When both species are present, median/lower elevations are dominated in competition for resources by Northern G. sabrinus flying squirrels where higher elevations are dominated for resources by Southern G. fuscus.</a:t>
            </a:r>
            <a:endParaRPr sz="1500"/>
          </a:p>
          <a:p>
            <a:pPr indent="-302418" lvl="0" marL="457200" rtl="0" algn="l">
              <a:spcBef>
                <a:spcPts val="0"/>
              </a:spcBef>
              <a:spcAft>
                <a:spcPts val="0"/>
              </a:spcAft>
              <a:buSzPct val="100000"/>
              <a:buChar char="●"/>
            </a:pPr>
            <a:r>
              <a:rPr lang="en" sz="1500"/>
              <a:t> Overall, with both species present, there is competition </a:t>
            </a:r>
            <a:r>
              <a:rPr lang="en" sz="1500"/>
              <a:t>for</a:t>
            </a:r>
            <a:r>
              <a:rPr lang="en" sz="1500"/>
              <a:t> resources at each elevation as one species population tends to drop to 0 over a 1 year period depending on the elevation, showing no coexistence.</a:t>
            </a:r>
            <a:endParaRPr sz="1500"/>
          </a:p>
        </p:txBody>
      </p:sp>
      <p:pic>
        <p:nvPicPr>
          <p:cNvPr id="68" name="Google Shape;68;p15"/>
          <p:cNvPicPr preferRelativeResize="0"/>
          <p:nvPr/>
        </p:nvPicPr>
        <p:blipFill>
          <a:blip r:embed="rId3">
            <a:alphaModFix/>
          </a:blip>
          <a:stretch>
            <a:fillRect/>
          </a:stretch>
        </p:blipFill>
        <p:spPr>
          <a:xfrm>
            <a:off x="3798500" y="942650"/>
            <a:ext cx="3908452" cy="2188725"/>
          </a:xfrm>
          <a:prstGeom prst="rect">
            <a:avLst/>
          </a:prstGeom>
          <a:noFill/>
          <a:ln>
            <a:noFill/>
          </a:ln>
        </p:spPr>
      </p:pic>
      <p:pic>
        <p:nvPicPr>
          <p:cNvPr id="69" name="Google Shape;69;p15"/>
          <p:cNvPicPr preferRelativeResize="0"/>
          <p:nvPr/>
        </p:nvPicPr>
        <p:blipFill>
          <a:blip r:embed="rId4">
            <a:alphaModFix/>
          </a:blip>
          <a:stretch>
            <a:fillRect/>
          </a:stretch>
        </p:blipFill>
        <p:spPr>
          <a:xfrm>
            <a:off x="83950" y="985825"/>
            <a:ext cx="3714549" cy="21455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