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8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C01EAE6-B86E-4759-A9A0-FD936A00F919}" v="812" dt="2024-03-21T20:08:31.12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356"/>
    <p:restoredTop sz="94650"/>
  </p:normalViewPr>
  <p:slideViewPr>
    <p:cSldViewPr snapToGrid="0">
      <p:cViewPr>
        <p:scale>
          <a:sx n="55" d="100"/>
          <a:sy n="55" d="100"/>
        </p:scale>
        <p:origin x="2760" y="15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https://fsu-my.sharepoint.com/personal/mrg21d_fsu_edu/Documents/Attachments/More%20squirrels%20more%20shit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en-US"/>
              <a:t>Populations When</a:t>
            </a:r>
            <a:r>
              <a:rPr lang="en-US" baseline="0"/>
              <a:t> Grown Together</a:t>
            </a: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'[More squirrels more shit.xlsx]Sheet1'!$F$2</c:f>
              <c:strCache>
                <c:ptCount val="1"/>
                <c:pt idx="0">
                  <c:v>Fuscus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'[More squirrels more shit.xlsx]Sheet1'!$E$3:$E$7</c:f>
              <c:numCache>
                <c:formatCode>General</c:formatCode>
                <c:ptCount val="5"/>
                <c:pt idx="0">
                  <c:v>0</c:v>
                </c:pt>
                <c:pt idx="1">
                  <c:v>350</c:v>
                </c:pt>
                <c:pt idx="2">
                  <c:v>700</c:v>
                </c:pt>
                <c:pt idx="3">
                  <c:v>1050</c:v>
                </c:pt>
                <c:pt idx="4">
                  <c:v>1400</c:v>
                </c:pt>
              </c:numCache>
            </c:numRef>
          </c:cat>
          <c:val>
            <c:numRef>
              <c:f>'[More squirrels more shit.xlsx]Sheet1'!$F$3:$F$7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15.89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625-444C-9179-2980E2A1122A}"/>
            </c:ext>
          </c:extLst>
        </c:ser>
        <c:ser>
          <c:idx val="1"/>
          <c:order val="1"/>
          <c:tx>
            <c:strRef>
              <c:f>'[More squirrels more shit.xlsx]Sheet1'!$G$2</c:f>
              <c:strCache>
                <c:ptCount val="1"/>
                <c:pt idx="0">
                  <c:v>Sabrinus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atMod val="103000"/>
                    <a:lumMod val="102000"/>
                    <a:tint val="94000"/>
                  </a:schemeClr>
                </a:gs>
                <a:gs pos="50000">
                  <a:schemeClr val="accent2">
                    <a:satMod val="110000"/>
                    <a:lumMod val="100000"/>
                    <a:shade val="100000"/>
                  </a:schemeClr>
                </a:gs>
                <a:gs pos="100000">
                  <a:schemeClr val="accent2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'[More squirrels more shit.xlsx]Sheet1'!$E$3:$E$7</c:f>
              <c:numCache>
                <c:formatCode>General</c:formatCode>
                <c:ptCount val="5"/>
                <c:pt idx="0">
                  <c:v>0</c:v>
                </c:pt>
                <c:pt idx="1">
                  <c:v>350</c:v>
                </c:pt>
                <c:pt idx="2">
                  <c:v>700</c:v>
                </c:pt>
                <c:pt idx="3">
                  <c:v>1050</c:v>
                </c:pt>
                <c:pt idx="4">
                  <c:v>1400</c:v>
                </c:pt>
              </c:numCache>
            </c:numRef>
          </c:cat>
          <c:val>
            <c:numRef>
              <c:f>'[More squirrels more shit.xlsx]Sheet1'!$G$3:$G$7</c:f>
              <c:numCache>
                <c:formatCode>General</c:formatCode>
                <c:ptCount val="5"/>
                <c:pt idx="0">
                  <c:v>9.01</c:v>
                </c:pt>
                <c:pt idx="1">
                  <c:v>23.68</c:v>
                </c:pt>
                <c:pt idx="2">
                  <c:v>19.07</c:v>
                </c:pt>
                <c:pt idx="3">
                  <c:v>18.72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625-444C-9179-2980E2A1122A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-24"/>
        <c:axId val="685711856"/>
        <c:axId val="830006272"/>
      </c:barChart>
      <c:catAx>
        <c:axId val="685711856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900" b="1" i="0" u="none" strike="noStrike" kern="1200" cap="all" baseline="0">
                    <a:solidFill>
                      <a:sysClr val="window" lastClr="FFFFFF">
                        <a:lumMod val="85000"/>
                      </a:sysClr>
                    </a:solidFill>
                  </a:rPr>
                  <a:t>Altitude (in meters)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30006272"/>
        <c:crosses val="autoZero"/>
        <c:auto val="1"/>
        <c:lblAlgn val="ctr"/>
        <c:lblOffset val="100"/>
        <c:noMultiLvlLbl val="0"/>
      </c:catAx>
      <c:valAx>
        <c:axId val="83000627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900" b="1" i="0" u="none" strike="noStrike" kern="1200" cap="all" baseline="0">
                    <a:solidFill>
                      <a:sysClr val="window" lastClr="FFFFFF">
                        <a:lumMod val="85000"/>
                      </a:sysClr>
                    </a:solidFill>
                  </a:rPr>
                  <a:t>Population per 10m2 enclosure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lt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8571185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lt1">
                  <a:lumMod val="8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9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lt1"/>
    </cs:fontRef>
  </cs:dataPoint>
  <cs:dataPoint3D>
    <cs:lnRef idx="0"/>
    <cs:fillRef idx="3">
      <cs:styleClr val="auto"/>
    </cs:fillRef>
    <cs:effectRef idx="3"/>
    <cs:fontRef idx="minor">
      <a:schemeClr val="lt1"/>
    </cs:fontRef>
  </cs:dataPoint3D>
  <cs:dataPointLine>
    <cs:lnRef idx="0">
      <cs:styleClr val="auto"/>
    </cs:lnRef>
    <cs:fillRef idx="3"/>
    <cs:effectRef idx="3"/>
    <cs:fontRef idx="minor">
      <a:schemeClr val="lt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lt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lt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lt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lt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lt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042546-8406-F23F-9446-7E43001A0EE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E0ED79D-4F74-69EC-271A-AE9F658A7C7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370D3D-C3B7-D201-2DAC-6A17AC4CBB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895F1E-78B5-5140-B4DE-49830D74F479}" type="datetimeFigureOut">
              <a:rPr lang="en-US" smtClean="0"/>
              <a:t>3/21/2024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700962-A082-5333-FDEF-2C3F8B7D6D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C02DFD-F2CB-CA83-1BCF-FDB49D98C7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843A3-5A46-5944-AACF-1A2BCD8444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93813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DDBD86-C22D-5BB8-D9CC-E129C6B7CF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5224B7D-C14C-7A37-AECB-1F37EAB8916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7E41F2-B6AB-6C51-40E3-14C66DD5A9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895F1E-78B5-5140-B4DE-49830D74F479}" type="datetimeFigureOut">
              <a:rPr lang="en-US" smtClean="0"/>
              <a:t>3/21/2024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D36438-830D-0526-9EDA-5D481E8C7C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9498B0-1CF5-20BE-F65D-2D58A2E7A1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843A3-5A46-5944-AACF-1A2BCD8444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76703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FDB3764-0D42-E3C2-4A93-B915B1AA052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9FB15A4-9348-425F-D767-AB8A7B301C1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D57DF3-65D7-F534-2B31-B7065B6F38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895F1E-78B5-5140-B4DE-49830D74F479}" type="datetimeFigureOut">
              <a:rPr lang="en-US" smtClean="0"/>
              <a:t>3/21/2024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DD4559-04C1-BC12-BAC7-9F012474E8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58BCED-2052-DAE3-64DC-D3CCC59A5A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843A3-5A46-5944-AACF-1A2BCD8444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79669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EA0448-0D61-08AA-6568-992EF618FE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51FD42-06A0-186A-BC30-70A379E18D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622853-B930-6865-3594-CB71E446A6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895F1E-78B5-5140-B4DE-49830D74F479}" type="datetimeFigureOut">
              <a:rPr lang="en-US" smtClean="0"/>
              <a:t>3/21/2024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E90354-F2EE-95CD-E0E9-DBEA4CBF4F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84A8BD-BA14-D35D-D891-AA70610E9D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843A3-5A46-5944-AACF-1A2BCD8444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89818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2AE1F8-3A2F-932B-6825-CA66393B21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B47ED77-2A95-00EA-BEEB-24B87BF76D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78FCE1-13CD-6B26-F63C-A0D897733C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895F1E-78B5-5140-B4DE-49830D74F479}" type="datetimeFigureOut">
              <a:rPr lang="en-US" smtClean="0"/>
              <a:t>3/21/2024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6AD080-4D5A-E615-75D9-A9ECB0194A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BFA6E2-C61A-7266-1FBD-03C2B8EEC5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843A3-5A46-5944-AACF-1A2BCD8444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11824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BA014D-1607-3B30-E720-3EA95D2ACF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00FC87-E6B4-9EA1-2928-F8B7DB5223F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02ECA9E-75E1-E1DD-F9DE-30AFEA5D23E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EA53D85-3CC3-F7AA-E2A7-6C1D68232C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895F1E-78B5-5140-B4DE-49830D74F479}" type="datetimeFigureOut">
              <a:rPr lang="en-US" smtClean="0"/>
              <a:t>3/21/2024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01048D5-8F54-48D4-B628-AC38979DBC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9E27616-B625-90F9-28AA-B233B53918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843A3-5A46-5944-AACF-1A2BCD8444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00374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813B5C-CBA7-6525-B1CD-61303AD42F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15233B8-FA4E-A106-299F-4061312031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4E21217-5780-5E06-0AE1-593DAFC044E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D75EF8E-58F3-C553-FF3C-9F7C0E4928D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151ECB6-942F-F294-F0E3-74F2C8AF4DF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43B3BAB-8910-9843-7CE5-6032977F89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895F1E-78B5-5140-B4DE-49830D74F479}" type="datetimeFigureOut">
              <a:rPr lang="en-US" smtClean="0"/>
              <a:t>3/21/2024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DD6344A-B33F-BDF0-0276-3514AE006B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678F6E9-A5C6-3DC1-160D-FA2CC708A3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843A3-5A46-5944-AACF-1A2BCD8444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16162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130CBA-62E1-FFBB-B1F7-32445016B8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D771FAA-19B8-6ADA-F055-F898F8B2E9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895F1E-78B5-5140-B4DE-49830D74F479}" type="datetimeFigureOut">
              <a:rPr lang="en-US" smtClean="0"/>
              <a:t>3/21/2024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2A3E6CB-27E5-04AC-1460-733D537FCB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476A97E-F277-7FD3-3A1D-3201975197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843A3-5A46-5944-AACF-1A2BCD8444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83936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4D5CD22-2B39-45C4-700A-8F23F0D537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895F1E-78B5-5140-B4DE-49830D74F479}" type="datetimeFigureOut">
              <a:rPr lang="en-US" smtClean="0"/>
              <a:t>3/21/2024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F8631D2-F30B-1AAC-38B2-262D40C391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321C1D1-4776-0D54-F53C-C0F41A7876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843A3-5A46-5944-AACF-1A2BCD8444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59807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5D1C94-1C49-2FFF-41C2-5130842C45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4DAA07-84CF-4198-041E-C3A7986DF0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88B19F4-C186-67D5-83A5-F989430E300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1215573-660B-387E-27AF-BBB755F7E1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895F1E-78B5-5140-B4DE-49830D74F479}" type="datetimeFigureOut">
              <a:rPr lang="en-US" smtClean="0"/>
              <a:t>3/21/2024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8C4CBE0-66C4-BF19-9275-EFF4EA357C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3D71C4A-873D-B862-84DF-9ED2CB81B4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843A3-5A46-5944-AACF-1A2BCD8444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323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AB4B56-162B-B0B5-86F2-1726A7620A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72F5A3C-3C36-F562-08C4-B4903290D3F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E65858A-65BD-D19F-275D-20DCA8C9D5F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385C486-7545-4D01-F1E3-4B0465CD6A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895F1E-78B5-5140-B4DE-49830D74F479}" type="datetimeFigureOut">
              <a:rPr lang="en-US" smtClean="0"/>
              <a:t>3/21/2024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7D38554-08C9-0A26-C350-422A164CF8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540643D-2FC0-B84F-EA4F-E6EAA022BE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843A3-5A46-5944-AACF-1A2BCD8444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62239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1ADAEE7-27AB-BA29-D490-BF250B5D11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2190E45-BE2A-6BB5-3E34-E1BA5A1194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E41210-0FDE-A8E0-5AC3-7828F41B9AE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0895F1E-78B5-5140-B4DE-49830D74F479}" type="datetimeFigureOut">
              <a:rPr lang="en-US" smtClean="0"/>
              <a:t>3/21/2024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6C6AAA-3704-BC32-B048-192E8973576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EEF07F-5D60-A8FB-9FED-1130F60D895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08843A3-5A46-5944-AACF-1A2BCD8444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85556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21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8128857" y="0"/>
            <a:ext cx="4063143" cy="1576412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79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307777" y="-5307778"/>
            <a:ext cx="1576446" cy="12192002"/>
          </a:xfrm>
          <a:prstGeom prst="rect">
            <a:avLst/>
          </a:prstGeom>
          <a:gradFill>
            <a:gsLst>
              <a:gs pos="23000">
                <a:schemeClr val="accent1">
                  <a:alpha val="0"/>
                </a:schemeClr>
              </a:gs>
              <a:gs pos="99000">
                <a:srgbClr val="000000">
                  <a:alpha val="74000"/>
                </a:srgbClr>
              </a:gs>
            </a:gsLst>
            <a:lin ang="20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48F79D3-5890-F172-E064-922DA27934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7" y="348865"/>
            <a:ext cx="10044023" cy="877729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0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Joseph Gerretz and Maia Goldstone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09180B-F40B-7768-F02E-CB18F888C02C}"/>
              </a:ext>
            </a:extLst>
          </p:cNvPr>
          <p:cNvSpPr>
            <a:spLocks/>
          </p:cNvSpPr>
          <p:nvPr/>
        </p:nvSpPr>
        <p:spPr>
          <a:xfrm>
            <a:off x="118373" y="1760116"/>
            <a:ext cx="7313774" cy="4982711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pPr marL="285750" indent="-285750" defTabSz="694944">
              <a:lnSpc>
                <a:spcPct val="90000"/>
              </a:lnSpc>
              <a:spcAft>
                <a:spcPts val="600"/>
              </a:spcAft>
              <a:buFont typeface="Arial"/>
              <a:buChar char="•"/>
            </a:pPr>
            <a:r>
              <a:rPr lang="en-US" sz="2000" kern="1200" dirty="0">
                <a:latin typeface="+mn-lt"/>
                <a:ea typeface="+mn-ea"/>
                <a:cs typeface="+mn-cs"/>
              </a:rPr>
              <a:t>Competition is observed at 1400 meters of elevation as each species survived when grown individually at that elevation, yet when grown together, </a:t>
            </a:r>
            <a:r>
              <a:rPr lang="en-US" sz="2000" i="1" kern="1200" dirty="0">
                <a:latin typeface="+mn-lt"/>
                <a:ea typeface="+mn-ea"/>
                <a:cs typeface="+mn-cs"/>
              </a:rPr>
              <a:t>G. </a:t>
            </a:r>
            <a:r>
              <a:rPr lang="en-US" sz="2000" i="1" kern="1200" err="1">
                <a:latin typeface="+mn-lt"/>
                <a:ea typeface="+mn-ea"/>
                <a:cs typeface="+mn-cs"/>
              </a:rPr>
              <a:t>fuscus</a:t>
            </a:r>
            <a:r>
              <a:rPr lang="en-US" sz="2000" kern="1200" dirty="0">
                <a:latin typeface="+mn-lt"/>
                <a:ea typeface="+mn-ea"/>
                <a:cs typeface="+mn-cs"/>
              </a:rPr>
              <a:t> outcompetes </a:t>
            </a:r>
            <a:r>
              <a:rPr lang="en-US" sz="2000" i="1" kern="1200" dirty="0">
                <a:latin typeface="+mn-lt"/>
                <a:ea typeface="+mn-ea"/>
                <a:cs typeface="+mn-cs"/>
              </a:rPr>
              <a:t>G. </a:t>
            </a:r>
            <a:r>
              <a:rPr lang="en-US" sz="2000" i="1" kern="1200" err="1">
                <a:latin typeface="+mn-lt"/>
                <a:ea typeface="+mn-ea"/>
                <a:cs typeface="+mn-cs"/>
              </a:rPr>
              <a:t>sabrinus</a:t>
            </a:r>
            <a:r>
              <a:rPr lang="en-US" sz="2000" i="1" kern="1200" dirty="0">
                <a:latin typeface="+mn-lt"/>
                <a:ea typeface="+mn-ea"/>
                <a:cs typeface="+mn-cs"/>
              </a:rPr>
              <a:t>, </a:t>
            </a:r>
            <a:r>
              <a:rPr lang="en-US" sz="2000" kern="1200" dirty="0">
                <a:latin typeface="+mn-lt"/>
                <a:ea typeface="+mn-ea"/>
                <a:cs typeface="+mn-cs"/>
              </a:rPr>
              <a:t>leading to the latter dying off by the end of a 12 month period.</a:t>
            </a:r>
            <a:endParaRPr lang="en-US" sz="2000" dirty="0"/>
          </a:p>
          <a:p>
            <a:pPr marL="285750" indent="-285750" defTabSz="694944">
              <a:lnSpc>
                <a:spcPct val="90000"/>
              </a:lnSpc>
              <a:spcAft>
                <a:spcPts val="600"/>
              </a:spcAft>
              <a:buFont typeface="Arial"/>
              <a:buChar char="•"/>
            </a:pPr>
            <a:r>
              <a:rPr lang="en-US" sz="2000" kern="1200" dirty="0">
                <a:latin typeface="+mn-lt"/>
                <a:ea typeface="+mn-ea"/>
                <a:cs typeface="+mn-cs"/>
              </a:rPr>
              <a:t>Similarly, competition occurs for the rest of the observed elevations (0m, 350m, 700m, and 1050m), yet at these elevations </a:t>
            </a:r>
            <a:r>
              <a:rPr lang="en-US" sz="2000" i="1" kern="1200" dirty="0">
                <a:latin typeface="+mn-lt"/>
                <a:ea typeface="+mn-ea"/>
                <a:cs typeface="+mn-cs"/>
              </a:rPr>
              <a:t>G. </a:t>
            </a:r>
            <a:r>
              <a:rPr lang="en-US" sz="2000" i="1" kern="1200" err="1">
                <a:latin typeface="+mn-lt"/>
                <a:ea typeface="+mn-ea"/>
                <a:cs typeface="+mn-cs"/>
              </a:rPr>
              <a:t>Sabrinus</a:t>
            </a:r>
            <a:r>
              <a:rPr lang="en-US" sz="2000" i="1" kern="1200" dirty="0">
                <a:latin typeface="+mn-lt"/>
                <a:ea typeface="+mn-ea"/>
                <a:cs typeface="+mn-cs"/>
              </a:rPr>
              <a:t> </a:t>
            </a:r>
            <a:r>
              <a:rPr lang="en-US" sz="2000" kern="1200" dirty="0">
                <a:latin typeface="+mn-lt"/>
                <a:ea typeface="+mn-ea"/>
                <a:cs typeface="+mn-cs"/>
              </a:rPr>
              <a:t>outcompetes </a:t>
            </a:r>
            <a:r>
              <a:rPr lang="en-US" sz="2000" i="1" kern="1200" dirty="0">
                <a:latin typeface="+mn-lt"/>
                <a:ea typeface="+mn-ea"/>
                <a:cs typeface="+mn-cs"/>
              </a:rPr>
              <a:t>G. </a:t>
            </a:r>
            <a:r>
              <a:rPr lang="en-US" sz="2000" i="1" kern="1200" err="1">
                <a:latin typeface="+mn-lt"/>
                <a:ea typeface="+mn-ea"/>
                <a:cs typeface="+mn-cs"/>
              </a:rPr>
              <a:t>fuscus</a:t>
            </a:r>
            <a:r>
              <a:rPr lang="en-US" sz="2000" i="1" kern="1200" dirty="0">
                <a:latin typeface="+mn-lt"/>
                <a:ea typeface="+mn-ea"/>
                <a:cs typeface="+mn-cs"/>
              </a:rPr>
              <a:t>, </a:t>
            </a:r>
            <a:r>
              <a:rPr lang="en-US" sz="2000" kern="1200" dirty="0">
                <a:latin typeface="+mn-lt"/>
                <a:ea typeface="+mn-ea"/>
                <a:cs typeface="+mn-cs"/>
              </a:rPr>
              <a:t>leading to the latter species dying off by the end of a 12 month period. </a:t>
            </a:r>
            <a:r>
              <a:rPr lang="en-US" sz="2000" i="1" kern="1200" dirty="0">
                <a:latin typeface="+mn-lt"/>
                <a:ea typeface="+mn-ea"/>
                <a:cs typeface="+mn-cs"/>
              </a:rPr>
              <a:t> </a:t>
            </a:r>
            <a:endParaRPr lang="en-US" sz="2000" i="1" kern="1200" dirty="0">
              <a:latin typeface="+mn-lt"/>
            </a:endParaRPr>
          </a:p>
          <a:p>
            <a:pPr marL="285750" indent="-285750" defTabSz="694944">
              <a:lnSpc>
                <a:spcPct val="90000"/>
              </a:lnSpc>
              <a:spcAft>
                <a:spcPts val="600"/>
              </a:spcAft>
              <a:buFont typeface="Arial"/>
              <a:buChar char="•"/>
            </a:pPr>
            <a:r>
              <a:rPr lang="en-US" sz="2000" kern="1200" dirty="0">
                <a:latin typeface="+mn-lt"/>
                <a:ea typeface="+mn-ea"/>
                <a:cs typeface="+mn-cs"/>
              </a:rPr>
              <a:t>Initial population density when grown alone as well as when grown together was 10 (i.e. 10 </a:t>
            </a:r>
            <a:r>
              <a:rPr lang="en-US" sz="2000" i="1" kern="1200" err="1">
                <a:latin typeface="+mn-lt"/>
                <a:ea typeface="+mn-ea"/>
                <a:cs typeface="+mn-cs"/>
              </a:rPr>
              <a:t>fuscus</a:t>
            </a:r>
            <a:r>
              <a:rPr lang="en-US" sz="2000" i="1" kern="1200" dirty="0">
                <a:latin typeface="+mn-lt"/>
                <a:ea typeface="+mn-ea"/>
                <a:cs typeface="+mn-cs"/>
              </a:rPr>
              <a:t> </a:t>
            </a:r>
            <a:r>
              <a:rPr lang="en-US" sz="2000" kern="1200" dirty="0">
                <a:latin typeface="+mn-lt"/>
                <a:ea typeface="+mn-ea"/>
                <a:cs typeface="+mn-cs"/>
              </a:rPr>
              <a:t>and 0 </a:t>
            </a:r>
            <a:r>
              <a:rPr lang="en-US" sz="2000" i="1" kern="1200" err="1">
                <a:latin typeface="+mn-lt"/>
                <a:ea typeface="+mn-ea"/>
                <a:cs typeface="+mn-cs"/>
              </a:rPr>
              <a:t>sabrinus</a:t>
            </a:r>
            <a:r>
              <a:rPr lang="en-US" sz="2000" i="1" kern="1200" dirty="0">
                <a:latin typeface="+mn-lt"/>
                <a:ea typeface="+mn-ea"/>
                <a:cs typeface="+mn-cs"/>
              </a:rPr>
              <a:t>; </a:t>
            </a:r>
            <a:r>
              <a:rPr lang="en-US" sz="2000" kern="1200" dirty="0">
                <a:latin typeface="+mn-lt"/>
                <a:ea typeface="+mn-ea"/>
                <a:cs typeface="+mn-cs"/>
              </a:rPr>
              <a:t>10 </a:t>
            </a:r>
            <a:r>
              <a:rPr lang="en-US" sz="2000" i="1" kern="1200" err="1">
                <a:latin typeface="+mn-lt"/>
                <a:ea typeface="+mn-ea"/>
                <a:cs typeface="+mn-cs"/>
              </a:rPr>
              <a:t>sabrinus</a:t>
            </a:r>
            <a:r>
              <a:rPr lang="en-US" sz="2000" kern="1200" dirty="0">
                <a:latin typeface="+mn-lt"/>
                <a:ea typeface="+mn-ea"/>
                <a:cs typeface="+mn-cs"/>
              </a:rPr>
              <a:t> and 0 </a:t>
            </a:r>
            <a:r>
              <a:rPr lang="en-US" sz="2000" i="1" kern="1200" err="1">
                <a:latin typeface="+mn-lt"/>
                <a:ea typeface="+mn-ea"/>
                <a:cs typeface="+mn-cs"/>
              </a:rPr>
              <a:t>fuscus</a:t>
            </a:r>
            <a:r>
              <a:rPr lang="en-US" sz="2000" kern="1200" dirty="0">
                <a:latin typeface="+mn-lt"/>
                <a:ea typeface="+mn-ea"/>
                <a:cs typeface="+mn-cs"/>
              </a:rPr>
              <a:t>; and 10 </a:t>
            </a:r>
            <a:r>
              <a:rPr lang="en-US" sz="2000" i="1" kern="1200" err="1">
                <a:latin typeface="+mn-lt"/>
                <a:ea typeface="+mn-ea"/>
                <a:cs typeface="+mn-cs"/>
              </a:rPr>
              <a:t>fuscus</a:t>
            </a:r>
            <a:r>
              <a:rPr lang="en-US" sz="2000" i="1" kern="1200" dirty="0">
                <a:latin typeface="+mn-lt"/>
                <a:ea typeface="+mn-ea"/>
                <a:cs typeface="+mn-cs"/>
              </a:rPr>
              <a:t> </a:t>
            </a:r>
            <a:r>
              <a:rPr lang="en-US" sz="2000" kern="1200" dirty="0">
                <a:latin typeface="+mn-lt"/>
                <a:ea typeface="+mn-ea"/>
                <a:cs typeface="+mn-cs"/>
              </a:rPr>
              <a:t>and 10</a:t>
            </a:r>
            <a:r>
              <a:rPr lang="en-US" sz="2000" i="1" kern="1200" dirty="0">
                <a:latin typeface="+mn-lt"/>
                <a:ea typeface="+mn-ea"/>
                <a:cs typeface="+mn-cs"/>
              </a:rPr>
              <a:t> </a:t>
            </a:r>
            <a:r>
              <a:rPr lang="en-US" sz="2000" i="1" kern="1200" err="1">
                <a:latin typeface="+mn-lt"/>
                <a:ea typeface="+mn-ea"/>
                <a:cs typeface="+mn-cs"/>
              </a:rPr>
              <a:t>sabrinus</a:t>
            </a:r>
            <a:r>
              <a:rPr lang="en-US" sz="2000" dirty="0"/>
              <a:t>).</a:t>
            </a:r>
            <a:r>
              <a:rPr lang="en-US" sz="2000" kern="1200" dirty="0">
                <a:latin typeface="+mn-lt"/>
                <a:ea typeface="+mn-ea"/>
                <a:cs typeface="+mn-cs"/>
              </a:rPr>
              <a:t> </a:t>
            </a:r>
            <a:endParaRPr lang="en-US" sz="2000" kern="1200" dirty="0">
              <a:latin typeface="+mn-lt"/>
            </a:endParaRPr>
          </a:p>
          <a:p>
            <a:pPr marL="285750" indent="-285750" defTabSz="694944">
              <a:lnSpc>
                <a:spcPct val="90000"/>
              </a:lnSpc>
              <a:spcAft>
                <a:spcPts val="600"/>
              </a:spcAft>
              <a:buFont typeface="Arial"/>
              <a:buChar char="•"/>
            </a:pPr>
            <a:r>
              <a:rPr lang="en-US" sz="2000" dirty="0"/>
              <a:t>When observing the populations grown together at the various aforementioned altitudes, coexistence is not observed after a 12 month period, where the populations have reached equilibrium, rather one species in each altitude dies off. </a:t>
            </a:r>
            <a:endParaRPr lang="en-US" sz="2000" kern="1200" dirty="0">
              <a:latin typeface="+mn-lt"/>
            </a:endParaRPr>
          </a:p>
          <a:p>
            <a:pPr defTabSz="694944">
              <a:lnSpc>
                <a:spcPct val="90000"/>
              </a:lnSpc>
              <a:spcAft>
                <a:spcPts val="600"/>
              </a:spcAft>
            </a:pPr>
            <a:endParaRPr lang="en-US" sz="15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defTabSz="694944">
              <a:lnSpc>
                <a:spcPct val="90000"/>
              </a:lnSpc>
              <a:spcAft>
                <a:spcPts val="600"/>
              </a:spcAft>
            </a:pPr>
            <a:endParaRPr lang="en-US" sz="15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defTabSz="694944">
              <a:lnSpc>
                <a:spcPct val="90000"/>
              </a:lnSpc>
              <a:spcAft>
                <a:spcPts val="600"/>
              </a:spcAft>
            </a:pPr>
            <a:endParaRPr lang="en-US" sz="15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>
              <a:lnSpc>
                <a:spcPct val="90000"/>
              </a:lnSpc>
              <a:spcAft>
                <a:spcPts val="600"/>
              </a:spcAft>
            </a:pPr>
            <a:endParaRPr lang="en-US" sz="1500"/>
          </a:p>
        </p:txBody>
      </p:sp>
      <p:pic>
        <p:nvPicPr>
          <p:cNvPr id="5" name="Content Placeholder 4" descr="A graph of different colored bars&#10;&#10;Description automatically generated">
            <a:extLst>
              <a:ext uri="{FF2B5EF4-FFF2-40B4-BE49-F238E27FC236}">
                <a16:creationId xmlns:a16="http://schemas.microsoft.com/office/drawing/2014/main" id="{89A5A6E0-F83D-AC83-D314-949573C7746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92687" y="1625746"/>
            <a:ext cx="4166251" cy="2409158"/>
          </a:xfrm>
          <a:prstGeom prst="rect">
            <a:avLst/>
          </a:prstGeom>
        </p:spPr>
      </p:pic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21CDEA5D-FD92-5930-9701-0F0031C70E8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34818882"/>
              </p:ext>
            </p:extLst>
          </p:nvPr>
        </p:nvGraphicFramePr>
        <p:xfrm>
          <a:off x="7889030" y="4100560"/>
          <a:ext cx="4208537" cy="27128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419311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65</TotalTime>
  <Words>76</Words>
  <Application>Microsoft Office PowerPoint</Application>
  <PresentationFormat>Widescreen</PresentationFormat>
  <Paragraphs>7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Joseph Gerretz and Maia Goldstone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Joseph Gerretz and Maia Goldstone</dc:title>
  <dc:creator>Gerretz Joseph</dc:creator>
  <cp:lastModifiedBy>Gerretz Joseph</cp:lastModifiedBy>
  <cp:revision>172</cp:revision>
  <dcterms:created xsi:type="dcterms:W3CDTF">2024-03-21T02:10:23Z</dcterms:created>
  <dcterms:modified xsi:type="dcterms:W3CDTF">2024-03-21T20:08:33Z</dcterms:modified>
</cp:coreProperties>
</file>