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9144000" cy="5143500" type="screen16x9"/>
  <p:notesSz cx="6858000" cy="9144000"/>
  <p:embeddedFontLst>
    <p:embeddedFont>
      <p:font typeface="Merriweather" panose="00000500000000000000" pitchFamily="2" charset="0"/>
      <p:regular r:id="rId4"/>
      <p:bold r:id="rId5"/>
      <p:italic r:id="rId6"/>
      <p:boldItalic r:id="rId7"/>
    </p:embeddedFont>
    <p:embeddedFont>
      <p:font typeface="Roboto" panose="02000000000000000000" pitchFamily="2"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ableStyles" Target="tableStyle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1f4a9745fc3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1f4a9745fc3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125"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1" name="Google Shape;11;p2"/>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2" name="Google Shape;12;p2"/>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54"/>
        <p:cNvGrpSpPr/>
        <p:nvPr/>
      </p:nvGrpSpPr>
      <p:grpSpPr>
        <a:xfrm>
          <a:off x="0" y="0"/>
          <a:ext cx="0" cy="0"/>
          <a:chOff x="0" y="0"/>
          <a:chExt cx="0" cy="0"/>
        </a:xfrm>
      </p:grpSpPr>
      <p:sp>
        <p:nvSpPr>
          <p:cNvPr id="55" name="Google Shape;55;p11"/>
          <p:cNvSpPr txBox="1">
            <a:spLocks noGrp="1"/>
          </p:cNvSpPr>
          <p:nvPr>
            <p:ph type="title" hasCustomPrompt="1"/>
          </p:nvPr>
        </p:nvSpPr>
        <p:spPr>
          <a:xfrm>
            <a:off x="311750" y="831175"/>
            <a:ext cx="5334900" cy="12447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a:spLocks noGrp="1"/>
          </p:cNvSpPr>
          <p:nvPr>
            <p:ph type="body" idx="1"/>
          </p:nvPr>
        </p:nvSpPr>
        <p:spPr>
          <a:xfrm>
            <a:off x="311700" y="2121425"/>
            <a:ext cx="5334900" cy="942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0"/>
              </a:spcBef>
              <a:spcAft>
                <a:spcPts val="0"/>
              </a:spcAft>
              <a:buClr>
                <a:schemeClr val="accent2"/>
              </a:buClr>
              <a:buSzPts val="1100"/>
              <a:buChar char="○"/>
              <a:defRPr>
                <a:solidFill>
                  <a:schemeClr val="accent2"/>
                </a:solidFill>
              </a:defRPr>
            </a:lvl2pPr>
            <a:lvl3pPr marL="1371600" lvl="2" indent="-298450">
              <a:spcBef>
                <a:spcPts val="0"/>
              </a:spcBef>
              <a:spcAft>
                <a:spcPts val="0"/>
              </a:spcAft>
              <a:buClr>
                <a:schemeClr val="accent2"/>
              </a:buClr>
              <a:buSzPts val="1100"/>
              <a:buChar char="■"/>
              <a:defRPr>
                <a:solidFill>
                  <a:schemeClr val="accent2"/>
                </a:solidFill>
              </a:defRPr>
            </a:lvl3pPr>
            <a:lvl4pPr marL="1828800" lvl="3" indent="-298450">
              <a:spcBef>
                <a:spcPts val="0"/>
              </a:spcBef>
              <a:spcAft>
                <a:spcPts val="0"/>
              </a:spcAft>
              <a:buClr>
                <a:schemeClr val="accent2"/>
              </a:buClr>
              <a:buSzPts val="1100"/>
              <a:buChar char="●"/>
              <a:defRPr>
                <a:solidFill>
                  <a:schemeClr val="accent2"/>
                </a:solidFill>
              </a:defRPr>
            </a:lvl4pPr>
            <a:lvl5pPr marL="2286000" lvl="4" indent="-298450">
              <a:spcBef>
                <a:spcPts val="0"/>
              </a:spcBef>
              <a:spcAft>
                <a:spcPts val="0"/>
              </a:spcAft>
              <a:buClr>
                <a:schemeClr val="accent2"/>
              </a:buClr>
              <a:buSzPts val="1100"/>
              <a:buChar char="○"/>
              <a:defRPr>
                <a:solidFill>
                  <a:schemeClr val="accent2"/>
                </a:solidFill>
              </a:defRPr>
            </a:lvl5pPr>
            <a:lvl6pPr marL="2743200" lvl="5" indent="-298450">
              <a:spcBef>
                <a:spcPts val="0"/>
              </a:spcBef>
              <a:spcAft>
                <a:spcPts val="0"/>
              </a:spcAft>
              <a:buClr>
                <a:schemeClr val="accent2"/>
              </a:buClr>
              <a:buSzPts val="1100"/>
              <a:buChar char="■"/>
              <a:defRPr>
                <a:solidFill>
                  <a:schemeClr val="accent2"/>
                </a:solidFill>
              </a:defRPr>
            </a:lvl6pPr>
            <a:lvl7pPr marL="3200400" lvl="6" indent="-298450">
              <a:spcBef>
                <a:spcPts val="0"/>
              </a:spcBef>
              <a:spcAft>
                <a:spcPts val="0"/>
              </a:spcAft>
              <a:buClr>
                <a:schemeClr val="accent2"/>
              </a:buClr>
              <a:buSzPts val="1100"/>
              <a:buChar char="●"/>
              <a:defRPr>
                <a:solidFill>
                  <a:schemeClr val="accent2"/>
                </a:solidFill>
              </a:defRPr>
            </a:lvl7pPr>
            <a:lvl8pPr marL="3657600" lvl="7" indent="-298450">
              <a:spcBef>
                <a:spcPts val="0"/>
              </a:spcBef>
              <a:spcAft>
                <a:spcPts val="0"/>
              </a:spcAft>
              <a:buClr>
                <a:schemeClr val="accent2"/>
              </a:buClr>
              <a:buSzPts val="1100"/>
              <a:buChar char="○"/>
              <a:defRPr>
                <a:solidFill>
                  <a:schemeClr val="accent2"/>
                </a:solidFill>
              </a:defRPr>
            </a:lvl8pPr>
            <a:lvl9pPr marL="4114800" lvl="8" indent="-298450">
              <a:spcBef>
                <a:spcPts val="0"/>
              </a:spcBef>
              <a:spcAft>
                <a:spcPts val="0"/>
              </a:spcAft>
              <a:buClr>
                <a:schemeClr val="accent2"/>
              </a:buClr>
              <a:buSzPts val="1100"/>
              <a:buChar char="■"/>
              <a:defRPr>
                <a:solidFill>
                  <a:schemeClr val="accent2"/>
                </a:solidFill>
              </a:defRPr>
            </a:lvl9pPr>
          </a:lstStyle>
          <a:p>
            <a:endParaRPr/>
          </a:p>
        </p:txBody>
      </p:sp>
      <p:sp>
        <p:nvSpPr>
          <p:cNvPr id="57" name="Google Shape;5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4"/>
        <p:cNvGrpSpPr/>
        <p:nvPr/>
      </p:nvGrpSpPr>
      <p:grpSpPr>
        <a:xfrm>
          <a:off x="0" y="0"/>
          <a:ext cx="0" cy="0"/>
          <a:chOff x="0" y="0"/>
          <a:chExt cx="0" cy="0"/>
        </a:xfrm>
      </p:grpSpPr>
      <p:sp>
        <p:nvSpPr>
          <p:cNvPr id="15" name="Google Shape;15;p3"/>
          <p:cNvSpPr/>
          <p:nvPr/>
        </p:nvSpPr>
        <p:spPr>
          <a:xfrm>
            <a:off x="0" y="48099"/>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accent3"/>
          </a:solidFill>
          <a:ln>
            <a:noFill/>
          </a:ln>
        </p:spPr>
      </p:sp>
      <p:sp>
        <p:nvSpPr>
          <p:cNvPr id="17" name="Google Shape;17;p3"/>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a:off x="0" y="44125"/>
            <a:ext cx="4313625" cy="4399375"/>
          </a:xfrm>
          <a:custGeom>
            <a:avLst/>
            <a:gdLst/>
            <a:ahLst/>
            <a:cxnLst/>
            <a:rect l="l" t="t" r="r" b="b"/>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avLst/>
            <a:gdLst/>
            <a:ahLst/>
            <a:cxnLst/>
            <a:rect l="l" t="t" r="r" b="b"/>
            <a:pathLst>
              <a:path w="172676" h="175824" extrusionOk="0">
                <a:moveTo>
                  <a:pt x="0" y="6"/>
                </a:moveTo>
                <a:lnTo>
                  <a:pt x="172676" y="0"/>
                </a:lnTo>
                <a:lnTo>
                  <a:pt x="172562" y="126442"/>
                </a:lnTo>
                <a:lnTo>
                  <a:pt x="0" y="175824"/>
                </a:lnTo>
                <a:close/>
              </a:path>
            </a:pathLst>
          </a:custGeom>
          <a:solidFill>
            <a:schemeClr val="dk1"/>
          </a:solidFill>
          <a:ln>
            <a:noFill/>
          </a:ln>
        </p:spPr>
      </p:sp>
      <p:sp>
        <p:nvSpPr>
          <p:cNvPr id="23" name="Google Shape;23;p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4" name="Google Shape;24;p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25" name="Google Shape;25;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9" name="Google Shape;29;p5"/>
          <p:cNvSpPr txBox="1">
            <a:spLocks noGrp="1"/>
          </p:cNvSpPr>
          <p:nvPr>
            <p:ph type="body" idx="1"/>
          </p:nvPr>
        </p:nvSpPr>
        <p:spPr>
          <a:xfrm>
            <a:off x="311700" y="1505700"/>
            <a:ext cx="3999900" cy="3076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5"/>
          <p:cNvSpPr txBox="1">
            <a:spLocks noGrp="1"/>
          </p:cNvSpPr>
          <p:nvPr>
            <p:ph type="body" idx="2"/>
          </p:nvPr>
        </p:nvSpPr>
        <p:spPr>
          <a:xfrm>
            <a:off x="4832400" y="1505700"/>
            <a:ext cx="3999900" cy="3076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1" name="Google Shape;31;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5" name="Google Shape;35;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txBox="1">
            <a:spLocks noGrp="1"/>
          </p:cNvSpPr>
          <p:nvPr>
            <p:ph type="title"/>
          </p:nvPr>
        </p:nvSpPr>
        <p:spPr>
          <a:xfrm>
            <a:off x="311725" y="500925"/>
            <a:ext cx="3127500" cy="18291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9" name="Google Shape;39;p7"/>
          <p:cNvSpPr txBox="1">
            <a:spLocks noGrp="1"/>
          </p:cNvSpPr>
          <p:nvPr>
            <p:ph type="body" idx="1"/>
          </p:nvPr>
        </p:nvSpPr>
        <p:spPr>
          <a:xfrm>
            <a:off x="311700" y="2390650"/>
            <a:ext cx="3127500" cy="22980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0"/>
              </a:spcBef>
              <a:spcAft>
                <a:spcPts val="0"/>
              </a:spcAft>
              <a:buClr>
                <a:schemeClr val="accent2"/>
              </a:buClr>
              <a:buSzPts val="1100"/>
              <a:buChar char="○"/>
              <a:defRPr>
                <a:solidFill>
                  <a:schemeClr val="accent2"/>
                </a:solidFill>
              </a:defRPr>
            </a:lvl2pPr>
            <a:lvl3pPr marL="1371600" lvl="2" indent="-298450">
              <a:spcBef>
                <a:spcPts val="0"/>
              </a:spcBef>
              <a:spcAft>
                <a:spcPts val="0"/>
              </a:spcAft>
              <a:buClr>
                <a:schemeClr val="accent2"/>
              </a:buClr>
              <a:buSzPts val="1100"/>
              <a:buChar char="■"/>
              <a:defRPr>
                <a:solidFill>
                  <a:schemeClr val="accent2"/>
                </a:solidFill>
              </a:defRPr>
            </a:lvl3pPr>
            <a:lvl4pPr marL="1828800" lvl="3" indent="-298450">
              <a:spcBef>
                <a:spcPts val="0"/>
              </a:spcBef>
              <a:spcAft>
                <a:spcPts val="0"/>
              </a:spcAft>
              <a:buClr>
                <a:schemeClr val="accent2"/>
              </a:buClr>
              <a:buSzPts val="1100"/>
              <a:buChar char="●"/>
              <a:defRPr>
                <a:solidFill>
                  <a:schemeClr val="accent2"/>
                </a:solidFill>
              </a:defRPr>
            </a:lvl4pPr>
            <a:lvl5pPr marL="2286000" lvl="4" indent="-298450">
              <a:spcBef>
                <a:spcPts val="0"/>
              </a:spcBef>
              <a:spcAft>
                <a:spcPts val="0"/>
              </a:spcAft>
              <a:buClr>
                <a:schemeClr val="accent2"/>
              </a:buClr>
              <a:buSzPts val="1100"/>
              <a:buChar char="○"/>
              <a:defRPr>
                <a:solidFill>
                  <a:schemeClr val="accent2"/>
                </a:solidFill>
              </a:defRPr>
            </a:lvl5pPr>
            <a:lvl6pPr marL="2743200" lvl="5" indent="-298450">
              <a:spcBef>
                <a:spcPts val="0"/>
              </a:spcBef>
              <a:spcAft>
                <a:spcPts val="0"/>
              </a:spcAft>
              <a:buClr>
                <a:schemeClr val="accent2"/>
              </a:buClr>
              <a:buSzPts val="1100"/>
              <a:buChar char="■"/>
              <a:defRPr>
                <a:solidFill>
                  <a:schemeClr val="accent2"/>
                </a:solidFill>
              </a:defRPr>
            </a:lvl6pPr>
            <a:lvl7pPr marL="3200400" lvl="6" indent="-298450">
              <a:spcBef>
                <a:spcPts val="0"/>
              </a:spcBef>
              <a:spcAft>
                <a:spcPts val="0"/>
              </a:spcAft>
              <a:buClr>
                <a:schemeClr val="accent2"/>
              </a:buClr>
              <a:buSzPts val="1100"/>
              <a:buChar char="●"/>
              <a:defRPr>
                <a:solidFill>
                  <a:schemeClr val="accent2"/>
                </a:solidFill>
              </a:defRPr>
            </a:lvl7pPr>
            <a:lvl8pPr marL="3657600" lvl="7" indent="-298450">
              <a:spcBef>
                <a:spcPts val="0"/>
              </a:spcBef>
              <a:spcAft>
                <a:spcPts val="0"/>
              </a:spcAft>
              <a:buClr>
                <a:schemeClr val="accent2"/>
              </a:buClr>
              <a:buSzPts val="1100"/>
              <a:buChar char="○"/>
              <a:defRPr>
                <a:solidFill>
                  <a:schemeClr val="accent2"/>
                </a:solidFill>
              </a:defRPr>
            </a:lvl8pPr>
            <a:lvl9pPr marL="4114800" lvl="8" indent="-298450">
              <a:spcBef>
                <a:spcPts val="0"/>
              </a:spcBef>
              <a:spcAft>
                <a:spcPts val="0"/>
              </a:spcAft>
              <a:buClr>
                <a:schemeClr val="accent2"/>
              </a:buClr>
              <a:buSzPts val="1100"/>
              <a:buChar char="■"/>
              <a:defRPr>
                <a:solidFill>
                  <a:schemeClr val="accent2"/>
                </a:solidFill>
              </a:defRPr>
            </a:lvl9pPr>
          </a:lstStyle>
          <a:p>
            <a:endParaRPr/>
          </a:p>
        </p:txBody>
      </p:sp>
      <p:sp>
        <p:nvSpPr>
          <p:cNvPr id="40" name="Google Shape;40;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311675" y="798600"/>
            <a:ext cx="6247800" cy="3546300"/>
          </a:xfrm>
          <a:prstGeom prst="rect">
            <a:avLst/>
          </a:prstGeom>
        </p:spPr>
        <p:txBody>
          <a:bodyPr spcFirstLastPara="1" wrap="square" lIns="91425" tIns="91425" rIns="91425" bIns="91425" anchor="ctr" anchorCtr="0">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43" name="Google Shape;43;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9"/>
          <p:cNvSpPr txBox="1">
            <a:spLocks noGrp="1"/>
          </p:cNvSpPr>
          <p:nvPr>
            <p:ph type="title"/>
          </p:nvPr>
        </p:nvSpPr>
        <p:spPr>
          <a:xfrm>
            <a:off x="311300" y="500925"/>
            <a:ext cx="3704400" cy="2049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47" name="Google Shape;47;p9"/>
          <p:cNvSpPr txBox="1">
            <a:spLocks noGrp="1"/>
          </p:cNvSpPr>
          <p:nvPr>
            <p:ph type="subTitle" idx="1"/>
          </p:nvPr>
        </p:nvSpPr>
        <p:spPr>
          <a:xfrm>
            <a:off x="304800" y="2626725"/>
            <a:ext cx="3704400" cy="9267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a:endParaRPr/>
          </a:p>
        </p:txBody>
      </p:sp>
      <p:sp>
        <p:nvSpPr>
          <p:cNvPr id="48" name="Google Shape;48;p9"/>
          <p:cNvSpPr txBox="1">
            <a:spLocks noGrp="1"/>
          </p:cNvSpPr>
          <p:nvPr>
            <p:ph type="body" idx="2"/>
          </p:nvPr>
        </p:nvSpPr>
        <p:spPr>
          <a:xfrm>
            <a:off x="4879025" y="500925"/>
            <a:ext cx="3954000" cy="4111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49" name="Google Shape;49;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0"/>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a:endParaRPr/>
          </a:p>
        </p:txBody>
      </p:sp>
      <p:sp>
        <p:nvSpPr>
          <p:cNvPr id="53" name="Google Shape;5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marL="914400" lvl="1"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marL="1371600" lvl="2"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marL="1828800" lvl="3"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marL="2286000" lvl="4"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marL="2743200" lvl="5"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marL="3200400" lvl="6"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marL="3657600" lvl="7"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marL="4114800" lvl="8"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3"/>
          <p:cNvSpPr txBox="1"/>
          <p:nvPr/>
        </p:nvSpPr>
        <p:spPr>
          <a:xfrm>
            <a:off x="0" y="0"/>
            <a:ext cx="3545700" cy="51435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r>
              <a:rPr lang="en">
                <a:solidFill>
                  <a:schemeClr val="lt1"/>
                </a:solidFill>
              </a:rPr>
              <a:t> </a:t>
            </a:r>
            <a:endParaRPr>
              <a:solidFill>
                <a:schemeClr val="lt1"/>
              </a:solidFill>
            </a:endParaRPr>
          </a:p>
          <a:p>
            <a:pPr marL="0" lvl="0" indent="0" algn="l" rtl="0">
              <a:lnSpc>
                <a:spcPct val="115000"/>
              </a:lnSpc>
              <a:spcBef>
                <a:spcPts val="0"/>
              </a:spcBef>
              <a:spcAft>
                <a:spcPts val="0"/>
              </a:spcAft>
              <a:buNone/>
            </a:pPr>
            <a:endParaRPr/>
          </a:p>
          <a:p>
            <a:pPr marL="0" lvl="0" indent="0" algn="l" rtl="0">
              <a:spcBef>
                <a:spcPts val="0"/>
              </a:spcBef>
              <a:spcAft>
                <a:spcPts val="0"/>
              </a:spcAft>
              <a:buNone/>
            </a:pPr>
            <a:endParaRPr sz="1300">
              <a:solidFill>
                <a:schemeClr val="dk2"/>
              </a:solidFill>
              <a:latin typeface="Roboto"/>
              <a:ea typeface="Roboto"/>
              <a:cs typeface="Roboto"/>
              <a:sym typeface="Roboto"/>
            </a:endParaRPr>
          </a:p>
        </p:txBody>
      </p:sp>
      <p:sp>
        <p:nvSpPr>
          <p:cNvPr id="65" name="Google Shape;65;p13"/>
          <p:cNvSpPr txBox="1">
            <a:spLocks noGrp="1"/>
          </p:cNvSpPr>
          <p:nvPr>
            <p:ph type="body" idx="4294967295"/>
          </p:nvPr>
        </p:nvSpPr>
        <p:spPr>
          <a:xfrm>
            <a:off x="-183000" y="964999"/>
            <a:ext cx="3734100" cy="38772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endParaRPr dirty="0">
              <a:solidFill>
                <a:srgbClr val="000000"/>
              </a:solidFill>
            </a:endParaRPr>
          </a:p>
          <a:p>
            <a:pPr marL="457200" lvl="0" indent="-311150" algn="l" rtl="0">
              <a:lnSpc>
                <a:spcPct val="115000"/>
              </a:lnSpc>
              <a:spcBef>
                <a:spcPts val="1000"/>
              </a:spcBef>
              <a:spcAft>
                <a:spcPts val="0"/>
              </a:spcAft>
              <a:buClr>
                <a:schemeClr val="lt1"/>
              </a:buClr>
              <a:buSzPts val="1300"/>
              <a:buChar char="●"/>
            </a:pPr>
            <a:r>
              <a:rPr lang="en" i="1" dirty="0">
                <a:solidFill>
                  <a:schemeClr val="lt1"/>
                </a:solidFill>
              </a:rPr>
              <a:t>G. sabrinus </a:t>
            </a:r>
            <a:r>
              <a:rPr lang="en" dirty="0">
                <a:solidFill>
                  <a:schemeClr val="lt1"/>
                </a:solidFill>
              </a:rPr>
              <a:t>can not survive at elevations past 1475m and </a:t>
            </a:r>
            <a:r>
              <a:rPr lang="en" i="1" dirty="0">
                <a:solidFill>
                  <a:schemeClr val="lt1"/>
                </a:solidFill>
              </a:rPr>
              <a:t>G. fuscus </a:t>
            </a:r>
            <a:r>
              <a:rPr lang="en" dirty="0">
                <a:solidFill>
                  <a:schemeClr val="lt1"/>
                </a:solidFill>
              </a:rPr>
              <a:t>can not survive below 25m.</a:t>
            </a:r>
            <a:endParaRPr dirty="0">
              <a:solidFill>
                <a:schemeClr val="lt1"/>
              </a:solidFill>
            </a:endParaRPr>
          </a:p>
          <a:p>
            <a:pPr marL="457200" lvl="0" indent="-311150" algn="l" rtl="0">
              <a:lnSpc>
                <a:spcPct val="115000"/>
              </a:lnSpc>
              <a:spcBef>
                <a:spcPts val="1000"/>
              </a:spcBef>
              <a:spcAft>
                <a:spcPts val="0"/>
              </a:spcAft>
              <a:buClr>
                <a:schemeClr val="lt1"/>
              </a:buClr>
              <a:buSzPts val="1300"/>
              <a:buChar char="●"/>
            </a:pPr>
            <a:r>
              <a:rPr lang="en" dirty="0">
                <a:solidFill>
                  <a:schemeClr val="lt1"/>
                </a:solidFill>
              </a:rPr>
              <a:t>At elevation 1250m we can see where the two species are coexisting because this is where the graph is overlapping.</a:t>
            </a:r>
            <a:endParaRPr dirty="0">
              <a:solidFill>
                <a:schemeClr val="lt1"/>
              </a:solidFill>
            </a:endParaRPr>
          </a:p>
          <a:p>
            <a:pPr marL="457200" lvl="0" indent="-311150" algn="l" rtl="0">
              <a:lnSpc>
                <a:spcPct val="115000"/>
              </a:lnSpc>
              <a:spcBef>
                <a:spcPts val="1000"/>
              </a:spcBef>
              <a:spcAft>
                <a:spcPts val="0"/>
              </a:spcAft>
              <a:buClr>
                <a:schemeClr val="lt1"/>
              </a:buClr>
              <a:buSzPts val="1300"/>
              <a:buChar char="●"/>
            </a:pPr>
            <a:r>
              <a:rPr lang="en" dirty="0">
                <a:solidFill>
                  <a:schemeClr val="lt1"/>
                </a:solidFill>
              </a:rPr>
              <a:t>From elevation 0m to 1250m </a:t>
            </a:r>
            <a:r>
              <a:rPr lang="en" i="1" dirty="0">
                <a:solidFill>
                  <a:schemeClr val="lt1"/>
                </a:solidFill>
              </a:rPr>
              <a:t>G. sabrinus </a:t>
            </a:r>
            <a:r>
              <a:rPr lang="en" dirty="0">
                <a:solidFill>
                  <a:schemeClr val="lt1"/>
                </a:solidFill>
              </a:rPr>
              <a:t>is winning, and from elevation 1250m to 1600m </a:t>
            </a:r>
            <a:r>
              <a:rPr lang="en" i="1" dirty="0">
                <a:solidFill>
                  <a:schemeClr val="lt1"/>
                </a:solidFill>
              </a:rPr>
              <a:t>G. fuscus </a:t>
            </a:r>
            <a:r>
              <a:rPr lang="en" dirty="0">
                <a:solidFill>
                  <a:schemeClr val="lt1"/>
                </a:solidFill>
              </a:rPr>
              <a:t>species is winning. </a:t>
            </a:r>
            <a:endParaRPr dirty="0">
              <a:solidFill>
                <a:schemeClr val="lt1"/>
              </a:solidFill>
            </a:endParaRPr>
          </a:p>
          <a:p>
            <a:pPr marL="457200" lvl="0" indent="-298767" algn="l" rtl="0">
              <a:lnSpc>
                <a:spcPct val="115000"/>
              </a:lnSpc>
              <a:spcBef>
                <a:spcPts val="1000"/>
              </a:spcBef>
              <a:spcAft>
                <a:spcPts val="0"/>
              </a:spcAft>
              <a:buClr>
                <a:schemeClr val="lt1"/>
              </a:buClr>
              <a:buSzPts val="1105"/>
              <a:buChar char="●"/>
            </a:pPr>
            <a:r>
              <a:rPr lang="en" dirty="0">
                <a:solidFill>
                  <a:schemeClr val="lt1"/>
                </a:solidFill>
              </a:rPr>
              <a:t>We know that the two species are competing because when </a:t>
            </a:r>
            <a:r>
              <a:rPr lang="en" i="1" dirty="0">
                <a:solidFill>
                  <a:schemeClr val="lt1"/>
                </a:solidFill>
              </a:rPr>
              <a:t>G. fuscus </a:t>
            </a:r>
            <a:r>
              <a:rPr lang="en" dirty="0">
                <a:solidFill>
                  <a:schemeClr val="lt1"/>
                </a:solidFill>
              </a:rPr>
              <a:t>experiences incremental increases in elevation as the only species present it has a higher rate of survival than when the </a:t>
            </a:r>
            <a:r>
              <a:rPr lang="en" i="1" dirty="0">
                <a:solidFill>
                  <a:schemeClr val="lt1"/>
                </a:solidFill>
              </a:rPr>
              <a:t>G. sabrinus</a:t>
            </a:r>
            <a:r>
              <a:rPr lang="en" dirty="0">
                <a:solidFill>
                  <a:schemeClr val="lt1"/>
                </a:solidFill>
              </a:rPr>
              <a:t> is present under the same conditions. </a:t>
            </a:r>
            <a:endParaRPr dirty="0">
              <a:solidFill>
                <a:schemeClr val="lt1"/>
              </a:solidFill>
            </a:endParaRPr>
          </a:p>
          <a:p>
            <a:pPr marL="0" lvl="0" indent="0" algn="l" rtl="0">
              <a:lnSpc>
                <a:spcPct val="115000"/>
              </a:lnSpc>
              <a:spcBef>
                <a:spcPts val="1000"/>
              </a:spcBef>
              <a:spcAft>
                <a:spcPts val="1000"/>
              </a:spcAft>
              <a:buSzPts val="935"/>
              <a:buNone/>
            </a:pPr>
            <a:endParaRPr dirty="0"/>
          </a:p>
        </p:txBody>
      </p:sp>
      <p:sp>
        <p:nvSpPr>
          <p:cNvPr id="66" name="Google Shape;66;p13"/>
          <p:cNvSpPr txBox="1"/>
          <p:nvPr/>
        </p:nvSpPr>
        <p:spPr>
          <a:xfrm>
            <a:off x="0" y="0"/>
            <a:ext cx="3545700" cy="4617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800" b="1">
                <a:solidFill>
                  <a:schemeClr val="lt1"/>
                </a:solidFill>
                <a:latin typeface="Merriweather"/>
                <a:ea typeface="Merriweather"/>
                <a:cs typeface="Merriweather"/>
                <a:sym typeface="Merriweather"/>
              </a:rPr>
              <a:t>PCB3043 Assignment Three</a:t>
            </a:r>
            <a:endParaRPr sz="700">
              <a:solidFill>
                <a:schemeClr val="lt1"/>
              </a:solidFill>
              <a:latin typeface="Merriweather"/>
              <a:ea typeface="Merriweather"/>
              <a:cs typeface="Merriweather"/>
              <a:sym typeface="Merriweather"/>
            </a:endParaRPr>
          </a:p>
        </p:txBody>
      </p:sp>
      <p:sp>
        <p:nvSpPr>
          <p:cNvPr id="67" name="Google Shape;67;p13"/>
          <p:cNvSpPr txBox="1">
            <a:spLocks noGrp="1"/>
          </p:cNvSpPr>
          <p:nvPr>
            <p:ph type="subTitle" idx="4294967295"/>
          </p:nvPr>
        </p:nvSpPr>
        <p:spPr>
          <a:xfrm>
            <a:off x="-183000" y="348805"/>
            <a:ext cx="3911700" cy="382800"/>
          </a:xfrm>
          <a:prstGeom prst="rect">
            <a:avLst/>
          </a:prstGeom>
        </p:spPr>
        <p:txBody>
          <a:bodyPr spcFirstLastPara="1" wrap="square" lIns="91425" tIns="91425" rIns="91425" bIns="91425" anchor="t" anchorCtr="0">
            <a:noAutofit/>
          </a:bodyPr>
          <a:lstStyle/>
          <a:p>
            <a:pPr marL="0" lvl="0" indent="0" algn="ctr" rtl="0">
              <a:spcBef>
                <a:spcPts val="0"/>
              </a:spcBef>
              <a:spcAft>
                <a:spcPts val="1200"/>
              </a:spcAft>
              <a:buNone/>
            </a:pPr>
            <a:r>
              <a:rPr lang="en" sz="1200" b="1">
                <a:solidFill>
                  <a:schemeClr val="accent3"/>
                </a:solidFill>
              </a:rPr>
              <a:t>Emily Fisher, Esa Petersen, Ganae Norman</a:t>
            </a:r>
            <a:endParaRPr sz="1200" b="1">
              <a:solidFill>
                <a:schemeClr val="accent3"/>
              </a:solidFill>
            </a:endParaRPr>
          </a:p>
        </p:txBody>
      </p:sp>
      <p:pic>
        <p:nvPicPr>
          <p:cNvPr id="68" name="Google Shape;68;p13"/>
          <p:cNvPicPr preferRelativeResize="0"/>
          <p:nvPr/>
        </p:nvPicPr>
        <p:blipFill>
          <a:blip r:embed="rId3">
            <a:alphaModFix/>
          </a:blip>
          <a:stretch>
            <a:fillRect/>
          </a:stretch>
        </p:blipFill>
        <p:spPr>
          <a:xfrm>
            <a:off x="3728700" y="45888"/>
            <a:ext cx="4095224" cy="2525874"/>
          </a:xfrm>
          <a:prstGeom prst="rect">
            <a:avLst/>
          </a:prstGeom>
          <a:noFill/>
          <a:ln>
            <a:noFill/>
          </a:ln>
        </p:spPr>
      </p:pic>
      <p:sp>
        <p:nvSpPr>
          <p:cNvPr id="69" name="Google Shape;69;p13"/>
          <p:cNvSpPr txBox="1"/>
          <p:nvPr/>
        </p:nvSpPr>
        <p:spPr>
          <a:xfrm>
            <a:off x="7823925" y="705075"/>
            <a:ext cx="1408500" cy="1207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dirty="0">
                <a:solidFill>
                  <a:schemeClr val="dk2"/>
                </a:solidFill>
                <a:latin typeface="Roboto"/>
                <a:ea typeface="Roboto"/>
                <a:cs typeface="Roboto"/>
                <a:sym typeface="Roboto"/>
              </a:rPr>
              <a:t>Fig. 1: For both G. sabrinus and G. fuscus the initial population was maintained at 10 individuals. Averages were cal`culated by examining the number of individuals present at each month interval for each elevation.</a:t>
            </a:r>
            <a:endParaRPr sz="800" dirty="0">
              <a:solidFill>
                <a:schemeClr val="dk2"/>
              </a:solidFill>
              <a:latin typeface="Roboto"/>
              <a:ea typeface="Roboto"/>
              <a:cs typeface="Roboto"/>
              <a:sym typeface="Roboto"/>
            </a:endParaRPr>
          </a:p>
        </p:txBody>
      </p:sp>
      <p:sp>
        <p:nvSpPr>
          <p:cNvPr id="70" name="Google Shape;70;p13"/>
          <p:cNvSpPr txBox="1"/>
          <p:nvPr/>
        </p:nvSpPr>
        <p:spPr>
          <a:xfrm>
            <a:off x="7823925" y="3274750"/>
            <a:ext cx="1408500" cy="1207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a:solidFill>
                  <a:schemeClr val="dk2"/>
                </a:solidFill>
                <a:latin typeface="Roboto"/>
                <a:ea typeface="Roboto"/>
                <a:cs typeface="Roboto"/>
                <a:sym typeface="Roboto"/>
              </a:rPr>
              <a:t>Fig. 2: For G. fuscus the initial population was maintained at 10 individuals and G. Sabrinus set to 0. Averages were calculated by examining the number of individuals present at each month interval for each elevation.</a:t>
            </a:r>
            <a:endParaRPr sz="800">
              <a:solidFill>
                <a:schemeClr val="dk2"/>
              </a:solidFill>
              <a:latin typeface="Roboto"/>
              <a:ea typeface="Roboto"/>
              <a:cs typeface="Roboto"/>
              <a:sym typeface="Roboto"/>
            </a:endParaRPr>
          </a:p>
        </p:txBody>
      </p:sp>
      <p:pic>
        <p:nvPicPr>
          <p:cNvPr id="71" name="Google Shape;71;p13"/>
          <p:cNvPicPr preferRelativeResize="0"/>
          <p:nvPr/>
        </p:nvPicPr>
        <p:blipFill>
          <a:blip r:embed="rId4">
            <a:alphaModFix/>
          </a:blip>
          <a:stretch>
            <a:fillRect/>
          </a:stretch>
        </p:blipFill>
        <p:spPr>
          <a:xfrm>
            <a:off x="3728700" y="2571750"/>
            <a:ext cx="4095224" cy="2525851"/>
          </a:xfrm>
          <a:prstGeom prst="rect">
            <a:avLst/>
          </a:prstGeom>
          <a:noFill/>
          <a:ln>
            <a:noFill/>
          </a:ln>
        </p:spPr>
      </p:pic>
    </p:spTree>
  </p:cSld>
  <p:clrMapOvr>
    <a:masterClrMapping/>
  </p:clrMapOvr>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204</Words>
  <Application>Microsoft Office PowerPoint</Application>
  <PresentationFormat>On-screen Show (16:9)</PresentationFormat>
  <Paragraphs>10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Roboto</vt:lpstr>
      <vt:lpstr>Arial</vt:lpstr>
      <vt:lpstr>Merriweather</vt:lpstr>
      <vt:lpstr>Paradigm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Ganae Norman</cp:lastModifiedBy>
  <cp:revision>1</cp:revision>
  <dcterms:modified xsi:type="dcterms:W3CDTF">2024-03-20T19:23:19Z</dcterms:modified>
</cp:coreProperties>
</file>