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80700" y="469650"/>
            <a:ext cx="4491300" cy="4571100"/>
          </a:xfrm>
          <a:prstGeom prst="rect">
            <a:avLst/>
          </a:prstGeom>
          <a:solidFill>
            <a:srgbClr val="B6D7A8"/>
          </a:solidFill>
          <a:ln cap="flat" cmpd="sng" w="28575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629875" y="469600"/>
            <a:ext cx="4439100" cy="45711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17400" y="469650"/>
            <a:ext cx="4402500" cy="45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any initial density ≥1,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 sabrinus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always wins at low elevations (~100m) after 12 months in competition while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 fuscus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always wins at high elevations (~1600m) in competition.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Averaging a few tests of intermediate elevations (~1100m), one species always wins, but overall, both species win relatively equally. Hence, this could signify unstable coexistence as one species always displays a trend towards extinction.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hen in competition at 1600m, NFS become outcompeted by SFS and become near-extinct immediately due.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upper boundary of both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 fuscus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 sabrinus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appear to limited by something other than competition (i.e. predation, habitat availability) as when one species wins, the other is either at a very low density or is extinct.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0700" y="-44025"/>
            <a:ext cx="89883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rgbClr val="274E13"/>
                </a:solidFill>
              </a:rPr>
              <a:t>Elevation-Induced Interactions between </a:t>
            </a:r>
            <a:r>
              <a:rPr i="1" lang="en" sz="2000" u="sng">
                <a:solidFill>
                  <a:srgbClr val="274E13"/>
                </a:solidFill>
              </a:rPr>
              <a:t>Glaucomys sabrinus </a:t>
            </a:r>
            <a:r>
              <a:rPr lang="en" sz="2000" u="sng">
                <a:solidFill>
                  <a:srgbClr val="274E13"/>
                </a:solidFill>
              </a:rPr>
              <a:t>and </a:t>
            </a:r>
            <a:r>
              <a:rPr i="1" lang="en" sz="2000" u="sng">
                <a:solidFill>
                  <a:srgbClr val="274E13"/>
                </a:solidFill>
              </a:rPr>
              <a:t>G. fuscus</a:t>
            </a:r>
            <a:endParaRPr i="1" sz="2000" u="sng">
              <a:solidFill>
                <a:srgbClr val="274E13"/>
              </a:solidFill>
            </a:endParaRPr>
          </a:p>
        </p:txBody>
      </p:sp>
      <p:pic>
        <p:nvPicPr>
          <p:cNvPr id="58" name="Google Shape;58;p1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2088" y="2897625"/>
            <a:ext cx="3394674" cy="2099025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6900" y="1182126"/>
            <a:ext cx="2118448" cy="1564975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05350" y="1182113"/>
            <a:ext cx="2192100" cy="1564987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1" name="Google Shape;61;p13"/>
          <p:cNvSpPr txBox="1"/>
          <p:nvPr/>
        </p:nvSpPr>
        <p:spPr>
          <a:xfrm>
            <a:off x="4629875" y="411075"/>
            <a:ext cx="21183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00">
                <a:solidFill>
                  <a:schemeClr val="dk2"/>
                </a:solidFill>
              </a:rPr>
              <a:t>G. sabrinus </a:t>
            </a:r>
            <a:r>
              <a:rPr b="1" lang="en" sz="1300">
                <a:solidFill>
                  <a:schemeClr val="dk2"/>
                </a:solidFill>
              </a:rPr>
              <a:t>without </a:t>
            </a:r>
            <a:r>
              <a:rPr lang="en" sz="1300">
                <a:solidFill>
                  <a:schemeClr val="dk2"/>
                </a:solidFill>
              </a:rPr>
              <a:t>competition at high elevations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6922650" y="411075"/>
            <a:ext cx="2074800" cy="57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00">
                <a:solidFill>
                  <a:schemeClr val="dk2"/>
                </a:solidFill>
              </a:rPr>
              <a:t>G. sabrinus</a:t>
            </a:r>
            <a:r>
              <a:rPr lang="en" sz="1300">
                <a:solidFill>
                  <a:schemeClr val="dk2"/>
                </a:solidFill>
              </a:rPr>
              <a:t> </a:t>
            </a:r>
            <a:r>
              <a:rPr b="1" lang="en" sz="1300">
                <a:solidFill>
                  <a:schemeClr val="dk2"/>
                </a:solidFill>
              </a:rPr>
              <a:t>with</a:t>
            </a:r>
            <a:r>
              <a:rPr lang="en" sz="1300">
                <a:solidFill>
                  <a:schemeClr val="dk2"/>
                </a:solidFill>
              </a:rPr>
              <a:t> competition at high elevation</a:t>
            </a:r>
            <a:endParaRPr sz="1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