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9144000" cy="5143500" type="screen16x9"/>
  <p:notesSz cx="6858000" cy="9144000"/>
  <p:embeddedFontLst>
    <p:embeddedFont>
      <p:font typeface="EB Garamond"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24"/>
  </p:normalViewPr>
  <p:slideViewPr>
    <p:cSldViewPr snapToGrid="0">
      <p:cViewPr varScale="1">
        <p:scale>
          <a:sx n="148" d="100"/>
          <a:sy n="148" d="100"/>
        </p:scale>
        <p:origin x="6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555" t="24609" r="33324" b="9270"/>
          <a:stretch/>
        </p:blipFill>
        <p:spPr>
          <a:xfrm>
            <a:off x="4879975" y="0"/>
            <a:ext cx="4969825" cy="393950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55" name="Google Shape;55;p13"/>
          <p:cNvSpPr txBox="1"/>
          <p:nvPr/>
        </p:nvSpPr>
        <p:spPr>
          <a:xfrm>
            <a:off x="254650" y="290150"/>
            <a:ext cx="4430100" cy="453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dk1"/>
                </a:solidFill>
              </a:rPr>
              <a:t>•</a:t>
            </a:r>
            <a:r>
              <a:rPr lang="en" sz="1500" i="1" dirty="0">
                <a:solidFill>
                  <a:schemeClr val="dk1"/>
                </a:solidFill>
                <a:latin typeface="EB Garamond"/>
                <a:ea typeface="EB Garamond"/>
                <a:cs typeface="EB Garamond"/>
                <a:sym typeface="EB Garamond"/>
              </a:rPr>
              <a:t>G. fuscus</a:t>
            </a:r>
            <a:r>
              <a:rPr lang="en" sz="1500" dirty="0">
                <a:solidFill>
                  <a:schemeClr val="dk1"/>
                </a:solidFill>
                <a:latin typeface="EB Garamond"/>
                <a:ea typeface="EB Garamond"/>
                <a:cs typeface="EB Garamond"/>
                <a:sym typeface="EB Garamond"/>
              </a:rPr>
              <a:t> can survive at elevations higher than 1200m, while </a:t>
            </a:r>
            <a:r>
              <a:rPr lang="en" sz="1500" i="1" dirty="0">
                <a:solidFill>
                  <a:schemeClr val="dk1"/>
                </a:solidFill>
                <a:latin typeface="EB Garamond"/>
                <a:ea typeface="EB Garamond"/>
                <a:cs typeface="EB Garamond"/>
                <a:sym typeface="EB Garamond"/>
              </a:rPr>
              <a:t>G. </a:t>
            </a:r>
            <a:r>
              <a:rPr lang="en" sz="1500" dirty="0">
                <a:solidFill>
                  <a:schemeClr val="dk1"/>
                </a:solidFill>
                <a:latin typeface="EB Garamond"/>
                <a:ea typeface="EB Garamond"/>
                <a:cs typeface="EB Garamond"/>
                <a:sym typeface="EB Garamond"/>
              </a:rPr>
              <a:t>sabrinus can’t, though both survive best around intermediate elevations when no competition is present.</a:t>
            </a:r>
            <a:endParaRPr sz="15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Clr>
                <a:schemeClr val="dk1"/>
              </a:buClr>
              <a:buSzPts val="1100"/>
              <a:buFont typeface="Arial"/>
              <a:buNone/>
            </a:pPr>
            <a:endParaRPr sz="15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sz="1500" dirty="0">
                <a:solidFill>
                  <a:schemeClr val="dk1"/>
                </a:solidFill>
                <a:latin typeface="EB Garamond"/>
                <a:ea typeface="EB Garamond"/>
                <a:cs typeface="EB Garamond"/>
                <a:sym typeface="EB Garamond"/>
              </a:rPr>
              <a:t>•There is competition between the species </a:t>
            </a:r>
            <a:r>
              <a:rPr lang="en" sz="1500" i="1" dirty="0">
                <a:solidFill>
                  <a:schemeClr val="dk1"/>
                </a:solidFill>
                <a:latin typeface="EB Garamond"/>
                <a:ea typeface="EB Garamond"/>
                <a:cs typeface="EB Garamond"/>
                <a:sym typeface="EB Garamond"/>
              </a:rPr>
              <a:t>G. fuscus </a:t>
            </a:r>
            <a:r>
              <a:rPr lang="en" sz="1500" dirty="0">
                <a:solidFill>
                  <a:schemeClr val="dk1"/>
                </a:solidFill>
                <a:latin typeface="EB Garamond"/>
                <a:ea typeface="EB Garamond"/>
                <a:cs typeface="EB Garamond"/>
                <a:sym typeface="EB Garamond"/>
              </a:rPr>
              <a:t>and </a:t>
            </a:r>
            <a:r>
              <a:rPr lang="en" sz="1500" i="1" dirty="0">
                <a:solidFill>
                  <a:schemeClr val="dk1"/>
                </a:solidFill>
                <a:latin typeface="EB Garamond"/>
                <a:ea typeface="EB Garamond"/>
                <a:cs typeface="EB Garamond"/>
                <a:sym typeface="EB Garamond"/>
              </a:rPr>
              <a:t>G. sabrinus</a:t>
            </a:r>
            <a:r>
              <a:rPr lang="en" sz="1500" dirty="0">
                <a:solidFill>
                  <a:schemeClr val="dk1"/>
                </a:solidFill>
                <a:latin typeface="EB Garamond"/>
                <a:ea typeface="EB Garamond"/>
                <a:cs typeface="EB Garamond"/>
                <a:sym typeface="EB Garamond"/>
              </a:rPr>
              <a:t>, which can be seen in the graphs because the species have different population sizes at varying elevations and the population size changes depending on if the other species is also present or not. </a:t>
            </a:r>
            <a:endParaRPr sz="15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Clr>
                <a:schemeClr val="dk1"/>
              </a:buClr>
              <a:buSzPts val="1100"/>
              <a:buFont typeface="Arial"/>
              <a:buNone/>
            </a:pPr>
            <a:endParaRPr sz="15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sz="1500" dirty="0">
                <a:solidFill>
                  <a:schemeClr val="dk1"/>
                </a:solidFill>
                <a:latin typeface="EB Garamond"/>
                <a:ea typeface="EB Garamond"/>
                <a:cs typeface="EB Garamond"/>
                <a:sym typeface="EB Garamond"/>
              </a:rPr>
              <a:t>•When in competition, </a:t>
            </a:r>
            <a:r>
              <a:rPr lang="en" sz="1500" i="1" dirty="0">
                <a:solidFill>
                  <a:schemeClr val="dk1"/>
                </a:solidFill>
                <a:latin typeface="EB Garamond"/>
                <a:ea typeface="EB Garamond"/>
                <a:cs typeface="EB Garamond"/>
                <a:sym typeface="EB Garamond"/>
              </a:rPr>
              <a:t>G. sabrinus </a:t>
            </a:r>
            <a:r>
              <a:rPr lang="en" sz="1500" dirty="0">
                <a:solidFill>
                  <a:schemeClr val="dk1"/>
                </a:solidFill>
                <a:latin typeface="EB Garamond"/>
                <a:ea typeface="EB Garamond"/>
                <a:cs typeface="EB Garamond"/>
                <a:sym typeface="EB Garamond"/>
              </a:rPr>
              <a:t>appears to survive better at elevations below 1200m, while </a:t>
            </a:r>
            <a:r>
              <a:rPr lang="en" sz="1500" i="1" dirty="0">
                <a:solidFill>
                  <a:schemeClr val="dk1"/>
                </a:solidFill>
                <a:latin typeface="EB Garamond"/>
                <a:ea typeface="EB Garamond"/>
                <a:cs typeface="EB Garamond"/>
                <a:sym typeface="EB Garamond"/>
              </a:rPr>
              <a:t>G. fuscus</a:t>
            </a:r>
            <a:r>
              <a:rPr lang="en" sz="1500" dirty="0">
                <a:solidFill>
                  <a:schemeClr val="dk1"/>
                </a:solidFill>
                <a:latin typeface="EB Garamond"/>
                <a:ea typeface="EB Garamond"/>
                <a:cs typeface="EB Garamond"/>
                <a:sym typeface="EB Garamond"/>
              </a:rPr>
              <a:t> survives better at elevations above 1200m. </a:t>
            </a:r>
            <a:endParaRPr sz="15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Clr>
                <a:schemeClr val="dk1"/>
              </a:buClr>
              <a:buSzPts val="1100"/>
              <a:buFont typeface="Arial"/>
              <a:buNone/>
            </a:pPr>
            <a:endParaRPr sz="15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sz="1500" dirty="0">
                <a:solidFill>
                  <a:schemeClr val="dk1"/>
                </a:solidFill>
                <a:latin typeface="EB Garamond"/>
                <a:ea typeface="EB Garamond"/>
                <a:cs typeface="EB Garamond"/>
                <a:sym typeface="EB Garamond"/>
              </a:rPr>
              <a:t>•The two species coexist at elevations between 1000m and 1400m.</a:t>
            </a:r>
            <a:endParaRPr sz="15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sz="1500" dirty="0">
              <a:solidFill>
                <a:schemeClr val="dk1"/>
              </a:solidFill>
            </a:endParaRPr>
          </a:p>
          <a:p>
            <a:pPr marL="0" lvl="0" indent="0" algn="l" rtl="0">
              <a:lnSpc>
                <a:spcPct val="115000"/>
              </a:lnSpc>
              <a:spcBef>
                <a:spcPts val="0"/>
              </a:spcBef>
              <a:spcAft>
                <a:spcPts val="0"/>
              </a:spcAft>
              <a:buNone/>
            </a:pPr>
            <a:r>
              <a:rPr lang="en" sz="1500" dirty="0">
                <a:solidFill>
                  <a:schemeClr val="dk1"/>
                </a:solidFill>
                <a:latin typeface="EB Garamond"/>
                <a:ea typeface="EB Garamond"/>
                <a:cs typeface="EB Garamond"/>
                <a:sym typeface="EB Garamond"/>
              </a:rPr>
              <a:t>By: Nina Acosta and Claire Noble</a:t>
            </a:r>
            <a:endParaRPr sz="1500" dirty="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Clr>
                <a:schemeClr val="dk1"/>
              </a:buClr>
              <a:buSzPts val="1100"/>
              <a:buFont typeface="Arial"/>
              <a:buNone/>
            </a:pPr>
            <a:endParaRPr sz="1500" dirty="0">
              <a:solidFill>
                <a:schemeClr val="dk1"/>
              </a:solidFill>
            </a:endParaRPr>
          </a:p>
          <a:p>
            <a:pPr marL="0" lvl="0" indent="0" algn="l" rtl="0">
              <a:spcBef>
                <a:spcPts val="0"/>
              </a:spcBef>
              <a:spcAft>
                <a:spcPts val="0"/>
              </a:spcAft>
              <a:buNone/>
            </a:pPr>
            <a:endParaRPr sz="1500" dirty="0">
              <a:solidFill>
                <a:schemeClr val="dk2"/>
              </a:solidFill>
            </a:endParaRPr>
          </a:p>
        </p:txBody>
      </p:sp>
      <p:pic>
        <p:nvPicPr>
          <p:cNvPr id="56" name="Google Shape;56;p13"/>
          <p:cNvPicPr preferRelativeResize="0"/>
          <p:nvPr/>
        </p:nvPicPr>
        <p:blipFill>
          <a:blip r:embed="rId4">
            <a:alphaModFix/>
          </a:blip>
          <a:stretch>
            <a:fillRect/>
          </a:stretch>
        </p:blipFill>
        <p:spPr>
          <a:xfrm>
            <a:off x="5125200" y="103750"/>
            <a:ext cx="3822275" cy="2408829"/>
          </a:xfrm>
          <a:prstGeom prst="rect">
            <a:avLst/>
          </a:prstGeom>
          <a:noFill/>
          <a:ln>
            <a:noFill/>
          </a:ln>
        </p:spPr>
      </p:pic>
      <p:pic>
        <p:nvPicPr>
          <p:cNvPr id="57" name="Google Shape;57;p13"/>
          <p:cNvPicPr preferRelativeResize="0"/>
          <p:nvPr/>
        </p:nvPicPr>
        <p:blipFill>
          <a:blip r:embed="rId5">
            <a:alphaModFix/>
          </a:blip>
          <a:stretch>
            <a:fillRect/>
          </a:stretch>
        </p:blipFill>
        <p:spPr>
          <a:xfrm>
            <a:off x="5125200" y="2571750"/>
            <a:ext cx="3822275" cy="240884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127</Words>
  <Application>Microsoft Macintosh PowerPoint</Application>
  <PresentationFormat>On-screen Show (16:9)</PresentationFormat>
  <Paragraphs>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EB Garamond</vt: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Nina Acosta</cp:lastModifiedBy>
  <cp:revision>4</cp:revision>
  <dcterms:modified xsi:type="dcterms:W3CDTF">2024-03-20T23:49:58Z</dcterms:modified>
</cp:coreProperties>
</file>