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644" r:id="rId2"/>
    <p:sldId id="651" r:id="rId3"/>
    <p:sldId id="652" r:id="rId4"/>
    <p:sldId id="653" r:id="rId5"/>
    <p:sldId id="654" r:id="rId6"/>
    <p:sldId id="655" r:id="rId7"/>
    <p:sldId id="656" r:id="rId8"/>
    <p:sldId id="657" r:id="rId9"/>
    <p:sldId id="658" r:id="rId10"/>
    <p:sldId id="659"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94660"/>
  </p:normalViewPr>
  <p:slideViewPr>
    <p:cSldViewPr>
      <p:cViewPr varScale="1">
        <p:scale>
          <a:sx n="84" d="100"/>
          <a:sy n="84" d="100"/>
        </p:scale>
        <p:origin x="-720" y="-96"/>
      </p:cViewPr>
      <p:guideLst>
        <p:guide orient="horz" pos="2160"/>
        <p:guide pos="2880"/>
      </p:guideLst>
    </p:cSldViewPr>
  </p:slideViewPr>
  <p:outlineViewPr>
    <p:cViewPr>
      <p:scale>
        <a:sx n="33" d="100"/>
        <a:sy n="33" d="100"/>
      </p:scale>
      <p:origin x="0" y="2460"/>
    </p:cViewPr>
  </p:outlin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391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8"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1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1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391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96998D-3B66-FB44-9EFD-77889EF9540E}" type="slidenum">
              <a:rPr lang="en-US"/>
              <a:pPr>
                <a:defRPr/>
              </a:pPr>
              <a:t>‹#›</a:t>
            </a:fld>
            <a:endParaRPr lang="en-US"/>
          </a:p>
        </p:txBody>
      </p:sp>
    </p:spTree>
    <p:extLst>
      <p:ext uri="{BB962C8B-B14F-4D97-AF65-F5344CB8AC3E}">
        <p14:creationId xmlns:p14="http://schemas.microsoft.com/office/powerpoint/2010/main" val="727318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1</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10</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2</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3</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4</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5</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6</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7</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8</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4AC34F-124A-2947-8806-95317BAC05D7}" type="slidenum">
              <a:rPr lang="en-US" sz="1200"/>
              <a:pPr/>
              <a:t>9</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3DB86-C2C4-3942-994D-BEE3F7512A3C}" type="slidenum">
              <a:rPr lang="en-US"/>
              <a:pPr>
                <a:defRPr/>
              </a:pPr>
              <a:t>‹#›</a:t>
            </a:fld>
            <a:endParaRPr lang="en-US"/>
          </a:p>
        </p:txBody>
      </p:sp>
    </p:spTree>
    <p:extLst>
      <p:ext uri="{BB962C8B-B14F-4D97-AF65-F5344CB8AC3E}">
        <p14:creationId xmlns:p14="http://schemas.microsoft.com/office/powerpoint/2010/main" val="377408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D6383A-3715-3F4D-A123-710137892C2A}" type="slidenum">
              <a:rPr lang="en-US"/>
              <a:pPr>
                <a:defRPr/>
              </a:pPr>
              <a:t>‹#›</a:t>
            </a:fld>
            <a:endParaRPr lang="en-US"/>
          </a:p>
        </p:txBody>
      </p:sp>
    </p:spTree>
    <p:extLst>
      <p:ext uri="{BB962C8B-B14F-4D97-AF65-F5344CB8AC3E}">
        <p14:creationId xmlns:p14="http://schemas.microsoft.com/office/powerpoint/2010/main" val="97517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1BD942-669D-B94C-B6F2-B15DD43026ED}" type="slidenum">
              <a:rPr lang="en-US"/>
              <a:pPr>
                <a:defRPr/>
              </a:pPr>
              <a:t>‹#›</a:t>
            </a:fld>
            <a:endParaRPr lang="en-US"/>
          </a:p>
        </p:txBody>
      </p:sp>
    </p:spTree>
    <p:extLst>
      <p:ext uri="{BB962C8B-B14F-4D97-AF65-F5344CB8AC3E}">
        <p14:creationId xmlns:p14="http://schemas.microsoft.com/office/powerpoint/2010/main" val="334684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EA1C51-DDE9-844C-A9FC-001B8EEA9870}" type="slidenum">
              <a:rPr lang="en-US"/>
              <a:pPr>
                <a:defRPr/>
              </a:pPr>
              <a:t>‹#›</a:t>
            </a:fld>
            <a:endParaRPr lang="en-US"/>
          </a:p>
        </p:txBody>
      </p:sp>
    </p:spTree>
    <p:extLst>
      <p:ext uri="{BB962C8B-B14F-4D97-AF65-F5344CB8AC3E}">
        <p14:creationId xmlns:p14="http://schemas.microsoft.com/office/powerpoint/2010/main" val="200515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A3C5D-FA39-D245-BEAE-0EF50876662B}" type="slidenum">
              <a:rPr lang="en-US"/>
              <a:pPr>
                <a:defRPr/>
              </a:pPr>
              <a:t>‹#›</a:t>
            </a:fld>
            <a:endParaRPr lang="en-US"/>
          </a:p>
        </p:txBody>
      </p:sp>
    </p:spTree>
    <p:extLst>
      <p:ext uri="{BB962C8B-B14F-4D97-AF65-F5344CB8AC3E}">
        <p14:creationId xmlns:p14="http://schemas.microsoft.com/office/powerpoint/2010/main" val="10278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BE5C9A-E2B5-9448-A90B-6C3D67C719B8}" type="slidenum">
              <a:rPr lang="en-US"/>
              <a:pPr>
                <a:defRPr/>
              </a:pPr>
              <a:t>‹#›</a:t>
            </a:fld>
            <a:endParaRPr lang="en-US"/>
          </a:p>
        </p:txBody>
      </p:sp>
    </p:spTree>
    <p:extLst>
      <p:ext uri="{BB962C8B-B14F-4D97-AF65-F5344CB8AC3E}">
        <p14:creationId xmlns:p14="http://schemas.microsoft.com/office/powerpoint/2010/main" val="81282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B51E76-5CCA-064A-A8F2-56D03195B5C3}" type="slidenum">
              <a:rPr lang="en-US"/>
              <a:pPr>
                <a:defRPr/>
              </a:pPr>
              <a:t>‹#›</a:t>
            </a:fld>
            <a:endParaRPr lang="en-US"/>
          </a:p>
        </p:txBody>
      </p:sp>
    </p:spTree>
    <p:extLst>
      <p:ext uri="{BB962C8B-B14F-4D97-AF65-F5344CB8AC3E}">
        <p14:creationId xmlns:p14="http://schemas.microsoft.com/office/powerpoint/2010/main" val="13940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1EE857-EC35-3A4E-BBA3-16E1EA94584F}" type="slidenum">
              <a:rPr lang="en-US"/>
              <a:pPr>
                <a:defRPr/>
              </a:pPr>
              <a:t>‹#›</a:t>
            </a:fld>
            <a:endParaRPr lang="en-US"/>
          </a:p>
        </p:txBody>
      </p:sp>
    </p:spTree>
    <p:extLst>
      <p:ext uri="{BB962C8B-B14F-4D97-AF65-F5344CB8AC3E}">
        <p14:creationId xmlns:p14="http://schemas.microsoft.com/office/powerpoint/2010/main" val="428153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E0F8DF-BB26-C04E-B462-0A5E0691EF6C}" type="slidenum">
              <a:rPr lang="en-US"/>
              <a:pPr>
                <a:defRPr/>
              </a:pPr>
              <a:t>‹#›</a:t>
            </a:fld>
            <a:endParaRPr lang="en-US"/>
          </a:p>
        </p:txBody>
      </p:sp>
    </p:spTree>
    <p:extLst>
      <p:ext uri="{BB962C8B-B14F-4D97-AF65-F5344CB8AC3E}">
        <p14:creationId xmlns:p14="http://schemas.microsoft.com/office/powerpoint/2010/main" val="230830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99AAFE-2CBF-AC4C-9B65-F56723A36C44}" type="slidenum">
              <a:rPr lang="en-US"/>
              <a:pPr>
                <a:defRPr/>
              </a:pPr>
              <a:t>‹#›</a:t>
            </a:fld>
            <a:endParaRPr lang="en-US"/>
          </a:p>
        </p:txBody>
      </p:sp>
    </p:spTree>
    <p:extLst>
      <p:ext uri="{BB962C8B-B14F-4D97-AF65-F5344CB8AC3E}">
        <p14:creationId xmlns:p14="http://schemas.microsoft.com/office/powerpoint/2010/main" val="108673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27FF20-467D-0E49-AD44-9F66F19CCFD4}" type="slidenum">
              <a:rPr lang="en-US"/>
              <a:pPr>
                <a:defRPr/>
              </a:pPr>
              <a:t>‹#›</a:t>
            </a:fld>
            <a:endParaRPr lang="en-US"/>
          </a:p>
        </p:txBody>
      </p:sp>
    </p:spTree>
    <p:extLst>
      <p:ext uri="{BB962C8B-B14F-4D97-AF65-F5344CB8AC3E}">
        <p14:creationId xmlns:p14="http://schemas.microsoft.com/office/powerpoint/2010/main" val="2010079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CB15E4-A98F-8343-BE34-CA1B9FFD3A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bio.fsu.edu/duval/cusick.html" TargetMode="Externa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Word_Document1.docx"/><Relationship Id="rId5" Type="http://schemas.openxmlformats.org/officeDocument/2006/relationships/image" Target="../media/image8.png"/><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529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457200" y="685800"/>
            <a:ext cx="8077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6538" indent="-236538">
              <a:defRPr/>
            </a:pPr>
            <a:r>
              <a:rPr lang="en-US" u="sng" dirty="0" smtClean="0">
                <a:latin typeface="Arial" charset="0"/>
              </a:rPr>
              <a:t>XX  </a:t>
            </a:r>
            <a:r>
              <a:rPr lang="en-US" u="sng" dirty="0">
                <a:latin typeface="Arial" charset="0"/>
              </a:rPr>
              <a:t>Lecture – December </a:t>
            </a:r>
            <a:r>
              <a:rPr lang="en-US" u="sng" dirty="0">
                <a:latin typeface="Arial" charset="0"/>
              </a:rPr>
              <a:t>8</a:t>
            </a:r>
            <a:r>
              <a:rPr lang="en-US" u="sng" dirty="0" smtClean="0">
                <a:latin typeface="Arial" charset="0"/>
              </a:rPr>
              <a:t>, </a:t>
            </a:r>
            <a:r>
              <a:rPr lang="en-US" u="sng" dirty="0" smtClean="0">
                <a:latin typeface="Arial" charset="0"/>
              </a:rPr>
              <a:t>2016</a:t>
            </a:r>
            <a:endParaRPr lang="en-US" sz="2000" dirty="0">
              <a:solidFill>
                <a:srgbClr val="FF0000"/>
              </a:solidFill>
              <a:latin typeface="Arial" charset="0"/>
            </a:endParaRPr>
          </a:p>
          <a:p>
            <a:pPr marL="406400" indent="-406400">
              <a:defRPr/>
            </a:pPr>
            <a:endParaRPr lang="en-US" sz="1800" dirty="0">
              <a:solidFill>
                <a:srgbClr val="FF0000"/>
              </a:solidFill>
              <a:latin typeface="Arial" charset="0"/>
            </a:endParaRPr>
          </a:p>
          <a:p>
            <a:pPr marL="407988" indent="-407988">
              <a:defRPr/>
            </a:pPr>
            <a:r>
              <a:rPr lang="en-US" sz="1800" dirty="0">
                <a:solidFill>
                  <a:srgbClr val="FF0000"/>
                </a:solidFill>
                <a:latin typeface="Arial" charset="0"/>
              </a:rPr>
              <a:t>--	The 2</a:t>
            </a:r>
            <a:r>
              <a:rPr lang="en-US" sz="1800" baseline="30000" dirty="0">
                <a:solidFill>
                  <a:srgbClr val="FF0000"/>
                </a:solidFill>
                <a:latin typeface="Arial" charset="0"/>
              </a:rPr>
              <a:t>nd</a:t>
            </a:r>
            <a:r>
              <a:rPr lang="en-US" sz="1800" dirty="0">
                <a:solidFill>
                  <a:srgbClr val="FF0000"/>
                </a:solidFill>
                <a:latin typeface="Arial" charset="0"/>
              </a:rPr>
              <a:t> Seminar report is due Monday, December 12 by 5:00</a:t>
            </a:r>
            <a:r>
              <a:rPr lang="en-US" sz="1800" dirty="0" smtClean="0">
                <a:solidFill>
                  <a:srgbClr val="FF0000"/>
                </a:solidFill>
                <a:latin typeface="Arial" charset="0"/>
              </a:rPr>
              <a:t>.  Last talks!</a:t>
            </a:r>
            <a:endParaRPr lang="en-US" sz="1800" dirty="0">
              <a:solidFill>
                <a:srgbClr val="FF0000"/>
              </a:solidFill>
              <a:latin typeface="Arial" charset="0"/>
            </a:endParaRPr>
          </a:p>
          <a:p>
            <a:pPr marL="407988" indent="-407988">
              <a:defRPr/>
            </a:pPr>
            <a:r>
              <a:rPr lang="en-US" sz="1800" dirty="0">
                <a:solidFill>
                  <a:srgbClr val="FF0000"/>
                </a:solidFill>
                <a:latin typeface="Arial" charset="0"/>
              </a:rPr>
              <a:t>--	</a:t>
            </a:r>
            <a:r>
              <a:rPr lang="en-US" sz="1800" dirty="0" smtClean="0">
                <a:solidFill>
                  <a:srgbClr val="FF0000"/>
                </a:solidFill>
                <a:latin typeface="Arial" charset="0"/>
              </a:rPr>
              <a:t>Please </a:t>
            </a:r>
            <a:r>
              <a:rPr lang="en-US" sz="1800" dirty="0" smtClean="0">
                <a:solidFill>
                  <a:srgbClr val="FF0000"/>
                </a:solidFill>
                <a:latin typeface="Arial" charset="0"/>
              </a:rPr>
              <a:t>give feedback on the course </a:t>
            </a:r>
            <a:r>
              <a:rPr lang="en-US" sz="1800" dirty="0" smtClean="0">
                <a:solidFill>
                  <a:srgbClr val="FF0000"/>
                </a:solidFill>
                <a:latin typeface="Arial" charset="0"/>
              </a:rPr>
              <a:t>evaluations</a:t>
            </a:r>
            <a:r>
              <a:rPr lang="en-US" sz="1800" dirty="0">
                <a:solidFill>
                  <a:srgbClr val="FF0000"/>
                </a:solidFill>
                <a:latin typeface="Arial" charset="0"/>
              </a:rPr>
              <a:t>.</a:t>
            </a:r>
            <a:endParaRPr lang="en-US" sz="1800" dirty="0">
              <a:solidFill>
                <a:srgbClr val="FF0000"/>
              </a:solidFill>
              <a:latin typeface="Arial" charset="0"/>
            </a:endParaRPr>
          </a:p>
        </p:txBody>
      </p:sp>
      <p:sp>
        <p:nvSpPr>
          <p:cNvPr id="7" name="Rectangle 5"/>
          <p:cNvSpPr>
            <a:spLocks noChangeArrowheads="1"/>
          </p:cNvSpPr>
          <p:nvPr/>
        </p:nvSpPr>
        <p:spPr bwMode="auto">
          <a:xfrm>
            <a:off x="228600" y="2133600"/>
            <a:ext cx="5486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i="1" dirty="0">
                <a:latin typeface="Arial"/>
                <a:cs typeface="Arial"/>
              </a:rPr>
              <a:t>Thursday, December 8, 4:00 pm, 1024 KIN</a:t>
            </a:r>
            <a:r>
              <a:rPr lang="en-US" sz="1800" dirty="0">
                <a:latin typeface="Arial"/>
                <a:cs typeface="Arial"/>
              </a:rPr>
              <a:t>—BIOLOGICAL SCIENCE COLLOQUIUM, </a:t>
            </a:r>
            <a:endParaRPr lang="en-US" sz="1800" dirty="0" smtClean="0">
              <a:latin typeface="Arial"/>
              <a:cs typeface="Arial"/>
            </a:endParaRPr>
          </a:p>
          <a:p>
            <a:endParaRPr lang="en-US" sz="1800" dirty="0">
              <a:latin typeface="Arial"/>
              <a:cs typeface="Arial"/>
            </a:endParaRPr>
          </a:p>
          <a:p>
            <a:r>
              <a:rPr lang="en-US" sz="1800" dirty="0" smtClean="0">
                <a:latin typeface="Arial"/>
                <a:cs typeface="Arial"/>
              </a:rPr>
              <a:t>"</a:t>
            </a:r>
            <a:r>
              <a:rPr lang="en-US" sz="1800" dirty="0">
                <a:latin typeface="Arial"/>
                <a:cs typeface="Arial"/>
              </a:rPr>
              <a:t>Integrating across scales to understand ecological and evolutionary dynamics</a:t>
            </a:r>
            <a:r>
              <a:rPr lang="en-US" sz="1800" dirty="0" smtClean="0">
                <a:latin typeface="Arial"/>
                <a:cs typeface="Arial"/>
              </a:rPr>
              <a:t>,”</a:t>
            </a:r>
            <a:endParaRPr lang="en-US" sz="1800" b="1" dirty="0" smtClean="0">
              <a:latin typeface="Arial"/>
              <a:cs typeface="Arial"/>
            </a:endParaRPr>
          </a:p>
          <a:p>
            <a:endParaRPr lang="en-US" sz="1800" b="1" dirty="0">
              <a:latin typeface="Arial"/>
              <a:cs typeface="Arial"/>
              <a:hlinkClick r:id="rId4"/>
            </a:endParaRPr>
          </a:p>
          <a:p>
            <a:endParaRPr lang="en-US" sz="1800" b="1" dirty="0">
              <a:latin typeface="Arial"/>
              <a:cs typeface="Arial"/>
              <a:hlinkClick r:id="rId4"/>
            </a:endParaRPr>
          </a:p>
          <a:p>
            <a:r>
              <a:rPr lang="en-US" sz="1800" i="1" dirty="0">
                <a:latin typeface="Arial"/>
                <a:cs typeface="Arial"/>
              </a:rPr>
              <a:t>Friday, December 9, 4:00 pm, 1024 KIN</a:t>
            </a:r>
            <a:r>
              <a:rPr lang="en-US" sz="1800" dirty="0">
                <a:latin typeface="Arial"/>
                <a:cs typeface="Arial"/>
              </a:rPr>
              <a:t>—ECOLOGY AND EVOLUTION SEMINAR, </a:t>
            </a:r>
            <a:endParaRPr lang="en-US" sz="1800" dirty="0" smtClean="0">
              <a:latin typeface="Arial"/>
              <a:cs typeface="Arial"/>
            </a:endParaRPr>
          </a:p>
          <a:p>
            <a:endParaRPr lang="en-US" sz="1800" dirty="0">
              <a:latin typeface="Arial"/>
              <a:cs typeface="Arial"/>
            </a:endParaRPr>
          </a:p>
          <a:p>
            <a:r>
              <a:rPr lang="en-US" sz="1800" dirty="0" smtClean="0">
                <a:latin typeface="Arial"/>
                <a:cs typeface="Arial"/>
              </a:rPr>
              <a:t>"</a:t>
            </a:r>
            <a:r>
              <a:rPr lang="en-US" sz="1800" dirty="0">
                <a:latin typeface="Arial"/>
                <a:cs typeface="Arial"/>
              </a:rPr>
              <a:t>Interspecific aggression, species borders and the dynamics of hybridization</a:t>
            </a:r>
            <a:r>
              <a:rPr lang="en-US" sz="1800" dirty="0" smtClean="0">
                <a:latin typeface="Arial"/>
                <a:cs typeface="Arial"/>
              </a:rPr>
              <a:t>,”</a:t>
            </a:r>
          </a:p>
          <a:p>
            <a:endParaRPr lang="en-US" sz="1800" dirty="0">
              <a:latin typeface="Arial"/>
              <a:cs typeface="Arial"/>
            </a:endParaRPr>
          </a:p>
          <a:p>
            <a:r>
              <a:rPr lang="en-US" sz="1800" dirty="0" smtClean="0">
                <a:latin typeface="Arial"/>
                <a:cs typeface="Arial"/>
              </a:rPr>
              <a:t> </a:t>
            </a:r>
            <a:r>
              <a:rPr lang="en-US" sz="1800" b="1" dirty="0">
                <a:latin typeface="Arial"/>
                <a:cs typeface="Arial"/>
              </a:rPr>
              <a:t>Dr. Renee Duckworth, Department of Ecology and Evolutionary Biology, University of </a:t>
            </a:r>
            <a:r>
              <a:rPr lang="en-US" sz="1800" b="1" dirty="0" smtClean="0">
                <a:latin typeface="Arial"/>
                <a:cs typeface="Arial"/>
              </a:rPr>
              <a:t>Arizona</a:t>
            </a:r>
            <a:r>
              <a:rPr lang="en-US" sz="1800" b="1" dirty="0">
                <a:latin typeface="Arial"/>
                <a:cs typeface="Arial"/>
              </a:rPr>
              <a:t>.</a:t>
            </a:r>
            <a:endParaRPr lang="en-US" sz="1800" b="1" dirty="0">
              <a:latin typeface="Arial"/>
              <a:cs typeface="Arial"/>
            </a:endParaRPr>
          </a:p>
        </p:txBody>
      </p:sp>
      <p:pic>
        <p:nvPicPr>
          <p:cNvPr id="4" name="Picture 3"/>
          <p:cNvPicPr>
            <a:picLocks noChangeAspect="1"/>
          </p:cNvPicPr>
          <p:nvPr/>
        </p:nvPicPr>
        <p:blipFill>
          <a:blip r:embed="rId5"/>
          <a:stretch>
            <a:fillRect/>
          </a:stretch>
        </p:blipFill>
        <p:spPr>
          <a:xfrm>
            <a:off x="6096000" y="2209800"/>
            <a:ext cx="2514600" cy="1866900"/>
          </a:xfrm>
          <a:prstGeom prst="rect">
            <a:avLst/>
          </a:prstGeom>
        </p:spPr>
      </p:pic>
      <p:pic>
        <p:nvPicPr>
          <p:cNvPr id="5" name="Picture 4"/>
          <p:cNvPicPr>
            <a:picLocks noChangeAspect="1"/>
          </p:cNvPicPr>
          <p:nvPr/>
        </p:nvPicPr>
        <p:blipFill>
          <a:blip r:embed="rId6"/>
          <a:stretch>
            <a:fillRect/>
          </a:stretch>
        </p:blipFill>
        <p:spPr>
          <a:xfrm>
            <a:off x="6096000" y="4267200"/>
            <a:ext cx="2540000" cy="210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695438"/>
            <a:ext cx="8077199" cy="4801315"/>
          </a:xfrm>
          <a:prstGeom prst="rect">
            <a:avLst/>
          </a:prstGeom>
          <a:noFill/>
        </p:spPr>
        <p:txBody>
          <a:bodyPr wrap="square" rtlCol="0">
            <a:spAutoFit/>
          </a:bodyPr>
          <a:lstStyle/>
          <a:p>
            <a:pPr marL="347663" indent="-347663"/>
            <a:r>
              <a:rPr lang="en-US" sz="1800" dirty="0">
                <a:latin typeface="Arial"/>
                <a:cs typeface="Arial"/>
              </a:rPr>
              <a:t>4.	In later experiments, Miller sent undergraduates out in the field every two days with pipettes to move liquid around among leaves, essentially creating corridors like Gilbert’s study of moss organisms.  Based on Gilbert’s results, what would you expect to happen to pitcher plant richness with and without dispersal?  Create a bar graph showing us your expected results.  </a:t>
            </a:r>
          </a:p>
          <a:p>
            <a:pPr marL="347663" indent="-347663"/>
            <a:r>
              <a:rPr lang="en-US" sz="1800" dirty="0">
                <a:latin typeface="Arial"/>
                <a:cs typeface="Arial"/>
              </a:rPr>
              <a:t> </a:t>
            </a:r>
          </a:p>
          <a:p>
            <a:pPr marL="347663" indent="-347663"/>
            <a:r>
              <a:rPr lang="en-US" sz="1800" dirty="0">
                <a:latin typeface="Arial"/>
                <a:cs typeface="Arial"/>
              </a:rPr>
              <a:t> </a:t>
            </a:r>
          </a:p>
          <a:p>
            <a:pPr marL="347663" indent="-347663"/>
            <a:r>
              <a:rPr lang="en-US" sz="1800" dirty="0">
                <a:latin typeface="Arial"/>
                <a:cs typeface="Arial"/>
              </a:rPr>
              <a:t> </a:t>
            </a:r>
          </a:p>
          <a:p>
            <a:pPr marL="347663" indent="-347663"/>
            <a:r>
              <a:rPr lang="en-US" sz="1800" dirty="0">
                <a:latin typeface="Arial"/>
                <a:cs typeface="Arial"/>
              </a:rPr>
              <a:t> </a:t>
            </a:r>
          </a:p>
          <a:p>
            <a:pPr marL="347663" indent="-347663"/>
            <a:endParaRPr lang="en-US" sz="1800" dirty="0">
              <a:latin typeface="Arial"/>
              <a:cs typeface="Arial"/>
            </a:endParaRPr>
          </a:p>
          <a:p>
            <a:pPr marL="347663" indent="-347663"/>
            <a:r>
              <a:rPr lang="en-US" sz="1800" dirty="0">
                <a:latin typeface="Arial"/>
                <a:cs typeface="Arial"/>
              </a:rPr>
              <a:t>5.	These pitcher plants have mosquitoes that act as keystone predators.  So, now draw a graph that shows the same results as above, but with and without the effects of a keystone predator.  So, we want four bars for all combinations of with and without mosquitoes and with and without dispersal.</a:t>
            </a:r>
          </a:p>
          <a:p>
            <a:pPr marL="347663" indent="-347663"/>
            <a:r>
              <a:rPr lang="en-US" sz="1800" dirty="0">
                <a:latin typeface="Arial"/>
                <a:cs typeface="Arial"/>
              </a:rPr>
              <a:t> </a:t>
            </a:r>
          </a:p>
        </p:txBody>
      </p:sp>
    </p:spTree>
    <p:extLst>
      <p:ext uri="{BB962C8B-B14F-4D97-AF65-F5344CB8AC3E}">
        <p14:creationId xmlns:p14="http://schemas.microsoft.com/office/powerpoint/2010/main" val="17873995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529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2600" y="6096000"/>
            <a:ext cx="5545082" cy="400110"/>
          </a:xfrm>
          <a:prstGeom prst="rect">
            <a:avLst/>
          </a:prstGeom>
          <a:noFill/>
        </p:spPr>
        <p:txBody>
          <a:bodyPr wrap="none" rtlCol="0">
            <a:spAutoFit/>
          </a:bodyPr>
          <a:lstStyle/>
          <a:p>
            <a:r>
              <a:rPr lang="en-US" sz="2000" dirty="0" smtClean="0">
                <a:latin typeface="Arial"/>
                <a:cs typeface="Arial"/>
              </a:rPr>
              <a:t>From 335 total points with lowest quiz dropped!</a:t>
            </a:r>
            <a:endParaRPr lang="en-US" sz="2000" dirty="0">
              <a:latin typeface="Arial"/>
              <a:cs typeface="Arial"/>
            </a:endParaRPr>
          </a:p>
        </p:txBody>
      </p:sp>
      <p:pic>
        <p:nvPicPr>
          <p:cNvPr id="4" name="Picture 3"/>
          <p:cNvPicPr>
            <a:picLocks noChangeAspect="1"/>
          </p:cNvPicPr>
          <p:nvPr/>
        </p:nvPicPr>
        <p:blipFill>
          <a:blip r:embed="rId4"/>
          <a:stretch>
            <a:fillRect/>
          </a:stretch>
        </p:blipFill>
        <p:spPr>
          <a:xfrm>
            <a:off x="76200" y="1219200"/>
            <a:ext cx="8991600" cy="4495800"/>
          </a:xfrm>
          <a:prstGeom prst="rect">
            <a:avLst/>
          </a:prstGeom>
        </p:spPr>
      </p:pic>
      <p:sp>
        <p:nvSpPr>
          <p:cNvPr id="2" name="TextBox 1"/>
          <p:cNvSpPr txBox="1"/>
          <p:nvPr/>
        </p:nvSpPr>
        <p:spPr>
          <a:xfrm>
            <a:off x="2590800" y="5181600"/>
            <a:ext cx="544002" cy="307777"/>
          </a:xfrm>
          <a:prstGeom prst="rect">
            <a:avLst/>
          </a:prstGeom>
          <a:noFill/>
        </p:spPr>
        <p:txBody>
          <a:bodyPr wrap="none" rtlCol="0">
            <a:spAutoFit/>
          </a:bodyPr>
          <a:lstStyle/>
          <a:p>
            <a:r>
              <a:rPr lang="en-US" sz="1400" dirty="0" smtClean="0">
                <a:latin typeface="Arial"/>
                <a:cs typeface="Arial"/>
              </a:rPr>
              <a:t>51%</a:t>
            </a:r>
            <a:endParaRPr lang="en-US" sz="1400" dirty="0">
              <a:latin typeface="Arial"/>
              <a:cs typeface="Arial"/>
            </a:endParaRPr>
          </a:p>
        </p:txBody>
      </p:sp>
      <p:sp>
        <p:nvSpPr>
          <p:cNvPr id="7" name="TextBox 6"/>
          <p:cNvSpPr txBox="1"/>
          <p:nvPr/>
        </p:nvSpPr>
        <p:spPr>
          <a:xfrm>
            <a:off x="3824265" y="5181600"/>
            <a:ext cx="544002" cy="307777"/>
          </a:xfrm>
          <a:prstGeom prst="rect">
            <a:avLst/>
          </a:prstGeom>
          <a:noFill/>
        </p:spPr>
        <p:txBody>
          <a:bodyPr wrap="none" rtlCol="0">
            <a:spAutoFit/>
          </a:bodyPr>
          <a:lstStyle/>
          <a:p>
            <a:r>
              <a:rPr lang="en-US" sz="1400" dirty="0" smtClean="0">
                <a:latin typeface="Arial"/>
                <a:cs typeface="Arial"/>
              </a:rPr>
              <a:t>60%</a:t>
            </a:r>
            <a:endParaRPr lang="en-US" sz="1400" dirty="0">
              <a:latin typeface="Arial"/>
              <a:cs typeface="Arial"/>
            </a:endParaRPr>
          </a:p>
        </p:txBody>
      </p:sp>
      <p:sp>
        <p:nvSpPr>
          <p:cNvPr id="8" name="TextBox 7"/>
          <p:cNvSpPr txBox="1"/>
          <p:nvPr/>
        </p:nvSpPr>
        <p:spPr>
          <a:xfrm>
            <a:off x="5551998" y="5181600"/>
            <a:ext cx="544002" cy="307777"/>
          </a:xfrm>
          <a:prstGeom prst="rect">
            <a:avLst/>
          </a:prstGeom>
          <a:noFill/>
        </p:spPr>
        <p:txBody>
          <a:bodyPr wrap="none" rtlCol="0">
            <a:spAutoFit/>
          </a:bodyPr>
          <a:lstStyle/>
          <a:p>
            <a:r>
              <a:rPr lang="en-US" sz="1400" dirty="0" smtClean="0">
                <a:latin typeface="Arial"/>
                <a:cs typeface="Arial"/>
              </a:rPr>
              <a:t>73%</a:t>
            </a:r>
            <a:endParaRPr lang="en-US" sz="1400" dirty="0">
              <a:latin typeface="Arial"/>
              <a:cs typeface="Arial"/>
            </a:endParaRPr>
          </a:p>
        </p:txBody>
      </p:sp>
      <p:sp>
        <p:nvSpPr>
          <p:cNvPr id="9" name="TextBox 8"/>
          <p:cNvSpPr txBox="1"/>
          <p:nvPr/>
        </p:nvSpPr>
        <p:spPr>
          <a:xfrm>
            <a:off x="6999798" y="5181600"/>
            <a:ext cx="544002" cy="307777"/>
          </a:xfrm>
          <a:prstGeom prst="rect">
            <a:avLst/>
          </a:prstGeom>
          <a:noFill/>
        </p:spPr>
        <p:txBody>
          <a:bodyPr wrap="none" rtlCol="0">
            <a:spAutoFit/>
          </a:bodyPr>
          <a:lstStyle/>
          <a:p>
            <a:r>
              <a:rPr lang="en-US" sz="1400" dirty="0" smtClean="0">
                <a:latin typeface="Arial"/>
                <a:cs typeface="Arial"/>
              </a:rPr>
              <a:t>84%</a:t>
            </a:r>
            <a:endParaRPr lang="en-US" sz="1400" dirty="0">
              <a:latin typeface="Arial"/>
              <a:cs typeface="Arial"/>
            </a:endParaRPr>
          </a:p>
        </p:txBody>
      </p:sp>
      <p:sp>
        <p:nvSpPr>
          <p:cNvPr id="5" name="TextBox 4"/>
          <p:cNvSpPr txBox="1"/>
          <p:nvPr/>
        </p:nvSpPr>
        <p:spPr>
          <a:xfrm>
            <a:off x="1330586" y="861738"/>
            <a:ext cx="1974819" cy="461665"/>
          </a:xfrm>
          <a:prstGeom prst="rect">
            <a:avLst/>
          </a:prstGeom>
          <a:noFill/>
        </p:spPr>
        <p:txBody>
          <a:bodyPr wrap="none" rtlCol="0">
            <a:spAutoFit/>
          </a:bodyPr>
          <a:lstStyle/>
          <a:p>
            <a:r>
              <a:rPr lang="en-US" dirty="0" smtClean="0">
                <a:latin typeface="Arial"/>
                <a:cs typeface="Arial"/>
              </a:rPr>
              <a:t>OLD CURVE</a:t>
            </a:r>
            <a:endParaRPr lang="en-US" dirty="0">
              <a:latin typeface="Arial"/>
              <a:cs typeface="Arial"/>
            </a:endParaRPr>
          </a:p>
        </p:txBody>
      </p:sp>
    </p:spTree>
    <p:extLst>
      <p:ext uri="{BB962C8B-B14F-4D97-AF65-F5344CB8AC3E}">
        <p14:creationId xmlns:p14="http://schemas.microsoft.com/office/powerpoint/2010/main" val="719591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529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2600" y="6096000"/>
            <a:ext cx="5545082" cy="400110"/>
          </a:xfrm>
          <a:prstGeom prst="rect">
            <a:avLst/>
          </a:prstGeom>
          <a:noFill/>
        </p:spPr>
        <p:txBody>
          <a:bodyPr wrap="none" rtlCol="0">
            <a:spAutoFit/>
          </a:bodyPr>
          <a:lstStyle/>
          <a:p>
            <a:r>
              <a:rPr lang="en-US" sz="2000" dirty="0" smtClean="0">
                <a:latin typeface="Arial"/>
                <a:cs typeface="Arial"/>
              </a:rPr>
              <a:t>From </a:t>
            </a:r>
            <a:r>
              <a:rPr lang="en-US" sz="2000" dirty="0" smtClean="0">
                <a:latin typeface="Arial"/>
                <a:cs typeface="Arial"/>
              </a:rPr>
              <a:t>380 </a:t>
            </a:r>
            <a:r>
              <a:rPr lang="en-US" sz="2000" dirty="0" smtClean="0">
                <a:latin typeface="Arial"/>
                <a:cs typeface="Arial"/>
              </a:rPr>
              <a:t>total points with lowest quiz </a:t>
            </a:r>
            <a:r>
              <a:rPr lang="en-US" sz="2000" dirty="0" smtClean="0">
                <a:latin typeface="Arial"/>
                <a:cs typeface="Arial"/>
              </a:rPr>
              <a:t>dropped.</a:t>
            </a:r>
            <a:endParaRPr lang="en-US" sz="2000" dirty="0">
              <a:latin typeface="Arial"/>
              <a:cs typeface="Arial"/>
            </a:endParaRPr>
          </a:p>
        </p:txBody>
      </p:sp>
      <p:pic>
        <p:nvPicPr>
          <p:cNvPr id="5" name="Picture 4" descr="grades_12_7.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19200"/>
            <a:ext cx="8839200" cy="4419600"/>
          </a:xfrm>
          <a:prstGeom prst="rect">
            <a:avLst/>
          </a:prstGeom>
        </p:spPr>
      </p:pic>
      <p:sp>
        <p:nvSpPr>
          <p:cNvPr id="6" name="TextBox 5"/>
          <p:cNvSpPr txBox="1"/>
          <p:nvPr/>
        </p:nvSpPr>
        <p:spPr>
          <a:xfrm>
            <a:off x="1285225" y="771029"/>
            <a:ext cx="2060029" cy="461665"/>
          </a:xfrm>
          <a:prstGeom prst="rect">
            <a:avLst/>
          </a:prstGeom>
          <a:noFill/>
        </p:spPr>
        <p:txBody>
          <a:bodyPr wrap="none" rtlCol="0">
            <a:spAutoFit/>
          </a:bodyPr>
          <a:lstStyle/>
          <a:p>
            <a:r>
              <a:rPr lang="en-US" dirty="0" smtClean="0">
                <a:latin typeface="Arial"/>
                <a:cs typeface="Arial"/>
              </a:rPr>
              <a:t>NEW CURVE</a:t>
            </a:r>
            <a:endParaRPr lang="en-US" dirty="0">
              <a:latin typeface="Arial"/>
              <a:cs typeface="Arial"/>
            </a:endParaRPr>
          </a:p>
        </p:txBody>
      </p:sp>
    </p:spTree>
    <p:extLst>
      <p:ext uri="{BB962C8B-B14F-4D97-AF65-F5344CB8AC3E}">
        <p14:creationId xmlns:p14="http://schemas.microsoft.com/office/powerpoint/2010/main" val="9008654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2136140" cy="6481762"/>
          </a:xfrm>
          <a:prstGeom prst="rect">
            <a:avLst/>
          </a:prstGeom>
          <a:noFill/>
          <a:ln>
            <a:noFill/>
          </a:ln>
        </p:spPr>
      </p:pic>
      <p:sp>
        <p:nvSpPr>
          <p:cNvPr id="2" name="TextBox 1"/>
          <p:cNvSpPr txBox="1"/>
          <p:nvPr/>
        </p:nvSpPr>
        <p:spPr>
          <a:xfrm>
            <a:off x="457200" y="304800"/>
            <a:ext cx="5486400" cy="6247866"/>
          </a:xfrm>
          <a:prstGeom prst="rect">
            <a:avLst/>
          </a:prstGeom>
          <a:noFill/>
        </p:spPr>
        <p:txBody>
          <a:bodyPr wrap="square" rtlCol="0">
            <a:spAutoFit/>
          </a:bodyPr>
          <a:lstStyle/>
          <a:p>
            <a:r>
              <a:rPr lang="en-US" sz="1600" dirty="0" smtClean="0">
                <a:latin typeface="Arial"/>
                <a:cs typeface="Arial"/>
              </a:rPr>
              <a:t>K’s = 60, red wins</a:t>
            </a:r>
          </a:p>
          <a:p>
            <a:endParaRPr lang="en-US" sz="1600" dirty="0">
              <a:latin typeface="Arial"/>
              <a:cs typeface="Arial"/>
            </a:endParaRPr>
          </a:p>
          <a:p>
            <a:r>
              <a:rPr lang="en-US" sz="1600" dirty="0" smtClean="0">
                <a:latin typeface="Arial"/>
                <a:cs typeface="Arial"/>
              </a:rPr>
              <a:t>Draw </a:t>
            </a:r>
            <a:r>
              <a:rPr lang="en-US" sz="1600" dirty="0">
                <a:latin typeface="Arial"/>
                <a:cs typeface="Arial"/>
              </a:rPr>
              <a:t>a graph with the appropriate isoclines for this scenario, labeling each isocline.  Put in arrows within the zones, showing why red always wins when in competition</a:t>
            </a:r>
            <a:r>
              <a:rPr lang="en-US" sz="1600" dirty="0" smtClean="0">
                <a:latin typeface="Arial"/>
                <a:cs typeface="Arial"/>
              </a:rPr>
              <a:t>.</a:t>
            </a:r>
          </a:p>
          <a:p>
            <a:endParaRPr lang="en-US" sz="1600" dirty="0" smtClean="0">
              <a:latin typeface="Arial"/>
              <a:cs typeface="Arial"/>
            </a:endParaRPr>
          </a:p>
          <a:p>
            <a:endParaRPr lang="en-US" sz="1600" dirty="0" smtClean="0">
              <a:latin typeface="Arial"/>
              <a:cs typeface="Arial"/>
            </a:endParaRPr>
          </a:p>
          <a:p>
            <a:endParaRPr lang="en-US" sz="1600" dirty="0">
              <a:latin typeface="Arial"/>
              <a:cs typeface="Arial"/>
            </a:endParaRPr>
          </a:p>
          <a:p>
            <a:endParaRPr lang="en-US" sz="1600" dirty="0">
              <a:latin typeface="Arial"/>
              <a:cs typeface="Arial"/>
            </a:endParaRPr>
          </a:p>
          <a:p>
            <a:r>
              <a:rPr lang="en-US" sz="1600" dirty="0" smtClean="0">
                <a:latin typeface="Arial"/>
                <a:cs typeface="Arial"/>
              </a:rPr>
              <a:t>Fish now coexist at (35,45) because reds have less effect on blues.</a:t>
            </a:r>
            <a:endParaRPr lang="en-US" sz="1600" dirty="0">
              <a:latin typeface="Arial"/>
              <a:cs typeface="Arial"/>
            </a:endParaRPr>
          </a:p>
          <a:p>
            <a:endParaRPr lang="en-US" sz="1600" dirty="0" smtClean="0">
              <a:latin typeface="Arial"/>
              <a:cs typeface="Arial"/>
            </a:endParaRPr>
          </a:p>
          <a:p>
            <a:r>
              <a:rPr lang="en-US" sz="1600" dirty="0" smtClean="0">
                <a:latin typeface="Arial"/>
                <a:cs typeface="Arial"/>
              </a:rPr>
              <a:t>Draw </a:t>
            </a:r>
            <a:r>
              <a:rPr lang="en-US" sz="1600" dirty="0">
                <a:latin typeface="Arial"/>
                <a:cs typeface="Arial"/>
              </a:rPr>
              <a:t>the isoclines expected under high predation.  Label your isoclines .  Again, draw arrows in each zone to explain why we now find coexisting fish.</a:t>
            </a:r>
          </a:p>
          <a:p>
            <a:endParaRPr lang="en-US" sz="1600" dirty="0" smtClean="0">
              <a:latin typeface="Arial"/>
              <a:cs typeface="Arial"/>
            </a:endParaRPr>
          </a:p>
          <a:p>
            <a:endParaRPr lang="en-US" sz="1600" dirty="0" smtClean="0">
              <a:latin typeface="Arial"/>
              <a:cs typeface="Arial"/>
            </a:endParaRPr>
          </a:p>
          <a:p>
            <a:endParaRPr lang="en-US" sz="1600" dirty="0">
              <a:latin typeface="Arial"/>
              <a:cs typeface="Arial"/>
            </a:endParaRPr>
          </a:p>
          <a:p>
            <a:r>
              <a:rPr lang="en-US" sz="1600" dirty="0" err="1" smtClean="0">
                <a:latin typeface="Arial"/>
                <a:cs typeface="Arial"/>
              </a:rPr>
              <a:t>Kblue</a:t>
            </a:r>
            <a:r>
              <a:rPr lang="en-US" sz="1600" dirty="0" smtClean="0">
                <a:latin typeface="Arial"/>
                <a:cs typeface="Arial"/>
              </a:rPr>
              <a:t> increases.</a:t>
            </a:r>
          </a:p>
          <a:p>
            <a:endParaRPr lang="en-US" sz="1600" dirty="0">
              <a:latin typeface="Arial"/>
              <a:cs typeface="Arial"/>
            </a:endParaRPr>
          </a:p>
          <a:p>
            <a:r>
              <a:rPr lang="en-US" sz="1600" dirty="0" smtClean="0">
                <a:latin typeface="Arial"/>
                <a:cs typeface="Arial"/>
              </a:rPr>
              <a:t>Now</a:t>
            </a:r>
            <a:r>
              <a:rPr lang="en-US" sz="1600" dirty="0">
                <a:latin typeface="Arial"/>
                <a:cs typeface="Arial"/>
              </a:rPr>
              <a:t>, draw the isoclines a third time, but with high predation on the redfish and improved food processing by the blue fish.  Again, label your isoclines and draw arrows explaining the expected outcome of competition.</a:t>
            </a:r>
          </a:p>
          <a:p>
            <a:endParaRPr lang="en-US" sz="1600" dirty="0">
              <a:latin typeface="Arial"/>
              <a:cs typeface="Arial"/>
            </a:endParaRPr>
          </a:p>
        </p:txBody>
      </p:sp>
    </p:spTree>
    <p:extLst>
      <p:ext uri="{BB962C8B-B14F-4D97-AF65-F5344CB8AC3E}">
        <p14:creationId xmlns:p14="http://schemas.microsoft.com/office/powerpoint/2010/main" val="42285399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20000" cy="1815882"/>
          </a:xfrm>
          <a:prstGeom prst="rect">
            <a:avLst/>
          </a:prstGeom>
          <a:noFill/>
        </p:spPr>
        <p:txBody>
          <a:bodyPr wrap="square" rtlCol="0">
            <a:spAutoFit/>
          </a:bodyPr>
          <a:lstStyle/>
          <a:p>
            <a:r>
              <a:rPr lang="en-US" sz="1600" dirty="0">
                <a:latin typeface="Arial"/>
                <a:cs typeface="Arial"/>
              </a:rPr>
              <a:t>2.  The figure on the left shows interactions between predator and prey through time, starting with 10 prey and 2 predators, until some equilibrium is reached.</a:t>
            </a:r>
          </a:p>
          <a:p>
            <a:r>
              <a:rPr lang="en-US" sz="1600" dirty="0">
                <a:latin typeface="Arial"/>
                <a:cs typeface="Arial"/>
              </a:rPr>
              <a:t> </a:t>
            </a:r>
          </a:p>
          <a:p>
            <a:pPr marL="393700" indent="-393700"/>
            <a:r>
              <a:rPr lang="en-US" sz="1600" dirty="0">
                <a:latin typeface="Arial"/>
                <a:cs typeface="Arial"/>
              </a:rPr>
              <a:t>A.	Draw appropriate isoclines in the graph on the left that are consistent with the pattern shown.</a:t>
            </a:r>
          </a:p>
          <a:p>
            <a:pPr marL="393700" indent="-393700"/>
            <a:r>
              <a:rPr lang="en-US" sz="1600" dirty="0">
                <a:latin typeface="Arial"/>
                <a:cs typeface="Arial"/>
              </a:rPr>
              <a:t>B.	Convert the information from the graph on the left to the graph on the right.</a:t>
            </a:r>
          </a:p>
          <a:p>
            <a:endParaRPr lang="en-US" sz="1600" dirty="0">
              <a:latin typeface="Arial"/>
              <a:cs typeface="Arial"/>
            </a:endParaRPr>
          </a:p>
        </p:txBody>
      </p:sp>
      <p:pic>
        <p:nvPicPr>
          <p:cNvPr id="3" name="Picture 2"/>
          <p:cNvPicPr>
            <a:picLocks noChangeAspect="1"/>
          </p:cNvPicPr>
          <p:nvPr/>
        </p:nvPicPr>
        <p:blipFill>
          <a:blip r:embed="rId3"/>
          <a:stretch>
            <a:fillRect/>
          </a:stretch>
        </p:blipFill>
        <p:spPr>
          <a:xfrm>
            <a:off x="838200" y="2590800"/>
            <a:ext cx="7315200" cy="3619500"/>
          </a:xfrm>
          <a:prstGeom prst="rect">
            <a:avLst/>
          </a:prstGeom>
        </p:spPr>
      </p:pic>
    </p:spTree>
    <p:extLst>
      <p:ext uri="{BB962C8B-B14F-4D97-AF65-F5344CB8AC3E}">
        <p14:creationId xmlns:p14="http://schemas.microsoft.com/office/powerpoint/2010/main" val="16628342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20000" cy="6001644"/>
          </a:xfrm>
          <a:prstGeom prst="rect">
            <a:avLst/>
          </a:prstGeom>
          <a:noFill/>
        </p:spPr>
        <p:txBody>
          <a:bodyPr wrap="square" rtlCol="0">
            <a:spAutoFit/>
          </a:bodyPr>
          <a:lstStyle/>
          <a:p>
            <a:pPr marL="227013" indent="-227013"/>
            <a:r>
              <a:rPr lang="en-US" sz="1600" dirty="0">
                <a:latin typeface="Arial"/>
                <a:cs typeface="Arial"/>
              </a:rPr>
              <a:t>3. 	Consider remoras, these odd fish that must live on sharks.  For this example, lets assume that all remoras must live on a shark, but they have </a:t>
            </a:r>
            <a:r>
              <a:rPr lang="en-US" sz="1600" dirty="0" smtClean="0">
                <a:latin typeface="Arial"/>
                <a:cs typeface="Arial"/>
              </a:rPr>
              <a:t>negligible </a:t>
            </a:r>
            <a:r>
              <a:rPr lang="en-US" sz="1600" dirty="0">
                <a:latin typeface="Arial"/>
                <a:cs typeface="Arial"/>
              </a:rPr>
              <a:t>effects on the shark itself.  </a:t>
            </a:r>
          </a:p>
          <a:p>
            <a:r>
              <a:rPr lang="en-US" sz="1600" dirty="0">
                <a:latin typeface="Arial"/>
                <a:cs typeface="Arial"/>
              </a:rPr>
              <a:t> </a:t>
            </a:r>
          </a:p>
          <a:p>
            <a:pPr marL="454025" indent="-227013"/>
            <a:r>
              <a:rPr lang="en-US" sz="1600" dirty="0">
                <a:latin typeface="Arial"/>
                <a:cs typeface="Arial"/>
              </a:rPr>
              <a:t>A.	Please create simple population growth equations for both the number of remoras (R)and the sharks (S).  </a:t>
            </a:r>
          </a:p>
          <a:p>
            <a:pPr marL="454025" indent="-227013"/>
            <a:r>
              <a:rPr lang="en-US" sz="1600" dirty="0">
                <a:latin typeface="Arial"/>
                <a:cs typeface="Arial"/>
              </a:rPr>
              <a:t> </a:t>
            </a:r>
          </a:p>
          <a:p>
            <a:pPr marL="454025" indent="-227013"/>
            <a:r>
              <a:rPr lang="en-US" sz="1600" dirty="0">
                <a:solidFill>
                  <a:srgbClr val="FF0000"/>
                </a:solidFill>
                <a:latin typeface="Arial"/>
                <a:cs typeface="Arial"/>
              </a:rPr>
              <a:t> </a:t>
            </a:r>
          </a:p>
          <a:p>
            <a:pPr marL="454025" indent="-227013"/>
            <a:r>
              <a:rPr lang="en-US" sz="1600" dirty="0" err="1">
                <a:solidFill>
                  <a:srgbClr val="FF0000"/>
                </a:solidFill>
                <a:latin typeface="Arial"/>
                <a:cs typeface="Arial"/>
              </a:rPr>
              <a:t>dR</a:t>
            </a:r>
            <a:r>
              <a:rPr lang="en-US" sz="1600" dirty="0">
                <a:solidFill>
                  <a:srgbClr val="FF0000"/>
                </a:solidFill>
                <a:latin typeface="Arial"/>
                <a:cs typeface="Arial"/>
              </a:rPr>
              <a:t>/</a:t>
            </a:r>
            <a:r>
              <a:rPr lang="en-US" sz="1600" dirty="0" err="1">
                <a:solidFill>
                  <a:srgbClr val="FF0000"/>
                </a:solidFill>
                <a:latin typeface="Arial"/>
                <a:cs typeface="Arial"/>
              </a:rPr>
              <a:t>dt</a:t>
            </a:r>
            <a:r>
              <a:rPr lang="en-US" sz="1600" dirty="0">
                <a:solidFill>
                  <a:srgbClr val="FF0000"/>
                </a:solidFill>
                <a:latin typeface="Arial"/>
                <a:cs typeface="Arial"/>
              </a:rPr>
              <a:t> = </a:t>
            </a:r>
            <a:r>
              <a:rPr lang="en-US" sz="1600" dirty="0" err="1" smtClean="0">
                <a:solidFill>
                  <a:srgbClr val="FF0000"/>
                </a:solidFill>
                <a:latin typeface="Arial"/>
                <a:cs typeface="Arial"/>
              </a:rPr>
              <a:t>r</a:t>
            </a:r>
            <a:r>
              <a:rPr lang="en-US" sz="1600" baseline="-25000" dirty="0" err="1" smtClean="0">
                <a:solidFill>
                  <a:srgbClr val="FF0000"/>
                </a:solidFill>
                <a:latin typeface="Arial"/>
                <a:cs typeface="Arial"/>
              </a:rPr>
              <a:t>r</a:t>
            </a:r>
            <a:r>
              <a:rPr lang="en-US" sz="1600" dirty="0" smtClean="0">
                <a:solidFill>
                  <a:srgbClr val="FF0000"/>
                </a:solidFill>
                <a:latin typeface="Arial"/>
                <a:cs typeface="Arial"/>
              </a:rPr>
              <a:t> * R * (</a:t>
            </a:r>
            <a:r>
              <a:rPr lang="en-US" sz="1600" dirty="0" err="1" smtClean="0">
                <a:solidFill>
                  <a:srgbClr val="FF0000"/>
                </a:solidFill>
                <a:latin typeface="Arial"/>
                <a:cs typeface="Arial"/>
              </a:rPr>
              <a:t>c</a:t>
            </a:r>
            <a:r>
              <a:rPr lang="en-US" sz="1600" baseline="-25000" dirty="0" err="1" smtClean="0">
                <a:solidFill>
                  <a:srgbClr val="FF0000"/>
                </a:solidFill>
                <a:latin typeface="Arial"/>
                <a:cs typeface="Arial"/>
              </a:rPr>
              <a:t>S</a:t>
            </a:r>
            <a:r>
              <a:rPr lang="en-US" sz="1600" dirty="0" err="1" smtClean="0">
                <a:solidFill>
                  <a:srgbClr val="FF0000"/>
                </a:solidFill>
                <a:latin typeface="Arial"/>
                <a:cs typeface="Arial"/>
              </a:rPr>
              <a:t>S</a:t>
            </a:r>
            <a:r>
              <a:rPr lang="en-US" sz="1600" dirty="0" smtClean="0">
                <a:solidFill>
                  <a:srgbClr val="FF0000"/>
                </a:solidFill>
                <a:latin typeface="Arial"/>
                <a:cs typeface="Arial"/>
              </a:rPr>
              <a:t> – R)/</a:t>
            </a:r>
            <a:r>
              <a:rPr lang="en-US" sz="1600" dirty="0" err="1" smtClean="0">
                <a:solidFill>
                  <a:srgbClr val="FF0000"/>
                </a:solidFill>
                <a:latin typeface="Arial"/>
                <a:cs typeface="Arial"/>
              </a:rPr>
              <a:t>c</a:t>
            </a:r>
            <a:r>
              <a:rPr lang="en-US" sz="1600" baseline="-25000" dirty="0" err="1" smtClean="0">
                <a:solidFill>
                  <a:srgbClr val="FF0000"/>
                </a:solidFill>
                <a:latin typeface="Arial"/>
                <a:cs typeface="Arial"/>
              </a:rPr>
              <a:t>S</a:t>
            </a:r>
            <a:r>
              <a:rPr lang="en-US" sz="1600" dirty="0" err="1" smtClean="0">
                <a:solidFill>
                  <a:srgbClr val="FF0000"/>
                </a:solidFill>
                <a:latin typeface="Arial"/>
                <a:cs typeface="Arial"/>
              </a:rPr>
              <a:t>S</a:t>
            </a:r>
            <a:endParaRPr lang="en-US" sz="1600" baseline="-25000" dirty="0">
              <a:solidFill>
                <a:srgbClr val="FF0000"/>
              </a:solidFill>
              <a:latin typeface="Arial"/>
              <a:cs typeface="Arial"/>
            </a:endParaRPr>
          </a:p>
          <a:p>
            <a:pPr marL="454025" indent="-227013"/>
            <a:r>
              <a:rPr lang="en-US" sz="1600" dirty="0">
                <a:solidFill>
                  <a:srgbClr val="FF0000"/>
                </a:solidFill>
                <a:latin typeface="Arial"/>
                <a:cs typeface="Arial"/>
              </a:rPr>
              <a:t> </a:t>
            </a:r>
          </a:p>
          <a:p>
            <a:pPr marL="454025" indent="-227013"/>
            <a:r>
              <a:rPr lang="en-US" sz="1600" dirty="0">
                <a:solidFill>
                  <a:srgbClr val="FF0000"/>
                </a:solidFill>
                <a:latin typeface="Arial"/>
                <a:cs typeface="Arial"/>
              </a:rPr>
              <a:t> </a:t>
            </a:r>
          </a:p>
          <a:p>
            <a:pPr marL="454025" indent="-227013"/>
            <a:r>
              <a:rPr lang="en-US" sz="1600" dirty="0" err="1">
                <a:solidFill>
                  <a:srgbClr val="FF0000"/>
                </a:solidFill>
                <a:latin typeface="Arial"/>
                <a:cs typeface="Arial"/>
              </a:rPr>
              <a:t>dS</a:t>
            </a:r>
            <a:r>
              <a:rPr lang="en-US" sz="1600" dirty="0">
                <a:solidFill>
                  <a:srgbClr val="FF0000"/>
                </a:solidFill>
                <a:latin typeface="Arial"/>
                <a:cs typeface="Arial"/>
              </a:rPr>
              <a:t>/</a:t>
            </a:r>
            <a:r>
              <a:rPr lang="en-US" sz="1600" dirty="0" err="1">
                <a:solidFill>
                  <a:srgbClr val="FF0000"/>
                </a:solidFill>
                <a:latin typeface="Arial"/>
                <a:cs typeface="Arial"/>
              </a:rPr>
              <a:t>dt</a:t>
            </a:r>
            <a:r>
              <a:rPr lang="en-US" sz="1600" dirty="0">
                <a:solidFill>
                  <a:srgbClr val="FF0000"/>
                </a:solidFill>
                <a:latin typeface="Arial"/>
                <a:cs typeface="Arial"/>
              </a:rPr>
              <a:t> </a:t>
            </a:r>
            <a:r>
              <a:rPr lang="en-US" sz="1600" dirty="0" smtClean="0">
                <a:solidFill>
                  <a:srgbClr val="FF0000"/>
                </a:solidFill>
                <a:latin typeface="Arial"/>
                <a:cs typeface="Arial"/>
              </a:rPr>
              <a:t>= </a:t>
            </a:r>
            <a:r>
              <a:rPr lang="en-US" sz="1600" dirty="0" err="1" smtClean="0">
                <a:solidFill>
                  <a:srgbClr val="FF0000"/>
                </a:solidFill>
                <a:latin typeface="Arial"/>
                <a:cs typeface="Arial"/>
              </a:rPr>
              <a:t>r</a:t>
            </a:r>
            <a:r>
              <a:rPr lang="en-US" sz="1600" baseline="-25000" dirty="0" err="1" smtClean="0">
                <a:solidFill>
                  <a:srgbClr val="FF0000"/>
                </a:solidFill>
                <a:latin typeface="Arial"/>
                <a:cs typeface="Arial"/>
              </a:rPr>
              <a:t>S</a:t>
            </a:r>
            <a:r>
              <a:rPr lang="en-US" sz="1600" dirty="0" smtClean="0">
                <a:solidFill>
                  <a:srgbClr val="FF0000"/>
                </a:solidFill>
                <a:latin typeface="Arial"/>
                <a:cs typeface="Arial"/>
              </a:rPr>
              <a:t> or </a:t>
            </a:r>
            <a:r>
              <a:rPr lang="en-US" sz="1600" dirty="0" err="1" smtClean="0">
                <a:solidFill>
                  <a:srgbClr val="FF0000"/>
                </a:solidFill>
                <a:latin typeface="Arial"/>
                <a:cs typeface="Arial"/>
              </a:rPr>
              <a:t>r</a:t>
            </a:r>
            <a:r>
              <a:rPr lang="en-US" sz="1600" baseline="-25000" dirty="0" err="1" smtClean="0">
                <a:solidFill>
                  <a:srgbClr val="FF0000"/>
                </a:solidFill>
                <a:latin typeface="Arial"/>
                <a:cs typeface="Arial"/>
              </a:rPr>
              <a:t>S</a:t>
            </a:r>
            <a:r>
              <a:rPr lang="en-US" sz="1600" dirty="0" smtClean="0">
                <a:solidFill>
                  <a:srgbClr val="FF0000"/>
                </a:solidFill>
                <a:latin typeface="Arial"/>
                <a:cs typeface="Arial"/>
              </a:rPr>
              <a:t> * S * (K</a:t>
            </a:r>
            <a:r>
              <a:rPr lang="en-US" sz="1600" baseline="-25000" dirty="0" smtClean="0">
                <a:solidFill>
                  <a:srgbClr val="FF0000"/>
                </a:solidFill>
                <a:latin typeface="Arial"/>
                <a:cs typeface="Arial"/>
              </a:rPr>
              <a:t>S</a:t>
            </a:r>
            <a:r>
              <a:rPr lang="en-US" sz="1600" dirty="0" smtClean="0">
                <a:solidFill>
                  <a:srgbClr val="FF0000"/>
                </a:solidFill>
                <a:latin typeface="Arial"/>
                <a:cs typeface="Arial"/>
              </a:rPr>
              <a:t> – S)/K</a:t>
            </a:r>
            <a:r>
              <a:rPr lang="en-US" sz="1600" baseline="-25000" dirty="0" smtClean="0">
                <a:solidFill>
                  <a:srgbClr val="FF0000"/>
                </a:solidFill>
                <a:latin typeface="Arial"/>
                <a:cs typeface="Arial"/>
              </a:rPr>
              <a:t>S</a:t>
            </a:r>
            <a:endParaRPr lang="en-US" sz="1600" dirty="0">
              <a:solidFill>
                <a:srgbClr val="FF0000"/>
              </a:solidFill>
              <a:latin typeface="Arial"/>
              <a:cs typeface="Arial"/>
            </a:endParaRPr>
          </a:p>
          <a:p>
            <a:pPr marL="454025" indent="-227013"/>
            <a:r>
              <a:rPr lang="en-US" sz="1600" dirty="0">
                <a:latin typeface="Arial"/>
                <a:cs typeface="Arial"/>
              </a:rPr>
              <a:t> </a:t>
            </a:r>
          </a:p>
          <a:p>
            <a:pPr marL="454025" indent="-227013"/>
            <a:r>
              <a:rPr lang="en-US" sz="1600" dirty="0">
                <a:latin typeface="Arial"/>
                <a:cs typeface="Arial"/>
              </a:rPr>
              <a:t>B.	Now, determine the equations and graphs that indicate if the remoras and sharks might coexist, using your above equations.</a:t>
            </a:r>
          </a:p>
          <a:p>
            <a:r>
              <a:rPr lang="en-US" sz="1600" dirty="0">
                <a:latin typeface="Arial"/>
                <a:cs typeface="Arial"/>
              </a:rPr>
              <a:t> </a:t>
            </a:r>
          </a:p>
          <a:p>
            <a:r>
              <a:rPr lang="en-US" sz="1600" dirty="0">
                <a:latin typeface="Arial"/>
                <a:cs typeface="Arial"/>
              </a:rPr>
              <a:t> </a:t>
            </a:r>
            <a:r>
              <a:rPr lang="en-US" sz="1600" dirty="0" smtClean="0">
                <a:latin typeface="Arial"/>
                <a:cs typeface="Arial"/>
              </a:rPr>
              <a:t>set both equations to zero and solve for isocline:</a:t>
            </a:r>
          </a:p>
          <a:p>
            <a:endParaRPr lang="en-US" sz="1600" dirty="0">
              <a:latin typeface="Arial"/>
              <a:cs typeface="Arial"/>
            </a:endParaRPr>
          </a:p>
          <a:p>
            <a:r>
              <a:rPr lang="en-US" sz="1600" dirty="0" smtClean="0">
                <a:latin typeface="Arial"/>
                <a:cs typeface="Arial"/>
              </a:rPr>
              <a:t>R = </a:t>
            </a:r>
            <a:r>
              <a:rPr lang="en-US" sz="1600" dirty="0" err="1" smtClean="0">
                <a:latin typeface="Arial"/>
                <a:cs typeface="Arial"/>
              </a:rPr>
              <a:t>Sc</a:t>
            </a:r>
            <a:r>
              <a:rPr lang="en-US" sz="1600" baseline="-25000" dirty="0" err="1" smtClean="0">
                <a:latin typeface="Arial"/>
                <a:cs typeface="Arial"/>
              </a:rPr>
              <a:t>S</a:t>
            </a:r>
            <a:endParaRPr lang="en-US" sz="1600" dirty="0">
              <a:latin typeface="Arial"/>
              <a:cs typeface="Arial"/>
            </a:endParaRPr>
          </a:p>
          <a:p>
            <a:endParaRPr lang="en-US" sz="1600" dirty="0" smtClean="0">
              <a:latin typeface="Arial"/>
              <a:cs typeface="Arial"/>
            </a:endParaRPr>
          </a:p>
          <a:p>
            <a:endParaRPr lang="en-US" sz="1600" dirty="0">
              <a:latin typeface="Arial"/>
              <a:cs typeface="Arial"/>
            </a:endParaRPr>
          </a:p>
          <a:p>
            <a:r>
              <a:rPr lang="en-US" sz="1600" dirty="0" smtClean="0">
                <a:latin typeface="Arial"/>
                <a:cs typeface="Arial"/>
              </a:rPr>
              <a:t>S = K</a:t>
            </a:r>
            <a:r>
              <a:rPr lang="en-US" sz="1600" baseline="-25000" dirty="0" smtClean="0">
                <a:latin typeface="Arial"/>
                <a:cs typeface="Arial"/>
              </a:rPr>
              <a:t>S</a:t>
            </a:r>
            <a:endParaRPr lang="en-US" sz="1600" baseline="-25000" dirty="0">
              <a:latin typeface="Arial"/>
              <a:cs typeface="Arial"/>
            </a:endParaRPr>
          </a:p>
          <a:p>
            <a:r>
              <a:rPr lang="en-US" sz="1600" dirty="0">
                <a:latin typeface="Arial"/>
                <a:cs typeface="Arial"/>
              </a:rPr>
              <a:t> </a:t>
            </a:r>
          </a:p>
          <a:p>
            <a:endParaRPr lang="en-US" sz="1600" dirty="0">
              <a:latin typeface="Arial"/>
              <a:cs typeface="Arial"/>
            </a:endParaRPr>
          </a:p>
        </p:txBody>
      </p:sp>
    </p:spTree>
    <p:extLst>
      <p:ext uri="{BB962C8B-B14F-4D97-AF65-F5344CB8AC3E}">
        <p14:creationId xmlns:p14="http://schemas.microsoft.com/office/powerpoint/2010/main" val="32543835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37278655"/>
              </p:ext>
            </p:extLst>
          </p:nvPr>
        </p:nvGraphicFramePr>
        <p:xfrm>
          <a:off x="228600" y="457200"/>
          <a:ext cx="8767704" cy="3048000"/>
        </p:xfrm>
        <a:graphic>
          <a:graphicData uri="http://schemas.openxmlformats.org/presentationml/2006/ole">
            <mc:AlternateContent xmlns:mc="http://schemas.openxmlformats.org/markup-compatibility/2006">
              <mc:Choice xmlns:v="urn:schemas-microsoft-com:vml" Requires="v">
                <p:oleObj spid="_x0000_s1027" name="Document" r:id="rId4" imgW="5918200" imgH="2057400" progId="Word.Document.12">
                  <p:embed/>
                </p:oleObj>
              </mc:Choice>
              <mc:Fallback>
                <p:oleObj name="Document" r:id="rId4" imgW="5918200" imgH="2057400" progId="Word.Document.12">
                  <p:embed/>
                  <p:pic>
                    <p:nvPicPr>
                      <p:cNvPr id="0" name=""/>
                      <p:cNvPicPr/>
                      <p:nvPr/>
                    </p:nvPicPr>
                    <p:blipFill>
                      <a:blip r:embed="rId5"/>
                      <a:stretch>
                        <a:fillRect/>
                      </a:stretch>
                    </p:blipFill>
                    <p:spPr>
                      <a:xfrm>
                        <a:off x="228600" y="457200"/>
                        <a:ext cx="8767704" cy="3048000"/>
                      </a:xfrm>
                      <a:prstGeom prst="rect">
                        <a:avLst/>
                      </a:prstGeom>
                    </p:spPr>
                  </p:pic>
                </p:oleObj>
              </mc:Fallback>
            </mc:AlternateContent>
          </a:graphicData>
        </a:graphic>
      </p:graphicFrame>
      <p:pic>
        <p:nvPicPr>
          <p:cNvPr id="5" name="Picture 4"/>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52800"/>
            <a:ext cx="3593465" cy="3110865"/>
          </a:xfrm>
          <a:prstGeom prst="rect">
            <a:avLst/>
          </a:prstGeom>
          <a:noFill/>
          <a:ln>
            <a:noFill/>
          </a:ln>
        </p:spPr>
      </p:pic>
    </p:spTree>
    <p:extLst>
      <p:ext uri="{BB962C8B-B14F-4D97-AF65-F5344CB8AC3E}">
        <p14:creationId xmlns:p14="http://schemas.microsoft.com/office/powerpoint/2010/main" val="32717171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695438"/>
            <a:ext cx="8686800" cy="1754327"/>
          </a:xfrm>
          <a:prstGeom prst="rect">
            <a:avLst/>
          </a:prstGeom>
          <a:noFill/>
        </p:spPr>
        <p:txBody>
          <a:bodyPr wrap="square" rtlCol="0">
            <a:spAutoFit/>
          </a:bodyPr>
          <a:lstStyle/>
          <a:p>
            <a:pPr marL="454025" indent="-454025"/>
            <a:r>
              <a:rPr lang="en-US" sz="1800" dirty="0">
                <a:latin typeface="Arial"/>
                <a:cs typeface="Arial"/>
              </a:rPr>
              <a:t>B.	Now consider the native Green anoles if they are growing in our cages without Cuban anoles present.  While they do have positive population growth when at very low abundances, they have problems finding each other for mating.  The per-capita reproduction increases as their numbers get larger, and they reach their carrying capacity in about 80 weeks.  Draw appropriate lines in the boxes below</a:t>
            </a:r>
            <a:r>
              <a:rPr lang="en-US" sz="1800" dirty="0" smtClean="0">
                <a:latin typeface="Arial"/>
                <a:cs typeface="Arial"/>
              </a:rPr>
              <a:t>.</a:t>
            </a:r>
            <a:endParaRPr lang="en-US" sz="1800" dirty="0">
              <a:latin typeface="Arial"/>
              <a:cs typeface="Arial"/>
            </a:endParaRPr>
          </a:p>
        </p:txBody>
      </p:sp>
      <p:pic>
        <p:nvPicPr>
          <p:cNvPr id="4" name="Picture 3"/>
          <p:cNvPicPr>
            <a:picLocks noChangeAspect="1"/>
          </p:cNvPicPr>
          <p:nvPr/>
        </p:nvPicPr>
        <p:blipFill>
          <a:blip r:embed="rId3"/>
          <a:stretch>
            <a:fillRect/>
          </a:stretch>
        </p:blipFill>
        <p:spPr>
          <a:xfrm>
            <a:off x="304800" y="2971800"/>
            <a:ext cx="8521700" cy="2667000"/>
          </a:xfrm>
          <a:prstGeom prst="rect">
            <a:avLst/>
          </a:prstGeom>
        </p:spPr>
      </p:pic>
    </p:spTree>
    <p:extLst>
      <p:ext uri="{BB962C8B-B14F-4D97-AF65-F5344CB8AC3E}">
        <p14:creationId xmlns:p14="http://schemas.microsoft.com/office/powerpoint/2010/main" val="37514813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695438"/>
            <a:ext cx="8686800" cy="923330"/>
          </a:xfrm>
          <a:prstGeom prst="rect">
            <a:avLst/>
          </a:prstGeom>
          <a:noFill/>
        </p:spPr>
        <p:txBody>
          <a:bodyPr wrap="square" rtlCol="0">
            <a:spAutoFit/>
          </a:bodyPr>
          <a:lstStyle/>
          <a:p>
            <a:pPr marL="347663" indent="-347663"/>
            <a:r>
              <a:rPr lang="en-US" sz="1800" dirty="0">
                <a:latin typeface="Arial"/>
                <a:cs typeface="Arial"/>
              </a:rPr>
              <a:t>5.  </a:t>
            </a:r>
            <a:r>
              <a:rPr lang="en-US" sz="1800" dirty="0" err="1">
                <a:latin typeface="Arial"/>
                <a:cs typeface="Arial"/>
              </a:rPr>
              <a:t>Kneitel</a:t>
            </a:r>
            <a:r>
              <a:rPr lang="en-US" sz="1800" dirty="0">
                <a:latin typeface="Arial"/>
                <a:cs typeface="Arial"/>
              </a:rPr>
              <a:t> and Miller studied the food web found in the water-filled leaves of the purple pitcher plant.  Answer the following questions based on their experiment and the graph on the right.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022600" cy="1676400"/>
          </a:xfrm>
          <a:prstGeom prst="rect">
            <a:avLst/>
          </a:prstGeom>
          <a:noFill/>
          <a:ln>
            <a:noFill/>
          </a:ln>
        </p:spPr>
      </p:pic>
      <p:sp>
        <p:nvSpPr>
          <p:cNvPr id="3" name="TextBox 2"/>
          <p:cNvSpPr txBox="1"/>
          <p:nvPr/>
        </p:nvSpPr>
        <p:spPr>
          <a:xfrm>
            <a:off x="838200" y="3276600"/>
            <a:ext cx="7671945" cy="3416320"/>
          </a:xfrm>
          <a:prstGeom prst="rect">
            <a:avLst/>
          </a:prstGeom>
          <a:noFill/>
        </p:spPr>
        <p:txBody>
          <a:bodyPr wrap="square" rtlCol="0">
            <a:spAutoFit/>
          </a:bodyPr>
          <a:lstStyle/>
          <a:p>
            <a:pPr marL="454025" indent="-454025"/>
            <a:r>
              <a:rPr lang="en-US" sz="1800" dirty="0" smtClean="0">
                <a:latin typeface="Arial"/>
                <a:cs typeface="Arial"/>
              </a:rPr>
              <a:t>1.</a:t>
            </a:r>
            <a:r>
              <a:rPr lang="en-US" sz="1800" dirty="0">
                <a:latin typeface="Arial"/>
                <a:cs typeface="Arial"/>
              </a:rPr>
              <a:t>	Which of Paine’s three types of food webs was shown and discussed in the paper?  </a:t>
            </a:r>
            <a:r>
              <a:rPr lang="en-US" sz="1800" u="sng" dirty="0">
                <a:latin typeface="Arial"/>
                <a:cs typeface="Arial"/>
              </a:rPr>
              <a:t>Explain</a:t>
            </a:r>
            <a:r>
              <a:rPr lang="en-US" sz="1800" dirty="0">
                <a:latin typeface="Arial"/>
                <a:cs typeface="Arial"/>
              </a:rPr>
              <a:t> how you </a:t>
            </a:r>
            <a:r>
              <a:rPr lang="en-US" sz="1800" dirty="0" smtClean="0">
                <a:latin typeface="Arial"/>
                <a:cs typeface="Arial"/>
              </a:rPr>
              <a:t>know</a:t>
            </a:r>
          </a:p>
          <a:p>
            <a:pPr marL="454025" indent="-454025"/>
            <a:endParaRPr lang="en-US" sz="1800" dirty="0">
              <a:latin typeface="Arial"/>
              <a:cs typeface="Arial"/>
            </a:endParaRPr>
          </a:p>
          <a:p>
            <a:pPr marL="454025" indent="-454025"/>
            <a:r>
              <a:rPr lang="en-US" sz="1800" dirty="0">
                <a:solidFill>
                  <a:srgbClr val="FF0000"/>
                </a:solidFill>
                <a:latin typeface="Arial"/>
                <a:cs typeface="Arial"/>
              </a:rPr>
              <a:t> </a:t>
            </a:r>
            <a:r>
              <a:rPr lang="en-US" sz="1800" dirty="0">
                <a:solidFill>
                  <a:srgbClr val="FF0000"/>
                </a:solidFill>
                <a:latin typeface="Arial" charset="0"/>
                <a:cs typeface="Arial" charset="0"/>
              </a:rPr>
              <a:t>connectedness, energy flow, </a:t>
            </a:r>
            <a:r>
              <a:rPr lang="en-US" sz="1800" dirty="0" smtClean="0">
                <a:solidFill>
                  <a:srgbClr val="FF0000"/>
                </a:solidFill>
                <a:latin typeface="Arial" charset="0"/>
                <a:cs typeface="Arial" charset="0"/>
              </a:rPr>
              <a:t>or functional</a:t>
            </a:r>
            <a:endParaRPr lang="en-US" sz="1800" dirty="0">
              <a:solidFill>
                <a:srgbClr val="FF0000"/>
              </a:solidFill>
              <a:latin typeface="Arial"/>
              <a:cs typeface="Arial"/>
            </a:endParaRPr>
          </a:p>
          <a:p>
            <a:pPr marL="454025" indent="-454025"/>
            <a:r>
              <a:rPr lang="en-US" sz="1800" dirty="0">
                <a:latin typeface="Arial"/>
                <a:cs typeface="Arial"/>
              </a:rPr>
              <a:t> </a:t>
            </a:r>
          </a:p>
          <a:p>
            <a:pPr marL="454025" indent="-454025"/>
            <a:r>
              <a:rPr lang="en-US" sz="1800" dirty="0">
                <a:latin typeface="Arial"/>
                <a:cs typeface="Arial"/>
              </a:rPr>
              <a:t>2.	Which definition of the niche  (role or needs of a species) was being evaluated in these experiments? </a:t>
            </a:r>
            <a:r>
              <a:rPr lang="en-US" sz="1800" u="sng" dirty="0">
                <a:latin typeface="Arial"/>
                <a:cs typeface="Arial"/>
              </a:rPr>
              <a:t>Explain</a:t>
            </a:r>
            <a:r>
              <a:rPr lang="en-US" sz="1800" dirty="0" smtClean="0">
                <a:latin typeface="Arial"/>
                <a:cs typeface="Arial"/>
              </a:rPr>
              <a:t>.</a:t>
            </a:r>
            <a:endParaRPr lang="en-US" sz="1800" dirty="0">
              <a:latin typeface="Arial"/>
              <a:cs typeface="Arial"/>
            </a:endParaRPr>
          </a:p>
          <a:p>
            <a:pPr marL="454025" indent="-454025"/>
            <a:r>
              <a:rPr lang="en-US" sz="1800" dirty="0">
                <a:latin typeface="Arial"/>
                <a:cs typeface="Arial"/>
              </a:rPr>
              <a:t> </a:t>
            </a:r>
          </a:p>
          <a:p>
            <a:pPr marL="454025" indent="-454025"/>
            <a:r>
              <a:rPr lang="en-US" sz="1800" dirty="0">
                <a:latin typeface="Arial"/>
                <a:cs typeface="Arial"/>
              </a:rPr>
              <a:t> </a:t>
            </a:r>
          </a:p>
          <a:p>
            <a:pPr marL="454025" indent="-454025"/>
            <a:r>
              <a:rPr lang="en-US" sz="1800" dirty="0">
                <a:latin typeface="Arial"/>
                <a:cs typeface="Arial"/>
              </a:rPr>
              <a:t>3.	The experiment used 5 replicate leaves per treatment and the results above show the average species richness per leaf.  Is this alpha, beta, or gamma richness?  Explain</a:t>
            </a:r>
            <a:r>
              <a:rPr lang="en-US" sz="1800" dirty="0" smtClean="0">
                <a:latin typeface="Arial"/>
                <a:cs typeface="Arial"/>
              </a:rPr>
              <a:t>.</a:t>
            </a:r>
            <a:endParaRPr lang="en-US" sz="1800" dirty="0">
              <a:latin typeface="Arial"/>
              <a:cs typeface="Arial"/>
            </a:endParaRPr>
          </a:p>
        </p:txBody>
      </p:sp>
    </p:spTree>
    <p:extLst>
      <p:ext uri="{BB962C8B-B14F-4D97-AF65-F5344CB8AC3E}">
        <p14:creationId xmlns:p14="http://schemas.microsoft.com/office/powerpoint/2010/main" val="37892121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9680</TotalTime>
  <Words>324</Words>
  <Application>Microsoft Macintosh PowerPoint</Application>
  <PresentationFormat>On-screen Show (4:3)</PresentationFormat>
  <Paragraphs>89</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Blank Presentation</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509</cp:revision>
  <dcterms:created xsi:type="dcterms:W3CDTF">2010-12-02T18:23:48Z</dcterms:created>
  <dcterms:modified xsi:type="dcterms:W3CDTF">2016-12-08T17:27:47Z</dcterms:modified>
</cp:coreProperties>
</file>