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sldIdLst>
    <p:sldId id="644" r:id="rId2"/>
    <p:sldId id="651" r:id="rId3"/>
    <p:sldId id="634" r:id="rId4"/>
    <p:sldId id="627" r:id="rId5"/>
    <p:sldId id="628" r:id="rId6"/>
    <p:sldId id="629" r:id="rId7"/>
    <p:sldId id="630" r:id="rId8"/>
    <p:sldId id="631" r:id="rId9"/>
    <p:sldId id="680" r:id="rId10"/>
    <p:sldId id="653" r:id="rId11"/>
    <p:sldId id="682" r:id="rId12"/>
    <p:sldId id="652" r:id="rId13"/>
    <p:sldId id="655" r:id="rId14"/>
    <p:sldId id="684" r:id="rId15"/>
    <p:sldId id="671" r:id="rId16"/>
    <p:sldId id="672" r:id="rId17"/>
    <p:sldId id="673" r:id="rId18"/>
    <p:sldId id="674" r:id="rId19"/>
    <p:sldId id="675" r:id="rId20"/>
    <p:sldId id="661" r:id="rId21"/>
    <p:sldId id="662" r:id="rId22"/>
    <p:sldId id="664" r:id="rId23"/>
    <p:sldId id="665" r:id="rId24"/>
    <p:sldId id="660" r:id="rId25"/>
    <p:sldId id="681" r:id="rId26"/>
    <p:sldId id="657" r:id="rId27"/>
    <p:sldId id="685" r:id="rId28"/>
    <p:sldId id="658" r:id="rId29"/>
    <p:sldId id="659" r:id="rId30"/>
    <p:sldId id="666" r:id="rId31"/>
    <p:sldId id="667" r:id="rId32"/>
    <p:sldId id="668" r:id="rId33"/>
    <p:sldId id="669" r:id="rId34"/>
    <p:sldId id="676" r:id="rId35"/>
    <p:sldId id="683" r:id="rId36"/>
    <p:sldId id="654" r:id="rId37"/>
    <p:sldId id="677" r:id="rId38"/>
    <p:sldId id="670" r:id="rId39"/>
    <p:sldId id="678" r:id="rId40"/>
    <p:sldId id="679" r:id="rId41"/>
    <p:sldId id="632"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5" autoAdjust="0"/>
    <p:restoredTop sz="94660"/>
  </p:normalViewPr>
  <p:slideViewPr>
    <p:cSldViewPr>
      <p:cViewPr varScale="1">
        <p:scale>
          <a:sx n="91" d="100"/>
          <a:sy n="91" d="100"/>
        </p:scale>
        <p:origin x="-424" y="-112"/>
      </p:cViewPr>
      <p:guideLst>
        <p:guide orient="horz" pos="2160"/>
        <p:guide pos="2880"/>
      </p:guideLst>
    </p:cSldViewPr>
  </p:slideViewPr>
  <p:outlineViewPr>
    <p:cViewPr>
      <p:scale>
        <a:sx n="33" d="100"/>
        <a:sy n="33" d="100"/>
      </p:scale>
      <p:origin x="0" y="2460"/>
    </p:cViewPr>
  </p:outlineViewPr>
  <p:notesTextViewPr>
    <p:cViewPr>
      <p:scale>
        <a:sx n="100" d="100"/>
        <a:sy n="100" d="100"/>
      </p:scale>
      <p:origin x="0" y="0"/>
    </p:cViewPr>
  </p:notesTextViewPr>
  <p:sorterViewPr>
    <p:cViewPr>
      <p:scale>
        <a:sx n="106" d="100"/>
        <a:sy n="106" d="100"/>
      </p:scale>
      <p:origin x="0" y="516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91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1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1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91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F96998D-3B66-FB44-9EFD-77889EF9540E}" type="slidenum">
              <a:rPr lang="en-US"/>
              <a:pPr>
                <a:defRPr/>
              </a:pPr>
              <a:t>‹#›</a:t>
            </a:fld>
            <a:endParaRPr lang="en-US"/>
          </a:p>
        </p:txBody>
      </p:sp>
    </p:spTree>
    <p:extLst>
      <p:ext uri="{BB962C8B-B14F-4D97-AF65-F5344CB8AC3E}">
        <p14:creationId xmlns:p14="http://schemas.microsoft.com/office/powerpoint/2010/main" val="727318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36"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A4AC34F-124A-2947-8806-95317BAC05D7}" type="slidenum">
              <a:rPr lang="en-US" sz="1200"/>
              <a:pPr/>
              <a:t>1</a:t>
            </a:fld>
            <a:endParaRPr lang="en-US" sz="1200"/>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72E6DFE-BF86-9B4B-8FDD-402FA242554D}" type="slidenum">
              <a:rPr lang="en-US" sz="1200"/>
              <a:pPr/>
              <a:t>11</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72E6DFE-BF86-9B4B-8FDD-402FA242554D}" type="slidenum">
              <a:rPr lang="en-US" sz="1200"/>
              <a:pPr/>
              <a:t>14</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BC4C17D-78F1-1C46-AB09-71D1DAB65822}" type="slidenum">
              <a:rPr lang="en-US" sz="1200"/>
              <a:pPr/>
              <a:t>20</a:t>
            </a:fld>
            <a:endParaRPr lang="en-US" sz="1200"/>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508175D-BFBC-4A44-B4B6-A82CF633E144}" type="slidenum">
              <a:rPr lang="en-US" sz="1200"/>
              <a:pPr/>
              <a:t>21</a:t>
            </a:fld>
            <a:endParaRPr 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0B1044A-E7C8-4549-8456-C0126A7F645E}" type="slidenum">
              <a:rPr lang="en-US" sz="1200"/>
              <a:pPr/>
              <a:t>22</a:t>
            </a:fld>
            <a:endParaRPr lang="en-US" sz="1200"/>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616619A-0C97-F242-A8C8-21F6F78AD2D6}" type="slidenum">
              <a:rPr lang="en-US" sz="1200"/>
              <a:pPr/>
              <a:t>23</a:t>
            </a:fld>
            <a:endParaRPr lang="en-US" sz="1200"/>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ACB6596-1284-8449-9CF6-01EC6D34FF96}" type="slidenum">
              <a:rPr lang="en-US" sz="1200"/>
              <a:pPr/>
              <a:t>24</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2D5DA2-7CDD-BD4F-9488-62339934F2A9}" type="slidenum">
              <a:rPr lang="en-US" sz="1200"/>
              <a:pPr/>
              <a:t>25</a:t>
            </a:fld>
            <a:endParaRPr lang="en-US" sz="1200"/>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86A680B-1ABB-8F4D-A3C8-CD7FDE68800F}" type="slidenum">
              <a:rPr lang="en-US" sz="1200"/>
              <a:pPr/>
              <a:t>26</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86A680B-1ABB-8F4D-A3C8-CD7FDE68800F}" type="slidenum">
              <a:rPr lang="en-US" sz="1200"/>
              <a:pPr/>
              <a:t>27</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A4AC34F-124A-2947-8806-95317BAC05D7}" type="slidenum">
              <a:rPr lang="en-US" sz="1200"/>
              <a:pPr/>
              <a:t>2</a:t>
            </a:fld>
            <a:endParaRPr lang="en-US" sz="1200"/>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B1B7A6-7C57-5048-8EE9-BE47200EF74B}" type="slidenum">
              <a:rPr lang="en-US" sz="1200"/>
              <a:pPr/>
              <a:t>28</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5263F23-0F63-5946-8A6E-7A30C87C566F}" type="slidenum">
              <a:rPr lang="en-US" sz="1200"/>
              <a:pPr/>
              <a:t>29</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 future range of lionfish based on the lethal thermal minimum of 10°C (Morris J.A. 2009).</a:t>
            </a:r>
            <a:endParaRPr lang="en-US" dirty="0"/>
          </a:p>
        </p:txBody>
      </p:sp>
      <p:sp>
        <p:nvSpPr>
          <p:cNvPr id="4" name="Slide Number Placeholder 3"/>
          <p:cNvSpPr>
            <a:spLocks noGrp="1"/>
          </p:cNvSpPr>
          <p:nvPr>
            <p:ph type="sldNum" sz="quarter" idx="10"/>
          </p:nvPr>
        </p:nvSpPr>
        <p:spPr/>
        <p:txBody>
          <a:bodyPr/>
          <a:lstStyle/>
          <a:p>
            <a:fld id="{CC8D769D-967A-402E-9200-BFD46738215F}" type="slidenum">
              <a:rPr lang="en-US" smtClean="0"/>
              <a:t>31</a:t>
            </a:fld>
            <a:endParaRPr lang="en-US"/>
          </a:p>
        </p:txBody>
      </p:sp>
    </p:spTree>
    <p:extLst>
      <p:ext uri="{BB962C8B-B14F-4D97-AF65-F5344CB8AC3E}">
        <p14:creationId xmlns:p14="http://schemas.microsoft.com/office/powerpoint/2010/main" val="1313780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far as their effect on the reefs one of their prey targets are a family of fishes known as parrotfish. One of the major ecosystem functions of parrotfish is feeding on algae that otherwise outcompetes corals and in some areas where parrotfish and other herbivores are largely absent have led to a phase shift to an algal dominated ecosystem which provides very little habitat for juvenile fishes to shelter from predators among other things. By reducing the number of parrotfish on the reefs there is the potential for the lionfish to have further ramifications on the reefs by releasing the algae to outcompete the coral for space on the reef.</a:t>
            </a:r>
            <a:endParaRPr lang="en-US" dirty="0"/>
          </a:p>
        </p:txBody>
      </p:sp>
      <p:sp>
        <p:nvSpPr>
          <p:cNvPr id="4" name="Slide Number Placeholder 3"/>
          <p:cNvSpPr>
            <a:spLocks noGrp="1"/>
          </p:cNvSpPr>
          <p:nvPr>
            <p:ph type="sldNum" sz="quarter" idx="10"/>
          </p:nvPr>
        </p:nvSpPr>
        <p:spPr/>
        <p:txBody>
          <a:bodyPr/>
          <a:lstStyle/>
          <a:p>
            <a:fld id="{CC8D769D-967A-402E-9200-BFD46738215F}" type="slidenum">
              <a:rPr lang="en-US" smtClean="0"/>
              <a:t>32</a:t>
            </a:fld>
            <a:endParaRPr lang="en-US"/>
          </a:p>
        </p:txBody>
      </p:sp>
    </p:spTree>
    <p:extLst>
      <p:ext uri="{BB962C8B-B14F-4D97-AF65-F5344CB8AC3E}">
        <p14:creationId xmlns:p14="http://schemas.microsoft.com/office/powerpoint/2010/main" val="31030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72E6DFE-BF86-9B4B-8FDD-402FA242554D}" type="slidenum">
              <a:rPr lang="en-US" sz="1200"/>
              <a:pPr/>
              <a:t>35</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AFEFB-11C8-8E48-B780-1F3BA64543EA}" type="slidenum">
              <a:rPr lang="en-US"/>
              <a:pPr/>
              <a:t>36</a:t>
            </a:fld>
            <a:endParaRPr lang="en-US"/>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44638A-3FE3-6246-85D0-A8387A7B04A0}" type="slidenum">
              <a:rPr lang="en-US"/>
              <a:pPr/>
              <a:t>39</a:t>
            </a:fld>
            <a:endParaRPr lang="en-US"/>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F8C70B6-657B-1644-B954-87123F3C3D25}" type="slidenum">
              <a:rPr lang="en-US" sz="1200"/>
              <a:pPr algn="r"/>
              <a:t>41</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245DDA4-1BFF-FC48-A458-F1660A578DA4}" type="slidenum">
              <a:rPr lang="en-US" sz="1200"/>
              <a:pPr/>
              <a:t>3</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8081588-5B60-E341-AA62-ABB32FD3EAD2}" type="slidenum">
              <a:rPr lang="en-US" sz="1200"/>
              <a:pPr/>
              <a:t>4</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A147FEC-D4CC-B244-97C6-E082984DC6AE}" type="slidenum">
              <a:rPr lang="en-US" sz="1200"/>
              <a:pPr/>
              <a:t>5</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EB2379B-6AB8-2941-B0C3-2DED61DBE571}" type="slidenum">
              <a:rPr lang="en-US" sz="1200"/>
              <a:pPr/>
              <a:t>6</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425143E-2E13-0C4C-B4BA-3056DB7B8F80}" type="slidenum">
              <a:rPr lang="en-US" sz="1200"/>
              <a:pPr/>
              <a:t>7</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6F2E61B-A51B-234F-A88D-7929CEB409A8}" type="slidenum">
              <a:rPr lang="en-US" sz="1200"/>
              <a:pPr/>
              <a:t>8</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72E6DFE-BF86-9B4B-8FDD-402FA242554D}" type="slidenum">
              <a:rPr lang="en-US" sz="1200"/>
              <a:pPr/>
              <a:t>9</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03DB86-C2C4-3942-994D-BEE3F7512A3C}" type="slidenum">
              <a:rPr lang="en-US"/>
              <a:pPr>
                <a:defRPr/>
              </a:pPr>
              <a:t>‹#›</a:t>
            </a:fld>
            <a:endParaRPr lang="en-US"/>
          </a:p>
        </p:txBody>
      </p:sp>
    </p:spTree>
    <p:extLst>
      <p:ext uri="{BB962C8B-B14F-4D97-AF65-F5344CB8AC3E}">
        <p14:creationId xmlns:p14="http://schemas.microsoft.com/office/powerpoint/2010/main" val="377408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D6383A-3715-3F4D-A123-710137892C2A}" type="slidenum">
              <a:rPr lang="en-US"/>
              <a:pPr>
                <a:defRPr/>
              </a:pPr>
              <a:t>‹#›</a:t>
            </a:fld>
            <a:endParaRPr lang="en-US"/>
          </a:p>
        </p:txBody>
      </p:sp>
    </p:spTree>
    <p:extLst>
      <p:ext uri="{BB962C8B-B14F-4D97-AF65-F5344CB8AC3E}">
        <p14:creationId xmlns:p14="http://schemas.microsoft.com/office/powerpoint/2010/main" val="97517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1BD942-669D-B94C-B6F2-B15DD43026ED}" type="slidenum">
              <a:rPr lang="en-US"/>
              <a:pPr>
                <a:defRPr/>
              </a:pPr>
              <a:t>‹#›</a:t>
            </a:fld>
            <a:endParaRPr lang="en-US"/>
          </a:p>
        </p:txBody>
      </p:sp>
    </p:spTree>
    <p:extLst>
      <p:ext uri="{BB962C8B-B14F-4D97-AF65-F5344CB8AC3E}">
        <p14:creationId xmlns:p14="http://schemas.microsoft.com/office/powerpoint/2010/main" val="334684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EA1C51-DDE9-844C-A9FC-001B8EEA9870}" type="slidenum">
              <a:rPr lang="en-US"/>
              <a:pPr>
                <a:defRPr/>
              </a:pPr>
              <a:t>‹#›</a:t>
            </a:fld>
            <a:endParaRPr lang="en-US"/>
          </a:p>
        </p:txBody>
      </p:sp>
    </p:spTree>
    <p:extLst>
      <p:ext uri="{BB962C8B-B14F-4D97-AF65-F5344CB8AC3E}">
        <p14:creationId xmlns:p14="http://schemas.microsoft.com/office/powerpoint/2010/main" val="2005155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4A3C5D-FA39-D245-BEAE-0EF50876662B}" type="slidenum">
              <a:rPr lang="en-US"/>
              <a:pPr>
                <a:defRPr/>
              </a:pPr>
              <a:t>‹#›</a:t>
            </a:fld>
            <a:endParaRPr lang="en-US"/>
          </a:p>
        </p:txBody>
      </p:sp>
    </p:spTree>
    <p:extLst>
      <p:ext uri="{BB962C8B-B14F-4D97-AF65-F5344CB8AC3E}">
        <p14:creationId xmlns:p14="http://schemas.microsoft.com/office/powerpoint/2010/main" val="102780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BE5C9A-E2B5-9448-A90B-6C3D67C719B8}" type="slidenum">
              <a:rPr lang="en-US"/>
              <a:pPr>
                <a:defRPr/>
              </a:pPr>
              <a:t>‹#›</a:t>
            </a:fld>
            <a:endParaRPr lang="en-US"/>
          </a:p>
        </p:txBody>
      </p:sp>
    </p:spTree>
    <p:extLst>
      <p:ext uri="{BB962C8B-B14F-4D97-AF65-F5344CB8AC3E}">
        <p14:creationId xmlns:p14="http://schemas.microsoft.com/office/powerpoint/2010/main" val="812820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B51E76-5CCA-064A-A8F2-56D03195B5C3}" type="slidenum">
              <a:rPr lang="en-US"/>
              <a:pPr>
                <a:defRPr/>
              </a:pPr>
              <a:t>‹#›</a:t>
            </a:fld>
            <a:endParaRPr lang="en-US"/>
          </a:p>
        </p:txBody>
      </p:sp>
    </p:spTree>
    <p:extLst>
      <p:ext uri="{BB962C8B-B14F-4D97-AF65-F5344CB8AC3E}">
        <p14:creationId xmlns:p14="http://schemas.microsoft.com/office/powerpoint/2010/main" val="13940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1EE857-EC35-3A4E-BBA3-16E1EA94584F}" type="slidenum">
              <a:rPr lang="en-US"/>
              <a:pPr>
                <a:defRPr/>
              </a:pPr>
              <a:t>‹#›</a:t>
            </a:fld>
            <a:endParaRPr lang="en-US"/>
          </a:p>
        </p:txBody>
      </p:sp>
    </p:spTree>
    <p:extLst>
      <p:ext uri="{BB962C8B-B14F-4D97-AF65-F5344CB8AC3E}">
        <p14:creationId xmlns:p14="http://schemas.microsoft.com/office/powerpoint/2010/main" val="428153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E0F8DF-BB26-C04E-B462-0A5E0691EF6C}" type="slidenum">
              <a:rPr lang="en-US"/>
              <a:pPr>
                <a:defRPr/>
              </a:pPr>
              <a:t>‹#›</a:t>
            </a:fld>
            <a:endParaRPr lang="en-US"/>
          </a:p>
        </p:txBody>
      </p:sp>
    </p:spTree>
    <p:extLst>
      <p:ext uri="{BB962C8B-B14F-4D97-AF65-F5344CB8AC3E}">
        <p14:creationId xmlns:p14="http://schemas.microsoft.com/office/powerpoint/2010/main" val="2308303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99AAFE-2CBF-AC4C-9B65-F56723A36C44}" type="slidenum">
              <a:rPr lang="en-US"/>
              <a:pPr>
                <a:defRPr/>
              </a:pPr>
              <a:t>‹#›</a:t>
            </a:fld>
            <a:endParaRPr lang="en-US"/>
          </a:p>
        </p:txBody>
      </p:sp>
    </p:spTree>
    <p:extLst>
      <p:ext uri="{BB962C8B-B14F-4D97-AF65-F5344CB8AC3E}">
        <p14:creationId xmlns:p14="http://schemas.microsoft.com/office/powerpoint/2010/main" val="108673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27FF20-467D-0E49-AD44-9F66F19CCFD4}" type="slidenum">
              <a:rPr lang="en-US"/>
              <a:pPr>
                <a:defRPr/>
              </a:pPr>
              <a:t>‹#›</a:t>
            </a:fld>
            <a:endParaRPr lang="en-US"/>
          </a:p>
        </p:txBody>
      </p:sp>
    </p:spTree>
    <p:extLst>
      <p:ext uri="{BB962C8B-B14F-4D97-AF65-F5344CB8AC3E}">
        <p14:creationId xmlns:p14="http://schemas.microsoft.com/office/powerpoint/2010/main" val="20100796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8CB15E4-A98F-8343-BE34-CA1B9FFD3A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pitchFamily="36" charset="0"/>
        </a:defRPr>
      </a:lvl6pPr>
      <a:lvl7pPr marL="914400" algn="ctr" rtl="0" fontAlgn="base">
        <a:spcBef>
          <a:spcPct val="0"/>
        </a:spcBef>
        <a:spcAft>
          <a:spcPct val="0"/>
        </a:spcAft>
        <a:defRPr sz="4400">
          <a:solidFill>
            <a:schemeClr val="tx2"/>
          </a:solidFill>
          <a:latin typeface="Times" pitchFamily="36" charset="0"/>
        </a:defRPr>
      </a:lvl7pPr>
      <a:lvl8pPr marL="1371600" algn="ctr" rtl="0" fontAlgn="base">
        <a:spcBef>
          <a:spcPct val="0"/>
        </a:spcBef>
        <a:spcAft>
          <a:spcPct val="0"/>
        </a:spcAft>
        <a:defRPr sz="4400">
          <a:solidFill>
            <a:schemeClr val="tx2"/>
          </a:solidFill>
          <a:latin typeface="Times" pitchFamily="36" charset="0"/>
        </a:defRPr>
      </a:lvl8pPr>
      <a:lvl9pPr marL="1828800" algn="ctr" rtl="0" fontAlgn="base">
        <a:spcBef>
          <a:spcPct val="0"/>
        </a:spcBef>
        <a:spcAft>
          <a:spcPct val="0"/>
        </a:spcAft>
        <a:defRPr sz="4400">
          <a:solidFill>
            <a:schemeClr val="tx2"/>
          </a:solidFill>
          <a:latin typeface="Times" pitchFamily="3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nationalatlas.gov/dynamic/an_zm.html" TargetMode="External"/><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youtube.com/watch?v=Av8RGUKhVwA&amp;feature=fvw/" TargetMode="External"/><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nas.er.usgs.gov/queries/FactSheets/LionfishAnimation.aspx" TargetMode="External"/><Relationship Id="rId4" Type="http://schemas.openxmlformats.org/officeDocument/2006/relationships/image" Target="../media/image26.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529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ChangeArrowheads="1"/>
          </p:cNvSpPr>
          <p:nvPr/>
        </p:nvSpPr>
        <p:spPr bwMode="auto">
          <a:xfrm>
            <a:off x="457200" y="685800"/>
            <a:ext cx="807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6538" indent="-236538">
              <a:defRPr/>
            </a:pPr>
            <a:r>
              <a:rPr lang="en-US" u="sng" dirty="0" smtClean="0">
                <a:latin typeface="Arial" charset="0"/>
              </a:rPr>
              <a:t>23</a:t>
            </a:r>
            <a:r>
              <a:rPr lang="en-US" u="sng" baseline="30000" dirty="0" smtClean="0">
                <a:latin typeface="Arial" charset="0"/>
              </a:rPr>
              <a:t>rd</a:t>
            </a:r>
            <a:r>
              <a:rPr lang="en-US" u="sng" dirty="0" smtClean="0">
                <a:latin typeface="Arial" charset="0"/>
              </a:rPr>
              <a:t>  </a:t>
            </a:r>
            <a:r>
              <a:rPr lang="en-US" u="sng" dirty="0">
                <a:latin typeface="Arial" charset="0"/>
              </a:rPr>
              <a:t>Lecture – December </a:t>
            </a:r>
            <a:r>
              <a:rPr lang="en-US" u="sng" dirty="0" smtClean="0">
                <a:latin typeface="Arial" charset="0"/>
              </a:rPr>
              <a:t>1, 2016</a:t>
            </a:r>
            <a:endParaRPr lang="en-US" sz="2000" dirty="0">
              <a:solidFill>
                <a:srgbClr val="FF0000"/>
              </a:solidFill>
              <a:latin typeface="Arial" charset="0"/>
            </a:endParaRPr>
          </a:p>
          <a:p>
            <a:pPr marL="406400" indent="-406400">
              <a:defRPr/>
            </a:pPr>
            <a:endParaRPr lang="en-US" sz="1800" dirty="0">
              <a:solidFill>
                <a:srgbClr val="FF0000"/>
              </a:solidFill>
              <a:latin typeface="Arial" charset="0"/>
            </a:endParaRPr>
          </a:p>
          <a:p>
            <a:pPr marL="407988" indent="-407988">
              <a:defRPr/>
            </a:pPr>
            <a:r>
              <a:rPr lang="en-US" sz="1800" dirty="0">
                <a:solidFill>
                  <a:srgbClr val="FF0000"/>
                </a:solidFill>
                <a:latin typeface="Arial" charset="0"/>
              </a:rPr>
              <a:t>--	The 2</a:t>
            </a:r>
            <a:r>
              <a:rPr lang="en-US" sz="1800" baseline="30000" dirty="0">
                <a:solidFill>
                  <a:srgbClr val="FF0000"/>
                </a:solidFill>
                <a:latin typeface="Arial" charset="0"/>
              </a:rPr>
              <a:t>nd</a:t>
            </a:r>
            <a:r>
              <a:rPr lang="en-US" sz="1800" dirty="0">
                <a:solidFill>
                  <a:srgbClr val="FF0000"/>
                </a:solidFill>
                <a:latin typeface="Arial" charset="0"/>
              </a:rPr>
              <a:t> Seminar report is due Monday, December 12 by 5:00.</a:t>
            </a:r>
          </a:p>
          <a:p>
            <a:pPr marL="407988" indent="-407988">
              <a:defRPr/>
            </a:pPr>
            <a:r>
              <a:rPr lang="en-US" sz="1800" dirty="0">
                <a:solidFill>
                  <a:srgbClr val="FF0000"/>
                </a:solidFill>
                <a:latin typeface="Arial" charset="0"/>
              </a:rPr>
              <a:t>--	Quiz next </a:t>
            </a:r>
            <a:r>
              <a:rPr lang="en-US" sz="1800" dirty="0" smtClean="0">
                <a:solidFill>
                  <a:srgbClr val="FF0000"/>
                </a:solidFill>
                <a:latin typeface="Arial" charset="0"/>
              </a:rPr>
              <a:t>Tuesday</a:t>
            </a:r>
          </a:p>
          <a:p>
            <a:pPr marL="407988" indent="-407988">
              <a:defRPr/>
            </a:pPr>
            <a:r>
              <a:rPr lang="en-US" sz="1800" dirty="0" smtClean="0">
                <a:solidFill>
                  <a:srgbClr val="FF0000"/>
                </a:solidFill>
                <a:latin typeface="Arial" charset="0"/>
              </a:rPr>
              <a:t>--	Please give feedback on the course evaluations! </a:t>
            </a:r>
            <a:endParaRPr lang="en-US" sz="1800" dirty="0">
              <a:solidFill>
                <a:srgbClr val="FF0000"/>
              </a:solidFill>
              <a:latin typeface="Arial" charset="0"/>
            </a:endParaRPr>
          </a:p>
        </p:txBody>
      </p:sp>
      <p:pic>
        <p:nvPicPr>
          <p:cNvPr id="2" name="Picture 1"/>
          <p:cNvPicPr>
            <a:picLocks noChangeAspect="1"/>
          </p:cNvPicPr>
          <p:nvPr/>
        </p:nvPicPr>
        <p:blipFill>
          <a:blip r:embed="rId4"/>
          <a:stretch>
            <a:fillRect/>
          </a:stretch>
        </p:blipFill>
        <p:spPr>
          <a:xfrm>
            <a:off x="4191000" y="2362200"/>
            <a:ext cx="4813300" cy="3613747"/>
          </a:xfrm>
          <a:prstGeom prst="rect">
            <a:avLst/>
          </a:prstGeom>
        </p:spPr>
      </p:pic>
      <p:sp>
        <p:nvSpPr>
          <p:cNvPr id="7" name="Rectangle 5"/>
          <p:cNvSpPr>
            <a:spLocks noChangeArrowheads="1"/>
          </p:cNvSpPr>
          <p:nvPr/>
        </p:nvSpPr>
        <p:spPr bwMode="auto">
          <a:xfrm>
            <a:off x="609600" y="2819400"/>
            <a:ext cx="3657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latin typeface="Arial" charset="0"/>
              </a:rPr>
              <a:t>December 2: Victoria Pearson, Department of Biological Science, Florida State University</a:t>
            </a:r>
          </a:p>
          <a:p>
            <a:endParaRPr lang="en-US" sz="2000" b="1" dirty="0">
              <a:latin typeface="Arial" charset="0"/>
            </a:endParaRPr>
          </a:p>
          <a:p>
            <a:pPr algn="ctr"/>
            <a:r>
              <a:rPr lang="en-US" sz="2000" b="1" dirty="0">
                <a:latin typeface="Arial" charset="0"/>
              </a:rPr>
              <a:t>"A view of the tiniest of the tiny: viral </a:t>
            </a:r>
            <a:r>
              <a:rPr lang="en-US" sz="2000" b="1" dirty="0" err="1">
                <a:latin typeface="Arial" charset="0"/>
              </a:rPr>
              <a:t>metagenomics</a:t>
            </a:r>
            <a:r>
              <a:rPr lang="en-US" sz="2000" b="1" dirty="0">
                <a:latin typeface="Arial" charset="0"/>
              </a:rPr>
              <a:t> in Northwest </a:t>
            </a:r>
            <a:r>
              <a:rPr lang="en-US" sz="2000" b="1" dirty="0" smtClean="0">
                <a:latin typeface="Arial" charset="0"/>
              </a:rPr>
              <a:t>Florida"</a:t>
            </a:r>
            <a:endParaRPr lang="en-US" sz="2000" b="1" dirty="0">
              <a:latin typeface="Arial" charset="0"/>
            </a:endParaRPr>
          </a:p>
        </p:txBody>
      </p:sp>
      <p:sp>
        <p:nvSpPr>
          <p:cNvPr id="3" name="TextBox 2"/>
          <p:cNvSpPr txBox="1"/>
          <p:nvPr/>
        </p:nvSpPr>
        <p:spPr>
          <a:xfrm>
            <a:off x="1447800" y="6200160"/>
            <a:ext cx="7086600" cy="646331"/>
          </a:xfrm>
          <a:prstGeom prst="rect">
            <a:avLst/>
          </a:prstGeom>
          <a:noFill/>
        </p:spPr>
        <p:txBody>
          <a:bodyPr wrap="square" rtlCol="0">
            <a:spAutoFit/>
          </a:bodyPr>
          <a:lstStyle/>
          <a:p>
            <a:r>
              <a:rPr lang="en-US" sz="1800" b="1" dirty="0" err="1">
                <a:latin typeface="Arial"/>
                <a:cs typeface="Arial"/>
              </a:rPr>
              <a:t>Metagenomics</a:t>
            </a:r>
            <a:r>
              <a:rPr lang="en-US" sz="1800" dirty="0">
                <a:latin typeface="Arial"/>
                <a:cs typeface="Arial"/>
              </a:rPr>
              <a:t> is the study of genetic material recovered directly from environmental samples.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8368" y="1125255"/>
            <a:ext cx="7743235" cy="4154983"/>
          </a:xfrm>
          <a:prstGeom prst="rect">
            <a:avLst/>
          </a:prstGeom>
          <a:noFill/>
        </p:spPr>
        <p:txBody>
          <a:bodyPr wrap="square" rtlCol="0">
            <a:spAutoFit/>
          </a:bodyPr>
          <a:lstStyle/>
          <a:p>
            <a:r>
              <a:rPr lang="en-US" dirty="0">
                <a:latin typeface="Arial"/>
                <a:cs typeface="Arial"/>
              </a:rPr>
              <a:t>An </a:t>
            </a:r>
            <a:r>
              <a:rPr lang="en-US" b="1" dirty="0">
                <a:latin typeface="Arial"/>
                <a:cs typeface="Arial"/>
              </a:rPr>
              <a:t>introduced</a:t>
            </a:r>
            <a:r>
              <a:rPr lang="en-US" dirty="0">
                <a:latin typeface="Arial"/>
                <a:cs typeface="Arial"/>
              </a:rPr>
              <a:t>, </a:t>
            </a:r>
            <a:r>
              <a:rPr lang="en-US" b="1" dirty="0">
                <a:latin typeface="Arial"/>
                <a:cs typeface="Arial"/>
              </a:rPr>
              <a:t>alien</a:t>
            </a:r>
            <a:r>
              <a:rPr lang="en-US" dirty="0">
                <a:latin typeface="Arial"/>
                <a:cs typeface="Arial"/>
              </a:rPr>
              <a:t>, </a:t>
            </a:r>
            <a:r>
              <a:rPr lang="en-US" dirty="0" smtClean="0">
                <a:latin typeface="Arial"/>
                <a:cs typeface="Arial"/>
              </a:rPr>
              <a:t>or </a:t>
            </a:r>
            <a:r>
              <a:rPr lang="en-US" b="1" dirty="0" smtClean="0">
                <a:latin typeface="Arial"/>
                <a:cs typeface="Arial"/>
              </a:rPr>
              <a:t>exotic</a:t>
            </a:r>
            <a:r>
              <a:rPr lang="en-US" dirty="0" smtClean="0">
                <a:latin typeface="Arial"/>
                <a:cs typeface="Arial"/>
              </a:rPr>
              <a:t> </a:t>
            </a:r>
            <a:r>
              <a:rPr lang="en-US" b="1" dirty="0" smtClean="0">
                <a:latin typeface="Arial"/>
                <a:cs typeface="Arial"/>
              </a:rPr>
              <a:t>species</a:t>
            </a:r>
            <a:r>
              <a:rPr lang="en-US" dirty="0" smtClean="0">
                <a:latin typeface="Arial"/>
                <a:cs typeface="Arial"/>
              </a:rPr>
              <a:t>, </a:t>
            </a:r>
            <a:r>
              <a:rPr lang="en-US" dirty="0">
                <a:latin typeface="Arial"/>
                <a:cs typeface="Arial"/>
              </a:rPr>
              <a:t>is a species living outside its native distributional range, which has arrived there by human activity, either deliberate or accidental. </a:t>
            </a:r>
            <a:endParaRPr lang="en-US" dirty="0" smtClean="0">
              <a:latin typeface="Arial"/>
              <a:cs typeface="Arial"/>
            </a:endParaRPr>
          </a:p>
          <a:p>
            <a:endParaRPr lang="en-US" dirty="0">
              <a:latin typeface="Arial"/>
              <a:cs typeface="Arial"/>
            </a:endParaRPr>
          </a:p>
          <a:p>
            <a:endParaRPr lang="en-US" dirty="0">
              <a:latin typeface="Arial"/>
              <a:cs typeface="Arial"/>
            </a:endParaRPr>
          </a:p>
          <a:p>
            <a:r>
              <a:rPr lang="en-US" dirty="0" smtClean="0">
                <a:latin typeface="Arial"/>
                <a:cs typeface="Arial"/>
              </a:rPr>
              <a:t>An </a:t>
            </a:r>
            <a:r>
              <a:rPr lang="en-US" b="1" dirty="0">
                <a:latin typeface="Arial"/>
                <a:cs typeface="Arial"/>
              </a:rPr>
              <a:t>invasive species</a:t>
            </a:r>
            <a:r>
              <a:rPr lang="en-US" dirty="0">
                <a:latin typeface="Arial"/>
                <a:cs typeface="Arial"/>
              </a:rPr>
              <a:t> is a plant, fungus, or animal species that is not native to a specific location (an introduced species), and which has a tendency to spread to a degree believed to cause damage to the environment, human economy or human health</a:t>
            </a:r>
          </a:p>
        </p:txBody>
      </p:sp>
      <p:pic>
        <p:nvPicPr>
          <p:cNvPr id="5"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2929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ChangeArrowheads="1"/>
          </p:cNvSpPr>
          <p:nvPr/>
        </p:nvSpPr>
        <p:spPr bwMode="auto">
          <a:xfrm>
            <a:off x="533400" y="838200"/>
            <a:ext cx="8229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Times" charset="0"/>
              <a:buNone/>
              <a:tabLst>
                <a:tab pos="454025" algn="l"/>
                <a:tab pos="920750" algn="l"/>
                <a:tab pos="1373188" algn="l"/>
                <a:tab pos="1828800" algn="l"/>
                <a:tab pos="2284413" algn="l"/>
                <a:tab pos="2738438" algn="l"/>
              </a:tabLst>
            </a:pPr>
            <a:r>
              <a:rPr lang="en-US" b="1" dirty="0" smtClean="0">
                <a:solidFill>
                  <a:srgbClr val="000000"/>
                </a:solidFill>
                <a:latin typeface="Arial" charset="0"/>
              </a:rPr>
              <a:t>VII. Invasive Species</a:t>
            </a:r>
          </a:p>
          <a:p>
            <a:pPr>
              <a:buFont typeface="Times" charset="0"/>
              <a:buNone/>
              <a:tabLst>
                <a:tab pos="454025" algn="l"/>
                <a:tab pos="920750" algn="l"/>
                <a:tab pos="1373188" algn="l"/>
                <a:tab pos="1828800" algn="l"/>
                <a:tab pos="2284413" algn="l"/>
                <a:tab pos="2738438" algn="l"/>
              </a:tabLst>
            </a:pPr>
            <a:endParaRPr lang="en-US" dirty="0" smtClean="0">
              <a:solidFill>
                <a:srgbClr val="000000"/>
              </a:solidFill>
              <a:latin typeface="Arial" charset="0"/>
            </a:endParaRP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rPr>
              <a:t>	</a:t>
            </a:r>
            <a:r>
              <a:rPr lang="en-US" dirty="0" smtClean="0">
                <a:solidFill>
                  <a:srgbClr val="000000"/>
                </a:solidFill>
                <a:latin typeface="Arial" charset="0"/>
              </a:rPr>
              <a:t>A.	Definitions</a:t>
            </a:r>
          </a:p>
          <a:p>
            <a:pPr>
              <a:buFont typeface="Times" charset="0"/>
              <a:buNone/>
              <a:tabLst>
                <a:tab pos="454025" algn="l"/>
                <a:tab pos="920750" algn="l"/>
                <a:tab pos="1373188" algn="l"/>
                <a:tab pos="1828800" algn="l"/>
                <a:tab pos="2284413" algn="l"/>
                <a:tab pos="2738438" algn="l"/>
              </a:tabLst>
            </a:pPr>
            <a:endParaRPr lang="en-US" dirty="0" smtClean="0">
              <a:solidFill>
                <a:srgbClr val="000000"/>
              </a:solidFill>
              <a:latin typeface="Arial" charset="0"/>
            </a:endParaRP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B.	Importance</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C.	Examples</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D.	Mechanisms</a:t>
            </a: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1.	Traits of species</a:t>
            </a: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2.	Traits of communities</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endParaRPr lang="en-US" dirty="0">
              <a:latin typeface="Arial" charset="0"/>
              <a:cs typeface="Arial" charset="0"/>
            </a:endParaRPr>
          </a:p>
        </p:txBody>
      </p:sp>
      <p:sp>
        <p:nvSpPr>
          <p:cNvPr id="7373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3731"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063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Text Box 3"/>
          <p:cNvSpPr txBox="1">
            <a:spLocks noChangeArrowheads="1"/>
          </p:cNvSpPr>
          <p:nvPr/>
        </p:nvSpPr>
        <p:spPr bwMode="auto">
          <a:xfrm>
            <a:off x="4994607" y="6483017"/>
            <a:ext cx="41493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800" dirty="0">
                <a:solidFill>
                  <a:schemeClr val="tx1"/>
                </a:solidFill>
                <a:latin typeface="Arial"/>
                <a:cs typeface="Arial"/>
              </a:rPr>
              <a:t>Source: </a:t>
            </a:r>
            <a:r>
              <a:rPr lang="en-US" sz="1800" dirty="0" err="1">
                <a:solidFill>
                  <a:schemeClr val="tx1"/>
                </a:solidFill>
                <a:latin typeface="Arial"/>
                <a:cs typeface="Arial"/>
              </a:rPr>
              <a:t>Wilcove</a:t>
            </a:r>
            <a:r>
              <a:rPr lang="en-US" sz="1800" dirty="0">
                <a:solidFill>
                  <a:schemeClr val="tx1"/>
                </a:solidFill>
                <a:latin typeface="Arial"/>
                <a:cs typeface="Arial"/>
              </a:rPr>
              <a:t> et al.1998 </a:t>
            </a:r>
            <a:r>
              <a:rPr lang="en-US" sz="1800" dirty="0" err="1">
                <a:solidFill>
                  <a:schemeClr val="tx1"/>
                </a:solidFill>
                <a:latin typeface="Arial"/>
                <a:cs typeface="Arial"/>
              </a:rPr>
              <a:t>BioScience</a:t>
            </a:r>
            <a:endParaRPr lang="en-US" sz="1800" dirty="0">
              <a:solidFill>
                <a:schemeClr val="tx1"/>
              </a:solidFill>
              <a:latin typeface="Arial"/>
              <a:cs typeface="Arial"/>
            </a:endParaRPr>
          </a:p>
        </p:txBody>
      </p:sp>
      <p:pic>
        <p:nvPicPr>
          <p:cNvPr id="4"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 y="1676400"/>
            <a:ext cx="8077200" cy="2739211"/>
          </a:xfrm>
          <a:prstGeom prst="rect">
            <a:avLst/>
          </a:prstGeom>
          <a:noFill/>
        </p:spPr>
        <p:txBody>
          <a:bodyPr wrap="square" rtlCol="0">
            <a:spAutoFit/>
          </a:bodyPr>
          <a:lstStyle/>
          <a:p>
            <a:pPr>
              <a:tabLst>
                <a:tab pos="4121150" algn="l"/>
              </a:tabLst>
            </a:pPr>
            <a:r>
              <a:rPr lang="en-US" sz="2800" u="sng" dirty="0" smtClean="0">
                <a:latin typeface="Arial"/>
                <a:cs typeface="Arial"/>
              </a:rPr>
              <a:t>Major limits to threatened or endangered species</a:t>
            </a:r>
          </a:p>
          <a:p>
            <a:pPr>
              <a:tabLst>
                <a:tab pos="4121150" algn="l"/>
              </a:tabLst>
            </a:pPr>
            <a:endParaRPr lang="en-US" dirty="0">
              <a:solidFill>
                <a:srgbClr val="0000FF"/>
              </a:solidFill>
              <a:latin typeface="Arial"/>
              <a:cs typeface="Arial"/>
            </a:endParaRPr>
          </a:p>
          <a:p>
            <a:pPr>
              <a:tabLst>
                <a:tab pos="920750" algn="l"/>
                <a:tab pos="5662613" algn="l"/>
              </a:tabLst>
            </a:pPr>
            <a:r>
              <a:rPr lang="en-US" dirty="0" smtClean="0">
                <a:solidFill>
                  <a:srgbClr val="0000FF"/>
                </a:solidFill>
                <a:latin typeface="Arial"/>
                <a:cs typeface="Arial"/>
              </a:rPr>
              <a:t>	Habitat degradation and loss	85%</a:t>
            </a:r>
          </a:p>
          <a:p>
            <a:pPr>
              <a:tabLst>
                <a:tab pos="920750" algn="l"/>
                <a:tab pos="5662613" algn="l"/>
              </a:tabLst>
            </a:pPr>
            <a:r>
              <a:rPr lang="en-US" dirty="0" smtClean="0">
                <a:solidFill>
                  <a:srgbClr val="0000FF"/>
                </a:solidFill>
                <a:latin typeface="Arial"/>
                <a:cs typeface="Arial"/>
              </a:rPr>
              <a:t>	Invasive species	49%</a:t>
            </a:r>
          </a:p>
          <a:p>
            <a:pPr>
              <a:tabLst>
                <a:tab pos="920750" algn="l"/>
                <a:tab pos="5662613" algn="l"/>
              </a:tabLst>
            </a:pPr>
            <a:r>
              <a:rPr lang="en-US" dirty="0" smtClean="0">
                <a:solidFill>
                  <a:srgbClr val="0000FF"/>
                </a:solidFill>
                <a:latin typeface="Arial"/>
                <a:cs typeface="Arial"/>
              </a:rPr>
              <a:t>	Pollution	24%</a:t>
            </a:r>
          </a:p>
          <a:p>
            <a:pPr>
              <a:tabLst>
                <a:tab pos="920750" algn="l"/>
                <a:tab pos="5662613" algn="l"/>
              </a:tabLst>
            </a:pPr>
            <a:r>
              <a:rPr lang="en-US" dirty="0" smtClean="0">
                <a:solidFill>
                  <a:srgbClr val="0000FF"/>
                </a:solidFill>
                <a:latin typeface="Arial"/>
                <a:cs typeface="Arial"/>
              </a:rPr>
              <a:t>	Overexploitation	17%</a:t>
            </a:r>
          </a:p>
          <a:p>
            <a:pPr>
              <a:tabLst>
                <a:tab pos="920750" algn="l"/>
                <a:tab pos="5662613" algn="l"/>
              </a:tabLst>
            </a:pPr>
            <a:r>
              <a:rPr lang="en-US" dirty="0" smtClean="0">
                <a:solidFill>
                  <a:srgbClr val="0000FF"/>
                </a:solidFill>
                <a:latin typeface="Arial"/>
                <a:cs typeface="Arial"/>
              </a:rPr>
              <a:t>	Disease	3%</a:t>
            </a:r>
            <a:endParaRPr lang="en-US" dirty="0">
              <a:solidFill>
                <a:srgbClr val="0000FF"/>
              </a:solidFill>
              <a:latin typeface="Arial"/>
              <a:cs typeface="Arial"/>
            </a:endParaRPr>
          </a:p>
        </p:txBody>
      </p:sp>
    </p:spTree>
    <p:extLst>
      <p:ext uri="{BB962C8B-B14F-4D97-AF65-F5344CB8AC3E}">
        <p14:creationId xmlns:p14="http://schemas.microsoft.com/office/powerpoint/2010/main" val="2877480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457200" y="838200"/>
            <a:ext cx="835432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u="sng" dirty="0">
                <a:solidFill>
                  <a:schemeClr val="tx1"/>
                </a:solidFill>
                <a:latin typeface="Arial"/>
                <a:cs typeface="Arial"/>
              </a:rPr>
              <a:t>Estimated annual costs associated with non-native species</a:t>
            </a:r>
            <a:r>
              <a:rPr lang="en-US" dirty="0">
                <a:solidFill>
                  <a:schemeClr val="tx1"/>
                </a:solidFill>
                <a:latin typeface="Arial"/>
                <a:cs typeface="Arial"/>
              </a:rPr>
              <a:t>:</a:t>
            </a:r>
          </a:p>
          <a:p>
            <a:pPr eaLnBrk="0" hangingPunct="0"/>
            <a:endParaRPr lang="en-US" sz="2000" dirty="0">
              <a:solidFill>
                <a:schemeClr val="tx1"/>
              </a:solidFill>
              <a:latin typeface="Arial"/>
              <a:cs typeface="Arial"/>
            </a:endParaRPr>
          </a:p>
          <a:p>
            <a:pPr eaLnBrk="0" hangingPunct="0"/>
            <a:r>
              <a:rPr lang="en-US" u="sng" dirty="0">
                <a:solidFill>
                  <a:schemeClr val="tx1"/>
                </a:solidFill>
                <a:latin typeface="Arial"/>
                <a:cs typeface="Arial"/>
              </a:rPr>
              <a:t>Group					</a:t>
            </a:r>
            <a:r>
              <a:rPr lang="en-US" u="sng" dirty="0" smtClean="0">
                <a:solidFill>
                  <a:schemeClr val="tx1"/>
                </a:solidFill>
                <a:latin typeface="Arial"/>
                <a:cs typeface="Arial"/>
              </a:rPr>
              <a:t>	costs </a:t>
            </a:r>
            <a:r>
              <a:rPr lang="en-US" u="sng" dirty="0">
                <a:solidFill>
                  <a:schemeClr val="tx1"/>
                </a:solidFill>
                <a:latin typeface="Arial"/>
                <a:cs typeface="Arial"/>
              </a:rPr>
              <a:t>(in millions)</a:t>
            </a:r>
          </a:p>
          <a:p>
            <a:pPr eaLnBrk="0" hangingPunct="0">
              <a:tabLst>
                <a:tab pos="7373938" algn="dec"/>
              </a:tabLst>
            </a:pPr>
            <a:r>
              <a:rPr lang="en-US" dirty="0">
                <a:solidFill>
                  <a:srgbClr val="0000FF"/>
                </a:solidFill>
                <a:latin typeface="Arial"/>
                <a:cs typeface="Arial"/>
              </a:rPr>
              <a:t>Plants (purple loosestrife, weeds)	</a:t>
            </a:r>
            <a:r>
              <a:rPr lang="en-US" dirty="0" smtClean="0">
                <a:solidFill>
                  <a:srgbClr val="0000FF"/>
                </a:solidFill>
                <a:latin typeface="Arial"/>
                <a:cs typeface="Arial"/>
              </a:rPr>
              <a:t>$34,000</a:t>
            </a:r>
            <a:endParaRPr lang="en-US" dirty="0">
              <a:solidFill>
                <a:srgbClr val="0000FF"/>
              </a:solidFill>
              <a:latin typeface="Arial"/>
              <a:cs typeface="Arial"/>
            </a:endParaRPr>
          </a:p>
          <a:p>
            <a:pPr eaLnBrk="0" hangingPunct="0">
              <a:tabLst>
                <a:tab pos="7373938" algn="dec"/>
              </a:tabLst>
            </a:pPr>
            <a:r>
              <a:rPr lang="en-US" dirty="0">
                <a:solidFill>
                  <a:srgbClr val="0000FF"/>
                </a:solidFill>
                <a:latin typeface="Arial"/>
                <a:cs typeface="Arial"/>
              </a:rPr>
              <a:t>Mammals (feral pigs, rats)	</a:t>
            </a:r>
            <a:r>
              <a:rPr lang="en-US" dirty="0" smtClean="0">
                <a:solidFill>
                  <a:srgbClr val="0000FF"/>
                </a:solidFill>
                <a:latin typeface="Arial"/>
                <a:cs typeface="Arial"/>
              </a:rPr>
              <a:t>37,000</a:t>
            </a:r>
            <a:endParaRPr lang="en-US" dirty="0">
              <a:solidFill>
                <a:srgbClr val="0000FF"/>
              </a:solidFill>
              <a:latin typeface="Arial"/>
              <a:cs typeface="Arial"/>
            </a:endParaRPr>
          </a:p>
          <a:p>
            <a:pPr eaLnBrk="0" hangingPunct="0">
              <a:tabLst>
                <a:tab pos="7373938" algn="dec"/>
              </a:tabLst>
            </a:pPr>
            <a:r>
              <a:rPr lang="en-US" dirty="0">
                <a:solidFill>
                  <a:srgbClr val="0000FF"/>
                </a:solidFill>
                <a:latin typeface="Arial"/>
                <a:cs typeface="Arial"/>
              </a:rPr>
              <a:t>Birds (pigeons, starlings)	</a:t>
            </a:r>
            <a:r>
              <a:rPr lang="en-US" dirty="0" smtClean="0">
                <a:solidFill>
                  <a:srgbClr val="0000FF"/>
                </a:solidFill>
                <a:latin typeface="Arial"/>
                <a:cs typeface="Arial"/>
              </a:rPr>
              <a:t>2,000</a:t>
            </a:r>
            <a:endParaRPr lang="en-US" dirty="0">
              <a:solidFill>
                <a:srgbClr val="0000FF"/>
              </a:solidFill>
              <a:latin typeface="Arial"/>
              <a:cs typeface="Arial"/>
            </a:endParaRPr>
          </a:p>
          <a:p>
            <a:pPr eaLnBrk="0" hangingPunct="0">
              <a:tabLst>
                <a:tab pos="7373938" algn="dec"/>
              </a:tabLst>
            </a:pPr>
            <a:r>
              <a:rPr lang="en-US" dirty="0">
                <a:solidFill>
                  <a:srgbClr val="0000FF"/>
                </a:solidFill>
                <a:latin typeface="Arial"/>
                <a:cs typeface="Arial"/>
              </a:rPr>
              <a:t>Fishes	</a:t>
            </a:r>
            <a:r>
              <a:rPr lang="en-US" dirty="0" smtClean="0">
                <a:solidFill>
                  <a:srgbClr val="0000FF"/>
                </a:solidFill>
                <a:latin typeface="Arial"/>
                <a:cs typeface="Arial"/>
              </a:rPr>
              <a:t>1,000</a:t>
            </a:r>
            <a:endParaRPr lang="en-US" dirty="0">
              <a:solidFill>
                <a:srgbClr val="0000FF"/>
              </a:solidFill>
              <a:latin typeface="Arial"/>
              <a:cs typeface="Arial"/>
            </a:endParaRPr>
          </a:p>
          <a:p>
            <a:pPr eaLnBrk="0" hangingPunct="0">
              <a:tabLst>
                <a:tab pos="7373938" algn="dec"/>
              </a:tabLst>
            </a:pPr>
            <a:r>
              <a:rPr lang="en-US" dirty="0">
                <a:solidFill>
                  <a:srgbClr val="0000FF"/>
                </a:solidFill>
                <a:latin typeface="Arial"/>
                <a:cs typeface="Arial"/>
              </a:rPr>
              <a:t>Arthropods (ants, termites, other pests)	19,000</a:t>
            </a:r>
          </a:p>
          <a:p>
            <a:pPr eaLnBrk="0" hangingPunct="0">
              <a:tabLst>
                <a:tab pos="7373938" algn="dec"/>
              </a:tabLst>
            </a:pPr>
            <a:r>
              <a:rPr lang="en-US" dirty="0">
                <a:solidFill>
                  <a:srgbClr val="0000FF"/>
                </a:solidFill>
                <a:latin typeface="Arial"/>
                <a:cs typeface="Arial"/>
              </a:rPr>
              <a:t>Mollusks (zebra mussel, </a:t>
            </a:r>
            <a:r>
              <a:rPr lang="en-US" dirty="0" err="1">
                <a:solidFill>
                  <a:srgbClr val="0000FF"/>
                </a:solidFill>
                <a:latin typeface="Arial"/>
                <a:cs typeface="Arial"/>
              </a:rPr>
              <a:t>asian</a:t>
            </a:r>
            <a:r>
              <a:rPr lang="en-US" dirty="0">
                <a:solidFill>
                  <a:srgbClr val="0000FF"/>
                </a:solidFill>
                <a:latin typeface="Arial"/>
                <a:cs typeface="Arial"/>
              </a:rPr>
              <a:t> clam)	</a:t>
            </a:r>
            <a:r>
              <a:rPr lang="en-US" dirty="0" smtClean="0">
                <a:solidFill>
                  <a:srgbClr val="0000FF"/>
                </a:solidFill>
                <a:latin typeface="Arial"/>
                <a:cs typeface="Arial"/>
              </a:rPr>
              <a:t>1,200</a:t>
            </a:r>
            <a:endParaRPr lang="en-US" dirty="0">
              <a:solidFill>
                <a:srgbClr val="0000FF"/>
              </a:solidFill>
              <a:latin typeface="Arial"/>
              <a:cs typeface="Arial"/>
            </a:endParaRPr>
          </a:p>
          <a:p>
            <a:pPr eaLnBrk="0" hangingPunct="0">
              <a:tabLst>
                <a:tab pos="7373938" algn="dec"/>
              </a:tabLst>
            </a:pPr>
            <a:r>
              <a:rPr lang="en-US" dirty="0">
                <a:solidFill>
                  <a:srgbClr val="0000FF"/>
                </a:solidFill>
                <a:latin typeface="Arial"/>
                <a:cs typeface="Arial"/>
              </a:rPr>
              <a:t>Microbes (plant pathogens, animal disease)	41,000</a:t>
            </a:r>
          </a:p>
          <a:p>
            <a:pPr eaLnBrk="0" hangingPunct="0"/>
            <a:endParaRPr lang="en-US" dirty="0">
              <a:solidFill>
                <a:schemeClr val="tx1"/>
              </a:solidFill>
              <a:latin typeface="Arial"/>
              <a:cs typeface="Arial"/>
            </a:endParaRPr>
          </a:p>
          <a:p>
            <a:pPr eaLnBrk="0" hangingPunct="0"/>
            <a:r>
              <a:rPr lang="en-US" dirty="0">
                <a:solidFill>
                  <a:schemeClr val="tx1"/>
                </a:solidFill>
                <a:latin typeface="Arial"/>
                <a:cs typeface="Arial"/>
              </a:rPr>
              <a:t>All organisms 			over $136 billion per year</a:t>
            </a:r>
          </a:p>
          <a:p>
            <a:pPr eaLnBrk="0" hangingPunct="0"/>
            <a:endParaRPr lang="en-US" dirty="0">
              <a:solidFill>
                <a:schemeClr val="tx1"/>
              </a:solidFill>
              <a:latin typeface="Arial"/>
              <a:cs typeface="Arial"/>
            </a:endParaRPr>
          </a:p>
        </p:txBody>
      </p:sp>
      <p:sp>
        <p:nvSpPr>
          <p:cNvPr id="199683" name="Text Box 3"/>
          <p:cNvSpPr txBox="1">
            <a:spLocks noChangeArrowheads="1"/>
          </p:cNvSpPr>
          <p:nvPr/>
        </p:nvSpPr>
        <p:spPr bwMode="auto">
          <a:xfrm>
            <a:off x="4872747" y="6488668"/>
            <a:ext cx="43035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800" dirty="0">
                <a:solidFill>
                  <a:schemeClr val="tx1"/>
                </a:solidFill>
                <a:latin typeface="Arial"/>
                <a:cs typeface="Arial"/>
              </a:rPr>
              <a:t>Source: Pimentel et al. 2000 </a:t>
            </a:r>
            <a:r>
              <a:rPr lang="en-US" sz="1800" dirty="0" err="1">
                <a:solidFill>
                  <a:schemeClr val="tx1"/>
                </a:solidFill>
                <a:latin typeface="Arial"/>
                <a:cs typeface="Arial"/>
              </a:rPr>
              <a:t>BioScience</a:t>
            </a:r>
            <a:endParaRPr lang="en-US" sz="1800" dirty="0">
              <a:solidFill>
                <a:schemeClr val="tx1"/>
              </a:solidFill>
              <a:latin typeface="Arial"/>
              <a:cs typeface="Arial"/>
            </a:endParaRPr>
          </a:p>
        </p:txBody>
      </p:sp>
      <p:pic>
        <p:nvPicPr>
          <p:cNvPr id="4"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2367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ChangeArrowheads="1"/>
          </p:cNvSpPr>
          <p:nvPr/>
        </p:nvSpPr>
        <p:spPr bwMode="auto">
          <a:xfrm>
            <a:off x="533400" y="838200"/>
            <a:ext cx="8610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Times" charset="0"/>
              <a:buNone/>
              <a:tabLst>
                <a:tab pos="454025" algn="l"/>
                <a:tab pos="920750" algn="l"/>
                <a:tab pos="1373188" algn="l"/>
                <a:tab pos="1828800" algn="l"/>
                <a:tab pos="2284413" algn="l"/>
                <a:tab pos="2738438" algn="l"/>
              </a:tabLst>
            </a:pPr>
            <a:r>
              <a:rPr lang="en-US" b="1" dirty="0" smtClean="0">
                <a:solidFill>
                  <a:srgbClr val="000000"/>
                </a:solidFill>
                <a:latin typeface="Arial" charset="0"/>
              </a:rPr>
              <a:t>VII. Invasive Species</a:t>
            </a:r>
          </a:p>
          <a:p>
            <a:pPr>
              <a:buFont typeface="Times" charset="0"/>
              <a:buNone/>
              <a:tabLst>
                <a:tab pos="454025" algn="l"/>
                <a:tab pos="920750" algn="l"/>
                <a:tab pos="1373188" algn="l"/>
                <a:tab pos="1828800" algn="l"/>
                <a:tab pos="2284413" algn="l"/>
                <a:tab pos="2738438" algn="l"/>
              </a:tabLst>
            </a:pPr>
            <a:endParaRPr lang="en-US" dirty="0" smtClean="0">
              <a:solidFill>
                <a:srgbClr val="000000"/>
              </a:solidFill>
              <a:latin typeface="Arial" charset="0"/>
            </a:endParaRP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rPr>
              <a:t>	</a:t>
            </a:r>
            <a:r>
              <a:rPr lang="en-US" dirty="0" smtClean="0">
                <a:solidFill>
                  <a:srgbClr val="000000"/>
                </a:solidFill>
                <a:latin typeface="Arial" charset="0"/>
              </a:rPr>
              <a:t>A.	Definitions</a:t>
            </a:r>
          </a:p>
          <a:p>
            <a:pPr>
              <a:buFont typeface="Times" charset="0"/>
              <a:buNone/>
              <a:tabLst>
                <a:tab pos="454025" algn="l"/>
                <a:tab pos="920750" algn="l"/>
                <a:tab pos="1373188" algn="l"/>
                <a:tab pos="1828800" algn="l"/>
                <a:tab pos="2284413" algn="l"/>
                <a:tab pos="2738438" algn="l"/>
              </a:tabLst>
            </a:pPr>
            <a:endParaRPr lang="en-US" dirty="0" smtClean="0">
              <a:solidFill>
                <a:srgbClr val="000000"/>
              </a:solidFill>
              <a:latin typeface="Arial" charset="0"/>
            </a:endParaRP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B.	Importance</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C.	Examples</a:t>
            </a: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a:t>
            </a:r>
            <a:r>
              <a:rPr lang="en-US" dirty="0" smtClean="0">
                <a:solidFill>
                  <a:srgbClr val="FF0000"/>
                </a:solidFill>
                <a:latin typeface="Arial" charset="0"/>
                <a:cs typeface="Arial" charset="0"/>
              </a:rPr>
              <a:t>Kudzu, zebra mussels, carp, fire ants, pythons, lionfish</a:t>
            </a:r>
            <a:endParaRPr lang="en-US" dirty="0">
              <a:solidFill>
                <a:srgbClr val="FF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D.	Mechanisms</a:t>
            </a: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1.	Traits of species</a:t>
            </a: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2.	Traits of communities</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endParaRPr lang="en-US" dirty="0">
              <a:latin typeface="Arial" charset="0"/>
              <a:cs typeface="Arial" charset="0"/>
            </a:endParaRPr>
          </a:p>
        </p:txBody>
      </p:sp>
      <p:sp>
        <p:nvSpPr>
          <p:cNvPr id="7373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3731"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9148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3650" y="4953000"/>
            <a:ext cx="7933150" cy="1631216"/>
          </a:xfrm>
          <a:prstGeom prst="rect">
            <a:avLst/>
          </a:prstGeom>
          <a:noFill/>
        </p:spPr>
        <p:txBody>
          <a:bodyPr wrap="square" rtlCol="0">
            <a:spAutoFit/>
          </a:bodyPr>
          <a:lstStyle/>
          <a:p>
            <a:r>
              <a:rPr lang="en-US" sz="2000" dirty="0">
                <a:latin typeface="Arial"/>
                <a:cs typeface="Arial"/>
              </a:rPr>
              <a:t>Kudzu was introduced to the United States as an ornamental bush and an effortless and efficient shade producer at the Philadelphia Continental Exposition in 1876. In the 1930s and '40s, the vine was rebranded as a way for farmers to stop soil erosion. Workers were paid eight dollars an hour to sow topsoil with the invasive vine. </a:t>
            </a:r>
          </a:p>
        </p:txBody>
      </p:sp>
      <p:pic>
        <p:nvPicPr>
          <p:cNvPr id="2" name="Picture 1"/>
          <p:cNvPicPr>
            <a:picLocks noChangeAspect="1"/>
          </p:cNvPicPr>
          <p:nvPr/>
        </p:nvPicPr>
        <p:blipFill>
          <a:blip r:embed="rId2"/>
          <a:stretch>
            <a:fillRect/>
          </a:stretch>
        </p:blipFill>
        <p:spPr>
          <a:xfrm>
            <a:off x="1143000" y="533400"/>
            <a:ext cx="6767568" cy="4169305"/>
          </a:xfrm>
          <a:prstGeom prst="rect">
            <a:avLst/>
          </a:prstGeom>
        </p:spPr>
      </p:pic>
      <p:pic>
        <p:nvPicPr>
          <p:cNvPr id="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6459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028" y="1371600"/>
            <a:ext cx="4564372" cy="4401205"/>
          </a:xfrm>
          <a:prstGeom prst="rect">
            <a:avLst/>
          </a:prstGeom>
          <a:noFill/>
        </p:spPr>
        <p:txBody>
          <a:bodyPr wrap="square" rtlCol="0">
            <a:spAutoFit/>
          </a:bodyPr>
          <a:lstStyle/>
          <a:p>
            <a:r>
              <a:rPr lang="en-US" sz="2000" dirty="0">
                <a:latin typeface="Arial"/>
                <a:cs typeface="Arial"/>
              </a:rPr>
              <a:t>Kudzu spreads by vegetative reproduction via stolons (runners) that root at the nodes to form new </a:t>
            </a:r>
            <a:r>
              <a:rPr lang="en-US" sz="2000" dirty="0" smtClean="0">
                <a:latin typeface="Arial"/>
                <a:cs typeface="Arial"/>
              </a:rPr>
              <a:t>plants. </a:t>
            </a:r>
            <a:r>
              <a:rPr lang="en-US" sz="2000" dirty="0">
                <a:latin typeface="Arial"/>
                <a:cs typeface="Arial"/>
              </a:rPr>
              <a:t>Kudzu will also spread by seeds, which are contained in pods and mature in the </a:t>
            </a:r>
            <a:r>
              <a:rPr lang="en-US" sz="2000" dirty="0" smtClean="0">
                <a:latin typeface="Arial"/>
                <a:cs typeface="Arial"/>
              </a:rPr>
              <a:t>autumn.  The </a:t>
            </a:r>
            <a:r>
              <a:rPr lang="en-US" sz="2000" dirty="0">
                <a:latin typeface="Arial"/>
                <a:cs typeface="Arial"/>
              </a:rPr>
              <a:t>hard-coated seeds can remain viable for several </a:t>
            </a:r>
            <a:r>
              <a:rPr lang="en-US" sz="2000" dirty="0" smtClean="0">
                <a:latin typeface="Arial"/>
                <a:cs typeface="Arial"/>
              </a:rPr>
              <a:t>years.  </a:t>
            </a:r>
          </a:p>
          <a:p>
            <a:endParaRPr lang="en-US" sz="2000" dirty="0">
              <a:latin typeface="Arial"/>
              <a:cs typeface="Arial"/>
            </a:endParaRPr>
          </a:p>
          <a:p>
            <a:r>
              <a:rPr lang="en-US" sz="2000" dirty="0" smtClean="0">
                <a:latin typeface="Arial"/>
                <a:cs typeface="Arial"/>
              </a:rPr>
              <a:t>Note that kudzu is a legume and so can fix nitrogen and change soil nitrogen levels.  This can lead to soil acidification and an increase in atmospheric NO and NO</a:t>
            </a:r>
            <a:r>
              <a:rPr lang="en-US" sz="2000" baseline="-25000" dirty="0" smtClean="0">
                <a:latin typeface="Arial"/>
                <a:cs typeface="Arial"/>
              </a:rPr>
              <a:t>2</a:t>
            </a:r>
          </a:p>
        </p:txBody>
      </p:sp>
      <p:pic>
        <p:nvPicPr>
          <p:cNvPr id="3" name="Picture 2"/>
          <p:cNvPicPr>
            <a:picLocks noChangeAspect="1"/>
          </p:cNvPicPr>
          <p:nvPr/>
        </p:nvPicPr>
        <p:blipFill>
          <a:blip r:embed="rId2"/>
          <a:stretch>
            <a:fillRect/>
          </a:stretch>
        </p:blipFill>
        <p:spPr>
          <a:xfrm>
            <a:off x="5416569" y="1011421"/>
            <a:ext cx="3503228" cy="5374582"/>
          </a:xfrm>
          <a:prstGeom prst="rect">
            <a:avLst/>
          </a:prstGeom>
        </p:spPr>
      </p:pic>
      <p:pic>
        <p:nvPicPr>
          <p:cNvPr id="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2318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3254" y="1240506"/>
            <a:ext cx="4872146" cy="4708981"/>
          </a:xfrm>
          <a:prstGeom prst="rect">
            <a:avLst/>
          </a:prstGeom>
          <a:noFill/>
        </p:spPr>
        <p:txBody>
          <a:bodyPr wrap="square" rtlCol="0">
            <a:spAutoFit/>
          </a:bodyPr>
          <a:lstStyle/>
          <a:p>
            <a:r>
              <a:rPr lang="en-US" sz="2000" dirty="0">
                <a:latin typeface="Arial"/>
                <a:cs typeface="Arial"/>
              </a:rPr>
              <a:t>Kudzu's environmental and ecological damage results from acting through "interference competition", meaning it outcompetes other species for a resource. Kudzu competes with native flora for </a:t>
            </a:r>
            <a:r>
              <a:rPr lang="en-US" sz="2000" dirty="0" smtClean="0">
                <a:latin typeface="Arial"/>
                <a:cs typeface="Arial"/>
              </a:rPr>
              <a:t>light by </a:t>
            </a:r>
            <a:r>
              <a:rPr lang="en-US" sz="2000" dirty="0">
                <a:latin typeface="Arial"/>
                <a:cs typeface="Arial"/>
              </a:rPr>
              <a:t>growing over them and shading them with its leaves. </a:t>
            </a:r>
            <a:endParaRPr lang="en-US" sz="2000" dirty="0" smtClean="0">
              <a:latin typeface="Arial"/>
              <a:cs typeface="Arial"/>
            </a:endParaRPr>
          </a:p>
          <a:p>
            <a:endParaRPr lang="en-US" sz="2000" dirty="0" smtClean="0">
              <a:latin typeface="Arial"/>
              <a:cs typeface="Arial"/>
            </a:endParaRPr>
          </a:p>
          <a:p>
            <a:endParaRPr lang="en-US" sz="2000" dirty="0">
              <a:latin typeface="Arial"/>
              <a:cs typeface="Arial"/>
            </a:endParaRPr>
          </a:p>
          <a:p>
            <a:r>
              <a:rPr lang="en-US" sz="2000" dirty="0">
                <a:latin typeface="Arial"/>
                <a:cs typeface="Arial"/>
              </a:rPr>
              <a:t>Changes in leaf litter associated with kudzu infestation </a:t>
            </a:r>
            <a:r>
              <a:rPr lang="en-US" sz="2000" dirty="0" smtClean="0">
                <a:latin typeface="Arial"/>
                <a:cs typeface="Arial"/>
              </a:rPr>
              <a:t>also result </a:t>
            </a:r>
            <a:r>
              <a:rPr lang="en-US" sz="2000" dirty="0">
                <a:latin typeface="Arial"/>
                <a:cs typeface="Arial"/>
              </a:rPr>
              <a:t>in changes to decomposition processes and a 28% reduction in stocks of soil carbon, with potential implications for processes involved in climate change.</a:t>
            </a:r>
            <a:endParaRPr lang="en-US" sz="2000" i="1" dirty="0" smtClean="0">
              <a:latin typeface="Arial"/>
              <a:cs typeface="Arial"/>
            </a:endParaRPr>
          </a:p>
        </p:txBody>
      </p:sp>
      <p:pic>
        <p:nvPicPr>
          <p:cNvPr id="2" name="Picture 1"/>
          <p:cNvPicPr>
            <a:picLocks noChangeAspect="1"/>
          </p:cNvPicPr>
          <p:nvPr/>
        </p:nvPicPr>
        <p:blipFill>
          <a:blip r:embed="rId2"/>
          <a:stretch>
            <a:fillRect/>
          </a:stretch>
        </p:blipFill>
        <p:spPr>
          <a:xfrm>
            <a:off x="468849" y="1231478"/>
            <a:ext cx="3384416" cy="5093631"/>
          </a:xfrm>
          <a:prstGeom prst="rect">
            <a:avLst/>
          </a:prstGeom>
        </p:spPr>
      </p:pic>
      <p:pic>
        <p:nvPicPr>
          <p:cNvPr id="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138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143000"/>
            <a:ext cx="7422913" cy="4708981"/>
          </a:xfrm>
          <a:prstGeom prst="rect">
            <a:avLst/>
          </a:prstGeom>
          <a:noFill/>
        </p:spPr>
        <p:txBody>
          <a:bodyPr wrap="square" rtlCol="0">
            <a:spAutoFit/>
          </a:bodyPr>
          <a:lstStyle/>
          <a:p>
            <a:r>
              <a:rPr lang="en-US" sz="2000" dirty="0">
                <a:latin typeface="Arial"/>
                <a:cs typeface="Arial"/>
              </a:rPr>
              <a:t>Kudzu has become a very large problem for the forestry industry, since </a:t>
            </a:r>
            <a:r>
              <a:rPr lang="en-US" sz="2000" dirty="0" smtClean="0">
                <a:latin typeface="Arial"/>
                <a:cs typeface="Arial"/>
              </a:rPr>
              <a:t>it can </a:t>
            </a:r>
            <a:r>
              <a:rPr lang="en-US" sz="2000" dirty="0">
                <a:latin typeface="Arial"/>
                <a:cs typeface="Arial"/>
              </a:rPr>
              <a:t>rapidly spread over large </a:t>
            </a:r>
            <a:r>
              <a:rPr lang="en-US" sz="2000" dirty="0" smtClean="0">
                <a:latin typeface="Arial"/>
                <a:cs typeface="Arial"/>
              </a:rPr>
              <a:t>areas and is very difficult to get rid of, once established. The </a:t>
            </a:r>
            <a:r>
              <a:rPr lang="en-US" sz="2000" dirty="0">
                <a:latin typeface="Arial"/>
                <a:cs typeface="Arial"/>
              </a:rPr>
              <a:t>total productivity lost by agricultural and forestry businesses </a:t>
            </a:r>
            <a:r>
              <a:rPr lang="en-US" sz="2000" dirty="0" smtClean="0">
                <a:latin typeface="Arial"/>
                <a:cs typeface="Arial"/>
              </a:rPr>
              <a:t>is over </a:t>
            </a:r>
            <a:r>
              <a:rPr lang="en-US" sz="2000" dirty="0">
                <a:latin typeface="Arial"/>
                <a:cs typeface="Arial"/>
              </a:rPr>
              <a:t>$500 millon a year</a:t>
            </a:r>
            <a:r>
              <a:rPr lang="en-US" sz="2000" dirty="0" smtClean="0">
                <a:latin typeface="Arial"/>
                <a:cs typeface="Arial"/>
              </a:rPr>
              <a:t>.  Power companies also suffer from kudzu invasion since the weight of kudzu vine often pulls down wires and causes power outages. It has been estimated that the amount of money they spend annually to remove it from poles and wires is around $1.5 million per year.  </a:t>
            </a:r>
          </a:p>
          <a:p>
            <a:endParaRPr lang="en-US" sz="2000" dirty="0">
              <a:latin typeface="Arial"/>
              <a:cs typeface="Arial"/>
            </a:endParaRPr>
          </a:p>
          <a:p>
            <a:r>
              <a:rPr lang="en-US" sz="2000" dirty="0" smtClean="0">
                <a:latin typeface="Arial"/>
                <a:cs typeface="Arial"/>
              </a:rPr>
              <a:t>This </a:t>
            </a:r>
            <a:r>
              <a:rPr lang="en-US" sz="2000" dirty="0">
                <a:latin typeface="Arial"/>
                <a:cs typeface="Arial"/>
              </a:rPr>
              <a:t>does not include the crop damage caused by diseases carried by kudzu. It has been found that kudzu is a carrier of </a:t>
            </a:r>
            <a:r>
              <a:rPr lang="en-US" sz="2000" i="1" dirty="0">
                <a:latin typeface="Arial"/>
                <a:cs typeface="Arial"/>
              </a:rPr>
              <a:t>Phakopsora pachyrhizi</a:t>
            </a:r>
            <a:r>
              <a:rPr lang="en-US" sz="2000" dirty="0">
                <a:latin typeface="Arial"/>
                <a:cs typeface="Arial"/>
              </a:rPr>
              <a:t> , or soybean rust, which is one of the most widespread and damaging diseases in the Southeastern soybean </a:t>
            </a:r>
            <a:r>
              <a:rPr lang="en-US" sz="2000" dirty="0" smtClean="0">
                <a:latin typeface="Arial"/>
                <a:cs typeface="Arial"/>
              </a:rPr>
              <a:t>crop. </a:t>
            </a:r>
            <a:endParaRPr lang="en-US" sz="2000" i="1" dirty="0" smtClean="0">
              <a:latin typeface="Arial"/>
              <a:cs typeface="Arial"/>
            </a:endParaRPr>
          </a:p>
        </p:txBody>
      </p:sp>
      <p:pic>
        <p:nvPicPr>
          <p:cNvPr id="3"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1511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0487" y="1240506"/>
            <a:ext cx="7806607" cy="3477875"/>
          </a:xfrm>
          <a:prstGeom prst="rect">
            <a:avLst/>
          </a:prstGeom>
          <a:noFill/>
        </p:spPr>
        <p:txBody>
          <a:bodyPr wrap="square" rtlCol="0">
            <a:spAutoFit/>
          </a:bodyPr>
          <a:lstStyle/>
          <a:p>
            <a:r>
              <a:rPr lang="en-US" sz="2000" dirty="0" smtClean="0">
                <a:latin typeface="Arial"/>
                <a:cs typeface="Arial"/>
              </a:rPr>
              <a:t>A </a:t>
            </a:r>
            <a:r>
              <a:rPr lang="en-US" sz="2000" dirty="0">
                <a:latin typeface="Arial"/>
                <a:cs typeface="Arial"/>
              </a:rPr>
              <a:t>major reason kudzu has thrived in the </a:t>
            </a:r>
            <a:r>
              <a:rPr lang="en-US" sz="2000" dirty="0" smtClean="0">
                <a:latin typeface="Arial"/>
                <a:cs typeface="Arial"/>
              </a:rPr>
              <a:t>Southeastern US is </a:t>
            </a:r>
            <a:r>
              <a:rPr lang="en-US" sz="2000" dirty="0">
                <a:latin typeface="Arial"/>
                <a:cs typeface="Arial"/>
              </a:rPr>
              <a:t>because it lacks natural </a:t>
            </a:r>
            <a:r>
              <a:rPr lang="en-US" sz="2000" dirty="0" smtClean="0">
                <a:latin typeface="Arial"/>
                <a:cs typeface="Arial"/>
              </a:rPr>
              <a:t>predators, </a:t>
            </a:r>
            <a:r>
              <a:rPr lang="en-US" sz="2000" dirty="0">
                <a:latin typeface="Arial"/>
                <a:cs typeface="Arial"/>
              </a:rPr>
              <a:t>unlike the native species it competes against. </a:t>
            </a:r>
            <a:r>
              <a:rPr lang="en-US" sz="2000" dirty="0" smtClean="0">
                <a:latin typeface="Arial"/>
                <a:cs typeface="Arial"/>
              </a:rPr>
              <a:t>In China all parts of the kudzu plant, the stems, the leaves, the roots, the seeds, are specifically attacked by various species of insect.  In </a:t>
            </a:r>
            <a:r>
              <a:rPr lang="en-US" sz="2000" dirty="0">
                <a:latin typeface="Arial"/>
                <a:cs typeface="Arial"/>
              </a:rPr>
              <a:t>the United </a:t>
            </a:r>
            <a:r>
              <a:rPr lang="en-US" sz="2000" dirty="0" smtClean="0">
                <a:latin typeface="Arial"/>
                <a:cs typeface="Arial"/>
              </a:rPr>
              <a:t>States, </a:t>
            </a:r>
            <a:r>
              <a:rPr lang="en-US" sz="2000" dirty="0">
                <a:latin typeface="Arial"/>
                <a:cs typeface="Arial"/>
              </a:rPr>
              <a:t>very little damage is </a:t>
            </a:r>
            <a:r>
              <a:rPr lang="en-US" sz="2000" dirty="0" smtClean="0">
                <a:latin typeface="Arial"/>
                <a:cs typeface="Arial"/>
              </a:rPr>
              <a:t>seen and only </a:t>
            </a:r>
            <a:r>
              <a:rPr lang="en-US" sz="2000" dirty="0">
                <a:latin typeface="Arial"/>
                <a:cs typeface="Arial"/>
              </a:rPr>
              <a:t>the seeds and the leaves suffer routine damage </a:t>
            </a:r>
            <a:r>
              <a:rPr lang="en-US" sz="2000" dirty="0" smtClean="0">
                <a:latin typeface="Arial"/>
                <a:cs typeface="Arial"/>
              </a:rPr>
              <a:t>from predators.</a:t>
            </a:r>
          </a:p>
          <a:p>
            <a:endParaRPr lang="en-US" sz="2000" dirty="0">
              <a:latin typeface="Arial"/>
              <a:cs typeface="Arial"/>
            </a:endParaRPr>
          </a:p>
          <a:p>
            <a:r>
              <a:rPr lang="en-US" sz="2000" dirty="0" smtClean="0">
                <a:latin typeface="Arial"/>
                <a:cs typeface="Arial"/>
              </a:rPr>
              <a:t>Kudzu </a:t>
            </a:r>
            <a:r>
              <a:rPr lang="en-US" sz="2000" dirty="0">
                <a:latin typeface="Arial"/>
                <a:cs typeface="Arial"/>
              </a:rPr>
              <a:t>has a distinct advantage as a non-native plant in that it has fewer barriers to expansion and has to allocate fewer resources </a:t>
            </a:r>
            <a:r>
              <a:rPr lang="en-US" sz="2000" dirty="0" smtClean="0">
                <a:latin typeface="Arial"/>
                <a:cs typeface="Arial"/>
              </a:rPr>
              <a:t>to dealing with the effects of herbivores.</a:t>
            </a:r>
            <a:endParaRPr lang="en-US" sz="2000" i="1" dirty="0" smtClean="0">
              <a:latin typeface="Arial"/>
              <a:cs typeface="Arial"/>
            </a:endParaRPr>
          </a:p>
        </p:txBody>
      </p:sp>
      <p:pic>
        <p:nvPicPr>
          <p:cNvPr id="3"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8515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529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52600" y="6096000"/>
            <a:ext cx="5545082" cy="400110"/>
          </a:xfrm>
          <a:prstGeom prst="rect">
            <a:avLst/>
          </a:prstGeom>
          <a:noFill/>
        </p:spPr>
        <p:txBody>
          <a:bodyPr wrap="none" rtlCol="0">
            <a:spAutoFit/>
          </a:bodyPr>
          <a:lstStyle/>
          <a:p>
            <a:r>
              <a:rPr lang="en-US" sz="2000" dirty="0" smtClean="0">
                <a:latin typeface="Arial"/>
                <a:cs typeface="Arial"/>
              </a:rPr>
              <a:t>From 335 total points with lowest quiz dropped!</a:t>
            </a:r>
            <a:endParaRPr lang="en-US" sz="2000" dirty="0">
              <a:latin typeface="Arial"/>
              <a:cs typeface="Arial"/>
            </a:endParaRPr>
          </a:p>
        </p:txBody>
      </p:sp>
      <p:pic>
        <p:nvPicPr>
          <p:cNvPr id="4" name="Picture 3"/>
          <p:cNvPicPr>
            <a:picLocks noChangeAspect="1"/>
          </p:cNvPicPr>
          <p:nvPr/>
        </p:nvPicPr>
        <p:blipFill>
          <a:blip r:embed="rId4"/>
          <a:stretch>
            <a:fillRect/>
          </a:stretch>
        </p:blipFill>
        <p:spPr>
          <a:xfrm>
            <a:off x="76200" y="1219200"/>
            <a:ext cx="8991600" cy="4495800"/>
          </a:xfrm>
          <a:prstGeom prst="rect">
            <a:avLst/>
          </a:prstGeom>
        </p:spPr>
      </p:pic>
      <p:sp>
        <p:nvSpPr>
          <p:cNvPr id="2" name="TextBox 1"/>
          <p:cNvSpPr txBox="1"/>
          <p:nvPr/>
        </p:nvSpPr>
        <p:spPr>
          <a:xfrm>
            <a:off x="2590800" y="5181600"/>
            <a:ext cx="544002" cy="307777"/>
          </a:xfrm>
          <a:prstGeom prst="rect">
            <a:avLst/>
          </a:prstGeom>
          <a:noFill/>
        </p:spPr>
        <p:txBody>
          <a:bodyPr wrap="none" rtlCol="0">
            <a:spAutoFit/>
          </a:bodyPr>
          <a:lstStyle/>
          <a:p>
            <a:r>
              <a:rPr lang="en-US" sz="1400" dirty="0" smtClean="0">
                <a:latin typeface="Arial"/>
                <a:cs typeface="Arial"/>
              </a:rPr>
              <a:t>51%</a:t>
            </a:r>
            <a:endParaRPr lang="en-US" sz="1400" dirty="0">
              <a:latin typeface="Arial"/>
              <a:cs typeface="Arial"/>
            </a:endParaRPr>
          </a:p>
        </p:txBody>
      </p:sp>
      <p:sp>
        <p:nvSpPr>
          <p:cNvPr id="7" name="TextBox 6"/>
          <p:cNvSpPr txBox="1"/>
          <p:nvPr/>
        </p:nvSpPr>
        <p:spPr>
          <a:xfrm>
            <a:off x="3824265" y="5181600"/>
            <a:ext cx="544002" cy="307777"/>
          </a:xfrm>
          <a:prstGeom prst="rect">
            <a:avLst/>
          </a:prstGeom>
          <a:noFill/>
        </p:spPr>
        <p:txBody>
          <a:bodyPr wrap="none" rtlCol="0">
            <a:spAutoFit/>
          </a:bodyPr>
          <a:lstStyle/>
          <a:p>
            <a:r>
              <a:rPr lang="en-US" sz="1400" dirty="0" smtClean="0">
                <a:latin typeface="Arial"/>
                <a:cs typeface="Arial"/>
              </a:rPr>
              <a:t>60%</a:t>
            </a:r>
            <a:endParaRPr lang="en-US" sz="1400" dirty="0">
              <a:latin typeface="Arial"/>
              <a:cs typeface="Arial"/>
            </a:endParaRPr>
          </a:p>
        </p:txBody>
      </p:sp>
      <p:sp>
        <p:nvSpPr>
          <p:cNvPr id="8" name="TextBox 7"/>
          <p:cNvSpPr txBox="1"/>
          <p:nvPr/>
        </p:nvSpPr>
        <p:spPr>
          <a:xfrm>
            <a:off x="5551998" y="5181600"/>
            <a:ext cx="544002" cy="307777"/>
          </a:xfrm>
          <a:prstGeom prst="rect">
            <a:avLst/>
          </a:prstGeom>
          <a:noFill/>
        </p:spPr>
        <p:txBody>
          <a:bodyPr wrap="none" rtlCol="0">
            <a:spAutoFit/>
          </a:bodyPr>
          <a:lstStyle/>
          <a:p>
            <a:r>
              <a:rPr lang="en-US" sz="1400" dirty="0" smtClean="0">
                <a:latin typeface="Arial"/>
                <a:cs typeface="Arial"/>
              </a:rPr>
              <a:t>73%</a:t>
            </a:r>
            <a:endParaRPr lang="en-US" sz="1400" dirty="0">
              <a:latin typeface="Arial"/>
              <a:cs typeface="Arial"/>
            </a:endParaRPr>
          </a:p>
        </p:txBody>
      </p:sp>
      <p:sp>
        <p:nvSpPr>
          <p:cNvPr id="9" name="TextBox 8"/>
          <p:cNvSpPr txBox="1"/>
          <p:nvPr/>
        </p:nvSpPr>
        <p:spPr>
          <a:xfrm>
            <a:off x="6999798" y="5181600"/>
            <a:ext cx="544002" cy="307777"/>
          </a:xfrm>
          <a:prstGeom prst="rect">
            <a:avLst/>
          </a:prstGeom>
          <a:noFill/>
        </p:spPr>
        <p:txBody>
          <a:bodyPr wrap="none" rtlCol="0">
            <a:spAutoFit/>
          </a:bodyPr>
          <a:lstStyle/>
          <a:p>
            <a:r>
              <a:rPr lang="en-US" sz="1400" dirty="0" smtClean="0">
                <a:latin typeface="Arial"/>
                <a:cs typeface="Arial"/>
              </a:rPr>
              <a:t>84%</a:t>
            </a:r>
            <a:endParaRPr lang="en-US" sz="1400" dirty="0">
              <a:latin typeface="Arial"/>
              <a:cs typeface="Arial"/>
            </a:endParaRPr>
          </a:p>
        </p:txBody>
      </p:sp>
    </p:spTree>
    <p:extLst>
      <p:ext uri="{BB962C8B-B14F-4D97-AF65-F5344CB8AC3E}">
        <p14:creationId xmlns:p14="http://schemas.microsoft.com/office/powerpoint/2010/main" val="7195912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p:cNvSpPr>
            <a:spLocks noChangeArrowheads="1"/>
          </p:cNvSpPr>
          <p:nvPr/>
        </p:nvSpPr>
        <p:spPr bwMode="auto">
          <a:xfrm>
            <a:off x="914400" y="990600"/>
            <a:ext cx="7673975"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u="sng" dirty="0">
                <a:latin typeface="Arial" charset="0"/>
              </a:rPr>
              <a:t>Zebra Mussel Biology</a:t>
            </a:r>
          </a:p>
          <a:p>
            <a:endParaRPr lang="en-US" sz="2000" dirty="0">
              <a:latin typeface="Arial" charset="0"/>
            </a:endParaRPr>
          </a:p>
          <a:p>
            <a:endParaRPr lang="en-US" sz="2000" dirty="0">
              <a:latin typeface="Arial" charset="0"/>
            </a:endParaRPr>
          </a:p>
          <a:p>
            <a:r>
              <a:rPr lang="en-US" sz="2000" dirty="0">
                <a:latin typeface="Arial" charset="0"/>
              </a:rPr>
              <a:t>Zebra mussels originated in the Black and Caspian Seas.  They spread across much of Europe in the 18th and early 19th century because of the development of extensive canal systems.  These small mussels were first noted in North America in Lake St. Clair, near Detroit, in 1988.  It appears that they were transported here in ballast water.  Now they are spread both by diffusion and jump dispersal.  Because they are so well monitored, they provide an opportunity </a:t>
            </a:r>
            <a:r>
              <a:rPr lang="en-US" sz="2000" dirty="0" smtClean="0">
                <a:latin typeface="Arial" charset="0"/>
              </a:rPr>
              <a:t>for ecologists to </a:t>
            </a:r>
            <a:r>
              <a:rPr lang="en-US" sz="2000" dirty="0">
                <a:latin typeface="Arial" charset="0"/>
              </a:rPr>
              <a:t>study migration.</a:t>
            </a:r>
          </a:p>
          <a:p>
            <a:endParaRPr lang="en-US" sz="2000" dirty="0">
              <a:latin typeface="Arial" charset="0"/>
            </a:endParaRPr>
          </a:p>
          <a:p>
            <a:r>
              <a:rPr lang="en-US" sz="2000" dirty="0">
                <a:latin typeface="Arial" charset="0"/>
              </a:rPr>
              <a:t>Zebra mussels grow quickly and can form dense mats (up to 750,000 per m</a:t>
            </a:r>
            <a:r>
              <a:rPr lang="en-US" sz="2000" baseline="30000" dirty="0">
                <a:latin typeface="Arial" charset="0"/>
              </a:rPr>
              <a:t>2</a:t>
            </a:r>
            <a:r>
              <a:rPr lang="en-US" sz="2000" dirty="0">
                <a:latin typeface="Arial" charset="0"/>
              </a:rPr>
              <a:t> in water pipes in Lake Erie).  They are very high-volume filter feeders, which can result in lakes being much cleaner with zebra mussels present.  Like most bivalves, adults are sessile, but have a planktonic stage that can easily disperse.</a:t>
            </a:r>
          </a:p>
        </p:txBody>
      </p:sp>
      <p:pic>
        <p:nvPicPr>
          <p:cNvPr id="204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5800"/>
            <a:ext cx="1649413"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0480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hlinkClick r:id="rId4"/>
          </p:cNvPr>
          <p:cNvSpPr txBox="1"/>
          <p:nvPr/>
        </p:nvSpPr>
        <p:spPr>
          <a:xfrm>
            <a:off x="894639" y="5987241"/>
            <a:ext cx="7581898" cy="369332"/>
          </a:xfrm>
          <a:prstGeom prst="rect">
            <a:avLst/>
          </a:prstGeom>
          <a:noFill/>
        </p:spPr>
        <p:txBody>
          <a:bodyPr wrap="none" rtlCol="0">
            <a:spAutoFit/>
          </a:bodyPr>
          <a:lstStyle/>
          <a:p>
            <a:r>
              <a:rPr lang="en-US" dirty="0" smtClean="0">
                <a:latin typeface="Arial"/>
                <a:cs typeface="Arial"/>
              </a:rPr>
              <a:t>https://</a:t>
            </a:r>
            <a:r>
              <a:rPr lang="en-US" dirty="0" err="1" smtClean="0">
                <a:latin typeface="Arial"/>
                <a:cs typeface="Arial"/>
              </a:rPr>
              <a:t>nas.er.usgs.gov</a:t>
            </a:r>
            <a:r>
              <a:rPr lang="en-US" dirty="0" smtClean="0">
                <a:latin typeface="Arial"/>
                <a:cs typeface="Arial"/>
              </a:rPr>
              <a:t>/queries/</a:t>
            </a:r>
            <a:r>
              <a:rPr lang="en-US" dirty="0" err="1" smtClean="0">
                <a:latin typeface="Arial"/>
                <a:cs typeface="Arial"/>
              </a:rPr>
              <a:t>SpeciesAnimatedMap.aspx?speciesID</a:t>
            </a:r>
            <a:r>
              <a:rPr lang="en-US" dirty="0" smtClean="0">
                <a:latin typeface="Arial"/>
                <a:cs typeface="Arial"/>
              </a:rPr>
              <a:t>=5</a:t>
            </a:r>
            <a:endParaRPr lang="en-US" dirty="0">
              <a:latin typeface="Arial"/>
              <a:cs typeface="Arial"/>
            </a:endParaRPr>
          </a:p>
        </p:txBody>
      </p:sp>
      <p:pic>
        <p:nvPicPr>
          <p:cNvPr id="3" name="Picture 2"/>
          <p:cNvPicPr>
            <a:picLocks noChangeAspect="1"/>
          </p:cNvPicPr>
          <p:nvPr/>
        </p:nvPicPr>
        <p:blipFill>
          <a:blip r:embed="rId5"/>
          <a:stretch>
            <a:fillRect/>
          </a:stretch>
        </p:blipFill>
        <p:spPr>
          <a:xfrm>
            <a:off x="1595880" y="1580926"/>
            <a:ext cx="6266920" cy="4272900"/>
          </a:xfrm>
          <a:prstGeom prst="rect">
            <a:avLst/>
          </a:prstGeom>
        </p:spPr>
      </p:pic>
    </p:spTree>
    <p:extLst>
      <p:ext uri="{BB962C8B-B14F-4D97-AF65-F5344CB8AC3E}">
        <p14:creationId xmlns:p14="http://schemas.microsoft.com/office/powerpoint/2010/main" val="33298807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ChangeArrowheads="1"/>
          </p:cNvSpPr>
          <p:nvPr/>
        </p:nvSpPr>
        <p:spPr bwMode="auto">
          <a:xfrm>
            <a:off x="381000" y="685800"/>
            <a:ext cx="7924800"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u="sng" dirty="0">
                <a:latin typeface="Arial" charset="0"/>
              </a:rPr>
              <a:t>Zebra Mussel Effects</a:t>
            </a:r>
          </a:p>
          <a:p>
            <a:endParaRPr lang="en-US" sz="2000" dirty="0">
              <a:latin typeface="Arial" charset="0"/>
            </a:endParaRPr>
          </a:p>
          <a:p>
            <a:r>
              <a:rPr lang="en-US" sz="1800" dirty="0">
                <a:latin typeface="Arial" charset="0"/>
              </a:rPr>
              <a:t>Zebra mussels have profound effects on ecosystems.  They consume phytoplankton, as well as bacteria, protozoa, and even silt.  Phytoplankton biomass can decrease by 85% or more, which has large negative effects on zooplankton, which in turn can cause decreased survival and biomass of </a:t>
            </a:r>
            <a:r>
              <a:rPr lang="en-US" sz="1800" dirty="0" err="1">
                <a:latin typeface="Arial" charset="0"/>
              </a:rPr>
              <a:t>planktivorous</a:t>
            </a:r>
            <a:r>
              <a:rPr lang="en-US" sz="1800" dirty="0">
                <a:latin typeface="Arial" charset="0"/>
              </a:rPr>
              <a:t> fish.  It may also change fish habitats -- clearer water allows greater light penetration which has a large positive effect on aquatic macrophytes.  Zebra mussels have also virtually eliminated many native species of clams by simply growing over them. </a:t>
            </a:r>
          </a:p>
          <a:p>
            <a:endParaRPr lang="en-US" sz="1800" dirty="0" smtClean="0">
              <a:latin typeface="Arial" charset="0"/>
            </a:endParaRPr>
          </a:p>
          <a:p>
            <a:endParaRPr lang="en-US" sz="1800" dirty="0">
              <a:latin typeface="Arial" charset="0"/>
            </a:endParaRPr>
          </a:p>
          <a:p>
            <a:r>
              <a:rPr lang="en-US" sz="1800" dirty="0" smtClean="0">
                <a:latin typeface="Arial" charset="0"/>
              </a:rPr>
              <a:t>An </a:t>
            </a:r>
            <a:r>
              <a:rPr lang="en-US" sz="1800" dirty="0">
                <a:latin typeface="Arial" charset="0"/>
              </a:rPr>
              <a:t>important effect of zebra </a:t>
            </a:r>
          </a:p>
          <a:p>
            <a:r>
              <a:rPr lang="en-US" sz="1800" dirty="0">
                <a:latin typeface="Arial" charset="0"/>
              </a:rPr>
              <a:t>mussels is in clogging water intakes </a:t>
            </a:r>
          </a:p>
          <a:p>
            <a:r>
              <a:rPr lang="en-US" sz="1800" dirty="0">
                <a:latin typeface="Arial" charset="0"/>
              </a:rPr>
              <a:t>for cities, electrical power stations, </a:t>
            </a:r>
          </a:p>
          <a:p>
            <a:r>
              <a:rPr lang="en-US" sz="1800" dirty="0">
                <a:latin typeface="Arial" charset="0"/>
              </a:rPr>
              <a:t>and other industrial facilities around </a:t>
            </a:r>
          </a:p>
          <a:p>
            <a:r>
              <a:rPr lang="en-US" sz="1800" dirty="0">
                <a:latin typeface="Arial" charset="0"/>
              </a:rPr>
              <a:t>the Great Lakes.  </a:t>
            </a:r>
            <a:r>
              <a:rPr lang="en-US" sz="2000" dirty="0">
                <a:latin typeface="Arial" charset="0"/>
              </a:rPr>
              <a:t> </a:t>
            </a:r>
          </a:p>
        </p:txBody>
      </p:sp>
      <p:pic>
        <p:nvPicPr>
          <p:cNvPr id="43010"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19500"/>
            <a:ext cx="383698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308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685800" y="990600"/>
            <a:ext cx="790257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0375" indent="-460375"/>
            <a:r>
              <a:rPr lang="en-US" sz="1800" u="sng">
                <a:latin typeface="Arial" charset="0"/>
              </a:rPr>
              <a:t>Zebra Mussel Summary</a:t>
            </a:r>
            <a:endParaRPr lang="en-US" sz="1800">
              <a:latin typeface="Arial" charset="0"/>
            </a:endParaRPr>
          </a:p>
          <a:p>
            <a:pPr marL="460375" indent="-460375"/>
            <a:endParaRPr lang="en-US" sz="1800">
              <a:latin typeface="Arial" charset="0"/>
            </a:endParaRPr>
          </a:p>
          <a:p>
            <a:pPr marL="460375" indent="-460375"/>
            <a:r>
              <a:rPr lang="en-US" sz="1800">
                <a:latin typeface="Arial" charset="0"/>
              </a:rPr>
              <a:t>--	were introduced in 1988 or before into a lake in Canada, probably through ballast water (jump dispersal)</a:t>
            </a:r>
          </a:p>
          <a:p>
            <a:pPr marL="460375" indent="-460375"/>
            <a:r>
              <a:rPr lang="en-US" sz="1800">
                <a:latin typeface="Arial" charset="0"/>
              </a:rPr>
              <a:t>--	settle and attach to hard substrates and grow rapidly</a:t>
            </a:r>
          </a:p>
          <a:p>
            <a:pPr marL="460375" indent="-460375"/>
            <a:r>
              <a:rPr lang="en-US" sz="1800">
                <a:latin typeface="Arial" charset="0"/>
              </a:rPr>
              <a:t>--	have highly dispersal offspring until they get large enough to settle out of the water column.</a:t>
            </a:r>
          </a:p>
          <a:p>
            <a:pPr marL="460375" indent="-460375"/>
            <a:r>
              <a:rPr lang="en-US" sz="1800">
                <a:latin typeface="Arial" charset="0"/>
              </a:rPr>
              <a:t>--	spread rapidly throughout the Great Lakes region and are now spreading down the Mississippi, mostly through diffusion dispersal along rivers and other waterways.</a:t>
            </a:r>
          </a:p>
          <a:p>
            <a:pPr marL="460375" indent="-460375"/>
            <a:r>
              <a:rPr lang="en-US" sz="1800">
                <a:latin typeface="Arial" charset="0"/>
              </a:rPr>
              <a:t>--	also spread on boats and equipment (jump dispersal), which has led to management criteria.</a:t>
            </a:r>
          </a:p>
          <a:p>
            <a:pPr marL="460375" indent="-460375"/>
            <a:r>
              <a:rPr lang="en-US" sz="1800">
                <a:latin typeface="Arial" charset="0"/>
              </a:rPr>
              <a:t>--	cause major damage by clogging pipes and killing endemic clam species.</a:t>
            </a:r>
          </a:p>
          <a:p>
            <a:pPr marL="460375" indent="-460375"/>
            <a:r>
              <a:rPr lang="en-US" sz="1800">
                <a:latin typeface="Arial" charset="0"/>
              </a:rPr>
              <a:t>--	also has effects on the local community.  Removal of phytoplankton through filter feeding causes declines in zooplankton and possibly fish, while helping aquatic macrophytes.</a:t>
            </a:r>
          </a:p>
        </p:txBody>
      </p:sp>
      <p:pic>
        <p:nvPicPr>
          <p:cNvPr id="45058"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0567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6800" y="152400"/>
            <a:ext cx="27686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p:cNvSpPr>
            <a:spLocks noChangeArrowheads="1"/>
          </p:cNvSpPr>
          <p:nvPr/>
        </p:nvSpPr>
        <p:spPr bwMode="auto">
          <a:xfrm>
            <a:off x="533400" y="838200"/>
            <a:ext cx="381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Times" charset="0"/>
              <a:buNone/>
              <a:tabLst>
                <a:tab pos="454025" algn="l"/>
                <a:tab pos="920750" algn="l"/>
                <a:tab pos="1373188" algn="l"/>
                <a:tab pos="1828800" algn="l"/>
                <a:tab pos="2284413" algn="l"/>
                <a:tab pos="2738438" algn="l"/>
              </a:tabLst>
            </a:pPr>
            <a:r>
              <a:rPr lang="en-US" sz="2000" b="1" dirty="0" smtClean="0">
                <a:solidFill>
                  <a:srgbClr val="000000"/>
                </a:solidFill>
                <a:latin typeface="Arial" charset="0"/>
              </a:rPr>
              <a:t>VII.  Invasive Species (cont.)</a:t>
            </a:r>
            <a:endParaRPr lang="en-US" sz="2000" b="1" dirty="0">
              <a:latin typeface="Arial" charset="0"/>
            </a:endParaRPr>
          </a:p>
        </p:txBody>
      </p:sp>
      <p:sp>
        <p:nvSpPr>
          <p:cNvPr id="81923"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81924" name="Picture 6"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3"/>
          <p:cNvSpPr>
            <a:spLocks noChangeArrowheads="1"/>
          </p:cNvSpPr>
          <p:nvPr/>
        </p:nvSpPr>
        <p:spPr bwMode="auto">
          <a:xfrm>
            <a:off x="533400" y="1524000"/>
            <a:ext cx="533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454025" algn="l"/>
                <a:tab pos="920750" algn="l"/>
                <a:tab pos="1373188" algn="l"/>
                <a:tab pos="1828800" algn="l"/>
                <a:tab pos="2284413" algn="l"/>
                <a:tab pos="2738438" algn="l"/>
              </a:tabLst>
            </a:pPr>
            <a:r>
              <a:rPr lang="en-US" sz="2000" dirty="0">
                <a:solidFill>
                  <a:srgbClr val="000000"/>
                </a:solidFill>
                <a:latin typeface="Arial" charset="0"/>
              </a:rPr>
              <a:t>A classic example of </a:t>
            </a:r>
            <a:r>
              <a:rPr lang="en-US" sz="2000" u="sng" dirty="0">
                <a:solidFill>
                  <a:srgbClr val="000000"/>
                </a:solidFill>
                <a:latin typeface="Arial" charset="0"/>
              </a:rPr>
              <a:t>diffusion dispersal</a:t>
            </a:r>
            <a:r>
              <a:rPr lang="en-US" sz="2000" dirty="0">
                <a:solidFill>
                  <a:srgbClr val="000000"/>
                </a:solidFill>
                <a:latin typeface="Arial" charset="0"/>
              </a:rPr>
              <a:t> can be seen in fire ants.  Fire ants are thought to have come in with shipping from South America to the US in Mobile Bay in 1918.  They then spread rapidly, ultimately being limited by a combination of temperature and soil moisture.</a:t>
            </a:r>
          </a:p>
          <a:p>
            <a:pPr>
              <a:tabLst>
                <a:tab pos="454025" algn="l"/>
                <a:tab pos="920750" algn="l"/>
                <a:tab pos="1373188" algn="l"/>
                <a:tab pos="1828800" algn="l"/>
                <a:tab pos="2284413" algn="l"/>
                <a:tab pos="2738438" algn="l"/>
              </a:tabLst>
            </a:pPr>
            <a:endParaRPr lang="en-US" sz="2000" dirty="0">
              <a:solidFill>
                <a:srgbClr val="000000"/>
              </a:solidFill>
              <a:latin typeface="Arial" charset="0"/>
            </a:endParaRPr>
          </a:p>
          <a:p>
            <a:pPr>
              <a:tabLst>
                <a:tab pos="454025" algn="l"/>
                <a:tab pos="920750" algn="l"/>
                <a:tab pos="1373188" algn="l"/>
                <a:tab pos="1828800" algn="l"/>
                <a:tab pos="2284413" algn="l"/>
                <a:tab pos="2738438" algn="l"/>
              </a:tabLst>
            </a:pPr>
            <a:r>
              <a:rPr lang="en-US" sz="2000" dirty="0">
                <a:solidFill>
                  <a:srgbClr val="000000"/>
                </a:solidFill>
                <a:latin typeface="Arial" charset="0"/>
              </a:rPr>
              <a:t>(Fundamental or realized niche?</a:t>
            </a:r>
            <a:r>
              <a:rPr lang="en-US" sz="2000" dirty="0" smtClean="0">
                <a:solidFill>
                  <a:srgbClr val="000000"/>
                </a:solidFill>
                <a:latin typeface="Arial" charset="0"/>
              </a:rPr>
              <a:t>)</a:t>
            </a:r>
          </a:p>
          <a:p>
            <a:pPr>
              <a:tabLst>
                <a:tab pos="454025" algn="l"/>
                <a:tab pos="920750" algn="l"/>
                <a:tab pos="1373188" algn="l"/>
                <a:tab pos="1828800" algn="l"/>
                <a:tab pos="2284413" algn="l"/>
                <a:tab pos="2738438" algn="l"/>
              </a:tabLst>
            </a:pPr>
            <a:endParaRPr lang="en-US" sz="2000" dirty="0">
              <a:solidFill>
                <a:srgbClr val="000000"/>
              </a:solidFill>
              <a:latin typeface="Arial" charset="0"/>
            </a:endParaRPr>
          </a:p>
          <a:p>
            <a:pPr>
              <a:tabLst>
                <a:tab pos="454025" algn="l"/>
                <a:tab pos="920750" algn="l"/>
                <a:tab pos="1373188" algn="l"/>
                <a:tab pos="1828800" algn="l"/>
                <a:tab pos="2284413" algn="l"/>
                <a:tab pos="2738438" algn="l"/>
              </a:tabLst>
            </a:pPr>
            <a:r>
              <a:rPr lang="en-US" sz="2000" dirty="0" smtClean="0">
                <a:solidFill>
                  <a:srgbClr val="000000"/>
                </a:solidFill>
                <a:latin typeface="Arial" charset="0"/>
              </a:rPr>
              <a:t>Fire ants are harmful to humans and animals, as well as potentially outcompeting native ants.  Mounds can also damage or prevent the use of harvesting and landscaping equipment.</a:t>
            </a:r>
            <a:endParaRPr lang="en-US" sz="2000" dirty="0">
              <a:solidFill>
                <a:srgbClr val="000000"/>
              </a:solidFill>
              <a:latin typeface="Arial" charset="0"/>
            </a:endParaRPr>
          </a:p>
        </p:txBody>
      </p:sp>
    </p:spTree>
    <p:extLst>
      <p:ext uri="{BB962C8B-B14F-4D97-AF65-F5344CB8AC3E}">
        <p14:creationId xmlns:p14="http://schemas.microsoft.com/office/powerpoint/2010/main" val="19170653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304800" y="914400"/>
            <a:ext cx="48006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Arial" charset="0"/>
              <a:buNone/>
              <a:tabLst>
                <a:tab pos="920750" algn="l"/>
                <a:tab pos="1373188" algn="l"/>
                <a:tab pos="1828800" algn="l"/>
                <a:tab pos="2284413" algn="l"/>
                <a:tab pos="2738438" algn="l"/>
              </a:tabLst>
            </a:pPr>
            <a:r>
              <a:rPr lang="en-US" sz="2000" u="sng" dirty="0">
                <a:latin typeface="Arial"/>
                <a:cs typeface="Arial"/>
              </a:rPr>
              <a:t>Exponential growth (density independent) can be common in invasive species:</a:t>
            </a:r>
          </a:p>
          <a:p>
            <a:pPr>
              <a:buFont typeface="Arial" charset="0"/>
              <a:buNone/>
              <a:tabLst>
                <a:tab pos="920750" algn="l"/>
                <a:tab pos="1373188" algn="l"/>
                <a:tab pos="1828800" algn="l"/>
                <a:tab pos="2284413" algn="l"/>
                <a:tab pos="2738438" algn="l"/>
              </a:tabLst>
            </a:pPr>
            <a:endParaRPr lang="en-US" sz="2000" u="sng" dirty="0">
              <a:latin typeface="Arial"/>
              <a:cs typeface="Arial"/>
            </a:endParaRPr>
          </a:p>
          <a:p>
            <a:pPr>
              <a:buFont typeface="Arial" charset="0"/>
              <a:buNone/>
              <a:tabLst>
                <a:tab pos="920750" algn="l"/>
                <a:tab pos="1373188" algn="l"/>
                <a:tab pos="1828800" algn="l"/>
                <a:tab pos="2284413" algn="l"/>
                <a:tab pos="2738438" algn="l"/>
              </a:tabLst>
            </a:pPr>
            <a:r>
              <a:rPr lang="en-US" sz="2000" dirty="0">
                <a:latin typeface="Arial"/>
                <a:cs typeface="Arial"/>
              </a:rPr>
              <a:t>Asian carp were brought to the US in the late 1970</a:t>
            </a:r>
            <a:r>
              <a:rPr lang="ja-JP" altLang="en-US" sz="2000" dirty="0">
                <a:latin typeface="Arial"/>
                <a:cs typeface="Arial"/>
              </a:rPr>
              <a:t>’</a:t>
            </a:r>
            <a:r>
              <a:rPr lang="en-US" altLang="ja-JP" sz="2000" dirty="0">
                <a:latin typeface="Arial"/>
                <a:cs typeface="Arial"/>
              </a:rPr>
              <a:t>s to clean algae out of fish farms.  But, floods allowed the carp to enter the Mississippi waterways where they have spread.  There is significant concern that the carp will eventually make it into the Great Lakes and decimate fisheries further north. They have built a $37 million underwater electric barrier to dissuade the fish from moving through the Illinois River into the Great Lakes.  </a:t>
            </a:r>
            <a:endParaRPr lang="en-US" sz="2000" dirty="0">
              <a:latin typeface="Arial"/>
              <a:cs typeface="Arial"/>
            </a:endParaRPr>
          </a:p>
        </p:txBody>
      </p:sp>
      <p:pic>
        <p:nvPicPr>
          <p:cNvPr id="53250"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5"/>
          <p:cNvSpPr>
            <a:spLocks noChangeArrowheads="1"/>
          </p:cNvSpPr>
          <p:nvPr/>
        </p:nvSpPr>
        <p:spPr bwMode="auto">
          <a:xfrm>
            <a:off x="762000" y="594360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Arial"/>
                <a:cs typeface="Arial"/>
                <a:hlinkClick r:id="rId4"/>
              </a:rPr>
              <a:t>asian carp video</a:t>
            </a:r>
            <a:endParaRPr lang="en-US" sz="1800" dirty="0">
              <a:latin typeface="Arial"/>
              <a:cs typeface="Arial"/>
            </a:endParaRPr>
          </a:p>
        </p:txBody>
      </p:sp>
      <p:pic>
        <p:nvPicPr>
          <p:cNvPr id="5325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143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8130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533400" y="60960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r>
              <a:rPr lang="en-US" sz="2000">
                <a:solidFill>
                  <a:srgbClr val="000000"/>
                </a:solidFill>
                <a:latin typeface="Arial" charset="0"/>
              </a:rPr>
              <a:t>Invasive species:</a:t>
            </a:r>
            <a:endParaRPr lang="en-US" sz="2000">
              <a:latin typeface="Arial" charset="0"/>
            </a:endParaRPr>
          </a:p>
        </p:txBody>
      </p:sp>
      <p:sp>
        <p:nvSpPr>
          <p:cNvPr id="75778"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5779"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90600"/>
            <a:ext cx="47244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7"/>
          <p:cNvSpPr>
            <a:spLocks noChangeArrowheads="1"/>
          </p:cNvSpPr>
          <p:nvPr/>
        </p:nvSpPr>
        <p:spPr bwMode="auto">
          <a:xfrm>
            <a:off x="5410200" y="914400"/>
            <a:ext cx="3540125"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Arial" charset="0"/>
              </a:rPr>
              <a:t>Burmese pythons are legal pets, with over 30,000 imported into the US last year.  However, they can grow to over 20 feet long and pet owners have been known to just release them when they get too big. This is causing problems in the Everglades, where they eat wood storks, mangrove fox squirrels, and eastern indigo snakes, as well as other protected and endangered species.</a:t>
            </a:r>
          </a:p>
        </p:txBody>
      </p:sp>
      <p:sp>
        <p:nvSpPr>
          <p:cNvPr id="75782" name="Rectangle 8"/>
          <p:cNvSpPr>
            <a:spLocks noChangeArrowheads="1"/>
          </p:cNvSpPr>
          <p:nvPr/>
        </p:nvSpPr>
        <p:spPr bwMode="auto">
          <a:xfrm>
            <a:off x="5410200" y="4724400"/>
            <a:ext cx="3657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Arial" charset="0"/>
              </a:rPr>
              <a:t>There are many, many more stories about invasive species, especially in Florida.  We will discuss these later, but for now just want to briefly study the process of migration.</a:t>
            </a:r>
          </a:p>
        </p:txBody>
      </p:sp>
      <p:pic>
        <p:nvPicPr>
          <p:cNvPr id="2" name="Picture 1"/>
          <p:cNvPicPr>
            <a:picLocks noChangeAspect="1"/>
          </p:cNvPicPr>
          <p:nvPr/>
        </p:nvPicPr>
        <p:blipFill>
          <a:blip r:embed="rId5"/>
          <a:stretch>
            <a:fillRect/>
          </a:stretch>
        </p:blipFill>
        <p:spPr>
          <a:xfrm>
            <a:off x="381000" y="3784600"/>
            <a:ext cx="4800600" cy="2844800"/>
          </a:xfrm>
          <a:prstGeom prst="rect">
            <a:avLst/>
          </a:prstGeom>
        </p:spPr>
      </p:pic>
    </p:spTree>
    <p:extLst>
      <p:ext uri="{BB962C8B-B14F-4D97-AF65-F5344CB8AC3E}">
        <p14:creationId xmlns:p14="http://schemas.microsoft.com/office/powerpoint/2010/main" val="36620594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533400" y="60960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r>
              <a:rPr lang="en-US" sz="2000">
                <a:solidFill>
                  <a:srgbClr val="000000"/>
                </a:solidFill>
                <a:latin typeface="Arial" charset="0"/>
              </a:rPr>
              <a:t>Invasive species:</a:t>
            </a:r>
            <a:endParaRPr lang="en-US" sz="2000">
              <a:latin typeface="Arial" charset="0"/>
            </a:endParaRPr>
          </a:p>
        </p:txBody>
      </p:sp>
      <p:sp>
        <p:nvSpPr>
          <p:cNvPr id="75778"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5779"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7"/>
          <p:cNvSpPr>
            <a:spLocks noChangeArrowheads="1"/>
          </p:cNvSpPr>
          <p:nvPr/>
        </p:nvSpPr>
        <p:spPr bwMode="auto">
          <a:xfrm>
            <a:off x="3810000" y="914400"/>
            <a:ext cx="5029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smtClean="0">
                <a:latin typeface="Arial" charset="0"/>
              </a:rPr>
              <a:t>This </a:t>
            </a:r>
            <a:r>
              <a:rPr lang="en-US" sz="2000" dirty="0">
                <a:latin typeface="Arial" charset="0"/>
              </a:rPr>
              <a:t>is causing problems in the Everglades, where they </a:t>
            </a:r>
            <a:r>
              <a:rPr lang="en-US" sz="2000" dirty="0" smtClean="0">
                <a:latin typeface="Arial" charset="0"/>
              </a:rPr>
              <a:t>both common species, such as deer and </a:t>
            </a:r>
            <a:r>
              <a:rPr lang="en-US" sz="2000" dirty="0" err="1" smtClean="0">
                <a:latin typeface="Arial" charset="0"/>
              </a:rPr>
              <a:t>raccons</a:t>
            </a:r>
            <a:r>
              <a:rPr lang="en-US" sz="2000" dirty="0" smtClean="0">
                <a:latin typeface="Arial" charset="0"/>
              </a:rPr>
              <a:t> </a:t>
            </a:r>
            <a:r>
              <a:rPr lang="en-US" sz="2000" dirty="0">
                <a:latin typeface="Arial" charset="0"/>
              </a:rPr>
              <a:t>as </a:t>
            </a:r>
            <a:r>
              <a:rPr lang="en-US" sz="2000" dirty="0" smtClean="0">
                <a:latin typeface="Arial" charset="0"/>
              </a:rPr>
              <a:t>well as protected </a:t>
            </a:r>
            <a:r>
              <a:rPr lang="en-US" sz="2000" dirty="0">
                <a:latin typeface="Arial" charset="0"/>
              </a:rPr>
              <a:t>and endangered </a:t>
            </a:r>
            <a:r>
              <a:rPr lang="en-US" sz="2000" dirty="0" smtClean="0">
                <a:latin typeface="Arial" charset="0"/>
              </a:rPr>
              <a:t>species such as indigo snakes.</a:t>
            </a:r>
          </a:p>
          <a:p>
            <a:endParaRPr lang="en-US" sz="2000" dirty="0">
              <a:latin typeface="Arial" charset="0"/>
            </a:endParaRPr>
          </a:p>
          <a:p>
            <a:r>
              <a:rPr lang="en-US" sz="2000" dirty="0" smtClean="0">
                <a:latin typeface="Arial" charset="0"/>
              </a:rPr>
              <a:t>Python hunts have been largely unsuccessful in reducing the numbers of these large but secretive snakes.</a:t>
            </a:r>
            <a:endParaRPr lang="en-US" sz="2000" dirty="0">
              <a:latin typeface="Arial" charset="0"/>
            </a:endParaRPr>
          </a:p>
        </p:txBody>
      </p:sp>
      <p:pic>
        <p:nvPicPr>
          <p:cNvPr id="3" name="Picture 2"/>
          <p:cNvPicPr>
            <a:picLocks noChangeAspect="1"/>
          </p:cNvPicPr>
          <p:nvPr/>
        </p:nvPicPr>
        <p:blipFill>
          <a:blip r:embed="rId4"/>
          <a:stretch>
            <a:fillRect/>
          </a:stretch>
        </p:blipFill>
        <p:spPr>
          <a:xfrm>
            <a:off x="685800" y="1066800"/>
            <a:ext cx="2882900" cy="5511800"/>
          </a:xfrm>
          <a:prstGeom prst="rect">
            <a:avLst/>
          </a:prstGeom>
        </p:spPr>
      </p:pic>
      <p:pic>
        <p:nvPicPr>
          <p:cNvPr id="4" name="Picture 3"/>
          <p:cNvPicPr>
            <a:picLocks noChangeAspect="1"/>
          </p:cNvPicPr>
          <p:nvPr/>
        </p:nvPicPr>
        <p:blipFill>
          <a:blip r:embed="rId5"/>
          <a:stretch>
            <a:fillRect/>
          </a:stretch>
        </p:blipFill>
        <p:spPr>
          <a:xfrm>
            <a:off x="4191000" y="3810000"/>
            <a:ext cx="4191000" cy="2827087"/>
          </a:xfrm>
          <a:prstGeom prst="rect">
            <a:avLst/>
          </a:prstGeom>
        </p:spPr>
      </p:pic>
    </p:spTree>
    <p:extLst>
      <p:ext uri="{BB962C8B-B14F-4D97-AF65-F5344CB8AC3E}">
        <p14:creationId xmlns:p14="http://schemas.microsoft.com/office/powerpoint/2010/main" val="39414485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2611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ChangeArrowheads="1"/>
          </p:cNvSpPr>
          <p:nvPr/>
        </p:nvSpPr>
        <p:spPr bwMode="auto">
          <a:xfrm>
            <a:off x="533400" y="83820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r>
              <a:rPr lang="en-US" sz="2000">
                <a:solidFill>
                  <a:srgbClr val="000000"/>
                </a:solidFill>
                <a:latin typeface="Arial" charset="0"/>
              </a:rPr>
              <a:t>Invasive species:</a:t>
            </a:r>
            <a:endParaRPr lang="en-US" sz="2000">
              <a:latin typeface="Arial" charset="0"/>
            </a:endParaRPr>
          </a:p>
        </p:txBody>
      </p:sp>
      <p:sp>
        <p:nvSpPr>
          <p:cNvPr id="79874"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9875"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8"/>
          <p:cNvSpPr>
            <a:spLocks noChangeArrowheads="1"/>
          </p:cNvSpPr>
          <p:nvPr/>
        </p:nvSpPr>
        <p:spPr bwMode="auto">
          <a:xfrm>
            <a:off x="457200" y="5334000"/>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Arial" charset="0"/>
              </a:rPr>
              <a:t>I can find no information about this photo that is from a state webpage of miscellaneous photos.  It is merely labeled </a:t>
            </a:r>
            <a:r>
              <a:rPr lang="ja-JP" altLang="en-US" sz="1800">
                <a:latin typeface="Arial" charset="0"/>
              </a:rPr>
              <a:t>“</a:t>
            </a:r>
            <a:r>
              <a:rPr lang="en-US" altLang="ja-JP" sz="1800">
                <a:latin typeface="Arial" charset="0"/>
              </a:rPr>
              <a:t>Oliver Cromwell holding up python found in Lake Munson.</a:t>
            </a:r>
            <a:r>
              <a:rPr lang="ja-JP" altLang="en-US" sz="1800">
                <a:latin typeface="Arial" charset="0"/>
              </a:rPr>
              <a:t>”</a:t>
            </a:r>
            <a:endParaRPr lang="en-US" sz="1800">
              <a:latin typeface="Arial" charset="0"/>
            </a:endParaRPr>
          </a:p>
        </p:txBody>
      </p:sp>
      <p:pic>
        <p:nvPicPr>
          <p:cNvPr id="7987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25400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066800"/>
            <a:ext cx="3949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8822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0962" name="Text Box 4"/>
          <p:cNvSpPr txBox="1">
            <a:spLocks noChangeArrowheads="1"/>
          </p:cNvSpPr>
          <p:nvPr/>
        </p:nvSpPr>
        <p:spPr bwMode="auto">
          <a:xfrm>
            <a:off x="457200" y="914400"/>
            <a:ext cx="38862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a:latin typeface="Arial" charset="0"/>
              </a:rPr>
              <a:t> 	Ecosystem Ecology</a:t>
            </a:r>
            <a:endParaRPr lang="en-US" sz="2000">
              <a:latin typeface="Arial" charset="0"/>
            </a:endParaRPr>
          </a:p>
          <a:p>
            <a:r>
              <a:rPr lang="en-US" sz="2000">
                <a:latin typeface="Arial" charset="0"/>
              </a:rPr>
              <a:t>	B.	Case Study</a:t>
            </a:r>
          </a:p>
          <a:p>
            <a:endParaRPr lang="en-US" sz="2000">
              <a:latin typeface="Arial" charset="0"/>
            </a:endParaRPr>
          </a:p>
          <a:p>
            <a:r>
              <a:rPr lang="en-US" sz="1600">
                <a:latin typeface="Arial" charset="0"/>
              </a:rPr>
              <a:t>This is from Livingston, Niu, Lewis, and Woodsum.  1997, Ecological Applications 7:277-299.</a:t>
            </a:r>
            <a:endParaRPr lang="en-US" sz="2000">
              <a:latin typeface="Arial" charset="0"/>
            </a:endParaRPr>
          </a:p>
          <a:p>
            <a:endParaRPr lang="en-US" sz="2000">
              <a:latin typeface="Arial" charset="0"/>
            </a:endParaRPr>
          </a:p>
          <a:p>
            <a:r>
              <a:rPr lang="en-US" sz="2000">
                <a:latin typeface="Arial" charset="0"/>
              </a:rPr>
              <a:t>9.5 year study addressed the effects of a drought on an estuarine system.  Normally, estuaries are thought to be quite rich, because of influx of nutrients into an environment where predation is low, combined with generally shallow waters. (Shallow waters can be warmer and allow more light to hit the bottom).</a:t>
            </a:r>
          </a:p>
        </p:txBody>
      </p:sp>
      <p:pic>
        <p:nvPicPr>
          <p:cNvPr id="409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4491038"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57200"/>
            <a:ext cx="3967506"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72200" y="3352800"/>
            <a:ext cx="2971800" cy="369332"/>
          </a:xfrm>
          <a:prstGeom prst="rect">
            <a:avLst/>
          </a:prstGeom>
          <a:noFill/>
        </p:spPr>
        <p:txBody>
          <a:bodyPr wrap="square" rtlCol="0">
            <a:spAutoFit/>
          </a:bodyPr>
          <a:lstStyle/>
          <a:p>
            <a:pPr algn="ctr"/>
            <a:r>
              <a:rPr lang="en-US" sz="1800" dirty="0" smtClean="0">
                <a:latin typeface="Arial"/>
                <a:cs typeface="Arial"/>
              </a:rPr>
              <a:t>www.divingdr.com</a:t>
            </a:r>
            <a:endParaRPr lang="en-US" sz="1800" dirty="0">
              <a:latin typeface="Arial"/>
              <a:cs typeface="Aria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33800"/>
            <a:ext cx="5082931" cy="268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981200" y="6324600"/>
            <a:ext cx="4079253" cy="369332"/>
          </a:xfrm>
          <a:prstGeom prst="rect">
            <a:avLst/>
          </a:prstGeom>
          <a:noFill/>
        </p:spPr>
        <p:txBody>
          <a:bodyPr wrap="square" rtlCol="0">
            <a:spAutoFit/>
          </a:bodyPr>
          <a:lstStyle/>
          <a:p>
            <a:pPr algn="ctr"/>
            <a:r>
              <a:rPr lang="en-US" sz="1800" dirty="0" smtClean="0">
                <a:latin typeface="Arial"/>
                <a:cs typeface="Arial"/>
              </a:rPr>
              <a:t>daniellesdives.wordpress.com</a:t>
            </a:r>
            <a:endParaRPr lang="en-US" sz="1800" dirty="0">
              <a:latin typeface="Arial"/>
              <a:cs typeface="Arial"/>
            </a:endParaRPr>
          </a:p>
        </p:txBody>
      </p:sp>
      <p:pic>
        <p:nvPicPr>
          <p:cNvPr id="9" name="Picture 6"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idx="1"/>
          </p:nvPr>
        </p:nvSpPr>
        <p:spPr>
          <a:xfrm>
            <a:off x="533400" y="914400"/>
            <a:ext cx="4419600" cy="2209800"/>
          </a:xfrm>
        </p:spPr>
        <p:txBody>
          <a:bodyPr/>
          <a:lstStyle/>
          <a:p>
            <a:pPr marL="0" indent="0">
              <a:buNone/>
            </a:pPr>
            <a:r>
              <a:rPr lang="en-US" sz="2400" u="sng" dirty="0">
                <a:latin typeface="Arial"/>
                <a:cs typeface="Arial"/>
              </a:rPr>
              <a:t>Invasive </a:t>
            </a:r>
            <a:r>
              <a:rPr lang="en-US" sz="2400" u="sng" dirty="0" smtClean="0">
                <a:latin typeface="Arial"/>
                <a:cs typeface="Arial"/>
              </a:rPr>
              <a:t>Lionfish</a:t>
            </a:r>
          </a:p>
          <a:p>
            <a:endParaRPr lang="en-US" sz="2000" i="1" dirty="0">
              <a:latin typeface="Arial"/>
              <a:cs typeface="Arial"/>
            </a:endParaRPr>
          </a:p>
          <a:p>
            <a:r>
              <a:rPr lang="en-US" sz="2000" i="1" dirty="0" err="1" smtClean="0">
                <a:latin typeface="Arial"/>
                <a:cs typeface="Arial"/>
              </a:rPr>
              <a:t>Pterois</a:t>
            </a:r>
            <a:r>
              <a:rPr lang="en-US" sz="2000" i="1" dirty="0" smtClean="0">
                <a:latin typeface="Arial"/>
                <a:cs typeface="Arial"/>
              </a:rPr>
              <a:t> </a:t>
            </a:r>
            <a:r>
              <a:rPr lang="en-US" sz="2000" i="1" dirty="0" err="1" smtClean="0">
                <a:latin typeface="Arial"/>
                <a:cs typeface="Arial"/>
              </a:rPr>
              <a:t>volitans</a:t>
            </a:r>
            <a:r>
              <a:rPr lang="en-US" sz="2000" i="1" dirty="0" smtClean="0">
                <a:latin typeface="Arial"/>
                <a:cs typeface="Arial"/>
              </a:rPr>
              <a:t>; </a:t>
            </a:r>
            <a:r>
              <a:rPr lang="en-US" sz="2000" i="1" dirty="0" err="1" smtClean="0">
                <a:latin typeface="Arial"/>
                <a:cs typeface="Arial"/>
              </a:rPr>
              <a:t>Pterois</a:t>
            </a:r>
            <a:r>
              <a:rPr lang="en-US" sz="2000" i="1" dirty="0" smtClean="0">
                <a:latin typeface="Arial"/>
                <a:cs typeface="Arial"/>
              </a:rPr>
              <a:t> miles</a:t>
            </a:r>
          </a:p>
          <a:p>
            <a:r>
              <a:rPr lang="en-US" sz="2000" dirty="0" smtClean="0">
                <a:latin typeface="Arial"/>
                <a:cs typeface="Arial"/>
              </a:rPr>
              <a:t>Up to 18” long</a:t>
            </a:r>
          </a:p>
          <a:p>
            <a:r>
              <a:rPr lang="en-US" sz="2000" dirty="0" smtClean="0">
                <a:latin typeface="Arial"/>
                <a:cs typeface="Arial"/>
              </a:rPr>
              <a:t>Ambush predators</a:t>
            </a:r>
            <a:endParaRPr lang="en-US" sz="2000" dirty="0">
              <a:latin typeface="Arial"/>
              <a:cs typeface="Arial"/>
            </a:endParaRPr>
          </a:p>
        </p:txBody>
      </p:sp>
    </p:spTree>
    <p:extLst>
      <p:ext uri="{BB962C8B-B14F-4D97-AF65-F5344CB8AC3E}">
        <p14:creationId xmlns:p14="http://schemas.microsoft.com/office/powerpoint/2010/main" val="9450330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779507"/>
            <a:ext cx="4419600" cy="369332"/>
          </a:xfrm>
          <a:prstGeom prst="rect">
            <a:avLst/>
          </a:prstGeom>
          <a:noFill/>
        </p:spPr>
        <p:txBody>
          <a:bodyPr wrap="square" rtlCol="0">
            <a:spAutoFit/>
          </a:bodyPr>
          <a:lstStyle/>
          <a:p>
            <a:r>
              <a:rPr lang="en-US" dirty="0" smtClean="0">
                <a:hlinkClick r:id="rId3"/>
              </a:rPr>
              <a:t>Spread of Lionfish</a:t>
            </a: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2" y="887654"/>
            <a:ext cx="8812213" cy="4895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1012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535" y="228600"/>
            <a:ext cx="6646510" cy="456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5380" y="4953000"/>
            <a:ext cx="7882820" cy="1600438"/>
          </a:xfrm>
          <a:prstGeom prst="rect">
            <a:avLst/>
          </a:prstGeom>
          <a:noFill/>
        </p:spPr>
        <p:txBody>
          <a:bodyPr wrap="square" rtlCol="0">
            <a:spAutoFit/>
          </a:bodyPr>
          <a:lstStyle/>
          <a:p>
            <a:r>
              <a:rPr lang="en-US" sz="1400" dirty="0"/>
              <a:t>Shows a healthy food chain (left) versus one with fishing pressure and introduced lionfish, demonstrating the negative impact lionfish indirectly have on corals. Size of the organism indicates relative abundance and thickness of the arrow shows relative strength of the interaction. Solid arrows are direct effects and dashed arrows are indirect effects. Image taken from: </a:t>
            </a:r>
            <a:r>
              <a:rPr lang="en-US" sz="1400" dirty="0" err="1"/>
              <a:t>Albins</a:t>
            </a:r>
            <a:r>
              <a:rPr lang="en-US" sz="1400" dirty="0"/>
              <a:t>, M. A. and M. A. </a:t>
            </a:r>
            <a:r>
              <a:rPr lang="en-US" sz="1400" dirty="0" err="1"/>
              <a:t>Hixon</a:t>
            </a:r>
            <a:r>
              <a:rPr lang="en-US" sz="1400" dirty="0"/>
              <a:t>. 2011. Worst case scenario: potential long-term effects of invasive predatory lionfish (</a:t>
            </a:r>
            <a:r>
              <a:rPr lang="en-US" sz="1400" dirty="0" err="1"/>
              <a:t>Pterois</a:t>
            </a:r>
            <a:r>
              <a:rPr lang="en-US" sz="1400" dirty="0"/>
              <a:t> </a:t>
            </a:r>
            <a:r>
              <a:rPr lang="en-US" sz="1400" dirty="0" err="1"/>
              <a:t>volitans</a:t>
            </a:r>
            <a:r>
              <a:rPr lang="en-US" sz="1400" dirty="0"/>
              <a:t>) on Atlantic and Caribbean coral-reef communities. Environmental Biology of Fishes:1-7</a:t>
            </a:r>
          </a:p>
        </p:txBody>
      </p:sp>
      <p:sp>
        <p:nvSpPr>
          <p:cNvPr id="5" name="TextBox 4"/>
          <p:cNvSpPr txBox="1"/>
          <p:nvPr/>
        </p:nvSpPr>
        <p:spPr>
          <a:xfrm>
            <a:off x="4800600" y="6414938"/>
            <a:ext cx="3505200" cy="276999"/>
          </a:xfrm>
          <a:prstGeom prst="rect">
            <a:avLst/>
          </a:prstGeom>
          <a:noFill/>
        </p:spPr>
        <p:txBody>
          <a:bodyPr wrap="square" rtlCol="0">
            <a:spAutoFit/>
          </a:bodyPr>
          <a:lstStyle/>
          <a:p>
            <a:pPr algn="ctr"/>
            <a:r>
              <a:rPr lang="en-US" sz="1200" dirty="0"/>
              <a:t>s</a:t>
            </a:r>
            <a:r>
              <a:rPr lang="en-US" sz="1200" dirty="0" smtClean="0"/>
              <a:t>peakupforblue.com</a:t>
            </a:r>
            <a:endParaRPr lang="en-US" sz="1200" dirty="0"/>
          </a:p>
        </p:txBody>
      </p:sp>
    </p:spTree>
    <p:extLst>
      <p:ext uri="{BB962C8B-B14F-4D97-AF65-F5344CB8AC3E}">
        <p14:creationId xmlns:p14="http://schemas.microsoft.com/office/powerpoint/2010/main" val="5865187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199" y="3201629"/>
            <a:ext cx="438388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11340" y="6438900"/>
            <a:ext cx="2895600" cy="276999"/>
          </a:xfrm>
          <a:prstGeom prst="rect">
            <a:avLst/>
          </a:prstGeom>
          <a:noFill/>
        </p:spPr>
        <p:txBody>
          <a:bodyPr wrap="square" rtlCol="0">
            <a:spAutoFit/>
          </a:bodyPr>
          <a:lstStyle/>
          <a:p>
            <a:pPr algn="ctr"/>
            <a:r>
              <a:rPr lang="en-US" sz="1200" dirty="0"/>
              <a:t>k</a:t>
            </a:r>
            <a:r>
              <a:rPr lang="en-US" sz="1200" dirty="0" smtClean="0"/>
              <a:t>eysnews.com</a:t>
            </a:r>
            <a:endParaRPr lang="en-US" sz="12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743200"/>
            <a:ext cx="285750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4253" y="261593"/>
            <a:ext cx="20002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315886"/>
            <a:ext cx="3629025" cy="2177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1674" y="439775"/>
            <a:ext cx="3078726" cy="166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5651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066800" y="990600"/>
            <a:ext cx="7162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u="sng" dirty="0" smtClean="0">
                <a:solidFill>
                  <a:schemeClr val="tx2"/>
                </a:solidFill>
                <a:latin typeface="Arial"/>
                <a:cs typeface="Arial"/>
              </a:rPr>
              <a:t>These examples suggest that there are several stages common in invasions</a:t>
            </a:r>
          </a:p>
          <a:p>
            <a:pPr eaLnBrk="0" hangingPunct="0"/>
            <a:endParaRPr lang="en-US" dirty="0">
              <a:solidFill>
                <a:schemeClr val="tx2"/>
              </a:solidFill>
              <a:latin typeface="Arial"/>
              <a:cs typeface="Arial"/>
            </a:endParaRPr>
          </a:p>
          <a:p>
            <a:r>
              <a:rPr lang="en-US" dirty="0">
                <a:solidFill>
                  <a:srgbClr val="3333FF"/>
                </a:solidFill>
                <a:latin typeface="Arial"/>
                <a:cs typeface="Arial"/>
              </a:rPr>
              <a:t>1. </a:t>
            </a:r>
            <a:r>
              <a:rPr lang="en-US" dirty="0" smtClean="0">
                <a:solidFill>
                  <a:srgbClr val="3333FF"/>
                </a:solidFill>
                <a:latin typeface="Arial"/>
                <a:cs typeface="Arial"/>
              </a:rPr>
              <a:t>Dispersal to new habitats (transport)</a:t>
            </a:r>
          </a:p>
          <a:p>
            <a:endParaRPr lang="en-US" dirty="0" smtClean="0">
              <a:solidFill>
                <a:srgbClr val="3333FF"/>
              </a:solidFill>
              <a:latin typeface="Arial"/>
              <a:cs typeface="Arial"/>
            </a:endParaRPr>
          </a:p>
          <a:p>
            <a:r>
              <a:rPr lang="en-US" dirty="0">
                <a:solidFill>
                  <a:srgbClr val="3333FF"/>
                </a:solidFill>
                <a:latin typeface="Arial"/>
                <a:cs typeface="Arial"/>
              </a:rPr>
              <a:t>2. </a:t>
            </a:r>
            <a:r>
              <a:rPr lang="en-US" dirty="0" smtClean="0">
                <a:solidFill>
                  <a:srgbClr val="3333FF"/>
                </a:solidFill>
                <a:latin typeface="Arial"/>
                <a:cs typeface="Arial"/>
              </a:rPr>
              <a:t>Establishment</a:t>
            </a:r>
          </a:p>
          <a:p>
            <a:endParaRPr lang="en-US" dirty="0" smtClean="0">
              <a:solidFill>
                <a:srgbClr val="3333FF"/>
              </a:solidFill>
              <a:latin typeface="Arial"/>
              <a:cs typeface="Arial"/>
            </a:endParaRPr>
          </a:p>
          <a:p>
            <a:r>
              <a:rPr lang="en-US" dirty="0">
                <a:solidFill>
                  <a:srgbClr val="3333FF"/>
                </a:solidFill>
                <a:latin typeface="Arial"/>
                <a:cs typeface="Arial"/>
              </a:rPr>
              <a:t>3. </a:t>
            </a:r>
            <a:r>
              <a:rPr lang="en-US" dirty="0" smtClean="0">
                <a:solidFill>
                  <a:srgbClr val="3333FF"/>
                </a:solidFill>
                <a:latin typeface="Arial"/>
                <a:cs typeface="Arial"/>
              </a:rPr>
              <a:t>Spread within new habitats</a:t>
            </a:r>
            <a:endParaRPr lang="en-US" dirty="0">
              <a:solidFill>
                <a:srgbClr val="3333FF"/>
              </a:solidFill>
              <a:latin typeface="Arial"/>
              <a:cs typeface="Arial"/>
            </a:endParaRPr>
          </a:p>
        </p:txBody>
      </p:sp>
      <p:sp>
        <p:nvSpPr>
          <p:cNvPr id="164867" name="Text Box 3"/>
          <p:cNvSpPr txBox="1">
            <a:spLocks noChangeArrowheads="1"/>
          </p:cNvSpPr>
          <p:nvPr/>
        </p:nvSpPr>
        <p:spPr bwMode="auto">
          <a:xfrm>
            <a:off x="685800" y="3810000"/>
            <a:ext cx="8077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solidFill>
                  <a:schemeClr val="tx2"/>
                </a:solidFill>
                <a:latin typeface="Arial"/>
                <a:cs typeface="Arial"/>
              </a:rPr>
              <a:t/>
            </a:r>
            <a:br>
              <a:rPr lang="en-US" sz="2000" dirty="0">
                <a:solidFill>
                  <a:schemeClr val="tx2"/>
                </a:solidFill>
                <a:latin typeface="Arial"/>
                <a:cs typeface="Arial"/>
              </a:rPr>
            </a:br>
            <a:r>
              <a:rPr lang="en-US" sz="2000" dirty="0" smtClean="0">
                <a:solidFill>
                  <a:schemeClr val="tx2"/>
                </a:solidFill>
                <a:latin typeface="Arial"/>
                <a:cs typeface="Arial"/>
              </a:rPr>
              <a:t>The invasion process </a:t>
            </a:r>
            <a:r>
              <a:rPr lang="en-US" sz="2000" dirty="0" smtClean="0">
                <a:latin typeface="Arial"/>
                <a:cs typeface="Arial"/>
              </a:rPr>
              <a:t>is of </a:t>
            </a:r>
            <a:r>
              <a:rPr lang="en-US" sz="2000" dirty="0">
                <a:latin typeface="Arial"/>
                <a:cs typeface="Arial"/>
              </a:rPr>
              <a:t>interest to ecologist because </a:t>
            </a:r>
            <a:r>
              <a:rPr lang="en-US" sz="2000" dirty="0" smtClean="0">
                <a:latin typeface="Arial"/>
                <a:cs typeface="Arial"/>
              </a:rPr>
              <a:t>it allows </a:t>
            </a:r>
            <a:r>
              <a:rPr lang="en-US" sz="2000" dirty="0">
                <a:latin typeface="Arial"/>
                <a:cs typeface="Arial"/>
              </a:rPr>
              <a:t>us to test ideas in ecology about </a:t>
            </a:r>
            <a:r>
              <a:rPr lang="en-US" sz="2000" dirty="0" smtClean="0">
                <a:latin typeface="Arial"/>
                <a:cs typeface="Arial"/>
              </a:rPr>
              <a:t>population dynamics </a:t>
            </a:r>
            <a:r>
              <a:rPr lang="en-US" sz="2000" dirty="0">
                <a:latin typeface="Arial"/>
                <a:cs typeface="Arial"/>
              </a:rPr>
              <a:t>and </a:t>
            </a:r>
            <a:r>
              <a:rPr lang="en-US" sz="2000" dirty="0" smtClean="0">
                <a:latin typeface="Arial"/>
                <a:cs typeface="Arial"/>
              </a:rPr>
              <a:t>community structure.</a:t>
            </a:r>
          </a:p>
          <a:p>
            <a:endParaRPr lang="en-US" sz="2000" dirty="0">
              <a:latin typeface="Arial"/>
              <a:cs typeface="Arial"/>
            </a:endParaRPr>
          </a:p>
          <a:p>
            <a:r>
              <a:rPr lang="en-US" sz="2000" dirty="0" smtClean="0">
                <a:latin typeface="Arial"/>
                <a:cs typeface="Arial"/>
              </a:rPr>
              <a:t>Species that successfully make it through these stages of invasion aren’t random</a:t>
            </a:r>
            <a:r>
              <a:rPr lang="en-US" sz="2000" dirty="0">
                <a:latin typeface="Arial"/>
                <a:cs typeface="Arial"/>
              </a:rPr>
              <a:t>.  Successful invasive species do share a number of </a:t>
            </a:r>
            <a:r>
              <a:rPr lang="en-US" sz="2000" dirty="0" smtClean="0">
                <a:latin typeface="Arial"/>
                <a:cs typeface="Arial"/>
              </a:rPr>
              <a:t>traits and d</a:t>
            </a:r>
            <a:r>
              <a:rPr lang="en-US" sz="2000" dirty="0" smtClean="0">
                <a:solidFill>
                  <a:schemeClr val="tx2"/>
                </a:solidFill>
                <a:latin typeface="Arial"/>
                <a:cs typeface="Arial"/>
              </a:rPr>
              <a:t>ifferent traits may </a:t>
            </a:r>
            <a:r>
              <a:rPr lang="en-US" sz="2000" dirty="0">
                <a:solidFill>
                  <a:schemeClr val="tx2"/>
                </a:solidFill>
                <a:latin typeface="Arial"/>
                <a:cs typeface="Arial"/>
              </a:rPr>
              <a:t>be important at different </a:t>
            </a:r>
            <a:r>
              <a:rPr lang="en-US" sz="2000" dirty="0" smtClean="0">
                <a:solidFill>
                  <a:schemeClr val="tx2"/>
                </a:solidFill>
                <a:latin typeface="Arial"/>
                <a:cs typeface="Arial"/>
              </a:rPr>
              <a:t>stages.  </a:t>
            </a:r>
            <a:endParaRPr lang="en-US" sz="2000" dirty="0">
              <a:latin typeface="Arial"/>
              <a:cs typeface="Arial"/>
            </a:endParaRPr>
          </a:p>
        </p:txBody>
      </p:sp>
      <p:pic>
        <p:nvPicPr>
          <p:cNvPr id="7"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922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34537448" presetClass="entr" presetSubtype="0" fill="hold" grpId="0" nodeType="clickEffect">
                                  <p:stCondLst>
                                    <p:cond delay="0"/>
                                  </p:stCondLst>
                                  <p:childTnLst>
                                    <p:set>
                                      <p:cBhvr>
                                        <p:cTn id="6" dur="1" fill="hold">
                                          <p:stCondLst>
                                            <p:cond delay="499"/>
                                          </p:stCondLst>
                                        </p:cTn>
                                        <p:tgtEl>
                                          <p:spTgt spid="164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ChangeArrowheads="1"/>
          </p:cNvSpPr>
          <p:nvPr/>
        </p:nvSpPr>
        <p:spPr bwMode="auto">
          <a:xfrm>
            <a:off x="533400" y="838200"/>
            <a:ext cx="8229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Times" charset="0"/>
              <a:buNone/>
              <a:tabLst>
                <a:tab pos="454025" algn="l"/>
                <a:tab pos="920750" algn="l"/>
                <a:tab pos="1373188" algn="l"/>
                <a:tab pos="1828800" algn="l"/>
                <a:tab pos="2284413" algn="l"/>
                <a:tab pos="2738438" algn="l"/>
              </a:tabLst>
            </a:pPr>
            <a:r>
              <a:rPr lang="en-US" b="1" dirty="0" smtClean="0">
                <a:solidFill>
                  <a:srgbClr val="000000"/>
                </a:solidFill>
                <a:latin typeface="Arial" charset="0"/>
              </a:rPr>
              <a:t>VII. Invasive Species</a:t>
            </a:r>
          </a:p>
          <a:p>
            <a:pPr>
              <a:buFont typeface="Times" charset="0"/>
              <a:buNone/>
              <a:tabLst>
                <a:tab pos="454025" algn="l"/>
                <a:tab pos="920750" algn="l"/>
                <a:tab pos="1373188" algn="l"/>
                <a:tab pos="1828800" algn="l"/>
                <a:tab pos="2284413" algn="l"/>
                <a:tab pos="2738438" algn="l"/>
              </a:tabLst>
            </a:pPr>
            <a:endParaRPr lang="en-US" dirty="0" smtClean="0">
              <a:solidFill>
                <a:srgbClr val="000000"/>
              </a:solidFill>
              <a:latin typeface="Arial" charset="0"/>
            </a:endParaRP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rPr>
              <a:t>	</a:t>
            </a:r>
            <a:r>
              <a:rPr lang="en-US" dirty="0" smtClean="0">
                <a:solidFill>
                  <a:srgbClr val="000000"/>
                </a:solidFill>
                <a:latin typeface="Arial" charset="0"/>
              </a:rPr>
              <a:t>A.	Definitions</a:t>
            </a:r>
          </a:p>
          <a:p>
            <a:pPr>
              <a:buFont typeface="Times" charset="0"/>
              <a:buNone/>
              <a:tabLst>
                <a:tab pos="454025" algn="l"/>
                <a:tab pos="920750" algn="l"/>
                <a:tab pos="1373188" algn="l"/>
                <a:tab pos="1828800" algn="l"/>
                <a:tab pos="2284413" algn="l"/>
                <a:tab pos="2738438" algn="l"/>
              </a:tabLst>
            </a:pPr>
            <a:endParaRPr lang="en-US" dirty="0" smtClean="0">
              <a:solidFill>
                <a:srgbClr val="000000"/>
              </a:solidFill>
              <a:latin typeface="Arial" charset="0"/>
            </a:endParaRP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B.	Importance</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C.	Examples</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D.	Mechanisms</a:t>
            </a: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1.	Traits of successful invasive species</a:t>
            </a: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2.	Traits of invaded communities</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endParaRPr lang="en-US" dirty="0">
              <a:latin typeface="Arial" charset="0"/>
              <a:cs typeface="Arial" charset="0"/>
            </a:endParaRPr>
          </a:p>
        </p:txBody>
      </p:sp>
      <p:sp>
        <p:nvSpPr>
          <p:cNvPr id="7373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3731"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8682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0" y="533400"/>
            <a:ext cx="5715000" cy="609600"/>
          </a:xfrm>
        </p:spPr>
        <p:txBody>
          <a:bodyPr/>
          <a:lstStyle/>
          <a:p>
            <a:r>
              <a:rPr lang="en-US" sz="2400" u="sng" dirty="0" smtClean="0">
                <a:solidFill>
                  <a:schemeClr val="tx1"/>
                </a:solidFill>
                <a:latin typeface="Arial" charset="0"/>
              </a:rPr>
              <a:t>Dispersal of Invasive </a:t>
            </a:r>
            <a:r>
              <a:rPr lang="en-US" sz="2400" u="sng" dirty="0">
                <a:solidFill>
                  <a:schemeClr val="tx1"/>
                </a:solidFill>
                <a:latin typeface="Arial" charset="0"/>
              </a:rPr>
              <a:t>Species</a:t>
            </a:r>
          </a:p>
        </p:txBody>
      </p:sp>
      <p:sp>
        <p:nvSpPr>
          <p:cNvPr id="25607" name="Rectangle 7"/>
          <p:cNvSpPr>
            <a:spLocks noChangeArrowheads="1"/>
          </p:cNvSpPr>
          <p:nvPr/>
        </p:nvSpPr>
        <p:spPr bwMode="auto">
          <a:xfrm>
            <a:off x="533400" y="1176278"/>
            <a:ext cx="422433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u="sng" dirty="0">
                <a:solidFill>
                  <a:srgbClr val="3333FF"/>
                </a:solidFill>
                <a:latin typeface="Arial" charset="0"/>
              </a:rPr>
              <a:t>Some introduced deliberately</a:t>
            </a:r>
            <a:r>
              <a:rPr lang="en-US" sz="2000" u="sng" dirty="0" smtClean="0">
                <a:solidFill>
                  <a:srgbClr val="3333FF"/>
                </a:solidFill>
                <a:latin typeface="Arial" charset="0"/>
              </a:rPr>
              <a:t>:</a:t>
            </a:r>
          </a:p>
          <a:p>
            <a:endParaRPr lang="en-US" sz="2000" dirty="0">
              <a:solidFill>
                <a:srgbClr val="CC66FF"/>
              </a:solidFill>
              <a:latin typeface="Arial" charset="0"/>
            </a:endParaRPr>
          </a:p>
          <a:p>
            <a:pPr lvl="1">
              <a:buFontTx/>
              <a:buChar char="•"/>
            </a:pPr>
            <a:r>
              <a:rPr lang="en-US" sz="2000" dirty="0">
                <a:solidFill>
                  <a:schemeClr val="tx1"/>
                </a:solidFill>
                <a:latin typeface="Arial" charset="0"/>
              </a:rPr>
              <a:t>naturalization societies</a:t>
            </a:r>
          </a:p>
          <a:p>
            <a:pPr lvl="1">
              <a:buFontTx/>
              <a:buChar char="•"/>
            </a:pPr>
            <a:endParaRPr lang="en-US" sz="2000" dirty="0">
              <a:solidFill>
                <a:schemeClr val="tx1"/>
              </a:solidFill>
              <a:latin typeface="Arial" charset="0"/>
            </a:endParaRPr>
          </a:p>
          <a:p>
            <a:pPr lvl="1">
              <a:buFontTx/>
              <a:buChar char="•"/>
            </a:pPr>
            <a:r>
              <a:rPr lang="en-US" sz="2000" dirty="0">
                <a:solidFill>
                  <a:schemeClr val="tx1"/>
                </a:solidFill>
                <a:latin typeface="Arial" charset="0"/>
              </a:rPr>
              <a:t>Shakespeare fans</a:t>
            </a:r>
          </a:p>
          <a:p>
            <a:pPr lvl="1">
              <a:buFontTx/>
              <a:buChar char="•"/>
            </a:pPr>
            <a:endParaRPr lang="en-US" sz="2000" dirty="0">
              <a:solidFill>
                <a:schemeClr val="tx1"/>
              </a:solidFill>
              <a:latin typeface="Arial" charset="0"/>
            </a:endParaRPr>
          </a:p>
          <a:p>
            <a:pPr lvl="1">
              <a:buFontTx/>
              <a:buChar char="•"/>
            </a:pPr>
            <a:r>
              <a:rPr lang="en-US" sz="2000" dirty="0">
                <a:solidFill>
                  <a:schemeClr val="tx1"/>
                </a:solidFill>
                <a:latin typeface="Arial" charset="0"/>
              </a:rPr>
              <a:t>game animals</a:t>
            </a:r>
          </a:p>
          <a:p>
            <a:pPr lvl="1">
              <a:buFontTx/>
              <a:buChar char="•"/>
            </a:pPr>
            <a:endParaRPr lang="en-US" sz="2000" dirty="0">
              <a:solidFill>
                <a:schemeClr val="tx1"/>
              </a:solidFill>
              <a:latin typeface="Arial" charset="0"/>
            </a:endParaRPr>
          </a:p>
          <a:p>
            <a:pPr lvl="1">
              <a:buFontTx/>
              <a:buChar char="•"/>
            </a:pPr>
            <a:r>
              <a:rPr lang="en-US" sz="2000" dirty="0">
                <a:solidFill>
                  <a:schemeClr val="tx1"/>
                </a:solidFill>
                <a:latin typeface="Arial" charset="0"/>
              </a:rPr>
              <a:t>domestic animals</a:t>
            </a:r>
          </a:p>
        </p:txBody>
      </p:sp>
      <p:sp>
        <p:nvSpPr>
          <p:cNvPr id="25608" name="Rectangle 8"/>
          <p:cNvSpPr>
            <a:spLocks noChangeArrowheads="1"/>
          </p:cNvSpPr>
          <p:nvPr/>
        </p:nvSpPr>
        <p:spPr bwMode="auto">
          <a:xfrm>
            <a:off x="4876800" y="1176278"/>
            <a:ext cx="43434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u="sng" dirty="0">
                <a:solidFill>
                  <a:srgbClr val="3333FF"/>
                </a:solidFill>
                <a:latin typeface="Arial" charset="0"/>
              </a:rPr>
              <a:t>Some accidental:</a:t>
            </a:r>
            <a:endParaRPr lang="en-US" sz="2000" u="sng" dirty="0">
              <a:solidFill>
                <a:srgbClr val="CC66FF"/>
              </a:solidFill>
              <a:latin typeface="Arial" charset="0"/>
            </a:endParaRPr>
          </a:p>
          <a:p>
            <a:endParaRPr lang="en-US" sz="2000" dirty="0">
              <a:solidFill>
                <a:srgbClr val="CC66FF"/>
              </a:solidFill>
              <a:latin typeface="Arial" charset="0"/>
            </a:endParaRPr>
          </a:p>
          <a:p>
            <a:pPr lvl="1">
              <a:buFontTx/>
              <a:buChar char="•"/>
            </a:pPr>
            <a:r>
              <a:rPr lang="en-US" sz="2000" dirty="0">
                <a:solidFill>
                  <a:schemeClr val="tx1"/>
                </a:solidFill>
                <a:latin typeface="Arial" charset="0"/>
              </a:rPr>
              <a:t>ballasts of ships</a:t>
            </a:r>
          </a:p>
          <a:p>
            <a:pPr lvl="1">
              <a:buFontTx/>
              <a:buChar char="•"/>
            </a:pPr>
            <a:endParaRPr lang="en-US" sz="2000" dirty="0">
              <a:solidFill>
                <a:schemeClr val="tx1"/>
              </a:solidFill>
              <a:latin typeface="Arial" charset="0"/>
            </a:endParaRPr>
          </a:p>
          <a:p>
            <a:pPr lvl="1">
              <a:buFontTx/>
              <a:buChar char="•"/>
            </a:pPr>
            <a:r>
              <a:rPr lang="en-US" sz="2000" dirty="0">
                <a:solidFill>
                  <a:schemeClr val="tx1"/>
                </a:solidFill>
                <a:latin typeface="Arial" charset="0"/>
              </a:rPr>
              <a:t>unprocessed wood</a:t>
            </a:r>
          </a:p>
          <a:p>
            <a:pPr lvl="1">
              <a:buFontTx/>
              <a:buChar char="•"/>
            </a:pPr>
            <a:endParaRPr lang="en-US" sz="2000" dirty="0">
              <a:solidFill>
                <a:schemeClr val="tx1"/>
              </a:solidFill>
              <a:latin typeface="Arial" charset="0"/>
            </a:endParaRPr>
          </a:p>
          <a:p>
            <a:pPr lvl="1">
              <a:buFontTx/>
              <a:buChar char="•"/>
            </a:pPr>
            <a:r>
              <a:rPr lang="en-US" sz="2000" dirty="0">
                <a:solidFill>
                  <a:schemeClr val="tx1"/>
                </a:solidFill>
                <a:latin typeface="Arial" charset="0"/>
              </a:rPr>
              <a:t>fruit shipments</a:t>
            </a:r>
          </a:p>
          <a:p>
            <a:pPr lvl="1">
              <a:buFontTx/>
              <a:buChar char="•"/>
            </a:pPr>
            <a:endParaRPr lang="en-US" sz="2000" dirty="0">
              <a:solidFill>
                <a:schemeClr val="tx1"/>
              </a:solidFill>
              <a:latin typeface="Arial" charset="0"/>
            </a:endParaRPr>
          </a:p>
          <a:p>
            <a:pPr lvl="1">
              <a:buFontTx/>
              <a:buChar char="•"/>
            </a:pPr>
            <a:r>
              <a:rPr lang="en-US" sz="2000" dirty="0">
                <a:solidFill>
                  <a:schemeClr val="tx1"/>
                </a:solidFill>
                <a:latin typeface="Arial" charset="0"/>
              </a:rPr>
              <a:t>by-pass natural barriers</a:t>
            </a:r>
          </a:p>
        </p:txBody>
      </p:sp>
      <p:pic>
        <p:nvPicPr>
          <p:cNvPr id="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04800" y="4876800"/>
            <a:ext cx="2590800" cy="1822196"/>
          </a:xfrm>
          <a:prstGeom prst="rect">
            <a:avLst/>
          </a:prstGeom>
        </p:spPr>
      </p:pic>
      <p:pic>
        <p:nvPicPr>
          <p:cNvPr id="2" name="Picture 1"/>
          <p:cNvPicPr>
            <a:picLocks noChangeAspect="1"/>
          </p:cNvPicPr>
          <p:nvPr/>
        </p:nvPicPr>
        <p:blipFill>
          <a:blip r:embed="rId5"/>
          <a:stretch>
            <a:fillRect/>
          </a:stretch>
        </p:blipFill>
        <p:spPr>
          <a:xfrm>
            <a:off x="3048000" y="4191000"/>
            <a:ext cx="2441657" cy="1752600"/>
          </a:xfrm>
          <a:prstGeom prst="rect">
            <a:avLst/>
          </a:prstGeom>
        </p:spPr>
      </p:pic>
      <p:pic>
        <p:nvPicPr>
          <p:cNvPr id="4" name="Picture 3"/>
          <p:cNvPicPr>
            <a:picLocks noChangeAspect="1"/>
          </p:cNvPicPr>
          <p:nvPr/>
        </p:nvPicPr>
        <p:blipFill>
          <a:blip r:embed="rId6"/>
          <a:stretch>
            <a:fillRect/>
          </a:stretch>
        </p:blipFill>
        <p:spPr>
          <a:xfrm>
            <a:off x="5867400" y="4876800"/>
            <a:ext cx="2667000" cy="1778000"/>
          </a:xfrm>
          <a:prstGeom prst="rect">
            <a:avLst/>
          </a:prstGeom>
        </p:spPr>
      </p:pic>
    </p:spTree>
    <p:extLst>
      <p:ext uri="{BB962C8B-B14F-4D97-AF65-F5344CB8AC3E}">
        <p14:creationId xmlns:p14="http://schemas.microsoft.com/office/powerpoint/2010/main" val="2684517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5607">
                                            <p:txEl>
                                              <p:pRg st="2" end="2"/>
                                            </p:txEl>
                                          </p:spTgt>
                                        </p:tgtEl>
                                        <p:attrNameLst>
                                          <p:attrName>style.visibility</p:attrName>
                                        </p:attrNameLst>
                                      </p:cBhvr>
                                      <p:to>
                                        <p:strVal val="visible"/>
                                      </p:to>
                                    </p:set>
                                    <p:anim calcmode="lin" valueType="num">
                                      <p:cBhvr>
                                        <p:cTn id="7" dur="1000" fill="hold"/>
                                        <p:tgtEl>
                                          <p:spTgt spid="25607">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25607">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25607">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5607">
                                            <p:txEl>
                                              <p:pRg st="4" end="4"/>
                                            </p:txEl>
                                          </p:spTgt>
                                        </p:tgtEl>
                                        <p:attrNameLst>
                                          <p:attrName>style.visibility</p:attrName>
                                        </p:attrNameLst>
                                      </p:cBhvr>
                                      <p:to>
                                        <p:strVal val="visible"/>
                                      </p:to>
                                    </p:set>
                                    <p:anim calcmode="lin" valueType="num">
                                      <p:cBhvr>
                                        <p:cTn id="14" dur="1000" fill="hold"/>
                                        <p:tgtEl>
                                          <p:spTgt spid="25607">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25607">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25607">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5607">
                                            <p:txEl>
                                              <p:pRg st="6" end="6"/>
                                            </p:txEl>
                                          </p:spTgt>
                                        </p:tgtEl>
                                        <p:attrNameLst>
                                          <p:attrName>style.visibility</p:attrName>
                                        </p:attrNameLst>
                                      </p:cBhvr>
                                      <p:to>
                                        <p:strVal val="visible"/>
                                      </p:to>
                                    </p:set>
                                    <p:anim calcmode="lin" valueType="num">
                                      <p:cBhvr>
                                        <p:cTn id="21" dur="1000" fill="hold"/>
                                        <p:tgtEl>
                                          <p:spTgt spid="25607">
                                            <p:txEl>
                                              <p:pRg st="6" end="6"/>
                                            </p:txEl>
                                          </p:spTgt>
                                        </p:tgtEl>
                                        <p:attrNameLst>
                                          <p:attrName>ppt_w</p:attrName>
                                        </p:attrNameLst>
                                      </p:cBhvr>
                                      <p:tavLst>
                                        <p:tav tm="0">
                                          <p:val>
                                            <p:strVal val="#ppt_w*0.70"/>
                                          </p:val>
                                        </p:tav>
                                        <p:tav tm="100000">
                                          <p:val>
                                            <p:strVal val="#ppt_w"/>
                                          </p:val>
                                        </p:tav>
                                      </p:tavLst>
                                    </p:anim>
                                    <p:anim calcmode="lin" valueType="num">
                                      <p:cBhvr>
                                        <p:cTn id="22" dur="1000" fill="hold"/>
                                        <p:tgtEl>
                                          <p:spTgt spid="25607">
                                            <p:txEl>
                                              <p:pRg st="6" end="6"/>
                                            </p:txEl>
                                          </p:spTgt>
                                        </p:tgtEl>
                                        <p:attrNameLst>
                                          <p:attrName>ppt_h</p:attrName>
                                        </p:attrNameLst>
                                      </p:cBhvr>
                                      <p:tavLst>
                                        <p:tav tm="0">
                                          <p:val>
                                            <p:strVal val="#ppt_h"/>
                                          </p:val>
                                        </p:tav>
                                        <p:tav tm="100000">
                                          <p:val>
                                            <p:strVal val="#ppt_h"/>
                                          </p:val>
                                        </p:tav>
                                      </p:tavLst>
                                    </p:anim>
                                    <p:animEffect transition="in" filter="fade">
                                      <p:cBhvr>
                                        <p:cTn id="23" dur="1000"/>
                                        <p:tgtEl>
                                          <p:spTgt spid="25607">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5607">
                                            <p:txEl>
                                              <p:pRg st="8" end="8"/>
                                            </p:txEl>
                                          </p:spTgt>
                                        </p:tgtEl>
                                        <p:attrNameLst>
                                          <p:attrName>style.visibility</p:attrName>
                                        </p:attrNameLst>
                                      </p:cBhvr>
                                      <p:to>
                                        <p:strVal val="visible"/>
                                      </p:to>
                                    </p:set>
                                    <p:anim calcmode="lin" valueType="num">
                                      <p:cBhvr>
                                        <p:cTn id="28" dur="1000" fill="hold"/>
                                        <p:tgtEl>
                                          <p:spTgt spid="25607">
                                            <p:txEl>
                                              <p:pRg st="8" end="8"/>
                                            </p:txEl>
                                          </p:spTgt>
                                        </p:tgtEl>
                                        <p:attrNameLst>
                                          <p:attrName>ppt_w</p:attrName>
                                        </p:attrNameLst>
                                      </p:cBhvr>
                                      <p:tavLst>
                                        <p:tav tm="0">
                                          <p:val>
                                            <p:strVal val="#ppt_w*0.70"/>
                                          </p:val>
                                        </p:tav>
                                        <p:tav tm="100000">
                                          <p:val>
                                            <p:strVal val="#ppt_w"/>
                                          </p:val>
                                        </p:tav>
                                      </p:tavLst>
                                    </p:anim>
                                    <p:anim calcmode="lin" valueType="num">
                                      <p:cBhvr>
                                        <p:cTn id="29" dur="1000" fill="hold"/>
                                        <p:tgtEl>
                                          <p:spTgt spid="25607">
                                            <p:txEl>
                                              <p:pRg st="8" end="8"/>
                                            </p:txEl>
                                          </p:spTgt>
                                        </p:tgtEl>
                                        <p:attrNameLst>
                                          <p:attrName>ppt_h</p:attrName>
                                        </p:attrNameLst>
                                      </p:cBhvr>
                                      <p:tavLst>
                                        <p:tav tm="0">
                                          <p:val>
                                            <p:strVal val="#ppt_h"/>
                                          </p:val>
                                        </p:tav>
                                        <p:tav tm="100000">
                                          <p:val>
                                            <p:strVal val="#ppt_h"/>
                                          </p:val>
                                        </p:tav>
                                      </p:tavLst>
                                    </p:anim>
                                    <p:animEffect transition="in" filter="fade">
                                      <p:cBhvr>
                                        <p:cTn id="30" dur="1000"/>
                                        <p:tgtEl>
                                          <p:spTgt spid="25607">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5608">
                                            <p:txEl>
                                              <p:charRg st="17" end="35"/>
                                            </p:txEl>
                                          </p:spTgt>
                                        </p:tgtEl>
                                        <p:attrNameLst>
                                          <p:attrName>style.visibility</p:attrName>
                                        </p:attrNameLst>
                                      </p:cBhvr>
                                      <p:to>
                                        <p:strVal val="visible"/>
                                      </p:to>
                                    </p:set>
                                    <p:anim calcmode="lin" valueType="num">
                                      <p:cBhvr>
                                        <p:cTn id="35" dur="1000" fill="hold"/>
                                        <p:tgtEl>
                                          <p:spTgt spid="25608">
                                            <p:txEl>
                                              <p:charRg st="17" end="35"/>
                                            </p:txEl>
                                          </p:spTgt>
                                        </p:tgtEl>
                                        <p:attrNameLst>
                                          <p:attrName>ppt_w</p:attrName>
                                        </p:attrNameLst>
                                      </p:cBhvr>
                                      <p:tavLst>
                                        <p:tav tm="0">
                                          <p:val>
                                            <p:strVal val="#ppt_w*0.70"/>
                                          </p:val>
                                        </p:tav>
                                        <p:tav tm="100000">
                                          <p:val>
                                            <p:strVal val="#ppt_w"/>
                                          </p:val>
                                        </p:tav>
                                      </p:tavLst>
                                    </p:anim>
                                    <p:anim calcmode="lin" valueType="num">
                                      <p:cBhvr>
                                        <p:cTn id="36" dur="1000" fill="hold"/>
                                        <p:tgtEl>
                                          <p:spTgt spid="25608">
                                            <p:txEl>
                                              <p:charRg st="17" end="35"/>
                                            </p:txEl>
                                          </p:spTgt>
                                        </p:tgtEl>
                                        <p:attrNameLst>
                                          <p:attrName>ppt_h</p:attrName>
                                        </p:attrNameLst>
                                      </p:cBhvr>
                                      <p:tavLst>
                                        <p:tav tm="0">
                                          <p:val>
                                            <p:strVal val="#ppt_h"/>
                                          </p:val>
                                        </p:tav>
                                        <p:tav tm="100000">
                                          <p:val>
                                            <p:strVal val="#ppt_h"/>
                                          </p:val>
                                        </p:tav>
                                      </p:tavLst>
                                    </p:anim>
                                    <p:animEffect transition="in" filter="fade">
                                      <p:cBhvr>
                                        <p:cTn id="37" dur="1000"/>
                                        <p:tgtEl>
                                          <p:spTgt spid="25608">
                                            <p:txEl>
                                              <p:charRg st="17" end="3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608">
                                            <p:txEl>
                                              <p:charRg st="36" end="53"/>
                                            </p:txEl>
                                          </p:spTgt>
                                        </p:tgtEl>
                                        <p:attrNameLst>
                                          <p:attrName>style.visibility</p:attrName>
                                        </p:attrNameLst>
                                      </p:cBhvr>
                                      <p:to>
                                        <p:strVal val="visible"/>
                                      </p:to>
                                    </p:set>
                                    <p:anim calcmode="lin" valueType="num">
                                      <p:cBhvr>
                                        <p:cTn id="42" dur="1000" fill="hold"/>
                                        <p:tgtEl>
                                          <p:spTgt spid="25608">
                                            <p:txEl>
                                              <p:charRg st="36" end="53"/>
                                            </p:txEl>
                                          </p:spTgt>
                                        </p:tgtEl>
                                        <p:attrNameLst>
                                          <p:attrName>ppt_w</p:attrName>
                                        </p:attrNameLst>
                                      </p:cBhvr>
                                      <p:tavLst>
                                        <p:tav tm="0">
                                          <p:val>
                                            <p:strVal val="#ppt_w*0.70"/>
                                          </p:val>
                                        </p:tav>
                                        <p:tav tm="100000">
                                          <p:val>
                                            <p:strVal val="#ppt_w"/>
                                          </p:val>
                                        </p:tav>
                                      </p:tavLst>
                                    </p:anim>
                                    <p:anim calcmode="lin" valueType="num">
                                      <p:cBhvr>
                                        <p:cTn id="43" dur="1000" fill="hold"/>
                                        <p:tgtEl>
                                          <p:spTgt spid="25608">
                                            <p:txEl>
                                              <p:charRg st="36" end="53"/>
                                            </p:txEl>
                                          </p:spTgt>
                                        </p:tgtEl>
                                        <p:attrNameLst>
                                          <p:attrName>ppt_h</p:attrName>
                                        </p:attrNameLst>
                                      </p:cBhvr>
                                      <p:tavLst>
                                        <p:tav tm="0">
                                          <p:val>
                                            <p:strVal val="#ppt_h"/>
                                          </p:val>
                                        </p:tav>
                                        <p:tav tm="100000">
                                          <p:val>
                                            <p:strVal val="#ppt_h"/>
                                          </p:val>
                                        </p:tav>
                                      </p:tavLst>
                                    </p:anim>
                                    <p:animEffect transition="in" filter="fade">
                                      <p:cBhvr>
                                        <p:cTn id="44" dur="1000"/>
                                        <p:tgtEl>
                                          <p:spTgt spid="25608">
                                            <p:txEl>
                                              <p:charRg st="36" end="5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5608">
                                            <p:txEl>
                                              <p:charRg st="54" end="70"/>
                                            </p:txEl>
                                          </p:spTgt>
                                        </p:tgtEl>
                                        <p:attrNameLst>
                                          <p:attrName>style.visibility</p:attrName>
                                        </p:attrNameLst>
                                      </p:cBhvr>
                                      <p:to>
                                        <p:strVal val="visible"/>
                                      </p:to>
                                    </p:set>
                                    <p:anim calcmode="lin" valueType="num">
                                      <p:cBhvr>
                                        <p:cTn id="49" dur="1000" fill="hold"/>
                                        <p:tgtEl>
                                          <p:spTgt spid="25608">
                                            <p:txEl>
                                              <p:charRg st="54" end="70"/>
                                            </p:txEl>
                                          </p:spTgt>
                                        </p:tgtEl>
                                        <p:attrNameLst>
                                          <p:attrName>ppt_w</p:attrName>
                                        </p:attrNameLst>
                                      </p:cBhvr>
                                      <p:tavLst>
                                        <p:tav tm="0">
                                          <p:val>
                                            <p:strVal val="#ppt_w*0.70"/>
                                          </p:val>
                                        </p:tav>
                                        <p:tav tm="100000">
                                          <p:val>
                                            <p:strVal val="#ppt_w"/>
                                          </p:val>
                                        </p:tav>
                                      </p:tavLst>
                                    </p:anim>
                                    <p:anim calcmode="lin" valueType="num">
                                      <p:cBhvr>
                                        <p:cTn id="50" dur="1000" fill="hold"/>
                                        <p:tgtEl>
                                          <p:spTgt spid="25608">
                                            <p:txEl>
                                              <p:charRg st="54" end="70"/>
                                            </p:txEl>
                                          </p:spTgt>
                                        </p:tgtEl>
                                        <p:attrNameLst>
                                          <p:attrName>ppt_h</p:attrName>
                                        </p:attrNameLst>
                                      </p:cBhvr>
                                      <p:tavLst>
                                        <p:tav tm="0">
                                          <p:val>
                                            <p:strVal val="#ppt_h"/>
                                          </p:val>
                                        </p:tav>
                                        <p:tav tm="100000">
                                          <p:val>
                                            <p:strVal val="#ppt_h"/>
                                          </p:val>
                                        </p:tav>
                                      </p:tavLst>
                                    </p:anim>
                                    <p:animEffect transition="in" filter="fade">
                                      <p:cBhvr>
                                        <p:cTn id="51" dur="1000"/>
                                        <p:tgtEl>
                                          <p:spTgt spid="25608">
                                            <p:txEl>
                                              <p:charRg st="54" end="7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25608">
                                            <p:txEl>
                                              <p:charRg st="71" end="96"/>
                                            </p:txEl>
                                          </p:spTgt>
                                        </p:tgtEl>
                                        <p:attrNameLst>
                                          <p:attrName>style.visibility</p:attrName>
                                        </p:attrNameLst>
                                      </p:cBhvr>
                                      <p:to>
                                        <p:strVal val="visible"/>
                                      </p:to>
                                    </p:set>
                                    <p:anim calcmode="lin" valueType="num">
                                      <p:cBhvr>
                                        <p:cTn id="56" dur="1000" fill="hold"/>
                                        <p:tgtEl>
                                          <p:spTgt spid="25608">
                                            <p:txEl>
                                              <p:charRg st="71" end="96"/>
                                            </p:txEl>
                                          </p:spTgt>
                                        </p:tgtEl>
                                        <p:attrNameLst>
                                          <p:attrName>ppt_w</p:attrName>
                                        </p:attrNameLst>
                                      </p:cBhvr>
                                      <p:tavLst>
                                        <p:tav tm="0">
                                          <p:val>
                                            <p:strVal val="#ppt_w*0.70"/>
                                          </p:val>
                                        </p:tav>
                                        <p:tav tm="100000">
                                          <p:val>
                                            <p:strVal val="#ppt_w"/>
                                          </p:val>
                                        </p:tav>
                                      </p:tavLst>
                                    </p:anim>
                                    <p:anim calcmode="lin" valueType="num">
                                      <p:cBhvr>
                                        <p:cTn id="57" dur="1000" fill="hold"/>
                                        <p:tgtEl>
                                          <p:spTgt spid="25608">
                                            <p:txEl>
                                              <p:charRg st="71" end="96"/>
                                            </p:txEl>
                                          </p:spTgt>
                                        </p:tgtEl>
                                        <p:attrNameLst>
                                          <p:attrName>ppt_h</p:attrName>
                                        </p:attrNameLst>
                                      </p:cBhvr>
                                      <p:tavLst>
                                        <p:tav tm="0">
                                          <p:val>
                                            <p:strVal val="#ppt_h"/>
                                          </p:val>
                                        </p:tav>
                                        <p:tav tm="100000">
                                          <p:val>
                                            <p:strVal val="#ppt_h"/>
                                          </p:val>
                                        </p:tav>
                                      </p:tavLst>
                                    </p:anim>
                                    <p:animEffect transition="in" filter="fade">
                                      <p:cBhvr>
                                        <p:cTn id="58" dur="1000"/>
                                        <p:tgtEl>
                                          <p:spTgt spid="25608">
                                            <p:txEl>
                                              <p:charRg st="71" end="9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457200" y="1219200"/>
            <a:ext cx="5486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endParaRPr lang="en-US" u="sng" dirty="0">
              <a:solidFill>
                <a:schemeClr val="tx1"/>
              </a:solidFill>
              <a:latin typeface="Arial"/>
              <a:cs typeface="Arial"/>
            </a:endParaRPr>
          </a:p>
        </p:txBody>
      </p:sp>
      <p:sp>
        <p:nvSpPr>
          <p:cNvPr id="163843" name="Text Box 3"/>
          <p:cNvSpPr txBox="1">
            <a:spLocks noChangeArrowheads="1"/>
          </p:cNvSpPr>
          <p:nvPr/>
        </p:nvSpPr>
        <p:spPr bwMode="auto">
          <a:xfrm>
            <a:off x="1371600" y="1143000"/>
            <a:ext cx="6686446" cy="353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dirty="0">
                <a:solidFill>
                  <a:srgbClr val="3333FF"/>
                </a:solidFill>
                <a:latin typeface="Arial"/>
                <a:cs typeface="Arial"/>
              </a:rPr>
              <a:t>Characteristics of invasive species</a:t>
            </a:r>
            <a:endParaRPr lang="en-US" sz="2800" u="sng" dirty="0">
              <a:latin typeface="Arial"/>
              <a:cs typeface="Arial"/>
            </a:endParaRPr>
          </a:p>
          <a:p>
            <a:pPr marL="457200" indent="-457200" eaLnBrk="0" hangingPunct="0">
              <a:buFont typeface="Arial"/>
              <a:buChar char="•"/>
            </a:pPr>
            <a:endParaRPr lang="en-US" sz="2800" dirty="0" smtClean="0">
              <a:solidFill>
                <a:schemeClr val="tx1"/>
              </a:solidFill>
              <a:latin typeface="Arial"/>
              <a:cs typeface="Arial"/>
            </a:endParaRPr>
          </a:p>
          <a:p>
            <a:pPr marL="457200" indent="-457200" eaLnBrk="0" hangingPunct="0">
              <a:buFont typeface="Arial"/>
              <a:buChar char="•"/>
            </a:pPr>
            <a:r>
              <a:rPr lang="en-US" sz="2800" dirty="0" smtClean="0">
                <a:solidFill>
                  <a:schemeClr val="tx1"/>
                </a:solidFill>
                <a:latin typeface="Arial"/>
                <a:cs typeface="Arial"/>
              </a:rPr>
              <a:t>general </a:t>
            </a:r>
            <a:r>
              <a:rPr lang="en-US" sz="2800" dirty="0">
                <a:solidFill>
                  <a:schemeClr val="tx1"/>
                </a:solidFill>
                <a:latin typeface="Arial"/>
                <a:cs typeface="Arial"/>
              </a:rPr>
              <a:t>diet and habitat requirements</a:t>
            </a:r>
          </a:p>
          <a:p>
            <a:pPr marL="457200" indent="-457200" eaLnBrk="0" hangingPunct="0">
              <a:buFont typeface="Arial"/>
              <a:buChar char="•"/>
            </a:pPr>
            <a:r>
              <a:rPr lang="en-US" sz="2800" dirty="0">
                <a:solidFill>
                  <a:schemeClr val="tx1"/>
                </a:solidFill>
                <a:latin typeface="Arial"/>
                <a:cs typeface="Arial"/>
              </a:rPr>
              <a:t>high abundance</a:t>
            </a:r>
          </a:p>
          <a:p>
            <a:pPr marL="457200" indent="-457200" eaLnBrk="0" hangingPunct="0">
              <a:buFont typeface="Arial"/>
              <a:buChar char="•"/>
            </a:pPr>
            <a:r>
              <a:rPr lang="en-US" sz="2800" dirty="0">
                <a:solidFill>
                  <a:schemeClr val="tx1"/>
                </a:solidFill>
                <a:latin typeface="Arial"/>
                <a:cs typeface="Arial"/>
              </a:rPr>
              <a:t>small body size</a:t>
            </a:r>
          </a:p>
          <a:p>
            <a:pPr marL="457200" indent="-457200" eaLnBrk="0" hangingPunct="0">
              <a:buFont typeface="Arial"/>
              <a:buChar char="•"/>
            </a:pPr>
            <a:r>
              <a:rPr lang="en-US" sz="2800" dirty="0">
                <a:solidFill>
                  <a:schemeClr val="tx1"/>
                </a:solidFill>
                <a:latin typeface="Arial"/>
                <a:cs typeface="Arial"/>
              </a:rPr>
              <a:t>high reproductive potential (r-strategy)</a:t>
            </a:r>
          </a:p>
          <a:p>
            <a:pPr marL="457200" indent="-457200" eaLnBrk="0" hangingPunct="0">
              <a:buFont typeface="Arial"/>
              <a:buChar char="•"/>
            </a:pPr>
            <a:r>
              <a:rPr lang="en-US" sz="2800" dirty="0">
                <a:solidFill>
                  <a:schemeClr val="tx1"/>
                </a:solidFill>
                <a:latin typeface="Arial"/>
                <a:cs typeface="Arial"/>
              </a:rPr>
              <a:t>good competitors</a:t>
            </a:r>
          </a:p>
          <a:p>
            <a:pPr marL="457200" indent="-457200" eaLnBrk="0" hangingPunct="0">
              <a:buFont typeface="Arial"/>
              <a:buChar char="•"/>
            </a:pPr>
            <a:r>
              <a:rPr lang="en-US" sz="2800" dirty="0">
                <a:solidFill>
                  <a:schemeClr val="tx1"/>
                </a:solidFill>
                <a:latin typeface="Arial"/>
                <a:cs typeface="Arial"/>
              </a:rPr>
              <a:t>social / </a:t>
            </a:r>
            <a:r>
              <a:rPr lang="en-US" sz="2800" dirty="0" smtClean="0">
                <a:solidFill>
                  <a:schemeClr val="tx1"/>
                </a:solidFill>
                <a:latin typeface="Arial"/>
                <a:cs typeface="Arial"/>
              </a:rPr>
              <a:t>gregarious</a:t>
            </a:r>
            <a:endParaRPr lang="en-US" sz="2800" dirty="0">
              <a:solidFill>
                <a:schemeClr val="tx1"/>
              </a:solidFill>
              <a:latin typeface="Arial"/>
              <a:cs typeface="Arial"/>
            </a:endParaRPr>
          </a:p>
        </p:txBody>
      </p:sp>
      <p:sp>
        <p:nvSpPr>
          <p:cNvPr id="163844" name="Text Box 4"/>
          <p:cNvSpPr txBox="1">
            <a:spLocks noChangeArrowheads="1"/>
          </p:cNvSpPr>
          <p:nvPr/>
        </p:nvSpPr>
        <p:spPr bwMode="auto">
          <a:xfrm>
            <a:off x="4373430" y="4953000"/>
            <a:ext cx="2844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800" dirty="0" smtClean="0">
                <a:solidFill>
                  <a:srgbClr val="3333FF"/>
                </a:solidFill>
                <a:latin typeface="Arial"/>
                <a:cs typeface="Arial"/>
              </a:rPr>
              <a:t>.</a:t>
            </a:r>
            <a:endParaRPr lang="en-US" sz="2800" dirty="0">
              <a:solidFill>
                <a:srgbClr val="3333FF"/>
              </a:solidFill>
              <a:latin typeface="Arial"/>
              <a:cs typeface="Arial"/>
            </a:endParaRPr>
          </a:p>
        </p:txBody>
      </p:sp>
      <p:pic>
        <p:nvPicPr>
          <p:cNvPr id="6"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879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773304" presetClass="entr" presetSubtype="0" fill="hold" grpId="0" nodeType="clickEffect">
                                  <p:stCondLst>
                                    <p:cond delay="0"/>
                                  </p:stCondLst>
                                  <p:childTnLst>
                                    <p:set>
                                      <p:cBhvr>
                                        <p:cTn id="6" dur="1" fill="hold">
                                          <p:stCondLst>
                                            <p:cond delay="499"/>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773304" presetClass="entr" presetSubtype="0" fill="hold" grpId="0" nodeType="clickEffect">
                                  <p:stCondLst>
                                    <p:cond delay="0"/>
                                  </p:stCondLst>
                                  <p:childTnLst>
                                    <p:set>
                                      <p:cBhvr>
                                        <p:cTn id="10" dur="1" fill="hold">
                                          <p:stCondLst>
                                            <p:cond delay="499"/>
                                          </p:stCondLst>
                                        </p:cTn>
                                        <p:tgtEl>
                                          <p:spTgt spid="16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utoUpdateAnimBg="0"/>
      <p:bldP spid="16384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8369" y="1125255"/>
            <a:ext cx="7302632" cy="4893647"/>
          </a:xfrm>
          <a:prstGeom prst="rect">
            <a:avLst/>
          </a:prstGeom>
          <a:noFill/>
        </p:spPr>
        <p:txBody>
          <a:bodyPr wrap="square" rtlCol="0">
            <a:spAutoFit/>
          </a:bodyPr>
          <a:lstStyle/>
          <a:p>
            <a:r>
              <a:rPr lang="en-US" u="sng" dirty="0" smtClean="0">
                <a:latin typeface="Arial"/>
                <a:cs typeface="Arial"/>
              </a:rPr>
              <a:t>Traits of invaded communities</a:t>
            </a:r>
          </a:p>
          <a:p>
            <a:endParaRPr lang="en-US" dirty="0">
              <a:latin typeface="Arial"/>
              <a:cs typeface="Arial"/>
            </a:endParaRPr>
          </a:p>
          <a:p>
            <a:r>
              <a:rPr lang="en-US" dirty="0" smtClean="0">
                <a:latin typeface="Arial"/>
                <a:cs typeface="Arial"/>
              </a:rPr>
              <a:t>So, if certain traits make species more like to invade communities, are there certain types of communities that are more likely to be invaded?</a:t>
            </a:r>
          </a:p>
          <a:p>
            <a:endParaRPr lang="en-US" dirty="0">
              <a:latin typeface="Arial"/>
              <a:cs typeface="Arial"/>
            </a:endParaRPr>
          </a:p>
          <a:p>
            <a:r>
              <a:rPr lang="en-US" dirty="0" smtClean="0">
                <a:latin typeface="Arial"/>
                <a:cs typeface="Arial"/>
              </a:rPr>
              <a:t>Much </a:t>
            </a:r>
            <a:r>
              <a:rPr lang="en-US" dirty="0">
                <a:latin typeface="Arial"/>
                <a:cs typeface="Arial"/>
              </a:rPr>
              <a:t>of the study of invasive species has been influenced by Charles Elton's 1958 book </a:t>
            </a:r>
            <a:r>
              <a:rPr lang="en-US" i="1" dirty="0">
                <a:latin typeface="Arial"/>
                <a:cs typeface="Arial"/>
              </a:rPr>
              <a:t>The Ecology of Invasion by Animals and </a:t>
            </a:r>
            <a:r>
              <a:rPr lang="en-US" i="1" dirty="0" smtClean="0">
                <a:latin typeface="Arial"/>
                <a:cs typeface="Arial"/>
              </a:rPr>
              <a:t>Plants</a:t>
            </a:r>
            <a:r>
              <a:rPr lang="en-US" dirty="0" smtClean="0">
                <a:latin typeface="Arial"/>
                <a:cs typeface="Arial"/>
              </a:rPr>
              <a:t>.</a:t>
            </a:r>
            <a:r>
              <a:rPr lang="en-US" baseline="30000" dirty="0" smtClean="0">
                <a:latin typeface="Arial"/>
                <a:cs typeface="Arial"/>
              </a:rPr>
              <a:t>  </a:t>
            </a:r>
            <a:r>
              <a:rPr lang="en-US" dirty="0" smtClean="0">
                <a:latin typeface="Arial"/>
                <a:cs typeface="Arial"/>
              </a:rPr>
              <a:t>Elton proposed that communities “fill up”, just like we saw with Island Biogeography.  If so, perhaps more diverse communities would be more likely to be invaded.</a:t>
            </a:r>
            <a:endParaRPr lang="en-US" dirty="0">
              <a:latin typeface="Arial"/>
              <a:cs typeface="Arial"/>
            </a:endParaRPr>
          </a:p>
        </p:txBody>
      </p:sp>
      <p:pic>
        <p:nvPicPr>
          <p:cNvPr id="3"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7555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927080"/>
            <a:ext cx="7772400" cy="1143000"/>
          </a:xfrm>
        </p:spPr>
        <p:txBody>
          <a:bodyPr/>
          <a:lstStyle/>
          <a:p>
            <a:r>
              <a:rPr lang="en-US" sz="2800" dirty="0">
                <a:solidFill>
                  <a:srgbClr val="3333FF"/>
                </a:solidFill>
                <a:latin typeface="Arial" charset="0"/>
              </a:rPr>
              <a:t>What makes certain ecosystems more </a:t>
            </a:r>
            <a:r>
              <a:rPr lang="en-US" sz="2800" dirty="0" smtClean="0">
                <a:solidFill>
                  <a:srgbClr val="3333FF"/>
                </a:solidFill>
                <a:latin typeface="Arial" charset="0"/>
              </a:rPr>
              <a:t>vulnerable to invasion?</a:t>
            </a:r>
            <a:endParaRPr lang="en-US" sz="2800" dirty="0">
              <a:solidFill>
                <a:schemeClr val="tx1"/>
              </a:solidFill>
              <a:latin typeface="Arial" charset="0"/>
            </a:endParaRPr>
          </a:p>
        </p:txBody>
      </p:sp>
      <p:sp>
        <p:nvSpPr>
          <p:cNvPr id="18440" name="Text Box 8"/>
          <p:cNvSpPr txBox="1">
            <a:spLocks noChangeArrowheads="1"/>
          </p:cNvSpPr>
          <p:nvPr/>
        </p:nvSpPr>
        <p:spPr bwMode="auto">
          <a:xfrm>
            <a:off x="685800" y="2374880"/>
            <a:ext cx="78486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a:buFont typeface="Arial"/>
              <a:buChar char="•"/>
            </a:pPr>
            <a:r>
              <a:rPr lang="en-US" dirty="0">
                <a:solidFill>
                  <a:schemeClr val="tx1"/>
                </a:solidFill>
                <a:latin typeface="Arial" charset="0"/>
              </a:rPr>
              <a:t>Diverse, undisturbed communities have few </a:t>
            </a:r>
            <a:r>
              <a:rPr lang="en-US" dirty="0" smtClean="0">
                <a:solidFill>
                  <a:schemeClr val="tx1"/>
                </a:solidFill>
                <a:latin typeface="Arial" charset="0"/>
              </a:rPr>
              <a:t>invaders</a:t>
            </a:r>
          </a:p>
          <a:p>
            <a:pPr marL="342900" indent="-342900">
              <a:buFont typeface="Arial"/>
              <a:buChar char="•"/>
            </a:pPr>
            <a:endParaRPr lang="en-US" dirty="0">
              <a:latin typeface="Arial" charset="0"/>
            </a:endParaRPr>
          </a:p>
          <a:p>
            <a:pPr marL="342900" indent="-342900">
              <a:buFont typeface="Arial"/>
              <a:buChar char="•"/>
            </a:pPr>
            <a:r>
              <a:rPr lang="en-US" dirty="0">
                <a:latin typeface="Arial" charset="0"/>
              </a:rPr>
              <a:t>Disturbed habitats: full of </a:t>
            </a:r>
            <a:r>
              <a:rPr lang="en-US" dirty="0" smtClean="0">
                <a:latin typeface="Arial" charset="0"/>
              </a:rPr>
              <a:t>invaders</a:t>
            </a:r>
          </a:p>
          <a:p>
            <a:pPr marL="342900" indent="-342900">
              <a:buFont typeface="Arial"/>
              <a:buChar char="•"/>
            </a:pPr>
            <a:endParaRPr lang="en-US" dirty="0">
              <a:latin typeface="Arial" charset="0"/>
            </a:endParaRPr>
          </a:p>
          <a:p>
            <a:pPr marL="342900" indent="-342900">
              <a:buFont typeface="Arial"/>
              <a:buChar char="•"/>
            </a:pPr>
            <a:r>
              <a:rPr lang="en-US" dirty="0">
                <a:latin typeface="Arial" charset="0"/>
              </a:rPr>
              <a:t>Human residential areas: many European species that are commensal with </a:t>
            </a:r>
            <a:r>
              <a:rPr lang="en-US" dirty="0" smtClean="0">
                <a:latin typeface="Arial" charset="0"/>
              </a:rPr>
              <a:t>humans</a:t>
            </a:r>
          </a:p>
          <a:p>
            <a:pPr marL="342900" indent="-342900">
              <a:buFont typeface="Arial"/>
              <a:buChar char="•"/>
            </a:pPr>
            <a:endParaRPr lang="en-US" dirty="0">
              <a:latin typeface="Arial" charset="0"/>
            </a:endParaRPr>
          </a:p>
          <a:p>
            <a:pPr marL="342900" indent="-342900">
              <a:buFont typeface="Arial"/>
              <a:buChar char="•"/>
            </a:pPr>
            <a:r>
              <a:rPr lang="en-US" dirty="0">
                <a:latin typeface="Arial" charset="0"/>
              </a:rPr>
              <a:t>Islands: little history with competitors, predators, parasites, or </a:t>
            </a:r>
            <a:r>
              <a:rPr lang="en-US" dirty="0" smtClean="0">
                <a:latin typeface="Arial" charset="0"/>
              </a:rPr>
              <a:t>diseases</a:t>
            </a:r>
            <a:endParaRPr lang="en-US" dirty="0">
              <a:latin typeface="Arial" charset="0"/>
            </a:endParaRPr>
          </a:p>
        </p:txBody>
      </p:sp>
      <p:pic>
        <p:nvPicPr>
          <p:cNvPr id="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127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773304" presetClass="entr" presetSubtype="0" fill="hold" grpId="0" nodeType="clickEffect">
                                  <p:stCondLst>
                                    <p:cond delay="0"/>
                                  </p:stCondLst>
                                  <p:childTnLst>
                                    <p:set>
                                      <p:cBhvr>
                                        <p:cTn id="6" dur="1" fill="hold">
                                          <p:stCondLst>
                                            <p:cond delay="499"/>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3010" name="Text Box 4"/>
          <p:cNvSpPr txBox="1">
            <a:spLocks noChangeArrowheads="1"/>
          </p:cNvSpPr>
          <p:nvPr/>
        </p:nvSpPr>
        <p:spPr bwMode="auto">
          <a:xfrm>
            <a:off x="228600" y="1508125"/>
            <a:ext cx="426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a:latin typeface="Arial" charset="0"/>
              </a:rPr>
              <a:t> 	Ecosystem Ecology</a:t>
            </a:r>
            <a:endParaRPr lang="en-US" sz="2000">
              <a:latin typeface="Arial" charset="0"/>
            </a:endParaRPr>
          </a:p>
          <a:p>
            <a:r>
              <a:rPr lang="en-US" sz="2000">
                <a:latin typeface="Arial" charset="0"/>
              </a:rPr>
              <a:t>	E.	Case Study</a:t>
            </a:r>
          </a:p>
          <a:p>
            <a:endParaRPr lang="en-US" sz="2000">
              <a:latin typeface="Arial" charset="0"/>
            </a:endParaRPr>
          </a:p>
          <a:p>
            <a:r>
              <a:rPr lang="en-US" sz="2000">
                <a:latin typeface="Arial" charset="0"/>
              </a:rPr>
              <a:t>Flow of water is highest in the spring.  Herbivores also tend to peak in the spring (nutrient increases lead to more plants), whereas omnivores peak in fall winter.  Primary carnivores biomass peaks during the summer and early winter, whereas secondary and tertiary carnivore biomass peaks in the late spring and summer.  </a:t>
            </a:r>
          </a:p>
          <a:p>
            <a:endParaRPr lang="en-US" sz="2000">
              <a:latin typeface="Arial" charset="0"/>
            </a:endParaRPr>
          </a:p>
        </p:txBody>
      </p:sp>
      <p:pic>
        <p:nvPicPr>
          <p:cNvPr id="430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47577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295400"/>
            <a:ext cx="8077200" cy="4154983"/>
          </a:xfrm>
          <a:prstGeom prst="rect">
            <a:avLst/>
          </a:prstGeom>
          <a:noFill/>
        </p:spPr>
        <p:txBody>
          <a:bodyPr wrap="square" rtlCol="0">
            <a:spAutoFit/>
          </a:bodyPr>
          <a:lstStyle/>
          <a:p>
            <a:r>
              <a:rPr lang="en-US" b="1" dirty="0" smtClean="0">
                <a:latin typeface="Arial"/>
                <a:cs typeface="Arial"/>
              </a:rPr>
              <a:t>Hypotheses for the success of introduced species?  (where should we expect them and how might we manage them?):</a:t>
            </a:r>
          </a:p>
          <a:p>
            <a:endParaRPr lang="en-US" dirty="0">
              <a:latin typeface="Arial"/>
              <a:cs typeface="Arial"/>
            </a:endParaRPr>
          </a:p>
          <a:p>
            <a:pPr marL="342900" indent="-342900">
              <a:buFont typeface="Arial"/>
              <a:buChar char="•"/>
            </a:pPr>
            <a:r>
              <a:rPr lang="en-US" u="sng" dirty="0" smtClean="0">
                <a:latin typeface="Arial"/>
                <a:cs typeface="Arial"/>
              </a:rPr>
              <a:t>Natural enemies</a:t>
            </a:r>
            <a:r>
              <a:rPr lang="en-US" dirty="0" smtClean="0">
                <a:latin typeface="Arial"/>
                <a:cs typeface="Arial"/>
              </a:rPr>
              <a:t> hypothesis.  They have escaped from enemies in their original communities.</a:t>
            </a:r>
          </a:p>
          <a:p>
            <a:pPr marL="342900" indent="-342900">
              <a:buFont typeface="Arial"/>
              <a:buChar char="•"/>
            </a:pPr>
            <a:endParaRPr lang="en-US" dirty="0">
              <a:latin typeface="Arial"/>
              <a:cs typeface="Arial"/>
            </a:endParaRPr>
          </a:p>
          <a:p>
            <a:pPr marL="342900" indent="-342900">
              <a:buFont typeface="Arial"/>
              <a:buChar char="•"/>
            </a:pPr>
            <a:r>
              <a:rPr lang="en-US" u="sng" dirty="0" smtClean="0">
                <a:latin typeface="Arial"/>
                <a:cs typeface="Arial"/>
              </a:rPr>
              <a:t>EICA</a:t>
            </a:r>
            <a:r>
              <a:rPr lang="en-US" dirty="0" smtClean="0">
                <a:latin typeface="Arial"/>
                <a:cs typeface="Arial"/>
              </a:rPr>
              <a:t>.  </a:t>
            </a:r>
            <a:r>
              <a:rPr lang="en-US" dirty="0">
                <a:latin typeface="Arial"/>
                <a:cs typeface="Arial"/>
              </a:rPr>
              <a:t>E</a:t>
            </a:r>
            <a:r>
              <a:rPr lang="en-US" dirty="0" smtClean="0">
                <a:latin typeface="Arial"/>
                <a:cs typeface="Arial"/>
              </a:rPr>
              <a:t>volution of increased competitive ability allows them to outcompete native species (explains lag time)</a:t>
            </a:r>
          </a:p>
          <a:p>
            <a:pPr marL="342900" indent="-342900">
              <a:buFont typeface="Arial"/>
              <a:buChar char="•"/>
            </a:pPr>
            <a:endParaRPr lang="en-US" dirty="0">
              <a:latin typeface="Arial"/>
              <a:cs typeface="Arial"/>
            </a:endParaRPr>
          </a:p>
          <a:p>
            <a:pPr marL="342900" indent="-342900">
              <a:buFont typeface="Arial"/>
              <a:buChar char="•"/>
            </a:pPr>
            <a:r>
              <a:rPr lang="en-US" u="sng" dirty="0" smtClean="0">
                <a:latin typeface="Arial"/>
                <a:cs typeface="Arial"/>
              </a:rPr>
              <a:t>Pre-adaption</a:t>
            </a:r>
            <a:r>
              <a:rPr lang="en-US" dirty="0" smtClean="0">
                <a:latin typeface="Arial"/>
                <a:cs typeface="Arial"/>
              </a:rPr>
              <a:t> to disturbed environments (weeds in NA).</a:t>
            </a:r>
          </a:p>
        </p:txBody>
      </p:sp>
      <p:pic>
        <p:nvPicPr>
          <p:cNvPr id="7"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8972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3250"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6"/>
          <p:cNvSpPr txBox="1">
            <a:spLocks noChangeArrowheads="1"/>
          </p:cNvSpPr>
          <p:nvPr/>
        </p:nvSpPr>
        <p:spPr bwMode="auto">
          <a:xfrm>
            <a:off x="457200" y="609600"/>
            <a:ext cx="8229600" cy="612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688975" indent="-4000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u="sng" dirty="0">
                <a:latin typeface="Arial" charset="0"/>
                <a:cs typeface="Arial" charset="0"/>
              </a:rPr>
              <a:t>Study Guide Items from Lecture </a:t>
            </a:r>
            <a:r>
              <a:rPr lang="en-US" sz="2000" u="sng" dirty="0" smtClean="0">
                <a:latin typeface="Arial" charset="0"/>
                <a:cs typeface="Arial" charset="0"/>
              </a:rPr>
              <a:t>23</a:t>
            </a:r>
            <a:endParaRPr lang="en-US" sz="2000" u="sng" dirty="0">
              <a:latin typeface="Arial" charset="0"/>
              <a:cs typeface="Arial" charset="0"/>
            </a:endParaRPr>
          </a:p>
          <a:p>
            <a:endParaRPr lang="en-US" sz="2000" u="sng" dirty="0">
              <a:latin typeface="Arial" charset="0"/>
              <a:cs typeface="Arial" charset="0"/>
            </a:endParaRPr>
          </a:p>
          <a:p>
            <a:r>
              <a:rPr lang="en-US" sz="1600" u="sng" dirty="0">
                <a:latin typeface="Arial" charset="0"/>
                <a:cs typeface="Arial" charset="0"/>
              </a:rPr>
              <a:t>Terms:</a:t>
            </a:r>
          </a:p>
          <a:p>
            <a:pPr lvl="1">
              <a:buFont typeface="Arial" charset="0"/>
              <a:buChar char="•"/>
            </a:pPr>
            <a:r>
              <a:rPr lang="en-US" sz="1600" dirty="0" smtClean="0">
                <a:latin typeface="Arial" charset="0"/>
                <a:cs typeface="Arial" charset="0"/>
              </a:rPr>
              <a:t>Invasive species</a:t>
            </a:r>
          </a:p>
          <a:p>
            <a:pPr lvl="1">
              <a:buFont typeface="Arial" charset="0"/>
              <a:buChar char="•"/>
            </a:pPr>
            <a:r>
              <a:rPr lang="en-US" sz="1600" dirty="0" smtClean="0">
                <a:latin typeface="Arial" charset="0"/>
                <a:cs typeface="Arial" charset="0"/>
              </a:rPr>
              <a:t>Exotic or introduced species</a:t>
            </a:r>
          </a:p>
          <a:p>
            <a:pPr lvl="1">
              <a:buFont typeface="Arial" charset="0"/>
              <a:buChar char="•"/>
            </a:pPr>
            <a:r>
              <a:rPr lang="en-US" sz="1600" dirty="0" smtClean="0">
                <a:latin typeface="Arial" charset="0"/>
                <a:cs typeface="Arial" charset="0"/>
              </a:rPr>
              <a:t>Natural enemies hypothesis</a:t>
            </a:r>
          </a:p>
          <a:p>
            <a:pPr lvl="1">
              <a:buFont typeface="Arial" charset="0"/>
              <a:buChar char="•"/>
            </a:pPr>
            <a:r>
              <a:rPr lang="en-US" sz="1600" dirty="0" smtClean="0">
                <a:latin typeface="Arial" charset="0"/>
                <a:cs typeface="Arial" charset="0"/>
              </a:rPr>
              <a:t>Evolution of increased competitive ability</a:t>
            </a:r>
          </a:p>
          <a:p>
            <a:pPr lvl="1">
              <a:buFont typeface="Arial" charset="0"/>
              <a:buChar char="•"/>
            </a:pPr>
            <a:endParaRPr lang="en-US" sz="1600" u="sng" dirty="0">
              <a:latin typeface="Arial" charset="0"/>
              <a:cs typeface="Arial" charset="0"/>
            </a:endParaRPr>
          </a:p>
          <a:p>
            <a:r>
              <a:rPr lang="en-US" sz="1600" u="sng" dirty="0">
                <a:latin typeface="Arial" charset="0"/>
                <a:cs typeface="Arial" charset="0"/>
              </a:rPr>
              <a:t>Concepts:</a:t>
            </a:r>
          </a:p>
          <a:p>
            <a:pPr lvl="1">
              <a:buFontTx/>
              <a:buChar char="•"/>
            </a:pPr>
            <a:r>
              <a:rPr lang="en-US" sz="1600" dirty="0" smtClean="0">
                <a:latin typeface="Arial" charset="0"/>
                <a:cs typeface="Arial" charset="0"/>
              </a:rPr>
              <a:t>Costs of invasive species</a:t>
            </a:r>
          </a:p>
          <a:p>
            <a:pPr lvl="1">
              <a:buFontTx/>
              <a:buChar char="•"/>
            </a:pPr>
            <a:r>
              <a:rPr lang="en-US" sz="1600" dirty="0" smtClean="0">
                <a:latin typeface="Arial" charset="0"/>
                <a:cs typeface="Arial" charset="0"/>
              </a:rPr>
              <a:t>Traits of invasive species</a:t>
            </a:r>
          </a:p>
          <a:p>
            <a:pPr lvl="1">
              <a:buFontTx/>
              <a:buChar char="•"/>
            </a:pPr>
            <a:r>
              <a:rPr lang="en-US" sz="1600" dirty="0" smtClean="0">
                <a:latin typeface="Arial" charset="0"/>
                <a:cs typeface="Arial" charset="0"/>
              </a:rPr>
              <a:t>Stages of invasion for invasive species</a:t>
            </a:r>
          </a:p>
          <a:p>
            <a:pPr lvl="1">
              <a:buFontTx/>
              <a:buChar char="•"/>
            </a:pPr>
            <a:r>
              <a:rPr lang="en-US" altLang="ja-JP" sz="1600" dirty="0">
                <a:latin typeface="Arial" charset="0"/>
                <a:cs typeface="Arial" charset="0"/>
              </a:rPr>
              <a:t>direct and indirect effects of invasive </a:t>
            </a:r>
            <a:r>
              <a:rPr lang="en-US" altLang="ja-JP" sz="1600" dirty="0" smtClean="0">
                <a:latin typeface="Arial" charset="0"/>
                <a:cs typeface="Arial" charset="0"/>
              </a:rPr>
              <a:t>species (lionfish)</a:t>
            </a:r>
          </a:p>
          <a:p>
            <a:pPr lvl="1">
              <a:buFontTx/>
              <a:buChar char="•"/>
            </a:pPr>
            <a:r>
              <a:rPr lang="en-US" sz="1600" dirty="0" smtClean="0">
                <a:latin typeface="Arial" charset="0"/>
                <a:cs typeface="Arial" charset="0"/>
              </a:rPr>
              <a:t>What makes some species more likely to be invasive?</a:t>
            </a:r>
          </a:p>
          <a:p>
            <a:pPr lvl="1">
              <a:buFontTx/>
              <a:buChar char="•"/>
            </a:pPr>
            <a:r>
              <a:rPr lang="en-US" sz="1600" dirty="0" smtClean="0">
                <a:latin typeface="Arial" charset="0"/>
                <a:cs typeface="Arial" charset="0"/>
              </a:rPr>
              <a:t>What makes some communities more likely to be invaded?</a:t>
            </a:r>
          </a:p>
          <a:p>
            <a:pPr marL="288925" lvl="1" indent="0"/>
            <a:endParaRPr lang="en-US" sz="1600" u="sng" dirty="0">
              <a:latin typeface="Arial" charset="0"/>
              <a:cs typeface="Arial" charset="0"/>
            </a:endParaRPr>
          </a:p>
          <a:p>
            <a:pPr marL="4763" lvl="1" indent="0"/>
            <a:r>
              <a:rPr lang="en-US" sz="1600" u="sng" dirty="0" smtClean="0">
                <a:latin typeface="Arial" charset="0"/>
                <a:cs typeface="Arial" charset="0"/>
              </a:rPr>
              <a:t>Case </a:t>
            </a:r>
            <a:r>
              <a:rPr lang="en-US" sz="1600" u="sng" dirty="0">
                <a:latin typeface="Arial" charset="0"/>
                <a:cs typeface="Arial" charset="0"/>
              </a:rPr>
              <a:t>Studies</a:t>
            </a:r>
            <a:r>
              <a:rPr lang="en-US" sz="1600" u="sng" dirty="0" smtClean="0">
                <a:latin typeface="Arial" charset="0"/>
                <a:cs typeface="Arial" charset="0"/>
              </a:rPr>
              <a:t>:</a:t>
            </a:r>
            <a:r>
              <a:rPr lang="en-US" sz="1600" dirty="0" smtClean="0">
                <a:latin typeface="Arial" charset="0"/>
                <a:cs typeface="Arial" charset="0"/>
              </a:rPr>
              <a:t>.  </a:t>
            </a:r>
          </a:p>
          <a:p>
            <a:pPr lvl="1">
              <a:buFontTx/>
              <a:buChar char="•"/>
            </a:pPr>
            <a:r>
              <a:rPr lang="en-US" sz="1600" dirty="0" smtClean="0">
                <a:latin typeface="Arial" charset="0"/>
                <a:cs typeface="Arial" charset="0"/>
              </a:rPr>
              <a:t>Robert </a:t>
            </a:r>
            <a:r>
              <a:rPr lang="en-US" sz="1600" dirty="0">
                <a:latin typeface="Arial" charset="0"/>
                <a:cs typeface="Arial" charset="0"/>
              </a:rPr>
              <a:t>Livingston</a:t>
            </a:r>
            <a:r>
              <a:rPr lang="ja-JP" altLang="en-US" sz="1600" dirty="0">
                <a:latin typeface="Arial" charset="0"/>
                <a:cs typeface="Arial" charset="0"/>
              </a:rPr>
              <a:t>’</a:t>
            </a:r>
            <a:r>
              <a:rPr lang="en-US" altLang="ja-JP" sz="1600" dirty="0">
                <a:latin typeface="Arial" charset="0"/>
                <a:cs typeface="Arial" charset="0"/>
              </a:rPr>
              <a:t>s work </a:t>
            </a:r>
            <a:r>
              <a:rPr lang="en-US" altLang="ja-JP" sz="1600" dirty="0" smtClean="0">
                <a:latin typeface="Arial" charset="0"/>
                <a:cs typeface="Arial" charset="0"/>
              </a:rPr>
              <a:t>on drought in </a:t>
            </a:r>
            <a:r>
              <a:rPr lang="en-US" altLang="ja-JP" sz="1600" dirty="0">
                <a:latin typeface="Arial" charset="0"/>
                <a:cs typeface="Arial" charset="0"/>
              </a:rPr>
              <a:t>the Apalachicola Bay </a:t>
            </a:r>
            <a:r>
              <a:rPr lang="en-US" altLang="ja-JP" sz="1600" dirty="0" smtClean="0">
                <a:latin typeface="Arial" charset="0"/>
                <a:cs typeface="Arial" charset="0"/>
              </a:rPr>
              <a:t>ecosystem</a:t>
            </a:r>
          </a:p>
          <a:p>
            <a:pPr lvl="1">
              <a:buFontTx/>
              <a:buChar char="•"/>
            </a:pPr>
            <a:r>
              <a:rPr lang="en-US" altLang="ja-JP" sz="1600" dirty="0" smtClean="0">
                <a:latin typeface="Arial" charset="0"/>
                <a:cs typeface="Arial" charset="0"/>
              </a:rPr>
              <a:t>Kudzu</a:t>
            </a:r>
          </a:p>
          <a:p>
            <a:pPr lvl="1">
              <a:buFontTx/>
              <a:buChar char="•"/>
            </a:pPr>
            <a:r>
              <a:rPr lang="en-US" altLang="ja-JP" sz="1600" dirty="0" smtClean="0">
                <a:latin typeface="Arial" charset="0"/>
                <a:cs typeface="Arial" charset="0"/>
              </a:rPr>
              <a:t>Asian Carp in the US</a:t>
            </a:r>
          </a:p>
          <a:p>
            <a:pPr lvl="1">
              <a:buFontTx/>
              <a:buChar char="•"/>
            </a:pPr>
            <a:r>
              <a:rPr lang="en-US" altLang="ja-JP" sz="1600" dirty="0" smtClean="0">
                <a:latin typeface="Arial" charset="0"/>
                <a:cs typeface="Arial" charset="0"/>
              </a:rPr>
              <a:t>Zebra Mussels in North America</a:t>
            </a:r>
          </a:p>
          <a:p>
            <a:pPr lvl="1">
              <a:buFontTx/>
              <a:buChar char="•"/>
            </a:pPr>
            <a:r>
              <a:rPr lang="en-US" altLang="ja-JP" sz="1600" dirty="0" smtClean="0">
                <a:latin typeface="Arial" charset="0"/>
                <a:cs typeface="Arial" charset="0"/>
              </a:rPr>
              <a:t>Fire ants</a:t>
            </a:r>
          </a:p>
          <a:p>
            <a:pPr lvl="1">
              <a:buFontTx/>
              <a:buChar char="•"/>
            </a:pPr>
            <a:r>
              <a:rPr lang="en-US" altLang="ja-JP" sz="1600" dirty="0" smtClean="0">
                <a:latin typeface="Arial" charset="0"/>
                <a:cs typeface="Arial" charset="0"/>
              </a:rPr>
              <a:t>pythons! Under your house! </a:t>
            </a:r>
          </a:p>
          <a:p>
            <a:pPr lvl="1">
              <a:buFontTx/>
              <a:buChar char="•"/>
            </a:pPr>
            <a:r>
              <a:rPr lang="en-US" altLang="ja-JP" sz="1600" dirty="0" smtClean="0">
                <a:latin typeface="Arial" charset="0"/>
                <a:cs typeface="Arial" charset="0"/>
              </a:rPr>
              <a:t>Lionfish</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5058" name="Text Box 4"/>
          <p:cNvSpPr txBox="1">
            <a:spLocks noChangeArrowheads="1"/>
          </p:cNvSpPr>
          <p:nvPr/>
        </p:nvSpPr>
        <p:spPr bwMode="auto">
          <a:xfrm>
            <a:off x="228600" y="1600200"/>
            <a:ext cx="40386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Lst>
              <a:defRPr sz="2400">
                <a:solidFill>
                  <a:schemeClr val="tx1"/>
                </a:solidFill>
                <a:latin typeface="Times" charset="0"/>
                <a:ea typeface="ＭＳ Ｐゴシック" charset="0"/>
                <a:cs typeface="ＭＳ Ｐゴシック" charset="0"/>
              </a:defRPr>
            </a:lvl1pPr>
            <a:lvl2pPr marL="742950" indent="-285750">
              <a:tabLst>
                <a:tab pos="457200" algn="l"/>
              </a:tabLst>
              <a:defRPr sz="2400">
                <a:solidFill>
                  <a:schemeClr val="tx1"/>
                </a:solidFill>
                <a:latin typeface="Times" charset="0"/>
                <a:ea typeface="ＭＳ Ｐゴシック" charset="0"/>
              </a:defRPr>
            </a:lvl2pPr>
            <a:lvl3pPr marL="1143000" indent="-228600">
              <a:tabLst>
                <a:tab pos="457200" algn="l"/>
              </a:tabLst>
              <a:defRPr sz="2400">
                <a:solidFill>
                  <a:schemeClr val="tx1"/>
                </a:solidFill>
                <a:latin typeface="Times" charset="0"/>
                <a:ea typeface="ＭＳ Ｐゴシック" charset="0"/>
              </a:defRPr>
            </a:lvl3pPr>
            <a:lvl4pPr marL="1600200" indent="-228600">
              <a:tabLst>
                <a:tab pos="457200" algn="l"/>
              </a:tabLst>
              <a:defRPr sz="2400">
                <a:solidFill>
                  <a:schemeClr val="tx1"/>
                </a:solidFill>
                <a:latin typeface="Times" charset="0"/>
                <a:ea typeface="ＭＳ Ｐゴシック" charset="0"/>
              </a:defRPr>
            </a:lvl4pPr>
            <a:lvl5pPr marL="2057400" indent="-228600">
              <a:tabLst>
                <a:tab pos="4572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a:latin typeface="Arial" charset="0"/>
              </a:rPr>
              <a:t> 	Ecosystem Ecology</a:t>
            </a:r>
            <a:endParaRPr lang="en-US" sz="2000">
              <a:latin typeface="Arial" charset="0"/>
            </a:endParaRPr>
          </a:p>
          <a:p>
            <a:r>
              <a:rPr lang="en-US" sz="2000">
                <a:latin typeface="Arial" charset="0"/>
              </a:rPr>
              <a:t>	E.	Case Study </a:t>
            </a:r>
          </a:p>
          <a:p>
            <a:endParaRPr lang="en-US" sz="2000">
              <a:latin typeface="Arial" charset="0"/>
            </a:endParaRPr>
          </a:p>
          <a:p>
            <a:r>
              <a:rPr lang="en-US" sz="2000">
                <a:latin typeface="Arial" charset="0"/>
              </a:rPr>
              <a:t>Big drought in 1980 and 1981, caused bunches of physical factors to change:</a:t>
            </a:r>
          </a:p>
          <a:p>
            <a:r>
              <a:rPr lang="en-US" sz="2000">
                <a:latin typeface="Arial" charset="0"/>
              </a:rPr>
              <a:t>	--	river flow decreases</a:t>
            </a:r>
          </a:p>
          <a:p>
            <a:r>
              <a:rPr lang="en-US" sz="2000">
                <a:latin typeface="Arial" charset="0"/>
              </a:rPr>
              <a:t>	--	salinity goes way up</a:t>
            </a:r>
          </a:p>
          <a:p>
            <a:r>
              <a:rPr lang="en-US" sz="2000">
                <a:latin typeface="Arial" charset="0"/>
              </a:rPr>
              <a:t>	--	water is more clear</a:t>
            </a:r>
          </a:p>
          <a:p>
            <a:r>
              <a:rPr lang="en-US" sz="2000">
                <a:latin typeface="Arial" charset="0"/>
              </a:rPr>
              <a:t>	--	water color decreases</a:t>
            </a:r>
          </a:p>
          <a:p>
            <a:endParaRPr lang="en-US" sz="2000">
              <a:latin typeface="Arial" charset="0"/>
            </a:endParaRPr>
          </a:p>
        </p:txBody>
      </p:sp>
      <p:pic>
        <p:nvPicPr>
          <p:cNvPr id="45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8" y="762000"/>
            <a:ext cx="471011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7106" name="Text Box 4"/>
          <p:cNvSpPr txBox="1">
            <a:spLocks noChangeArrowheads="1"/>
          </p:cNvSpPr>
          <p:nvPr/>
        </p:nvSpPr>
        <p:spPr bwMode="auto">
          <a:xfrm>
            <a:off x="228600" y="1050925"/>
            <a:ext cx="3124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a:latin typeface="Arial" charset="0"/>
              </a:rPr>
              <a:t> 	Ecosystem Ecology</a:t>
            </a:r>
            <a:endParaRPr lang="en-US" sz="2000">
              <a:latin typeface="Arial" charset="0"/>
            </a:endParaRPr>
          </a:p>
          <a:p>
            <a:r>
              <a:rPr lang="en-US" sz="2000">
                <a:latin typeface="Arial" charset="0"/>
              </a:rPr>
              <a:t>	E.	Case Study</a:t>
            </a:r>
          </a:p>
          <a:p>
            <a:endParaRPr lang="en-US" sz="2000">
              <a:latin typeface="Arial" charset="0"/>
            </a:endParaRPr>
          </a:p>
          <a:p>
            <a:r>
              <a:rPr lang="en-US" sz="2000">
                <a:latin typeface="Arial" charset="0"/>
              </a:rPr>
              <a:t>Increased light penetration due to cessation of river flow – led to more plants, which allowed more herbivores and omnivores.  Other tropic levels do not respond as much because they are apparently limited more by biological factors such as predation.</a:t>
            </a:r>
          </a:p>
          <a:p>
            <a:endParaRPr lang="en-US" sz="2000">
              <a:latin typeface="Arial" charset="0"/>
            </a:endParaRPr>
          </a:p>
        </p:txBody>
      </p:sp>
      <p:pic>
        <p:nvPicPr>
          <p:cNvPr id="471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263" y="838200"/>
            <a:ext cx="57737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9154" name="Text Box 4"/>
          <p:cNvSpPr txBox="1">
            <a:spLocks noChangeArrowheads="1"/>
          </p:cNvSpPr>
          <p:nvPr/>
        </p:nvSpPr>
        <p:spPr bwMode="auto">
          <a:xfrm>
            <a:off x="228600" y="685800"/>
            <a:ext cx="8763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Lst>
              <a:defRPr sz="2400">
                <a:solidFill>
                  <a:schemeClr val="tx1"/>
                </a:solidFill>
                <a:latin typeface="Times" charset="0"/>
                <a:ea typeface="ＭＳ Ｐゴシック" charset="0"/>
                <a:cs typeface="ＭＳ Ｐゴシック" charset="0"/>
              </a:defRPr>
            </a:lvl1pPr>
            <a:lvl2pPr marL="742950" indent="-285750">
              <a:tabLst>
                <a:tab pos="457200" algn="l"/>
              </a:tabLst>
              <a:defRPr sz="2400">
                <a:solidFill>
                  <a:schemeClr val="tx1"/>
                </a:solidFill>
                <a:latin typeface="Times" charset="0"/>
                <a:ea typeface="ＭＳ Ｐゴシック" charset="0"/>
              </a:defRPr>
            </a:lvl2pPr>
            <a:lvl3pPr marL="1143000" indent="-228600">
              <a:tabLst>
                <a:tab pos="457200" algn="l"/>
              </a:tabLst>
              <a:defRPr sz="2400">
                <a:solidFill>
                  <a:schemeClr val="tx1"/>
                </a:solidFill>
                <a:latin typeface="Times" charset="0"/>
                <a:ea typeface="ＭＳ Ｐゴシック" charset="0"/>
              </a:defRPr>
            </a:lvl3pPr>
            <a:lvl4pPr marL="1600200" indent="-228600">
              <a:tabLst>
                <a:tab pos="457200" algn="l"/>
              </a:tabLst>
              <a:defRPr sz="2400">
                <a:solidFill>
                  <a:schemeClr val="tx1"/>
                </a:solidFill>
                <a:latin typeface="Times" charset="0"/>
                <a:ea typeface="ＭＳ Ｐゴシック" charset="0"/>
              </a:defRPr>
            </a:lvl4pPr>
            <a:lvl5pPr marL="2057400" indent="-228600">
              <a:tabLst>
                <a:tab pos="4572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a:latin typeface="Arial" charset="0"/>
              </a:rPr>
              <a:t> 	Ecosystem Ecology</a:t>
            </a:r>
            <a:endParaRPr lang="en-US" sz="2000">
              <a:latin typeface="Arial" charset="0"/>
            </a:endParaRPr>
          </a:p>
          <a:p>
            <a:r>
              <a:rPr lang="en-US" sz="2000">
                <a:latin typeface="Arial" charset="0"/>
              </a:rPr>
              <a:t>	E.	Case Study</a:t>
            </a:r>
          </a:p>
          <a:p>
            <a:endParaRPr lang="en-US" sz="2000">
              <a:latin typeface="Arial" charset="0"/>
            </a:endParaRPr>
          </a:p>
          <a:p>
            <a:r>
              <a:rPr lang="en-US" sz="2000">
                <a:latin typeface="Arial" charset="0"/>
              </a:rPr>
              <a:t>What happens to trophic structure?</a:t>
            </a:r>
          </a:p>
          <a:p>
            <a:r>
              <a:rPr lang="en-US" sz="2000">
                <a:latin typeface="Arial" charset="0"/>
              </a:rPr>
              <a:t>	--	herbivores go way up because of clearer and more shallow water,</a:t>
            </a:r>
          </a:p>
          <a:p>
            <a:r>
              <a:rPr lang="en-US" sz="2000">
                <a:latin typeface="Arial" charset="0"/>
              </a:rPr>
              <a:t> 		despite greater salinity</a:t>
            </a:r>
          </a:p>
          <a:p>
            <a:r>
              <a:rPr lang="en-US" sz="2000">
                <a:latin typeface="Arial" charset="0"/>
              </a:rPr>
              <a:t>	--	effects work UP trophic levels -- responding to biological factors</a:t>
            </a:r>
          </a:p>
        </p:txBody>
      </p:sp>
      <p:pic>
        <p:nvPicPr>
          <p:cNvPr id="491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911475"/>
            <a:ext cx="54864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1202" name="Text Box 4"/>
          <p:cNvSpPr txBox="1">
            <a:spLocks noChangeArrowheads="1"/>
          </p:cNvSpPr>
          <p:nvPr/>
        </p:nvSpPr>
        <p:spPr bwMode="auto">
          <a:xfrm>
            <a:off x="228600" y="762000"/>
            <a:ext cx="8534400"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dirty="0">
                <a:latin typeface="Arial" charset="0"/>
              </a:rPr>
              <a:t> 	Ecosystem Ecology</a:t>
            </a:r>
          </a:p>
          <a:p>
            <a:r>
              <a:rPr lang="en-US" sz="2000" dirty="0">
                <a:latin typeface="Arial" charset="0"/>
              </a:rPr>
              <a:t>	E.	Case Study</a:t>
            </a:r>
          </a:p>
          <a:p>
            <a:endParaRPr lang="en-US" sz="2000" dirty="0">
              <a:latin typeface="Arial" charset="0"/>
            </a:endParaRPr>
          </a:p>
          <a:p>
            <a:r>
              <a:rPr lang="en-US" sz="1800" dirty="0">
                <a:latin typeface="Arial" charset="0"/>
              </a:rPr>
              <a:t>Note that there is never any mention of individual species, a common feature of ecosystem studies.  However, the ecosystem study does take into account the critical abiotic factors and whole ecosystem view necessary to understand the effects of drought.</a:t>
            </a:r>
          </a:p>
          <a:p>
            <a:endParaRPr lang="en-US" sz="1800" dirty="0">
              <a:latin typeface="Arial" charset="0"/>
            </a:endParaRPr>
          </a:p>
          <a:p>
            <a:r>
              <a:rPr lang="en-US" sz="1800" dirty="0">
                <a:latin typeface="Arial" charset="0"/>
              </a:rPr>
              <a:t>A population based study would have focused on how the drought affected species diversity and behavioral interactions among trophic levels.  For example, how does turbidity affect the ability of predators to find prey?  What kind of changes in competition occurred after the large increase in the abundance of herbivores?</a:t>
            </a:r>
          </a:p>
          <a:p>
            <a:endParaRPr lang="en-US" sz="1800" dirty="0">
              <a:latin typeface="Arial" charset="0"/>
            </a:endParaRPr>
          </a:p>
          <a:p>
            <a:r>
              <a:rPr lang="en-US" sz="1800" dirty="0">
                <a:latin typeface="Arial" charset="0"/>
              </a:rPr>
              <a:t>In doing so, population based approaches may put less emphasis on large ecosystem processes and questions</a:t>
            </a:r>
            <a:r>
              <a:rPr lang="en-US" sz="1800" dirty="0" smtClean="0">
                <a:latin typeface="Arial" charset="0"/>
              </a:rPr>
              <a:t>.  The best community ecology should consider integrating both population-based and ecosystem approaches.</a:t>
            </a:r>
            <a:endParaRPr lang="en-US" sz="1800" dirty="0">
              <a:latin typeface="Arial" charset="0"/>
            </a:endParaRPr>
          </a:p>
        </p:txBody>
      </p:sp>
      <p:pic>
        <p:nvPicPr>
          <p:cNvPr id="51203"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ChangeArrowheads="1"/>
          </p:cNvSpPr>
          <p:nvPr/>
        </p:nvSpPr>
        <p:spPr bwMode="auto">
          <a:xfrm>
            <a:off x="533400" y="838200"/>
            <a:ext cx="8229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Times" charset="0"/>
              <a:buNone/>
              <a:tabLst>
                <a:tab pos="454025" algn="l"/>
                <a:tab pos="920750" algn="l"/>
                <a:tab pos="1373188" algn="l"/>
                <a:tab pos="1828800" algn="l"/>
                <a:tab pos="2284413" algn="l"/>
                <a:tab pos="2738438" algn="l"/>
              </a:tabLst>
            </a:pPr>
            <a:r>
              <a:rPr lang="en-US" b="1" dirty="0" smtClean="0">
                <a:solidFill>
                  <a:srgbClr val="000000"/>
                </a:solidFill>
                <a:latin typeface="Arial" charset="0"/>
              </a:rPr>
              <a:t>VII. Invasive Species</a:t>
            </a:r>
          </a:p>
          <a:p>
            <a:pPr>
              <a:buFont typeface="Times" charset="0"/>
              <a:buNone/>
              <a:tabLst>
                <a:tab pos="454025" algn="l"/>
                <a:tab pos="920750" algn="l"/>
                <a:tab pos="1373188" algn="l"/>
                <a:tab pos="1828800" algn="l"/>
                <a:tab pos="2284413" algn="l"/>
                <a:tab pos="2738438" algn="l"/>
              </a:tabLst>
            </a:pPr>
            <a:endParaRPr lang="en-US" dirty="0" smtClean="0">
              <a:solidFill>
                <a:srgbClr val="000000"/>
              </a:solidFill>
              <a:latin typeface="Arial" charset="0"/>
            </a:endParaRP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rPr>
              <a:t>	</a:t>
            </a:r>
            <a:r>
              <a:rPr lang="en-US" dirty="0" smtClean="0">
                <a:solidFill>
                  <a:srgbClr val="000000"/>
                </a:solidFill>
                <a:latin typeface="Arial" charset="0"/>
              </a:rPr>
              <a:t>A.	Definitions</a:t>
            </a:r>
          </a:p>
          <a:p>
            <a:pPr>
              <a:buFont typeface="Times" charset="0"/>
              <a:buNone/>
              <a:tabLst>
                <a:tab pos="454025" algn="l"/>
                <a:tab pos="920750" algn="l"/>
                <a:tab pos="1373188" algn="l"/>
                <a:tab pos="1828800" algn="l"/>
                <a:tab pos="2284413" algn="l"/>
                <a:tab pos="2738438" algn="l"/>
              </a:tabLst>
            </a:pPr>
            <a:endParaRPr lang="en-US" dirty="0" smtClean="0">
              <a:solidFill>
                <a:srgbClr val="000000"/>
              </a:solidFill>
              <a:latin typeface="Arial" charset="0"/>
            </a:endParaRP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B.	Importance</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C.	Examples</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r>
              <a:rPr lang="en-US" dirty="0" smtClean="0">
                <a:solidFill>
                  <a:srgbClr val="000000"/>
                </a:solidFill>
                <a:latin typeface="Arial" charset="0"/>
                <a:cs typeface="Arial" charset="0"/>
              </a:rPr>
              <a:t>	D.	Mechanisms</a:t>
            </a: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1.	Traits of species</a:t>
            </a:r>
          </a:p>
          <a:p>
            <a:pPr>
              <a:buFont typeface="Times" charset="0"/>
              <a:buNone/>
              <a:tabLst>
                <a:tab pos="454025" algn="l"/>
                <a:tab pos="920750" algn="l"/>
                <a:tab pos="1373188" algn="l"/>
                <a:tab pos="1828800" algn="l"/>
                <a:tab pos="2284413" algn="l"/>
                <a:tab pos="2738438" algn="l"/>
              </a:tabLs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2.	Traits of communities</a:t>
            </a:r>
          </a:p>
          <a:p>
            <a:pPr>
              <a:buFont typeface="Times" charset="0"/>
              <a:buNone/>
              <a:tabLst>
                <a:tab pos="454025" algn="l"/>
                <a:tab pos="920750" algn="l"/>
                <a:tab pos="1373188" algn="l"/>
                <a:tab pos="1828800" algn="l"/>
                <a:tab pos="2284413" algn="l"/>
                <a:tab pos="2738438" algn="l"/>
              </a:tabLst>
            </a:pPr>
            <a:endParaRPr lang="en-US" dirty="0">
              <a:solidFill>
                <a:srgbClr val="000000"/>
              </a:solidFill>
              <a:latin typeface="Arial" charset="0"/>
              <a:cs typeface="Arial" charset="0"/>
            </a:endParaRPr>
          </a:p>
          <a:p>
            <a:pPr>
              <a:buFont typeface="Times" charset="0"/>
              <a:buNone/>
              <a:tabLst>
                <a:tab pos="454025" algn="l"/>
                <a:tab pos="920750" algn="l"/>
                <a:tab pos="1373188" algn="l"/>
                <a:tab pos="1828800" algn="l"/>
                <a:tab pos="2284413" algn="l"/>
                <a:tab pos="2738438" algn="l"/>
              </a:tabLst>
            </a:pPr>
            <a:endParaRPr lang="en-US" dirty="0">
              <a:latin typeface="Arial" charset="0"/>
              <a:cs typeface="Arial" charset="0"/>
            </a:endParaRPr>
          </a:p>
        </p:txBody>
      </p:sp>
      <p:sp>
        <p:nvSpPr>
          <p:cNvPr id="7373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3731"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4617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9637</TotalTime>
  <Words>2064</Words>
  <Application>Microsoft Macintosh PowerPoint</Application>
  <PresentationFormat>On-screen Show (4:3)</PresentationFormat>
  <Paragraphs>301</Paragraphs>
  <Slides>41</Slides>
  <Notes>27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Dispersal of Invasive Species</vt:lpstr>
      <vt:lpstr>PowerPoint Presentation</vt:lpstr>
      <vt:lpstr>PowerPoint Presentation</vt:lpstr>
      <vt:lpstr>What makes certain ecosystems more vulnerable to invasion?</vt:lpstr>
      <vt:lpstr>PowerPoint Presentation</vt:lpstr>
      <vt:lpstr>PowerPoint Presentation</vt:lpstr>
    </vt:vector>
  </TitlesOfParts>
  <Company>Biological Science, FSU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PCB 3044 -- Fall 2003</dc:title>
  <dc:creator>T. Miller</dc:creator>
  <cp:lastModifiedBy>Thomas Miller</cp:lastModifiedBy>
  <cp:revision>500</cp:revision>
  <dcterms:created xsi:type="dcterms:W3CDTF">2010-12-02T18:23:48Z</dcterms:created>
  <dcterms:modified xsi:type="dcterms:W3CDTF">2016-12-08T19:54:18Z</dcterms:modified>
</cp:coreProperties>
</file>