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651" r:id="rId2"/>
    <p:sldId id="663" r:id="rId3"/>
    <p:sldId id="664" r:id="rId4"/>
    <p:sldId id="665" r:id="rId5"/>
    <p:sldId id="666" r:id="rId6"/>
    <p:sldId id="652" r:id="rId7"/>
    <p:sldId id="626" r:id="rId8"/>
    <p:sldId id="667" r:id="rId9"/>
    <p:sldId id="668" r:id="rId10"/>
    <p:sldId id="669" r:id="rId11"/>
    <p:sldId id="670" r:id="rId12"/>
    <p:sldId id="671" r:id="rId13"/>
    <p:sldId id="703" r:id="rId14"/>
    <p:sldId id="704" r:id="rId15"/>
    <p:sldId id="672" r:id="rId16"/>
    <p:sldId id="673" r:id="rId17"/>
    <p:sldId id="674" r:id="rId18"/>
    <p:sldId id="675" r:id="rId19"/>
    <p:sldId id="676" r:id="rId20"/>
    <p:sldId id="677" r:id="rId21"/>
    <p:sldId id="678" r:id="rId22"/>
    <p:sldId id="679" r:id="rId23"/>
    <p:sldId id="680" r:id="rId24"/>
    <p:sldId id="681" r:id="rId25"/>
    <p:sldId id="682" r:id="rId26"/>
    <p:sldId id="683" r:id="rId27"/>
    <p:sldId id="684" r:id="rId28"/>
    <p:sldId id="685" r:id="rId29"/>
    <p:sldId id="688" r:id="rId30"/>
    <p:sldId id="686" r:id="rId31"/>
    <p:sldId id="687" r:id="rId32"/>
    <p:sldId id="689" r:id="rId33"/>
    <p:sldId id="690" r:id="rId34"/>
    <p:sldId id="691" r:id="rId35"/>
    <p:sldId id="692" r:id="rId36"/>
    <p:sldId id="702" r:id="rId37"/>
    <p:sldId id="693" r:id="rId38"/>
    <p:sldId id="694" r:id="rId39"/>
    <p:sldId id="695" r:id="rId40"/>
    <p:sldId id="696" r:id="rId41"/>
    <p:sldId id="697" r:id="rId42"/>
    <p:sldId id="698" r:id="rId43"/>
    <p:sldId id="699" r:id="rId44"/>
    <p:sldId id="700" r:id="rId45"/>
    <p:sldId id="701" r:id="rId46"/>
    <p:sldId id="632"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36" autoAdjust="0"/>
    <p:restoredTop sz="97072" autoAdjust="0"/>
  </p:normalViewPr>
  <p:slideViewPr>
    <p:cSldViewPr>
      <p:cViewPr varScale="1">
        <p:scale>
          <a:sx n="100" d="100"/>
          <a:sy n="100" d="100"/>
        </p:scale>
        <p:origin x="-680" y="-96"/>
      </p:cViewPr>
      <p:guideLst>
        <p:guide orient="horz" pos="2160"/>
        <p:guide pos="2880"/>
      </p:guideLst>
    </p:cSldViewPr>
  </p:slideViewPr>
  <p:outlineViewPr>
    <p:cViewPr>
      <p:scale>
        <a:sx n="33" d="100"/>
        <a:sy n="33" d="100"/>
      </p:scale>
      <p:origin x="0" y="2460"/>
    </p:cViewPr>
  </p:outlineViewPr>
  <p:notesTextViewPr>
    <p:cViewPr>
      <p:scale>
        <a:sx n="100" d="100"/>
        <a:sy n="100" d="100"/>
      </p:scale>
      <p:origin x="0" y="0"/>
    </p:cViewPr>
  </p:notesTextViewPr>
  <p:sorterViewPr>
    <p:cViewPr>
      <p:scale>
        <a:sx n="115" d="100"/>
        <a:sy n="115" d="100"/>
      </p:scale>
      <p:origin x="0" y="108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91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1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1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91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F96998D-3B66-FB44-9EFD-77889EF9540E}" type="slidenum">
              <a:rPr lang="en-US"/>
              <a:pPr>
                <a:defRPr/>
              </a:pPr>
              <a:t>‹#›</a:t>
            </a:fld>
            <a:endParaRPr lang="en-US"/>
          </a:p>
        </p:txBody>
      </p:sp>
    </p:spTree>
    <p:extLst>
      <p:ext uri="{BB962C8B-B14F-4D97-AF65-F5344CB8AC3E}">
        <p14:creationId xmlns:p14="http://schemas.microsoft.com/office/powerpoint/2010/main" val="727318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EAB9CBC-1E4D-F54D-B42D-02DEC7708997}" type="slidenum">
              <a:rPr lang="en-US" sz="1200"/>
              <a:pPr/>
              <a:t>1</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78816B-1B90-504B-A46B-823F32579EE9}" type="slidenum">
              <a:rPr lang="en-US" sz="1200"/>
              <a:pPr/>
              <a:t>17</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91F615C-E51B-374A-9C07-C2A2454467CD}" type="slidenum">
              <a:rPr lang="en-US" sz="1200"/>
              <a:pPr/>
              <a:t>23</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91F615C-E51B-374A-9C07-C2A2454467CD}" type="slidenum">
              <a:rPr lang="en-US" sz="1200"/>
              <a:pPr/>
              <a:t>32</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78816B-1B90-504B-A46B-823F32579EE9}" type="slidenum">
              <a:rPr lang="en-US" sz="1200"/>
              <a:pPr/>
              <a:t>33</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F1F20B8-3FDF-4142-B32D-3C8DA3199F39}" type="slidenum">
              <a:rPr lang="en-US" sz="1200"/>
              <a:pPr/>
              <a:t>34</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C252C95-8985-474E-AEC6-14BEF06931C1}" type="slidenum">
              <a:rPr lang="en-US" sz="1200"/>
              <a:pPr/>
              <a:t>35</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C252C95-8985-474E-AEC6-14BEF06931C1}" type="slidenum">
              <a:rPr lang="en-US" sz="1200"/>
              <a:pPr/>
              <a:t>36</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12BCF37-6CAD-6F4D-BC59-ED781BF0340D}" type="slidenum">
              <a:rPr lang="en-US" sz="1200"/>
              <a:pPr/>
              <a:t>37</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176900F-B705-4C45-942D-7A0F4E901C82}" type="slidenum">
              <a:rPr lang="en-US" sz="1200"/>
              <a:pPr/>
              <a:t>38</a:t>
            </a:fld>
            <a:endParaRPr 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6298A28-28C9-834B-8927-2BCC3DA47FDC}" type="slidenum">
              <a:rPr lang="en-US" sz="1200"/>
              <a:pPr/>
              <a:t>39</a:t>
            </a:fld>
            <a:endParaRPr 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2803088-66E4-644B-9C3F-DDC6E391B42E}" type="slidenum">
              <a:rPr lang="en-US" sz="1200"/>
              <a:pPr/>
              <a:t>2</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F1F20B8-3FDF-4142-B32D-3C8DA3199F39}" type="slidenum">
              <a:rPr lang="en-US" sz="1200"/>
              <a:pPr/>
              <a:t>40</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85A9129-8592-594B-9B9E-F3457D7D788C}" type="slidenum">
              <a:rPr lang="en-US" sz="1200"/>
              <a:pPr/>
              <a:t>41</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757D210-8958-3540-B107-6D64C89C9BDF}" type="slidenum">
              <a:rPr lang="en-US" sz="1200"/>
              <a:pPr/>
              <a:t>42</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F09232-2531-8240-BAAE-7D2AFD36842A}" type="slidenum">
              <a:rPr lang="en-US" sz="1200"/>
              <a:pPr/>
              <a:t>43</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85A9129-8592-594B-9B9E-F3457D7D788C}" type="slidenum">
              <a:rPr lang="en-US" sz="1200"/>
              <a:pPr/>
              <a:t>44</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F09232-2531-8240-BAAE-7D2AFD36842A}" type="slidenum">
              <a:rPr lang="en-US" sz="1200"/>
              <a:pPr/>
              <a:t>45</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F8C70B6-657B-1644-B954-87123F3C3D25}" type="slidenum">
              <a:rPr lang="en-US" sz="1200"/>
              <a:pPr algn="r"/>
              <a:t>46</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08BBF3C-AEA3-B743-9658-7212F2199AE5}" type="slidenum">
              <a:rPr lang="en-US" sz="1200"/>
              <a:pPr/>
              <a:t>3</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F89C996-91C3-584C-8157-A73F299EA2CA}" type="slidenum">
              <a:rPr lang="en-US" sz="1200"/>
              <a:pPr/>
              <a:t>4</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8F7902-2917-A144-B8B7-E90E8E31205C}" type="slidenum">
              <a:rPr lang="en-US" sz="1200"/>
              <a:pPr/>
              <a:t>5</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110D1E-E344-8C4D-ACCC-450A75FE3F12}" type="slidenum">
              <a:rPr lang="en-US" sz="1200"/>
              <a:pPr/>
              <a:t>6</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C60B390-89C3-1B4A-962C-E6E99E60623C}" type="slidenum">
              <a:rPr lang="en-US" sz="1200"/>
              <a:pPr/>
              <a:t>7</a:t>
            </a:fld>
            <a:endParaRPr 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78816B-1B90-504B-A46B-823F32579EE9}" type="slidenum">
              <a:rPr lang="en-US" sz="1200"/>
              <a:pPr/>
              <a:t>15</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778816B-1B90-504B-A46B-823F32579EE9}" type="slidenum">
              <a:rPr lang="en-US" sz="1200"/>
              <a:pPr/>
              <a:t>16</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03DB86-C2C4-3942-994D-BEE3F7512A3C}" type="slidenum">
              <a:rPr lang="en-US"/>
              <a:pPr>
                <a:defRPr/>
              </a:pPr>
              <a:t>‹#›</a:t>
            </a:fld>
            <a:endParaRPr lang="en-US"/>
          </a:p>
        </p:txBody>
      </p:sp>
    </p:spTree>
    <p:extLst>
      <p:ext uri="{BB962C8B-B14F-4D97-AF65-F5344CB8AC3E}">
        <p14:creationId xmlns:p14="http://schemas.microsoft.com/office/powerpoint/2010/main" val="377408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D6383A-3715-3F4D-A123-710137892C2A}" type="slidenum">
              <a:rPr lang="en-US"/>
              <a:pPr>
                <a:defRPr/>
              </a:pPr>
              <a:t>‹#›</a:t>
            </a:fld>
            <a:endParaRPr lang="en-US"/>
          </a:p>
        </p:txBody>
      </p:sp>
    </p:spTree>
    <p:extLst>
      <p:ext uri="{BB962C8B-B14F-4D97-AF65-F5344CB8AC3E}">
        <p14:creationId xmlns:p14="http://schemas.microsoft.com/office/powerpoint/2010/main" val="97517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1BD942-669D-B94C-B6F2-B15DD43026ED}" type="slidenum">
              <a:rPr lang="en-US"/>
              <a:pPr>
                <a:defRPr/>
              </a:pPr>
              <a:t>‹#›</a:t>
            </a:fld>
            <a:endParaRPr lang="en-US"/>
          </a:p>
        </p:txBody>
      </p:sp>
    </p:spTree>
    <p:extLst>
      <p:ext uri="{BB962C8B-B14F-4D97-AF65-F5344CB8AC3E}">
        <p14:creationId xmlns:p14="http://schemas.microsoft.com/office/powerpoint/2010/main" val="334684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A1C51-DDE9-844C-A9FC-001B8EEA9870}" type="slidenum">
              <a:rPr lang="en-US"/>
              <a:pPr>
                <a:defRPr/>
              </a:pPr>
              <a:t>‹#›</a:t>
            </a:fld>
            <a:endParaRPr lang="en-US"/>
          </a:p>
        </p:txBody>
      </p:sp>
    </p:spTree>
    <p:extLst>
      <p:ext uri="{BB962C8B-B14F-4D97-AF65-F5344CB8AC3E}">
        <p14:creationId xmlns:p14="http://schemas.microsoft.com/office/powerpoint/2010/main" val="200515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4A3C5D-FA39-D245-BEAE-0EF50876662B}" type="slidenum">
              <a:rPr lang="en-US"/>
              <a:pPr>
                <a:defRPr/>
              </a:pPr>
              <a:t>‹#›</a:t>
            </a:fld>
            <a:endParaRPr lang="en-US"/>
          </a:p>
        </p:txBody>
      </p:sp>
    </p:spTree>
    <p:extLst>
      <p:ext uri="{BB962C8B-B14F-4D97-AF65-F5344CB8AC3E}">
        <p14:creationId xmlns:p14="http://schemas.microsoft.com/office/powerpoint/2010/main" val="102780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BE5C9A-E2B5-9448-A90B-6C3D67C719B8}" type="slidenum">
              <a:rPr lang="en-US"/>
              <a:pPr>
                <a:defRPr/>
              </a:pPr>
              <a:t>‹#›</a:t>
            </a:fld>
            <a:endParaRPr lang="en-US"/>
          </a:p>
        </p:txBody>
      </p:sp>
    </p:spTree>
    <p:extLst>
      <p:ext uri="{BB962C8B-B14F-4D97-AF65-F5344CB8AC3E}">
        <p14:creationId xmlns:p14="http://schemas.microsoft.com/office/powerpoint/2010/main" val="812820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B51E76-5CCA-064A-A8F2-56D03195B5C3}" type="slidenum">
              <a:rPr lang="en-US"/>
              <a:pPr>
                <a:defRPr/>
              </a:pPr>
              <a:t>‹#›</a:t>
            </a:fld>
            <a:endParaRPr lang="en-US"/>
          </a:p>
        </p:txBody>
      </p:sp>
    </p:spTree>
    <p:extLst>
      <p:ext uri="{BB962C8B-B14F-4D97-AF65-F5344CB8AC3E}">
        <p14:creationId xmlns:p14="http://schemas.microsoft.com/office/powerpoint/2010/main" val="13940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1EE857-EC35-3A4E-BBA3-16E1EA94584F}" type="slidenum">
              <a:rPr lang="en-US"/>
              <a:pPr>
                <a:defRPr/>
              </a:pPr>
              <a:t>‹#›</a:t>
            </a:fld>
            <a:endParaRPr lang="en-US"/>
          </a:p>
        </p:txBody>
      </p:sp>
    </p:spTree>
    <p:extLst>
      <p:ext uri="{BB962C8B-B14F-4D97-AF65-F5344CB8AC3E}">
        <p14:creationId xmlns:p14="http://schemas.microsoft.com/office/powerpoint/2010/main" val="428153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E0F8DF-BB26-C04E-B462-0A5E0691EF6C}" type="slidenum">
              <a:rPr lang="en-US"/>
              <a:pPr>
                <a:defRPr/>
              </a:pPr>
              <a:t>‹#›</a:t>
            </a:fld>
            <a:endParaRPr lang="en-US"/>
          </a:p>
        </p:txBody>
      </p:sp>
    </p:spTree>
    <p:extLst>
      <p:ext uri="{BB962C8B-B14F-4D97-AF65-F5344CB8AC3E}">
        <p14:creationId xmlns:p14="http://schemas.microsoft.com/office/powerpoint/2010/main" val="230830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99AAFE-2CBF-AC4C-9B65-F56723A36C44}" type="slidenum">
              <a:rPr lang="en-US"/>
              <a:pPr>
                <a:defRPr/>
              </a:pPr>
              <a:t>‹#›</a:t>
            </a:fld>
            <a:endParaRPr lang="en-US"/>
          </a:p>
        </p:txBody>
      </p:sp>
    </p:spTree>
    <p:extLst>
      <p:ext uri="{BB962C8B-B14F-4D97-AF65-F5344CB8AC3E}">
        <p14:creationId xmlns:p14="http://schemas.microsoft.com/office/powerpoint/2010/main" val="108673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7FF20-467D-0E49-AD44-9F66F19CCFD4}" type="slidenum">
              <a:rPr lang="en-US"/>
              <a:pPr>
                <a:defRPr/>
              </a:pPr>
              <a:t>‹#›</a:t>
            </a:fld>
            <a:endParaRPr lang="en-US"/>
          </a:p>
        </p:txBody>
      </p:sp>
    </p:spTree>
    <p:extLst>
      <p:ext uri="{BB962C8B-B14F-4D97-AF65-F5344CB8AC3E}">
        <p14:creationId xmlns:p14="http://schemas.microsoft.com/office/powerpoint/2010/main" val="20100796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CB15E4-A98F-8343-BE34-CA1B9FFD3A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gi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ChangeArrowheads="1"/>
          </p:cNvSpPr>
          <p:nvPr/>
        </p:nvSpPr>
        <p:spPr bwMode="auto">
          <a:xfrm>
            <a:off x="457200" y="685800"/>
            <a:ext cx="807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6538" indent="-236538">
              <a:defRPr/>
            </a:pPr>
            <a:r>
              <a:rPr lang="en-US" u="sng" dirty="0" smtClean="0">
                <a:latin typeface="Arial" charset="0"/>
              </a:rPr>
              <a:t>22</a:t>
            </a:r>
            <a:r>
              <a:rPr lang="en-US" u="sng" baseline="30000" dirty="0" smtClean="0">
                <a:latin typeface="Arial" charset="0"/>
              </a:rPr>
              <a:t>nd</a:t>
            </a:r>
            <a:r>
              <a:rPr lang="en-US" u="sng" dirty="0" smtClean="0">
                <a:latin typeface="Arial" charset="0"/>
              </a:rPr>
              <a:t>  </a:t>
            </a:r>
            <a:r>
              <a:rPr lang="en-US" u="sng" dirty="0">
                <a:latin typeface="Arial" charset="0"/>
              </a:rPr>
              <a:t>Lecture – </a:t>
            </a:r>
            <a:r>
              <a:rPr lang="en-US" u="sng" dirty="0" smtClean="0">
                <a:latin typeface="Arial" charset="0"/>
              </a:rPr>
              <a:t>Nov. 29, 2016</a:t>
            </a:r>
            <a:endParaRPr lang="en-US" sz="2000" dirty="0">
              <a:solidFill>
                <a:srgbClr val="FF0000"/>
              </a:solidFill>
              <a:latin typeface="Arial" charset="0"/>
            </a:endParaRPr>
          </a:p>
          <a:p>
            <a:pPr marL="406400" indent="-406400">
              <a:defRPr/>
            </a:pPr>
            <a:endParaRPr lang="en-US" sz="1800" dirty="0" smtClean="0">
              <a:solidFill>
                <a:srgbClr val="FF0000"/>
              </a:solidFill>
              <a:latin typeface="Arial" charset="0"/>
            </a:endParaRPr>
          </a:p>
          <a:p>
            <a:pPr marL="407988" indent="-407988">
              <a:defRPr/>
            </a:pPr>
            <a:r>
              <a:rPr lang="en-US" sz="1800" dirty="0" smtClean="0">
                <a:solidFill>
                  <a:srgbClr val="FF0000"/>
                </a:solidFill>
                <a:latin typeface="Arial" charset="0"/>
              </a:rPr>
              <a:t>-</a:t>
            </a:r>
            <a:r>
              <a:rPr lang="en-US" sz="1800" dirty="0">
                <a:solidFill>
                  <a:srgbClr val="FF0000"/>
                </a:solidFill>
                <a:latin typeface="Arial" charset="0"/>
              </a:rPr>
              <a:t>-	The 2</a:t>
            </a:r>
            <a:r>
              <a:rPr lang="en-US" sz="1800" baseline="30000" dirty="0">
                <a:solidFill>
                  <a:srgbClr val="FF0000"/>
                </a:solidFill>
                <a:latin typeface="Arial" charset="0"/>
              </a:rPr>
              <a:t>nd</a:t>
            </a:r>
            <a:r>
              <a:rPr lang="en-US" sz="1800" dirty="0">
                <a:solidFill>
                  <a:srgbClr val="FF0000"/>
                </a:solidFill>
                <a:latin typeface="Arial" charset="0"/>
              </a:rPr>
              <a:t> Seminar report is due </a:t>
            </a:r>
            <a:r>
              <a:rPr lang="en-US" sz="1800" dirty="0" smtClean="0">
                <a:solidFill>
                  <a:srgbClr val="FF0000"/>
                </a:solidFill>
                <a:latin typeface="Arial" charset="0"/>
              </a:rPr>
              <a:t>Monday, December 12 by 5:00.</a:t>
            </a:r>
          </a:p>
          <a:p>
            <a:pPr marL="407988" indent="-407988">
              <a:defRPr/>
            </a:pPr>
            <a:r>
              <a:rPr lang="en-US" dirty="0" smtClean="0">
                <a:solidFill>
                  <a:srgbClr val="FF0000"/>
                </a:solidFill>
                <a:latin typeface="Arial" charset="0"/>
              </a:rPr>
              <a:t>--	Quiz next Tuesday </a:t>
            </a:r>
            <a:endParaRPr lang="en-US" dirty="0">
              <a:solidFill>
                <a:srgbClr val="FF0000"/>
              </a:solidFill>
              <a:latin typeface="Arial" charset="0"/>
            </a:endParaRPr>
          </a:p>
        </p:txBody>
      </p:sp>
      <p:sp>
        <p:nvSpPr>
          <p:cNvPr id="2" name="Rectangle 5"/>
          <p:cNvSpPr>
            <a:spLocks noChangeArrowheads="1"/>
          </p:cNvSpPr>
          <p:nvPr/>
        </p:nvSpPr>
        <p:spPr bwMode="auto">
          <a:xfrm>
            <a:off x="609600" y="2819400"/>
            <a:ext cx="365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latin typeface="Arial" charset="0"/>
              </a:rPr>
              <a:t>December 2: Victoria Pearson, Department of Biological Science, Florida State University</a:t>
            </a:r>
          </a:p>
          <a:p>
            <a:endParaRPr lang="en-US" sz="2000" b="1" dirty="0">
              <a:latin typeface="Arial" charset="0"/>
            </a:endParaRPr>
          </a:p>
          <a:p>
            <a:pPr algn="ctr"/>
            <a:r>
              <a:rPr lang="en-US" sz="2000" b="1" dirty="0">
                <a:latin typeface="Arial" charset="0"/>
              </a:rPr>
              <a:t>"A view of the tiniest of the tiny: viral </a:t>
            </a:r>
            <a:r>
              <a:rPr lang="en-US" sz="2000" b="1" dirty="0" err="1">
                <a:latin typeface="Arial" charset="0"/>
              </a:rPr>
              <a:t>metagenomics</a:t>
            </a:r>
            <a:r>
              <a:rPr lang="en-US" sz="2000" b="1" dirty="0">
                <a:latin typeface="Arial" charset="0"/>
              </a:rPr>
              <a:t> in Northwest </a:t>
            </a:r>
            <a:r>
              <a:rPr lang="en-US" sz="2000" b="1" dirty="0" smtClean="0">
                <a:latin typeface="Arial" charset="0"/>
              </a:rPr>
              <a:t>Florida"</a:t>
            </a:r>
            <a:endParaRPr lang="en-US" sz="2000" b="1" dirty="0">
              <a:latin typeface="Arial" charset="0"/>
            </a:endParaRPr>
          </a:p>
        </p:txBody>
      </p:sp>
      <p:pic>
        <p:nvPicPr>
          <p:cNvPr id="4" name="Picture 3"/>
          <p:cNvPicPr>
            <a:picLocks noChangeAspect="1"/>
          </p:cNvPicPr>
          <p:nvPr/>
        </p:nvPicPr>
        <p:blipFill>
          <a:blip r:embed="rId4"/>
          <a:stretch>
            <a:fillRect/>
          </a:stretch>
        </p:blipFill>
        <p:spPr>
          <a:xfrm>
            <a:off x="4953000" y="1752600"/>
            <a:ext cx="3719473" cy="4863211"/>
          </a:xfrm>
          <a:prstGeom prst="rect">
            <a:avLst/>
          </a:prstGeom>
        </p:spPr>
      </p:pic>
    </p:spTree>
    <p:extLst>
      <p:ext uri="{BB962C8B-B14F-4D97-AF65-F5344CB8AC3E}">
        <p14:creationId xmlns:p14="http://schemas.microsoft.com/office/powerpoint/2010/main" val="33833655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4" y="798036"/>
            <a:ext cx="7769339" cy="4093428"/>
          </a:xfrm>
          <a:prstGeom prst="rect">
            <a:avLst/>
          </a:prstGeom>
          <a:noFill/>
        </p:spPr>
        <p:txBody>
          <a:bodyPr wrap="square" rtlCol="0">
            <a:spAutoFit/>
          </a:bodyPr>
          <a:lstStyle/>
          <a:p>
            <a:r>
              <a:rPr lang="en-US" sz="2800" b="1" dirty="0" smtClean="0">
                <a:latin typeface="Arial"/>
                <a:cs typeface="Arial"/>
              </a:rPr>
              <a:t>Components of an Ecosystem</a:t>
            </a:r>
          </a:p>
          <a:p>
            <a:endParaRPr lang="en-US" sz="2800" dirty="0">
              <a:latin typeface="Arial"/>
              <a:cs typeface="Arial"/>
            </a:endParaRPr>
          </a:p>
          <a:p>
            <a:r>
              <a:rPr lang="en-US" dirty="0" smtClean="0">
                <a:latin typeface="Arial"/>
                <a:cs typeface="Arial"/>
              </a:rPr>
              <a:t>Examples:</a:t>
            </a:r>
          </a:p>
          <a:p>
            <a:endParaRPr lang="en-US" sz="2000" dirty="0">
              <a:latin typeface="Arial"/>
              <a:cs typeface="Arial"/>
            </a:endParaRPr>
          </a:p>
          <a:p>
            <a:pPr>
              <a:tabLst>
                <a:tab pos="1371600" algn="ctr"/>
                <a:tab pos="5486400" algn="ctr"/>
              </a:tabLst>
            </a:pPr>
            <a:r>
              <a:rPr lang="en-US" sz="2000" b="1" dirty="0" smtClean="0">
                <a:latin typeface="Arial"/>
                <a:cs typeface="Arial"/>
              </a:rPr>
              <a:t>	</a:t>
            </a:r>
            <a:r>
              <a:rPr lang="en-US" sz="2000" b="1" u="sng" dirty="0" smtClean="0">
                <a:latin typeface="Arial"/>
                <a:cs typeface="Arial"/>
              </a:rPr>
              <a:t>ABIOTIC </a:t>
            </a:r>
            <a:r>
              <a:rPr lang="en-US" sz="2000" b="1" u="sng" dirty="0">
                <a:latin typeface="Arial"/>
                <a:cs typeface="Arial"/>
              </a:rPr>
              <a:t>COMPONENTS</a:t>
            </a:r>
            <a:r>
              <a:rPr lang="en-US" sz="2000" dirty="0">
                <a:latin typeface="Arial"/>
                <a:cs typeface="Arial"/>
              </a:rPr>
              <a:t>	</a:t>
            </a:r>
            <a:r>
              <a:rPr lang="en-US" sz="2000" b="1" u="sng" dirty="0" smtClean="0">
                <a:latin typeface="Arial"/>
                <a:cs typeface="Arial"/>
              </a:rPr>
              <a:t>BIOTIC </a:t>
            </a:r>
            <a:r>
              <a:rPr lang="en-US" sz="2000" b="1" u="sng" dirty="0">
                <a:latin typeface="Arial"/>
                <a:cs typeface="Arial"/>
              </a:rPr>
              <a:t>COMPONENTS</a:t>
            </a:r>
            <a:r>
              <a:rPr lang="en-US" sz="2000" dirty="0">
                <a:latin typeface="Arial"/>
                <a:cs typeface="Arial"/>
              </a:rPr>
              <a:t>	</a:t>
            </a:r>
          </a:p>
          <a:p>
            <a:pPr>
              <a:tabLst>
                <a:tab pos="1371600" algn="ctr"/>
                <a:tab pos="5486400" algn="ctr"/>
              </a:tabLst>
            </a:pPr>
            <a:r>
              <a:rPr lang="en-US" sz="2000" dirty="0" smtClean="0">
                <a:latin typeface="Arial"/>
                <a:cs typeface="Arial"/>
              </a:rPr>
              <a:t>	Sunlight</a:t>
            </a:r>
            <a:r>
              <a:rPr lang="en-US" sz="2000" dirty="0">
                <a:latin typeface="Arial"/>
                <a:cs typeface="Arial"/>
              </a:rPr>
              <a:t>	</a:t>
            </a:r>
            <a:r>
              <a:rPr lang="en-US" sz="2000" dirty="0" smtClean="0">
                <a:latin typeface="Arial"/>
                <a:cs typeface="Arial"/>
              </a:rPr>
              <a:t>Primary producers</a:t>
            </a:r>
            <a:endParaRPr lang="en-US" sz="2000" dirty="0">
              <a:latin typeface="Arial"/>
              <a:cs typeface="Arial"/>
            </a:endParaRPr>
          </a:p>
          <a:p>
            <a:pPr>
              <a:tabLst>
                <a:tab pos="1371600" algn="ctr"/>
                <a:tab pos="5486400" algn="ctr"/>
              </a:tabLst>
            </a:pPr>
            <a:r>
              <a:rPr lang="en-US" sz="2000" dirty="0" smtClean="0">
                <a:latin typeface="Arial"/>
                <a:cs typeface="Arial"/>
              </a:rPr>
              <a:t>	Temperature</a:t>
            </a:r>
            <a:r>
              <a:rPr lang="en-US" sz="2000" dirty="0">
                <a:latin typeface="Arial"/>
                <a:cs typeface="Arial"/>
              </a:rPr>
              <a:t>	</a:t>
            </a:r>
            <a:r>
              <a:rPr lang="en-US" sz="2000" dirty="0" smtClean="0">
                <a:latin typeface="Arial"/>
                <a:cs typeface="Arial"/>
              </a:rPr>
              <a:t>Herbivores</a:t>
            </a:r>
            <a:r>
              <a:rPr lang="en-US" sz="2000" dirty="0">
                <a:latin typeface="Arial"/>
                <a:cs typeface="Arial"/>
              </a:rPr>
              <a:t>	</a:t>
            </a:r>
          </a:p>
          <a:p>
            <a:pPr>
              <a:tabLst>
                <a:tab pos="1371600" algn="ctr"/>
                <a:tab pos="5486400" algn="ctr"/>
              </a:tabLst>
            </a:pPr>
            <a:r>
              <a:rPr lang="en-US" sz="2000" dirty="0" smtClean="0">
                <a:latin typeface="Arial"/>
                <a:cs typeface="Arial"/>
              </a:rPr>
              <a:t>	Precipitation</a:t>
            </a:r>
            <a:r>
              <a:rPr lang="en-US" sz="2000" dirty="0">
                <a:latin typeface="Arial"/>
                <a:cs typeface="Arial"/>
              </a:rPr>
              <a:t>	</a:t>
            </a:r>
            <a:r>
              <a:rPr lang="en-US" sz="2000" dirty="0" smtClean="0">
                <a:latin typeface="Arial"/>
                <a:cs typeface="Arial"/>
              </a:rPr>
              <a:t>Carnivores</a:t>
            </a:r>
            <a:r>
              <a:rPr lang="en-US" sz="2000" dirty="0">
                <a:latin typeface="Arial"/>
                <a:cs typeface="Arial"/>
              </a:rPr>
              <a:t>	</a:t>
            </a:r>
          </a:p>
          <a:p>
            <a:pPr>
              <a:tabLst>
                <a:tab pos="1371600" algn="ctr"/>
                <a:tab pos="5486400" algn="ctr"/>
              </a:tabLst>
            </a:pPr>
            <a:r>
              <a:rPr lang="en-US" sz="2000" dirty="0" smtClean="0">
                <a:latin typeface="Arial"/>
                <a:cs typeface="Arial"/>
              </a:rPr>
              <a:t>	Water </a:t>
            </a:r>
            <a:r>
              <a:rPr lang="en-US" sz="2000" dirty="0">
                <a:latin typeface="Arial"/>
                <a:cs typeface="Arial"/>
              </a:rPr>
              <a:t>or moisture	</a:t>
            </a:r>
            <a:r>
              <a:rPr lang="en-US" sz="2000" dirty="0" smtClean="0">
                <a:latin typeface="Arial"/>
                <a:cs typeface="Arial"/>
              </a:rPr>
              <a:t>Omnivores</a:t>
            </a:r>
            <a:r>
              <a:rPr lang="en-US" sz="2000" dirty="0">
                <a:latin typeface="Arial"/>
                <a:cs typeface="Arial"/>
              </a:rPr>
              <a:t>	</a:t>
            </a:r>
          </a:p>
          <a:p>
            <a:pPr>
              <a:tabLst>
                <a:tab pos="1371600" algn="ctr"/>
                <a:tab pos="5486400" algn="ctr"/>
              </a:tabLst>
            </a:pPr>
            <a:r>
              <a:rPr lang="en-US" sz="2000" dirty="0" smtClean="0">
                <a:latin typeface="Arial"/>
                <a:cs typeface="Arial"/>
              </a:rPr>
              <a:t>	Soil </a:t>
            </a:r>
            <a:r>
              <a:rPr lang="en-US" sz="2000" dirty="0">
                <a:latin typeface="Arial"/>
                <a:cs typeface="Arial"/>
              </a:rPr>
              <a:t>or water chemistry 	</a:t>
            </a:r>
            <a:r>
              <a:rPr lang="en-US" sz="2000" dirty="0" smtClean="0">
                <a:latin typeface="Arial"/>
                <a:cs typeface="Arial"/>
              </a:rPr>
              <a:t>Detritivores</a:t>
            </a:r>
            <a:r>
              <a:rPr lang="en-US" sz="2000" dirty="0">
                <a:latin typeface="Arial"/>
                <a:cs typeface="Arial"/>
              </a:rPr>
              <a:t>	</a:t>
            </a:r>
            <a:endParaRPr lang="en-US" sz="2000" dirty="0" smtClean="0">
              <a:latin typeface="Arial"/>
              <a:cs typeface="Arial"/>
            </a:endParaRPr>
          </a:p>
          <a:p>
            <a:pPr>
              <a:tabLst>
                <a:tab pos="1371600" algn="ctr"/>
                <a:tab pos="5486400" algn="ctr"/>
              </a:tabLst>
            </a:pPr>
            <a:r>
              <a:rPr lang="en-US" sz="2000" dirty="0" smtClean="0">
                <a:latin typeface="Arial"/>
                <a:cs typeface="Arial"/>
              </a:rPr>
              <a:t>	(e.g., P, NH</a:t>
            </a:r>
            <a:r>
              <a:rPr lang="en-US" sz="2000" baseline="-25000" dirty="0" smtClean="0">
                <a:latin typeface="Arial"/>
                <a:cs typeface="Arial"/>
              </a:rPr>
              <a:t>4</a:t>
            </a:r>
            <a:r>
              <a:rPr lang="en-US" sz="2000" dirty="0" smtClean="0">
                <a:latin typeface="Arial"/>
                <a:cs typeface="Arial"/>
              </a:rPr>
              <a:t>+)</a:t>
            </a:r>
            <a:r>
              <a:rPr lang="en-US" sz="2000" b="1" dirty="0">
                <a:latin typeface="Arial"/>
                <a:cs typeface="Arial"/>
              </a:rPr>
              <a:t>	</a:t>
            </a:r>
            <a:r>
              <a:rPr lang="en-US" sz="2000" b="1" dirty="0" smtClean="0">
                <a:latin typeface="Arial"/>
                <a:cs typeface="Arial"/>
              </a:rPr>
              <a:t>etc</a:t>
            </a:r>
            <a:r>
              <a:rPr lang="en-US" sz="2000" b="1" dirty="0">
                <a:latin typeface="Arial"/>
                <a:cs typeface="Arial"/>
              </a:rPr>
              <a:t>.	</a:t>
            </a:r>
            <a:endParaRPr lang="en-US" sz="2000" b="1" dirty="0" smtClean="0">
              <a:latin typeface="Arial"/>
              <a:cs typeface="Arial"/>
            </a:endParaRPr>
          </a:p>
          <a:p>
            <a:pPr>
              <a:tabLst>
                <a:tab pos="1371600" algn="ctr"/>
                <a:tab pos="5486400" algn="ctr"/>
              </a:tabLst>
            </a:pPr>
            <a:r>
              <a:rPr lang="en-US" sz="2000" b="1" dirty="0" smtClean="0">
                <a:latin typeface="Arial"/>
                <a:cs typeface="Arial"/>
              </a:rPr>
              <a:t>	etc.</a:t>
            </a:r>
            <a:endParaRPr lang="en-US" sz="2000" b="1" dirty="0">
              <a:latin typeface="Arial"/>
              <a:cs typeface="Arial"/>
            </a:endParaRPr>
          </a:p>
        </p:txBody>
      </p:sp>
    </p:spTree>
    <p:extLst>
      <p:ext uri="{BB962C8B-B14F-4D97-AF65-F5344CB8AC3E}">
        <p14:creationId xmlns:p14="http://schemas.microsoft.com/office/powerpoint/2010/main" val="3120802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4090" y="533400"/>
            <a:ext cx="8331284" cy="6186310"/>
          </a:xfrm>
          <a:prstGeom prst="rect">
            <a:avLst/>
          </a:prstGeom>
          <a:noFill/>
        </p:spPr>
        <p:txBody>
          <a:bodyPr wrap="square" rtlCol="0">
            <a:spAutoFit/>
          </a:bodyPr>
          <a:lstStyle/>
          <a:p>
            <a:pPr>
              <a:tabLst>
                <a:tab pos="342900" algn="l"/>
              </a:tabLst>
            </a:pPr>
            <a:r>
              <a:rPr lang="en-US" sz="1800" b="1" dirty="0" smtClean="0">
                <a:latin typeface="Arial"/>
                <a:cs typeface="Arial"/>
              </a:rPr>
              <a:t>B.	Important Concepts:</a:t>
            </a:r>
          </a:p>
          <a:p>
            <a:endParaRPr lang="en-US" sz="1800" b="1" i="1" dirty="0">
              <a:latin typeface="Arial"/>
              <a:cs typeface="Arial"/>
            </a:endParaRPr>
          </a:p>
          <a:p>
            <a:r>
              <a:rPr lang="en-US" sz="1800" b="1" i="1" dirty="0" smtClean="0">
                <a:latin typeface="Arial"/>
                <a:cs typeface="Arial"/>
              </a:rPr>
              <a:t>Standing </a:t>
            </a:r>
            <a:r>
              <a:rPr lang="en-US" sz="1800" b="1" i="1" dirty="0">
                <a:latin typeface="Arial"/>
                <a:cs typeface="Arial"/>
              </a:rPr>
              <a:t>Stock</a:t>
            </a:r>
            <a:r>
              <a:rPr lang="en-US" sz="1800" dirty="0">
                <a:latin typeface="Arial"/>
                <a:cs typeface="Arial"/>
              </a:rPr>
              <a:t> = the amount of material in a "pool", such as the amount of oil in the ground or greenhouse gases in the atmosphere. </a:t>
            </a:r>
            <a:endParaRPr lang="en-US" sz="1800" dirty="0" smtClean="0">
              <a:latin typeface="Arial"/>
              <a:cs typeface="Arial"/>
            </a:endParaRPr>
          </a:p>
          <a:p>
            <a:endParaRPr lang="en-US" sz="1800" dirty="0" smtClean="0">
              <a:latin typeface="Arial"/>
              <a:cs typeface="Arial"/>
            </a:endParaRPr>
          </a:p>
          <a:p>
            <a:r>
              <a:rPr lang="en-US" sz="1800" b="1" i="1" dirty="0" smtClean="0">
                <a:latin typeface="Arial"/>
                <a:cs typeface="Arial"/>
              </a:rPr>
              <a:t>Material Flux Rate</a:t>
            </a:r>
            <a:r>
              <a:rPr lang="en-US" sz="1800" dirty="0" smtClean="0">
                <a:latin typeface="Arial"/>
                <a:cs typeface="Arial"/>
              </a:rPr>
              <a:t> = the input or output of material from a system, such as the amount of oil we pump out of the ground each year, or the amount of greenhouse gas we pump into the atmosphere each year by burning fossil fuels.</a:t>
            </a:r>
          </a:p>
          <a:p>
            <a:endParaRPr lang="en-US" sz="1800" b="1" i="1" dirty="0" smtClean="0">
              <a:latin typeface="Arial"/>
              <a:cs typeface="Arial"/>
            </a:endParaRPr>
          </a:p>
          <a:p>
            <a:r>
              <a:rPr lang="en-US" sz="1800" b="1" i="1" dirty="0" smtClean="0">
                <a:latin typeface="Arial"/>
                <a:cs typeface="Arial"/>
              </a:rPr>
              <a:t>Mass </a:t>
            </a:r>
            <a:r>
              <a:rPr lang="en-US" sz="1800" b="1" i="1" dirty="0">
                <a:latin typeface="Arial"/>
                <a:cs typeface="Arial"/>
              </a:rPr>
              <a:t>Balance</a:t>
            </a:r>
            <a:r>
              <a:rPr lang="en-US" sz="1800" dirty="0">
                <a:latin typeface="Arial"/>
                <a:cs typeface="Arial"/>
              </a:rPr>
              <a:t> = </a:t>
            </a:r>
            <a:r>
              <a:rPr lang="en-US" sz="1800" dirty="0" smtClean="0">
                <a:latin typeface="Arial"/>
                <a:cs typeface="Arial"/>
              </a:rPr>
              <a:t>assumption that the inputs to any ecosystem or compartment therein must equal the outputs plus changes in storage.  (example of lost N at Hubbard Brook)</a:t>
            </a:r>
          </a:p>
          <a:p>
            <a:endParaRPr lang="en-US" sz="1800" dirty="0">
              <a:latin typeface="Arial"/>
              <a:cs typeface="Arial"/>
            </a:endParaRPr>
          </a:p>
          <a:p>
            <a:r>
              <a:rPr lang="en-US" sz="1800" b="1" i="1" dirty="0">
                <a:latin typeface="Arial"/>
                <a:cs typeface="Arial"/>
              </a:rPr>
              <a:t>Residence Time</a:t>
            </a:r>
            <a:r>
              <a:rPr lang="en-US" sz="1800" dirty="0">
                <a:latin typeface="Arial"/>
                <a:cs typeface="Arial"/>
              </a:rPr>
              <a:t> = the standing stock divided by the flux rate, which provides the average time that materials spent circulating in a pool - for example, the residence time of methane in the atmosphere is about 7 years</a:t>
            </a:r>
            <a:r>
              <a:rPr lang="en-US" sz="1800" dirty="0" smtClean="0">
                <a:latin typeface="Arial"/>
                <a:cs typeface="Arial"/>
              </a:rPr>
              <a:t>.</a:t>
            </a:r>
          </a:p>
          <a:p>
            <a:endParaRPr lang="en-US" sz="1800" dirty="0">
              <a:latin typeface="Arial"/>
              <a:cs typeface="Arial"/>
            </a:endParaRPr>
          </a:p>
          <a:p>
            <a:r>
              <a:rPr lang="en-US" sz="1800" b="1" i="1" dirty="0">
                <a:latin typeface="Arial"/>
                <a:cs typeface="Arial"/>
              </a:rPr>
              <a:t>Negative and Positive Feedbacks</a:t>
            </a:r>
            <a:r>
              <a:rPr lang="en-US" sz="1800" dirty="0">
                <a:latin typeface="Arial"/>
                <a:cs typeface="Arial"/>
              </a:rPr>
              <a:t> = negative feedbacks tend to </a:t>
            </a:r>
            <a:r>
              <a:rPr lang="en-US" sz="1800" i="1" dirty="0">
                <a:latin typeface="Arial"/>
                <a:cs typeface="Arial"/>
              </a:rPr>
              <a:t>slow </a:t>
            </a:r>
            <a:r>
              <a:rPr lang="en-US" sz="1800" dirty="0">
                <a:latin typeface="Arial"/>
                <a:cs typeface="Arial"/>
              </a:rPr>
              <a:t>a process, while positive feedbacks tend to </a:t>
            </a:r>
            <a:r>
              <a:rPr lang="en-US" sz="1800" i="1" dirty="0">
                <a:latin typeface="Arial"/>
                <a:cs typeface="Arial"/>
              </a:rPr>
              <a:t>accelerate </a:t>
            </a:r>
            <a:r>
              <a:rPr lang="en-US" sz="1800" dirty="0">
                <a:latin typeface="Arial"/>
                <a:cs typeface="Arial"/>
              </a:rPr>
              <a:t>a process. For example, in a warming world the ice caps will melt, which reduces the Earth's albedo, we retain more of the sun's heat energy, and that accelerates warming which in turn melts more ice cap -- this is a positive feedback.	</a:t>
            </a:r>
          </a:p>
        </p:txBody>
      </p:sp>
    </p:spTree>
    <p:extLst>
      <p:ext uri="{BB962C8B-B14F-4D97-AF65-F5344CB8AC3E}">
        <p14:creationId xmlns:p14="http://schemas.microsoft.com/office/powerpoint/2010/main" val="47938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28800"/>
            <a:ext cx="7378700" cy="491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00200" y="457200"/>
            <a:ext cx="6749366" cy="1754327"/>
          </a:xfrm>
          <a:prstGeom prst="rect">
            <a:avLst/>
          </a:prstGeom>
          <a:solidFill>
            <a:schemeClr val="bg1"/>
          </a:solidFill>
        </p:spPr>
        <p:txBody>
          <a:bodyPr wrap="square" rtlCol="0">
            <a:spAutoFit/>
          </a:bodyPr>
          <a:lstStyle/>
          <a:p>
            <a:r>
              <a:rPr lang="en-US" sz="2400" b="1" dirty="0" smtClean="0">
                <a:latin typeface="Arial"/>
                <a:cs typeface="Arial"/>
              </a:rPr>
              <a:t>C.	Processes </a:t>
            </a:r>
            <a:r>
              <a:rPr lang="en-US" sz="2400" b="1" dirty="0">
                <a:latin typeface="Arial"/>
                <a:cs typeface="Arial"/>
              </a:rPr>
              <a:t>of </a:t>
            </a:r>
            <a:r>
              <a:rPr lang="en-US" sz="2400" b="1" dirty="0" smtClean="0">
                <a:latin typeface="Arial"/>
                <a:cs typeface="Arial"/>
              </a:rPr>
              <a:t>Ecosystems</a:t>
            </a:r>
          </a:p>
          <a:p>
            <a:endParaRPr lang="en-US" sz="2400" b="1" dirty="0">
              <a:latin typeface="Arial"/>
              <a:cs typeface="Arial"/>
            </a:endParaRPr>
          </a:p>
          <a:p>
            <a:r>
              <a:rPr lang="en-US" sz="2000" dirty="0" smtClean="0">
                <a:latin typeface="Arial"/>
                <a:cs typeface="Arial"/>
              </a:rPr>
              <a:t>There are </a:t>
            </a:r>
            <a:r>
              <a:rPr lang="en-US" sz="2000" dirty="0">
                <a:latin typeface="Arial"/>
                <a:cs typeface="Arial"/>
              </a:rPr>
              <a:t>two main </a:t>
            </a:r>
            <a:r>
              <a:rPr lang="en-US" sz="2000" dirty="0" smtClean="0">
                <a:latin typeface="Arial"/>
                <a:cs typeface="Arial"/>
              </a:rPr>
              <a:t>concepts about </a:t>
            </a:r>
            <a:r>
              <a:rPr lang="en-US" sz="2000" dirty="0">
                <a:latin typeface="Arial"/>
                <a:cs typeface="Arial"/>
              </a:rPr>
              <a:t>how ecosystems </a:t>
            </a:r>
            <a:endParaRPr lang="en-US" sz="2000" b="1" i="1" dirty="0">
              <a:latin typeface="Arial"/>
              <a:cs typeface="Arial"/>
            </a:endParaRPr>
          </a:p>
          <a:p>
            <a:pPr>
              <a:tabLst>
                <a:tab pos="457200" algn="l"/>
                <a:tab pos="915988" algn="l"/>
              </a:tabLst>
            </a:pPr>
            <a:r>
              <a:rPr lang="en-US" sz="2000" b="1" i="1" dirty="0" smtClean="0">
                <a:latin typeface="Arial"/>
                <a:cs typeface="Arial"/>
              </a:rPr>
              <a:t>	1.	ecosystems </a:t>
            </a:r>
            <a:r>
              <a:rPr lang="en-US" sz="2000" b="1" i="1" dirty="0">
                <a:latin typeface="Arial"/>
                <a:cs typeface="Arial"/>
              </a:rPr>
              <a:t>have energy </a:t>
            </a:r>
            <a:r>
              <a:rPr lang="en-US" sz="2000" b="1" i="1" dirty="0" smtClean="0">
                <a:latin typeface="Arial"/>
                <a:cs typeface="Arial"/>
              </a:rPr>
              <a:t>flows</a:t>
            </a:r>
            <a:endParaRPr lang="en-US" sz="2000" b="1" i="1" dirty="0">
              <a:latin typeface="Arial"/>
              <a:cs typeface="Arial"/>
            </a:endParaRPr>
          </a:p>
          <a:p>
            <a:pPr>
              <a:tabLst>
                <a:tab pos="457200" algn="l"/>
                <a:tab pos="915988" algn="l"/>
              </a:tabLst>
            </a:pPr>
            <a:r>
              <a:rPr lang="en-US" sz="2000" b="1" i="1" dirty="0" smtClean="0">
                <a:latin typeface="Arial"/>
                <a:cs typeface="Arial"/>
              </a:rPr>
              <a:t>	2.	ecosystems </a:t>
            </a:r>
            <a:r>
              <a:rPr lang="en-US" sz="2000" b="1" i="1" dirty="0">
                <a:latin typeface="Arial"/>
                <a:cs typeface="Arial"/>
              </a:rPr>
              <a:t>cycle materials</a:t>
            </a:r>
            <a:r>
              <a:rPr lang="en-US" sz="2000" dirty="0">
                <a:latin typeface="Arial"/>
                <a:cs typeface="Arial"/>
              </a:rPr>
              <a:t>.	</a:t>
            </a:r>
          </a:p>
        </p:txBody>
      </p:sp>
    </p:spTree>
    <p:extLst>
      <p:ext uri="{BB962C8B-B14F-4D97-AF65-F5344CB8AC3E}">
        <p14:creationId xmlns:p14="http://schemas.microsoft.com/office/powerpoint/2010/main" val="111661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8234" y="501708"/>
            <a:ext cx="8293463" cy="769441"/>
          </a:xfrm>
          <a:prstGeom prst="rect">
            <a:avLst/>
          </a:prstGeom>
          <a:noFill/>
        </p:spPr>
        <p:txBody>
          <a:bodyPr wrap="square" rtlCol="0">
            <a:spAutoFit/>
          </a:bodyPr>
          <a:lstStyle/>
          <a:p>
            <a:pPr>
              <a:tabLst>
                <a:tab pos="457200" algn="l"/>
              </a:tabLst>
            </a:pPr>
            <a:r>
              <a:rPr lang="en-US" b="1" dirty="0" smtClean="0">
                <a:latin typeface="Arial"/>
                <a:cs typeface="Arial"/>
              </a:rPr>
              <a:t>C.	Processes </a:t>
            </a:r>
            <a:r>
              <a:rPr lang="en-US" b="1" dirty="0">
                <a:latin typeface="Arial"/>
                <a:cs typeface="Arial"/>
              </a:rPr>
              <a:t>of </a:t>
            </a:r>
            <a:r>
              <a:rPr lang="en-US" b="1" dirty="0" smtClean="0">
                <a:latin typeface="Arial"/>
                <a:cs typeface="Arial"/>
              </a:rPr>
              <a:t>Ecosystems</a:t>
            </a:r>
          </a:p>
          <a:p>
            <a:pPr>
              <a:tabLst>
                <a:tab pos="457200" algn="l"/>
              </a:tabLst>
            </a:pPr>
            <a:r>
              <a:rPr lang="en-US" sz="2000" b="1" i="1" dirty="0" smtClean="0">
                <a:latin typeface="Arial"/>
                <a:cs typeface="Arial"/>
              </a:rPr>
              <a:t>	</a:t>
            </a:r>
            <a:r>
              <a:rPr lang="en-US" sz="2000" dirty="0">
                <a:latin typeface="Arial"/>
                <a:cs typeface="Arial"/>
              </a:rPr>
              <a:t>	</a:t>
            </a:r>
          </a:p>
        </p:txBody>
      </p:sp>
      <p:pic>
        <p:nvPicPr>
          <p:cNvPr id="3" name="Picture 2"/>
          <p:cNvPicPr>
            <a:picLocks noChangeAspect="1"/>
          </p:cNvPicPr>
          <p:nvPr/>
        </p:nvPicPr>
        <p:blipFill>
          <a:blip r:embed="rId2"/>
          <a:stretch>
            <a:fillRect/>
          </a:stretch>
        </p:blipFill>
        <p:spPr>
          <a:xfrm>
            <a:off x="1435100" y="1237952"/>
            <a:ext cx="6946900" cy="5215620"/>
          </a:xfrm>
          <a:prstGeom prst="rect">
            <a:avLst/>
          </a:prstGeom>
        </p:spPr>
      </p:pic>
    </p:spTree>
    <p:extLst>
      <p:ext uri="{BB962C8B-B14F-4D97-AF65-F5344CB8AC3E}">
        <p14:creationId xmlns:p14="http://schemas.microsoft.com/office/powerpoint/2010/main" val="1249222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8684" y="1752600"/>
            <a:ext cx="76581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98286" y="6240536"/>
            <a:ext cx="5710517" cy="461665"/>
          </a:xfrm>
          <a:prstGeom prst="rect">
            <a:avLst/>
          </a:prstGeom>
          <a:noFill/>
        </p:spPr>
        <p:txBody>
          <a:bodyPr wrap="none" rtlCol="0">
            <a:spAutoFit/>
          </a:bodyPr>
          <a:lstStyle/>
          <a:p>
            <a:r>
              <a:rPr lang="en-US" dirty="0" smtClean="0">
                <a:latin typeface="Arial"/>
                <a:cs typeface="Arial"/>
              </a:rPr>
              <a:t>Standing stock, flux rate, mass balance? </a:t>
            </a:r>
            <a:endParaRPr lang="en-US" dirty="0">
              <a:latin typeface="Arial"/>
              <a:cs typeface="Arial"/>
            </a:endParaRPr>
          </a:p>
        </p:txBody>
      </p:sp>
      <p:sp>
        <p:nvSpPr>
          <p:cNvPr id="6" name="TextBox 1"/>
          <p:cNvSpPr txBox="1">
            <a:spLocks noChangeArrowheads="1"/>
          </p:cNvSpPr>
          <p:nvPr/>
        </p:nvSpPr>
        <p:spPr bwMode="auto">
          <a:xfrm>
            <a:off x="74502" y="3048000"/>
            <a:ext cx="1287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Up: 215</a:t>
            </a:r>
          </a:p>
          <a:p>
            <a:r>
              <a:rPr lang="en-US" sz="1800" dirty="0">
                <a:latin typeface="Arial" charset="0"/>
                <a:cs typeface="Arial" charset="0"/>
              </a:rPr>
              <a:t>Down: 212</a:t>
            </a:r>
          </a:p>
          <a:p>
            <a:endParaRPr lang="en-US" sz="1800" dirty="0">
              <a:latin typeface="Arial" charset="0"/>
              <a:cs typeface="Arial" charset="0"/>
            </a:endParaRPr>
          </a:p>
        </p:txBody>
      </p:sp>
      <p:sp>
        <p:nvSpPr>
          <p:cNvPr id="7" name="TextBox 6"/>
          <p:cNvSpPr txBox="1"/>
          <p:nvPr/>
        </p:nvSpPr>
        <p:spPr>
          <a:xfrm>
            <a:off x="718234" y="501708"/>
            <a:ext cx="8293463" cy="769441"/>
          </a:xfrm>
          <a:prstGeom prst="rect">
            <a:avLst/>
          </a:prstGeom>
          <a:noFill/>
        </p:spPr>
        <p:txBody>
          <a:bodyPr wrap="square" rtlCol="0">
            <a:spAutoFit/>
          </a:bodyPr>
          <a:lstStyle/>
          <a:p>
            <a:pPr>
              <a:tabLst>
                <a:tab pos="457200" algn="l"/>
              </a:tabLst>
            </a:pPr>
            <a:r>
              <a:rPr lang="en-US" b="1" dirty="0" smtClean="0">
                <a:latin typeface="Arial"/>
                <a:cs typeface="Arial"/>
              </a:rPr>
              <a:t>C.	Processes </a:t>
            </a:r>
            <a:r>
              <a:rPr lang="en-US" b="1" dirty="0">
                <a:latin typeface="Arial"/>
                <a:cs typeface="Arial"/>
              </a:rPr>
              <a:t>of </a:t>
            </a:r>
            <a:r>
              <a:rPr lang="en-US" b="1" dirty="0" smtClean="0">
                <a:latin typeface="Arial"/>
                <a:cs typeface="Arial"/>
              </a:rPr>
              <a:t>Ecosystems</a:t>
            </a:r>
          </a:p>
          <a:p>
            <a:pPr>
              <a:tabLst>
                <a:tab pos="457200" algn="l"/>
              </a:tabLst>
            </a:pPr>
            <a:r>
              <a:rPr lang="en-US" sz="2000" b="1" i="1" dirty="0" smtClean="0">
                <a:latin typeface="Arial"/>
                <a:cs typeface="Arial"/>
              </a:rPr>
              <a:t>	2.	ecosystems </a:t>
            </a:r>
            <a:r>
              <a:rPr lang="en-US" sz="2000" b="1" i="1" dirty="0">
                <a:latin typeface="Arial"/>
                <a:cs typeface="Arial"/>
              </a:rPr>
              <a:t>cycle materials</a:t>
            </a:r>
            <a:r>
              <a:rPr lang="en-US" sz="2000" dirty="0">
                <a:latin typeface="Arial"/>
                <a:cs typeface="Arial"/>
              </a:rPr>
              <a:t>.	</a:t>
            </a:r>
          </a:p>
        </p:txBody>
      </p:sp>
    </p:spTree>
    <p:extLst>
      <p:ext uri="{BB962C8B-B14F-4D97-AF65-F5344CB8AC3E}">
        <p14:creationId xmlns:p14="http://schemas.microsoft.com/office/powerpoint/2010/main" val="2995834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28903" y="1782223"/>
            <a:ext cx="4600630" cy="3871985"/>
          </a:xfrm>
          <a:prstGeom prst="rect">
            <a:avLst/>
          </a:prstGeom>
        </p:spPr>
      </p:pic>
      <p:sp>
        <p:nvSpPr>
          <p:cNvPr id="2252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2530" name="Text Box 4"/>
          <p:cNvSpPr txBox="1">
            <a:spLocks noChangeArrowheads="1"/>
          </p:cNvSpPr>
          <p:nvPr/>
        </p:nvSpPr>
        <p:spPr bwMode="auto">
          <a:xfrm>
            <a:off x="228600" y="914400"/>
            <a:ext cx="396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dirty="0">
                <a:latin typeface="Arial" charset="0"/>
                <a:cs typeface="Arial" charset="0"/>
              </a:rPr>
              <a:t> 	Ecosystem Ecology</a:t>
            </a:r>
            <a:endParaRPr lang="en-US" sz="2000" dirty="0">
              <a:latin typeface="Arial" charset="0"/>
              <a:cs typeface="Arial" charset="0"/>
            </a:endParaRPr>
          </a:p>
          <a:p>
            <a:pPr lvl="1"/>
            <a:r>
              <a:rPr lang="en-US" sz="2000" dirty="0" smtClean="0">
                <a:latin typeface="Arial" charset="0"/>
                <a:cs typeface="Arial" charset="0"/>
              </a:rPr>
              <a:t>Pitcher plant leaf ecosystems</a:t>
            </a:r>
            <a:endParaRPr lang="en-US" sz="2000" dirty="0">
              <a:latin typeface="Arial" charset="0"/>
              <a:cs typeface="Arial" charset="0"/>
            </a:endParaRPr>
          </a:p>
          <a:p>
            <a:endParaRPr lang="en-US" sz="2000" dirty="0">
              <a:latin typeface="Arial" charset="0"/>
              <a:cs typeface="Arial" charset="0"/>
            </a:endParaRPr>
          </a:p>
        </p:txBody>
      </p:sp>
      <p:pic>
        <p:nvPicPr>
          <p:cNvPr id="22531"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lock Arc 2"/>
          <p:cNvSpPr/>
          <p:nvPr/>
        </p:nvSpPr>
        <p:spPr>
          <a:xfrm rot="10800000">
            <a:off x="1270104" y="-2978288"/>
            <a:ext cx="6879735" cy="9705906"/>
          </a:xfrm>
          <a:prstGeom prst="blockArc">
            <a:avLst>
              <a:gd name="adj1" fmla="val 10848070"/>
              <a:gd name="adj2" fmla="val 21505624"/>
              <a:gd name="adj3" fmla="val 2060"/>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008000"/>
                </a:solidFill>
              </a:ln>
              <a:solidFill>
                <a:srgbClr val="008000"/>
              </a:solidFill>
            </a:endParaRPr>
          </a:p>
        </p:txBody>
      </p:sp>
    </p:spTree>
    <p:extLst>
      <p:ext uri="{BB962C8B-B14F-4D97-AF65-F5344CB8AC3E}">
        <p14:creationId xmlns:p14="http://schemas.microsoft.com/office/powerpoint/2010/main" val="16203605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2530" name="Text Box 4"/>
          <p:cNvSpPr txBox="1">
            <a:spLocks noChangeArrowheads="1"/>
          </p:cNvSpPr>
          <p:nvPr/>
        </p:nvSpPr>
        <p:spPr bwMode="auto">
          <a:xfrm>
            <a:off x="228600" y="914400"/>
            <a:ext cx="845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dirty="0">
                <a:latin typeface="Arial" charset="0"/>
                <a:cs typeface="Arial" charset="0"/>
              </a:rPr>
              <a:t> 	Ecosystem Ecology</a:t>
            </a:r>
            <a:endParaRPr lang="en-US" sz="2000" dirty="0">
              <a:latin typeface="Arial" charset="0"/>
              <a:cs typeface="Arial" charset="0"/>
            </a:endParaRPr>
          </a:p>
          <a:p>
            <a:r>
              <a:rPr lang="en-US" sz="2000" dirty="0">
                <a:latin typeface="Arial" charset="0"/>
                <a:cs typeface="Arial" charset="0"/>
              </a:rPr>
              <a:t>	</a:t>
            </a:r>
            <a:r>
              <a:rPr lang="en-US" sz="2000" dirty="0" smtClean="0">
                <a:latin typeface="Arial" charset="0"/>
                <a:cs typeface="Arial" charset="0"/>
              </a:rPr>
              <a:t>Carbon cycle for pitcher plant leaf communities</a:t>
            </a:r>
            <a:endParaRPr lang="en-US" sz="2000" dirty="0">
              <a:latin typeface="Arial" charset="0"/>
              <a:cs typeface="Arial" charset="0"/>
            </a:endParaRPr>
          </a:p>
          <a:p>
            <a:endParaRPr lang="en-US" sz="2000" dirty="0">
              <a:latin typeface="Arial" charset="0"/>
              <a:cs typeface="Arial" charset="0"/>
            </a:endParaRPr>
          </a:p>
        </p:txBody>
      </p:sp>
      <p:pic>
        <p:nvPicPr>
          <p:cNvPr id="22531"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200760" y="1632767"/>
            <a:ext cx="8765240" cy="4868293"/>
          </a:xfrm>
          <a:prstGeom prst="rect">
            <a:avLst/>
          </a:prstGeom>
        </p:spPr>
      </p:pic>
    </p:spTree>
    <p:extLst>
      <p:ext uri="{BB962C8B-B14F-4D97-AF65-F5344CB8AC3E}">
        <p14:creationId xmlns:p14="http://schemas.microsoft.com/office/powerpoint/2010/main" val="28170115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2530" name="Text Box 4"/>
          <p:cNvSpPr txBox="1">
            <a:spLocks noChangeArrowheads="1"/>
          </p:cNvSpPr>
          <p:nvPr/>
        </p:nvSpPr>
        <p:spPr bwMode="auto">
          <a:xfrm>
            <a:off x="228600" y="914400"/>
            <a:ext cx="845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dirty="0">
                <a:latin typeface="Arial" charset="0"/>
                <a:cs typeface="Arial" charset="0"/>
              </a:rPr>
              <a:t> 	Ecosystem Ecology</a:t>
            </a:r>
            <a:endParaRPr lang="en-US" sz="2000" dirty="0">
              <a:latin typeface="Arial" charset="0"/>
              <a:cs typeface="Arial" charset="0"/>
            </a:endParaRPr>
          </a:p>
          <a:p>
            <a:r>
              <a:rPr lang="en-US" sz="2000" dirty="0">
                <a:latin typeface="Arial" charset="0"/>
                <a:cs typeface="Arial" charset="0"/>
              </a:rPr>
              <a:t>	</a:t>
            </a:r>
            <a:r>
              <a:rPr lang="en-US" sz="2000" dirty="0" smtClean="0">
                <a:latin typeface="Arial" charset="0"/>
                <a:cs typeface="Arial" charset="0"/>
              </a:rPr>
              <a:t>Carbon cycle for pitcher plant leaf communities</a:t>
            </a:r>
            <a:endParaRPr lang="en-US" sz="2000" dirty="0">
              <a:latin typeface="Arial" charset="0"/>
              <a:cs typeface="Arial" charset="0"/>
            </a:endParaRPr>
          </a:p>
          <a:p>
            <a:endParaRPr lang="en-US" sz="2000" dirty="0">
              <a:latin typeface="Arial" charset="0"/>
              <a:cs typeface="Arial" charset="0"/>
            </a:endParaRPr>
          </a:p>
        </p:txBody>
      </p:sp>
      <p:pic>
        <p:nvPicPr>
          <p:cNvPr id="22531"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47800" y="1752600"/>
            <a:ext cx="6362700" cy="4866907"/>
          </a:xfrm>
          <a:prstGeom prst="rect">
            <a:avLst/>
          </a:prstGeom>
        </p:spPr>
      </p:pic>
    </p:spTree>
    <p:extLst>
      <p:ext uri="{BB962C8B-B14F-4D97-AF65-F5344CB8AC3E}">
        <p14:creationId xmlns:p14="http://schemas.microsoft.com/office/powerpoint/2010/main" val="574121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8234" y="607536"/>
            <a:ext cx="7769339" cy="4093428"/>
          </a:xfrm>
          <a:prstGeom prst="rect">
            <a:avLst/>
          </a:prstGeom>
          <a:noFill/>
        </p:spPr>
        <p:txBody>
          <a:bodyPr wrap="square" rtlCol="0">
            <a:spAutoFit/>
          </a:bodyPr>
          <a:lstStyle/>
          <a:p>
            <a:pPr>
              <a:tabLst>
                <a:tab pos="457200" algn="l"/>
              </a:tabLst>
            </a:pPr>
            <a:r>
              <a:rPr lang="en-US" sz="2000" b="1" u="sng" dirty="0" smtClean="0">
                <a:latin typeface="Arial"/>
                <a:cs typeface="Arial"/>
              </a:rPr>
              <a:t>D.	Biogeochemistry</a:t>
            </a:r>
          </a:p>
          <a:p>
            <a:endParaRPr lang="en-US" sz="2000" b="1" dirty="0">
              <a:latin typeface="Arial"/>
              <a:cs typeface="Arial"/>
            </a:endParaRPr>
          </a:p>
          <a:p>
            <a:r>
              <a:rPr lang="en-US" sz="2000" dirty="0" smtClean="0">
                <a:latin typeface="Arial"/>
                <a:cs typeface="Arial"/>
              </a:rPr>
              <a:t> </a:t>
            </a:r>
            <a:r>
              <a:rPr lang="en-US" sz="2000" b="1" i="1" dirty="0">
                <a:latin typeface="Arial"/>
                <a:cs typeface="Arial"/>
              </a:rPr>
              <a:t>Biogeochemistry</a:t>
            </a:r>
            <a:r>
              <a:rPr lang="en-US" sz="2000" dirty="0">
                <a:latin typeface="Arial"/>
                <a:cs typeface="Arial"/>
              </a:rPr>
              <a:t> is defined as the study of how living systems influence, and are controlled by, the geology and chemistry of the earth. Thus biogeochemistry encompasses </a:t>
            </a:r>
            <a:r>
              <a:rPr lang="en-US" sz="2000" dirty="0" smtClean="0">
                <a:latin typeface="Arial"/>
                <a:cs typeface="Arial"/>
              </a:rPr>
              <a:t>many ecosystem processes.</a:t>
            </a:r>
            <a:r>
              <a:rPr lang="en-US" sz="2000" dirty="0">
                <a:latin typeface="Arial"/>
                <a:cs typeface="Arial"/>
              </a:rPr>
              <a:t>	</a:t>
            </a:r>
            <a:endParaRPr lang="en-US" sz="2000" dirty="0" smtClean="0">
              <a:latin typeface="Arial"/>
              <a:cs typeface="Arial"/>
            </a:endParaRPr>
          </a:p>
          <a:p>
            <a:endParaRPr lang="en-US" sz="2000" dirty="0">
              <a:latin typeface="Arial"/>
              <a:cs typeface="Arial"/>
            </a:endParaRPr>
          </a:p>
          <a:p>
            <a:r>
              <a:rPr lang="en-US" sz="2000" dirty="0">
                <a:latin typeface="Arial"/>
                <a:cs typeface="Arial"/>
              </a:rPr>
              <a:t>The principles and tools that we use can be broken down into 3 major </a:t>
            </a:r>
            <a:r>
              <a:rPr lang="en-US" sz="2000" dirty="0" smtClean="0">
                <a:latin typeface="Arial"/>
                <a:cs typeface="Arial"/>
              </a:rPr>
              <a:t>components:</a:t>
            </a:r>
          </a:p>
          <a:p>
            <a:endParaRPr lang="en-US" sz="2000" dirty="0" smtClean="0">
              <a:latin typeface="Arial"/>
              <a:cs typeface="Arial"/>
            </a:endParaRPr>
          </a:p>
          <a:p>
            <a:pPr marL="1089025" indent="-635000">
              <a:buFont typeface="+mj-lt"/>
              <a:buAutoNum type="arabicPeriod"/>
            </a:pPr>
            <a:r>
              <a:rPr lang="en-US" sz="2000" b="1" i="1" dirty="0" smtClean="0">
                <a:latin typeface="Arial"/>
                <a:cs typeface="Arial"/>
              </a:rPr>
              <a:t>element ratios</a:t>
            </a:r>
            <a:endParaRPr lang="en-US" sz="2000" b="1" i="1" dirty="0">
              <a:latin typeface="Arial"/>
              <a:cs typeface="Arial"/>
            </a:endParaRPr>
          </a:p>
          <a:p>
            <a:pPr marL="1089025" indent="-635000">
              <a:buFont typeface="+mj-lt"/>
              <a:buAutoNum type="arabicPeriod"/>
            </a:pPr>
            <a:r>
              <a:rPr lang="en-US" sz="2000" b="1" i="1" dirty="0" smtClean="0">
                <a:latin typeface="Arial"/>
                <a:cs typeface="Arial"/>
              </a:rPr>
              <a:t>mass balance</a:t>
            </a:r>
          </a:p>
          <a:p>
            <a:pPr marL="1089025" indent="-635000">
              <a:buFont typeface="+mj-lt"/>
              <a:buAutoNum type="arabicPeriod"/>
            </a:pPr>
            <a:r>
              <a:rPr lang="en-US" sz="2000" b="1" i="1" dirty="0" smtClean="0">
                <a:latin typeface="Arial"/>
                <a:cs typeface="Arial"/>
              </a:rPr>
              <a:t>element cycling</a:t>
            </a:r>
            <a:endParaRPr lang="en-US" sz="2000" dirty="0">
              <a:latin typeface="Arial"/>
              <a:cs typeface="Arial"/>
            </a:endParaRPr>
          </a:p>
        </p:txBody>
      </p:sp>
    </p:spTree>
    <p:extLst>
      <p:ext uri="{BB962C8B-B14F-4D97-AF65-F5344CB8AC3E}">
        <p14:creationId xmlns:p14="http://schemas.microsoft.com/office/powerpoint/2010/main" val="193148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8235" y="607536"/>
            <a:ext cx="7816166" cy="4708981"/>
          </a:xfrm>
          <a:prstGeom prst="rect">
            <a:avLst/>
          </a:prstGeom>
          <a:noFill/>
        </p:spPr>
        <p:txBody>
          <a:bodyPr wrap="square" rtlCol="0">
            <a:spAutoFit/>
          </a:bodyPr>
          <a:lstStyle/>
          <a:p>
            <a:pPr>
              <a:tabLst>
                <a:tab pos="457200" algn="l"/>
              </a:tabLst>
            </a:pPr>
            <a:r>
              <a:rPr lang="en-US" sz="2000" b="1" dirty="0" smtClean="0">
                <a:latin typeface="Arial"/>
                <a:cs typeface="Arial"/>
              </a:rPr>
              <a:t>D.	Biogeochemistry</a:t>
            </a:r>
          </a:p>
          <a:p>
            <a:endParaRPr lang="en-US" sz="2000" b="1" dirty="0">
              <a:latin typeface="Arial"/>
              <a:cs typeface="Arial"/>
            </a:endParaRPr>
          </a:p>
          <a:p>
            <a:pPr>
              <a:tabLst>
                <a:tab pos="457200" algn="l"/>
              </a:tabLst>
            </a:pPr>
            <a:r>
              <a:rPr lang="en-US" sz="2000" b="1" dirty="0" smtClean="0">
                <a:latin typeface="Arial"/>
                <a:cs typeface="Arial"/>
              </a:rPr>
              <a:t>	1</a:t>
            </a:r>
            <a:r>
              <a:rPr lang="en-US" sz="2000" b="1" dirty="0">
                <a:latin typeface="Arial"/>
                <a:cs typeface="Arial"/>
              </a:rPr>
              <a:t>. </a:t>
            </a:r>
            <a:r>
              <a:rPr lang="en-US" sz="2000" b="1" dirty="0" smtClean="0">
                <a:latin typeface="Arial"/>
                <a:cs typeface="Arial"/>
              </a:rPr>
              <a:t> Element ratios</a:t>
            </a:r>
          </a:p>
          <a:p>
            <a:endParaRPr lang="en-US" sz="2000" dirty="0">
              <a:latin typeface="Arial"/>
              <a:cs typeface="Arial"/>
            </a:endParaRPr>
          </a:p>
          <a:p>
            <a:r>
              <a:rPr lang="en-US" sz="2000" dirty="0" smtClean="0">
                <a:latin typeface="Arial"/>
                <a:cs typeface="Arial"/>
              </a:rPr>
              <a:t>Important ecosystem elements, such as nutrients often occur in certain amounts in healthy ecosystems.   It </a:t>
            </a:r>
            <a:r>
              <a:rPr lang="en-US" sz="2000" dirty="0">
                <a:latin typeface="Arial"/>
                <a:cs typeface="Arial"/>
              </a:rPr>
              <a:t>is easiest to think of these </a:t>
            </a:r>
            <a:r>
              <a:rPr lang="en-US" sz="2000" dirty="0" smtClean="0">
                <a:latin typeface="Arial"/>
                <a:cs typeface="Arial"/>
              </a:rPr>
              <a:t>“conservative” </a:t>
            </a:r>
            <a:r>
              <a:rPr lang="en-US" sz="2000" dirty="0">
                <a:latin typeface="Arial"/>
                <a:cs typeface="Arial"/>
              </a:rPr>
              <a:t>elements in relation to other important </a:t>
            </a:r>
            <a:r>
              <a:rPr lang="en-US" sz="2000" dirty="0" smtClean="0">
                <a:latin typeface="Arial"/>
                <a:cs typeface="Arial"/>
              </a:rPr>
              <a:t>elements in the ecosystem. </a:t>
            </a:r>
            <a:r>
              <a:rPr lang="en-US" sz="2000" dirty="0">
                <a:latin typeface="Arial"/>
                <a:cs typeface="Arial"/>
              </a:rPr>
              <a:t>For example, in </a:t>
            </a:r>
            <a:r>
              <a:rPr lang="en-US" sz="2000" u="sng" dirty="0">
                <a:latin typeface="Arial"/>
                <a:cs typeface="Arial"/>
              </a:rPr>
              <a:t>healthy</a:t>
            </a:r>
            <a:r>
              <a:rPr lang="en-US" sz="2000" dirty="0">
                <a:latin typeface="Arial"/>
                <a:cs typeface="Arial"/>
              </a:rPr>
              <a:t> algae the elements C, N, </a:t>
            </a:r>
            <a:r>
              <a:rPr lang="en-US" sz="2000" dirty="0" smtClean="0">
                <a:latin typeface="Arial"/>
                <a:cs typeface="Arial"/>
              </a:rPr>
              <a:t>and P </a:t>
            </a:r>
            <a:r>
              <a:rPr lang="en-US" sz="2000" dirty="0">
                <a:latin typeface="Arial"/>
                <a:cs typeface="Arial"/>
              </a:rPr>
              <a:t>have the following ratio, called the </a:t>
            </a:r>
            <a:r>
              <a:rPr lang="en-US" sz="2000" b="1" i="1" dirty="0">
                <a:latin typeface="Arial"/>
                <a:cs typeface="Arial"/>
              </a:rPr>
              <a:t>Redfield ratio</a:t>
            </a:r>
            <a:r>
              <a:rPr lang="en-US" sz="2000" dirty="0">
                <a:latin typeface="Arial"/>
                <a:cs typeface="Arial"/>
              </a:rPr>
              <a:t> after the oceanographer who discovered it</a:t>
            </a:r>
            <a:r>
              <a:rPr lang="en-US" sz="2000" dirty="0" smtClean="0">
                <a:latin typeface="Arial"/>
                <a:cs typeface="Arial"/>
              </a:rPr>
              <a:t>:</a:t>
            </a:r>
          </a:p>
          <a:p>
            <a:endParaRPr lang="en-US" sz="2000" dirty="0">
              <a:latin typeface="Arial"/>
              <a:cs typeface="Arial"/>
            </a:endParaRPr>
          </a:p>
          <a:p>
            <a:pPr algn="ctr"/>
            <a:r>
              <a:rPr lang="fr-FR" sz="2000" b="1" dirty="0">
                <a:latin typeface="Arial"/>
                <a:cs typeface="Arial"/>
              </a:rPr>
              <a:t>C : N : P </a:t>
            </a:r>
            <a:r>
              <a:rPr lang="fr-FR" sz="2000" b="1" dirty="0" smtClean="0">
                <a:latin typeface="Arial"/>
                <a:cs typeface="Arial"/>
              </a:rPr>
              <a:t> </a:t>
            </a:r>
            <a:r>
              <a:rPr lang="fr-FR" sz="2000" b="1" dirty="0">
                <a:latin typeface="Arial"/>
                <a:cs typeface="Arial"/>
              </a:rPr>
              <a:t>= 106 : 16 : 1 </a:t>
            </a:r>
            <a:endParaRPr lang="fr-FR" sz="2000" b="1" dirty="0" smtClean="0">
              <a:latin typeface="Arial"/>
              <a:cs typeface="Arial"/>
            </a:endParaRPr>
          </a:p>
          <a:p>
            <a:pPr algn="ctr"/>
            <a:endParaRPr lang="fr-FR" sz="2000" dirty="0">
              <a:latin typeface="Arial"/>
              <a:cs typeface="Arial"/>
            </a:endParaRPr>
          </a:p>
          <a:p>
            <a:r>
              <a:rPr lang="sk-SK" sz="2000" dirty="0">
                <a:latin typeface="Arial"/>
                <a:cs typeface="Arial"/>
              </a:rPr>
              <a:t> 	</a:t>
            </a:r>
          </a:p>
          <a:p>
            <a:endParaRPr lang="en-US" sz="2000" dirty="0">
              <a:latin typeface="Arial"/>
              <a:cs typeface="Arial"/>
            </a:endParaRPr>
          </a:p>
        </p:txBody>
      </p:sp>
    </p:spTree>
    <p:extLst>
      <p:ext uri="{BB962C8B-B14F-4D97-AF65-F5344CB8AC3E}">
        <p14:creationId xmlns:p14="http://schemas.microsoft.com/office/powerpoint/2010/main" val="425735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8850" name="Text Box 3"/>
          <p:cNvSpPr txBox="1">
            <a:spLocks noChangeArrowheads="1"/>
          </p:cNvSpPr>
          <p:nvPr/>
        </p:nvSpPr>
        <p:spPr bwMode="auto">
          <a:xfrm>
            <a:off x="228600" y="788988"/>
            <a:ext cx="87391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3716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E.	What factors affect diversity and community structure?  </a:t>
            </a:r>
            <a:endParaRPr lang="en-US" sz="2000" u="sng" dirty="0">
              <a:latin typeface="Arial" charset="0"/>
            </a:endParaRPr>
          </a:p>
          <a:p>
            <a:r>
              <a:rPr lang="en-US" sz="2000" dirty="0">
                <a:latin typeface="Arial" charset="0"/>
              </a:rPr>
              <a:t>		 1.	Long-term Historical effects</a:t>
            </a:r>
          </a:p>
          <a:p>
            <a:pPr lvl="2">
              <a:buFontTx/>
              <a:buAutoNum type="arabicPeriod" startAt="2"/>
            </a:pPr>
            <a:r>
              <a:rPr lang="en-US" sz="2000" dirty="0">
                <a:latin typeface="Arial" charset="0"/>
              </a:rPr>
              <a:t>Dispersal, Migration, and Extinction </a:t>
            </a:r>
          </a:p>
          <a:p>
            <a:pPr lvl="1"/>
            <a:r>
              <a:rPr lang="en-US" sz="2000" dirty="0">
                <a:latin typeface="Arial" charset="0"/>
              </a:rPr>
              <a:t>	3.	Productivity/Climate</a:t>
            </a:r>
          </a:p>
          <a:p>
            <a:r>
              <a:rPr lang="en-US" sz="2000" dirty="0">
                <a:latin typeface="Arial" charset="0"/>
              </a:rPr>
              <a:t>		4.	Competition</a:t>
            </a:r>
          </a:p>
          <a:p>
            <a:r>
              <a:rPr lang="en-US" sz="2000" dirty="0">
                <a:solidFill>
                  <a:srgbClr val="FF0000"/>
                </a:solidFill>
                <a:latin typeface="Arial" charset="0"/>
              </a:rPr>
              <a:t>		</a:t>
            </a:r>
            <a:r>
              <a:rPr lang="en-US" sz="2000" dirty="0">
                <a:latin typeface="Arial" charset="0"/>
              </a:rPr>
              <a:t>5</a:t>
            </a:r>
            <a:r>
              <a:rPr lang="en-US" sz="2000" dirty="0" smtClean="0">
                <a:latin typeface="Arial" charset="0"/>
              </a:rPr>
              <a:t>.</a:t>
            </a:r>
            <a:r>
              <a:rPr lang="en-US" sz="2000" dirty="0">
                <a:latin typeface="Arial" charset="0"/>
              </a:rPr>
              <a:t>	Predation</a:t>
            </a:r>
          </a:p>
          <a:p>
            <a:endParaRPr lang="en-US" sz="2000" dirty="0">
              <a:latin typeface="Arial" charset="0"/>
            </a:endParaRPr>
          </a:p>
          <a:p>
            <a:r>
              <a:rPr lang="en-US" sz="2000" dirty="0">
                <a:latin typeface="Arial" charset="0"/>
              </a:rPr>
              <a:t>		</a:t>
            </a:r>
            <a:r>
              <a:rPr lang="en-US" sz="2000" dirty="0" smtClean="0">
                <a:latin typeface="Arial" charset="0"/>
              </a:rPr>
              <a:t>6.</a:t>
            </a:r>
            <a:r>
              <a:rPr lang="en-US" sz="2000" dirty="0">
                <a:latin typeface="Arial" charset="0"/>
              </a:rPr>
              <a:t>	Case Studies</a:t>
            </a:r>
          </a:p>
          <a:p>
            <a:r>
              <a:rPr lang="en-US" sz="2000" dirty="0">
                <a:latin typeface="Arial" charset="0"/>
              </a:rPr>
              <a:t>			</a:t>
            </a:r>
          </a:p>
          <a:p>
            <a:r>
              <a:rPr lang="en-US" sz="2000" dirty="0">
                <a:latin typeface="Arial" charset="0"/>
              </a:rPr>
              <a:t>			a.	</a:t>
            </a:r>
            <a:r>
              <a:rPr lang="en-US" sz="2000" dirty="0" err="1">
                <a:latin typeface="Arial" charset="0"/>
              </a:rPr>
              <a:t>Kneitel</a:t>
            </a:r>
            <a:r>
              <a:rPr lang="en-US" sz="2000" dirty="0">
                <a:latin typeface="Arial" charset="0"/>
              </a:rPr>
              <a:t> and Miller</a:t>
            </a:r>
            <a:r>
              <a:rPr lang="ja-JP" altLang="en-US" sz="2000" dirty="0">
                <a:latin typeface="Arial" charset="0"/>
              </a:rPr>
              <a:t>’</a:t>
            </a:r>
            <a:r>
              <a:rPr lang="en-US" altLang="ja-JP" sz="2000" dirty="0">
                <a:latin typeface="Arial" charset="0"/>
              </a:rPr>
              <a:t>s work with pitcher plants</a:t>
            </a:r>
          </a:p>
          <a:p>
            <a:r>
              <a:rPr lang="en-US" sz="2000" dirty="0">
                <a:latin typeface="Arial" charset="0"/>
              </a:rPr>
              <a:t>		</a:t>
            </a:r>
            <a:r>
              <a:rPr lang="en-US" sz="2000" dirty="0">
                <a:solidFill>
                  <a:srgbClr val="FF0000"/>
                </a:solidFill>
                <a:latin typeface="Arial" charset="0"/>
              </a:rPr>
              <a:t>	b.	Jane </a:t>
            </a:r>
            <a:r>
              <a:rPr lang="en-US" sz="2000" dirty="0" err="1">
                <a:solidFill>
                  <a:srgbClr val="FF0000"/>
                </a:solidFill>
                <a:latin typeface="Arial" charset="0"/>
              </a:rPr>
              <a:t>Lubchenco</a:t>
            </a:r>
            <a:r>
              <a:rPr lang="ja-JP" altLang="en-US" sz="2000" dirty="0">
                <a:solidFill>
                  <a:srgbClr val="FF0000"/>
                </a:solidFill>
                <a:latin typeface="Arial" charset="0"/>
              </a:rPr>
              <a:t>’</a:t>
            </a:r>
            <a:r>
              <a:rPr lang="en-US" altLang="ja-JP" sz="2000" dirty="0">
                <a:solidFill>
                  <a:srgbClr val="FF0000"/>
                </a:solidFill>
                <a:latin typeface="Arial" charset="0"/>
              </a:rPr>
              <a:t>s intertidal work</a:t>
            </a:r>
          </a:p>
          <a:p>
            <a:endParaRPr lang="en-US" sz="2000" dirty="0">
              <a:latin typeface="Arial" charset="0"/>
            </a:endParaRPr>
          </a:p>
        </p:txBody>
      </p:sp>
      <p:pic>
        <p:nvPicPr>
          <p:cNvPr id="78851"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8963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8234" y="607536"/>
            <a:ext cx="7945697" cy="4708981"/>
          </a:xfrm>
          <a:prstGeom prst="rect">
            <a:avLst/>
          </a:prstGeom>
          <a:noFill/>
        </p:spPr>
        <p:txBody>
          <a:bodyPr wrap="square" rtlCol="0">
            <a:spAutoFit/>
          </a:bodyPr>
          <a:lstStyle/>
          <a:p>
            <a:pPr>
              <a:tabLst>
                <a:tab pos="457200" algn="l"/>
              </a:tabLst>
            </a:pPr>
            <a:r>
              <a:rPr lang="en-US" sz="2000" b="1" dirty="0" smtClean="0">
                <a:latin typeface="Arial"/>
                <a:cs typeface="Arial"/>
              </a:rPr>
              <a:t>D.	Biogeochemistry</a:t>
            </a:r>
          </a:p>
          <a:p>
            <a:endParaRPr lang="en-US" sz="2000" b="1" dirty="0">
              <a:latin typeface="Arial"/>
              <a:cs typeface="Arial"/>
            </a:endParaRPr>
          </a:p>
          <a:p>
            <a:r>
              <a:rPr lang="en-US" sz="2000" dirty="0" smtClean="0">
                <a:latin typeface="Arial"/>
                <a:cs typeface="Arial"/>
              </a:rPr>
              <a:t>	the </a:t>
            </a:r>
            <a:r>
              <a:rPr lang="en-US" sz="2000" b="1" i="1" dirty="0">
                <a:latin typeface="Arial"/>
                <a:cs typeface="Arial"/>
              </a:rPr>
              <a:t>Redfield ratio</a:t>
            </a:r>
            <a:r>
              <a:rPr lang="en-US" sz="2000" dirty="0">
                <a:latin typeface="Arial"/>
                <a:cs typeface="Arial"/>
              </a:rPr>
              <a:t> </a:t>
            </a:r>
            <a:r>
              <a:rPr lang="en-US" sz="2000" dirty="0" smtClean="0">
                <a:latin typeface="Arial"/>
                <a:cs typeface="Arial"/>
              </a:rPr>
              <a:t>:</a:t>
            </a:r>
          </a:p>
          <a:p>
            <a:endParaRPr lang="en-US" sz="2000" dirty="0">
              <a:latin typeface="Arial"/>
              <a:cs typeface="Arial"/>
            </a:endParaRPr>
          </a:p>
          <a:p>
            <a:pPr algn="ctr"/>
            <a:r>
              <a:rPr lang="fr-FR" sz="2000" b="1" dirty="0">
                <a:latin typeface="Arial"/>
                <a:cs typeface="Arial"/>
              </a:rPr>
              <a:t>C : N : P </a:t>
            </a:r>
            <a:r>
              <a:rPr lang="fr-FR" sz="2000" b="1" dirty="0" smtClean="0">
                <a:latin typeface="Arial"/>
                <a:cs typeface="Arial"/>
              </a:rPr>
              <a:t> </a:t>
            </a:r>
            <a:r>
              <a:rPr lang="fr-FR" sz="2000" b="1" dirty="0">
                <a:latin typeface="Arial"/>
                <a:cs typeface="Arial"/>
              </a:rPr>
              <a:t>= 106 : 16 : 1 </a:t>
            </a:r>
            <a:endParaRPr lang="fr-FR" sz="2000" b="1" dirty="0" smtClean="0">
              <a:latin typeface="Arial"/>
              <a:cs typeface="Arial"/>
            </a:endParaRPr>
          </a:p>
          <a:p>
            <a:pPr algn="ctr"/>
            <a:endParaRPr lang="fr-FR" sz="2000" dirty="0">
              <a:latin typeface="Arial"/>
              <a:cs typeface="Arial"/>
            </a:endParaRPr>
          </a:p>
          <a:p>
            <a:r>
              <a:rPr lang="sk-SK" sz="2000" dirty="0">
                <a:latin typeface="Arial"/>
                <a:cs typeface="Arial"/>
              </a:rPr>
              <a:t> </a:t>
            </a:r>
            <a:r>
              <a:rPr lang="en-US" sz="2000" dirty="0">
                <a:latin typeface="Arial"/>
                <a:cs typeface="Arial"/>
              </a:rPr>
              <a:t>The Redfield ratio is instrumental in estimating carbon and nutrient fluxes in global circulation </a:t>
            </a:r>
            <a:r>
              <a:rPr lang="en-US" sz="2000" dirty="0" smtClean="0">
                <a:latin typeface="Arial"/>
                <a:cs typeface="Arial"/>
              </a:rPr>
              <a:t>models and can indicate which </a:t>
            </a:r>
            <a:r>
              <a:rPr lang="en-US" sz="2000" dirty="0">
                <a:latin typeface="Arial"/>
                <a:cs typeface="Arial"/>
              </a:rPr>
              <a:t>nutrients are limiting in a </a:t>
            </a:r>
            <a:r>
              <a:rPr lang="en-US" sz="2000" dirty="0" smtClean="0">
                <a:latin typeface="Arial"/>
                <a:cs typeface="Arial"/>
              </a:rPr>
              <a:t>given system. </a:t>
            </a:r>
          </a:p>
          <a:p>
            <a:endParaRPr lang="en-US" sz="2000" dirty="0">
              <a:latin typeface="Arial"/>
              <a:cs typeface="Arial"/>
            </a:endParaRPr>
          </a:p>
          <a:p>
            <a:r>
              <a:rPr lang="en-US" sz="2000" dirty="0" smtClean="0">
                <a:latin typeface="Arial"/>
                <a:cs typeface="Arial"/>
              </a:rPr>
              <a:t>The </a:t>
            </a:r>
            <a:r>
              <a:rPr lang="en-US" sz="2000" dirty="0">
                <a:latin typeface="Arial"/>
                <a:cs typeface="Arial"/>
              </a:rPr>
              <a:t>ratio can also be used to understand the formation of phytoplankton blooms </a:t>
            </a:r>
            <a:r>
              <a:rPr lang="en-US" sz="2000" dirty="0" smtClean="0">
                <a:latin typeface="Arial"/>
                <a:cs typeface="Arial"/>
              </a:rPr>
              <a:t>(relatively high N and P) and </a:t>
            </a:r>
            <a:r>
              <a:rPr lang="en-US" sz="2000" dirty="0">
                <a:latin typeface="Arial"/>
                <a:cs typeface="Arial"/>
              </a:rPr>
              <a:t>subsequently hypoxia by comparing the ratio between different regions, such as a comparison of the Redfield Ratio of the Mississippi River to the ratio of the northern Gulf of Mexico</a:t>
            </a:r>
            <a:r>
              <a:rPr lang="en-US" sz="2000" dirty="0" smtClean="0">
                <a:latin typeface="Arial"/>
                <a:cs typeface="Arial"/>
              </a:rPr>
              <a:t>.</a:t>
            </a:r>
            <a:endParaRPr lang="sk-SK" sz="2000" dirty="0">
              <a:latin typeface="Arial"/>
              <a:cs typeface="Arial"/>
            </a:endParaRPr>
          </a:p>
        </p:txBody>
      </p:sp>
    </p:spTree>
    <p:extLst>
      <p:ext uri="{BB962C8B-B14F-4D97-AF65-F5344CB8AC3E}">
        <p14:creationId xmlns:p14="http://schemas.microsoft.com/office/powerpoint/2010/main" val="28296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8234" y="607536"/>
            <a:ext cx="7769339" cy="4401205"/>
          </a:xfrm>
          <a:prstGeom prst="rect">
            <a:avLst/>
          </a:prstGeom>
          <a:noFill/>
        </p:spPr>
        <p:txBody>
          <a:bodyPr wrap="square" rtlCol="0">
            <a:spAutoFit/>
          </a:bodyPr>
          <a:lstStyle/>
          <a:p>
            <a:r>
              <a:rPr lang="en-US" sz="2000" b="1" dirty="0" smtClean="0">
                <a:latin typeface="Arial"/>
                <a:cs typeface="Arial"/>
              </a:rPr>
              <a:t>Biogeochemistry</a:t>
            </a:r>
          </a:p>
          <a:p>
            <a:endParaRPr lang="en-US" sz="2000" b="1" dirty="0">
              <a:latin typeface="Arial"/>
              <a:cs typeface="Arial"/>
            </a:endParaRPr>
          </a:p>
          <a:p>
            <a:r>
              <a:rPr lang="en-US" sz="2000" b="1" dirty="0">
                <a:latin typeface="Arial"/>
                <a:cs typeface="Arial"/>
              </a:rPr>
              <a:t>2. Mass </a:t>
            </a:r>
            <a:r>
              <a:rPr lang="en-US" sz="2000" b="1" dirty="0" smtClean="0">
                <a:latin typeface="Arial"/>
                <a:cs typeface="Arial"/>
              </a:rPr>
              <a:t>Balance</a:t>
            </a:r>
          </a:p>
          <a:p>
            <a:endParaRPr lang="en-US" sz="2000" dirty="0">
              <a:latin typeface="Arial"/>
              <a:cs typeface="Arial"/>
            </a:endParaRPr>
          </a:p>
          <a:p>
            <a:r>
              <a:rPr lang="en-US" sz="2000" dirty="0" smtClean="0">
                <a:latin typeface="Arial"/>
                <a:cs typeface="Arial"/>
              </a:rPr>
              <a:t>Ecosystem ecology assumes that the inputs to any ecosystem or compartment therein must equal the outputs plus changes in storage. The </a:t>
            </a:r>
            <a:r>
              <a:rPr lang="en-US" sz="2000" dirty="0">
                <a:latin typeface="Arial"/>
                <a:cs typeface="Arial"/>
              </a:rPr>
              <a:t>equation is</a:t>
            </a:r>
            <a:r>
              <a:rPr lang="en-US" sz="2000" dirty="0" smtClean="0">
                <a:latin typeface="Arial"/>
                <a:cs typeface="Arial"/>
              </a:rPr>
              <a:t>:</a:t>
            </a:r>
          </a:p>
          <a:p>
            <a:endParaRPr lang="en-US" sz="2000" dirty="0">
              <a:latin typeface="Arial"/>
              <a:cs typeface="Arial"/>
            </a:endParaRPr>
          </a:p>
          <a:p>
            <a:r>
              <a:rPr lang="en-US" sz="2000" b="1" dirty="0">
                <a:latin typeface="Arial"/>
                <a:cs typeface="Arial"/>
              </a:rPr>
              <a:t>NET CHANGE = INPUT </a:t>
            </a:r>
            <a:r>
              <a:rPr lang="en-US" sz="2000" b="1" dirty="0" smtClean="0">
                <a:latin typeface="Arial"/>
                <a:cs typeface="Arial"/>
              </a:rPr>
              <a:t>- </a:t>
            </a:r>
            <a:r>
              <a:rPr lang="en-US" sz="2000" b="1" dirty="0">
                <a:latin typeface="Arial"/>
                <a:cs typeface="Arial"/>
              </a:rPr>
              <a:t>OUTPUT + INTERNAL </a:t>
            </a:r>
            <a:r>
              <a:rPr lang="en-US" sz="2000" b="1" dirty="0" smtClean="0">
                <a:latin typeface="Arial"/>
                <a:cs typeface="Arial"/>
              </a:rPr>
              <a:t>CHANGE</a:t>
            </a:r>
          </a:p>
          <a:p>
            <a:endParaRPr lang="en-US" sz="2000" dirty="0" smtClean="0">
              <a:latin typeface="Arial"/>
              <a:cs typeface="Arial"/>
            </a:endParaRPr>
          </a:p>
          <a:p>
            <a:r>
              <a:rPr lang="en-US" sz="2000" dirty="0" smtClean="0">
                <a:latin typeface="Arial"/>
                <a:cs typeface="Arial"/>
              </a:rPr>
              <a:t>Mass balance can be applied at any scale, from a single organism or even cell, to the entire earth.</a:t>
            </a:r>
            <a:endParaRPr lang="en-US" sz="2000" dirty="0">
              <a:latin typeface="Arial"/>
              <a:cs typeface="Arial"/>
            </a:endParaRPr>
          </a:p>
          <a:p>
            <a:r>
              <a:rPr lang="en-US" sz="2000" dirty="0" smtClean="0">
                <a:latin typeface="Arial"/>
                <a:cs typeface="Arial"/>
              </a:rPr>
              <a:t> </a:t>
            </a:r>
            <a:r>
              <a:rPr lang="en-US" sz="2000" dirty="0">
                <a:latin typeface="Arial"/>
                <a:cs typeface="Arial"/>
              </a:rPr>
              <a:t>	</a:t>
            </a:r>
          </a:p>
          <a:p>
            <a:endParaRPr lang="en-US" sz="2000" dirty="0">
              <a:latin typeface="Arial"/>
              <a:cs typeface="Arial"/>
            </a:endParaRPr>
          </a:p>
        </p:txBody>
      </p:sp>
    </p:spTree>
    <p:extLst>
      <p:ext uri="{BB962C8B-B14F-4D97-AF65-F5344CB8AC3E}">
        <p14:creationId xmlns:p14="http://schemas.microsoft.com/office/powerpoint/2010/main" val="3674796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8684" y="1752600"/>
            <a:ext cx="76581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98286" y="6240536"/>
            <a:ext cx="5710517" cy="461665"/>
          </a:xfrm>
          <a:prstGeom prst="rect">
            <a:avLst/>
          </a:prstGeom>
          <a:noFill/>
        </p:spPr>
        <p:txBody>
          <a:bodyPr wrap="none" rtlCol="0">
            <a:spAutoFit/>
          </a:bodyPr>
          <a:lstStyle/>
          <a:p>
            <a:r>
              <a:rPr lang="en-US" dirty="0" smtClean="0">
                <a:latin typeface="Arial"/>
                <a:cs typeface="Arial"/>
              </a:rPr>
              <a:t>Standing stock, flux rate, mass balance? </a:t>
            </a:r>
            <a:endParaRPr lang="en-US" dirty="0">
              <a:latin typeface="Arial"/>
              <a:cs typeface="Arial"/>
            </a:endParaRPr>
          </a:p>
        </p:txBody>
      </p:sp>
      <p:sp>
        <p:nvSpPr>
          <p:cNvPr id="6" name="TextBox 1"/>
          <p:cNvSpPr txBox="1">
            <a:spLocks noChangeArrowheads="1"/>
          </p:cNvSpPr>
          <p:nvPr/>
        </p:nvSpPr>
        <p:spPr bwMode="auto">
          <a:xfrm>
            <a:off x="74502" y="3048000"/>
            <a:ext cx="1287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Up: 215</a:t>
            </a:r>
          </a:p>
          <a:p>
            <a:r>
              <a:rPr lang="en-US" sz="1800" dirty="0">
                <a:latin typeface="Arial" charset="0"/>
                <a:cs typeface="Arial" charset="0"/>
              </a:rPr>
              <a:t>Down: 212</a:t>
            </a:r>
          </a:p>
          <a:p>
            <a:endParaRPr lang="en-US" sz="1800" dirty="0">
              <a:latin typeface="Arial" charset="0"/>
              <a:cs typeface="Arial" charset="0"/>
            </a:endParaRPr>
          </a:p>
        </p:txBody>
      </p:sp>
      <p:sp>
        <p:nvSpPr>
          <p:cNvPr id="7" name="TextBox 6"/>
          <p:cNvSpPr txBox="1"/>
          <p:nvPr/>
        </p:nvSpPr>
        <p:spPr>
          <a:xfrm>
            <a:off x="718234" y="501708"/>
            <a:ext cx="8293463" cy="769441"/>
          </a:xfrm>
          <a:prstGeom prst="rect">
            <a:avLst/>
          </a:prstGeom>
          <a:noFill/>
        </p:spPr>
        <p:txBody>
          <a:bodyPr wrap="square" rtlCol="0">
            <a:spAutoFit/>
          </a:bodyPr>
          <a:lstStyle/>
          <a:p>
            <a:pPr>
              <a:tabLst>
                <a:tab pos="457200" algn="l"/>
              </a:tabLst>
            </a:pPr>
            <a:r>
              <a:rPr lang="en-US" b="1" dirty="0" smtClean="0">
                <a:latin typeface="Arial"/>
                <a:cs typeface="Arial"/>
              </a:rPr>
              <a:t>C.	Processes </a:t>
            </a:r>
            <a:r>
              <a:rPr lang="en-US" b="1" dirty="0">
                <a:latin typeface="Arial"/>
                <a:cs typeface="Arial"/>
              </a:rPr>
              <a:t>of </a:t>
            </a:r>
            <a:r>
              <a:rPr lang="en-US" b="1" dirty="0" smtClean="0">
                <a:latin typeface="Arial"/>
                <a:cs typeface="Arial"/>
              </a:rPr>
              <a:t>Ecosystems</a:t>
            </a:r>
          </a:p>
          <a:p>
            <a:pPr>
              <a:tabLst>
                <a:tab pos="457200" algn="l"/>
              </a:tabLst>
            </a:pPr>
            <a:r>
              <a:rPr lang="en-US" sz="2000" b="1" i="1" dirty="0" smtClean="0">
                <a:latin typeface="Arial"/>
                <a:cs typeface="Arial"/>
              </a:rPr>
              <a:t>	2.	ecosystems </a:t>
            </a:r>
            <a:r>
              <a:rPr lang="en-US" sz="2000" b="1" i="1" dirty="0">
                <a:latin typeface="Arial"/>
                <a:cs typeface="Arial"/>
              </a:rPr>
              <a:t>cycle materials</a:t>
            </a:r>
            <a:r>
              <a:rPr lang="en-US" sz="2000" dirty="0">
                <a:latin typeface="Arial"/>
                <a:cs typeface="Arial"/>
              </a:rPr>
              <a:t>.	</a:t>
            </a:r>
          </a:p>
        </p:txBody>
      </p:sp>
    </p:spTree>
    <p:extLst>
      <p:ext uri="{BB962C8B-B14F-4D97-AF65-F5344CB8AC3E}">
        <p14:creationId xmlns:p14="http://schemas.microsoft.com/office/powerpoint/2010/main" val="404954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33513"/>
            <a:ext cx="7021513"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0483" name="Text Box 4"/>
          <p:cNvSpPr txBox="1">
            <a:spLocks noChangeArrowheads="1"/>
          </p:cNvSpPr>
          <p:nvPr/>
        </p:nvSpPr>
        <p:spPr bwMode="auto">
          <a:xfrm>
            <a:off x="228600" y="914400"/>
            <a:ext cx="396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dirty="0">
                <a:latin typeface="Arial" charset="0"/>
                <a:cs typeface="Arial" charset="0"/>
              </a:rPr>
              <a:t> 	Ecosystem Ecology</a:t>
            </a:r>
            <a:endParaRPr lang="en-US" sz="2000" dirty="0">
              <a:latin typeface="Arial" charset="0"/>
              <a:cs typeface="Arial" charset="0"/>
            </a:endParaRPr>
          </a:p>
          <a:p>
            <a:r>
              <a:rPr lang="en-US" sz="2000" dirty="0">
                <a:latin typeface="Arial" charset="0"/>
                <a:cs typeface="Arial" charset="0"/>
              </a:rPr>
              <a:t>	</a:t>
            </a:r>
            <a:r>
              <a:rPr lang="en-US" sz="2000" dirty="0" smtClean="0">
                <a:latin typeface="Arial" charset="0"/>
                <a:cs typeface="Arial" charset="0"/>
              </a:rPr>
              <a:t>Carbon </a:t>
            </a:r>
            <a:r>
              <a:rPr lang="en-US" sz="2000" dirty="0">
                <a:latin typeface="Arial" charset="0"/>
                <a:cs typeface="Arial" charset="0"/>
              </a:rPr>
              <a:t>cycle</a:t>
            </a:r>
          </a:p>
          <a:p>
            <a:endParaRPr lang="en-US" sz="2000" dirty="0">
              <a:latin typeface="Arial" charset="0"/>
              <a:cs typeface="Arial" charset="0"/>
            </a:endParaRPr>
          </a:p>
        </p:txBody>
      </p:sp>
      <p:pic>
        <p:nvPicPr>
          <p:cNvPr id="20484"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320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8234" y="607536"/>
            <a:ext cx="7769339" cy="5940088"/>
          </a:xfrm>
          <a:prstGeom prst="rect">
            <a:avLst/>
          </a:prstGeom>
          <a:noFill/>
        </p:spPr>
        <p:txBody>
          <a:bodyPr wrap="square" rtlCol="0">
            <a:spAutoFit/>
          </a:bodyPr>
          <a:lstStyle/>
          <a:p>
            <a:r>
              <a:rPr lang="en-US" sz="2000" b="1" dirty="0" smtClean="0">
                <a:latin typeface="Arial"/>
                <a:cs typeface="Arial"/>
              </a:rPr>
              <a:t>Biogeochemistry</a:t>
            </a:r>
          </a:p>
          <a:p>
            <a:endParaRPr lang="en-US" sz="2000" b="1" dirty="0">
              <a:latin typeface="Arial"/>
              <a:cs typeface="Arial"/>
            </a:endParaRPr>
          </a:p>
          <a:p>
            <a:r>
              <a:rPr lang="en-US" sz="2000" b="1" dirty="0">
                <a:latin typeface="Arial"/>
                <a:cs typeface="Arial"/>
              </a:rPr>
              <a:t>3. Element </a:t>
            </a:r>
            <a:r>
              <a:rPr lang="en-US" sz="2000" b="1" dirty="0" smtClean="0">
                <a:latin typeface="Arial"/>
                <a:cs typeface="Arial"/>
              </a:rPr>
              <a:t>Cycling</a:t>
            </a:r>
          </a:p>
          <a:p>
            <a:endParaRPr lang="en-US" sz="2000" dirty="0">
              <a:latin typeface="Arial"/>
              <a:cs typeface="Arial"/>
            </a:endParaRPr>
          </a:p>
          <a:p>
            <a:r>
              <a:rPr lang="en-US" sz="2000" dirty="0">
                <a:latin typeface="Arial"/>
                <a:cs typeface="Arial"/>
              </a:rPr>
              <a:t>Element cycling describes where and how fast elements move in a system. There are two general classes of systems that we can </a:t>
            </a:r>
            <a:r>
              <a:rPr lang="en-US" sz="2000" dirty="0" smtClean="0">
                <a:latin typeface="Arial"/>
                <a:cs typeface="Arial"/>
              </a:rPr>
              <a:t>analyze:</a:t>
            </a:r>
            <a:r>
              <a:rPr lang="en-US" sz="2000" b="1" i="1" dirty="0" smtClean="0">
                <a:latin typeface="Arial"/>
                <a:cs typeface="Arial"/>
              </a:rPr>
              <a:t> </a:t>
            </a:r>
            <a:r>
              <a:rPr lang="en-US" sz="2000" b="1" i="1" dirty="0">
                <a:latin typeface="Arial"/>
                <a:cs typeface="Arial"/>
              </a:rPr>
              <a:t>closed and open </a:t>
            </a:r>
            <a:r>
              <a:rPr lang="en-US" sz="2000" b="1" i="1" dirty="0" smtClean="0">
                <a:latin typeface="Arial"/>
                <a:cs typeface="Arial"/>
              </a:rPr>
              <a:t>systems</a:t>
            </a:r>
            <a:r>
              <a:rPr lang="en-US" sz="2000" dirty="0">
                <a:latin typeface="Arial"/>
                <a:cs typeface="Arial"/>
              </a:rPr>
              <a:t> </a:t>
            </a:r>
            <a:r>
              <a:rPr lang="en-US" sz="2000" dirty="0" smtClean="0">
                <a:latin typeface="Arial"/>
                <a:cs typeface="Arial"/>
              </a:rPr>
              <a:t>(just like open and closed populations and communities)</a:t>
            </a:r>
          </a:p>
          <a:p>
            <a:endParaRPr lang="en-US" sz="2000" dirty="0">
              <a:latin typeface="Arial"/>
              <a:cs typeface="Arial"/>
            </a:endParaRPr>
          </a:p>
          <a:p>
            <a:r>
              <a:rPr lang="en-US" sz="2000" i="1" dirty="0">
                <a:latin typeface="Arial"/>
                <a:cs typeface="Arial"/>
              </a:rPr>
              <a:t>A </a:t>
            </a:r>
            <a:r>
              <a:rPr lang="en-US" sz="2000" b="1" i="1" dirty="0">
                <a:latin typeface="Arial"/>
                <a:cs typeface="Arial"/>
              </a:rPr>
              <a:t>closed system</a:t>
            </a:r>
            <a:r>
              <a:rPr lang="en-US" sz="2000" i="1" dirty="0">
                <a:latin typeface="Arial"/>
                <a:cs typeface="Arial"/>
              </a:rPr>
              <a:t> refers to a system where the inputs and outputs are negligible compared to the internal changes. Examples of such systems would include a </a:t>
            </a:r>
            <a:r>
              <a:rPr lang="en-US" sz="2000" i="1" dirty="0" smtClean="0">
                <a:latin typeface="Arial"/>
                <a:cs typeface="Arial"/>
              </a:rPr>
              <a:t>cattle tank, </a:t>
            </a:r>
            <a:r>
              <a:rPr lang="en-US" sz="2000" i="1" dirty="0">
                <a:latin typeface="Arial"/>
                <a:cs typeface="Arial"/>
              </a:rPr>
              <a:t>or our entire globe. </a:t>
            </a:r>
            <a:endParaRPr lang="en-US" sz="2000" dirty="0">
              <a:latin typeface="Arial"/>
              <a:cs typeface="Arial"/>
            </a:endParaRPr>
          </a:p>
          <a:p>
            <a:endParaRPr lang="en-US" sz="2000" b="1" i="1" dirty="0" smtClean="0">
              <a:latin typeface="Arial"/>
              <a:cs typeface="Arial"/>
            </a:endParaRPr>
          </a:p>
          <a:p>
            <a:r>
              <a:rPr lang="en-US" sz="2000" i="1" dirty="0" smtClean="0">
                <a:latin typeface="Arial"/>
                <a:cs typeface="Arial"/>
              </a:rPr>
              <a:t>In </a:t>
            </a:r>
            <a:r>
              <a:rPr lang="en-US" sz="2000" i="1" dirty="0">
                <a:latin typeface="Arial"/>
                <a:cs typeface="Arial"/>
              </a:rPr>
              <a:t>an </a:t>
            </a:r>
            <a:r>
              <a:rPr lang="en-US" sz="2000" b="1" i="1" dirty="0">
                <a:latin typeface="Arial"/>
                <a:cs typeface="Arial"/>
              </a:rPr>
              <a:t>open system</a:t>
            </a:r>
            <a:r>
              <a:rPr lang="en-US" sz="2000" i="1" dirty="0">
                <a:latin typeface="Arial"/>
                <a:cs typeface="Arial"/>
              </a:rPr>
              <a:t> there are inputs and outputs as well as the internal cycling. Thus we can describe the rates of movement and the pathways, just as we did for the closed system, but we can also define a new concept called the </a:t>
            </a:r>
            <a:r>
              <a:rPr lang="en-US" sz="2000" b="1" i="1" dirty="0">
                <a:latin typeface="Arial"/>
                <a:cs typeface="Arial"/>
              </a:rPr>
              <a:t>residence </a:t>
            </a:r>
            <a:r>
              <a:rPr lang="en-US" sz="2000" b="1" i="1" dirty="0" smtClean="0">
                <a:latin typeface="Arial"/>
                <a:cs typeface="Arial"/>
              </a:rPr>
              <a:t>time</a:t>
            </a:r>
            <a:r>
              <a:rPr lang="en-US" sz="2000" i="1" dirty="0" smtClean="0">
                <a:latin typeface="Arial"/>
                <a:cs typeface="Arial"/>
              </a:rPr>
              <a:t>. </a:t>
            </a:r>
            <a:r>
              <a:rPr lang="en-US" sz="2000" i="1" dirty="0">
                <a:latin typeface="Arial"/>
                <a:cs typeface="Arial"/>
              </a:rPr>
              <a:t>The residence time indicates how long on average an element remains within the system before leaving the system</a:t>
            </a:r>
            <a:r>
              <a:rPr lang="en-US" sz="2000" i="1" dirty="0" smtClean="0">
                <a:latin typeface="Arial"/>
                <a:cs typeface="Arial"/>
              </a:rPr>
              <a:t>.</a:t>
            </a:r>
            <a:endParaRPr lang="en-US" sz="2000" dirty="0">
              <a:latin typeface="Arial"/>
              <a:cs typeface="Arial"/>
            </a:endParaRPr>
          </a:p>
        </p:txBody>
      </p:sp>
    </p:spTree>
    <p:extLst>
      <p:ext uri="{BB962C8B-B14F-4D97-AF65-F5344CB8AC3E}">
        <p14:creationId xmlns:p14="http://schemas.microsoft.com/office/powerpoint/2010/main" val="3631328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572" y="4464784"/>
            <a:ext cx="8225442" cy="1631216"/>
          </a:xfrm>
          <a:prstGeom prst="rect">
            <a:avLst/>
          </a:prstGeom>
          <a:noFill/>
        </p:spPr>
        <p:txBody>
          <a:bodyPr wrap="square" rtlCol="0">
            <a:spAutoFit/>
          </a:bodyPr>
          <a:lstStyle/>
          <a:p>
            <a:r>
              <a:rPr lang="en-US" sz="2000" dirty="0">
                <a:latin typeface="Arial"/>
                <a:cs typeface="Arial"/>
              </a:rPr>
              <a:t>Decomposition </a:t>
            </a:r>
            <a:r>
              <a:rPr lang="en-US" sz="2000" dirty="0" smtClean="0">
                <a:latin typeface="Arial"/>
                <a:cs typeface="Arial"/>
              </a:rPr>
              <a:t>is </a:t>
            </a:r>
            <a:r>
              <a:rPr lang="en-US" sz="2000" dirty="0">
                <a:latin typeface="Arial"/>
                <a:cs typeface="Arial"/>
              </a:rPr>
              <a:t>fundamental to ecosystem biomass </a:t>
            </a:r>
            <a:r>
              <a:rPr lang="en-US" sz="2000" dirty="0" smtClean="0">
                <a:latin typeface="Arial"/>
                <a:cs typeface="Arial"/>
              </a:rPr>
              <a:t>production and mass balance. </a:t>
            </a:r>
            <a:r>
              <a:rPr lang="en-US" sz="2000" dirty="0">
                <a:latin typeface="Arial"/>
                <a:cs typeface="Arial"/>
              </a:rPr>
              <a:t>Most natural ecosystems are nitrogen (N) limited and biomass production is closely correlated with N turnover</a:t>
            </a:r>
            <a:r>
              <a:rPr lang="en-US" sz="2000" dirty="0" smtClean="0">
                <a:latin typeface="Arial"/>
                <a:cs typeface="Arial"/>
              </a:rPr>
              <a:t>.</a:t>
            </a:r>
            <a:r>
              <a:rPr lang="en-US" sz="2000" baseline="30000" dirty="0">
                <a:latin typeface="Arial"/>
                <a:cs typeface="Arial"/>
              </a:rPr>
              <a:t> </a:t>
            </a:r>
            <a:r>
              <a:rPr lang="en-US" sz="2000" dirty="0" smtClean="0">
                <a:latin typeface="Arial"/>
                <a:cs typeface="Arial"/>
              </a:rPr>
              <a:t>Decomposition </a:t>
            </a:r>
            <a:r>
              <a:rPr lang="en-US" sz="2000" dirty="0">
                <a:latin typeface="Arial"/>
                <a:cs typeface="Arial"/>
              </a:rPr>
              <a:t>of plant litter accounts for the majority of nutrients recycled through </a:t>
            </a:r>
            <a:r>
              <a:rPr lang="en-US" sz="2000" dirty="0" smtClean="0">
                <a:latin typeface="Arial"/>
                <a:cs typeface="Arial"/>
              </a:rPr>
              <a:t>ecosystems.  </a:t>
            </a:r>
            <a:endParaRPr lang="en-US" sz="2000" dirty="0">
              <a:latin typeface="Arial"/>
              <a:cs typeface="Arial"/>
            </a:endParaRP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2750" y="260234"/>
            <a:ext cx="5908523" cy="39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98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4" y="1140936"/>
            <a:ext cx="7769339" cy="4154983"/>
          </a:xfrm>
          <a:prstGeom prst="rect">
            <a:avLst/>
          </a:prstGeom>
          <a:noFill/>
        </p:spPr>
        <p:txBody>
          <a:bodyPr wrap="square" rtlCol="0">
            <a:spAutoFit/>
          </a:bodyPr>
          <a:lstStyle/>
          <a:p>
            <a:r>
              <a:rPr lang="en-US" u="sng" dirty="0" smtClean="0">
                <a:latin typeface="Arial"/>
                <a:cs typeface="Arial"/>
              </a:rPr>
              <a:t>E. Ecosystem function</a:t>
            </a:r>
          </a:p>
          <a:p>
            <a:endParaRPr lang="en-US" sz="2000" dirty="0">
              <a:latin typeface="Arial"/>
              <a:cs typeface="Arial"/>
            </a:endParaRPr>
          </a:p>
          <a:p>
            <a:r>
              <a:rPr lang="en-US" sz="2000" dirty="0" smtClean="0">
                <a:latin typeface="Arial"/>
                <a:cs typeface="Arial"/>
              </a:rPr>
              <a:t>Ecosystem functions provide services that are </a:t>
            </a:r>
            <a:r>
              <a:rPr lang="en-US" sz="2000" dirty="0">
                <a:latin typeface="Arial"/>
                <a:cs typeface="Arial"/>
              </a:rPr>
              <a:t>essential to sustaining healthy human </a:t>
            </a:r>
            <a:r>
              <a:rPr lang="en-US" sz="2000" dirty="0" smtClean="0">
                <a:latin typeface="Arial"/>
                <a:cs typeface="Arial"/>
              </a:rPr>
              <a:t>societies.</a:t>
            </a:r>
            <a:r>
              <a:rPr lang="en-US" sz="2000" baseline="30000" dirty="0">
                <a:latin typeface="Arial"/>
                <a:cs typeface="Arial"/>
              </a:rPr>
              <a:t> </a:t>
            </a:r>
            <a:r>
              <a:rPr lang="en-US" sz="2000" dirty="0" smtClean="0">
                <a:latin typeface="Arial"/>
                <a:cs typeface="Arial"/>
              </a:rPr>
              <a:t> </a:t>
            </a:r>
          </a:p>
          <a:p>
            <a:endParaRPr lang="en-US" sz="2000" dirty="0">
              <a:latin typeface="Arial"/>
              <a:cs typeface="Arial"/>
            </a:endParaRPr>
          </a:p>
          <a:p>
            <a:r>
              <a:rPr lang="en-US" sz="2000" dirty="0" smtClean="0">
                <a:latin typeface="Arial"/>
                <a:cs typeface="Arial"/>
              </a:rPr>
              <a:t>Water </a:t>
            </a:r>
            <a:r>
              <a:rPr lang="en-US" sz="2000" dirty="0">
                <a:latin typeface="Arial"/>
                <a:cs typeface="Arial"/>
              </a:rPr>
              <a:t>provision and filtration, production of biomass in forestry, agriculture, and fisheries, and removal of greenhouse gases such as carbon dioxide (CO</a:t>
            </a:r>
            <a:r>
              <a:rPr lang="en-US" sz="2000" baseline="-25000" dirty="0">
                <a:latin typeface="Arial"/>
                <a:cs typeface="Arial"/>
              </a:rPr>
              <a:t>2</a:t>
            </a:r>
            <a:r>
              <a:rPr lang="en-US" sz="2000" dirty="0">
                <a:latin typeface="Arial"/>
                <a:cs typeface="Arial"/>
              </a:rPr>
              <a:t>) from the atmosphere are examples of ecosystem </a:t>
            </a:r>
            <a:r>
              <a:rPr lang="en-US" sz="2000" dirty="0" smtClean="0">
                <a:latin typeface="Arial"/>
                <a:cs typeface="Arial"/>
              </a:rPr>
              <a:t>functions essential </a:t>
            </a:r>
            <a:r>
              <a:rPr lang="en-US" sz="2000" dirty="0">
                <a:latin typeface="Arial"/>
                <a:cs typeface="Arial"/>
              </a:rPr>
              <a:t>to public health and economic </a:t>
            </a:r>
            <a:r>
              <a:rPr lang="en-US" sz="2000" dirty="0" smtClean="0">
                <a:latin typeface="Arial"/>
                <a:cs typeface="Arial"/>
              </a:rPr>
              <a:t>opportunity (not all functions are services!). </a:t>
            </a:r>
          </a:p>
          <a:p>
            <a:endParaRPr lang="en-US" sz="2000" dirty="0">
              <a:latin typeface="Arial"/>
              <a:cs typeface="Arial"/>
            </a:endParaRPr>
          </a:p>
          <a:p>
            <a:r>
              <a:rPr lang="en-US" sz="2000" dirty="0" smtClean="0">
                <a:latin typeface="Arial"/>
                <a:cs typeface="Arial"/>
              </a:rPr>
              <a:t>Nutrient </a:t>
            </a:r>
            <a:r>
              <a:rPr lang="en-US" sz="2000" dirty="0">
                <a:latin typeface="Arial"/>
                <a:cs typeface="Arial"/>
              </a:rPr>
              <a:t>cycling is </a:t>
            </a:r>
            <a:r>
              <a:rPr lang="en-US" sz="2000" dirty="0" smtClean="0">
                <a:latin typeface="Arial"/>
                <a:cs typeface="Arial"/>
              </a:rPr>
              <a:t>an ecosystem function critical for agricultural </a:t>
            </a:r>
            <a:r>
              <a:rPr lang="en-US" sz="2000" dirty="0">
                <a:latin typeface="Arial"/>
                <a:cs typeface="Arial"/>
              </a:rPr>
              <a:t>and forest production.</a:t>
            </a:r>
          </a:p>
        </p:txBody>
      </p:sp>
    </p:spTree>
    <p:extLst>
      <p:ext uri="{BB962C8B-B14F-4D97-AF65-F5344CB8AC3E}">
        <p14:creationId xmlns:p14="http://schemas.microsoft.com/office/powerpoint/2010/main" val="270302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4" y="1140936"/>
            <a:ext cx="7769339" cy="3539430"/>
          </a:xfrm>
          <a:prstGeom prst="rect">
            <a:avLst/>
          </a:prstGeom>
          <a:noFill/>
        </p:spPr>
        <p:txBody>
          <a:bodyPr wrap="square" rtlCol="0">
            <a:spAutoFit/>
          </a:bodyPr>
          <a:lstStyle/>
          <a:p>
            <a:r>
              <a:rPr lang="en-US" u="sng" dirty="0" smtClean="0">
                <a:latin typeface="Arial"/>
                <a:cs typeface="Arial"/>
              </a:rPr>
              <a:t>E. Ecosystem function</a:t>
            </a:r>
          </a:p>
          <a:p>
            <a:endParaRPr lang="en-US" sz="2000" dirty="0">
              <a:latin typeface="Arial"/>
              <a:cs typeface="Arial"/>
            </a:endParaRPr>
          </a:p>
          <a:p>
            <a:r>
              <a:rPr lang="en-US" sz="2000" dirty="0" smtClean="0">
                <a:latin typeface="Arial"/>
                <a:cs typeface="Arial"/>
              </a:rPr>
              <a:t>Ecosystem </a:t>
            </a:r>
            <a:r>
              <a:rPr lang="en-US" sz="2000" dirty="0">
                <a:latin typeface="Arial"/>
                <a:cs typeface="Arial"/>
              </a:rPr>
              <a:t>services </a:t>
            </a:r>
            <a:r>
              <a:rPr lang="en-US" sz="2000" dirty="0" smtClean="0">
                <a:latin typeface="Arial"/>
                <a:cs typeface="Arial"/>
              </a:rPr>
              <a:t>can be grouped into </a:t>
            </a:r>
            <a:r>
              <a:rPr lang="en-US" sz="2000" dirty="0">
                <a:latin typeface="Arial"/>
                <a:cs typeface="Arial"/>
              </a:rPr>
              <a:t>four broad categories: </a:t>
            </a:r>
            <a:endParaRPr lang="en-US" sz="2000" dirty="0" smtClean="0">
              <a:latin typeface="Arial"/>
              <a:cs typeface="Arial"/>
            </a:endParaRPr>
          </a:p>
          <a:p>
            <a:endParaRPr lang="en-US" sz="2000" i="1" dirty="0">
              <a:latin typeface="Arial"/>
              <a:cs typeface="Arial"/>
            </a:endParaRPr>
          </a:p>
          <a:p>
            <a:pPr marL="514350" indent="-514350">
              <a:buFont typeface="+mj-lt"/>
              <a:buAutoNum type="arabicPeriod"/>
            </a:pPr>
            <a:r>
              <a:rPr lang="en-US" sz="2000" b="1" i="1" dirty="0" smtClean="0">
                <a:latin typeface="Arial"/>
                <a:cs typeface="Arial"/>
              </a:rPr>
              <a:t>provisioning</a:t>
            </a:r>
            <a:r>
              <a:rPr lang="en-US" sz="2000" dirty="0">
                <a:latin typeface="Arial"/>
                <a:cs typeface="Arial"/>
              </a:rPr>
              <a:t>, such as the production of food and </a:t>
            </a:r>
            <a:r>
              <a:rPr lang="en-US" sz="2000" dirty="0" smtClean="0">
                <a:latin typeface="Arial"/>
                <a:cs typeface="Arial"/>
              </a:rPr>
              <a:t>water</a:t>
            </a:r>
          </a:p>
          <a:p>
            <a:pPr marL="514350" indent="-514350">
              <a:buFont typeface="+mj-lt"/>
              <a:buAutoNum type="arabicPeriod"/>
            </a:pPr>
            <a:endParaRPr lang="en-US" sz="2000" dirty="0">
              <a:latin typeface="Arial"/>
              <a:cs typeface="Arial"/>
            </a:endParaRPr>
          </a:p>
          <a:p>
            <a:pPr marL="514350" indent="-514350">
              <a:buFont typeface="+mj-lt"/>
              <a:buAutoNum type="arabicPeriod"/>
            </a:pPr>
            <a:r>
              <a:rPr lang="en-US" sz="2000" b="1" i="1" dirty="0" smtClean="0">
                <a:latin typeface="Arial"/>
                <a:cs typeface="Arial"/>
              </a:rPr>
              <a:t>regulating</a:t>
            </a:r>
            <a:r>
              <a:rPr lang="en-US" sz="2000" dirty="0">
                <a:latin typeface="Arial"/>
                <a:cs typeface="Arial"/>
              </a:rPr>
              <a:t>, such as the control of climate and </a:t>
            </a:r>
            <a:r>
              <a:rPr lang="en-US" sz="2000" dirty="0" smtClean="0">
                <a:latin typeface="Arial"/>
                <a:cs typeface="Arial"/>
              </a:rPr>
              <a:t>disease</a:t>
            </a:r>
          </a:p>
          <a:p>
            <a:pPr marL="514350" indent="-514350">
              <a:buFont typeface="+mj-lt"/>
              <a:buAutoNum type="arabicPeriod"/>
            </a:pPr>
            <a:endParaRPr lang="en-US" sz="2000" dirty="0" smtClean="0">
              <a:latin typeface="Arial"/>
              <a:cs typeface="Arial"/>
            </a:endParaRPr>
          </a:p>
          <a:p>
            <a:pPr marL="514350" indent="-514350">
              <a:buFont typeface="+mj-lt"/>
              <a:buAutoNum type="arabicPeriod"/>
            </a:pPr>
            <a:r>
              <a:rPr lang="en-US" sz="2000" b="1" i="1" dirty="0" smtClean="0">
                <a:latin typeface="Arial"/>
                <a:cs typeface="Arial"/>
              </a:rPr>
              <a:t>supporting</a:t>
            </a:r>
            <a:r>
              <a:rPr lang="en-US" sz="2000" dirty="0">
                <a:latin typeface="Arial"/>
                <a:cs typeface="Arial"/>
              </a:rPr>
              <a:t>, such as nutrient cycles and crop </a:t>
            </a:r>
            <a:r>
              <a:rPr lang="en-US" sz="2000" dirty="0" smtClean="0">
                <a:latin typeface="Arial"/>
                <a:cs typeface="Arial"/>
              </a:rPr>
              <a:t>pollination</a:t>
            </a:r>
          </a:p>
          <a:p>
            <a:pPr marL="514350" indent="-514350">
              <a:buFont typeface="+mj-lt"/>
              <a:buAutoNum type="arabicPeriod"/>
            </a:pPr>
            <a:endParaRPr lang="en-US" sz="2000" dirty="0" smtClean="0">
              <a:latin typeface="Arial"/>
              <a:cs typeface="Arial"/>
            </a:endParaRPr>
          </a:p>
          <a:p>
            <a:pPr marL="514350" indent="-514350">
              <a:buFont typeface="+mj-lt"/>
              <a:buAutoNum type="arabicPeriod"/>
            </a:pPr>
            <a:r>
              <a:rPr lang="en-US" sz="2000" b="1" i="1" dirty="0" smtClean="0">
                <a:latin typeface="Arial"/>
                <a:cs typeface="Arial"/>
              </a:rPr>
              <a:t>cultural</a:t>
            </a:r>
            <a:r>
              <a:rPr lang="en-US" sz="2000" dirty="0">
                <a:latin typeface="Arial"/>
                <a:cs typeface="Arial"/>
              </a:rPr>
              <a:t>, such as spiritual and recreational benefits. </a:t>
            </a:r>
          </a:p>
        </p:txBody>
      </p:sp>
    </p:spTree>
    <p:extLst>
      <p:ext uri="{BB962C8B-B14F-4D97-AF65-F5344CB8AC3E}">
        <p14:creationId xmlns:p14="http://schemas.microsoft.com/office/powerpoint/2010/main" val="4213395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5" y="228600"/>
            <a:ext cx="7790766" cy="3847207"/>
          </a:xfrm>
          <a:prstGeom prst="rect">
            <a:avLst/>
          </a:prstGeom>
          <a:noFill/>
        </p:spPr>
        <p:txBody>
          <a:bodyPr wrap="square" rtlCol="0">
            <a:spAutoFit/>
          </a:bodyPr>
          <a:lstStyle/>
          <a:p>
            <a:r>
              <a:rPr lang="en-US" u="sng" dirty="0" smtClean="0">
                <a:latin typeface="Arial"/>
                <a:cs typeface="Arial"/>
              </a:rPr>
              <a:t>E. Ecosystem function -- example</a:t>
            </a:r>
          </a:p>
          <a:p>
            <a:endParaRPr lang="en-US" sz="2000" dirty="0">
              <a:latin typeface="Arial"/>
              <a:cs typeface="Arial"/>
            </a:endParaRPr>
          </a:p>
          <a:p>
            <a:r>
              <a:rPr lang="en-US" sz="2000" dirty="0">
                <a:latin typeface="Arial"/>
                <a:cs typeface="Arial"/>
              </a:rPr>
              <a:t>Pollination of crops by </a:t>
            </a:r>
            <a:r>
              <a:rPr lang="en-US" sz="2000" dirty="0" smtClean="0">
                <a:latin typeface="Arial"/>
                <a:cs typeface="Arial"/>
              </a:rPr>
              <a:t>bees is a good example of an ecosystem service. Insect pollination </a:t>
            </a:r>
            <a:r>
              <a:rPr lang="en-US" sz="2000" dirty="0">
                <a:latin typeface="Arial"/>
                <a:cs typeface="Arial"/>
              </a:rPr>
              <a:t>is required for 15-30% of U.S. food production; most large-scale farmers import non-native honey bees to provide this service. </a:t>
            </a:r>
            <a:r>
              <a:rPr lang="en-US" sz="2000" dirty="0" smtClean="0">
                <a:latin typeface="Arial"/>
                <a:cs typeface="Arial"/>
              </a:rPr>
              <a:t>Wild </a:t>
            </a:r>
            <a:r>
              <a:rPr lang="en-US" sz="2000" dirty="0">
                <a:latin typeface="Arial"/>
                <a:cs typeface="Arial"/>
              </a:rPr>
              <a:t>bees alone could provide partial or complete pollination services or enhance the services provided by honey bees through behavioral interactions. However, intensified agricultural practices can </a:t>
            </a:r>
            <a:r>
              <a:rPr lang="en-US" sz="2000" dirty="0" smtClean="0">
                <a:latin typeface="Arial"/>
                <a:cs typeface="Arial"/>
              </a:rPr>
              <a:t>reduce native pollinators. Increasing local habitat </a:t>
            </a:r>
            <a:r>
              <a:rPr lang="en-US" sz="2000" dirty="0">
                <a:latin typeface="Arial"/>
                <a:cs typeface="Arial"/>
              </a:rPr>
              <a:t>available for wild bees within 1–2 km of a farm can strongly stabilize and </a:t>
            </a:r>
            <a:r>
              <a:rPr lang="en-US" sz="2000" dirty="0" smtClean="0">
                <a:latin typeface="Arial"/>
                <a:cs typeface="Arial"/>
              </a:rPr>
              <a:t>enhance the </a:t>
            </a:r>
            <a:r>
              <a:rPr lang="en-US" sz="2000" dirty="0">
                <a:latin typeface="Arial"/>
                <a:cs typeface="Arial"/>
              </a:rPr>
              <a:t>pollination </a:t>
            </a:r>
            <a:r>
              <a:rPr lang="en-US" sz="2000" dirty="0" smtClean="0">
                <a:latin typeface="Arial"/>
                <a:cs typeface="Arial"/>
              </a:rPr>
              <a:t>services, </a:t>
            </a:r>
            <a:r>
              <a:rPr lang="en-US" sz="2000" dirty="0">
                <a:latin typeface="Arial"/>
                <a:cs typeface="Arial"/>
              </a:rPr>
              <a:t>thereby providing a potential insurance policy for farmers of this region.</a:t>
            </a:r>
            <a:r>
              <a:rPr lang="en-US" sz="2000" dirty="0" smtClean="0">
                <a:latin typeface="Arial"/>
                <a:cs typeface="Arial"/>
              </a:rPr>
              <a:t> </a:t>
            </a:r>
            <a:endParaRPr lang="en-US" sz="2000" dirty="0">
              <a:latin typeface="Arial"/>
              <a:cs typeface="Arial"/>
            </a:endParaRPr>
          </a:p>
        </p:txBody>
      </p:sp>
      <p:pic>
        <p:nvPicPr>
          <p:cNvPr id="2" name="Picture 1"/>
          <p:cNvPicPr>
            <a:picLocks noChangeAspect="1"/>
          </p:cNvPicPr>
          <p:nvPr/>
        </p:nvPicPr>
        <p:blipFill>
          <a:blip r:embed="rId2"/>
          <a:stretch>
            <a:fillRect/>
          </a:stretch>
        </p:blipFill>
        <p:spPr>
          <a:xfrm>
            <a:off x="2438400" y="4038600"/>
            <a:ext cx="4445000" cy="2667000"/>
          </a:xfrm>
          <a:prstGeom prst="rect">
            <a:avLst/>
          </a:prstGeom>
        </p:spPr>
      </p:pic>
    </p:spTree>
    <p:extLst>
      <p:ext uri="{BB962C8B-B14F-4D97-AF65-F5344CB8AC3E}">
        <p14:creationId xmlns:p14="http://schemas.microsoft.com/office/powerpoint/2010/main" val="2923075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5" y="228600"/>
            <a:ext cx="7790766" cy="461665"/>
          </a:xfrm>
          <a:prstGeom prst="rect">
            <a:avLst/>
          </a:prstGeom>
          <a:noFill/>
        </p:spPr>
        <p:txBody>
          <a:bodyPr wrap="square" rtlCol="0">
            <a:spAutoFit/>
          </a:bodyPr>
          <a:lstStyle/>
          <a:p>
            <a:r>
              <a:rPr lang="en-US" u="sng" dirty="0" smtClean="0">
                <a:latin typeface="Arial"/>
                <a:cs typeface="Arial"/>
              </a:rPr>
              <a:t>Crops pollinated by bees</a:t>
            </a:r>
            <a:endParaRPr lang="en-US" sz="2000" dirty="0">
              <a:latin typeface="Arial"/>
              <a:cs typeface="Arial"/>
            </a:endParaRPr>
          </a:p>
        </p:txBody>
      </p:sp>
      <p:pic>
        <p:nvPicPr>
          <p:cNvPr id="3" name="Picture 2"/>
          <p:cNvPicPr>
            <a:picLocks noChangeAspect="1"/>
          </p:cNvPicPr>
          <p:nvPr/>
        </p:nvPicPr>
        <p:blipFill>
          <a:blip r:embed="rId2"/>
          <a:stretch>
            <a:fillRect/>
          </a:stretch>
        </p:blipFill>
        <p:spPr>
          <a:xfrm>
            <a:off x="990600" y="1219200"/>
            <a:ext cx="6903590" cy="5048250"/>
          </a:xfrm>
          <a:prstGeom prst="rect">
            <a:avLst/>
          </a:prstGeom>
        </p:spPr>
      </p:pic>
    </p:spTree>
    <p:extLst>
      <p:ext uri="{BB962C8B-B14F-4D97-AF65-F5344CB8AC3E}">
        <p14:creationId xmlns:p14="http://schemas.microsoft.com/office/powerpoint/2010/main" val="131115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80898" name="Text Box 4"/>
          <p:cNvSpPr txBox="1">
            <a:spLocks noChangeArrowheads="1"/>
          </p:cNvSpPr>
          <p:nvPr/>
        </p:nvSpPr>
        <p:spPr bwMode="auto">
          <a:xfrm>
            <a:off x="457200" y="762000"/>
            <a:ext cx="807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pPr>
              <a:buFont typeface="Times" charset="0"/>
              <a:buAutoNum type="alphaLcPeriod"/>
            </a:pPr>
            <a:r>
              <a:rPr lang="en-US" sz="1800">
                <a:latin typeface="Arial" charset="0"/>
              </a:rPr>
              <a:t>Jane Lubchenco</a:t>
            </a:r>
            <a:r>
              <a:rPr lang="ja-JP" altLang="en-US" sz="1800">
                <a:latin typeface="Arial" charset="0"/>
              </a:rPr>
              <a:t>’</a:t>
            </a:r>
            <a:r>
              <a:rPr lang="en-US" altLang="ja-JP" sz="1800">
                <a:latin typeface="Arial" charset="0"/>
              </a:rPr>
              <a:t>s intertidal work</a:t>
            </a:r>
          </a:p>
          <a:p>
            <a:pPr>
              <a:buFont typeface="Times" charset="0"/>
              <a:buNone/>
            </a:pPr>
            <a:r>
              <a:rPr lang="en-US" sz="1800">
                <a:latin typeface="Arial" charset="0"/>
              </a:rPr>
              <a:t>		Lubchenco observed that tide pools tended to either have high density of green alga or high density of red alga.  She knew that Littorina snails graze on the alga, so she manipulated snail abundance to see if the abundance of the grazers affected alga density and the types of algae present</a:t>
            </a:r>
          </a:p>
          <a:p>
            <a:endParaRPr lang="en-US" sz="1800">
              <a:latin typeface="Arial" charset="0"/>
            </a:endParaRPr>
          </a:p>
        </p:txBody>
      </p:sp>
      <p:pic>
        <p:nvPicPr>
          <p:cNvPr id="808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19288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765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1783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4" y="582136"/>
            <a:ext cx="7769339" cy="4708981"/>
          </a:xfrm>
          <a:prstGeom prst="rect">
            <a:avLst/>
          </a:prstGeom>
          <a:noFill/>
        </p:spPr>
        <p:txBody>
          <a:bodyPr wrap="square" rtlCol="0">
            <a:spAutoFit/>
          </a:bodyPr>
          <a:lstStyle/>
          <a:p>
            <a:r>
              <a:rPr lang="en-US" sz="2000" dirty="0">
                <a:latin typeface="Arial"/>
                <a:cs typeface="Arial"/>
              </a:rPr>
              <a:t>Biomass productivity is </a:t>
            </a:r>
            <a:r>
              <a:rPr lang="en-US" sz="2000" dirty="0" smtClean="0">
                <a:latin typeface="Arial"/>
                <a:cs typeface="Arial"/>
              </a:rPr>
              <a:t>perhaps the most important ecosystem function.  Biomass </a:t>
            </a:r>
            <a:r>
              <a:rPr lang="en-US" sz="2000" dirty="0">
                <a:latin typeface="Arial"/>
                <a:cs typeface="Arial"/>
              </a:rPr>
              <a:t>accumulation begins at the cellular level via photosynthesis. Photosynthesis requires water and consequently global patterns of annual biomass production are correlated with annual precipitation</a:t>
            </a:r>
            <a:r>
              <a:rPr lang="en-US" sz="2000" dirty="0" smtClean="0">
                <a:latin typeface="Arial"/>
                <a:cs typeface="Arial"/>
              </a:rPr>
              <a:t>.  </a:t>
            </a:r>
            <a:r>
              <a:rPr lang="en-US" sz="2000" dirty="0">
                <a:latin typeface="Arial"/>
                <a:cs typeface="Arial"/>
              </a:rPr>
              <a:t>Amounts of productivity are also dependent on the overall capacity of plants to capture sunlight which is directly correlated with plant leaf area and N content.</a:t>
            </a:r>
          </a:p>
          <a:p>
            <a:endParaRPr lang="en-US" sz="2000" dirty="0" smtClean="0">
              <a:latin typeface="Arial"/>
              <a:cs typeface="Arial"/>
            </a:endParaRPr>
          </a:p>
          <a:p>
            <a:r>
              <a:rPr lang="en-US" sz="2000" dirty="0" smtClean="0">
                <a:latin typeface="Arial"/>
                <a:cs typeface="Arial"/>
              </a:rPr>
              <a:t>Net </a:t>
            </a:r>
            <a:r>
              <a:rPr lang="en-US" sz="2000" dirty="0">
                <a:latin typeface="Arial"/>
                <a:cs typeface="Arial"/>
              </a:rPr>
              <a:t>primary productivity (NPP) is the primary measure of biomass accumulation within an ecosystem. </a:t>
            </a:r>
          </a:p>
          <a:p>
            <a:endParaRPr lang="en-US" sz="2000" dirty="0" smtClean="0">
              <a:latin typeface="Arial"/>
              <a:cs typeface="Arial"/>
            </a:endParaRPr>
          </a:p>
          <a:p>
            <a:r>
              <a:rPr lang="en-US" sz="2000" dirty="0" smtClean="0">
                <a:latin typeface="Arial"/>
                <a:cs typeface="Arial"/>
              </a:rPr>
              <a:t>NPP </a:t>
            </a:r>
            <a:r>
              <a:rPr lang="en-US" sz="2000" dirty="0">
                <a:latin typeface="Arial"/>
                <a:cs typeface="Arial"/>
              </a:rPr>
              <a:t>= GPP – </a:t>
            </a:r>
            <a:r>
              <a:rPr lang="en-US" sz="2000" dirty="0" err="1">
                <a:latin typeface="Arial"/>
                <a:cs typeface="Arial"/>
              </a:rPr>
              <a:t>R</a:t>
            </a:r>
            <a:r>
              <a:rPr lang="en-US" sz="2000" baseline="-25000" dirty="0" err="1">
                <a:latin typeface="Arial"/>
                <a:cs typeface="Arial"/>
              </a:rPr>
              <a:t>producer</a:t>
            </a:r>
            <a:endParaRPr lang="en-US" sz="2000" dirty="0">
              <a:latin typeface="Arial"/>
              <a:cs typeface="Arial"/>
            </a:endParaRPr>
          </a:p>
          <a:p>
            <a:endParaRPr lang="en-US" sz="2000" dirty="0">
              <a:latin typeface="Arial"/>
              <a:cs typeface="Arial"/>
            </a:endParaRPr>
          </a:p>
          <a:p>
            <a:r>
              <a:rPr lang="en-US" sz="2000" dirty="0" smtClean="0">
                <a:latin typeface="Arial"/>
                <a:cs typeface="Arial"/>
              </a:rPr>
              <a:t>Where </a:t>
            </a:r>
            <a:r>
              <a:rPr lang="en-US" sz="2000" dirty="0">
                <a:latin typeface="Arial"/>
                <a:cs typeface="Arial"/>
              </a:rPr>
              <a:t>GPP is gross primary productivity and </a:t>
            </a:r>
            <a:r>
              <a:rPr lang="en-US" sz="2000" dirty="0" err="1">
                <a:latin typeface="Arial"/>
                <a:cs typeface="Arial"/>
              </a:rPr>
              <a:t>R</a:t>
            </a:r>
            <a:r>
              <a:rPr lang="en-US" sz="2000" baseline="-25000" dirty="0" err="1">
                <a:latin typeface="Arial"/>
                <a:cs typeface="Arial"/>
              </a:rPr>
              <a:t>producer</a:t>
            </a:r>
            <a:r>
              <a:rPr lang="en-US" sz="2000" dirty="0">
                <a:latin typeface="Arial"/>
                <a:cs typeface="Arial"/>
              </a:rPr>
              <a:t> is </a:t>
            </a:r>
            <a:r>
              <a:rPr lang="en-US" sz="2000" dirty="0" err="1">
                <a:latin typeface="Arial"/>
                <a:cs typeface="Arial"/>
              </a:rPr>
              <a:t>photosynthate</a:t>
            </a:r>
            <a:r>
              <a:rPr lang="en-US" sz="2000" dirty="0">
                <a:latin typeface="Arial"/>
                <a:cs typeface="Arial"/>
              </a:rPr>
              <a:t> (Carbon) lost via cellular respiration</a:t>
            </a:r>
            <a:r>
              <a:rPr lang="en-US" sz="2000" dirty="0" smtClean="0">
                <a:latin typeface="Arial"/>
                <a:cs typeface="Arial"/>
              </a:rPr>
              <a:t>.</a:t>
            </a:r>
            <a:endParaRPr lang="en-US" sz="2000" dirty="0">
              <a:latin typeface="Arial"/>
              <a:cs typeface="Arial"/>
            </a:endParaRPr>
          </a:p>
        </p:txBody>
      </p:sp>
    </p:spTree>
    <p:extLst>
      <p:ext uri="{BB962C8B-B14F-4D97-AF65-F5344CB8AC3E}">
        <p14:creationId xmlns:p14="http://schemas.microsoft.com/office/powerpoint/2010/main" val="1051986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7434" y="394691"/>
            <a:ext cx="8070166" cy="5355313"/>
          </a:xfrm>
          <a:prstGeom prst="rect">
            <a:avLst/>
          </a:prstGeom>
          <a:noFill/>
        </p:spPr>
        <p:txBody>
          <a:bodyPr wrap="square" rtlCol="0">
            <a:spAutoFit/>
          </a:bodyPr>
          <a:lstStyle/>
          <a:p>
            <a:pPr algn="ctr"/>
            <a:r>
              <a:rPr lang="en-US" sz="1800" b="1" dirty="0" smtClean="0">
                <a:latin typeface="Arial"/>
                <a:cs typeface="Arial"/>
              </a:rPr>
              <a:t>Ecosystems Summary</a:t>
            </a:r>
          </a:p>
          <a:p>
            <a:endParaRPr lang="en-US" sz="1800" b="1" dirty="0">
              <a:latin typeface="Arial"/>
              <a:cs typeface="Arial"/>
            </a:endParaRPr>
          </a:p>
          <a:p>
            <a:pPr marL="342900" indent="-342900">
              <a:buFont typeface="+mj-lt"/>
              <a:buAutoNum type="arabicPeriod"/>
            </a:pPr>
            <a:r>
              <a:rPr lang="en-US" sz="1800" dirty="0">
                <a:latin typeface="Arial"/>
                <a:cs typeface="Arial"/>
              </a:rPr>
              <a:t>Ecosystems are made up of </a:t>
            </a:r>
            <a:r>
              <a:rPr lang="en-US" sz="1800" dirty="0" smtClean="0">
                <a:latin typeface="Arial"/>
                <a:cs typeface="Arial"/>
              </a:rPr>
              <a:t>abiotic </a:t>
            </a:r>
            <a:r>
              <a:rPr lang="en-US" sz="1800" dirty="0">
                <a:latin typeface="Arial"/>
                <a:cs typeface="Arial"/>
              </a:rPr>
              <a:t>and biotic components, and these basic components are important to nearly all types of ecosystems.  </a:t>
            </a:r>
            <a:endParaRPr lang="en-US" sz="1800" dirty="0" smtClean="0">
              <a:latin typeface="Arial"/>
              <a:cs typeface="Arial"/>
            </a:endParaRPr>
          </a:p>
          <a:p>
            <a:pPr marL="342900" indent="-342900">
              <a:buFont typeface="+mj-lt"/>
              <a:buAutoNum type="arabicPeriod"/>
            </a:pPr>
            <a:r>
              <a:rPr lang="en-US" sz="1800" dirty="0" smtClean="0">
                <a:latin typeface="Arial"/>
                <a:cs typeface="Arial"/>
              </a:rPr>
              <a:t>Ecosystem </a:t>
            </a:r>
            <a:r>
              <a:rPr lang="en-US" sz="1800" dirty="0">
                <a:latin typeface="Arial"/>
                <a:cs typeface="Arial"/>
              </a:rPr>
              <a:t>Ecology looks at energy transformations and biogeochemical cycling within ecosystems.</a:t>
            </a:r>
          </a:p>
          <a:p>
            <a:pPr marL="342900" indent="-342900">
              <a:buFont typeface="+mj-lt"/>
              <a:buAutoNum type="arabicPeriod"/>
            </a:pPr>
            <a:r>
              <a:rPr lang="en-US" sz="1800" dirty="0">
                <a:latin typeface="Arial"/>
                <a:cs typeface="Arial"/>
              </a:rPr>
              <a:t>Energy is continually input into an ecosystem in the form of light energy, and some energy is lost with each transfer to a higher trophic level. </a:t>
            </a:r>
            <a:endParaRPr lang="en-US" sz="1800" dirty="0" smtClean="0">
              <a:latin typeface="Arial"/>
              <a:cs typeface="Arial"/>
            </a:endParaRPr>
          </a:p>
          <a:p>
            <a:pPr marL="342900" indent="-342900">
              <a:buFont typeface="+mj-lt"/>
              <a:buAutoNum type="arabicPeriod"/>
            </a:pPr>
            <a:r>
              <a:rPr lang="en-US" sz="1800" dirty="0" smtClean="0">
                <a:latin typeface="Arial"/>
                <a:cs typeface="Arial"/>
              </a:rPr>
              <a:t>Nutrients </a:t>
            </a:r>
            <a:r>
              <a:rPr lang="en-US" sz="1800" dirty="0">
                <a:latin typeface="Arial"/>
                <a:cs typeface="Arial"/>
              </a:rPr>
              <a:t>are recycled within an ecosystem, and their supply normally limits biological activity.  So, "energy flows, elements cycle".</a:t>
            </a:r>
          </a:p>
          <a:p>
            <a:pPr marL="342900" indent="-342900">
              <a:buFont typeface="+mj-lt"/>
              <a:buAutoNum type="arabicPeriod"/>
            </a:pPr>
            <a:r>
              <a:rPr lang="en-US" sz="1800" dirty="0">
                <a:latin typeface="Arial"/>
                <a:cs typeface="Arial"/>
              </a:rPr>
              <a:t>Energy is moved through an ecosystem via a food web, which is made up of interlocking food </a:t>
            </a:r>
            <a:r>
              <a:rPr lang="en-US" sz="1800" dirty="0" err="1" smtClean="0">
                <a:latin typeface="Arial"/>
                <a:cs typeface="Arial"/>
              </a:rPr>
              <a:t>chains.The</a:t>
            </a:r>
            <a:r>
              <a:rPr lang="en-US" sz="1800" dirty="0" smtClean="0">
                <a:latin typeface="Arial"/>
                <a:cs typeface="Arial"/>
              </a:rPr>
              <a:t> </a:t>
            </a:r>
            <a:r>
              <a:rPr lang="en-US" sz="1800" dirty="0">
                <a:latin typeface="Arial"/>
                <a:cs typeface="Arial"/>
              </a:rPr>
              <a:t>amount of primary production determines the amount of energy available to higher trophic levels.</a:t>
            </a:r>
          </a:p>
          <a:p>
            <a:pPr marL="342900" indent="-342900">
              <a:buFont typeface="+mj-lt"/>
              <a:buAutoNum type="arabicPeriod"/>
            </a:pPr>
            <a:r>
              <a:rPr lang="en-US" sz="1800" dirty="0">
                <a:latin typeface="Arial"/>
                <a:cs typeface="Arial"/>
              </a:rPr>
              <a:t>The study of how chemical elements cycle through an ecosystem is termed </a:t>
            </a:r>
            <a:r>
              <a:rPr lang="en-US" sz="1800" dirty="0" smtClean="0">
                <a:latin typeface="Arial"/>
                <a:cs typeface="Arial"/>
              </a:rPr>
              <a:t>biogeochemistry and </a:t>
            </a:r>
            <a:r>
              <a:rPr lang="en-US" sz="1800" dirty="0">
                <a:latin typeface="Arial"/>
                <a:cs typeface="Arial"/>
              </a:rPr>
              <a:t>can be studied using the concepts of </a:t>
            </a:r>
            <a:r>
              <a:rPr lang="en-US" sz="1800" dirty="0" smtClean="0">
                <a:latin typeface="Arial"/>
                <a:cs typeface="Arial"/>
              </a:rPr>
              <a:t>”element ratios"</a:t>
            </a:r>
            <a:r>
              <a:rPr lang="en-US" sz="1800" dirty="0">
                <a:latin typeface="Arial"/>
                <a:cs typeface="Arial"/>
              </a:rPr>
              <a:t>, "mass balance", and "residence time".</a:t>
            </a:r>
          </a:p>
          <a:p>
            <a:pPr marL="342900" indent="-342900">
              <a:buFont typeface="+mj-lt"/>
              <a:buAutoNum type="arabicPeriod"/>
            </a:pPr>
            <a:r>
              <a:rPr lang="en-US" sz="1800" dirty="0" smtClean="0">
                <a:latin typeface="Arial"/>
                <a:cs typeface="Arial"/>
              </a:rPr>
              <a:t>Ecosystem functions can be quite beneficial to humans and are then referred to as ecosystem services.  Such services are increasingly being used when making conservation and economic decisions.</a:t>
            </a:r>
            <a:endParaRPr lang="en-US" sz="1800" dirty="0">
              <a:latin typeface="Arial"/>
              <a:cs typeface="Arial"/>
            </a:endParaRPr>
          </a:p>
        </p:txBody>
      </p:sp>
    </p:spTree>
    <p:extLst>
      <p:ext uri="{BB962C8B-B14F-4D97-AF65-F5344CB8AC3E}">
        <p14:creationId xmlns:p14="http://schemas.microsoft.com/office/powerpoint/2010/main" val="285220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33513"/>
            <a:ext cx="7021513"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0483" name="Text Box 4"/>
          <p:cNvSpPr txBox="1">
            <a:spLocks noChangeArrowheads="1"/>
          </p:cNvSpPr>
          <p:nvPr/>
        </p:nvSpPr>
        <p:spPr bwMode="auto">
          <a:xfrm>
            <a:off x="228600" y="914400"/>
            <a:ext cx="396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smtClean="0">
                <a:latin typeface="Arial" charset="0"/>
                <a:cs typeface="Arial" charset="0"/>
              </a:rPr>
              <a:t>VI. 	Climate Change</a:t>
            </a:r>
            <a:endParaRPr lang="en-US" sz="2000" dirty="0">
              <a:latin typeface="Arial" charset="0"/>
              <a:cs typeface="Arial" charset="0"/>
            </a:endParaRPr>
          </a:p>
          <a:p>
            <a:endParaRPr lang="en-US" sz="2000" dirty="0">
              <a:latin typeface="Arial" charset="0"/>
              <a:cs typeface="Arial" charset="0"/>
            </a:endParaRPr>
          </a:p>
        </p:txBody>
      </p:sp>
      <p:pic>
        <p:nvPicPr>
          <p:cNvPr id="20484"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3768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2530" name="Text Box 4"/>
          <p:cNvSpPr txBox="1">
            <a:spLocks noChangeArrowheads="1"/>
          </p:cNvSpPr>
          <p:nvPr/>
        </p:nvSpPr>
        <p:spPr bwMode="auto">
          <a:xfrm>
            <a:off x="228600" y="914400"/>
            <a:ext cx="396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p:txBody>
      </p:sp>
      <p:pic>
        <p:nvPicPr>
          <p:cNvPr id="22531"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06550"/>
            <a:ext cx="670560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9068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4578" name="Text Box 4"/>
          <p:cNvSpPr txBox="1">
            <a:spLocks noChangeArrowheads="1"/>
          </p:cNvSpPr>
          <p:nvPr/>
        </p:nvSpPr>
        <p:spPr bwMode="auto">
          <a:xfrm>
            <a:off x="1143000" y="914400"/>
            <a:ext cx="6781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smtClean="0">
                <a:latin typeface="Arial" charset="0"/>
                <a:cs typeface="Arial" charset="0"/>
              </a:rPr>
              <a:t>VI.  Climate Change</a:t>
            </a:r>
          </a:p>
          <a:p>
            <a:endParaRPr lang="en-US" sz="2000" dirty="0">
              <a:latin typeface="Arial" charset="0"/>
              <a:cs typeface="Arial" charset="0"/>
            </a:endParaRPr>
          </a:p>
          <a:p>
            <a:r>
              <a:rPr lang="en-US" sz="2000" dirty="0">
                <a:latin typeface="Arial" charset="0"/>
                <a:cs typeface="Arial" charset="0"/>
              </a:rPr>
              <a:t>Increased atmospheric carbon is having two effects of particular concern:</a:t>
            </a:r>
          </a:p>
          <a:p>
            <a:endParaRPr lang="en-US" sz="2000" dirty="0">
              <a:latin typeface="Arial" charset="0"/>
              <a:cs typeface="Arial" charset="0"/>
            </a:endParaRPr>
          </a:p>
          <a:p>
            <a:r>
              <a:rPr lang="en-US" sz="2000" dirty="0">
                <a:latin typeface="Arial" charset="0"/>
                <a:cs typeface="Arial" charset="0"/>
              </a:rPr>
              <a:t>--	climate change:  a significant and lasting change in the statistical distribution of weather patterns over periods ranging from decades to millions of years.</a:t>
            </a:r>
          </a:p>
          <a:p>
            <a:endParaRPr lang="en-US" sz="2000" dirty="0">
              <a:latin typeface="Arial" charset="0"/>
              <a:cs typeface="Arial" charset="0"/>
            </a:endParaRPr>
          </a:p>
          <a:p>
            <a:r>
              <a:rPr lang="en-US" sz="2000" dirty="0">
                <a:latin typeface="Arial" charset="0"/>
                <a:cs typeface="Arial" charset="0"/>
              </a:rPr>
              <a:t>--	ocean acidification:  an increase in the pH of the oceans due to an increase in carbonate ions in the water as atmospheric  CO</a:t>
            </a:r>
            <a:r>
              <a:rPr lang="en-US" sz="2000" baseline="-25000" dirty="0">
                <a:latin typeface="Arial" charset="0"/>
                <a:cs typeface="Arial" charset="0"/>
              </a:rPr>
              <a:t>2</a:t>
            </a:r>
            <a:r>
              <a:rPr lang="en-US" sz="2000" dirty="0">
                <a:latin typeface="Arial" charset="0"/>
                <a:cs typeface="Arial" charset="0"/>
              </a:rPr>
              <a:t> levels increase.</a:t>
            </a:r>
          </a:p>
        </p:txBody>
      </p:sp>
      <p:pic>
        <p:nvPicPr>
          <p:cNvPr id="2457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3927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6626" name="Text Box 4"/>
          <p:cNvSpPr txBox="1">
            <a:spLocks noChangeArrowheads="1"/>
          </p:cNvSpPr>
          <p:nvPr/>
        </p:nvSpPr>
        <p:spPr bwMode="auto">
          <a:xfrm>
            <a:off x="228600" y="914400"/>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t>
            </a:r>
            <a:r>
              <a:rPr lang="en-US" sz="2000" dirty="0" smtClean="0">
                <a:latin typeface="Arial" charset="0"/>
                <a:cs typeface="Arial" charset="0"/>
              </a:rPr>
              <a:t>C.	</a:t>
            </a:r>
            <a:r>
              <a:rPr lang="en-US" sz="1800" dirty="0" smtClean="0">
                <a:latin typeface="Arial" charset="0"/>
                <a:cs typeface="Arial" charset="0"/>
              </a:rPr>
              <a:t>Global </a:t>
            </a:r>
            <a:r>
              <a:rPr lang="en-US" sz="1800" dirty="0">
                <a:latin typeface="Arial" charset="0"/>
                <a:cs typeface="Arial" charset="0"/>
              </a:rPr>
              <a:t>warming patterns comparing 1951-1980 with 2000-2009 </a:t>
            </a:r>
          </a:p>
          <a:p>
            <a:endParaRPr lang="en-US" sz="2000" dirty="0">
              <a:latin typeface="Arial" charset="0"/>
              <a:cs typeface="Arial" charset="0"/>
            </a:endParaRPr>
          </a:p>
        </p:txBody>
      </p:sp>
      <p:pic>
        <p:nvPicPr>
          <p:cNvPr id="26627"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5052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6626" name="Text Box 4"/>
          <p:cNvSpPr txBox="1">
            <a:spLocks noChangeArrowheads="1"/>
          </p:cNvSpPr>
          <p:nvPr/>
        </p:nvSpPr>
        <p:spPr bwMode="auto">
          <a:xfrm>
            <a:off x="228600" y="914400"/>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t>
            </a:r>
            <a:r>
              <a:rPr lang="en-US" sz="2000" dirty="0" smtClean="0">
                <a:latin typeface="Arial" charset="0"/>
                <a:cs typeface="Arial" charset="0"/>
              </a:rPr>
              <a:t>C.	</a:t>
            </a:r>
            <a:r>
              <a:rPr lang="en-US" sz="1800" dirty="0" smtClean="0">
                <a:latin typeface="Arial" charset="0"/>
                <a:cs typeface="Arial" charset="0"/>
              </a:rPr>
              <a:t>Global </a:t>
            </a:r>
            <a:r>
              <a:rPr lang="en-US" sz="1800" dirty="0">
                <a:latin typeface="Arial" charset="0"/>
                <a:cs typeface="Arial" charset="0"/>
              </a:rPr>
              <a:t>warming patterns </a:t>
            </a:r>
            <a:r>
              <a:rPr lang="en-US" sz="1800" dirty="0" smtClean="0">
                <a:latin typeface="Arial" charset="0"/>
                <a:cs typeface="Arial" charset="0"/>
              </a:rPr>
              <a:t>from 1850</a:t>
            </a:r>
            <a:endParaRPr lang="en-US" sz="1800" dirty="0">
              <a:latin typeface="Arial" charset="0"/>
              <a:cs typeface="Arial" charset="0"/>
            </a:endParaRPr>
          </a:p>
          <a:p>
            <a:endParaRPr lang="en-US" sz="2000" dirty="0">
              <a:latin typeface="Arial" charset="0"/>
              <a:cs typeface="Arial" charset="0"/>
            </a:endParaRPr>
          </a:p>
        </p:txBody>
      </p:sp>
      <p:pic>
        <p:nvPicPr>
          <p:cNvPr id="26627"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piral_optimiz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676400"/>
            <a:ext cx="4745203" cy="5105400"/>
          </a:xfrm>
          <a:prstGeom prst="rect">
            <a:avLst/>
          </a:prstGeom>
        </p:spPr>
      </p:pic>
    </p:spTree>
    <p:extLst>
      <p:ext uri="{BB962C8B-B14F-4D97-AF65-F5344CB8AC3E}">
        <p14:creationId xmlns:p14="http://schemas.microsoft.com/office/powerpoint/2010/main" val="29401292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8674" name="Text Box 4"/>
          <p:cNvSpPr txBox="1">
            <a:spLocks noChangeArrowheads="1"/>
          </p:cNvSpPr>
          <p:nvPr/>
        </p:nvSpPr>
        <p:spPr bwMode="auto">
          <a:xfrm>
            <a:off x="228600" y="9144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Average change in Tallahassee temperature over the last 37 years.</a:t>
            </a:r>
            <a:endParaRPr lang="en-US" sz="1800" dirty="0">
              <a:latin typeface="Arial" charset="0"/>
              <a:cs typeface="Arial" charset="0"/>
            </a:endParaRPr>
          </a:p>
          <a:p>
            <a:endParaRPr lang="en-US" sz="2000" dirty="0">
              <a:latin typeface="Arial" charset="0"/>
              <a:cs typeface="Arial" charset="0"/>
            </a:endParaRPr>
          </a:p>
        </p:txBody>
      </p:sp>
      <p:pic>
        <p:nvPicPr>
          <p:cNvPr id="28675"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1828800"/>
            <a:ext cx="51482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6553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0722" name="Text Box 4"/>
          <p:cNvSpPr txBox="1">
            <a:spLocks noChangeArrowheads="1"/>
          </p:cNvSpPr>
          <p:nvPr/>
        </p:nvSpPr>
        <p:spPr bwMode="auto">
          <a:xfrm>
            <a:off x="228600" y="5334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Average change in Tallahassee temperature over the last 37 years.</a:t>
            </a:r>
            <a:endParaRPr lang="en-US" sz="1800" dirty="0">
              <a:latin typeface="Arial" charset="0"/>
              <a:cs typeface="Arial" charset="0"/>
            </a:endParaRPr>
          </a:p>
          <a:p>
            <a:endParaRPr lang="en-US" sz="2000" dirty="0">
              <a:latin typeface="Arial" charset="0"/>
              <a:cs typeface="Arial" charset="0"/>
            </a:endParaRPr>
          </a:p>
        </p:txBody>
      </p:sp>
      <p:pic>
        <p:nvPicPr>
          <p:cNvPr id="30723"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09600" y="1219200"/>
            <a:ext cx="8064500" cy="5638800"/>
          </a:xfrm>
          <a:prstGeom prst="rect">
            <a:avLst/>
          </a:prstGeom>
        </p:spPr>
      </p:pic>
    </p:spTree>
    <p:extLst>
      <p:ext uri="{BB962C8B-B14F-4D97-AF65-F5344CB8AC3E}">
        <p14:creationId xmlns:p14="http://schemas.microsoft.com/office/powerpoint/2010/main" val="18691137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2770" name="Text Box 4"/>
          <p:cNvSpPr txBox="1">
            <a:spLocks noChangeArrowheads="1"/>
          </p:cNvSpPr>
          <p:nvPr/>
        </p:nvSpPr>
        <p:spPr bwMode="auto">
          <a:xfrm>
            <a:off x="228600" y="5334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Average change in Tallahassee temperature over the last 37 years.</a:t>
            </a:r>
            <a:endParaRPr lang="en-US" sz="1800" dirty="0">
              <a:latin typeface="Arial" charset="0"/>
              <a:cs typeface="Arial" charset="0"/>
            </a:endParaRPr>
          </a:p>
          <a:p>
            <a:endParaRPr lang="en-US" sz="2000" dirty="0">
              <a:latin typeface="Arial" charset="0"/>
              <a:cs typeface="Arial" charset="0"/>
            </a:endParaRPr>
          </a:p>
        </p:txBody>
      </p:sp>
      <p:pic>
        <p:nvPicPr>
          <p:cNvPr id="32771"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227507" y="1451474"/>
            <a:ext cx="8611693" cy="4796926"/>
          </a:xfrm>
          <a:prstGeom prst="rect">
            <a:avLst/>
          </a:prstGeom>
        </p:spPr>
      </p:pic>
    </p:spTree>
    <p:extLst>
      <p:ext uri="{BB962C8B-B14F-4D97-AF65-F5344CB8AC3E}">
        <p14:creationId xmlns:p14="http://schemas.microsoft.com/office/powerpoint/2010/main" val="15400633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82946" name="Text Box 4"/>
          <p:cNvSpPr txBox="1">
            <a:spLocks noChangeArrowheads="1"/>
          </p:cNvSpPr>
          <p:nvPr/>
        </p:nvSpPr>
        <p:spPr bwMode="auto">
          <a:xfrm>
            <a:off x="228600" y="788988"/>
            <a:ext cx="87391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pPr>
              <a:buFont typeface="Times" charset="0"/>
              <a:buAutoNum type="alphaLcPeriod"/>
            </a:pPr>
            <a:r>
              <a:rPr lang="en-US" sz="2000">
                <a:latin typeface="Arial" charset="0"/>
              </a:rPr>
              <a:t>Jane Lubchenco</a:t>
            </a:r>
            <a:r>
              <a:rPr lang="ja-JP" altLang="en-US" sz="2000">
                <a:latin typeface="Arial" charset="0"/>
              </a:rPr>
              <a:t>’</a:t>
            </a:r>
            <a:r>
              <a:rPr lang="en-US" altLang="ja-JP" sz="2000">
                <a:latin typeface="Arial" charset="0"/>
              </a:rPr>
              <a:t>s intertidal work</a:t>
            </a:r>
          </a:p>
          <a:p>
            <a:pPr lvl="1">
              <a:buFont typeface="Times" charset="0"/>
              <a:buNone/>
            </a:pPr>
            <a:r>
              <a:rPr lang="en-US" sz="2000">
                <a:latin typeface="Arial" charset="0"/>
              </a:rPr>
              <a:t>	When there were lots of snails, the only possible alga that could survive was tough, nasty </a:t>
            </a:r>
            <a:r>
              <a:rPr lang="en-US" sz="2000">
                <a:solidFill>
                  <a:srgbClr val="FF0000"/>
                </a:solidFill>
                <a:latin typeface="Arial" charset="0"/>
              </a:rPr>
              <a:t>red</a:t>
            </a:r>
            <a:r>
              <a:rPr lang="en-US" sz="2000">
                <a:latin typeface="Arial" charset="0"/>
              </a:rPr>
              <a:t> algae.  However when there are few snails, the dominant competitor, fast growing soft and tasty </a:t>
            </a:r>
            <a:r>
              <a:rPr lang="en-US" sz="2000">
                <a:solidFill>
                  <a:srgbClr val="4EC525"/>
                </a:solidFill>
                <a:latin typeface="Arial" charset="0"/>
              </a:rPr>
              <a:t>green</a:t>
            </a:r>
            <a:r>
              <a:rPr lang="en-US" sz="2000">
                <a:latin typeface="Arial" charset="0"/>
              </a:rPr>
              <a:t> algae, </a:t>
            </a:r>
            <a:r>
              <a:rPr lang="en-US" sz="2000" u="sng">
                <a:latin typeface="Arial" charset="0"/>
              </a:rPr>
              <a:t>Enteromorpha</a:t>
            </a:r>
            <a:r>
              <a:rPr lang="en-US" sz="2000">
                <a:latin typeface="Arial" charset="0"/>
              </a:rPr>
              <a:t> (</a:t>
            </a:r>
            <a:r>
              <a:rPr lang="ja-JP" altLang="en-US" sz="2000">
                <a:latin typeface="Arial" charset="0"/>
              </a:rPr>
              <a:t>“</a:t>
            </a:r>
            <a:r>
              <a:rPr lang="en-US" altLang="ja-JP" sz="2000">
                <a:latin typeface="Arial" charset="0"/>
              </a:rPr>
              <a:t>sea lettuce</a:t>
            </a:r>
            <a:r>
              <a:rPr lang="ja-JP" altLang="en-US" sz="2000">
                <a:latin typeface="Arial" charset="0"/>
              </a:rPr>
              <a:t>”</a:t>
            </a:r>
            <a:r>
              <a:rPr lang="en-US" altLang="ja-JP" sz="2000">
                <a:latin typeface="Arial" charset="0"/>
              </a:rPr>
              <a:t>), was the competitive dominant.</a:t>
            </a:r>
            <a:endParaRPr lang="en-US" sz="2000">
              <a:latin typeface="Arial" charset="0"/>
            </a:endParaRPr>
          </a:p>
        </p:txBody>
      </p:sp>
      <p:pic>
        <p:nvPicPr>
          <p:cNvPr id="82948"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ubchenco_fi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819400"/>
            <a:ext cx="3528697" cy="3710478"/>
          </a:xfrm>
          <a:prstGeom prst="rect">
            <a:avLst/>
          </a:prstGeom>
        </p:spPr>
      </p:pic>
      <p:sp>
        <p:nvSpPr>
          <p:cNvPr id="3" name="TextBox 2"/>
          <p:cNvSpPr txBox="1"/>
          <p:nvPr/>
        </p:nvSpPr>
        <p:spPr>
          <a:xfrm>
            <a:off x="5410200" y="4572000"/>
            <a:ext cx="518291" cy="369332"/>
          </a:xfrm>
          <a:prstGeom prst="rect">
            <a:avLst/>
          </a:prstGeom>
          <a:noFill/>
        </p:spPr>
        <p:txBody>
          <a:bodyPr wrap="none" rtlCol="0">
            <a:spAutoFit/>
          </a:bodyPr>
          <a:lstStyle/>
          <a:p>
            <a:r>
              <a:rPr lang="en-US" sz="1800" dirty="0" smtClean="0">
                <a:solidFill>
                  <a:srgbClr val="FF0000"/>
                </a:solidFill>
                <a:latin typeface="Arial"/>
                <a:cs typeface="Arial"/>
              </a:rPr>
              <a:t>red</a:t>
            </a:r>
            <a:endParaRPr lang="en-US" sz="1800" dirty="0">
              <a:solidFill>
                <a:srgbClr val="FF0000"/>
              </a:solidFill>
              <a:latin typeface="Arial"/>
              <a:cs typeface="Arial"/>
            </a:endParaRPr>
          </a:p>
        </p:txBody>
      </p:sp>
      <p:sp>
        <p:nvSpPr>
          <p:cNvPr id="4" name="TextBox 3"/>
          <p:cNvSpPr txBox="1"/>
          <p:nvPr/>
        </p:nvSpPr>
        <p:spPr>
          <a:xfrm>
            <a:off x="3644553" y="4648200"/>
            <a:ext cx="775047" cy="369332"/>
          </a:xfrm>
          <a:prstGeom prst="rect">
            <a:avLst/>
          </a:prstGeom>
          <a:noFill/>
        </p:spPr>
        <p:txBody>
          <a:bodyPr wrap="none" rtlCol="0">
            <a:spAutoFit/>
          </a:bodyPr>
          <a:lstStyle/>
          <a:p>
            <a:r>
              <a:rPr lang="en-US" sz="1800" dirty="0" smtClean="0">
                <a:solidFill>
                  <a:srgbClr val="008000"/>
                </a:solidFill>
                <a:latin typeface="Arial"/>
                <a:cs typeface="Arial"/>
              </a:rPr>
              <a:t>green</a:t>
            </a:r>
            <a:endParaRPr lang="en-US" sz="1800" dirty="0">
              <a:solidFill>
                <a:srgbClr val="008000"/>
              </a:solidFill>
              <a:latin typeface="Arial"/>
              <a:cs typeface="Arial"/>
            </a:endParaRPr>
          </a:p>
        </p:txBody>
      </p:sp>
    </p:spTree>
    <p:extLst>
      <p:ext uri="{BB962C8B-B14F-4D97-AF65-F5344CB8AC3E}">
        <p14:creationId xmlns:p14="http://schemas.microsoft.com/office/powerpoint/2010/main" val="35716804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4578" name="Text Box 4"/>
          <p:cNvSpPr txBox="1">
            <a:spLocks noChangeArrowheads="1"/>
          </p:cNvSpPr>
          <p:nvPr/>
        </p:nvSpPr>
        <p:spPr bwMode="auto">
          <a:xfrm>
            <a:off x="1143000" y="914400"/>
            <a:ext cx="6781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t>
            </a:r>
            <a:r>
              <a:rPr lang="en-US" sz="2000" dirty="0" smtClean="0">
                <a:latin typeface="Arial" charset="0"/>
                <a:cs typeface="Arial" charset="0"/>
              </a:rPr>
              <a:t>Carbon </a:t>
            </a:r>
            <a:r>
              <a:rPr lang="en-US" sz="2000" dirty="0">
                <a:latin typeface="Arial" charset="0"/>
                <a:cs typeface="Arial" charset="0"/>
              </a:rPr>
              <a:t>cycle</a:t>
            </a:r>
          </a:p>
          <a:p>
            <a:endParaRPr lang="en-US" sz="2000" dirty="0">
              <a:latin typeface="Arial" charset="0"/>
              <a:cs typeface="Arial" charset="0"/>
            </a:endParaRPr>
          </a:p>
          <a:p>
            <a:r>
              <a:rPr lang="en-US" sz="2000" dirty="0">
                <a:latin typeface="Arial" charset="0"/>
                <a:cs typeface="Arial" charset="0"/>
              </a:rPr>
              <a:t>Increased atmospheric carbon is having two effects of particular concern:</a:t>
            </a:r>
          </a:p>
          <a:p>
            <a:endParaRPr lang="en-US" sz="2000" dirty="0">
              <a:solidFill>
                <a:schemeClr val="bg1">
                  <a:lumMod val="75000"/>
                </a:schemeClr>
              </a:solidFill>
              <a:latin typeface="Arial" charset="0"/>
              <a:cs typeface="Arial" charset="0"/>
            </a:endParaRPr>
          </a:p>
          <a:p>
            <a:r>
              <a:rPr lang="en-US" sz="2000" dirty="0">
                <a:solidFill>
                  <a:schemeClr val="bg1">
                    <a:lumMod val="75000"/>
                  </a:schemeClr>
                </a:solidFill>
                <a:latin typeface="Arial" charset="0"/>
                <a:cs typeface="Arial" charset="0"/>
              </a:rPr>
              <a:t>--	climate change:  a significant and lasting change in the statistical distribution of weather patterns over periods ranging from decades to millions of years.</a:t>
            </a:r>
          </a:p>
          <a:p>
            <a:endParaRPr lang="en-US" sz="2000" dirty="0">
              <a:latin typeface="Arial" charset="0"/>
              <a:cs typeface="Arial" charset="0"/>
            </a:endParaRPr>
          </a:p>
          <a:p>
            <a:r>
              <a:rPr lang="en-US" sz="2000" dirty="0">
                <a:latin typeface="Arial" charset="0"/>
                <a:cs typeface="Arial" charset="0"/>
              </a:rPr>
              <a:t>--	ocean acidification:  an increase in the pH of the oceans due to an increase in carbonate ions in the water as atmospheric  CO</a:t>
            </a:r>
            <a:r>
              <a:rPr lang="en-US" sz="2000" baseline="-25000" dirty="0">
                <a:latin typeface="Arial" charset="0"/>
                <a:cs typeface="Arial" charset="0"/>
              </a:rPr>
              <a:t>2</a:t>
            </a:r>
            <a:r>
              <a:rPr lang="en-US" sz="2000" dirty="0">
                <a:latin typeface="Arial" charset="0"/>
                <a:cs typeface="Arial" charset="0"/>
              </a:rPr>
              <a:t> levels increase.</a:t>
            </a:r>
          </a:p>
        </p:txBody>
      </p:sp>
      <p:pic>
        <p:nvPicPr>
          <p:cNvPr id="2457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2579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4818" name="Text Box 4"/>
          <p:cNvSpPr txBox="1">
            <a:spLocks noChangeArrowheads="1"/>
          </p:cNvSpPr>
          <p:nvPr/>
        </p:nvSpPr>
        <p:spPr bwMode="auto">
          <a:xfrm>
            <a:off x="228600" y="914400"/>
            <a:ext cx="426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t>
            </a:r>
            <a:r>
              <a:rPr lang="en-US" sz="2000" dirty="0" smtClean="0">
                <a:latin typeface="Arial" charset="0"/>
                <a:cs typeface="Arial" charset="0"/>
              </a:rPr>
              <a:t>Basics </a:t>
            </a:r>
            <a:r>
              <a:rPr lang="en-US" sz="2000" dirty="0">
                <a:latin typeface="Arial" charset="0"/>
                <a:cs typeface="Arial" charset="0"/>
              </a:rPr>
              <a:t>– ocean acidification</a:t>
            </a:r>
          </a:p>
          <a:p>
            <a:endParaRPr lang="en-US" sz="2000" dirty="0">
              <a:latin typeface="Arial" charset="0"/>
              <a:cs typeface="Arial" charset="0"/>
            </a:endParaRPr>
          </a:p>
        </p:txBody>
      </p:sp>
      <p:pic>
        <p:nvPicPr>
          <p:cNvPr id="3481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228600" y="1981200"/>
            <a:ext cx="8458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As ocean pH declines, so does the concentration of </a:t>
            </a:r>
            <a:r>
              <a:rPr lang="en-US" sz="1800" dirty="0" err="1">
                <a:latin typeface="Arial" charset="0"/>
                <a:cs typeface="Arial" charset="0"/>
              </a:rPr>
              <a:t>cabonate</a:t>
            </a:r>
            <a:r>
              <a:rPr lang="en-US" sz="1800" dirty="0">
                <a:latin typeface="Arial" charset="0"/>
                <a:cs typeface="Arial" charset="0"/>
              </a:rPr>
              <a:t> ions, and when carbonate becomes </a:t>
            </a:r>
            <a:r>
              <a:rPr lang="en-US" sz="1800" dirty="0" err="1">
                <a:latin typeface="Arial" charset="0"/>
                <a:cs typeface="Arial" charset="0"/>
              </a:rPr>
              <a:t>undersaturated</a:t>
            </a:r>
            <a:r>
              <a:rPr lang="en-US" sz="1800" dirty="0">
                <a:latin typeface="Arial" charset="0"/>
                <a:cs typeface="Arial" charset="0"/>
              </a:rPr>
              <a:t>, structures made of calcium carbonate are vulnerable to dissolution.  These are largely living things and their skeletons, such as corals, echinoderms, crustaceans, and </a:t>
            </a:r>
            <a:r>
              <a:rPr lang="en-US" sz="1800" dirty="0" err="1">
                <a:latin typeface="Arial" charset="0"/>
                <a:cs typeface="Arial" charset="0"/>
              </a:rPr>
              <a:t>molluscs</a:t>
            </a:r>
            <a:r>
              <a:rPr lang="en-US" sz="1800" dirty="0">
                <a:latin typeface="Arial" charset="0"/>
                <a:cs typeface="Arial" charset="0"/>
              </a:rPr>
              <a:t>.  There is a lot of uncertainty about the short and long term effects of this acidification.</a:t>
            </a:r>
          </a:p>
        </p:txBody>
      </p:sp>
      <p:pic>
        <p:nvPicPr>
          <p:cNvPr id="3482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8839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5517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6866"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685800" y="841375"/>
            <a:ext cx="8005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Here is the same Mauna Loa data on CO2, together with CO2 levels and pH in the nearby ocean.</a:t>
            </a:r>
          </a:p>
        </p:txBody>
      </p:sp>
    </p:spTree>
    <p:extLst>
      <p:ext uri="{BB962C8B-B14F-4D97-AF65-F5344CB8AC3E}">
        <p14:creationId xmlns:p14="http://schemas.microsoft.com/office/powerpoint/2010/main" val="18833907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8914" name="Text Box 4"/>
          <p:cNvSpPr txBox="1">
            <a:spLocks noChangeArrowheads="1"/>
          </p:cNvSpPr>
          <p:nvPr/>
        </p:nvSpPr>
        <p:spPr bwMode="auto">
          <a:xfrm>
            <a:off x="228600" y="914400"/>
            <a:ext cx="426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endParaRPr lang="en-US" sz="2000" dirty="0">
              <a:latin typeface="Arial" charset="0"/>
              <a:cs typeface="Arial" charset="0"/>
            </a:endParaRPr>
          </a:p>
        </p:txBody>
      </p:sp>
      <p:pic>
        <p:nvPicPr>
          <p:cNvPr id="38915"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28800"/>
            <a:ext cx="57150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3"/>
          <p:cNvSpPr txBox="1">
            <a:spLocks noChangeArrowheads="1"/>
          </p:cNvSpPr>
          <p:nvPr/>
        </p:nvSpPr>
        <p:spPr bwMode="auto">
          <a:xfrm>
            <a:off x="228600" y="2319338"/>
            <a:ext cx="3276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As with the effects of carbon and temperature, ocean acidification is likely to be worse in same areas more than others.  In particular, tropical areas are thought to be more susceptible to ocean acidification.</a:t>
            </a:r>
          </a:p>
        </p:txBody>
      </p:sp>
    </p:spTree>
    <p:extLst>
      <p:ext uri="{BB962C8B-B14F-4D97-AF65-F5344CB8AC3E}">
        <p14:creationId xmlns:p14="http://schemas.microsoft.com/office/powerpoint/2010/main" val="35151971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4818" name="Text Box 4"/>
          <p:cNvSpPr txBox="1">
            <a:spLocks noChangeArrowheads="1"/>
          </p:cNvSpPr>
          <p:nvPr/>
        </p:nvSpPr>
        <p:spPr bwMode="auto">
          <a:xfrm>
            <a:off x="228600" y="914400"/>
            <a:ext cx="426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000" b="1" dirty="0">
                <a:latin typeface="Arial" charset="0"/>
                <a:cs typeface="Arial" charset="0"/>
              </a:rPr>
              <a:t>VI.  Climate Change</a:t>
            </a:r>
          </a:p>
          <a:p>
            <a:r>
              <a:rPr lang="en-US" sz="2000" dirty="0">
                <a:latin typeface="Arial" charset="0"/>
                <a:cs typeface="Arial" charset="0"/>
              </a:rPr>
              <a:t>	</a:t>
            </a:r>
            <a:r>
              <a:rPr lang="en-US" sz="2000" dirty="0" smtClean="0">
                <a:latin typeface="Arial" charset="0"/>
                <a:cs typeface="Arial" charset="0"/>
              </a:rPr>
              <a:t>Basics </a:t>
            </a:r>
            <a:r>
              <a:rPr lang="en-US" sz="2000" dirty="0">
                <a:latin typeface="Arial" charset="0"/>
                <a:cs typeface="Arial" charset="0"/>
              </a:rPr>
              <a:t>– ocean acidification</a:t>
            </a:r>
          </a:p>
          <a:p>
            <a:endParaRPr lang="en-US" sz="2000" dirty="0">
              <a:latin typeface="Arial" charset="0"/>
              <a:cs typeface="Arial" charset="0"/>
            </a:endParaRPr>
          </a:p>
        </p:txBody>
      </p:sp>
      <p:pic>
        <p:nvPicPr>
          <p:cNvPr id="3481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228600" y="1981200"/>
            <a:ext cx="8458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As ocean pH declines, so does the concentration of cabonate ions, and when carbonate becomes undersaturated, structures made of calcium carbonate are vulnerable to dissolution.  These are largely living things and their skeletons, such as corals, echinoderms, crustaceans, and molluscs.  There is a lot of uncertainty about the short and long term effects of this acidification.</a:t>
            </a:r>
          </a:p>
        </p:txBody>
      </p:sp>
      <p:pic>
        <p:nvPicPr>
          <p:cNvPr id="3482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8839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4652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8914" name="Text Box 4"/>
          <p:cNvSpPr txBox="1">
            <a:spLocks noChangeArrowheads="1"/>
          </p:cNvSpPr>
          <p:nvPr/>
        </p:nvSpPr>
        <p:spPr bwMode="auto">
          <a:xfrm>
            <a:off x="685800" y="838200"/>
            <a:ext cx="426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r>
              <a:rPr lang="en-US" sz="2800" dirty="0" smtClean="0">
                <a:latin typeface="Arial" charset="0"/>
                <a:cs typeface="Arial" charset="0"/>
              </a:rPr>
              <a:t>Shifting Baselines</a:t>
            </a:r>
            <a:endParaRPr lang="en-US" sz="2800" dirty="0">
              <a:latin typeface="Arial" charset="0"/>
              <a:cs typeface="Arial" charset="0"/>
            </a:endParaRPr>
          </a:p>
          <a:p>
            <a:endParaRPr lang="en-US" sz="2800" dirty="0">
              <a:latin typeface="Arial" charset="0"/>
              <a:cs typeface="Arial" charset="0"/>
            </a:endParaRPr>
          </a:p>
        </p:txBody>
      </p:sp>
      <p:pic>
        <p:nvPicPr>
          <p:cNvPr id="38915"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6000690"/>
            <a:ext cx="8682209" cy="400110"/>
          </a:xfrm>
          <a:prstGeom prst="rect">
            <a:avLst/>
          </a:prstGeom>
          <a:noFill/>
        </p:spPr>
        <p:txBody>
          <a:bodyPr wrap="none" rtlCol="0">
            <a:spAutoFit/>
          </a:bodyPr>
          <a:lstStyle/>
          <a:p>
            <a:r>
              <a:rPr lang="en-US" sz="2000" dirty="0">
                <a:latin typeface="Arial"/>
                <a:cs typeface="Arial"/>
              </a:rPr>
              <a:t>http://</a:t>
            </a:r>
            <a:r>
              <a:rPr lang="en-US" sz="2000" dirty="0" err="1">
                <a:latin typeface="Arial"/>
                <a:cs typeface="Arial"/>
              </a:rPr>
              <a:t>www.ted.com</a:t>
            </a:r>
            <a:r>
              <a:rPr lang="en-US" sz="2000" dirty="0">
                <a:latin typeface="Arial"/>
                <a:cs typeface="Arial"/>
              </a:rPr>
              <a:t>/talks/</a:t>
            </a:r>
            <a:r>
              <a:rPr lang="en-US" sz="2000" dirty="0" err="1">
                <a:latin typeface="Arial"/>
                <a:cs typeface="Arial"/>
              </a:rPr>
              <a:t>daniel_pauly_the_ocean_s_shifting_baseline.html</a:t>
            </a:r>
            <a:endParaRPr lang="en-US" sz="2000" dirty="0">
              <a:latin typeface="Arial"/>
              <a:cs typeface="Arial"/>
            </a:endParaRPr>
          </a:p>
        </p:txBody>
      </p:sp>
      <p:pic>
        <p:nvPicPr>
          <p:cNvPr id="3" name="Picture 2"/>
          <p:cNvPicPr>
            <a:picLocks noChangeAspect="1"/>
          </p:cNvPicPr>
          <p:nvPr/>
        </p:nvPicPr>
        <p:blipFill>
          <a:blip r:embed="rId4"/>
          <a:stretch>
            <a:fillRect/>
          </a:stretch>
        </p:blipFill>
        <p:spPr>
          <a:xfrm>
            <a:off x="1066800" y="1371600"/>
            <a:ext cx="7048500" cy="4419600"/>
          </a:xfrm>
          <a:prstGeom prst="rect">
            <a:avLst/>
          </a:prstGeom>
        </p:spPr>
      </p:pic>
    </p:spTree>
    <p:extLst>
      <p:ext uri="{BB962C8B-B14F-4D97-AF65-F5344CB8AC3E}">
        <p14:creationId xmlns:p14="http://schemas.microsoft.com/office/powerpoint/2010/main" val="42653456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3250"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6"/>
          <p:cNvSpPr txBox="1">
            <a:spLocks noChangeArrowheads="1"/>
          </p:cNvSpPr>
          <p:nvPr/>
        </p:nvSpPr>
        <p:spPr bwMode="auto">
          <a:xfrm>
            <a:off x="457200" y="685800"/>
            <a:ext cx="8229600" cy="587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688975" indent="-4000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u="sng" dirty="0">
                <a:latin typeface="Arial" charset="0"/>
                <a:cs typeface="Arial" charset="0"/>
              </a:rPr>
              <a:t>Study Guide Items from Lecture </a:t>
            </a:r>
            <a:r>
              <a:rPr lang="en-US" sz="2000" u="sng" dirty="0" smtClean="0">
                <a:latin typeface="Arial" charset="0"/>
                <a:cs typeface="Arial" charset="0"/>
              </a:rPr>
              <a:t>22</a:t>
            </a:r>
            <a:endParaRPr lang="en-US" sz="2000" u="sng" dirty="0">
              <a:latin typeface="Arial" charset="0"/>
              <a:cs typeface="Arial" charset="0"/>
            </a:endParaRPr>
          </a:p>
          <a:p>
            <a:endParaRPr lang="en-US" sz="2000" u="sng" dirty="0">
              <a:latin typeface="Arial" charset="0"/>
              <a:cs typeface="Arial" charset="0"/>
            </a:endParaRPr>
          </a:p>
          <a:p>
            <a:r>
              <a:rPr lang="en-US" sz="1600" u="sng" dirty="0">
                <a:latin typeface="Arial" charset="0"/>
                <a:cs typeface="Arial" charset="0"/>
              </a:rPr>
              <a:t>Terms:</a:t>
            </a:r>
          </a:p>
          <a:p>
            <a:endParaRPr lang="en-US" sz="1600" u="sng" dirty="0" smtClean="0">
              <a:latin typeface="Arial" charset="0"/>
              <a:cs typeface="Arial" charset="0"/>
            </a:endParaRPr>
          </a:p>
          <a:p>
            <a:endParaRPr lang="en-US" sz="1600" u="sng" dirty="0">
              <a:latin typeface="Arial" charset="0"/>
              <a:cs typeface="Arial" charset="0"/>
            </a:endParaRPr>
          </a:p>
          <a:p>
            <a:endParaRPr lang="en-US" sz="1600" u="sng" dirty="0" smtClean="0">
              <a:latin typeface="Arial" charset="0"/>
              <a:cs typeface="Arial" charset="0"/>
            </a:endParaRPr>
          </a:p>
          <a:p>
            <a:endParaRPr lang="en-US" sz="1600" u="sng" dirty="0">
              <a:latin typeface="Arial" charset="0"/>
              <a:cs typeface="Arial" charset="0"/>
            </a:endParaRPr>
          </a:p>
          <a:p>
            <a:endParaRPr lang="en-US" sz="1600" u="sng" dirty="0" smtClean="0">
              <a:latin typeface="Arial" charset="0"/>
              <a:cs typeface="Arial" charset="0"/>
            </a:endParaRPr>
          </a:p>
          <a:p>
            <a:endParaRPr lang="en-US" sz="1600" u="sng" dirty="0" smtClean="0">
              <a:latin typeface="Arial" charset="0"/>
              <a:cs typeface="Arial" charset="0"/>
            </a:endParaRPr>
          </a:p>
          <a:p>
            <a:endParaRPr lang="en-US" sz="1600" u="sng" dirty="0">
              <a:latin typeface="Arial" charset="0"/>
              <a:cs typeface="Arial" charset="0"/>
            </a:endParaRPr>
          </a:p>
          <a:p>
            <a:r>
              <a:rPr lang="en-US" sz="1600" u="sng" dirty="0" smtClean="0">
                <a:latin typeface="Arial" charset="0"/>
                <a:cs typeface="Arial" charset="0"/>
              </a:rPr>
              <a:t>Concepts</a:t>
            </a:r>
            <a:r>
              <a:rPr lang="en-US" sz="1600" u="sng" dirty="0">
                <a:latin typeface="Arial" charset="0"/>
                <a:cs typeface="Arial" charset="0"/>
              </a:rPr>
              <a:t>:</a:t>
            </a:r>
          </a:p>
          <a:p>
            <a:pPr lvl="1">
              <a:buFontTx/>
              <a:buChar char="•"/>
            </a:pPr>
            <a:r>
              <a:rPr lang="en-US" sz="1600" dirty="0" smtClean="0">
                <a:latin typeface="Arial" charset="0"/>
                <a:cs typeface="Arial" charset="0"/>
              </a:rPr>
              <a:t>Energy </a:t>
            </a:r>
            <a:r>
              <a:rPr lang="en-US" sz="1600" dirty="0">
                <a:latin typeface="Arial" charset="0"/>
                <a:cs typeface="Arial" charset="0"/>
              </a:rPr>
              <a:t>is lost from ecosystems and must be replaced, while nutrients cycle from biotic to abiotic pools and generally not lost.</a:t>
            </a:r>
          </a:p>
          <a:p>
            <a:pPr lvl="1">
              <a:buFontTx/>
              <a:buChar char="•"/>
            </a:pPr>
            <a:r>
              <a:rPr lang="en-US" sz="1600" dirty="0" smtClean="0">
                <a:latin typeface="Arial" charset="0"/>
                <a:cs typeface="Arial" charset="0"/>
              </a:rPr>
              <a:t>Rates </a:t>
            </a:r>
            <a:r>
              <a:rPr lang="en-US" sz="1600" dirty="0">
                <a:latin typeface="Arial" charset="0"/>
                <a:cs typeface="Arial" charset="0"/>
              </a:rPr>
              <a:t>of flow between parts of ecosystem should add to zero, or they are building up somewhere (and being lost somewhere </a:t>
            </a:r>
            <a:r>
              <a:rPr lang="en-US" sz="1600" dirty="0" smtClean="0">
                <a:latin typeface="Arial" charset="0"/>
                <a:cs typeface="Arial" charset="0"/>
              </a:rPr>
              <a:t>else)</a:t>
            </a:r>
          </a:p>
          <a:p>
            <a:pPr lvl="1">
              <a:buFontTx/>
              <a:buChar char="•"/>
            </a:pPr>
            <a:r>
              <a:rPr lang="en-US" sz="1600" dirty="0" smtClean="0">
                <a:latin typeface="Arial" charset="0"/>
                <a:cs typeface="Arial" charset="0"/>
              </a:rPr>
              <a:t>Know the basics of the Carbon cycle</a:t>
            </a:r>
          </a:p>
          <a:p>
            <a:pPr lvl="1">
              <a:buFontTx/>
              <a:buChar char="•"/>
            </a:pPr>
            <a:r>
              <a:rPr lang="en-US" sz="1600" dirty="0" smtClean="0">
                <a:latin typeface="Arial" charset="0"/>
                <a:cs typeface="Arial" charset="0"/>
              </a:rPr>
              <a:t>Relationship between carbon and global temperature increases</a:t>
            </a:r>
          </a:p>
          <a:p>
            <a:pPr lvl="1">
              <a:buFontTx/>
              <a:buChar char="•"/>
            </a:pPr>
            <a:r>
              <a:rPr lang="en-US" sz="1600" dirty="0" smtClean="0">
                <a:latin typeface="Arial" charset="0"/>
                <a:cs typeface="Arial" charset="0"/>
              </a:rPr>
              <a:t>Four types of ecosystem functions</a:t>
            </a:r>
          </a:p>
          <a:p>
            <a:pPr lvl="1">
              <a:buFontTx/>
              <a:buChar char="•"/>
            </a:pPr>
            <a:r>
              <a:rPr lang="en-US" sz="1600" dirty="0" smtClean="0">
                <a:latin typeface="Arial" charset="0"/>
                <a:cs typeface="Arial" charset="0"/>
              </a:rPr>
              <a:t>What is the basis for and potential effects of climate change</a:t>
            </a:r>
            <a:endParaRPr lang="en-US" sz="1600" dirty="0">
              <a:latin typeface="Arial" charset="0"/>
              <a:cs typeface="Arial" charset="0"/>
            </a:endParaRPr>
          </a:p>
          <a:p>
            <a:pPr lvl="1">
              <a:buFontTx/>
              <a:buChar char="•"/>
            </a:pPr>
            <a:endParaRPr lang="en-US" sz="1600" u="sng" dirty="0">
              <a:latin typeface="Arial" charset="0"/>
              <a:cs typeface="Arial" charset="0"/>
            </a:endParaRPr>
          </a:p>
          <a:p>
            <a:pPr marL="4763" lvl="1" indent="0"/>
            <a:r>
              <a:rPr lang="en-US" sz="1600" u="sng" dirty="0" smtClean="0">
                <a:latin typeface="Arial" charset="0"/>
                <a:cs typeface="Arial" charset="0"/>
              </a:rPr>
              <a:t>Case </a:t>
            </a:r>
            <a:r>
              <a:rPr lang="en-US" sz="1600" u="sng" dirty="0">
                <a:latin typeface="Arial" charset="0"/>
                <a:cs typeface="Arial" charset="0"/>
              </a:rPr>
              <a:t>Studies:</a:t>
            </a:r>
          </a:p>
          <a:p>
            <a:pPr marL="635000" indent="-341313">
              <a:buFontTx/>
              <a:buChar char="•"/>
              <a:defRPr/>
            </a:pPr>
            <a:r>
              <a:rPr lang="en-US" sz="1600" dirty="0" smtClean="0">
                <a:latin typeface="Arial"/>
                <a:cs typeface="Arial"/>
              </a:rPr>
              <a:t>Jane </a:t>
            </a:r>
            <a:r>
              <a:rPr lang="en-US" sz="1600" dirty="0" err="1">
                <a:latin typeface="Arial"/>
                <a:cs typeface="Arial"/>
              </a:rPr>
              <a:t>Lubchenco</a:t>
            </a:r>
            <a:r>
              <a:rPr lang="ja-JP" altLang="en-US" sz="1600" dirty="0">
                <a:latin typeface="Arial"/>
                <a:cs typeface="Arial"/>
              </a:rPr>
              <a:t>’</a:t>
            </a:r>
            <a:r>
              <a:rPr lang="en-US" altLang="ja-JP" sz="1600" dirty="0">
                <a:latin typeface="Arial"/>
                <a:cs typeface="Arial"/>
              </a:rPr>
              <a:t>s study of algal diversity in tide pools</a:t>
            </a:r>
            <a:r>
              <a:rPr lang="en-US" altLang="ja-JP" sz="1600" dirty="0" smtClean="0">
                <a:latin typeface="Arial"/>
                <a:cs typeface="Arial"/>
              </a:rPr>
              <a:t>.</a:t>
            </a:r>
          </a:p>
          <a:p>
            <a:pPr marL="293687">
              <a:defRPr/>
            </a:pPr>
            <a:endParaRPr lang="en-US" altLang="ja-JP" sz="1600" u="sng" dirty="0">
              <a:latin typeface="Arial"/>
              <a:cs typeface="Arial"/>
            </a:endParaRPr>
          </a:p>
        </p:txBody>
      </p:sp>
      <p:sp>
        <p:nvSpPr>
          <p:cNvPr id="3" name="TextBox 2"/>
          <p:cNvSpPr txBox="1"/>
          <p:nvPr/>
        </p:nvSpPr>
        <p:spPr>
          <a:xfrm>
            <a:off x="1066800" y="1295400"/>
            <a:ext cx="7150768" cy="1815882"/>
          </a:xfrm>
          <a:prstGeom prst="rect">
            <a:avLst/>
          </a:prstGeom>
          <a:noFill/>
        </p:spPr>
        <p:txBody>
          <a:bodyPr wrap="square" numCol="2" rtlCol="0">
            <a:spAutoFit/>
          </a:bodyPr>
          <a:lstStyle/>
          <a:p>
            <a:pPr lvl="1" indent="-230188">
              <a:buFont typeface="Arial" charset="0"/>
              <a:buChar char="•"/>
            </a:pPr>
            <a:r>
              <a:rPr lang="en-US" sz="1600" dirty="0">
                <a:latin typeface="Arial" charset="0"/>
                <a:cs typeface="Arial" charset="0"/>
              </a:rPr>
              <a:t>Ecosystem	</a:t>
            </a:r>
          </a:p>
          <a:p>
            <a:pPr lvl="1" indent="-230188">
              <a:buFont typeface="Arial" charset="0"/>
              <a:buChar char="•"/>
            </a:pPr>
            <a:r>
              <a:rPr lang="en-US" sz="1600" dirty="0">
                <a:latin typeface="Arial" charset="0"/>
                <a:cs typeface="Arial" charset="0"/>
              </a:rPr>
              <a:t>Standing stock</a:t>
            </a:r>
          </a:p>
          <a:p>
            <a:pPr lvl="1" indent="-230188">
              <a:buFont typeface="Arial" charset="0"/>
              <a:buChar char="•"/>
            </a:pPr>
            <a:r>
              <a:rPr lang="en-US" sz="1600" dirty="0">
                <a:latin typeface="Arial" charset="0"/>
                <a:cs typeface="Arial" charset="0"/>
              </a:rPr>
              <a:t>Flux rate</a:t>
            </a:r>
          </a:p>
          <a:p>
            <a:pPr lvl="1" indent="-230188">
              <a:buFont typeface="Arial" charset="0"/>
              <a:buChar char="•"/>
            </a:pPr>
            <a:r>
              <a:rPr lang="en-US" sz="1600" dirty="0">
                <a:latin typeface="Arial" charset="0"/>
                <a:cs typeface="Arial" charset="0"/>
              </a:rPr>
              <a:t>Mass balance</a:t>
            </a:r>
          </a:p>
          <a:p>
            <a:pPr lvl="1" indent="-230188">
              <a:buFont typeface="Arial" charset="0"/>
              <a:buChar char="•"/>
            </a:pPr>
            <a:r>
              <a:rPr lang="en-US" sz="1600" dirty="0">
                <a:latin typeface="Arial" charset="0"/>
                <a:cs typeface="Arial" charset="0"/>
              </a:rPr>
              <a:t>Residence time</a:t>
            </a:r>
          </a:p>
          <a:p>
            <a:pPr lvl="1" indent="-230188">
              <a:buFont typeface="Arial" charset="0"/>
              <a:buChar char="•"/>
            </a:pPr>
            <a:r>
              <a:rPr lang="en-US" sz="1600" dirty="0">
                <a:latin typeface="Arial" charset="0"/>
                <a:cs typeface="Arial" charset="0"/>
              </a:rPr>
              <a:t>Negative and positive </a:t>
            </a:r>
            <a:r>
              <a:rPr lang="en-US" sz="1600" dirty="0" smtClean="0">
                <a:latin typeface="Arial" charset="0"/>
                <a:cs typeface="Arial" charset="0"/>
              </a:rPr>
              <a:t>feedbacks</a:t>
            </a:r>
          </a:p>
          <a:p>
            <a:pPr marL="227012" lvl="1"/>
            <a:r>
              <a:rPr lang="en-US" sz="1600" dirty="0">
                <a:latin typeface="Arial" charset="0"/>
                <a:cs typeface="Arial" charset="0"/>
              </a:rPr>
              <a:t>	</a:t>
            </a:r>
          </a:p>
          <a:p>
            <a:pPr lvl="1" indent="-230188">
              <a:buFont typeface="Arial" charset="0"/>
              <a:buChar char="•"/>
            </a:pPr>
            <a:r>
              <a:rPr lang="en-US" sz="1600" dirty="0" smtClean="0">
                <a:latin typeface="Arial" charset="0"/>
                <a:cs typeface="Arial" charset="0"/>
              </a:rPr>
              <a:t>Ocean </a:t>
            </a:r>
            <a:r>
              <a:rPr lang="en-US" sz="1600" dirty="0" smtClean="0">
                <a:latin typeface="Arial" charset="0"/>
                <a:cs typeface="Arial" charset="0"/>
              </a:rPr>
              <a:t>acidification</a:t>
            </a:r>
          </a:p>
          <a:p>
            <a:pPr lvl="1" indent="-230188">
              <a:buFont typeface="Arial" charset="0"/>
              <a:buChar char="•"/>
            </a:pPr>
            <a:r>
              <a:rPr lang="en-US" sz="1600" dirty="0" smtClean="0">
                <a:latin typeface="Arial" charset="0"/>
                <a:cs typeface="Arial" charset="0"/>
              </a:rPr>
              <a:t>Shifting baselines</a:t>
            </a:r>
            <a:endParaRPr lang="en-US" sz="1600" dirty="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1000"/>
            <a:ext cx="20574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84995" name="Text Box 4"/>
          <p:cNvSpPr txBox="1">
            <a:spLocks noChangeArrowheads="1"/>
          </p:cNvSpPr>
          <p:nvPr/>
        </p:nvSpPr>
        <p:spPr bwMode="auto">
          <a:xfrm>
            <a:off x="228600" y="788988"/>
            <a:ext cx="8739188"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pPr>
              <a:buFont typeface="Times" charset="0"/>
              <a:buAutoNum type="alphaLcPeriod"/>
            </a:pPr>
            <a:r>
              <a:rPr lang="en-US" sz="2000">
                <a:latin typeface="Arial" charset="0"/>
              </a:rPr>
              <a:t>Jane Lubchenco</a:t>
            </a:r>
            <a:r>
              <a:rPr lang="ja-JP" altLang="en-US" sz="2000">
                <a:latin typeface="Arial" charset="0"/>
              </a:rPr>
              <a:t>’</a:t>
            </a:r>
            <a:r>
              <a:rPr lang="en-US" altLang="ja-JP" sz="2000">
                <a:latin typeface="Arial" charset="0"/>
              </a:rPr>
              <a:t>s intertidal work</a:t>
            </a:r>
          </a:p>
          <a:p>
            <a:pPr>
              <a:buFont typeface="Times" charset="0"/>
              <a:buAutoNum type="alphaLcPeriod"/>
            </a:pPr>
            <a:endParaRPr lang="en-US" sz="2000">
              <a:latin typeface="Arial" charset="0"/>
            </a:endParaRPr>
          </a:p>
          <a:p>
            <a:pPr>
              <a:buFont typeface="Times" charset="0"/>
              <a:buNone/>
            </a:pPr>
            <a:r>
              <a:rPr lang="en-US" sz="2000">
                <a:latin typeface="Arial" charset="0"/>
              </a:rPr>
              <a:t>		There was an odd and interesting side finding of this study.  So far, Lubchenco hasn</a:t>
            </a:r>
            <a:r>
              <a:rPr lang="ja-JP" altLang="en-US" sz="2000">
                <a:latin typeface="Arial" charset="0"/>
              </a:rPr>
              <a:t>’</a:t>
            </a:r>
            <a:r>
              <a:rPr lang="en-US" altLang="ja-JP" sz="2000">
                <a:latin typeface="Arial" charset="0"/>
              </a:rPr>
              <a:t>t explained why some tide pools have lots of alga and others do not.  She has a proximal reason:  they have different numbers of snails, but why do they have different numbers of snails?</a:t>
            </a:r>
          </a:p>
          <a:p>
            <a:pPr>
              <a:buFont typeface="Times" charset="0"/>
              <a:buNone/>
            </a:pPr>
            <a:endParaRPr lang="en-US" sz="2000">
              <a:latin typeface="Arial" charset="0"/>
            </a:endParaRPr>
          </a:p>
          <a:p>
            <a:pPr>
              <a:buFont typeface="Times" charset="0"/>
              <a:buNone/>
            </a:pPr>
            <a:r>
              <a:rPr lang="en-US" sz="2000">
                <a:latin typeface="Arial" charset="0"/>
              </a:rPr>
              <a:t>		It turns out that the snail numbers themselves are determined by the abundance of their predators, green crabs.  Well, what determines the abundances of the crabs?  Sea gull predation!  Sea gulls will quickly eat all the crabs they can find, if they can find them.  So, how do the crabs avoid being eaten?  They hide in algae!</a:t>
            </a:r>
          </a:p>
          <a:p>
            <a:endParaRPr lang="en-US" sz="2000">
              <a:latin typeface="Arial" charset="0"/>
            </a:endParaRPr>
          </a:p>
          <a:p>
            <a:r>
              <a:rPr lang="en-US" sz="2000">
                <a:latin typeface="Arial" charset="0"/>
              </a:rPr>
              <a:t>		So, there were two </a:t>
            </a:r>
            <a:r>
              <a:rPr lang="en-US" sz="2000" u="sng">
                <a:latin typeface="Arial" charset="0"/>
              </a:rPr>
              <a:t>alternate stable states </a:t>
            </a:r>
            <a:r>
              <a:rPr lang="en-US" sz="2000">
                <a:latin typeface="Arial" charset="0"/>
              </a:rPr>
              <a:t>possible for each pool:</a:t>
            </a:r>
          </a:p>
          <a:p>
            <a:endParaRPr lang="en-US" sz="2000">
              <a:latin typeface="Arial" charset="0"/>
            </a:endParaRPr>
          </a:p>
          <a:p>
            <a:r>
              <a:rPr lang="en-US" sz="1600" b="1">
                <a:latin typeface="Arial" charset="0"/>
              </a:rPr>
              <a:t>Lots of Sea Gulls --&gt; few crabs --&gt; lots of snails --&gt; lots of red --&gt; low algal diversity</a:t>
            </a:r>
          </a:p>
          <a:p>
            <a:endParaRPr lang="en-US" sz="1600" b="1">
              <a:latin typeface="Arial" charset="0"/>
            </a:endParaRPr>
          </a:p>
          <a:p>
            <a:r>
              <a:rPr lang="en-US" sz="1600" b="1">
                <a:latin typeface="Arial" charset="0"/>
              </a:rPr>
              <a:t>Few Sea Gulls --&gt; Lots of crabs --&gt; few snails --&gt; </a:t>
            </a:r>
            <a:r>
              <a:rPr lang="en-US" sz="1600" b="1">
                <a:solidFill>
                  <a:srgbClr val="4EC525"/>
                </a:solidFill>
                <a:latin typeface="Arial" charset="0"/>
              </a:rPr>
              <a:t>Enteromorpha</a:t>
            </a:r>
            <a:r>
              <a:rPr lang="en-US" sz="1600" b="1">
                <a:latin typeface="Arial" charset="0"/>
              </a:rPr>
              <a:t>!  --&gt; low algal diversity</a:t>
            </a:r>
          </a:p>
        </p:txBody>
      </p:sp>
      <p:pic>
        <p:nvPicPr>
          <p:cNvPr id="84996" name="Picture 9"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9337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8610" name="Text Box 3"/>
          <p:cNvSpPr txBox="1">
            <a:spLocks noChangeArrowheads="1"/>
          </p:cNvSpPr>
          <p:nvPr/>
        </p:nvSpPr>
        <p:spPr bwMode="auto">
          <a:xfrm>
            <a:off x="228600" y="788988"/>
            <a:ext cx="873918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3716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E.	What factors affect diversity and community structure?  </a:t>
            </a:r>
            <a:endParaRPr lang="en-US" sz="2000" u="sng" dirty="0">
              <a:latin typeface="Arial" charset="0"/>
            </a:endParaRPr>
          </a:p>
          <a:p>
            <a:r>
              <a:rPr lang="en-US" sz="2000" dirty="0">
                <a:latin typeface="Arial" charset="0"/>
              </a:rPr>
              <a:t>		 1.	Long-term Historical effects</a:t>
            </a:r>
          </a:p>
          <a:p>
            <a:pPr lvl="2">
              <a:buFontTx/>
              <a:buAutoNum type="arabicPeriod" startAt="2"/>
            </a:pPr>
            <a:r>
              <a:rPr lang="en-US" sz="2000" dirty="0">
                <a:latin typeface="Arial" charset="0"/>
              </a:rPr>
              <a:t>Dispersal, Migration, and Extinction </a:t>
            </a:r>
          </a:p>
          <a:p>
            <a:pPr lvl="1"/>
            <a:r>
              <a:rPr lang="en-US" sz="2000" dirty="0">
                <a:latin typeface="Arial" charset="0"/>
              </a:rPr>
              <a:t>	3.	Productivity/Climate</a:t>
            </a:r>
          </a:p>
          <a:p>
            <a:r>
              <a:rPr lang="en-US" sz="2000" dirty="0">
                <a:latin typeface="Arial" charset="0"/>
              </a:rPr>
              <a:t>		4.	Competition</a:t>
            </a:r>
          </a:p>
          <a:p>
            <a:r>
              <a:rPr lang="en-US" sz="2000" dirty="0">
                <a:latin typeface="Arial" charset="0"/>
              </a:rPr>
              <a:t>	</a:t>
            </a:r>
            <a:r>
              <a:rPr lang="en-US" sz="2000" dirty="0">
                <a:solidFill>
                  <a:srgbClr val="FF0000"/>
                </a:solidFill>
                <a:latin typeface="Arial" charset="0"/>
              </a:rPr>
              <a:t>	</a:t>
            </a:r>
            <a:r>
              <a:rPr lang="en-US" sz="2000" dirty="0">
                <a:latin typeface="Arial" charset="0"/>
              </a:rPr>
              <a:t>5.	Predation</a:t>
            </a:r>
          </a:p>
          <a:p>
            <a:r>
              <a:rPr lang="en-US" sz="2000" dirty="0">
                <a:solidFill>
                  <a:srgbClr val="FF0000"/>
                </a:solidFill>
                <a:latin typeface="Arial" charset="0"/>
              </a:rPr>
              <a:t>		</a:t>
            </a:r>
            <a:r>
              <a:rPr lang="en-US" sz="2000" dirty="0">
                <a:latin typeface="Arial" charset="0"/>
              </a:rPr>
              <a:t>6.	Disturbance</a:t>
            </a:r>
          </a:p>
          <a:p>
            <a:endParaRPr lang="en-US" sz="2000" dirty="0">
              <a:latin typeface="Arial" charset="0"/>
            </a:endParaRPr>
          </a:p>
          <a:p>
            <a:r>
              <a:rPr lang="en-US" sz="2000" dirty="0">
                <a:solidFill>
                  <a:srgbClr val="FF0000"/>
                </a:solidFill>
                <a:latin typeface="Arial" charset="0"/>
              </a:rPr>
              <a:t>		7.	Case Studies</a:t>
            </a:r>
            <a:endParaRPr lang="en-US" sz="2000" dirty="0">
              <a:latin typeface="Arial" charset="0"/>
            </a:endParaRPr>
          </a:p>
          <a:p>
            <a:r>
              <a:rPr lang="en-US" sz="2000" dirty="0">
                <a:latin typeface="Arial" charset="0"/>
              </a:rPr>
              <a:t>			</a:t>
            </a:r>
          </a:p>
          <a:p>
            <a:r>
              <a:rPr lang="en-US" sz="2000" dirty="0">
                <a:latin typeface="Arial" charset="0"/>
              </a:rPr>
              <a:t>			a.	</a:t>
            </a:r>
            <a:r>
              <a:rPr lang="en-US" sz="2000" dirty="0" err="1">
                <a:latin typeface="Arial" charset="0"/>
              </a:rPr>
              <a:t>Kneitel</a:t>
            </a:r>
            <a:r>
              <a:rPr lang="en-US" sz="2000" dirty="0">
                <a:latin typeface="Arial" charset="0"/>
              </a:rPr>
              <a:t> and Miller</a:t>
            </a:r>
            <a:r>
              <a:rPr lang="ja-JP" altLang="en-US" sz="2000" dirty="0">
                <a:latin typeface="Arial" charset="0"/>
              </a:rPr>
              <a:t>’</a:t>
            </a:r>
            <a:r>
              <a:rPr lang="en-US" altLang="ja-JP" sz="2000" dirty="0">
                <a:latin typeface="Arial" charset="0"/>
              </a:rPr>
              <a:t>s work with pitcher plants</a:t>
            </a:r>
          </a:p>
          <a:p>
            <a:r>
              <a:rPr lang="en-US" sz="2000" dirty="0">
                <a:latin typeface="Arial" charset="0"/>
              </a:rPr>
              <a:t>			b.	Jane </a:t>
            </a:r>
            <a:r>
              <a:rPr lang="en-US" sz="2000" dirty="0" err="1">
                <a:latin typeface="Arial" charset="0"/>
              </a:rPr>
              <a:t>Lubchenco</a:t>
            </a:r>
            <a:r>
              <a:rPr lang="ja-JP" altLang="en-US" sz="2000" dirty="0">
                <a:latin typeface="Arial" charset="0"/>
              </a:rPr>
              <a:t>’</a:t>
            </a:r>
            <a:r>
              <a:rPr lang="en-US" altLang="ja-JP" sz="2000" dirty="0">
                <a:latin typeface="Arial" charset="0"/>
              </a:rPr>
              <a:t>s intertidal work</a:t>
            </a:r>
            <a:endParaRPr lang="en-US" altLang="ja-JP" sz="2000" dirty="0">
              <a:solidFill>
                <a:srgbClr val="FF0000"/>
              </a:solidFill>
              <a:latin typeface="Arial" charset="0"/>
            </a:endParaRPr>
          </a:p>
          <a:p>
            <a:endParaRPr lang="en-US" sz="2000" dirty="0">
              <a:latin typeface="Arial" charset="0"/>
            </a:endParaRPr>
          </a:p>
        </p:txBody>
      </p:sp>
      <p:pic>
        <p:nvPicPr>
          <p:cNvPr id="68611"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439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4338" name="Text Box 4"/>
          <p:cNvSpPr txBox="1">
            <a:spLocks noChangeArrowheads="1"/>
          </p:cNvSpPr>
          <p:nvPr/>
        </p:nvSpPr>
        <p:spPr bwMode="auto">
          <a:xfrm>
            <a:off x="228600" y="914400"/>
            <a:ext cx="3962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Times" charset="0"/>
                <a:ea typeface="ＭＳ Ｐゴシック" charset="0"/>
              </a:defRPr>
            </a:lvl9pPr>
          </a:lstStyle>
          <a:p>
            <a:pPr>
              <a:buFont typeface="Times" charset="0"/>
              <a:buAutoNum type="romanUcPeriod" startAt="5"/>
            </a:pPr>
            <a:r>
              <a:rPr lang="en-US" sz="2000" b="1" dirty="0">
                <a:latin typeface="Arial" charset="0"/>
                <a:cs typeface="Arial" charset="0"/>
              </a:rPr>
              <a:t> 	Ecosystem Ecology</a:t>
            </a:r>
            <a:endParaRPr lang="en-US" sz="2000" dirty="0">
              <a:latin typeface="Arial" charset="0"/>
              <a:cs typeface="Arial" charset="0"/>
            </a:endParaRPr>
          </a:p>
          <a:p>
            <a:r>
              <a:rPr lang="en-US" sz="2000" dirty="0">
                <a:latin typeface="Arial" charset="0"/>
                <a:cs typeface="Arial" charset="0"/>
              </a:rPr>
              <a:t>	A.	Basics (very, very basics)</a:t>
            </a:r>
          </a:p>
          <a:p>
            <a:endParaRPr lang="en-US" sz="2000" dirty="0">
              <a:latin typeface="Arial" charset="0"/>
              <a:cs typeface="Arial" charset="0"/>
            </a:endParaRPr>
          </a:p>
          <a:p>
            <a:r>
              <a:rPr lang="en-US" sz="2000" dirty="0">
                <a:latin typeface="Arial" charset="0"/>
                <a:cs typeface="Arial" charset="0"/>
              </a:rPr>
              <a:t>--  </a:t>
            </a:r>
            <a:r>
              <a:rPr lang="en-US" sz="2000" dirty="0">
                <a:latin typeface="Arial"/>
                <a:cs typeface="Arial"/>
              </a:rPr>
              <a:t>the biological community that occurs in some locale, and the physical and chemical factors that make up its non-living or abiotic environment. </a:t>
            </a:r>
            <a:endParaRPr lang="en-US" sz="2000" dirty="0">
              <a:latin typeface="Arial" charset="0"/>
              <a:cs typeface="Arial" charset="0"/>
            </a:endParaRPr>
          </a:p>
          <a:p>
            <a:endParaRPr lang="en-US" sz="2000" dirty="0" smtClean="0">
              <a:latin typeface="Arial" charset="0"/>
              <a:cs typeface="Arial" charset="0"/>
            </a:endParaRPr>
          </a:p>
          <a:p>
            <a:endParaRPr lang="en-US" sz="2000" dirty="0">
              <a:latin typeface="Arial" charset="0"/>
              <a:cs typeface="Arial" charset="0"/>
            </a:endParaRPr>
          </a:p>
          <a:p>
            <a:r>
              <a:rPr lang="en-US" sz="2000" dirty="0">
                <a:latin typeface="Arial" charset="0"/>
                <a:cs typeface="Arial" charset="0"/>
              </a:rPr>
              <a:t>Key thing to remember is that the </a:t>
            </a:r>
            <a:r>
              <a:rPr lang="en-US" sz="2000" dirty="0" smtClean="0">
                <a:latin typeface="Arial" charset="0"/>
                <a:cs typeface="Arial" charset="0"/>
              </a:rPr>
              <a:t>currencies for ecosystem ecology are energy </a:t>
            </a:r>
            <a:r>
              <a:rPr lang="en-US" sz="2000" dirty="0">
                <a:latin typeface="Arial" charset="0"/>
                <a:cs typeface="Arial" charset="0"/>
              </a:rPr>
              <a:t>and nutrients, not population sizes (no </a:t>
            </a:r>
            <a:r>
              <a:rPr lang="en-US" sz="2000" dirty="0" err="1">
                <a:latin typeface="Arial" charset="0"/>
                <a:cs typeface="Arial" charset="0"/>
              </a:rPr>
              <a:t>dN</a:t>
            </a:r>
            <a:r>
              <a:rPr lang="en-US" sz="2000" dirty="0">
                <a:latin typeface="Arial" charset="0"/>
                <a:cs typeface="Arial" charset="0"/>
              </a:rPr>
              <a:t>/</a:t>
            </a:r>
            <a:r>
              <a:rPr lang="en-US" sz="2000" dirty="0" err="1" smtClean="0">
                <a:latin typeface="Arial" charset="0"/>
                <a:cs typeface="Arial" charset="0"/>
              </a:rPr>
              <a:t>dt</a:t>
            </a:r>
            <a:r>
              <a:rPr lang="en-US" sz="2000" dirty="0" smtClean="0">
                <a:latin typeface="Arial" charset="0"/>
                <a:cs typeface="Arial" charset="0"/>
              </a:rPr>
              <a:t> !)</a:t>
            </a:r>
            <a:endParaRPr lang="en-US" sz="2000" dirty="0">
              <a:latin typeface="Arial" charset="0"/>
              <a:cs typeface="Arial" charset="0"/>
            </a:endParaRPr>
          </a:p>
        </p:txBody>
      </p:sp>
      <p:pic>
        <p:nvPicPr>
          <p:cNvPr id="1433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 descr="FoodW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990600"/>
            <a:ext cx="47434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2270" y="1140936"/>
            <a:ext cx="6611130" cy="3170099"/>
          </a:xfrm>
          <a:prstGeom prst="rect">
            <a:avLst/>
          </a:prstGeom>
          <a:noFill/>
        </p:spPr>
        <p:txBody>
          <a:bodyPr wrap="square" rtlCol="0">
            <a:spAutoFit/>
          </a:bodyPr>
          <a:lstStyle/>
          <a:p>
            <a:pPr>
              <a:tabLst>
                <a:tab pos="571500" algn="l"/>
              </a:tabLst>
            </a:pPr>
            <a:r>
              <a:rPr lang="en-US" sz="3200" dirty="0" smtClean="0">
                <a:latin typeface="Arial"/>
                <a:cs typeface="Arial"/>
              </a:rPr>
              <a:t>V.	 </a:t>
            </a:r>
            <a:r>
              <a:rPr lang="en-US" sz="3200" u="sng" dirty="0" smtClean="0">
                <a:latin typeface="Arial"/>
                <a:cs typeface="Arial"/>
              </a:rPr>
              <a:t>Ecosystem Ecology</a:t>
            </a:r>
          </a:p>
          <a:p>
            <a:endParaRPr lang="en-US" sz="2800" dirty="0">
              <a:latin typeface="Arial"/>
              <a:cs typeface="Arial"/>
            </a:endParaRPr>
          </a:p>
          <a:p>
            <a:pPr marL="681038" indent="-681038">
              <a:buFont typeface="+mj-lt"/>
              <a:buAutoNum type="alphaUcPeriod"/>
              <a:tabLst>
                <a:tab pos="741363" algn="l"/>
              </a:tabLst>
            </a:pPr>
            <a:r>
              <a:rPr lang="en-US" sz="2800" dirty="0" smtClean="0">
                <a:latin typeface="Arial"/>
                <a:cs typeface="Arial"/>
              </a:rPr>
              <a:t>What is an ecosystem?</a:t>
            </a:r>
            <a:endParaRPr lang="en-US" sz="2800" dirty="0">
              <a:latin typeface="Arial"/>
              <a:cs typeface="Arial"/>
            </a:endParaRPr>
          </a:p>
          <a:p>
            <a:pPr marL="681038" indent="-681038">
              <a:buFont typeface="+mj-lt"/>
              <a:buAutoNum type="alphaUcPeriod"/>
              <a:tabLst>
                <a:tab pos="741363" algn="l"/>
              </a:tabLst>
            </a:pPr>
            <a:r>
              <a:rPr lang="en-US" sz="2800" dirty="0" smtClean="0">
                <a:latin typeface="Arial"/>
                <a:cs typeface="Arial"/>
              </a:rPr>
              <a:t>Important concepts</a:t>
            </a:r>
            <a:endParaRPr lang="en-US" sz="2800" dirty="0">
              <a:latin typeface="Arial"/>
              <a:cs typeface="Arial"/>
            </a:endParaRPr>
          </a:p>
          <a:p>
            <a:pPr marL="681038" indent="-681038">
              <a:buFont typeface="+mj-lt"/>
              <a:buAutoNum type="alphaUcPeriod"/>
              <a:tabLst>
                <a:tab pos="741363" algn="l"/>
              </a:tabLst>
            </a:pPr>
            <a:r>
              <a:rPr lang="en-US" sz="2800" dirty="0" smtClean="0">
                <a:latin typeface="Arial"/>
                <a:cs typeface="Arial"/>
              </a:rPr>
              <a:t>Processes of an ecosystem</a:t>
            </a:r>
          </a:p>
          <a:p>
            <a:pPr marL="681038" indent="-681038">
              <a:buFont typeface="+mj-lt"/>
              <a:buAutoNum type="alphaUcPeriod"/>
              <a:tabLst>
                <a:tab pos="741363" algn="l"/>
              </a:tabLst>
            </a:pPr>
            <a:r>
              <a:rPr lang="en-US" sz="2800" dirty="0" smtClean="0">
                <a:latin typeface="Arial"/>
                <a:cs typeface="Arial"/>
              </a:rPr>
              <a:t>Biogeochemistry</a:t>
            </a:r>
            <a:endParaRPr lang="en-US" sz="2800" dirty="0">
              <a:latin typeface="Arial"/>
              <a:cs typeface="Arial"/>
            </a:endParaRPr>
          </a:p>
          <a:p>
            <a:pPr marL="681038" indent="-681038">
              <a:buFont typeface="+mj-lt"/>
              <a:buAutoNum type="alphaUcPeriod"/>
              <a:tabLst>
                <a:tab pos="741363" algn="l"/>
              </a:tabLst>
            </a:pPr>
            <a:r>
              <a:rPr lang="en-US" sz="2800" dirty="0" smtClean="0">
                <a:latin typeface="Arial"/>
                <a:cs typeface="Arial"/>
              </a:rPr>
              <a:t>Ecosystem function and services</a:t>
            </a:r>
          </a:p>
        </p:txBody>
      </p:sp>
    </p:spTree>
    <p:extLst>
      <p:ext uri="{BB962C8B-B14F-4D97-AF65-F5344CB8AC3E}">
        <p14:creationId xmlns:p14="http://schemas.microsoft.com/office/powerpoint/2010/main" val="1097948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34" y="1140936"/>
            <a:ext cx="7769339" cy="4154983"/>
          </a:xfrm>
          <a:prstGeom prst="rect">
            <a:avLst/>
          </a:prstGeom>
          <a:noFill/>
        </p:spPr>
        <p:txBody>
          <a:bodyPr wrap="square" rtlCol="0">
            <a:spAutoFit/>
          </a:bodyPr>
          <a:lstStyle/>
          <a:p>
            <a:pPr>
              <a:tabLst>
                <a:tab pos="457200" algn="l"/>
              </a:tabLst>
            </a:pPr>
            <a:r>
              <a:rPr lang="en-US" b="1" dirty="0" smtClean="0">
                <a:latin typeface="Arial"/>
                <a:cs typeface="Arial"/>
              </a:rPr>
              <a:t>A.	What is an ecosystem?</a:t>
            </a:r>
          </a:p>
          <a:p>
            <a:endParaRPr lang="en-US" dirty="0">
              <a:latin typeface="Arial"/>
              <a:cs typeface="Arial"/>
            </a:endParaRPr>
          </a:p>
          <a:p>
            <a:r>
              <a:rPr lang="en-US" dirty="0">
                <a:latin typeface="Arial"/>
                <a:cs typeface="Arial"/>
              </a:rPr>
              <a:t>An ecosystem consists of the biological community that occurs in some locale, and the physical and chemical factors that make up its non-living or abiotic environment. </a:t>
            </a:r>
            <a:endParaRPr lang="en-US" dirty="0" smtClean="0">
              <a:latin typeface="Arial"/>
              <a:cs typeface="Arial"/>
            </a:endParaRPr>
          </a:p>
          <a:p>
            <a:endParaRPr lang="en-US" dirty="0">
              <a:latin typeface="Arial"/>
              <a:cs typeface="Arial"/>
            </a:endParaRPr>
          </a:p>
          <a:p>
            <a:r>
              <a:rPr lang="en-US" dirty="0" smtClean="0">
                <a:latin typeface="Arial"/>
                <a:cs typeface="Arial"/>
              </a:rPr>
              <a:t>Usually </a:t>
            </a:r>
            <a:r>
              <a:rPr lang="en-US" dirty="0">
                <a:latin typeface="Arial"/>
                <a:cs typeface="Arial"/>
              </a:rPr>
              <a:t>the boundaries of an ecosystem are chosen for practical reasons having to do with the goals of the particular study.</a:t>
            </a:r>
            <a:endParaRPr lang="en-US" dirty="0" smtClean="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95933288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10093</TotalTime>
  <Words>1124</Words>
  <Application>Microsoft Macintosh PowerPoint</Application>
  <PresentationFormat>On-screen Show (4:3)</PresentationFormat>
  <Paragraphs>296</Paragraphs>
  <Slides>46</Slides>
  <Notes>26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Biological Science, 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3044 -- Fall 2003</dc:title>
  <dc:creator>T. Miller</dc:creator>
  <cp:lastModifiedBy>Thomas Miller</cp:lastModifiedBy>
  <cp:revision>505</cp:revision>
  <dcterms:created xsi:type="dcterms:W3CDTF">2010-12-02T18:23:48Z</dcterms:created>
  <dcterms:modified xsi:type="dcterms:W3CDTF">2016-12-08T19:50:09Z</dcterms:modified>
</cp:coreProperties>
</file>