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673" r:id="rId2"/>
    <p:sldId id="634" r:id="rId3"/>
    <p:sldId id="713" r:id="rId4"/>
    <p:sldId id="704" r:id="rId5"/>
    <p:sldId id="705" r:id="rId6"/>
    <p:sldId id="706" r:id="rId7"/>
    <p:sldId id="707" r:id="rId8"/>
    <p:sldId id="708" r:id="rId9"/>
    <p:sldId id="709" r:id="rId10"/>
    <p:sldId id="710" r:id="rId11"/>
    <p:sldId id="711" r:id="rId12"/>
    <p:sldId id="712" r:id="rId13"/>
    <p:sldId id="714" r:id="rId14"/>
    <p:sldId id="644" r:id="rId15"/>
    <p:sldId id="645" r:id="rId16"/>
    <p:sldId id="646" r:id="rId17"/>
    <p:sldId id="647" r:id="rId18"/>
    <p:sldId id="648" r:id="rId19"/>
    <p:sldId id="649" r:id="rId20"/>
    <p:sldId id="691" r:id="rId21"/>
    <p:sldId id="692" r:id="rId22"/>
    <p:sldId id="693" r:id="rId23"/>
    <p:sldId id="694" r:id="rId24"/>
    <p:sldId id="695" r:id="rId25"/>
    <p:sldId id="696" r:id="rId26"/>
    <p:sldId id="697" r:id="rId27"/>
    <p:sldId id="698" r:id="rId28"/>
    <p:sldId id="699" r:id="rId29"/>
    <p:sldId id="700" r:id="rId30"/>
    <p:sldId id="701" r:id="rId31"/>
    <p:sldId id="702" r:id="rId32"/>
    <p:sldId id="703" r:id="rId33"/>
    <p:sldId id="652" r:id="rId34"/>
    <p:sldId id="690" r:id="rId35"/>
    <p:sldId id="660" r:id="rId36"/>
    <p:sldId id="661" r:id="rId37"/>
    <p:sldId id="662" r:id="rId38"/>
    <p:sldId id="641" r:id="rId39"/>
    <p:sldId id="672" r:id="rId40"/>
    <p:sldId id="642" r:id="rId41"/>
    <p:sldId id="643" r:id="rId42"/>
    <p:sldId id="653" r:id="rId43"/>
    <p:sldId id="656" r:id="rId44"/>
    <p:sldId id="657" r:id="rId45"/>
    <p:sldId id="658" r:id="rId46"/>
    <p:sldId id="671" r:id="rId47"/>
    <p:sldId id="659" r:id="rId48"/>
    <p:sldId id="670" r:id="rId49"/>
    <p:sldId id="654" r:id="rId50"/>
    <p:sldId id="674" r:id="rId51"/>
    <p:sldId id="675" r:id="rId52"/>
    <p:sldId id="676" r:id="rId53"/>
    <p:sldId id="677" r:id="rId54"/>
    <p:sldId id="678" r:id="rId55"/>
    <p:sldId id="632"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99" autoAdjust="0"/>
    <p:restoredTop sz="95780" autoAdjust="0"/>
  </p:normalViewPr>
  <p:slideViewPr>
    <p:cSldViewPr>
      <p:cViewPr varScale="1">
        <p:scale>
          <a:sx n="104" d="100"/>
          <a:sy n="104" d="100"/>
        </p:scale>
        <p:origin x="-464" y="-96"/>
      </p:cViewPr>
      <p:guideLst>
        <p:guide orient="horz" pos="2160"/>
        <p:guide pos="2880"/>
      </p:guideLst>
    </p:cSldViewPr>
  </p:slideViewPr>
  <p:outlineViewPr>
    <p:cViewPr>
      <p:scale>
        <a:sx n="33" d="100"/>
        <a:sy n="33" d="100"/>
      </p:scale>
      <p:origin x="0" y="2460"/>
    </p:cViewPr>
  </p:outlineViewPr>
  <p:notesTextViewPr>
    <p:cViewPr>
      <p:scale>
        <a:sx n="100" d="100"/>
        <a:sy n="100" d="100"/>
      </p:scale>
      <p:origin x="0" y="0"/>
    </p:cViewPr>
  </p:notesTextViewPr>
  <p:sorterViewPr>
    <p:cViewPr>
      <p:scale>
        <a:sx n="76" d="100"/>
        <a:sy n="76" d="100"/>
      </p:scale>
      <p:origin x="0" y="3984"/>
    </p:cViewPr>
  </p:sorterViewPr>
  <p:notesViewPr>
    <p:cSldViewPr snapToGrid="0" snapToObjects="1">
      <p:cViewPr varScale="1">
        <p:scale>
          <a:sx n="48" d="100"/>
          <a:sy n="48" d="100"/>
        </p:scale>
        <p:origin x="-200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1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1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391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7700CDA-533B-C547-BE9A-9626DFD38BD9}" type="slidenum">
              <a:rPr lang="en-US"/>
              <a:pPr>
                <a:defRPr/>
              </a:pPr>
              <a:t>‹#›</a:t>
            </a:fld>
            <a:endParaRPr lang="en-US"/>
          </a:p>
        </p:txBody>
      </p:sp>
    </p:spTree>
    <p:extLst>
      <p:ext uri="{BB962C8B-B14F-4D97-AF65-F5344CB8AC3E}">
        <p14:creationId xmlns:p14="http://schemas.microsoft.com/office/powerpoint/2010/main" val="3261648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BCF8BFC-4C99-6745-9AC8-D0338409A683}" type="slidenum">
              <a:rPr lang="en-US" sz="1200"/>
              <a:pPr/>
              <a:t>1</a:t>
            </a:fld>
            <a:endParaRPr lang="en-US" sz="1200"/>
          </a:p>
        </p:txBody>
      </p:sp>
      <p:sp>
        <p:nvSpPr>
          <p:cNvPr id="1536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6DB132F-BF32-0D42-91B7-D1E02F04DA11}" type="slidenum">
              <a:rPr lang="en-US" sz="1200"/>
              <a:pPr/>
              <a:t>18</a:t>
            </a:fld>
            <a:endParaRPr lang="en-U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052ECBC-BC24-2247-9AAA-7C17BF146DC4}" type="slidenum">
              <a:rPr lang="en-US" sz="1200"/>
              <a:pPr/>
              <a:t>19</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the rock surface flakes off the volcanic tuff, creating open spaces, and perhaps helping to maintain a relatively diverse lichen community.  As a class project for Bill Schaffer at Arizona, I decided to test Connell’s idea . . . .</a:t>
            </a:r>
            <a:endParaRPr lang="en-US" dirty="0" smtClean="0"/>
          </a:p>
          <a:p>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20</a:t>
            </a:fld>
            <a:endParaRPr lang="en-US"/>
          </a:p>
        </p:txBody>
      </p:sp>
    </p:spTree>
    <p:extLst>
      <p:ext uri="{BB962C8B-B14F-4D97-AF65-F5344CB8AC3E}">
        <p14:creationId xmlns:p14="http://schemas.microsoft.com/office/powerpoint/2010/main" val="384245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threw out a bunch of quadrats and measured lichen diversity as a function of rock </a:t>
            </a:r>
            <a:r>
              <a:rPr lang="en-US" baseline="0" dirty="0" err="1" smtClean="0"/>
              <a:t>sharding</a:t>
            </a:r>
            <a:r>
              <a:rPr lang="en-US" baseline="0" dirty="0" smtClean="0"/>
              <a:t> and found a decent hump-shaped pattern similar to that proposed by Joe Connell.  Of course, just finding the pattern doesn’t confirm Connell’s idea. </a:t>
            </a:r>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21</a:t>
            </a:fld>
            <a:endParaRPr lang="en-US"/>
          </a:p>
        </p:txBody>
      </p:sp>
    </p:spTree>
    <p:extLst>
      <p:ext uri="{BB962C8B-B14F-4D97-AF65-F5344CB8AC3E}">
        <p14:creationId xmlns:p14="http://schemas.microsoft.com/office/powerpoint/2010/main" val="196225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I wanted to test the mechanism behind the pattern, which was a trade-off between colonization and competition.  Species that are good colonizers should occur only where there is high disturbance rates and good competitors where there is low disturbance rates.</a:t>
            </a:r>
            <a:endParaRPr lang="en-US" dirty="0" smtClean="0"/>
          </a:p>
          <a:p>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22</a:t>
            </a:fld>
            <a:endParaRPr lang="en-US"/>
          </a:p>
        </p:txBody>
      </p:sp>
    </p:spTree>
    <p:extLst>
      <p:ext uri="{BB962C8B-B14F-4D97-AF65-F5344CB8AC3E}">
        <p14:creationId xmlns:p14="http://schemas.microsoft.com/office/powerpoint/2010/main" val="11999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 I needed to quantity colonization</a:t>
            </a:r>
            <a:r>
              <a:rPr lang="en-US" baseline="0" dirty="0" smtClean="0"/>
              <a:t> and competition abilities for a number of species and test for a negative correlation AND then also show that species traits matched up with the disturbance rates at different sites.</a:t>
            </a:r>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23</a:t>
            </a:fld>
            <a:endParaRPr lang="en-US"/>
          </a:p>
        </p:txBody>
      </p:sp>
    </p:spTree>
    <p:extLst>
      <p:ext uri="{BB962C8B-B14F-4D97-AF65-F5344CB8AC3E}">
        <p14:creationId xmlns:p14="http://schemas.microsoft.com/office/powerpoint/2010/main" val="252007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did this</a:t>
            </a:r>
            <a:r>
              <a:rPr lang="en-US" baseline="0" dirty="0" smtClean="0"/>
              <a:t> by setting up a second experiment with cleared and </a:t>
            </a:r>
            <a:r>
              <a:rPr lang="en-US" baseline="0" dirty="0" err="1" smtClean="0"/>
              <a:t>uncleared</a:t>
            </a:r>
            <a:r>
              <a:rPr lang="en-US" baseline="0" dirty="0" smtClean="0"/>
              <a:t> plots.  The cleared plots could be used to measure colonization rates by species into disturbances, while the </a:t>
            </a:r>
            <a:r>
              <a:rPr lang="en-US" baseline="0" dirty="0" err="1" smtClean="0"/>
              <a:t>uncleared</a:t>
            </a:r>
            <a:r>
              <a:rPr lang="en-US" baseline="0" dirty="0" smtClean="0"/>
              <a:t> plots could be used to measure who wins in competition between existing colonies.  I figured that in a few years I could measure these plots again and be done. </a:t>
            </a:r>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24</a:t>
            </a:fld>
            <a:endParaRPr lang="en-US"/>
          </a:p>
        </p:txBody>
      </p:sp>
    </p:spTree>
    <p:extLst>
      <p:ext uri="{BB962C8B-B14F-4D97-AF65-F5344CB8AC3E}">
        <p14:creationId xmlns:p14="http://schemas.microsoft.com/office/powerpoint/2010/main" val="1635255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 discovered was that lichen</a:t>
            </a:r>
            <a:r>
              <a:rPr lang="en-US" baseline="0" dirty="0" smtClean="0"/>
              <a:t> dynamics are really slow.  For example, here is a cleared plot after 4 years.  The plots were well marked and near my parents home, so I just kept photographing them every few years.  I hope to get back to them this year. </a:t>
            </a:r>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25</a:t>
            </a:fld>
            <a:endParaRPr lang="en-US"/>
          </a:p>
        </p:txBody>
      </p:sp>
    </p:spTree>
    <p:extLst>
      <p:ext uri="{BB962C8B-B14F-4D97-AF65-F5344CB8AC3E}">
        <p14:creationId xmlns:p14="http://schemas.microsoft.com/office/powerpoint/2010/main" val="3060331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years ago, I convinced my lab group to take on the job of trying to do something with them.  I had over 300 photos from 32 years, but the photos</a:t>
            </a:r>
            <a:r>
              <a:rPr lang="en-US" baseline="0" dirty="0" smtClean="0"/>
              <a:t> had to be digitized, rotated, and overlaid.  We had to work out a lot </a:t>
            </a:r>
            <a:r>
              <a:rPr lang="en-US" baseline="0" smtClean="0"/>
              <a:t>of methods.  </a:t>
            </a:r>
            <a:endParaRPr lang="en-US" dirty="0"/>
          </a:p>
        </p:txBody>
      </p:sp>
      <p:sp>
        <p:nvSpPr>
          <p:cNvPr id="4" name="Slide Number Placeholder 3"/>
          <p:cNvSpPr>
            <a:spLocks noGrp="1"/>
          </p:cNvSpPr>
          <p:nvPr>
            <p:ph type="sldNum" sz="quarter" idx="10"/>
          </p:nvPr>
        </p:nvSpPr>
        <p:spPr/>
        <p:txBody>
          <a:bodyPr/>
          <a:lstStyle/>
          <a:p>
            <a:fld id="{E155C522-C319-124A-8C83-8DE28E09908B}" type="slidenum">
              <a:rPr lang="en-US" smtClean="0"/>
              <a:t>26</a:t>
            </a:fld>
            <a:endParaRPr lang="en-US"/>
          </a:p>
        </p:txBody>
      </p:sp>
    </p:spTree>
    <p:extLst>
      <p:ext uri="{BB962C8B-B14F-4D97-AF65-F5344CB8AC3E}">
        <p14:creationId xmlns:p14="http://schemas.microsoft.com/office/powerpoint/2010/main" val="29564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33</a:t>
            </a:fld>
            <a:endParaRPr lang="en-US"/>
          </a:p>
        </p:txBody>
      </p:sp>
    </p:spTree>
    <p:extLst>
      <p:ext uri="{BB962C8B-B14F-4D97-AF65-F5344CB8AC3E}">
        <p14:creationId xmlns:p14="http://schemas.microsoft.com/office/powerpoint/2010/main" val="245701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2</a:t>
            </a:fld>
            <a:endParaRPr lang="en-US"/>
          </a:p>
        </p:txBody>
      </p:sp>
    </p:spTree>
    <p:extLst>
      <p:ext uri="{BB962C8B-B14F-4D97-AF65-F5344CB8AC3E}">
        <p14:creationId xmlns:p14="http://schemas.microsoft.com/office/powerpoint/2010/main" val="185151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34</a:t>
            </a:fld>
            <a:endParaRPr lang="en-US"/>
          </a:p>
        </p:txBody>
      </p:sp>
    </p:spTree>
    <p:extLst>
      <p:ext uri="{BB962C8B-B14F-4D97-AF65-F5344CB8AC3E}">
        <p14:creationId xmlns:p14="http://schemas.microsoft.com/office/powerpoint/2010/main" val="185151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35</a:t>
            </a:fld>
            <a:endParaRPr lang="en-US"/>
          </a:p>
        </p:txBody>
      </p:sp>
    </p:spTree>
    <p:extLst>
      <p:ext uri="{BB962C8B-B14F-4D97-AF65-F5344CB8AC3E}">
        <p14:creationId xmlns:p14="http://schemas.microsoft.com/office/powerpoint/2010/main" val="2588798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36</a:t>
            </a:fld>
            <a:endParaRPr lang="en-US"/>
          </a:p>
        </p:txBody>
      </p:sp>
    </p:spTree>
    <p:extLst>
      <p:ext uri="{BB962C8B-B14F-4D97-AF65-F5344CB8AC3E}">
        <p14:creationId xmlns:p14="http://schemas.microsoft.com/office/powerpoint/2010/main" val="2694573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37</a:t>
            </a:fld>
            <a:endParaRPr lang="en-US"/>
          </a:p>
        </p:txBody>
      </p:sp>
    </p:spTree>
    <p:extLst>
      <p:ext uri="{BB962C8B-B14F-4D97-AF65-F5344CB8AC3E}">
        <p14:creationId xmlns:p14="http://schemas.microsoft.com/office/powerpoint/2010/main" val="97432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514B7D5-7C95-E545-8EBA-7589F1D7672C}" type="slidenum">
              <a:rPr lang="en-US" sz="1200"/>
              <a:pPr/>
              <a:t>38</a:t>
            </a:fld>
            <a:endParaRPr lang="en-US"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4FDA419-DBEC-4346-BB7F-B53DCFE144F4}" type="slidenum">
              <a:rPr lang="en-US" sz="1200"/>
              <a:pPr/>
              <a:t>39</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667E10D-B0DA-D54B-B8A4-813230C10C93}" type="slidenum">
              <a:rPr lang="en-US" sz="1200"/>
              <a:pPr/>
              <a:t>40</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41</a:t>
            </a:fld>
            <a:endParaRPr lang="en-US"/>
          </a:p>
        </p:txBody>
      </p:sp>
    </p:spTree>
    <p:extLst>
      <p:ext uri="{BB962C8B-B14F-4D97-AF65-F5344CB8AC3E}">
        <p14:creationId xmlns:p14="http://schemas.microsoft.com/office/powerpoint/2010/main" val="1909881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883A7EB-EEB6-9A4F-8A93-63E071BD281E}" type="slidenum">
              <a:rPr lang="en-US" sz="1200"/>
              <a:pPr/>
              <a:t>42</a:t>
            </a:fld>
            <a:endParaRPr lang="en-US" sz="12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609E350-E160-5A47-8AC6-48D14748593D}" type="slidenum">
              <a:rPr lang="en-US" sz="1200"/>
              <a:pPr/>
              <a:t>43</a:t>
            </a:fld>
            <a:endParaRPr lang="en-US" sz="1200"/>
          </a:p>
        </p:txBody>
      </p:sp>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C17DC7-5F1B-A143-B34D-134C357F3871}" type="slidenum">
              <a:rPr lang="en-US" sz="1200"/>
              <a:pPr/>
              <a:t>3</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Lithothamnium</a:t>
            </a:r>
            <a:r>
              <a:rPr lang="en-US" baseline="0" dirty="0" smtClean="0"/>
              <a:t> is a </a:t>
            </a:r>
            <a:r>
              <a:rPr lang="en-US" baseline="0" dirty="0" err="1" smtClean="0"/>
              <a:t>thalloid</a:t>
            </a:r>
            <a:r>
              <a:rPr lang="en-US" baseline="0" dirty="0" smtClean="0"/>
              <a:t> red alga, </a:t>
            </a:r>
            <a:r>
              <a:rPr lang="en-US" baseline="0" dirty="0" err="1" smtClean="0"/>
              <a:t>pollicipes</a:t>
            </a:r>
            <a:r>
              <a:rPr lang="en-US" baseline="0" dirty="0" smtClean="0"/>
              <a:t> are goose-neck barnacles.</a:t>
            </a:r>
            <a:endParaRPr lang="en-US" dirty="0"/>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44</a:t>
            </a:fld>
            <a:endParaRPr lang="en-US"/>
          </a:p>
        </p:txBody>
      </p:sp>
    </p:spTree>
    <p:extLst>
      <p:ext uri="{BB962C8B-B14F-4D97-AF65-F5344CB8AC3E}">
        <p14:creationId xmlns:p14="http://schemas.microsoft.com/office/powerpoint/2010/main" val="1890138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C71D33-6786-FA4D-9106-EBFC23E1991A}" type="slidenum">
              <a:rPr lang="en-US" sz="1200"/>
              <a:pPr/>
              <a:t>45</a:t>
            </a:fld>
            <a:endParaRPr lang="en-US" sz="1200"/>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46</a:t>
            </a:fld>
            <a:endParaRPr lang="en-US"/>
          </a:p>
        </p:txBody>
      </p:sp>
    </p:spTree>
    <p:extLst>
      <p:ext uri="{BB962C8B-B14F-4D97-AF65-F5344CB8AC3E}">
        <p14:creationId xmlns:p14="http://schemas.microsoft.com/office/powerpoint/2010/main" val="3639734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47</a:t>
            </a:fld>
            <a:endParaRPr lang="en-US"/>
          </a:p>
        </p:txBody>
      </p:sp>
    </p:spTree>
    <p:extLst>
      <p:ext uri="{BB962C8B-B14F-4D97-AF65-F5344CB8AC3E}">
        <p14:creationId xmlns:p14="http://schemas.microsoft.com/office/powerpoint/2010/main" val="3095634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48</a:t>
            </a:fld>
            <a:endParaRPr lang="en-US"/>
          </a:p>
        </p:txBody>
      </p:sp>
    </p:spTree>
    <p:extLst>
      <p:ext uri="{BB962C8B-B14F-4D97-AF65-F5344CB8AC3E}">
        <p14:creationId xmlns:p14="http://schemas.microsoft.com/office/powerpoint/2010/main" val="644110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49</a:t>
            </a:fld>
            <a:endParaRPr lang="en-US"/>
          </a:p>
        </p:txBody>
      </p:sp>
    </p:spTree>
    <p:extLst>
      <p:ext uri="{BB962C8B-B14F-4D97-AF65-F5344CB8AC3E}">
        <p14:creationId xmlns:p14="http://schemas.microsoft.com/office/powerpoint/2010/main" val="278791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110D1E-E344-8C4D-ACCC-450A75FE3F12}" type="slidenum">
              <a:rPr lang="en-US" sz="1200"/>
              <a:pPr/>
              <a:t>50</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B81F7F2-5C7C-194F-8BD0-8DC1D4C200FF}" type="slidenum">
              <a:rPr lang="en-US" sz="1200"/>
              <a:pPr/>
              <a:t>51</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7216412-AA77-B74D-AF43-48A2FA13306A}" type="slidenum">
              <a:rPr lang="en-US" sz="1200"/>
              <a:pPr/>
              <a:t>52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D126316-2F88-A947-8F7E-23F5E32E27EC}" type="slidenum">
              <a:rPr lang="en-US" sz="1200"/>
              <a:pPr/>
              <a:t>53</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3435F4D-7419-2E48-A0AD-1F54D391E18B}" type="slidenum">
              <a:rPr lang="en-US" sz="1200"/>
              <a:pPr/>
              <a:t>8</a:t>
            </a:fld>
            <a:endParaRPr lang="en-US" sz="1200"/>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94F84E9-AB71-B84A-BF7A-768224BA41E1}" type="slidenum">
              <a:rPr lang="en-US" sz="1200"/>
              <a:pPr/>
              <a:t>54</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A89624E-876B-3243-914E-35753D0811D5}" type="slidenum">
              <a:rPr lang="en-US" sz="1200"/>
              <a:pPr algn="r"/>
              <a:t>55</a:t>
            </a:fld>
            <a:endParaRPr lang="en-US"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C17DC7-5F1B-A143-B34D-134C357F3871}" type="slidenum">
              <a:rPr lang="en-US" sz="1200"/>
              <a:pPr/>
              <a:t>13</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14</a:t>
            </a:fld>
            <a:endParaRPr lang="en-US"/>
          </a:p>
        </p:txBody>
      </p:sp>
    </p:spTree>
    <p:extLst>
      <p:ext uri="{BB962C8B-B14F-4D97-AF65-F5344CB8AC3E}">
        <p14:creationId xmlns:p14="http://schemas.microsoft.com/office/powerpoint/2010/main" val="162519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700CDA-533B-C547-BE9A-9626DFD38BD9}" type="slidenum">
              <a:rPr lang="en-US" smtClean="0"/>
              <a:pPr>
                <a:defRPr/>
              </a:pPr>
              <a:t>15</a:t>
            </a:fld>
            <a:endParaRPr lang="en-US"/>
          </a:p>
        </p:txBody>
      </p:sp>
    </p:spTree>
    <p:extLst>
      <p:ext uri="{BB962C8B-B14F-4D97-AF65-F5344CB8AC3E}">
        <p14:creationId xmlns:p14="http://schemas.microsoft.com/office/powerpoint/2010/main" val="123281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B66CF56-86DC-2041-8ED1-1DDDC148CF6B}" type="slidenum">
              <a:rPr lang="en-US" sz="1200"/>
              <a:pPr/>
              <a:t>16</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B14C3AD-A3F5-1944-86E7-5B97C7731F54}" type="slidenum">
              <a:rPr lang="en-US" sz="1200"/>
              <a:pPr/>
              <a:t>17</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B39553-FA2F-E24E-A898-127D8AF5060A}" type="slidenum">
              <a:rPr lang="en-US"/>
              <a:pPr>
                <a:defRPr/>
              </a:pPr>
              <a:t>‹#›</a:t>
            </a:fld>
            <a:endParaRPr lang="en-US"/>
          </a:p>
        </p:txBody>
      </p:sp>
    </p:spTree>
    <p:extLst>
      <p:ext uri="{BB962C8B-B14F-4D97-AF65-F5344CB8AC3E}">
        <p14:creationId xmlns:p14="http://schemas.microsoft.com/office/powerpoint/2010/main" val="385079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B468B-3DC7-7F41-AA9B-818685595EAF}" type="slidenum">
              <a:rPr lang="en-US"/>
              <a:pPr>
                <a:defRPr/>
              </a:pPr>
              <a:t>‹#›</a:t>
            </a:fld>
            <a:endParaRPr lang="en-US"/>
          </a:p>
        </p:txBody>
      </p:sp>
    </p:spTree>
    <p:extLst>
      <p:ext uri="{BB962C8B-B14F-4D97-AF65-F5344CB8AC3E}">
        <p14:creationId xmlns:p14="http://schemas.microsoft.com/office/powerpoint/2010/main" val="2636709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6649FB-40A8-514A-9AEA-FF8FB2769608}" type="slidenum">
              <a:rPr lang="en-US"/>
              <a:pPr>
                <a:defRPr/>
              </a:pPr>
              <a:t>‹#›</a:t>
            </a:fld>
            <a:endParaRPr lang="en-US"/>
          </a:p>
        </p:txBody>
      </p:sp>
    </p:spTree>
    <p:extLst>
      <p:ext uri="{BB962C8B-B14F-4D97-AF65-F5344CB8AC3E}">
        <p14:creationId xmlns:p14="http://schemas.microsoft.com/office/powerpoint/2010/main" val="3778061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071566-09F0-8949-A74D-24A5A60B3238}" type="slidenum">
              <a:rPr lang="en-US"/>
              <a:pPr>
                <a:defRPr/>
              </a:pPr>
              <a:t>‹#›</a:t>
            </a:fld>
            <a:endParaRPr lang="en-US"/>
          </a:p>
        </p:txBody>
      </p:sp>
    </p:spTree>
    <p:extLst>
      <p:ext uri="{BB962C8B-B14F-4D97-AF65-F5344CB8AC3E}">
        <p14:creationId xmlns:p14="http://schemas.microsoft.com/office/powerpoint/2010/main" val="127608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565854-C856-1649-BC51-750B405CD7C9}" type="slidenum">
              <a:rPr lang="en-US"/>
              <a:pPr>
                <a:defRPr/>
              </a:pPr>
              <a:t>‹#›</a:t>
            </a:fld>
            <a:endParaRPr lang="en-US"/>
          </a:p>
        </p:txBody>
      </p:sp>
    </p:spTree>
    <p:extLst>
      <p:ext uri="{BB962C8B-B14F-4D97-AF65-F5344CB8AC3E}">
        <p14:creationId xmlns:p14="http://schemas.microsoft.com/office/powerpoint/2010/main" val="195646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E2471A-3FE4-604F-8D1D-0F4B4F81D5E4}" type="slidenum">
              <a:rPr lang="en-US"/>
              <a:pPr>
                <a:defRPr/>
              </a:pPr>
              <a:t>‹#›</a:t>
            </a:fld>
            <a:endParaRPr lang="en-US"/>
          </a:p>
        </p:txBody>
      </p:sp>
    </p:spTree>
    <p:extLst>
      <p:ext uri="{BB962C8B-B14F-4D97-AF65-F5344CB8AC3E}">
        <p14:creationId xmlns:p14="http://schemas.microsoft.com/office/powerpoint/2010/main" val="28163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1335BA-FF9F-CC4C-9AE8-432B642FD2D8}" type="slidenum">
              <a:rPr lang="en-US"/>
              <a:pPr>
                <a:defRPr/>
              </a:pPr>
              <a:t>‹#›</a:t>
            </a:fld>
            <a:endParaRPr lang="en-US"/>
          </a:p>
        </p:txBody>
      </p:sp>
    </p:spTree>
    <p:extLst>
      <p:ext uri="{BB962C8B-B14F-4D97-AF65-F5344CB8AC3E}">
        <p14:creationId xmlns:p14="http://schemas.microsoft.com/office/powerpoint/2010/main" val="249278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908921-35B6-B149-9E4D-0048566470C5}" type="slidenum">
              <a:rPr lang="en-US"/>
              <a:pPr>
                <a:defRPr/>
              </a:pPr>
              <a:t>‹#›</a:t>
            </a:fld>
            <a:endParaRPr lang="en-US"/>
          </a:p>
        </p:txBody>
      </p:sp>
    </p:spTree>
    <p:extLst>
      <p:ext uri="{BB962C8B-B14F-4D97-AF65-F5344CB8AC3E}">
        <p14:creationId xmlns:p14="http://schemas.microsoft.com/office/powerpoint/2010/main" val="232946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805992-5321-9D4D-8C32-1654C133A48D}" type="slidenum">
              <a:rPr lang="en-US"/>
              <a:pPr>
                <a:defRPr/>
              </a:pPr>
              <a:t>‹#›</a:t>
            </a:fld>
            <a:endParaRPr lang="en-US"/>
          </a:p>
        </p:txBody>
      </p:sp>
    </p:spTree>
    <p:extLst>
      <p:ext uri="{BB962C8B-B14F-4D97-AF65-F5344CB8AC3E}">
        <p14:creationId xmlns:p14="http://schemas.microsoft.com/office/powerpoint/2010/main" val="300081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57A546-A41A-7C4A-8ECD-19AEE6E56657}" type="slidenum">
              <a:rPr lang="en-US"/>
              <a:pPr>
                <a:defRPr/>
              </a:pPr>
              <a:t>‹#›</a:t>
            </a:fld>
            <a:endParaRPr lang="en-US"/>
          </a:p>
        </p:txBody>
      </p:sp>
    </p:spTree>
    <p:extLst>
      <p:ext uri="{BB962C8B-B14F-4D97-AF65-F5344CB8AC3E}">
        <p14:creationId xmlns:p14="http://schemas.microsoft.com/office/powerpoint/2010/main" val="125235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845C9-D9E4-3A4A-8FE1-07EE225622E8}" type="slidenum">
              <a:rPr lang="en-US"/>
              <a:pPr>
                <a:defRPr/>
              </a:pPr>
              <a:t>‹#›</a:t>
            </a:fld>
            <a:endParaRPr lang="en-US"/>
          </a:p>
        </p:txBody>
      </p:sp>
    </p:spTree>
    <p:extLst>
      <p:ext uri="{BB962C8B-B14F-4D97-AF65-F5344CB8AC3E}">
        <p14:creationId xmlns:p14="http://schemas.microsoft.com/office/powerpoint/2010/main" val="1846856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FED55C8-A6A5-1D46-A706-6F97DC49A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emf"/><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1.wdp"/><Relationship Id="rId5" Type="http://schemas.openxmlformats.org/officeDocument/2006/relationships/image" Target="../media/image22.jpe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3.wdp"/><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1" Type="http://schemas.openxmlformats.org/officeDocument/2006/relationships/image" Target="../media/image36.tiff"/><Relationship Id="rId12" Type="http://schemas.openxmlformats.org/officeDocument/2006/relationships/image" Target="../media/image37.tiff"/><Relationship Id="rId13" Type="http://schemas.openxmlformats.org/officeDocument/2006/relationships/image" Target="../media/image38.tiff"/><Relationship Id="rId14" Type="http://schemas.openxmlformats.org/officeDocument/2006/relationships/image" Target="../media/image39.tiff"/><Relationship Id="rId15" Type="http://schemas.openxmlformats.org/officeDocument/2006/relationships/image" Target="../media/image40.tiff"/><Relationship Id="rId16" Type="http://schemas.openxmlformats.org/officeDocument/2006/relationships/image" Target="../media/image41.tiff"/><Relationship Id="rId17" Type="http://schemas.openxmlformats.org/officeDocument/2006/relationships/image" Target="../media/image42.tiff"/><Relationship Id="rId18" Type="http://schemas.openxmlformats.org/officeDocument/2006/relationships/image" Target="../media/image43.tiff"/><Relationship Id="rId1" Type="http://schemas.openxmlformats.org/officeDocument/2006/relationships/slideLayout" Target="../slideLayouts/slideLayout1.xml"/><Relationship Id="rId2" Type="http://schemas.openxmlformats.org/officeDocument/2006/relationships/image" Target="../media/image27.tiff"/><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7" Type="http://schemas.openxmlformats.org/officeDocument/2006/relationships/image" Target="../media/image32.tiff"/><Relationship Id="rId8" Type="http://schemas.openxmlformats.org/officeDocument/2006/relationships/image" Target="../media/image33.tiff"/><Relationship Id="rId9" Type="http://schemas.openxmlformats.org/officeDocument/2006/relationships/image" Target="../media/image34.tiff"/><Relationship Id="rId10" Type="http://schemas.openxmlformats.org/officeDocument/2006/relationships/image" Target="../media/image3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1.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jpeg"/><Relationship Id="rId5"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0" y="1295400"/>
            <a:ext cx="4267200"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6538" indent="-236538">
              <a:defRPr/>
            </a:pPr>
            <a:r>
              <a:rPr lang="en-US" u="sng" dirty="0" smtClean="0">
                <a:latin typeface="Arial" charset="0"/>
              </a:rPr>
              <a:t>21</a:t>
            </a:r>
            <a:r>
              <a:rPr lang="en-US" u="sng" baseline="30000" dirty="0" smtClean="0">
                <a:latin typeface="Arial" charset="0"/>
              </a:rPr>
              <a:t>st</a:t>
            </a:r>
            <a:r>
              <a:rPr lang="en-US" u="sng" dirty="0" smtClean="0">
                <a:latin typeface="Arial" charset="0"/>
              </a:rPr>
              <a:t>  </a:t>
            </a:r>
            <a:r>
              <a:rPr lang="en-US" u="sng" dirty="0">
                <a:latin typeface="Arial" charset="0"/>
              </a:rPr>
              <a:t>Lecture – </a:t>
            </a:r>
            <a:r>
              <a:rPr lang="en-US" u="sng" dirty="0" smtClean="0">
                <a:latin typeface="Arial" charset="0"/>
              </a:rPr>
              <a:t>Nov 22, 2016</a:t>
            </a:r>
          </a:p>
          <a:p>
            <a:pPr marL="236538" indent="-236538">
              <a:defRPr/>
            </a:pPr>
            <a:endParaRPr lang="en-US" sz="2000" dirty="0" smtClean="0">
              <a:solidFill>
                <a:srgbClr val="FF0000"/>
              </a:solidFill>
              <a:latin typeface="Arial" charset="0"/>
            </a:endParaRPr>
          </a:p>
          <a:p>
            <a:pPr marL="406400" indent="-406400">
              <a:defRPr/>
            </a:pPr>
            <a:r>
              <a:rPr lang="en-US" sz="2000" dirty="0" smtClean="0">
                <a:solidFill>
                  <a:srgbClr val="FF0000"/>
                </a:solidFill>
                <a:latin typeface="Arial" charset="0"/>
              </a:rPr>
              <a:t>-</a:t>
            </a:r>
            <a:r>
              <a:rPr lang="en-US" sz="2000" dirty="0">
                <a:solidFill>
                  <a:srgbClr val="FF0000"/>
                </a:solidFill>
                <a:latin typeface="Arial" charset="0"/>
              </a:rPr>
              <a:t>- 	</a:t>
            </a:r>
            <a:r>
              <a:rPr lang="en-US" sz="2000" dirty="0" smtClean="0">
                <a:solidFill>
                  <a:srgbClr val="FF0000"/>
                </a:solidFill>
                <a:latin typeface="Arial" charset="0"/>
              </a:rPr>
              <a:t>Assignment 4 must be turned in today.  You can put in the box by my door.</a:t>
            </a:r>
          </a:p>
          <a:p>
            <a:pPr marL="406400" indent="-406400">
              <a:defRPr/>
            </a:pPr>
            <a:endParaRPr lang="en-US" sz="2000" dirty="0">
              <a:solidFill>
                <a:srgbClr val="FF0000"/>
              </a:solidFill>
              <a:latin typeface="Arial" charset="0"/>
            </a:endParaRPr>
          </a:p>
          <a:p>
            <a:pPr marL="406400" indent="-406400">
              <a:defRPr/>
            </a:pPr>
            <a:r>
              <a:rPr lang="en-US" sz="2000" dirty="0" smtClean="0">
                <a:solidFill>
                  <a:srgbClr val="FF0000"/>
                </a:solidFill>
                <a:latin typeface="Arial" charset="0"/>
              </a:rPr>
              <a:t>--	No talks this week.</a:t>
            </a:r>
          </a:p>
          <a:p>
            <a:pPr marL="406400" indent="-406400">
              <a:defRPr/>
            </a:pPr>
            <a:endParaRPr lang="en-US" sz="2000" dirty="0">
              <a:solidFill>
                <a:srgbClr val="FF0000"/>
              </a:solidFill>
              <a:latin typeface="Arial" charset="0"/>
            </a:endParaRPr>
          </a:p>
          <a:p>
            <a:pPr marL="406400" indent="-406400">
              <a:defRPr/>
            </a:pPr>
            <a:r>
              <a:rPr lang="en-US" sz="2000" dirty="0" smtClean="0">
                <a:solidFill>
                  <a:srgbClr val="FF0000"/>
                </a:solidFill>
                <a:latin typeface="Arial" charset="0"/>
              </a:rPr>
              <a:t>--	Which isocline should be on the final?</a:t>
            </a:r>
            <a:r>
              <a:rPr lang="en-US" sz="2000" dirty="0">
                <a:solidFill>
                  <a:srgbClr val="FF0000"/>
                </a:solidFill>
                <a:latin typeface="Arial" charset="0"/>
              </a:rPr>
              <a:t> </a:t>
            </a:r>
            <a:r>
              <a:rPr lang="en-US" sz="2000" dirty="0" smtClean="0">
                <a:solidFill>
                  <a:srgbClr val="FF0000"/>
                </a:solidFill>
                <a:latin typeface="Arial" charset="0"/>
              </a:rPr>
              <a:t>Competition or predator-prey?  You decide!</a:t>
            </a:r>
          </a:p>
          <a:p>
            <a:pPr marL="406400" indent="-406400">
              <a:defRPr/>
            </a:pPr>
            <a:endParaRPr lang="en-US" sz="2000" dirty="0" smtClean="0">
              <a:solidFill>
                <a:srgbClr val="FF0000"/>
              </a:solidFill>
              <a:latin typeface="Arial" charset="0"/>
            </a:endParaRPr>
          </a:p>
          <a:p>
            <a:pPr marL="406400" indent="-406400">
              <a:defRPr/>
            </a:pPr>
            <a:endParaRPr lang="en-US" sz="2000" dirty="0" smtClean="0">
              <a:solidFill>
                <a:srgbClr val="FF0000"/>
              </a:solidFill>
              <a:latin typeface="Arial" charset="0"/>
            </a:endParaRPr>
          </a:p>
        </p:txBody>
      </p:sp>
      <p:pic>
        <p:nvPicPr>
          <p:cNvPr id="5" name="Picture 4"/>
          <p:cNvPicPr>
            <a:picLocks noChangeAspect="1"/>
          </p:cNvPicPr>
          <p:nvPr/>
        </p:nvPicPr>
        <p:blipFill>
          <a:blip r:embed="rId4"/>
          <a:stretch>
            <a:fillRect/>
          </a:stretch>
        </p:blipFill>
        <p:spPr>
          <a:xfrm>
            <a:off x="4267200" y="1143000"/>
            <a:ext cx="4515655" cy="5181600"/>
          </a:xfrm>
          <a:prstGeom prst="rect">
            <a:avLst/>
          </a:prstGeom>
        </p:spPr>
      </p:pic>
    </p:spTree>
    <p:extLst>
      <p:ext uri="{BB962C8B-B14F-4D97-AF65-F5344CB8AC3E}">
        <p14:creationId xmlns:p14="http://schemas.microsoft.com/office/powerpoint/2010/main" val="6380274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 name="Picture 2"/>
          <p:cNvPicPr>
            <a:picLocks noChangeAspect="1"/>
          </p:cNvPicPr>
          <p:nvPr/>
        </p:nvPicPr>
        <p:blipFill>
          <a:blip r:embed="rId2"/>
          <a:stretch>
            <a:fillRect/>
          </a:stretch>
        </p:blipFill>
        <p:spPr>
          <a:xfrm>
            <a:off x="0" y="673100"/>
            <a:ext cx="9144000" cy="5498297"/>
          </a:xfrm>
          <a:prstGeom prst="rect">
            <a:avLst/>
          </a:prstGeom>
        </p:spPr>
      </p:pic>
    </p:spTree>
    <p:extLst>
      <p:ext uri="{BB962C8B-B14F-4D97-AF65-F5344CB8AC3E}">
        <p14:creationId xmlns:p14="http://schemas.microsoft.com/office/powerpoint/2010/main" val="38495612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97282" name="Text Box 4"/>
          <p:cNvSpPr txBox="1">
            <a:spLocks noChangeArrowheads="1"/>
          </p:cNvSpPr>
          <p:nvPr/>
        </p:nvSpPr>
        <p:spPr bwMode="auto">
          <a:xfrm>
            <a:off x="404813" y="788988"/>
            <a:ext cx="85105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pPr>
              <a:defRPr/>
            </a:pPr>
            <a:r>
              <a:rPr lang="en-US" sz="2000" b="1" dirty="0" smtClean="0">
                <a:latin typeface="Arial" charset="0"/>
              </a:rPr>
              <a:t>IV.	Community ecology</a:t>
            </a:r>
          </a:p>
          <a:p>
            <a:pPr>
              <a:defRPr/>
            </a:pPr>
            <a:r>
              <a:rPr lang="en-US" sz="2000" dirty="0" smtClean="0">
                <a:latin typeface="Arial" charset="0"/>
              </a:rPr>
              <a:t>. . . .</a:t>
            </a:r>
          </a:p>
          <a:p>
            <a:pPr>
              <a:defRPr/>
            </a:pPr>
            <a:r>
              <a:rPr lang="en-US" sz="2000" dirty="0" smtClean="0">
                <a:latin typeface="Arial" charset="0"/>
              </a:rPr>
              <a:t>		6.	</a:t>
            </a:r>
            <a:r>
              <a:rPr lang="en-US" sz="2000" dirty="0" smtClean="0">
                <a:solidFill>
                  <a:srgbClr val="FF0000"/>
                </a:solidFill>
                <a:latin typeface="Arial" charset="0"/>
              </a:rPr>
              <a:t>The Climax - what is it, does it really exist?</a:t>
            </a:r>
            <a:r>
              <a:rPr lang="en-US" sz="2000" dirty="0" smtClean="0">
                <a:latin typeface="Arial" charset="0"/>
              </a:rPr>
              <a:t> –  The climax is the final "stable" community.  There is some discussion of whether or not any climax community really ever exists.  Three alternative views:</a:t>
            </a:r>
          </a:p>
          <a:p>
            <a:pPr>
              <a:defRPr/>
            </a:pPr>
            <a:endParaRPr lang="en-US" sz="2000" dirty="0" smtClean="0">
              <a:latin typeface="Arial" charset="0"/>
            </a:endParaRPr>
          </a:p>
          <a:p>
            <a:pPr>
              <a:defRPr/>
            </a:pPr>
            <a:r>
              <a:rPr lang="en-US" sz="2000" dirty="0" smtClean="0">
                <a:latin typeface="Arial" charset="0"/>
              </a:rPr>
              <a:t>			a.	successional processes can be very slow, esp. in trees.</a:t>
            </a:r>
          </a:p>
          <a:p>
            <a:pPr>
              <a:defRPr/>
            </a:pPr>
            <a:endParaRPr lang="en-US" sz="2000" dirty="0" smtClean="0">
              <a:latin typeface="Arial" charset="0"/>
            </a:endParaRPr>
          </a:p>
          <a:p>
            <a:pPr marL="1835150" indent="-1835150">
              <a:defRPr/>
            </a:pPr>
            <a:r>
              <a:rPr lang="en-US" sz="2000" dirty="0" smtClean="0">
                <a:latin typeface="Arial" charset="0"/>
              </a:rPr>
              <a:t>			b.	Disturbance continuously </a:t>
            </a:r>
            <a:r>
              <a:rPr lang="ja-JP" altLang="en-US" sz="2000" dirty="0" smtClean="0">
                <a:latin typeface="Arial" charset="0"/>
              </a:rPr>
              <a:t>“</a:t>
            </a:r>
            <a:r>
              <a:rPr lang="en-US" altLang="ja-JP" sz="2000" dirty="0" smtClean="0">
                <a:latin typeface="Arial" charset="0"/>
              </a:rPr>
              <a:t>resets</a:t>
            </a:r>
            <a:r>
              <a:rPr lang="ja-JP" altLang="en-US" sz="2000" dirty="0" smtClean="0">
                <a:latin typeface="Arial" charset="0"/>
              </a:rPr>
              <a:t>”</a:t>
            </a:r>
            <a:r>
              <a:rPr lang="en-US" altLang="ja-JP" sz="2000" dirty="0" smtClean="0">
                <a:latin typeface="Arial" charset="0"/>
              </a:rPr>
              <a:t> communities</a:t>
            </a:r>
            <a:r>
              <a:rPr lang="en-US" altLang="ja-JP" sz="2000" dirty="0" smtClean="0">
                <a:solidFill>
                  <a:srgbClr val="FF0000"/>
                </a:solidFill>
                <a:latin typeface="Arial" charset="0"/>
              </a:rPr>
              <a:t> (we will discuss this again later)</a:t>
            </a:r>
            <a:r>
              <a:rPr lang="en-US" altLang="ja-JP" sz="2000" dirty="0" smtClean="0">
                <a:latin typeface="Arial" charset="0"/>
              </a:rPr>
              <a:t>. </a:t>
            </a:r>
          </a:p>
          <a:p>
            <a:pPr>
              <a:defRPr/>
            </a:pPr>
            <a:endParaRPr lang="en-US" sz="2000" dirty="0" smtClean="0">
              <a:latin typeface="Arial" charset="0"/>
            </a:endParaRPr>
          </a:p>
          <a:p>
            <a:pPr>
              <a:defRPr/>
            </a:pPr>
            <a:r>
              <a:rPr lang="en-US" sz="2000" dirty="0" smtClean="0">
                <a:latin typeface="Arial" charset="0"/>
              </a:rPr>
              <a:t>			c.	succession could be cyclical.  Example of Jackson and </a:t>
            </a:r>
          </a:p>
          <a:p>
            <a:pPr>
              <a:defRPr/>
            </a:pPr>
            <a:r>
              <a:rPr lang="en-US" sz="2000" dirty="0" smtClean="0">
                <a:latin typeface="Arial" charset="0"/>
              </a:rPr>
              <a:t>				Buss</a:t>
            </a:r>
            <a:r>
              <a:rPr lang="ja-JP" altLang="en-US" sz="2000" dirty="0" smtClean="0">
                <a:latin typeface="Arial" charset="0"/>
              </a:rPr>
              <a:t>’</a:t>
            </a:r>
            <a:r>
              <a:rPr lang="en-US" altLang="ja-JP" sz="2000" dirty="0" smtClean="0">
                <a:latin typeface="Arial" charset="0"/>
              </a:rPr>
              <a:t> coral communities with </a:t>
            </a:r>
            <a:r>
              <a:rPr lang="en-US" altLang="ja-JP" sz="2000" dirty="0" smtClean="0">
                <a:solidFill>
                  <a:srgbClr val="FF0000"/>
                </a:solidFill>
                <a:latin typeface="Arial" charset="0"/>
              </a:rPr>
              <a:t>non-transitive succession</a:t>
            </a:r>
            <a:endParaRPr lang="en-US" sz="2000" dirty="0" smtClean="0">
              <a:solidFill>
                <a:srgbClr val="FF0000"/>
              </a:solidFill>
              <a:latin typeface="Arial" charset="0"/>
            </a:endParaRPr>
          </a:p>
        </p:txBody>
      </p:sp>
      <p:pic>
        <p:nvPicPr>
          <p:cNvPr id="53251"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1057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97282" name="Text Box 4"/>
          <p:cNvSpPr txBox="1">
            <a:spLocks noChangeArrowheads="1"/>
          </p:cNvSpPr>
          <p:nvPr/>
        </p:nvSpPr>
        <p:spPr bwMode="auto">
          <a:xfrm>
            <a:off x="404813" y="788988"/>
            <a:ext cx="851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pPr>
              <a:defRPr/>
            </a:pPr>
            <a:r>
              <a:rPr lang="en-US" sz="2000" dirty="0" smtClean="0">
                <a:latin typeface="Arial" charset="0"/>
              </a:rPr>
              <a:t>Jackson and Buss</a:t>
            </a:r>
            <a:r>
              <a:rPr lang="ja-JP" altLang="en-US" sz="2000" dirty="0" smtClean="0">
                <a:latin typeface="Arial" charset="0"/>
              </a:rPr>
              <a:t>’</a:t>
            </a:r>
            <a:r>
              <a:rPr lang="en-US" altLang="ja-JP" sz="2000" dirty="0" smtClean="0">
                <a:latin typeface="Arial" charset="0"/>
              </a:rPr>
              <a:t> coral communities with </a:t>
            </a:r>
            <a:r>
              <a:rPr lang="en-US" altLang="ja-JP" sz="2000" dirty="0" smtClean="0">
                <a:solidFill>
                  <a:srgbClr val="FF0000"/>
                </a:solidFill>
                <a:latin typeface="Arial" charset="0"/>
              </a:rPr>
              <a:t>non-transitive succession</a:t>
            </a:r>
            <a:endParaRPr lang="en-US" sz="2000" dirty="0" smtClean="0">
              <a:solidFill>
                <a:srgbClr val="FF0000"/>
              </a:solidFill>
              <a:latin typeface="Arial" charset="0"/>
            </a:endParaRPr>
          </a:p>
        </p:txBody>
      </p:sp>
      <p:pic>
        <p:nvPicPr>
          <p:cNvPr id="53251"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3886200" y="4114800"/>
            <a:ext cx="5227320" cy="2362200"/>
          </a:xfrm>
          <a:prstGeom prst="rect">
            <a:avLst/>
          </a:prstGeom>
        </p:spPr>
      </p:pic>
      <p:pic>
        <p:nvPicPr>
          <p:cNvPr id="2" name="Picture 1"/>
          <p:cNvPicPr>
            <a:picLocks noChangeAspect="1"/>
          </p:cNvPicPr>
          <p:nvPr/>
        </p:nvPicPr>
        <p:blipFill>
          <a:blip r:embed="rId4"/>
          <a:stretch>
            <a:fillRect/>
          </a:stretch>
        </p:blipFill>
        <p:spPr>
          <a:xfrm>
            <a:off x="533400" y="1295400"/>
            <a:ext cx="4801220" cy="3149600"/>
          </a:xfrm>
          <a:prstGeom prst="rect">
            <a:avLst/>
          </a:prstGeom>
        </p:spPr>
      </p:pic>
    </p:spTree>
    <p:extLst>
      <p:ext uri="{BB962C8B-B14F-4D97-AF65-F5344CB8AC3E}">
        <p14:creationId xmlns:p14="http://schemas.microsoft.com/office/powerpoint/2010/main" val="14566251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Text Box 4"/>
          <p:cNvSpPr txBox="1">
            <a:spLocks noChangeArrowheads="1"/>
          </p:cNvSpPr>
          <p:nvPr/>
        </p:nvSpPr>
        <p:spPr bwMode="auto">
          <a:xfrm>
            <a:off x="404813" y="788988"/>
            <a:ext cx="851058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D.	How do communities vary:   </a:t>
            </a:r>
            <a:r>
              <a:rPr lang="en-US" sz="2000" u="sng" dirty="0">
                <a:latin typeface="Arial" charset="0"/>
              </a:rPr>
              <a:t>with time</a:t>
            </a:r>
            <a:r>
              <a:rPr lang="en-US" sz="2000" dirty="0">
                <a:latin typeface="Arial" charset="0"/>
              </a:rPr>
              <a:t> (succession)?</a:t>
            </a:r>
          </a:p>
          <a:p>
            <a:r>
              <a:rPr lang="en-US" sz="2000" dirty="0">
                <a:latin typeface="Arial" charset="0"/>
              </a:rPr>
              <a:t>		1.	What is succession?</a:t>
            </a:r>
          </a:p>
          <a:p>
            <a:r>
              <a:rPr lang="en-US" sz="2000" dirty="0">
                <a:latin typeface="Arial" charset="0"/>
              </a:rPr>
              <a:t>		2.	Different types of </a:t>
            </a:r>
            <a:r>
              <a:rPr lang="en-US" sz="2000" dirty="0" smtClean="0">
                <a:latin typeface="Arial" charset="0"/>
              </a:rPr>
              <a:t>succession</a:t>
            </a:r>
            <a:endParaRPr lang="en-US" sz="2000" dirty="0">
              <a:solidFill>
                <a:srgbClr val="FF0000"/>
              </a:solidFill>
              <a:latin typeface="Arial" charset="0"/>
            </a:endParaRPr>
          </a:p>
          <a:p>
            <a:r>
              <a:rPr lang="en-US" sz="2000" dirty="0">
                <a:latin typeface="Arial" charset="0"/>
              </a:rPr>
              <a:t>		3.	Characteristics of species during </a:t>
            </a:r>
            <a:r>
              <a:rPr lang="en-US" sz="2000" dirty="0" smtClean="0">
                <a:latin typeface="Arial" charset="0"/>
              </a:rPr>
              <a:t>succession</a:t>
            </a:r>
            <a:endParaRPr lang="en-US" sz="2000" dirty="0">
              <a:latin typeface="Arial" charset="0"/>
            </a:endParaRPr>
          </a:p>
          <a:p>
            <a:r>
              <a:rPr lang="en-US" sz="2000" dirty="0" smtClean="0">
                <a:latin typeface="Arial" charset="0"/>
              </a:rPr>
              <a:t>		4.	A simple model of succession</a:t>
            </a:r>
          </a:p>
          <a:p>
            <a:r>
              <a:rPr lang="en-US" sz="2000" dirty="0">
                <a:latin typeface="Arial" charset="0"/>
              </a:rPr>
              <a:t>		5.	Succession as an explanation of </a:t>
            </a:r>
            <a:r>
              <a:rPr lang="en-US" sz="2000" dirty="0" smtClean="0">
                <a:latin typeface="Arial" charset="0"/>
              </a:rPr>
              <a:t>diversity</a:t>
            </a:r>
          </a:p>
          <a:p>
            <a:r>
              <a:rPr lang="en-US" sz="2000" dirty="0">
                <a:latin typeface="Arial" charset="0"/>
              </a:rPr>
              <a:t>	</a:t>
            </a:r>
            <a:r>
              <a:rPr lang="en-US" sz="2000" dirty="0" smtClean="0">
                <a:latin typeface="Arial" charset="0"/>
              </a:rPr>
              <a:t>	6. 	Disturbance resets succession</a:t>
            </a:r>
            <a:endParaRPr lang="en-US" sz="2000" dirty="0">
              <a:latin typeface="Arial" charset="0"/>
            </a:endParaRPr>
          </a:p>
          <a:p>
            <a:endParaRPr lang="en-US" sz="2000" dirty="0">
              <a:latin typeface="Arial" charset="0"/>
            </a:endParaRPr>
          </a:p>
        </p:txBody>
      </p:sp>
      <p:pic>
        <p:nvPicPr>
          <p:cNvPr id="3891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8223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4274" name="Text Box 4"/>
          <p:cNvSpPr txBox="1">
            <a:spLocks noChangeArrowheads="1"/>
          </p:cNvSpPr>
          <p:nvPr/>
        </p:nvSpPr>
        <p:spPr bwMode="auto">
          <a:xfrm>
            <a:off x="404813" y="788988"/>
            <a:ext cx="76723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3716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pPr marL="515938" indent="-515938">
              <a:tabLst>
                <a:tab pos="1371600" algn="l"/>
                <a:tab pos="1828800" algn="l"/>
                <a:tab pos="3886200" algn="ctr"/>
              </a:tabLst>
            </a:pPr>
            <a:r>
              <a:rPr lang="en-US" sz="2000" dirty="0" smtClean="0">
                <a:solidFill>
                  <a:srgbClr val="FF0000"/>
                </a:solidFill>
                <a:latin typeface="Arial" charset="0"/>
              </a:rPr>
              <a:t>6</a:t>
            </a:r>
            <a:r>
              <a:rPr lang="en-US" sz="2000" dirty="0">
                <a:solidFill>
                  <a:srgbClr val="FF0000"/>
                </a:solidFill>
                <a:latin typeface="Arial" charset="0"/>
              </a:rPr>
              <a:t>.	Disturbance</a:t>
            </a:r>
            <a:r>
              <a:rPr lang="en-US" sz="2000" dirty="0">
                <a:latin typeface="Arial" charset="0"/>
              </a:rPr>
              <a:t> - </a:t>
            </a:r>
            <a:r>
              <a:rPr lang="ja-JP" altLang="en-US" sz="2000" dirty="0">
                <a:latin typeface="Arial" charset="0"/>
              </a:rPr>
              <a:t>“</a:t>
            </a:r>
            <a:r>
              <a:rPr lang="en-US" altLang="ja-JP" sz="2000" dirty="0">
                <a:latin typeface="Arial" charset="0"/>
              </a:rPr>
              <a:t>resets</a:t>
            </a:r>
            <a:r>
              <a:rPr lang="ja-JP" altLang="en-US" sz="2000" dirty="0">
                <a:latin typeface="Arial" charset="0"/>
              </a:rPr>
              <a:t>”</a:t>
            </a:r>
            <a:r>
              <a:rPr lang="en-US" altLang="ja-JP" sz="2000" dirty="0">
                <a:latin typeface="Arial" charset="0"/>
              </a:rPr>
              <a:t> the successional clock.  When disturbances are large and affect entire communities, becomes just a successional problem.  But, when it affects only part of a community, then it can create a </a:t>
            </a:r>
            <a:r>
              <a:rPr lang="ja-JP" altLang="en-US" sz="2000" dirty="0">
                <a:latin typeface="Arial" charset="0"/>
              </a:rPr>
              <a:t>“</a:t>
            </a:r>
            <a:r>
              <a:rPr lang="en-US" altLang="ja-JP" sz="2000" dirty="0">
                <a:latin typeface="Arial" charset="0"/>
              </a:rPr>
              <a:t>mosaic</a:t>
            </a:r>
            <a:r>
              <a:rPr lang="ja-JP" altLang="en-US" sz="2000" dirty="0">
                <a:latin typeface="Arial" charset="0"/>
              </a:rPr>
              <a:t>”</a:t>
            </a:r>
            <a:r>
              <a:rPr lang="en-US" altLang="ja-JP" sz="2000" dirty="0">
                <a:latin typeface="Arial" charset="0"/>
              </a:rPr>
              <a:t> or </a:t>
            </a:r>
            <a:r>
              <a:rPr lang="ja-JP" altLang="en-US" sz="2000" dirty="0">
                <a:latin typeface="Arial" charset="0"/>
              </a:rPr>
              <a:t>“</a:t>
            </a:r>
            <a:r>
              <a:rPr lang="en-US" altLang="ja-JP" sz="2000" dirty="0">
                <a:latin typeface="Arial" charset="0"/>
              </a:rPr>
              <a:t>patch</a:t>
            </a:r>
            <a:r>
              <a:rPr lang="ja-JP" altLang="en-US" sz="2000" dirty="0">
                <a:latin typeface="Arial" charset="0"/>
              </a:rPr>
              <a:t>”</a:t>
            </a:r>
            <a:r>
              <a:rPr lang="en-US" altLang="ja-JP" sz="2000" dirty="0">
                <a:latin typeface="Arial" charset="0"/>
              </a:rPr>
              <a:t> community where different areas are in different successional states.</a:t>
            </a:r>
          </a:p>
          <a:p>
            <a:pPr marL="515938" indent="-515938">
              <a:tabLst>
                <a:tab pos="1371600" algn="l"/>
                <a:tab pos="1828800" algn="l"/>
                <a:tab pos="3886200" algn="ctr"/>
              </a:tabLst>
            </a:pPr>
            <a:endParaRPr lang="en-US" sz="2000" dirty="0">
              <a:latin typeface="Arial" charset="0"/>
            </a:endParaRPr>
          </a:p>
          <a:p>
            <a:pPr marL="515938" indent="-515938">
              <a:tabLst>
                <a:tab pos="1371600" algn="l"/>
                <a:tab pos="1828800" algn="l"/>
                <a:tab pos="3886200" algn="ctr"/>
              </a:tabLst>
            </a:pPr>
            <a:r>
              <a:rPr lang="en-US" sz="2000" dirty="0">
                <a:latin typeface="Arial" charset="0"/>
              </a:rPr>
              <a:t>	Disturbances can be cause by factors such as fires, tree falls, crayfish mounds, hurricanes, etc.  Some of the effects of disturbance can be similar to predation or disease.  Each type of disturbance can occur at different rates and affect different size areas.</a:t>
            </a:r>
          </a:p>
        </p:txBody>
      </p:sp>
      <p:pic>
        <p:nvPicPr>
          <p:cNvPr id="5427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5298" name="Text Box 4"/>
          <p:cNvSpPr txBox="1">
            <a:spLocks noChangeArrowheads="1"/>
          </p:cNvSpPr>
          <p:nvPr/>
        </p:nvSpPr>
        <p:spPr bwMode="auto">
          <a:xfrm>
            <a:off x="404813" y="788988"/>
            <a:ext cx="8510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a:latin typeface="Arial" charset="0"/>
              </a:rPr>
              <a:t>Intermediate Disturbance Hypothesis (Joe Connell)</a:t>
            </a:r>
            <a:endParaRPr lang="en-US" sz="2000">
              <a:latin typeface="Arial" charset="0"/>
            </a:endParaRP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370513"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43000" y="152400"/>
            <a:ext cx="6994525" cy="3886200"/>
          </a:xfrm>
          <a:noFill/>
        </p:spPr>
      </p:pic>
      <p:sp>
        <p:nvSpPr>
          <p:cNvPr id="56322" name="Text Box 5"/>
          <p:cNvSpPr txBox="1">
            <a:spLocks noChangeArrowheads="1"/>
          </p:cNvSpPr>
          <p:nvPr/>
        </p:nvSpPr>
        <p:spPr bwMode="auto">
          <a:xfrm>
            <a:off x="5791200" y="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t>-</a:t>
            </a:r>
          </a:p>
        </p:txBody>
      </p:sp>
      <p:sp>
        <p:nvSpPr>
          <p:cNvPr id="32772" name="Rectangle 3"/>
          <p:cNvSpPr txBox="1">
            <a:spLocks noChangeArrowheads="1"/>
          </p:cNvSpPr>
          <p:nvPr/>
        </p:nvSpPr>
        <p:spPr bwMode="auto">
          <a:xfrm>
            <a:off x="990600" y="4191000"/>
            <a:ext cx="777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spcBef>
                <a:spcPct val="20000"/>
              </a:spcBef>
              <a:defRPr/>
            </a:pPr>
            <a:r>
              <a:rPr lang="en-US" sz="2000" u="sng" dirty="0" smtClean="0">
                <a:latin typeface="Arial" charset="0"/>
                <a:cs typeface="Arial" charset="0"/>
              </a:rPr>
              <a:t>Disturbances can be viewed at different scales.  </a:t>
            </a:r>
          </a:p>
          <a:p>
            <a:pPr>
              <a:spcBef>
                <a:spcPct val="20000"/>
              </a:spcBef>
              <a:buFontTx/>
              <a:buChar char="•"/>
              <a:defRPr/>
            </a:pPr>
            <a:r>
              <a:rPr lang="en-US" sz="2000" dirty="0">
                <a:latin typeface="Arial" charset="0"/>
                <a:cs typeface="Arial" charset="0"/>
              </a:rPr>
              <a:t> At the large scale (between patch), a number of different successional states may persist at the same time, increasing diversity.</a:t>
            </a:r>
          </a:p>
          <a:p>
            <a:pPr>
              <a:spcBef>
                <a:spcPct val="20000"/>
              </a:spcBef>
              <a:buFontTx/>
              <a:buChar char="•"/>
              <a:defRPr/>
            </a:pPr>
            <a:r>
              <a:rPr lang="en-US" sz="2000" dirty="0" smtClean="0">
                <a:latin typeface="Arial" charset="0"/>
                <a:cs typeface="Arial" charset="0"/>
              </a:rPr>
              <a:t>At the small scale (within patch), we see succession, with diversity going up and down depending on the time since last disturbance.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5"/>
          <p:cNvSpPr>
            <a:spLocks noGrp="1" noChangeArrowheads="1"/>
          </p:cNvSpPr>
          <p:nvPr>
            <p:ph type="title"/>
          </p:nvPr>
        </p:nvSpPr>
        <p:spPr/>
        <p:txBody>
          <a:bodyPr/>
          <a:lstStyle/>
          <a:p>
            <a:endParaRPr lang="en-US">
              <a:latin typeface="Times" charset="0"/>
              <a:ea typeface="ＭＳ Ｐゴシック" charset="0"/>
              <a:cs typeface="ＭＳ Ｐゴシック" charset="0"/>
            </a:endParaRPr>
          </a:p>
        </p:txBody>
      </p:sp>
      <p:pic>
        <p:nvPicPr>
          <p:cNvPr id="58370" name="Picture 4" descr="night_pburn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5"/>
          <p:cNvSpPr>
            <a:spLocks noGrp="1" noChangeArrowheads="1"/>
          </p:cNvSpPr>
          <p:nvPr>
            <p:ph type="title"/>
          </p:nvPr>
        </p:nvSpPr>
        <p:spPr/>
        <p:txBody>
          <a:bodyPr/>
          <a:lstStyle/>
          <a:p>
            <a:endParaRPr lang="en-US">
              <a:latin typeface="Times" charset="0"/>
              <a:ea typeface="ＭＳ Ｐゴシック" charset="0"/>
              <a:cs typeface="ＭＳ Ｐゴシック" charset="0"/>
            </a:endParaRPr>
          </a:p>
        </p:txBody>
      </p:sp>
      <p:pic>
        <p:nvPicPr>
          <p:cNvPr id="60418" name="Picture 4" descr="pic52enlar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0"/>
            <a:ext cx="10058400" cy="6761163"/>
          </a:xfr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Grp="1" noChangeArrowheads="1"/>
          </p:cNvSpPr>
          <p:nvPr>
            <p:ph type="title"/>
          </p:nvPr>
        </p:nvSpPr>
        <p:spPr/>
        <p:txBody>
          <a:bodyPr/>
          <a:lstStyle/>
          <a:p>
            <a:endParaRPr lang="en-US">
              <a:latin typeface="Times" charset="0"/>
              <a:ea typeface="ＭＳ Ｐゴシック" charset="0"/>
              <a:cs typeface="ＭＳ Ｐゴシック" charset="0"/>
            </a:endParaRPr>
          </a:p>
        </p:txBody>
      </p:sp>
      <p:pic>
        <p:nvPicPr>
          <p:cNvPr id="62466" name="Picture 4" descr="pic52at200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
            <a:ext cx="9982200" cy="6710363"/>
          </a:xfr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8434" name="Text Box 4"/>
          <p:cNvSpPr txBox="1">
            <a:spLocks noChangeArrowheads="1"/>
          </p:cNvSpPr>
          <p:nvPr/>
        </p:nvSpPr>
        <p:spPr bwMode="auto">
          <a:xfrm>
            <a:off x="152400" y="1828800"/>
            <a:ext cx="42433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pPr algn="ctr"/>
            <a:r>
              <a:rPr lang="en-US" u="sng" dirty="0" smtClean="0">
                <a:solidFill>
                  <a:srgbClr val="FF0000"/>
                </a:solidFill>
                <a:latin typeface="Arial" charset="0"/>
              </a:rPr>
              <a:t>Spatial scale</a:t>
            </a:r>
          </a:p>
          <a:p>
            <a:pPr algn="ctr"/>
            <a:endParaRPr lang="en-US" dirty="0">
              <a:solidFill>
                <a:srgbClr val="FF0000"/>
              </a:solidFill>
              <a:latin typeface="Arial" charset="0"/>
            </a:endParaRPr>
          </a:p>
          <a:p>
            <a:pPr algn="ctr"/>
            <a:r>
              <a:rPr lang="en-US" dirty="0" smtClean="0">
                <a:solidFill>
                  <a:srgbClr val="FF0000"/>
                </a:solidFill>
                <a:latin typeface="Arial" charset="0"/>
              </a:rPr>
              <a:t>Local = alpha</a:t>
            </a:r>
          </a:p>
          <a:p>
            <a:pPr algn="ctr"/>
            <a:endParaRPr lang="en-US" dirty="0">
              <a:solidFill>
                <a:srgbClr val="FF0000"/>
              </a:solidFill>
              <a:latin typeface="Arial" charset="0"/>
            </a:endParaRPr>
          </a:p>
          <a:p>
            <a:pPr algn="ctr"/>
            <a:r>
              <a:rPr lang="en-US" dirty="0" smtClean="0">
                <a:solidFill>
                  <a:srgbClr val="FF0000"/>
                </a:solidFill>
                <a:latin typeface="Arial" charset="0"/>
              </a:rPr>
              <a:t>Regional = gamma</a:t>
            </a:r>
          </a:p>
          <a:p>
            <a:pPr algn="ctr"/>
            <a:endParaRPr lang="en-US" dirty="0">
              <a:solidFill>
                <a:srgbClr val="FF0000"/>
              </a:solidFill>
              <a:latin typeface="Arial" charset="0"/>
            </a:endParaRPr>
          </a:p>
          <a:p>
            <a:pPr algn="ctr"/>
            <a:r>
              <a:rPr lang="en-US" dirty="0" smtClean="0">
                <a:solidFill>
                  <a:srgbClr val="FF0000"/>
                </a:solidFill>
                <a:latin typeface="Arial" charset="0"/>
              </a:rPr>
              <a:t>Variation within region = beta</a:t>
            </a:r>
            <a:endParaRPr lang="en-US" dirty="0">
              <a:solidFill>
                <a:srgbClr val="FF0000"/>
              </a:solidFill>
              <a:latin typeface="Arial" charset="0"/>
            </a:endParaRPr>
          </a:p>
        </p:txBody>
      </p:sp>
      <p:pic>
        <p:nvPicPr>
          <p:cNvPr id="1843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8200" y="1828800"/>
            <a:ext cx="4372231" cy="3416320"/>
          </a:xfrm>
          <a:prstGeom prst="rect">
            <a:avLst/>
          </a:prstGeom>
          <a:noFill/>
        </p:spPr>
        <p:txBody>
          <a:bodyPr wrap="square" rtlCol="0">
            <a:spAutoFit/>
          </a:bodyPr>
          <a:lstStyle/>
          <a:p>
            <a:pPr algn="ctr"/>
            <a:r>
              <a:rPr lang="en-US" u="sng" dirty="0" smtClean="0">
                <a:solidFill>
                  <a:srgbClr val="0000FF"/>
                </a:solidFill>
                <a:latin typeface="Arial"/>
                <a:cs typeface="Arial"/>
              </a:rPr>
              <a:t>Measures of complexity</a:t>
            </a:r>
          </a:p>
          <a:p>
            <a:pPr algn="ctr"/>
            <a:endParaRPr lang="en-US" dirty="0">
              <a:solidFill>
                <a:srgbClr val="0000FF"/>
              </a:solidFill>
              <a:latin typeface="Arial"/>
              <a:cs typeface="Arial"/>
            </a:endParaRPr>
          </a:p>
          <a:p>
            <a:pPr algn="ctr"/>
            <a:r>
              <a:rPr lang="en-US" dirty="0" smtClean="0">
                <a:solidFill>
                  <a:srgbClr val="0000FF"/>
                </a:solidFill>
                <a:latin typeface="Arial"/>
                <a:cs typeface="Arial"/>
              </a:rPr>
              <a:t>Species number (richness)</a:t>
            </a:r>
          </a:p>
          <a:p>
            <a:pPr algn="ctr"/>
            <a:endParaRPr lang="en-US" dirty="0">
              <a:solidFill>
                <a:srgbClr val="0000FF"/>
              </a:solidFill>
              <a:latin typeface="Arial"/>
              <a:cs typeface="Arial"/>
            </a:endParaRPr>
          </a:p>
          <a:p>
            <a:pPr algn="ctr"/>
            <a:r>
              <a:rPr lang="en-US" dirty="0" smtClean="0">
                <a:solidFill>
                  <a:srgbClr val="0000FF"/>
                </a:solidFill>
                <a:latin typeface="Arial"/>
                <a:cs typeface="Arial"/>
              </a:rPr>
              <a:t>Species </a:t>
            </a:r>
            <a:r>
              <a:rPr lang="en-US" dirty="0" err="1" smtClean="0">
                <a:solidFill>
                  <a:srgbClr val="0000FF"/>
                </a:solidFill>
                <a:latin typeface="Arial"/>
                <a:cs typeface="Arial"/>
              </a:rPr>
              <a:t>eveness</a:t>
            </a:r>
            <a:endParaRPr lang="en-US" dirty="0" smtClean="0">
              <a:solidFill>
                <a:srgbClr val="0000FF"/>
              </a:solidFill>
              <a:latin typeface="Arial"/>
              <a:cs typeface="Arial"/>
            </a:endParaRPr>
          </a:p>
          <a:p>
            <a:pPr algn="ctr"/>
            <a:endParaRPr lang="en-US" dirty="0">
              <a:solidFill>
                <a:srgbClr val="0000FF"/>
              </a:solidFill>
              <a:latin typeface="Arial"/>
              <a:cs typeface="Arial"/>
            </a:endParaRPr>
          </a:p>
          <a:p>
            <a:pPr algn="ctr"/>
            <a:r>
              <a:rPr lang="en-US" dirty="0" smtClean="0">
                <a:solidFill>
                  <a:srgbClr val="0000FF"/>
                </a:solidFill>
                <a:latin typeface="Arial"/>
                <a:cs typeface="Arial"/>
              </a:rPr>
              <a:t>Diversity (richness &amp; </a:t>
            </a:r>
            <a:r>
              <a:rPr lang="en-US" dirty="0" err="1" smtClean="0">
                <a:solidFill>
                  <a:srgbClr val="0000FF"/>
                </a:solidFill>
                <a:latin typeface="Arial"/>
                <a:cs typeface="Arial"/>
              </a:rPr>
              <a:t>eveness</a:t>
            </a:r>
            <a:r>
              <a:rPr lang="en-US" dirty="0" smtClean="0">
                <a:solidFill>
                  <a:srgbClr val="0000FF"/>
                </a:solidFill>
                <a:latin typeface="Arial"/>
                <a:cs typeface="Arial"/>
              </a:rPr>
              <a:t>)</a:t>
            </a:r>
          </a:p>
          <a:p>
            <a:pPr algn="ctr"/>
            <a:endParaRPr lang="en-US" dirty="0">
              <a:solidFill>
                <a:srgbClr val="0000FF"/>
              </a:solidFill>
              <a:latin typeface="Arial"/>
              <a:cs typeface="Arial"/>
            </a:endParaRPr>
          </a:p>
          <a:p>
            <a:pPr algn="ctr"/>
            <a:r>
              <a:rPr lang="en-US" dirty="0" smtClean="0">
                <a:solidFill>
                  <a:srgbClr val="0000FF"/>
                </a:solidFill>
                <a:latin typeface="Arial"/>
                <a:cs typeface="Arial"/>
              </a:rPr>
              <a:t>Trophic structure, etc.</a:t>
            </a:r>
            <a:endParaRPr lang="en-US" dirty="0">
              <a:solidFill>
                <a:srgbClr val="0000FF"/>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759" y="133473"/>
            <a:ext cx="7190241" cy="762613"/>
          </a:xfrm>
        </p:spPr>
        <p:txBody>
          <a:bodyPr>
            <a:normAutofit/>
          </a:bodyPr>
          <a:lstStyle/>
          <a:p>
            <a:r>
              <a:rPr lang="en-US" sz="3600" dirty="0" smtClean="0">
                <a:latin typeface="Arial"/>
                <a:cs typeface="Arial"/>
              </a:rPr>
              <a:t>Lichens</a:t>
            </a:r>
            <a:r>
              <a:rPr lang="en-US" sz="3600" baseline="0" dirty="0" smtClean="0">
                <a:latin typeface="Arial"/>
                <a:cs typeface="Arial"/>
              </a:rPr>
              <a:t> near </a:t>
            </a:r>
            <a:r>
              <a:rPr lang="en-US" sz="3600" baseline="0" dirty="0" err="1" smtClean="0">
                <a:latin typeface="Arial"/>
                <a:cs typeface="Arial"/>
              </a:rPr>
              <a:t>Pinos</a:t>
            </a:r>
            <a:r>
              <a:rPr lang="en-US" sz="3600" baseline="0" dirty="0" smtClean="0">
                <a:latin typeface="Arial"/>
                <a:cs typeface="Arial"/>
              </a:rPr>
              <a:t> Altos, NM</a:t>
            </a:r>
            <a:endParaRPr lang="en-US" sz="3600" dirty="0">
              <a:latin typeface="Arial"/>
              <a:cs typeface="Arial"/>
            </a:endParaRPr>
          </a:p>
        </p:txBody>
      </p:sp>
      <p:pic>
        <p:nvPicPr>
          <p:cNvPr id="6" name="Picture 5" descr="photo_1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628" y="1037251"/>
            <a:ext cx="7793069" cy="5820749"/>
          </a:xfrm>
          <a:prstGeom prst="rect">
            <a:avLst/>
          </a:prstGeom>
        </p:spPr>
      </p:pic>
      <p:pic>
        <p:nvPicPr>
          <p:cNvPr id="7" name="Picture 6" descr="NewMexic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14" y="133473"/>
            <a:ext cx="2685541" cy="2685541"/>
          </a:xfrm>
          <a:prstGeom prst="rect">
            <a:avLst/>
          </a:prstGeom>
        </p:spPr>
      </p:pic>
      <p:pic>
        <p:nvPicPr>
          <p:cNvPr id="3" name="Picture 2" descr="NewMexicoFla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79" y="808618"/>
            <a:ext cx="1273147" cy="848764"/>
          </a:xfrm>
          <a:prstGeom prst="rect">
            <a:avLst/>
          </a:prstGeom>
        </p:spPr>
      </p:pic>
    </p:spTree>
    <p:extLst>
      <p:ext uri="{BB962C8B-B14F-4D97-AF65-F5344CB8AC3E}">
        <p14:creationId xmlns:p14="http://schemas.microsoft.com/office/powerpoint/2010/main" val="312685166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209" y="247651"/>
            <a:ext cx="4168020" cy="1412921"/>
          </a:xfrm>
        </p:spPr>
        <p:txBody>
          <a:bodyPr>
            <a:noAutofit/>
          </a:bodyPr>
          <a:lstStyle/>
          <a:p>
            <a:pPr algn="l"/>
            <a:r>
              <a:rPr lang="en-US" sz="3200" dirty="0" smtClean="0">
                <a:latin typeface="Arial"/>
                <a:cs typeface="Arial"/>
              </a:rPr>
              <a:t>Test the IDH with 100 1 m</a:t>
            </a:r>
            <a:r>
              <a:rPr lang="en-US" sz="3200" baseline="30000" dirty="0" smtClean="0">
                <a:latin typeface="Arial"/>
                <a:cs typeface="Arial"/>
              </a:rPr>
              <a:t>2</a:t>
            </a:r>
            <a:r>
              <a:rPr lang="en-US" sz="3200" dirty="0" smtClean="0">
                <a:latin typeface="Arial"/>
                <a:cs typeface="Arial"/>
              </a:rPr>
              <a:t> plots across flat rock surfaces</a:t>
            </a:r>
            <a:endParaRPr lang="en-US" sz="3200" dirty="0">
              <a:latin typeface="Arial"/>
              <a:cs typeface="Arial"/>
            </a:endParaRPr>
          </a:p>
        </p:txBody>
      </p:sp>
      <p:pic>
        <p:nvPicPr>
          <p:cNvPr id="4" name="Picture 3"/>
          <p:cNvPicPr>
            <a:picLocks noChangeAspect="1"/>
          </p:cNvPicPr>
          <p:nvPr/>
        </p:nvPicPr>
        <p:blipFill>
          <a:blip r:embed="rId3"/>
          <a:stretch>
            <a:fillRect/>
          </a:stretch>
        </p:blipFill>
        <p:spPr>
          <a:xfrm>
            <a:off x="3796734" y="2708186"/>
            <a:ext cx="5434951" cy="4146899"/>
          </a:xfrm>
          <a:prstGeom prst="rect">
            <a:avLst/>
          </a:prstGeom>
        </p:spPr>
      </p:pic>
      <p:sp>
        <p:nvSpPr>
          <p:cNvPr id="5" name="TextBox 4"/>
          <p:cNvSpPr txBox="1"/>
          <p:nvPr/>
        </p:nvSpPr>
        <p:spPr>
          <a:xfrm>
            <a:off x="139698" y="3520604"/>
            <a:ext cx="3722159" cy="3046988"/>
          </a:xfrm>
          <a:prstGeom prst="rect">
            <a:avLst/>
          </a:prstGeom>
          <a:noFill/>
        </p:spPr>
        <p:txBody>
          <a:bodyPr wrap="square" rtlCol="0">
            <a:spAutoFit/>
          </a:bodyPr>
          <a:lstStyle/>
          <a:p>
            <a:r>
              <a:rPr lang="en-US" sz="2400" dirty="0" smtClean="0">
                <a:latin typeface="Arial"/>
                <a:cs typeface="Arial"/>
              </a:rPr>
              <a:t>Yields Connell’s hump-shaped relationship of diversity with disturbance.</a:t>
            </a:r>
          </a:p>
          <a:p>
            <a:endParaRPr lang="en-US" sz="2400" dirty="0">
              <a:latin typeface="Arial"/>
              <a:cs typeface="Arial"/>
            </a:endParaRPr>
          </a:p>
          <a:p>
            <a:r>
              <a:rPr lang="en-US" sz="2400" dirty="0" smtClean="0">
                <a:latin typeface="Arial"/>
                <a:cs typeface="Arial"/>
              </a:rPr>
              <a:t>No zombies needed to be killed.</a:t>
            </a:r>
          </a:p>
          <a:p>
            <a:endParaRPr lang="en-US" sz="2400" dirty="0">
              <a:latin typeface="Arial"/>
              <a:cs typeface="Arial"/>
            </a:endParaRPr>
          </a:p>
          <a:p>
            <a:r>
              <a:rPr lang="en-US" sz="2400" dirty="0" smtClean="0">
                <a:latin typeface="Arial"/>
                <a:cs typeface="Arial"/>
              </a:rPr>
              <a:t>Miller et al. 2014. Ecology</a:t>
            </a:r>
            <a:endParaRPr lang="en-US" sz="2400" dirty="0">
              <a:latin typeface="Arial"/>
              <a:cs typeface="Arial"/>
            </a:endParaRPr>
          </a:p>
        </p:txBody>
      </p:sp>
      <p:pic>
        <p:nvPicPr>
          <p:cNvPr id="6" name="Picture 5" descr="7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99" y="120650"/>
            <a:ext cx="4086997" cy="2800350"/>
          </a:xfrm>
          <a:prstGeom prst="rect">
            <a:avLst/>
          </a:prstGeom>
        </p:spPr>
      </p:pic>
    </p:spTree>
    <p:extLst>
      <p:ext uri="{BB962C8B-B14F-4D97-AF65-F5344CB8AC3E}">
        <p14:creationId xmlns:p14="http://schemas.microsoft.com/office/powerpoint/2010/main" val="393533768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7049"/>
          </a:xfrm>
        </p:spPr>
        <p:txBody>
          <a:bodyPr>
            <a:normAutofit fontScale="90000"/>
          </a:bodyPr>
          <a:lstStyle/>
          <a:p>
            <a:r>
              <a:rPr lang="en-US" dirty="0" smtClean="0"/>
              <a:t>But what causes IDH? </a:t>
            </a:r>
            <a:r>
              <a:rPr lang="en-US" dirty="0" smtClean="0">
                <a:sym typeface="Wingdings"/>
              </a:rPr>
              <a:t></a:t>
            </a:r>
            <a:r>
              <a:rPr lang="en-US" dirty="0" smtClean="0"/>
              <a:t> trade-off</a:t>
            </a:r>
            <a:endParaRPr lang="en-US" dirty="0"/>
          </a:p>
        </p:txBody>
      </p:sp>
      <p:pic>
        <p:nvPicPr>
          <p:cNvPr id="5" name="Picture 4" descr="Connell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408" y="1026918"/>
            <a:ext cx="6295689" cy="4635771"/>
          </a:xfrm>
          <a:prstGeom prst="rect">
            <a:avLst/>
          </a:prstGeom>
        </p:spPr>
      </p:pic>
      <p:sp>
        <p:nvSpPr>
          <p:cNvPr id="3" name="TextBox 2"/>
          <p:cNvSpPr txBox="1"/>
          <p:nvPr/>
        </p:nvSpPr>
        <p:spPr>
          <a:xfrm>
            <a:off x="1839789" y="5613849"/>
            <a:ext cx="2081018" cy="523220"/>
          </a:xfrm>
          <a:prstGeom prst="rect">
            <a:avLst/>
          </a:prstGeom>
          <a:noFill/>
        </p:spPr>
        <p:txBody>
          <a:bodyPr wrap="none" rtlCol="0">
            <a:spAutoFit/>
          </a:bodyPr>
          <a:lstStyle/>
          <a:p>
            <a:r>
              <a:rPr lang="en-US" sz="2800" dirty="0" smtClean="0">
                <a:latin typeface="Arial"/>
                <a:cs typeface="Arial"/>
              </a:rPr>
              <a:t>colonization</a:t>
            </a:r>
            <a:endParaRPr lang="en-US" sz="2800" dirty="0">
              <a:latin typeface="Arial"/>
              <a:cs typeface="Arial"/>
            </a:endParaRPr>
          </a:p>
        </p:txBody>
      </p:sp>
      <p:sp>
        <p:nvSpPr>
          <p:cNvPr id="4" name="TextBox 3"/>
          <p:cNvSpPr txBox="1"/>
          <p:nvPr/>
        </p:nvSpPr>
        <p:spPr>
          <a:xfrm>
            <a:off x="5551938" y="5594777"/>
            <a:ext cx="2020881" cy="523220"/>
          </a:xfrm>
          <a:prstGeom prst="rect">
            <a:avLst/>
          </a:prstGeom>
          <a:noFill/>
        </p:spPr>
        <p:txBody>
          <a:bodyPr wrap="none" rtlCol="0">
            <a:spAutoFit/>
          </a:bodyPr>
          <a:lstStyle/>
          <a:p>
            <a:r>
              <a:rPr lang="en-US" sz="2800" dirty="0" smtClean="0">
                <a:latin typeface="Arial"/>
                <a:cs typeface="Arial"/>
              </a:rPr>
              <a:t>competition</a:t>
            </a:r>
            <a:endParaRPr lang="en-US" sz="2800" dirty="0">
              <a:latin typeface="Arial"/>
              <a:cs typeface="Arial"/>
            </a:endParaRPr>
          </a:p>
        </p:txBody>
      </p:sp>
      <p:cxnSp>
        <p:nvCxnSpPr>
          <p:cNvPr id="8" name="Straight Arrow Connector 7"/>
          <p:cNvCxnSpPr>
            <a:stCxn id="3" idx="3"/>
            <a:endCxn id="4" idx="1"/>
          </p:cNvCxnSpPr>
          <p:nvPr/>
        </p:nvCxnSpPr>
        <p:spPr>
          <a:xfrm flipV="1">
            <a:off x="3920807" y="5856387"/>
            <a:ext cx="1631131" cy="19072"/>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14305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u="sng" dirty="0" smtClean="0">
                <a:latin typeface="Arial"/>
                <a:cs typeface="Arial"/>
              </a:rPr>
              <a:t>How to test this trade-off?</a:t>
            </a:r>
            <a:endParaRPr lang="en-US" sz="4000" u="sng" dirty="0">
              <a:latin typeface="Arial"/>
              <a:cs typeface="Arial"/>
            </a:endParaRPr>
          </a:p>
        </p:txBody>
      </p:sp>
      <p:sp>
        <p:nvSpPr>
          <p:cNvPr id="4" name="TextBox 3"/>
          <p:cNvSpPr txBox="1"/>
          <p:nvPr/>
        </p:nvSpPr>
        <p:spPr>
          <a:xfrm>
            <a:off x="1025725" y="1611733"/>
            <a:ext cx="7595951" cy="3108544"/>
          </a:xfrm>
          <a:prstGeom prst="rect">
            <a:avLst/>
          </a:prstGeom>
          <a:noFill/>
        </p:spPr>
        <p:txBody>
          <a:bodyPr wrap="square" rtlCol="0">
            <a:spAutoFit/>
          </a:bodyPr>
          <a:lstStyle/>
          <a:p>
            <a:pPr marL="455613" indent="-455613"/>
            <a:r>
              <a:rPr lang="en-US" sz="2800" dirty="0" smtClean="0">
                <a:latin typeface="Arial"/>
                <a:cs typeface="Arial"/>
              </a:rPr>
              <a:t>--	demonstrate that there is a negative correlation between colonization and competition abilities of species</a:t>
            </a:r>
          </a:p>
          <a:p>
            <a:pPr marL="455613" indent="-455613"/>
            <a:endParaRPr lang="en-US" sz="2800" dirty="0" smtClean="0">
              <a:latin typeface="Arial"/>
              <a:cs typeface="Arial"/>
            </a:endParaRPr>
          </a:p>
          <a:p>
            <a:pPr marL="455613" indent="-455613"/>
            <a:r>
              <a:rPr lang="en-US" sz="2800" dirty="0" smtClean="0">
                <a:latin typeface="Arial"/>
                <a:cs typeface="Arial"/>
              </a:rPr>
              <a:t>--	show that better colonizers occur in more disturbed areas, sooner after disturbances, and/or in larger disturbances.  </a:t>
            </a:r>
            <a:endParaRPr lang="en-US" sz="2800" dirty="0">
              <a:latin typeface="Arial"/>
              <a:cs typeface="Arial"/>
            </a:endParaRPr>
          </a:p>
        </p:txBody>
      </p:sp>
    </p:spTree>
    <p:extLst>
      <p:ext uri="{BB962C8B-B14F-4D97-AF65-F5344CB8AC3E}">
        <p14:creationId xmlns:p14="http://schemas.microsoft.com/office/powerpoint/2010/main" val="238596874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06808"/>
          </a:xfrm>
        </p:spPr>
        <p:txBody>
          <a:bodyPr>
            <a:noAutofit/>
          </a:bodyPr>
          <a:lstStyle/>
          <a:p>
            <a:r>
              <a:rPr lang="en-US" sz="3200" dirty="0" smtClean="0">
                <a:latin typeface="Arial"/>
                <a:cs typeface="Arial"/>
              </a:rPr>
              <a:t>C</a:t>
            </a:r>
            <a:r>
              <a:rPr lang="en-US" sz="3200" baseline="0" dirty="0" smtClean="0">
                <a:latin typeface="Arial"/>
                <a:cs typeface="Arial"/>
              </a:rPr>
              <a:t>leared and </a:t>
            </a:r>
            <a:r>
              <a:rPr lang="en-US" sz="3200" baseline="0" dirty="0" err="1" smtClean="0">
                <a:latin typeface="Arial"/>
                <a:cs typeface="Arial"/>
              </a:rPr>
              <a:t>uncleared</a:t>
            </a:r>
            <a:r>
              <a:rPr lang="en-US" sz="3200" baseline="0" dirty="0" smtClean="0">
                <a:latin typeface="Arial"/>
                <a:cs typeface="Arial"/>
              </a:rPr>
              <a:t> plots</a:t>
            </a:r>
            <a:r>
              <a:rPr lang="en-US" sz="3200" dirty="0" smtClean="0">
                <a:latin typeface="Arial"/>
                <a:cs typeface="Arial"/>
              </a:rPr>
              <a:t> created in 1978</a:t>
            </a:r>
            <a:endParaRPr lang="en-US" sz="3200" dirty="0">
              <a:latin typeface="Arial"/>
              <a:cs typeface="Arial"/>
            </a:endParaRPr>
          </a:p>
        </p:txBody>
      </p:sp>
      <p:pic>
        <p:nvPicPr>
          <p:cNvPr id="8" name="Picture 4" descr="88-6.jp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3945199" y="1905259"/>
            <a:ext cx="5630683" cy="38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88-6c.jp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6200000">
            <a:off x="-247697" y="2011787"/>
            <a:ext cx="5630683" cy="36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54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44" y="274638"/>
            <a:ext cx="8686800" cy="571944"/>
          </a:xfrm>
        </p:spPr>
        <p:txBody>
          <a:bodyPr>
            <a:noAutofit/>
          </a:bodyPr>
          <a:lstStyle/>
          <a:p>
            <a:r>
              <a:rPr lang="en-US" sz="3200" baseline="0" dirty="0" smtClean="0">
                <a:latin typeface="Arial"/>
                <a:cs typeface="Arial"/>
              </a:rPr>
              <a:t>  . . . discovered lichens grow very, very, slowly</a:t>
            </a:r>
            <a:endParaRPr lang="en-US" sz="3200" dirty="0">
              <a:latin typeface="Arial"/>
              <a:cs typeface="Arial"/>
            </a:endParaRPr>
          </a:p>
        </p:txBody>
      </p:sp>
      <p:sp>
        <p:nvSpPr>
          <p:cNvPr id="6" name="TextBox 5"/>
          <p:cNvSpPr txBox="1"/>
          <p:nvPr/>
        </p:nvSpPr>
        <p:spPr>
          <a:xfrm>
            <a:off x="1693211" y="1190680"/>
            <a:ext cx="1097576" cy="584776"/>
          </a:xfrm>
          <a:prstGeom prst="rect">
            <a:avLst/>
          </a:prstGeom>
          <a:noFill/>
        </p:spPr>
        <p:txBody>
          <a:bodyPr wrap="none" rtlCol="0">
            <a:spAutoFit/>
          </a:bodyPr>
          <a:lstStyle/>
          <a:p>
            <a:r>
              <a:rPr lang="en-US" sz="3200" dirty="0" smtClean="0">
                <a:latin typeface="Arial"/>
                <a:cs typeface="Arial"/>
              </a:rPr>
              <a:t>1978</a:t>
            </a:r>
            <a:endParaRPr lang="en-US" sz="3200" dirty="0">
              <a:latin typeface="Arial"/>
              <a:cs typeface="Arial"/>
            </a:endParaRPr>
          </a:p>
        </p:txBody>
      </p:sp>
      <p:sp>
        <p:nvSpPr>
          <p:cNvPr id="7" name="TextBox 6"/>
          <p:cNvSpPr txBox="1"/>
          <p:nvPr/>
        </p:nvSpPr>
        <p:spPr>
          <a:xfrm>
            <a:off x="6274632" y="1231015"/>
            <a:ext cx="1097576" cy="584776"/>
          </a:xfrm>
          <a:prstGeom prst="rect">
            <a:avLst/>
          </a:prstGeom>
          <a:noFill/>
        </p:spPr>
        <p:txBody>
          <a:bodyPr wrap="none" rtlCol="0">
            <a:spAutoFit/>
          </a:bodyPr>
          <a:lstStyle/>
          <a:p>
            <a:r>
              <a:rPr lang="en-US" sz="3200" dirty="0" smtClean="0">
                <a:latin typeface="Arial"/>
                <a:cs typeface="Arial"/>
              </a:rPr>
              <a:t>1982</a:t>
            </a:r>
            <a:endParaRPr lang="en-US" sz="3200" dirty="0">
              <a:latin typeface="Arial"/>
              <a:cs typeface="Arial"/>
            </a:endParaRPr>
          </a:p>
        </p:txBody>
      </p:sp>
      <p:pic>
        <p:nvPicPr>
          <p:cNvPr id="3" name="Picture 2" descr="3c_1978.jp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 y="1815791"/>
            <a:ext cx="3707161" cy="3727642"/>
          </a:xfrm>
          <a:prstGeom prst="rect">
            <a:avLst/>
          </a:prstGeom>
        </p:spPr>
      </p:pic>
      <p:pic>
        <p:nvPicPr>
          <p:cNvPr id="8" name="Picture 7" descr="3c_198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136" y="1815791"/>
            <a:ext cx="3712281" cy="3727642"/>
          </a:xfrm>
          <a:prstGeom prst="rect">
            <a:avLst/>
          </a:prstGeom>
        </p:spPr>
      </p:pic>
    </p:spTree>
    <p:extLst>
      <p:ext uri="{BB962C8B-B14F-4D97-AF65-F5344CB8AC3E}">
        <p14:creationId xmlns:p14="http://schemas.microsoft.com/office/powerpoint/2010/main" val="252452799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1448"/>
          </a:xfrm>
        </p:spPr>
        <p:txBody>
          <a:bodyPr>
            <a:normAutofit fontScale="90000"/>
          </a:bodyPr>
          <a:lstStyle/>
          <a:p>
            <a:r>
              <a:rPr lang="en-US" sz="3200" dirty="0" smtClean="0">
                <a:latin typeface="Arial"/>
                <a:cs typeface="Arial"/>
              </a:rPr>
              <a:t>So, I kept</a:t>
            </a:r>
            <a:r>
              <a:rPr lang="en-US" sz="3200" baseline="0" dirty="0" smtClean="0">
                <a:latin typeface="Arial"/>
                <a:cs typeface="Arial"/>
              </a:rPr>
              <a:t> taking pictures, whenever </a:t>
            </a:r>
            <a:r>
              <a:rPr lang="en-US" sz="3200" dirty="0" smtClean="0">
                <a:latin typeface="Arial"/>
                <a:cs typeface="Arial"/>
              </a:rPr>
              <a:t>I could get back.</a:t>
            </a:r>
            <a:endParaRPr lang="en-US" sz="3200" dirty="0">
              <a:latin typeface="Arial"/>
              <a:cs typeface="Arial"/>
            </a:endParaRPr>
          </a:p>
        </p:txBody>
      </p:sp>
      <p:pic>
        <p:nvPicPr>
          <p:cNvPr id="3" name="Picture 2" descr="plots97_compo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55" y="603503"/>
            <a:ext cx="8929040" cy="6134577"/>
          </a:xfrm>
          <a:prstGeom prst="rect">
            <a:avLst/>
          </a:prstGeom>
        </p:spPr>
      </p:pic>
    </p:spTree>
    <p:extLst>
      <p:ext uri="{BB962C8B-B14F-4D97-AF65-F5344CB8AC3E}">
        <p14:creationId xmlns:p14="http://schemas.microsoft.com/office/powerpoint/2010/main" val="130759760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9411"/>
            <a:ext cx="8229600" cy="3998589"/>
          </a:xfrm>
        </p:spPr>
        <p:txBody>
          <a:bodyPr>
            <a:normAutofit/>
          </a:bodyPr>
          <a:lstStyle/>
          <a:p>
            <a:r>
              <a:rPr lang="en-US" sz="4000" dirty="0" smtClean="0">
                <a:latin typeface="Arial"/>
                <a:cs typeface="Arial"/>
              </a:rPr>
              <a:t>Go get popcorn, because it is movie time.</a:t>
            </a:r>
            <a:br>
              <a:rPr lang="en-US" sz="4000" dirty="0" smtClean="0">
                <a:latin typeface="Arial"/>
                <a:cs typeface="Arial"/>
              </a:rPr>
            </a:br>
            <a:r>
              <a:rPr lang="en-US" sz="4000" dirty="0">
                <a:latin typeface="Arial"/>
                <a:cs typeface="Arial"/>
              </a:rPr>
              <a:t/>
            </a:r>
            <a:br>
              <a:rPr lang="en-US" sz="4000" dirty="0">
                <a:latin typeface="Arial"/>
                <a:cs typeface="Arial"/>
              </a:rPr>
            </a:br>
            <a:r>
              <a:rPr lang="en-US" sz="4000" dirty="0" smtClean="0">
                <a:latin typeface="Arial"/>
                <a:cs typeface="Arial"/>
              </a:rPr>
              <a:t>32 years in 15 seconds.</a:t>
            </a:r>
          </a:p>
        </p:txBody>
      </p:sp>
      <p:pic>
        <p:nvPicPr>
          <p:cNvPr id="4" name="Picture 3"/>
          <p:cNvPicPr>
            <a:picLocks noChangeAspect="1"/>
          </p:cNvPicPr>
          <p:nvPr/>
        </p:nvPicPr>
        <p:blipFill>
          <a:blip r:embed="rId2"/>
          <a:stretch>
            <a:fillRect/>
          </a:stretch>
        </p:blipFill>
        <p:spPr>
          <a:xfrm>
            <a:off x="0" y="381000"/>
            <a:ext cx="9144000" cy="2150930"/>
          </a:xfrm>
          <a:prstGeom prst="rect">
            <a:avLst/>
          </a:prstGeom>
        </p:spPr>
      </p:pic>
    </p:spTree>
    <p:extLst>
      <p:ext uri="{BB962C8B-B14F-4D97-AF65-F5344CB8AC3E}">
        <p14:creationId xmlns:p14="http://schemas.microsoft.com/office/powerpoint/2010/main" val="74227128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c_197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20319" cy="6858000"/>
          </a:xfrm>
          <a:prstGeom prst="rect">
            <a:avLst/>
          </a:prstGeom>
        </p:spPr>
      </p:pic>
      <p:pic>
        <p:nvPicPr>
          <p:cNvPr id="7" name="Picture 6" descr="3c_197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48593" cy="6858000"/>
          </a:xfrm>
          <a:prstGeom prst="rect">
            <a:avLst/>
          </a:prstGeom>
        </p:spPr>
      </p:pic>
      <p:pic>
        <p:nvPicPr>
          <p:cNvPr id="8" name="Picture 7" descr="3c_1980.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700" y="0"/>
            <a:ext cx="6820422" cy="6858000"/>
          </a:xfrm>
          <a:prstGeom prst="rect">
            <a:avLst/>
          </a:prstGeom>
        </p:spPr>
      </p:pic>
      <p:pic>
        <p:nvPicPr>
          <p:cNvPr id="9" name="Picture 8" descr="3c_198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700" y="0"/>
            <a:ext cx="6829739" cy="6858000"/>
          </a:xfrm>
          <a:prstGeom prst="rect">
            <a:avLst/>
          </a:prstGeom>
        </p:spPr>
      </p:pic>
      <p:pic>
        <p:nvPicPr>
          <p:cNvPr id="10" name="Picture 9" descr="3c_198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0"/>
            <a:ext cx="6838897" cy="6858000"/>
          </a:xfrm>
          <a:prstGeom prst="rect">
            <a:avLst/>
          </a:prstGeom>
        </p:spPr>
      </p:pic>
      <p:pic>
        <p:nvPicPr>
          <p:cNvPr id="11" name="Picture 10" descr="3c_198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0"/>
            <a:ext cx="6829425" cy="6858000"/>
          </a:xfrm>
          <a:prstGeom prst="rect">
            <a:avLst/>
          </a:prstGeom>
        </p:spPr>
      </p:pic>
      <p:pic>
        <p:nvPicPr>
          <p:cNvPr id="12" name="Picture 11" descr="3c_1987.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0"/>
            <a:ext cx="6838870" cy="6858000"/>
          </a:xfrm>
          <a:prstGeom prst="rect">
            <a:avLst/>
          </a:prstGeom>
        </p:spPr>
      </p:pic>
      <p:pic>
        <p:nvPicPr>
          <p:cNvPr id="13" name="Picture 12" descr="3c_1988.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14" name="Picture 13" descr="3c_1990.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0"/>
            <a:ext cx="6848605" cy="6858000"/>
          </a:xfrm>
          <a:prstGeom prst="rect">
            <a:avLst/>
          </a:prstGeom>
        </p:spPr>
      </p:pic>
      <p:pic>
        <p:nvPicPr>
          <p:cNvPr id="16" name="Picture 15" descr="3c_1991.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17" name="Picture 16" descr="3c_1992.tif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3000" y="0"/>
            <a:ext cx="6848448" cy="6858000"/>
          </a:xfrm>
          <a:prstGeom prst="rect">
            <a:avLst/>
          </a:prstGeom>
        </p:spPr>
      </p:pic>
      <p:pic>
        <p:nvPicPr>
          <p:cNvPr id="18" name="Picture 17" descr="3c_1993.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3000" y="0"/>
            <a:ext cx="6848448" cy="6858000"/>
          </a:xfrm>
          <a:prstGeom prst="rect">
            <a:avLst/>
          </a:prstGeom>
        </p:spPr>
      </p:pic>
      <p:pic>
        <p:nvPicPr>
          <p:cNvPr id="19" name="Picture 18" descr="3c_1997.tif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5700" y="0"/>
            <a:ext cx="6829385" cy="6858000"/>
          </a:xfrm>
          <a:prstGeom prst="rect">
            <a:avLst/>
          </a:prstGeom>
        </p:spPr>
      </p:pic>
      <p:pic>
        <p:nvPicPr>
          <p:cNvPr id="21" name="Picture 20" descr="3c_2002.tif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000" y="0"/>
            <a:ext cx="6848475" cy="6858000"/>
          </a:xfrm>
          <a:prstGeom prst="rect">
            <a:avLst/>
          </a:prstGeom>
        </p:spPr>
      </p:pic>
      <p:pic>
        <p:nvPicPr>
          <p:cNvPr id="22" name="Picture 21" descr="3c_2004.tif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43000" y="0"/>
            <a:ext cx="6848448" cy="6858000"/>
          </a:xfrm>
          <a:prstGeom prst="rect">
            <a:avLst/>
          </a:prstGeom>
        </p:spPr>
      </p:pic>
      <p:pic>
        <p:nvPicPr>
          <p:cNvPr id="23" name="Picture 22" descr="3c_2007.tif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pic>
        <p:nvPicPr>
          <p:cNvPr id="24" name="Picture 23" descr="3c_2009.tif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0" y="76200"/>
            <a:ext cx="6848605" cy="6858000"/>
          </a:xfrm>
          <a:prstGeom prst="rect">
            <a:avLst/>
          </a:prstGeom>
        </p:spPr>
      </p:pic>
    </p:spTree>
    <p:extLst>
      <p:ext uri="{BB962C8B-B14F-4D97-AF65-F5344CB8AC3E}">
        <p14:creationId xmlns:p14="http://schemas.microsoft.com/office/powerpoint/2010/main" val="7957246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9"/>
                                          </p:stCondLst>
                                        </p:cTn>
                                        <p:tgtEl>
                                          <p:spTgt spid="7"/>
                                        </p:tgtEl>
                                        <p:attrNameLst>
                                          <p:attrName>style.visibility</p:attrName>
                                        </p:attrNameLst>
                                      </p:cBhvr>
                                      <p:to>
                                        <p:strVal val="visible"/>
                                      </p:to>
                                    </p:set>
                                  </p:childTnLst>
                                </p:cTn>
                              </p:par>
                            </p:childTnLst>
                          </p:cTn>
                        </p:par>
                        <p:par>
                          <p:cTn id="7" fill="hold">
                            <p:stCondLst>
                              <p:cond delay="101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010"/>
                            </p:stCondLst>
                            <p:childTnLst>
                              <p:par>
                                <p:cTn id="11" presetID="1" presetClass="entr" presetSubtype="0"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01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010"/>
                            </p:stCondLst>
                            <p:childTnLst>
                              <p:par>
                                <p:cTn id="17" presetID="1" presetClass="entr" presetSubtype="0"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5010"/>
                            </p:stCondLst>
                            <p:childTnLst>
                              <p:par>
                                <p:cTn id="20" presetID="1" presetClass="entr" presetSubtype="0" fill="hold" nodeType="afterEffect">
                                  <p:stCondLst>
                                    <p:cond delay="1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6010"/>
                            </p:stCondLst>
                            <p:childTnLst>
                              <p:par>
                                <p:cTn id="23" presetID="1" presetClass="entr" presetSubtype="0" fill="hold"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701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8010"/>
                            </p:stCondLst>
                            <p:childTnLst>
                              <p:par>
                                <p:cTn id="29" presetID="1" presetClass="entr" presetSubtype="0" fill="hold" nodeType="afterEffect">
                                  <p:stCondLst>
                                    <p:cond delay="1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9010"/>
                            </p:stCondLst>
                            <p:childTnLst>
                              <p:par>
                                <p:cTn id="32" presetID="1" presetClass="entr" presetSubtype="0" fill="hold" nodeType="afterEffect">
                                  <p:stCondLst>
                                    <p:cond delay="1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0010"/>
                            </p:stCondLst>
                            <p:childTnLst>
                              <p:par>
                                <p:cTn id="35" presetID="1" presetClass="entr" presetSubtype="0" fill="hold" nodeType="afterEffect">
                                  <p:stCondLst>
                                    <p:cond delay="1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1010"/>
                            </p:stCondLst>
                            <p:childTnLst>
                              <p:par>
                                <p:cTn id="38" presetID="1" presetClass="entr" presetSubtype="0" fill="hold" nodeType="afterEffect">
                                  <p:stCondLst>
                                    <p:cond delay="1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12010"/>
                            </p:stCondLst>
                            <p:childTnLst>
                              <p:par>
                                <p:cTn id="41" presetID="1" presetClass="entr" presetSubtype="0" fill="hold" nodeType="afterEffect">
                                  <p:stCondLst>
                                    <p:cond delay="1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13010"/>
                            </p:stCondLst>
                            <p:childTnLst>
                              <p:par>
                                <p:cTn id="44" presetID="1" presetClass="entr" presetSubtype="0" fill="hold" nodeType="afterEffect">
                                  <p:stCondLst>
                                    <p:cond delay="100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14010"/>
                            </p:stCondLst>
                            <p:childTnLst>
                              <p:par>
                                <p:cTn id="47" presetID="1" presetClass="entr" presetSubtype="0" fill="hold" nodeType="afterEffect">
                                  <p:stCondLst>
                                    <p:cond delay="100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15010"/>
                            </p:stCondLst>
                            <p:childTnLst>
                              <p:par>
                                <p:cTn id="50" presetID="1" presetClass="entr" presetSubtype="0" fill="hold" nodeType="afterEffect">
                                  <p:stCondLst>
                                    <p:cond delay="100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51" y="0"/>
            <a:ext cx="8229600" cy="796976"/>
          </a:xfrm>
        </p:spPr>
        <p:txBody>
          <a:bodyPr>
            <a:normAutofit fontScale="90000"/>
          </a:bodyPr>
          <a:lstStyle/>
          <a:p>
            <a:r>
              <a:rPr lang="en-US" sz="3600" dirty="0" smtClean="0">
                <a:latin typeface="Arial"/>
                <a:cs typeface="Arial"/>
              </a:rPr>
              <a:t>Remember</a:t>
            </a:r>
            <a:r>
              <a:rPr lang="en-US" sz="3600" baseline="0" dirty="0" smtClean="0">
                <a:latin typeface="Arial"/>
                <a:cs typeface="Arial"/>
              </a:rPr>
              <a:t> we want to quantify trade-offs</a:t>
            </a:r>
            <a:endParaRPr lang="en-US" sz="3600" dirty="0">
              <a:latin typeface="Arial"/>
              <a:cs typeface="Arial"/>
            </a:endParaRPr>
          </a:p>
        </p:txBody>
      </p:sp>
      <p:pic>
        <p:nvPicPr>
          <p:cNvPr id="5" name="Picture 4" descr="3c_19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21" y="2077080"/>
            <a:ext cx="3118236" cy="3135464"/>
          </a:xfrm>
          <a:prstGeom prst="rect">
            <a:avLst/>
          </a:prstGeom>
        </p:spPr>
      </p:pic>
      <p:pic>
        <p:nvPicPr>
          <p:cNvPr id="6" name="Picture 5" descr="3c_2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836" y="2077080"/>
            <a:ext cx="3131169" cy="3135464"/>
          </a:xfrm>
          <a:prstGeom prst="rect">
            <a:avLst/>
          </a:prstGeom>
        </p:spPr>
      </p:pic>
      <p:cxnSp>
        <p:nvCxnSpPr>
          <p:cNvPr id="8" name="Straight Arrow Connector 7"/>
          <p:cNvCxnSpPr/>
          <p:nvPr/>
        </p:nvCxnSpPr>
        <p:spPr>
          <a:xfrm>
            <a:off x="3677442" y="3598507"/>
            <a:ext cx="1653526"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362508" y="1535759"/>
            <a:ext cx="1097576" cy="584776"/>
          </a:xfrm>
          <a:prstGeom prst="rect">
            <a:avLst/>
          </a:prstGeom>
          <a:noFill/>
        </p:spPr>
        <p:txBody>
          <a:bodyPr wrap="none" rtlCol="0">
            <a:spAutoFit/>
          </a:bodyPr>
          <a:lstStyle/>
          <a:p>
            <a:r>
              <a:rPr lang="en-US" sz="3200" dirty="0" smtClean="0">
                <a:latin typeface="Arial"/>
                <a:cs typeface="Arial"/>
              </a:rPr>
              <a:t>1978</a:t>
            </a:r>
            <a:endParaRPr lang="en-US" sz="3200" dirty="0">
              <a:latin typeface="Arial"/>
              <a:cs typeface="Arial"/>
            </a:endParaRPr>
          </a:p>
        </p:txBody>
      </p:sp>
      <p:sp>
        <p:nvSpPr>
          <p:cNvPr id="10" name="TextBox 9"/>
          <p:cNvSpPr txBox="1"/>
          <p:nvPr/>
        </p:nvSpPr>
        <p:spPr>
          <a:xfrm>
            <a:off x="6687138" y="1503493"/>
            <a:ext cx="1097576" cy="584776"/>
          </a:xfrm>
          <a:prstGeom prst="rect">
            <a:avLst/>
          </a:prstGeom>
          <a:noFill/>
        </p:spPr>
        <p:txBody>
          <a:bodyPr wrap="none" rtlCol="0">
            <a:spAutoFit/>
          </a:bodyPr>
          <a:lstStyle/>
          <a:p>
            <a:r>
              <a:rPr lang="en-US" sz="3200" dirty="0" smtClean="0">
                <a:latin typeface="Arial"/>
                <a:cs typeface="Arial"/>
              </a:rPr>
              <a:t>2009</a:t>
            </a:r>
            <a:endParaRPr lang="en-US" sz="3200" dirty="0">
              <a:latin typeface="Arial"/>
              <a:cs typeface="Arial"/>
            </a:endParaRPr>
          </a:p>
        </p:txBody>
      </p:sp>
    </p:spTree>
    <p:extLst>
      <p:ext uri="{BB962C8B-B14F-4D97-AF65-F5344CB8AC3E}">
        <p14:creationId xmlns:p14="http://schemas.microsoft.com/office/powerpoint/2010/main" val="71124841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Text Box 4"/>
          <p:cNvSpPr txBox="1">
            <a:spLocks noChangeArrowheads="1"/>
          </p:cNvSpPr>
          <p:nvPr/>
        </p:nvSpPr>
        <p:spPr bwMode="auto">
          <a:xfrm>
            <a:off x="404813" y="788988"/>
            <a:ext cx="85105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D.	How do communities vary:   </a:t>
            </a:r>
            <a:r>
              <a:rPr lang="en-US" sz="2000" u="sng" dirty="0">
                <a:latin typeface="Arial" charset="0"/>
              </a:rPr>
              <a:t>with time</a:t>
            </a:r>
            <a:r>
              <a:rPr lang="en-US" sz="2000" dirty="0">
                <a:latin typeface="Arial" charset="0"/>
              </a:rPr>
              <a:t> (succession)?</a:t>
            </a:r>
          </a:p>
          <a:p>
            <a:r>
              <a:rPr lang="en-US" sz="2000" dirty="0">
                <a:latin typeface="Arial" charset="0"/>
              </a:rPr>
              <a:t>		1.	What is succession?</a:t>
            </a:r>
          </a:p>
          <a:p>
            <a:r>
              <a:rPr lang="en-US" sz="2000" dirty="0">
                <a:latin typeface="Arial" charset="0"/>
              </a:rPr>
              <a:t>		2.	Different types of </a:t>
            </a:r>
            <a:r>
              <a:rPr lang="en-US" sz="2000" dirty="0" smtClean="0">
                <a:latin typeface="Arial" charset="0"/>
              </a:rPr>
              <a:t>succession</a:t>
            </a:r>
            <a:endParaRPr lang="en-US" sz="2000" dirty="0">
              <a:solidFill>
                <a:srgbClr val="FF0000"/>
              </a:solidFill>
              <a:latin typeface="Arial" charset="0"/>
            </a:endParaRPr>
          </a:p>
          <a:p>
            <a:r>
              <a:rPr lang="en-US" sz="2000" dirty="0">
                <a:latin typeface="Arial" charset="0"/>
              </a:rPr>
              <a:t>		3.	Characteristics of species during </a:t>
            </a:r>
            <a:r>
              <a:rPr lang="en-US" sz="2000" dirty="0" smtClean="0">
                <a:latin typeface="Arial" charset="0"/>
              </a:rPr>
              <a:t>succession</a:t>
            </a:r>
            <a:endParaRPr lang="en-US" sz="2000" dirty="0">
              <a:latin typeface="Arial" charset="0"/>
            </a:endParaRPr>
          </a:p>
          <a:p>
            <a:r>
              <a:rPr lang="en-US" sz="2000" dirty="0" smtClean="0">
                <a:latin typeface="Arial" charset="0"/>
              </a:rPr>
              <a:t>		4.	A simple model of succession</a:t>
            </a:r>
            <a:endParaRPr lang="en-US" sz="2000" dirty="0">
              <a:latin typeface="Arial" charset="0"/>
            </a:endParaRPr>
          </a:p>
        </p:txBody>
      </p:sp>
      <p:pic>
        <p:nvPicPr>
          <p:cNvPr id="3891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781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042752" cy="664678"/>
          </a:xfrm>
        </p:spPr>
        <p:txBody>
          <a:bodyPr>
            <a:normAutofit fontScale="90000"/>
          </a:bodyPr>
          <a:lstStyle/>
          <a:p>
            <a:pPr algn="l"/>
            <a:r>
              <a:rPr lang="en-US" sz="3600" dirty="0" smtClean="0">
                <a:latin typeface="Arial"/>
                <a:cs typeface="Arial"/>
              </a:rPr>
              <a:t>Quantifying colonization on cleared plots</a:t>
            </a:r>
            <a:endParaRPr lang="en-US" sz="3600" dirty="0">
              <a:latin typeface="Arial"/>
              <a:cs typeface="Arial"/>
            </a:endParaRPr>
          </a:p>
        </p:txBody>
      </p:sp>
      <p:pic>
        <p:nvPicPr>
          <p:cNvPr id="4" name="Picture 3" descr="3c_2004_coloniz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82" y="833973"/>
            <a:ext cx="5613400" cy="5613400"/>
          </a:xfrm>
          <a:prstGeom prst="rect">
            <a:avLst/>
          </a:prstGeom>
        </p:spPr>
      </p:pic>
    </p:spTree>
    <p:extLst>
      <p:ext uri="{BB962C8B-B14F-4D97-AF65-F5344CB8AC3E}">
        <p14:creationId xmlns:p14="http://schemas.microsoft.com/office/powerpoint/2010/main" val="23911987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_2007_competi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044" y="859435"/>
            <a:ext cx="5587938" cy="5587938"/>
          </a:xfrm>
          <a:prstGeom prst="rect">
            <a:avLst/>
          </a:prstGeom>
        </p:spPr>
      </p:pic>
      <p:sp>
        <p:nvSpPr>
          <p:cNvPr id="2" name="Title 1"/>
          <p:cNvSpPr>
            <a:spLocks noGrp="1"/>
          </p:cNvSpPr>
          <p:nvPr>
            <p:ph type="title"/>
          </p:nvPr>
        </p:nvSpPr>
        <p:spPr>
          <a:xfrm>
            <a:off x="-1" y="0"/>
            <a:ext cx="8280859" cy="664678"/>
          </a:xfrm>
        </p:spPr>
        <p:txBody>
          <a:bodyPr>
            <a:normAutofit fontScale="90000"/>
          </a:bodyPr>
          <a:lstStyle/>
          <a:p>
            <a:pPr algn="l"/>
            <a:r>
              <a:rPr lang="en-US" sz="3600" dirty="0" smtClean="0">
                <a:latin typeface="Arial"/>
                <a:cs typeface="Arial"/>
              </a:rPr>
              <a:t>Quantifying competition on </a:t>
            </a:r>
            <a:r>
              <a:rPr lang="en-US" sz="3600" dirty="0" err="1" smtClean="0">
                <a:latin typeface="Arial"/>
                <a:cs typeface="Arial"/>
              </a:rPr>
              <a:t>uncleared</a:t>
            </a:r>
            <a:r>
              <a:rPr lang="en-US" sz="3600" dirty="0" smtClean="0">
                <a:latin typeface="Arial"/>
                <a:cs typeface="Arial"/>
              </a:rPr>
              <a:t> plots</a:t>
            </a:r>
            <a:endParaRPr lang="en-US" sz="3600" dirty="0">
              <a:latin typeface="Arial"/>
              <a:cs typeface="Arial"/>
            </a:endParaRPr>
          </a:p>
        </p:txBody>
      </p:sp>
    </p:spTree>
    <p:extLst>
      <p:ext uri="{BB962C8B-B14F-4D97-AF65-F5344CB8AC3E}">
        <p14:creationId xmlns:p14="http://schemas.microsoft.com/office/powerpoint/2010/main" val="291703593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1448"/>
          </a:xfrm>
        </p:spPr>
        <p:txBody>
          <a:bodyPr>
            <a:normAutofit/>
          </a:bodyPr>
          <a:lstStyle/>
          <a:p>
            <a:r>
              <a:rPr lang="en-US" sz="3600" dirty="0" smtClean="0">
                <a:latin typeface="Arial"/>
                <a:cs typeface="Arial"/>
              </a:rPr>
              <a:t>We find no trade-off, overall</a:t>
            </a:r>
            <a:endParaRPr lang="en-US" sz="3600" dirty="0">
              <a:latin typeface="Arial"/>
              <a:cs typeface="Arial"/>
            </a:endParaRPr>
          </a:p>
        </p:txBody>
      </p:sp>
      <p:pic>
        <p:nvPicPr>
          <p:cNvPr id="4" name="Picture 3"/>
          <p:cNvPicPr>
            <a:picLocks noChangeAspect="1"/>
          </p:cNvPicPr>
          <p:nvPr/>
        </p:nvPicPr>
        <p:blipFill>
          <a:blip r:embed="rId2"/>
          <a:stretch>
            <a:fillRect/>
          </a:stretch>
        </p:blipFill>
        <p:spPr>
          <a:xfrm>
            <a:off x="242526" y="1002191"/>
            <a:ext cx="8795650" cy="2781530"/>
          </a:xfrm>
          <a:prstGeom prst="rect">
            <a:avLst/>
          </a:prstGeom>
        </p:spPr>
      </p:pic>
      <p:pic>
        <p:nvPicPr>
          <p:cNvPr id="5" name="Picture 4"/>
          <p:cNvPicPr>
            <a:picLocks noChangeAspect="1"/>
          </p:cNvPicPr>
          <p:nvPr/>
        </p:nvPicPr>
        <p:blipFill>
          <a:blip r:embed="rId3"/>
          <a:stretch>
            <a:fillRect/>
          </a:stretch>
        </p:blipFill>
        <p:spPr>
          <a:xfrm>
            <a:off x="621725" y="4109426"/>
            <a:ext cx="3698647" cy="2624545"/>
          </a:xfrm>
          <a:prstGeom prst="rect">
            <a:avLst/>
          </a:prstGeom>
        </p:spPr>
      </p:pic>
      <p:pic>
        <p:nvPicPr>
          <p:cNvPr id="6" name="Picture 5"/>
          <p:cNvPicPr>
            <a:picLocks noChangeAspect="1"/>
          </p:cNvPicPr>
          <p:nvPr/>
        </p:nvPicPr>
        <p:blipFill>
          <a:blip r:embed="rId4"/>
          <a:stretch>
            <a:fillRect/>
          </a:stretch>
        </p:blipFill>
        <p:spPr>
          <a:xfrm>
            <a:off x="4861122" y="4117616"/>
            <a:ext cx="3780214" cy="2616355"/>
          </a:xfrm>
          <a:prstGeom prst="rect">
            <a:avLst/>
          </a:prstGeom>
        </p:spPr>
      </p:pic>
    </p:spTree>
    <p:extLst>
      <p:ext uri="{BB962C8B-B14F-4D97-AF65-F5344CB8AC3E}">
        <p14:creationId xmlns:p14="http://schemas.microsoft.com/office/powerpoint/2010/main" val="283714899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7586" name="Text Box 4"/>
          <p:cNvSpPr txBox="1">
            <a:spLocks noChangeArrowheads="1"/>
          </p:cNvSpPr>
          <p:nvPr/>
        </p:nvSpPr>
        <p:spPr bwMode="auto">
          <a:xfrm>
            <a:off x="404813" y="788988"/>
            <a:ext cx="85105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a:latin typeface="Arial" charset="0"/>
              </a:rPr>
              <a:t>Different terms related to disturbance in communities</a:t>
            </a:r>
          </a:p>
          <a:p>
            <a:endParaRPr lang="en-US" sz="2000" b="1">
              <a:latin typeface="Arial" charset="0"/>
            </a:endParaRPr>
          </a:p>
          <a:p>
            <a:r>
              <a:rPr lang="en-US" sz="2000">
                <a:latin typeface="Arial" charset="0"/>
              </a:rPr>
              <a:t>--	community </a:t>
            </a:r>
            <a:r>
              <a:rPr lang="en-US" sz="2000" u="sng">
                <a:solidFill>
                  <a:srgbClr val="FF0000"/>
                </a:solidFill>
                <a:latin typeface="Arial" charset="0"/>
              </a:rPr>
              <a:t>resilience</a:t>
            </a:r>
            <a:r>
              <a:rPr lang="en-US" sz="2000">
                <a:latin typeface="Arial" charset="0"/>
              </a:rPr>
              <a:t> = a measure of the ability of a community to persist in the presence of perturbations arising from weather, physical-chemical factors, other organisms, or human activities.  Resilience is measured by the probability of extinction.</a:t>
            </a:r>
          </a:p>
          <a:p>
            <a:endParaRPr lang="en-US" sz="2000">
              <a:latin typeface="Arial" charset="0"/>
            </a:endParaRPr>
          </a:p>
          <a:p>
            <a:r>
              <a:rPr lang="en-US" sz="2000">
                <a:latin typeface="Arial" charset="0"/>
              </a:rPr>
              <a:t>--	community </a:t>
            </a:r>
            <a:r>
              <a:rPr lang="en-US" sz="2000" u="sng">
                <a:solidFill>
                  <a:srgbClr val="FF0000"/>
                </a:solidFill>
                <a:latin typeface="Arial" charset="0"/>
              </a:rPr>
              <a:t>stability</a:t>
            </a:r>
            <a:r>
              <a:rPr lang="en-US" sz="2000">
                <a:latin typeface="Arial" charset="0"/>
              </a:rPr>
              <a:t> = the ability of a community to return to its original state following a disturbance.   </a:t>
            </a:r>
            <a:r>
              <a:rPr lang="en-US" sz="2000" u="sng">
                <a:latin typeface="Arial" charset="0"/>
              </a:rPr>
              <a:t>local</a:t>
            </a:r>
            <a:r>
              <a:rPr lang="en-US" sz="2000">
                <a:latin typeface="Arial" charset="0"/>
              </a:rPr>
              <a:t> - small disturbances,  </a:t>
            </a:r>
            <a:r>
              <a:rPr lang="en-US" sz="2000" u="sng">
                <a:latin typeface="Arial" charset="0"/>
              </a:rPr>
              <a:t>global</a:t>
            </a:r>
            <a:r>
              <a:rPr lang="en-US" sz="2000">
                <a:latin typeface="Arial" charset="0"/>
              </a:rPr>
              <a:t> - large disturbances.</a:t>
            </a:r>
          </a:p>
          <a:p>
            <a:endParaRPr lang="en-US" sz="2000">
              <a:solidFill>
                <a:schemeClr val="bg2"/>
              </a:solidFill>
              <a:latin typeface="Arial" charset="0"/>
            </a:endParaRPr>
          </a:p>
          <a:p>
            <a:endParaRPr lang="en-US" sz="2000">
              <a:latin typeface="Arial" charset="0"/>
            </a:endParaRPr>
          </a:p>
          <a:p>
            <a:endParaRPr lang="en-US" sz="2000">
              <a:latin typeface="Arial" charset="0"/>
            </a:endParaRPr>
          </a:p>
          <a:p>
            <a:endParaRPr lang="en-US" sz="2000">
              <a:latin typeface="Arial" charset="0"/>
            </a:endParaRPr>
          </a:p>
        </p:txBody>
      </p:sp>
      <p:pic>
        <p:nvPicPr>
          <p:cNvPr id="6758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pecies 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3962400"/>
            <a:ext cx="5581553" cy="27630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8434" name="Text Box 4"/>
          <p:cNvSpPr txBox="1">
            <a:spLocks noChangeArrowheads="1"/>
          </p:cNvSpPr>
          <p:nvPr/>
        </p:nvSpPr>
        <p:spPr bwMode="auto">
          <a:xfrm>
            <a:off x="404813" y="788988"/>
            <a:ext cx="82057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A.	What is Community Ecology?</a:t>
            </a:r>
          </a:p>
          <a:p>
            <a:r>
              <a:rPr lang="en-US" sz="2000" dirty="0">
                <a:latin typeface="Arial" charset="0"/>
              </a:rPr>
              <a:t>	B.	How do we quantify communities?</a:t>
            </a:r>
          </a:p>
          <a:p>
            <a:r>
              <a:rPr lang="en-US" sz="2000" dirty="0">
                <a:latin typeface="Arial" charset="0"/>
              </a:rPr>
              <a:t>	C.	How do communities vary in space (biogeography)?</a:t>
            </a:r>
          </a:p>
          <a:p>
            <a:r>
              <a:rPr lang="en-US" sz="2000" dirty="0">
                <a:latin typeface="Arial" charset="0"/>
              </a:rPr>
              <a:t>	D.	How do communities vary:   </a:t>
            </a:r>
            <a:r>
              <a:rPr lang="en-US" sz="2000" u="sng" dirty="0">
                <a:latin typeface="Arial" charset="0"/>
              </a:rPr>
              <a:t>with time</a:t>
            </a:r>
            <a:r>
              <a:rPr lang="en-US" sz="2000" dirty="0">
                <a:latin typeface="Arial" charset="0"/>
              </a:rPr>
              <a:t> (succession)?</a:t>
            </a:r>
          </a:p>
          <a:p>
            <a:endParaRPr lang="en-US" sz="2000" dirty="0">
              <a:latin typeface="Arial" charset="0"/>
            </a:endParaRPr>
          </a:p>
          <a:p>
            <a:pPr lvl="1">
              <a:buFont typeface="Times" charset="0"/>
              <a:buAutoNum type="alphaUcPeriod" startAt="5"/>
            </a:pPr>
            <a:r>
              <a:rPr lang="en-US" sz="2000" dirty="0">
                <a:latin typeface="Arial" charset="0"/>
              </a:rPr>
              <a:t>What factors affect diversity and community structure?  </a:t>
            </a:r>
          </a:p>
          <a:p>
            <a:pPr lvl="1">
              <a:buFont typeface="Times" charset="0"/>
              <a:buNone/>
            </a:pPr>
            <a:endParaRPr lang="en-US" sz="2000" u="sng" dirty="0">
              <a:latin typeface="Arial" charset="0"/>
            </a:endParaRPr>
          </a:p>
          <a:p>
            <a:pPr marL="457200" lvl="1" indent="4763">
              <a:buFont typeface="Times" charset="0"/>
              <a:buNone/>
            </a:pPr>
            <a:r>
              <a:rPr lang="en-US" sz="2000" dirty="0">
                <a:solidFill>
                  <a:srgbClr val="FF0000"/>
                </a:solidFill>
                <a:latin typeface="Arial" charset="0"/>
              </a:rPr>
              <a:t>Basically, if we just look at any community – fish in a lake, birds in a forest, plants in a field, etc. – what forces determined the types, diversity, and abundances of the different species found there?</a:t>
            </a:r>
          </a:p>
          <a:p>
            <a:endParaRPr lang="en-US" sz="2000" dirty="0">
              <a:solidFill>
                <a:srgbClr val="FF0000"/>
              </a:solidFill>
              <a:latin typeface="Arial" charset="0"/>
            </a:endParaRPr>
          </a:p>
        </p:txBody>
      </p:sp>
      <p:pic>
        <p:nvPicPr>
          <p:cNvPr id="1843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326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4578" name="Text Box 4"/>
          <p:cNvSpPr txBox="1">
            <a:spLocks noChangeArrowheads="1"/>
          </p:cNvSpPr>
          <p:nvPr/>
        </p:nvSpPr>
        <p:spPr bwMode="auto">
          <a:xfrm>
            <a:off x="404813" y="788988"/>
            <a:ext cx="79009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 	E.	What factors affect diversity and community structure?  </a:t>
            </a:r>
          </a:p>
          <a:p>
            <a:pPr lvl="1">
              <a:buFont typeface="Times" charset="0"/>
              <a:buNone/>
            </a:pPr>
            <a:endParaRPr lang="en-US" sz="2000" u="sng">
              <a:latin typeface="Arial" charset="0"/>
            </a:endParaRPr>
          </a:p>
          <a:p>
            <a:r>
              <a:rPr lang="en-US" sz="2000">
                <a:latin typeface="Arial" charset="0"/>
              </a:rPr>
              <a:t>		1.	Long-term Historical effects:  mostly important global </a:t>
            </a:r>
          </a:p>
          <a:p>
            <a:r>
              <a:rPr lang="en-US" sz="2000">
                <a:latin typeface="Arial" charset="0"/>
              </a:rPr>
              <a:t>			historical effects.</a:t>
            </a:r>
          </a:p>
          <a:p>
            <a:r>
              <a:rPr lang="en-US" sz="2000">
                <a:latin typeface="Arial" charset="0"/>
              </a:rPr>
              <a:t>			--	continental drift. </a:t>
            </a:r>
          </a:p>
          <a:p>
            <a:r>
              <a:rPr lang="en-US" sz="2000">
                <a:latin typeface="Arial" charset="0"/>
              </a:rPr>
              <a:t>			--	climatic disturbances (e.g., Ice Ages) </a:t>
            </a:r>
          </a:p>
          <a:p>
            <a:r>
              <a:rPr lang="en-US" sz="2000">
                <a:latin typeface="Arial" charset="0"/>
              </a:rPr>
              <a:t>			</a:t>
            </a:r>
          </a:p>
        </p:txBody>
      </p:sp>
      <p:pic>
        <p:nvPicPr>
          <p:cNvPr id="24579"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wallin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33713"/>
            <a:ext cx="62484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5602" name="Text Box 4"/>
          <p:cNvSpPr txBox="1">
            <a:spLocks noChangeArrowheads="1"/>
          </p:cNvSpPr>
          <p:nvPr/>
        </p:nvSpPr>
        <p:spPr bwMode="auto">
          <a:xfrm>
            <a:off x="404813" y="788988"/>
            <a:ext cx="7900987"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 	E.	What factors affect diversity and community structure?  </a:t>
            </a:r>
          </a:p>
          <a:p>
            <a:pPr lvl="1">
              <a:buFont typeface="Times" charset="0"/>
              <a:buNone/>
            </a:pPr>
            <a:endParaRPr lang="en-US" sz="2000" u="sng">
              <a:latin typeface="Arial" charset="0"/>
            </a:endParaRPr>
          </a:p>
          <a:p>
            <a:r>
              <a:rPr lang="en-US" sz="2000">
                <a:latin typeface="Arial" charset="0"/>
              </a:rPr>
              <a:t>		1.	Long-term Historical effects:  mostly important global </a:t>
            </a:r>
          </a:p>
          <a:p>
            <a:r>
              <a:rPr lang="en-US" sz="2000">
                <a:latin typeface="Arial" charset="0"/>
              </a:rPr>
              <a:t>			historical effects.</a:t>
            </a:r>
          </a:p>
          <a:p>
            <a:r>
              <a:rPr lang="en-US" sz="2000">
                <a:latin typeface="Arial" charset="0"/>
              </a:rPr>
              <a:t>			--	continental drift. </a:t>
            </a:r>
          </a:p>
          <a:p>
            <a:r>
              <a:rPr lang="en-US" sz="2000">
                <a:latin typeface="Arial" charset="0"/>
              </a:rPr>
              <a:t>			--	climatic disturbances (e.g., Ice Ages) </a:t>
            </a:r>
          </a:p>
          <a:p>
            <a:r>
              <a:rPr lang="en-US" sz="2000">
                <a:latin typeface="Arial" charset="0"/>
              </a:rPr>
              <a:t>			--	other disturbances that caused massive extinctions,</a:t>
            </a:r>
          </a:p>
          <a:p>
            <a:r>
              <a:rPr lang="en-US" sz="2000">
                <a:latin typeface="Arial" charset="0"/>
              </a:rPr>
              <a:t>		 		such as the massive extinctions some 65 million </a:t>
            </a:r>
          </a:p>
          <a:p>
            <a:r>
              <a:rPr lang="en-US" sz="2000">
                <a:latin typeface="Arial" charset="0"/>
              </a:rPr>
              <a:t>				years ago that was the end of the dinosaurs and the</a:t>
            </a:r>
          </a:p>
          <a:p>
            <a:r>
              <a:rPr lang="en-US" sz="2000">
                <a:latin typeface="Arial" charset="0"/>
              </a:rPr>
              <a:t>				beginning of the mammals (asteroids).</a:t>
            </a:r>
          </a:p>
        </p:txBody>
      </p:sp>
      <p:pic>
        <p:nvPicPr>
          <p:cNvPr id="2560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6626" name="Text Box 4"/>
          <p:cNvSpPr txBox="1">
            <a:spLocks noChangeArrowheads="1"/>
          </p:cNvSpPr>
          <p:nvPr/>
        </p:nvSpPr>
        <p:spPr bwMode="auto">
          <a:xfrm>
            <a:off x="228600" y="788988"/>
            <a:ext cx="82819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 	E.	What factors affect diversity and community structure?  </a:t>
            </a:r>
          </a:p>
          <a:p>
            <a:pPr lvl="1">
              <a:buFont typeface="Times" charset="0"/>
              <a:buNone/>
            </a:pPr>
            <a:endParaRPr lang="en-US" sz="2000" u="sng">
              <a:latin typeface="Arial" charset="0"/>
            </a:endParaRPr>
          </a:p>
          <a:p>
            <a:r>
              <a:rPr lang="en-US" sz="2000">
                <a:latin typeface="Arial" charset="0"/>
              </a:rPr>
              <a:t>		1.	Long-term Historical effects</a:t>
            </a:r>
          </a:p>
          <a:p>
            <a:endParaRPr lang="en-US" sz="2000">
              <a:latin typeface="Arial" charset="0"/>
            </a:endParaRPr>
          </a:p>
          <a:p>
            <a:r>
              <a:rPr lang="en-US" sz="2000">
                <a:latin typeface="Arial" charset="0"/>
              </a:rPr>
              <a:t>Patterns that may have resulted include:</a:t>
            </a:r>
          </a:p>
          <a:p>
            <a:r>
              <a:rPr lang="en-US" sz="2000">
                <a:latin typeface="Arial" charset="0"/>
              </a:rPr>
              <a:t>	--	phylogenetic effects - characteristics shared by a lineage </a:t>
            </a:r>
          </a:p>
          <a:p>
            <a:r>
              <a:rPr lang="en-US" sz="2000">
                <a:latin typeface="Arial" charset="0"/>
              </a:rPr>
              <a:t>		irrespective of environmental factors.  Marsupials not an </a:t>
            </a:r>
          </a:p>
          <a:p>
            <a:r>
              <a:rPr lang="en-US" sz="2000">
                <a:latin typeface="Arial" charset="0"/>
              </a:rPr>
              <a:t>		adaptation to living in Australia, but due to the fact that all share</a:t>
            </a:r>
          </a:p>
          <a:p>
            <a:r>
              <a:rPr lang="en-US" sz="2000">
                <a:latin typeface="Arial" charset="0"/>
              </a:rPr>
              <a:t>		 a common ancestor.</a:t>
            </a:r>
          </a:p>
          <a:p>
            <a:r>
              <a:rPr lang="en-US" sz="2000">
                <a:latin typeface="Arial" charset="0"/>
              </a:rPr>
              <a:t>	--	</a:t>
            </a:r>
            <a:r>
              <a:rPr lang="en-US" sz="2000" u="sng">
                <a:latin typeface="Arial" charset="0"/>
              </a:rPr>
              <a:t>convergence</a:t>
            </a:r>
            <a:r>
              <a:rPr lang="en-US" sz="2000">
                <a:latin typeface="Arial" charset="0"/>
              </a:rPr>
              <a:t> (would suggest that ecological </a:t>
            </a:r>
          </a:p>
          <a:p>
            <a:r>
              <a:rPr lang="en-US" sz="2000">
                <a:latin typeface="Arial" charset="0"/>
              </a:rPr>
              <a:t>		factors predominate over history) --lots of </a:t>
            </a:r>
          </a:p>
          <a:p>
            <a:r>
              <a:rPr lang="en-US" sz="2000">
                <a:latin typeface="Arial" charset="0"/>
              </a:rPr>
              <a:t>		evidence from rodents, birds, rain forest </a:t>
            </a:r>
          </a:p>
          <a:p>
            <a:r>
              <a:rPr lang="en-US" sz="2000">
                <a:latin typeface="Arial" charset="0"/>
              </a:rPr>
              <a:t>		mammals and pitcher plants.  Pangolins and </a:t>
            </a:r>
          </a:p>
          <a:p>
            <a:r>
              <a:rPr lang="en-US" sz="2000">
                <a:latin typeface="Arial" charset="0"/>
              </a:rPr>
              <a:t>		armadillos are a classic example</a:t>
            </a:r>
          </a:p>
          <a:p>
            <a:r>
              <a:rPr lang="en-US" sz="2000">
                <a:latin typeface="Arial" charset="0"/>
              </a:rPr>
              <a:t>	--	has there been whole community </a:t>
            </a:r>
          </a:p>
          <a:p>
            <a:r>
              <a:rPr lang="en-US" sz="2000">
                <a:latin typeface="Arial" charset="0"/>
              </a:rPr>
              <a:t>		convergence?  Probably not much.  </a:t>
            </a:r>
          </a:p>
        </p:txBody>
      </p:sp>
      <p:pic>
        <p:nvPicPr>
          <p:cNvPr id="2662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pango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4191000"/>
            <a:ext cx="28448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9698" name="Text Box 4"/>
          <p:cNvSpPr txBox="1">
            <a:spLocks noChangeArrowheads="1"/>
          </p:cNvSpPr>
          <p:nvPr/>
        </p:nvSpPr>
        <p:spPr bwMode="auto">
          <a:xfrm>
            <a:off x="228600" y="788988"/>
            <a:ext cx="873918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E.	What factors affect diversity and community structure?  </a:t>
            </a:r>
            <a:endParaRPr lang="en-US" sz="2000" u="sng" dirty="0">
              <a:latin typeface="Arial" charset="0"/>
            </a:endParaRPr>
          </a:p>
          <a:p>
            <a:r>
              <a:rPr lang="en-US" sz="2000" dirty="0">
                <a:latin typeface="Arial" charset="0"/>
              </a:rPr>
              <a:t>		1.	Long-term Historical effects</a:t>
            </a:r>
          </a:p>
          <a:p>
            <a:r>
              <a:rPr lang="en-US" sz="2000" dirty="0">
                <a:latin typeface="Arial" charset="0"/>
              </a:rPr>
              <a:t>		</a:t>
            </a:r>
            <a:endParaRPr lang="en-US" sz="2000" dirty="0">
              <a:solidFill>
                <a:srgbClr val="FF0000"/>
              </a:solidFill>
              <a:latin typeface="Arial" charset="0"/>
            </a:endParaRPr>
          </a:p>
          <a:p>
            <a:pPr marL="1371600" indent="-1371600">
              <a:tabLst>
                <a:tab pos="914400" algn="l"/>
                <a:tab pos="1371600" algn="l"/>
                <a:tab pos="1828800" algn="l"/>
                <a:tab pos="2286000" algn="l"/>
                <a:tab pos="2743200" algn="l"/>
                <a:tab pos="3886200" algn="ctr"/>
              </a:tabLst>
            </a:pPr>
            <a:r>
              <a:rPr lang="en-US" sz="2000" dirty="0">
                <a:solidFill>
                  <a:srgbClr val="FF0000"/>
                </a:solidFill>
                <a:latin typeface="Arial" charset="0"/>
              </a:rPr>
              <a:t>	</a:t>
            </a:r>
            <a:r>
              <a:rPr lang="en-US" sz="2000" dirty="0" smtClean="0">
                <a:solidFill>
                  <a:srgbClr val="FF0000"/>
                </a:solidFill>
                <a:latin typeface="Arial" charset="0"/>
              </a:rPr>
              <a:t>2</a:t>
            </a:r>
            <a:r>
              <a:rPr lang="en-US" sz="2000" dirty="0">
                <a:solidFill>
                  <a:srgbClr val="FF0000"/>
                </a:solidFill>
                <a:latin typeface="Arial" charset="0"/>
              </a:rPr>
              <a:t>.	Dispersal, Migration, and </a:t>
            </a:r>
            <a:r>
              <a:rPr lang="en-US" sz="2000" dirty="0" smtClean="0">
                <a:solidFill>
                  <a:srgbClr val="FF0000"/>
                </a:solidFill>
                <a:latin typeface="Arial" charset="0"/>
              </a:rPr>
              <a:t>Extinction – </a:t>
            </a:r>
            <a:r>
              <a:rPr lang="en-US" sz="2000" dirty="0" smtClean="0">
                <a:solidFill>
                  <a:srgbClr val="000000"/>
                </a:solidFill>
                <a:latin typeface="Arial" charset="0"/>
              </a:rPr>
              <a:t>maybe diversity is determined just by who can get there.</a:t>
            </a:r>
            <a:endParaRPr lang="en-US" sz="2000" dirty="0">
              <a:solidFill>
                <a:srgbClr val="FF0000"/>
              </a:solidFill>
              <a:latin typeface="Arial" charset="0"/>
            </a:endParaRPr>
          </a:p>
          <a:p>
            <a:endParaRPr lang="en-US" sz="2000" dirty="0">
              <a:latin typeface="Arial" charset="0"/>
            </a:endParaRPr>
          </a:p>
          <a:p>
            <a:r>
              <a:rPr lang="en-US" sz="2000" dirty="0">
                <a:latin typeface="Arial" charset="0"/>
              </a:rPr>
              <a:t>			- 	can have large effects on diversity</a:t>
            </a:r>
          </a:p>
          <a:p>
            <a:r>
              <a:rPr lang="en-US" sz="2000" dirty="0">
                <a:latin typeface="Arial" charset="0"/>
              </a:rPr>
              <a:t>			-	example previously discussed include:</a:t>
            </a:r>
          </a:p>
          <a:p>
            <a:r>
              <a:rPr lang="en-US" sz="2000" dirty="0">
                <a:latin typeface="Arial" charset="0"/>
              </a:rPr>
              <a:t>				-	invasive species</a:t>
            </a:r>
          </a:p>
          <a:p>
            <a:r>
              <a:rPr lang="en-US" sz="2000" dirty="0">
                <a:latin typeface="Arial" charset="0"/>
              </a:rPr>
              <a:t>				-	succession</a:t>
            </a:r>
          </a:p>
          <a:p>
            <a:r>
              <a:rPr lang="en-US" sz="2000" dirty="0">
                <a:latin typeface="Arial" charset="0"/>
              </a:rPr>
              <a:t>				-	conditions for r-selected species</a:t>
            </a:r>
          </a:p>
          <a:p>
            <a:r>
              <a:rPr lang="en-US" sz="2000" dirty="0">
                <a:latin typeface="Arial" charset="0"/>
              </a:rPr>
              <a:t>				-	metapopulations</a:t>
            </a:r>
          </a:p>
          <a:p>
            <a:r>
              <a:rPr lang="en-US" sz="2000" dirty="0">
                <a:latin typeface="Arial" charset="0"/>
              </a:rPr>
              <a:t>				-	island biogeography</a:t>
            </a:r>
          </a:p>
        </p:txBody>
      </p:sp>
      <p:pic>
        <p:nvPicPr>
          <p:cNvPr id="2969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174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85800" y="4495800"/>
          <a:ext cx="2057400" cy="1857375"/>
        </p:xfrm>
        <a:graphic>
          <a:graphicData uri="http://schemas.openxmlformats.org/drawingml/2006/table">
            <a:tbl>
              <a:tblPr/>
              <a:tblGrid>
                <a:gridCol w="411163"/>
                <a:gridCol w="411162"/>
                <a:gridCol w="412750"/>
                <a:gridCol w="411163"/>
                <a:gridCol w="411162"/>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bl>
          </a:graphicData>
        </a:graphic>
      </p:graphicFrame>
      <p:sp>
        <p:nvSpPr>
          <p:cNvPr id="4714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7144" name="Text Box 4"/>
          <p:cNvSpPr txBox="1">
            <a:spLocks noChangeArrowheads="1"/>
          </p:cNvSpPr>
          <p:nvPr/>
        </p:nvSpPr>
        <p:spPr bwMode="auto">
          <a:xfrm>
            <a:off x="404813" y="788988"/>
            <a:ext cx="851058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a:t>
            </a:r>
            <a:r>
              <a:rPr lang="en-US" sz="2000" dirty="0" smtClean="0">
                <a:latin typeface="Arial" charset="0"/>
              </a:rPr>
              <a:t>4.</a:t>
            </a:r>
            <a:r>
              <a:rPr lang="en-US" sz="2000" dirty="0">
                <a:latin typeface="Arial" charset="0"/>
              </a:rPr>
              <a:t>	A simple model of succession. -- </a:t>
            </a:r>
          </a:p>
          <a:p>
            <a:endParaRPr lang="en-US" sz="2000" dirty="0">
              <a:latin typeface="Arial" charset="0"/>
            </a:endParaRPr>
          </a:p>
          <a:p>
            <a:r>
              <a:rPr lang="en-US" sz="2000" dirty="0">
                <a:latin typeface="Arial" charset="0"/>
              </a:rPr>
              <a:t>Henry Horn created a </a:t>
            </a:r>
            <a:r>
              <a:rPr lang="en-US" sz="2000" dirty="0" smtClean="0">
                <a:latin typeface="Arial" charset="0"/>
              </a:rPr>
              <a:t>model of succession in a typical New England forest.  </a:t>
            </a:r>
            <a:r>
              <a:rPr lang="en-US" sz="2000" dirty="0">
                <a:latin typeface="Arial" charset="0"/>
              </a:rPr>
              <a:t>This model works by simply assuming that, when a tree dies, it will be replaced by a sapling that is already beneath the tree.  And, which sapling </a:t>
            </a:r>
            <a:r>
              <a:rPr lang="ja-JP" altLang="en-US" sz="2000" dirty="0">
                <a:latin typeface="Arial" charset="0"/>
              </a:rPr>
              <a:t>“</a:t>
            </a:r>
            <a:r>
              <a:rPr lang="en-US" altLang="ja-JP" sz="2000" dirty="0">
                <a:latin typeface="Arial" charset="0"/>
              </a:rPr>
              <a:t>wins</a:t>
            </a:r>
            <a:r>
              <a:rPr lang="ja-JP" altLang="en-US" sz="2000" dirty="0">
                <a:latin typeface="Arial" charset="0"/>
              </a:rPr>
              <a:t>”</a:t>
            </a:r>
            <a:r>
              <a:rPr lang="en-US" altLang="ja-JP" sz="2000" dirty="0">
                <a:latin typeface="Arial" charset="0"/>
              </a:rPr>
              <a:t> (replaces the previous adult) is random and therefore just based on their abundance beneath adults of different species.</a:t>
            </a:r>
          </a:p>
          <a:p>
            <a:endParaRPr lang="en-US" sz="2000" dirty="0">
              <a:latin typeface="Arial" charset="0"/>
            </a:endParaRPr>
          </a:p>
        </p:txBody>
      </p:sp>
      <p:pic>
        <p:nvPicPr>
          <p:cNvPr id="47145"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3505200" y="4495800"/>
          <a:ext cx="2057400" cy="1857375"/>
        </p:xfrm>
        <a:graphic>
          <a:graphicData uri="http://schemas.openxmlformats.org/drawingml/2006/table">
            <a:tbl>
              <a:tblPr/>
              <a:tblGrid>
                <a:gridCol w="411163"/>
                <a:gridCol w="411162"/>
                <a:gridCol w="412750"/>
                <a:gridCol w="411163"/>
                <a:gridCol w="411162"/>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0000"/>
                          </a:solidFill>
                          <a:effectLst/>
                          <a:latin typeface="Chalkboard" charset="0"/>
                          <a:ea typeface="ＭＳ Ｐゴシック" charset="0"/>
                          <a:cs typeface="Chalkboard" charset="0"/>
                        </a:rPr>
                        <a:t>c,  d  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FF0000"/>
                          </a:solidFill>
                          <a:effectLst/>
                          <a:latin typeface="Chalkboard" charset="0"/>
                          <a:ea typeface="ＭＳ Ｐゴシック" charset="0"/>
                          <a:cs typeface="Chalkboard" charset="0"/>
                        </a:rPr>
                        <a:t>b e aba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FF0000"/>
                          </a:solidFill>
                          <a:effectLst/>
                          <a:latin typeface="Chalkboard" charset="0"/>
                          <a:ea typeface="ＭＳ Ｐゴシック" charset="0"/>
                          <a:cs typeface="Chalkboard" charset="0"/>
                        </a:rPr>
                        <a:t>a a 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bl>
          </a:graphicData>
        </a:graphic>
      </p:graphicFrame>
      <p:graphicFrame>
        <p:nvGraphicFramePr>
          <p:cNvPr id="7" name="Table 6"/>
          <p:cNvGraphicFramePr>
            <a:graphicFrameLocks noGrp="1"/>
          </p:cNvGraphicFramePr>
          <p:nvPr/>
        </p:nvGraphicFramePr>
        <p:xfrm>
          <a:off x="6324600" y="4495800"/>
          <a:ext cx="2057400" cy="1857375"/>
        </p:xfrm>
        <a:graphic>
          <a:graphicData uri="http://schemas.openxmlformats.org/drawingml/2006/table">
            <a:tbl>
              <a:tblPr/>
              <a:tblGrid>
                <a:gridCol w="411163"/>
                <a:gridCol w="411162"/>
                <a:gridCol w="412750"/>
                <a:gridCol w="411163"/>
                <a:gridCol w="411162"/>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halkboard" charset="0"/>
                          <a:ea typeface="ＭＳ Ｐゴシック" charset="0"/>
                          <a:cs typeface="Chalkboard" charset="0"/>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3F9FA"/>
                    </a:solidFill>
                  </a:tcPr>
                </a:tc>
              </a:tr>
            </a:tbl>
          </a:graphicData>
        </a:graphic>
      </p:graphicFrame>
      <p:sp>
        <p:nvSpPr>
          <p:cNvPr id="47222" name="Right Arrow 7"/>
          <p:cNvSpPr>
            <a:spLocks noChangeArrowheads="1"/>
          </p:cNvSpPr>
          <p:nvPr/>
        </p:nvSpPr>
        <p:spPr bwMode="auto">
          <a:xfrm>
            <a:off x="2895600" y="5334000"/>
            <a:ext cx="533400" cy="228600"/>
          </a:xfrm>
          <a:prstGeom prst="rightArrow">
            <a:avLst>
              <a:gd name="adj1" fmla="val 50000"/>
              <a:gd name="adj2" fmla="val 50005"/>
            </a:avLst>
          </a:prstGeom>
          <a:solidFill>
            <a:schemeClr val="accent1"/>
          </a:solidFill>
          <a:ln w="9525">
            <a:solidFill>
              <a:schemeClr val="tx1"/>
            </a:solidFill>
            <a:round/>
            <a:headEnd/>
            <a:tailEnd/>
          </a:ln>
        </p:spPr>
        <p:txBody>
          <a:bodyPr/>
          <a:lstStyle/>
          <a:p>
            <a:endParaRPr lang="en-US"/>
          </a:p>
        </p:txBody>
      </p:sp>
      <p:sp>
        <p:nvSpPr>
          <p:cNvPr id="47223" name="Right Arrow 8"/>
          <p:cNvSpPr>
            <a:spLocks noChangeArrowheads="1"/>
          </p:cNvSpPr>
          <p:nvPr/>
        </p:nvSpPr>
        <p:spPr bwMode="auto">
          <a:xfrm>
            <a:off x="5638800" y="5334000"/>
            <a:ext cx="533400" cy="228600"/>
          </a:xfrm>
          <a:prstGeom prst="rightArrow">
            <a:avLst>
              <a:gd name="adj1" fmla="val 50000"/>
              <a:gd name="adj2" fmla="val 50005"/>
            </a:avLst>
          </a:prstGeom>
          <a:solidFill>
            <a:schemeClr val="accent1"/>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867004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3794" name="Text Box 4"/>
          <p:cNvSpPr txBox="1">
            <a:spLocks noChangeArrowheads="1"/>
          </p:cNvSpPr>
          <p:nvPr/>
        </p:nvSpPr>
        <p:spPr bwMode="auto">
          <a:xfrm>
            <a:off x="228600" y="788988"/>
            <a:ext cx="87391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 	E.	What factors affect diversity and community structure?  </a:t>
            </a:r>
            <a:endParaRPr lang="en-US" sz="2000" u="sng">
              <a:latin typeface="Arial" charset="0"/>
            </a:endParaRPr>
          </a:p>
          <a:p>
            <a:r>
              <a:rPr lang="en-US" sz="2000">
                <a:latin typeface="Arial" charset="0"/>
              </a:rPr>
              <a:t>		1.	Long-term Historical effects</a:t>
            </a:r>
          </a:p>
          <a:p>
            <a:r>
              <a:rPr lang="en-US" sz="2000">
                <a:latin typeface="Arial" charset="0"/>
              </a:rPr>
              <a:t>		2.	Dispersal, Migration and Extinction </a:t>
            </a:r>
          </a:p>
          <a:p>
            <a:endParaRPr lang="en-US" sz="2000">
              <a:latin typeface="Arial" charset="0"/>
            </a:endParaRPr>
          </a:p>
          <a:p>
            <a:r>
              <a:rPr lang="en-US" sz="2000">
                <a:solidFill>
                  <a:srgbClr val="FF0000"/>
                </a:solidFill>
                <a:latin typeface="Arial" charset="0"/>
              </a:rPr>
              <a:t>		3.	Productivity/Climate (bottom up effect)</a:t>
            </a:r>
          </a:p>
          <a:p>
            <a:r>
              <a:rPr lang="en-US" sz="2000">
                <a:latin typeface="Arial" charset="0"/>
              </a:rPr>
              <a:t>			--	</a:t>
            </a:r>
            <a:r>
              <a:rPr lang="en-US" sz="2000" u="sng">
                <a:latin typeface="Arial" charset="0"/>
              </a:rPr>
              <a:t>stability/time hypothesis</a:t>
            </a:r>
            <a:r>
              <a:rPr lang="en-US" sz="2000">
                <a:latin typeface="Arial" charset="0"/>
              </a:rPr>
              <a:t>:  regions with stable climates allow the evolution of finer specialization and have higher diversity.  Low diversity environments may have severe or unpredictable climates.</a:t>
            </a:r>
          </a:p>
          <a:p>
            <a:r>
              <a:rPr lang="en-US" sz="2000">
                <a:latin typeface="Arial" charset="0"/>
              </a:rPr>
              <a:t>			--	</a:t>
            </a:r>
            <a:r>
              <a:rPr lang="en-US" sz="2000" u="sng">
                <a:latin typeface="Arial" charset="0"/>
              </a:rPr>
              <a:t>species richness-energy model and productivity model</a:t>
            </a:r>
            <a:r>
              <a:rPr lang="en-US" sz="2000">
                <a:latin typeface="Arial" charset="0"/>
              </a:rPr>
              <a:t>:    more energy or productivity (C fixed/area/time) may allow more species to coexist by reducing competition.  Lots of debate about this.  May apply in some ways, some times (big deal!).  Some of the most diverse areas on earth have low energy and vice versa.</a:t>
            </a:r>
          </a:p>
          <a:p>
            <a:endParaRPr lang="en-US" sz="2000">
              <a:latin typeface="Arial" charset="0"/>
            </a:endParaRPr>
          </a:p>
        </p:txBody>
      </p:sp>
      <p:pic>
        <p:nvPicPr>
          <p:cNvPr id="3379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42" name="Text Box 4"/>
          <p:cNvSpPr txBox="1">
            <a:spLocks noChangeArrowheads="1"/>
          </p:cNvSpPr>
          <p:nvPr/>
        </p:nvSpPr>
        <p:spPr bwMode="auto">
          <a:xfrm>
            <a:off x="404813" y="788988"/>
            <a:ext cx="84343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E.	What factors affect diversity and community structure?  </a:t>
            </a:r>
            <a:endParaRPr lang="en-US" sz="2000" u="sng" dirty="0">
              <a:latin typeface="Arial" charset="0"/>
            </a:endParaRPr>
          </a:p>
          <a:p>
            <a:r>
              <a:rPr lang="en-US" sz="2000" dirty="0">
                <a:latin typeface="Arial" charset="0"/>
              </a:rPr>
              <a:t>		1.	Long-term Historical effects</a:t>
            </a:r>
          </a:p>
          <a:p>
            <a:r>
              <a:rPr lang="en-US" sz="2000" dirty="0">
                <a:latin typeface="Arial" charset="0"/>
              </a:rPr>
              <a:t>		</a:t>
            </a:r>
            <a:r>
              <a:rPr lang="en-US" sz="2000" dirty="0" smtClean="0">
                <a:latin typeface="Arial" charset="0"/>
              </a:rPr>
              <a:t>2</a:t>
            </a:r>
            <a:r>
              <a:rPr lang="en-US" sz="2000" dirty="0">
                <a:latin typeface="Arial" charset="0"/>
              </a:rPr>
              <a:t>.	Dispersal, Migration, and Extinction </a:t>
            </a:r>
            <a:r>
              <a:rPr lang="en-US" sz="2000" dirty="0">
                <a:solidFill>
                  <a:srgbClr val="FF0000"/>
                </a:solidFill>
                <a:latin typeface="Arial" charset="0"/>
              </a:rPr>
              <a:t>	</a:t>
            </a:r>
          </a:p>
          <a:p>
            <a:r>
              <a:rPr lang="en-US" sz="2000" dirty="0">
                <a:solidFill>
                  <a:srgbClr val="FF0000"/>
                </a:solidFill>
                <a:latin typeface="Arial" charset="0"/>
              </a:rPr>
              <a:t>		</a:t>
            </a:r>
            <a:r>
              <a:rPr lang="en-US" sz="2000" dirty="0">
                <a:latin typeface="Arial" charset="0"/>
              </a:rPr>
              <a:t>3.	Productivity/Climate</a:t>
            </a:r>
          </a:p>
          <a:p>
            <a:r>
              <a:rPr lang="en-US" sz="2000" dirty="0">
                <a:solidFill>
                  <a:srgbClr val="FF0000"/>
                </a:solidFill>
                <a:latin typeface="Arial" charset="0"/>
              </a:rPr>
              <a:t>		4.	Competition</a:t>
            </a:r>
            <a:endParaRPr lang="en-US" sz="2000" dirty="0">
              <a:latin typeface="Arial" charset="0"/>
            </a:endParaRPr>
          </a:p>
          <a:p>
            <a:r>
              <a:rPr lang="en-US" sz="2000" dirty="0">
                <a:latin typeface="Arial" charset="0"/>
              </a:rPr>
              <a:t>			a.	occurs within trophic levels or </a:t>
            </a:r>
            <a:r>
              <a:rPr lang="en-US" sz="2000" u="sng" dirty="0">
                <a:latin typeface="Arial" charset="0"/>
              </a:rPr>
              <a:t>guilds</a:t>
            </a:r>
            <a:r>
              <a:rPr lang="en-US" sz="2000" dirty="0">
                <a:latin typeface="Arial" charset="0"/>
              </a:rPr>
              <a:t> - suites of species</a:t>
            </a:r>
          </a:p>
          <a:p>
            <a:r>
              <a:rPr lang="en-US" sz="2000" dirty="0">
                <a:latin typeface="Arial" charset="0"/>
              </a:rPr>
              <a:t>				that occupy similar niche space in the same habitat.</a:t>
            </a:r>
          </a:p>
          <a:p>
            <a:r>
              <a:rPr lang="en-US" sz="2000" dirty="0">
                <a:latin typeface="Arial" charset="0"/>
              </a:rPr>
              <a:t>			b.	resource partitioning, species packing</a:t>
            </a:r>
          </a:p>
          <a:p>
            <a:r>
              <a:rPr lang="en-US" sz="2000" dirty="0">
                <a:latin typeface="Arial" charset="0"/>
              </a:rPr>
              <a:t>			c.	Effect of competition on diversity?</a:t>
            </a:r>
          </a:p>
          <a:p>
            <a:r>
              <a:rPr lang="en-US" sz="2000" dirty="0">
                <a:latin typeface="Arial" charset="0"/>
              </a:rPr>
              <a:t>				--	ecological effect is to reduce diversity</a:t>
            </a:r>
          </a:p>
          <a:p>
            <a:r>
              <a:rPr lang="en-US" sz="2000" dirty="0">
                <a:latin typeface="Arial" charset="0"/>
              </a:rPr>
              <a:t>				--	evolutionary effect is to increase diversity</a:t>
            </a:r>
          </a:p>
          <a:p>
            <a:r>
              <a:rPr lang="en-US" sz="2000" dirty="0">
                <a:latin typeface="Arial" charset="0"/>
              </a:rPr>
              <a:t>			</a:t>
            </a:r>
          </a:p>
        </p:txBody>
      </p:sp>
      <p:pic>
        <p:nvPicPr>
          <p:cNvPr id="3584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9635" name="Text Box 4"/>
          <p:cNvSpPr txBox="1">
            <a:spLocks noChangeArrowheads="1"/>
          </p:cNvSpPr>
          <p:nvPr/>
        </p:nvSpPr>
        <p:spPr bwMode="auto">
          <a:xfrm>
            <a:off x="228600" y="788988"/>
            <a:ext cx="8534400" cy="5016500"/>
          </a:xfrm>
          <a:prstGeom prst="rect">
            <a:avLst/>
          </a:prstGeom>
          <a:noFill/>
          <a:ln w="9525">
            <a:noFill/>
            <a:miter lim="800000"/>
            <a:headEnd/>
            <a:tailEnd/>
          </a:ln>
        </p:spPr>
        <p:txBody>
          <a:bodyPr>
            <a:spAutoFit/>
          </a:bodyPr>
          <a:lstStyle/>
          <a:p>
            <a:pPr marL="457200" indent="-457200">
              <a:tabLst>
                <a:tab pos="457200" algn="l"/>
                <a:tab pos="914400" algn="l"/>
                <a:tab pos="1371600" algn="l"/>
                <a:tab pos="1828800" algn="l"/>
                <a:tab pos="2286000" algn="l"/>
                <a:tab pos="2743200" algn="l"/>
                <a:tab pos="3886200" algn="ctr"/>
              </a:tabLst>
              <a:defRPr/>
            </a:pPr>
            <a:r>
              <a:rPr lang="en-US" sz="2000" b="1" dirty="0">
                <a:latin typeface="Arial" pitchFamily="-110" charset="0"/>
                <a:ea typeface="+mn-ea"/>
                <a:cs typeface="+mn-cs"/>
              </a:rPr>
              <a:t>IV.	Community ecology</a:t>
            </a:r>
          </a:p>
          <a:p>
            <a:pPr marL="457200"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 . .</a:t>
            </a:r>
          </a:p>
          <a:p>
            <a:pPr marL="457200"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E.	What factors affect diversity and community structure?  </a:t>
            </a:r>
            <a:endParaRPr lang="en-US" sz="2000" u="sng" dirty="0">
              <a:latin typeface="Arial" pitchFamily="-110" charset="0"/>
              <a:ea typeface="+mn-ea"/>
              <a:cs typeface="+mn-cs"/>
            </a:endParaRPr>
          </a:p>
          <a:p>
            <a:pPr marL="457200"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1.	Long-term Historical effects</a:t>
            </a:r>
          </a:p>
          <a:p>
            <a:pPr marL="1371600" lvl="2" indent="-457200">
              <a:buFontTx/>
              <a:buAutoNum type="arabicPeriod" startAt="2"/>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Dispersal, Migration, and Extinction </a:t>
            </a:r>
          </a:p>
          <a:p>
            <a:pPr marL="914400" lvl="1"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3.	Productivity/Climate</a:t>
            </a:r>
          </a:p>
          <a:p>
            <a:pPr marL="457200"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4.	Competition</a:t>
            </a:r>
          </a:p>
          <a:p>
            <a:pPr marL="457200" indent="-457200">
              <a:tabLst>
                <a:tab pos="457200" algn="l"/>
                <a:tab pos="914400" algn="l"/>
                <a:tab pos="1371600" algn="l"/>
                <a:tab pos="1828800" algn="l"/>
                <a:tab pos="2286000" algn="l"/>
                <a:tab pos="2743200" algn="l"/>
                <a:tab pos="3886200" algn="ctr"/>
              </a:tabLst>
              <a:defRPr/>
            </a:pPr>
            <a:r>
              <a:rPr lang="en-US" sz="2000" dirty="0">
                <a:latin typeface="Arial" pitchFamily="-110" charset="0"/>
                <a:ea typeface="+mn-ea"/>
                <a:cs typeface="+mn-cs"/>
              </a:rPr>
              <a:t>	</a:t>
            </a:r>
            <a:r>
              <a:rPr lang="en-US" sz="2000" dirty="0">
                <a:solidFill>
                  <a:srgbClr val="FF0000"/>
                </a:solidFill>
                <a:latin typeface="Arial" pitchFamily="-110" charset="0"/>
                <a:ea typeface="+mn-ea"/>
                <a:cs typeface="+mn-cs"/>
              </a:rPr>
              <a:t>	5.	Predation (top down effect)</a:t>
            </a:r>
            <a:endParaRPr lang="en-US" sz="2000" dirty="0">
              <a:latin typeface="Arial" pitchFamily="-110" charset="0"/>
              <a:ea typeface="+mn-ea"/>
              <a:cs typeface="+mn-cs"/>
            </a:endParaRPr>
          </a:p>
          <a:p>
            <a:pPr marL="1828800" indent="-457200">
              <a:buFontTx/>
              <a:buAutoNum type="alphaLcPeriod"/>
              <a:tabLst>
                <a:tab pos="914400" algn="l"/>
                <a:tab pos="1828800" algn="l"/>
                <a:tab pos="2286000" algn="l"/>
                <a:tab pos="2743200" algn="l"/>
                <a:tab pos="3886200" algn="ctr"/>
              </a:tabLst>
              <a:defRPr/>
            </a:pPr>
            <a:r>
              <a:rPr lang="en-US" sz="2000" dirty="0">
                <a:latin typeface="Arial" pitchFamily="-110" charset="0"/>
                <a:ea typeface="+mn-ea"/>
                <a:cs typeface="+mn-cs"/>
              </a:rPr>
              <a:t>now concerned with effects across trophic levels -- how do predators affect diversity of prey communities?</a:t>
            </a:r>
          </a:p>
          <a:p>
            <a:pPr marL="1828800" indent="-457200">
              <a:buFontTx/>
              <a:buAutoNum type="alphaLcPeriod"/>
              <a:tabLst>
                <a:tab pos="914400" algn="l"/>
                <a:tab pos="1828800" algn="l"/>
                <a:tab pos="2286000" algn="l"/>
                <a:tab pos="2743200" algn="l"/>
                <a:tab pos="3886200" algn="ctr"/>
              </a:tabLst>
              <a:defRPr/>
            </a:pPr>
            <a:r>
              <a:rPr lang="en-US" sz="2000" dirty="0">
                <a:latin typeface="Arial" pitchFamily="-110" charset="0"/>
                <a:ea typeface="+mn-ea"/>
                <a:cs typeface="+mn-cs"/>
              </a:rPr>
              <a:t>can either increase or decrease diversity - there may be an intermediate optimum – without predation, competition reduces diversity, but too much predation also reduces diversity.</a:t>
            </a:r>
          </a:p>
          <a:p>
            <a:pPr marL="1828800" indent="-457200">
              <a:tabLst>
                <a:tab pos="914400" algn="l"/>
                <a:tab pos="1828800" algn="l"/>
                <a:tab pos="2286000" algn="l"/>
                <a:tab pos="2743200" algn="l"/>
                <a:tab pos="3886200" algn="ctr"/>
              </a:tabLst>
              <a:defRPr/>
            </a:pPr>
            <a:r>
              <a:rPr lang="en-US" sz="2000" dirty="0">
                <a:latin typeface="Arial" pitchFamily="-110" charset="0"/>
                <a:ea typeface="+mn-ea"/>
                <a:cs typeface="+mn-cs"/>
              </a:rPr>
              <a:t>c.	Indirect effects may generate phenomenon such as </a:t>
            </a:r>
            <a:r>
              <a:rPr lang="en-US" sz="2000" u="sng" dirty="0">
                <a:latin typeface="Arial" pitchFamily="-110" charset="0"/>
                <a:ea typeface="+mn-ea"/>
                <a:cs typeface="+mn-cs"/>
              </a:rPr>
              <a:t>keystone predation</a:t>
            </a:r>
            <a:r>
              <a:rPr lang="en-US" sz="2000" dirty="0">
                <a:latin typeface="Arial" pitchFamily="-110" charset="0"/>
                <a:ea typeface="+mn-ea"/>
                <a:cs typeface="+mn-cs"/>
              </a:rPr>
              <a:t> effects and </a:t>
            </a:r>
            <a:r>
              <a:rPr lang="en-US" sz="2000" u="sng" dirty="0">
                <a:latin typeface="Arial" pitchFamily="-110" charset="0"/>
                <a:ea typeface="+mn-ea"/>
                <a:cs typeface="+mn-cs"/>
              </a:rPr>
              <a:t>trophic cascades.</a:t>
            </a:r>
          </a:p>
        </p:txBody>
      </p:sp>
      <p:pic>
        <p:nvPicPr>
          <p:cNvPr id="36867"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4975" y="5791200"/>
            <a:ext cx="8204225" cy="1200329"/>
          </a:xfrm>
          <a:prstGeom prst="rect">
            <a:avLst/>
          </a:prstGeom>
          <a:noFill/>
        </p:spPr>
        <p:txBody>
          <a:bodyPr wrap="square" rtlCol="0">
            <a:spAutoFit/>
          </a:bodyPr>
          <a:lstStyle/>
          <a:p>
            <a:r>
              <a:rPr lang="en-US" sz="1800" u="sng" dirty="0">
                <a:solidFill>
                  <a:srgbClr val="FF0000"/>
                </a:solidFill>
                <a:latin typeface="Arial" charset="0"/>
              </a:rPr>
              <a:t>Keystone predators</a:t>
            </a:r>
            <a:r>
              <a:rPr lang="en-US" sz="1800" dirty="0">
                <a:solidFill>
                  <a:srgbClr val="FF0000"/>
                </a:solidFill>
                <a:latin typeface="Arial" charset="0"/>
              </a:rPr>
              <a:t> are predators that have particularly large (disproportional to their abundance) effects on diversity and community structure, usually through indirect effects via their prey.</a:t>
            </a:r>
          </a:p>
          <a:p>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19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72390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p:cNvSpPr>
            <a:spLocks noChangeArrowheads="1"/>
          </p:cNvSpPr>
          <p:nvPr/>
        </p:nvSpPr>
        <p:spPr bwMode="auto">
          <a:xfrm>
            <a:off x="1101725" y="5105400"/>
            <a:ext cx="7127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Paine</a:t>
            </a:r>
            <a:r>
              <a:rPr lang="ja-JP" altLang="en-US" sz="2000">
                <a:latin typeface="Arial" charset="0"/>
              </a:rPr>
              <a:t>’</a:t>
            </a:r>
            <a:r>
              <a:rPr lang="en-US" altLang="ja-JP" sz="2000">
                <a:latin typeface="Arial" charset="0"/>
              </a:rPr>
              <a:t>s work on invertebrates in the rocky intertidal areas of Washington.  Mussels are the competitive dominants and would dominate the intertidal if the starfish Pisaster was removed</a:t>
            </a:r>
            <a:endParaRPr lang="en-US" sz="2000">
              <a:latin typeface="Arial" charset="0"/>
            </a:endParaRPr>
          </a:p>
        </p:txBody>
      </p:sp>
      <p:pic>
        <p:nvPicPr>
          <p:cNvPr id="41988"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3952" b="3952"/>
          <a:stretch>
            <a:fillRect/>
          </a:stretch>
        </p:blipFill>
        <p:spPr>
          <a:xfrm>
            <a:off x="57150" y="762000"/>
            <a:ext cx="9067800" cy="4800600"/>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30480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5059" name="Rectangle 5"/>
          <p:cNvSpPr>
            <a:spLocks noChangeArrowheads="1"/>
          </p:cNvSpPr>
          <p:nvPr/>
        </p:nvSpPr>
        <p:spPr bwMode="auto">
          <a:xfrm>
            <a:off x="304800" y="709613"/>
            <a:ext cx="3429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Sea otters have also been shown to be keystone predators.  The west coast of the US and Canada is dominated by large kelp beds, which provide a habitat for many fish and invertebrates.  However, grazing by urchins can eliminate kelp.  Sea otters eat urchins, allowing the kelp and the associated kelp community to persist.</a:t>
            </a:r>
          </a:p>
          <a:p>
            <a:endParaRPr lang="en-US" sz="2000">
              <a:latin typeface="Arial" charset="0"/>
            </a:endParaRPr>
          </a:p>
          <a:p>
            <a:r>
              <a:rPr lang="en-US" sz="2000">
                <a:latin typeface="Arial" charset="0"/>
              </a:rPr>
              <a:t>There are many other examples of keystone predators.</a:t>
            </a:r>
          </a:p>
        </p:txBody>
      </p:sp>
      <p:pic>
        <p:nvPicPr>
          <p:cNvPr id="45060"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Sea_otters_holding_hand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762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92100"/>
            <a:ext cx="5715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4000"/>
            <a:ext cx="5715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57150"/>
            <a:ext cx="41783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5"/>
          <p:cNvSpPr txBox="1">
            <a:spLocks noChangeArrowheads="1"/>
          </p:cNvSpPr>
          <p:nvPr/>
        </p:nvSpPr>
        <p:spPr bwMode="auto">
          <a:xfrm>
            <a:off x="914400" y="1981200"/>
            <a:ext cx="32385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Recently, this pattern has been reversed in areas of western Alaska, with kelp again disappearing as otter numbers decline. </a:t>
            </a:r>
          </a:p>
          <a:p>
            <a:endParaRPr lang="en-US" sz="2000">
              <a:latin typeface="Arial" charset="0"/>
              <a:cs typeface="Arial" charset="0"/>
            </a:endParaRPr>
          </a:p>
          <a:p>
            <a:r>
              <a:rPr lang="en-US" sz="2000">
                <a:latin typeface="Arial" charset="0"/>
                <a:cs typeface="Arial" charset="0"/>
              </a:rPr>
              <a:t>This appears to be caused by killer whales, who have suddenly figured out that otters are tasty.</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8914" name="Text Box 4"/>
          <p:cNvSpPr txBox="1">
            <a:spLocks noChangeArrowheads="1"/>
          </p:cNvSpPr>
          <p:nvPr/>
        </p:nvSpPr>
        <p:spPr bwMode="auto">
          <a:xfrm>
            <a:off x="404813" y="788988"/>
            <a:ext cx="8510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3886200" algn="ctr"/>
              </a:tabLst>
              <a:defRPr sz="2400">
                <a:solidFill>
                  <a:schemeClr val="tx1"/>
                </a:solidFill>
                <a:latin typeface="Times" charset="0"/>
                <a:ea typeface="ＭＳ Ｐゴシック" charset="0"/>
              </a:defRPr>
            </a:lvl9pPr>
          </a:lstStyle>
          <a:p>
            <a:r>
              <a:rPr lang="en-US" sz="2000">
                <a:latin typeface="Arial" charset="0"/>
              </a:rPr>
              <a:t>Intermediate Predation effects on diversity.</a:t>
            </a:r>
          </a:p>
        </p:txBody>
      </p:sp>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370513"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flipH="1">
            <a:off x="2713038" y="4038600"/>
            <a:ext cx="4449762"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aseline="30000">
                <a:latin typeface="Arial" charset="0"/>
                <a:cs typeface="Arial" charset="0"/>
              </a:rPr>
              <a:t>low</a:t>
            </a:r>
            <a:r>
              <a:rPr lang="en-US" sz="1800">
                <a:latin typeface="Arial" charset="0"/>
                <a:cs typeface="Arial" charset="0"/>
              </a:rPr>
              <a:t>                    Predation                 </a:t>
            </a:r>
            <a:r>
              <a:rPr lang="en-US" sz="1800" baseline="30000">
                <a:latin typeface="Arial" charset="0"/>
                <a:cs typeface="Arial" charset="0"/>
              </a:rPr>
              <a:t>high</a:t>
            </a:r>
          </a:p>
          <a:p>
            <a:endParaRPr lang="en-US" sz="1800" baseline="30000">
              <a:latin typeface="Arial" charset="0"/>
              <a:cs typeface="Arial" charset="0"/>
            </a:endParaRPr>
          </a:p>
          <a:p>
            <a:endParaRPr lang="en-US" sz="1800" baseline="30000">
              <a:latin typeface="Arial" charset="0"/>
              <a:cs typeface="Arial" charset="0"/>
            </a:endParaRPr>
          </a:p>
        </p:txBody>
      </p:sp>
      <p:sp>
        <p:nvSpPr>
          <p:cNvPr id="38918" name="Rectangle 1"/>
          <p:cNvSpPr>
            <a:spLocks noChangeArrowheads="1"/>
          </p:cNvSpPr>
          <p:nvPr/>
        </p:nvSpPr>
        <p:spPr bwMode="auto">
          <a:xfrm>
            <a:off x="2057400" y="4648200"/>
            <a:ext cx="6096000" cy="1981200"/>
          </a:xfrm>
          <a:prstGeom prst="rect">
            <a:avLst/>
          </a:prstGeom>
          <a:solidFill>
            <a:schemeClr val="bg1"/>
          </a:solidFill>
          <a:ln w="9525">
            <a:solidFill>
              <a:schemeClr val="bg1"/>
            </a:solidFill>
            <a:round/>
            <a:headEnd/>
            <a:tailEnd/>
          </a:ln>
        </p:spPr>
        <p:txBody>
          <a:bodyPr/>
          <a:lstStyle/>
          <a:p>
            <a:endParaRPr lang="en-US"/>
          </a:p>
        </p:txBody>
      </p:sp>
      <p:sp>
        <p:nvSpPr>
          <p:cNvPr id="38919" name="TextBox 2"/>
          <p:cNvSpPr txBox="1">
            <a:spLocks noChangeArrowheads="1"/>
          </p:cNvSpPr>
          <p:nvPr/>
        </p:nvSpPr>
        <p:spPr bwMode="auto">
          <a:xfrm>
            <a:off x="1447800" y="4800600"/>
            <a:ext cx="20669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Best competitor eliminates others</a:t>
            </a:r>
          </a:p>
        </p:txBody>
      </p:sp>
      <p:sp>
        <p:nvSpPr>
          <p:cNvPr id="38920" name="TextBox 8"/>
          <p:cNvSpPr txBox="1">
            <a:spLocks noChangeArrowheads="1"/>
          </p:cNvSpPr>
          <p:nvPr/>
        </p:nvSpPr>
        <p:spPr bwMode="auto">
          <a:xfrm>
            <a:off x="5715000" y="4800600"/>
            <a:ext cx="22860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Predator eliminates most species</a:t>
            </a:r>
          </a:p>
        </p:txBody>
      </p:sp>
      <p:sp>
        <p:nvSpPr>
          <p:cNvPr id="38921" name="TextBox 9"/>
          <p:cNvSpPr txBox="1">
            <a:spLocks noChangeArrowheads="1"/>
          </p:cNvSpPr>
          <p:nvPr/>
        </p:nvSpPr>
        <p:spPr bwMode="auto">
          <a:xfrm>
            <a:off x="5638800" y="1066800"/>
            <a:ext cx="28956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Intermediate predation allows keystone predation effect</a:t>
            </a:r>
          </a:p>
        </p:txBody>
      </p:sp>
      <p:cxnSp>
        <p:nvCxnSpPr>
          <p:cNvPr id="38922" name="Straight Arrow Connector 4"/>
          <p:cNvCxnSpPr>
            <a:cxnSpLocks noChangeShapeType="1"/>
            <a:stCxn id="38921" idx="1"/>
          </p:cNvCxnSpPr>
          <p:nvPr/>
        </p:nvCxnSpPr>
        <p:spPr bwMode="auto">
          <a:xfrm flipH="1">
            <a:off x="4648200" y="1528763"/>
            <a:ext cx="990600" cy="604837"/>
          </a:xfrm>
          <a:prstGeom prst="straightConnector1">
            <a:avLst/>
          </a:prstGeom>
          <a:noFill/>
          <a:ln w="476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8923" name="Straight Arrow Connector 14"/>
          <p:cNvCxnSpPr>
            <a:cxnSpLocks noChangeShapeType="1"/>
            <a:stCxn id="38920" idx="0"/>
          </p:cNvCxnSpPr>
          <p:nvPr/>
        </p:nvCxnSpPr>
        <p:spPr bwMode="auto">
          <a:xfrm flipH="1" flipV="1">
            <a:off x="6705600" y="3505200"/>
            <a:ext cx="152400" cy="1295400"/>
          </a:xfrm>
          <a:prstGeom prst="straightConnector1">
            <a:avLst/>
          </a:prstGeom>
          <a:noFill/>
          <a:ln w="476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8924" name="Straight Arrow Connector 17"/>
          <p:cNvCxnSpPr>
            <a:cxnSpLocks noChangeShapeType="1"/>
            <a:stCxn id="38919" idx="0"/>
          </p:cNvCxnSpPr>
          <p:nvPr/>
        </p:nvCxnSpPr>
        <p:spPr bwMode="auto">
          <a:xfrm flipV="1">
            <a:off x="2481263" y="3505200"/>
            <a:ext cx="490537" cy="1295400"/>
          </a:xfrm>
          <a:prstGeom prst="straightConnector1">
            <a:avLst/>
          </a:prstGeom>
          <a:noFill/>
          <a:ln w="47625">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8130" name="Text Box 4"/>
          <p:cNvSpPr txBox="1">
            <a:spLocks noChangeArrowheads="1"/>
          </p:cNvSpPr>
          <p:nvPr/>
        </p:nvSpPr>
        <p:spPr bwMode="auto">
          <a:xfrm>
            <a:off x="404813" y="788988"/>
            <a:ext cx="85105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Horn</a:t>
            </a:r>
            <a:r>
              <a:rPr lang="ja-JP" altLang="en-US" sz="2000">
                <a:latin typeface="Arial" charset="0"/>
              </a:rPr>
              <a:t>’</a:t>
            </a:r>
            <a:r>
              <a:rPr lang="en-US" altLang="ja-JP" sz="2000">
                <a:latin typeface="Arial" charset="0"/>
              </a:rPr>
              <a:t>s Markovian Succession model:</a:t>
            </a:r>
          </a:p>
          <a:p>
            <a:endParaRPr lang="en-US" sz="2000">
              <a:latin typeface="Arial" charset="0"/>
            </a:endParaRPr>
          </a:p>
        </p:txBody>
      </p:sp>
      <p:pic>
        <p:nvPicPr>
          <p:cNvPr id="481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20875"/>
            <a:ext cx="8610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7736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68610" name="Text Box 3"/>
          <p:cNvSpPr txBox="1">
            <a:spLocks noChangeArrowheads="1"/>
          </p:cNvSpPr>
          <p:nvPr/>
        </p:nvSpPr>
        <p:spPr bwMode="auto">
          <a:xfrm>
            <a:off x="228600" y="788988"/>
            <a:ext cx="87391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cs typeface="ＭＳ Ｐゴシック" charset="0"/>
              </a:defRPr>
            </a:lvl1pPr>
            <a:lvl2pPr marL="9144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2pPr>
            <a:lvl3pPr marL="1371600" indent="-4572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27432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E.	What factors affect diversity and community structure?  </a:t>
            </a:r>
            <a:endParaRPr lang="en-US" sz="2000" u="sng" dirty="0">
              <a:latin typeface="Arial" charset="0"/>
            </a:endParaRPr>
          </a:p>
          <a:p>
            <a:r>
              <a:rPr lang="en-US" sz="2000" dirty="0">
                <a:latin typeface="Arial" charset="0"/>
              </a:rPr>
              <a:t>		 1.	Long-term Historical effects</a:t>
            </a:r>
          </a:p>
          <a:p>
            <a:pPr lvl="2">
              <a:buFontTx/>
              <a:buAutoNum type="arabicPeriod" startAt="2"/>
            </a:pPr>
            <a:r>
              <a:rPr lang="en-US" sz="2000" dirty="0">
                <a:latin typeface="Arial" charset="0"/>
              </a:rPr>
              <a:t>Dispersal, Migration, and Extinction </a:t>
            </a:r>
          </a:p>
          <a:p>
            <a:pPr lvl="1"/>
            <a:r>
              <a:rPr lang="en-US" sz="2000" dirty="0">
                <a:latin typeface="Arial" charset="0"/>
              </a:rPr>
              <a:t>	3.	Productivity/Climate</a:t>
            </a:r>
          </a:p>
          <a:p>
            <a:r>
              <a:rPr lang="en-US" sz="2000" dirty="0">
                <a:latin typeface="Arial" charset="0"/>
              </a:rPr>
              <a:t>		4.	Competition</a:t>
            </a:r>
          </a:p>
          <a:p>
            <a:r>
              <a:rPr lang="en-US" sz="2000" dirty="0">
                <a:latin typeface="Arial" charset="0"/>
              </a:rPr>
              <a:t>	</a:t>
            </a:r>
            <a:r>
              <a:rPr lang="en-US" sz="2000" dirty="0">
                <a:solidFill>
                  <a:srgbClr val="FF0000"/>
                </a:solidFill>
                <a:latin typeface="Arial" charset="0"/>
              </a:rPr>
              <a:t>	</a:t>
            </a:r>
            <a:r>
              <a:rPr lang="en-US" sz="2000" dirty="0">
                <a:latin typeface="Arial" charset="0"/>
              </a:rPr>
              <a:t>5.	Predation</a:t>
            </a:r>
          </a:p>
          <a:p>
            <a:r>
              <a:rPr lang="en-US" sz="2000" dirty="0">
                <a:solidFill>
                  <a:srgbClr val="FF0000"/>
                </a:solidFill>
                <a:latin typeface="Arial" charset="0"/>
              </a:rPr>
              <a:t>	</a:t>
            </a:r>
            <a:endParaRPr lang="en-US" sz="2000" dirty="0">
              <a:latin typeface="Arial" charset="0"/>
            </a:endParaRPr>
          </a:p>
          <a:p>
            <a:r>
              <a:rPr lang="en-US" sz="2000" dirty="0">
                <a:solidFill>
                  <a:srgbClr val="FF0000"/>
                </a:solidFill>
                <a:latin typeface="Arial" charset="0"/>
              </a:rPr>
              <a:t>		</a:t>
            </a:r>
            <a:r>
              <a:rPr lang="en-US" sz="2000" dirty="0" smtClean="0">
                <a:solidFill>
                  <a:srgbClr val="FF0000"/>
                </a:solidFill>
                <a:latin typeface="Arial" charset="0"/>
              </a:rPr>
              <a:t>6.</a:t>
            </a:r>
            <a:r>
              <a:rPr lang="en-US" sz="2000" dirty="0">
                <a:solidFill>
                  <a:srgbClr val="FF0000"/>
                </a:solidFill>
                <a:latin typeface="Arial" charset="0"/>
              </a:rPr>
              <a:t>	Case Studies</a:t>
            </a:r>
            <a:endParaRPr lang="en-US" sz="2000" dirty="0">
              <a:latin typeface="Arial" charset="0"/>
            </a:endParaRPr>
          </a:p>
          <a:p>
            <a:r>
              <a:rPr lang="en-US" sz="2000" dirty="0">
                <a:latin typeface="Arial" charset="0"/>
              </a:rPr>
              <a:t>			</a:t>
            </a:r>
          </a:p>
          <a:p>
            <a:r>
              <a:rPr lang="en-US" sz="2000" dirty="0">
                <a:latin typeface="Arial" charset="0"/>
              </a:rPr>
              <a:t>			a.	</a:t>
            </a:r>
            <a:r>
              <a:rPr lang="en-US" sz="2000" dirty="0" err="1">
                <a:latin typeface="Arial" charset="0"/>
              </a:rPr>
              <a:t>Kneitel</a:t>
            </a:r>
            <a:r>
              <a:rPr lang="en-US" sz="2000" dirty="0">
                <a:latin typeface="Arial" charset="0"/>
              </a:rPr>
              <a:t> and Miller</a:t>
            </a:r>
            <a:r>
              <a:rPr lang="ja-JP" altLang="en-US" sz="2000" dirty="0">
                <a:latin typeface="Arial" charset="0"/>
              </a:rPr>
              <a:t>’</a:t>
            </a:r>
            <a:r>
              <a:rPr lang="en-US" altLang="ja-JP" sz="2000" dirty="0">
                <a:latin typeface="Arial" charset="0"/>
              </a:rPr>
              <a:t>s work with pitcher plants</a:t>
            </a:r>
          </a:p>
          <a:p>
            <a:r>
              <a:rPr lang="en-US" sz="2000" dirty="0">
                <a:latin typeface="Arial" charset="0"/>
              </a:rPr>
              <a:t>			b.	Jane </a:t>
            </a:r>
            <a:r>
              <a:rPr lang="en-US" sz="2000" dirty="0" err="1">
                <a:latin typeface="Arial" charset="0"/>
              </a:rPr>
              <a:t>Lubchenco</a:t>
            </a:r>
            <a:r>
              <a:rPr lang="ja-JP" altLang="en-US" sz="2000" dirty="0">
                <a:latin typeface="Arial" charset="0"/>
              </a:rPr>
              <a:t>’</a:t>
            </a:r>
            <a:r>
              <a:rPr lang="en-US" altLang="ja-JP" sz="2000" dirty="0">
                <a:latin typeface="Arial" charset="0"/>
              </a:rPr>
              <a:t>s intertidal work</a:t>
            </a:r>
            <a:endParaRPr lang="en-US" altLang="ja-JP" sz="2000" dirty="0">
              <a:solidFill>
                <a:srgbClr val="FF0000"/>
              </a:solidFill>
              <a:latin typeface="Arial" charset="0"/>
            </a:endParaRPr>
          </a:p>
          <a:p>
            <a:endParaRPr lang="en-US" sz="2000" dirty="0">
              <a:latin typeface="Arial" charset="0"/>
            </a:endParaRPr>
          </a:p>
        </p:txBody>
      </p:sp>
      <p:pic>
        <p:nvPicPr>
          <p:cNvPr id="68611"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0433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foodwe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04900"/>
            <a:ext cx="6248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2"/>
          <p:cNvSpPr>
            <a:spLocks noGrp="1" noChangeArrowheads="1"/>
          </p:cNvSpPr>
          <p:nvPr>
            <p:ph type="title"/>
          </p:nvPr>
        </p:nvSpPr>
        <p:spPr>
          <a:xfrm>
            <a:off x="685800" y="0"/>
            <a:ext cx="7772400" cy="1143000"/>
          </a:xfrm>
        </p:spPr>
        <p:txBody>
          <a:bodyPr/>
          <a:lstStyle/>
          <a:p>
            <a:pPr eaLnBrk="1" hangingPunct="1"/>
            <a:r>
              <a:rPr lang="en-US" sz="2800" u="sng">
                <a:latin typeface="Arial" charset="0"/>
                <a:ea typeface="ＭＳ Ｐゴシック" charset="0"/>
                <a:cs typeface="ＭＳ Ｐゴシック" charset="0"/>
              </a:rPr>
              <a:t>Communities in Pitcher Plants</a:t>
            </a:r>
          </a:p>
        </p:txBody>
      </p:sp>
      <p:pic>
        <p:nvPicPr>
          <p:cNvPr id="706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38200"/>
            <a:ext cx="28956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5"/>
          <p:cNvSpPr>
            <a:spLocks noChangeArrowheads="1"/>
          </p:cNvSpPr>
          <p:nvPr/>
        </p:nvSpPr>
        <p:spPr bwMode="auto">
          <a:xfrm>
            <a:off x="5486400" y="5029200"/>
            <a:ext cx="365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Kneitel and Miller worked with the microcosm communities found in the leaves of pitcher plants.</a:t>
            </a:r>
          </a:p>
        </p:txBody>
      </p:sp>
    </p:spTree>
    <p:extLst>
      <p:ext uri="{BB962C8B-B14F-4D97-AF65-F5344CB8AC3E}">
        <p14:creationId xmlns:p14="http://schemas.microsoft.com/office/powerpoint/2010/main" val="32901518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381000" y="0"/>
            <a:ext cx="8458200" cy="1143000"/>
          </a:xfrm>
        </p:spPr>
        <p:txBody>
          <a:bodyPr/>
          <a:lstStyle/>
          <a:p>
            <a:pPr eaLnBrk="1" hangingPunct="1"/>
            <a:r>
              <a:rPr lang="en-US" sz="2800" u="sng">
                <a:latin typeface="Arial" charset="0"/>
                <a:ea typeface="ＭＳ Ｐゴシック" charset="0"/>
                <a:cs typeface="ＭＳ Ｐゴシック" charset="0"/>
              </a:rPr>
              <a:t>Top-down and Bottom-up Effects in Pitcher Plants</a:t>
            </a:r>
          </a:p>
        </p:txBody>
      </p:sp>
      <p:sp>
        <p:nvSpPr>
          <p:cNvPr id="72706" name="Text Box 3"/>
          <p:cNvSpPr txBox="1">
            <a:spLocks noChangeArrowheads="1"/>
          </p:cNvSpPr>
          <p:nvPr/>
        </p:nvSpPr>
        <p:spPr bwMode="auto">
          <a:xfrm>
            <a:off x="6096000" y="6551613"/>
            <a:ext cx="3060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latin typeface="Verdana" charset="0"/>
              </a:rPr>
              <a:t>Kneitel and Miller. Ecology 2002</a:t>
            </a: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22494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447800"/>
            <a:ext cx="682625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3346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Grp="1" noChangeArrowheads="1"/>
          </p:cNvSpPr>
          <p:nvPr>
            <p:ph type="ctrTitle"/>
          </p:nvPr>
        </p:nvSpPr>
        <p:spPr>
          <a:xfrm>
            <a:off x="0" y="0"/>
            <a:ext cx="9144000" cy="762000"/>
          </a:xfrm>
        </p:spPr>
        <p:txBody>
          <a:bodyPr/>
          <a:lstStyle/>
          <a:p>
            <a:pPr algn="l" eaLnBrk="1" hangingPunct="1"/>
            <a:r>
              <a:rPr lang="en-US" sz="2800" u="sng">
                <a:solidFill>
                  <a:schemeClr val="tx1"/>
                </a:solidFill>
                <a:latin typeface="Arial" charset="0"/>
                <a:ea typeface="ＭＳ Ｐゴシック" charset="0"/>
                <a:cs typeface="ＭＳ Ｐゴシック" charset="0"/>
              </a:rPr>
              <a:t>Results - Effects of Resources on Species Richness</a:t>
            </a:r>
          </a:p>
        </p:txBody>
      </p:sp>
      <p:pic>
        <p:nvPicPr>
          <p:cNvPr id="7475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11517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5722203"/>
            <a:ext cx="7960351" cy="830997"/>
          </a:xfrm>
          <a:prstGeom prst="rect">
            <a:avLst/>
          </a:prstGeom>
          <a:noFill/>
        </p:spPr>
        <p:txBody>
          <a:bodyPr wrap="square" rtlCol="0">
            <a:spAutoFit/>
          </a:bodyPr>
          <a:lstStyle/>
          <a:p>
            <a:r>
              <a:rPr lang="en-US" dirty="0" smtClean="0">
                <a:latin typeface="Arial" charset="0"/>
              </a:rPr>
              <a:t>Overall</a:t>
            </a:r>
            <a:r>
              <a:rPr lang="en-US" dirty="0">
                <a:latin typeface="Arial" charset="0"/>
              </a:rPr>
              <a:t>, predation decreases diversity, while resources increase </a:t>
            </a:r>
            <a:r>
              <a:rPr lang="en-US" dirty="0" smtClean="0">
                <a:latin typeface="Arial" charset="0"/>
              </a:rPr>
              <a:t>diversity, perhaps by reducing competition.</a:t>
            </a:r>
            <a:endParaRPr lang="en-US" dirty="0">
              <a:latin typeface="Arial" charset="0"/>
            </a:endParaRPr>
          </a:p>
        </p:txBody>
      </p:sp>
    </p:spTree>
    <p:extLst>
      <p:ext uri="{BB962C8B-B14F-4D97-AF65-F5344CB8AC3E}">
        <p14:creationId xmlns:p14="http://schemas.microsoft.com/office/powerpoint/2010/main" val="9540204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5"/>
          <p:cNvSpPr txBox="1">
            <a:spLocks noChangeArrowheads="1"/>
          </p:cNvSpPr>
          <p:nvPr/>
        </p:nvSpPr>
        <p:spPr bwMode="auto">
          <a:xfrm>
            <a:off x="457200" y="626746"/>
            <a:ext cx="8382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863600" indent="-4064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u="sng" dirty="0">
                <a:latin typeface="Arial" charset="0"/>
              </a:rPr>
              <a:t>Summary of </a:t>
            </a:r>
            <a:r>
              <a:rPr lang="en-US" sz="2000" u="sng" dirty="0" err="1">
                <a:latin typeface="Arial" charset="0"/>
              </a:rPr>
              <a:t>Kneitel</a:t>
            </a:r>
            <a:r>
              <a:rPr lang="en-US" sz="2000" u="sng" dirty="0">
                <a:latin typeface="Arial" charset="0"/>
              </a:rPr>
              <a:t> and Miller</a:t>
            </a:r>
            <a:endParaRPr lang="en-US" sz="2000" dirty="0">
              <a:latin typeface="Arial" charset="0"/>
            </a:endParaRPr>
          </a:p>
          <a:p>
            <a:pPr marL="1138238" indent="-1138238">
              <a:tabLst>
                <a:tab pos="628650" algn="l"/>
                <a:tab pos="1146175" algn="l"/>
              </a:tabLst>
            </a:pPr>
            <a:r>
              <a:rPr lang="en-US" sz="2000" dirty="0">
                <a:latin typeface="Arial" charset="0"/>
              </a:rPr>
              <a:t>	</a:t>
            </a:r>
            <a:r>
              <a:rPr lang="en-US" sz="2000" dirty="0" smtClean="0">
                <a:latin typeface="Arial" charset="0"/>
              </a:rPr>
              <a:t>1</a:t>
            </a:r>
            <a:r>
              <a:rPr lang="en-US" sz="2000" dirty="0">
                <a:latin typeface="Arial" charset="0"/>
              </a:rPr>
              <a:t>.	Long-term Historical </a:t>
            </a:r>
            <a:r>
              <a:rPr lang="en-US" sz="2000" dirty="0" smtClean="0">
                <a:latin typeface="Arial" charset="0"/>
              </a:rPr>
              <a:t>effects</a:t>
            </a:r>
          </a:p>
          <a:p>
            <a:pPr marL="1138238" indent="-1138238">
              <a:tabLst>
                <a:tab pos="628650" algn="l"/>
                <a:tab pos="1146175" algn="l"/>
              </a:tabLst>
            </a:pPr>
            <a:r>
              <a:rPr lang="en-US" sz="2000" dirty="0" smtClean="0">
                <a:latin typeface="Arial" charset="0"/>
              </a:rPr>
              <a:t>		This is a highly co-evolved and specialized community, so evolutionary history is important.</a:t>
            </a:r>
          </a:p>
          <a:p>
            <a:pPr marL="1138238" indent="-1138238">
              <a:tabLst>
                <a:tab pos="628650" algn="l"/>
                <a:tab pos="1146175" algn="l"/>
              </a:tabLst>
            </a:pPr>
            <a:r>
              <a:rPr lang="en-US" sz="2000" dirty="0" smtClean="0">
                <a:latin typeface="Arial" charset="0"/>
              </a:rPr>
              <a:t>	2.	Dispersal</a:t>
            </a:r>
            <a:r>
              <a:rPr lang="en-US" sz="2000" dirty="0">
                <a:latin typeface="Arial" charset="0"/>
              </a:rPr>
              <a:t>, Migration, and Extinction </a:t>
            </a:r>
            <a:endParaRPr lang="en-US" sz="2000" dirty="0" smtClean="0">
              <a:latin typeface="Arial" charset="0"/>
            </a:endParaRPr>
          </a:p>
          <a:p>
            <a:pPr marL="1138238" indent="-1138238">
              <a:tabLst>
                <a:tab pos="628650" algn="l"/>
                <a:tab pos="1146175" algn="l"/>
              </a:tabLst>
            </a:pPr>
            <a:r>
              <a:rPr lang="en-US" sz="2000" dirty="0" smtClean="0">
                <a:latin typeface="Arial" charset="0"/>
              </a:rPr>
              <a:t>		Leaves grow and die constantly, so the entire community has to periodically disperse to and re-establish in new leaves.</a:t>
            </a:r>
            <a:endParaRPr lang="en-US" sz="2000" dirty="0">
              <a:latin typeface="Arial" charset="0"/>
            </a:endParaRPr>
          </a:p>
          <a:p>
            <a:pPr marL="1138238" lvl="1" indent="-1138238">
              <a:tabLst>
                <a:tab pos="628650" algn="l"/>
                <a:tab pos="1146175" algn="l"/>
              </a:tabLst>
            </a:pPr>
            <a:r>
              <a:rPr lang="en-US" sz="2000" dirty="0">
                <a:latin typeface="Arial" charset="0"/>
              </a:rPr>
              <a:t>	3.	</a:t>
            </a:r>
            <a:r>
              <a:rPr lang="en-US" sz="2000" dirty="0" smtClean="0">
                <a:latin typeface="Arial" charset="0"/>
              </a:rPr>
              <a:t>	Productivity</a:t>
            </a:r>
            <a:r>
              <a:rPr lang="en-US" sz="2000" dirty="0">
                <a:latin typeface="Arial" charset="0"/>
              </a:rPr>
              <a:t>/</a:t>
            </a:r>
            <a:r>
              <a:rPr lang="en-US" sz="2000" dirty="0" smtClean="0">
                <a:latin typeface="Arial" charset="0"/>
              </a:rPr>
              <a:t>Climate</a:t>
            </a:r>
          </a:p>
          <a:p>
            <a:pPr marL="1138238" lvl="1" indent="-1138238">
              <a:tabLst>
                <a:tab pos="628650" algn="l"/>
                <a:tab pos="1146175" algn="l"/>
              </a:tabLst>
            </a:pPr>
            <a:r>
              <a:rPr lang="en-US" sz="2000" dirty="0" smtClean="0">
                <a:latin typeface="Arial" charset="0"/>
              </a:rPr>
              <a:t>		Productivity is more prey, which increases </a:t>
            </a:r>
            <a:r>
              <a:rPr lang="en-US" sz="2000" dirty="0">
                <a:latin typeface="Arial" charset="0"/>
              </a:rPr>
              <a:t>bacteria (primary consumers), as well as rotifers and protozoa (secondary consumer)</a:t>
            </a:r>
            <a:r>
              <a:rPr lang="en-US" sz="2000" dirty="0" smtClean="0">
                <a:latin typeface="Arial" charset="0"/>
              </a:rPr>
              <a:t>.  Significant bottom-up effect.</a:t>
            </a:r>
            <a:endParaRPr lang="en-US" sz="2000" dirty="0">
              <a:latin typeface="Arial" charset="0"/>
            </a:endParaRPr>
          </a:p>
          <a:p>
            <a:pPr marL="1138238" indent="-1138238">
              <a:tabLst>
                <a:tab pos="628650" algn="l"/>
                <a:tab pos="1146175" algn="l"/>
              </a:tabLst>
            </a:pPr>
            <a:r>
              <a:rPr lang="en-US" sz="2000" dirty="0">
                <a:latin typeface="Arial" charset="0"/>
              </a:rPr>
              <a:t>	</a:t>
            </a:r>
            <a:r>
              <a:rPr lang="en-US" sz="2000" dirty="0" smtClean="0">
                <a:latin typeface="Arial" charset="0"/>
              </a:rPr>
              <a:t>4</a:t>
            </a:r>
            <a:r>
              <a:rPr lang="en-US" sz="2000" dirty="0">
                <a:latin typeface="Arial" charset="0"/>
              </a:rPr>
              <a:t>.	</a:t>
            </a:r>
            <a:r>
              <a:rPr lang="en-US" sz="2000" dirty="0" smtClean="0">
                <a:latin typeface="Arial" charset="0"/>
              </a:rPr>
              <a:t>Competition</a:t>
            </a:r>
          </a:p>
          <a:p>
            <a:pPr marL="1138238" indent="-1138238">
              <a:tabLst>
                <a:tab pos="628650" algn="l"/>
                <a:tab pos="1146175" algn="l"/>
              </a:tabLst>
            </a:pPr>
            <a:r>
              <a:rPr lang="en-US" sz="2000" dirty="0" smtClean="0">
                <a:latin typeface="Arial" charset="0"/>
              </a:rPr>
              <a:t>		We do know that the protozoa and rotifers compete.</a:t>
            </a:r>
            <a:endParaRPr lang="en-US" sz="2000" dirty="0">
              <a:latin typeface="Arial" charset="0"/>
            </a:endParaRPr>
          </a:p>
          <a:p>
            <a:pPr marL="1138238" indent="-1138238">
              <a:tabLst>
                <a:tab pos="628650" algn="l"/>
                <a:tab pos="1146175" algn="l"/>
              </a:tabLst>
            </a:pPr>
            <a:r>
              <a:rPr lang="en-US" sz="2000" dirty="0">
                <a:solidFill>
                  <a:srgbClr val="FF0000"/>
                </a:solidFill>
                <a:latin typeface="Arial" charset="0"/>
              </a:rPr>
              <a:t>	</a:t>
            </a:r>
            <a:r>
              <a:rPr lang="en-US" sz="2000" dirty="0">
                <a:latin typeface="Arial" charset="0"/>
              </a:rPr>
              <a:t>5</a:t>
            </a:r>
            <a:r>
              <a:rPr lang="en-US" sz="2000" dirty="0" smtClean="0">
                <a:latin typeface="Arial" charset="0"/>
              </a:rPr>
              <a:t>.</a:t>
            </a:r>
            <a:r>
              <a:rPr lang="en-US" sz="2000" dirty="0">
                <a:latin typeface="Arial" charset="0"/>
              </a:rPr>
              <a:t>	</a:t>
            </a:r>
            <a:r>
              <a:rPr lang="en-US" sz="2000" dirty="0" smtClean="0">
                <a:latin typeface="Arial" charset="0"/>
              </a:rPr>
              <a:t>Predation</a:t>
            </a:r>
          </a:p>
          <a:p>
            <a:pPr marL="1138238" indent="-1138238">
              <a:tabLst>
                <a:tab pos="628650" algn="l"/>
                <a:tab pos="1146175" algn="l"/>
              </a:tabLst>
            </a:pPr>
            <a:r>
              <a:rPr lang="en-US" sz="2000" dirty="0" smtClean="0">
                <a:latin typeface="Arial" charset="0"/>
              </a:rPr>
              <a:t>		Increasing </a:t>
            </a:r>
            <a:r>
              <a:rPr lang="en-US" sz="2000" dirty="0">
                <a:latin typeface="Arial" charset="0"/>
              </a:rPr>
              <a:t>the number of predators primarily decreases rotifers, but has little effect on protozoa or </a:t>
            </a:r>
            <a:r>
              <a:rPr lang="en-US" sz="2000" dirty="0" smtClean="0">
                <a:latin typeface="Arial" charset="0"/>
              </a:rPr>
              <a:t>bacteria. So, modest top-down effect.</a:t>
            </a:r>
          </a:p>
        </p:txBody>
      </p:sp>
      <p:pic>
        <p:nvPicPr>
          <p:cNvPr id="76802"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869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87042"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6"/>
          <p:cNvSpPr txBox="1">
            <a:spLocks noChangeArrowheads="1"/>
          </p:cNvSpPr>
          <p:nvPr/>
        </p:nvSpPr>
        <p:spPr bwMode="auto">
          <a:xfrm>
            <a:off x="381000" y="685800"/>
            <a:ext cx="8229600" cy="517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579438" indent="-4064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1800" u="sng" dirty="0" smtClean="0">
                <a:latin typeface="Arial" charset="0"/>
                <a:cs typeface="Arial" charset="0"/>
              </a:rPr>
              <a:t>Study Guide Items from Lecture 21</a:t>
            </a:r>
          </a:p>
          <a:p>
            <a:pPr>
              <a:defRPr/>
            </a:pPr>
            <a:endParaRPr lang="en-US" sz="1800" u="sng" dirty="0" smtClean="0">
              <a:latin typeface="Arial" charset="0"/>
              <a:cs typeface="Arial" charset="0"/>
            </a:endParaRPr>
          </a:p>
          <a:p>
            <a:pPr>
              <a:defRPr/>
            </a:pPr>
            <a:r>
              <a:rPr lang="en-US" sz="1400" u="sng" dirty="0" smtClean="0">
                <a:latin typeface="Arial"/>
                <a:cs typeface="Arial"/>
              </a:rPr>
              <a:t>Terms:</a:t>
            </a:r>
          </a:p>
          <a:p>
            <a:pPr marL="452438" indent="-219075">
              <a:buFont typeface="Arial" charset="0"/>
              <a:buChar char="•"/>
              <a:defRPr/>
            </a:pPr>
            <a:r>
              <a:rPr lang="en-US" sz="1400" dirty="0">
                <a:latin typeface="Arial"/>
                <a:cs typeface="Arial"/>
              </a:rPr>
              <a:t>k</a:t>
            </a:r>
            <a:r>
              <a:rPr lang="en-US" sz="1400" dirty="0" smtClean="0">
                <a:latin typeface="Arial"/>
                <a:cs typeface="Arial"/>
              </a:rPr>
              <a:t>eystone predation</a:t>
            </a:r>
          </a:p>
          <a:p>
            <a:pPr marL="452438" indent="-219075">
              <a:buFont typeface="Arial" charset="0"/>
              <a:buChar char="•"/>
              <a:defRPr/>
            </a:pPr>
            <a:r>
              <a:rPr lang="en-US" sz="1400" dirty="0">
                <a:latin typeface="Arial"/>
                <a:cs typeface="Arial"/>
              </a:rPr>
              <a:t>t</a:t>
            </a:r>
            <a:r>
              <a:rPr lang="en-US" sz="1400" dirty="0" smtClean="0">
                <a:latin typeface="Arial"/>
                <a:cs typeface="Arial"/>
              </a:rPr>
              <a:t>rophic cascade	</a:t>
            </a:r>
          </a:p>
          <a:p>
            <a:pPr marL="452438" indent="-219075">
              <a:buFont typeface="Arial" charset="0"/>
              <a:buChar char="•"/>
              <a:defRPr/>
            </a:pPr>
            <a:r>
              <a:rPr lang="en-US" sz="1400" dirty="0" smtClean="0">
                <a:latin typeface="Arial"/>
                <a:cs typeface="Arial"/>
              </a:rPr>
              <a:t>community resilience</a:t>
            </a:r>
          </a:p>
          <a:p>
            <a:pPr marL="452438" indent="-219075">
              <a:buFont typeface="Arial" charset="0"/>
              <a:buChar char="•"/>
              <a:defRPr/>
            </a:pPr>
            <a:r>
              <a:rPr lang="en-US" sz="1400" dirty="0" smtClean="0">
                <a:latin typeface="Arial"/>
                <a:cs typeface="Arial"/>
              </a:rPr>
              <a:t>community stability</a:t>
            </a:r>
          </a:p>
          <a:p>
            <a:pPr>
              <a:defRPr/>
            </a:pPr>
            <a:endParaRPr lang="en-US" sz="1400" dirty="0" smtClean="0">
              <a:latin typeface="Arial"/>
              <a:cs typeface="Arial"/>
            </a:endParaRPr>
          </a:p>
          <a:p>
            <a:pPr>
              <a:defRPr/>
            </a:pPr>
            <a:r>
              <a:rPr lang="en-US" sz="1400" u="sng" dirty="0" smtClean="0">
                <a:latin typeface="Arial"/>
                <a:cs typeface="Arial"/>
              </a:rPr>
              <a:t>Concepts:</a:t>
            </a:r>
          </a:p>
          <a:p>
            <a:pPr marL="452438" lvl="1" indent="-219075">
              <a:buFontTx/>
              <a:buChar char="•"/>
              <a:defRPr/>
            </a:pPr>
            <a:r>
              <a:rPr lang="en-US" sz="1400" dirty="0" smtClean="0">
                <a:latin typeface="Arial"/>
                <a:cs typeface="Arial"/>
              </a:rPr>
              <a:t>What factors affect diversity and community structure in real communities?</a:t>
            </a:r>
          </a:p>
          <a:p>
            <a:pPr marL="452438" lvl="1" indent="-219075">
              <a:buFontTx/>
              <a:buChar char="•"/>
              <a:defRPr/>
            </a:pPr>
            <a:r>
              <a:rPr lang="en-US" sz="1400" dirty="0" smtClean="0">
                <a:latin typeface="Arial"/>
                <a:cs typeface="Arial"/>
              </a:rPr>
              <a:t>Phylogenetic effects</a:t>
            </a:r>
          </a:p>
          <a:p>
            <a:pPr marL="452438" lvl="1" indent="-219075">
              <a:buFontTx/>
              <a:buChar char="•"/>
              <a:defRPr/>
            </a:pPr>
            <a:r>
              <a:rPr lang="en-US" sz="1400" dirty="0" smtClean="0">
                <a:latin typeface="Arial"/>
                <a:cs typeface="Arial"/>
              </a:rPr>
              <a:t>Evolutionary convergence</a:t>
            </a:r>
          </a:p>
          <a:p>
            <a:pPr marL="452438" lvl="1" indent="-219075">
              <a:buFontTx/>
              <a:buChar char="•"/>
              <a:defRPr/>
            </a:pPr>
            <a:r>
              <a:rPr lang="en-US" sz="1400" dirty="0" smtClean="0">
                <a:latin typeface="Arial"/>
                <a:cs typeface="Arial"/>
              </a:rPr>
              <a:t>Stability-time hypothesis and productivity hypothesis (also in Biogeography lecture)</a:t>
            </a:r>
          </a:p>
          <a:p>
            <a:pPr marL="452438" lvl="1" indent="-219075">
              <a:buFontTx/>
              <a:buChar char="•"/>
              <a:defRPr/>
            </a:pPr>
            <a:r>
              <a:rPr lang="en-US" sz="1400" dirty="0" smtClean="0">
                <a:latin typeface="Arial"/>
                <a:cs typeface="Arial"/>
              </a:rPr>
              <a:t>Effects of competition, predation, and disturbance on diversity</a:t>
            </a:r>
          </a:p>
          <a:p>
            <a:pPr marL="452438" lvl="1" indent="-219075">
              <a:buFontTx/>
              <a:buChar char="•"/>
              <a:defRPr/>
            </a:pPr>
            <a:r>
              <a:rPr lang="en-US" sz="1400" dirty="0" smtClean="0">
                <a:latin typeface="Arial"/>
                <a:cs typeface="Arial"/>
              </a:rPr>
              <a:t>Disturbance effects at different scales</a:t>
            </a:r>
          </a:p>
          <a:p>
            <a:pPr marL="452438" lvl="1" indent="-219075">
              <a:buFontTx/>
              <a:buChar char="•"/>
              <a:defRPr/>
            </a:pPr>
            <a:r>
              <a:rPr lang="en-US" sz="1400" dirty="0" smtClean="0">
                <a:latin typeface="Arial"/>
                <a:cs typeface="Arial"/>
              </a:rPr>
              <a:t>Intermediate disturbance hypothesis</a:t>
            </a:r>
          </a:p>
          <a:p>
            <a:pPr marL="173038" lvl="1" indent="0">
              <a:defRPr/>
            </a:pPr>
            <a:endParaRPr lang="en-US" sz="1400" u="sng" dirty="0" smtClean="0">
              <a:latin typeface="Arial"/>
              <a:cs typeface="Arial"/>
            </a:endParaRPr>
          </a:p>
          <a:p>
            <a:pPr>
              <a:defRPr/>
            </a:pPr>
            <a:r>
              <a:rPr lang="en-US" sz="1400" u="sng" dirty="0" smtClean="0">
                <a:latin typeface="Arial"/>
                <a:cs typeface="Arial"/>
              </a:rPr>
              <a:t>Case Studies:</a:t>
            </a:r>
          </a:p>
          <a:p>
            <a:pPr marL="452438" indent="-219075">
              <a:buFontTx/>
              <a:buChar char="•"/>
              <a:defRPr/>
            </a:pPr>
            <a:r>
              <a:rPr lang="en-US" sz="1400" dirty="0" smtClean="0">
                <a:latin typeface="Arial"/>
                <a:cs typeface="Arial"/>
              </a:rPr>
              <a:t>Janzen-Connell Hypothesis</a:t>
            </a:r>
          </a:p>
          <a:p>
            <a:pPr marL="452438" indent="-219075">
              <a:buFontTx/>
              <a:buChar char="•"/>
              <a:defRPr/>
            </a:pPr>
            <a:r>
              <a:rPr lang="en-US" sz="1400" dirty="0" smtClean="0">
                <a:latin typeface="Arial"/>
                <a:cs typeface="Arial"/>
              </a:rPr>
              <a:t>Robert Paine’s keystone predation in the intertidal</a:t>
            </a:r>
          </a:p>
          <a:p>
            <a:pPr marL="452438" indent="-219075">
              <a:buFontTx/>
              <a:buChar char="•"/>
              <a:defRPr/>
            </a:pPr>
            <a:r>
              <a:rPr lang="en-US" sz="1400" dirty="0" smtClean="0">
                <a:latin typeface="Arial"/>
                <a:cs typeface="Arial"/>
              </a:rPr>
              <a:t>Killer whales </a:t>
            </a:r>
            <a:r>
              <a:rPr lang="en-US" sz="1400" dirty="0" smtClean="0">
                <a:latin typeface="Arial"/>
                <a:cs typeface="Arial"/>
                <a:sym typeface="Wingdings"/>
              </a:rPr>
              <a:t> </a:t>
            </a:r>
            <a:r>
              <a:rPr lang="en-US" sz="1400" dirty="0" smtClean="0">
                <a:latin typeface="Arial"/>
                <a:cs typeface="Arial"/>
              </a:rPr>
              <a:t>Otters </a:t>
            </a:r>
            <a:r>
              <a:rPr lang="en-US" sz="1400" dirty="0" smtClean="0">
                <a:latin typeface="Arial"/>
                <a:cs typeface="Arial"/>
                <a:sym typeface="Wingdings" charset="0"/>
              </a:rPr>
              <a:t> urchins  kelp studies showing keystone effects and trophic cascades</a:t>
            </a:r>
          </a:p>
          <a:p>
            <a:pPr marL="452438" indent="-219075">
              <a:buFontTx/>
              <a:buChar char="•"/>
              <a:defRPr/>
            </a:pPr>
            <a:r>
              <a:rPr lang="en-US" sz="1400" dirty="0" err="1" smtClean="0">
                <a:latin typeface="Arial"/>
                <a:cs typeface="Arial"/>
                <a:sym typeface="Wingdings" charset="0"/>
              </a:rPr>
              <a:t>Pastore</a:t>
            </a:r>
            <a:r>
              <a:rPr lang="en-US" sz="1400" dirty="0" smtClean="0">
                <a:latin typeface="Arial"/>
                <a:cs typeface="Arial"/>
                <a:sym typeface="Wingdings" charset="0"/>
              </a:rPr>
              <a:t> et al, work with disturbance in lichen communities</a:t>
            </a:r>
          </a:p>
          <a:p>
            <a:pPr marL="452438" indent="-219075">
              <a:buFontTx/>
              <a:buChar char="•"/>
              <a:defRPr/>
            </a:pPr>
            <a:r>
              <a:rPr lang="en-US" sz="1400" dirty="0" err="1" smtClean="0">
                <a:latin typeface="Arial"/>
                <a:cs typeface="Arial"/>
                <a:sym typeface="Wingdings" charset="0"/>
              </a:rPr>
              <a:t>Kneitel</a:t>
            </a:r>
            <a:r>
              <a:rPr lang="en-US" sz="1400" dirty="0" smtClean="0">
                <a:latin typeface="Arial"/>
                <a:cs typeface="Arial"/>
                <a:sym typeface="Wingdings" charset="0"/>
              </a:rPr>
              <a:t> and Miller’s work on communities in pitcher plants showing TD and </a:t>
            </a:r>
            <a:r>
              <a:rPr lang="en-US" sz="1400" dirty="0" smtClean="0">
                <a:latin typeface="Arial"/>
                <a:cs typeface="Arial"/>
                <a:sym typeface="Wingdings" charset="0"/>
              </a:rPr>
              <a:t>BU</a:t>
            </a:r>
            <a:endParaRPr lang="en-US" sz="1400" dirty="0">
              <a:latin typeface="Arial"/>
              <a:cs typeface="Arial"/>
              <a:sym typeface="Wingdings"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9154" name="Text Box 4"/>
          <p:cNvSpPr txBox="1">
            <a:spLocks noChangeArrowheads="1"/>
          </p:cNvSpPr>
          <p:nvPr/>
        </p:nvSpPr>
        <p:spPr bwMode="auto">
          <a:xfrm>
            <a:off x="404813" y="788988"/>
            <a:ext cx="85105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r>
              <a:rPr lang="en-US" sz="2000" b="1">
                <a:latin typeface="Arial" charset="0"/>
              </a:rPr>
              <a:t>IV.	Community ecology</a:t>
            </a:r>
          </a:p>
          <a:p>
            <a:r>
              <a:rPr lang="en-US" sz="2000">
                <a:latin typeface="Arial" charset="0"/>
              </a:rPr>
              <a:t>. . . .</a:t>
            </a:r>
          </a:p>
          <a:p>
            <a:r>
              <a:rPr lang="en-US" sz="2000">
                <a:latin typeface="Arial" charset="0"/>
              </a:rPr>
              <a:t>Horn</a:t>
            </a:r>
            <a:r>
              <a:rPr lang="ja-JP" altLang="en-US" sz="2000">
                <a:latin typeface="Arial" charset="0"/>
              </a:rPr>
              <a:t>’</a:t>
            </a:r>
            <a:r>
              <a:rPr lang="en-US" altLang="ja-JP" sz="2000">
                <a:latin typeface="Arial" charset="0"/>
              </a:rPr>
              <a:t>s Markovian Succession model:</a:t>
            </a:r>
          </a:p>
          <a:p>
            <a:endParaRPr lang="en-US" sz="2000">
              <a:latin typeface="Arial" charset="0"/>
            </a:endParaRPr>
          </a:p>
        </p:txBody>
      </p:sp>
      <p:pic>
        <p:nvPicPr>
          <p:cNvPr id="4915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44675"/>
            <a:ext cx="86106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5621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0178" name="Text Box 4"/>
          <p:cNvSpPr txBox="1">
            <a:spLocks noChangeArrowheads="1"/>
          </p:cNvSpPr>
          <p:nvPr/>
        </p:nvSpPr>
        <p:spPr bwMode="auto">
          <a:xfrm>
            <a:off x="404813" y="788988"/>
            <a:ext cx="851058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r>
              <a:rPr lang="en-US" sz="2000" b="1" dirty="0">
                <a:latin typeface="Arial" charset="0"/>
              </a:rPr>
              <a:t>IV.	Community ecology</a:t>
            </a:r>
          </a:p>
          <a:p>
            <a:r>
              <a:rPr lang="en-US" sz="2000" dirty="0">
                <a:latin typeface="Arial" charset="0"/>
              </a:rPr>
              <a:t>. . . .</a:t>
            </a:r>
          </a:p>
          <a:p>
            <a:r>
              <a:rPr lang="en-US" sz="2000" dirty="0">
                <a:latin typeface="Arial" charset="0"/>
              </a:rPr>
              <a:t>		</a:t>
            </a:r>
            <a:r>
              <a:rPr lang="en-US" sz="2000" dirty="0" smtClean="0">
                <a:latin typeface="Arial" charset="0"/>
              </a:rPr>
              <a:t>4.</a:t>
            </a:r>
            <a:r>
              <a:rPr lang="en-US" sz="2000" dirty="0">
                <a:latin typeface="Arial" charset="0"/>
              </a:rPr>
              <a:t>	A simple model of succession. -- </a:t>
            </a:r>
          </a:p>
          <a:p>
            <a:endParaRPr lang="en-US" sz="2000" dirty="0">
              <a:latin typeface="Arial" charset="0"/>
            </a:endParaRPr>
          </a:p>
          <a:p>
            <a:r>
              <a:rPr lang="en-US" sz="2000" dirty="0">
                <a:latin typeface="Arial" charset="0"/>
              </a:rPr>
              <a:t>So, the model predicts that Horn</a:t>
            </a:r>
            <a:r>
              <a:rPr lang="ja-JP" altLang="en-US" sz="2000" dirty="0">
                <a:latin typeface="Arial" charset="0"/>
              </a:rPr>
              <a:t>’</a:t>
            </a:r>
            <a:r>
              <a:rPr lang="en-US" altLang="ja-JP" sz="2000" dirty="0">
                <a:latin typeface="Arial" charset="0"/>
              </a:rPr>
              <a:t>s forest, composed mostly of Gray Birch, Sweet Gum, and Red Maple, should undergo succession to become mostly Beech and Red Maple.  This is largely because of the successive sons of Beeches that occur -- Beech tends to replace itself.</a:t>
            </a:r>
          </a:p>
          <a:p>
            <a:endParaRPr lang="en-US" sz="2000" dirty="0">
              <a:latin typeface="Arial" charset="0"/>
            </a:endParaRPr>
          </a:p>
          <a:p>
            <a:r>
              <a:rPr lang="en-US" sz="2000" dirty="0" smtClean="0">
                <a:latin typeface="Arial" charset="0"/>
              </a:rPr>
              <a:t>		5.	Succession as an explanation of diversity:</a:t>
            </a:r>
          </a:p>
          <a:p>
            <a:endParaRPr lang="en-US" sz="2000" dirty="0" smtClean="0">
              <a:latin typeface="Arial" charset="0"/>
            </a:endParaRPr>
          </a:p>
          <a:p>
            <a:r>
              <a:rPr lang="en-US" sz="2000" dirty="0" smtClean="0">
                <a:latin typeface="Arial" charset="0"/>
              </a:rPr>
              <a:t>A </a:t>
            </a:r>
            <a:r>
              <a:rPr lang="en-US" sz="2000" dirty="0">
                <a:latin typeface="Arial" charset="0"/>
              </a:rPr>
              <a:t>related hypotheses,</a:t>
            </a:r>
            <a:r>
              <a:rPr lang="en-US" sz="2000" u="sng" dirty="0">
                <a:latin typeface="Arial" charset="0"/>
              </a:rPr>
              <a:t> Janzen-Connell</a:t>
            </a:r>
            <a:r>
              <a:rPr lang="en-US" sz="2000" dirty="0">
                <a:latin typeface="Arial" charset="0"/>
              </a:rPr>
              <a:t>, attempted to explain high diversity in tropical forests, based on the idea that perhaps seedlings </a:t>
            </a:r>
            <a:r>
              <a:rPr lang="en-US" sz="2000" dirty="0" err="1">
                <a:latin typeface="Arial" charset="0"/>
              </a:rPr>
              <a:t>didn</a:t>
            </a:r>
            <a:r>
              <a:rPr lang="ja-JP" altLang="en-US" sz="2000" dirty="0">
                <a:latin typeface="Arial" charset="0"/>
              </a:rPr>
              <a:t>’</a:t>
            </a:r>
            <a:r>
              <a:rPr lang="en-US" altLang="ja-JP" sz="2000" dirty="0">
                <a:latin typeface="Arial" charset="0"/>
              </a:rPr>
              <a:t>t do well under their parent trees, which might prevent a species from eventually dominating an entire forest.</a:t>
            </a:r>
          </a:p>
          <a:p>
            <a:endParaRPr lang="en-US" sz="2000" dirty="0">
              <a:latin typeface="Arial" charset="0"/>
            </a:endParaRPr>
          </a:p>
        </p:txBody>
      </p:sp>
      <p:pic>
        <p:nvPicPr>
          <p:cNvPr id="50179"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0902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12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673475"/>
            <a:ext cx="45720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762000"/>
            <a:ext cx="46482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6"/>
          <p:cNvSpPr>
            <a:spLocks noChangeArrowheads="1"/>
          </p:cNvSpPr>
          <p:nvPr/>
        </p:nvSpPr>
        <p:spPr bwMode="auto">
          <a:xfrm>
            <a:off x="454025" y="1143000"/>
            <a:ext cx="35083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The </a:t>
            </a:r>
            <a:r>
              <a:rPr lang="en-US" sz="2000" u="sng">
                <a:latin typeface="Arial" charset="0"/>
              </a:rPr>
              <a:t>Janzen-Connell hypothesis</a:t>
            </a:r>
            <a:r>
              <a:rPr lang="en-US" sz="2000">
                <a:latin typeface="Arial" charset="0"/>
              </a:rPr>
              <a:t> suggests that seedlings are more likely to be dispersed near their parent, but more likely to survive far from their parent.  This would  explain why no species dominates in a tropical forest -- they can</a:t>
            </a:r>
            <a:r>
              <a:rPr lang="ja-JP" altLang="en-US" sz="2000">
                <a:latin typeface="Arial" charset="0"/>
              </a:rPr>
              <a:t>’</a:t>
            </a:r>
            <a:r>
              <a:rPr lang="en-US" altLang="ja-JP" sz="2000">
                <a:latin typeface="Arial" charset="0"/>
              </a:rPr>
              <a:t>t self-replace.  </a:t>
            </a:r>
          </a:p>
          <a:p>
            <a:endParaRPr lang="en-US" sz="2000">
              <a:latin typeface="Arial" charset="0"/>
            </a:endParaRPr>
          </a:p>
          <a:p>
            <a:r>
              <a:rPr lang="en-US" sz="2000">
                <a:latin typeface="Arial" charset="0"/>
              </a:rPr>
              <a:t>There is supportive data for some species:  this is probably one of many factors that promote diversity in tropical forests.</a:t>
            </a:r>
          </a:p>
        </p:txBody>
      </p:sp>
      <p:pic>
        <p:nvPicPr>
          <p:cNvPr id="51205" name="Picture 8"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8914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97282" name="Text Box 4"/>
          <p:cNvSpPr txBox="1">
            <a:spLocks noChangeArrowheads="1"/>
          </p:cNvSpPr>
          <p:nvPr/>
        </p:nvSpPr>
        <p:spPr bwMode="auto">
          <a:xfrm>
            <a:off x="404813" y="788988"/>
            <a:ext cx="85105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 pos="914400" algn="l"/>
                <a:tab pos="1371600" algn="l"/>
                <a:tab pos="1828800" algn="l"/>
                <a:tab pos="2286000" algn="l"/>
                <a:tab pos="3886200" algn="ctr"/>
              </a:tabLst>
              <a:defRPr sz="2400">
                <a:solidFill>
                  <a:schemeClr val="tx1"/>
                </a:solidFill>
                <a:latin typeface="Times" charset="0"/>
                <a:ea typeface="ＭＳ Ｐゴシック" charset="0"/>
                <a:cs typeface="ＭＳ Ｐゴシック" charset="0"/>
              </a:defRPr>
            </a:lvl1pPr>
            <a:lvl2pPr marL="742950" indent="-28575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2pPr>
            <a:lvl3pPr marL="11430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3pPr>
            <a:lvl4pPr marL="16002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4pPr>
            <a:lvl5pPr marL="2057400" indent="-228600">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5pPr>
            <a:lvl6pPr marL="25146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6pPr>
            <a:lvl7pPr marL="29718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7pPr>
            <a:lvl8pPr marL="34290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8pPr>
            <a:lvl9pPr marL="3886200" indent="-228600" eaLnBrk="0" fontAlgn="base" hangingPunct="0">
              <a:spcBef>
                <a:spcPct val="0"/>
              </a:spcBef>
              <a:spcAft>
                <a:spcPct val="0"/>
              </a:spcAft>
              <a:tabLst>
                <a:tab pos="457200" algn="l"/>
                <a:tab pos="914400" algn="l"/>
                <a:tab pos="1371600" algn="l"/>
                <a:tab pos="1828800" algn="l"/>
                <a:tab pos="2286000" algn="l"/>
                <a:tab pos="3886200" algn="ctr"/>
              </a:tabLst>
              <a:defRPr sz="2400">
                <a:solidFill>
                  <a:schemeClr val="tx1"/>
                </a:solidFill>
                <a:latin typeface="Times" charset="0"/>
                <a:ea typeface="ＭＳ Ｐゴシック" charset="0"/>
              </a:defRPr>
            </a:lvl9pPr>
          </a:lstStyle>
          <a:p>
            <a:pPr>
              <a:defRPr/>
            </a:pPr>
            <a:r>
              <a:rPr lang="en-US" sz="2000" b="1" dirty="0" smtClean="0">
                <a:latin typeface="Arial" charset="0"/>
              </a:rPr>
              <a:t>IV.	Community ecology</a:t>
            </a:r>
          </a:p>
          <a:p>
            <a:pPr>
              <a:defRPr/>
            </a:pPr>
            <a:r>
              <a:rPr lang="en-US" sz="2000" dirty="0" smtClean="0">
                <a:latin typeface="Arial" charset="0"/>
              </a:rPr>
              <a:t>. . . .</a:t>
            </a:r>
          </a:p>
          <a:p>
            <a:pPr>
              <a:defRPr/>
            </a:pPr>
            <a:r>
              <a:rPr lang="en-US" sz="2000" dirty="0" smtClean="0">
                <a:latin typeface="Arial" charset="0"/>
              </a:rPr>
              <a:t>		6.	</a:t>
            </a:r>
            <a:r>
              <a:rPr lang="en-US" sz="2000" dirty="0" smtClean="0">
                <a:solidFill>
                  <a:srgbClr val="FF0000"/>
                </a:solidFill>
                <a:latin typeface="Arial" charset="0"/>
              </a:rPr>
              <a:t>The Climax - what is it, does it really exist?</a:t>
            </a:r>
            <a:r>
              <a:rPr lang="en-US" sz="2000" dirty="0" smtClean="0">
                <a:latin typeface="Arial" charset="0"/>
              </a:rPr>
              <a:t> – sounds like the cover of Cosmopolitan, but is actually an important question.  The climax is the final "stable" community.  There is some discussion of whether or not any climax community really ever exists.  Three alternative views:</a:t>
            </a:r>
          </a:p>
          <a:p>
            <a:pPr>
              <a:defRPr/>
            </a:pPr>
            <a:endParaRPr lang="en-US" sz="2000" dirty="0" smtClean="0">
              <a:latin typeface="Arial" charset="0"/>
            </a:endParaRPr>
          </a:p>
          <a:p>
            <a:pPr>
              <a:defRPr/>
            </a:pPr>
            <a:r>
              <a:rPr lang="en-US" sz="2000" dirty="0" smtClean="0">
                <a:latin typeface="Arial" charset="0"/>
              </a:rPr>
              <a:t>			a.	successional processes can be very slow, esp. in trees.</a:t>
            </a:r>
          </a:p>
          <a:p>
            <a:pPr>
              <a:defRPr/>
            </a:pPr>
            <a:endParaRPr lang="en-US" sz="2000" dirty="0" smtClean="0">
              <a:latin typeface="Arial" charset="0"/>
            </a:endParaRPr>
          </a:p>
          <a:p>
            <a:pPr marL="1835150" indent="-1835150">
              <a:defRPr/>
            </a:pPr>
            <a:r>
              <a:rPr lang="en-US" sz="2000" dirty="0" smtClean="0">
                <a:latin typeface="Arial" charset="0"/>
              </a:rPr>
              <a:t>			b.	Disturbance continuously </a:t>
            </a:r>
            <a:r>
              <a:rPr lang="ja-JP" altLang="en-US" sz="2000" dirty="0" smtClean="0">
                <a:latin typeface="Arial" charset="0"/>
              </a:rPr>
              <a:t>“</a:t>
            </a:r>
            <a:r>
              <a:rPr lang="en-US" altLang="ja-JP" sz="2000" dirty="0" smtClean="0">
                <a:latin typeface="Arial" charset="0"/>
              </a:rPr>
              <a:t>resets</a:t>
            </a:r>
            <a:r>
              <a:rPr lang="ja-JP" altLang="en-US" sz="2000" dirty="0" smtClean="0">
                <a:latin typeface="Arial" charset="0"/>
              </a:rPr>
              <a:t>”</a:t>
            </a:r>
            <a:r>
              <a:rPr lang="en-US" altLang="ja-JP" sz="2000" dirty="0" smtClean="0">
                <a:latin typeface="Arial" charset="0"/>
              </a:rPr>
              <a:t> communities</a:t>
            </a:r>
            <a:r>
              <a:rPr lang="en-US" altLang="ja-JP" sz="2000" dirty="0" smtClean="0">
                <a:solidFill>
                  <a:srgbClr val="FF0000"/>
                </a:solidFill>
                <a:latin typeface="Arial" charset="0"/>
              </a:rPr>
              <a:t> (we will discuss this again next lecture)</a:t>
            </a:r>
            <a:r>
              <a:rPr lang="en-US" altLang="ja-JP" sz="2000" dirty="0" smtClean="0">
                <a:latin typeface="Arial" charset="0"/>
              </a:rPr>
              <a:t>. </a:t>
            </a:r>
          </a:p>
          <a:p>
            <a:pPr>
              <a:defRPr/>
            </a:pPr>
            <a:endParaRPr lang="en-US" sz="2000" dirty="0" smtClean="0">
              <a:latin typeface="Arial" charset="0"/>
            </a:endParaRPr>
          </a:p>
          <a:p>
            <a:pPr>
              <a:defRPr/>
            </a:pPr>
            <a:r>
              <a:rPr lang="en-US" sz="2000" dirty="0" smtClean="0">
                <a:latin typeface="Arial" charset="0"/>
              </a:rPr>
              <a:t>			c.	succession could be cyclical.  Example of Jackson and </a:t>
            </a:r>
          </a:p>
          <a:p>
            <a:pPr>
              <a:defRPr/>
            </a:pPr>
            <a:r>
              <a:rPr lang="en-US" sz="2000" dirty="0" smtClean="0">
                <a:latin typeface="Arial" charset="0"/>
              </a:rPr>
              <a:t>				Buss</a:t>
            </a:r>
            <a:r>
              <a:rPr lang="ja-JP" altLang="en-US" sz="2000" dirty="0" smtClean="0">
                <a:latin typeface="Arial" charset="0"/>
              </a:rPr>
              <a:t>’</a:t>
            </a:r>
            <a:r>
              <a:rPr lang="en-US" altLang="ja-JP" sz="2000" dirty="0" smtClean="0">
                <a:latin typeface="Arial" charset="0"/>
              </a:rPr>
              <a:t> coral communities with </a:t>
            </a:r>
            <a:r>
              <a:rPr lang="en-US" altLang="ja-JP" sz="2000" dirty="0" smtClean="0">
                <a:solidFill>
                  <a:srgbClr val="FF0000"/>
                </a:solidFill>
                <a:latin typeface="Arial" charset="0"/>
              </a:rPr>
              <a:t>non-transitive succession</a:t>
            </a:r>
            <a:endParaRPr lang="en-US" sz="2000" dirty="0" smtClean="0">
              <a:solidFill>
                <a:srgbClr val="FF0000"/>
              </a:solidFill>
              <a:latin typeface="Arial" charset="0"/>
            </a:endParaRPr>
          </a:p>
        </p:txBody>
      </p:sp>
      <p:pic>
        <p:nvPicPr>
          <p:cNvPr id="53251"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9248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10087</TotalTime>
  <Words>1132</Words>
  <Application>Microsoft Macintosh PowerPoint</Application>
  <PresentationFormat>On-screen Show (4:3)</PresentationFormat>
  <Paragraphs>411</Paragraphs>
  <Slides>55</Slides>
  <Notes>41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Lichens near Pinos Altos, NM</vt:lpstr>
      <vt:lpstr>Test the IDH with 100 1 m2 plots across flat rock surfaces</vt:lpstr>
      <vt:lpstr>But what causes IDH?  trade-off</vt:lpstr>
      <vt:lpstr>How to test this trade-off?</vt:lpstr>
      <vt:lpstr>Cleared and uncleared plots created in 1978</vt:lpstr>
      <vt:lpstr>  . . . discovered lichens grow very, very, slowly</vt:lpstr>
      <vt:lpstr>So, I kept taking pictures, whenever I could get back.</vt:lpstr>
      <vt:lpstr>Go get popcorn, because it is movie time.  32 years in 15 seconds.</vt:lpstr>
      <vt:lpstr>PowerPoint Presentation</vt:lpstr>
      <vt:lpstr>Remember we want to quantify trade-offs</vt:lpstr>
      <vt:lpstr>Quantifying colonization on cleared plots</vt:lpstr>
      <vt:lpstr>Quantifying competition on uncleared plots</vt:lpstr>
      <vt:lpstr>We find no trade-off, overall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Communities in Pitcher Plants</vt:lpstr>
      <vt:lpstr>Top-down and Bottom-up Effects in Pitcher Plants</vt:lpstr>
      <vt:lpstr>Results - Effects of Resources on Species Richness</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505</cp:revision>
  <dcterms:created xsi:type="dcterms:W3CDTF">2010-12-02T18:23:48Z</dcterms:created>
  <dcterms:modified xsi:type="dcterms:W3CDTF">2016-11-29T00:52:41Z</dcterms:modified>
</cp:coreProperties>
</file>