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742" r:id="rId2"/>
    <p:sldId id="741" r:id="rId3"/>
    <p:sldId id="725" r:id="rId4"/>
    <p:sldId id="726" r:id="rId5"/>
    <p:sldId id="727" r:id="rId6"/>
    <p:sldId id="728" r:id="rId7"/>
    <p:sldId id="729" r:id="rId8"/>
    <p:sldId id="730" r:id="rId9"/>
    <p:sldId id="731" r:id="rId10"/>
    <p:sldId id="732" r:id="rId11"/>
    <p:sldId id="733" r:id="rId12"/>
    <p:sldId id="734" r:id="rId13"/>
    <p:sldId id="735" r:id="rId14"/>
    <p:sldId id="736" r:id="rId15"/>
    <p:sldId id="737" r:id="rId16"/>
    <p:sldId id="743" r:id="rId17"/>
    <p:sldId id="541" r:id="rId18"/>
    <p:sldId id="542" r:id="rId19"/>
    <p:sldId id="543" r:id="rId20"/>
    <p:sldId id="581" r:id="rId21"/>
    <p:sldId id="544" r:id="rId22"/>
    <p:sldId id="740" r:id="rId23"/>
    <p:sldId id="545" r:id="rId24"/>
    <p:sldId id="577" r:id="rId25"/>
    <p:sldId id="553" r:id="rId26"/>
    <p:sldId id="554" r:id="rId27"/>
    <p:sldId id="555" r:id="rId28"/>
    <p:sldId id="582"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8" autoAdjust="0"/>
    <p:restoredTop sz="99297" autoAdjust="0"/>
  </p:normalViewPr>
  <p:slideViewPr>
    <p:cSldViewPr>
      <p:cViewPr varScale="1">
        <p:scale>
          <a:sx n="90" d="100"/>
          <a:sy n="90" d="100"/>
        </p:scale>
        <p:origin x="-1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57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7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7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57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184D0C-3E0E-024F-A12F-9BA91BA679E3}" type="slidenum">
              <a:rPr lang="en-US"/>
              <a:pPr>
                <a:defRPr/>
              </a:pPr>
              <a:t>‹#›</a:t>
            </a:fld>
            <a:endParaRPr lang="en-US"/>
          </a:p>
        </p:txBody>
      </p:sp>
    </p:spTree>
    <p:extLst>
      <p:ext uri="{BB962C8B-B14F-4D97-AF65-F5344CB8AC3E}">
        <p14:creationId xmlns:p14="http://schemas.microsoft.com/office/powerpoint/2010/main" val="3175906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49E89D-D5A1-7646-9426-844C92446A0D}"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latin typeface="Arial" charset="0"/>
              </a:rPr>
              <a:t>-mesic</a:t>
            </a:r>
            <a:r>
              <a:rPr lang="en-US" sz="1200" b="0" i="0" baseline="0" dirty="0" smtClean="0">
                <a:latin typeface="Arial" charset="0"/>
              </a:rPr>
              <a:t> species, an oases in a desert would be a habitat island if they are not adapted;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latin typeface="Arial" charset="0"/>
              </a:rPr>
              <a:t>-islands like mountaintops and peninsulas;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t>-differ from continents in being relatively more isolated;</a:t>
            </a:r>
          </a:p>
          <a:p>
            <a:pPr eaLnBrk="1" hangingPunct="1"/>
            <a:r>
              <a:rPr lang="en-US" b="0" i="0" dirty="0" smtClean="0"/>
              <a:t>-fewer species than continents;</a:t>
            </a:r>
          </a:p>
          <a:p>
            <a:pPr eaLnBrk="1" hangingPunct="1"/>
            <a:r>
              <a:rPr lang="en-US" b="0" i="0" dirty="0" smtClean="0"/>
              <a:t>-</a:t>
            </a:r>
            <a:r>
              <a:rPr lang="en-US" b="0" i="0" baseline="0" dirty="0" smtClean="0"/>
              <a:t>facilitating diversification and resulting in endemism;</a:t>
            </a:r>
          </a:p>
          <a:p>
            <a:pPr eaLnBrk="1" hangingPunct="1"/>
            <a:r>
              <a:rPr lang="en-US" b="0" i="0" baseline="0" dirty="0" smtClean="0"/>
              <a:t>-</a:t>
            </a:r>
            <a:r>
              <a:rPr lang="en-US" sz="1200" b="0" i="0" baseline="0" dirty="0" smtClean="0"/>
              <a:t>i</a:t>
            </a:r>
            <a:r>
              <a:rPr lang="en-US" sz="1200" b="0" i="0" dirty="0" smtClean="0"/>
              <a:t>slands are typically depauperate in species richness relative to mainland;</a:t>
            </a:r>
            <a:endParaRPr lang="en-US" b="0" i="0" dirty="0" smtClean="0"/>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10</a:t>
            </a:fld>
            <a:endParaRPr lang="en-US"/>
          </a:p>
        </p:txBody>
      </p:sp>
    </p:spTree>
    <p:extLst>
      <p:ext uri="{BB962C8B-B14F-4D97-AF65-F5344CB8AC3E}">
        <p14:creationId xmlns:p14="http://schemas.microsoft.com/office/powerpoint/2010/main" val="344204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i="0" dirty="0" smtClean="0">
                <a:latin typeface="Arial" charset="0"/>
                <a:cs typeface="Arial" charset="0"/>
              </a:rPr>
              <a:t>-Patterns that operate</a:t>
            </a:r>
            <a:r>
              <a:rPr lang="en-US" sz="1200" b="0" i="0" baseline="0" dirty="0" smtClean="0">
                <a:latin typeface="Arial" charset="0"/>
                <a:cs typeface="Arial" charset="0"/>
              </a:rPr>
              <a:t> on islands also operate on mountaintops</a:t>
            </a:r>
            <a:r>
              <a:rPr lang="en-US" sz="1200" b="0" i="0" baseline="0" dirty="0" smtClean="0">
                <a:latin typeface="+mn-lt"/>
                <a:cs typeface="+mn-cs"/>
              </a:rPr>
              <a:t>;</a:t>
            </a:r>
            <a:endParaRPr lang="en-US" b="0" i="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dirty="0" smtClean="0"/>
              <a:t>-</a:t>
            </a:r>
            <a:r>
              <a:rPr lang="en-US" sz="1600" b="0" i="0" dirty="0" smtClean="0">
                <a:latin typeface="Arial" charset="0"/>
                <a:cs typeface="Arial" charset="0"/>
              </a:rPr>
              <a:t>patterns for birds and mammals are consistent with the theory of island biogeography;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i="0" dirty="0" smtClean="0">
                <a:latin typeface="Arial" charset="0"/>
                <a:cs typeface="Arial" charset="0"/>
              </a:rPr>
              <a:t>-larger the mountaintop, the more species diversity</a:t>
            </a:r>
            <a:r>
              <a:rPr lang="en-US" sz="1600" b="0" i="0" baseline="0" dirty="0" smtClean="0">
                <a:latin typeface="Arial" charset="0"/>
                <a:cs typeface="Arial" charset="0"/>
              </a:rPr>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i="0" baseline="0" dirty="0" smtClean="0">
                <a:latin typeface="Arial" charset="0"/>
                <a:cs typeface="Arial" charset="0"/>
              </a:rPr>
              <a:t>-more isolated the mountaintop from other mountaintops, the less mammal species;</a:t>
            </a:r>
            <a:endParaRPr lang="en-US" sz="1600" b="0" i="0"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11</a:t>
            </a:fld>
            <a:endParaRPr lang="en-US"/>
          </a:p>
        </p:txBody>
      </p:sp>
    </p:spTree>
    <p:extLst>
      <p:ext uri="{BB962C8B-B14F-4D97-AF65-F5344CB8AC3E}">
        <p14:creationId xmlns:p14="http://schemas.microsoft.com/office/powerpoint/2010/main" val="157052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latin typeface="Arial" charset="0"/>
                <a:cs typeface="Arial" charset="0"/>
              </a:rPr>
              <a:t>-Patterns that operate</a:t>
            </a:r>
            <a:r>
              <a:rPr lang="en-US" sz="1200" b="0" i="0" baseline="0" dirty="0" smtClean="0">
                <a:latin typeface="Arial" charset="0"/>
                <a:cs typeface="Arial" charset="0"/>
              </a:rPr>
              <a:t> on islands also operate on lakes</a:t>
            </a:r>
            <a:r>
              <a:rPr lang="en-US" sz="1200" b="0" i="0" baseline="0" dirty="0" smtClean="0">
                <a:latin typeface="+mn-lt"/>
                <a:cs typeface="+mn-cs"/>
              </a:rPr>
              <a:t>, larger lakes in two continents housing more fish species;</a:t>
            </a:r>
            <a:endParaRPr lang="en-US" b="0" i="0" dirty="0" smtClean="0"/>
          </a:p>
          <a:p>
            <a:endParaRPr lang="en-US" b="0" dirty="0"/>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12</a:t>
            </a:fld>
            <a:endParaRPr lang="en-US"/>
          </a:p>
        </p:txBody>
      </p:sp>
    </p:spTree>
    <p:extLst>
      <p:ext uri="{BB962C8B-B14F-4D97-AF65-F5344CB8AC3E}">
        <p14:creationId xmlns:p14="http://schemas.microsoft.com/office/powerpoint/2010/main" val="3331912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latin typeface="Arial" charset="0"/>
                <a:cs typeface="Arial" charset="0"/>
              </a:rPr>
              <a:t>-Patterns that operate</a:t>
            </a:r>
            <a:r>
              <a:rPr lang="en-US" sz="1200" b="0" i="0" baseline="0" dirty="0" smtClean="0">
                <a:latin typeface="Arial" charset="0"/>
                <a:cs typeface="Arial" charset="0"/>
              </a:rPr>
              <a:t> on islands also operate in </a:t>
            </a:r>
            <a:r>
              <a:rPr lang="en-US" b="0" i="0" dirty="0" smtClean="0"/>
              <a:t>peninsulas;</a:t>
            </a:r>
            <a:endParaRPr lang="en-US" sz="1200" b="0" i="0"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latin typeface="Arial" charset="0"/>
                <a:cs typeface="Arial" charset="0"/>
              </a:rPr>
              <a:t>-species decrease along peninsulas, further from a source of immigrants;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latin typeface="Arial" charset="0"/>
                <a:cs typeface="Arial" charset="0"/>
              </a:rPr>
              <a:t>-</a:t>
            </a:r>
            <a:r>
              <a:rPr lang="en-US" sz="1200" b="0" i="0" baseline="0" dirty="0" smtClean="0">
                <a:latin typeface="Arial" charset="0"/>
                <a:cs typeface="Arial" charset="0"/>
              </a:rPr>
              <a:t>pattern in the </a:t>
            </a:r>
            <a:r>
              <a:rPr lang="en-US" sz="1200" b="0" i="0" dirty="0" smtClean="0">
                <a:latin typeface="Arial" charset="0"/>
                <a:cs typeface="Arial" charset="0"/>
              </a:rPr>
              <a:t>peninsula of</a:t>
            </a:r>
            <a:r>
              <a:rPr lang="en-US" sz="1200" b="0" i="0" baseline="0" dirty="0" smtClean="0">
                <a:latin typeface="Arial" charset="0"/>
                <a:cs typeface="Arial" charset="0"/>
              </a:rPr>
              <a:t> </a:t>
            </a:r>
            <a:r>
              <a:rPr lang="en-US" sz="1200" b="0" i="0" dirty="0" smtClean="0">
                <a:latin typeface="Arial" charset="0"/>
                <a:cs typeface="Arial" charset="0"/>
              </a:rPr>
              <a:t>Baja California;</a:t>
            </a:r>
            <a:endParaRPr lang="en-US" sz="1200" b="0" i="0" baseline="0" dirty="0" smtClean="0">
              <a:latin typeface="Arial"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baseline="0" dirty="0" smtClean="0">
                <a:latin typeface="Arial" charset="0"/>
                <a:cs typeface="Arial" charset="0"/>
              </a:rPr>
              <a:t>-number of animal species in four groups of animals decreases along the peninsula;</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13</a:t>
            </a:fld>
            <a:endParaRPr lang="en-US"/>
          </a:p>
        </p:txBody>
      </p:sp>
    </p:spTree>
    <p:extLst>
      <p:ext uri="{BB962C8B-B14F-4D97-AF65-F5344CB8AC3E}">
        <p14:creationId xmlns:p14="http://schemas.microsoft.com/office/powerpoint/2010/main" val="2588806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i="0" dirty="0" smtClean="0">
                <a:latin typeface="Arial" charset="0"/>
              </a:rPr>
              <a:t>-supported by experimental evidence;</a:t>
            </a:r>
          </a:p>
          <a:p>
            <a:r>
              <a:rPr lang="en-US" altLang="ja-JP" sz="1200" b="0" i="0" dirty="0" smtClean="0">
                <a:latin typeface="Arial" charset="0"/>
              </a:rPr>
              <a:t>-oldest and most well known experiment</a:t>
            </a:r>
            <a:r>
              <a:rPr lang="en-US" altLang="ja-JP" sz="1200" b="0" i="0" baseline="0" dirty="0" smtClean="0">
                <a:latin typeface="Arial" charset="0"/>
              </a:rPr>
              <a:t>;</a:t>
            </a:r>
          </a:p>
          <a:p>
            <a:r>
              <a:rPr lang="en-US" altLang="ja-JP" sz="1200" b="0" i="0" dirty="0" smtClean="0">
                <a:latin typeface="Arial" charset="0"/>
              </a:rPr>
              <a:t>-</a:t>
            </a:r>
            <a:r>
              <a:rPr lang="en-US" altLang="ja-JP" sz="1200" b="0" i="0" baseline="0" dirty="0" smtClean="0">
                <a:latin typeface="Arial" charset="0"/>
              </a:rPr>
              <a:t>islands of different sizes and distance from the mainland;</a:t>
            </a:r>
          </a:p>
          <a:p>
            <a:r>
              <a:rPr lang="en-US" altLang="ja-JP" sz="1200" b="0" i="0" baseline="0" dirty="0" smtClean="0">
                <a:latin typeface="Arial" charset="0"/>
              </a:rPr>
              <a:t>-tented these islands with tarps and gassed all the insects;</a:t>
            </a:r>
          </a:p>
          <a:p>
            <a:r>
              <a:rPr lang="en-US" b="0" i="0" dirty="0" smtClean="0"/>
              <a:t>-test the predictions of the model,</a:t>
            </a:r>
            <a:r>
              <a:rPr lang="en-US" b="0" i="0" baseline="0" dirty="0" smtClean="0"/>
              <a:t> t</a:t>
            </a:r>
            <a:r>
              <a:rPr lang="en-US" altLang="en-US" sz="1200" b="0" i="0" dirty="0" smtClean="0"/>
              <a:t>urnover, area effect, and equilibrium;</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14</a:t>
            </a:fld>
            <a:endParaRPr lang="en-US"/>
          </a:p>
        </p:txBody>
      </p:sp>
    </p:spTree>
    <p:extLst>
      <p:ext uri="{BB962C8B-B14F-4D97-AF65-F5344CB8AC3E}">
        <p14:creationId xmlns:p14="http://schemas.microsoft.com/office/powerpoint/2010/main" val="18619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b="0" i="0" baseline="0" dirty="0" smtClean="0">
                <a:latin typeface="Arial" charset="0"/>
              </a:rPr>
              <a:t>-surveyed the process of insect </a:t>
            </a:r>
            <a:r>
              <a:rPr lang="en-US" altLang="ja-JP" sz="1200" b="0" i="0" dirty="0" smtClean="0">
                <a:latin typeface="Arial" charset="0"/>
              </a:rPr>
              <a:t>re-colonization for 1 year;</a:t>
            </a:r>
          </a:p>
          <a:p>
            <a:r>
              <a:rPr lang="en-US" altLang="ja-JP" sz="1200" b="0" i="0" dirty="0" smtClean="0">
                <a:latin typeface="Arial" charset="0"/>
              </a:rPr>
              <a:t>-After </a:t>
            </a:r>
            <a:r>
              <a:rPr lang="en-US" altLang="ja-JP" sz="1200" b="0" i="0" u="none" dirty="0" smtClean="0">
                <a:latin typeface="Arial" charset="0"/>
              </a:rPr>
              <a:t>250 days</a:t>
            </a:r>
            <a:r>
              <a:rPr lang="en-US" altLang="ja-JP" sz="1200" b="0" i="0" dirty="0" smtClean="0">
                <a:latin typeface="Arial" charset="0"/>
              </a:rPr>
              <a:t>, the number of species had returned to its original number, smaller, isolated islands having fewer species;</a:t>
            </a:r>
          </a:p>
          <a:p>
            <a:r>
              <a:rPr lang="en-US" altLang="ja-JP" sz="1200" b="0" i="0" dirty="0" smtClean="0">
                <a:latin typeface="Arial" charset="0"/>
              </a:rPr>
              <a:t>-Abundances did not recover as rapidly;</a:t>
            </a:r>
          </a:p>
          <a:p>
            <a:r>
              <a:rPr lang="en-US" altLang="ja-JP" sz="1200" b="0" i="0" dirty="0" smtClean="0">
                <a:latin typeface="Arial" charset="0"/>
              </a:rPr>
              <a:t>-at day 250, species richness and composition were similar to </a:t>
            </a:r>
            <a:r>
              <a:rPr lang="en-US" altLang="ja-JP" sz="1200" b="0" i="0" baseline="0" dirty="0" smtClean="0">
                <a:latin typeface="Arial" charset="0"/>
              </a:rPr>
              <a:t>the </a:t>
            </a:r>
            <a:r>
              <a:rPr lang="en-US" altLang="ja-JP" sz="1200" b="0" i="0" dirty="0" smtClean="0">
                <a:latin typeface="Arial" charset="0"/>
              </a:rPr>
              <a:t>un-fumigated controls except most distant island;</a:t>
            </a:r>
          </a:p>
          <a:p>
            <a:r>
              <a:rPr lang="en-US" altLang="ja-JP" sz="1200" b="0" i="0" dirty="0" smtClean="0">
                <a:latin typeface="Arial" charset="0"/>
              </a:rPr>
              <a:t>-makeup of the species,</a:t>
            </a:r>
            <a:r>
              <a:rPr lang="en-US" altLang="ja-JP" sz="1200" b="0" i="0" baseline="0" dirty="0" smtClean="0">
                <a:latin typeface="Arial" charset="0"/>
              </a:rPr>
              <a:t> however, was not the same as the makeup of the species prior to the fumigation, evidence for species </a:t>
            </a:r>
            <a:r>
              <a:rPr lang="en-US" altLang="ja-JP" sz="1200" b="0" i="0" baseline="0" dirty="0" smtClean="0">
                <a:latin typeface="+mn-lt"/>
              </a:rPr>
              <a:t>composition t</a:t>
            </a:r>
            <a:r>
              <a:rPr lang="en-US" altLang="en-US" b="0" i="0" dirty="0" smtClean="0"/>
              <a:t>urnover;</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15</a:t>
            </a:fld>
            <a:endParaRPr lang="en-US"/>
          </a:p>
        </p:txBody>
      </p:sp>
    </p:spTree>
    <p:extLst>
      <p:ext uri="{BB962C8B-B14F-4D97-AF65-F5344CB8AC3E}">
        <p14:creationId xmlns:p14="http://schemas.microsoft.com/office/powerpoint/2010/main" val="9644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49E89D-D5A1-7646-9426-844C92446A0D}" type="slidenum">
              <a:rPr lang="en-US" sz="1200"/>
              <a:pPr/>
              <a:t>16</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F9716E-E83B-4A40-BADE-558AB66D7D0D}" type="slidenum">
              <a:rPr lang="en-US" sz="1200"/>
              <a:pPr/>
              <a:t>17</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BA8636-462A-F643-BF54-DF1315CE4A47}" type="slidenum">
              <a:rPr lang="en-US" sz="1200"/>
              <a:pPr/>
              <a:t>18</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ED23CA4-7EB2-904B-B018-DD2188EC6F83}" type="slidenum">
              <a:rPr lang="en-US" sz="1200"/>
              <a:pPr/>
              <a:t>19</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49E89D-D5A1-7646-9426-844C92446A0D}" type="slidenum">
              <a:rPr lang="en-US" sz="1200"/>
              <a:pPr/>
              <a:t>2</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52CE87E-2549-8143-9493-9B776BEF5360}" type="slidenum">
              <a:rPr lang="en-US" sz="1200"/>
              <a:pPr/>
              <a:t>20</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AE5DE7-0AB4-6743-AE58-9744898B8B65}" type="slidenum">
              <a:rPr lang="en-US" sz="1200"/>
              <a:pPr/>
              <a:t>21</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AE5DE7-0AB4-6743-AE58-9744898B8B65}" type="slidenum">
              <a:rPr lang="en-US" sz="1200"/>
              <a:pPr/>
              <a:t>22</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FC17DC7-5F1B-A143-B34D-134C357F3871}" type="slidenum">
              <a:rPr lang="en-US" sz="1200"/>
              <a:pPr/>
              <a:t>23</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DA40C61F-836F-F149-9092-5CE8C4996CD7}" type="slidenum">
              <a:rPr lang="en-US" sz="1200"/>
              <a:pPr algn="r"/>
              <a:t>28</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dirty="0" smtClean="0"/>
              <a:t>-</a:t>
            </a:r>
            <a:r>
              <a:rPr lang="en-US" sz="1200" b="0" i="0" dirty="0" smtClean="0"/>
              <a:t>interest to modern biogeographers include broad spatial patterns in diversity;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dirty="0" smtClean="0"/>
              <a:t>-most important biogeographic pattern in</a:t>
            </a:r>
            <a:r>
              <a:rPr lang="en-US" b="0" i="0" baseline="0" dirty="0" smtClean="0"/>
              <a:t> diversity is the </a:t>
            </a:r>
            <a:r>
              <a:rPr lang="en-US" sz="1200" b="0" i="0" dirty="0" smtClean="0"/>
              <a:t>latitudinal gradient;</a:t>
            </a:r>
            <a:endParaRPr lang="en-US" b="0" i="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dirty="0" smtClean="0"/>
              <a:t>-override other patterns,</a:t>
            </a:r>
            <a:r>
              <a:rPr lang="en-US" b="0" i="0" baseline="0" dirty="0" smtClean="0"/>
              <a:t> with </a:t>
            </a:r>
            <a:r>
              <a:rPr lang="en-US" b="0" i="0" dirty="0" smtClean="0"/>
              <a:t>very few exceptions;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a:t>
            </a:r>
            <a:r>
              <a:rPr lang="en-US" sz="1200" b="0" i="0" dirty="0" smtClean="0">
                <a:latin typeface="Arial" charset="0"/>
                <a:cs typeface="Arial" charset="0"/>
              </a:rPr>
              <a:t>species increases as you move</a:t>
            </a:r>
            <a:r>
              <a:rPr lang="en-US" sz="1200" b="0" i="0" baseline="0" dirty="0" smtClean="0">
                <a:latin typeface="Arial" charset="0"/>
                <a:cs typeface="Arial" charset="0"/>
              </a:rPr>
              <a:t> from the north towards the equator</a:t>
            </a:r>
            <a:r>
              <a:rPr lang="en-US" sz="1200" b="0" i="0" dirty="0" smtClean="0">
                <a:latin typeface="Arial" charset="0"/>
                <a:cs typeface="Arial" charset="0"/>
              </a:rPr>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i="0" dirty="0" smtClean="0">
                <a:latin typeface="Arial" charset="0"/>
                <a:cs typeface="Arial" charset="0"/>
              </a:rPr>
              <a:t>-amazon plants in general,</a:t>
            </a:r>
            <a:r>
              <a:rPr lang="en-US" sz="1600" b="0" i="0" baseline="0" dirty="0" smtClean="0">
                <a:latin typeface="Arial" charset="0"/>
                <a:cs typeface="Arial" charset="0"/>
              </a:rPr>
              <a:t> l</a:t>
            </a:r>
            <a:r>
              <a:rPr lang="en-US" sz="1600" b="0" i="0" dirty="0" smtClean="0">
                <a:latin typeface="Arial" charset="0"/>
                <a:cs typeface="Arial" charset="0"/>
              </a:rPr>
              <a:t>ess than 3 acres </a:t>
            </a:r>
            <a:r>
              <a:rPr lang="en-US" sz="1600" b="0" i="0" dirty="0" smtClean="0"/>
              <a:t>of Amazon rainforest,</a:t>
            </a:r>
            <a:r>
              <a:rPr lang="en-US" sz="1600" b="0" i="0" baseline="0" dirty="0" smtClean="0"/>
              <a:t> </a:t>
            </a:r>
            <a:r>
              <a:rPr lang="en-US" sz="1600" b="0" i="0" dirty="0" smtClean="0"/>
              <a:t>more plant species than all of Europe,</a:t>
            </a:r>
            <a:r>
              <a:rPr lang="en-US" sz="1600" b="0" i="0" baseline="0" dirty="0" smtClean="0"/>
              <a:t> </a:t>
            </a:r>
            <a:r>
              <a:rPr lang="en-US" sz="1600" b="0" i="0" dirty="0" smtClean="0"/>
              <a:t>higher</a:t>
            </a:r>
            <a:r>
              <a:rPr lang="en-US" sz="1600" b="0" i="0" baseline="0" dirty="0" smtClean="0"/>
              <a:t> latitude;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b="0" i="0" dirty="0" smtClean="0">
                <a:latin typeface="Arial" charset="0"/>
                <a:cs typeface="Arial" charset="0"/>
              </a:rPr>
              <a:t>-not universal,</a:t>
            </a:r>
            <a:r>
              <a:rPr lang="en-US" sz="1600" b="0" i="0" baseline="0" dirty="0" smtClean="0">
                <a:latin typeface="Arial" charset="0"/>
                <a:cs typeface="Arial" charset="0"/>
              </a:rPr>
              <a:t> </a:t>
            </a:r>
            <a:r>
              <a:rPr lang="en-US" sz="1600" b="0" i="0" dirty="0" smtClean="0"/>
              <a:t>exceptions seen in ants, bats, and pitcher plants,</a:t>
            </a:r>
            <a:r>
              <a:rPr lang="en-US" sz="1600" b="0" i="0" baseline="0" dirty="0" smtClean="0"/>
              <a:t> </a:t>
            </a:r>
            <a:r>
              <a:rPr lang="en-US" sz="1600" b="0" i="0" dirty="0" smtClean="0">
                <a:latin typeface="Arial" charset="0"/>
                <a:cs typeface="Arial" charset="0"/>
              </a:rPr>
              <a:t>opposite direction;</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3</a:t>
            </a:fld>
            <a:endParaRPr lang="en-US" dirty="0"/>
          </a:p>
        </p:txBody>
      </p:sp>
    </p:spTree>
    <p:extLst>
      <p:ext uri="{BB962C8B-B14F-4D97-AF65-F5344CB8AC3E}">
        <p14:creationId xmlns:p14="http://schemas.microsoft.com/office/powerpoint/2010/main" val="34028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dirty="0" smtClean="0">
                <a:latin typeface="Arial" charset="0"/>
                <a:cs typeface="Arial" charset="0"/>
              </a:rPr>
              <a:t>-Nobody</a:t>
            </a:r>
            <a:r>
              <a:rPr lang="en-US" sz="1200" b="0" i="0" baseline="0" dirty="0" smtClean="0">
                <a:latin typeface="Arial" charset="0"/>
                <a:cs typeface="Arial" charset="0"/>
              </a:rPr>
              <a:t> really knows, few possible hypotheses;</a:t>
            </a:r>
            <a:endParaRPr lang="en-US" sz="1200" b="0" i="0" dirty="0" smtClean="0">
              <a:solidFill>
                <a:srgbClr val="FF0000"/>
              </a:solidFill>
              <a:latin typeface="Arial" charset="0"/>
            </a:endParaRP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4</a:t>
            </a:fld>
            <a:endParaRPr lang="en-US"/>
          </a:p>
        </p:txBody>
      </p:sp>
    </p:spTree>
    <p:extLst>
      <p:ext uri="{BB962C8B-B14F-4D97-AF65-F5344CB8AC3E}">
        <p14:creationId xmlns:p14="http://schemas.microsoft.com/office/powerpoint/2010/main" val="255067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0" i="0" dirty="0" smtClean="0"/>
              <a:t>-temperate region have broader niches due to fluctuating conditions preventing niche specialization;</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5</a:t>
            </a:fld>
            <a:endParaRPr lang="en-US"/>
          </a:p>
        </p:txBody>
      </p:sp>
    </p:spTree>
    <p:extLst>
      <p:ext uri="{BB962C8B-B14F-4D97-AF65-F5344CB8AC3E}">
        <p14:creationId xmlns:p14="http://schemas.microsoft.com/office/powerpoint/2010/main" val="50105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-more short</a:t>
            </a:r>
            <a:r>
              <a:rPr lang="en-US" b="0" i="0" baseline="0" dirty="0" smtClean="0"/>
              <a:t> term (due to less variation in the seasons as a consequence of latitudinal position) and long term (due to the effect of the glaciations being more sever north of the tropics) stability in the tropics;</a:t>
            </a:r>
            <a:endParaRPr lang="en-US" b="0" i="0" dirty="0" smtClean="0"/>
          </a:p>
          <a:p>
            <a:r>
              <a:rPr lang="en-US" b="0" i="0" dirty="0" smtClean="0"/>
              <a:t>-</a:t>
            </a:r>
            <a:r>
              <a:rPr lang="en-US" b="0" i="0" baseline="0" dirty="0" smtClean="0"/>
              <a:t>character displacement and specialization;</a:t>
            </a:r>
          </a:p>
          <a:p>
            <a:r>
              <a:rPr lang="en-US" sz="1200" b="0" i="0" baseline="0" dirty="0" smtClean="0">
                <a:solidFill>
                  <a:srgbClr val="FF0000"/>
                </a:solidFill>
                <a:latin typeface="Arial" charset="0"/>
              </a:rPr>
              <a:t>-more predators;</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6</a:t>
            </a:fld>
            <a:endParaRPr lang="en-US"/>
          </a:p>
        </p:txBody>
      </p:sp>
    </p:spTree>
    <p:extLst>
      <p:ext uri="{BB962C8B-B14F-4D97-AF65-F5344CB8AC3E}">
        <p14:creationId xmlns:p14="http://schemas.microsoft.com/office/powerpoint/2010/main" val="239149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t>-diversity patterns are additive, </a:t>
            </a:r>
            <a:r>
              <a:rPr lang="en-US" sz="1200" b="0" i="0" baseline="0" dirty="0" smtClean="0"/>
              <a:t>second pattern sits on top of the latitudinal gradient;</a:t>
            </a:r>
            <a:endParaRPr lang="en-US" sz="1200" b="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-increase habitat heterogeneity;</a:t>
            </a:r>
          </a:p>
          <a:p>
            <a:r>
              <a:rPr lang="en-US" b="0" i="0" dirty="0" smtClean="0"/>
              <a:t>-increase in variety of physical environments,</a:t>
            </a:r>
            <a:r>
              <a:rPr lang="en-US" b="0" i="0" baseline="0" dirty="0" smtClean="0"/>
              <a:t> species with different adaptations;</a:t>
            </a:r>
          </a:p>
          <a:p>
            <a:r>
              <a:rPr lang="en-US" b="0" i="0" baseline="0" dirty="0" smtClean="0"/>
              <a:t>-</a:t>
            </a:r>
            <a:r>
              <a:rPr lang="en-US" sz="1200" b="0" i="0" dirty="0" smtClean="0"/>
              <a:t>relationship between climate and elevation</a:t>
            </a:r>
            <a:r>
              <a:rPr lang="en-US" sz="1200" b="0" i="0" baseline="0" dirty="0" smtClean="0"/>
              <a:t>;</a:t>
            </a:r>
          </a:p>
          <a:p>
            <a:r>
              <a:rPr lang="en-US" sz="1200" b="0" i="0" baseline="0" dirty="0" smtClean="0"/>
              <a:t>-increases either latitude or altitude, both the climate and the vegetation changes, consumers with different adaptations;</a:t>
            </a:r>
            <a:endParaRPr lang="en-US" sz="1200" b="0" i="0" dirty="0" smtClean="0"/>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7</a:t>
            </a:fld>
            <a:endParaRPr lang="en-US"/>
          </a:p>
        </p:txBody>
      </p:sp>
    </p:spTree>
    <p:extLst>
      <p:ext uri="{BB962C8B-B14F-4D97-AF65-F5344CB8AC3E}">
        <p14:creationId xmlns:p14="http://schemas.microsoft.com/office/powerpoint/2010/main" val="109315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-rules that govern</a:t>
            </a:r>
            <a:r>
              <a:rPr lang="en-US" b="0" i="0" baseline="0" dirty="0" smtClean="0"/>
              <a:t> diversity on islands;</a:t>
            </a:r>
          </a:p>
          <a:p>
            <a:r>
              <a:rPr lang="en-US" b="0" i="0" dirty="0" smtClean="0"/>
              <a:t>-</a:t>
            </a:r>
            <a:r>
              <a:rPr lang="en-US" b="0" i="0" baseline="0" dirty="0" smtClean="0"/>
              <a:t>colonization of species from the mainland and the extinction of established species;</a:t>
            </a:r>
          </a:p>
          <a:p>
            <a:r>
              <a:rPr lang="en-US" b="0" i="0" baseline="0" dirty="0" smtClean="0"/>
              <a:t>-MacArthur and Wilson in the 1960s;</a:t>
            </a:r>
          </a:p>
          <a:p>
            <a:r>
              <a:rPr lang="en-US" b="0" i="0" baseline="0" dirty="0" smtClean="0"/>
              <a:t>-Wilson, who came to visit last month and gave a seminar here;</a:t>
            </a:r>
            <a:endParaRPr lang="en-US" b="0" i="0" dirty="0" smtClean="0"/>
          </a:p>
          <a:p>
            <a:r>
              <a:rPr lang="en-US" b="0" i="0" dirty="0" smtClean="0"/>
              <a:t>-most well</a:t>
            </a:r>
            <a:r>
              <a:rPr lang="en-US" b="0" i="0" baseline="0" dirty="0" smtClean="0"/>
              <a:t> studied biogeographic pattern of diversity;</a:t>
            </a:r>
            <a:endParaRPr lang="en-US" b="0" i="0" dirty="0" smtClean="0"/>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8</a:t>
            </a:fld>
            <a:endParaRPr lang="en-US"/>
          </a:p>
        </p:txBody>
      </p:sp>
    </p:spTree>
    <p:extLst>
      <p:ext uri="{BB962C8B-B14F-4D97-AF65-F5344CB8AC3E}">
        <p14:creationId xmlns:p14="http://schemas.microsoft.com/office/powerpoint/2010/main" val="409752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-graph is a summary of island biogeography</a:t>
            </a:r>
            <a:r>
              <a:rPr lang="en-US" sz="1200" b="0" dirty="0" smtClean="0"/>
              <a:t>;</a:t>
            </a:r>
          </a:p>
          <a:p>
            <a:r>
              <a:rPr lang="en-US" b="0" dirty="0" smtClean="0"/>
              <a:t>-If you understand this graph then you understand the Theory;</a:t>
            </a:r>
          </a:p>
          <a:p>
            <a:r>
              <a:rPr lang="en-US" sz="800" b="0" dirty="0" smtClean="0"/>
              <a:t>-</a:t>
            </a:r>
            <a:r>
              <a:rPr lang="en-US" sz="800" b="0" baseline="0" dirty="0" smtClean="0"/>
              <a:t>go over it step by step;</a:t>
            </a:r>
          </a:p>
        </p:txBody>
      </p:sp>
      <p:sp>
        <p:nvSpPr>
          <p:cNvPr id="4" name="Slide Number Placeholder 3"/>
          <p:cNvSpPr>
            <a:spLocks noGrp="1"/>
          </p:cNvSpPr>
          <p:nvPr>
            <p:ph type="sldNum" sz="quarter" idx="10"/>
          </p:nvPr>
        </p:nvSpPr>
        <p:spPr/>
        <p:txBody>
          <a:bodyPr/>
          <a:lstStyle/>
          <a:p>
            <a:pPr>
              <a:defRPr/>
            </a:pPr>
            <a:fld id="{22429333-B40F-4D28-BD28-70EA8A354DD6}" type="slidenum">
              <a:rPr lang="en-US" smtClean="0"/>
              <a:pPr>
                <a:defRPr/>
              </a:pPr>
              <a:t>9</a:t>
            </a:fld>
            <a:endParaRPr lang="en-US"/>
          </a:p>
        </p:txBody>
      </p:sp>
    </p:spTree>
    <p:extLst>
      <p:ext uri="{BB962C8B-B14F-4D97-AF65-F5344CB8AC3E}">
        <p14:creationId xmlns:p14="http://schemas.microsoft.com/office/powerpoint/2010/main" val="298152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648E7-4F39-C445-8B4D-5219AB2EA12E}" type="slidenum">
              <a:rPr lang="en-US"/>
              <a:pPr>
                <a:defRPr/>
              </a:pPr>
              <a:t>‹#›</a:t>
            </a:fld>
            <a:endParaRPr lang="en-US"/>
          </a:p>
        </p:txBody>
      </p:sp>
    </p:spTree>
    <p:extLst>
      <p:ext uri="{BB962C8B-B14F-4D97-AF65-F5344CB8AC3E}">
        <p14:creationId xmlns:p14="http://schemas.microsoft.com/office/powerpoint/2010/main" val="15088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BC5E3D-0BA0-3E4D-8ACA-872961DB84BD}" type="slidenum">
              <a:rPr lang="en-US"/>
              <a:pPr>
                <a:defRPr/>
              </a:pPr>
              <a:t>‹#›</a:t>
            </a:fld>
            <a:endParaRPr lang="en-US"/>
          </a:p>
        </p:txBody>
      </p:sp>
    </p:spTree>
    <p:extLst>
      <p:ext uri="{BB962C8B-B14F-4D97-AF65-F5344CB8AC3E}">
        <p14:creationId xmlns:p14="http://schemas.microsoft.com/office/powerpoint/2010/main" val="192979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7C0DED-B0DE-0540-BF13-6734D0BC72F8}" type="slidenum">
              <a:rPr lang="en-US"/>
              <a:pPr>
                <a:defRPr/>
              </a:pPr>
              <a:t>‹#›</a:t>
            </a:fld>
            <a:endParaRPr lang="en-US"/>
          </a:p>
        </p:txBody>
      </p:sp>
    </p:spTree>
    <p:extLst>
      <p:ext uri="{BB962C8B-B14F-4D97-AF65-F5344CB8AC3E}">
        <p14:creationId xmlns:p14="http://schemas.microsoft.com/office/powerpoint/2010/main" val="105570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B74F6-451A-3E47-84CA-C4F6DBA2F55A}" type="slidenum">
              <a:rPr lang="en-US"/>
              <a:pPr>
                <a:defRPr/>
              </a:pPr>
              <a:t>‹#›</a:t>
            </a:fld>
            <a:endParaRPr lang="en-US"/>
          </a:p>
        </p:txBody>
      </p:sp>
    </p:spTree>
    <p:extLst>
      <p:ext uri="{BB962C8B-B14F-4D97-AF65-F5344CB8AC3E}">
        <p14:creationId xmlns:p14="http://schemas.microsoft.com/office/powerpoint/2010/main" val="145418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EC88D5-7498-DA46-9F34-BA788FC0DC89}" type="slidenum">
              <a:rPr lang="en-US"/>
              <a:pPr>
                <a:defRPr/>
              </a:pPr>
              <a:t>‹#›</a:t>
            </a:fld>
            <a:endParaRPr lang="en-US"/>
          </a:p>
        </p:txBody>
      </p:sp>
    </p:spTree>
    <p:extLst>
      <p:ext uri="{BB962C8B-B14F-4D97-AF65-F5344CB8AC3E}">
        <p14:creationId xmlns:p14="http://schemas.microsoft.com/office/powerpoint/2010/main" val="400871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267C98-3554-9B45-B068-97B17B995878}" type="slidenum">
              <a:rPr lang="en-US"/>
              <a:pPr>
                <a:defRPr/>
              </a:pPr>
              <a:t>‹#›</a:t>
            </a:fld>
            <a:endParaRPr lang="en-US"/>
          </a:p>
        </p:txBody>
      </p:sp>
    </p:spTree>
    <p:extLst>
      <p:ext uri="{BB962C8B-B14F-4D97-AF65-F5344CB8AC3E}">
        <p14:creationId xmlns:p14="http://schemas.microsoft.com/office/powerpoint/2010/main" val="268738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3E383F-8D8E-1C4F-8CA9-0C92135736C9}" type="slidenum">
              <a:rPr lang="en-US"/>
              <a:pPr>
                <a:defRPr/>
              </a:pPr>
              <a:t>‹#›</a:t>
            </a:fld>
            <a:endParaRPr lang="en-US"/>
          </a:p>
        </p:txBody>
      </p:sp>
    </p:spTree>
    <p:extLst>
      <p:ext uri="{BB962C8B-B14F-4D97-AF65-F5344CB8AC3E}">
        <p14:creationId xmlns:p14="http://schemas.microsoft.com/office/powerpoint/2010/main" val="26564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6D4187-867D-FF4D-AAF8-6CFC7B4F8BA8}" type="slidenum">
              <a:rPr lang="en-US"/>
              <a:pPr>
                <a:defRPr/>
              </a:pPr>
              <a:t>‹#›</a:t>
            </a:fld>
            <a:endParaRPr lang="en-US"/>
          </a:p>
        </p:txBody>
      </p:sp>
    </p:spTree>
    <p:extLst>
      <p:ext uri="{BB962C8B-B14F-4D97-AF65-F5344CB8AC3E}">
        <p14:creationId xmlns:p14="http://schemas.microsoft.com/office/powerpoint/2010/main" val="164160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59574F-9C3B-EB4D-8ACA-F9732B1057A8}" type="slidenum">
              <a:rPr lang="en-US"/>
              <a:pPr>
                <a:defRPr/>
              </a:pPr>
              <a:t>‹#›</a:t>
            </a:fld>
            <a:endParaRPr lang="en-US"/>
          </a:p>
        </p:txBody>
      </p:sp>
    </p:spTree>
    <p:extLst>
      <p:ext uri="{BB962C8B-B14F-4D97-AF65-F5344CB8AC3E}">
        <p14:creationId xmlns:p14="http://schemas.microsoft.com/office/powerpoint/2010/main" val="96158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1FDB91-962E-B14D-807C-A53DBF3D3EB6}" type="slidenum">
              <a:rPr lang="en-US"/>
              <a:pPr>
                <a:defRPr/>
              </a:pPr>
              <a:t>‹#›</a:t>
            </a:fld>
            <a:endParaRPr lang="en-US"/>
          </a:p>
        </p:txBody>
      </p:sp>
    </p:spTree>
    <p:extLst>
      <p:ext uri="{BB962C8B-B14F-4D97-AF65-F5344CB8AC3E}">
        <p14:creationId xmlns:p14="http://schemas.microsoft.com/office/powerpoint/2010/main" val="1816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55AD1A-F4DA-5141-8393-5C576E159BFB}" type="slidenum">
              <a:rPr lang="en-US"/>
              <a:pPr>
                <a:defRPr/>
              </a:pPr>
              <a:t>‹#›</a:t>
            </a:fld>
            <a:endParaRPr lang="en-US"/>
          </a:p>
        </p:txBody>
      </p:sp>
    </p:spTree>
    <p:extLst>
      <p:ext uri="{BB962C8B-B14F-4D97-AF65-F5344CB8AC3E}">
        <p14:creationId xmlns:p14="http://schemas.microsoft.com/office/powerpoint/2010/main" val="1886695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405A157-F52E-E144-AAB9-AFF4895A2B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6.jpeg"/><Relationship Id="rId5" Type="http://schemas.openxmlformats.org/officeDocument/2006/relationships/image" Target="../media/image12.jpeg"/><Relationship Id="rId6"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1.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433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228600" y="6858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6538" indent="-236538"/>
            <a:r>
              <a:rPr lang="en-US" u="sng" dirty="0" smtClean="0">
                <a:latin typeface="Arial" charset="0"/>
              </a:rPr>
              <a:t>20</a:t>
            </a:r>
            <a:r>
              <a:rPr lang="en-US" u="sng" baseline="30000" dirty="0" smtClean="0">
                <a:latin typeface="Arial" charset="0"/>
              </a:rPr>
              <a:t>th</a:t>
            </a:r>
            <a:r>
              <a:rPr lang="en-US" u="sng" dirty="0" smtClean="0">
                <a:latin typeface="Arial" charset="0"/>
              </a:rPr>
              <a:t> </a:t>
            </a:r>
            <a:r>
              <a:rPr lang="en-US" u="sng" dirty="0">
                <a:latin typeface="Arial" charset="0"/>
              </a:rPr>
              <a:t>Lecture – November </a:t>
            </a:r>
            <a:r>
              <a:rPr lang="en-US" u="sng" dirty="0" smtClean="0">
                <a:latin typeface="Arial" charset="0"/>
              </a:rPr>
              <a:t>17, 2016</a:t>
            </a:r>
            <a:endParaRPr lang="en-US" dirty="0">
              <a:latin typeface="Arial" charset="0"/>
            </a:endParaRPr>
          </a:p>
          <a:p>
            <a:pPr marL="236538" indent="-236538"/>
            <a:endParaRPr lang="en-US" sz="1800" dirty="0" smtClean="0">
              <a:latin typeface="Arial" charset="0"/>
            </a:endParaRPr>
          </a:p>
          <a:p>
            <a:pPr marL="236538" indent="-236538"/>
            <a:r>
              <a:rPr lang="en-US" sz="1800" dirty="0" smtClean="0">
                <a:latin typeface="Arial" charset="0"/>
              </a:rPr>
              <a:t>--	read </a:t>
            </a:r>
            <a:r>
              <a:rPr lang="en-US" sz="1800" dirty="0" err="1" smtClean="0">
                <a:latin typeface="Arial" charset="0"/>
              </a:rPr>
              <a:t>Kneitel</a:t>
            </a:r>
            <a:r>
              <a:rPr lang="en-US" sz="1800" dirty="0" smtClean="0">
                <a:latin typeface="Arial" charset="0"/>
              </a:rPr>
              <a:t> and Miller 2002</a:t>
            </a:r>
          </a:p>
          <a:p>
            <a:pPr marL="236538" indent="-236538"/>
            <a:r>
              <a:rPr lang="en-US" sz="1800" dirty="0" smtClean="0">
                <a:latin typeface="Arial" charset="0"/>
              </a:rPr>
              <a:t>-- </a:t>
            </a:r>
            <a:r>
              <a:rPr lang="en-US" sz="1800" dirty="0" smtClean="0">
                <a:solidFill>
                  <a:srgbClr val="FF0000"/>
                </a:solidFill>
                <a:latin typeface="Arial" charset="0"/>
              </a:rPr>
              <a:t>quiz today!</a:t>
            </a:r>
          </a:p>
          <a:p>
            <a:pPr marL="236538" indent="-236538"/>
            <a:r>
              <a:rPr lang="en-US" sz="1800" dirty="0" smtClean="0">
                <a:latin typeface="Arial" charset="0"/>
              </a:rPr>
              <a:t>--	old final </a:t>
            </a:r>
            <a:r>
              <a:rPr lang="en-US" sz="1800" dirty="0">
                <a:latin typeface="Arial" charset="0"/>
              </a:rPr>
              <a:t>e</a:t>
            </a:r>
            <a:r>
              <a:rPr lang="en-US" sz="1800" dirty="0" smtClean="0">
                <a:latin typeface="Arial" charset="0"/>
              </a:rPr>
              <a:t>xams on blackboard</a:t>
            </a:r>
            <a:endParaRPr lang="en-US" sz="1800" dirty="0">
              <a:latin typeface="Arial" charset="0"/>
            </a:endParaRPr>
          </a:p>
        </p:txBody>
      </p:sp>
      <p:sp>
        <p:nvSpPr>
          <p:cNvPr id="3" name="TextBox 2"/>
          <p:cNvSpPr txBox="1"/>
          <p:nvPr/>
        </p:nvSpPr>
        <p:spPr>
          <a:xfrm>
            <a:off x="228600" y="2590800"/>
            <a:ext cx="3657600" cy="3785652"/>
          </a:xfrm>
          <a:prstGeom prst="rect">
            <a:avLst/>
          </a:prstGeom>
          <a:noFill/>
        </p:spPr>
        <p:txBody>
          <a:bodyPr wrap="square" rtlCol="0">
            <a:spAutoFit/>
          </a:bodyPr>
          <a:lstStyle/>
          <a:p>
            <a:r>
              <a:rPr lang="en-US" sz="2000" i="1" dirty="0">
                <a:latin typeface="Arial"/>
                <a:cs typeface="Arial"/>
              </a:rPr>
              <a:t>Friday, November 18, 4:00 pm, 1024 KIN</a:t>
            </a:r>
            <a:r>
              <a:rPr lang="en-US" sz="2000" dirty="0">
                <a:latin typeface="Arial"/>
                <a:cs typeface="Arial"/>
              </a:rPr>
              <a:t>—ECOLOGY AND EVOLUTION SEMINAR, </a:t>
            </a:r>
            <a:endParaRPr lang="en-US" sz="2000" dirty="0" smtClean="0">
              <a:latin typeface="Arial"/>
              <a:cs typeface="Arial"/>
            </a:endParaRPr>
          </a:p>
          <a:p>
            <a:endParaRPr lang="en-US" sz="2000" dirty="0">
              <a:latin typeface="Arial"/>
              <a:cs typeface="Arial"/>
            </a:endParaRPr>
          </a:p>
          <a:p>
            <a:r>
              <a:rPr lang="en-US" sz="2000" b="1" dirty="0" smtClean="0">
                <a:latin typeface="Arial"/>
                <a:cs typeface="Arial"/>
              </a:rPr>
              <a:t>Flips</a:t>
            </a:r>
            <a:r>
              <a:rPr lang="en-US" sz="2000" b="1" dirty="0">
                <a:latin typeface="Arial"/>
                <a:cs typeface="Arial"/>
              </a:rPr>
              <a:t>, locks &amp; feedbacks: the lasting effects of fisheries on Maine's kelp forest </a:t>
            </a:r>
            <a:r>
              <a:rPr lang="en-US" sz="2000" b="1" dirty="0" smtClean="0">
                <a:latin typeface="Arial"/>
                <a:cs typeface="Arial"/>
              </a:rPr>
              <a:t>ecosystem</a:t>
            </a:r>
          </a:p>
          <a:p>
            <a:endParaRPr lang="en-US" sz="2000" dirty="0">
              <a:latin typeface="Arial"/>
              <a:cs typeface="Arial"/>
            </a:endParaRPr>
          </a:p>
          <a:p>
            <a:r>
              <a:rPr lang="en-US" sz="2000" dirty="0" smtClean="0">
                <a:latin typeface="Arial"/>
                <a:cs typeface="Arial"/>
              </a:rPr>
              <a:t>Dr</a:t>
            </a:r>
            <a:r>
              <a:rPr lang="en-US" sz="2000" dirty="0">
                <a:latin typeface="Arial"/>
                <a:cs typeface="Arial"/>
              </a:rPr>
              <a:t>. Robert Steneck, School of Marine Sciences, University of </a:t>
            </a:r>
            <a:r>
              <a:rPr lang="en-US" sz="2000" dirty="0" smtClean="0">
                <a:latin typeface="Arial"/>
                <a:cs typeface="Arial"/>
              </a:rPr>
              <a:t>Maine</a:t>
            </a:r>
            <a:endParaRPr lang="en-US" sz="2000" dirty="0">
              <a:latin typeface="Arial"/>
              <a:cs typeface="Arial"/>
            </a:endParaRPr>
          </a:p>
        </p:txBody>
      </p:sp>
      <p:pic>
        <p:nvPicPr>
          <p:cNvPr id="2" name="Picture 1"/>
          <p:cNvPicPr>
            <a:picLocks noChangeAspect="1"/>
          </p:cNvPicPr>
          <p:nvPr/>
        </p:nvPicPr>
        <p:blipFill>
          <a:blip r:embed="rId4"/>
          <a:stretch>
            <a:fillRect/>
          </a:stretch>
        </p:blipFill>
        <p:spPr>
          <a:xfrm>
            <a:off x="4038600" y="1219200"/>
            <a:ext cx="4927600" cy="5410200"/>
          </a:xfrm>
          <a:prstGeom prst="rect">
            <a:avLst/>
          </a:prstGeom>
        </p:spPr>
      </p:pic>
    </p:spTree>
    <p:extLst>
      <p:ext uri="{BB962C8B-B14F-4D97-AF65-F5344CB8AC3E}">
        <p14:creationId xmlns:p14="http://schemas.microsoft.com/office/powerpoint/2010/main" val="2863570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7772400" cy="2819400"/>
          </a:xfrm>
        </p:spPr>
        <p:txBody>
          <a:bodyPr>
            <a:normAutofit/>
          </a:bodyPr>
          <a:lstStyle/>
          <a:p>
            <a:pPr marL="0" indent="0">
              <a:buNone/>
            </a:pPr>
            <a:r>
              <a:rPr lang="en-US" sz="2400" dirty="0" smtClean="0">
                <a:latin typeface="Arial"/>
                <a:cs typeface="Arial"/>
              </a:rPr>
              <a:t>All islands are </a:t>
            </a:r>
            <a:r>
              <a:rPr lang="en-US" sz="2400" u="sng" dirty="0" smtClean="0">
                <a:latin typeface="Arial"/>
                <a:cs typeface="Arial"/>
              </a:rPr>
              <a:t>habitat islands</a:t>
            </a:r>
            <a:r>
              <a:rPr lang="en-US" sz="2400" dirty="0" smtClean="0">
                <a:latin typeface="Arial"/>
                <a:cs typeface="Arial"/>
              </a:rPr>
              <a:t>- isolated, favorable habitat surrounded by larger inhospitable habitat</a:t>
            </a:r>
          </a:p>
          <a:p>
            <a:pPr marL="288925" lvl="1"/>
            <a:r>
              <a:rPr lang="en-US" sz="2400" dirty="0" smtClean="0">
                <a:latin typeface="Arial"/>
                <a:cs typeface="Arial"/>
              </a:rPr>
              <a:t>Species specific</a:t>
            </a:r>
          </a:p>
          <a:p>
            <a:pPr marL="288925" lvl="1"/>
            <a:r>
              <a:rPr lang="en-US" sz="2400" dirty="0" smtClean="0">
                <a:latin typeface="Arial"/>
                <a:cs typeface="Arial"/>
              </a:rPr>
              <a:t>land island surrounded by water</a:t>
            </a:r>
          </a:p>
          <a:p>
            <a:pPr marL="288925" lvl="1"/>
            <a:r>
              <a:rPr lang="en-US" sz="2400" dirty="0" smtClean="0">
                <a:latin typeface="Arial"/>
                <a:cs typeface="Arial"/>
              </a:rPr>
              <a:t>water island surrounded by land (lakes)</a:t>
            </a:r>
          </a:p>
          <a:p>
            <a:pPr marL="288925" lvl="1"/>
            <a:r>
              <a:rPr lang="en-US" sz="2400" dirty="0" smtClean="0">
                <a:latin typeface="Arial"/>
                <a:cs typeface="Arial"/>
              </a:rPr>
              <a:t> </a:t>
            </a:r>
            <a:r>
              <a:rPr lang="en-US" sz="2400" dirty="0" err="1" smtClean="0">
                <a:latin typeface="Arial"/>
                <a:cs typeface="Arial"/>
              </a:rPr>
              <a:t>oaisis</a:t>
            </a:r>
            <a:r>
              <a:rPr lang="en-US" sz="2400" dirty="0" smtClean="0">
                <a:latin typeface="Arial"/>
                <a:cs typeface="Arial"/>
              </a:rPr>
              <a:t> within a desert</a:t>
            </a:r>
          </a:p>
        </p:txBody>
      </p:sp>
      <p:pic>
        <p:nvPicPr>
          <p:cNvPr id="4" name="Picture 7" descr="C:\Users\XPS\Desktop\5635018418_13a5c475ff_o (egypt, oasis) [NASA Goddard Photo and Video; CC-BY].jpg"/>
          <p:cNvPicPr>
            <a:picLocks noChangeAspect="1" noChangeArrowheads="1"/>
          </p:cNvPicPr>
          <p:nvPr/>
        </p:nvPicPr>
        <p:blipFill>
          <a:blip r:embed="rId3" cstate="print"/>
          <a:srcRect/>
          <a:stretch>
            <a:fillRect/>
          </a:stretch>
        </p:blipFill>
        <p:spPr bwMode="auto">
          <a:xfrm>
            <a:off x="4860032" y="4797152"/>
            <a:ext cx="2401088" cy="1800200"/>
          </a:xfrm>
          <a:prstGeom prst="rect">
            <a:avLst/>
          </a:prstGeom>
          <a:noFill/>
          <a:ln w="9525">
            <a:noFill/>
            <a:miter lim="800000"/>
            <a:headEnd/>
            <a:tailEnd/>
          </a:ln>
        </p:spPr>
      </p:pic>
      <p:sp>
        <p:nvSpPr>
          <p:cNvPr id="2" name="Title 1"/>
          <p:cNvSpPr>
            <a:spLocks noGrp="1"/>
          </p:cNvSpPr>
          <p:nvPr>
            <p:ph type="title"/>
          </p:nvPr>
        </p:nvSpPr>
        <p:spPr>
          <a:xfrm>
            <a:off x="533400" y="762000"/>
            <a:ext cx="8229600" cy="990600"/>
          </a:xfrm>
        </p:spPr>
        <p:txBody>
          <a:bodyPr/>
          <a:lstStyle/>
          <a:p>
            <a:pPr algn="l"/>
            <a:r>
              <a:rPr lang="en-US" sz="2800" dirty="0" smtClean="0">
                <a:latin typeface="Arial"/>
                <a:cs typeface="Arial"/>
              </a:rPr>
              <a:t>“Areas” are thought of as islands.  But, in this theory, islands are more than you think . . .</a:t>
            </a:r>
            <a:endParaRPr lang="en-US" sz="2800" dirty="0">
              <a:latin typeface="Arial"/>
              <a:cs typeface="Arial"/>
            </a:endParaRPr>
          </a:p>
        </p:txBody>
      </p:sp>
      <p:sp>
        <p:nvSpPr>
          <p:cNvPr id="5" name="Rectangle 4"/>
          <p:cNvSpPr>
            <a:spLocks noChangeArrowheads="1"/>
          </p:cNvSpPr>
          <p:nvPr/>
        </p:nvSpPr>
        <p:spPr bwMode="auto">
          <a:xfrm>
            <a:off x="4716016" y="6669360"/>
            <a:ext cx="5112568" cy="169277"/>
          </a:xfrm>
          <a:prstGeom prst="rect">
            <a:avLst/>
          </a:prstGeom>
          <a:noFill/>
          <a:ln w="9525">
            <a:noFill/>
            <a:miter lim="800000"/>
            <a:headEnd/>
            <a:tailEnd/>
          </a:ln>
        </p:spPr>
        <p:txBody>
          <a:bodyPr wrap="square">
            <a:spAutoFit/>
          </a:bodyPr>
          <a:lstStyle/>
          <a:p>
            <a:r>
              <a:rPr lang="en-US" sz="500" dirty="0" smtClean="0">
                <a:latin typeface="Arial"/>
                <a:cs typeface="Arial"/>
              </a:rPr>
              <a:t>Images: River- </a:t>
            </a:r>
            <a:r>
              <a:rPr lang="en-US" sz="500" dirty="0" err="1" smtClean="0">
                <a:latin typeface="Arial"/>
                <a:cs typeface="Arial"/>
              </a:rPr>
              <a:t>marek.krzystkiewicz</a:t>
            </a:r>
            <a:r>
              <a:rPr lang="en-US" sz="500" dirty="0" smtClean="0">
                <a:latin typeface="Arial"/>
                <a:cs typeface="Arial"/>
              </a:rPr>
              <a:t>/ CC-BY; Egypt- NASA Goddard Photo and Video/ CC-BY; Great Britain- NASA Goddard Photo and Video/ CC-BY</a:t>
            </a:r>
          </a:p>
        </p:txBody>
      </p:sp>
      <p:pic>
        <p:nvPicPr>
          <p:cNvPr id="6" name="Picture 6" descr="C:\Users\XPS\Desktop\7021760921_155e40b629_o (great britain) [NASA Goddard Photo and Video; CC-BY].jpg"/>
          <p:cNvPicPr>
            <a:picLocks noChangeAspect="1" noChangeArrowheads="1"/>
          </p:cNvPicPr>
          <p:nvPr/>
        </p:nvPicPr>
        <p:blipFill>
          <a:blip r:embed="rId4" cstate="print"/>
          <a:srcRect/>
          <a:stretch>
            <a:fillRect/>
          </a:stretch>
        </p:blipFill>
        <p:spPr bwMode="auto">
          <a:xfrm>
            <a:off x="7196919" y="2780928"/>
            <a:ext cx="1839577" cy="2247897"/>
          </a:xfrm>
          <a:prstGeom prst="rect">
            <a:avLst/>
          </a:prstGeom>
          <a:noFill/>
          <a:ln w="9525">
            <a:noFill/>
            <a:miter lim="800000"/>
            <a:headEnd/>
            <a:tailEnd/>
          </a:ln>
        </p:spPr>
      </p:pic>
      <p:pic>
        <p:nvPicPr>
          <p:cNvPr id="7" name="Picture 6" descr="C:\Users\XPS\Documents\Doc\PhdMaterials\reading\classes\Evolution - GUEST LECTURE\biogeography\images\5255218332_660a2c508b_o (amazon river) [marek.krzystkiewicz; CC-BY].jpg"/>
          <p:cNvPicPr>
            <a:picLocks noChangeAspect="1" noChangeArrowheads="1"/>
          </p:cNvPicPr>
          <p:nvPr/>
        </p:nvPicPr>
        <p:blipFill>
          <a:blip r:embed="rId5" cstate="print"/>
          <a:srcRect/>
          <a:stretch>
            <a:fillRect/>
          </a:stretch>
        </p:blipFill>
        <p:spPr bwMode="auto">
          <a:xfrm>
            <a:off x="7020272" y="5210439"/>
            <a:ext cx="2088232" cy="1386913"/>
          </a:xfrm>
          <a:prstGeom prst="rect">
            <a:avLst/>
          </a:prstGeom>
          <a:noFill/>
        </p:spPr>
      </p:pic>
      <p:pic>
        <p:nvPicPr>
          <p:cNvPr id="8" name="Picture 6"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344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05800" cy="2590800"/>
          </a:xfrm>
        </p:spPr>
        <p:txBody>
          <a:bodyPr/>
          <a:lstStyle/>
          <a:p>
            <a:pPr algn="l"/>
            <a:r>
              <a:rPr lang="en-US" sz="2800" dirty="0" smtClean="0">
                <a:latin typeface="Arial"/>
                <a:cs typeface="Arial"/>
              </a:rPr>
              <a:t> </a:t>
            </a:r>
            <a:r>
              <a:rPr lang="en-US" sz="2800" b="1" dirty="0" smtClean="0">
                <a:latin typeface="Arial"/>
                <a:cs typeface="Arial"/>
              </a:rPr>
              <a:t>Island Biogeography </a:t>
            </a:r>
            <a:r>
              <a:rPr lang="en-US" sz="2800" b="1" dirty="0">
                <a:latin typeface="Arial"/>
                <a:cs typeface="Arial"/>
              </a:rPr>
              <a:t>T</a:t>
            </a:r>
            <a:r>
              <a:rPr lang="en-US" sz="2800" b="1" dirty="0" smtClean="0">
                <a:latin typeface="Arial"/>
                <a:cs typeface="Arial"/>
              </a:rPr>
              <a:t>heory </a:t>
            </a:r>
            <a:r>
              <a:rPr lang="en-US" sz="2800" dirty="0" smtClean="0">
                <a:latin typeface="Arial"/>
                <a:cs typeface="Arial"/>
              </a:rPr>
              <a:t>predicts that there will be more species as:</a:t>
            </a:r>
            <a:br>
              <a:rPr lang="en-US" sz="2800" dirty="0" smtClean="0">
                <a:latin typeface="Arial"/>
                <a:cs typeface="Arial"/>
              </a:rPr>
            </a:br>
            <a:r>
              <a:rPr lang="en-US" sz="2800" dirty="0" smtClean="0">
                <a:latin typeface="Arial"/>
                <a:cs typeface="Arial"/>
              </a:rPr>
              <a:t/>
            </a:r>
            <a:br>
              <a:rPr lang="en-US" sz="2800" dirty="0" smtClean="0">
                <a:latin typeface="Arial"/>
                <a:cs typeface="Arial"/>
              </a:rPr>
            </a:br>
            <a:r>
              <a:rPr lang="en-US" sz="2800" dirty="0" smtClean="0">
                <a:latin typeface="Arial"/>
                <a:cs typeface="Arial"/>
              </a:rPr>
              <a:t>--	Island size increases</a:t>
            </a:r>
            <a:br>
              <a:rPr lang="en-US" sz="2800" dirty="0" smtClean="0">
                <a:latin typeface="Arial"/>
                <a:cs typeface="Arial"/>
              </a:rPr>
            </a:br>
            <a:r>
              <a:rPr lang="en-US" sz="2800" dirty="0" smtClean="0">
                <a:latin typeface="Arial"/>
                <a:cs typeface="Arial"/>
              </a:rPr>
              <a:t>--	distance to a source decreases</a:t>
            </a:r>
            <a:endParaRPr lang="en-US" sz="2800" dirty="0">
              <a:latin typeface="Arial"/>
              <a:cs typeface="Arial"/>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87459"/>
            <a:ext cx="4325938" cy="31456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663" y="3073144"/>
            <a:ext cx="4325937" cy="31752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525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lstStyle/>
          <a:p>
            <a:pPr algn="l"/>
            <a:r>
              <a:rPr lang="en-US" sz="2800" dirty="0" smtClean="0">
                <a:latin typeface="Arial"/>
                <a:cs typeface="Arial"/>
              </a:rPr>
              <a:t>Island biogeography has been applied on may different scales, from individual lakes to continents</a:t>
            </a:r>
            <a:endParaRPr lang="en-US" sz="2800" dirty="0">
              <a:latin typeface="Arial"/>
              <a:cs typeface="Arial"/>
            </a:endParaRPr>
          </a:p>
        </p:txBody>
      </p:sp>
      <p:pic>
        <p:nvPicPr>
          <p:cNvPr id="5" name="Picture 6" descr="Biogeog3e-Fig-13-30-2"/>
          <p:cNvPicPr>
            <a:picLocks noChangeAspect="1" noChangeArrowheads="1"/>
          </p:cNvPicPr>
          <p:nvPr/>
        </p:nvPicPr>
        <p:blipFill>
          <a:blip r:embed="rId3" cstate="print"/>
          <a:srcRect/>
          <a:stretch>
            <a:fillRect/>
          </a:stretch>
        </p:blipFill>
        <p:spPr bwMode="auto">
          <a:xfrm>
            <a:off x="152400" y="1447800"/>
            <a:ext cx="4775200" cy="3581400"/>
          </a:xfrm>
          <a:prstGeom prst="rect">
            <a:avLst/>
          </a:prstGeom>
          <a:noFill/>
        </p:spPr>
      </p:pic>
      <p:pic>
        <p:nvPicPr>
          <p:cNvPr id="7" name="Picture 4" descr="Ecology-Fig-17-18-0R"/>
          <p:cNvPicPr>
            <a:picLocks noChangeAspect="1" noChangeArrowheads="1"/>
          </p:cNvPicPr>
          <p:nvPr/>
        </p:nvPicPr>
        <p:blipFill>
          <a:blip r:embed="rId4" cstate="print"/>
          <a:srcRect/>
          <a:stretch>
            <a:fillRect/>
          </a:stretch>
        </p:blipFill>
        <p:spPr bwMode="auto">
          <a:xfrm>
            <a:off x="4141912" y="3003855"/>
            <a:ext cx="4925888" cy="3701745"/>
          </a:xfrm>
          <a:prstGeom prst="rect">
            <a:avLst/>
          </a:prstGeom>
          <a:noFill/>
          <a:ln w="9525">
            <a:noFill/>
            <a:miter lim="800000"/>
            <a:headEnd/>
            <a:tailEnd/>
          </a:ln>
        </p:spPr>
      </p:pic>
      <p:sp>
        <p:nvSpPr>
          <p:cNvPr id="8" name="TextBox 7"/>
          <p:cNvSpPr txBox="1"/>
          <p:nvPr/>
        </p:nvSpPr>
        <p:spPr>
          <a:xfrm>
            <a:off x="3124200" y="1981200"/>
            <a:ext cx="2921593" cy="461665"/>
          </a:xfrm>
          <a:prstGeom prst="rect">
            <a:avLst/>
          </a:prstGeom>
          <a:noFill/>
        </p:spPr>
        <p:txBody>
          <a:bodyPr wrap="none" rtlCol="0">
            <a:spAutoFit/>
          </a:bodyPr>
          <a:lstStyle/>
          <a:p>
            <a:r>
              <a:rPr lang="en-US" dirty="0" smtClean="0">
                <a:latin typeface="Arial"/>
                <a:cs typeface="Arial"/>
              </a:rPr>
              <a:t>Fish in </a:t>
            </a:r>
            <a:r>
              <a:rPr lang="en-US" dirty="0">
                <a:latin typeface="Arial"/>
                <a:cs typeface="Arial"/>
              </a:rPr>
              <a:t>A</a:t>
            </a:r>
            <a:r>
              <a:rPr lang="en-US" dirty="0" smtClean="0">
                <a:latin typeface="Arial"/>
                <a:cs typeface="Arial"/>
              </a:rPr>
              <a:t>frican lakes</a:t>
            </a:r>
            <a:endParaRPr lang="en-US" dirty="0">
              <a:latin typeface="Arial"/>
              <a:cs typeface="Arial"/>
            </a:endParaRPr>
          </a:p>
        </p:txBody>
      </p:sp>
      <p:sp>
        <p:nvSpPr>
          <p:cNvPr id="9" name="TextBox 8"/>
          <p:cNvSpPr txBox="1"/>
          <p:nvPr/>
        </p:nvSpPr>
        <p:spPr>
          <a:xfrm>
            <a:off x="5935319" y="3048000"/>
            <a:ext cx="3208681" cy="461665"/>
          </a:xfrm>
          <a:prstGeom prst="rect">
            <a:avLst/>
          </a:prstGeom>
          <a:noFill/>
        </p:spPr>
        <p:txBody>
          <a:bodyPr wrap="none" rtlCol="0">
            <a:spAutoFit/>
          </a:bodyPr>
          <a:lstStyle/>
          <a:p>
            <a:r>
              <a:rPr lang="en-US" dirty="0" smtClean="0">
                <a:latin typeface="Arial"/>
                <a:cs typeface="Arial"/>
              </a:rPr>
              <a:t>All species in England</a:t>
            </a:r>
            <a:endParaRPr lang="en-US" dirty="0">
              <a:latin typeface="Arial"/>
              <a:cs typeface="Arial"/>
            </a:endParaRPr>
          </a:p>
        </p:txBody>
      </p:sp>
    </p:spTree>
    <p:extLst>
      <p:ext uri="{BB962C8B-B14F-4D97-AF65-F5344CB8AC3E}">
        <p14:creationId xmlns:p14="http://schemas.microsoft.com/office/powerpoint/2010/main" val="27695755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447800"/>
          </a:xfrm>
        </p:spPr>
        <p:txBody>
          <a:bodyPr/>
          <a:lstStyle/>
          <a:p>
            <a:pPr algn="l"/>
            <a:r>
              <a:rPr lang="en-US" sz="2800" dirty="0" smtClean="0">
                <a:latin typeface="Arial"/>
                <a:cs typeface="Arial"/>
              </a:rPr>
              <a:t>Equilibrium Theory of Island Biogeography – also works on areas that are “kind of like” islands, such as peninsulas.</a:t>
            </a:r>
            <a:endParaRPr lang="en-US" sz="2800" dirty="0">
              <a:latin typeface="Arial"/>
              <a:cs typeface="Arial"/>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286000"/>
            <a:ext cx="5943600" cy="4013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681134" y="6320135"/>
            <a:ext cx="2186266" cy="461665"/>
          </a:xfrm>
          <a:prstGeom prst="rect">
            <a:avLst/>
          </a:prstGeom>
        </p:spPr>
        <p:txBody>
          <a:bodyPr wrap="none">
            <a:spAutoFit/>
          </a:bodyPr>
          <a:lstStyle/>
          <a:p>
            <a:r>
              <a:rPr lang="en-US" dirty="0" smtClean="0">
                <a:latin typeface="Arial"/>
                <a:cs typeface="Arial"/>
              </a:rPr>
              <a:t>Baja California</a:t>
            </a:r>
            <a:endParaRPr lang="en-US" dirty="0">
              <a:latin typeface="Arial"/>
              <a:cs typeface="Arial"/>
            </a:endParaRPr>
          </a:p>
        </p:txBody>
      </p:sp>
      <p:pic>
        <p:nvPicPr>
          <p:cNvPr id="4" name="Picture 3"/>
          <p:cNvPicPr>
            <a:picLocks noChangeAspect="1"/>
          </p:cNvPicPr>
          <p:nvPr/>
        </p:nvPicPr>
        <p:blipFill>
          <a:blip r:embed="rId4"/>
          <a:stretch>
            <a:fillRect/>
          </a:stretch>
        </p:blipFill>
        <p:spPr>
          <a:xfrm>
            <a:off x="-228600" y="2362200"/>
            <a:ext cx="3166872" cy="3212592"/>
          </a:xfrm>
          <a:prstGeom prst="rect">
            <a:avLst/>
          </a:prstGeom>
        </p:spPr>
      </p:pic>
    </p:spTree>
    <p:extLst>
      <p:ext uri="{BB962C8B-B14F-4D97-AF65-F5344CB8AC3E}">
        <p14:creationId xmlns:p14="http://schemas.microsoft.com/office/powerpoint/2010/main" val="305251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514600"/>
          </a:xfrm>
        </p:spPr>
        <p:txBody>
          <a:bodyPr anchor="t">
            <a:noAutofit/>
          </a:bodyPr>
          <a:lstStyle/>
          <a:p>
            <a:pPr algn="l"/>
            <a:r>
              <a:rPr lang="en-US" sz="2800" dirty="0" smtClean="0">
                <a:latin typeface="Arial"/>
                <a:cs typeface="Arial"/>
              </a:rPr>
              <a:t>Experimental Evidence for Island biogeography theory.</a:t>
            </a:r>
            <a:br>
              <a:rPr lang="en-US" sz="2800" dirty="0" smtClean="0">
                <a:latin typeface="Arial"/>
                <a:cs typeface="Arial"/>
              </a:rPr>
            </a:br>
            <a:r>
              <a:rPr lang="en-US" sz="2800" dirty="0">
                <a:latin typeface="Arial"/>
                <a:cs typeface="Arial"/>
              </a:rPr>
              <a:t/>
            </a:r>
            <a:br>
              <a:rPr lang="en-US" sz="2800" dirty="0">
                <a:latin typeface="Arial"/>
                <a:cs typeface="Arial"/>
              </a:rPr>
            </a:br>
            <a:r>
              <a:rPr lang="en-US" sz="2800" dirty="0" err="1" smtClean="0">
                <a:latin typeface="Arial"/>
                <a:cs typeface="Arial"/>
              </a:rPr>
              <a:t>Simberloff</a:t>
            </a:r>
            <a:r>
              <a:rPr lang="en-US" sz="2800" dirty="0" smtClean="0">
                <a:latin typeface="Arial"/>
                <a:cs typeface="Arial"/>
              </a:rPr>
              <a:t> </a:t>
            </a:r>
            <a:r>
              <a:rPr lang="en-US" sz="2800" dirty="0">
                <a:latin typeface="Arial"/>
                <a:cs typeface="Arial"/>
              </a:rPr>
              <a:t>&amp;Wilson (1969) </a:t>
            </a:r>
            <a:r>
              <a:rPr lang="en-US" sz="2800" dirty="0" smtClean="0">
                <a:latin typeface="Arial"/>
                <a:cs typeface="Arial"/>
              </a:rPr>
              <a:t>studied </a:t>
            </a:r>
            <a:r>
              <a:rPr lang="en-US" sz="2800" dirty="0">
                <a:latin typeface="Arial"/>
                <a:cs typeface="Arial"/>
              </a:rPr>
              <a:t>insect colonization </a:t>
            </a:r>
            <a:r>
              <a:rPr lang="en-US" sz="2800" dirty="0" smtClean="0">
                <a:latin typeface="Arial"/>
                <a:cs typeface="Arial"/>
              </a:rPr>
              <a:t>on mangrove </a:t>
            </a:r>
            <a:r>
              <a:rPr lang="en-US" sz="2800" dirty="0">
                <a:latin typeface="Arial"/>
                <a:cs typeface="Arial"/>
              </a:rPr>
              <a:t>islands in FL keys</a:t>
            </a:r>
            <a:br>
              <a:rPr lang="en-US" sz="2800" dirty="0">
                <a:latin typeface="Arial"/>
                <a:cs typeface="Arial"/>
              </a:rPr>
            </a:br>
            <a:endParaRPr lang="en-US" sz="2800" dirty="0">
              <a:latin typeface="Arial"/>
              <a:cs typeface="Arial"/>
            </a:endParaRPr>
          </a:p>
        </p:txBody>
      </p:sp>
      <p:pic>
        <p:nvPicPr>
          <p:cNvPr id="4" name="Picture 6" descr="mangroves1.jpg                                                 00030471Macintosh HD                   AF30ACA6:"/>
          <p:cNvPicPr>
            <a:picLocks noChangeAspect="1" noChangeArrowheads="1"/>
          </p:cNvPicPr>
          <p:nvPr/>
        </p:nvPicPr>
        <p:blipFill>
          <a:blip r:embed="rId3" cstate="print"/>
          <a:srcRect/>
          <a:stretch>
            <a:fillRect/>
          </a:stretch>
        </p:blipFill>
        <p:spPr bwMode="auto">
          <a:xfrm>
            <a:off x="827584" y="3038001"/>
            <a:ext cx="7560840" cy="3591399"/>
          </a:xfrm>
          <a:prstGeom prst="rect">
            <a:avLst/>
          </a:prstGeom>
          <a:noFill/>
        </p:spPr>
      </p:pic>
    </p:spTree>
    <p:extLst>
      <p:ext uri="{BB962C8B-B14F-4D97-AF65-F5344CB8AC3E}">
        <p14:creationId xmlns:p14="http://schemas.microsoft.com/office/powerpoint/2010/main" val="3339650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KGE2e1212"/>
          <p:cNvPicPr>
            <a:picLocks noChangeAspect="1" noChangeArrowheads="1"/>
          </p:cNvPicPr>
          <p:nvPr/>
        </p:nvPicPr>
        <p:blipFill>
          <a:blip r:embed="rId3" cstate="print"/>
          <a:srcRect/>
          <a:stretch>
            <a:fillRect/>
          </a:stretch>
        </p:blipFill>
        <p:spPr bwMode="auto">
          <a:xfrm>
            <a:off x="899592" y="465037"/>
            <a:ext cx="7416824" cy="6204323"/>
          </a:xfrm>
          <a:prstGeom prst="rect">
            <a:avLst/>
          </a:prstGeom>
          <a:noFill/>
        </p:spPr>
      </p:pic>
      <p:sp>
        <p:nvSpPr>
          <p:cNvPr id="5" name="Rectangle 4"/>
          <p:cNvSpPr/>
          <p:nvPr/>
        </p:nvSpPr>
        <p:spPr>
          <a:xfrm>
            <a:off x="6444208" y="1412776"/>
            <a:ext cx="1748940" cy="523220"/>
          </a:xfrm>
          <a:prstGeom prst="rect">
            <a:avLst/>
          </a:prstGeom>
        </p:spPr>
        <p:txBody>
          <a:bodyPr wrap="none">
            <a:spAutoFit/>
          </a:bodyPr>
          <a:lstStyle/>
          <a:p>
            <a:r>
              <a:rPr lang="en-US" sz="2800" dirty="0" smtClean="0">
                <a:solidFill>
                  <a:srgbClr val="FF0000"/>
                </a:solidFill>
                <a:latin typeface="+mj-lt"/>
              </a:rPr>
              <a:t>Near, large</a:t>
            </a:r>
            <a:endParaRPr lang="en-US" sz="2800" dirty="0">
              <a:solidFill>
                <a:srgbClr val="FF0000"/>
              </a:solidFill>
              <a:latin typeface="+mj-lt"/>
            </a:endParaRPr>
          </a:p>
        </p:txBody>
      </p:sp>
      <p:sp>
        <p:nvSpPr>
          <p:cNvPr id="6" name="Rectangle 5"/>
          <p:cNvSpPr/>
          <p:nvPr/>
        </p:nvSpPr>
        <p:spPr>
          <a:xfrm>
            <a:off x="6372200" y="3717032"/>
            <a:ext cx="1540422" cy="523220"/>
          </a:xfrm>
          <a:prstGeom prst="rect">
            <a:avLst/>
          </a:prstGeom>
        </p:spPr>
        <p:txBody>
          <a:bodyPr wrap="none">
            <a:spAutoFit/>
          </a:bodyPr>
          <a:lstStyle/>
          <a:p>
            <a:r>
              <a:rPr lang="en-US" sz="2800" dirty="0" smtClean="0">
                <a:solidFill>
                  <a:srgbClr val="FF0000"/>
                </a:solidFill>
                <a:latin typeface="+mj-lt"/>
              </a:rPr>
              <a:t>Far, small</a:t>
            </a:r>
            <a:endParaRPr lang="en-US" sz="2800" dirty="0">
              <a:solidFill>
                <a:srgbClr val="FF0000"/>
              </a:solidFill>
              <a:latin typeface="+mj-lt"/>
            </a:endParaRPr>
          </a:p>
        </p:txBody>
      </p:sp>
      <p:sp>
        <p:nvSpPr>
          <p:cNvPr id="7" name="TextBox 6"/>
          <p:cNvSpPr txBox="1"/>
          <p:nvPr/>
        </p:nvSpPr>
        <p:spPr>
          <a:xfrm>
            <a:off x="1209395" y="3616558"/>
            <a:ext cx="441146" cy="369332"/>
          </a:xfrm>
          <a:prstGeom prst="rect">
            <a:avLst/>
          </a:prstGeom>
          <a:solidFill>
            <a:schemeClr val="tx1"/>
          </a:solidFill>
        </p:spPr>
        <p:txBody>
          <a:bodyPr wrap="none" rtlCol="0">
            <a:spAutoFit/>
          </a:bodyPr>
          <a:lstStyle/>
          <a:p>
            <a:r>
              <a:rPr lang="en-US" b="1" dirty="0" smtClean="0">
                <a:solidFill>
                  <a:schemeClr val="bg1"/>
                </a:solidFill>
              </a:rPr>
              <a:t>20</a:t>
            </a:r>
            <a:endParaRPr lang="en-US" b="1" dirty="0">
              <a:solidFill>
                <a:schemeClr val="bg1"/>
              </a:solidFill>
            </a:endParaRPr>
          </a:p>
        </p:txBody>
      </p:sp>
    </p:spTree>
    <p:extLst>
      <p:ext uri="{BB962C8B-B14F-4D97-AF65-F5344CB8AC3E}">
        <p14:creationId xmlns:p14="http://schemas.microsoft.com/office/powerpoint/2010/main" val="29256964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433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838200" y="1143000"/>
            <a:ext cx="7620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2000" b="1" dirty="0" smtClean="0">
                <a:latin typeface="Arial"/>
                <a:cs typeface="Arial"/>
              </a:rPr>
              <a:t>The way forward to the end of the semester . . . .</a:t>
            </a:r>
          </a:p>
          <a:p>
            <a:pPr lvl="0"/>
            <a:endParaRPr lang="en-US" sz="2000" b="1" dirty="0">
              <a:latin typeface="Arial"/>
              <a:cs typeface="Arial"/>
            </a:endParaRPr>
          </a:p>
          <a:p>
            <a:pPr marL="517525" lvl="0" indent="-517525"/>
            <a:r>
              <a:rPr lang="en-US" sz="2000" b="1" dirty="0" smtClean="0">
                <a:latin typeface="Arial"/>
                <a:cs typeface="Arial"/>
              </a:rPr>
              <a:t>IV. 	Community </a:t>
            </a:r>
            <a:r>
              <a:rPr lang="en-US" sz="2000" b="1" dirty="0">
                <a:latin typeface="Arial"/>
                <a:cs typeface="Arial"/>
              </a:rPr>
              <a:t>ecology</a:t>
            </a:r>
            <a:endParaRPr lang="en-US" sz="2000" dirty="0">
              <a:latin typeface="Arial"/>
              <a:cs typeface="Arial"/>
            </a:endParaRPr>
          </a:p>
          <a:p>
            <a:pPr marL="517525" indent="-517525"/>
            <a:r>
              <a:rPr lang="en-US" sz="2000" dirty="0">
                <a:solidFill>
                  <a:schemeClr val="bg2"/>
                </a:solidFill>
                <a:latin typeface="Arial"/>
                <a:cs typeface="Arial"/>
              </a:rPr>
              <a:t> 	A.	What is Community Ecology?</a:t>
            </a:r>
          </a:p>
          <a:p>
            <a:pPr marL="517525" indent="-517525"/>
            <a:r>
              <a:rPr lang="en-US" sz="2000" dirty="0">
                <a:solidFill>
                  <a:schemeClr val="bg2"/>
                </a:solidFill>
                <a:latin typeface="Arial"/>
                <a:cs typeface="Arial"/>
              </a:rPr>
              <a:t>	B.	How do we quantify communities?</a:t>
            </a:r>
          </a:p>
          <a:p>
            <a:pPr marL="517525" indent="-517525"/>
            <a:r>
              <a:rPr lang="en-US" sz="2000" dirty="0">
                <a:latin typeface="Arial"/>
                <a:cs typeface="Arial"/>
              </a:rPr>
              <a:t>	C.	How do communities vary in space (biogeography)?</a:t>
            </a:r>
          </a:p>
          <a:p>
            <a:pPr marL="517525" indent="-517525"/>
            <a:r>
              <a:rPr lang="en-US" sz="2000" dirty="0">
                <a:latin typeface="Arial"/>
                <a:cs typeface="Arial"/>
              </a:rPr>
              <a:t>	D.	How do communities vary </a:t>
            </a:r>
            <a:r>
              <a:rPr lang="en-US" sz="2000" u="sng" dirty="0">
                <a:latin typeface="Arial"/>
                <a:cs typeface="Arial"/>
              </a:rPr>
              <a:t>in time</a:t>
            </a:r>
            <a:r>
              <a:rPr lang="en-US" sz="2000" dirty="0">
                <a:latin typeface="Arial"/>
                <a:cs typeface="Arial"/>
              </a:rPr>
              <a:t> (succession)?</a:t>
            </a:r>
          </a:p>
          <a:p>
            <a:pPr marL="517525" indent="-517525"/>
            <a:r>
              <a:rPr lang="en-US" sz="2000" dirty="0" smtClean="0">
                <a:latin typeface="Arial"/>
                <a:cs typeface="Arial"/>
              </a:rPr>
              <a:t>	E</a:t>
            </a:r>
            <a:r>
              <a:rPr lang="en-US" sz="2000" dirty="0">
                <a:latin typeface="Arial"/>
                <a:cs typeface="Arial"/>
              </a:rPr>
              <a:t>.	What factors affect diversity and community structure?  </a:t>
            </a:r>
          </a:p>
          <a:p>
            <a:pPr marL="517525" indent="-517525"/>
            <a:r>
              <a:rPr lang="en-US" sz="2000" dirty="0">
                <a:latin typeface="Arial"/>
                <a:cs typeface="Arial"/>
              </a:rPr>
              <a:t> </a:t>
            </a:r>
          </a:p>
          <a:p>
            <a:pPr marL="517525" indent="-517525"/>
            <a:r>
              <a:rPr lang="en-US" sz="2000" b="1" dirty="0">
                <a:latin typeface="Arial"/>
                <a:cs typeface="Arial"/>
              </a:rPr>
              <a:t>V.	Ecosystem Ecology</a:t>
            </a:r>
            <a:endParaRPr lang="en-US" sz="2000" dirty="0">
              <a:latin typeface="Arial"/>
              <a:cs typeface="Arial"/>
            </a:endParaRPr>
          </a:p>
          <a:p>
            <a:pPr marL="517525" indent="-517525"/>
            <a:r>
              <a:rPr lang="en-US" sz="2000" dirty="0">
                <a:latin typeface="Arial"/>
                <a:cs typeface="Arial"/>
              </a:rPr>
              <a:t>	A.  	the basics</a:t>
            </a:r>
          </a:p>
          <a:p>
            <a:pPr marL="517525" indent="-517525"/>
            <a:r>
              <a:rPr lang="en-US" sz="2000" dirty="0">
                <a:latin typeface="Arial"/>
                <a:cs typeface="Arial"/>
              </a:rPr>
              <a:t>	B.	carbon cycle as an example</a:t>
            </a:r>
          </a:p>
          <a:p>
            <a:pPr marL="517525" indent="-517525"/>
            <a:r>
              <a:rPr lang="en-US" sz="2000" dirty="0">
                <a:latin typeface="Arial"/>
                <a:cs typeface="Arial"/>
              </a:rPr>
              <a:t>	</a:t>
            </a:r>
            <a:r>
              <a:rPr lang="en-US" sz="2000" dirty="0" smtClean="0">
                <a:latin typeface="Arial"/>
                <a:cs typeface="Arial"/>
              </a:rPr>
              <a:t>C.	climate change</a:t>
            </a:r>
            <a:endParaRPr lang="en-US" sz="2000" dirty="0">
              <a:latin typeface="Arial"/>
              <a:cs typeface="Arial"/>
            </a:endParaRPr>
          </a:p>
          <a:p>
            <a:pPr marL="517525" indent="-517525"/>
            <a:r>
              <a:rPr lang="en-US" sz="2000" dirty="0">
                <a:latin typeface="Arial"/>
                <a:cs typeface="Arial"/>
              </a:rPr>
              <a:t> </a:t>
            </a:r>
          </a:p>
        </p:txBody>
      </p:sp>
    </p:spTree>
    <p:extLst>
      <p:ext uri="{BB962C8B-B14F-4D97-AF65-F5344CB8AC3E}">
        <p14:creationId xmlns:p14="http://schemas.microsoft.com/office/powerpoint/2010/main" val="19253051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9634" name="Text Box 4"/>
          <p:cNvSpPr txBox="1">
            <a:spLocks noChangeArrowheads="1"/>
          </p:cNvSpPr>
          <p:nvPr/>
        </p:nvSpPr>
        <p:spPr bwMode="auto">
          <a:xfrm>
            <a:off x="404813" y="788988"/>
            <a:ext cx="851058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pPr>
              <a:defRPr/>
            </a:pPr>
            <a:r>
              <a:rPr lang="en-US" sz="2000" b="1" dirty="0" smtClean="0">
                <a:latin typeface="Arial" charset="0"/>
              </a:rPr>
              <a:t>IV.	Community ecology</a:t>
            </a:r>
          </a:p>
          <a:p>
            <a:pPr>
              <a:defRPr/>
            </a:pPr>
            <a:r>
              <a:rPr lang="en-US" sz="2000" dirty="0" smtClean="0">
                <a:latin typeface="Arial" charset="0"/>
              </a:rPr>
              <a:t>. . . .</a:t>
            </a:r>
          </a:p>
          <a:p>
            <a:pPr>
              <a:defRPr/>
            </a:pPr>
            <a:r>
              <a:rPr lang="en-US" sz="2000" dirty="0" smtClean="0">
                <a:latin typeface="Arial" charset="0"/>
              </a:rPr>
              <a:t> 	</a:t>
            </a:r>
            <a:r>
              <a:rPr lang="en-US" sz="2000" dirty="0">
                <a:solidFill>
                  <a:srgbClr val="FF0000"/>
                </a:solidFill>
                <a:latin typeface="Arial" charset="0"/>
              </a:rPr>
              <a:t>E</a:t>
            </a:r>
            <a:r>
              <a:rPr lang="en-US" sz="2000" dirty="0" smtClean="0">
                <a:solidFill>
                  <a:srgbClr val="FF0000"/>
                </a:solidFill>
                <a:latin typeface="Arial" charset="0"/>
              </a:rPr>
              <a:t>.	How do communities vary </a:t>
            </a:r>
            <a:r>
              <a:rPr lang="en-US" sz="2000" u="sng" dirty="0" smtClean="0">
                <a:solidFill>
                  <a:srgbClr val="FF0000"/>
                </a:solidFill>
                <a:latin typeface="Arial" charset="0"/>
              </a:rPr>
              <a:t>with time</a:t>
            </a:r>
            <a:r>
              <a:rPr lang="en-US" sz="2000" dirty="0" smtClean="0">
                <a:solidFill>
                  <a:srgbClr val="FF0000"/>
                </a:solidFill>
                <a:latin typeface="Arial" charset="0"/>
              </a:rPr>
              <a:t> (succession)?</a:t>
            </a:r>
            <a:endParaRPr lang="en-US" sz="2000" dirty="0" smtClean="0">
              <a:latin typeface="Arial" charset="0"/>
            </a:endParaRPr>
          </a:p>
          <a:p>
            <a:pPr>
              <a:defRPr/>
            </a:pPr>
            <a:endParaRPr lang="en-US" sz="2000" dirty="0" smtClean="0">
              <a:latin typeface="Arial" charset="0"/>
            </a:endParaRPr>
          </a:p>
          <a:p>
            <a:pPr>
              <a:defRPr/>
            </a:pPr>
            <a:r>
              <a:rPr lang="en-US" sz="2000" dirty="0" smtClean="0">
                <a:latin typeface="Arial" charset="0"/>
              </a:rPr>
              <a:t>		1.	What is succession?</a:t>
            </a:r>
          </a:p>
          <a:p>
            <a:pPr marL="1720850" indent="-352425">
              <a:buFontTx/>
              <a:buAutoNum type="alphaLcPeriod"/>
              <a:tabLst>
                <a:tab pos="457200" algn="l"/>
                <a:tab pos="914400" algn="l"/>
              </a:tabLst>
              <a:defRPr/>
            </a:pPr>
            <a:r>
              <a:rPr lang="en-US" sz="2000" u="sng" dirty="0" smtClean="0">
                <a:latin typeface="Arial" charset="0"/>
              </a:rPr>
              <a:t>succession</a:t>
            </a:r>
            <a:r>
              <a:rPr lang="en-US" sz="2000" dirty="0" smtClean="0">
                <a:latin typeface="Arial" charset="0"/>
              </a:rPr>
              <a:t>: replacement of populations in a habitat through a regular progression to a stable state (climax).</a:t>
            </a:r>
          </a:p>
          <a:p>
            <a:pPr marL="1720850" indent="-352425">
              <a:tabLst>
                <a:tab pos="457200" algn="l"/>
                <a:tab pos="914400" algn="l"/>
              </a:tabLst>
              <a:defRPr/>
            </a:pPr>
            <a:r>
              <a:rPr lang="en-US" sz="2000" dirty="0" smtClean="0">
                <a:latin typeface="Arial" charset="0"/>
              </a:rPr>
              <a:t>b.	</a:t>
            </a:r>
            <a:r>
              <a:rPr lang="en-US" sz="2000" u="sng" dirty="0" smtClean="0">
                <a:latin typeface="Arial" charset="0"/>
              </a:rPr>
              <a:t>sere</a:t>
            </a:r>
            <a:r>
              <a:rPr lang="en-US" sz="2000" dirty="0" smtClean="0">
                <a:latin typeface="Arial" charset="0"/>
              </a:rPr>
              <a:t>:   a series of stages of community change in a particular area leading toward a stable state.</a:t>
            </a:r>
          </a:p>
          <a:p>
            <a:pPr>
              <a:defRPr/>
            </a:pPr>
            <a:endParaRPr lang="en-US" sz="2000" dirty="0" smtClean="0">
              <a:latin typeface="Arial" charset="0"/>
            </a:endParaRPr>
          </a:p>
        </p:txBody>
      </p:sp>
      <p:pic>
        <p:nvPicPr>
          <p:cNvPr id="2867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722" name="Text Box 4"/>
          <p:cNvSpPr txBox="1">
            <a:spLocks noChangeArrowheads="1"/>
          </p:cNvSpPr>
          <p:nvPr/>
        </p:nvSpPr>
        <p:spPr bwMode="auto">
          <a:xfrm>
            <a:off x="404813" y="788988"/>
            <a:ext cx="8510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endParaRPr lang="en-US" sz="2000">
              <a:latin typeface="Arial" charset="0"/>
            </a:endParaRPr>
          </a:p>
          <a:p>
            <a:endParaRPr lang="en-US" sz="2000">
              <a:latin typeface="Arial" charset="0"/>
            </a:endParaRPr>
          </a:p>
        </p:txBody>
      </p:sp>
      <p:pic>
        <p:nvPicPr>
          <p:cNvPr id="307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15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2770"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22"/>
          <p:cNvGrpSpPr>
            <a:grpSpLocks/>
          </p:cNvGrpSpPr>
          <p:nvPr/>
        </p:nvGrpSpPr>
        <p:grpSpPr bwMode="auto">
          <a:xfrm>
            <a:off x="481013" y="1214438"/>
            <a:ext cx="8510587" cy="4043362"/>
            <a:chOff x="404813" y="685800"/>
            <a:chExt cx="8510587" cy="4043065"/>
          </a:xfrm>
        </p:grpSpPr>
        <p:sp>
          <p:nvSpPr>
            <p:cNvPr id="32772" name="Text Box 4"/>
            <p:cNvSpPr txBox="1">
              <a:spLocks noChangeArrowheads="1"/>
            </p:cNvSpPr>
            <p:nvPr/>
          </p:nvSpPr>
          <p:spPr bwMode="auto">
            <a:xfrm>
              <a:off x="404813" y="788988"/>
              <a:ext cx="8510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endParaRPr lang="en-US" sz="2000">
                <a:latin typeface="Arial" charset="0"/>
              </a:endParaRPr>
            </a:p>
            <a:p>
              <a:endParaRPr lang="en-US" sz="2000">
                <a:latin typeface="Arial" charset="0"/>
              </a:endParaRPr>
            </a:p>
          </p:txBody>
        </p:sp>
        <p:sp>
          <p:nvSpPr>
            <p:cNvPr id="32773" name="Freeform 8"/>
            <p:cNvSpPr>
              <a:spLocks noChangeArrowheads="1"/>
            </p:cNvSpPr>
            <p:nvPr/>
          </p:nvSpPr>
          <p:spPr bwMode="auto">
            <a:xfrm>
              <a:off x="1282700" y="905933"/>
              <a:ext cx="6565900" cy="3225800"/>
            </a:xfrm>
            <a:custGeom>
              <a:avLst/>
              <a:gdLst>
                <a:gd name="T0" fmla="*/ 0 w 6769100"/>
                <a:gd name="T1" fmla="*/ 3196167 h 3225800"/>
                <a:gd name="T2" fmla="*/ 327723 w 6769100"/>
                <a:gd name="T3" fmla="*/ 3183467 h 3225800"/>
                <a:gd name="T4" fmla="*/ 852076 w 6769100"/>
                <a:gd name="T5" fmla="*/ 2942167 h 3225800"/>
                <a:gd name="T6" fmla="*/ 1310887 w 6769100"/>
                <a:gd name="T7" fmla="*/ 2637367 h 3225800"/>
                <a:gd name="T8" fmla="*/ 1825877 w 6769100"/>
                <a:gd name="T9" fmla="*/ 2078567 h 3225800"/>
                <a:gd name="T10" fmla="*/ 2556228 w 6769100"/>
                <a:gd name="T11" fmla="*/ 1240367 h 3225800"/>
                <a:gd name="T12" fmla="*/ 3155491 w 6769100"/>
                <a:gd name="T13" fmla="*/ 605367 h 3225800"/>
                <a:gd name="T14" fmla="*/ 3679846 w 6769100"/>
                <a:gd name="T15" fmla="*/ 135467 h 3225800"/>
                <a:gd name="T16" fmla="*/ 3932660 w 6769100"/>
                <a:gd name="T17" fmla="*/ 21167 h 3225800"/>
                <a:gd name="T18" fmla="*/ 4185472 w 6769100"/>
                <a:gd name="T19" fmla="*/ 46567 h 3225800"/>
                <a:gd name="T20" fmla="*/ 4531922 w 6769100"/>
                <a:gd name="T21" fmla="*/ 300567 h 3225800"/>
                <a:gd name="T22" fmla="*/ 4728556 w 6769100"/>
                <a:gd name="T23" fmla="*/ 351367 h 3225800"/>
                <a:gd name="T24" fmla="*/ 4906461 w 6769100"/>
                <a:gd name="T25" fmla="*/ 338667 h 3225800"/>
                <a:gd name="T26" fmla="*/ 4990733 w 6769100"/>
                <a:gd name="T27" fmla="*/ 351367 h 32258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69100"/>
                <a:gd name="T43" fmla="*/ 0 h 3225800"/>
                <a:gd name="T44" fmla="*/ 6769100 w 6769100"/>
                <a:gd name="T45" fmla="*/ 3225800 h 32258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69100" h="3225800">
                  <a:moveTo>
                    <a:pt x="0" y="3196167"/>
                  </a:moveTo>
                  <a:cubicBezTo>
                    <a:pt x="125941" y="3210983"/>
                    <a:pt x="251883" y="3225800"/>
                    <a:pt x="444500" y="3183467"/>
                  </a:cubicBezTo>
                  <a:cubicBezTo>
                    <a:pt x="637117" y="3141134"/>
                    <a:pt x="933450" y="3033184"/>
                    <a:pt x="1155700" y="2942167"/>
                  </a:cubicBezTo>
                  <a:cubicBezTo>
                    <a:pt x="1377950" y="2851150"/>
                    <a:pt x="1557867" y="2781300"/>
                    <a:pt x="1778000" y="2637367"/>
                  </a:cubicBezTo>
                  <a:cubicBezTo>
                    <a:pt x="1998133" y="2493434"/>
                    <a:pt x="2194983" y="2311400"/>
                    <a:pt x="2476500" y="2078567"/>
                  </a:cubicBezTo>
                  <a:cubicBezTo>
                    <a:pt x="2758017" y="1845734"/>
                    <a:pt x="3166533" y="1485900"/>
                    <a:pt x="3467100" y="1240367"/>
                  </a:cubicBezTo>
                  <a:cubicBezTo>
                    <a:pt x="3767667" y="994834"/>
                    <a:pt x="4025900" y="789517"/>
                    <a:pt x="4279900" y="605367"/>
                  </a:cubicBezTo>
                  <a:cubicBezTo>
                    <a:pt x="4533900" y="421217"/>
                    <a:pt x="4815417" y="232834"/>
                    <a:pt x="4991100" y="135467"/>
                  </a:cubicBezTo>
                  <a:cubicBezTo>
                    <a:pt x="5166783" y="38100"/>
                    <a:pt x="5219700" y="35984"/>
                    <a:pt x="5334000" y="21167"/>
                  </a:cubicBezTo>
                  <a:cubicBezTo>
                    <a:pt x="5448300" y="6350"/>
                    <a:pt x="5541433" y="0"/>
                    <a:pt x="5676900" y="46567"/>
                  </a:cubicBezTo>
                  <a:cubicBezTo>
                    <a:pt x="5812367" y="93134"/>
                    <a:pt x="6024033" y="249767"/>
                    <a:pt x="6146800" y="300567"/>
                  </a:cubicBezTo>
                  <a:cubicBezTo>
                    <a:pt x="6269567" y="351367"/>
                    <a:pt x="6328833" y="345017"/>
                    <a:pt x="6413500" y="351367"/>
                  </a:cubicBezTo>
                  <a:cubicBezTo>
                    <a:pt x="6498167" y="357717"/>
                    <a:pt x="6595533" y="338667"/>
                    <a:pt x="6654800" y="338667"/>
                  </a:cubicBezTo>
                  <a:cubicBezTo>
                    <a:pt x="6714067" y="338667"/>
                    <a:pt x="6769100" y="351367"/>
                    <a:pt x="6769100" y="351367"/>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4" name="TextBox 13"/>
            <p:cNvSpPr txBox="1">
              <a:spLocks noChangeArrowheads="1"/>
            </p:cNvSpPr>
            <p:nvPr/>
          </p:nvSpPr>
          <p:spPr bwMode="auto">
            <a:xfrm>
              <a:off x="2438400" y="990600"/>
              <a:ext cx="1485102"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cs typeface="Arial" charset="0"/>
                </a:rPr>
                <a:t>net production</a:t>
              </a:r>
            </a:p>
          </p:txBody>
        </p:sp>
        <p:sp>
          <p:nvSpPr>
            <p:cNvPr id="32775" name="TextBox 14"/>
            <p:cNvSpPr txBox="1">
              <a:spLocks noChangeArrowheads="1"/>
            </p:cNvSpPr>
            <p:nvPr/>
          </p:nvSpPr>
          <p:spPr bwMode="auto">
            <a:xfrm>
              <a:off x="5029200" y="914400"/>
              <a:ext cx="937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0000FF"/>
                  </a:solidFill>
                  <a:latin typeface="Arial" charset="0"/>
                  <a:cs typeface="Arial" charset="0"/>
                </a:rPr>
                <a:t>diversity</a:t>
              </a:r>
            </a:p>
          </p:txBody>
        </p:sp>
        <p:sp>
          <p:nvSpPr>
            <p:cNvPr id="6" name="Freeform 5"/>
            <p:cNvSpPr/>
            <p:nvPr/>
          </p:nvSpPr>
          <p:spPr bwMode="auto">
            <a:xfrm>
              <a:off x="1257300" y="1427108"/>
              <a:ext cx="6629400" cy="2649343"/>
            </a:xfrm>
            <a:custGeom>
              <a:avLst/>
              <a:gdLst>
                <a:gd name="connsiteX0" fmla="*/ 0 w 6629400"/>
                <a:gd name="connsiteY0" fmla="*/ 2650067 h 2650067"/>
                <a:gd name="connsiteX1" fmla="*/ 762000 w 6629400"/>
                <a:gd name="connsiteY1" fmla="*/ 2027767 h 2650067"/>
                <a:gd name="connsiteX2" fmla="*/ 1397000 w 6629400"/>
                <a:gd name="connsiteY2" fmla="*/ 1113367 h 2650067"/>
                <a:gd name="connsiteX3" fmla="*/ 1905000 w 6629400"/>
                <a:gd name="connsiteY3" fmla="*/ 402167 h 2650067"/>
                <a:gd name="connsiteX4" fmla="*/ 2387600 w 6629400"/>
                <a:gd name="connsiteY4" fmla="*/ 46567 h 2650067"/>
                <a:gd name="connsiteX5" fmla="*/ 2705100 w 6629400"/>
                <a:gd name="connsiteY5" fmla="*/ 122767 h 2650067"/>
                <a:gd name="connsiteX6" fmla="*/ 2921000 w 6629400"/>
                <a:gd name="connsiteY6" fmla="*/ 402167 h 2650067"/>
                <a:gd name="connsiteX7" fmla="*/ 3086100 w 6629400"/>
                <a:gd name="connsiteY7" fmla="*/ 554567 h 2650067"/>
                <a:gd name="connsiteX8" fmla="*/ 3492500 w 6629400"/>
                <a:gd name="connsiteY8" fmla="*/ 618067 h 2650067"/>
                <a:gd name="connsiteX9" fmla="*/ 3975100 w 6629400"/>
                <a:gd name="connsiteY9" fmla="*/ 706967 h 2650067"/>
                <a:gd name="connsiteX10" fmla="*/ 4851400 w 6629400"/>
                <a:gd name="connsiteY10" fmla="*/ 795867 h 2650067"/>
                <a:gd name="connsiteX11" fmla="*/ 5651500 w 6629400"/>
                <a:gd name="connsiteY11" fmla="*/ 821267 h 2650067"/>
                <a:gd name="connsiteX12" fmla="*/ 6629400 w 6629400"/>
                <a:gd name="connsiteY12" fmla="*/ 795867 h 2650067"/>
                <a:gd name="connsiteX13" fmla="*/ 6629400 w 6629400"/>
                <a:gd name="connsiteY13" fmla="*/ 795867 h 2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9400" h="2650067">
                  <a:moveTo>
                    <a:pt x="0" y="2650067"/>
                  </a:moveTo>
                  <a:cubicBezTo>
                    <a:pt x="264583" y="2466975"/>
                    <a:pt x="529167" y="2283884"/>
                    <a:pt x="762000" y="2027767"/>
                  </a:cubicBezTo>
                  <a:cubicBezTo>
                    <a:pt x="994833" y="1771650"/>
                    <a:pt x="1206500" y="1384300"/>
                    <a:pt x="1397000" y="1113367"/>
                  </a:cubicBezTo>
                  <a:cubicBezTo>
                    <a:pt x="1587500" y="842434"/>
                    <a:pt x="1739900" y="579967"/>
                    <a:pt x="1905000" y="402167"/>
                  </a:cubicBezTo>
                  <a:cubicBezTo>
                    <a:pt x="2070100" y="224367"/>
                    <a:pt x="2254250" y="93134"/>
                    <a:pt x="2387600" y="46567"/>
                  </a:cubicBezTo>
                  <a:cubicBezTo>
                    <a:pt x="2520950" y="0"/>
                    <a:pt x="2616200" y="63500"/>
                    <a:pt x="2705100" y="122767"/>
                  </a:cubicBezTo>
                  <a:cubicBezTo>
                    <a:pt x="2794000" y="182034"/>
                    <a:pt x="2857500" y="330200"/>
                    <a:pt x="2921000" y="402167"/>
                  </a:cubicBezTo>
                  <a:cubicBezTo>
                    <a:pt x="2984500" y="474134"/>
                    <a:pt x="2990850" y="518584"/>
                    <a:pt x="3086100" y="554567"/>
                  </a:cubicBezTo>
                  <a:cubicBezTo>
                    <a:pt x="3181350" y="590550"/>
                    <a:pt x="3344333" y="592667"/>
                    <a:pt x="3492500" y="618067"/>
                  </a:cubicBezTo>
                  <a:cubicBezTo>
                    <a:pt x="3640667" y="643467"/>
                    <a:pt x="3748617" y="677334"/>
                    <a:pt x="3975100" y="706967"/>
                  </a:cubicBezTo>
                  <a:cubicBezTo>
                    <a:pt x="4201583" y="736600"/>
                    <a:pt x="4572000" y="776817"/>
                    <a:pt x="4851400" y="795867"/>
                  </a:cubicBezTo>
                  <a:cubicBezTo>
                    <a:pt x="5130800" y="814917"/>
                    <a:pt x="5355167" y="821267"/>
                    <a:pt x="5651500" y="821267"/>
                  </a:cubicBezTo>
                  <a:cubicBezTo>
                    <a:pt x="5947833" y="821267"/>
                    <a:pt x="6629400" y="795867"/>
                    <a:pt x="6629400" y="795867"/>
                  </a:cubicBezTo>
                  <a:lnTo>
                    <a:pt x="6629400" y="795867"/>
                  </a:lnTo>
                </a:path>
              </a:pathLst>
            </a:custGeom>
            <a:noFill/>
            <a:ln w="38100" cap="flat" cmpd="sng" algn="ctr">
              <a:solidFill>
                <a:srgbClr val="FF0000"/>
              </a:solidFill>
              <a:prstDash val="solid"/>
              <a:round/>
              <a:headEnd type="none" w="med" len="med"/>
              <a:tailEnd type="none" w="med" len="med"/>
            </a:ln>
            <a:effectLst/>
          </p:spPr>
          <p:txBody>
            <a:bodyPr/>
            <a:lstStyle/>
            <a:p>
              <a:pPr>
                <a:defRPr/>
              </a:pPr>
              <a:endParaRPr lang="en-US" dirty="0">
                <a:ln w="76200" cmpd="sng">
                  <a:solidFill>
                    <a:srgbClr val="FF0000"/>
                  </a:solidFill>
                </a:ln>
                <a:solidFill>
                  <a:srgbClr val="FF0000"/>
                </a:solidFill>
                <a:latin typeface="Times" pitchFamily="36" charset="0"/>
                <a:ea typeface="+mn-ea"/>
                <a:cs typeface="+mn-cs"/>
              </a:endParaRPr>
            </a:p>
          </p:txBody>
        </p:sp>
        <p:sp>
          <p:nvSpPr>
            <p:cNvPr id="32777" name="Freeform 6"/>
            <p:cNvSpPr>
              <a:spLocks noChangeArrowheads="1"/>
            </p:cNvSpPr>
            <p:nvPr/>
          </p:nvSpPr>
          <p:spPr bwMode="auto">
            <a:xfrm>
              <a:off x="1346200" y="2209800"/>
              <a:ext cx="6540500" cy="1866900"/>
            </a:xfrm>
            <a:custGeom>
              <a:avLst/>
              <a:gdLst>
                <a:gd name="T0" fmla="*/ 0 w 6540500"/>
                <a:gd name="T1" fmla="*/ 2896175 h 1778000"/>
                <a:gd name="T2" fmla="*/ 596900 w 6540500"/>
                <a:gd name="T3" fmla="*/ 2503122 h 1778000"/>
                <a:gd name="T4" fmla="*/ 1270000 w 6540500"/>
                <a:gd name="T5" fmla="*/ 1675645 h 1778000"/>
                <a:gd name="T6" fmla="*/ 1892300 w 6540500"/>
                <a:gd name="T7" fmla="*/ 910225 h 1778000"/>
                <a:gd name="T8" fmla="*/ 2514600 w 6540500"/>
                <a:gd name="T9" fmla="*/ 330990 h 1778000"/>
                <a:gd name="T10" fmla="*/ 3136900 w 6540500"/>
                <a:gd name="T11" fmla="*/ 62061 h 1778000"/>
                <a:gd name="T12" fmla="*/ 4178300 w 6540500"/>
                <a:gd name="T13" fmla="*/ 0 h 1778000"/>
                <a:gd name="T14" fmla="*/ 5143500 w 6540500"/>
                <a:gd name="T15" fmla="*/ 62061 h 1778000"/>
                <a:gd name="T16" fmla="*/ 6540500 w 6540500"/>
                <a:gd name="T17" fmla="*/ 41374 h 1778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0500"/>
                <a:gd name="T28" fmla="*/ 0 h 1778000"/>
                <a:gd name="T29" fmla="*/ 6540500 w 6540500"/>
                <a:gd name="T30" fmla="*/ 1778000 h 177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0500" h="1778000">
                  <a:moveTo>
                    <a:pt x="0" y="1778000"/>
                  </a:moveTo>
                  <a:cubicBezTo>
                    <a:pt x="192616" y="1719791"/>
                    <a:pt x="385233" y="1661583"/>
                    <a:pt x="596900" y="1536700"/>
                  </a:cubicBezTo>
                  <a:cubicBezTo>
                    <a:pt x="808567" y="1411817"/>
                    <a:pt x="1270000" y="1028700"/>
                    <a:pt x="1270000" y="1028700"/>
                  </a:cubicBezTo>
                  <a:cubicBezTo>
                    <a:pt x="1485900" y="865717"/>
                    <a:pt x="1684867" y="696383"/>
                    <a:pt x="1892300" y="558800"/>
                  </a:cubicBezTo>
                  <a:cubicBezTo>
                    <a:pt x="2099733" y="421217"/>
                    <a:pt x="2307167" y="289983"/>
                    <a:pt x="2514600" y="203200"/>
                  </a:cubicBezTo>
                  <a:cubicBezTo>
                    <a:pt x="2722033" y="116417"/>
                    <a:pt x="2859617" y="71967"/>
                    <a:pt x="3136900" y="38100"/>
                  </a:cubicBezTo>
                  <a:cubicBezTo>
                    <a:pt x="3414183" y="4233"/>
                    <a:pt x="3843867" y="0"/>
                    <a:pt x="4178300" y="0"/>
                  </a:cubicBezTo>
                  <a:cubicBezTo>
                    <a:pt x="4512733" y="0"/>
                    <a:pt x="5143500" y="38100"/>
                    <a:pt x="5143500" y="38100"/>
                  </a:cubicBezTo>
                  <a:lnTo>
                    <a:pt x="6540500" y="25400"/>
                  </a:lnTo>
                </a:path>
              </a:pathLst>
            </a:custGeom>
            <a:noFill/>
            <a:ln w="571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8" name="Freeform 9"/>
            <p:cNvSpPr>
              <a:spLocks noChangeArrowheads="1"/>
            </p:cNvSpPr>
            <p:nvPr/>
          </p:nvSpPr>
          <p:spPr bwMode="auto">
            <a:xfrm>
              <a:off x="1371600" y="1722967"/>
              <a:ext cx="6489700" cy="2419350"/>
            </a:xfrm>
            <a:custGeom>
              <a:avLst/>
              <a:gdLst>
                <a:gd name="T0" fmla="*/ 0 w 6489700"/>
                <a:gd name="T1" fmla="*/ 2353733 h 2419350"/>
                <a:gd name="T2" fmla="*/ 469900 w 6489700"/>
                <a:gd name="T3" fmla="*/ 2353733 h 2419350"/>
                <a:gd name="T4" fmla="*/ 1447800 w 6489700"/>
                <a:gd name="T5" fmla="*/ 1960033 h 2419350"/>
                <a:gd name="T6" fmla="*/ 2451100 w 6489700"/>
                <a:gd name="T7" fmla="*/ 1350433 h 2419350"/>
                <a:gd name="T8" fmla="*/ 3390900 w 6489700"/>
                <a:gd name="T9" fmla="*/ 842433 h 2419350"/>
                <a:gd name="T10" fmla="*/ 4546600 w 6489700"/>
                <a:gd name="T11" fmla="*/ 385233 h 2419350"/>
                <a:gd name="T12" fmla="*/ 5295900 w 6489700"/>
                <a:gd name="T13" fmla="*/ 118533 h 2419350"/>
                <a:gd name="T14" fmla="*/ 5956300 w 6489700"/>
                <a:gd name="T15" fmla="*/ 16933 h 2419350"/>
                <a:gd name="T16" fmla="*/ 6489700 w 6489700"/>
                <a:gd name="T17" fmla="*/ 16933 h 2419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9700"/>
                <a:gd name="T28" fmla="*/ 0 h 2419350"/>
                <a:gd name="T29" fmla="*/ 6489700 w 6489700"/>
                <a:gd name="T30" fmla="*/ 2419350 h 2419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9700" h="2419350">
                  <a:moveTo>
                    <a:pt x="0" y="2353733"/>
                  </a:moveTo>
                  <a:cubicBezTo>
                    <a:pt x="114300" y="2386541"/>
                    <a:pt x="228600" y="2419350"/>
                    <a:pt x="469900" y="2353733"/>
                  </a:cubicBezTo>
                  <a:cubicBezTo>
                    <a:pt x="711200" y="2288116"/>
                    <a:pt x="1117600" y="2127250"/>
                    <a:pt x="1447800" y="1960033"/>
                  </a:cubicBezTo>
                  <a:cubicBezTo>
                    <a:pt x="1778000" y="1792816"/>
                    <a:pt x="2127250" y="1536700"/>
                    <a:pt x="2451100" y="1350433"/>
                  </a:cubicBezTo>
                  <a:cubicBezTo>
                    <a:pt x="2774950" y="1164166"/>
                    <a:pt x="3041650" y="1003300"/>
                    <a:pt x="3390900" y="842433"/>
                  </a:cubicBezTo>
                  <a:cubicBezTo>
                    <a:pt x="3740150" y="681566"/>
                    <a:pt x="4229100" y="505883"/>
                    <a:pt x="4546600" y="385233"/>
                  </a:cubicBezTo>
                  <a:cubicBezTo>
                    <a:pt x="4864100" y="264583"/>
                    <a:pt x="5060950" y="179916"/>
                    <a:pt x="5295900" y="118533"/>
                  </a:cubicBezTo>
                  <a:cubicBezTo>
                    <a:pt x="5530850" y="57150"/>
                    <a:pt x="5757333" y="33866"/>
                    <a:pt x="5956300" y="16933"/>
                  </a:cubicBezTo>
                  <a:cubicBezTo>
                    <a:pt x="6155267" y="0"/>
                    <a:pt x="6489700" y="16933"/>
                    <a:pt x="6489700" y="16933"/>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79" name="Rectangle 11"/>
            <p:cNvSpPr>
              <a:spLocks noChangeArrowheads="1"/>
            </p:cNvSpPr>
            <p:nvPr/>
          </p:nvSpPr>
          <p:spPr bwMode="auto">
            <a:xfrm>
              <a:off x="1219200" y="685800"/>
              <a:ext cx="6858000" cy="34290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TextBox 12"/>
            <p:cNvSpPr txBox="1">
              <a:spLocks noChangeArrowheads="1"/>
            </p:cNvSpPr>
            <p:nvPr/>
          </p:nvSpPr>
          <p:spPr bwMode="auto">
            <a:xfrm>
              <a:off x="1371600" y="1752600"/>
              <a:ext cx="17016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latin typeface="Arial" charset="0"/>
                  <a:cs typeface="Arial" charset="0"/>
                </a:rPr>
                <a:t>gross production</a:t>
              </a:r>
            </a:p>
          </p:txBody>
        </p:sp>
        <p:sp>
          <p:nvSpPr>
            <p:cNvPr id="32781" name="TextBox 15"/>
            <p:cNvSpPr txBox="1">
              <a:spLocks noChangeArrowheads="1"/>
            </p:cNvSpPr>
            <p:nvPr/>
          </p:nvSpPr>
          <p:spPr bwMode="auto">
            <a:xfrm>
              <a:off x="6324600" y="1447800"/>
              <a:ext cx="948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biomass</a:t>
              </a:r>
            </a:p>
          </p:txBody>
        </p:sp>
        <p:cxnSp>
          <p:nvCxnSpPr>
            <p:cNvPr id="32782" name="Straight Arrow Connector 17"/>
            <p:cNvCxnSpPr>
              <a:cxnSpLocks noChangeShapeType="1"/>
            </p:cNvCxnSpPr>
            <p:nvPr/>
          </p:nvCxnSpPr>
          <p:spPr bwMode="auto">
            <a:xfrm rot="16200000" flipH="1">
              <a:off x="3048000" y="1676400"/>
              <a:ext cx="1066800" cy="3048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783" name="TextBox 18"/>
            <p:cNvSpPr txBox="1">
              <a:spLocks noChangeArrowheads="1"/>
            </p:cNvSpPr>
            <p:nvPr/>
          </p:nvSpPr>
          <p:spPr bwMode="auto">
            <a:xfrm>
              <a:off x="3269227" y="4267200"/>
              <a:ext cx="2750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Successional Time</a:t>
              </a:r>
            </a:p>
          </p:txBody>
        </p:sp>
        <p:sp>
          <p:nvSpPr>
            <p:cNvPr id="32784" name="TextBox 19"/>
            <p:cNvSpPr txBox="1">
              <a:spLocks noChangeArrowheads="1"/>
            </p:cNvSpPr>
            <p:nvPr/>
          </p:nvSpPr>
          <p:spPr bwMode="auto">
            <a:xfrm>
              <a:off x="1143000" y="4191000"/>
              <a:ext cx="12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colonization</a:t>
              </a:r>
            </a:p>
          </p:txBody>
        </p:sp>
        <p:sp>
          <p:nvSpPr>
            <p:cNvPr id="32785" name="TextBox 20"/>
            <p:cNvSpPr txBox="1">
              <a:spLocks noChangeArrowheads="1"/>
            </p:cNvSpPr>
            <p:nvPr/>
          </p:nvSpPr>
          <p:spPr bwMode="auto">
            <a:xfrm>
              <a:off x="7162800" y="4191000"/>
              <a:ext cx="7660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climax</a:t>
              </a:r>
            </a:p>
          </p:txBody>
        </p:sp>
      </p:gr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433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838200" y="1143000"/>
            <a:ext cx="7620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en-US" sz="2000" b="1" dirty="0" smtClean="0">
                <a:latin typeface="Arial"/>
                <a:cs typeface="Arial"/>
              </a:rPr>
              <a:t>The way forward to the end of the semester . . . .</a:t>
            </a:r>
          </a:p>
          <a:p>
            <a:pPr lvl="0"/>
            <a:endParaRPr lang="en-US" sz="2000" b="1" dirty="0">
              <a:latin typeface="Arial"/>
              <a:cs typeface="Arial"/>
            </a:endParaRPr>
          </a:p>
          <a:p>
            <a:pPr marL="517525" lvl="0" indent="-517525"/>
            <a:r>
              <a:rPr lang="en-US" sz="2000" b="1" dirty="0" smtClean="0">
                <a:latin typeface="Arial"/>
                <a:cs typeface="Arial"/>
              </a:rPr>
              <a:t>IV. 	Community </a:t>
            </a:r>
            <a:r>
              <a:rPr lang="en-US" sz="2000" b="1" dirty="0">
                <a:latin typeface="Arial"/>
                <a:cs typeface="Arial"/>
              </a:rPr>
              <a:t>ecology</a:t>
            </a:r>
            <a:endParaRPr lang="en-US" sz="2000" dirty="0">
              <a:latin typeface="Arial"/>
              <a:cs typeface="Arial"/>
            </a:endParaRPr>
          </a:p>
          <a:p>
            <a:pPr marL="517525" indent="-517525"/>
            <a:r>
              <a:rPr lang="en-US" sz="2000" dirty="0">
                <a:solidFill>
                  <a:schemeClr val="bg2"/>
                </a:solidFill>
                <a:latin typeface="Arial"/>
                <a:cs typeface="Arial"/>
              </a:rPr>
              <a:t> 	A.	What is Community Ecology?</a:t>
            </a:r>
          </a:p>
          <a:p>
            <a:pPr marL="517525" indent="-517525"/>
            <a:r>
              <a:rPr lang="en-US" sz="2000" dirty="0">
                <a:solidFill>
                  <a:schemeClr val="bg2"/>
                </a:solidFill>
                <a:latin typeface="Arial"/>
                <a:cs typeface="Arial"/>
              </a:rPr>
              <a:t>	B.	How do we quantify communities?</a:t>
            </a:r>
          </a:p>
          <a:p>
            <a:pPr marL="517525" indent="-517525"/>
            <a:r>
              <a:rPr lang="en-US" sz="2000" dirty="0">
                <a:latin typeface="Arial"/>
                <a:cs typeface="Arial"/>
              </a:rPr>
              <a:t>	C.	How do communities vary in space (biogeography)?</a:t>
            </a:r>
          </a:p>
          <a:p>
            <a:pPr marL="517525" indent="-517525"/>
            <a:r>
              <a:rPr lang="en-US" sz="2000" dirty="0">
                <a:latin typeface="Arial"/>
                <a:cs typeface="Arial"/>
              </a:rPr>
              <a:t>	D.	How do communities vary </a:t>
            </a:r>
            <a:r>
              <a:rPr lang="en-US" sz="2000" u="sng" dirty="0">
                <a:latin typeface="Arial"/>
                <a:cs typeface="Arial"/>
              </a:rPr>
              <a:t>in time</a:t>
            </a:r>
            <a:r>
              <a:rPr lang="en-US" sz="2000" dirty="0">
                <a:latin typeface="Arial"/>
                <a:cs typeface="Arial"/>
              </a:rPr>
              <a:t> (succession)?</a:t>
            </a:r>
          </a:p>
          <a:p>
            <a:pPr marL="517525" indent="-517525"/>
            <a:r>
              <a:rPr lang="en-US" sz="2000" dirty="0" smtClean="0">
                <a:latin typeface="Arial"/>
                <a:cs typeface="Arial"/>
              </a:rPr>
              <a:t>	E</a:t>
            </a:r>
            <a:r>
              <a:rPr lang="en-US" sz="2000" dirty="0">
                <a:latin typeface="Arial"/>
                <a:cs typeface="Arial"/>
              </a:rPr>
              <a:t>.	What factors affect diversity and community structure?  </a:t>
            </a:r>
          </a:p>
          <a:p>
            <a:pPr marL="517525" indent="-517525"/>
            <a:r>
              <a:rPr lang="en-US" sz="2000" dirty="0">
                <a:latin typeface="Arial"/>
                <a:cs typeface="Arial"/>
              </a:rPr>
              <a:t> </a:t>
            </a:r>
          </a:p>
          <a:p>
            <a:pPr marL="517525" indent="-517525"/>
            <a:r>
              <a:rPr lang="en-US" sz="2000" b="1" dirty="0">
                <a:latin typeface="Arial"/>
                <a:cs typeface="Arial"/>
              </a:rPr>
              <a:t>V.	Ecosystem Ecology</a:t>
            </a:r>
            <a:endParaRPr lang="en-US" sz="2000" dirty="0">
              <a:latin typeface="Arial"/>
              <a:cs typeface="Arial"/>
            </a:endParaRPr>
          </a:p>
          <a:p>
            <a:pPr marL="517525" indent="-517525"/>
            <a:r>
              <a:rPr lang="en-US" sz="2000" dirty="0">
                <a:latin typeface="Arial"/>
                <a:cs typeface="Arial"/>
              </a:rPr>
              <a:t>	A.  	the basics</a:t>
            </a:r>
          </a:p>
          <a:p>
            <a:pPr marL="517525" indent="-517525"/>
            <a:r>
              <a:rPr lang="en-US" sz="2000" dirty="0">
                <a:latin typeface="Arial"/>
                <a:cs typeface="Arial"/>
              </a:rPr>
              <a:t>	B.	carbon cycle as an example</a:t>
            </a:r>
          </a:p>
          <a:p>
            <a:pPr marL="517525" indent="-517525"/>
            <a:r>
              <a:rPr lang="en-US" sz="2000" dirty="0">
                <a:latin typeface="Arial"/>
                <a:cs typeface="Arial"/>
              </a:rPr>
              <a:t>	</a:t>
            </a:r>
            <a:r>
              <a:rPr lang="en-US" sz="2000" dirty="0" smtClean="0">
                <a:latin typeface="Arial"/>
                <a:cs typeface="Arial"/>
              </a:rPr>
              <a:t>C.	climate change</a:t>
            </a:r>
            <a:endParaRPr lang="en-US" sz="2000" dirty="0">
              <a:latin typeface="Arial"/>
              <a:cs typeface="Arial"/>
            </a:endParaRPr>
          </a:p>
          <a:p>
            <a:pPr marL="517525" indent="-517525"/>
            <a:r>
              <a:rPr lang="en-US" sz="2000" dirty="0">
                <a:latin typeface="Arial"/>
                <a:cs typeface="Arial"/>
              </a:rPr>
              <a:t> </a:t>
            </a:r>
          </a:p>
        </p:txBody>
      </p:sp>
    </p:spTree>
    <p:extLst>
      <p:ext uri="{BB962C8B-B14F-4D97-AF65-F5344CB8AC3E}">
        <p14:creationId xmlns:p14="http://schemas.microsoft.com/office/powerpoint/2010/main" val="19666318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4818" name="Text Box 4"/>
          <p:cNvSpPr txBox="1">
            <a:spLocks noChangeArrowheads="1"/>
          </p:cNvSpPr>
          <p:nvPr/>
        </p:nvSpPr>
        <p:spPr bwMode="auto">
          <a:xfrm>
            <a:off x="404813" y="788988"/>
            <a:ext cx="8510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endParaRPr lang="en-US" sz="2000">
              <a:latin typeface="Arial" charset="0"/>
            </a:endParaRPr>
          </a:p>
          <a:p>
            <a:endParaRPr lang="en-US" sz="2000">
              <a:latin typeface="Arial" charset="0"/>
            </a:endParaRPr>
          </a:p>
        </p:txBody>
      </p:sp>
      <p:pic>
        <p:nvPicPr>
          <p:cNvPr id="34819"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5"/>
          <p:cNvSpPr txBox="1">
            <a:spLocks noChangeArrowheads="1"/>
          </p:cNvSpPr>
          <p:nvPr/>
        </p:nvSpPr>
        <p:spPr bwMode="auto">
          <a:xfrm>
            <a:off x="533400" y="2819400"/>
            <a:ext cx="8001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Arial" charset="0"/>
              <a:buChar char="•"/>
            </a:pPr>
            <a:r>
              <a:rPr lang="en-US" sz="1800">
                <a:latin typeface="Arial" charset="0"/>
                <a:cs typeface="Arial" charset="0"/>
              </a:rPr>
              <a:t>Diversity and/or species number increases with successional time as more species colonize an area.  Up until mid- to late succession, the migration of new species is greater than the loss due to extinction. However, late in succession, there are no more new species to invade and competitive exclusion leads to a decline in diversity.</a:t>
            </a:r>
          </a:p>
          <a:p>
            <a:pPr>
              <a:buFont typeface="Arial" charset="0"/>
              <a:buChar char="•"/>
            </a:pPr>
            <a:r>
              <a:rPr lang="en-US" sz="1800">
                <a:latin typeface="Arial" charset="0"/>
                <a:cs typeface="Arial" charset="0"/>
              </a:rPr>
              <a:t>Biomass simply increases as more and more individuals are established and as larger individuals take over.  Larger individuals have slower growth rates, which ultimately means that biomass increases more slowly and eventually levels off.</a:t>
            </a:r>
          </a:p>
          <a:p>
            <a:pPr>
              <a:buFont typeface="Arial" charset="0"/>
              <a:buChar char="•"/>
            </a:pPr>
            <a:r>
              <a:rPr lang="en-US" sz="1800">
                <a:latin typeface="Arial" charset="0"/>
                <a:cs typeface="Arial" charset="0"/>
              </a:rPr>
              <a:t>Production increases as there is more biomass present to fix CO</a:t>
            </a:r>
            <a:r>
              <a:rPr lang="en-US" sz="1800" baseline="-25000">
                <a:latin typeface="Arial" charset="0"/>
                <a:cs typeface="Arial" charset="0"/>
              </a:rPr>
              <a:t>2</a:t>
            </a:r>
            <a:r>
              <a:rPr lang="en-US" sz="1800">
                <a:latin typeface="Arial" charset="0"/>
                <a:cs typeface="Arial" charset="0"/>
              </a:rPr>
              <a:t>.  This is mitigated somewhat by the earlier species have faster growth rates and higher metabolic rates, which also accounts for the difference between gross and net production.</a:t>
            </a:r>
          </a:p>
        </p:txBody>
      </p:sp>
      <p:grpSp>
        <p:nvGrpSpPr>
          <p:cNvPr id="34821" name="Group 36"/>
          <p:cNvGrpSpPr>
            <a:grpSpLocks/>
          </p:cNvGrpSpPr>
          <p:nvPr/>
        </p:nvGrpSpPr>
        <p:grpSpPr bwMode="auto">
          <a:xfrm>
            <a:off x="1981200" y="609600"/>
            <a:ext cx="4953000" cy="2284413"/>
            <a:chOff x="404813" y="685800"/>
            <a:chExt cx="8510587" cy="4029312"/>
          </a:xfrm>
        </p:grpSpPr>
        <p:sp>
          <p:nvSpPr>
            <p:cNvPr id="34822" name="Text Box 4"/>
            <p:cNvSpPr txBox="1">
              <a:spLocks noChangeArrowheads="1"/>
            </p:cNvSpPr>
            <p:nvPr/>
          </p:nvSpPr>
          <p:spPr bwMode="auto">
            <a:xfrm>
              <a:off x="404813" y="788988"/>
              <a:ext cx="8510587" cy="65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endParaRPr lang="en-US" sz="900">
                <a:latin typeface="Arial" charset="0"/>
              </a:endParaRPr>
            </a:p>
            <a:p>
              <a:endParaRPr lang="en-US" sz="900">
                <a:latin typeface="Arial" charset="0"/>
              </a:endParaRPr>
            </a:p>
          </p:txBody>
        </p:sp>
        <p:sp>
          <p:nvSpPr>
            <p:cNvPr id="34823" name="Freeform 38"/>
            <p:cNvSpPr>
              <a:spLocks noChangeArrowheads="1"/>
            </p:cNvSpPr>
            <p:nvPr/>
          </p:nvSpPr>
          <p:spPr bwMode="auto">
            <a:xfrm>
              <a:off x="1282700" y="905933"/>
              <a:ext cx="6565900" cy="3225800"/>
            </a:xfrm>
            <a:custGeom>
              <a:avLst/>
              <a:gdLst>
                <a:gd name="T0" fmla="*/ 0 w 6769100"/>
                <a:gd name="T1" fmla="*/ 3196167 h 3225800"/>
                <a:gd name="T2" fmla="*/ 327723 w 6769100"/>
                <a:gd name="T3" fmla="*/ 3183467 h 3225800"/>
                <a:gd name="T4" fmla="*/ 852076 w 6769100"/>
                <a:gd name="T5" fmla="*/ 2942167 h 3225800"/>
                <a:gd name="T6" fmla="*/ 1310887 w 6769100"/>
                <a:gd name="T7" fmla="*/ 2637367 h 3225800"/>
                <a:gd name="T8" fmla="*/ 1825877 w 6769100"/>
                <a:gd name="T9" fmla="*/ 2078567 h 3225800"/>
                <a:gd name="T10" fmla="*/ 2556228 w 6769100"/>
                <a:gd name="T11" fmla="*/ 1240367 h 3225800"/>
                <a:gd name="T12" fmla="*/ 3155491 w 6769100"/>
                <a:gd name="T13" fmla="*/ 605367 h 3225800"/>
                <a:gd name="T14" fmla="*/ 3679846 w 6769100"/>
                <a:gd name="T15" fmla="*/ 135467 h 3225800"/>
                <a:gd name="T16" fmla="*/ 3932660 w 6769100"/>
                <a:gd name="T17" fmla="*/ 21167 h 3225800"/>
                <a:gd name="T18" fmla="*/ 4185472 w 6769100"/>
                <a:gd name="T19" fmla="*/ 46567 h 3225800"/>
                <a:gd name="T20" fmla="*/ 4531922 w 6769100"/>
                <a:gd name="T21" fmla="*/ 300567 h 3225800"/>
                <a:gd name="T22" fmla="*/ 4728556 w 6769100"/>
                <a:gd name="T23" fmla="*/ 351367 h 3225800"/>
                <a:gd name="T24" fmla="*/ 4906461 w 6769100"/>
                <a:gd name="T25" fmla="*/ 338667 h 3225800"/>
                <a:gd name="T26" fmla="*/ 4990733 w 6769100"/>
                <a:gd name="T27" fmla="*/ 351367 h 32258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69100"/>
                <a:gd name="T43" fmla="*/ 0 h 3225800"/>
                <a:gd name="T44" fmla="*/ 6769100 w 6769100"/>
                <a:gd name="T45" fmla="*/ 3225800 h 32258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69100" h="3225800">
                  <a:moveTo>
                    <a:pt x="0" y="3196167"/>
                  </a:moveTo>
                  <a:cubicBezTo>
                    <a:pt x="125941" y="3210983"/>
                    <a:pt x="251883" y="3225800"/>
                    <a:pt x="444500" y="3183467"/>
                  </a:cubicBezTo>
                  <a:cubicBezTo>
                    <a:pt x="637117" y="3141134"/>
                    <a:pt x="933450" y="3033184"/>
                    <a:pt x="1155700" y="2942167"/>
                  </a:cubicBezTo>
                  <a:cubicBezTo>
                    <a:pt x="1377950" y="2851150"/>
                    <a:pt x="1557867" y="2781300"/>
                    <a:pt x="1778000" y="2637367"/>
                  </a:cubicBezTo>
                  <a:cubicBezTo>
                    <a:pt x="1998133" y="2493434"/>
                    <a:pt x="2194983" y="2311400"/>
                    <a:pt x="2476500" y="2078567"/>
                  </a:cubicBezTo>
                  <a:cubicBezTo>
                    <a:pt x="2758017" y="1845734"/>
                    <a:pt x="3166533" y="1485900"/>
                    <a:pt x="3467100" y="1240367"/>
                  </a:cubicBezTo>
                  <a:cubicBezTo>
                    <a:pt x="3767667" y="994834"/>
                    <a:pt x="4025900" y="789517"/>
                    <a:pt x="4279900" y="605367"/>
                  </a:cubicBezTo>
                  <a:cubicBezTo>
                    <a:pt x="4533900" y="421217"/>
                    <a:pt x="4815417" y="232834"/>
                    <a:pt x="4991100" y="135467"/>
                  </a:cubicBezTo>
                  <a:cubicBezTo>
                    <a:pt x="5166783" y="38100"/>
                    <a:pt x="5219700" y="35984"/>
                    <a:pt x="5334000" y="21167"/>
                  </a:cubicBezTo>
                  <a:cubicBezTo>
                    <a:pt x="5448300" y="6350"/>
                    <a:pt x="5541433" y="0"/>
                    <a:pt x="5676900" y="46567"/>
                  </a:cubicBezTo>
                  <a:cubicBezTo>
                    <a:pt x="5812367" y="93134"/>
                    <a:pt x="6024033" y="249767"/>
                    <a:pt x="6146800" y="300567"/>
                  </a:cubicBezTo>
                  <a:cubicBezTo>
                    <a:pt x="6269567" y="351367"/>
                    <a:pt x="6328833" y="345017"/>
                    <a:pt x="6413500" y="351367"/>
                  </a:cubicBezTo>
                  <a:cubicBezTo>
                    <a:pt x="6498167" y="357717"/>
                    <a:pt x="6595533" y="338667"/>
                    <a:pt x="6654800" y="338667"/>
                  </a:cubicBezTo>
                  <a:cubicBezTo>
                    <a:pt x="6714067" y="338667"/>
                    <a:pt x="6769100" y="351367"/>
                    <a:pt x="6769100" y="351367"/>
                  </a:cubicBezTo>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TextBox 39"/>
            <p:cNvSpPr txBox="1">
              <a:spLocks noChangeArrowheads="1"/>
            </p:cNvSpPr>
            <p:nvPr/>
          </p:nvSpPr>
          <p:spPr bwMode="auto">
            <a:xfrm>
              <a:off x="2438401" y="990599"/>
              <a:ext cx="1485103" cy="3529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solidFill>
                    <a:srgbClr val="FF0000"/>
                  </a:solidFill>
                  <a:latin typeface="Arial" charset="0"/>
                  <a:cs typeface="Arial" charset="0"/>
                </a:rPr>
                <a:t>net production</a:t>
              </a:r>
            </a:p>
          </p:txBody>
        </p:sp>
        <p:sp>
          <p:nvSpPr>
            <p:cNvPr id="34825" name="TextBox 40"/>
            <p:cNvSpPr txBox="1">
              <a:spLocks noChangeArrowheads="1"/>
            </p:cNvSpPr>
            <p:nvPr/>
          </p:nvSpPr>
          <p:spPr bwMode="auto">
            <a:xfrm>
              <a:off x="5029199" y="914401"/>
              <a:ext cx="937177"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solidFill>
                    <a:srgbClr val="0000FF"/>
                  </a:solidFill>
                  <a:latin typeface="Arial" charset="0"/>
                  <a:cs typeface="Arial" charset="0"/>
                </a:rPr>
                <a:t>diversity</a:t>
              </a:r>
            </a:p>
          </p:txBody>
        </p:sp>
        <p:sp>
          <p:nvSpPr>
            <p:cNvPr id="42" name="Freeform 41"/>
            <p:cNvSpPr/>
            <p:nvPr/>
          </p:nvSpPr>
          <p:spPr bwMode="auto">
            <a:xfrm>
              <a:off x="1255872" y="1427821"/>
              <a:ext cx="6631167" cy="2648873"/>
            </a:xfrm>
            <a:custGeom>
              <a:avLst/>
              <a:gdLst>
                <a:gd name="connsiteX0" fmla="*/ 0 w 6629400"/>
                <a:gd name="connsiteY0" fmla="*/ 2650067 h 2650067"/>
                <a:gd name="connsiteX1" fmla="*/ 762000 w 6629400"/>
                <a:gd name="connsiteY1" fmla="*/ 2027767 h 2650067"/>
                <a:gd name="connsiteX2" fmla="*/ 1397000 w 6629400"/>
                <a:gd name="connsiteY2" fmla="*/ 1113367 h 2650067"/>
                <a:gd name="connsiteX3" fmla="*/ 1905000 w 6629400"/>
                <a:gd name="connsiteY3" fmla="*/ 402167 h 2650067"/>
                <a:gd name="connsiteX4" fmla="*/ 2387600 w 6629400"/>
                <a:gd name="connsiteY4" fmla="*/ 46567 h 2650067"/>
                <a:gd name="connsiteX5" fmla="*/ 2705100 w 6629400"/>
                <a:gd name="connsiteY5" fmla="*/ 122767 h 2650067"/>
                <a:gd name="connsiteX6" fmla="*/ 2921000 w 6629400"/>
                <a:gd name="connsiteY6" fmla="*/ 402167 h 2650067"/>
                <a:gd name="connsiteX7" fmla="*/ 3086100 w 6629400"/>
                <a:gd name="connsiteY7" fmla="*/ 554567 h 2650067"/>
                <a:gd name="connsiteX8" fmla="*/ 3492500 w 6629400"/>
                <a:gd name="connsiteY8" fmla="*/ 618067 h 2650067"/>
                <a:gd name="connsiteX9" fmla="*/ 3975100 w 6629400"/>
                <a:gd name="connsiteY9" fmla="*/ 706967 h 2650067"/>
                <a:gd name="connsiteX10" fmla="*/ 4851400 w 6629400"/>
                <a:gd name="connsiteY10" fmla="*/ 795867 h 2650067"/>
                <a:gd name="connsiteX11" fmla="*/ 5651500 w 6629400"/>
                <a:gd name="connsiteY11" fmla="*/ 821267 h 2650067"/>
                <a:gd name="connsiteX12" fmla="*/ 6629400 w 6629400"/>
                <a:gd name="connsiteY12" fmla="*/ 795867 h 2650067"/>
                <a:gd name="connsiteX13" fmla="*/ 6629400 w 6629400"/>
                <a:gd name="connsiteY13" fmla="*/ 795867 h 265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9400" h="2650067">
                  <a:moveTo>
                    <a:pt x="0" y="2650067"/>
                  </a:moveTo>
                  <a:cubicBezTo>
                    <a:pt x="264583" y="2466975"/>
                    <a:pt x="529167" y="2283884"/>
                    <a:pt x="762000" y="2027767"/>
                  </a:cubicBezTo>
                  <a:cubicBezTo>
                    <a:pt x="994833" y="1771650"/>
                    <a:pt x="1206500" y="1384300"/>
                    <a:pt x="1397000" y="1113367"/>
                  </a:cubicBezTo>
                  <a:cubicBezTo>
                    <a:pt x="1587500" y="842434"/>
                    <a:pt x="1739900" y="579967"/>
                    <a:pt x="1905000" y="402167"/>
                  </a:cubicBezTo>
                  <a:cubicBezTo>
                    <a:pt x="2070100" y="224367"/>
                    <a:pt x="2254250" y="93134"/>
                    <a:pt x="2387600" y="46567"/>
                  </a:cubicBezTo>
                  <a:cubicBezTo>
                    <a:pt x="2520950" y="0"/>
                    <a:pt x="2616200" y="63500"/>
                    <a:pt x="2705100" y="122767"/>
                  </a:cubicBezTo>
                  <a:cubicBezTo>
                    <a:pt x="2794000" y="182034"/>
                    <a:pt x="2857500" y="330200"/>
                    <a:pt x="2921000" y="402167"/>
                  </a:cubicBezTo>
                  <a:cubicBezTo>
                    <a:pt x="2984500" y="474134"/>
                    <a:pt x="2990850" y="518584"/>
                    <a:pt x="3086100" y="554567"/>
                  </a:cubicBezTo>
                  <a:cubicBezTo>
                    <a:pt x="3181350" y="590550"/>
                    <a:pt x="3344333" y="592667"/>
                    <a:pt x="3492500" y="618067"/>
                  </a:cubicBezTo>
                  <a:cubicBezTo>
                    <a:pt x="3640667" y="643467"/>
                    <a:pt x="3748617" y="677334"/>
                    <a:pt x="3975100" y="706967"/>
                  </a:cubicBezTo>
                  <a:cubicBezTo>
                    <a:pt x="4201583" y="736600"/>
                    <a:pt x="4572000" y="776817"/>
                    <a:pt x="4851400" y="795867"/>
                  </a:cubicBezTo>
                  <a:cubicBezTo>
                    <a:pt x="5130800" y="814917"/>
                    <a:pt x="5355167" y="821267"/>
                    <a:pt x="5651500" y="821267"/>
                  </a:cubicBezTo>
                  <a:cubicBezTo>
                    <a:pt x="5947833" y="821267"/>
                    <a:pt x="6629400" y="795867"/>
                    <a:pt x="6629400" y="795867"/>
                  </a:cubicBezTo>
                  <a:lnTo>
                    <a:pt x="6629400" y="795867"/>
                  </a:lnTo>
                </a:path>
              </a:pathLst>
            </a:custGeom>
            <a:noFill/>
            <a:ln w="38100" cap="flat" cmpd="sng" algn="ctr">
              <a:solidFill>
                <a:srgbClr val="FF0000"/>
              </a:solidFill>
              <a:prstDash val="solid"/>
              <a:round/>
              <a:headEnd type="none" w="med" len="med"/>
              <a:tailEnd type="none" w="med" len="med"/>
            </a:ln>
            <a:effectLst/>
          </p:spPr>
          <p:txBody>
            <a:bodyPr/>
            <a:lstStyle/>
            <a:p>
              <a:pPr>
                <a:defRPr/>
              </a:pPr>
              <a:endParaRPr lang="en-US" sz="1000" dirty="0">
                <a:ln w="76200" cmpd="sng">
                  <a:solidFill>
                    <a:srgbClr val="FF0000"/>
                  </a:solidFill>
                </a:ln>
                <a:solidFill>
                  <a:srgbClr val="FF0000"/>
                </a:solidFill>
                <a:latin typeface="Times" pitchFamily="36" charset="0"/>
                <a:ea typeface="+mn-ea"/>
                <a:cs typeface="+mn-cs"/>
              </a:endParaRPr>
            </a:p>
          </p:txBody>
        </p:sp>
        <p:sp>
          <p:nvSpPr>
            <p:cNvPr id="34827" name="Freeform 42"/>
            <p:cNvSpPr>
              <a:spLocks noChangeArrowheads="1"/>
            </p:cNvSpPr>
            <p:nvPr/>
          </p:nvSpPr>
          <p:spPr bwMode="auto">
            <a:xfrm>
              <a:off x="1346200" y="2209800"/>
              <a:ext cx="6540500" cy="1866900"/>
            </a:xfrm>
            <a:custGeom>
              <a:avLst/>
              <a:gdLst>
                <a:gd name="T0" fmla="*/ 0 w 6540500"/>
                <a:gd name="T1" fmla="*/ 2896175 h 1778000"/>
                <a:gd name="T2" fmla="*/ 596900 w 6540500"/>
                <a:gd name="T3" fmla="*/ 2503122 h 1778000"/>
                <a:gd name="T4" fmla="*/ 1270000 w 6540500"/>
                <a:gd name="T5" fmla="*/ 1675645 h 1778000"/>
                <a:gd name="T6" fmla="*/ 1892300 w 6540500"/>
                <a:gd name="T7" fmla="*/ 910225 h 1778000"/>
                <a:gd name="T8" fmla="*/ 2514600 w 6540500"/>
                <a:gd name="T9" fmla="*/ 330990 h 1778000"/>
                <a:gd name="T10" fmla="*/ 3136900 w 6540500"/>
                <a:gd name="T11" fmla="*/ 62061 h 1778000"/>
                <a:gd name="T12" fmla="*/ 4178300 w 6540500"/>
                <a:gd name="T13" fmla="*/ 0 h 1778000"/>
                <a:gd name="T14" fmla="*/ 5143500 w 6540500"/>
                <a:gd name="T15" fmla="*/ 62061 h 1778000"/>
                <a:gd name="T16" fmla="*/ 6540500 w 6540500"/>
                <a:gd name="T17" fmla="*/ 41374 h 1778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0500"/>
                <a:gd name="T28" fmla="*/ 0 h 1778000"/>
                <a:gd name="T29" fmla="*/ 6540500 w 6540500"/>
                <a:gd name="T30" fmla="*/ 1778000 h 177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0500" h="1778000">
                  <a:moveTo>
                    <a:pt x="0" y="1778000"/>
                  </a:moveTo>
                  <a:cubicBezTo>
                    <a:pt x="192616" y="1719791"/>
                    <a:pt x="385233" y="1661583"/>
                    <a:pt x="596900" y="1536700"/>
                  </a:cubicBezTo>
                  <a:cubicBezTo>
                    <a:pt x="808567" y="1411817"/>
                    <a:pt x="1270000" y="1028700"/>
                    <a:pt x="1270000" y="1028700"/>
                  </a:cubicBezTo>
                  <a:cubicBezTo>
                    <a:pt x="1485900" y="865717"/>
                    <a:pt x="1684867" y="696383"/>
                    <a:pt x="1892300" y="558800"/>
                  </a:cubicBezTo>
                  <a:cubicBezTo>
                    <a:pt x="2099733" y="421217"/>
                    <a:pt x="2307167" y="289983"/>
                    <a:pt x="2514600" y="203200"/>
                  </a:cubicBezTo>
                  <a:cubicBezTo>
                    <a:pt x="2722033" y="116417"/>
                    <a:pt x="2859617" y="71967"/>
                    <a:pt x="3136900" y="38100"/>
                  </a:cubicBezTo>
                  <a:cubicBezTo>
                    <a:pt x="3414183" y="4233"/>
                    <a:pt x="3843867" y="0"/>
                    <a:pt x="4178300" y="0"/>
                  </a:cubicBezTo>
                  <a:cubicBezTo>
                    <a:pt x="4512733" y="0"/>
                    <a:pt x="5143500" y="38100"/>
                    <a:pt x="5143500" y="38100"/>
                  </a:cubicBezTo>
                  <a:lnTo>
                    <a:pt x="6540500" y="25400"/>
                  </a:lnTo>
                </a:path>
              </a:pathLst>
            </a:custGeom>
            <a:noFill/>
            <a:ln w="5715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8" name="Freeform 43"/>
            <p:cNvSpPr>
              <a:spLocks noChangeArrowheads="1"/>
            </p:cNvSpPr>
            <p:nvPr/>
          </p:nvSpPr>
          <p:spPr bwMode="auto">
            <a:xfrm>
              <a:off x="1371600" y="1722967"/>
              <a:ext cx="6489700" cy="2419350"/>
            </a:xfrm>
            <a:custGeom>
              <a:avLst/>
              <a:gdLst>
                <a:gd name="T0" fmla="*/ 0 w 6489700"/>
                <a:gd name="T1" fmla="*/ 2353733 h 2419350"/>
                <a:gd name="T2" fmla="*/ 469900 w 6489700"/>
                <a:gd name="T3" fmla="*/ 2353733 h 2419350"/>
                <a:gd name="T4" fmla="*/ 1447800 w 6489700"/>
                <a:gd name="T5" fmla="*/ 1960033 h 2419350"/>
                <a:gd name="T6" fmla="*/ 2451100 w 6489700"/>
                <a:gd name="T7" fmla="*/ 1350433 h 2419350"/>
                <a:gd name="T8" fmla="*/ 3390900 w 6489700"/>
                <a:gd name="T9" fmla="*/ 842433 h 2419350"/>
                <a:gd name="T10" fmla="*/ 4546600 w 6489700"/>
                <a:gd name="T11" fmla="*/ 385233 h 2419350"/>
                <a:gd name="T12" fmla="*/ 5295900 w 6489700"/>
                <a:gd name="T13" fmla="*/ 118533 h 2419350"/>
                <a:gd name="T14" fmla="*/ 5956300 w 6489700"/>
                <a:gd name="T15" fmla="*/ 16933 h 2419350"/>
                <a:gd name="T16" fmla="*/ 6489700 w 6489700"/>
                <a:gd name="T17" fmla="*/ 16933 h 2419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9700"/>
                <a:gd name="T28" fmla="*/ 0 h 2419350"/>
                <a:gd name="T29" fmla="*/ 6489700 w 6489700"/>
                <a:gd name="T30" fmla="*/ 2419350 h 2419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9700" h="2419350">
                  <a:moveTo>
                    <a:pt x="0" y="2353733"/>
                  </a:moveTo>
                  <a:cubicBezTo>
                    <a:pt x="114300" y="2386541"/>
                    <a:pt x="228600" y="2419350"/>
                    <a:pt x="469900" y="2353733"/>
                  </a:cubicBezTo>
                  <a:cubicBezTo>
                    <a:pt x="711200" y="2288116"/>
                    <a:pt x="1117600" y="2127250"/>
                    <a:pt x="1447800" y="1960033"/>
                  </a:cubicBezTo>
                  <a:cubicBezTo>
                    <a:pt x="1778000" y="1792816"/>
                    <a:pt x="2127250" y="1536700"/>
                    <a:pt x="2451100" y="1350433"/>
                  </a:cubicBezTo>
                  <a:cubicBezTo>
                    <a:pt x="2774950" y="1164166"/>
                    <a:pt x="3041650" y="1003300"/>
                    <a:pt x="3390900" y="842433"/>
                  </a:cubicBezTo>
                  <a:cubicBezTo>
                    <a:pt x="3740150" y="681566"/>
                    <a:pt x="4229100" y="505883"/>
                    <a:pt x="4546600" y="385233"/>
                  </a:cubicBezTo>
                  <a:cubicBezTo>
                    <a:pt x="4864100" y="264583"/>
                    <a:pt x="5060950" y="179916"/>
                    <a:pt x="5295900" y="118533"/>
                  </a:cubicBezTo>
                  <a:cubicBezTo>
                    <a:pt x="5530850" y="57150"/>
                    <a:pt x="5757333" y="33866"/>
                    <a:pt x="5956300" y="16933"/>
                  </a:cubicBezTo>
                  <a:cubicBezTo>
                    <a:pt x="6155267" y="0"/>
                    <a:pt x="6489700" y="16933"/>
                    <a:pt x="6489700" y="16933"/>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9" name="Rectangle 44"/>
            <p:cNvSpPr>
              <a:spLocks noChangeArrowheads="1"/>
            </p:cNvSpPr>
            <p:nvPr/>
          </p:nvSpPr>
          <p:spPr bwMode="auto">
            <a:xfrm>
              <a:off x="1219200" y="685800"/>
              <a:ext cx="6858000" cy="3429000"/>
            </a:xfrm>
            <a:prstGeom prst="rect">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p>
          </p:txBody>
        </p:sp>
        <p:sp>
          <p:nvSpPr>
            <p:cNvPr id="34830" name="TextBox 45"/>
            <p:cNvSpPr txBox="1">
              <a:spLocks noChangeArrowheads="1"/>
            </p:cNvSpPr>
            <p:nvPr/>
          </p:nvSpPr>
          <p:spPr bwMode="auto">
            <a:xfrm>
              <a:off x="1371600" y="1752600"/>
              <a:ext cx="1701608"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solidFill>
                    <a:srgbClr val="FF0000"/>
                  </a:solidFill>
                  <a:latin typeface="Arial" charset="0"/>
                  <a:cs typeface="Arial" charset="0"/>
                </a:rPr>
                <a:t>gross production</a:t>
              </a:r>
            </a:p>
          </p:txBody>
        </p:sp>
        <p:sp>
          <p:nvSpPr>
            <p:cNvPr id="34831" name="TextBox 46"/>
            <p:cNvSpPr txBox="1">
              <a:spLocks noChangeArrowheads="1"/>
            </p:cNvSpPr>
            <p:nvPr/>
          </p:nvSpPr>
          <p:spPr bwMode="auto">
            <a:xfrm>
              <a:off x="6324600" y="1447799"/>
              <a:ext cx="948697"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latin typeface="Arial" charset="0"/>
                  <a:cs typeface="Arial" charset="0"/>
                </a:rPr>
                <a:t>biomass</a:t>
              </a:r>
            </a:p>
          </p:txBody>
        </p:sp>
        <p:cxnSp>
          <p:nvCxnSpPr>
            <p:cNvPr id="34832" name="Straight Arrow Connector 47"/>
            <p:cNvCxnSpPr>
              <a:cxnSpLocks noChangeShapeType="1"/>
            </p:cNvCxnSpPr>
            <p:nvPr/>
          </p:nvCxnSpPr>
          <p:spPr bwMode="auto">
            <a:xfrm rot="16200000" flipH="1">
              <a:off x="3048000" y="1676400"/>
              <a:ext cx="1066800" cy="304800"/>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34833" name="TextBox 48"/>
            <p:cNvSpPr txBox="1">
              <a:spLocks noChangeArrowheads="1"/>
            </p:cNvSpPr>
            <p:nvPr/>
          </p:nvSpPr>
          <p:spPr bwMode="auto">
            <a:xfrm>
              <a:off x="3269228" y="4267200"/>
              <a:ext cx="2750575" cy="4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000">
                  <a:latin typeface="Arial" charset="0"/>
                  <a:cs typeface="Arial" charset="0"/>
                </a:rPr>
                <a:t>Successional Time</a:t>
              </a:r>
            </a:p>
          </p:txBody>
        </p:sp>
        <p:sp>
          <p:nvSpPr>
            <p:cNvPr id="34834" name="TextBox 49"/>
            <p:cNvSpPr txBox="1">
              <a:spLocks noChangeArrowheads="1"/>
            </p:cNvSpPr>
            <p:nvPr/>
          </p:nvSpPr>
          <p:spPr bwMode="auto">
            <a:xfrm>
              <a:off x="1143001" y="4190998"/>
              <a:ext cx="1268294" cy="3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latin typeface="Arial" charset="0"/>
                  <a:cs typeface="Arial" charset="0"/>
                </a:rPr>
                <a:t>colonization</a:t>
              </a:r>
            </a:p>
          </p:txBody>
        </p:sp>
        <p:sp>
          <p:nvSpPr>
            <p:cNvPr id="34835" name="TextBox 50"/>
            <p:cNvSpPr txBox="1">
              <a:spLocks noChangeArrowheads="1"/>
            </p:cNvSpPr>
            <p:nvPr/>
          </p:nvSpPr>
          <p:spPr bwMode="auto">
            <a:xfrm>
              <a:off x="7162800" y="4190998"/>
              <a:ext cx="766056" cy="35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700">
                  <a:latin typeface="Arial" charset="0"/>
                  <a:cs typeface="Arial" charset="0"/>
                </a:rPr>
                <a:t>climax</a:t>
              </a:r>
            </a:p>
          </p:txBody>
        </p:sp>
      </p:gr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600200" y="2243191"/>
            <a:ext cx="6261100" cy="4691009"/>
          </a:xfrm>
          <a:prstGeom prst="rect">
            <a:avLst/>
          </a:prstGeom>
        </p:spPr>
      </p:pic>
      <p:sp>
        <p:nvSpPr>
          <p:cNvPr id="3" name="TextBox 2"/>
          <p:cNvSpPr txBox="1"/>
          <p:nvPr/>
        </p:nvSpPr>
        <p:spPr>
          <a:xfrm>
            <a:off x="304800" y="609600"/>
            <a:ext cx="8534400" cy="1754327"/>
          </a:xfrm>
          <a:prstGeom prst="rect">
            <a:avLst/>
          </a:prstGeom>
          <a:noFill/>
        </p:spPr>
        <p:txBody>
          <a:bodyPr wrap="square" rtlCol="0">
            <a:spAutoFit/>
          </a:bodyPr>
          <a:lstStyle/>
          <a:p>
            <a:r>
              <a:rPr lang="en-US" sz="1800" dirty="0" smtClean="0">
                <a:latin typeface="Arial"/>
                <a:cs typeface="Arial"/>
              </a:rPr>
              <a:t>Succession can be viewed as assembly determined by when and which species pass through different filters. The first filter is based on who can get there (biotic, similar species traits), the second is based on who can grow in that habitat (abiotic, similar species traits), and the third is based on who can survive the various species interactions, especially competition (biotic, selects for species that occupy different niches.</a:t>
            </a:r>
            <a:endParaRPr lang="en-US" sz="18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6866" name="Text Box 4"/>
          <p:cNvSpPr txBox="1">
            <a:spLocks noChangeArrowheads="1"/>
          </p:cNvSpPr>
          <p:nvPr/>
        </p:nvSpPr>
        <p:spPr bwMode="auto">
          <a:xfrm>
            <a:off x="404813" y="788988"/>
            <a:ext cx="85105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r>
              <a:rPr lang="en-US" sz="2000" dirty="0">
                <a:latin typeface="Arial" charset="0"/>
              </a:rPr>
              <a:t> 	D.	How do communities vary:   </a:t>
            </a:r>
            <a:r>
              <a:rPr lang="en-US" sz="2000" u="sng" dirty="0">
                <a:latin typeface="Arial" charset="0"/>
              </a:rPr>
              <a:t>with time</a:t>
            </a:r>
            <a:r>
              <a:rPr lang="en-US" sz="2000" dirty="0">
                <a:latin typeface="Arial" charset="0"/>
              </a:rPr>
              <a:t> (succession)?</a:t>
            </a:r>
          </a:p>
          <a:p>
            <a:endParaRPr lang="en-US" sz="2000" dirty="0">
              <a:latin typeface="Arial" charset="0"/>
            </a:endParaRPr>
          </a:p>
          <a:p>
            <a:r>
              <a:rPr lang="en-US" sz="2000" dirty="0">
                <a:latin typeface="Arial" charset="0"/>
              </a:rPr>
              <a:t>		1.	What is succession?</a:t>
            </a:r>
          </a:p>
          <a:p>
            <a:endParaRPr lang="en-US" sz="2000" dirty="0">
              <a:latin typeface="Arial" charset="0"/>
            </a:endParaRPr>
          </a:p>
          <a:p>
            <a:r>
              <a:rPr lang="en-US" sz="2000" dirty="0">
                <a:latin typeface="Arial" charset="0"/>
              </a:rPr>
              <a:t>	</a:t>
            </a:r>
            <a:r>
              <a:rPr lang="en-US" sz="2000" dirty="0">
                <a:solidFill>
                  <a:srgbClr val="FF0000"/>
                </a:solidFill>
                <a:latin typeface="Arial" charset="0"/>
              </a:rPr>
              <a:t>	2.	Different types of succession</a:t>
            </a:r>
          </a:p>
          <a:p>
            <a:endParaRPr lang="en-US" sz="2000" dirty="0">
              <a:latin typeface="Arial" charset="0"/>
            </a:endParaRPr>
          </a:p>
          <a:p>
            <a:pPr marL="1835150" indent="-1835150"/>
            <a:r>
              <a:rPr lang="en-US" sz="2000" dirty="0">
                <a:latin typeface="Arial" charset="0"/>
              </a:rPr>
              <a:t>			a.	</a:t>
            </a:r>
            <a:r>
              <a:rPr lang="en-US" sz="2000" u="sng" dirty="0">
                <a:latin typeface="Arial" charset="0"/>
              </a:rPr>
              <a:t>Primary succession</a:t>
            </a:r>
            <a:r>
              <a:rPr lang="en-US" sz="2000" dirty="0">
                <a:latin typeface="Arial" charset="0"/>
              </a:rPr>
              <a:t> (</a:t>
            </a:r>
            <a:r>
              <a:rPr lang="en-US" sz="2000" dirty="0" err="1">
                <a:latin typeface="Arial" charset="0"/>
              </a:rPr>
              <a:t>sanddunes</a:t>
            </a:r>
            <a:r>
              <a:rPr lang="en-US" sz="2000" dirty="0">
                <a:latin typeface="Arial" charset="0"/>
              </a:rPr>
              <a:t>, lava, glaciation)</a:t>
            </a:r>
          </a:p>
          <a:p>
            <a:pPr marL="1835150" indent="-1835150"/>
            <a:r>
              <a:rPr lang="en-US" sz="2000" dirty="0">
                <a:latin typeface="Arial" charset="0"/>
              </a:rPr>
              <a:t>			b.	</a:t>
            </a:r>
            <a:r>
              <a:rPr lang="en-US" sz="2000" u="sng" dirty="0">
                <a:latin typeface="Arial" charset="0"/>
              </a:rPr>
              <a:t>Secondary succession</a:t>
            </a:r>
            <a:r>
              <a:rPr lang="en-US" sz="2000" dirty="0">
                <a:latin typeface="Arial" charset="0"/>
              </a:rPr>
              <a:t> - pioneer species to climax species in organic soils where life had previously been before a disturbance.</a:t>
            </a:r>
          </a:p>
          <a:p>
            <a:endParaRPr lang="en-US" sz="2000" dirty="0">
              <a:latin typeface="Arial" charset="0"/>
            </a:endParaRPr>
          </a:p>
          <a:p>
            <a:endParaRPr lang="en-US" sz="2000" dirty="0">
              <a:latin typeface="Arial" charset="0"/>
            </a:endParaRPr>
          </a:p>
        </p:txBody>
      </p:sp>
      <p:pic>
        <p:nvPicPr>
          <p:cNvPr id="3686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1295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8914" name="Text Box 4"/>
          <p:cNvSpPr txBox="1">
            <a:spLocks noChangeArrowheads="1"/>
          </p:cNvSpPr>
          <p:nvPr/>
        </p:nvSpPr>
        <p:spPr bwMode="auto">
          <a:xfrm>
            <a:off x="404813" y="788988"/>
            <a:ext cx="851058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 pos="3886200" algn="ctr"/>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 pos="3886200" algn="ctr"/>
              </a:tabLst>
              <a:defRPr sz="2400">
                <a:solidFill>
                  <a:schemeClr val="tx1"/>
                </a:solidFill>
                <a:latin typeface="Times" charset="0"/>
                <a:ea typeface="ＭＳ Ｐゴシック" charset="0"/>
              </a:defRPr>
            </a:lvl2pPr>
            <a:lvl3pPr marL="1143000" indent="-228600">
              <a:tabLst>
                <a:tab pos="457200" algn="l"/>
                <a:tab pos="914400" algn="l"/>
                <a:tab pos="1371600" algn="l"/>
                <a:tab pos="3886200" algn="ctr"/>
              </a:tabLst>
              <a:defRPr sz="2400">
                <a:solidFill>
                  <a:schemeClr val="tx1"/>
                </a:solidFill>
                <a:latin typeface="Times" charset="0"/>
                <a:ea typeface="ＭＳ Ｐゴシック" charset="0"/>
              </a:defRPr>
            </a:lvl3pPr>
            <a:lvl4pPr marL="1600200" indent="-228600">
              <a:tabLst>
                <a:tab pos="457200" algn="l"/>
                <a:tab pos="914400" algn="l"/>
                <a:tab pos="1371600" algn="l"/>
                <a:tab pos="3886200" algn="ctr"/>
              </a:tabLst>
              <a:defRPr sz="2400">
                <a:solidFill>
                  <a:schemeClr val="tx1"/>
                </a:solidFill>
                <a:latin typeface="Times" charset="0"/>
                <a:ea typeface="ＭＳ Ｐゴシック" charset="0"/>
              </a:defRPr>
            </a:lvl4pPr>
            <a:lvl5pPr marL="2057400" indent="-228600">
              <a:tabLst>
                <a:tab pos="457200" algn="l"/>
                <a:tab pos="914400" algn="l"/>
                <a:tab pos="1371600" algn="l"/>
                <a:tab pos="3886200" algn="ctr"/>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 pos="3886200" algn="ctr"/>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 pos="3886200" algn="ctr"/>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 pos="3886200" algn="ctr"/>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 pos="3886200" algn="ctr"/>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r>
              <a:rPr lang="en-US" sz="2000" dirty="0">
                <a:latin typeface="Arial" charset="0"/>
              </a:rPr>
              <a:t> 	D.	How do communities vary:   </a:t>
            </a:r>
            <a:r>
              <a:rPr lang="en-US" sz="2000" u="sng" dirty="0">
                <a:latin typeface="Arial" charset="0"/>
              </a:rPr>
              <a:t>with time</a:t>
            </a:r>
            <a:r>
              <a:rPr lang="en-US" sz="2000" dirty="0">
                <a:latin typeface="Arial" charset="0"/>
              </a:rPr>
              <a:t> (succession)?</a:t>
            </a:r>
          </a:p>
          <a:p>
            <a:r>
              <a:rPr lang="en-US" sz="2000" dirty="0">
                <a:latin typeface="Arial" charset="0"/>
              </a:rPr>
              <a:t>		1.	What is succession?</a:t>
            </a:r>
          </a:p>
          <a:p>
            <a:r>
              <a:rPr lang="en-US" sz="2000" dirty="0">
                <a:latin typeface="Arial" charset="0"/>
              </a:rPr>
              <a:t>		2.	Different types of succession</a:t>
            </a:r>
          </a:p>
          <a:p>
            <a:endParaRPr lang="en-US" sz="2000" dirty="0">
              <a:solidFill>
                <a:srgbClr val="FF0000"/>
              </a:solidFill>
              <a:latin typeface="Arial" charset="0"/>
            </a:endParaRPr>
          </a:p>
          <a:p>
            <a:r>
              <a:rPr lang="en-US" sz="2000" dirty="0">
                <a:solidFill>
                  <a:srgbClr val="FF0000"/>
                </a:solidFill>
                <a:latin typeface="Arial" charset="0"/>
              </a:rPr>
              <a:t>		3.	Characteristics of species during succession:</a:t>
            </a:r>
            <a:endParaRPr lang="en-US" sz="2000" dirty="0">
              <a:latin typeface="Arial" charset="0"/>
            </a:endParaRPr>
          </a:p>
          <a:p>
            <a:endParaRPr lang="en-US" sz="2000" dirty="0">
              <a:latin typeface="Arial" charset="0"/>
            </a:endParaRPr>
          </a:p>
          <a:p>
            <a:r>
              <a:rPr lang="en-US" sz="1800" dirty="0">
                <a:latin typeface="Arial" charset="0"/>
              </a:rPr>
              <a:t>	</a:t>
            </a:r>
            <a:r>
              <a:rPr lang="en-US" sz="1800" u="sng" dirty="0">
                <a:latin typeface="Arial" charset="0"/>
              </a:rPr>
              <a:t>early stages		late stages</a:t>
            </a:r>
            <a:endParaRPr lang="en-US" sz="1800" dirty="0">
              <a:latin typeface="Arial" charset="0"/>
            </a:endParaRPr>
          </a:p>
          <a:p>
            <a:r>
              <a:rPr lang="en-US" sz="1800" dirty="0">
                <a:latin typeface="Arial" charset="0"/>
              </a:rPr>
              <a:t>	many seeds		few seeds</a:t>
            </a:r>
          </a:p>
          <a:p>
            <a:r>
              <a:rPr lang="en-US" sz="1800" dirty="0">
                <a:latin typeface="Arial" charset="0"/>
              </a:rPr>
              <a:t>	small seeds		large seeds</a:t>
            </a:r>
          </a:p>
          <a:p>
            <a:r>
              <a:rPr lang="en-US" sz="1800" dirty="0">
                <a:latin typeface="Arial" charset="0"/>
              </a:rPr>
              <a:t>	wind or animal dispersal		gravity dispersal</a:t>
            </a:r>
          </a:p>
          <a:p>
            <a:r>
              <a:rPr lang="en-US" sz="1800" dirty="0">
                <a:latin typeface="Arial" charset="0"/>
              </a:rPr>
              <a:t>	long viability of dispersal propagules	short viability of dispersal propagules</a:t>
            </a:r>
          </a:p>
          <a:p>
            <a:r>
              <a:rPr lang="en-US" sz="1800" dirty="0">
                <a:latin typeface="Arial" charset="0"/>
              </a:rPr>
              <a:t>	low root/shoot ratio		high root/shoot ratio</a:t>
            </a:r>
          </a:p>
          <a:p>
            <a:r>
              <a:rPr lang="en-US" sz="1800" dirty="0">
                <a:latin typeface="Arial" charset="0"/>
              </a:rPr>
              <a:t>	fast growth		slow growth</a:t>
            </a:r>
          </a:p>
          <a:p>
            <a:r>
              <a:rPr lang="en-US" sz="1800" dirty="0">
                <a:latin typeface="Arial" charset="0"/>
              </a:rPr>
              <a:t>	small size		large size</a:t>
            </a:r>
          </a:p>
          <a:p>
            <a:r>
              <a:rPr lang="en-US" sz="1800" dirty="0">
                <a:latin typeface="Arial" charset="0"/>
              </a:rPr>
              <a:t>	low shade tolerance		high shade tolerance</a:t>
            </a:r>
            <a:endParaRPr lang="en-US" sz="2000" dirty="0">
              <a:latin typeface="Arial" charset="0"/>
            </a:endParaRPr>
          </a:p>
          <a:p>
            <a:endParaRPr lang="en-US" sz="2000" dirty="0">
              <a:latin typeface="Arial" charset="0"/>
            </a:endParaRPr>
          </a:p>
          <a:p>
            <a:r>
              <a:rPr lang="en-US" sz="2000" dirty="0">
                <a:latin typeface="Arial" charset="0"/>
              </a:rPr>
              <a:t>	--	the same patterns apply to animals</a:t>
            </a:r>
          </a:p>
          <a:p>
            <a:r>
              <a:rPr lang="en-US" sz="2000" dirty="0">
                <a:latin typeface="Arial" charset="0"/>
              </a:rPr>
              <a:t>	--	what does this remind students of (r vs. K)</a:t>
            </a:r>
          </a:p>
        </p:txBody>
      </p:sp>
      <p:pic>
        <p:nvPicPr>
          <p:cNvPr id="3891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685800" y="4495800"/>
          <a:ext cx="2057400" cy="1857375"/>
        </p:xfrm>
        <a:graphic>
          <a:graphicData uri="http://schemas.openxmlformats.org/drawingml/2006/table">
            <a:tbl>
              <a:tblPr/>
              <a:tblGrid>
                <a:gridCol w="411163"/>
                <a:gridCol w="411162"/>
                <a:gridCol w="412750"/>
                <a:gridCol w="411163"/>
                <a:gridCol w="411162"/>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
        <p:nvSpPr>
          <p:cNvPr id="4714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7144" name="Text Box 4"/>
          <p:cNvSpPr txBox="1">
            <a:spLocks noChangeArrowheads="1"/>
          </p:cNvSpPr>
          <p:nvPr/>
        </p:nvSpPr>
        <p:spPr bwMode="auto">
          <a:xfrm>
            <a:off x="404813" y="788988"/>
            <a:ext cx="851058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 pos="1828800" algn="l"/>
                <a:tab pos="2286000" algn="l"/>
                <a:tab pos="3886200" algn="ctr"/>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2pPr>
            <a:lvl3pPr marL="11430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3pPr>
            <a:lvl4pPr marL="16002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4pPr>
            <a:lvl5pPr marL="20574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r>
              <a:rPr lang="en-US" sz="2000" dirty="0">
                <a:latin typeface="Arial" charset="0"/>
              </a:rPr>
              <a:t>		</a:t>
            </a:r>
            <a:r>
              <a:rPr lang="en-US" sz="2000" dirty="0" smtClean="0">
                <a:latin typeface="Arial" charset="0"/>
              </a:rPr>
              <a:t>4.</a:t>
            </a:r>
            <a:r>
              <a:rPr lang="en-US" sz="2000" dirty="0">
                <a:latin typeface="Arial" charset="0"/>
              </a:rPr>
              <a:t>	A simple model of succession. -- </a:t>
            </a:r>
          </a:p>
          <a:p>
            <a:endParaRPr lang="en-US" sz="2000" dirty="0">
              <a:latin typeface="Arial" charset="0"/>
            </a:endParaRPr>
          </a:p>
          <a:p>
            <a:r>
              <a:rPr lang="en-US" sz="2000" dirty="0">
                <a:latin typeface="Arial" charset="0"/>
              </a:rPr>
              <a:t>Henry Horn created a </a:t>
            </a:r>
            <a:r>
              <a:rPr lang="en-US" sz="2000" dirty="0" smtClean="0">
                <a:latin typeface="Arial" charset="0"/>
              </a:rPr>
              <a:t>model of succession in a typical New England forest.  </a:t>
            </a:r>
            <a:r>
              <a:rPr lang="en-US" sz="2000" dirty="0">
                <a:latin typeface="Arial" charset="0"/>
              </a:rPr>
              <a:t>This model works by simply assuming that, when a tree dies, it will be replaced by a sapling that is already beneath the tree.  And, which sapling </a:t>
            </a:r>
            <a:r>
              <a:rPr lang="ja-JP" altLang="en-US" sz="2000" dirty="0">
                <a:latin typeface="Arial" charset="0"/>
              </a:rPr>
              <a:t>“</a:t>
            </a:r>
            <a:r>
              <a:rPr lang="en-US" altLang="ja-JP" sz="2000" dirty="0">
                <a:latin typeface="Arial" charset="0"/>
              </a:rPr>
              <a:t>wins</a:t>
            </a:r>
            <a:r>
              <a:rPr lang="ja-JP" altLang="en-US" sz="2000" dirty="0">
                <a:latin typeface="Arial" charset="0"/>
              </a:rPr>
              <a:t>”</a:t>
            </a:r>
            <a:r>
              <a:rPr lang="en-US" altLang="ja-JP" sz="2000" dirty="0">
                <a:latin typeface="Arial" charset="0"/>
              </a:rPr>
              <a:t> (replaces the previous adult) is random and therefore just based on their abundance beneath adults of different species.</a:t>
            </a:r>
          </a:p>
          <a:p>
            <a:endParaRPr lang="en-US" sz="2000" dirty="0">
              <a:latin typeface="Arial" charset="0"/>
            </a:endParaRPr>
          </a:p>
        </p:txBody>
      </p:sp>
      <p:pic>
        <p:nvPicPr>
          <p:cNvPr id="47145"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3505200" y="4495800"/>
          <a:ext cx="2057400" cy="1857375"/>
        </p:xfrm>
        <a:graphic>
          <a:graphicData uri="http://schemas.openxmlformats.org/drawingml/2006/table">
            <a:tbl>
              <a:tblPr/>
              <a:tblGrid>
                <a:gridCol w="411163"/>
                <a:gridCol w="411162"/>
                <a:gridCol w="412750"/>
                <a:gridCol w="411163"/>
                <a:gridCol w="411162"/>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FF0000"/>
                          </a:solidFill>
                          <a:effectLst/>
                          <a:latin typeface="Chalkboard" charset="0"/>
                          <a:ea typeface="ＭＳ Ｐゴシック" charset="0"/>
                          <a:cs typeface="Chalkboard" charset="0"/>
                        </a:rPr>
                        <a:t>c,  d  e  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FF0000"/>
                          </a:solidFill>
                          <a:effectLst/>
                          <a:latin typeface="Chalkboard" charset="0"/>
                          <a:ea typeface="ＭＳ Ｐゴシック" charset="0"/>
                          <a:cs typeface="Chalkboard" charset="0"/>
                        </a:rPr>
                        <a:t>b e aba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FF0000"/>
                          </a:solidFill>
                          <a:effectLst/>
                          <a:latin typeface="Chalkboard" charset="0"/>
                          <a:ea typeface="ＭＳ Ｐゴシック" charset="0"/>
                          <a:cs typeface="Chalkboard" charset="0"/>
                        </a:rPr>
                        <a:t>a a 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graphicFrame>
        <p:nvGraphicFramePr>
          <p:cNvPr id="7" name="Table 6"/>
          <p:cNvGraphicFramePr>
            <a:graphicFrameLocks noGrp="1"/>
          </p:cNvGraphicFramePr>
          <p:nvPr/>
        </p:nvGraphicFramePr>
        <p:xfrm>
          <a:off x="6324600" y="4495800"/>
          <a:ext cx="2057400" cy="1857375"/>
        </p:xfrm>
        <a:graphic>
          <a:graphicData uri="http://schemas.openxmlformats.org/drawingml/2006/table">
            <a:tbl>
              <a:tblPr/>
              <a:tblGrid>
                <a:gridCol w="411163"/>
                <a:gridCol w="411162"/>
                <a:gridCol w="412750"/>
                <a:gridCol w="411163"/>
                <a:gridCol w="411162"/>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FF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halkboard" charset="0"/>
                          <a:ea typeface="ＭＳ Ｐゴシック" charset="0"/>
                          <a:cs typeface="Chalkboard"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9FA"/>
                    </a:solidFill>
                  </a:tcPr>
                </a:tc>
              </a:tr>
            </a:tbl>
          </a:graphicData>
        </a:graphic>
      </p:graphicFrame>
      <p:sp>
        <p:nvSpPr>
          <p:cNvPr id="47222" name="Right Arrow 7"/>
          <p:cNvSpPr>
            <a:spLocks noChangeArrowheads="1"/>
          </p:cNvSpPr>
          <p:nvPr/>
        </p:nvSpPr>
        <p:spPr bwMode="auto">
          <a:xfrm>
            <a:off x="2895600" y="5334000"/>
            <a:ext cx="533400" cy="228600"/>
          </a:xfrm>
          <a:prstGeom prst="rightArrow">
            <a:avLst>
              <a:gd name="adj1" fmla="val 50000"/>
              <a:gd name="adj2" fmla="val 50005"/>
            </a:avLst>
          </a:prstGeom>
          <a:solidFill>
            <a:schemeClr val="accent1"/>
          </a:solidFill>
          <a:ln w="9525">
            <a:solidFill>
              <a:schemeClr val="tx1"/>
            </a:solidFill>
            <a:round/>
            <a:headEnd/>
            <a:tailEnd/>
          </a:ln>
        </p:spPr>
        <p:txBody>
          <a:bodyPr/>
          <a:lstStyle/>
          <a:p>
            <a:endParaRPr lang="en-US"/>
          </a:p>
        </p:txBody>
      </p:sp>
      <p:sp>
        <p:nvSpPr>
          <p:cNvPr id="47223" name="Right Arrow 8"/>
          <p:cNvSpPr>
            <a:spLocks noChangeArrowheads="1"/>
          </p:cNvSpPr>
          <p:nvPr/>
        </p:nvSpPr>
        <p:spPr bwMode="auto">
          <a:xfrm>
            <a:off x="5638800" y="5334000"/>
            <a:ext cx="533400" cy="228600"/>
          </a:xfrm>
          <a:prstGeom prst="rightArrow">
            <a:avLst>
              <a:gd name="adj1" fmla="val 50000"/>
              <a:gd name="adj2" fmla="val 50005"/>
            </a:avLst>
          </a:prstGeom>
          <a:solidFill>
            <a:schemeClr val="accent1"/>
          </a:solidFill>
          <a:ln w="9525">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8130" name="Text Box 4"/>
          <p:cNvSpPr txBox="1">
            <a:spLocks noChangeArrowheads="1"/>
          </p:cNvSpPr>
          <p:nvPr/>
        </p:nvSpPr>
        <p:spPr bwMode="auto">
          <a:xfrm>
            <a:off x="404813" y="788988"/>
            <a:ext cx="85105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 pos="1828800" algn="l"/>
                <a:tab pos="2286000" algn="l"/>
                <a:tab pos="3886200" algn="ctr"/>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2pPr>
            <a:lvl3pPr marL="11430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3pPr>
            <a:lvl4pPr marL="16002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4pPr>
            <a:lvl5pPr marL="20574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9pPr>
          </a:lstStyle>
          <a:p>
            <a:r>
              <a:rPr lang="en-US" sz="2000" b="1">
                <a:latin typeface="Arial" charset="0"/>
              </a:rPr>
              <a:t>IV.	Community ecology</a:t>
            </a:r>
          </a:p>
          <a:p>
            <a:r>
              <a:rPr lang="en-US" sz="2000">
                <a:latin typeface="Arial" charset="0"/>
              </a:rPr>
              <a:t>. . . .</a:t>
            </a:r>
          </a:p>
          <a:p>
            <a:r>
              <a:rPr lang="en-US" sz="2000">
                <a:latin typeface="Arial" charset="0"/>
              </a:rPr>
              <a:t>Horn</a:t>
            </a:r>
            <a:r>
              <a:rPr lang="ja-JP" altLang="en-US" sz="2000">
                <a:latin typeface="Arial" charset="0"/>
              </a:rPr>
              <a:t>’</a:t>
            </a:r>
            <a:r>
              <a:rPr lang="en-US" altLang="ja-JP" sz="2000">
                <a:latin typeface="Arial" charset="0"/>
              </a:rPr>
              <a:t>s Markovian Succession model:</a:t>
            </a:r>
          </a:p>
          <a:p>
            <a:endParaRPr lang="en-US" sz="2000">
              <a:latin typeface="Arial" charset="0"/>
            </a:endParaRPr>
          </a:p>
        </p:txBody>
      </p:sp>
      <p:pic>
        <p:nvPicPr>
          <p:cNvPr id="4813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20875"/>
            <a:ext cx="8610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49154" name="Text Box 4"/>
          <p:cNvSpPr txBox="1">
            <a:spLocks noChangeArrowheads="1"/>
          </p:cNvSpPr>
          <p:nvPr/>
        </p:nvSpPr>
        <p:spPr bwMode="auto">
          <a:xfrm>
            <a:off x="404813" y="788988"/>
            <a:ext cx="85105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 pos="1828800" algn="l"/>
                <a:tab pos="2286000" algn="l"/>
                <a:tab pos="3886200" algn="ctr"/>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2pPr>
            <a:lvl3pPr marL="11430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3pPr>
            <a:lvl4pPr marL="16002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4pPr>
            <a:lvl5pPr marL="20574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9pPr>
          </a:lstStyle>
          <a:p>
            <a:r>
              <a:rPr lang="en-US" sz="2000" b="1">
                <a:latin typeface="Arial" charset="0"/>
              </a:rPr>
              <a:t>IV.	Community ecology</a:t>
            </a:r>
          </a:p>
          <a:p>
            <a:r>
              <a:rPr lang="en-US" sz="2000">
                <a:latin typeface="Arial" charset="0"/>
              </a:rPr>
              <a:t>. . . .</a:t>
            </a:r>
          </a:p>
          <a:p>
            <a:r>
              <a:rPr lang="en-US" sz="2000">
                <a:latin typeface="Arial" charset="0"/>
              </a:rPr>
              <a:t>Horn</a:t>
            </a:r>
            <a:r>
              <a:rPr lang="ja-JP" altLang="en-US" sz="2000">
                <a:latin typeface="Arial" charset="0"/>
              </a:rPr>
              <a:t>’</a:t>
            </a:r>
            <a:r>
              <a:rPr lang="en-US" altLang="ja-JP" sz="2000">
                <a:latin typeface="Arial" charset="0"/>
              </a:rPr>
              <a:t>s Markovian Succession model:</a:t>
            </a:r>
          </a:p>
          <a:p>
            <a:endParaRPr lang="en-US" sz="2000">
              <a:latin typeface="Arial" charset="0"/>
            </a:endParaRPr>
          </a:p>
        </p:txBody>
      </p:sp>
      <p:pic>
        <p:nvPicPr>
          <p:cNvPr id="491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44675"/>
            <a:ext cx="8610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0178" name="Text Box 4"/>
          <p:cNvSpPr txBox="1">
            <a:spLocks noChangeArrowheads="1"/>
          </p:cNvSpPr>
          <p:nvPr/>
        </p:nvSpPr>
        <p:spPr bwMode="auto">
          <a:xfrm>
            <a:off x="404813" y="788988"/>
            <a:ext cx="851058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 pos="1828800" algn="l"/>
                <a:tab pos="2286000" algn="l"/>
                <a:tab pos="3886200" algn="ctr"/>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2pPr>
            <a:lvl3pPr marL="11430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3pPr>
            <a:lvl4pPr marL="16002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4pPr>
            <a:lvl5pPr marL="2057400" indent="-228600">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 pos="1828800" algn="l"/>
                <a:tab pos="2286000" algn="l"/>
                <a:tab pos="3886200" algn="ctr"/>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r>
              <a:rPr lang="en-US" sz="2000" dirty="0">
                <a:latin typeface="Arial" charset="0"/>
              </a:rPr>
              <a:t>		</a:t>
            </a:r>
            <a:r>
              <a:rPr lang="en-US" sz="2000" dirty="0" smtClean="0">
                <a:latin typeface="Arial" charset="0"/>
              </a:rPr>
              <a:t>4.</a:t>
            </a:r>
            <a:r>
              <a:rPr lang="en-US" sz="2000" dirty="0">
                <a:latin typeface="Arial" charset="0"/>
              </a:rPr>
              <a:t>	A simple model of succession. -- </a:t>
            </a:r>
          </a:p>
          <a:p>
            <a:endParaRPr lang="en-US" sz="2000" dirty="0">
              <a:latin typeface="Arial" charset="0"/>
            </a:endParaRPr>
          </a:p>
          <a:p>
            <a:r>
              <a:rPr lang="en-US" sz="2000" dirty="0">
                <a:latin typeface="Arial" charset="0"/>
              </a:rPr>
              <a:t>So, the model predicts that Horn</a:t>
            </a:r>
            <a:r>
              <a:rPr lang="ja-JP" altLang="en-US" sz="2000" dirty="0">
                <a:latin typeface="Arial" charset="0"/>
              </a:rPr>
              <a:t>’</a:t>
            </a:r>
            <a:r>
              <a:rPr lang="en-US" altLang="ja-JP" sz="2000" dirty="0">
                <a:latin typeface="Arial" charset="0"/>
              </a:rPr>
              <a:t>s forest, composed mostly of Gray Birch, Sweet Gum, and Red Maple, should undergo succession to become mostly Beech and Red Maple.  This is largely because of the successive sons of Beeches that occur -- Beech tends to replace itself.</a:t>
            </a:r>
          </a:p>
          <a:p>
            <a:endParaRPr lang="en-US" sz="2000" dirty="0">
              <a:latin typeface="Arial" charset="0"/>
            </a:endParaRPr>
          </a:p>
          <a:p>
            <a:r>
              <a:rPr lang="en-US" sz="2000" dirty="0" smtClean="0">
                <a:latin typeface="Arial" charset="0"/>
              </a:rPr>
              <a:t>		5.	Succession as an explanation of diversity:</a:t>
            </a:r>
          </a:p>
          <a:p>
            <a:endParaRPr lang="en-US" sz="2000" dirty="0" smtClean="0">
              <a:latin typeface="Arial" charset="0"/>
            </a:endParaRPr>
          </a:p>
          <a:p>
            <a:r>
              <a:rPr lang="en-US" sz="2000" dirty="0" smtClean="0">
                <a:latin typeface="Arial" charset="0"/>
              </a:rPr>
              <a:t>A </a:t>
            </a:r>
            <a:r>
              <a:rPr lang="en-US" sz="2000" dirty="0">
                <a:latin typeface="Arial" charset="0"/>
              </a:rPr>
              <a:t>related hypotheses,</a:t>
            </a:r>
            <a:r>
              <a:rPr lang="en-US" sz="2000" u="sng" dirty="0">
                <a:latin typeface="Arial" charset="0"/>
              </a:rPr>
              <a:t> Janzen-Connell</a:t>
            </a:r>
            <a:r>
              <a:rPr lang="en-US" sz="2000" dirty="0">
                <a:latin typeface="Arial" charset="0"/>
              </a:rPr>
              <a:t>, attempted to explain high diversity in tropical forests, based on the idea that perhaps seedlings </a:t>
            </a:r>
            <a:r>
              <a:rPr lang="en-US" sz="2000" dirty="0" err="1">
                <a:latin typeface="Arial" charset="0"/>
              </a:rPr>
              <a:t>didn</a:t>
            </a:r>
            <a:r>
              <a:rPr lang="ja-JP" altLang="en-US" sz="2000" dirty="0">
                <a:latin typeface="Arial" charset="0"/>
              </a:rPr>
              <a:t>’</a:t>
            </a:r>
            <a:r>
              <a:rPr lang="en-US" altLang="ja-JP" sz="2000" dirty="0">
                <a:latin typeface="Arial" charset="0"/>
              </a:rPr>
              <a:t>t do well under their parent trees, which might prevent a species from eventually dominating an entire forest.</a:t>
            </a:r>
          </a:p>
          <a:p>
            <a:endParaRPr lang="en-US" sz="2000" dirty="0">
              <a:latin typeface="Arial" charset="0"/>
            </a:endParaRPr>
          </a:p>
        </p:txBody>
      </p:sp>
      <p:pic>
        <p:nvPicPr>
          <p:cNvPr id="50179"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4274"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6"/>
          <p:cNvSpPr txBox="1">
            <a:spLocks noChangeArrowheads="1"/>
          </p:cNvSpPr>
          <p:nvPr/>
        </p:nvSpPr>
        <p:spPr bwMode="auto">
          <a:xfrm>
            <a:off x="457200" y="533400"/>
            <a:ext cx="8229600" cy="495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u="sng" dirty="0" smtClean="0">
                <a:latin typeface="Arial" charset="0"/>
                <a:cs typeface="Arial" charset="0"/>
              </a:rPr>
              <a:t>Study Guide Items from </a:t>
            </a:r>
            <a:r>
              <a:rPr lang="en-US" sz="2000" u="sng" smtClean="0">
                <a:latin typeface="Arial" charset="0"/>
                <a:cs typeface="Arial" charset="0"/>
              </a:rPr>
              <a:t>Lecture </a:t>
            </a:r>
            <a:r>
              <a:rPr lang="en-US" sz="2000" u="sng" smtClean="0">
                <a:latin typeface="Arial" charset="0"/>
                <a:cs typeface="Arial" charset="0"/>
              </a:rPr>
              <a:t>20</a:t>
            </a:r>
            <a:endParaRPr lang="en-US" sz="2000" u="sng" dirty="0" smtClean="0">
              <a:latin typeface="Arial" charset="0"/>
              <a:cs typeface="Arial" charset="0"/>
            </a:endParaRPr>
          </a:p>
          <a:p>
            <a:pPr>
              <a:defRPr/>
            </a:pPr>
            <a:endParaRPr lang="en-US" sz="1000" dirty="0" smtClean="0">
              <a:latin typeface="Arial" charset="0"/>
              <a:cs typeface="Arial" charset="0"/>
            </a:endParaRPr>
          </a:p>
          <a:p>
            <a:pPr>
              <a:defRPr/>
            </a:pPr>
            <a:r>
              <a:rPr lang="en-US" sz="1800" u="sng" dirty="0" smtClean="0">
                <a:latin typeface="Arial" charset="0"/>
                <a:cs typeface="Arial" charset="0"/>
              </a:rPr>
              <a:t>Terms:</a:t>
            </a:r>
          </a:p>
          <a:p>
            <a:pPr>
              <a:buFont typeface="Arial" charset="0"/>
              <a:buChar char="•"/>
              <a:defRPr/>
            </a:pPr>
            <a:endParaRPr lang="en-US" sz="1800" dirty="0" smtClean="0">
              <a:latin typeface="Arial" charset="0"/>
              <a:cs typeface="Arial" charset="0"/>
            </a:endParaRPr>
          </a:p>
          <a:p>
            <a:pPr>
              <a:buFont typeface="Arial" charset="0"/>
              <a:buChar char="•"/>
              <a:defRPr/>
            </a:pPr>
            <a:endParaRPr lang="en-US" sz="1800" dirty="0" smtClean="0">
              <a:latin typeface="Arial" charset="0"/>
              <a:cs typeface="Arial" charset="0"/>
            </a:endParaRPr>
          </a:p>
          <a:p>
            <a:pPr>
              <a:defRPr/>
            </a:pPr>
            <a:endParaRPr lang="en-US" sz="1800" dirty="0" smtClean="0">
              <a:latin typeface="Arial" charset="0"/>
              <a:cs typeface="Arial" charset="0"/>
            </a:endParaRPr>
          </a:p>
          <a:p>
            <a:pPr>
              <a:defRPr/>
            </a:pPr>
            <a:endParaRPr lang="en-US" sz="1800" u="sng" dirty="0" smtClean="0">
              <a:latin typeface="Arial" charset="0"/>
              <a:cs typeface="Arial" charset="0"/>
            </a:endParaRPr>
          </a:p>
          <a:p>
            <a:pPr>
              <a:defRPr/>
            </a:pPr>
            <a:r>
              <a:rPr lang="en-US" sz="1800" u="sng" dirty="0" smtClean="0">
                <a:latin typeface="Arial" charset="0"/>
                <a:cs typeface="Arial" charset="0"/>
              </a:rPr>
              <a:t>Concepts:</a:t>
            </a:r>
          </a:p>
          <a:p>
            <a:pPr lvl="1">
              <a:buFontTx/>
              <a:buChar char="•"/>
              <a:defRPr/>
            </a:pPr>
            <a:r>
              <a:rPr lang="en-US" sz="1600" dirty="0" smtClean="0">
                <a:latin typeface="Arial" charset="0"/>
                <a:cs typeface="Arial" charset="0"/>
              </a:rPr>
              <a:t>Spatial patterns in species diversity</a:t>
            </a:r>
          </a:p>
          <a:p>
            <a:pPr lvl="1">
              <a:buFontTx/>
              <a:buChar char="•"/>
              <a:defRPr/>
            </a:pPr>
            <a:r>
              <a:rPr lang="en-US" sz="1600" dirty="0" smtClean="0">
                <a:latin typeface="Arial" charset="0"/>
                <a:cs typeface="Arial" charset="0"/>
              </a:rPr>
              <a:t>Island Biogeography (balances colonization with extinction, as a function of island size and distance from mainland)</a:t>
            </a:r>
          </a:p>
          <a:p>
            <a:pPr lvl="1">
              <a:buFontTx/>
              <a:buChar char="•"/>
              <a:defRPr/>
            </a:pPr>
            <a:r>
              <a:rPr lang="en-US" sz="1600" dirty="0" smtClean="0">
                <a:latin typeface="Arial" charset="0"/>
                <a:cs typeface="Arial" charset="0"/>
              </a:rPr>
              <a:t>Changes in diversity, biomass and production through successional time.</a:t>
            </a:r>
          </a:p>
          <a:p>
            <a:pPr lvl="1">
              <a:buFontTx/>
              <a:buChar char="•"/>
              <a:defRPr/>
            </a:pPr>
            <a:r>
              <a:rPr lang="en-US" sz="1600" dirty="0" smtClean="0">
                <a:latin typeface="Arial" charset="0"/>
                <a:cs typeface="Arial" charset="0"/>
              </a:rPr>
              <a:t>Characteristics of species during succession (like r vs. K)</a:t>
            </a:r>
          </a:p>
          <a:p>
            <a:pPr lvl="1">
              <a:buFontTx/>
              <a:buChar char="•"/>
              <a:defRPr/>
            </a:pPr>
            <a:r>
              <a:rPr lang="en-US" sz="1600" dirty="0" smtClean="0">
                <a:latin typeface="Arial" charset="0"/>
                <a:cs typeface="Arial" charset="0"/>
              </a:rPr>
              <a:t>Horn’s model o</a:t>
            </a:r>
            <a:r>
              <a:rPr lang="en-US" altLang="ja-JP" sz="1600" dirty="0" smtClean="0">
                <a:latin typeface="Arial" charset="0"/>
                <a:cs typeface="Arial" charset="0"/>
              </a:rPr>
              <a:t>f tree succession based on understory occupation</a:t>
            </a:r>
          </a:p>
          <a:p>
            <a:pPr>
              <a:defRPr/>
            </a:pPr>
            <a:endParaRPr lang="en-US" sz="1600" u="sng" dirty="0">
              <a:latin typeface="Arial" charset="0"/>
              <a:cs typeface="Arial" charset="0"/>
            </a:endParaRPr>
          </a:p>
          <a:p>
            <a:pPr>
              <a:defRPr/>
            </a:pPr>
            <a:endParaRPr lang="en-US" sz="1600" u="sng" dirty="0" smtClean="0">
              <a:latin typeface="Arial" charset="0"/>
              <a:cs typeface="Arial" charset="0"/>
            </a:endParaRPr>
          </a:p>
          <a:p>
            <a:pPr>
              <a:defRPr/>
            </a:pPr>
            <a:r>
              <a:rPr lang="en-US" sz="1800" u="sng" dirty="0" smtClean="0">
                <a:latin typeface="Arial" charset="0"/>
                <a:cs typeface="Arial" charset="0"/>
              </a:rPr>
              <a:t>Case Studies:</a:t>
            </a:r>
          </a:p>
          <a:p>
            <a:pPr marL="860425" indent="-409575">
              <a:buFont typeface="Arial" charset="0"/>
              <a:buChar char="•"/>
              <a:defRPr/>
            </a:pPr>
            <a:r>
              <a:rPr lang="en-US" sz="1600" dirty="0" err="1" smtClean="0">
                <a:latin typeface="Arial" charset="0"/>
                <a:cs typeface="Arial" charset="0"/>
              </a:rPr>
              <a:t>Simberloff’s</a:t>
            </a:r>
            <a:r>
              <a:rPr lang="en-US" sz="1600" dirty="0" smtClean="0">
                <a:latin typeface="Arial" charset="0"/>
                <a:cs typeface="Arial" charset="0"/>
              </a:rPr>
              <a:t> study using mangroves as islands</a:t>
            </a:r>
          </a:p>
          <a:p>
            <a:pPr marL="860425" indent="-409575">
              <a:buFont typeface="Arial" charset="0"/>
              <a:buChar char="•"/>
              <a:defRPr/>
            </a:pPr>
            <a:r>
              <a:rPr lang="en-US" sz="1600" dirty="0" smtClean="0">
                <a:latin typeface="Arial" charset="0"/>
                <a:cs typeface="Arial" charset="0"/>
              </a:rPr>
              <a:t>Horn’s data on tree succession in New England</a:t>
            </a:r>
          </a:p>
        </p:txBody>
      </p:sp>
      <p:graphicFrame>
        <p:nvGraphicFramePr>
          <p:cNvPr id="5" name="Table 4"/>
          <p:cNvGraphicFramePr>
            <a:graphicFrameLocks noGrp="1"/>
          </p:cNvGraphicFramePr>
          <p:nvPr>
            <p:extLst>
              <p:ext uri="{D42A27DB-BD31-4B8C-83A1-F6EECF244321}">
                <p14:modId xmlns:p14="http://schemas.microsoft.com/office/powerpoint/2010/main" val="3610652407"/>
              </p:ext>
            </p:extLst>
          </p:nvPr>
        </p:nvGraphicFramePr>
        <p:xfrm>
          <a:off x="762000" y="1295401"/>
          <a:ext cx="7772400" cy="914399"/>
        </p:xfrm>
        <a:graphic>
          <a:graphicData uri="http://schemas.openxmlformats.org/drawingml/2006/table">
            <a:tbl>
              <a:tblPr/>
              <a:tblGrid>
                <a:gridCol w="3886200"/>
                <a:gridCol w="3886200"/>
              </a:tblGrid>
              <a:tr h="914399">
                <a:tc>
                  <a:txBody>
                    <a:bodyPr/>
                    <a:lstStyle/>
                    <a:p>
                      <a:pPr marL="850900" marR="0" lvl="0" indent="-392113"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Succession</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p>
                      <a:pPr marL="850900" marR="0" lvl="0" indent="-392113"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Secondary succession</a:t>
                      </a:r>
                    </a:p>
                  </a:txBody>
                  <a:tcPr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404813" marR="0" lvl="0" indent="-404813"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Sere</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p>
                      <a:pPr marL="404813" marR="0" lvl="0" indent="-404813"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Primary succession</a:t>
                      </a:r>
                    </a:p>
                    <a:p>
                      <a:pPr marL="404813" marR="0" lvl="0" indent="-404813" algn="l" defTabSz="4572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Climax</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007" y="1340768"/>
            <a:ext cx="4260793" cy="551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685800"/>
            <a:ext cx="5791200" cy="533400"/>
          </a:xfrm>
          <a:ln>
            <a:solidFill>
              <a:srgbClr val="000000"/>
            </a:solidFill>
          </a:ln>
        </p:spPr>
        <p:txBody>
          <a:bodyPr/>
          <a:lstStyle/>
          <a:p>
            <a:pPr algn="l"/>
            <a:r>
              <a:rPr lang="en-US" sz="2800" dirty="0">
                <a:latin typeface="Arial"/>
                <a:cs typeface="Arial"/>
              </a:rPr>
              <a:t>2</a:t>
            </a:r>
            <a:r>
              <a:rPr lang="en-US" sz="2800" dirty="0" smtClean="0">
                <a:latin typeface="Arial"/>
                <a:cs typeface="Arial"/>
              </a:rPr>
              <a:t>.  Spatial Patterns in Diversity</a:t>
            </a:r>
            <a:endParaRPr lang="en-US" sz="2800" dirty="0">
              <a:latin typeface="Arial"/>
              <a:cs typeface="Arial"/>
            </a:endParaRPr>
          </a:p>
        </p:txBody>
      </p:sp>
      <p:sp>
        <p:nvSpPr>
          <p:cNvPr id="3" name="Content Placeholder 2"/>
          <p:cNvSpPr>
            <a:spLocks noGrp="1"/>
          </p:cNvSpPr>
          <p:nvPr>
            <p:ph idx="1"/>
          </p:nvPr>
        </p:nvSpPr>
        <p:spPr>
          <a:xfrm>
            <a:off x="457200" y="1600200"/>
            <a:ext cx="4186808" cy="4525963"/>
          </a:xfrm>
        </p:spPr>
        <p:txBody>
          <a:bodyPr/>
          <a:lstStyle/>
          <a:p>
            <a:pPr marL="0" indent="0">
              <a:buNone/>
            </a:pPr>
            <a:r>
              <a:rPr lang="en-US" sz="2800" u="sng" dirty="0">
                <a:latin typeface="Arial"/>
                <a:cs typeface="Arial"/>
              </a:rPr>
              <a:t>a</a:t>
            </a:r>
            <a:r>
              <a:rPr lang="en-US" sz="2800" u="sng" dirty="0" smtClean="0">
                <a:latin typeface="Arial"/>
                <a:cs typeface="Arial"/>
              </a:rPr>
              <a:t>.	Latitudinal gradient</a:t>
            </a:r>
            <a:endParaRPr lang="en-US" sz="1200" u="sng" dirty="0" smtClean="0">
              <a:latin typeface="Arial"/>
              <a:cs typeface="Arial"/>
            </a:endParaRPr>
          </a:p>
          <a:p>
            <a:pPr marL="914400" lvl="1" indent="-514350"/>
            <a:endParaRPr lang="en-US" sz="1200" dirty="0" smtClean="0">
              <a:latin typeface="Arial"/>
              <a:cs typeface="Arial"/>
            </a:endParaRPr>
          </a:p>
          <a:p>
            <a:pPr marL="914400" lvl="1" indent="-514350"/>
            <a:r>
              <a:rPr lang="en-US" sz="2400" dirty="0" smtClean="0">
                <a:latin typeface="Arial"/>
                <a:cs typeface="Arial"/>
              </a:rPr>
              <a:t>Birds in NA</a:t>
            </a:r>
          </a:p>
          <a:p>
            <a:pPr marL="914400" lvl="1" indent="-514350"/>
            <a:r>
              <a:rPr lang="en-US" sz="2400" dirty="0" smtClean="0">
                <a:latin typeface="Arial"/>
                <a:cs typeface="Arial"/>
              </a:rPr>
              <a:t>Amazon plants vs. EU</a:t>
            </a:r>
          </a:p>
          <a:p>
            <a:pPr marL="914400" lvl="1" indent="-514350"/>
            <a:r>
              <a:rPr lang="en-US" sz="2400" dirty="0" smtClean="0">
                <a:latin typeface="Arial"/>
                <a:cs typeface="Arial"/>
              </a:rPr>
              <a:t>Exceptions?</a:t>
            </a:r>
          </a:p>
          <a:p>
            <a:endParaRPr lang="en-US" dirty="0">
              <a:latin typeface="Arial"/>
              <a:cs typeface="Arial"/>
            </a:endParaRPr>
          </a:p>
        </p:txBody>
      </p:sp>
      <p:sp>
        <p:nvSpPr>
          <p:cNvPr id="5" name="Rectangle 4"/>
          <p:cNvSpPr/>
          <p:nvPr/>
        </p:nvSpPr>
        <p:spPr>
          <a:xfrm>
            <a:off x="4716016" y="5261138"/>
            <a:ext cx="1042021" cy="400110"/>
          </a:xfrm>
          <a:prstGeom prst="rect">
            <a:avLst/>
          </a:prstGeom>
        </p:spPr>
        <p:txBody>
          <a:bodyPr wrap="square">
            <a:spAutoFit/>
          </a:bodyPr>
          <a:lstStyle/>
          <a:p>
            <a:pPr>
              <a:defRPr/>
            </a:pPr>
            <a:r>
              <a:rPr lang="en-US" sz="2000" b="1" dirty="0" smtClean="0">
                <a:solidFill>
                  <a:srgbClr val="00B0F0"/>
                </a:solidFill>
                <a:latin typeface="Arial"/>
                <a:cs typeface="Arial"/>
              </a:rPr>
              <a:t>More</a:t>
            </a:r>
            <a:endParaRPr lang="en-US" sz="2000" b="1" dirty="0">
              <a:solidFill>
                <a:srgbClr val="00B0F0"/>
              </a:solidFill>
              <a:latin typeface="Arial"/>
              <a:cs typeface="Arial"/>
            </a:endParaRPr>
          </a:p>
        </p:txBody>
      </p:sp>
      <p:cxnSp>
        <p:nvCxnSpPr>
          <p:cNvPr id="6" name="Straight Arrow Connector 5"/>
          <p:cNvCxnSpPr/>
          <p:nvPr/>
        </p:nvCxnSpPr>
        <p:spPr>
          <a:xfrm>
            <a:off x="5148064" y="2524834"/>
            <a:ext cx="0" cy="2735758"/>
          </a:xfrm>
          <a:prstGeom prst="straightConnector1">
            <a:avLst/>
          </a:prstGeom>
          <a:ln w="444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54115" y="2124724"/>
            <a:ext cx="1042021" cy="400110"/>
          </a:xfrm>
          <a:prstGeom prst="rect">
            <a:avLst/>
          </a:prstGeom>
        </p:spPr>
        <p:txBody>
          <a:bodyPr wrap="square">
            <a:spAutoFit/>
          </a:bodyPr>
          <a:lstStyle/>
          <a:p>
            <a:pPr>
              <a:defRPr/>
            </a:pPr>
            <a:r>
              <a:rPr lang="en-US" sz="2000" b="1" dirty="0" smtClean="0">
                <a:solidFill>
                  <a:srgbClr val="00B0F0"/>
                </a:solidFill>
                <a:latin typeface="Arial"/>
                <a:cs typeface="Arial"/>
              </a:rPr>
              <a:t>Less</a:t>
            </a:r>
            <a:endParaRPr lang="en-US" sz="2000" b="1" dirty="0">
              <a:solidFill>
                <a:srgbClr val="00B0F0"/>
              </a:solidFill>
              <a:latin typeface="Arial"/>
              <a:cs typeface="Arial"/>
            </a:endParaRPr>
          </a:p>
        </p:txBody>
      </p:sp>
      <p:sp>
        <p:nvSpPr>
          <p:cNvPr id="8" name="Rectangle 7"/>
          <p:cNvSpPr/>
          <p:nvPr/>
        </p:nvSpPr>
        <p:spPr>
          <a:xfrm rot="16200000">
            <a:off x="4088977" y="3495320"/>
            <a:ext cx="1604826" cy="461665"/>
          </a:xfrm>
          <a:prstGeom prst="rect">
            <a:avLst/>
          </a:prstGeom>
        </p:spPr>
        <p:txBody>
          <a:bodyPr wrap="none">
            <a:spAutoFit/>
          </a:bodyPr>
          <a:lstStyle/>
          <a:p>
            <a:r>
              <a:rPr lang="en-US" b="1" dirty="0" smtClean="0">
                <a:solidFill>
                  <a:srgbClr val="00B0F0"/>
                </a:solidFill>
                <a:latin typeface="Arial"/>
                <a:cs typeface="Arial"/>
              </a:rPr>
              <a:t># Species</a:t>
            </a:r>
            <a:endParaRPr lang="en-US" b="1" dirty="0">
              <a:solidFill>
                <a:srgbClr val="00B0F0"/>
              </a:solidFill>
              <a:latin typeface="Arial"/>
              <a:cs typeface="Arial"/>
            </a:endParaRPr>
          </a:p>
        </p:txBody>
      </p:sp>
      <p:pic>
        <p:nvPicPr>
          <p:cNvPr id="15" name="Picture 3" descr="C:\Users\XPS\Desktop\Marie Hale cc-by.jpg"/>
          <p:cNvPicPr>
            <a:picLocks noChangeAspect="1" noChangeArrowheads="1"/>
          </p:cNvPicPr>
          <p:nvPr/>
        </p:nvPicPr>
        <p:blipFill>
          <a:blip r:embed="rId4" cstate="print"/>
          <a:srcRect/>
          <a:stretch>
            <a:fillRect/>
          </a:stretch>
        </p:blipFill>
        <p:spPr bwMode="auto">
          <a:xfrm flipH="1">
            <a:off x="1371600" y="4038600"/>
            <a:ext cx="1824567" cy="1368425"/>
          </a:xfrm>
          <a:prstGeom prst="rect">
            <a:avLst/>
          </a:prstGeom>
          <a:noFill/>
        </p:spPr>
      </p:pic>
      <p:sp>
        <p:nvSpPr>
          <p:cNvPr id="16" name="Rectangle 15"/>
          <p:cNvSpPr>
            <a:spLocks noChangeArrowheads="1"/>
          </p:cNvSpPr>
          <p:nvPr/>
        </p:nvSpPr>
        <p:spPr bwMode="auto">
          <a:xfrm>
            <a:off x="56104" y="6688723"/>
            <a:ext cx="2068195" cy="169277"/>
          </a:xfrm>
          <a:prstGeom prst="rect">
            <a:avLst/>
          </a:prstGeom>
          <a:noFill/>
          <a:ln w="9525">
            <a:noFill/>
            <a:miter lim="800000"/>
            <a:headEnd/>
            <a:tailEnd/>
          </a:ln>
        </p:spPr>
        <p:txBody>
          <a:bodyPr wrap="none">
            <a:spAutoFit/>
          </a:bodyPr>
          <a:lstStyle/>
          <a:p>
            <a:pPr algn="ctr"/>
            <a:r>
              <a:rPr lang="en-US" sz="500" dirty="0" smtClean="0">
                <a:latin typeface="Arial"/>
                <a:cs typeface="Arial"/>
              </a:rPr>
              <a:t>Images: Bat: Marie Hale/ CC-BY; Ant: Samantha </a:t>
            </a:r>
            <a:r>
              <a:rPr lang="en-US" sz="500" dirty="0" err="1" smtClean="0">
                <a:latin typeface="Arial"/>
                <a:cs typeface="Arial"/>
              </a:rPr>
              <a:t>Henneke</a:t>
            </a:r>
            <a:r>
              <a:rPr lang="en-US" sz="500" dirty="0" smtClean="0">
                <a:latin typeface="Arial"/>
                <a:cs typeface="Arial"/>
              </a:rPr>
              <a:t>/ CC-BY</a:t>
            </a:r>
            <a:endParaRPr lang="en-US" sz="500" dirty="0">
              <a:latin typeface="Arial"/>
              <a:cs typeface="Arial"/>
            </a:endParaRPr>
          </a:p>
        </p:txBody>
      </p:sp>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724400"/>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XPS\Desktop\Samantha Henneke cc-by.jpg"/>
          <p:cNvPicPr>
            <a:picLocks noChangeAspect="1" noChangeArrowheads="1"/>
          </p:cNvPicPr>
          <p:nvPr/>
        </p:nvPicPr>
        <p:blipFill>
          <a:blip r:embed="rId7" cstate="print"/>
          <a:srcRect/>
          <a:stretch>
            <a:fillRect/>
          </a:stretch>
        </p:blipFill>
        <p:spPr bwMode="auto">
          <a:xfrm>
            <a:off x="228600" y="5105400"/>
            <a:ext cx="1715323" cy="1211041"/>
          </a:xfrm>
          <a:prstGeom prst="rect">
            <a:avLst/>
          </a:prstGeom>
          <a:noFill/>
        </p:spPr>
      </p:pic>
    </p:spTree>
    <p:extLst>
      <p:ext uri="{BB962C8B-B14F-4D97-AF65-F5344CB8AC3E}">
        <p14:creationId xmlns:p14="http://schemas.microsoft.com/office/powerpoint/2010/main" val="3044563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28" y="1447800"/>
            <a:ext cx="8115672" cy="2438400"/>
          </a:xfrm>
        </p:spPr>
        <p:txBody>
          <a:bodyPr/>
          <a:lstStyle/>
          <a:p>
            <a:pPr algn="l">
              <a:tabLst>
                <a:tab pos="344488" algn="l"/>
              </a:tabLst>
            </a:pPr>
            <a:r>
              <a:rPr lang="en-US" sz="2400" dirty="0" smtClean="0">
                <a:latin typeface="Arial"/>
                <a:cs typeface="Arial"/>
              </a:rPr>
              <a:t>Some possible reasons why the tropics are more diverse:</a:t>
            </a:r>
            <a:br>
              <a:rPr lang="en-US" sz="2400" dirty="0" smtClean="0">
                <a:latin typeface="Arial"/>
                <a:cs typeface="Arial"/>
              </a:rPr>
            </a:br>
            <a:r>
              <a:rPr lang="en-US" sz="2400" dirty="0" smtClean="0">
                <a:latin typeface="Arial"/>
                <a:cs typeface="Arial"/>
              </a:rPr>
              <a:t>	</a:t>
            </a:r>
            <a:r>
              <a:rPr lang="en-US" sz="2400" dirty="0" err="1" smtClean="0">
                <a:latin typeface="Arial"/>
                <a:cs typeface="Arial"/>
              </a:rPr>
              <a:t>i</a:t>
            </a:r>
            <a:r>
              <a:rPr lang="en-US" sz="2400" dirty="0" smtClean="0">
                <a:latin typeface="Arial"/>
                <a:cs typeface="Arial"/>
              </a:rPr>
              <a:t>.	</a:t>
            </a:r>
            <a:r>
              <a:rPr lang="en-US" sz="2400" u="sng" dirty="0" smtClean="0">
                <a:latin typeface="Arial"/>
                <a:cs typeface="Arial"/>
              </a:rPr>
              <a:t>Tropics </a:t>
            </a:r>
            <a:r>
              <a:rPr lang="en-US" sz="2400" u="sng" dirty="0">
                <a:latin typeface="Arial"/>
                <a:cs typeface="Arial"/>
              </a:rPr>
              <a:t>are more productive</a:t>
            </a:r>
            <a:r>
              <a:rPr lang="en-US" sz="2400" dirty="0">
                <a:latin typeface="Arial"/>
                <a:cs typeface="Arial"/>
              </a:rPr>
              <a:t/>
            </a:r>
            <a:br>
              <a:rPr lang="en-US" sz="2400" dirty="0">
                <a:latin typeface="Arial"/>
                <a:cs typeface="Arial"/>
              </a:rPr>
            </a:br>
            <a:r>
              <a:rPr lang="en-US" sz="2400" dirty="0" smtClean="0">
                <a:latin typeface="Arial"/>
                <a:cs typeface="Arial"/>
              </a:rPr>
              <a:t>	ii.	Larger </a:t>
            </a:r>
            <a:r>
              <a:rPr lang="en-US" sz="2400" dirty="0">
                <a:latin typeface="Arial"/>
                <a:cs typeface="Arial"/>
              </a:rPr>
              <a:t>niche space</a:t>
            </a:r>
            <a:br>
              <a:rPr lang="en-US" sz="2400" dirty="0">
                <a:latin typeface="Arial"/>
                <a:cs typeface="Arial"/>
              </a:rPr>
            </a:br>
            <a:r>
              <a:rPr lang="en-US" sz="2400" dirty="0" smtClean="0">
                <a:latin typeface="Arial"/>
                <a:cs typeface="Arial"/>
              </a:rPr>
              <a:t>	iii.	Larger </a:t>
            </a:r>
            <a:r>
              <a:rPr lang="en-US" sz="2400" dirty="0">
                <a:latin typeface="Arial"/>
                <a:cs typeface="Arial"/>
              </a:rPr>
              <a:t>population = less </a:t>
            </a:r>
            <a:r>
              <a:rPr lang="en-US" sz="2400" dirty="0" smtClean="0">
                <a:latin typeface="Arial"/>
                <a:cs typeface="Arial"/>
              </a:rPr>
              <a:t>extinction</a:t>
            </a:r>
            <a:endParaRPr lang="en-US" sz="2400" dirty="0">
              <a:latin typeface="Arial"/>
              <a:cs typeface="Arial"/>
            </a:endParaRPr>
          </a:p>
        </p:txBody>
      </p:sp>
      <p:pic>
        <p:nvPicPr>
          <p:cNvPr id="6146" name="Picture 2" descr="C:\Users\XPS\Desktop\amazon; Ivan Mlinaric - cc-by.jpg"/>
          <p:cNvPicPr>
            <a:picLocks noChangeAspect="1" noChangeArrowheads="1"/>
          </p:cNvPicPr>
          <p:nvPr/>
        </p:nvPicPr>
        <p:blipFill>
          <a:blip r:embed="rId3" cstate="print"/>
          <a:srcRect/>
          <a:stretch>
            <a:fillRect/>
          </a:stretch>
        </p:blipFill>
        <p:spPr bwMode="auto">
          <a:xfrm>
            <a:off x="762000" y="3810000"/>
            <a:ext cx="3977992" cy="2663232"/>
          </a:xfrm>
          <a:prstGeom prst="rect">
            <a:avLst/>
          </a:prstGeom>
          <a:noFill/>
        </p:spPr>
      </p:pic>
      <p:pic>
        <p:nvPicPr>
          <p:cNvPr id="6147" name="Picture 3" descr="C:\Users\XPS\Desktop\temperate; Miguel Vieira- cc-by.jpg"/>
          <p:cNvPicPr>
            <a:picLocks noChangeAspect="1" noChangeArrowheads="1"/>
          </p:cNvPicPr>
          <p:nvPr/>
        </p:nvPicPr>
        <p:blipFill>
          <a:blip r:embed="rId4" cstate="print"/>
          <a:srcRect/>
          <a:stretch>
            <a:fillRect/>
          </a:stretch>
        </p:blipFill>
        <p:spPr bwMode="auto">
          <a:xfrm>
            <a:off x="4953000" y="3810000"/>
            <a:ext cx="3581400" cy="2685897"/>
          </a:xfrm>
          <a:prstGeom prst="rect">
            <a:avLst/>
          </a:prstGeom>
          <a:noFill/>
        </p:spPr>
      </p:pic>
      <p:sp>
        <p:nvSpPr>
          <p:cNvPr id="6" name="Rectangle 15"/>
          <p:cNvSpPr>
            <a:spLocks noChangeArrowheads="1"/>
          </p:cNvSpPr>
          <p:nvPr/>
        </p:nvSpPr>
        <p:spPr bwMode="auto">
          <a:xfrm>
            <a:off x="6939092" y="6688723"/>
            <a:ext cx="2271777" cy="169277"/>
          </a:xfrm>
          <a:prstGeom prst="rect">
            <a:avLst/>
          </a:prstGeom>
          <a:noFill/>
          <a:ln w="9525">
            <a:noFill/>
            <a:miter lim="800000"/>
            <a:headEnd/>
            <a:tailEnd/>
          </a:ln>
        </p:spPr>
        <p:txBody>
          <a:bodyPr wrap="none">
            <a:spAutoFit/>
          </a:bodyPr>
          <a:lstStyle/>
          <a:p>
            <a:pPr algn="ctr"/>
            <a:r>
              <a:rPr lang="en-US" sz="500" dirty="0" smtClean="0">
                <a:latin typeface="Arial"/>
                <a:cs typeface="Arial"/>
              </a:rPr>
              <a:t>Images: Amazon: Ivan </a:t>
            </a:r>
            <a:r>
              <a:rPr lang="en-US" sz="500" dirty="0" err="1" smtClean="0">
                <a:latin typeface="Arial"/>
                <a:cs typeface="Arial"/>
              </a:rPr>
              <a:t>Mlinaric</a:t>
            </a:r>
            <a:r>
              <a:rPr lang="en-US" sz="500" dirty="0" smtClean="0">
                <a:latin typeface="Arial"/>
                <a:cs typeface="Arial"/>
              </a:rPr>
              <a:t>/ CC-BY; Temperate: Miguel Vieira/ CC-BY</a:t>
            </a:r>
            <a:endParaRPr lang="en-US" sz="500" dirty="0">
              <a:latin typeface="Arial"/>
              <a:cs typeface="Arial"/>
            </a:endParaRPr>
          </a:p>
        </p:txBody>
      </p:sp>
      <p:pic>
        <p:nvPicPr>
          <p:cNvPr id="7" name="Picture 6"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28600" y="685800"/>
            <a:ext cx="5791200" cy="5334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a:lstStyle>
          <a:p>
            <a:pPr algn="l"/>
            <a:r>
              <a:rPr lang="en-US" sz="2800" smtClean="0">
                <a:latin typeface="Arial"/>
                <a:cs typeface="Arial"/>
              </a:rPr>
              <a:t>2.  Spatial Patterns in Diversity</a:t>
            </a:r>
            <a:endParaRPr lang="en-US" sz="2800" dirty="0">
              <a:latin typeface="Arial"/>
              <a:cs typeface="Arial"/>
            </a:endParaRPr>
          </a:p>
        </p:txBody>
      </p:sp>
    </p:spTree>
    <p:extLst>
      <p:ext uri="{BB962C8B-B14F-4D97-AF65-F5344CB8AC3E}">
        <p14:creationId xmlns:p14="http://schemas.microsoft.com/office/powerpoint/2010/main" val="4253941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a:xfrm>
            <a:off x="494928" y="990600"/>
            <a:ext cx="8115672" cy="3048000"/>
          </a:xfrm>
        </p:spPr>
        <p:txBody>
          <a:bodyPr/>
          <a:lstStyle/>
          <a:p>
            <a:pPr algn="l">
              <a:tabLst>
                <a:tab pos="454025" algn="l"/>
                <a:tab pos="909638" algn="l"/>
              </a:tabLst>
            </a:pPr>
            <a:r>
              <a:rPr lang="en-US" sz="2400" dirty="0" smtClean="0">
                <a:latin typeface="Arial"/>
                <a:cs typeface="Arial"/>
              </a:rPr>
              <a:t>Some possible reasons why the tropics are more diverse:</a:t>
            </a:r>
            <a:br>
              <a:rPr lang="en-US" sz="2400" dirty="0" smtClean="0">
                <a:latin typeface="Arial"/>
                <a:cs typeface="Arial"/>
              </a:rPr>
            </a:br>
            <a:r>
              <a:rPr lang="en-US" sz="2400" dirty="0" smtClean="0">
                <a:latin typeface="Arial"/>
                <a:cs typeface="Arial"/>
              </a:rPr>
              <a:t>	iv.	Tropics </a:t>
            </a:r>
            <a:r>
              <a:rPr lang="en-US" sz="2400" dirty="0">
                <a:latin typeface="Arial"/>
                <a:cs typeface="Arial"/>
              </a:rPr>
              <a:t>are older</a:t>
            </a:r>
            <a:br>
              <a:rPr lang="en-US" sz="2400" dirty="0">
                <a:latin typeface="Arial"/>
                <a:cs typeface="Arial"/>
              </a:rPr>
            </a:br>
            <a:r>
              <a:rPr lang="en-US" sz="2400" dirty="0" smtClean="0">
                <a:latin typeface="Arial"/>
                <a:cs typeface="Arial"/>
              </a:rPr>
              <a:t>	v.	More </a:t>
            </a:r>
            <a:r>
              <a:rPr lang="en-US" sz="2400" dirty="0">
                <a:latin typeface="Arial"/>
                <a:cs typeface="Arial"/>
              </a:rPr>
              <a:t>time for evolution (of new species)</a:t>
            </a:r>
            <a:br>
              <a:rPr lang="en-US" sz="2400" dirty="0">
                <a:latin typeface="Arial"/>
                <a:cs typeface="Arial"/>
              </a:rPr>
            </a:br>
            <a:r>
              <a:rPr lang="en-US" sz="2400" dirty="0" smtClean="0">
                <a:latin typeface="Arial"/>
                <a:cs typeface="Arial"/>
              </a:rPr>
              <a:t>	vi.	More </a:t>
            </a:r>
            <a:r>
              <a:rPr lang="en-US" sz="2400" dirty="0">
                <a:latin typeface="Arial"/>
                <a:cs typeface="Arial"/>
              </a:rPr>
              <a:t>specialization = ↑ species, narrower </a:t>
            </a:r>
            <a:r>
              <a:rPr lang="en-US" sz="2400" dirty="0" smtClean="0">
                <a:latin typeface="Arial"/>
                <a:cs typeface="Arial"/>
              </a:rPr>
              <a:t>niche</a:t>
            </a:r>
            <a:endParaRPr lang="en-US" sz="2400" dirty="0">
              <a:latin typeface="Arial"/>
              <a:cs typeface="Arial"/>
            </a:endParaRPr>
          </a:p>
        </p:txBody>
      </p:sp>
      <p:grpSp>
        <p:nvGrpSpPr>
          <p:cNvPr id="32" name="Group 31"/>
          <p:cNvGrpSpPr/>
          <p:nvPr/>
        </p:nvGrpSpPr>
        <p:grpSpPr>
          <a:xfrm>
            <a:off x="1403648" y="4293096"/>
            <a:ext cx="2952328" cy="1592560"/>
            <a:chOff x="2057400" y="3276600"/>
            <a:chExt cx="5562600" cy="2384648"/>
          </a:xfrm>
        </p:grpSpPr>
        <p:sp>
          <p:nvSpPr>
            <p:cNvPr id="7" name="Line 3"/>
            <p:cNvSpPr>
              <a:spLocks noChangeShapeType="1"/>
            </p:cNvSpPr>
            <p:nvPr/>
          </p:nvSpPr>
          <p:spPr bwMode="auto">
            <a:xfrm>
              <a:off x="2057400" y="5638800"/>
              <a:ext cx="5562600" cy="0"/>
            </a:xfrm>
            <a:prstGeom prst="line">
              <a:avLst/>
            </a:prstGeom>
            <a:noFill/>
            <a:ln w="28575">
              <a:solidFill>
                <a:schemeClr val="tx1"/>
              </a:solidFill>
              <a:round/>
              <a:headEnd/>
              <a:tailEnd/>
            </a:ln>
          </p:spPr>
          <p:txBody>
            <a:bodyPr/>
            <a:lstStyle/>
            <a:p>
              <a:endParaRPr lang="en-US">
                <a:latin typeface="Arial"/>
                <a:cs typeface="Arial"/>
              </a:endParaRPr>
            </a:p>
          </p:txBody>
        </p:sp>
        <p:sp>
          <p:nvSpPr>
            <p:cNvPr id="10" name="Line 6"/>
            <p:cNvSpPr>
              <a:spLocks noChangeShapeType="1"/>
            </p:cNvSpPr>
            <p:nvPr/>
          </p:nvSpPr>
          <p:spPr bwMode="auto">
            <a:xfrm flipV="1">
              <a:off x="2057400" y="3276600"/>
              <a:ext cx="0" cy="2362200"/>
            </a:xfrm>
            <a:prstGeom prst="line">
              <a:avLst/>
            </a:prstGeom>
            <a:noFill/>
            <a:ln w="28575">
              <a:solidFill>
                <a:schemeClr val="tx1"/>
              </a:solidFill>
              <a:round/>
              <a:headEnd/>
              <a:tailEnd/>
            </a:ln>
          </p:spPr>
          <p:txBody>
            <a:bodyPr/>
            <a:lstStyle/>
            <a:p>
              <a:endParaRPr lang="en-US">
                <a:latin typeface="Arial"/>
                <a:cs typeface="Arial"/>
              </a:endParaRPr>
            </a:p>
          </p:txBody>
        </p:sp>
        <p:sp>
          <p:nvSpPr>
            <p:cNvPr id="11" name="Freeform 7"/>
            <p:cNvSpPr>
              <a:spLocks/>
            </p:cNvSpPr>
            <p:nvPr/>
          </p:nvSpPr>
          <p:spPr bwMode="auto">
            <a:xfrm>
              <a:off x="2438400" y="4254500"/>
              <a:ext cx="4365848" cy="1406748"/>
            </a:xfrm>
            <a:custGeom>
              <a:avLst/>
              <a:gdLst>
                <a:gd name="T0" fmla="*/ 0 w 1728"/>
                <a:gd name="T1" fmla="*/ 2147483647 h 888"/>
                <a:gd name="T2" fmla="*/ 604837528 w 1728"/>
                <a:gd name="T3" fmla="*/ 2076608973 h 888"/>
                <a:gd name="T4" fmla="*/ 1209675055 w 1728"/>
                <a:gd name="T5" fmla="*/ 1350803775 h 888"/>
                <a:gd name="T6" fmla="*/ 1572577453 w 1728"/>
                <a:gd name="T7" fmla="*/ 383063744 h 888"/>
                <a:gd name="T8" fmla="*/ 2147483647 w 1728"/>
                <a:gd name="T9" fmla="*/ 20161251 h 888"/>
                <a:gd name="T10" fmla="*/ 2147483647 w 1728"/>
                <a:gd name="T11" fmla="*/ 262096277 h 888"/>
                <a:gd name="T12" fmla="*/ 2147483647 w 1728"/>
                <a:gd name="T13" fmla="*/ 1229836309 h 888"/>
                <a:gd name="T14" fmla="*/ 2147483647 w 1728"/>
                <a:gd name="T15" fmla="*/ 2076608973 h 888"/>
                <a:gd name="T16" fmla="*/ 2147483647 w 1728"/>
                <a:gd name="T17" fmla="*/ 2147483647 h 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888"/>
                <a:gd name="T29" fmla="*/ 1728 w 1728"/>
                <a:gd name="T30" fmla="*/ 888 h 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888">
                  <a:moveTo>
                    <a:pt x="0" y="872"/>
                  </a:moveTo>
                  <a:cubicBezTo>
                    <a:pt x="80" y="876"/>
                    <a:pt x="160" y="880"/>
                    <a:pt x="240" y="824"/>
                  </a:cubicBezTo>
                  <a:cubicBezTo>
                    <a:pt x="320" y="768"/>
                    <a:pt x="416" y="648"/>
                    <a:pt x="480" y="536"/>
                  </a:cubicBezTo>
                  <a:cubicBezTo>
                    <a:pt x="544" y="424"/>
                    <a:pt x="560" y="240"/>
                    <a:pt x="624" y="152"/>
                  </a:cubicBezTo>
                  <a:cubicBezTo>
                    <a:pt x="688" y="64"/>
                    <a:pt x="784" y="16"/>
                    <a:pt x="864" y="8"/>
                  </a:cubicBezTo>
                  <a:cubicBezTo>
                    <a:pt x="944" y="0"/>
                    <a:pt x="1032" y="24"/>
                    <a:pt x="1104" y="104"/>
                  </a:cubicBezTo>
                  <a:cubicBezTo>
                    <a:pt x="1176" y="184"/>
                    <a:pt x="1224" y="368"/>
                    <a:pt x="1296" y="488"/>
                  </a:cubicBezTo>
                  <a:cubicBezTo>
                    <a:pt x="1368" y="608"/>
                    <a:pt x="1464" y="760"/>
                    <a:pt x="1536" y="824"/>
                  </a:cubicBezTo>
                  <a:cubicBezTo>
                    <a:pt x="1608" y="888"/>
                    <a:pt x="1696" y="864"/>
                    <a:pt x="1728" y="872"/>
                  </a:cubicBezTo>
                </a:path>
              </a:pathLst>
            </a:custGeom>
            <a:noFill/>
            <a:ln w="28575" cap="flat" cmpd="sng">
              <a:solidFill>
                <a:schemeClr val="tx1"/>
              </a:solidFill>
              <a:prstDash val="solid"/>
              <a:round/>
              <a:headEnd/>
              <a:tailEnd/>
            </a:ln>
          </p:spPr>
          <p:txBody>
            <a:bodyPr/>
            <a:lstStyle/>
            <a:p>
              <a:endParaRPr lang="en-US">
                <a:latin typeface="Arial"/>
                <a:cs typeface="Arial"/>
              </a:endParaRPr>
            </a:p>
          </p:txBody>
        </p:sp>
      </p:grpSp>
      <p:sp>
        <p:nvSpPr>
          <p:cNvPr id="12" name="Text Box 8"/>
          <p:cNvSpPr txBox="1">
            <a:spLocks noChangeArrowheads="1"/>
          </p:cNvSpPr>
          <p:nvPr/>
        </p:nvSpPr>
        <p:spPr bwMode="auto">
          <a:xfrm>
            <a:off x="2267744" y="5981184"/>
            <a:ext cx="1570412" cy="461665"/>
          </a:xfrm>
          <a:prstGeom prst="rect">
            <a:avLst/>
          </a:prstGeom>
          <a:noFill/>
          <a:ln w="9525">
            <a:noFill/>
            <a:miter lim="800000"/>
            <a:headEnd/>
            <a:tailEnd/>
          </a:ln>
        </p:spPr>
        <p:txBody>
          <a:bodyPr wrap="none">
            <a:spAutoFit/>
          </a:bodyPr>
          <a:lstStyle/>
          <a:p>
            <a:r>
              <a:rPr lang="en-US" dirty="0" smtClean="0">
                <a:latin typeface="Arial"/>
                <a:cs typeface="Arial"/>
              </a:rPr>
              <a:t>Food Size</a:t>
            </a:r>
            <a:endParaRPr lang="en-US" dirty="0">
              <a:latin typeface="Arial"/>
              <a:cs typeface="Arial"/>
            </a:endParaRPr>
          </a:p>
        </p:txBody>
      </p:sp>
      <p:sp>
        <p:nvSpPr>
          <p:cNvPr id="13" name="Text Box 9"/>
          <p:cNvSpPr txBox="1">
            <a:spLocks noChangeArrowheads="1"/>
          </p:cNvSpPr>
          <p:nvPr/>
        </p:nvSpPr>
        <p:spPr bwMode="auto">
          <a:xfrm>
            <a:off x="1118146" y="5877272"/>
            <a:ext cx="783162" cy="400110"/>
          </a:xfrm>
          <a:prstGeom prst="rect">
            <a:avLst/>
          </a:prstGeom>
          <a:noFill/>
          <a:ln w="9525">
            <a:noFill/>
            <a:miter lim="800000"/>
            <a:headEnd/>
            <a:tailEnd/>
          </a:ln>
        </p:spPr>
        <p:txBody>
          <a:bodyPr wrap="none">
            <a:spAutoFit/>
          </a:bodyPr>
          <a:lstStyle/>
          <a:p>
            <a:r>
              <a:rPr lang="en-US" sz="2000" dirty="0">
                <a:latin typeface="Arial"/>
                <a:cs typeface="Arial"/>
              </a:rPr>
              <a:t>small</a:t>
            </a:r>
          </a:p>
        </p:txBody>
      </p:sp>
      <p:sp>
        <p:nvSpPr>
          <p:cNvPr id="14" name="Text Box 10"/>
          <p:cNvSpPr txBox="1">
            <a:spLocks noChangeArrowheads="1"/>
          </p:cNvSpPr>
          <p:nvPr/>
        </p:nvSpPr>
        <p:spPr bwMode="auto">
          <a:xfrm>
            <a:off x="3923928" y="5870600"/>
            <a:ext cx="754984" cy="400110"/>
          </a:xfrm>
          <a:prstGeom prst="rect">
            <a:avLst/>
          </a:prstGeom>
          <a:noFill/>
          <a:ln w="9525">
            <a:noFill/>
            <a:miter lim="800000"/>
            <a:headEnd/>
            <a:tailEnd/>
          </a:ln>
        </p:spPr>
        <p:txBody>
          <a:bodyPr wrap="none">
            <a:spAutoFit/>
          </a:bodyPr>
          <a:lstStyle/>
          <a:p>
            <a:r>
              <a:rPr lang="en-US" sz="2000" dirty="0">
                <a:latin typeface="Arial"/>
                <a:cs typeface="Arial"/>
              </a:rPr>
              <a:t>large</a:t>
            </a:r>
          </a:p>
        </p:txBody>
      </p:sp>
      <p:sp>
        <p:nvSpPr>
          <p:cNvPr id="15" name="Text Box 11"/>
          <p:cNvSpPr txBox="1">
            <a:spLocks noChangeArrowheads="1"/>
          </p:cNvSpPr>
          <p:nvPr/>
        </p:nvSpPr>
        <p:spPr bwMode="auto">
          <a:xfrm rot="16200000">
            <a:off x="168972" y="4855763"/>
            <a:ext cx="1638790" cy="461665"/>
          </a:xfrm>
          <a:prstGeom prst="rect">
            <a:avLst/>
          </a:prstGeom>
          <a:noFill/>
          <a:ln w="9525">
            <a:noFill/>
            <a:miter lim="800000"/>
            <a:headEnd/>
            <a:tailEnd/>
          </a:ln>
        </p:spPr>
        <p:txBody>
          <a:bodyPr wrap="none">
            <a:spAutoFit/>
          </a:bodyPr>
          <a:lstStyle/>
          <a:p>
            <a:r>
              <a:rPr lang="en-US" dirty="0" smtClean="0">
                <a:latin typeface="Arial"/>
                <a:cs typeface="Arial"/>
              </a:rPr>
              <a:t>Frequency</a:t>
            </a:r>
            <a:endParaRPr lang="en-US" dirty="0">
              <a:latin typeface="Arial"/>
              <a:cs typeface="Arial"/>
            </a:endParaRPr>
          </a:p>
        </p:txBody>
      </p:sp>
      <p:grpSp>
        <p:nvGrpSpPr>
          <p:cNvPr id="20" name="Group 19"/>
          <p:cNvGrpSpPr/>
          <p:nvPr/>
        </p:nvGrpSpPr>
        <p:grpSpPr>
          <a:xfrm>
            <a:off x="5722944" y="4294600"/>
            <a:ext cx="2953512" cy="1591056"/>
            <a:chOff x="2057400" y="3276600"/>
            <a:chExt cx="5562600" cy="2400300"/>
          </a:xfrm>
        </p:grpSpPr>
        <p:sp>
          <p:nvSpPr>
            <p:cNvPr id="21" name="Line 3"/>
            <p:cNvSpPr>
              <a:spLocks noChangeShapeType="1"/>
            </p:cNvSpPr>
            <p:nvPr/>
          </p:nvSpPr>
          <p:spPr bwMode="auto">
            <a:xfrm>
              <a:off x="2057400" y="5638800"/>
              <a:ext cx="5562600" cy="0"/>
            </a:xfrm>
            <a:prstGeom prst="line">
              <a:avLst/>
            </a:prstGeom>
            <a:noFill/>
            <a:ln w="28575">
              <a:solidFill>
                <a:schemeClr val="tx1"/>
              </a:solidFill>
              <a:round/>
              <a:headEnd/>
              <a:tailEnd/>
            </a:ln>
          </p:spPr>
          <p:txBody>
            <a:bodyPr/>
            <a:lstStyle/>
            <a:p>
              <a:endParaRPr lang="en-US">
                <a:latin typeface="Arial"/>
                <a:cs typeface="Arial"/>
              </a:endParaRPr>
            </a:p>
          </p:txBody>
        </p:sp>
        <p:sp>
          <p:nvSpPr>
            <p:cNvPr id="22" name="Freeform 5"/>
            <p:cNvSpPr>
              <a:spLocks/>
            </p:cNvSpPr>
            <p:nvPr/>
          </p:nvSpPr>
          <p:spPr bwMode="auto">
            <a:xfrm>
              <a:off x="4038600" y="4267200"/>
              <a:ext cx="2743200" cy="1409700"/>
            </a:xfrm>
            <a:custGeom>
              <a:avLst/>
              <a:gdLst>
                <a:gd name="T0" fmla="*/ 0 w 1728"/>
                <a:gd name="T1" fmla="*/ 2147483647 h 888"/>
                <a:gd name="T2" fmla="*/ 604837528 w 1728"/>
                <a:gd name="T3" fmla="*/ 2076608973 h 888"/>
                <a:gd name="T4" fmla="*/ 1209675055 w 1728"/>
                <a:gd name="T5" fmla="*/ 1350803775 h 888"/>
                <a:gd name="T6" fmla="*/ 1572577453 w 1728"/>
                <a:gd name="T7" fmla="*/ 383063744 h 888"/>
                <a:gd name="T8" fmla="*/ 2147483647 w 1728"/>
                <a:gd name="T9" fmla="*/ 20161251 h 888"/>
                <a:gd name="T10" fmla="*/ 2147483647 w 1728"/>
                <a:gd name="T11" fmla="*/ 262096277 h 888"/>
                <a:gd name="T12" fmla="*/ 2147483647 w 1728"/>
                <a:gd name="T13" fmla="*/ 1229836309 h 888"/>
                <a:gd name="T14" fmla="*/ 2147483647 w 1728"/>
                <a:gd name="T15" fmla="*/ 2076608973 h 888"/>
                <a:gd name="T16" fmla="*/ 2147483647 w 1728"/>
                <a:gd name="T17" fmla="*/ 2147483647 h 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888"/>
                <a:gd name="T29" fmla="*/ 1728 w 1728"/>
                <a:gd name="T30" fmla="*/ 888 h 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888">
                  <a:moveTo>
                    <a:pt x="0" y="872"/>
                  </a:moveTo>
                  <a:cubicBezTo>
                    <a:pt x="80" y="876"/>
                    <a:pt x="160" y="880"/>
                    <a:pt x="240" y="824"/>
                  </a:cubicBezTo>
                  <a:cubicBezTo>
                    <a:pt x="320" y="768"/>
                    <a:pt x="416" y="648"/>
                    <a:pt x="480" y="536"/>
                  </a:cubicBezTo>
                  <a:cubicBezTo>
                    <a:pt x="544" y="424"/>
                    <a:pt x="560" y="240"/>
                    <a:pt x="624" y="152"/>
                  </a:cubicBezTo>
                  <a:cubicBezTo>
                    <a:pt x="688" y="64"/>
                    <a:pt x="784" y="16"/>
                    <a:pt x="864" y="8"/>
                  </a:cubicBezTo>
                  <a:cubicBezTo>
                    <a:pt x="944" y="0"/>
                    <a:pt x="1032" y="24"/>
                    <a:pt x="1104" y="104"/>
                  </a:cubicBezTo>
                  <a:cubicBezTo>
                    <a:pt x="1176" y="184"/>
                    <a:pt x="1224" y="368"/>
                    <a:pt x="1296" y="488"/>
                  </a:cubicBezTo>
                  <a:cubicBezTo>
                    <a:pt x="1368" y="608"/>
                    <a:pt x="1464" y="760"/>
                    <a:pt x="1536" y="824"/>
                  </a:cubicBezTo>
                  <a:cubicBezTo>
                    <a:pt x="1608" y="888"/>
                    <a:pt x="1696" y="864"/>
                    <a:pt x="1728" y="872"/>
                  </a:cubicBezTo>
                </a:path>
              </a:pathLst>
            </a:custGeom>
            <a:noFill/>
            <a:ln w="28575" cap="flat" cmpd="sng">
              <a:solidFill>
                <a:schemeClr val="tx1"/>
              </a:solidFill>
              <a:prstDash val="solid"/>
              <a:round/>
              <a:headEnd/>
              <a:tailEnd/>
            </a:ln>
          </p:spPr>
          <p:txBody>
            <a:bodyPr/>
            <a:lstStyle/>
            <a:p>
              <a:endParaRPr lang="en-US">
                <a:latin typeface="Arial"/>
                <a:cs typeface="Arial"/>
              </a:endParaRPr>
            </a:p>
          </p:txBody>
        </p:sp>
        <p:sp>
          <p:nvSpPr>
            <p:cNvPr id="23" name="Line 6"/>
            <p:cNvSpPr>
              <a:spLocks noChangeShapeType="1"/>
            </p:cNvSpPr>
            <p:nvPr/>
          </p:nvSpPr>
          <p:spPr bwMode="auto">
            <a:xfrm flipV="1">
              <a:off x="2057400" y="3276600"/>
              <a:ext cx="0" cy="2362200"/>
            </a:xfrm>
            <a:prstGeom prst="line">
              <a:avLst/>
            </a:prstGeom>
            <a:noFill/>
            <a:ln w="28575">
              <a:solidFill>
                <a:schemeClr val="tx1"/>
              </a:solidFill>
              <a:round/>
              <a:headEnd/>
              <a:tailEnd/>
            </a:ln>
          </p:spPr>
          <p:txBody>
            <a:bodyPr/>
            <a:lstStyle/>
            <a:p>
              <a:endParaRPr lang="en-US">
                <a:latin typeface="Arial"/>
                <a:cs typeface="Arial"/>
              </a:endParaRPr>
            </a:p>
          </p:txBody>
        </p:sp>
        <p:sp>
          <p:nvSpPr>
            <p:cNvPr id="24" name="Freeform 7"/>
            <p:cNvSpPr>
              <a:spLocks/>
            </p:cNvSpPr>
            <p:nvPr/>
          </p:nvSpPr>
          <p:spPr bwMode="auto">
            <a:xfrm>
              <a:off x="2438400" y="4254500"/>
              <a:ext cx="2743200" cy="1409700"/>
            </a:xfrm>
            <a:custGeom>
              <a:avLst/>
              <a:gdLst>
                <a:gd name="T0" fmla="*/ 0 w 1728"/>
                <a:gd name="T1" fmla="*/ 2147483647 h 888"/>
                <a:gd name="T2" fmla="*/ 604837528 w 1728"/>
                <a:gd name="T3" fmla="*/ 2076608973 h 888"/>
                <a:gd name="T4" fmla="*/ 1209675055 w 1728"/>
                <a:gd name="T5" fmla="*/ 1350803775 h 888"/>
                <a:gd name="T6" fmla="*/ 1572577453 w 1728"/>
                <a:gd name="T7" fmla="*/ 383063744 h 888"/>
                <a:gd name="T8" fmla="*/ 2147483647 w 1728"/>
                <a:gd name="T9" fmla="*/ 20161251 h 888"/>
                <a:gd name="T10" fmla="*/ 2147483647 w 1728"/>
                <a:gd name="T11" fmla="*/ 262096277 h 888"/>
                <a:gd name="T12" fmla="*/ 2147483647 w 1728"/>
                <a:gd name="T13" fmla="*/ 1229836309 h 888"/>
                <a:gd name="T14" fmla="*/ 2147483647 w 1728"/>
                <a:gd name="T15" fmla="*/ 2076608973 h 888"/>
                <a:gd name="T16" fmla="*/ 2147483647 w 1728"/>
                <a:gd name="T17" fmla="*/ 2147483647 h 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888"/>
                <a:gd name="T29" fmla="*/ 1728 w 1728"/>
                <a:gd name="T30" fmla="*/ 888 h 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888">
                  <a:moveTo>
                    <a:pt x="0" y="872"/>
                  </a:moveTo>
                  <a:cubicBezTo>
                    <a:pt x="80" y="876"/>
                    <a:pt x="160" y="880"/>
                    <a:pt x="240" y="824"/>
                  </a:cubicBezTo>
                  <a:cubicBezTo>
                    <a:pt x="320" y="768"/>
                    <a:pt x="416" y="648"/>
                    <a:pt x="480" y="536"/>
                  </a:cubicBezTo>
                  <a:cubicBezTo>
                    <a:pt x="544" y="424"/>
                    <a:pt x="560" y="240"/>
                    <a:pt x="624" y="152"/>
                  </a:cubicBezTo>
                  <a:cubicBezTo>
                    <a:pt x="688" y="64"/>
                    <a:pt x="784" y="16"/>
                    <a:pt x="864" y="8"/>
                  </a:cubicBezTo>
                  <a:cubicBezTo>
                    <a:pt x="944" y="0"/>
                    <a:pt x="1032" y="24"/>
                    <a:pt x="1104" y="104"/>
                  </a:cubicBezTo>
                  <a:cubicBezTo>
                    <a:pt x="1176" y="184"/>
                    <a:pt x="1224" y="368"/>
                    <a:pt x="1296" y="488"/>
                  </a:cubicBezTo>
                  <a:cubicBezTo>
                    <a:pt x="1368" y="608"/>
                    <a:pt x="1464" y="760"/>
                    <a:pt x="1536" y="824"/>
                  </a:cubicBezTo>
                  <a:cubicBezTo>
                    <a:pt x="1608" y="888"/>
                    <a:pt x="1696" y="864"/>
                    <a:pt x="1728" y="872"/>
                  </a:cubicBezTo>
                </a:path>
              </a:pathLst>
            </a:custGeom>
            <a:noFill/>
            <a:ln w="28575" cap="flat" cmpd="sng">
              <a:solidFill>
                <a:schemeClr val="tx1"/>
              </a:solidFill>
              <a:prstDash val="solid"/>
              <a:round/>
              <a:headEnd/>
              <a:tailEnd/>
            </a:ln>
          </p:spPr>
          <p:txBody>
            <a:bodyPr/>
            <a:lstStyle/>
            <a:p>
              <a:endParaRPr lang="en-US">
                <a:latin typeface="Arial"/>
                <a:cs typeface="Arial"/>
              </a:endParaRPr>
            </a:p>
          </p:txBody>
        </p:sp>
      </p:grpSp>
      <p:sp>
        <p:nvSpPr>
          <p:cNvPr id="29" name="Text Box 12"/>
          <p:cNvSpPr txBox="1">
            <a:spLocks noChangeArrowheads="1"/>
          </p:cNvSpPr>
          <p:nvPr/>
        </p:nvSpPr>
        <p:spPr bwMode="auto">
          <a:xfrm>
            <a:off x="5883646" y="4221088"/>
            <a:ext cx="1310775" cy="707886"/>
          </a:xfrm>
          <a:prstGeom prst="rect">
            <a:avLst/>
          </a:prstGeom>
          <a:noFill/>
          <a:ln w="9525">
            <a:noFill/>
            <a:miter lim="800000"/>
            <a:headEnd/>
            <a:tailEnd/>
          </a:ln>
        </p:spPr>
        <p:txBody>
          <a:bodyPr wrap="none">
            <a:spAutoFit/>
          </a:bodyPr>
          <a:lstStyle/>
          <a:p>
            <a:pPr algn="ctr"/>
            <a:r>
              <a:rPr lang="en-US" sz="2000" dirty="0" smtClean="0">
                <a:latin typeface="Arial"/>
                <a:cs typeface="Arial"/>
              </a:rPr>
              <a:t>Small</a:t>
            </a:r>
            <a:endParaRPr lang="en-US" sz="2000" dirty="0">
              <a:latin typeface="Arial"/>
              <a:cs typeface="Arial"/>
            </a:endParaRPr>
          </a:p>
          <a:p>
            <a:pPr algn="ctr"/>
            <a:r>
              <a:rPr lang="en-US" sz="2000" dirty="0">
                <a:latin typeface="Arial"/>
                <a:cs typeface="Arial"/>
              </a:rPr>
              <a:t> specialist</a:t>
            </a:r>
          </a:p>
        </p:txBody>
      </p:sp>
      <p:sp>
        <p:nvSpPr>
          <p:cNvPr id="30" name="Text Box 13"/>
          <p:cNvSpPr txBox="1">
            <a:spLocks noChangeArrowheads="1"/>
          </p:cNvSpPr>
          <p:nvPr/>
        </p:nvSpPr>
        <p:spPr bwMode="auto">
          <a:xfrm>
            <a:off x="7035774" y="4221088"/>
            <a:ext cx="1310775" cy="707886"/>
          </a:xfrm>
          <a:prstGeom prst="rect">
            <a:avLst/>
          </a:prstGeom>
          <a:noFill/>
          <a:ln w="9525">
            <a:noFill/>
            <a:miter lim="800000"/>
            <a:headEnd/>
            <a:tailEnd/>
          </a:ln>
        </p:spPr>
        <p:txBody>
          <a:bodyPr wrap="none">
            <a:spAutoFit/>
          </a:bodyPr>
          <a:lstStyle/>
          <a:p>
            <a:pPr algn="ctr"/>
            <a:r>
              <a:rPr lang="en-US" sz="2000" dirty="0" smtClean="0">
                <a:latin typeface="Arial"/>
                <a:cs typeface="Arial"/>
              </a:rPr>
              <a:t>Large</a:t>
            </a:r>
            <a:endParaRPr lang="en-US" sz="2000" dirty="0">
              <a:latin typeface="Arial"/>
              <a:cs typeface="Arial"/>
            </a:endParaRPr>
          </a:p>
          <a:p>
            <a:pPr algn="ctr"/>
            <a:r>
              <a:rPr lang="en-US" sz="2000" dirty="0">
                <a:latin typeface="Arial"/>
                <a:cs typeface="Arial"/>
              </a:rPr>
              <a:t> specialist</a:t>
            </a:r>
          </a:p>
        </p:txBody>
      </p:sp>
      <p:sp>
        <p:nvSpPr>
          <p:cNvPr id="31" name="Text Box 11"/>
          <p:cNvSpPr txBox="1">
            <a:spLocks noChangeArrowheads="1"/>
          </p:cNvSpPr>
          <p:nvPr/>
        </p:nvSpPr>
        <p:spPr bwMode="auto">
          <a:xfrm>
            <a:off x="2123728" y="4365104"/>
            <a:ext cx="1353606" cy="400110"/>
          </a:xfrm>
          <a:prstGeom prst="rect">
            <a:avLst/>
          </a:prstGeom>
          <a:noFill/>
          <a:ln w="9525">
            <a:noFill/>
            <a:miter lim="800000"/>
            <a:headEnd/>
            <a:tailEnd/>
          </a:ln>
        </p:spPr>
        <p:txBody>
          <a:bodyPr wrap="none">
            <a:spAutoFit/>
          </a:bodyPr>
          <a:lstStyle/>
          <a:p>
            <a:r>
              <a:rPr lang="en-US" sz="2000" dirty="0" smtClean="0">
                <a:latin typeface="Arial"/>
                <a:cs typeface="Arial"/>
              </a:rPr>
              <a:t>Generalist</a:t>
            </a:r>
            <a:endParaRPr lang="en-US" sz="2000" dirty="0">
              <a:latin typeface="Arial"/>
              <a:cs typeface="Arial"/>
            </a:endParaRPr>
          </a:p>
        </p:txBody>
      </p:sp>
      <p:sp>
        <p:nvSpPr>
          <p:cNvPr id="33" name="Right Arrow 32"/>
          <p:cNvSpPr/>
          <p:nvPr/>
        </p:nvSpPr>
        <p:spPr>
          <a:xfrm>
            <a:off x="4283968" y="4941168"/>
            <a:ext cx="978408"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4" name="Text Box 8"/>
          <p:cNvSpPr txBox="1">
            <a:spLocks noChangeArrowheads="1"/>
          </p:cNvSpPr>
          <p:nvPr/>
        </p:nvSpPr>
        <p:spPr bwMode="auto">
          <a:xfrm>
            <a:off x="6513686" y="5939988"/>
            <a:ext cx="1570412" cy="461665"/>
          </a:xfrm>
          <a:prstGeom prst="rect">
            <a:avLst/>
          </a:prstGeom>
          <a:noFill/>
          <a:ln w="9525">
            <a:noFill/>
            <a:miter lim="800000"/>
            <a:headEnd/>
            <a:tailEnd/>
          </a:ln>
        </p:spPr>
        <p:txBody>
          <a:bodyPr wrap="none">
            <a:spAutoFit/>
          </a:bodyPr>
          <a:lstStyle/>
          <a:p>
            <a:r>
              <a:rPr lang="en-US" dirty="0" smtClean="0">
                <a:latin typeface="Arial"/>
                <a:cs typeface="Arial"/>
              </a:rPr>
              <a:t>Food Size</a:t>
            </a:r>
            <a:endParaRPr lang="en-US" dirty="0">
              <a:latin typeface="Arial"/>
              <a:cs typeface="Arial"/>
            </a:endParaRPr>
          </a:p>
        </p:txBody>
      </p:sp>
      <p:sp>
        <p:nvSpPr>
          <p:cNvPr id="35" name="Text Box 9"/>
          <p:cNvSpPr txBox="1">
            <a:spLocks noChangeArrowheads="1"/>
          </p:cNvSpPr>
          <p:nvPr/>
        </p:nvSpPr>
        <p:spPr bwMode="auto">
          <a:xfrm>
            <a:off x="5364088" y="5836076"/>
            <a:ext cx="783162" cy="400110"/>
          </a:xfrm>
          <a:prstGeom prst="rect">
            <a:avLst/>
          </a:prstGeom>
          <a:noFill/>
          <a:ln w="9525">
            <a:noFill/>
            <a:miter lim="800000"/>
            <a:headEnd/>
            <a:tailEnd/>
          </a:ln>
        </p:spPr>
        <p:txBody>
          <a:bodyPr wrap="none">
            <a:spAutoFit/>
          </a:bodyPr>
          <a:lstStyle/>
          <a:p>
            <a:r>
              <a:rPr lang="en-US" sz="2000" dirty="0">
                <a:latin typeface="Arial"/>
                <a:cs typeface="Arial"/>
              </a:rPr>
              <a:t>small</a:t>
            </a:r>
          </a:p>
        </p:txBody>
      </p:sp>
      <p:sp>
        <p:nvSpPr>
          <p:cNvPr id="36" name="Text Box 10"/>
          <p:cNvSpPr txBox="1">
            <a:spLocks noChangeArrowheads="1"/>
          </p:cNvSpPr>
          <p:nvPr/>
        </p:nvSpPr>
        <p:spPr bwMode="auto">
          <a:xfrm>
            <a:off x="8169870" y="5829404"/>
            <a:ext cx="754984" cy="400110"/>
          </a:xfrm>
          <a:prstGeom prst="rect">
            <a:avLst/>
          </a:prstGeom>
          <a:noFill/>
          <a:ln w="9525">
            <a:noFill/>
            <a:miter lim="800000"/>
            <a:headEnd/>
            <a:tailEnd/>
          </a:ln>
        </p:spPr>
        <p:txBody>
          <a:bodyPr wrap="none">
            <a:spAutoFit/>
          </a:bodyPr>
          <a:lstStyle/>
          <a:p>
            <a:r>
              <a:rPr lang="en-US" sz="2000" dirty="0">
                <a:latin typeface="Arial"/>
                <a:cs typeface="Arial"/>
              </a:rPr>
              <a:t>large</a:t>
            </a:r>
          </a:p>
        </p:txBody>
      </p:sp>
      <p:sp>
        <p:nvSpPr>
          <p:cNvPr id="37" name="Rectangle 36"/>
          <p:cNvSpPr/>
          <p:nvPr/>
        </p:nvSpPr>
        <p:spPr>
          <a:xfrm>
            <a:off x="2051720" y="3645024"/>
            <a:ext cx="1718439" cy="461665"/>
          </a:xfrm>
          <a:prstGeom prst="rect">
            <a:avLst/>
          </a:prstGeom>
        </p:spPr>
        <p:txBody>
          <a:bodyPr wrap="none">
            <a:spAutoFit/>
          </a:bodyPr>
          <a:lstStyle/>
          <a:p>
            <a:r>
              <a:rPr lang="en-US" b="1" u="sng" dirty="0" smtClean="0">
                <a:latin typeface="Arial"/>
                <a:cs typeface="Arial"/>
              </a:rPr>
              <a:t>Temperate</a:t>
            </a:r>
            <a:endParaRPr lang="en-US" b="1" u="sng" dirty="0">
              <a:latin typeface="Arial"/>
              <a:cs typeface="Arial"/>
            </a:endParaRPr>
          </a:p>
        </p:txBody>
      </p:sp>
      <p:sp>
        <p:nvSpPr>
          <p:cNvPr id="38" name="Rectangle 37"/>
          <p:cNvSpPr/>
          <p:nvPr/>
        </p:nvSpPr>
        <p:spPr>
          <a:xfrm>
            <a:off x="6372200" y="3645024"/>
            <a:ext cx="1279317" cy="461665"/>
          </a:xfrm>
          <a:prstGeom prst="rect">
            <a:avLst/>
          </a:prstGeom>
        </p:spPr>
        <p:txBody>
          <a:bodyPr wrap="none">
            <a:spAutoFit/>
          </a:bodyPr>
          <a:lstStyle/>
          <a:p>
            <a:r>
              <a:rPr lang="en-US" b="1" u="sng" dirty="0" smtClean="0">
                <a:latin typeface="Arial"/>
                <a:cs typeface="Arial"/>
              </a:rPr>
              <a:t>Tropics</a:t>
            </a:r>
            <a:endParaRPr lang="en-US" b="1" u="sng" dirty="0">
              <a:latin typeface="Arial"/>
              <a:cs typeface="Arial"/>
            </a:endParaRPr>
          </a:p>
        </p:txBody>
      </p:sp>
      <p:pic>
        <p:nvPicPr>
          <p:cNvPr id="26"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1"/>
          <p:cNvSpPr txBox="1">
            <a:spLocks/>
          </p:cNvSpPr>
          <p:nvPr/>
        </p:nvSpPr>
        <p:spPr bwMode="auto">
          <a:xfrm>
            <a:off x="228600" y="685800"/>
            <a:ext cx="5791200" cy="5334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a:lstStyle>
          <a:p>
            <a:pPr algn="l"/>
            <a:r>
              <a:rPr lang="en-US" sz="2800" smtClean="0">
                <a:latin typeface="Arial"/>
                <a:cs typeface="Arial"/>
              </a:rPr>
              <a:t>2.  Spatial Patterns in Diversity</a:t>
            </a:r>
            <a:endParaRPr lang="en-US" sz="2800" dirty="0">
              <a:latin typeface="Arial"/>
              <a:cs typeface="Arial"/>
            </a:endParaRPr>
          </a:p>
        </p:txBody>
      </p:sp>
    </p:spTree>
    <p:extLst>
      <p:ext uri="{BB962C8B-B14F-4D97-AF65-F5344CB8AC3E}">
        <p14:creationId xmlns:p14="http://schemas.microsoft.com/office/powerpoint/2010/main" val="1751756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	</a:t>
            </a:r>
            <a:endParaRPr lang="en-US" dirty="0">
              <a:latin typeface="Arial"/>
              <a:cs typeface="Arial"/>
            </a:endParaRPr>
          </a:p>
        </p:txBody>
      </p:sp>
      <p:sp>
        <p:nvSpPr>
          <p:cNvPr id="3" name="Content Placeholder 2"/>
          <p:cNvSpPr>
            <a:spLocks noGrp="1"/>
          </p:cNvSpPr>
          <p:nvPr>
            <p:ph idx="1"/>
          </p:nvPr>
        </p:nvSpPr>
        <p:spPr>
          <a:xfrm>
            <a:off x="381000" y="1600200"/>
            <a:ext cx="7772400" cy="1676400"/>
          </a:xfrm>
        </p:spPr>
        <p:txBody>
          <a:bodyPr/>
          <a:lstStyle/>
          <a:p>
            <a:pPr>
              <a:buNone/>
            </a:pPr>
            <a:r>
              <a:rPr lang="en-US" sz="2800" dirty="0" smtClean="0">
                <a:latin typeface="Arial"/>
                <a:cs typeface="Arial"/>
              </a:rPr>
              <a:t>	g. </a:t>
            </a:r>
            <a:r>
              <a:rPr lang="en-US" sz="2800" u="sng" dirty="0" smtClean="0">
                <a:latin typeface="Arial"/>
                <a:cs typeface="Arial"/>
              </a:rPr>
              <a:t>Tropics are more stable</a:t>
            </a:r>
          </a:p>
          <a:p>
            <a:pPr lvl="1"/>
            <a:r>
              <a:rPr lang="en-US" sz="2400" dirty="0" smtClean="0">
                <a:latin typeface="Arial"/>
                <a:cs typeface="Arial"/>
              </a:rPr>
              <a:t>Stable competition= more species packing</a:t>
            </a:r>
          </a:p>
          <a:p>
            <a:pPr lvl="1"/>
            <a:r>
              <a:rPr lang="en-US" sz="2400" dirty="0" smtClean="0">
                <a:latin typeface="Arial"/>
                <a:cs typeface="Arial"/>
              </a:rPr>
              <a:t>Keystone predators = increased prey coexistence</a:t>
            </a:r>
            <a:endParaRPr lang="en-US" sz="2400" dirty="0">
              <a:latin typeface="Arial"/>
              <a:cs typeface="Arial"/>
            </a:endParaRPr>
          </a:p>
        </p:txBody>
      </p:sp>
      <p:pic>
        <p:nvPicPr>
          <p:cNvPr id="6" name="Picture 3" descr="C:\Users\XPS\Desktop\Mike Baird cc-by.jpg"/>
          <p:cNvPicPr>
            <a:picLocks noChangeAspect="1" noChangeArrowheads="1"/>
          </p:cNvPicPr>
          <p:nvPr/>
        </p:nvPicPr>
        <p:blipFill>
          <a:blip r:embed="rId3" cstate="print"/>
          <a:srcRect/>
          <a:stretch>
            <a:fillRect/>
          </a:stretch>
        </p:blipFill>
        <p:spPr bwMode="auto">
          <a:xfrm>
            <a:off x="683568" y="3501008"/>
            <a:ext cx="4392488" cy="2928326"/>
          </a:xfrm>
          <a:prstGeom prst="rect">
            <a:avLst/>
          </a:prstGeom>
          <a:noFill/>
        </p:spPr>
      </p:pic>
      <p:pic>
        <p:nvPicPr>
          <p:cNvPr id="7170" name="Picture 2" descr="C:\Users\XPS\Desktop\Alois Staudacher - cc-by.jpg"/>
          <p:cNvPicPr>
            <a:picLocks noChangeAspect="1" noChangeArrowheads="1"/>
          </p:cNvPicPr>
          <p:nvPr/>
        </p:nvPicPr>
        <p:blipFill>
          <a:blip r:embed="rId4" cstate="print"/>
          <a:srcRect/>
          <a:stretch>
            <a:fillRect/>
          </a:stretch>
        </p:blipFill>
        <p:spPr bwMode="auto">
          <a:xfrm>
            <a:off x="4860032" y="3861048"/>
            <a:ext cx="3886864" cy="2304802"/>
          </a:xfrm>
          <a:prstGeom prst="rect">
            <a:avLst/>
          </a:prstGeom>
          <a:noFill/>
        </p:spPr>
      </p:pic>
      <p:sp>
        <p:nvSpPr>
          <p:cNvPr id="7" name="Rectangle 15"/>
          <p:cNvSpPr>
            <a:spLocks noChangeArrowheads="1"/>
          </p:cNvSpPr>
          <p:nvPr/>
        </p:nvSpPr>
        <p:spPr bwMode="auto">
          <a:xfrm>
            <a:off x="6876256" y="6688723"/>
            <a:ext cx="2339103" cy="169277"/>
          </a:xfrm>
          <a:prstGeom prst="rect">
            <a:avLst/>
          </a:prstGeom>
          <a:noFill/>
          <a:ln w="9525">
            <a:noFill/>
            <a:miter lim="800000"/>
            <a:headEnd/>
            <a:tailEnd/>
          </a:ln>
        </p:spPr>
        <p:txBody>
          <a:bodyPr wrap="none">
            <a:spAutoFit/>
          </a:bodyPr>
          <a:lstStyle/>
          <a:p>
            <a:pPr algn="ctr"/>
            <a:r>
              <a:rPr lang="en-US" sz="500" dirty="0" smtClean="0">
                <a:latin typeface="Arial"/>
                <a:cs typeface="Arial"/>
              </a:rPr>
              <a:t>Images: Am Crocodile: Mike Baird/ CC-BY; Puma: </a:t>
            </a:r>
            <a:r>
              <a:rPr lang="en-US" sz="500" dirty="0" err="1" smtClean="0">
                <a:latin typeface="Arial"/>
                <a:cs typeface="Arial"/>
              </a:rPr>
              <a:t>Alois</a:t>
            </a:r>
            <a:r>
              <a:rPr lang="en-US" sz="500" dirty="0" smtClean="0">
                <a:latin typeface="Arial"/>
                <a:cs typeface="Arial"/>
              </a:rPr>
              <a:t> </a:t>
            </a:r>
            <a:r>
              <a:rPr lang="en-US" sz="500" dirty="0" err="1" smtClean="0">
                <a:latin typeface="Arial"/>
                <a:cs typeface="Arial"/>
              </a:rPr>
              <a:t>Staudacher</a:t>
            </a:r>
            <a:r>
              <a:rPr lang="en-US" sz="500" dirty="0" smtClean="0">
                <a:latin typeface="Arial"/>
                <a:cs typeface="Arial"/>
              </a:rPr>
              <a:t>/ CC-BY</a:t>
            </a:r>
            <a:endParaRPr lang="en-US" sz="500" dirty="0">
              <a:latin typeface="Arial"/>
              <a:cs typeface="Arial"/>
            </a:endParaRPr>
          </a:p>
        </p:txBody>
      </p:sp>
      <p:pic>
        <p:nvPicPr>
          <p:cNvPr id="9" name="Picture 6"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28600" y="685800"/>
            <a:ext cx="5791200" cy="5334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a:lstStyle>
          <a:p>
            <a:pPr algn="l"/>
            <a:r>
              <a:rPr lang="en-US" sz="2800" smtClean="0">
                <a:latin typeface="Arial"/>
                <a:cs typeface="Arial"/>
              </a:rPr>
              <a:t>2.  Spatial Patterns in Diversity</a:t>
            </a:r>
            <a:endParaRPr lang="en-US" sz="2800" dirty="0">
              <a:latin typeface="Arial"/>
              <a:cs typeface="Arial"/>
            </a:endParaRPr>
          </a:p>
        </p:txBody>
      </p:sp>
    </p:spTree>
    <p:extLst>
      <p:ext uri="{BB962C8B-B14F-4D97-AF65-F5344CB8AC3E}">
        <p14:creationId xmlns:p14="http://schemas.microsoft.com/office/powerpoint/2010/main" val="18329231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3547120" cy="4525963"/>
          </a:xfrm>
        </p:spPr>
        <p:txBody>
          <a:bodyPr/>
          <a:lstStyle/>
          <a:p>
            <a:pPr marL="452438" indent="-452438">
              <a:buNone/>
            </a:pPr>
            <a:r>
              <a:rPr lang="en-US" sz="2400" dirty="0" smtClean="0">
                <a:latin typeface="Arial"/>
                <a:cs typeface="Arial"/>
              </a:rPr>
              <a:t>b.	</a:t>
            </a:r>
            <a:r>
              <a:rPr lang="en-US" sz="2400" u="sng" dirty="0" smtClean="0">
                <a:latin typeface="Arial"/>
                <a:cs typeface="Arial"/>
              </a:rPr>
              <a:t>Topographic gradients</a:t>
            </a:r>
            <a:r>
              <a:rPr lang="en-US" sz="2400" dirty="0" smtClean="0">
                <a:latin typeface="Arial"/>
                <a:cs typeface="Arial"/>
              </a:rPr>
              <a:t>- regions with mountains and rivers are more diverse</a:t>
            </a:r>
          </a:p>
          <a:p>
            <a:pPr marL="514350" indent="-514350">
              <a:buFont typeface="+mj-lt"/>
              <a:buAutoNum type="arabicPeriod" startAt="2"/>
            </a:pPr>
            <a:endParaRPr lang="en-US" sz="2400" dirty="0">
              <a:latin typeface="Arial"/>
              <a:cs typeface="Arial"/>
            </a:endParaRPr>
          </a:p>
          <a:p>
            <a:pPr marL="0" indent="0">
              <a:buNone/>
            </a:pPr>
            <a:r>
              <a:rPr lang="en-US" sz="2400" dirty="0" smtClean="0">
                <a:latin typeface="Arial"/>
                <a:cs typeface="Arial"/>
              </a:rPr>
              <a:t>--	</a:t>
            </a:r>
            <a:r>
              <a:rPr lang="en-US" sz="2000" dirty="0" smtClean="0">
                <a:latin typeface="Arial"/>
                <a:cs typeface="Arial"/>
              </a:rPr>
              <a:t>Why? Habitat </a:t>
            </a:r>
          </a:p>
          <a:p>
            <a:pPr marL="0" indent="0">
              <a:buNone/>
            </a:pPr>
            <a:r>
              <a:rPr lang="en-US" sz="2000" dirty="0">
                <a:latin typeface="Arial"/>
                <a:cs typeface="Arial"/>
              </a:rPr>
              <a:t>	</a:t>
            </a:r>
            <a:r>
              <a:rPr lang="en-US" sz="2000" dirty="0" smtClean="0">
                <a:latin typeface="Arial"/>
                <a:cs typeface="Arial"/>
              </a:rPr>
              <a:t>heterogeneity …..</a:t>
            </a:r>
            <a:endParaRPr lang="en-US" sz="2000" dirty="0">
              <a:latin typeface="Arial"/>
              <a:cs typeface="Arial"/>
            </a:endParaRPr>
          </a:p>
        </p:txBody>
      </p:sp>
      <p:sp>
        <p:nvSpPr>
          <p:cNvPr id="6" name="Rectangle 4"/>
          <p:cNvSpPr>
            <a:spLocks noChangeArrowheads="1"/>
          </p:cNvSpPr>
          <p:nvPr/>
        </p:nvSpPr>
        <p:spPr bwMode="auto">
          <a:xfrm>
            <a:off x="6876256" y="6669360"/>
            <a:ext cx="2268570" cy="169277"/>
          </a:xfrm>
          <a:prstGeom prst="rect">
            <a:avLst/>
          </a:prstGeom>
          <a:noFill/>
          <a:ln w="9525">
            <a:noFill/>
            <a:miter lim="800000"/>
            <a:headEnd/>
            <a:tailEnd/>
          </a:ln>
        </p:spPr>
        <p:txBody>
          <a:bodyPr wrap="none">
            <a:spAutoFit/>
          </a:bodyPr>
          <a:lstStyle/>
          <a:p>
            <a:r>
              <a:rPr lang="en-US" sz="500" dirty="0" smtClean="0">
                <a:latin typeface="Arial"/>
                <a:cs typeface="Arial"/>
              </a:rPr>
              <a:t>Images: Mountain- </a:t>
            </a:r>
            <a:r>
              <a:rPr lang="en-US" sz="500" dirty="0" err="1" smtClean="0">
                <a:latin typeface="Arial"/>
                <a:cs typeface="Arial"/>
              </a:rPr>
              <a:t>ilkerender</a:t>
            </a:r>
            <a:r>
              <a:rPr lang="en-US" sz="500" dirty="0" smtClean="0">
                <a:latin typeface="Arial"/>
                <a:cs typeface="Arial"/>
              </a:rPr>
              <a:t>/ CC-BY; River- </a:t>
            </a:r>
            <a:r>
              <a:rPr lang="en-US" sz="500" dirty="0" err="1" smtClean="0">
                <a:latin typeface="Arial"/>
                <a:cs typeface="Arial"/>
              </a:rPr>
              <a:t>marek.krzystkiewicz</a:t>
            </a:r>
            <a:r>
              <a:rPr lang="en-US" sz="500" dirty="0" smtClean="0">
                <a:latin typeface="Arial"/>
                <a:cs typeface="Arial"/>
              </a:rPr>
              <a:t>/ CC-BY</a:t>
            </a:r>
            <a:endParaRPr lang="en-US" sz="500" dirty="0">
              <a:latin typeface="Arial"/>
              <a:cs typeface="Arial"/>
            </a:endParaRPr>
          </a:p>
        </p:txBody>
      </p:sp>
      <p:pic>
        <p:nvPicPr>
          <p:cNvPr id="9" name="Picture 4" descr="Biogeog3e-Fig-02-07-1"/>
          <p:cNvPicPr>
            <a:picLocks noChangeAspect="1" noChangeArrowheads="1"/>
          </p:cNvPicPr>
          <p:nvPr/>
        </p:nvPicPr>
        <p:blipFill>
          <a:blip r:embed="rId3" cstate="print"/>
          <a:srcRect/>
          <a:stretch>
            <a:fillRect/>
          </a:stretch>
        </p:blipFill>
        <p:spPr bwMode="auto">
          <a:xfrm>
            <a:off x="3755909" y="1484784"/>
            <a:ext cx="5280587" cy="3960440"/>
          </a:xfrm>
          <a:prstGeom prst="rect">
            <a:avLst/>
          </a:prstGeom>
          <a:noFill/>
        </p:spPr>
      </p:pic>
      <p:pic>
        <p:nvPicPr>
          <p:cNvPr id="5" name="Picture 4" descr="C:\Users\XPS\Documents\Doc\PhdMaterials\reading\classes\Evolution - GUEST LECTURE\biogeography\images\5255218332_660a2c508b_o (amazon river) [marek.krzystkiewicz; CC-BY].jpg"/>
          <p:cNvPicPr>
            <a:picLocks noChangeAspect="1" noChangeArrowheads="1"/>
          </p:cNvPicPr>
          <p:nvPr/>
        </p:nvPicPr>
        <p:blipFill>
          <a:blip r:embed="rId4" cstate="print"/>
          <a:srcRect/>
          <a:stretch>
            <a:fillRect/>
          </a:stretch>
        </p:blipFill>
        <p:spPr bwMode="auto">
          <a:xfrm>
            <a:off x="4067944" y="4725144"/>
            <a:ext cx="2560854" cy="1700808"/>
          </a:xfrm>
          <a:prstGeom prst="rect">
            <a:avLst/>
          </a:prstGeom>
          <a:noFill/>
        </p:spPr>
      </p:pic>
      <p:sp>
        <p:nvSpPr>
          <p:cNvPr id="10" name="Rectangle 9"/>
          <p:cNvSpPr/>
          <p:nvPr/>
        </p:nvSpPr>
        <p:spPr>
          <a:xfrm>
            <a:off x="4372437" y="1371600"/>
            <a:ext cx="4520043" cy="1323439"/>
          </a:xfrm>
          <a:prstGeom prst="rect">
            <a:avLst/>
          </a:prstGeom>
        </p:spPr>
        <p:txBody>
          <a:bodyPr wrap="square">
            <a:spAutoFit/>
          </a:bodyPr>
          <a:lstStyle/>
          <a:p>
            <a:r>
              <a:rPr lang="en-US" sz="2000" u="sng" dirty="0" smtClean="0">
                <a:solidFill>
                  <a:srgbClr val="00B0F0"/>
                </a:solidFill>
                <a:latin typeface="Arial"/>
                <a:cs typeface="Arial"/>
              </a:rPr>
              <a:t>Merriam’s “life zones”</a:t>
            </a:r>
          </a:p>
          <a:p>
            <a:r>
              <a:rPr lang="en-US" sz="2000" dirty="0" smtClean="0">
                <a:solidFill>
                  <a:srgbClr val="00B0F0"/>
                </a:solidFill>
                <a:latin typeface="Arial"/>
                <a:cs typeface="Arial"/>
              </a:rPr>
              <a:t>Climate vs. altitude =  Climate vs. latitude</a:t>
            </a:r>
          </a:p>
          <a:p>
            <a:endParaRPr lang="en-US" sz="2000" dirty="0" smtClean="0">
              <a:solidFill>
                <a:srgbClr val="00B0F0"/>
              </a:solidFill>
              <a:latin typeface="Arial"/>
              <a:cs typeface="Arial"/>
            </a:endParaRPr>
          </a:p>
        </p:txBody>
      </p:sp>
      <p:pic>
        <p:nvPicPr>
          <p:cNvPr id="8" name="Picture 6"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228600" y="685800"/>
            <a:ext cx="5791200" cy="533400"/>
          </a:xfrm>
          <a:ln>
            <a:solidFill>
              <a:srgbClr val="000000"/>
            </a:solidFill>
          </a:ln>
        </p:spPr>
        <p:txBody>
          <a:bodyPr/>
          <a:lstStyle/>
          <a:p>
            <a:pPr algn="l"/>
            <a:r>
              <a:rPr lang="en-US" sz="2800" dirty="0">
                <a:latin typeface="Arial"/>
                <a:cs typeface="Arial"/>
              </a:rPr>
              <a:t>2</a:t>
            </a:r>
            <a:r>
              <a:rPr lang="en-US" sz="2800" dirty="0" smtClean="0">
                <a:latin typeface="Arial"/>
                <a:cs typeface="Arial"/>
              </a:rPr>
              <a:t>.  Spatial Patterns in Diversity</a:t>
            </a:r>
            <a:endParaRPr lang="en-US" sz="2800" dirty="0">
              <a:latin typeface="Arial"/>
              <a:cs typeface="Arial"/>
            </a:endParaRPr>
          </a:p>
        </p:txBody>
      </p:sp>
    </p:spTree>
    <p:extLst>
      <p:ext uri="{BB962C8B-B14F-4D97-AF65-F5344CB8AC3E}">
        <p14:creationId xmlns:p14="http://schemas.microsoft.com/office/powerpoint/2010/main" val="1875234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XPS\Desktop\Plos_wilson Jim Harrison cc-by.jpg"/>
          <p:cNvPicPr>
            <a:picLocks noChangeAspect="1" noChangeArrowheads="1"/>
          </p:cNvPicPr>
          <p:nvPr/>
        </p:nvPicPr>
        <p:blipFill>
          <a:blip r:embed="rId3" cstate="print"/>
          <a:srcRect/>
          <a:stretch>
            <a:fillRect/>
          </a:stretch>
        </p:blipFill>
        <p:spPr bwMode="auto">
          <a:xfrm>
            <a:off x="2915816" y="4437112"/>
            <a:ext cx="2555775" cy="2172033"/>
          </a:xfrm>
          <a:prstGeom prst="rect">
            <a:avLst/>
          </a:prstGeom>
          <a:noFill/>
        </p:spPr>
      </p:pic>
      <p:pic>
        <p:nvPicPr>
          <p:cNvPr id="1027" name="Picture 3" descr="C:\Users\XPS\Desktop\Robert_MacArthur fair-use.jpg"/>
          <p:cNvPicPr>
            <a:picLocks noChangeAspect="1" noChangeArrowheads="1"/>
          </p:cNvPicPr>
          <p:nvPr/>
        </p:nvPicPr>
        <p:blipFill>
          <a:blip r:embed="rId4" cstate="print"/>
          <a:srcRect/>
          <a:stretch>
            <a:fillRect/>
          </a:stretch>
        </p:blipFill>
        <p:spPr bwMode="auto">
          <a:xfrm>
            <a:off x="611560" y="4509120"/>
            <a:ext cx="1944216" cy="2064518"/>
          </a:xfrm>
          <a:prstGeom prst="rect">
            <a:avLst/>
          </a:prstGeom>
          <a:noFill/>
        </p:spPr>
      </p:pic>
      <p:sp>
        <p:nvSpPr>
          <p:cNvPr id="6" name="Rectangle 4"/>
          <p:cNvSpPr>
            <a:spLocks noChangeArrowheads="1"/>
          </p:cNvSpPr>
          <p:nvPr/>
        </p:nvSpPr>
        <p:spPr bwMode="auto">
          <a:xfrm>
            <a:off x="7956376" y="6688723"/>
            <a:ext cx="1234633" cy="169277"/>
          </a:xfrm>
          <a:prstGeom prst="rect">
            <a:avLst/>
          </a:prstGeom>
          <a:noFill/>
          <a:ln w="9525">
            <a:noFill/>
            <a:miter lim="800000"/>
            <a:headEnd/>
            <a:tailEnd/>
          </a:ln>
        </p:spPr>
        <p:txBody>
          <a:bodyPr wrap="none">
            <a:spAutoFit/>
          </a:bodyPr>
          <a:lstStyle/>
          <a:p>
            <a:r>
              <a:rPr lang="en-US" sz="500" dirty="0" smtClean="0">
                <a:latin typeface="Arial"/>
                <a:cs typeface="Arial"/>
              </a:rPr>
              <a:t>Wilson images Jim Harrison/ CC-BY</a:t>
            </a:r>
            <a:endParaRPr lang="en-US" sz="500" dirty="0">
              <a:latin typeface="Arial"/>
              <a:cs typeface="Arial"/>
            </a:endParaRPr>
          </a:p>
        </p:txBody>
      </p:sp>
      <p:pic>
        <p:nvPicPr>
          <p:cNvPr id="7" name="Picture 5" descr="C:\Users\XPS\Desktop\6720605917_205828704a_o (hawii) [NASA's Marshall Space Flight Center; [CC-BY-NC].jpg"/>
          <p:cNvPicPr>
            <a:picLocks noChangeAspect="1" noChangeArrowheads="1"/>
          </p:cNvPicPr>
          <p:nvPr/>
        </p:nvPicPr>
        <p:blipFill>
          <a:blip r:embed="rId5" cstate="print"/>
          <a:srcRect l="18559" t="19427" r="4021" b="10149"/>
          <a:stretch>
            <a:fillRect/>
          </a:stretch>
        </p:blipFill>
        <p:spPr bwMode="auto">
          <a:xfrm>
            <a:off x="5651500" y="4509120"/>
            <a:ext cx="3457575" cy="2087563"/>
          </a:xfrm>
          <a:prstGeom prst="rect">
            <a:avLst/>
          </a:prstGeom>
          <a:noFill/>
          <a:ln w="9525">
            <a:noFill/>
            <a:miter lim="800000"/>
            <a:headEnd/>
            <a:tailEnd/>
          </a:ln>
        </p:spPr>
      </p:pic>
      <p:sp>
        <p:nvSpPr>
          <p:cNvPr id="8" name="Rectangle 4"/>
          <p:cNvSpPr>
            <a:spLocks noChangeArrowheads="1"/>
          </p:cNvSpPr>
          <p:nvPr/>
        </p:nvSpPr>
        <p:spPr bwMode="auto">
          <a:xfrm>
            <a:off x="35496" y="6716107"/>
            <a:ext cx="3664786" cy="169277"/>
          </a:xfrm>
          <a:prstGeom prst="rect">
            <a:avLst/>
          </a:prstGeom>
          <a:noFill/>
          <a:ln w="9525">
            <a:noFill/>
            <a:miter lim="800000"/>
            <a:headEnd/>
            <a:tailEnd/>
          </a:ln>
        </p:spPr>
        <p:txBody>
          <a:bodyPr wrap="none">
            <a:spAutoFit/>
          </a:bodyPr>
          <a:lstStyle/>
          <a:p>
            <a:r>
              <a:rPr lang="en-US" sz="500" dirty="0" smtClean="0">
                <a:latin typeface="Arial"/>
                <a:cs typeface="Arial"/>
              </a:rPr>
              <a:t>Images: Hawaii- NASA's Marshall Space Flight Center/ CC-BY-NC; Great Britain- NASA Goddard Photo and Video/ CC-BY</a:t>
            </a:r>
          </a:p>
        </p:txBody>
      </p:sp>
      <p:pic>
        <p:nvPicPr>
          <p:cNvPr id="9" name="Picture 6" descr="C:\Users\XPS\Desktop\7021760921_155e40b629_o (great britain) [NASA Goddard Photo and Video; CC-BY].jpg"/>
          <p:cNvPicPr>
            <a:picLocks noChangeAspect="1" noChangeArrowheads="1"/>
          </p:cNvPicPr>
          <p:nvPr/>
        </p:nvPicPr>
        <p:blipFill>
          <a:blip r:embed="rId6" cstate="print"/>
          <a:srcRect/>
          <a:stretch>
            <a:fillRect/>
          </a:stretch>
        </p:blipFill>
        <p:spPr bwMode="auto">
          <a:xfrm>
            <a:off x="7236296" y="2564904"/>
            <a:ext cx="1728192" cy="2111789"/>
          </a:xfrm>
          <a:prstGeom prst="rect">
            <a:avLst/>
          </a:prstGeom>
          <a:noFill/>
          <a:ln w="9525">
            <a:noFill/>
            <a:miter lim="800000"/>
            <a:headEnd/>
            <a:tailEnd/>
          </a:ln>
        </p:spPr>
      </p:pic>
      <p:pic>
        <p:nvPicPr>
          <p:cNvPr id="10" name="Picture 6"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152400" y="1524000"/>
            <a:ext cx="6858000" cy="266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a:lstStyle>
          <a:p>
            <a:pPr marL="854075" lvl="1" indent="-454025">
              <a:buNone/>
            </a:pPr>
            <a:r>
              <a:rPr lang="en-US" sz="2400" u="sng" dirty="0" smtClean="0">
                <a:latin typeface="Arial"/>
                <a:cs typeface="Arial"/>
              </a:rPr>
              <a:t>c.	Equilibrium </a:t>
            </a:r>
            <a:r>
              <a:rPr lang="en-US" sz="2400" u="sng" dirty="0">
                <a:latin typeface="Arial"/>
                <a:cs typeface="Arial"/>
              </a:rPr>
              <a:t>Theory of Island </a:t>
            </a:r>
            <a:r>
              <a:rPr lang="en-US" sz="2400" u="sng" dirty="0" smtClean="0">
                <a:latin typeface="Arial"/>
                <a:cs typeface="Arial"/>
              </a:rPr>
              <a:t>Biogeography</a:t>
            </a:r>
            <a:r>
              <a:rPr lang="en-US" sz="2400" dirty="0" smtClean="0">
                <a:latin typeface="Arial"/>
                <a:cs typeface="Arial"/>
              </a:rPr>
              <a:t>  suggests that species diversity in an area is determined by a balance between colonization </a:t>
            </a:r>
            <a:r>
              <a:rPr lang="en-US" sz="2400" dirty="0">
                <a:latin typeface="Arial"/>
                <a:cs typeface="Arial"/>
              </a:rPr>
              <a:t>vs. extinction</a:t>
            </a:r>
            <a:r>
              <a:rPr lang="en-US" sz="2400" dirty="0" smtClean="0">
                <a:latin typeface="Arial"/>
                <a:cs typeface="Arial"/>
              </a:rPr>
              <a:t> …..</a:t>
            </a:r>
            <a:endParaRPr lang="en-US" sz="2400" dirty="0">
              <a:latin typeface="Arial"/>
              <a:cs typeface="Arial"/>
            </a:endParaRPr>
          </a:p>
          <a:p>
            <a:pPr marL="400050" lvl="1" indent="0">
              <a:buNone/>
            </a:pPr>
            <a:r>
              <a:rPr lang="en-US" sz="2400" dirty="0" smtClean="0">
                <a:latin typeface="Arial"/>
                <a:cs typeface="Arial"/>
              </a:rPr>
              <a:t>This is, again, a b-d balance!</a:t>
            </a:r>
            <a:endParaRPr lang="en-US" sz="2400" dirty="0">
              <a:latin typeface="Arial"/>
              <a:cs typeface="Arial"/>
            </a:endParaRPr>
          </a:p>
        </p:txBody>
      </p:sp>
      <p:sp>
        <p:nvSpPr>
          <p:cNvPr id="11" name="Title 1"/>
          <p:cNvSpPr>
            <a:spLocks noGrp="1"/>
          </p:cNvSpPr>
          <p:nvPr>
            <p:ph type="title"/>
          </p:nvPr>
        </p:nvSpPr>
        <p:spPr>
          <a:xfrm>
            <a:off x="228600" y="685800"/>
            <a:ext cx="5791200" cy="533400"/>
          </a:xfrm>
          <a:ln>
            <a:solidFill>
              <a:srgbClr val="000000"/>
            </a:solidFill>
          </a:ln>
        </p:spPr>
        <p:txBody>
          <a:bodyPr/>
          <a:lstStyle/>
          <a:p>
            <a:pPr algn="l"/>
            <a:r>
              <a:rPr lang="en-US" sz="2800" dirty="0">
                <a:latin typeface="Arial"/>
                <a:cs typeface="Arial"/>
              </a:rPr>
              <a:t>2</a:t>
            </a:r>
            <a:r>
              <a:rPr lang="en-US" sz="2800" dirty="0" smtClean="0">
                <a:latin typeface="Arial"/>
                <a:cs typeface="Arial"/>
              </a:rPr>
              <a:t>.  Spatial Patterns in Diversity</a:t>
            </a:r>
            <a:endParaRPr lang="en-US" sz="2800" dirty="0">
              <a:latin typeface="Arial"/>
              <a:cs typeface="Arial"/>
            </a:endParaRPr>
          </a:p>
        </p:txBody>
      </p:sp>
    </p:spTree>
    <p:extLst>
      <p:ext uri="{BB962C8B-B14F-4D97-AF65-F5344CB8AC3E}">
        <p14:creationId xmlns:p14="http://schemas.microsoft.com/office/powerpoint/2010/main" val="2535554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00728" cy="773832"/>
          </a:xfrm>
        </p:spPr>
        <p:txBody>
          <a:bodyPr/>
          <a:lstStyle/>
          <a:p>
            <a:r>
              <a:rPr lang="en-US" sz="3200" u="sng" dirty="0" smtClean="0">
                <a:latin typeface="Arial"/>
                <a:cs typeface="Arial"/>
              </a:rPr>
              <a:t>Equilibrium Theory of Island Biogeography</a:t>
            </a:r>
            <a:endParaRPr lang="en-US" sz="3200" u="sng" dirty="0">
              <a:latin typeface="Arial"/>
              <a:cs typeface="Aria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7979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508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6492</TotalTime>
  <Words>1562</Words>
  <Application>Microsoft Macintosh PowerPoint</Application>
  <PresentationFormat>On-screen Show (4:3)</PresentationFormat>
  <Paragraphs>350</Paragraphs>
  <Slides>28</Slides>
  <Notes>24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PowerPoint Presentation</vt:lpstr>
      <vt:lpstr>PowerPoint Presentation</vt:lpstr>
      <vt:lpstr>2.  Spatial Patterns in Diversity</vt:lpstr>
      <vt:lpstr>Some possible reasons why the tropics are more diverse:  i. Tropics are more productive  ii. Larger niche space  iii. Larger population = less extinction</vt:lpstr>
      <vt:lpstr>Some possible reasons why the tropics are more diverse:  iv. Tropics are older  v. More time for evolution (of new species)  vi. More specialization = ↑ species, narrower niche</vt:lpstr>
      <vt:lpstr> </vt:lpstr>
      <vt:lpstr>2.  Spatial Patterns in Diversity</vt:lpstr>
      <vt:lpstr>2.  Spatial Patterns in Diversity</vt:lpstr>
      <vt:lpstr>Equilibrium Theory of Island Biogeography</vt:lpstr>
      <vt:lpstr>“Areas” are thought of as islands.  But, in this theory, islands are more than you think . . .</vt:lpstr>
      <vt:lpstr> Island Biogeography Theory predicts that there will be more species as:  -- Island size increases -- distance to a source decreases</vt:lpstr>
      <vt:lpstr>Island biogeography has been applied on may different scales, from individual lakes to continents</vt:lpstr>
      <vt:lpstr>Equilibrium Theory of Island Biogeography – also works on areas that are “kind of like” islands, such as peninsulas.</vt:lpstr>
      <vt:lpstr>Experimental Evidence for Island biogeography theory.  Simberloff &amp;Wilson (1969) studied insect colonization on mangrove islands in FL keys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349</cp:revision>
  <dcterms:created xsi:type="dcterms:W3CDTF">2010-12-02T00:02:28Z</dcterms:created>
  <dcterms:modified xsi:type="dcterms:W3CDTF">2016-11-22T01:30:56Z</dcterms:modified>
</cp:coreProperties>
</file>