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2"/>
  </p:notesMasterIdLst>
  <p:handoutMasterIdLst>
    <p:handoutMasterId r:id="rId43"/>
  </p:handoutMasterIdLst>
  <p:sldIdLst>
    <p:sldId id="594" r:id="rId2"/>
    <p:sldId id="595" r:id="rId3"/>
    <p:sldId id="681" r:id="rId4"/>
    <p:sldId id="679" r:id="rId5"/>
    <p:sldId id="666" r:id="rId6"/>
    <p:sldId id="667" r:id="rId7"/>
    <p:sldId id="668" r:id="rId8"/>
    <p:sldId id="562" r:id="rId9"/>
    <p:sldId id="592" r:id="rId10"/>
    <p:sldId id="593" r:id="rId11"/>
    <p:sldId id="573" r:id="rId12"/>
    <p:sldId id="565" r:id="rId13"/>
    <p:sldId id="566" r:id="rId14"/>
    <p:sldId id="567" r:id="rId15"/>
    <p:sldId id="568" r:id="rId16"/>
    <p:sldId id="678" r:id="rId17"/>
    <p:sldId id="571" r:id="rId18"/>
    <p:sldId id="572" r:id="rId19"/>
    <p:sldId id="577" r:id="rId20"/>
    <p:sldId id="680" r:id="rId21"/>
    <p:sldId id="682" r:id="rId22"/>
    <p:sldId id="585" r:id="rId23"/>
    <p:sldId id="662" r:id="rId24"/>
    <p:sldId id="663" r:id="rId25"/>
    <p:sldId id="664" r:id="rId26"/>
    <p:sldId id="665" r:id="rId27"/>
    <p:sldId id="658" r:id="rId28"/>
    <p:sldId id="597" r:id="rId29"/>
    <p:sldId id="598" r:id="rId30"/>
    <p:sldId id="599" r:id="rId31"/>
    <p:sldId id="600" r:id="rId32"/>
    <p:sldId id="602" r:id="rId33"/>
    <p:sldId id="603" r:id="rId34"/>
    <p:sldId id="605" r:id="rId35"/>
    <p:sldId id="606" r:id="rId36"/>
    <p:sldId id="607" r:id="rId37"/>
    <p:sldId id="608" r:id="rId38"/>
    <p:sldId id="619" r:id="rId39"/>
    <p:sldId id="620" r:id="rId40"/>
    <p:sldId id="661" r:id="rId4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3" autoAdjust="0"/>
    <p:restoredTop sz="94792" autoAdjust="0"/>
  </p:normalViewPr>
  <p:slideViewPr>
    <p:cSldViewPr>
      <p:cViewPr varScale="1">
        <p:scale>
          <a:sx n="111" d="100"/>
          <a:sy n="111" d="100"/>
        </p:scale>
        <p:origin x="-39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6" d="100"/>
        <a:sy n="76" d="100"/>
      </p:scale>
      <p:origin x="0" y="248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pitchFamily="-110" charset="0"/>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B31E2FF6-C172-FE4A-BB41-E965C24B1531}" type="datetime1">
              <a:rPr lang="en-US"/>
              <a:pPr>
                <a:defRPr/>
              </a:pPr>
              <a:t>12/15/16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pitchFamily="-110"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B75AF6FB-B763-CB45-B4A7-2C5FAA12DEE0}" type="slidenum">
              <a:rPr lang="en-US"/>
              <a:pPr>
                <a:defRPr/>
              </a:pPr>
              <a:t>‹#›</a:t>
            </a:fld>
            <a:endParaRPr lang="en-US"/>
          </a:p>
        </p:txBody>
      </p:sp>
    </p:spTree>
    <p:extLst>
      <p:ext uri="{BB962C8B-B14F-4D97-AF65-F5344CB8AC3E}">
        <p14:creationId xmlns:p14="http://schemas.microsoft.com/office/powerpoint/2010/main" val="13841554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28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33280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8"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28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280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33280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3479376-4D34-084D-A737-501E0B8C670D}" type="slidenum">
              <a:rPr lang="en-US"/>
              <a:pPr>
                <a:defRPr/>
              </a:pPr>
              <a:t>‹#›</a:t>
            </a:fld>
            <a:endParaRPr lang="en-US"/>
          </a:p>
        </p:txBody>
      </p:sp>
    </p:spTree>
    <p:extLst>
      <p:ext uri="{BB962C8B-B14F-4D97-AF65-F5344CB8AC3E}">
        <p14:creationId xmlns:p14="http://schemas.microsoft.com/office/powerpoint/2010/main" val="870031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4" charset="0"/>
        <a:ea typeface="ＭＳ Ｐゴシック" pitchFamily="24" charset="-128"/>
        <a:cs typeface="ＭＳ Ｐゴシック" pitchFamily="24" charset="-128"/>
      </a:defRPr>
    </a:lvl1pPr>
    <a:lvl2pPr marL="457200" algn="l" rtl="0" eaLnBrk="0" fontAlgn="base" hangingPunct="0">
      <a:spcBef>
        <a:spcPct val="30000"/>
      </a:spcBef>
      <a:spcAft>
        <a:spcPct val="0"/>
      </a:spcAft>
      <a:defRPr sz="1200" kern="1200">
        <a:solidFill>
          <a:schemeClr val="tx1"/>
        </a:solidFill>
        <a:latin typeface="Times" pitchFamily="24" charset="0"/>
        <a:ea typeface="ＭＳ Ｐゴシック" pitchFamily="24" charset="-128"/>
        <a:cs typeface="+mn-cs"/>
      </a:defRPr>
    </a:lvl2pPr>
    <a:lvl3pPr marL="914400" algn="l" rtl="0" eaLnBrk="0" fontAlgn="base" hangingPunct="0">
      <a:spcBef>
        <a:spcPct val="30000"/>
      </a:spcBef>
      <a:spcAft>
        <a:spcPct val="0"/>
      </a:spcAft>
      <a:defRPr sz="1200" kern="1200">
        <a:solidFill>
          <a:schemeClr val="tx1"/>
        </a:solidFill>
        <a:latin typeface="Times" pitchFamily="24" charset="0"/>
        <a:ea typeface="ＭＳ Ｐゴシック" pitchFamily="24" charset="-128"/>
        <a:cs typeface="+mn-cs"/>
      </a:defRPr>
    </a:lvl3pPr>
    <a:lvl4pPr marL="1371600" algn="l" rtl="0" eaLnBrk="0" fontAlgn="base" hangingPunct="0">
      <a:spcBef>
        <a:spcPct val="30000"/>
      </a:spcBef>
      <a:spcAft>
        <a:spcPct val="0"/>
      </a:spcAft>
      <a:defRPr sz="1200" kern="1200">
        <a:solidFill>
          <a:schemeClr val="tx1"/>
        </a:solidFill>
        <a:latin typeface="Times" pitchFamily="24" charset="0"/>
        <a:ea typeface="ＭＳ Ｐゴシック" pitchFamily="24" charset="-128"/>
        <a:cs typeface="+mn-cs"/>
      </a:defRPr>
    </a:lvl4pPr>
    <a:lvl5pPr marL="1828800" algn="l" rtl="0" eaLnBrk="0" fontAlgn="base" hangingPunct="0">
      <a:spcBef>
        <a:spcPct val="30000"/>
      </a:spcBef>
      <a:spcAft>
        <a:spcPct val="0"/>
      </a:spcAft>
      <a:defRPr sz="1200" kern="1200">
        <a:solidFill>
          <a:schemeClr val="tx1"/>
        </a:solidFill>
        <a:latin typeface="Times" pitchFamily="24" charset="0"/>
        <a:ea typeface="ＭＳ Ｐゴシック" pitchFamily="2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449E89D-D5A1-7646-9426-844C92446A0D}" type="slidenum">
              <a:rPr lang="en-US" sz="1200"/>
              <a:pPr/>
              <a:t>1</a:t>
            </a:fld>
            <a:endParaRPr lang="en-US" sz="1200"/>
          </a:p>
        </p:txBody>
      </p:sp>
      <p:sp>
        <p:nvSpPr>
          <p:cNvPr id="15362" name="Rectangle 2"/>
          <p:cNvSpPr>
            <a:spLocks noGrp="1" noRot="1" noChangeAspect="1" noChangeArrowheads="1"/>
          </p:cNvSpPr>
          <p:nvPr>
            <p:ph type="sldImg"/>
          </p:nvPr>
        </p:nvSpPr>
        <p:spPr>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charset="0"/>
                <a:ea typeface="ＭＳ Ｐゴシック" charset="0"/>
                <a:cs typeface="ＭＳ Ｐゴシック" charset="0"/>
              </a:rPr>
              <a:t>Two kinds of food webs…. (are they separate?)</a:t>
            </a:r>
          </a:p>
          <a:p>
            <a:endParaRPr lang="en-US" dirty="0">
              <a:latin typeface="Times" charset="0"/>
              <a:ea typeface="ＭＳ Ｐゴシック" charset="0"/>
              <a:cs typeface="ＭＳ Ｐゴシック" charset="0"/>
            </a:endParaRPr>
          </a:p>
          <a:p>
            <a:r>
              <a:rPr lang="en-US" dirty="0">
                <a:latin typeface="Times" charset="0"/>
                <a:ea typeface="ＭＳ Ｐゴシック" charset="0"/>
                <a:cs typeface="ＭＳ Ｐゴシック" charset="0"/>
              </a:rPr>
              <a:t>Could there be any others? Talk about that for a minute</a:t>
            </a:r>
          </a:p>
          <a:p>
            <a:endParaRPr lang="en-US" dirty="0">
              <a:latin typeface="Times" charset="0"/>
              <a:ea typeface="ＭＳ Ｐゴシック" charset="0"/>
              <a:cs typeface="ＭＳ Ｐゴシック" charset="0"/>
            </a:endParaRPr>
          </a:p>
          <a:p>
            <a:r>
              <a:rPr lang="en-US" dirty="0">
                <a:latin typeface="Times" charset="0"/>
                <a:ea typeface="ＭＳ Ｐゴシック" charset="0"/>
                <a:cs typeface="ＭＳ Ｐゴシック" charset="0"/>
              </a:rPr>
              <a:t>http://</a:t>
            </a:r>
            <a:r>
              <a:rPr lang="en-US" dirty="0" err="1">
                <a:latin typeface="Times" charset="0"/>
                <a:ea typeface="ＭＳ Ｐゴシック" charset="0"/>
                <a:cs typeface="ＭＳ Ｐゴシック" charset="0"/>
              </a:rPr>
              <a:t>www.youtube.com</a:t>
            </a:r>
            <a:r>
              <a:rPr lang="en-US" dirty="0">
                <a:latin typeface="Times" charset="0"/>
                <a:ea typeface="ＭＳ Ｐゴシック" charset="0"/>
                <a:cs typeface="ＭＳ Ｐゴシック" charset="0"/>
              </a:rPr>
              <a:t>/</a:t>
            </a:r>
            <a:r>
              <a:rPr lang="en-US" dirty="0" err="1">
                <a:latin typeface="Times" charset="0"/>
                <a:ea typeface="ＭＳ Ｐゴシック" charset="0"/>
                <a:cs typeface="ＭＳ Ｐゴシック" charset="0"/>
              </a:rPr>
              <a:t>watch?v</a:t>
            </a:r>
            <a:r>
              <a:rPr lang="en-US" dirty="0">
                <a:latin typeface="Times" charset="0"/>
                <a:ea typeface="ＭＳ Ｐゴシック" charset="0"/>
                <a:cs typeface="ＭＳ Ｐゴシック" charset="0"/>
              </a:rPr>
              <a:t>=</a:t>
            </a:r>
            <a:r>
              <a:rPr lang="en-US" dirty="0" err="1">
                <a:latin typeface="Times" charset="0"/>
                <a:ea typeface="ＭＳ Ｐゴシック" charset="0"/>
                <a:cs typeface="ＭＳ Ｐゴシック" charset="0"/>
              </a:rPr>
              <a:t>kGMCaTwkKrc</a:t>
            </a:r>
            <a:endParaRPr lang="en-US" dirty="0">
              <a:latin typeface="Times" charset="0"/>
              <a:ea typeface="ＭＳ Ｐゴシック" charset="0"/>
              <a:cs typeface="ＭＳ Ｐゴシック" charset="0"/>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3BB4C6D-AA7D-4C49-90CD-78A7CABC09C9}" type="slidenum">
              <a:rPr lang="en-US" sz="1200"/>
              <a:pPr/>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Who eats who ever?</a:t>
            </a:r>
          </a:p>
          <a:p>
            <a:endParaRPr lang="en-US">
              <a:latin typeface="Times" charset="0"/>
              <a:ea typeface="ＭＳ Ｐゴシック" charset="0"/>
              <a:cs typeface="ＭＳ Ｐゴシック" charset="0"/>
            </a:endParaRPr>
          </a:p>
          <a:p>
            <a:r>
              <a:rPr lang="en-US">
                <a:latin typeface="Times" charset="0"/>
                <a:ea typeface="ＭＳ Ｐゴシック" charset="0"/>
                <a:cs typeface="ＭＳ Ｐゴシック" charset="0"/>
              </a:rPr>
              <a:t>Use some of the food web words to describe this.</a:t>
            </a:r>
          </a:p>
          <a:p>
            <a:endParaRPr lang="en-US">
              <a:latin typeface="Times" charset="0"/>
              <a:ea typeface="ＭＳ Ｐゴシック" charset="0"/>
              <a:cs typeface="ＭＳ Ｐゴシック" charset="0"/>
            </a:endParaRPr>
          </a:p>
          <a:p>
            <a:r>
              <a:rPr lang="en-US">
                <a:latin typeface="Times" charset="0"/>
                <a:ea typeface="ＭＳ Ｐゴシック" charset="0"/>
                <a:cs typeface="ＭＳ Ｐゴシック" charset="0"/>
              </a:rPr>
              <a:t>Are all of these links equally important?</a:t>
            </a: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67311F7-0B46-734C-999E-13F88BB108D5}" type="slidenum">
              <a:rPr lang="en-US" sz="1200"/>
              <a:pPr/>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But, not all food webs are the same.  For example, </a:t>
            </a:r>
          </a:p>
          <a:p>
            <a:r>
              <a:rPr lang="en-US">
                <a:latin typeface="Times" charset="0"/>
                <a:ea typeface="ＭＳ Ｐゴシック" charset="0"/>
                <a:cs typeface="ＭＳ Ｐゴシック" charset="0"/>
              </a:rPr>
              <a:t>some represent population level effects </a:t>
            </a:r>
          </a:p>
          <a:p>
            <a:r>
              <a:rPr lang="en-US">
                <a:latin typeface="Times" charset="0"/>
                <a:ea typeface="ＭＳ Ｐゴシック" charset="0"/>
                <a:cs typeface="ＭＳ Ｐゴシック" charset="0"/>
              </a:rPr>
              <a:t>others may represent ecosystem effects of the flux of nutrients or calories. </a:t>
            </a:r>
          </a:p>
          <a:p>
            <a:r>
              <a:rPr lang="en-US">
                <a:latin typeface="Times" charset="0"/>
                <a:ea typeface="ＭＳ Ｐゴシック" charset="0"/>
                <a:cs typeface="ＭＳ Ｐゴシック" charset="0"/>
              </a:rPr>
              <a:t>Paine, a famous marine ecologist, proposed that we use three different types of food webs.  [Go though these briefly, because it is going to be repeated on the next slide.]</a:t>
            </a:r>
          </a:p>
          <a:p>
            <a:endParaRPr lang="en-US">
              <a:latin typeface="Times" charset="0"/>
              <a:ea typeface="ＭＳ Ｐゴシック" charset="0"/>
              <a:cs typeface="ＭＳ Ｐゴシック" charset="0"/>
            </a:endParaRP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0E7FAF3-03A6-CB42-A864-5504E6B3D556}" type="slidenum">
              <a:rPr lang="en-US" sz="1200"/>
              <a:pPr/>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Anything odd about the functional web?</a:t>
            </a: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7E9729E-A068-2944-9899-B17A8DA4BC46}" type="slidenum">
              <a:rPr lang="en-US" sz="1200"/>
              <a:pPr/>
              <a:t>13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There are many ways to </a:t>
            </a:r>
            <a:r>
              <a:rPr lang="en-US" b="1">
                <a:latin typeface="Times" charset="0"/>
                <a:ea typeface="ＭＳ Ｐゴシック" charset="0"/>
                <a:cs typeface="ＭＳ Ｐゴシック" charset="0"/>
              </a:rPr>
              <a:t>quantify food webs</a:t>
            </a:r>
            <a:r>
              <a:rPr lang="en-US">
                <a:latin typeface="Times" charset="0"/>
                <a:ea typeface="ＭＳ Ｐゴシック" charset="0"/>
                <a:cs typeface="ＭＳ Ｐゴシック" charset="0"/>
              </a:rPr>
              <a:t>, </a:t>
            </a:r>
          </a:p>
          <a:p>
            <a:r>
              <a:rPr lang="en-US">
                <a:latin typeface="Times" charset="0"/>
                <a:ea typeface="ＭＳ Ｐゴシック" charset="0"/>
                <a:cs typeface="ＭＳ Ｐゴシック" charset="0"/>
              </a:rPr>
              <a:t>food chain length (the food chain of Iowa (don</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t expect students to laugh)), </a:t>
            </a:r>
          </a:p>
          <a:p>
            <a:r>
              <a:rPr lang="en-US">
                <a:latin typeface="Times" charset="0"/>
                <a:ea typeface="ＭＳ Ｐゴシック" charset="0"/>
                <a:cs typeface="ＭＳ Ｐゴシック" charset="0"/>
              </a:rPr>
              <a:t>ratios of mass or energy between trophic levels (trophic pyramids</a:t>
            </a: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43BD64B-768B-D246-BFFC-70681DC24E8C}" type="slidenum">
              <a:rPr lang="en-US" sz="1200"/>
              <a:pPr/>
              <a:t>14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Pyramids are meant to suggest </a:t>
            </a:r>
            <a:r>
              <a:rPr lang="en-US" b="1">
                <a:latin typeface="Times" charset="0"/>
                <a:ea typeface="ＭＳ Ｐゴシック" charset="0"/>
                <a:cs typeface="ＭＳ Ｐゴシック" charset="0"/>
              </a:rPr>
              <a:t>that a lot of energy is lost between trophic level</a:t>
            </a:r>
            <a:r>
              <a:rPr lang="en-US">
                <a:latin typeface="Times" charset="0"/>
                <a:ea typeface="ＭＳ Ｐゴシック" charset="0"/>
                <a:cs typeface="ＭＳ Ｐゴシック" charset="0"/>
              </a:rPr>
              <a:t>s as it moves up.  </a:t>
            </a:r>
          </a:p>
          <a:p>
            <a:endParaRPr lang="en-US">
              <a:latin typeface="Times" charset="0"/>
              <a:ea typeface="ＭＳ Ｐゴシック" charset="0"/>
              <a:cs typeface="ＭＳ Ｐゴシック" charset="0"/>
            </a:endParaRPr>
          </a:p>
          <a:p>
            <a:r>
              <a:rPr lang="en-US">
                <a:latin typeface="Times" charset="0"/>
                <a:ea typeface="ＭＳ Ｐゴシック" charset="0"/>
                <a:cs typeface="ＭＳ Ｐゴシック" charset="0"/>
              </a:rPr>
              <a:t>Don</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t put too much belief in this 10% rule, but clearly there is a huge loss of power.</a:t>
            </a:r>
          </a:p>
          <a:p>
            <a:r>
              <a:rPr lang="en-US">
                <a:latin typeface="Times" charset="0"/>
                <a:ea typeface="ＭＳ Ｐゴシック" charset="0"/>
                <a:cs typeface="ＭＳ Ｐゴシック" charset="0"/>
              </a:rPr>
              <a:t>10% sounds good – doesn</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t it</a:t>
            </a:r>
          </a:p>
          <a:p>
            <a:endParaRPr lang="en-US">
              <a:latin typeface="Times" charset="0"/>
              <a:ea typeface="ＭＳ Ｐゴシック" charset="0"/>
              <a:cs typeface="ＭＳ Ｐゴシック" charset="0"/>
            </a:endParaRPr>
          </a:p>
          <a:p>
            <a:r>
              <a:rPr lang="en-US">
                <a:latin typeface="Times" charset="0"/>
                <a:ea typeface="ＭＳ Ｐゴシック" charset="0"/>
                <a:cs typeface="ＭＳ Ｐゴシック" charset="0"/>
              </a:rPr>
              <a:t>Does this suggest anything about sustainable eating habits for humans?</a:t>
            </a: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AB87779-EC12-A844-A803-564AE643AEA2}" type="slidenum">
              <a:rPr lang="en-US" sz="1200"/>
              <a:pPr/>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There are many ways to </a:t>
            </a:r>
            <a:r>
              <a:rPr lang="en-US" b="1">
                <a:latin typeface="Times" charset="0"/>
                <a:ea typeface="ＭＳ Ｐゴシック" charset="0"/>
                <a:cs typeface="ＭＳ Ｐゴシック" charset="0"/>
              </a:rPr>
              <a:t>quantify food webs</a:t>
            </a:r>
            <a:r>
              <a:rPr lang="en-US">
                <a:latin typeface="Times" charset="0"/>
                <a:ea typeface="ＭＳ Ｐゴシック" charset="0"/>
                <a:cs typeface="ＭＳ Ｐゴシック" charset="0"/>
              </a:rPr>
              <a:t>, </a:t>
            </a:r>
          </a:p>
          <a:p>
            <a:r>
              <a:rPr lang="en-US">
                <a:latin typeface="Times" charset="0"/>
                <a:ea typeface="ＭＳ Ｐゴシック" charset="0"/>
                <a:cs typeface="ＭＳ Ｐゴシック" charset="0"/>
              </a:rPr>
              <a:t>food chain length (the food chain of Iowa (don</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t expect students to laugh)), </a:t>
            </a:r>
          </a:p>
          <a:p>
            <a:r>
              <a:rPr lang="en-US">
                <a:latin typeface="Times" charset="0"/>
                <a:ea typeface="ＭＳ Ｐゴシック" charset="0"/>
                <a:cs typeface="ＭＳ Ｐゴシック" charset="0"/>
              </a:rPr>
              <a:t>ratios of mass or energy between trophic levels (trophic pyramids</a:t>
            </a: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43BD64B-768B-D246-BFFC-70681DC24E8C}" type="slidenum">
              <a:rPr lang="en-US" sz="1200"/>
              <a:pPr/>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ln/>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Simple community</a:t>
            </a:r>
          </a:p>
          <a:p>
            <a:endParaRPr lang="en-US">
              <a:latin typeface="Times" charset="0"/>
              <a:ea typeface="ＭＳ Ｐゴシック" charset="0"/>
              <a:cs typeface="ＭＳ Ｐゴシック" charset="0"/>
            </a:endParaRPr>
          </a:p>
          <a:p>
            <a:r>
              <a:rPr lang="en-US">
                <a:latin typeface="Times" charset="0"/>
                <a:ea typeface="ＭＳ Ｐゴシック" charset="0"/>
                <a:cs typeface="ＭＳ Ｐゴシック" charset="0"/>
              </a:rPr>
              <a:t>Number of species – check</a:t>
            </a:r>
          </a:p>
          <a:p>
            <a:r>
              <a:rPr lang="en-US">
                <a:latin typeface="Times" charset="0"/>
                <a:ea typeface="ＭＳ Ｐゴシック" charset="0"/>
                <a:cs typeface="ＭＳ Ｐゴシック" charset="0"/>
              </a:rPr>
              <a:t>connectance – check</a:t>
            </a:r>
          </a:p>
          <a:p>
            <a:r>
              <a:rPr lang="en-US">
                <a:latin typeface="Times" charset="0"/>
                <a:ea typeface="ＭＳ Ｐゴシック" charset="0"/>
                <a:cs typeface="ＭＳ Ｐゴシック" charset="0"/>
              </a:rPr>
              <a:t>diversity or rank abundance curve. (within guilds)- check</a:t>
            </a:r>
          </a:p>
          <a:p>
            <a:endParaRPr lang="en-US">
              <a:latin typeface="Times" charset="0"/>
              <a:ea typeface="ＭＳ Ｐゴシック" charset="0"/>
              <a:cs typeface="ＭＳ Ｐゴシック" charset="0"/>
            </a:endParaRPr>
          </a:p>
          <a:p>
            <a:r>
              <a:rPr lang="en-US">
                <a:latin typeface="Times" charset="0"/>
                <a:ea typeface="ＭＳ Ｐゴシック" charset="0"/>
                <a:cs typeface="ＭＳ Ｐゴシック" charset="0"/>
              </a:rPr>
              <a:t>But will this work in more complex communities.	</a:t>
            </a: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981E18F-04C9-4142-9F3C-4FF7F047ACCB}" type="slidenum">
              <a:rPr lang="en-US" sz="1200"/>
              <a:pPr/>
              <a:t>17</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Gary Polis</a:t>
            </a:r>
          </a:p>
          <a:p>
            <a:r>
              <a:rPr lang="en-US">
                <a:latin typeface="Times" charset="0"/>
                <a:ea typeface="ＭＳ Ｐゴシック" charset="0"/>
                <a:cs typeface="ＭＳ Ｐゴシック" charset="0"/>
              </a:rPr>
              <a:t>went into an extreme desert in California. - </a:t>
            </a:r>
            <a:r>
              <a:rPr lang="en-US" b="1">
                <a:latin typeface="Times" charset="0"/>
                <a:ea typeface="ＭＳ Ｐゴシック" charset="0"/>
                <a:cs typeface="ＭＳ Ｐゴシック" charset="0"/>
              </a:rPr>
              <a:t>really species-poor system </a:t>
            </a:r>
            <a:r>
              <a:rPr lang="en-US">
                <a:latin typeface="Times" charset="0"/>
                <a:ea typeface="ＭＳ Ｐゴシック" charset="0"/>
                <a:cs typeface="ＭＳ Ｐゴシック" charset="0"/>
              </a:rPr>
              <a:t>–</a:t>
            </a:r>
          </a:p>
          <a:p>
            <a:r>
              <a:rPr lang="en-US">
                <a:latin typeface="Times" charset="0"/>
                <a:ea typeface="ＭＳ Ｐゴシック" charset="0"/>
                <a:cs typeface="ＭＳ Ｐゴシック" charset="0"/>
              </a:rPr>
              <a:t>to track the interactions f the community</a:t>
            </a:r>
          </a:p>
          <a:p>
            <a:r>
              <a:rPr lang="en-US">
                <a:latin typeface="Times" charset="0"/>
                <a:ea typeface="ＭＳ Ｐゴシック" charset="0"/>
                <a:cs typeface="ＭＳ Ｐゴシック" charset="0"/>
              </a:rPr>
              <a:t>this is only part of the foodweb</a:t>
            </a:r>
          </a:p>
          <a:p>
            <a:r>
              <a:rPr lang="en-US">
                <a:latin typeface="Times" charset="0"/>
                <a:ea typeface="ＭＳ Ｐゴシック" charset="0"/>
                <a:cs typeface="ＭＳ Ｐゴシック" charset="0"/>
              </a:rPr>
              <a:t>What he found was an </a:t>
            </a:r>
            <a:r>
              <a:rPr lang="en-US" b="1">
                <a:latin typeface="Times" charset="0"/>
                <a:ea typeface="ＭＳ Ｐゴシック" charset="0"/>
                <a:cs typeface="ＭＳ Ｐゴシック" charset="0"/>
              </a:rPr>
              <a:t>incredibly complex web </a:t>
            </a:r>
            <a:r>
              <a:rPr lang="en-US">
                <a:latin typeface="Times" charset="0"/>
                <a:ea typeface="ＭＳ Ｐゴシック" charset="0"/>
                <a:cs typeface="ＭＳ Ｐゴシック" charset="0"/>
              </a:rPr>
              <a:t>of interactions.  There are lots of links, including a lot of </a:t>
            </a:r>
            <a:r>
              <a:rPr lang="en-US" b="1">
                <a:latin typeface="Times" charset="0"/>
                <a:ea typeface="ＭＳ Ｐゴシック" charset="0"/>
                <a:cs typeface="ＭＳ Ｐゴシック" charset="0"/>
              </a:rPr>
              <a:t>surprising links</a:t>
            </a:r>
            <a:r>
              <a:rPr lang="en-US">
                <a:latin typeface="Times" charset="0"/>
                <a:ea typeface="ＭＳ Ｐゴシック" charset="0"/>
                <a:cs typeface="ＭＳ Ｐゴシック" charset="0"/>
              </a:rPr>
              <a:t>, such </a:t>
            </a:r>
            <a:r>
              <a:rPr lang="en-US" b="1">
                <a:latin typeface="Times" charset="0"/>
                <a:ea typeface="ＭＳ Ｐゴシック" charset="0"/>
                <a:cs typeface="ＭＳ Ｐゴシック" charset="0"/>
              </a:rPr>
              <a:t>as bats eating scorpions</a:t>
            </a:r>
            <a:r>
              <a:rPr lang="en-US">
                <a:latin typeface="Times" charset="0"/>
                <a:ea typeface="ＭＳ Ｐゴシック" charset="0"/>
                <a:cs typeface="ＭＳ Ｐゴシック" charset="0"/>
              </a:rPr>
              <a:t>.  There are weird links such </a:t>
            </a:r>
            <a:r>
              <a:rPr lang="en-US" b="1">
                <a:latin typeface="Times" charset="0"/>
                <a:ea typeface="ＭＳ Ｐゴシック" charset="0"/>
                <a:cs typeface="ＭＳ Ｐゴシック" charset="0"/>
              </a:rPr>
              <a:t>as omnivory and cannibalism</a:t>
            </a:r>
            <a:r>
              <a:rPr lang="en-US">
                <a:latin typeface="Times" charset="0"/>
                <a:ea typeface="ＭＳ Ｐゴシック" charset="0"/>
                <a:cs typeface="ＭＳ Ｐゴシック" charset="0"/>
              </a:rPr>
              <a:t>.  </a:t>
            </a:r>
          </a:p>
          <a:p>
            <a:r>
              <a:rPr lang="en-US">
                <a:latin typeface="Times" charset="0"/>
                <a:ea typeface="ＭＳ Ｐゴシック" charset="0"/>
                <a:cs typeface="ＭＳ Ｐゴシック" charset="0"/>
              </a:rPr>
              <a:t>Here it would seem really </a:t>
            </a:r>
            <a:r>
              <a:rPr lang="en-US" b="1">
                <a:latin typeface="Times" charset="0"/>
                <a:ea typeface="ＭＳ Ｐゴシック" charset="0"/>
                <a:cs typeface="ＭＳ Ｐゴシック" charset="0"/>
              </a:rPr>
              <a:t>difficult to figure </a:t>
            </a:r>
            <a:r>
              <a:rPr lang="en-US">
                <a:latin typeface="Times" charset="0"/>
                <a:ea typeface="ＭＳ Ｐゴシック" charset="0"/>
                <a:cs typeface="ＭＳ Ｐゴシック" charset="0"/>
              </a:rPr>
              <a:t>out some community measures</a:t>
            </a:r>
          </a:p>
          <a:p>
            <a:r>
              <a:rPr lang="en-US">
                <a:latin typeface="Times" charset="0"/>
                <a:ea typeface="ＭＳ Ｐゴシック" charset="0"/>
                <a:cs typeface="ＭＳ Ｐゴシック" charset="0"/>
              </a:rPr>
              <a:t>, such as food </a:t>
            </a:r>
            <a:r>
              <a:rPr lang="en-US" b="1">
                <a:latin typeface="Times" charset="0"/>
                <a:ea typeface="ＭＳ Ｐゴシック" charset="0"/>
                <a:cs typeface="ＭＳ Ｐゴシック" charset="0"/>
              </a:rPr>
              <a:t>chain length, connectence, and compartmentalization</a:t>
            </a:r>
            <a:r>
              <a:rPr lang="en-US">
                <a:latin typeface="Times" charset="0"/>
                <a:ea typeface="ＭＳ Ｐゴシック" charset="0"/>
                <a:cs typeface="ＭＳ Ｐゴシック" charset="0"/>
              </a:rPr>
              <a:t>.  </a:t>
            </a:r>
          </a:p>
          <a:p>
            <a:r>
              <a:rPr lang="en-US">
                <a:latin typeface="Times" charset="0"/>
                <a:ea typeface="ＭＳ Ｐゴシック" charset="0"/>
                <a:cs typeface="ＭＳ Ｐゴシック" charset="0"/>
              </a:rPr>
              <a:t>So, perhaps communities are too complex to really measure?</a:t>
            </a:r>
          </a:p>
        </p:txBody>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7FBB9C6-2EDE-984A-8BCD-8C3B5B51DCB3}" type="slidenum">
              <a:rPr lang="en-US" sz="1200"/>
              <a:pPr/>
              <a:t>18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4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I think the answer can be found by going back to Paine</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different types of food webs.  Polis built a connectedness web that shows all possible pathways, regardless of strength or importance.  If he had instead </a:t>
            </a:r>
            <a:r>
              <a:rPr lang="en-US" altLang="ja-JP" b="1">
                <a:latin typeface="Times" charset="0"/>
                <a:ea typeface="ＭＳ Ｐゴシック" charset="0"/>
                <a:cs typeface="ＭＳ Ｐゴシック" charset="0"/>
              </a:rPr>
              <a:t>restricted his analysis to energy flow webs or functional webs</a:t>
            </a:r>
            <a:r>
              <a:rPr lang="en-US" altLang="ja-JP">
                <a:latin typeface="Times" charset="0"/>
                <a:ea typeface="ＭＳ Ｐゴシック" charset="0"/>
                <a:cs typeface="ＭＳ Ｐゴシック" charset="0"/>
              </a:rPr>
              <a:t>, he would have found a much simpler picture, that would be more readily quantified by the measures we have discussed in class.</a:t>
            </a:r>
          </a:p>
          <a:p>
            <a:endParaRPr lang="en-US">
              <a:latin typeface="Times" charset="0"/>
              <a:ea typeface="ＭＳ Ｐゴシック" charset="0"/>
              <a:cs typeface="ＭＳ Ｐゴシック" charset="0"/>
            </a:endParaRPr>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A20DCDA-B7F9-B146-8052-0B16CBF2A6E0}" type="slidenum">
              <a:rPr lang="en-US" sz="1200"/>
              <a:pPr/>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449E89D-D5A1-7646-9426-844C92446A0D}" type="slidenum">
              <a:rPr lang="en-US" sz="1200"/>
              <a:pPr/>
              <a:t>2</a:t>
            </a:fld>
            <a:endParaRPr lang="en-US" sz="1200"/>
          </a:p>
        </p:txBody>
      </p:sp>
      <p:sp>
        <p:nvSpPr>
          <p:cNvPr id="15362" name="Rectangle 2"/>
          <p:cNvSpPr>
            <a:spLocks noGrp="1" noRot="1" noChangeAspect="1" noChangeArrowheads="1"/>
          </p:cNvSpPr>
          <p:nvPr>
            <p:ph type="sldImg"/>
          </p:nvPr>
        </p:nvSpPr>
        <p:spPr>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4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I think the answer can be found by going back to Paine</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different types of food webs.  Polis built a connectedness web that shows all possible pathways, regardless of strength or importance.  If he had instead </a:t>
            </a:r>
            <a:r>
              <a:rPr lang="en-US" altLang="ja-JP" b="1">
                <a:latin typeface="Times" charset="0"/>
                <a:ea typeface="ＭＳ Ｐゴシック" charset="0"/>
                <a:cs typeface="ＭＳ Ｐゴシック" charset="0"/>
              </a:rPr>
              <a:t>restricted his analysis to energy flow webs or functional webs</a:t>
            </a:r>
            <a:r>
              <a:rPr lang="en-US" altLang="ja-JP">
                <a:latin typeface="Times" charset="0"/>
                <a:ea typeface="ＭＳ Ｐゴシック" charset="0"/>
                <a:cs typeface="ＭＳ Ｐゴシック" charset="0"/>
              </a:rPr>
              <a:t>, he would have found a much simpler picture, that would be more readily quantified by the measures we have discussed in class.</a:t>
            </a:r>
          </a:p>
          <a:p>
            <a:endParaRPr lang="en-US">
              <a:latin typeface="Times" charset="0"/>
              <a:ea typeface="ＭＳ Ｐゴシック" charset="0"/>
              <a:cs typeface="ＭＳ Ｐゴシック" charset="0"/>
            </a:endParaRPr>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A20DCDA-B7F9-B146-8052-0B16CBF2A6E0}" type="slidenum">
              <a:rPr lang="en-US" sz="1200"/>
              <a:pPr/>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4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I think the answer can be found by going back to Paine</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different types of food webs.  Polis built a connectedness web that shows all possible pathways, regardless of strength or importance.  If he had instead </a:t>
            </a:r>
            <a:r>
              <a:rPr lang="en-US" altLang="ja-JP" b="1">
                <a:latin typeface="Times" charset="0"/>
                <a:ea typeface="ＭＳ Ｐゴシック" charset="0"/>
                <a:cs typeface="ＭＳ Ｐゴシック" charset="0"/>
              </a:rPr>
              <a:t>restricted his analysis to energy flow webs or functional webs</a:t>
            </a:r>
            <a:r>
              <a:rPr lang="en-US" altLang="ja-JP">
                <a:latin typeface="Times" charset="0"/>
                <a:ea typeface="ＭＳ Ｐゴシック" charset="0"/>
                <a:cs typeface="ＭＳ Ｐゴシック" charset="0"/>
              </a:rPr>
              <a:t>, he would have found a much simpler picture, that would be more readily quantified by the measures we have discussed in class.</a:t>
            </a:r>
          </a:p>
          <a:p>
            <a:endParaRPr lang="en-US">
              <a:latin typeface="Times" charset="0"/>
              <a:ea typeface="ＭＳ Ｐゴシック" charset="0"/>
              <a:cs typeface="ＭＳ Ｐゴシック" charset="0"/>
            </a:endParaRPr>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A20DCDA-B7F9-B146-8052-0B16CBF2A6E0}" type="slidenum">
              <a:rPr lang="en-US" sz="1200"/>
              <a:pPr/>
              <a:t>21</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a:ln/>
        </p:spPr>
      </p:sp>
      <p:sp>
        <p:nvSpPr>
          <p:cNvPr id="47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03A6147-4076-E14D-B5FC-995CB93B1015}" type="slidenum">
              <a:rPr lang="en-US" sz="1200"/>
              <a:pPr/>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Ok, we</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ve been talking about within foodwebs.  But how do they meet each other?</a:t>
            </a:r>
          </a:p>
          <a:p>
            <a:endParaRPr lang="en-US">
              <a:latin typeface="Times" charset="0"/>
              <a:ea typeface="ＭＳ Ｐゴシック" charset="0"/>
              <a:cs typeface="ＭＳ Ｐゴシック" charset="0"/>
            </a:endParaRPr>
          </a:p>
          <a:p>
            <a:r>
              <a:rPr lang="en-US">
                <a:latin typeface="Times" charset="0"/>
                <a:ea typeface="ＭＳ Ｐゴシック" charset="0"/>
                <a:cs typeface="ＭＳ Ｐゴシック" charset="0"/>
              </a:rPr>
              <a:t>Do you think it</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a good idea to break communities up into discrete chunks like we have?</a:t>
            </a:r>
          </a:p>
          <a:p>
            <a:endParaRPr lang="en-US">
              <a:latin typeface="Times" charset="0"/>
              <a:ea typeface="ＭＳ Ｐゴシック" charset="0"/>
              <a:cs typeface="ＭＳ Ｐゴシック"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6CB1400-9180-384C-9EB2-B46BA04FE2E7}" type="slidenum">
              <a:rPr lang="en-US" sz="1200"/>
              <a:pPr/>
              <a:t>23</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Remind me: What is Community Ecology?</a:t>
            </a:r>
          </a:p>
          <a:p>
            <a:endParaRPr lang="en-US" b="1">
              <a:latin typeface="Times" charset="0"/>
              <a:ea typeface="ＭＳ Ｐゴシック" charset="0"/>
              <a:cs typeface="ＭＳ Ｐゴシック" charset="0"/>
            </a:endParaRPr>
          </a:p>
          <a:p>
            <a:r>
              <a:rPr lang="en-US">
                <a:latin typeface="Times" charset="0"/>
                <a:ea typeface="ＭＳ Ｐゴシック" charset="0"/>
                <a:cs typeface="ＭＳ Ｐゴシック" charset="0"/>
              </a:rPr>
              <a:t>We are awesome, and community ecologists… why?</a:t>
            </a:r>
          </a:p>
          <a:p>
            <a:r>
              <a:rPr lang="en-US">
                <a:latin typeface="Times" charset="0"/>
                <a:ea typeface="ＭＳ Ｐゴシック" charset="0"/>
                <a:cs typeface="ＭＳ Ｐゴシック" charset="0"/>
              </a:rPr>
              <a:t>-Diversity! – a million named speces- estimates up to 10 mil.  Species Interactions, niches ect.</a:t>
            </a:r>
          </a:p>
          <a:p>
            <a:r>
              <a:rPr lang="en-US">
                <a:latin typeface="Times" charset="0"/>
                <a:ea typeface="ＭＳ Ｐゴシック" charset="0"/>
                <a:cs typeface="ＭＳ Ｐゴシック" charset="0"/>
              </a:rPr>
              <a:t>-Conservation…  </a:t>
            </a:r>
          </a:p>
          <a:p>
            <a:r>
              <a:rPr lang="en-US">
                <a:latin typeface="Times" charset="0"/>
                <a:ea typeface="ＭＳ Ｐゴシック" charset="0"/>
                <a:cs typeface="ＭＳ Ｐゴシック" charset="0"/>
              </a:rPr>
              <a:t>-restoration (sustainability)</a:t>
            </a:r>
          </a:p>
          <a:p>
            <a:endParaRPr lang="en-US">
              <a:latin typeface="Times" charset="0"/>
              <a:ea typeface="ＭＳ Ｐゴシック" charset="0"/>
              <a:cs typeface="ＭＳ Ｐゴシック" charset="0"/>
            </a:endParaRPr>
          </a:p>
          <a:p>
            <a:r>
              <a:rPr lang="en-US">
                <a:latin typeface="Times" charset="0"/>
                <a:ea typeface="ＭＳ Ｐゴシック" charset="0"/>
                <a:cs typeface="ＭＳ Ｐゴシック" charset="0"/>
              </a:rPr>
              <a:t>Tools etc.</a:t>
            </a: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FD2B547-6281-F24C-B2BF-78237FB72A23}" type="slidenum">
              <a:rPr lang="en-US" sz="1200"/>
              <a:pPr/>
              <a:t>27</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0" i="0" dirty="0" smtClean="0"/>
              <a:t>-</a:t>
            </a:r>
            <a:r>
              <a:rPr lang="en-US" sz="1200" b="0" i="0" dirty="0" smtClean="0"/>
              <a:t>past and present distributions</a:t>
            </a:r>
            <a:r>
              <a:rPr lang="en-US" sz="1200" b="0" i="0" baseline="0" dirty="0" smtClean="0"/>
              <a:t>, v</a:t>
            </a:r>
            <a:r>
              <a:rPr lang="en-US" sz="1200" b="0" i="0" dirty="0" smtClean="0"/>
              <a:t>ariation within these distributions;</a:t>
            </a:r>
            <a:endParaRPr lang="en-US" b="0" i="0" dirty="0" smtClean="0"/>
          </a:p>
          <a:p>
            <a:r>
              <a:rPr lang="en-US" b="0" i="0" dirty="0" smtClean="0"/>
              <a:t>-two main approaches;</a:t>
            </a:r>
          </a:p>
          <a:p>
            <a:r>
              <a:rPr lang="en-US" b="0" i="0" u="none" dirty="0" smtClean="0">
                <a:solidFill>
                  <a:srgbClr val="FF0000"/>
                </a:solidFill>
              </a:rPr>
              <a:t>-</a:t>
            </a:r>
            <a:r>
              <a:rPr lang="en-US" b="0" i="0" u="none" baseline="0" dirty="0" smtClean="0">
                <a:solidFill>
                  <a:srgbClr val="FF0000"/>
                </a:solidFill>
              </a:rPr>
              <a:t>result of past events including adaptation and speciation, large spatial and temporal scales;</a:t>
            </a:r>
            <a:endParaRPr lang="en-US" b="0" i="0" u="none" dirty="0" smtClean="0"/>
          </a:p>
          <a:p>
            <a:r>
              <a:rPr lang="en-US" b="0" i="0" dirty="0" smtClean="0"/>
              <a:t>-</a:t>
            </a:r>
            <a:r>
              <a:rPr lang="en-US" b="0" i="0" baseline="0" dirty="0" smtClean="0"/>
              <a:t>consequence of the current environment and niche;</a:t>
            </a:r>
          </a:p>
          <a:p>
            <a:r>
              <a:rPr lang="en-US" b="0" i="0" baseline="0" dirty="0" smtClean="0"/>
              <a:t>-</a:t>
            </a:r>
            <a:r>
              <a:rPr lang="en-US" sz="1200" b="0" i="0" kern="1200" baseline="0" dirty="0" smtClean="0">
                <a:solidFill>
                  <a:schemeClr val="tx1"/>
                </a:solidFill>
                <a:latin typeface="+mn-lt"/>
                <a:ea typeface="+mn-ea"/>
                <a:cs typeface="+mn-cs"/>
              </a:rPr>
              <a:t>how diversity and community structure change across space;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latin typeface="+mn-lt"/>
                <a:ea typeface="+mn-ea"/>
                <a:cs typeface="+mn-cs"/>
              </a:rPr>
              <a:t>-integrative field,</a:t>
            </a:r>
            <a:r>
              <a:rPr lang="en-US" sz="1200" b="0" i="0" kern="1200" baseline="0" dirty="0" smtClean="0">
                <a:solidFill>
                  <a:schemeClr val="tx1"/>
                </a:solidFill>
                <a:latin typeface="+mn-lt"/>
                <a:ea typeface="+mn-ea"/>
                <a:cs typeface="+mn-cs"/>
              </a:rPr>
              <a:t> methods and data </a:t>
            </a:r>
            <a:r>
              <a:rPr lang="en-US" sz="1200" b="0" i="0" kern="1200" dirty="0" smtClean="0">
                <a:solidFill>
                  <a:schemeClr val="tx1"/>
                </a:solidFill>
                <a:latin typeface="+mn-lt"/>
                <a:ea typeface="+mn-ea"/>
                <a:cs typeface="+mn-cs"/>
              </a:rPr>
              <a:t>from ecology, evolution;</a:t>
            </a:r>
            <a:endParaRPr lang="en-US" sz="105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22429333-B40F-4D28-BD28-70EA8A354DD6}" type="slidenum">
              <a:rPr lang="en-US" smtClean="0"/>
              <a:pPr>
                <a:defRPr/>
              </a:pPr>
              <a:t>28</a:t>
            </a:fld>
            <a:endParaRPr lang="en-US"/>
          </a:p>
        </p:txBody>
      </p:sp>
    </p:spTree>
    <p:extLst>
      <p:ext uri="{BB962C8B-B14F-4D97-AF65-F5344CB8AC3E}">
        <p14:creationId xmlns:p14="http://schemas.microsoft.com/office/powerpoint/2010/main" val="370078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0" i="0" dirty="0" smtClean="0"/>
              <a:t>-distinctive taxa;</a:t>
            </a:r>
          </a:p>
          <a:p>
            <a:pPr eaLnBrk="1" hangingPunct="1">
              <a:buFontTx/>
              <a:buNone/>
            </a:pPr>
            <a:r>
              <a:rPr lang="en-US" b="0" i="0" dirty="0" smtClean="0"/>
              <a:t>-found in that region and nowhere else;</a:t>
            </a:r>
          </a:p>
          <a:p>
            <a:pPr eaLnBrk="1" hangingPunct="1">
              <a:buFontTx/>
              <a:buNone/>
            </a:pPr>
            <a:r>
              <a:rPr lang="en-US" b="0" i="0" dirty="0" smtClean="0"/>
              <a:t>- ‘</a:t>
            </a:r>
            <a:r>
              <a:rPr lang="en-US" b="0" i="0" dirty="0" err="1" smtClean="0"/>
              <a:t>Tua-tara</a:t>
            </a:r>
            <a:r>
              <a:rPr lang="en-US" b="0" i="0" dirty="0" smtClean="0"/>
              <a:t>’,</a:t>
            </a:r>
            <a:r>
              <a:rPr lang="en-US" b="0" i="0" baseline="0" dirty="0" smtClean="0"/>
              <a:t> </a:t>
            </a:r>
            <a:r>
              <a:rPr lang="en-US" b="0" i="0" dirty="0" smtClean="0"/>
              <a:t>although it looks like a lizard, part</a:t>
            </a:r>
            <a:r>
              <a:rPr lang="en-US" b="0" i="0" baseline="0" dirty="0" smtClean="0"/>
              <a:t> of a different lineage </a:t>
            </a:r>
            <a:r>
              <a:rPr lang="en-US" sz="1200" b="0" i="0" kern="1200" dirty="0" smtClean="0">
                <a:solidFill>
                  <a:schemeClr val="tx1"/>
                </a:solidFill>
                <a:latin typeface="+mn-lt"/>
                <a:ea typeface="+mn-ea"/>
                <a:cs typeface="+mn-cs"/>
              </a:rPr>
              <a:t>common ancestor </a:t>
            </a:r>
            <a:r>
              <a:rPr lang="en-US" sz="1200" b="0" i="0" kern="1200" dirty="0" err="1" smtClean="0">
                <a:solidFill>
                  <a:schemeClr val="tx1"/>
                </a:solidFill>
                <a:latin typeface="+mn-lt"/>
                <a:ea typeface="+mn-ea"/>
                <a:cs typeface="+mn-cs"/>
              </a:rPr>
              <a:t>squamates</a:t>
            </a:r>
            <a:r>
              <a:rPr lang="en-US" sz="1200" b="0" i="0" kern="1200" dirty="0" smtClean="0">
                <a:solidFill>
                  <a:schemeClr val="tx1"/>
                </a:solidFill>
                <a:latin typeface="+mn-lt"/>
                <a:ea typeface="+mn-ea"/>
                <a:cs typeface="+mn-cs"/>
              </a:rPr>
              <a:t> (lizards and snakes);</a:t>
            </a:r>
          </a:p>
          <a:p>
            <a:pPr eaLnBrk="1" hangingPunct="1">
              <a:buFontTx/>
              <a:buNone/>
            </a:pPr>
            <a:r>
              <a:rPr lang="en-US" sz="1200" b="0" i="0" kern="1200" dirty="0" smtClean="0">
                <a:solidFill>
                  <a:schemeClr val="tx1"/>
                </a:solidFill>
                <a:latin typeface="+mn-lt"/>
                <a:ea typeface="+mn-ea"/>
                <a:cs typeface="+mn-cs"/>
              </a:rPr>
              <a:t>-tuatara are of great interest in the study of the evolution of lizards and snakes;</a:t>
            </a:r>
          </a:p>
          <a:p>
            <a:pPr eaLnBrk="1" hangingPunct="1">
              <a:buFontTx/>
              <a:buNone/>
            </a:pPr>
            <a:r>
              <a:rPr lang="en-US" b="0" i="0" dirty="0" smtClean="0"/>
              <a:t>-highest</a:t>
            </a:r>
            <a:r>
              <a:rPr lang="en-US" b="0" i="0" baseline="0" dirty="0" smtClean="0"/>
              <a:t> percentage of plant endemism in the world, </a:t>
            </a:r>
            <a:r>
              <a:rPr lang="en-US" b="0" i="0" dirty="0" smtClean="0"/>
              <a:t>separated from continental</a:t>
            </a:r>
            <a:r>
              <a:rPr lang="en-US" b="0" i="0" baseline="0" dirty="0" smtClean="0"/>
              <a:t>, </a:t>
            </a:r>
            <a:r>
              <a:rPr lang="en-US" b="0" i="0" dirty="0" smtClean="0"/>
              <a:t>80 million years;</a:t>
            </a:r>
          </a:p>
        </p:txBody>
      </p:sp>
      <p:sp>
        <p:nvSpPr>
          <p:cNvPr id="4" name="Slide Number Placeholder 3"/>
          <p:cNvSpPr>
            <a:spLocks noGrp="1"/>
          </p:cNvSpPr>
          <p:nvPr>
            <p:ph type="sldNum" sz="quarter" idx="10"/>
          </p:nvPr>
        </p:nvSpPr>
        <p:spPr/>
        <p:txBody>
          <a:bodyPr/>
          <a:lstStyle/>
          <a:p>
            <a:pPr>
              <a:defRPr/>
            </a:pPr>
            <a:fld id="{22429333-B40F-4D28-BD28-70EA8A354DD6}" type="slidenum">
              <a:rPr lang="en-US" smtClean="0"/>
              <a:pPr>
                <a:defRPr/>
              </a:pPr>
              <a:t>29</a:t>
            </a:fld>
            <a:endParaRPr lang="en-US"/>
          </a:p>
        </p:txBody>
      </p:sp>
    </p:spTree>
    <p:extLst>
      <p:ext uri="{BB962C8B-B14F-4D97-AF65-F5344CB8AC3E}">
        <p14:creationId xmlns:p14="http://schemas.microsoft.com/office/powerpoint/2010/main" val="3721585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0" i="0" dirty="0" smtClean="0"/>
              <a:t>-blue regions of the map;</a:t>
            </a:r>
          </a:p>
          <a:p>
            <a:r>
              <a:rPr lang="en-US" b="0" i="0" dirty="0" smtClean="0"/>
              <a:t>-include humans;</a:t>
            </a:r>
            <a:endParaRPr lang="en-US" b="0" i="0" baseline="0" dirty="0"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6233B0-51DF-43BF-8B22-A17E1025B49B}" type="slidenum">
              <a:rPr lang="en-US" smtClean="0">
                <a:latin typeface="Arial" charset="0"/>
                <a:cs typeface="Arial" charset="0"/>
              </a:rPr>
              <a:pPr/>
              <a:t>30</a:t>
            </a:fld>
            <a:endParaRPr lang="en-US" smtClean="0">
              <a:latin typeface="Arial" charset="0"/>
              <a:cs typeface="Arial" charset="0"/>
            </a:endParaRPr>
          </a:p>
        </p:txBody>
      </p:sp>
    </p:spTree>
    <p:extLst>
      <p:ext uri="{BB962C8B-B14F-4D97-AF65-F5344CB8AC3E}">
        <p14:creationId xmlns:p14="http://schemas.microsoft.com/office/powerpoint/2010/main" val="2288231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i="0" dirty="0" smtClean="0"/>
              <a:t>-two main phases;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i="0" u="none" baseline="0" dirty="0" smtClean="0">
                <a:solidFill>
                  <a:srgbClr val="FF0000"/>
                </a:solidFill>
              </a:rPr>
              <a:t>-sorting geographic regions, species assemblages;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i="0" u="none" baseline="0" dirty="0" smtClean="0">
                <a:solidFill>
                  <a:srgbClr val="FF0000"/>
                </a:solidFill>
              </a:rPr>
              <a:t>-where species are found;</a:t>
            </a:r>
            <a:endParaRPr lang="en-US" b="0" i="0" u="none" dirty="0" smtClean="0">
              <a:solidFill>
                <a:srgbClr val="FF0000"/>
              </a:solidFill>
            </a:endParaRPr>
          </a:p>
          <a:p>
            <a:r>
              <a:rPr lang="en-US" b="0" i="0" u="none" dirty="0" smtClean="0">
                <a:solidFill>
                  <a:srgbClr val="FF0000"/>
                </a:solidFill>
              </a:rPr>
              <a:t>-why</a:t>
            </a:r>
            <a:r>
              <a:rPr lang="en-US" b="0" i="0" u="none" baseline="0" dirty="0" smtClean="0">
                <a:solidFill>
                  <a:srgbClr val="FF0000"/>
                </a:solidFill>
              </a:rPr>
              <a:t> </a:t>
            </a:r>
            <a:r>
              <a:rPr lang="en-US" b="0" i="0" u="none" dirty="0" smtClean="0">
                <a:solidFill>
                  <a:srgbClr val="FF0000"/>
                </a:solidFill>
              </a:rPr>
              <a:t>taxa are found in</a:t>
            </a:r>
            <a:r>
              <a:rPr lang="en-US" b="0" i="0" u="none" baseline="0" dirty="0" smtClean="0">
                <a:solidFill>
                  <a:srgbClr val="FF0000"/>
                </a:solidFill>
              </a:rPr>
              <a:t> certain places and not others;</a:t>
            </a:r>
            <a:endParaRPr lang="en-US" b="0" i="0" u="none" dirty="0" smtClean="0">
              <a:solidFill>
                <a:srgbClr val="FF0000"/>
              </a:solidFill>
            </a:endParaRPr>
          </a:p>
          <a:p>
            <a:r>
              <a:rPr lang="en-US" b="0" i="0" dirty="0" smtClean="0"/>
              <a:t>-impact of glaciations,</a:t>
            </a:r>
            <a:r>
              <a:rPr lang="en-US" b="0" i="0" baseline="0" dirty="0" smtClean="0"/>
              <a:t> </a:t>
            </a:r>
            <a:r>
              <a:rPr lang="en-US" b="0" i="0" dirty="0" smtClean="0"/>
              <a:t>distribution of desert animals?</a:t>
            </a:r>
          </a:p>
        </p:txBody>
      </p:sp>
      <p:sp>
        <p:nvSpPr>
          <p:cNvPr id="4" name="Slide Number Placeholder 3"/>
          <p:cNvSpPr>
            <a:spLocks noGrp="1"/>
          </p:cNvSpPr>
          <p:nvPr>
            <p:ph type="sldNum" sz="quarter" idx="10"/>
          </p:nvPr>
        </p:nvSpPr>
        <p:spPr/>
        <p:txBody>
          <a:bodyPr/>
          <a:lstStyle/>
          <a:p>
            <a:pPr>
              <a:defRPr/>
            </a:pPr>
            <a:fld id="{22429333-B40F-4D28-BD28-70EA8A354DD6}" type="slidenum">
              <a:rPr lang="en-US" smtClean="0"/>
              <a:pPr>
                <a:defRPr/>
              </a:pPr>
              <a:t>31</a:t>
            </a:fld>
            <a:endParaRPr lang="en-US"/>
          </a:p>
        </p:txBody>
      </p:sp>
    </p:spTree>
    <p:extLst>
      <p:ext uri="{BB962C8B-B14F-4D97-AF65-F5344CB8AC3E}">
        <p14:creationId xmlns:p14="http://schemas.microsoft.com/office/powerpoint/2010/main" val="56673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-divided based on barriers to dispersal;</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a:t>
            </a:r>
            <a:r>
              <a:rPr lang="en-US" b="0" baseline="0" dirty="0" smtClean="0"/>
              <a:t>climatic such as the division between north and south america, division between sub-Saharan Africa and the palearctic;</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-physical such as the Himalayas,</a:t>
            </a:r>
            <a:r>
              <a:rPr lang="en-US" b="0" baseline="0" dirty="0" smtClean="0"/>
              <a:t> deep ocean currents;</a:t>
            </a:r>
          </a:p>
        </p:txBody>
      </p:sp>
      <p:sp>
        <p:nvSpPr>
          <p:cNvPr id="4" name="Slide Number Placeholder 3"/>
          <p:cNvSpPr>
            <a:spLocks noGrp="1"/>
          </p:cNvSpPr>
          <p:nvPr>
            <p:ph type="sldNum" sz="quarter" idx="10"/>
          </p:nvPr>
        </p:nvSpPr>
        <p:spPr/>
        <p:txBody>
          <a:bodyPr/>
          <a:lstStyle/>
          <a:p>
            <a:pPr>
              <a:defRPr/>
            </a:pPr>
            <a:fld id="{22429333-B40F-4D28-BD28-70EA8A354DD6}" type="slidenum">
              <a:rPr lang="en-US" smtClean="0"/>
              <a:pPr>
                <a:defRPr/>
              </a:pPr>
              <a:t>32</a:t>
            </a:fld>
            <a:endParaRPr lang="en-US" dirty="0"/>
          </a:p>
        </p:txBody>
      </p:sp>
    </p:spTree>
    <p:extLst>
      <p:ext uri="{BB962C8B-B14F-4D97-AF65-F5344CB8AC3E}">
        <p14:creationId xmlns:p14="http://schemas.microsoft.com/office/powerpoint/2010/main" val="2029132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449E89D-D5A1-7646-9426-844C92446A0D}" type="slidenum">
              <a:rPr lang="en-US" sz="1200"/>
              <a:pPr/>
              <a:t>3</a:t>
            </a:fld>
            <a:endParaRPr lang="en-US" sz="1200"/>
          </a:p>
        </p:txBody>
      </p:sp>
      <p:sp>
        <p:nvSpPr>
          <p:cNvPr id="15362" name="Rectangle 2"/>
          <p:cNvSpPr>
            <a:spLocks noGrp="1" noRot="1" noChangeAspect="1" noChangeArrowheads="1"/>
          </p:cNvSpPr>
          <p:nvPr>
            <p:ph type="sldImg"/>
          </p:nvPr>
        </p:nvSpPr>
        <p:spPr>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smtClean="0"/>
              <a:t>-buffalos and pronghorns;</a:t>
            </a:r>
          </a:p>
          <a:p>
            <a:r>
              <a:rPr lang="en-US" b="0" i="0" dirty="0" smtClean="0"/>
              <a:t>-llama;</a:t>
            </a:r>
          </a:p>
          <a:p>
            <a:r>
              <a:rPr lang="en-US" b="0" i="0" dirty="0" smtClean="0"/>
              <a:t>-</a:t>
            </a:r>
            <a:r>
              <a:rPr lang="en-US" b="0" i="0" baseline="0" dirty="0" smtClean="0"/>
              <a:t>different animals in the other continents;</a:t>
            </a:r>
            <a:endParaRPr lang="en-US" b="0" i="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i="0" dirty="0" smtClean="0"/>
              <a:t>-zones are among</a:t>
            </a:r>
            <a:r>
              <a:rPr lang="en-US" b="0" i="0" baseline="0" dirty="0" smtClean="0"/>
              <a:t> the first and most important observations in biogeography, also known as Buffon's</a:t>
            </a:r>
            <a:r>
              <a:rPr lang="en-US" b="0" i="0" dirty="0" smtClean="0"/>
              <a:t> rule;</a:t>
            </a:r>
          </a:p>
        </p:txBody>
      </p:sp>
      <p:sp>
        <p:nvSpPr>
          <p:cNvPr id="4" name="Slide Number Placeholder 3"/>
          <p:cNvSpPr>
            <a:spLocks noGrp="1"/>
          </p:cNvSpPr>
          <p:nvPr>
            <p:ph type="sldNum" sz="quarter" idx="10"/>
          </p:nvPr>
        </p:nvSpPr>
        <p:spPr/>
        <p:txBody>
          <a:bodyPr/>
          <a:lstStyle/>
          <a:p>
            <a:pPr>
              <a:defRPr/>
            </a:pPr>
            <a:fld id="{22429333-B40F-4D28-BD28-70EA8A354DD6}" type="slidenum">
              <a:rPr lang="en-US" smtClean="0"/>
              <a:pPr>
                <a:defRPr/>
              </a:pPr>
              <a:t>33</a:t>
            </a:fld>
            <a:endParaRPr lang="en-US"/>
          </a:p>
        </p:txBody>
      </p:sp>
    </p:spTree>
    <p:extLst>
      <p:ext uri="{BB962C8B-B14F-4D97-AF65-F5344CB8AC3E}">
        <p14:creationId xmlns:p14="http://schemas.microsoft.com/office/powerpoint/2010/main" val="3897608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smtClean="0"/>
              <a:t>-zones</a:t>
            </a:r>
            <a:r>
              <a:rPr lang="en-US" b="0" i="0" baseline="0" dirty="0" smtClean="0"/>
              <a:t> consequence of the geographic location of continents driven by plate tectonics;</a:t>
            </a:r>
            <a:endParaRPr lang="en-US" b="0" i="0" dirty="0" smtClean="0"/>
          </a:p>
        </p:txBody>
      </p:sp>
      <p:sp>
        <p:nvSpPr>
          <p:cNvPr id="4" name="Slide Number Placeholder 3"/>
          <p:cNvSpPr>
            <a:spLocks noGrp="1"/>
          </p:cNvSpPr>
          <p:nvPr>
            <p:ph type="sldNum" sz="quarter" idx="10"/>
          </p:nvPr>
        </p:nvSpPr>
        <p:spPr/>
        <p:txBody>
          <a:bodyPr/>
          <a:lstStyle/>
          <a:p>
            <a:pPr>
              <a:defRPr/>
            </a:pPr>
            <a:fld id="{22429333-B40F-4D28-BD28-70EA8A354DD6}" type="slidenum">
              <a:rPr lang="en-US" smtClean="0"/>
              <a:pPr>
                <a:defRPr/>
              </a:pPr>
              <a:t>34</a:t>
            </a:fld>
            <a:endParaRPr lang="en-US"/>
          </a:p>
        </p:txBody>
      </p:sp>
    </p:spTree>
    <p:extLst>
      <p:ext uri="{BB962C8B-B14F-4D97-AF65-F5344CB8AC3E}">
        <p14:creationId xmlns:p14="http://schemas.microsoft.com/office/powerpoint/2010/main" val="766702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smtClean="0"/>
              <a:t>-</a:t>
            </a:r>
            <a:r>
              <a:rPr lang="en-US" b="0" i="0" baseline="0" dirty="0" smtClean="0"/>
              <a:t>directly measure tectonic plate movement using GPS, cm/ year;</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baseline="0" dirty="0" smtClean="0"/>
              <a:t>-</a:t>
            </a:r>
            <a:r>
              <a:rPr lang="en-US" sz="1200" b="0" i="0" dirty="0" smtClean="0"/>
              <a:t>paleontological evidence;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dirty="0" smtClean="0"/>
              <a:t>-200 Mya, all continents were joined;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baseline="0" dirty="0" smtClean="0"/>
              <a:t>-</a:t>
            </a:r>
            <a:r>
              <a:rPr lang="en-US" sz="1200" b="0" i="0" dirty="0" smtClean="0"/>
              <a:t>Fossil remains of extinct ‘Cy-no-gnath-us’ land reptiles, south American,</a:t>
            </a:r>
            <a:r>
              <a:rPr lang="en-US" sz="1200" b="0" i="0" baseline="0" dirty="0" smtClean="0"/>
              <a:t> </a:t>
            </a:r>
            <a:r>
              <a:rPr lang="en-US" sz="1200" b="0" i="0" dirty="0" smtClean="0"/>
              <a:t>west Africa,</a:t>
            </a:r>
            <a:r>
              <a:rPr lang="en-US" sz="1200" b="0" i="0" baseline="0" dirty="0" smtClean="0"/>
              <a:t> </a:t>
            </a:r>
            <a:r>
              <a:rPr lang="en-US" sz="1200" b="0" i="0" dirty="0" smtClean="0"/>
              <a:t>nowhere else;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dirty="0" smtClean="0"/>
              <a:t>-extinct freshwater reptiles,</a:t>
            </a:r>
            <a:r>
              <a:rPr lang="en-US" sz="1200" b="0" i="0" baseline="0" dirty="0" smtClean="0"/>
              <a:t> </a:t>
            </a:r>
            <a:r>
              <a:rPr lang="en-US" sz="1200" b="0" i="0" dirty="0" smtClean="0"/>
              <a:t>south America, southern Africa nowhere else;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dirty="0" smtClean="0"/>
              <a:t>-</a:t>
            </a:r>
            <a:r>
              <a:rPr lang="en-US" sz="1200" b="0" i="0" baseline="0" dirty="0" smtClean="0"/>
              <a:t>various extinct dinosaurs and plants;</a:t>
            </a:r>
            <a:endParaRPr lang="en-US" sz="1200" b="0" i="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dirty="0" smtClean="0"/>
              <a:t>-fossils highly suggests that the continents were once joined;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dirty="0" smtClean="0"/>
              <a:t>-ancient</a:t>
            </a:r>
            <a:r>
              <a:rPr lang="en-US" sz="1200" b="0" i="0" baseline="0" dirty="0" smtClean="0"/>
              <a:t> distribution, before the meteorite caused them to all go extinct, colored regions</a:t>
            </a:r>
            <a:r>
              <a:rPr lang="en-US" sz="1200" b="0" i="0" dirty="0" smtClean="0"/>
              <a:t>;</a:t>
            </a:r>
          </a:p>
        </p:txBody>
      </p:sp>
      <p:sp>
        <p:nvSpPr>
          <p:cNvPr id="4" name="Slide Number Placeholder 3"/>
          <p:cNvSpPr>
            <a:spLocks noGrp="1"/>
          </p:cNvSpPr>
          <p:nvPr>
            <p:ph type="sldNum" sz="quarter" idx="10"/>
          </p:nvPr>
        </p:nvSpPr>
        <p:spPr/>
        <p:txBody>
          <a:bodyPr/>
          <a:lstStyle/>
          <a:p>
            <a:pPr>
              <a:defRPr/>
            </a:pPr>
            <a:fld id="{22429333-B40F-4D28-BD28-70EA8A354DD6}" type="slidenum">
              <a:rPr lang="en-US" smtClean="0"/>
              <a:pPr>
                <a:defRPr/>
              </a:pPr>
              <a:t>35</a:t>
            </a:fld>
            <a:endParaRPr lang="en-US"/>
          </a:p>
        </p:txBody>
      </p:sp>
    </p:spTree>
    <p:extLst>
      <p:ext uri="{BB962C8B-B14F-4D97-AF65-F5344CB8AC3E}">
        <p14:creationId xmlns:p14="http://schemas.microsoft.com/office/powerpoint/2010/main" val="1776784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smtClean="0">
                <a:latin typeface="Arial" charset="0"/>
                <a:ea typeface="ＭＳ Ｐゴシック" pitchFamily="34" charset="-128"/>
              </a:rPr>
              <a:t>-</a:t>
            </a:r>
            <a:r>
              <a:rPr lang="en-US" b="0" i="0" dirty="0" err="1" smtClean="0">
                <a:latin typeface="Arial" charset="0"/>
                <a:ea typeface="ＭＳ Ｐゴシック" pitchFamily="34" charset="-128"/>
              </a:rPr>
              <a:t>disjunct</a:t>
            </a:r>
            <a:r>
              <a:rPr lang="en-US" b="0" i="0" dirty="0" smtClean="0">
                <a:latin typeface="Arial" charset="0"/>
                <a:ea typeface="ＭＳ Ｐゴシック" pitchFamily="34" charset="-128"/>
              </a:rPr>
              <a:t> distributions of many extant taxa;</a:t>
            </a:r>
          </a:p>
          <a:p>
            <a:r>
              <a:rPr lang="en-US" sz="1200" b="0" i="0" kern="1200" dirty="0" smtClean="0">
                <a:solidFill>
                  <a:schemeClr val="tx1"/>
                </a:solidFill>
                <a:latin typeface="+mn-lt"/>
                <a:ea typeface="+mn-ea"/>
                <a:cs typeface="+mn-cs"/>
              </a:rPr>
              <a:t>-groups that are related but widely separated;</a:t>
            </a:r>
            <a:endParaRPr lang="en-US" b="0" i="0" dirty="0" smtClean="0">
              <a:latin typeface="Arial" charset="0"/>
              <a:ea typeface="ＭＳ Ｐゴシック" pitchFamily="34" charset="-128"/>
            </a:endParaRPr>
          </a:p>
          <a:p>
            <a:r>
              <a:rPr lang="en-US" b="0" i="0" dirty="0" smtClean="0">
                <a:latin typeface="Arial" charset="0"/>
                <a:ea typeface="ＭＳ Ｐゴシック" pitchFamily="34" charset="-128"/>
              </a:rPr>
              <a:t>-restriction of the distribution of these taxa to these regions, suggests that these continents were once joined;</a:t>
            </a:r>
          </a:p>
        </p:txBody>
      </p:sp>
      <p:sp>
        <p:nvSpPr>
          <p:cNvPr id="4" name="Slide Number Placeholder 3"/>
          <p:cNvSpPr>
            <a:spLocks noGrp="1"/>
          </p:cNvSpPr>
          <p:nvPr>
            <p:ph type="sldNum" sz="quarter" idx="10"/>
          </p:nvPr>
        </p:nvSpPr>
        <p:spPr/>
        <p:txBody>
          <a:bodyPr/>
          <a:lstStyle/>
          <a:p>
            <a:pPr>
              <a:defRPr/>
            </a:pPr>
            <a:fld id="{22429333-B40F-4D28-BD28-70EA8A354DD6}" type="slidenum">
              <a:rPr lang="en-US" smtClean="0"/>
              <a:pPr>
                <a:defRPr/>
              </a:pPr>
              <a:t>36</a:t>
            </a:fld>
            <a:endParaRPr lang="en-US"/>
          </a:p>
        </p:txBody>
      </p:sp>
    </p:spTree>
    <p:extLst>
      <p:ext uri="{BB962C8B-B14F-4D97-AF65-F5344CB8AC3E}">
        <p14:creationId xmlns:p14="http://schemas.microsoft.com/office/powerpoint/2010/main" val="1480599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smtClean="0"/>
              <a:t>-</a:t>
            </a:r>
            <a:r>
              <a:rPr lang="en-US" b="0" i="0" baseline="0" dirty="0" smtClean="0"/>
              <a:t>tectonics </a:t>
            </a:r>
            <a:r>
              <a:rPr lang="en-US" b="0" i="0" dirty="0" smtClean="0"/>
              <a:t>only explains some</a:t>
            </a:r>
            <a:r>
              <a:rPr lang="en-US" b="0" i="0" baseline="0" dirty="0" smtClean="0"/>
              <a:t> of the distributions, show later a few cases;</a:t>
            </a:r>
          </a:p>
          <a:p>
            <a:r>
              <a:rPr lang="en-US" b="0" i="0" dirty="0" smtClean="0"/>
              <a:t>-already described some of these dispersal</a:t>
            </a:r>
            <a:r>
              <a:rPr lang="en-US" b="0" i="0" baseline="0" dirty="0" smtClean="0"/>
              <a:t> barriers, Saharan desert, Himalayas;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i="0" baseline="0" dirty="0" smtClean="0"/>
              <a:t>-most well studied </a:t>
            </a:r>
            <a:r>
              <a:rPr lang="en-US" b="0" i="0" baseline="0" dirty="0" err="1" smtClean="0"/>
              <a:t>biogeographical</a:t>
            </a:r>
            <a:r>
              <a:rPr lang="en-US" b="0" i="0" baseline="0" dirty="0" smtClean="0"/>
              <a:t> boundary, </a:t>
            </a:r>
            <a:r>
              <a:rPr lang="en-US" sz="1200" b="0" i="0" dirty="0" smtClean="0">
                <a:solidFill>
                  <a:srgbClr val="FF0000"/>
                </a:solidFill>
                <a:latin typeface="Arial" charset="0"/>
              </a:rPr>
              <a:t>Wallace</a:t>
            </a:r>
            <a:r>
              <a:rPr lang="ja-JP" altLang="en-US" sz="1200" b="0" i="0" dirty="0" smtClean="0">
                <a:solidFill>
                  <a:srgbClr val="FF0000"/>
                </a:solidFill>
                <a:latin typeface="Arial" charset="0"/>
              </a:rPr>
              <a:t>’</a:t>
            </a:r>
            <a:r>
              <a:rPr lang="en-US" altLang="ja-JP" sz="1200" b="0" i="0" dirty="0" smtClean="0">
                <a:solidFill>
                  <a:srgbClr val="FF0000"/>
                </a:solidFill>
                <a:latin typeface="Arial" charset="0"/>
              </a:rPr>
              <a:t>s line,</a:t>
            </a:r>
            <a:r>
              <a:rPr lang="en-US" altLang="ja-JP" sz="1200" b="0" i="0" baseline="0" dirty="0" smtClean="0">
                <a:solidFill>
                  <a:srgbClr val="FF0000"/>
                </a:solidFill>
                <a:latin typeface="Arial" charset="0"/>
              </a:rPr>
              <a:t> isolates Australia from southeast asia by deep ocean currents</a:t>
            </a:r>
            <a:r>
              <a:rPr lang="en-US" altLang="ja-JP" sz="1200" b="0" i="0" dirty="0" smtClean="0">
                <a:solidFill>
                  <a:srgbClr val="FF0000"/>
                </a:solidFill>
                <a:latin typeface="Arial"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i="0" dirty="0" smtClean="0"/>
              <a:t>-fish, bird, and mammal groups are abundantly represented on one side,</a:t>
            </a:r>
            <a:r>
              <a:rPr lang="en-US" b="0" i="0" baseline="0" dirty="0" smtClean="0"/>
              <a:t> </a:t>
            </a:r>
            <a:r>
              <a:rPr lang="en-US" b="0" i="0" dirty="0" smtClean="0"/>
              <a:t>poorly or not at all on the other side;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i="0" dirty="0" smtClean="0"/>
              <a:t>-visible geographically,</a:t>
            </a:r>
            <a:r>
              <a:rPr lang="en-US" b="0" i="0" baseline="0" dirty="0" smtClean="0"/>
              <a:t> </a:t>
            </a:r>
            <a:r>
              <a:rPr lang="en-US" b="0" i="0" dirty="0" smtClean="0"/>
              <a:t>contours of the continental shelf;</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i="0" dirty="0" smtClean="0"/>
              <a:t>-</a:t>
            </a:r>
            <a:r>
              <a:rPr lang="en-US" b="0" i="0" baseline="0" dirty="0" smtClean="0"/>
              <a:t>west of the line are joined together and to </a:t>
            </a:r>
            <a:r>
              <a:rPr lang="en-US" b="0" i="0" baseline="0" dirty="0" err="1" smtClean="0"/>
              <a:t>souetheast</a:t>
            </a:r>
            <a:r>
              <a:rPr lang="en-US" b="0" i="0" baseline="0" dirty="0" smtClean="0"/>
              <a:t> asia by the </a:t>
            </a:r>
            <a:r>
              <a:rPr lang="en-US" b="0" i="0" baseline="0" dirty="0" err="1" smtClean="0"/>
              <a:t>sunda</a:t>
            </a:r>
            <a:r>
              <a:rPr lang="en-US" b="0" i="0" baseline="0" dirty="0" smtClean="0"/>
              <a:t> shelf;</a:t>
            </a:r>
            <a:endParaRPr lang="en-US" b="0" i="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i="0" dirty="0" smtClean="0"/>
              <a:t>-</a:t>
            </a:r>
            <a:r>
              <a:rPr lang="en-US" b="0" i="0" baseline="0" dirty="0" smtClean="0"/>
              <a:t>east of the line are joined together and to Australia by the </a:t>
            </a:r>
            <a:r>
              <a:rPr lang="en-US" b="0" i="0" baseline="0" dirty="0" err="1" smtClean="0"/>
              <a:t>sahul</a:t>
            </a:r>
            <a:r>
              <a:rPr lang="en-US" b="0" i="0" baseline="0" dirty="0" smtClean="0"/>
              <a:t> shelf;</a:t>
            </a:r>
            <a:endParaRPr lang="en-US" b="0" i="0" dirty="0" smtClean="0"/>
          </a:p>
        </p:txBody>
      </p:sp>
      <p:sp>
        <p:nvSpPr>
          <p:cNvPr id="4" name="Slide Number Placeholder 3"/>
          <p:cNvSpPr>
            <a:spLocks noGrp="1"/>
          </p:cNvSpPr>
          <p:nvPr>
            <p:ph type="sldNum" sz="quarter" idx="10"/>
          </p:nvPr>
        </p:nvSpPr>
        <p:spPr/>
        <p:txBody>
          <a:bodyPr/>
          <a:lstStyle/>
          <a:p>
            <a:pPr>
              <a:defRPr/>
            </a:pPr>
            <a:fld id="{22429333-B40F-4D28-BD28-70EA8A354DD6}" type="slidenum">
              <a:rPr lang="en-US" smtClean="0"/>
              <a:pPr>
                <a:defRPr/>
              </a:pPr>
              <a:t>37</a:t>
            </a:fld>
            <a:endParaRPr lang="en-US"/>
          </a:p>
        </p:txBody>
      </p:sp>
    </p:spTree>
    <p:extLst>
      <p:ext uri="{BB962C8B-B14F-4D97-AF65-F5344CB8AC3E}">
        <p14:creationId xmlns:p14="http://schemas.microsoft.com/office/powerpoint/2010/main" val="741819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0" i="0" dirty="0" smtClean="0"/>
              <a:t>-similar ecological</a:t>
            </a:r>
            <a:r>
              <a:rPr lang="en-US" b="0" i="0" baseline="0" dirty="0" smtClean="0"/>
              <a:t> niche</a:t>
            </a:r>
            <a:r>
              <a:rPr lang="en-US" sz="1200" b="0" i="0" dirty="0" smtClean="0">
                <a:ea typeface="ＭＳ Ｐゴシック" charset="0"/>
                <a:cs typeface="ＭＳ Ｐゴシック" charset="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dirty="0" smtClean="0">
                <a:ea typeface="ＭＳ Ｐゴシック" charset="0"/>
                <a:cs typeface="ＭＳ Ｐゴシック" charset="0"/>
              </a:rPr>
              <a:t>-</a:t>
            </a:r>
            <a:r>
              <a:rPr lang="en-US" sz="1200" b="0" i="0" baseline="0" dirty="0" smtClean="0">
                <a:ea typeface="ＭＳ Ｐゴシック" charset="0"/>
                <a:cs typeface="ＭＳ Ｐゴシック" charset="0"/>
              </a:rPr>
              <a:t>carnivorous plants capture prey by means of a pitfall trap, </a:t>
            </a:r>
            <a:r>
              <a:rPr lang="en-US" sz="1200" b="0" i="0" kern="1200" dirty="0" smtClean="0">
                <a:solidFill>
                  <a:schemeClr val="tx1"/>
                </a:solidFill>
                <a:latin typeface="+mn-lt"/>
                <a:ea typeface="+mn-ea"/>
                <a:cs typeface="+mn-cs"/>
              </a:rPr>
              <a:t>evolved independently on at least 4 times;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baseline="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collected or secreted into specialized containers, trapping and digestion of animal prey;</a:t>
            </a:r>
          </a:p>
        </p:txBody>
      </p:sp>
      <p:sp>
        <p:nvSpPr>
          <p:cNvPr id="4" name="Slide Number Placeholder 3"/>
          <p:cNvSpPr>
            <a:spLocks noGrp="1"/>
          </p:cNvSpPr>
          <p:nvPr>
            <p:ph type="sldNum" sz="quarter" idx="10"/>
          </p:nvPr>
        </p:nvSpPr>
        <p:spPr/>
        <p:txBody>
          <a:bodyPr/>
          <a:lstStyle/>
          <a:p>
            <a:pPr>
              <a:defRPr/>
            </a:pPr>
            <a:fld id="{22429333-B40F-4D28-BD28-70EA8A354DD6}" type="slidenum">
              <a:rPr lang="en-US" smtClean="0"/>
              <a:pPr>
                <a:defRPr/>
              </a:pPr>
              <a:t>38</a:t>
            </a:fld>
            <a:endParaRPr lang="en-US"/>
          </a:p>
        </p:txBody>
      </p:sp>
    </p:spTree>
    <p:extLst>
      <p:ext uri="{BB962C8B-B14F-4D97-AF65-F5344CB8AC3E}">
        <p14:creationId xmlns:p14="http://schemas.microsoft.com/office/powerpoint/2010/main" val="30632496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A6463B3-8A97-0842-8596-9F2F57FB04CE}" type="slidenum">
              <a:rPr lang="en-US" sz="1200"/>
              <a:pPr/>
              <a:t>39</a:t>
            </a:fld>
            <a:endParaRPr lang="en-US" sz="12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baseline="0" dirty="0" smtClean="0">
                <a:ea typeface="ＭＳ Ｐゴシック" charset="0"/>
                <a:cs typeface="ＭＳ Ｐゴシック" charset="0"/>
              </a:rPr>
              <a:t>-without symbol = non-carnivorous plants;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baseline="0" dirty="0" smtClean="0">
                <a:ea typeface="ＭＳ Ｐゴシック" charset="0"/>
                <a:cs typeface="ＭＳ Ｐゴシック" charset="0"/>
              </a:rPr>
              <a:t>-all closely related to non-carnivorous plants;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baseline="0" dirty="0" smtClean="0">
                <a:ea typeface="ＭＳ Ｐゴシック" charset="0"/>
                <a:cs typeface="ＭＳ Ｐゴシック" charset="0"/>
              </a:rPr>
              <a:t>-evidence from molecular phylogenetics;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baseline="0" dirty="0" smtClean="0">
                <a:ea typeface="ＭＳ Ｐゴシック" charset="0"/>
                <a:cs typeface="ＭＳ Ｐゴシック" charset="0"/>
              </a:rPr>
              <a:t>-</a:t>
            </a:r>
            <a:r>
              <a:rPr lang="en-US" sz="1200" b="0" i="0" dirty="0" smtClean="0">
                <a:solidFill>
                  <a:srgbClr val="FF0000"/>
                </a:solidFill>
                <a:latin typeface="Chalkboard" charset="0"/>
              </a:rPr>
              <a:t>Indonesian pitchers closely related to the </a:t>
            </a:r>
            <a:r>
              <a:rPr lang="en-US" sz="1200" b="0" i="0" kern="1200" dirty="0" smtClean="0">
                <a:solidFill>
                  <a:schemeClr val="tx1"/>
                </a:solidFill>
                <a:latin typeface="+mn-lt"/>
                <a:ea typeface="+mn-ea"/>
                <a:cs typeface="+mn-cs"/>
              </a:rPr>
              <a:t>Venus flytraps</a:t>
            </a:r>
            <a:r>
              <a:rPr lang="en-US" sz="1200" b="0" i="0" kern="1200" baseline="0" dirty="0" smtClean="0">
                <a:solidFill>
                  <a:schemeClr val="tx1"/>
                </a:solidFill>
                <a:latin typeface="+mn-lt"/>
                <a:ea typeface="+mn-ea"/>
                <a:cs typeface="+mn-cs"/>
              </a:rPr>
              <a:t> snap traps similar to </a:t>
            </a:r>
            <a:r>
              <a:rPr lang="en-US" sz="1200" b="0" i="0" kern="1200" dirty="0" smtClean="0">
                <a:solidFill>
                  <a:schemeClr val="tx1"/>
                </a:solidFill>
                <a:latin typeface="+mn-lt"/>
                <a:ea typeface="+mn-ea"/>
                <a:cs typeface="+mn-cs"/>
              </a:rPr>
              <a:t>a</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mouse trap, than they are to pitcher plants;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latin typeface="+mn-lt"/>
                <a:ea typeface="+mn-ea"/>
                <a:cs typeface="+mn-cs"/>
              </a:rPr>
              <a:t>-other 2 pitchers plants also</a:t>
            </a:r>
            <a:r>
              <a:rPr lang="en-US" sz="1200" b="0" i="0" kern="1200" baseline="0" dirty="0" smtClean="0">
                <a:solidFill>
                  <a:schemeClr val="tx1"/>
                </a:solidFill>
                <a:latin typeface="+mn-lt"/>
                <a:ea typeface="+mn-ea"/>
                <a:cs typeface="+mn-cs"/>
              </a:rPr>
              <a:t> have closer relatives that employ means;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baseline="0" dirty="0" smtClean="0">
                <a:solidFill>
                  <a:schemeClr val="tx1"/>
                </a:solidFill>
                <a:latin typeface="+mn-lt"/>
                <a:ea typeface="+mn-ea"/>
                <a:cs typeface="+mn-cs"/>
              </a:rPr>
              <a:t>-common ancestor of all pitchers is does not look like they;</a:t>
            </a:r>
            <a:endParaRPr lang="en-US" sz="1200" b="0" i="0" kern="1200" dirty="0" smtClean="0">
              <a:solidFill>
                <a:schemeClr val="tx1"/>
              </a:solidFill>
              <a:latin typeface="+mn-lt"/>
              <a:ea typeface="+mn-ea"/>
              <a:cs typeface="+mn-cs"/>
            </a:endParaRPr>
          </a:p>
        </p:txBody>
      </p:sp>
    </p:spTree>
    <p:extLst>
      <p:ext uri="{BB962C8B-B14F-4D97-AF65-F5344CB8AC3E}">
        <p14:creationId xmlns:p14="http://schemas.microsoft.com/office/powerpoint/2010/main" val="3503358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567E46BB-EC6D-7E43-9412-E502DD019A58}" type="slidenum">
              <a:rPr lang="en-US" sz="1200"/>
              <a:pPr algn="r"/>
              <a:t>40</a:t>
            </a:fld>
            <a:endParaRPr lang="en-US" sz="120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0" u="sng" dirty="0" smtClean="0"/>
          </a:p>
        </p:txBody>
      </p:sp>
    </p:spTree>
    <p:extLst>
      <p:ext uri="{BB962C8B-B14F-4D97-AF65-F5344CB8AC3E}">
        <p14:creationId xmlns:p14="http://schemas.microsoft.com/office/powerpoint/2010/main" val="1264074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449E89D-D5A1-7646-9426-844C92446A0D}" type="slidenum">
              <a:rPr lang="en-US" sz="1200"/>
              <a:pPr/>
              <a:t>4</a:t>
            </a:fld>
            <a:endParaRPr lang="en-US" sz="1200"/>
          </a:p>
        </p:txBody>
      </p:sp>
      <p:sp>
        <p:nvSpPr>
          <p:cNvPr id="15362" name="Rectangle 2"/>
          <p:cNvSpPr>
            <a:spLocks noGrp="1" noRot="1" noChangeAspect="1" noChangeArrowheads="1"/>
          </p:cNvSpPr>
          <p:nvPr>
            <p:ph type="sldImg"/>
          </p:nvPr>
        </p:nvSpPr>
        <p:spPr>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FB56CEC-645E-6349-A031-B00EEB24C37A}" type="slidenum">
              <a:rPr lang="en-US" sz="1200"/>
              <a:pPr/>
              <a:t>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AC37F21-1685-604E-803E-3E466CF6C726}" type="slidenum">
              <a:rPr lang="en-US" sz="1200"/>
              <a:pPr/>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10C0012-FCD9-3944-9047-77ADBACDA139}" type="slidenum">
              <a:rPr lang="en-US" sz="1200"/>
              <a:pPr/>
              <a:t>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Remind me: What is Community Ecology?</a:t>
            </a:r>
          </a:p>
          <a:p>
            <a:endParaRPr lang="en-US" b="1">
              <a:latin typeface="Times" charset="0"/>
              <a:ea typeface="ＭＳ Ｐゴシック" charset="0"/>
              <a:cs typeface="ＭＳ Ｐゴシック" charset="0"/>
            </a:endParaRPr>
          </a:p>
          <a:p>
            <a:r>
              <a:rPr lang="en-US">
                <a:latin typeface="Times" charset="0"/>
                <a:ea typeface="ＭＳ Ｐゴシック" charset="0"/>
                <a:cs typeface="ＭＳ Ｐゴシック" charset="0"/>
              </a:rPr>
              <a:t>We are awesome, and community ecologists… why?</a:t>
            </a:r>
          </a:p>
          <a:p>
            <a:r>
              <a:rPr lang="en-US">
                <a:latin typeface="Times" charset="0"/>
                <a:ea typeface="ＭＳ Ｐゴシック" charset="0"/>
                <a:cs typeface="ＭＳ Ｐゴシック" charset="0"/>
              </a:rPr>
              <a:t>-Diversity! – a million named speces- estimates up to 10 mil.  Species Interactions, niches ect.</a:t>
            </a:r>
          </a:p>
          <a:p>
            <a:r>
              <a:rPr lang="en-US">
                <a:latin typeface="Times" charset="0"/>
                <a:ea typeface="ＭＳ Ｐゴシック" charset="0"/>
                <a:cs typeface="ＭＳ Ｐゴシック" charset="0"/>
              </a:rPr>
              <a:t>-Conservation…  </a:t>
            </a:r>
          </a:p>
          <a:p>
            <a:r>
              <a:rPr lang="en-US">
                <a:latin typeface="Times" charset="0"/>
                <a:ea typeface="ＭＳ Ｐゴシック" charset="0"/>
                <a:cs typeface="ＭＳ Ｐゴシック" charset="0"/>
              </a:rPr>
              <a:t>-restoration (sustainability)</a:t>
            </a:r>
          </a:p>
          <a:p>
            <a:endParaRPr lang="en-US">
              <a:latin typeface="Times" charset="0"/>
              <a:ea typeface="ＭＳ Ｐゴシック" charset="0"/>
              <a:cs typeface="ＭＳ Ｐゴシック" charset="0"/>
            </a:endParaRPr>
          </a:p>
          <a:p>
            <a:r>
              <a:rPr lang="en-US">
                <a:latin typeface="Times" charset="0"/>
                <a:ea typeface="ＭＳ Ｐゴシック" charset="0"/>
                <a:cs typeface="ＭＳ Ｐゴシック" charset="0"/>
              </a:rPr>
              <a:t>Tools etc.</a:t>
            </a: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FD2B547-6281-F24C-B2BF-78237FB72A23}" type="slidenum">
              <a:rPr lang="en-US" sz="1200"/>
              <a:pPr/>
              <a:t>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13D47E3-F85C-A947-8760-A3E72E2FCB8A}" type="slidenum">
              <a:rPr lang="en-US" sz="1200"/>
              <a:pPr/>
              <a:t>9</a:t>
            </a:fld>
            <a:endParaRPr lang="en-US"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D9403F-B62E-F14F-B5FB-BBC3DC585D8C}" type="slidenum">
              <a:rPr lang="en-US"/>
              <a:pPr>
                <a:defRPr/>
              </a:pPr>
              <a:t>‹#›</a:t>
            </a:fld>
            <a:endParaRPr lang="en-US"/>
          </a:p>
        </p:txBody>
      </p:sp>
    </p:spTree>
    <p:extLst>
      <p:ext uri="{BB962C8B-B14F-4D97-AF65-F5344CB8AC3E}">
        <p14:creationId xmlns:p14="http://schemas.microsoft.com/office/powerpoint/2010/main" val="2326670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310364-A0B8-1E4D-BFD4-6845C2787BD3}" type="slidenum">
              <a:rPr lang="en-US"/>
              <a:pPr>
                <a:defRPr/>
              </a:pPr>
              <a:t>‹#›</a:t>
            </a:fld>
            <a:endParaRPr lang="en-US"/>
          </a:p>
        </p:txBody>
      </p:sp>
    </p:spTree>
    <p:extLst>
      <p:ext uri="{BB962C8B-B14F-4D97-AF65-F5344CB8AC3E}">
        <p14:creationId xmlns:p14="http://schemas.microsoft.com/office/powerpoint/2010/main" val="3356510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2E7C91-7331-A947-A505-C0C1E720C84A}" type="slidenum">
              <a:rPr lang="en-US"/>
              <a:pPr>
                <a:defRPr/>
              </a:pPr>
              <a:t>‹#›</a:t>
            </a:fld>
            <a:endParaRPr lang="en-US"/>
          </a:p>
        </p:txBody>
      </p:sp>
    </p:spTree>
    <p:extLst>
      <p:ext uri="{BB962C8B-B14F-4D97-AF65-F5344CB8AC3E}">
        <p14:creationId xmlns:p14="http://schemas.microsoft.com/office/powerpoint/2010/main" val="4079111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F983B7-A4CD-264C-A3A5-7EEB3831A14A}" type="slidenum">
              <a:rPr lang="en-US"/>
              <a:pPr>
                <a:defRPr/>
              </a:pPr>
              <a:t>‹#›</a:t>
            </a:fld>
            <a:endParaRPr lang="en-US"/>
          </a:p>
        </p:txBody>
      </p:sp>
    </p:spTree>
    <p:extLst>
      <p:ext uri="{BB962C8B-B14F-4D97-AF65-F5344CB8AC3E}">
        <p14:creationId xmlns:p14="http://schemas.microsoft.com/office/powerpoint/2010/main" val="319813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72F6D2-9B6E-6149-B1FB-3FB2121DD5E1}" type="slidenum">
              <a:rPr lang="en-US"/>
              <a:pPr>
                <a:defRPr/>
              </a:pPr>
              <a:t>‹#›</a:t>
            </a:fld>
            <a:endParaRPr lang="en-US"/>
          </a:p>
        </p:txBody>
      </p:sp>
    </p:spTree>
    <p:extLst>
      <p:ext uri="{BB962C8B-B14F-4D97-AF65-F5344CB8AC3E}">
        <p14:creationId xmlns:p14="http://schemas.microsoft.com/office/powerpoint/2010/main" val="142907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48AE57-1898-6540-974A-56DFB9DE2407}" type="slidenum">
              <a:rPr lang="en-US"/>
              <a:pPr>
                <a:defRPr/>
              </a:pPr>
              <a:t>‹#›</a:t>
            </a:fld>
            <a:endParaRPr lang="en-US"/>
          </a:p>
        </p:txBody>
      </p:sp>
    </p:spTree>
    <p:extLst>
      <p:ext uri="{BB962C8B-B14F-4D97-AF65-F5344CB8AC3E}">
        <p14:creationId xmlns:p14="http://schemas.microsoft.com/office/powerpoint/2010/main" val="4291652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6F8561-DDFC-AF4A-9E1A-D3DC453E38F3}" type="slidenum">
              <a:rPr lang="en-US"/>
              <a:pPr>
                <a:defRPr/>
              </a:pPr>
              <a:t>‹#›</a:t>
            </a:fld>
            <a:endParaRPr lang="en-US"/>
          </a:p>
        </p:txBody>
      </p:sp>
    </p:spTree>
    <p:extLst>
      <p:ext uri="{BB962C8B-B14F-4D97-AF65-F5344CB8AC3E}">
        <p14:creationId xmlns:p14="http://schemas.microsoft.com/office/powerpoint/2010/main" val="482325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0118EE-AE6D-804C-A396-09A02CFE809E}" type="slidenum">
              <a:rPr lang="en-US"/>
              <a:pPr>
                <a:defRPr/>
              </a:pPr>
              <a:t>‹#›</a:t>
            </a:fld>
            <a:endParaRPr lang="en-US"/>
          </a:p>
        </p:txBody>
      </p:sp>
    </p:spTree>
    <p:extLst>
      <p:ext uri="{BB962C8B-B14F-4D97-AF65-F5344CB8AC3E}">
        <p14:creationId xmlns:p14="http://schemas.microsoft.com/office/powerpoint/2010/main" val="2950078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D488BE-62A5-DD44-ADC1-B11FB8C93D44}" type="slidenum">
              <a:rPr lang="en-US"/>
              <a:pPr>
                <a:defRPr/>
              </a:pPr>
              <a:t>‹#›</a:t>
            </a:fld>
            <a:endParaRPr lang="en-US"/>
          </a:p>
        </p:txBody>
      </p:sp>
    </p:spTree>
    <p:extLst>
      <p:ext uri="{BB962C8B-B14F-4D97-AF65-F5344CB8AC3E}">
        <p14:creationId xmlns:p14="http://schemas.microsoft.com/office/powerpoint/2010/main" val="2455602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8332D6-91EB-AB41-881D-67BCE0F569B7}" type="slidenum">
              <a:rPr lang="en-US"/>
              <a:pPr>
                <a:defRPr/>
              </a:pPr>
              <a:t>‹#›</a:t>
            </a:fld>
            <a:endParaRPr lang="en-US"/>
          </a:p>
        </p:txBody>
      </p:sp>
    </p:spTree>
    <p:extLst>
      <p:ext uri="{BB962C8B-B14F-4D97-AF65-F5344CB8AC3E}">
        <p14:creationId xmlns:p14="http://schemas.microsoft.com/office/powerpoint/2010/main" val="2453355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B59EB7-0827-E445-A3C8-8E6E0D989EDA}" type="slidenum">
              <a:rPr lang="en-US"/>
              <a:pPr>
                <a:defRPr/>
              </a:pPr>
              <a:t>‹#›</a:t>
            </a:fld>
            <a:endParaRPr lang="en-US"/>
          </a:p>
        </p:txBody>
      </p:sp>
    </p:spTree>
    <p:extLst>
      <p:ext uri="{BB962C8B-B14F-4D97-AF65-F5344CB8AC3E}">
        <p14:creationId xmlns:p14="http://schemas.microsoft.com/office/powerpoint/2010/main" val="27855254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27CA9364-05A4-4B4B-A2B0-DEEC5F107C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pitchFamily="24"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pitchFamily="24"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pitchFamily="24"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pitchFamily="24"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pitchFamily="24" charset="0"/>
        </a:defRPr>
      </a:lvl6pPr>
      <a:lvl7pPr marL="914400" algn="ctr" rtl="0" fontAlgn="base">
        <a:spcBef>
          <a:spcPct val="0"/>
        </a:spcBef>
        <a:spcAft>
          <a:spcPct val="0"/>
        </a:spcAft>
        <a:defRPr sz="4400">
          <a:solidFill>
            <a:schemeClr val="tx2"/>
          </a:solidFill>
          <a:latin typeface="Times" pitchFamily="24" charset="0"/>
        </a:defRPr>
      </a:lvl7pPr>
      <a:lvl8pPr marL="1371600" algn="ctr" rtl="0" fontAlgn="base">
        <a:spcBef>
          <a:spcPct val="0"/>
        </a:spcBef>
        <a:spcAft>
          <a:spcPct val="0"/>
        </a:spcAft>
        <a:defRPr sz="4400">
          <a:solidFill>
            <a:schemeClr val="tx2"/>
          </a:solidFill>
          <a:latin typeface="Times" pitchFamily="24" charset="0"/>
        </a:defRPr>
      </a:lvl8pPr>
      <a:lvl9pPr marL="1828800" algn="ctr" rtl="0" fontAlgn="base">
        <a:spcBef>
          <a:spcPct val="0"/>
        </a:spcBef>
        <a:spcAft>
          <a:spcPct val="0"/>
        </a:spcAft>
        <a:defRPr sz="4400">
          <a:solidFill>
            <a:schemeClr val="tx2"/>
          </a:solidFill>
          <a:latin typeface="Times"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hyperlink" Target="http://www.youtube.com/watch?v=kGMCaTwkKrc" TargetMode="External"/><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 Id="rId3" Type="http://schemas.openxmlformats.org/officeDocument/2006/relationships/image" Target="../media/image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1.jpe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1" Type="http://schemas.openxmlformats.org/officeDocument/2006/relationships/image" Target="../media/image39.jpeg"/><Relationship Id="rId12" Type="http://schemas.openxmlformats.org/officeDocument/2006/relationships/image" Target="../media/image40.jpeg"/><Relationship Id="rId13"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36.jpeg"/><Relationship Id="rId9" Type="http://schemas.openxmlformats.org/officeDocument/2006/relationships/image" Target="../media/image37.jpeg"/><Relationship Id="rId10"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gi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4338"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ChangeArrowheads="1"/>
          </p:cNvSpPr>
          <p:nvPr/>
        </p:nvSpPr>
        <p:spPr bwMode="auto">
          <a:xfrm>
            <a:off x="228600" y="685800"/>
            <a:ext cx="8915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36538" indent="-236538"/>
            <a:r>
              <a:rPr lang="en-US" u="sng" dirty="0" smtClean="0">
                <a:latin typeface="Arial" charset="0"/>
              </a:rPr>
              <a:t>19</a:t>
            </a:r>
            <a:r>
              <a:rPr lang="en-US" u="sng" baseline="30000" dirty="0" smtClean="0">
                <a:latin typeface="Arial" charset="0"/>
              </a:rPr>
              <a:t>th</a:t>
            </a:r>
            <a:r>
              <a:rPr lang="en-US" u="sng" dirty="0" smtClean="0">
                <a:latin typeface="Arial" charset="0"/>
              </a:rPr>
              <a:t> </a:t>
            </a:r>
            <a:r>
              <a:rPr lang="en-US" u="sng" dirty="0">
                <a:latin typeface="Arial" charset="0"/>
              </a:rPr>
              <a:t>Lecture – November </a:t>
            </a:r>
            <a:r>
              <a:rPr lang="en-US" u="sng" dirty="0" smtClean="0">
                <a:latin typeface="Arial" charset="0"/>
              </a:rPr>
              <a:t>15, 2016</a:t>
            </a:r>
            <a:endParaRPr lang="en-US" dirty="0">
              <a:latin typeface="Arial" charset="0"/>
            </a:endParaRPr>
          </a:p>
          <a:p>
            <a:pPr marL="236538" indent="-236538"/>
            <a:endParaRPr lang="en-US" sz="2000" dirty="0" smtClean="0">
              <a:latin typeface="Arial" charset="0"/>
            </a:endParaRPr>
          </a:p>
          <a:p>
            <a:pPr marL="236538" indent="-236538"/>
            <a:r>
              <a:rPr lang="en-US" sz="2000" dirty="0" smtClean="0">
                <a:latin typeface="Arial" charset="0"/>
              </a:rPr>
              <a:t>--	read </a:t>
            </a:r>
            <a:r>
              <a:rPr lang="en-US" sz="2000" dirty="0" err="1" smtClean="0">
                <a:latin typeface="Arial" charset="0"/>
              </a:rPr>
              <a:t>Kneitel</a:t>
            </a:r>
            <a:r>
              <a:rPr lang="en-US" sz="2000" dirty="0" smtClean="0">
                <a:latin typeface="Arial" charset="0"/>
              </a:rPr>
              <a:t> and Miller 2002</a:t>
            </a:r>
          </a:p>
          <a:p>
            <a:pPr marL="236538" indent="-236538"/>
            <a:r>
              <a:rPr lang="en-US" sz="2000" dirty="0" smtClean="0">
                <a:latin typeface="Arial" charset="0"/>
              </a:rPr>
              <a:t>-- </a:t>
            </a:r>
            <a:r>
              <a:rPr lang="en-US" sz="2000" dirty="0" smtClean="0">
                <a:solidFill>
                  <a:srgbClr val="FF0000"/>
                </a:solidFill>
                <a:latin typeface="Arial" charset="0"/>
              </a:rPr>
              <a:t>quiz on Thursday</a:t>
            </a:r>
            <a:endParaRPr lang="en-US" sz="2000" dirty="0">
              <a:solidFill>
                <a:srgbClr val="FF0000"/>
              </a:solidFill>
              <a:latin typeface="Arial" charset="0"/>
            </a:endParaRPr>
          </a:p>
        </p:txBody>
      </p:sp>
      <p:sp>
        <p:nvSpPr>
          <p:cNvPr id="3" name="TextBox 2"/>
          <p:cNvSpPr txBox="1"/>
          <p:nvPr/>
        </p:nvSpPr>
        <p:spPr>
          <a:xfrm>
            <a:off x="381000" y="2590800"/>
            <a:ext cx="4191000" cy="3477875"/>
          </a:xfrm>
          <a:prstGeom prst="rect">
            <a:avLst/>
          </a:prstGeom>
          <a:noFill/>
        </p:spPr>
        <p:txBody>
          <a:bodyPr wrap="square" rtlCol="0">
            <a:spAutoFit/>
          </a:bodyPr>
          <a:lstStyle/>
          <a:p>
            <a:r>
              <a:rPr lang="en-US" sz="2000" i="1" dirty="0">
                <a:latin typeface="Arial"/>
                <a:cs typeface="Arial"/>
              </a:rPr>
              <a:t>Friday, November 18, 4:00 pm, 1024 KIN</a:t>
            </a:r>
            <a:r>
              <a:rPr lang="en-US" sz="2000" dirty="0">
                <a:latin typeface="Arial"/>
                <a:cs typeface="Arial"/>
              </a:rPr>
              <a:t>—ECOLOGY AND EVOLUTION SEMINAR, </a:t>
            </a:r>
            <a:endParaRPr lang="en-US" sz="2000" dirty="0" smtClean="0">
              <a:latin typeface="Arial"/>
              <a:cs typeface="Arial"/>
            </a:endParaRPr>
          </a:p>
          <a:p>
            <a:endParaRPr lang="en-US" sz="2000" dirty="0">
              <a:latin typeface="Arial"/>
              <a:cs typeface="Arial"/>
            </a:endParaRPr>
          </a:p>
          <a:p>
            <a:r>
              <a:rPr lang="en-US" sz="2000" b="1" dirty="0" smtClean="0">
                <a:latin typeface="Arial"/>
                <a:cs typeface="Arial"/>
              </a:rPr>
              <a:t>Flips</a:t>
            </a:r>
            <a:r>
              <a:rPr lang="en-US" sz="2000" b="1" dirty="0">
                <a:latin typeface="Arial"/>
                <a:cs typeface="Arial"/>
              </a:rPr>
              <a:t>, locks &amp; feedbacks: the lasting effects of fisheries on Maine's kelp forest </a:t>
            </a:r>
            <a:r>
              <a:rPr lang="en-US" sz="2000" b="1" dirty="0" smtClean="0">
                <a:latin typeface="Arial"/>
                <a:cs typeface="Arial"/>
              </a:rPr>
              <a:t>ecosystem</a:t>
            </a:r>
          </a:p>
          <a:p>
            <a:endParaRPr lang="en-US" sz="2000" dirty="0">
              <a:latin typeface="Arial"/>
              <a:cs typeface="Arial"/>
            </a:endParaRPr>
          </a:p>
          <a:p>
            <a:r>
              <a:rPr lang="en-US" sz="2000" dirty="0" smtClean="0">
                <a:latin typeface="Arial"/>
                <a:cs typeface="Arial"/>
              </a:rPr>
              <a:t>Dr</a:t>
            </a:r>
            <a:r>
              <a:rPr lang="en-US" sz="2000" dirty="0">
                <a:latin typeface="Arial"/>
                <a:cs typeface="Arial"/>
              </a:rPr>
              <a:t>. Robert Steneck, School of Marine Sciences, University of </a:t>
            </a:r>
            <a:r>
              <a:rPr lang="en-US" sz="2000" dirty="0" smtClean="0">
                <a:latin typeface="Arial"/>
                <a:cs typeface="Arial"/>
              </a:rPr>
              <a:t>Maine</a:t>
            </a:r>
            <a:endParaRPr lang="en-US" sz="2000" dirty="0">
              <a:latin typeface="Arial"/>
              <a:cs typeface="Arial"/>
            </a:endParaRPr>
          </a:p>
        </p:txBody>
      </p:sp>
      <p:pic>
        <p:nvPicPr>
          <p:cNvPr id="4" name="Picture 3"/>
          <p:cNvPicPr>
            <a:picLocks noChangeAspect="1"/>
          </p:cNvPicPr>
          <p:nvPr/>
        </p:nvPicPr>
        <p:blipFill>
          <a:blip r:embed="rId4"/>
          <a:stretch>
            <a:fillRect/>
          </a:stretch>
        </p:blipFill>
        <p:spPr>
          <a:xfrm>
            <a:off x="4419600" y="2819400"/>
            <a:ext cx="4548928" cy="2560607"/>
          </a:xfrm>
          <a:prstGeom prst="rect">
            <a:avLst/>
          </a:prstGeom>
        </p:spPr>
      </p:pic>
    </p:spTree>
    <p:extLst>
      <p:ext uri="{BB962C8B-B14F-4D97-AF65-F5344CB8AC3E}">
        <p14:creationId xmlns:p14="http://schemas.microsoft.com/office/powerpoint/2010/main" val="15382524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3554" name="Rectangle 6"/>
          <p:cNvSpPr>
            <a:spLocks noChangeArrowheads="1"/>
          </p:cNvSpPr>
          <p:nvPr/>
        </p:nvSpPr>
        <p:spPr bwMode="auto">
          <a:xfrm>
            <a:off x="8315325" y="6613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3555" name="Picture 9"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1900" y="1219200"/>
            <a:ext cx="6997700"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2"/>
          <p:cNvSpPr txBox="1">
            <a:spLocks noChangeArrowheads="1"/>
          </p:cNvSpPr>
          <p:nvPr/>
        </p:nvSpPr>
        <p:spPr bwMode="auto">
          <a:xfrm>
            <a:off x="201613" y="901700"/>
            <a:ext cx="8866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u="sng">
                <a:latin typeface="Arial" charset="0"/>
                <a:cs typeface="Arial" charset="0"/>
              </a:rPr>
              <a:t>Green (plant-based) vs. Brown (detritus-based) food webs and their linkages</a:t>
            </a:r>
          </a:p>
        </p:txBody>
      </p:sp>
      <p:sp>
        <p:nvSpPr>
          <p:cNvPr id="2" name="TextBox 1">
            <a:hlinkClick r:id="rId5"/>
          </p:cNvPr>
          <p:cNvSpPr txBox="1"/>
          <p:nvPr/>
        </p:nvSpPr>
        <p:spPr>
          <a:xfrm>
            <a:off x="1752600" y="6488668"/>
            <a:ext cx="5224507" cy="369332"/>
          </a:xfrm>
          <a:prstGeom prst="rect">
            <a:avLst/>
          </a:prstGeom>
          <a:noFill/>
        </p:spPr>
        <p:txBody>
          <a:bodyPr wrap="none" rtlCol="0">
            <a:spAutoFit/>
          </a:bodyPr>
          <a:lstStyle/>
          <a:p>
            <a:r>
              <a:rPr lang="en-US" sz="1800" dirty="0">
                <a:latin typeface="Arial"/>
                <a:cs typeface="Arial"/>
              </a:rPr>
              <a:t>http://</a:t>
            </a:r>
            <a:r>
              <a:rPr lang="en-US" sz="1800" dirty="0" err="1">
                <a:latin typeface="Arial"/>
                <a:cs typeface="Arial"/>
              </a:rPr>
              <a:t>www.youtube.com</a:t>
            </a:r>
            <a:r>
              <a:rPr lang="en-US" sz="1800" dirty="0">
                <a:latin typeface="Arial"/>
                <a:cs typeface="Arial"/>
              </a:rPr>
              <a:t>/</a:t>
            </a:r>
            <a:r>
              <a:rPr lang="en-US" sz="1800" dirty="0" err="1">
                <a:latin typeface="Arial"/>
                <a:cs typeface="Arial"/>
              </a:rPr>
              <a:t>watch?v</a:t>
            </a:r>
            <a:r>
              <a:rPr lang="en-US" sz="1800" dirty="0">
                <a:latin typeface="Arial"/>
                <a:cs typeface="Arial"/>
              </a:rPr>
              <a:t>=</a:t>
            </a:r>
            <a:r>
              <a:rPr lang="en-US" sz="1800" dirty="0" err="1" smtClean="0">
                <a:latin typeface="Arial"/>
                <a:cs typeface="Arial"/>
              </a:rPr>
              <a:t>kGMCaTwkKrc</a:t>
            </a:r>
            <a:endParaRPr lang="en-US" sz="1800" dirty="0">
              <a:latin typeface="Arial"/>
              <a:cs typeface="Arial"/>
            </a:endParaRPr>
          </a:p>
        </p:txBody>
      </p:sp>
    </p:spTree>
    <p:extLst>
      <p:ext uri="{BB962C8B-B14F-4D97-AF65-F5344CB8AC3E}">
        <p14:creationId xmlns:p14="http://schemas.microsoft.com/office/powerpoint/2010/main" val="19900637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5602" name="Rectangle 6"/>
          <p:cNvSpPr>
            <a:spLocks noChangeArrowheads="1"/>
          </p:cNvSpPr>
          <p:nvPr/>
        </p:nvSpPr>
        <p:spPr bwMode="auto">
          <a:xfrm>
            <a:off x="152400" y="533400"/>
            <a:ext cx="8342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latin typeface="Arial" charset="0"/>
              </a:rPr>
              <a:t>Bob Paine worked on intertidal food webs in Washington state.  In this example, he considers a suite of diatoms and algal species that are consumed by urchins and mollusks .</a:t>
            </a:r>
            <a:endParaRPr lang="en-US" sz="1600"/>
          </a:p>
        </p:txBody>
      </p:sp>
      <p:pic>
        <p:nvPicPr>
          <p:cNvPr id="25603" name="Picture 1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692400"/>
            <a:ext cx="69977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2"/>
          <p:cNvSpPr txBox="1">
            <a:spLocks noChangeArrowheads="1"/>
          </p:cNvSpPr>
          <p:nvPr/>
        </p:nvSpPr>
        <p:spPr bwMode="auto">
          <a:xfrm>
            <a:off x="2133600" y="1484313"/>
            <a:ext cx="4876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latin typeface="Arial" charset="0"/>
                <a:cs typeface="Arial" charset="0"/>
              </a:rPr>
              <a:t>--Acmaea pelta is a limpet, simple cone-shaped snails</a:t>
            </a:r>
          </a:p>
          <a:p>
            <a:r>
              <a:rPr lang="en-US" sz="1400">
                <a:latin typeface="Arial" charset="0"/>
                <a:cs typeface="Arial" charset="0"/>
              </a:rPr>
              <a:t>--S. purpuratus is the purple sea urchin</a:t>
            </a:r>
          </a:p>
          <a:p>
            <a:r>
              <a:rPr lang="en-US" sz="1400">
                <a:latin typeface="Arial" charset="0"/>
                <a:cs typeface="Arial" charset="0"/>
              </a:rPr>
              <a:t>--Katharina and Tonicella are chitons, primitive molluscs with plates</a:t>
            </a:r>
          </a:p>
        </p:txBody>
      </p:sp>
      <p:sp>
        <p:nvSpPr>
          <p:cNvPr id="25606" name="TextBox 9"/>
          <p:cNvSpPr txBox="1">
            <a:spLocks noChangeArrowheads="1"/>
          </p:cNvSpPr>
          <p:nvPr/>
        </p:nvSpPr>
        <p:spPr bwMode="auto">
          <a:xfrm>
            <a:off x="762000" y="4773613"/>
            <a:ext cx="50450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latin typeface="Arial" charset="0"/>
                <a:cs typeface="Arial" charset="0"/>
              </a:rPr>
              <a:t>--Alaria is a brown algae (seaweed)</a:t>
            </a:r>
          </a:p>
          <a:p>
            <a:r>
              <a:rPr lang="en-US" sz="1400">
                <a:latin typeface="Arial" charset="0"/>
                <a:cs typeface="Arial" charset="0"/>
              </a:rPr>
              <a:t>--Hedophyllum is a similar brown algae, called </a:t>
            </a:r>
            <a:r>
              <a:rPr lang="ja-JP" altLang="en-US" sz="1400">
                <a:latin typeface="Arial" charset="0"/>
                <a:cs typeface="Arial" charset="0"/>
              </a:rPr>
              <a:t>“</a:t>
            </a:r>
            <a:r>
              <a:rPr lang="en-US" altLang="ja-JP" sz="1400">
                <a:latin typeface="Arial" charset="0"/>
                <a:cs typeface="Arial" charset="0"/>
              </a:rPr>
              <a:t>sea cabbage</a:t>
            </a:r>
            <a:r>
              <a:rPr lang="ja-JP" altLang="en-US" sz="1400">
                <a:latin typeface="Arial" charset="0"/>
                <a:cs typeface="Arial" charset="0"/>
              </a:rPr>
              <a:t>”</a:t>
            </a:r>
            <a:endParaRPr lang="en-US" altLang="ja-JP" sz="1400">
              <a:latin typeface="Arial" charset="0"/>
              <a:cs typeface="Arial" charset="0"/>
            </a:endParaRPr>
          </a:p>
          <a:p>
            <a:r>
              <a:rPr lang="en-US" sz="1400">
                <a:latin typeface="Arial" charset="0"/>
                <a:cs typeface="Arial" charset="0"/>
              </a:rPr>
              <a:t>--Corralina and Bossiella are coralline red alga</a:t>
            </a:r>
          </a:p>
          <a:p>
            <a:r>
              <a:rPr lang="en-US" sz="1400">
                <a:latin typeface="Arial" charset="0"/>
                <a:cs typeface="Arial" charset="0"/>
              </a:rPr>
              <a:t>--Lithothamnium is another red algae.</a:t>
            </a:r>
          </a:p>
          <a:p>
            <a:endParaRPr lang="en-US" sz="1400">
              <a:latin typeface="Arial" charset="0"/>
              <a:cs typeface="Arial" charset="0"/>
            </a:endParaRPr>
          </a:p>
        </p:txBody>
      </p:sp>
      <p:pic>
        <p:nvPicPr>
          <p:cNvPr id="2560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445000"/>
            <a:ext cx="22923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1141413"/>
            <a:ext cx="14732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5664200"/>
            <a:ext cx="166846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8600" y="1397000"/>
            <a:ext cx="15367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ChangeArrowheads="1"/>
          </p:cNvSpPr>
          <p:nvPr/>
        </p:nvSpPr>
        <p:spPr bwMode="auto">
          <a:xfrm>
            <a:off x="990600" y="914400"/>
            <a:ext cx="76962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tabLst>
                <a:tab pos="454025" algn="l"/>
                <a:tab pos="920750" algn="l"/>
                <a:tab pos="1373188" algn="l"/>
                <a:tab pos="1828800" algn="l"/>
                <a:tab pos="2284413" algn="l"/>
                <a:tab pos="2738438" algn="l"/>
              </a:tabLst>
            </a:pPr>
            <a:r>
              <a:rPr lang="en-US" sz="2000" b="1">
                <a:latin typeface="Arial" charset="0"/>
              </a:rPr>
              <a:t>IV.	Community ecology</a:t>
            </a:r>
          </a:p>
          <a:p>
            <a:pPr marL="609600" indent="-609600">
              <a:tabLst>
                <a:tab pos="454025" algn="l"/>
                <a:tab pos="920750" algn="l"/>
                <a:tab pos="1373188" algn="l"/>
                <a:tab pos="1828800" algn="l"/>
                <a:tab pos="2284413" algn="l"/>
                <a:tab pos="2738438" algn="l"/>
              </a:tabLst>
            </a:pPr>
            <a:r>
              <a:rPr lang="en-US" sz="2000">
                <a:latin typeface="Arial" charset="0"/>
              </a:rPr>
              <a:t> ….</a:t>
            </a:r>
          </a:p>
          <a:p>
            <a:pPr marL="609600" indent="-609600">
              <a:tabLst>
                <a:tab pos="454025" algn="l"/>
                <a:tab pos="920750" algn="l"/>
                <a:tab pos="1373188" algn="l"/>
                <a:tab pos="1828800" algn="l"/>
                <a:tab pos="2284413" algn="l"/>
                <a:tab pos="2738438" algn="l"/>
              </a:tabLst>
            </a:pPr>
            <a:r>
              <a:rPr lang="en-US" sz="2000">
                <a:latin typeface="Arial" charset="0"/>
              </a:rPr>
              <a:t>				e.	food or trophic webs</a:t>
            </a:r>
          </a:p>
          <a:p>
            <a:pPr marL="609600" indent="-609600">
              <a:tabLst>
                <a:tab pos="454025" algn="l"/>
                <a:tab pos="920750" algn="l"/>
                <a:tab pos="1373188" algn="l"/>
                <a:tab pos="1828800" algn="l"/>
                <a:tab pos="2284413" algn="l"/>
                <a:tab pos="2738438" algn="l"/>
              </a:tabLst>
            </a:pPr>
            <a:endParaRPr lang="en-US" sz="2000">
              <a:latin typeface="Arial" charset="0"/>
            </a:endParaRPr>
          </a:p>
          <a:p>
            <a:pPr marL="609600" indent="-609600">
              <a:tabLst>
                <a:tab pos="454025" algn="l"/>
                <a:tab pos="920750" algn="l"/>
                <a:tab pos="1373188" algn="l"/>
                <a:tab pos="1828800" algn="l"/>
                <a:tab pos="2284413" algn="l"/>
                <a:tab pos="2738438" algn="l"/>
              </a:tabLst>
            </a:pPr>
            <a:r>
              <a:rPr lang="en-US" sz="2000">
                <a:latin typeface="Arial" charset="0"/>
              </a:rPr>
              <a:t>Robert Paine suggests there are three kinds of food webs:</a:t>
            </a:r>
          </a:p>
          <a:p>
            <a:pPr marL="609600" indent="-609600">
              <a:tabLst>
                <a:tab pos="454025" algn="l"/>
                <a:tab pos="920750" algn="l"/>
                <a:tab pos="1373188" algn="l"/>
                <a:tab pos="1828800" algn="l"/>
                <a:tab pos="2284413" algn="l"/>
                <a:tab pos="2738438" algn="l"/>
              </a:tabLst>
            </a:pPr>
            <a:endParaRPr lang="en-US" sz="2000">
              <a:latin typeface="Arial" charset="0"/>
            </a:endParaRPr>
          </a:p>
          <a:p>
            <a:pPr marL="609600" indent="-609600">
              <a:tabLst>
                <a:tab pos="454025" algn="l"/>
                <a:tab pos="920750" algn="l"/>
                <a:tab pos="1373188" algn="l"/>
                <a:tab pos="1828800" algn="l"/>
                <a:tab pos="2284413" algn="l"/>
                <a:tab pos="2738438" algn="l"/>
              </a:tabLst>
            </a:pPr>
            <a:r>
              <a:rPr lang="en-US" sz="2000" u="sng">
                <a:latin typeface="Arial" charset="0"/>
              </a:rPr>
              <a:t>connectedness webs</a:t>
            </a:r>
            <a:r>
              <a:rPr lang="en-US" sz="2000">
                <a:latin typeface="Arial" charset="0"/>
              </a:rPr>
              <a:t> emphasize the feeding relationships among organisms</a:t>
            </a:r>
          </a:p>
          <a:p>
            <a:pPr marL="609600" indent="-609600">
              <a:tabLst>
                <a:tab pos="454025" algn="l"/>
                <a:tab pos="920750" algn="l"/>
                <a:tab pos="1373188" algn="l"/>
                <a:tab pos="1828800" algn="l"/>
                <a:tab pos="2284413" algn="l"/>
                <a:tab pos="2738438" algn="l"/>
              </a:tabLst>
            </a:pPr>
            <a:endParaRPr lang="en-US" sz="2000">
              <a:latin typeface="Arial" charset="0"/>
            </a:endParaRPr>
          </a:p>
          <a:p>
            <a:pPr marL="609600" indent="-609600">
              <a:tabLst>
                <a:tab pos="454025" algn="l"/>
                <a:tab pos="920750" algn="l"/>
                <a:tab pos="1373188" algn="l"/>
                <a:tab pos="1828800" algn="l"/>
                <a:tab pos="2284413" algn="l"/>
                <a:tab pos="2738438" algn="l"/>
              </a:tabLst>
            </a:pPr>
            <a:r>
              <a:rPr lang="en-US" sz="2000" u="sng">
                <a:latin typeface="Arial" charset="0"/>
              </a:rPr>
              <a:t>energy flow webs</a:t>
            </a:r>
            <a:r>
              <a:rPr lang="en-US" sz="2000">
                <a:latin typeface="Arial" charset="0"/>
              </a:rPr>
              <a:t> represent an ecosystem viewpoint in which energy flow between resource and consumers is emphasized</a:t>
            </a:r>
          </a:p>
          <a:p>
            <a:pPr marL="609600" indent="-609600">
              <a:tabLst>
                <a:tab pos="454025" algn="l"/>
                <a:tab pos="920750" algn="l"/>
                <a:tab pos="1373188" algn="l"/>
                <a:tab pos="1828800" algn="l"/>
                <a:tab pos="2284413" algn="l"/>
                <a:tab pos="2738438" algn="l"/>
              </a:tabLst>
            </a:pPr>
            <a:endParaRPr lang="en-US" sz="2000">
              <a:latin typeface="Arial" charset="0"/>
            </a:endParaRPr>
          </a:p>
          <a:p>
            <a:pPr marL="609600" indent="-609600">
              <a:tabLst>
                <a:tab pos="454025" algn="l"/>
                <a:tab pos="920750" algn="l"/>
                <a:tab pos="1373188" algn="l"/>
                <a:tab pos="1828800" algn="l"/>
                <a:tab pos="2284413" algn="l"/>
                <a:tab pos="2738438" algn="l"/>
              </a:tabLst>
            </a:pPr>
            <a:r>
              <a:rPr lang="en-US" sz="2000" u="sng">
                <a:latin typeface="Arial" charset="0"/>
              </a:rPr>
              <a:t>functional webs</a:t>
            </a:r>
            <a:r>
              <a:rPr lang="en-US" sz="2000">
                <a:latin typeface="Arial" charset="0"/>
              </a:rPr>
              <a:t> the importance of each population in maintaining the integrity of the community reflects</a:t>
            </a:r>
          </a:p>
          <a:p>
            <a:pPr marL="609600" indent="-609600">
              <a:tabLst>
                <a:tab pos="454025" algn="l"/>
                <a:tab pos="920750" algn="l"/>
                <a:tab pos="1373188" algn="l"/>
                <a:tab pos="1828800" algn="l"/>
                <a:tab pos="2284413" algn="l"/>
                <a:tab pos="2738438" algn="l"/>
              </a:tabLst>
            </a:pPr>
            <a:endParaRPr lang="en-US" sz="2000">
              <a:latin typeface="Arial" charset="0"/>
            </a:endParaRPr>
          </a:p>
          <a:p>
            <a:pPr marL="609600" indent="-609600">
              <a:tabLst>
                <a:tab pos="454025" algn="l"/>
                <a:tab pos="920750" algn="l"/>
                <a:tab pos="1373188" algn="l"/>
                <a:tab pos="1828800" algn="l"/>
                <a:tab pos="2284413" algn="l"/>
                <a:tab pos="2738438" algn="l"/>
              </a:tabLst>
            </a:pPr>
            <a:endParaRPr lang="en-US" sz="2000">
              <a:solidFill>
                <a:srgbClr val="000000"/>
              </a:solidFill>
              <a:latin typeface="Arial" charset="0"/>
            </a:endParaRPr>
          </a:p>
        </p:txBody>
      </p:sp>
      <p:sp>
        <p:nvSpPr>
          <p:cNvPr id="27650"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7651"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96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7010400"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6"/>
          <p:cNvSpPr>
            <a:spLocks noChangeArrowheads="1"/>
          </p:cNvSpPr>
          <p:nvPr/>
        </p:nvSpPr>
        <p:spPr bwMode="auto">
          <a:xfrm>
            <a:off x="192088" y="685800"/>
            <a:ext cx="7051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u="sng">
                <a:latin typeface="Arial" charset="0"/>
              </a:rPr>
              <a:t>connectedness webs emphasize the feeding relationships among organisms</a:t>
            </a:r>
            <a:endParaRPr lang="en-US" sz="1600" u="sng"/>
          </a:p>
        </p:txBody>
      </p:sp>
      <p:sp>
        <p:nvSpPr>
          <p:cNvPr id="29700" name="Rectangle 7"/>
          <p:cNvSpPr>
            <a:spLocks noChangeArrowheads="1"/>
          </p:cNvSpPr>
          <p:nvPr/>
        </p:nvSpPr>
        <p:spPr bwMode="auto">
          <a:xfrm>
            <a:off x="209550" y="2590800"/>
            <a:ext cx="64976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u="sng">
                <a:latin typeface="Arial" charset="0"/>
              </a:rPr>
              <a:t>energy flow webs show energy flow between resource and consumers</a:t>
            </a:r>
          </a:p>
        </p:txBody>
      </p:sp>
      <p:sp>
        <p:nvSpPr>
          <p:cNvPr id="29701" name="Rectangle 8"/>
          <p:cNvSpPr>
            <a:spLocks noChangeArrowheads="1"/>
          </p:cNvSpPr>
          <p:nvPr/>
        </p:nvSpPr>
        <p:spPr bwMode="auto">
          <a:xfrm>
            <a:off x="228600" y="4540250"/>
            <a:ext cx="597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u="sng">
                <a:latin typeface="Arial" charset="0"/>
              </a:rPr>
              <a:t>functional webs links that maintain the integrity of the community</a:t>
            </a:r>
            <a:endParaRPr lang="en-US" sz="1600"/>
          </a:p>
        </p:txBody>
      </p:sp>
      <p:pic>
        <p:nvPicPr>
          <p:cNvPr id="29702" name="Picture 10"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1"/>
          <p:cNvSpPr txBox="1">
            <a:spLocks noChangeArrowheads="1"/>
          </p:cNvSpPr>
          <p:nvPr/>
        </p:nvSpPr>
        <p:spPr bwMode="auto">
          <a:xfrm>
            <a:off x="4876800" y="5181600"/>
            <a:ext cx="4038600" cy="1016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dirty="0">
                <a:solidFill>
                  <a:srgbClr val="FF0000"/>
                </a:solidFill>
                <a:latin typeface="Arial" charset="0"/>
                <a:cs typeface="Arial" charset="0"/>
              </a:rPr>
              <a:t>Note in particular, the large effect of S. </a:t>
            </a:r>
            <a:r>
              <a:rPr lang="en-US" sz="1200" dirty="0" err="1">
                <a:solidFill>
                  <a:srgbClr val="FF0000"/>
                </a:solidFill>
                <a:latin typeface="Arial" charset="0"/>
                <a:cs typeface="Arial" charset="0"/>
              </a:rPr>
              <a:t>purpuratus</a:t>
            </a:r>
            <a:r>
              <a:rPr lang="en-US" sz="1200" dirty="0">
                <a:solidFill>
                  <a:srgbClr val="FF0000"/>
                </a:solidFill>
                <a:latin typeface="Arial" charset="0"/>
                <a:cs typeface="Arial" charset="0"/>
              </a:rPr>
              <a:t> on </a:t>
            </a:r>
            <a:r>
              <a:rPr lang="en-US" sz="1200" dirty="0" err="1">
                <a:solidFill>
                  <a:srgbClr val="FF0000"/>
                </a:solidFill>
                <a:latin typeface="Arial" charset="0"/>
                <a:cs typeface="Arial" charset="0"/>
              </a:rPr>
              <a:t>Hedophyllum</a:t>
            </a:r>
            <a:r>
              <a:rPr lang="en-US" sz="1200" dirty="0">
                <a:solidFill>
                  <a:srgbClr val="FF0000"/>
                </a:solidFill>
                <a:latin typeface="Arial" charset="0"/>
                <a:cs typeface="Arial" charset="0"/>
              </a:rPr>
              <a:t>, even though it rarely eats it! This is due to indirect effects of the urchin </a:t>
            </a:r>
            <a:r>
              <a:rPr lang="en-US" sz="1200" dirty="0" err="1">
                <a:solidFill>
                  <a:srgbClr val="FF0000"/>
                </a:solidFill>
                <a:latin typeface="Arial" charset="0"/>
                <a:cs typeface="Arial" charset="0"/>
              </a:rPr>
              <a:t>S.purpuratus</a:t>
            </a:r>
            <a:r>
              <a:rPr lang="en-US" sz="1200" dirty="0">
                <a:solidFill>
                  <a:srgbClr val="FF0000"/>
                </a:solidFill>
                <a:latin typeface="Arial" charset="0"/>
                <a:cs typeface="Arial" charset="0"/>
              </a:rPr>
              <a:t> in eating competitors of the algae </a:t>
            </a:r>
            <a:r>
              <a:rPr lang="en-US" sz="1200" dirty="0" err="1">
                <a:solidFill>
                  <a:srgbClr val="FF0000"/>
                </a:solidFill>
                <a:latin typeface="Arial" charset="0"/>
                <a:cs typeface="Arial" charset="0"/>
              </a:rPr>
              <a:t>Hedophyllum</a:t>
            </a:r>
            <a:r>
              <a:rPr lang="en-US" sz="1200" dirty="0">
                <a:solidFill>
                  <a:srgbClr val="FF0000"/>
                </a:solidFill>
                <a:latin typeface="Arial" charset="0"/>
                <a:cs typeface="Arial" charset="0"/>
              </a:rPr>
              <a:t>.  So, removing urchins results in a </a:t>
            </a:r>
            <a:r>
              <a:rPr lang="en-US" sz="1200">
                <a:solidFill>
                  <a:srgbClr val="FF0000"/>
                </a:solidFill>
                <a:latin typeface="Arial" charset="0"/>
                <a:cs typeface="Arial" charset="0"/>
              </a:rPr>
              <a:t>dramatic </a:t>
            </a:r>
            <a:r>
              <a:rPr lang="en-US" sz="1200" smtClean="0">
                <a:solidFill>
                  <a:srgbClr val="FF0000"/>
                </a:solidFill>
                <a:latin typeface="Arial" charset="0"/>
                <a:cs typeface="Arial" charset="0"/>
              </a:rPr>
              <a:t>decrease in </a:t>
            </a:r>
            <a:r>
              <a:rPr lang="en-US" sz="1200" dirty="0">
                <a:solidFill>
                  <a:srgbClr val="FF0000"/>
                </a:solidFill>
                <a:latin typeface="Arial" charset="0"/>
                <a:cs typeface="Arial" charset="0"/>
              </a:rPr>
              <a:t>the algae.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ChangeArrowheads="1"/>
          </p:cNvSpPr>
          <p:nvPr/>
        </p:nvSpPr>
        <p:spPr bwMode="auto">
          <a:xfrm>
            <a:off x="762000" y="914400"/>
            <a:ext cx="81534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tabLst>
                <a:tab pos="454025" algn="l"/>
                <a:tab pos="920750" algn="l"/>
                <a:tab pos="1373188" algn="l"/>
                <a:tab pos="1828800" algn="l"/>
                <a:tab pos="2284413" algn="l"/>
                <a:tab pos="2738438" algn="l"/>
              </a:tabLst>
            </a:pPr>
            <a:r>
              <a:rPr lang="en-US" sz="2000" b="1" dirty="0">
                <a:latin typeface="Arial" charset="0"/>
              </a:rPr>
              <a:t>IV.	Community ecology</a:t>
            </a:r>
          </a:p>
          <a:p>
            <a:pPr marL="609600" indent="-609600">
              <a:tabLst>
                <a:tab pos="454025" algn="l"/>
                <a:tab pos="920750" algn="l"/>
                <a:tab pos="1373188" algn="l"/>
                <a:tab pos="1828800" algn="l"/>
                <a:tab pos="2284413" algn="l"/>
                <a:tab pos="2738438" algn="l"/>
              </a:tabLst>
            </a:pPr>
            <a:r>
              <a:rPr lang="en-US" sz="2000" dirty="0">
                <a:latin typeface="Arial" charset="0"/>
              </a:rPr>
              <a:t> ….</a:t>
            </a:r>
          </a:p>
          <a:p>
            <a:pPr marL="609600" indent="-609600">
              <a:tabLst>
                <a:tab pos="454025" algn="l"/>
                <a:tab pos="920750" algn="l"/>
                <a:tab pos="1373188" algn="l"/>
                <a:tab pos="1828800" algn="l"/>
                <a:tab pos="2284413" algn="l"/>
                <a:tab pos="2738438" algn="l"/>
              </a:tabLst>
            </a:pPr>
            <a:r>
              <a:rPr lang="en-US" sz="2000" dirty="0">
                <a:latin typeface="Arial" charset="0"/>
              </a:rPr>
              <a:t>				e.	food or trophic webs</a:t>
            </a:r>
          </a:p>
          <a:p>
            <a:pPr marL="609600" indent="-609600">
              <a:tabLst>
                <a:tab pos="454025" algn="l"/>
                <a:tab pos="920750" algn="l"/>
                <a:tab pos="1373188" algn="l"/>
                <a:tab pos="1828800" algn="l"/>
                <a:tab pos="2284413" algn="l"/>
                <a:tab pos="2738438" algn="l"/>
              </a:tabLst>
            </a:pPr>
            <a:endParaRPr lang="en-US" sz="2000" dirty="0">
              <a:latin typeface="Arial" charset="0"/>
            </a:endParaRPr>
          </a:p>
          <a:p>
            <a:pPr marL="609600" indent="-609600">
              <a:tabLst>
                <a:tab pos="454025" algn="l"/>
                <a:tab pos="920750" algn="l"/>
                <a:tab pos="1373188" algn="l"/>
                <a:tab pos="1828800" algn="l"/>
                <a:tab pos="2284413" algn="l"/>
                <a:tab pos="2738438" algn="l"/>
              </a:tabLst>
            </a:pPr>
            <a:r>
              <a:rPr lang="en-US" sz="2000" dirty="0">
                <a:latin typeface="Arial" charset="0"/>
              </a:rPr>
              <a:t>Many ways to quantify food webs include</a:t>
            </a:r>
            <a:r>
              <a:rPr lang="en-US" sz="2000" dirty="0" smtClean="0">
                <a:latin typeface="Arial" charset="0"/>
              </a:rPr>
              <a:t>:</a:t>
            </a:r>
          </a:p>
          <a:p>
            <a:pPr marL="609600" indent="-609600">
              <a:tabLst>
                <a:tab pos="454025" algn="l"/>
                <a:tab pos="920750" algn="l"/>
                <a:tab pos="1373188" algn="l"/>
                <a:tab pos="1828800" algn="l"/>
                <a:tab pos="2284413" algn="l"/>
                <a:tab pos="2738438" algn="l"/>
              </a:tabLst>
            </a:pPr>
            <a:endParaRPr lang="en-US" sz="2000" dirty="0">
              <a:latin typeface="Arial" charset="0"/>
            </a:endParaRPr>
          </a:p>
          <a:p>
            <a:pPr marL="862013" indent="-862013">
              <a:tabLst>
                <a:tab pos="454025" algn="l"/>
                <a:tab pos="920750" algn="l"/>
                <a:tab pos="1373188" algn="l"/>
                <a:tab pos="1828800" algn="l"/>
                <a:tab pos="2284413" algn="l"/>
                <a:tab pos="2738438" algn="l"/>
              </a:tabLst>
            </a:pPr>
            <a:r>
              <a:rPr lang="en-US" sz="2000" dirty="0">
                <a:latin typeface="Arial" charset="0"/>
              </a:rPr>
              <a:t>	</a:t>
            </a:r>
            <a:r>
              <a:rPr lang="en-US" sz="2000" dirty="0" smtClean="0">
                <a:latin typeface="Arial" charset="0"/>
              </a:rPr>
              <a:t>--	green vs. brown webs</a:t>
            </a:r>
            <a:endParaRPr lang="en-US" sz="2000" dirty="0">
              <a:latin typeface="Arial" charset="0"/>
            </a:endParaRPr>
          </a:p>
          <a:p>
            <a:pPr marL="862013" indent="-862013">
              <a:tabLst>
                <a:tab pos="454025" algn="l"/>
                <a:tab pos="920750" algn="l"/>
                <a:tab pos="1373188" algn="l"/>
                <a:tab pos="1828800" algn="l"/>
                <a:tab pos="2284413" algn="l"/>
                <a:tab pos="2738438" algn="l"/>
              </a:tabLst>
            </a:pPr>
            <a:r>
              <a:rPr lang="en-US" sz="2000" dirty="0">
                <a:latin typeface="Arial" charset="0"/>
              </a:rPr>
              <a:t>	--	Paine</a:t>
            </a:r>
            <a:r>
              <a:rPr lang="ja-JP" altLang="en-US" sz="2000" dirty="0">
                <a:latin typeface="Arial" charset="0"/>
              </a:rPr>
              <a:t>’</a:t>
            </a:r>
            <a:r>
              <a:rPr lang="en-US" altLang="ja-JP" sz="2000" dirty="0">
                <a:latin typeface="Arial" charset="0"/>
              </a:rPr>
              <a:t>s energy and functional </a:t>
            </a:r>
            <a:r>
              <a:rPr lang="en-US" altLang="ja-JP" sz="2000" dirty="0" smtClean="0">
                <a:latin typeface="Arial" charset="0"/>
              </a:rPr>
              <a:t>webs</a:t>
            </a:r>
            <a:endParaRPr lang="en-US" sz="2000" dirty="0">
              <a:latin typeface="Arial" charset="0"/>
            </a:endParaRPr>
          </a:p>
          <a:p>
            <a:pPr marL="862013" indent="-862013">
              <a:tabLst>
                <a:tab pos="454025" algn="l"/>
                <a:tab pos="920750" algn="l"/>
                <a:tab pos="1373188" algn="l"/>
                <a:tab pos="1828800" algn="l"/>
                <a:tab pos="2284413" algn="l"/>
                <a:tab pos="2738438" algn="l"/>
              </a:tabLst>
            </a:pPr>
            <a:r>
              <a:rPr lang="en-US" sz="2000" dirty="0">
                <a:latin typeface="Arial" charset="0"/>
              </a:rPr>
              <a:t>	--	food chain length (number of trophic levels) corn - pigs – </a:t>
            </a:r>
            <a:r>
              <a:rPr lang="en-US" sz="2000" dirty="0" smtClean="0">
                <a:latin typeface="Arial" charset="0"/>
              </a:rPr>
              <a:t>man</a:t>
            </a:r>
            <a:endParaRPr lang="en-US" sz="2000" dirty="0">
              <a:latin typeface="Arial" charset="0"/>
            </a:endParaRPr>
          </a:p>
          <a:p>
            <a:pPr marL="862013" indent="-862013">
              <a:tabLst>
                <a:tab pos="454025" algn="l"/>
                <a:tab pos="920750" algn="l"/>
                <a:tab pos="1373188" algn="l"/>
                <a:tab pos="1828800" algn="l"/>
                <a:tab pos="2284413" algn="l"/>
                <a:tab pos="2738438" algn="l"/>
              </a:tabLst>
            </a:pPr>
            <a:r>
              <a:rPr lang="en-US" sz="2000" dirty="0">
                <a:solidFill>
                  <a:srgbClr val="FF0000"/>
                </a:solidFill>
                <a:latin typeface="Arial" charset="0"/>
              </a:rPr>
              <a:t>	--	ratios of mass or energy between trophic levels (10% biomass rule of thumb</a:t>
            </a:r>
            <a:r>
              <a:rPr lang="en-US" sz="2000" dirty="0" smtClean="0">
                <a:solidFill>
                  <a:srgbClr val="FF0000"/>
                </a:solidFill>
                <a:latin typeface="Arial" charset="0"/>
              </a:rPr>
              <a:t>)</a:t>
            </a:r>
            <a:endParaRPr lang="en-US" sz="2000" dirty="0">
              <a:latin typeface="Arial" charset="0"/>
            </a:endParaRPr>
          </a:p>
          <a:p>
            <a:pPr marL="862013" indent="-862013">
              <a:tabLst>
                <a:tab pos="454025" algn="l"/>
                <a:tab pos="920750" algn="l"/>
                <a:tab pos="1373188" algn="l"/>
                <a:tab pos="1828800" algn="l"/>
                <a:tab pos="2284413" algn="l"/>
                <a:tab pos="2738438" algn="l"/>
              </a:tabLst>
            </a:pPr>
            <a:r>
              <a:rPr lang="en-US" sz="2000" dirty="0">
                <a:latin typeface="Arial" charset="0"/>
              </a:rPr>
              <a:t>	--	</a:t>
            </a:r>
            <a:r>
              <a:rPr lang="en-US" sz="2000" dirty="0" err="1" smtClean="0">
                <a:latin typeface="Arial" charset="0"/>
              </a:rPr>
              <a:t>connectance</a:t>
            </a:r>
            <a:r>
              <a:rPr lang="en-US" sz="2000" dirty="0" smtClean="0">
                <a:latin typeface="Arial" charset="0"/>
              </a:rPr>
              <a:t> </a:t>
            </a:r>
            <a:r>
              <a:rPr lang="en-US" sz="2000" dirty="0">
                <a:latin typeface="Arial" charset="0"/>
              </a:rPr>
              <a:t>(# actual links / # of possible links)</a:t>
            </a:r>
          </a:p>
          <a:p>
            <a:pPr marL="609600" indent="-609600">
              <a:tabLst>
                <a:tab pos="454025" algn="l"/>
                <a:tab pos="920750" algn="l"/>
                <a:tab pos="1373188" algn="l"/>
                <a:tab pos="1828800" algn="l"/>
                <a:tab pos="2284413" algn="l"/>
                <a:tab pos="2738438" algn="l"/>
              </a:tabLst>
            </a:pPr>
            <a:endParaRPr lang="en-US" sz="2000" dirty="0">
              <a:latin typeface="Arial" charset="0"/>
            </a:endParaRPr>
          </a:p>
          <a:p>
            <a:pPr marL="609600" indent="-609600">
              <a:tabLst>
                <a:tab pos="454025" algn="l"/>
                <a:tab pos="920750" algn="l"/>
                <a:tab pos="1373188" algn="l"/>
                <a:tab pos="1828800" algn="l"/>
                <a:tab pos="2284413" algn="l"/>
                <a:tab pos="2738438" algn="l"/>
              </a:tabLst>
            </a:pPr>
            <a:r>
              <a:rPr lang="en-US" sz="2000" dirty="0">
                <a:latin typeface="Arial" charset="0"/>
              </a:rPr>
              <a:t>	</a:t>
            </a:r>
          </a:p>
          <a:p>
            <a:pPr marL="609600" indent="-609600">
              <a:tabLst>
                <a:tab pos="454025" algn="l"/>
                <a:tab pos="920750" algn="l"/>
                <a:tab pos="1373188" algn="l"/>
                <a:tab pos="1828800" algn="l"/>
                <a:tab pos="2284413" algn="l"/>
                <a:tab pos="2738438" algn="l"/>
              </a:tabLst>
            </a:pPr>
            <a:endParaRPr lang="en-US" sz="2000" dirty="0">
              <a:solidFill>
                <a:srgbClr val="000000"/>
              </a:solidFill>
              <a:latin typeface="Arial" charset="0"/>
            </a:endParaRPr>
          </a:p>
        </p:txBody>
      </p:sp>
      <p:sp>
        <p:nvSpPr>
          <p:cNvPr id="31746"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31747"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ChangeArrowheads="1"/>
          </p:cNvSpPr>
          <p:nvPr/>
        </p:nvSpPr>
        <p:spPr bwMode="auto">
          <a:xfrm>
            <a:off x="152400" y="2057400"/>
            <a:ext cx="2209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454025" algn="l"/>
                <a:tab pos="920750" algn="l"/>
                <a:tab pos="1373188" algn="l"/>
                <a:tab pos="1828800" algn="l"/>
                <a:tab pos="2284413" algn="l"/>
                <a:tab pos="2738438" algn="l"/>
              </a:tabLst>
            </a:pPr>
            <a:r>
              <a:rPr lang="en-US" sz="2000" dirty="0">
                <a:latin typeface="Arial" charset="0"/>
              </a:rPr>
              <a:t>	R</a:t>
            </a:r>
            <a:r>
              <a:rPr lang="en-US" sz="2000" dirty="0" smtClean="0">
                <a:latin typeface="Arial" charset="0"/>
              </a:rPr>
              <a:t>atios  </a:t>
            </a:r>
            <a:r>
              <a:rPr lang="en-US" sz="2000" dirty="0">
                <a:latin typeface="Arial" charset="0"/>
              </a:rPr>
              <a:t>of mass or energy between trophic levels (10% biomass rule of thumb</a:t>
            </a:r>
            <a:r>
              <a:rPr lang="en-US" sz="2000" dirty="0" smtClean="0">
                <a:latin typeface="Arial" charset="0"/>
              </a:rPr>
              <a:t>)</a:t>
            </a:r>
            <a:r>
              <a:rPr lang="en-US" sz="2000" dirty="0">
                <a:latin typeface="Arial" charset="0"/>
              </a:rPr>
              <a:t>.</a:t>
            </a:r>
          </a:p>
        </p:txBody>
      </p:sp>
      <p:sp>
        <p:nvSpPr>
          <p:cNvPr id="33794"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33795"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514600" y="838200"/>
            <a:ext cx="5715000" cy="558657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ChangeArrowheads="1"/>
          </p:cNvSpPr>
          <p:nvPr/>
        </p:nvSpPr>
        <p:spPr bwMode="auto">
          <a:xfrm>
            <a:off x="762000" y="914400"/>
            <a:ext cx="81534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tabLst>
                <a:tab pos="454025" algn="l"/>
                <a:tab pos="920750" algn="l"/>
                <a:tab pos="1373188" algn="l"/>
                <a:tab pos="1828800" algn="l"/>
                <a:tab pos="2284413" algn="l"/>
                <a:tab pos="2738438" algn="l"/>
              </a:tabLst>
            </a:pPr>
            <a:r>
              <a:rPr lang="en-US" sz="2000" b="1" dirty="0">
                <a:latin typeface="Arial" charset="0"/>
              </a:rPr>
              <a:t>IV.	Community ecology</a:t>
            </a:r>
          </a:p>
          <a:p>
            <a:pPr marL="609600" indent="-609600">
              <a:tabLst>
                <a:tab pos="454025" algn="l"/>
                <a:tab pos="920750" algn="l"/>
                <a:tab pos="1373188" algn="l"/>
                <a:tab pos="1828800" algn="l"/>
                <a:tab pos="2284413" algn="l"/>
                <a:tab pos="2738438" algn="l"/>
              </a:tabLst>
            </a:pPr>
            <a:r>
              <a:rPr lang="en-US" sz="2000" dirty="0">
                <a:latin typeface="Arial" charset="0"/>
              </a:rPr>
              <a:t> ….</a:t>
            </a:r>
          </a:p>
          <a:p>
            <a:pPr marL="609600" indent="-609600">
              <a:tabLst>
                <a:tab pos="454025" algn="l"/>
                <a:tab pos="920750" algn="l"/>
                <a:tab pos="1373188" algn="l"/>
                <a:tab pos="1828800" algn="l"/>
                <a:tab pos="2284413" algn="l"/>
                <a:tab pos="2738438" algn="l"/>
              </a:tabLst>
            </a:pPr>
            <a:r>
              <a:rPr lang="en-US" sz="2000" dirty="0">
                <a:latin typeface="Arial" charset="0"/>
              </a:rPr>
              <a:t>				e.	food or trophic webs</a:t>
            </a:r>
          </a:p>
          <a:p>
            <a:pPr marL="609600" indent="-609600">
              <a:tabLst>
                <a:tab pos="454025" algn="l"/>
                <a:tab pos="920750" algn="l"/>
                <a:tab pos="1373188" algn="l"/>
                <a:tab pos="1828800" algn="l"/>
                <a:tab pos="2284413" algn="l"/>
                <a:tab pos="2738438" algn="l"/>
              </a:tabLst>
            </a:pPr>
            <a:endParaRPr lang="en-US" sz="2000" dirty="0">
              <a:latin typeface="Arial" charset="0"/>
            </a:endParaRPr>
          </a:p>
          <a:p>
            <a:pPr marL="609600" indent="-609600">
              <a:tabLst>
                <a:tab pos="454025" algn="l"/>
                <a:tab pos="920750" algn="l"/>
                <a:tab pos="1373188" algn="l"/>
                <a:tab pos="1828800" algn="l"/>
                <a:tab pos="2284413" algn="l"/>
                <a:tab pos="2738438" algn="l"/>
              </a:tabLst>
            </a:pPr>
            <a:r>
              <a:rPr lang="en-US" sz="2000" dirty="0">
                <a:latin typeface="Arial" charset="0"/>
              </a:rPr>
              <a:t>Many ways to quantify food webs include</a:t>
            </a:r>
            <a:r>
              <a:rPr lang="en-US" sz="2000" dirty="0" smtClean="0">
                <a:latin typeface="Arial" charset="0"/>
              </a:rPr>
              <a:t>:</a:t>
            </a:r>
          </a:p>
          <a:p>
            <a:pPr marL="609600" indent="-609600">
              <a:tabLst>
                <a:tab pos="454025" algn="l"/>
                <a:tab pos="920750" algn="l"/>
                <a:tab pos="1373188" algn="l"/>
                <a:tab pos="1828800" algn="l"/>
                <a:tab pos="2284413" algn="l"/>
                <a:tab pos="2738438" algn="l"/>
              </a:tabLst>
            </a:pPr>
            <a:endParaRPr lang="en-US" sz="2000" dirty="0">
              <a:latin typeface="Arial" charset="0"/>
            </a:endParaRPr>
          </a:p>
          <a:p>
            <a:pPr marL="862013" indent="-862013">
              <a:tabLst>
                <a:tab pos="454025" algn="l"/>
                <a:tab pos="920750" algn="l"/>
                <a:tab pos="1373188" algn="l"/>
                <a:tab pos="1828800" algn="l"/>
                <a:tab pos="2284413" algn="l"/>
                <a:tab pos="2738438" algn="l"/>
              </a:tabLst>
            </a:pPr>
            <a:r>
              <a:rPr lang="en-US" sz="2000" dirty="0">
                <a:latin typeface="Arial" charset="0"/>
              </a:rPr>
              <a:t>	</a:t>
            </a:r>
            <a:r>
              <a:rPr lang="en-US" sz="2000" dirty="0" smtClean="0">
                <a:latin typeface="Arial" charset="0"/>
              </a:rPr>
              <a:t>--	green vs. brown webs</a:t>
            </a:r>
            <a:endParaRPr lang="en-US" sz="2000" dirty="0">
              <a:latin typeface="Arial" charset="0"/>
            </a:endParaRPr>
          </a:p>
          <a:p>
            <a:pPr marL="862013" indent="-862013">
              <a:tabLst>
                <a:tab pos="454025" algn="l"/>
                <a:tab pos="920750" algn="l"/>
                <a:tab pos="1373188" algn="l"/>
                <a:tab pos="1828800" algn="l"/>
                <a:tab pos="2284413" algn="l"/>
                <a:tab pos="2738438" algn="l"/>
              </a:tabLst>
            </a:pPr>
            <a:r>
              <a:rPr lang="en-US" sz="2000" dirty="0">
                <a:latin typeface="Arial" charset="0"/>
              </a:rPr>
              <a:t>	--	Paine</a:t>
            </a:r>
            <a:r>
              <a:rPr lang="ja-JP" altLang="en-US" sz="2000" dirty="0">
                <a:latin typeface="Arial" charset="0"/>
              </a:rPr>
              <a:t>’</a:t>
            </a:r>
            <a:r>
              <a:rPr lang="en-US" altLang="ja-JP" sz="2000" dirty="0">
                <a:latin typeface="Arial" charset="0"/>
              </a:rPr>
              <a:t>s energy and functional </a:t>
            </a:r>
            <a:r>
              <a:rPr lang="en-US" altLang="ja-JP" sz="2000" dirty="0" smtClean="0">
                <a:latin typeface="Arial" charset="0"/>
              </a:rPr>
              <a:t>webs</a:t>
            </a:r>
            <a:endParaRPr lang="en-US" sz="2000" dirty="0">
              <a:latin typeface="Arial" charset="0"/>
            </a:endParaRPr>
          </a:p>
          <a:p>
            <a:pPr marL="862013" indent="-862013">
              <a:tabLst>
                <a:tab pos="454025" algn="l"/>
                <a:tab pos="920750" algn="l"/>
                <a:tab pos="1373188" algn="l"/>
                <a:tab pos="1828800" algn="l"/>
                <a:tab pos="2284413" algn="l"/>
                <a:tab pos="2738438" algn="l"/>
              </a:tabLst>
            </a:pPr>
            <a:r>
              <a:rPr lang="en-US" sz="2000" dirty="0">
                <a:latin typeface="Arial" charset="0"/>
              </a:rPr>
              <a:t>	--	food chain length (number of trophic levels) corn - pigs – </a:t>
            </a:r>
            <a:r>
              <a:rPr lang="en-US" sz="2000" dirty="0" smtClean="0">
                <a:latin typeface="Arial" charset="0"/>
              </a:rPr>
              <a:t>man</a:t>
            </a:r>
            <a:endParaRPr lang="en-US" sz="2000" dirty="0">
              <a:latin typeface="Arial" charset="0"/>
            </a:endParaRPr>
          </a:p>
          <a:p>
            <a:pPr marL="862013" indent="-862013">
              <a:tabLst>
                <a:tab pos="454025" algn="l"/>
                <a:tab pos="920750" algn="l"/>
                <a:tab pos="1373188" algn="l"/>
                <a:tab pos="1828800" algn="l"/>
                <a:tab pos="2284413" algn="l"/>
                <a:tab pos="2738438" algn="l"/>
              </a:tabLst>
            </a:pPr>
            <a:r>
              <a:rPr lang="en-US" sz="2000" dirty="0">
                <a:latin typeface="Arial" charset="0"/>
              </a:rPr>
              <a:t>	--	ratios of mass or energy between trophic levels (10% biomass rule of thumb</a:t>
            </a:r>
            <a:r>
              <a:rPr lang="en-US" sz="2000" dirty="0" smtClean="0">
                <a:latin typeface="Arial" charset="0"/>
              </a:rPr>
              <a:t>)</a:t>
            </a:r>
            <a:endParaRPr lang="en-US" sz="2000" dirty="0">
              <a:latin typeface="Arial" charset="0"/>
            </a:endParaRPr>
          </a:p>
          <a:p>
            <a:pPr marL="862013" indent="-862013">
              <a:tabLst>
                <a:tab pos="454025" algn="l"/>
                <a:tab pos="920750" algn="l"/>
                <a:tab pos="1373188" algn="l"/>
                <a:tab pos="1828800" algn="l"/>
                <a:tab pos="2284413" algn="l"/>
                <a:tab pos="2738438" algn="l"/>
              </a:tabLst>
            </a:pPr>
            <a:r>
              <a:rPr lang="en-US" sz="2000" dirty="0">
                <a:latin typeface="Arial" charset="0"/>
              </a:rPr>
              <a:t>	</a:t>
            </a:r>
            <a:r>
              <a:rPr lang="en-US" sz="2000" dirty="0">
                <a:solidFill>
                  <a:srgbClr val="FF0000"/>
                </a:solidFill>
                <a:latin typeface="Arial" charset="0"/>
              </a:rPr>
              <a:t>--	</a:t>
            </a:r>
            <a:r>
              <a:rPr lang="en-US" sz="2000" dirty="0" err="1" smtClean="0">
                <a:solidFill>
                  <a:srgbClr val="FF0000"/>
                </a:solidFill>
                <a:latin typeface="Arial" charset="0"/>
              </a:rPr>
              <a:t>connectance</a:t>
            </a:r>
            <a:r>
              <a:rPr lang="en-US" sz="2000" dirty="0" smtClean="0">
                <a:solidFill>
                  <a:srgbClr val="FF0000"/>
                </a:solidFill>
                <a:latin typeface="Arial" charset="0"/>
              </a:rPr>
              <a:t> </a:t>
            </a:r>
            <a:r>
              <a:rPr lang="en-US" sz="2000" dirty="0">
                <a:solidFill>
                  <a:srgbClr val="FF0000"/>
                </a:solidFill>
                <a:latin typeface="Arial" charset="0"/>
              </a:rPr>
              <a:t>(# actual links / # of possible links)</a:t>
            </a:r>
          </a:p>
          <a:p>
            <a:pPr marL="609600" indent="-609600">
              <a:tabLst>
                <a:tab pos="454025" algn="l"/>
                <a:tab pos="920750" algn="l"/>
                <a:tab pos="1373188" algn="l"/>
                <a:tab pos="1828800" algn="l"/>
                <a:tab pos="2284413" algn="l"/>
                <a:tab pos="2738438" algn="l"/>
              </a:tabLst>
            </a:pPr>
            <a:endParaRPr lang="en-US" sz="2000" dirty="0">
              <a:latin typeface="Arial" charset="0"/>
            </a:endParaRPr>
          </a:p>
          <a:p>
            <a:pPr marL="609600" indent="-609600">
              <a:tabLst>
                <a:tab pos="454025" algn="l"/>
                <a:tab pos="920750" algn="l"/>
                <a:tab pos="1373188" algn="l"/>
                <a:tab pos="1828800" algn="l"/>
                <a:tab pos="2284413" algn="l"/>
                <a:tab pos="2738438" algn="l"/>
              </a:tabLst>
            </a:pPr>
            <a:r>
              <a:rPr lang="en-US" sz="2000" dirty="0">
                <a:latin typeface="Arial" charset="0"/>
              </a:rPr>
              <a:t>	</a:t>
            </a:r>
          </a:p>
          <a:p>
            <a:pPr marL="609600" indent="-609600">
              <a:tabLst>
                <a:tab pos="454025" algn="l"/>
                <a:tab pos="920750" algn="l"/>
                <a:tab pos="1373188" algn="l"/>
                <a:tab pos="1828800" algn="l"/>
                <a:tab pos="2284413" algn="l"/>
                <a:tab pos="2738438" algn="l"/>
              </a:tabLst>
            </a:pPr>
            <a:endParaRPr lang="en-US" sz="2000" dirty="0">
              <a:solidFill>
                <a:srgbClr val="000000"/>
              </a:solidFill>
              <a:latin typeface="Arial" charset="0"/>
            </a:endParaRPr>
          </a:p>
        </p:txBody>
      </p:sp>
      <p:sp>
        <p:nvSpPr>
          <p:cNvPr id="31746"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31747"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21361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399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113" y="760413"/>
            <a:ext cx="7532687"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6"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1"/>
          <p:cNvSpPr txBox="1">
            <a:spLocks noChangeArrowheads="1"/>
          </p:cNvSpPr>
          <p:nvPr/>
        </p:nvSpPr>
        <p:spPr bwMode="auto">
          <a:xfrm>
            <a:off x="304800" y="685800"/>
            <a:ext cx="3822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Do food webs consist of clear trophic levels with simple connections?</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4198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609600"/>
            <a:ext cx="49339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6"/>
          <p:cNvSpPr>
            <a:spLocks noChangeArrowheads="1"/>
          </p:cNvSpPr>
          <p:nvPr/>
        </p:nvSpPr>
        <p:spPr bwMode="auto">
          <a:xfrm>
            <a:off x="228600" y="1752600"/>
            <a:ext cx="3429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Arial" charset="0"/>
              </a:rPr>
              <a:t>Gary Polis</a:t>
            </a:r>
            <a:r>
              <a:rPr lang="ja-JP" altLang="en-US" sz="2000">
                <a:latin typeface="Arial" charset="0"/>
              </a:rPr>
              <a:t>’</a:t>
            </a:r>
            <a:r>
              <a:rPr lang="en-US" altLang="ja-JP" sz="2000">
                <a:latin typeface="Arial" charset="0"/>
              </a:rPr>
              <a:t> research where he attempted to construct the full food web for a </a:t>
            </a:r>
            <a:r>
              <a:rPr lang="ja-JP" altLang="en-US" sz="2000">
                <a:latin typeface="Arial" charset="0"/>
              </a:rPr>
              <a:t>“</a:t>
            </a:r>
            <a:r>
              <a:rPr lang="en-US" altLang="ja-JP" sz="2000">
                <a:latin typeface="Arial" charset="0"/>
              </a:rPr>
              <a:t>simple</a:t>
            </a:r>
            <a:r>
              <a:rPr lang="ja-JP" altLang="en-US" sz="2000">
                <a:latin typeface="Arial" charset="0"/>
              </a:rPr>
              <a:t>”</a:t>
            </a:r>
            <a:r>
              <a:rPr lang="en-US" altLang="ja-JP" sz="2000">
                <a:latin typeface="Arial" charset="0"/>
              </a:rPr>
              <a:t> real community in a California desert.  This is only part of the food web.</a:t>
            </a:r>
          </a:p>
          <a:p>
            <a:endParaRPr lang="en-US" sz="2000">
              <a:latin typeface="Arial" charset="0"/>
            </a:endParaRPr>
          </a:p>
          <a:p>
            <a:r>
              <a:rPr lang="en-US" sz="2000">
                <a:latin typeface="Arial" charset="0"/>
              </a:rPr>
              <a:t>He argued that food webs were way too complicated to apply simplistic measures such as compartments or even trophic levels.</a:t>
            </a:r>
          </a:p>
        </p:txBody>
      </p:sp>
      <p:pic>
        <p:nvPicPr>
          <p:cNvPr id="41988" name="Picture 8"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440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100" y="2438400"/>
            <a:ext cx="5194300"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6"/>
          <p:cNvSpPr>
            <a:spLocks noChangeArrowheads="1"/>
          </p:cNvSpPr>
          <p:nvPr/>
        </p:nvSpPr>
        <p:spPr bwMode="auto">
          <a:xfrm>
            <a:off x="192088" y="685800"/>
            <a:ext cx="84185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latin typeface="Arial" charset="0"/>
              </a:rPr>
              <a:t>So, as Polis suggests, are food webs too complicated to be viewed as simple chains of interactions with discrete trophic levels?  Maybe . .  but, remember Paine</a:t>
            </a:r>
            <a:r>
              <a:rPr lang="ja-JP" altLang="en-US" sz="1600">
                <a:latin typeface="Arial" charset="0"/>
              </a:rPr>
              <a:t>’</a:t>
            </a:r>
            <a:r>
              <a:rPr lang="en-US" altLang="ja-JP" sz="1600">
                <a:latin typeface="Arial" charset="0"/>
              </a:rPr>
              <a:t>s three types of food webs.  If we consider the energy flow or functional foodwebs, each of which considers the strengths of the interactions, then many of the links in Polis</a:t>
            </a:r>
            <a:r>
              <a:rPr lang="ja-JP" altLang="en-US" sz="1600">
                <a:latin typeface="Arial" charset="0"/>
              </a:rPr>
              <a:t>’</a:t>
            </a:r>
            <a:r>
              <a:rPr lang="en-US" altLang="ja-JP" sz="1600">
                <a:latin typeface="Arial" charset="0"/>
              </a:rPr>
              <a:t> complicated foodwebs will disappear.  So, we generally feel that trophic levels still have some meaning and that, functionally, communities aren</a:t>
            </a:r>
            <a:r>
              <a:rPr lang="ja-JP" altLang="en-US" sz="1600">
                <a:latin typeface="Arial" charset="0"/>
              </a:rPr>
              <a:t>’</a:t>
            </a:r>
            <a:r>
              <a:rPr lang="en-US" altLang="ja-JP" sz="1600">
                <a:latin typeface="Arial" charset="0"/>
              </a:rPr>
              <a:t>t really quite as complex as suggested by Polis.</a:t>
            </a:r>
            <a:endParaRPr lang="en-US" sz="1600"/>
          </a:p>
        </p:txBody>
      </p:sp>
      <p:pic>
        <p:nvPicPr>
          <p:cNvPr id="44036" name="Picture 10"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4338"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934200" y="152400"/>
            <a:ext cx="2031375" cy="461665"/>
          </a:xfrm>
          <a:prstGeom prst="rect">
            <a:avLst/>
          </a:prstGeom>
          <a:noFill/>
        </p:spPr>
        <p:txBody>
          <a:bodyPr wrap="none" rtlCol="0">
            <a:spAutoFit/>
          </a:bodyPr>
          <a:lstStyle/>
          <a:p>
            <a:r>
              <a:rPr lang="en-US" dirty="0" smtClean="0">
                <a:latin typeface="Arial"/>
                <a:cs typeface="Arial"/>
              </a:rPr>
              <a:t>Average = 61</a:t>
            </a:r>
            <a:endParaRPr lang="en-US" dirty="0">
              <a:latin typeface="Arial"/>
              <a:cs typeface="Arial"/>
            </a:endParaRPr>
          </a:p>
        </p:txBody>
      </p:sp>
      <p:pic>
        <p:nvPicPr>
          <p:cNvPr id="2" name="Picture 1"/>
          <p:cNvPicPr>
            <a:picLocks noChangeAspect="1"/>
          </p:cNvPicPr>
          <p:nvPr/>
        </p:nvPicPr>
        <p:blipFill>
          <a:blip r:embed="rId4"/>
          <a:stretch>
            <a:fillRect/>
          </a:stretch>
        </p:blipFill>
        <p:spPr>
          <a:xfrm>
            <a:off x="508000" y="1104900"/>
            <a:ext cx="8128000" cy="4635500"/>
          </a:xfrm>
          <a:prstGeom prst="rect">
            <a:avLst/>
          </a:prstGeom>
        </p:spPr>
      </p:pic>
    </p:spTree>
    <p:extLst>
      <p:ext uri="{BB962C8B-B14F-4D97-AF65-F5344CB8AC3E}">
        <p14:creationId xmlns:p14="http://schemas.microsoft.com/office/powerpoint/2010/main" val="27016168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4035" name="Rectangle 6"/>
          <p:cNvSpPr>
            <a:spLocks noChangeArrowheads="1"/>
          </p:cNvSpPr>
          <p:nvPr/>
        </p:nvSpPr>
        <p:spPr bwMode="auto">
          <a:xfrm>
            <a:off x="304800" y="1981200"/>
            <a:ext cx="3236912"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latin typeface="Arial" charset="0"/>
              </a:rPr>
              <a:t>Recent work using stable isotopes has also suggested that the concept of trophic levels is difficult.   </a:t>
            </a:r>
          </a:p>
          <a:p>
            <a:endParaRPr lang="en-US" sz="1600" dirty="0">
              <a:latin typeface="Arial" charset="0"/>
            </a:endParaRPr>
          </a:p>
          <a:p>
            <a:r>
              <a:rPr lang="en-US" sz="1600" dirty="0" smtClean="0">
                <a:latin typeface="Arial" charset="0"/>
              </a:rPr>
              <a:t>Natural isotopes will stay in tissues at different rates.  By looking at the proportion of these rare isotopes in tissues, the number of “feeding steps” or trophic levels can be estimated.</a:t>
            </a:r>
          </a:p>
          <a:p>
            <a:endParaRPr lang="en-US" sz="1600" dirty="0">
              <a:latin typeface="Arial" charset="0"/>
            </a:endParaRPr>
          </a:p>
          <a:p>
            <a:r>
              <a:rPr lang="en-US" sz="1600" dirty="0" smtClean="0">
                <a:latin typeface="Arial" charset="0"/>
              </a:rPr>
              <a:t> </a:t>
            </a:r>
            <a:endParaRPr lang="en-US" sz="1600" dirty="0"/>
          </a:p>
        </p:txBody>
      </p:sp>
      <p:pic>
        <p:nvPicPr>
          <p:cNvPr id="44036" name="Picture 1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499548" y="1066800"/>
            <a:ext cx="5644452" cy="5390452"/>
          </a:xfrm>
          <a:prstGeom prst="rect">
            <a:avLst/>
          </a:prstGeom>
        </p:spPr>
      </p:pic>
    </p:spTree>
    <p:extLst>
      <p:ext uri="{BB962C8B-B14F-4D97-AF65-F5344CB8AC3E}">
        <p14:creationId xmlns:p14="http://schemas.microsoft.com/office/powerpoint/2010/main" val="2121430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4035" name="Rectangle 6"/>
          <p:cNvSpPr>
            <a:spLocks noChangeArrowheads="1"/>
          </p:cNvSpPr>
          <p:nvPr/>
        </p:nvSpPr>
        <p:spPr bwMode="auto">
          <a:xfrm>
            <a:off x="304800" y="1981200"/>
            <a:ext cx="323691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latin typeface="Arial" charset="0"/>
              </a:rPr>
              <a:t>When many species in the same community are studied with stable isotopes, it is often very difficult to identify discrete trophic levels.</a:t>
            </a:r>
          </a:p>
          <a:p>
            <a:endParaRPr lang="en-US" sz="1600" dirty="0">
              <a:latin typeface="Arial" charset="0"/>
            </a:endParaRPr>
          </a:p>
          <a:p>
            <a:r>
              <a:rPr lang="en-US" sz="1600" dirty="0" smtClean="0">
                <a:latin typeface="Arial" charset="0"/>
              </a:rPr>
              <a:t> </a:t>
            </a:r>
            <a:endParaRPr lang="en-US" sz="1600" dirty="0"/>
          </a:p>
        </p:txBody>
      </p:sp>
      <p:pic>
        <p:nvPicPr>
          <p:cNvPr id="44036" name="Picture 1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581400" y="762000"/>
            <a:ext cx="4949487" cy="5410200"/>
          </a:xfrm>
          <a:prstGeom prst="rect">
            <a:avLst/>
          </a:prstGeom>
        </p:spPr>
      </p:pic>
    </p:spTree>
    <p:extLst>
      <p:ext uri="{BB962C8B-B14F-4D97-AF65-F5344CB8AC3E}">
        <p14:creationId xmlns:p14="http://schemas.microsoft.com/office/powerpoint/2010/main" val="33994704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6082" name="Rectangle 6"/>
          <p:cNvSpPr>
            <a:spLocks noChangeArrowheads="1"/>
          </p:cNvSpPr>
          <p:nvPr/>
        </p:nvSpPr>
        <p:spPr bwMode="auto">
          <a:xfrm>
            <a:off x="192088" y="685800"/>
            <a:ext cx="8418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latin typeface="Arial" charset="0"/>
              </a:rPr>
              <a:t>Modern approaches mirror Polis</a:t>
            </a:r>
            <a:r>
              <a:rPr lang="ja-JP" altLang="en-US" sz="1600">
                <a:latin typeface="Arial" charset="0"/>
              </a:rPr>
              <a:t>’</a:t>
            </a:r>
            <a:r>
              <a:rPr lang="en-US" altLang="ja-JP" sz="1600">
                <a:latin typeface="Arial" charset="0"/>
              </a:rPr>
              <a:t>s work, but with better graphics, and faster computers, and identify which links are most important for community stability.</a:t>
            </a:r>
            <a:endParaRPr lang="en-US" sz="1600"/>
          </a:p>
        </p:txBody>
      </p:sp>
      <p:pic>
        <p:nvPicPr>
          <p:cNvPr id="46083" name="Picture 1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676400"/>
            <a:ext cx="69643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8130" name="Text Box 5"/>
          <p:cNvSpPr txBox="1">
            <a:spLocks noChangeArrowheads="1"/>
          </p:cNvSpPr>
          <p:nvPr/>
        </p:nvSpPr>
        <p:spPr bwMode="auto">
          <a:xfrm>
            <a:off x="404813" y="788988"/>
            <a:ext cx="851058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Lst>
              <a:defRPr sz="2400">
                <a:solidFill>
                  <a:schemeClr val="tx1"/>
                </a:solidFill>
                <a:latin typeface="Times" charset="0"/>
                <a:ea typeface="ＭＳ Ｐゴシック" charset="0"/>
              </a:defRPr>
            </a:lvl2pPr>
            <a:lvl3pPr marL="1143000" indent="-228600">
              <a:tabLst>
                <a:tab pos="457200" algn="l"/>
                <a:tab pos="914400" algn="l"/>
                <a:tab pos="1371600" algn="l"/>
              </a:tabLst>
              <a:defRPr sz="2400">
                <a:solidFill>
                  <a:schemeClr val="tx1"/>
                </a:solidFill>
                <a:latin typeface="Times" charset="0"/>
                <a:ea typeface="ＭＳ Ｐゴシック" charset="0"/>
              </a:defRPr>
            </a:lvl3pPr>
            <a:lvl4pPr marL="1600200" indent="-228600">
              <a:tabLst>
                <a:tab pos="457200" algn="l"/>
                <a:tab pos="914400" algn="l"/>
                <a:tab pos="1371600" algn="l"/>
              </a:tabLst>
              <a:defRPr sz="2400">
                <a:solidFill>
                  <a:schemeClr val="tx1"/>
                </a:solidFill>
                <a:latin typeface="Times" charset="0"/>
                <a:ea typeface="ＭＳ Ｐゴシック" charset="0"/>
              </a:defRPr>
            </a:lvl4pPr>
            <a:lvl5pPr marL="2057400" indent="-228600">
              <a:tabLst>
                <a:tab pos="457200" algn="l"/>
                <a:tab pos="914400" algn="l"/>
                <a:tab pos="13716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9pPr>
          </a:lstStyle>
          <a:p>
            <a:r>
              <a:rPr lang="en-US" sz="2000" b="1">
                <a:latin typeface="Arial" charset="0"/>
              </a:rPr>
              <a:t>IV.	Community ecology</a:t>
            </a:r>
          </a:p>
          <a:p>
            <a:r>
              <a:rPr lang="en-US" sz="2000">
                <a:latin typeface="Arial" charset="0"/>
              </a:rPr>
              <a:t>	A.	What is community ecology?</a:t>
            </a:r>
          </a:p>
          <a:p>
            <a:r>
              <a:rPr lang="en-US" sz="2000">
                <a:latin typeface="Arial" charset="0"/>
              </a:rPr>
              <a:t>	B.	How do we quantify communities?  </a:t>
            </a:r>
          </a:p>
          <a:p>
            <a:r>
              <a:rPr lang="en-US" sz="2000">
                <a:latin typeface="Arial" charset="0"/>
              </a:rPr>
              <a:t>		1.	Tools of community ecology 	</a:t>
            </a:r>
          </a:p>
          <a:p>
            <a:r>
              <a:rPr lang="en-US" sz="2000">
                <a:latin typeface="Arial" charset="0"/>
              </a:rPr>
              <a:t>		2.	the organization of communities - are communities and food webs a natural unit of organization?</a:t>
            </a:r>
          </a:p>
          <a:p>
            <a:r>
              <a:rPr lang="en-US" sz="1800">
                <a:latin typeface="Arial" charset="0"/>
              </a:rPr>
              <a:t>	</a:t>
            </a:r>
          </a:p>
        </p:txBody>
      </p:sp>
      <p:pic>
        <p:nvPicPr>
          <p:cNvPr id="48131"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533400" y="2859088"/>
            <a:ext cx="83058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Lst>
              <a:defRPr sz="2400">
                <a:solidFill>
                  <a:schemeClr val="tx1"/>
                </a:solidFill>
                <a:latin typeface="Times" charset="0"/>
                <a:ea typeface="ＭＳ Ｐゴシック" charset="0"/>
              </a:defRPr>
            </a:lvl2pPr>
            <a:lvl3pPr marL="1143000" indent="-228600">
              <a:tabLst>
                <a:tab pos="457200" algn="l"/>
                <a:tab pos="914400" algn="l"/>
                <a:tab pos="1371600" algn="l"/>
              </a:tabLst>
              <a:defRPr sz="2400">
                <a:solidFill>
                  <a:schemeClr val="tx1"/>
                </a:solidFill>
                <a:latin typeface="Times" charset="0"/>
                <a:ea typeface="ＭＳ Ｐゴシック" charset="0"/>
              </a:defRPr>
            </a:lvl3pPr>
            <a:lvl4pPr marL="1600200" indent="-228600">
              <a:tabLst>
                <a:tab pos="457200" algn="l"/>
                <a:tab pos="914400" algn="l"/>
                <a:tab pos="1371600" algn="l"/>
              </a:tabLst>
              <a:defRPr sz="2400">
                <a:solidFill>
                  <a:schemeClr val="tx1"/>
                </a:solidFill>
                <a:latin typeface="Times" charset="0"/>
                <a:ea typeface="ＭＳ Ｐゴシック" charset="0"/>
              </a:defRPr>
            </a:lvl4pPr>
            <a:lvl5pPr marL="2057400" indent="-228600">
              <a:tabLst>
                <a:tab pos="457200" algn="l"/>
                <a:tab pos="914400" algn="l"/>
                <a:tab pos="13716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9pPr>
          </a:lstStyle>
          <a:p>
            <a:r>
              <a:rPr lang="en-US" sz="2000">
                <a:latin typeface="Arial" charset="0"/>
              </a:rPr>
              <a:t>	</a:t>
            </a:r>
            <a:r>
              <a:rPr lang="en-US" sz="2000">
                <a:solidFill>
                  <a:srgbClr val="FF0000"/>
                </a:solidFill>
                <a:latin typeface="Arial" charset="0"/>
              </a:rPr>
              <a:t>Yes</a:t>
            </a:r>
            <a:r>
              <a:rPr lang="en-US" sz="2000">
                <a:latin typeface="Arial" charset="0"/>
              </a:rPr>
              <a:t> - this was the view of F. Clements who thought of communities as discrete units with sharp boundaries (</a:t>
            </a:r>
            <a:r>
              <a:rPr lang="en-US" sz="2000" u="sng">
                <a:latin typeface="Arial" charset="0"/>
              </a:rPr>
              <a:t>superorganism</a:t>
            </a:r>
            <a:r>
              <a:rPr lang="en-US" sz="2000">
                <a:latin typeface="Arial" charset="0"/>
              </a:rPr>
              <a:t> view resulting in a </a:t>
            </a:r>
            <a:r>
              <a:rPr lang="en-US" sz="2000" u="sng">
                <a:latin typeface="Arial" charset="0"/>
              </a:rPr>
              <a:t>closed community</a:t>
            </a:r>
            <a:r>
              <a:rPr lang="en-US" sz="2000">
                <a:latin typeface="Arial" charset="0"/>
              </a:rPr>
              <a:t>).  A species within a community can be thought of as an organ inside an organism -- its functioning and dynamics cannot be understood without considering the whole organism</a:t>
            </a:r>
          </a:p>
          <a:p>
            <a:endParaRPr lang="en-US" sz="2000">
              <a:latin typeface="Arial" charset="0"/>
            </a:endParaRPr>
          </a:p>
          <a:p>
            <a:endParaRPr lang="en-US" sz="2000"/>
          </a:p>
        </p:txBody>
      </p:sp>
      <p:sp>
        <p:nvSpPr>
          <p:cNvPr id="6" name="Rectangle 5"/>
          <p:cNvSpPr>
            <a:spLocks noChangeArrowheads="1"/>
          </p:cNvSpPr>
          <p:nvPr/>
        </p:nvSpPr>
        <p:spPr bwMode="auto">
          <a:xfrm>
            <a:off x="533400" y="4616450"/>
            <a:ext cx="8305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7200" algn="l"/>
                <a:tab pos="914400" algn="l"/>
                <a:tab pos="1371600" algn="l"/>
              </a:tabLst>
            </a:pPr>
            <a:r>
              <a:rPr lang="en-US" sz="2000">
                <a:latin typeface="Arial" charset="0"/>
              </a:rPr>
              <a:t>	</a:t>
            </a:r>
            <a:r>
              <a:rPr lang="en-US" sz="2000">
                <a:solidFill>
                  <a:srgbClr val="FF0000"/>
                </a:solidFill>
                <a:latin typeface="Arial" charset="0"/>
              </a:rPr>
              <a:t>No</a:t>
            </a:r>
            <a:r>
              <a:rPr lang="en-US" sz="2000">
                <a:latin typeface="Arial" charset="0"/>
              </a:rPr>
              <a:t>- Gleason and Cooper viewed communities as a chance or fortuitous association of organisms whose adaptations enabled them to live together under the particular physical and biological conditions found at the particular location (</a:t>
            </a:r>
            <a:r>
              <a:rPr lang="en-US" sz="2000" u="sng">
                <a:latin typeface="Arial" charset="0"/>
              </a:rPr>
              <a:t>individualistic</a:t>
            </a:r>
            <a:r>
              <a:rPr lang="en-US" sz="2000">
                <a:latin typeface="Arial" charset="0"/>
              </a:rPr>
              <a:t> view leading to an </a:t>
            </a:r>
            <a:r>
              <a:rPr lang="en-US" sz="2000" u="sng">
                <a:latin typeface="Arial" charset="0"/>
              </a:rPr>
              <a:t>open community</a:t>
            </a:r>
            <a:r>
              <a:rPr lang="en-US" sz="2000">
                <a:latin typeface="Arial" charset="0"/>
              </a:rPr>
              <a:t>).    (similar to Redundancy Model in Krebs)</a:t>
            </a:r>
          </a:p>
        </p:txBody>
      </p:sp>
      <p:sp>
        <p:nvSpPr>
          <p:cNvPr id="7" name="TextBox 6"/>
          <p:cNvSpPr txBox="1">
            <a:spLocks noChangeArrowheads="1"/>
          </p:cNvSpPr>
          <p:nvPr/>
        </p:nvSpPr>
        <p:spPr bwMode="auto">
          <a:xfrm>
            <a:off x="4572000" y="2343150"/>
            <a:ext cx="243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rgbClr val="FF0000"/>
                </a:solidFill>
                <a:latin typeface="Arial" charset="0"/>
                <a:cs typeface="Arial" charset="0"/>
              </a:rPr>
              <a:t>(Yes and No…)</a:t>
            </a:r>
          </a:p>
        </p:txBody>
      </p:sp>
    </p:spTree>
    <p:extLst>
      <p:ext uri="{BB962C8B-B14F-4D97-AF65-F5344CB8AC3E}">
        <p14:creationId xmlns:p14="http://schemas.microsoft.com/office/powerpoint/2010/main" val="3270686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50178" name="Text Box 4"/>
          <p:cNvSpPr txBox="1">
            <a:spLocks noChangeArrowheads="1"/>
          </p:cNvSpPr>
          <p:nvPr/>
        </p:nvSpPr>
        <p:spPr bwMode="auto">
          <a:xfrm>
            <a:off x="990600" y="1279525"/>
            <a:ext cx="35575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Lst>
              <a:defRPr sz="2400">
                <a:solidFill>
                  <a:schemeClr val="tx1"/>
                </a:solidFill>
                <a:latin typeface="Times" charset="0"/>
                <a:ea typeface="ＭＳ Ｐゴシック" charset="0"/>
              </a:defRPr>
            </a:lvl2pPr>
            <a:lvl3pPr marL="1143000" indent="-228600">
              <a:tabLst>
                <a:tab pos="457200" algn="l"/>
                <a:tab pos="914400" algn="l"/>
                <a:tab pos="1371600" algn="l"/>
              </a:tabLst>
              <a:defRPr sz="2400">
                <a:solidFill>
                  <a:schemeClr val="tx1"/>
                </a:solidFill>
                <a:latin typeface="Times" charset="0"/>
                <a:ea typeface="ＭＳ Ｐゴシック" charset="0"/>
              </a:defRPr>
            </a:lvl3pPr>
            <a:lvl4pPr marL="1600200" indent="-228600">
              <a:tabLst>
                <a:tab pos="457200" algn="l"/>
                <a:tab pos="914400" algn="l"/>
                <a:tab pos="1371600" algn="l"/>
              </a:tabLst>
              <a:defRPr sz="2400">
                <a:solidFill>
                  <a:schemeClr val="tx1"/>
                </a:solidFill>
                <a:latin typeface="Times" charset="0"/>
                <a:ea typeface="ＭＳ Ｐゴシック" charset="0"/>
              </a:defRPr>
            </a:lvl4pPr>
            <a:lvl5pPr marL="2057400" indent="-228600">
              <a:tabLst>
                <a:tab pos="457200" algn="l"/>
                <a:tab pos="914400" algn="l"/>
                <a:tab pos="13716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9pPr>
          </a:lstStyle>
          <a:p>
            <a:r>
              <a:rPr lang="en-US" sz="2000">
                <a:latin typeface="Arial" charset="0"/>
              </a:rPr>
              <a:t>Clement</a:t>
            </a:r>
            <a:r>
              <a:rPr lang="ja-JP" altLang="en-US" sz="2000">
                <a:latin typeface="Arial" charset="0"/>
              </a:rPr>
              <a:t>’</a:t>
            </a:r>
            <a:r>
              <a:rPr lang="en-US" altLang="ja-JP" sz="2000">
                <a:latin typeface="Arial" charset="0"/>
              </a:rPr>
              <a:t>s superorganism, closed communities</a:t>
            </a:r>
            <a:endParaRPr lang="en-US" sz="2000">
              <a:latin typeface="Arial" charset="0"/>
            </a:endParaRPr>
          </a:p>
        </p:txBody>
      </p:sp>
      <p:pic>
        <p:nvPicPr>
          <p:cNvPr id="5017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066800"/>
            <a:ext cx="41465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6"/>
          <p:cNvSpPr txBox="1">
            <a:spLocks noChangeArrowheads="1"/>
          </p:cNvSpPr>
          <p:nvPr/>
        </p:nvSpPr>
        <p:spPr bwMode="auto">
          <a:xfrm>
            <a:off x="1014413" y="2727325"/>
            <a:ext cx="3328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Lst>
              <a:defRPr sz="2400">
                <a:solidFill>
                  <a:schemeClr val="tx1"/>
                </a:solidFill>
                <a:latin typeface="Times" charset="0"/>
                <a:ea typeface="ＭＳ Ｐゴシック" charset="0"/>
              </a:defRPr>
            </a:lvl2pPr>
            <a:lvl3pPr marL="1143000" indent="-228600">
              <a:tabLst>
                <a:tab pos="457200" algn="l"/>
                <a:tab pos="914400" algn="l"/>
                <a:tab pos="1371600" algn="l"/>
              </a:tabLst>
              <a:defRPr sz="2400">
                <a:solidFill>
                  <a:schemeClr val="tx1"/>
                </a:solidFill>
                <a:latin typeface="Times" charset="0"/>
                <a:ea typeface="ＭＳ Ｐゴシック" charset="0"/>
              </a:defRPr>
            </a:lvl3pPr>
            <a:lvl4pPr marL="1600200" indent="-228600">
              <a:tabLst>
                <a:tab pos="457200" algn="l"/>
                <a:tab pos="914400" algn="l"/>
                <a:tab pos="1371600" algn="l"/>
              </a:tabLst>
              <a:defRPr sz="2400">
                <a:solidFill>
                  <a:schemeClr val="tx1"/>
                </a:solidFill>
                <a:latin typeface="Times" charset="0"/>
                <a:ea typeface="ＭＳ Ｐゴシック" charset="0"/>
              </a:defRPr>
            </a:lvl4pPr>
            <a:lvl5pPr marL="2057400" indent="-228600">
              <a:tabLst>
                <a:tab pos="457200" algn="l"/>
                <a:tab pos="914400" algn="l"/>
                <a:tab pos="13716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9pPr>
          </a:lstStyle>
          <a:p>
            <a:r>
              <a:rPr lang="en-US" sz="2000">
                <a:latin typeface="Arial" charset="0"/>
              </a:rPr>
              <a:t>Gleason</a:t>
            </a:r>
            <a:r>
              <a:rPr lang="ja-JP" altLang="en-US" sz="2000">
                <a:latin typeface="Arial" charset="0"/>
              </a:rPr>
              <a:t>’</a:t>
            </a:r>
            <a:r>
              <a:rPr lang="en-US" altLang="ja-JP" sz="2000">
                <a:latin typeface="Arial" charset="0"/>
              </a:rPr>
              <a:t>s Individualistic, open communities</a:t>
            </a:r>
            <a:endParaRPr lang="en-US" sz="2000">
              <a:latin typeface="Arial" charset="0"/>
            </a:endParaRPr>
          </a:p>
        </p:txBody>
      </p:sp>
      <p:sp>
        <p:nvSpPr>
          <p:cNvPr id="50181" name="Text Box 7"/>
          <p:cNvSpPr txBox="1">
            <a:spLocks noChangeArrowheads="1"/>
          </p:cNvSpPr>
          <p:nvPr/>
        </p:nvSpPr>
        <p:spPr bwMode="auto">
          <a:xfrm>
            <a:off x="1066800" y="4114800"/>
            <a:ext cx="35575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Lst>
              <a:defRPr sz="2400">
                <a:solidFill>
                  <a:schemeClr val="tx1"/>
                </a:solidFill>
                <a:latin typeface="Times" charset="0"/>
                <a:ea typeface="ＭＳ Ｐゴシック" charset="0"/>
              </a:defRPr>
            </a:lvl2pPr>
            <a:lvl3pPr marL="1143000" indent="-228600">
              <a:tabLst>
                <a:tab pos="457200" algn="l"/>
                <a:tab pos="914400" algn="l"/>
                <a:tab pos="1371600" algn="l"/>
              </a:tabLst>
              <a:defRPr sz="2400">
                <a:solidFill>
                  <a:schemeClr val="tx1"/>
                </a:solidFill>
                <a:latin typeface="Times" charset="0"/>
                <a:ea typeface="ＭＳ Ｐゴシック" charset="0"/>
              </a:defRPr>
            </a:lvl3pPr>
            <a:lvl4pPr marL="1600200" indent="-228600">
              <a:tabLst>
                <a:tab pos="457200" algn="l"/>
                <a:tab pos="914400" algn="l"/>
                <a:tab pos="1371600" algn="l"/>
              </a:tabLst>
              <a:defRPr sz="2400">
                <a:solidFill>
                  <a:schemeClr val="tx1"/>
                </a:solidFill>
                <a:latin typeface="Times" charset="0"/>
                <a:ea typeface="ＭＳ Ｐゴシック" charset="0"/>
              </a:defRPr>
            </a:lvl4pPr>
            <a:lvl5pPr marL="2057400" indent="-228600">
              <a:tabLst>
                <a:tab pos="457200" algn="l"/>
                <a:tab pos="914400" algn="l"/>
                <a:tab pos="13716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9pPr>
          </a:lstStyle>
          <a:p>
            <a:r>
              <a:rPr lang="en-US" sz="2000">
                <a:latin typeface="Arial" charset="0"/>
              </a:rPr>
              <a:t>Idealized Niche communities with resource partitioning</a:t>
            </a:r>
          </a:p>
        </p:txBody>
      </p:sp>
      <p:sp>
        <p:nvSpPr>
          <p:cNvPr id="50182" name="Text Box 8"/>
          <p:cNvSpPr txBox="1">
            <a:spLocks noChangeArrowheads="1"/>
          </p:cNvSpPr>
          <p:nvPr/>
        </p:nvSpPr>
        <p:spPr bwMode="auto">
          <a:xfrm>
            <a:off x="1090613" y="5562600"/>
            <a:ext cx="3557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Lst>
              <a:defRPr sz="2400">
                <a:solidFill>
                  <a:schemeClr val="tx1"/>
                </a:solidFill>
                <a:latin typeface="Times" charset="0"/>
                <a:ea typeface="ＭＳ Ｐゴシック" charset="0"/>
              </a:defRPr>
            </a:lvl2pPr>
            <a:lvl3pPr marL="1143000" indent="-228600">
              <a:tabLst>
                <a:tab pos="457200" algn="l"/>
                <a:tab pos="914400" algn="l"/>
                <a:tab pos="1371600" algn="l"/>
              </a:tabLst>
              <a:defRPr sz="2400">
                <a:solidFill>
                  <a:schemeClr val="tx1"/>
                </a:solidFill>
                <a:latin typeface="Times" charset="0"/>
                <a:ea typeface="ＭＳ Ｐゴシック" charset="0"/>
              </a:defRPr>
            </a:lvl3pPr>
            <a:lvl4pPr marL="1600200" indent="-228600">
              <a:tabLst>
                <a:tab pos="457200" algn="l"/>
                <a:tab pos="914400" algn="l"/>
                <a:tab pos="1371600" algn="l"/>
              </a:tabLst>
              <a:defRPr sz="2400">
                <a:solidFill>
                  <a:schemeClr val="tx1"/>
                </a:solidFill>
                <a:latin typeface="Times" charset="0"/>
                <a:ea typeface="ＭＳ Ｐゴシック" charset="0"/>
              </a:defRPr>
            </a:lvl4pPr>
            <a:lvl5pPr marL="2057400" indent="-228600">
              <a:tabLst>
                <a:tab pos="457200" algn="l"/>
                <a:tab pos="914400" algn="l"/>
                <a:tab pos="13716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9pPr>
          </a:lstStyle>
          <a:p>
            <a:r>
              <a:rPr lang="en-US" sz="2000">
                <a:latin typeface="Arial" charset="0"/>
              </a:rPr>
              <a:t>Resource partitioning with several strata</a:t>
            </a:r>
          </a:p>
        </p:txBody>
      </p:sp>
      <p:pic>
        <p:nvPicPr>
          <p:cNvPr id="50183" name="Picture 1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Box 8"/>
          <p:cNvSpPr txBox="1">
            <a:spLocks noChangeArrowheads="1"/>
          </p:cNvSpPr>
          <p:nvPr/>
        </p:nvSpPr>
        <p:spPr bwMode="auto">
          <a:xfrm>
            <a:off x="228600" y="757238"/>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Different predictions</a:t>
            </a:r>
          </a:p>
        </p:txBody>
      </p:sp>
    </p:spTree>
    <p:extLst>
      <p:ext uri="{BB962C8B-B14F-4D97-AF65-F5344CB8AC3E}">
        <p14:creationId xmlns:p14="http://schemas.microsoft.com/office/powerpoint/2010/main" val="3464567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51202" name="Text Box 4"/>
          <p:cNvSpPr txBox="1">
            <a:spLocks noChangeArrowheads="1"/>
          </p:cNvSpPr>
          <p:nvPr/>
        </p:nvSpPr>
        <p:spPr bwMode="auto">
          <a:xfrm>
            <a:off x="404813" y="788988"/>
            <a:ext cx="873918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Lst>
              <a:defRPr sz="2400">
                <a:solidFill>
                  <a:schemeClr val="tx1"/>
                </a:solidFill>
                <a:latin typeface="Times" charset="0"/>
                <a:ea typeface="ＭＳ Ｐゴシック" charset="0"/>
              </a:defRPr>
            </a:lvl2pPr>
            <a:lvl3pPr marL="1143000" indent="-228600">
              <a:tabLst>
                <a:tab pos="457200" algn="l"/>
                <a:tab pos="914400" algn="l"/>
                <a:tab pos="1371600" algn="l"/>
              </a:tabLst>
              <a:defRPr sz="2400">
                <a:solidFill>
                  <a:schemeClr val="tx1"/>
                </a:solidFill>
                <a:latin typeface="Times" charset="0"/>
                <a:ea typeface="ＭＳ Ｐゴシック" charset="0"/>
              </a:defRPr>
            </a:lvl3pPr>
            <a:lvl4pPr marL="1600200" indent="-228600">
              <a:tabLst>
                <a:tab pos="457200" algn="l"/>
                <a:tab pos="914400" algn="l"/>
                <a:tab pos="1371600" algn="l"/>
              </a:tabLst>
              <a:defRPr sz="2400">
                <a:solidFill>
                  <a:schemeClr val="tx1"/>
                </a:solidFill>
                <a:latin typeface="Times" charset="0"/>
                <a:ea typeface="ＭＳ Ｐゴシック" charset="0"/>
              </a:defRPr>
            </a:lvl4pPr>
            <a:lvl5pPr marL="2057400" indent="-228600">
              <a:tabLst>
                <a:tab pos="457200" algn="l"/>
                <a:tab pos="914400" algn="l"/>
                <a:tab pos="13716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9pPr>
          </a:lstStyle>
          <a:p>
            <a:r>
              <a:rPr lang="en-US" sz="2000" b="1" dirty="0">
                <a:latin typeface="Arial" charset="0"/>
              </a:rPr>
              <a:t>IV.	Community ecology</a:t>
            </a:r>
          </a:p>
          <a:p>
            <a:r>
              <a:rPr lang="en-US" sz="2000" dirty="0">
                <a:latin typeface="Arial" charset="0"/>
              </a:rPr>
              <a:t>		2.	the organization of communities - are communities a natural unit of organization?</a:t>
            </a:r>
          </a:p>
          <a:p>
            <a:r>
              <a:rPr lang="en-US" sz="2000" dirty="0">
                <a:latin typeface="Arial" charset="0"/>
              </a:rPr>
              <a:t>			a.	Yes - Clements</a:t>
            </a:r>
            <a:r>
              <a:rPr lang="ja-JP" altLang="en-US" sz="2000" dirty="0">
                <a:latin typeface="Arial" charset="0"/>
              </a:rPr>
              <a:t>’</a:t>
            </a:r>
            <a:r>
              <a:rPr lang="en-US" altLang="ja-JP" sz="2000" dirty="0">
                <a:latin typeface="Arial" charset="0"/>
              </a:rPr>
              <a:t> </a:t>
            </a:r>
            <a:r>
              <a:rPr lang="en-US" altLang="ja-JP" sz="2000" u="sng" dirty="0" err="1">
                <a:latin typeface="Arial" charset="0"/>
              </a:rPr>
              <a:t>superorganism</a:t>
            </a:r>
            <a:r>
              <a:rPr lang="en-US" altLang="ja-JP" sz="2000" dirty="0">
                <a:latin typeface="Arial" charset="0"/>
              </a:rPr>
              <a:t>, closed, communities</a:t>
            </a:r>
          </a:p>
          <a:p>
            <a:r>
              <a:rPr lang="en-US" sz="2000" dirty="0">
                <a:latin typeface="Arial" charset="0"/>
              </a:rPr>
              <a:t>			b.	No- Gleason and Cooper</a:t>
            </a:r>
            <a:r>
              <a:rPr lang="ja-JP" altLang="en-US" sz="2000" dirty="0">
                <a:latin typeface="Arial" charset="0"/>
              </a:rPr>
              <a:t>’</a:t>
            </a:r>
            <a:r>
              <a:rPr lang="en-US" altLang="ja-JP" sz="2000" dirty="0">
                <a:latin typeface="Arial" charset="0"/>
              </a:rPr>
              <a:t>s </a:t>
            </a:r>
            <a:r>
              <a:rPr lang="en-US" altLang="ja-JP" sz="2000" u="sng" dirty="0">
                <a:latin typeface="Arial" charset="0"/>
              </a:rPr>
              <a:t>individualistic, open communities</a:t>
            </a:r>
          </a:p>
          <a:p>
            <a:endParaRPr lang="en-US" sz="2000" u="sng" dirty="0">
              <a:latin typeface="Arial" charset="0"/>
            </a:endParaRPr>
          </a:p>
          <a:p>
            <a:r>
              <a:rPr lang="en-US" sz="2000" dirty="0">
                <a:latin typeface="Arial" charset="0"/>
              </a:rPr>
              <a:t>			c.	Evidence</a:t>
            </a:r>
          </a:p>
          <a:p>
            <a:r>
              <a:rPr lang="en-US" sz="2000" dirty="0">
                <a:latin typeface="Arial" charset="0"/>
              </a:rPr>
              <a:t>				--	continuity and discontinuity of stands</a:t>
            </a:r>
          </a:p>
          <a:p>
            <a:r>
              <a:rPr lang="en-US" sz="2000" dirty="0">
                <a:latin typeface="Arial" charset="0"/>
              </a:rPr>
              <a:t>				-- 	</a:t>
            </a:r>
            <a:r>
              <a:rPr lang="en-US" sz="2000" b="1" dirty="0">
                <a:latin typeface="Arial" charset="0"/>
              </a:rPr>
              <a:t>gradient </a:t>
            </a:r>
            <a:r>
              <a:rPr lang="en-US" sz="2000" b="1" dirty="0" smtClean="0">
                <a:latin typeface="Arial" charset="0"/>
              </a:rPr>
              <a:t>analysis</a:t>
            </a:r>
            <a:r>
              <a:rPr lang="en-US" sz="2000" b="1" dirty="0">
                <a:latin typeface="Arial" charset="0"/>
              </a:rPr>
              <a:t> </a:t>
            </a:r>
            <a:r>
              <a:rPr lang="en-US" sz="2000" dirty="0" smtClean="0">
                <a:latin typeface="Arial" charset="0"/>
              </a:rPr>
              <a:t>(</a:t>
            </a:r>
            <a:r>
              <a:rPr lang="en-US" sz="2000" dirty="0">
                <a:latin typeface="Arial" charset="0"/>
              </a:rPr>
              <a:t>Robert Whittaker)</a:t>
            </a:r>
          </a:p>
        </p:txBody>
      </p:sp>
      <p:pic>
        <p:nvPicPr>
          <p:cNvPr id="51203"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3810000"/>
            <a:ext cx="6221412"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5"/>
          <p:cNvSpPr txBox="1">
            <a:spLocks noChangeArrowheads="1"/>
          </p:cNvSpPr>
          <p:nvPr/>
        </p:nvSpPr>
        <p:spPr bwMode="auto">
          <a:xfrm>
            <a:off x="6477000" y="4279900"/>
            <a:ext cx="2590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Arial" charset="0"/>
                <a:cs typeface="Arial" charset="0"/>
              </a:rPr>
              <a:t>Species populations of forest trees along a moisture gradient in the Siskyou Mountains, Oregon (above) and the Santa Catalina</a:t>
            </a:r>
            <a:r>
              <a:rPr lang="en-US" sz="1600" b="1">
                <a:latin typeface="Arial" charset="0"/>
                <a:cs typeface="Arial" charset="0"/>
              </a:rPr>
              <a:t> </a:t>
            </a:r>
            <a:r>
              <a:rPr lang="en-US" sz="1600">
                <a:latin typeface="Arial" charset="0"/>
                <a:cs typeface="Arial" charset="0"/>
              </a:rPr>
              <a:t>Mountains, Arizona. (below)</a:t>
            </a:r>
          </a:p>
        </p:txBody>
      </p:sp>
    </p:spTree>
    <p:extLst>
      <p:ext uri="{BB962C8B-B14F-4D97-AF65-F5344CB8AC3E}">
        <p14:creationId xmlns:p14="http://schemas.microsoft.com/office/powerpoint/2010/main" val="20568976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52226" name="Text Box 4"/>
          <p:cNvSpPr txBox="1">
            <a:spLocks noChangeArrowheads="1"/>
          </p:cNvSpPr>
          <p:nvPr/>
        </p:nvSpPr>
        <p:spPr bwMode="auto">
          <a:xfrm>
            <a:off x="404813" y="788988"/>
            <a:ext cx="8510587"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Lst>
              <a:defRPr sz="2400">
                <a:solidFill>
                  <a:schemeClr val="tx1"/>
                </a:solidFill>
                <a:latin typeface="Times" charset="0"/>
                <a:ea typeface="ＭＳ Ｐゴシック" charset="0"/>
              </a:defRPr>
            </a:lvl2pPr>
            <a:lvl3pPr marL="1143000" indent="-228600">
              <a:tabLst>
                <a:tab pos="457200" algn="l"/>
                <a:tab pos="914400" algn="l"/>
                <a:tab pos="1371600" algn="l"/>
              </a:tabLst>
              <a:defRPr sz="2400">
                <a:solidFill>
                  <a:schemeClr val="tx1"/>
                </a:solidFill>
                <a:latin typeface="Times" charset="0"/>
                <a:ea typeface="ＭＳ Ｐゴシック" charset="0"/>
              </a:defRPr>
            </a:lvl3pPr>
            <a:lvl4pPr marL="1600200" indent="-228600">
              <a:tabLst>
                <a:tab pos="457200" algn="l"/>
                <a:tab pos="914400" algn="l"/>
                <a:tab pos="1371600" algn="l"/>
              </a:tabLst>
              <a:defRPr sz="2400">
                <a:solidFill>
                  <a:schemeClr val="tx1"/>
                </a:solidFill>
                <a:latin typeface="Times" charset="0"/>
                <a:ea typeface="ＭＳ Ｐゴシック" charset="0"/>
              </a:defRPr>
            </a:lvl4pPr>
            <a:lvl5pPr marL="2057400" indent="-228600">
              <a:tabLst>
                <a:tab pos="457200" algn="l"/>
                <a:tab pos="914400" algn="l"/>
                <a:tab pos="13716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9pPr>
          </a:lstStyle>
          <a:p>
            <a:r>
              <a:rPr lang="en-US" sz="2000" b="1" dirty="0">
                <a:latin typeface="Arial" charset="0"/>
              </a:rPr>
              <a:t>IV.	Community ecology</a:t>
            </a:r>
          </a:p>
          <a:p>
            <a:r>
              <a:rPr lang="en-US" sz="2000" dirty="0">
                <a:latin typeface="Arial" charset="0"/>
              </a:rPr>
              <a:t>	</a:t>
            </a:r>
            <a:r>
              <a:rPr lang="en-US" sz="2000" dirty="0" smtClean="0">
                <a:latin typeface="Arial" charset="0"/>
              </a:rPr>
              <a:t>2</a:t>
            </a:r>
            <a:r>
              <a:rPr lang="en-US" sz="2000" dirty="0">
                <a:latin typeface="Arial" charset="0"/>
              </a:rPr>
              <a:t>.	the organization of communities - are communities a natural unit of organization?</a:t>
            </a:r>
          </a:p>
          <a:p>
            <a:r>
              <a:rPr lang="en-US" sz="2000" dirty="0">
                <a:latin typeface="Arial" charset="0"/>
              </a:rPr>
              <a:t>		</a:t>
            </a:r>
            <a:r>
              <a:rPr lang="en-US" sz="2000" dirty="0" smtClean="0">
                <a:latin typeface="Arial" charset="0"/>
              </a:rPr>
              <a:t>a</a:t>
            </a:r>
            <a:r>
              <a:rPr lang="en-US" sz="2000" dirty="0">
                <a:latin typeface="Arial" charset="0"/>
              </a:rPr>
              <a:t>.	Yes - Clements</a:t>
            </a:r>
            <a:r>
              <a:rPr lang="ja-JP" altLang="en-US" sz="2000" dirty="0">
                <a:latin typeface="Arial" charset="0"/>
              </a:rPr>
              <a:t>’</a:t>
            </a:r>
            <a:r>
              <a:rPr lang="en-US" altLang="ja-JP" sz="2000" dirty="0">
                <a:latin typeface="Arial" charset="0"/>
              </a:rPr>
              <a:t> </a:t>
            </a:r>
            <a:r>
              <a:rPr lang="en-US" altLang="ja-JP" sz="2000" u="sng" dirty="0" err="1">
                <a:latin typeface="Arial" charset="0"/>
              </a:rPr>
              <a:t>superorganism</a:t>
            </a:r>
            <a:r>
              <a:rPr lang="en-US" altLang="ja-JP" sz="2000" dirty="0">
                <a:latin typeface="Arial" charset="0"/>
              </a:rPr>
              <a:t>, closed, communities</a:t>
            </a:r>
          </a:p>
          <a:p>
            <a:r>
              <a:rPr lang="en-US" sz="2000" dirty="0">
                <a:latin typeface="Arial" charset="0"/>
              </a:rPr>
              <a:t>		</a:t>
            </a:r>
            <a:r>
              <a:rPr lang="en-US" sz="2000" dirty="0" smtClean="0">
                <a:latin typeface="Arial" charset="0"/>
              </a:rPr>
              <a:t>b</a:t>
            </a:r>
            <a:r>
              <a:rPr lang="en-US" sz="2000" dirty="0">
                <a:latin typeface="Arial" charset="0"/>
              </a:rPr>
              <a:t>.	No- Gleason and Cooper</a:t>
            </a:r>
            <a:r>
              <a:rPr lang="ja-JP" altLang="en-US" sz="2000" dirty="0">
                <a:latin typeface="Arial" charset="0"/>
              </a:rPr>
              <a:t>’</a:t>
            </a:r>
            <a:r>
              <a:rPr lang="en-US" altLang="ja-JP" sz="2000" dirty="0">
                <a:latin typeface="Arial" charset="0"/>
              </a:rPr>
              <a:t>s </a:t>
            </a:r>
            <a:r>
              <a:rPr lang="en-US" altLang="ja-JP" sz="2000" u="sng" dirty="0">
                <a:latin typeface="Arial" charset="0"/>
              </a:rPr>
              <a:t>individualistic, open communities</a:t>
            </a:r>
          </a:p>
          <a:p>
            <a:r>
              <a:rPr lang="en-US" sz="2000" dirty="0">
                <a:latin typeface="Arial" charset="0"/>
              </a:rPr>
              <a:t>		</a:t>
            </a:r>
            <a:r>
              <a:rPr lang="en-US" sz="2000" dirty="0" smtClean="0">
                <a:latin typeface="Arial" charset="0"/>
              </a:rPr>
              <a:t>c</a:t>
            </a:r>
            <a:r>
              <a:rPr lang="en-US" sz="2000" dirty="0">
                <a:latin typeface="Arial" charset="0"/>
              </a:rPr>
              <a:t>.	Evidence</a:t>
            </a:r>
            <a:r>
              <a:rPr lang="en-US" sz="2000" u="sng" dirty="0">
                <a:latin typeface="Arial" charset="0"/>
              </a:rPr>
              <a:t> </a:t>
            </a:r>
            <a:endParaRPr lang="en-US" sz="2000" dirty="0">
              <a:latin typeface="Arial" charset="0"/>
            </a:endParaRPr>
          </a:p>
          <a:p>
            <a:r>
              <a:rPr lang="en-US" sz="2000" dirty="0">
                <a:latin typeface="Arial" charset="0"/>
              </a:rPr>
              <a:t>			--	continuity and discontinuity of stands</a:t>
            </a:r>
          </a:p>
          <a:p>
            <a:r>
              <a:rPr lang="en-US" sz="2000" dirty="0">
                <a:latin typeface="Arial" charset="0"/>
              </a:rPr>
              <a:t>			-- 	gradient analysis and ordination show individualistic</a:t>
            </a:r>
          </a:p>
          <a:p>
            <a:r>
              <a:rPr lang="en-US" sz="2000" dirty="0">
                <a:latin typeface="Arial" charset="0"/>
              </a:rPr>
              <a:t>			--	dynamic relations between species populations:  at some </a:t>
            </a:r>
            <a:endParaRPr lang="en-US" sz="2000" dirty="0" smtClean="0">
              <a:latin typeface="Arial" charset="0"/>
            </a:endParaRPr>
          </a:p>
          <a:p>
            <a:r>
              <a:rPr lang="en-US" sz="2000" dirty="0">
                <a:latin typeface="Arial" charset="0"/>
              </a:rPr>
              <a:t>	</a:t>
            </a:r>
            <a:r>
              <a:rPr lang="en-US" sz="2000" dirty="0" smtClean="0">
                <a:latin typeface="Arial" charset="0"/>
              </a:rPr>
              <a:t>			level</a:t>
            </a:r>
            <a:r>
              <a:rPr lang="en-US" sz="2000" dirty="0">
                <a:latin typeface="Arial" charset="0"/>
              </a:rPr>
              <a:t>, species must be organized by obligate </a:t>
            </a:r>
            <a:endParaRPr lang="en-US" sz="2000" dirty="0" smtClean="0">
              <a:latin typeface="Arial" charset="0"/>
            </a:endParaRPr>
          </a:p>
          <a:p>
            <a:r>
              <a:rPr lang="en-US" sz="2000" dirty="0">
                <a:latin typeface="Arial" charset="0"/>
              </a:rPr>
              <a:t>	</a:t>
            </a:r>
            <a:r>
              <a:rPr lang="en-US" sz="2000" dirty="0" smtClean="0">
                <a:latin typeface="Arial" charset="0"/>
              </a:rPr>
              <a:t>			interrelationships</a:t>
            </a:r>
            <a:r>
              <a:rPr lang="en-US" sz="2000" dirty="0">
                <a:latin typeface="Arial" charset="0"/>
              </a:rPr>
              <a:t>.</a:t>
            </a:r>
          </a:p>
          <a:p>
            <a:endParaRPr lang="en-US" sz="2000" dirty="0">
              <a:latin typeface="Arial" charset="0"/>
            </a:endParaRPr>
          </a:p>
          <a:p>
            <a:r>
              <a:rPr lang="en-US" sz="2000" dirty="0">
                <a:solidFill>
                  <a:srgbClr val="FF0000"/>
                </a:solidFill>
                <a:latin typeface="Arial" charset="0"/>
              </a:rPr>
              <a:t>To some degree, predators depend on certain prey or plants depend on certain pollinators, etc., which requires that species distributions are non-independent.  So, both </a:t>
            </a:r>
            <a:r>
              <a:rPr lang="ja-JP" altLang="en-US" sz="2000" dirty="0">
                <a:solidFill>
                  <a:srgbClr val="FF0000"/>
                </a:solidFill>
                <a:latin typeface="Arial" charset="0"/>
              </a:rPr>
              <a:t>“</a:t>
            </a:r>
            <a:r>
              <a:rPr lang="en-US" altLang="ja-JP" sz="2000" dirty="0" err="1">
                <a:solidFill>
                  <a:srgbClr val="FF0000"/>
                </a:solidFill>
                <a:latin typeface="Arial" charset="0"/>
              </a:rPr>
              <a:t>superorganism</a:t>
            </a:r>
            <a:r>
              <a:rPr lang="ja-JP" altLang="en-US" sz="2000" dirty="0">
                <a:solidFill>
                  <a:srgbClr val="FF0000"/>
                </a:solidFill>
                <a:latin typeface="Arial" charset="0"/>
              </a:rPr>
              <a:t>”</a:t>
            </a:r>
            <a:r>
              <a:rPr lang="en-US" altLang="ja-JP" sz="2000" dirty="0">
                <a:solidFill>
                  <a:srgbClr val="FF0000"/>
                </a:solidFill>
                <a:latin typeface="Arial" charset="0"/>
              </a:rPr>
              <a:t> and </a:t>
            </a:r>
            <a:r>
              <a:rPr lang="ja-JP" altLang="en-US" sz="2000" dirty="0">
                <a:solidFill>
                  <a:srgbClr val="FF0000"/>
                </a:solidFill>
                <a:latin typeface="Arial" charset="0"/>
              </a:rPr>
              <a:t>“</a:t>
            </a:r>
            <a:r>
              <a:rPr lang="en-US" altLang="ja-JP" sz="2000" dirty="0">
                <a:solidFill>
                  <a:srgbClr val="FF0000"/>
                </a:solidFill>
                <a:latin typeface="Arial" charset="0"/>
              </a:rPr>
              <a:t>individualistic</a:t>
            </a:r>
            <a:r>
              <a:rPr lang="ja-JP" altLang="en-US" sz="2000" dirty="0">
                <a:solidFill>
                  <a:srgbClr val="FF0000"/>
                </a:solidFill>
                <a:latin typeface="Arial" charset="0"/>
              </a:rPr>
              <a:t>”</a:t>
            </a:r>
            <a:r>
              <a:rPr lang="en-US" altLang="ja-JP" sz="2000" dirty="0">
                <a:solidFill>
                  <a:srgbClr val="FF0000"/>
                </a:solidFill>
                <a:latin typeface="Arial" charset="0"/>
              </a:rPr>
              <a:t> views may apply, although most patterns suggest individualism.</a:t>
            </a:r>
            <a:endParaRPr lang="en-US" sz="2000" dirty="0">
              <a:solidFill>
                <a:srgbClr val="FF0000"/>
              </a:solidFill>
              <a:latin typeface="Arial" charset="0"/>
            </a:endParaRPr>
          </a:p>
        </p:txBody>
      </p:sp>
      <p:pic>
        <p:nvPicPr>
          <p:cNvPr id="52227"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2389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ChangeArrowheads="1"/>
          </p:cNvSpPr>
          <p:nvPr/>
        </p:nvSpPr>
        <p:spPr bwMode="auto">
          <a:xfrm>
            <a:off x="990600" y="914400"/>
            <a:ext cx="7696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buAutoNum type="romanUcPeriod" startAt="4"/>
              <a:tabLst>
                <a:tab pos="454025" algn="l"/>
                <a:tab pos="920750" algn="l"/>
                <a:tab pos="1373188" algn="l"/>
                <a:tab pos="1828800" algn="l"/>
                <a:tab pos="2284413" algn="l"/>
                <a:tab pos="2738438" algn="l"/>
              </a:tabLst>
            </a:pPr>
            <a:r>
              <a:rPr lang="en-US" b="1" dirty="0" smtClean="0">
                <a:latin typeface="Arial" charset="0"/>
              </a:rPr>
              <a:t>Community ecology</a:t>
            </a:r>
          </a:p>
          <a:p>
            <a:pPr>
              <a:tabLst>
                <a:tab pos="454025" algn="l"/>
                <a:tab pos="920750" algn="l"/>
                <a:tab pos="1373188" algn="l"/>
                <a:tab pos="1828800" algn="l"/>
                <a:tab pos="2284413" algn="l"/>
                <a:tab pos="2738438" algn="l"/>
              </a:tabLst>
            </a:pPr>
            <a:endParaRPr lang="en-US" b="1" dirty="0">
              <a:latin typeface="Arial" charset="0"/>
            </a:endParaRPr>
          </a:p>
          <a:p>
            <a:pPr marL="609600" indent="-609600">
              <a:tabLst>
                <a:tab pos="454025" algn="l"/>
                <a:tab pos="920750" algn="l"/>
                <a:tab pos="1373188" algn="l"/>
                <a:tab pos="1828800" algn="l"/>
                <a:tab pos="2284413" algn="l"/>
                <a:tab pos="2738438" algn="l"/>
              </a:tabLst>
            </a:pPr>
            <a:r>
              <a:rPr lang="en-US" dirty="0">
                <a:latin typeface="Arial" charset="0"/>
              </a:rPr>
              <a:t>	A.	What is community ecology?</a:t>
            </a:r>
          </a:p>
          <a:p>
            <a:pPr marL="609600" indent="-609600">
              <a:tabLst>
                <a:tab pos="454025" algn="l"/>
                <a:tab pos="920750" algn="l"/>
                <a:tab pos="1373188" algn="l"/>
                <a:tab pos="1828800" algn="l"/>
                <a:tab pos="2284413" algn="l"/>
                <a:tab pos="2738438" algn="l"/>
              </a:tabLst>
            </a:pPr>
            <a:endParaRPr lang="en-US" dirty="0">
              <a:latin typeface="Arial" charset="0"/>
            </a:endParaRPr>
          </a:p>
          <a:p>
            <a:pPr marL="609600" indent="-609600">
              <a:tabLst>
                <a:tab pos="454025" algn="l"/>
                <a:tab pos="920750" algn="l"/>
                <a:tab pos="1373188" algn="l"/>
                <a:tab pos="1828800" algn="l"/>
                <a:tab pos="2284413" algn="l"/>
                <a:tab pos="2738438" algn="l"/>
              </a:tabLst>
            </a:pPr>
            <a:r>
              <a:rPr lang="en-US" dirty="0">
                <a:latin typeface="Arial" charset="0"/>
              </a:rPr>
              <a:t>	B.	How do we quantify communities?  </a:t>
            </a:r>
          </a:p>
          <a:p>
            <a:pPr marL="609600" indent="-609600">
              <a:tabLst>
                <a:tab pos="454025" algn="l"/>
                <a:tab pos="920750" algn="l"/>
                <a:tab pos="1373188" algn="l"/>
                <a:tab pos="1828800" algn="l"/>
                <a:tab pos="2284413" algn="l"/>
                <a:tab pos="2738438" algn="l"/>
              </a:tabLst>
            </a:pPr>
            <a:endParaRPr lang="en-US" dirty="0">
              <a:latin typeface="Arial" charset="0"/>
            </a:endParaRPr>
          </a:p>
          <a:p>
            <a:pPr marL="1066800" lvl="1" indent="-609600">
              <a:buAutoNum type="alphaUcPeriod" startAt="3"/>
              <a:tabLst>
                <a:tab pos="454025" algn="l"/>
                <a:tab pos="920750" algn="l"/>
                <a:tab pos="1373188" algn="l"/>
                <a:tab pos="1828800" algn="l"/>
                <a:tab pos="2284413" algn="l"/>
                <a:tab pos="2738438" algn="l"/>
              </a:tabLst>
            </a:pPr>
            <a:r>
              <a:rPr lang="en-US" dirty="0" smtClean="0">
                <a:latin typeface="Arial" charset="0"/>
              </a:rPr>
              <a:t>Community patterns at large spatial scales</a:t>
            </a:r>
          </a:p>
          <a:p>
            <a:pPr lvl="1">
              <a:tabLst>
                <a:tab pos="454025" algn="l"/>
                <a:tab pos="920750" algn="l"/>
                <a:tab pos="1373188" algn="l"/>
                <a:tab pos="1828800" algn="l"/>
                <a:tab pos="2284413" algn="l"/>
                <a:tab pos="2738438" algn="l"/>
              </a:tabLst>
            </a:pPr>
            <a:r>
              <a:rPr lang="en-US" dirty="0">
                <a:latin typeface="Arial" charset="0"/>
              </a:rPr>
              <a:t>	</a:t>
            </a:r>
            <a:r>
              <a:rPr lang="en-US" dirty="0" smtClean="0">
                <a:latin typeface="Arial" charset="0"/>
              </a:rPr>
              <a:t>-- this is </a:t>
            </a:r>
            <a:r>
              <a:rPr lang="en-US" u="sng" dirty="0" smtClean="0">
                <a:latin typeface="Arial" charset="0"/>
              </a:rPr>
              <a:t>Biogeography</a:t>
            </a:r>
            <a:r>
              <a:rPr lang="en-US" dirty="0" smtClean="0">
                <a:latin typeface="Arial" charset="0"/>
              </a:rPr>
              <a:t>.</a:t>
            </a:r>
            <a:endParaRPr lang="en-US" dirty="0">
              <a:latin typeface="Arial" charset="0"/>
            </a:endParaRPr>
          </a:p>
          <a:p>
            <a:pPr marL="609600" indent="-609600">
              <a:tabLst>
                <a:tab pos="454025" algn="l"/>
                <a:tab pos="920750" algn="l"/>
                <a:tab pos="1373188" algn="l"/>
                <a:tab pos="1828800" algn="l"/>
                <a:tab pos="2284413" algn="l"/>
                <a:tab pos="2738438" algn="l"/>
              </a:tabLst>
            </a:pPr>
            <a:endParaRPr lang="en-US" dirty="0">
              <a:solidFill>
                <a:srgbClr val="000000"/>
              </a:solidFill>
              <a:latin typeface="Arial" charset="0"/>
            </a:endParaRPr>
          </a:p>
        </p:txBody>
      </p:sp>
      <p:sp>
        <p:nvSpPr>
          <p:cNvPr id="17410"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7411"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13099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839200" cy="533400"/>
          </a:xfrm>
        </p:spPr>
        <p:txBody>
          <a:bodyPr/>
          <a:lstStyle/>
          <a:p>
            <a:pPr algn="l"/>
            <a:r>
              <a:rPr lang="en-US" sz="2400" dirty="0" smtClean="0">
                <a:latin typeface="Arial"/>
                <a:cs typeface="Arial"/>
              </a:rPr>
              <a:t>C. Community Patterns at Large Scales: Biogeography</a:t>
            </a:r>
            <a:endParaRPr lang="en-US" sz="2400" dirty="0">
              <a:latin typeface="Arial"/>
              <a:cs typeface="Arial"/>
            </a:endParaRPr>
          </a:p>
        </p:txBody>
      </p:sp>
      <p:sp>
        <p:nvSpPr>
          <p:cNvPr id="3" name="Content Placeholder 2"/>
          <p:cNvSpPr>
            <a:spLocks noGrp="1"/>
          </p:cNvSpPr>
          <p:nvPr>
            <p:ph idx="1"/>
          </p:nvPr>
        </p:nvSpPr>
        <p:spPr>
          <a:xfrm>
            <a:off x="106933" y="1628800"/>
            <a:ext cx="8857555" cy="5229200"/>
          </a:xfrm>
        </p:spPr>
        <p:txBody>
          <a:bodyPr>
            <a:normAutofit/>
          </a:bodyPr>
          <a:lstStyle/>
          <a:p>
            <a:pPr>
              <a:buNone/>
            </a:pPr>
            <a:r>
              <a:rPr lang="en-US" sz="2400" dirty="0" smtClean="0">
                <a:latin typeface="Arial"/>
                <a:cs typeface="Arial"/>
              </a:rPr>
              <a:t>	Geographic distribution of biodiversity</a:t>
            </a:r>
          </a:p>
          <a:p>
            <a:pPr>
              <a:buNone/>
            </a:pPr>
            <a:endParaRPr lang="en-US" sz="2400" dirty="0">
              <a:latin typeface="Arial"/>
              <a:cs typeface="Arial"/>
            </a:endParaRPr>
          </a:p>
          <a:p>
            <a:pPr>
              <a:buNone/>
            </a:pPr>
            <a:endParaRPr lang="en-US" sz="2400" dirty="0" smtClean="0">
              <a:latin typeface="Arial"/>
              <a:cs typeface="Arial"/>
            </a:endParaRPr>
          </a:p>
          <a:p>
            <a:pPr lvl="1">
              <a:buNone/>
            </a:pPr>
            <a:endParaRPr lang="en-US" sz="2000" dirty="0" smtClean="0">
              <a:latin typeface="Arial"/>
              <a:cs typeface="Arial"/>
            </a:endParaRPr>
          </a:p>
          <a:p>
            <a:pPr lvl="1"/>
            <a:endParaRPr lang="en-US" sz="2000" u="sng" dirty="0" smtClean="0">
              <a:latin typeface="Arial"/>
              <a:cs typeface="Arial"/>
            </a:endParaRPr>
          </a:p>
          <a:p>
            <a:pPr lvl="1"/>
            <a:endParaRPr lang="en-US" sz="2000" u="sng" dirty="0" smtClean="0">
              <a:latin typeface="Arial"/>
              <a:cs typeface="Arial"/>
            </a:endParaRPr>
          </a:p>
          <a:p>
            <a:pPr lvl="1"/>
            <a:endParaRPr lang="en-US" sz="2000" u="sng" dirty="0" smtClean="0">
              <a:latin typeface="Arial"/>
              <a:cs typeface="Arial"/>
            </a:endParaRPr>
          </a:p>
          <a:p>
            <a:pPr lvl="1"/>
            <a:endParaRPr lang="en-US" sz="2000" u="sng" dirty="0" smtClean="0">
              <a:latin typeface="Arial"/>
              <a:cs typeface="Arial"/>
            </a:endParaRPr>
          </a:p>
          <a:p>
            <a:pPr lvl="1"/>
            <a:endParaRPr lang="en-US" sz="2000" u="sng" dirty="0" smtClean="0">
              <a:latin typeface="Arial"/>
              <a:cs typeface="Arial"/>
            </a:endParaRPr>
          </a:p>
          <a:p>
            <a:pPr lvl="1"/>
            <a:r>
              <a:rPr lang="en-US" sz="2400" u="sng" dirty="0" smtClean="0">
                <a:latin typeface="Arial"/>
                <a:cs typeface="Arial"/>
              </a:rPr>
              <a:t>Historical (evolutionary)</a:t>
            </a:r>
            <a:r>
              <a:rPr lang="en-US" sz="2400" dirty="0" smtClean="0">
                <a:latin typeface="Arial"/>
                <a:cs typeface="Arial"/>
              </a:rPr>
              <a:t>: distribution = past events</a:t>
            </a:r>
            <a:endParaRPr lang="en-US" sz="2400" u="sng" dirty="0" smtClean="0">
              <a:latin typeface="Arial"/>
              <a:cs typeface="Arial"/>
            </a:endParaRPr>
          </a:p>
          <a:p>
            <a:pPr lvl="1"/>
            <a:r>
              <a:rPr lang="en-US" sz="2400" u="sng" dirty="0" smtClean="0">
                <a:latin typeface="Arial"/>
                <a:cs typeface="Arial"/>
              </a:rPr>
              <a:t>Ecological</a:t>
            </a:r>
            <a:r>
              <a:rPr lang="en-US" sz="2400" dirty="0" smtClean="0">
                <a:latin typeface="Arial"/>
                <a:cs typeface="Arial"/>
              </a:rPr>
              <a:t>: distribution = current environment</a:t>
            </a:r>
          </a:p>
        </p:txBody>
      </p:sp>
      <p:pic>
        <p:nvPicPr>
          <p:cNvPr id="4" name="Picture 2" descr="C:\Users\XPS\Desktop\Wallace_biogeography.jpg"/>
          <p:cNvPicPr>
            <a:picLocks noChangeAspect="1" noChangeArrowheads="1"/>
          </p:cNvPicPr>
          <p:nvPr/>
        </p:nvPicPr>
        <p:blipFill>
          <a:blip r:embed="rId3" cstate="print"/>
          <a:srcRect/>
          <a:stretch>
            <a:fillRect/>
          </a:stretch>
        </p:blipFill>
        <p:spPr bwMode="auto">
          <a:xfrm>
            <a:off x="533400" y="2380312"/>
            <a:ext cx="4968552" cy="2344088"/>
          </a:xfrm>
          <a:prstGeom prst="rect">
            <a:avLst/>
          </a:prstGeom>
          <a:noFill/>
        </p:spPr>
      </p:pic>
      <p:grpSp>
        <p:nvGrpSpPr>
          <p:cNvPr id="5" name="Group 19"/>
          <p:cNvGrpSpPr>
            <a:grpSpLocks/>
          </p:cNvGrpSpPr>
          <p:nvPr/>
        </p:nvGrpSpPr>
        <p:grpSpPr bwMode="auto">
          <a:xfrm>
            <a:off x="5796136" y="1988840"/>
            <a:ext cx="2986674" cy="2880320"/>
            <a:chOff x="900113" y="3717032"/>
            <a:chExt cx="2705078" cy="2725737"/>
          </a:xfrm>
        </p:grpSpPr>
        <p:sp>
          <p:nvSpPr>
            <p:cNvPr id="6" name="Oval 5"/>
            <p:cNvSpPr/>
            <p:nvPr/>
          </p:nvSpPr>
          <p:spPr>
            <a:xfrm>
              <a:off x="1476077" y="4320018"/>
              <a:ext cx="1513282" cy="151128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latin typeface="Arial"/>
                <a:cs typeface="Arial"/>
              </a:endParaRPr>
            </a:p>
          </p:txBody>
        </p:sp>
        <p:sp>
          <p:nvSpPr>
            <p:cNvPr id="7" name="Oval 6"/>
            <p:cNvSpPr/>
            <p:nvPr/>
          </p:nvSpPr>
          <p:spPr>
            <a:xfrm>
              <a:off x="2124142" y="3717032"/>
              <a:ext cx="936471" cy="9362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latin typeface="Arial"/>
                <a:cs typeface="Arial"/>
              </a:endParaRPr>
            </a:p>
          </p:txBody>
        </p:sp>
        <p:sp>
          <p:nvSpPr>
            <p:cNvPr id="8" name="Oval 7"/>
            <p:cNvSpPr/>
            <p:nvPr/>
          </p:nvSpPr>
          <p:spPr>
            <a:xfrm>
              <a:off x="1189367" y="3851877"/>
              <a:ext cx="934774" cy="93543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latin typeface="Arial"/>
                <a:cs typeface="Arial"/>
              </a:endParaRPr>
            </a:p>
          </p:txBody>
        </p:sp>
        <p:sp>
          <p:nvSpPr>
            <p:cNvPr id="9" name="Oval 8"/>
            <p:cNvSpPr/>
            <p:nvPr/>
          </p:nvSpPr>
          <p:spPr>
            <a:xfrm>
              <a:off x="900113" y="4755085"/>
              <a:ext cx="936471" cy="93713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latin typeface="Arial"/>
                <a:cs typeface="Arial"/>
              </a:endParaRPr>
            </a:p>
          </p:txBody>
        </p:sp>
        <p:sp>
          <p:nvSpPr>
            <p:cNvPr id="10" name="Oval 9"/>
            <p:cNvSpPr/>
            <p:nvPr/>
          </p:nvSpPr>
          <p:spPr>
            <a:xfrm>
              <a:off x="2668720" y="4499812"/>
              <a:ext cx="936471" cy="934587"/>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latin typeface="Arial"/>
                <a:cs typeface="Arial"/>
              </a:endParaRPr>
            </a:p>
          </p:txBody>
        </p:sp>
        <p:sp>
          <p:nvSpPr>
            <p:cNvPr id="11" name="Oval 10"/>
            <p:cNvSpPr/>
            <p:nvPr/>
          </p:nvSpPr>
          <p:spPr>
            <a:xfrm>
              <a:off x="1476077" y="5507334"/>
              <a:ext cx="937319" cy="93543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latin typeface="Arial"/>
                <a:cs typeface="Arial"/>
              </a:endParaRPr>
            </a:p>
          </p:txBody>
        </p:sp>
        <p:sp>
          <p:nvSpPr>
            <p:cNvPr id="12" name="Oval 11"/>
            <p:cNvSpPr/>
            <p:nvPr/>
          </p:nvSpPr>
          <p:spPr>
            <a:xfrm>
              <a:off x="2413395" y="5415741"/>
              <a:ext cx="934774" cy="934587"/>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latin typeface="Arial"/>
                <a:cs typeface="Arial"/>
              </a:endParaRPr>
            </a:p>
          </p:txBody>
        </p:sp>
        <p:sp>
          <p:nvSpPr>
            <p:cNvPr id="13" name="TextBox 15"/>
            <p:cNvSpPr txBox="1">
              <a:spLocks noChangeArrowheads="1"/>
            </p:cNvSpPr>
            <p:nvPr/>
          </p:nvSpPr>
          <p:spPr bwMode="auto">
            <a:xfrm>
              <a:off x="1746885" y="5047665"/>
              <a:ext cx="1027417" cy="262133"/>
            </a:xfrm>
            <a:prstGeom prst="rect">
              <a:avLst/>
            </a:prstGeom>
            <a:noFill/>
            <a:ln w="9525">
              <a:noFill/>
              <a:miter lim="800000"/>
              <a:headEnd/>
              <a:tailEnd/>
            </a:ln>
          </p:spPr>
          <p:txBody>
            <a:bodyPr wrap="none">
              <a:spAutoFit/>
            </a:bodyPr>
            <a:lstStyle/>
            <a:p>
              <a:r>
                <a:rPr lang="en-US" sz="1200" dirty="0">
                  <a:solidFill>
                    <a:srgbClr val="FFC000"/>
                  </a:solidFill>
                  <a:latin typeface="Arial"/>
                  <a:cs typeface="Arial"/>
                </a:rPr>
                <a:t>Biogeography</a:t>
              </a:r>
            </a:p>
          </p:txBody>
        </p:sp>
        <p:sp>
          <p:nvSpPr>
            <p:cNvPr id="14" name="TextBox 17"/>
            <p:cNvSpPr txBox="1">
              <a:spLocks noChangeArrowheads="1"/>
            </p:cNvSpPr>
            <p:nvPr/>
          </p:nvSpPr>
          <p:spPr bwMode="auto">
            <a:xfrm>
              <a:off x="1292226" y="4139307"/>
              <a:ext cx="663113" cy="262133"/>
            </a:xfrm>
            <a:prstGeom prst="rect">
              <a:avLst/>
            </a:prstGeom>
            <a:noFill/>
            <a:ln w="9525">
              <a:noFill/>
              <a:miter lim="800000"/>
              <a:headEnd/>
              <a:tailEnd/>
            </a:ln>
          </p:spPr>
          <p:txBody>
            <a:bodyPr wrap="none">
              <a:spAutoFit/>
            </a:bodyPr>
            <a:lstStyle/>
            <a:p>
              <a:r>
                <a:rPr lang="en-US" sz="1200" dirty="0">
                  <a:latin typeface="Arial"/>
                  <a:cs typeface="Arial"/>
                </a:rPr>
                <a:t>Ecology</a:t>
              </a:r>
            </a:p>
          </p:txBody>
        </p:sp>
        <p:sp>
          <p:nvSpPr>
            <p:cNvPr id="15" name="TextBox 19"/>
            <p:cNvSpPr txBox="1">
              <a:spLocks noChangeArrowheads="1"/>
            </p:cNvSpPr>
            <p:nvPr/>
          </p:nvSpPr>
          <p:spPr bwMode="auto">
            <a:xfrm>
              <a:off x="977053" y="5101958"/>
              <a:ext cx="717285" cy="262133"/>
            </a:xfrm>
            <a:prstGeom prst="rect">
              <a:avLst/>
            </a:prstGeom>
            <a:noFill/>
            <a:ln w="9525">
              <a:noFill/>
              <a:miter lim="800000"/>
              <a:headEnd/>
              <a:tailEnd/>
            </a:ln>
          </p:spPr>
          <p:txBody>
            <a:bodyPr wrap="none">
              <a:spAutoFit/>
            </a:bodyPr>
            <a:lstStyle/>
            <a:p>
              <a:r>
                <a:rPr lang="en-US" sz="1200" dirty="0">
                  <a:latin typeface="Arial"/>
                  <a:cs typeface="Arial"/>
                </a:rPr>
                <a:t>Genetics</a:t>
              </a:r>
            </a:p>
          </p:txBody>
        </p:sp>
        <p:sp>
          <p:nvSpPr>
            <p:cNvPr id="16" name="TextBox 20"/>
            <p:cNvSpPr txBox="1">
              <a:spLocks noChangeArrowheads="1"/>
            </p:cNvSpPr>
            <p:nvPr/>
          </p:nvSpPr>
          <p:spPr bwMode="auto">
            <a:xfrm>
              <a:off x="2222501" y="4021832"/>
              <a:ext cx="740628" cy="262133"/>
            </a:xfrm>
            <a:prstGeom prst="rect">
              <a:avLst/>
            </a:prstGeom>
            <a:noFill/>
            <a:ln w="9525">
              <a:noFill/>
              <a:miter lim="800000"/>
              <a:headEnd/>
              <a:tailEnd/>
            </a:ln>
          </p:spPr>
          <p:txBody>
            <a:bodyPr wrap="none">
              <a:spAutoFit/>
            </a:bodyPr>
            <a:lstStyle/>
            <a:p>
              <a:r>
                <a:rPr lang="en-US" sz="1200" dirty="0">
                  <a:latin typeface="Arial"/>
                  <a:cs typeface="Arial"/>
                </a:rPr>
                <a:t>Evolution</a:t>
              </a:r>
            </a:p>
          </p:txBody>
        </p:sp>
        <p:sp>
          <p:nvSpPr>
            <p:cNvPr id="17" name="TextBox 16"/>
            <p:cNvSpPr txBox="1"/>
            <p:nvPr/>
          </p:nvSpPr>
          <p:spPr>
            <a:xfrm>
              <a:off x="2708587" y="4832260"/>
              <a:ext cx="856868" cy="262133"/>
            </a:xfrm>
            <a:prstGeom prst="rect">
              <a:avLst/>
            </a:prstGeom>
            <a:noFill/>
          </p:spPr>
          <p:txBody>
            <a:bodyPr wrap="none">
              <a:spAutoFit/>
            </a:bodyPr>
            <a:lstStyle/>
            <a:p>
              <a:pPr>
                <a:defRPr/>
              </a:pPr>
              <a:r>
                <a:rPr lang="en-US" sz="1200" kern="0" dirty="0">
                  <a:latin typeface="Arial"/>
                  <a:cs typeface="Arial"/>
                </a:rPr>
                <a:t>Geography</a:t>
              </a:r>
              <a:endParaRPr lang="en-US" sz="1200" dirty="0">
                <a:latin typeface="Arial"/>
                <a:cs typeface="Arial"/>
              </a:endParaRPr>
            </a:p>
          </p:txBody>
        </p:sp>
        <p:sp>
          <p:nvSpPr>
            <p:cNvPr id="18" name="TextBox 22"/>
            <p:cNvSpPr txBox="1">
              <a:spLocks noChangeArrowheads="1"/>
            </p:cNvSpPr>
            <p:nvPr/>
          </p:nvSpPr>
          <p:spPr bwMode="auto">
            <a:xfrm>
              <a:off x="1449551" y="5871982"/>
              <a:ext cx="973176" cy="262133"/>
            </a:xfrm>
            <a:prstGeom prst="rect">
              <a:avLst/>
            </a:prstGeom>
            <a:noFill/>
            <a:ln w="9525">
              <a:noFill/>
              <a:miter lim="800000"/>
              <a:headEnd/>
              <a:tailEnd/>
            </a:ln>
          </p:spPr>
          <p:txBody>
            <a:bodyPr wrap="none">
              <a:spAutoFit/>
            </a:bodyPr>
            <a:lstStyle/>
            <a:p>
              <a:r>
                <a:rPr lang="en-US" sz="1200" dirty="0">
                  <a:latin typeface="Arial"/>
                  <a:cs typeface="Arial"/>
                </a:rPr>
                <a:t>Paleontology</a:t>
              </a:r>
            </a:p>
          </p:txBody>
        </p:sp>
        <p:sp>
          <p:nvSpPr>
            <p:cNvPr id="19" name="TextBox 23"/>
            <p:cNvSpPr txBox="1">
              <a:spLocks noChangeArrowheads="1"/>
            </p:cNvSpPr>
            <p:nvPr/>
          </p:nvSpPr>
          <p:spPr bwMode="auto">
            <a:xfrm>
              <a:off x="2400450" y="5755951"/>
              <a:ext cx="922224" cy="262133"/>
            </a:xfrm>
            <a:prstGeom prst="rect">
              <a:avLst/>
            </a:prstGeom>
            <a:noFill/>
            <a:ln w="9525">
              <a:noFill/>
              <a:miter lim="800000"/>
              <a:headEnd/>
              <a:tailEnd/>
            </a:ln>
          </p:spPr>
          <p:txBody>
            <a:bodyPr wrap="none">
              <a:spAutoFit/>
            </a:bodyPr>
            <a:lstStyle/>
            <a:p>
              <a:r>
                <a:rPr lang="en-US" sz="1200" dirty="0">
                  <a:latin typeface="Arial"/>
                  <a:cs typeface="Arial"/>
                </a:rPr>
                <a:t>Systematics</a:t>
              </a:r>
            </a:p>
          </p:txBody>
        </p:sp>
      </p:grpSp>
      <p:pic>
        <p:nvPicPr>
          <p:cNvPr id="20" name="Picture 6"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973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7772400" cy="4114800"/>
          </a:xfrm>
        </p:spPr>
        <p:txBody>
          <a:bodyPr/>
          <a:lstStyle/>
          <a:p>
            <a:r>
              <a:rPr lang="en-US" sz="2400" dirty="0" smtClean="0">
                <a:latin typeface="Arial"/>
                <a:cs typeface="Arial"/>
              </a:rPr>
              <a:t>Unique, non-uniform</a:t>
            </a:r>
            <a:endParaRPr lang="en-US" sz="2400" u="sng" dirty="0" smtClean="0">
              <a:latin typeface="Arial"/>
              <a:cs typeface="Arial"/>
            </a:endParaRPr>
          </a:p>
          <a:p>
            <a:r>
              <a:rPr lang="en-US" sz="2400" u="sng" dirty="0" smtClean="0">
                <a:latin typeface="Arial"/>
                <a:cs typeface="Arial"/>
              </a:rPr>
              <a:t>Endemic</a:t>
            </a:r>
            <a:r>
              <a:rPr lang="en-US" sz="2400" dirty="0" smtClean="0">
                <a:latin typeface="Arial"/>
                <a:cs typeface="Arial"/>
              </a:rPr>
              <a:t>- found in one region </a:t>
            </a:r>
          </a:p>
          <a:p>
            <a:r>
              <a:rPr lang="en-US" sz="2400" dirty="0" smtClean="0">
                <a:latin typeface="Arial"/>
                <a:cs typeface="Arial"/>
              </a:rPr>
              <a:t>NZ endemism</a:t>
            </a:r>
            <a:endParaRPr lang="en-US" sz="2400" dirty="0">
              <a:latin typeface="Arial"/>
              <a:cs typeface="Arial"/>
            </a:endParaRPr>
          </a:p>
        </p:txBody>
      </p:sp>
      <p:pic>
        <p:nvPicPr>
          <p:cNvPr id="4" name="Picture 6" descr="C:\Users\XPS\Desktop\Koala_Range [Nrg800; CC-BY-SA].jpg"/>
          <p:cNvPicPr>
            <a:picLocks noChangeAspect="1" noChangeArrowheads="1"/>
          </p:cNvPicPr>
          <p:nvPr/>
        </p:nvPicPr>
        <p:blipFill>
          <a:blip r:embed="rId3" cstate="print"/>
          <a:srcRect/>
          <a:stretch>
            <a:fillRect/>
          </a:stretch>
        </p:blipFill>
        <p:spPr bwMode="auto">
          <a:xfrm>
            <a:off x="506199" y="3573016"/>
            <a:ext cx="3489737" cy="2848967"/>
          </a:xfrm>
          <a:prstGeom prst="rect">
            <a:avLst/>
          </a:prstGeom>
          <a:noFill/>
          <a:ln w="9525">
            <a:noFill/>
            <a:miter lim="800000"/>
            <a:headEnd/>
            <a:tailEnd/>
          </a:ln>
        </p:spPr>
      </p:pic>
      <p:pic>
        <p:nvPicPr>
          <p:cNvPr id="5" name="Picture 8" descr="C:\Users\XPS\Desktop\World.distribution.rhynchocephalia.colour_contrast (tautera range) [Sarefo and Samsara; CC-BY-SA].png"/>
          <p:cNvPicPr>
            <a:picLocks noChangeAspect="1" noChangeArrowheads="1"/>
          </p:cNvPicPr>
          <p:nvPr/>
        </p:nvPicPr>
        <p:blipFill>
          <a:blip r:embed="rId4" cstate="print"/>
          <a:srcRect l="74045" t="65581" r="7097" b="7903"/>
          <a:stretch>
            <a:fillRect/>
          </a:stretch>
        </p:blipFill>
        <p:spPr bwMode="auto">
          <a:xfrm>
            <a:off x="4067944" y="3519843"/>
            <a:ext cx="4392488" cy="2861485"/>
          </a:xfrm>
          <a:prstGeom prst="rect">
            <a:avLst/>
          </a:prstGeom>
          <a:noFill/>
          <a:ln w="9525">
            <a:noFill/>
            <a:miter lim="800000"/>
            <a:headEnd/>
            <a:tailEnd/>
          </a:ln>
        </p:spPr>
      </p:pic>
      <p:pic>
        <p:nvPicPr>
          <p:cNvPr id="6" name="Picture 26" descr="C:\Users\XPS\Documents\Doc\PhdMaterials\reading\classes\Evolution - GUEST LECTURE\biogeography\images\5450473205_5b3d463cd9_o (Koala) [Steve Evans; CC-BY].jpg"/>
          <p:cNvPicPr>
            <a:picLocks noChangeAspect="1" noChangeArrowheads="1"/>
          </p:cNvPicPr>
          <p:nvPr/>
        </p:nvPicPr>
        <p:blipFill>
          <a:blip r:embed="rId5" cstate="print"/>
          <a:srcRect/>
          <a:stretch>
            <a:fillRect/>
          </a:stretch>
        </p:blipFill>
        <p:spPr bwMode="auto">
          <a:xfrm>
            <a:off x="299525" y="4077072"/>
            <a:ext cx="1680187" cy="2520280"/>
          </a:xfrm>
          <a:prstGeom prst="rect">
            <a:avLst/>
          </a:prstGeom>
          <a:noFill/>
        </p:spPr>
      </p:pic>
      <p:pic>
        <p:nvPicPr>
          <p:cNvPr id="7" name="Picture 27" descr="C:\Users\XPS\Documents\Doc\PhdMaterials\reading\classes\Evolution - GUEST LECTURE\biogeography\images\105997889_d3ea9aa3b9_o (Tuatara) [Michael; CC-BY-NC-SA].jpg"/>
          <p:cNvPicPr>
            <a:picLocks noChangeAspect="1" noChangeArrowheads="1"/>
          </p:cNvPicPr>
          <p:nvPr/>
        </p:nvPicPr>
        <p:blipFill>
          <a:blip r:embed="rId6" cstate="print"/>
          <a:srcRect/>
          <a:stretch>
            <a:fillRect/>
          </a:stretch>
        </p:blipFill>
        <p:spPr bwMode="auto">
          <a:xfrm>
            <a:off x="5814781" y="2132856"/>
            <a:ext cx="3005691" cy="2260001"/>
          </a:xfrm>
          <a:prstGeom prst="rect">
            <a:avLst/>
          </a:prstGeom>
          <a:noFill/>
        </p:spPr>
      </p:pic>
      <p:sp>
        <p:nvSpPr>
          <p:cNvPr id="9" name="Rectangle 5"/>
          <p:cNvSpPr>
            <a:spLocks noChangeArrowheads="1"/>
          </p:cNvSpPr>
          <p:nvPr/>
        </p:nvSpPr>
        <p:spPr bwMode="auto">
          <a:xfrm>
            <a:off x="6072306" y="6704112"/>
            <a:ext cx="2087468" cy="123111"/>
          </a:xfrm>
          <a:prstGeom prst="rect">
            <a:avLst/>
          </a:prstGeom>
          <a:noFill/>
          <a:ln w="9525">
            <a:noFill/>
            <a:miter lim="800000"/>
            <a:headEnd/>
            <a:tailEnd/>
          </a:ln>
        </p:spPr>
        <p:txBody>
          <a:bodyPr wrap="none">
            <a:spAutoFit/>
          </a:bodyPr>
          <a:lstStyle/>
          <a:p>
            <a:pPr algn="ctr"/>
            <a:r>
              <a:rPr lang="en-US" sz="200" dirty="0" smtClean="0">
                <a:latin typeface="Arial"/>
                <a:cs typeface="Arial"/>
              </a:rPr>
              <a:t>Images: Koala- Steve Evans / CC-BY; Koala Map- Nrg800 / CC-BY-SA; </a:t>
            </a:r>
            <a:r>
              <a:rPr lang="en-US" altLang="en-US" sz="200" dirty="0" smtClean="0">
                <a:latin typeface="Arial"/>
                <a:cs typeface="Arial"/>
              </a:rPr>
              <a:t>Tuatara- Michael / CC-BY-NC-SA; Tuatara Map- Adapted from </a:t>
            </a:r>
            <a:r>
              <a:rPr lang="en-US" altLang="en-US" sz="200" dirty="0" err="1" smtClean="0">
                <a:latin typeface="Arial"/>
                <a:cs typeface="Arial"/>
              </a:rPr>
              <a:t>Sarefo</a:t>
            </a:r>
            <a:r>
              <a:rPr lang="en-US" altLang="en-US" sz="200" dirty="0" smtClean="0">
                <a:latin typeface="Arial"/>
                <a:cs typeface="Arial"/>
              </a:rPr>
              <a:t> and </a:t>
            </a:r>
            <a:r>
              <a:rPr lang="en-US" altLang="en-US" sz="200" dirty="0" err="1" smtClean="0">
                <a:latin typeface="Arial"/>
                <a:cs typeface="Arial"/>
              </a:rPr>
              <a:t>Samsara</a:t>
            </a:r>
            <a:r>
              <a:rPr lang="en-US" altLang="en-US" sz="200" dirty="0" smtClean="0">
                <a:latin typeface="Arial"/>
                <a:cs typeface="Arial"/>
              </a:rPr>
              <a:t> / CC-BY-SA </a:t>
            </a:r>
            <a:endParaRPr lang="en-US" sz="200" dirty="0" smtClean="0">
              <a:latin typeface="Arial"/>
              <a:cs typeface="Arial"/>
            </a:endParaRPr>
          </a:p>
        </p:txBody>
      </p:sp>
      <p:pic>
        <p:nvPicPr>
          <p:cNvPr id="10" name="Picture 4" descr="table3"/>
          <p:cNvPicPr>
            <a:picLocks noChangeAspect="1" noChangeArrowheads="1"/>
          </p:cNvPicPr>
          <p:nvPr/>
        </p:nvPicPr>
        <p:blipFill>
          <a:blip r:embed="rId7" cstate="print"/>
          <a:srcRect/>
          <a:stretch>
            <a:fillRect/>
          </a:stretch>
        </p:blipFill>
        <p:spPr>
          <a:xfrm>
            <a:off x="1524000" y="2057400"/>
            <a:ext cx="4824536" cy="3592807"/>
          </a:xfrm>
          <a:prstGeom prst="rect">
            <a:avLst/>
          </a:prstGeom>
          <a:noFill/>
          <a:ln/>
        </p:spPr>
      </p:pic>
      <p:cxnSp>
        <p:nvCxnSpPr>
          <p:cNvPr id="12" name="Straight Connector 11"/>
          <p:cNvCxnSpPr/>
          <p:nvPr/>
        </p:nvCxnSpPr>
        <p:spPr>
          <a:xfrm>
            <a:off x="1600200" y="4800600"/>
            <a:ext cx="864096"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486400" y="4800600"/>
            <a:ext cx="288032"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00200" y="2895600"/>
            <a:ext cx="1942396" cy="369332"/>
          </a:xfrm>
          <a:prstGeom prst="rect">
            <a:avLst/>
          </a:prstGeom>
          <a:noFill/>
        </p:spPr>
        <p:txBody>
          <a:bodyPr wrap="none" rtlCol="0">
            <a:spAutoFit/>
          </a:bodyPr>
          <a:lstStyle/>
          <a:p>
            <a:r>
              <a:rPr lang="en-US" sz="1800" dirty="0" smtClean="0">
                <a:solidFill>
                  <a:srgbClr val="0070C0"/>
                </a:solidFill>
                <a:latin typeface="Arial"/>
                <a:cs typeface="Arial"/>
              </a:rPr>
              <a:t>UK: 47 endemics</a:t>
            </a:r>
            <a:endParaRPr lang="en-US" sz="1800" dirty="0">
              <a:solidFill>
                <a:srgbClr val="0070C0"/>
              </a:solidFill>
              <a:latin typeface="Arial"/>
              <a:cs typeface="Arial"/>
            </a:endParaRPr>
          </a:p>
        </p:txBody>
      </p:sp>
      <p:sp>
        <p:nvSpPr>
          <p:cNvPr id="14" name="Title 1"/>
          <p:cNvSpPr txBox="1">
            <a:spLocks/>
          </p:cNvSpPr>
          <p:nvPr/>
        </p:nvSpPr>
        <p:spPr bwMode="auto">
          <a:xfrm>
            <a:off x="0" y="457200"/>
            <a:ext cx="883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pitchFamily="24"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pitchFamily="24"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pitchFamily="24"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pitchFamily="24"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pitchFamily="24" charset="0"/>
              </a:defRPr>
            </a:lvl6pPr>
            <a:lvl7pPr marL="914400" algn="ctr" rtl="0" fontAlgn="base">
              <a:spcBef>
                <a:spcPct val="0"/>
              </a:spcBef>
              <a:spcAft>
                <a:spcPct val="0"/>
              </a:spcAft>
              <a:defRPr sz="4400">
                <a:solidFill>
                  <a:schemeClr val="tx2"/>
                </a:solidFill>
                <a:latin typeface="Times" pitchFamily="24" charset="0"/>
              </a:defRPr>
            </a:lvl7pPr>
            <a:lvl8pPr marL="1371600" algn="ctr" rtl="0" fontAlgn="base">
              <a:spcBef>
                <a:spcPct val="0"/>
              </a:spcBef>
              <a:spcAft>
                <a:spcPct val="0"/>
              </a:spcAft>
              <a:defRPr sz="4400">
                <a:solidFill>
                  <a:schemeClr val="tx2"/>
                </a:solidFill>
                <a:latin typeface="Times" pitchFamily="24" charset="0"/>
              </a:defRPr>
            </a:lvl8pPr>
            <a:lvl9pPr marL="1828800" algn="ctr" rtl="0" fontAlgn="base">
              <a:spcBef>
                <a:spcPct val="0"/>
              </a:spcBef>
              <a:spcAft>
                <a:spcPct val="0"/>
              </a:spcAft>
              <a:defRPr sz="4400">
                <a:solidFill>
                  <a:schemeClr val="tx2"/>
                </a:solidFill>
                <a:latin typeface="Times" pitchFamily="24" charset="0"/>
              </a:defRPr>
            </a:lvl9pPr>
          </a:lstStyle>
          <a:p>
            <a:pPr marL="457200" indent="-457200" algn="l">
              <a:buAutoNum type="alphaUcPeriod" startAt="3"/>
              <a:tabLst>
                <a:tab pos="565150" algn="l"/>
              </a:tabLst>
            </a:pPr>
            <a:r>
              <a:rPr lang="en-US" sz="2400" dirty="0" smtClean="0">
                <a:latin typeface="Arial"/>
                <a:cs typeface="Arial"/>
              </a:rPr>
              <a:t>Community Patterns at Large Scales: Biogeography is the study of patterns in species distributions</a:t>
            </a:r>
            <a:endParaRPr lang="en-US" sz="2400" dirty="0">
              <a:latin typeface="Arial"/>
              <a:cs typeface="Arial"/>
            </a:endParaRPr>
          </a:p>
        </p:txBody>
      </p:sp>
      <p:pic>
        <p:nvPicPr>
          <p:cNvPr id="15" name="Picture 6" descr="EcologyTo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3551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4338"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934200" y="152400"/>
            <a:ext cx="2031375" cy="461665"/>
          </a:xfrm>
          <a:prstGeom prst="rect">
            <a:avLst/>
          </a:prstGeom>
          <a:noFill/>
        </p:spPr>
        <p:txBody>
          <a:bodyPr wrap="none" rtlCol="0">
            <a:spAutoFit/>
          </a:bodyPr>
          <a:lstStyle/>
          <a:p>
            <a:r>
              <a:rPr lang="en-US" dirty="0" smtClean="0">
                <a:latin typeface="Arial"/>
                <a:cs typeface="Arial"/>
              </a:rPr>
              <a:t>Average = 66</a:t>
            </a:r>
            <a:endParaRPr lang="en-US" dirty="0">
              <a:latin typeface="Arial"/>
              <a:cs typeface="Arial"/>
            </a:endParaRPr>
          </a:p>
        </p:txBody>
      </p:sp>
      <p:pic>
        <p:nvPicPr>
          <p:cNvPr id="3" name="Picture 2"/>
          <p:cNvPicPr>
            <a:picLocks noChangeAspect="1"/>
          </p:cNvPicPr>
          <p:nvPr/>
        </p:nvPicPr>
        <p:blipFill>
          <a:blip r:embed="rId4"/>
          <a:stretch>
            <a:fillRect/>
          </a:stretch>
        </p:blipFill>
        <p:spPr>
          <a:xfrm>
            <a:off x="508000" y="1104900"/>
            <a:ext cx="8128000" cy="4635500"/>
          </a:xfrm>
          <a:prstGeom prst="rect">
            <a:avLst/>
          </a:prstGeom>
        </p:spPr>
      </p:pic>
      <p:sp>
        <p:nvSpPr>
          <p:cNvPr id="5" name="TextBox 4"/>
          <p:cNvSpPr txBox="1"/>
          <p:nvPr/>
        </p:nvSpPr>
        <p:spPr>
          <a:xfrm>
            <a:off x="732206" y="6327381"/>
            <a:ext cx="6951718" cy="400110"/>
          </a:xfrm>
          <a:prstGeom prst="rect">
            <a:avLst/>
          </a:prstGeom>
          <a:noFill/>
        </p:spPr>
        <p:txBody>
          <a:bodyPr wrap="none" rtlCol="0">
            <a:spAutoFit/>
          </a:bodyPr>
          <a:lstStyle/>
          <a:p>
            <a:r>
              <a:rPr lang="en-US" sz="2000" dirty="0" smtClean="0">
                <a:latin typeface="Arial"/>
                <a:cs typeface="Arial"/>
              </a:rPr>
              <a:t>Includes some zero’s on quizzes that people will likely drop.</a:t>
            </a:r>
            <a:endParaRPr lang="en-US" sz="2000" dirty="0">
              <a:latin typeface="Arial"/>
              <a:cs typeface="Arial"/>
            </a:endParaRPr>
          </a:p>
        </p:txBody>
      </p:sp>
    </p:spTree>
    <p:extLst>
      <p:ext uri="{BB962C8B-B14F-4D97-AF65-F5344CB8AC3E}">
        <p14:creationId xmlns:p14="http://schemas.microsoft.com/office/powerpoint/2010/main" val="88795318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C:\Users\XPS\Documents\Doc\PhdMaterials\reading\classes\Evolution - GUEST LECTURE\biogeography\images\3072284631_e7a6f0b1c1_o (fin whale) [chris buelow; CC-BY-NC].jpg"/>
          <p:cNvPicPr>
            <a:picLocks noChangeAspect="1" noChangeArrowheads="1"/>
          </p:cNvPicPr>
          <p:nvPr/>
        </p:nvPicPr>
        <p:blipFill>
          <a:blip r:embed="rId3" cstate="print"/>
          <a:srcRect/>
          <a:stretch>
            <a:fillRect/>
          </a:stretch>
        </p:blipFill>
        <p:spPr bwMode="auto">
          <a:xfrm>
            <a:off x="347531" y="1268760"/>
            <a:ext cx="6744749" cy="5058561"/>
          </a:xfrm>
          <a:prstGeom prst="rect">
            <a:avLst/>
          </a:prstGeom>
          <a:noFill/>
        </p:spPr>
      </p:pic>
      <p:sp>
        <p:nvSpPr>
          <p:cNvPr id="65550" name="Rectangle 15"/>
          <p:cNvSpPr>
            <a:spLocks noChangeArrowheads="1"/>
          </p:cNvSpPr>
          <p:nvPr/>
        </p:nvSpPr>
        <p:spPr bwMode="auto">
          <a:xfrm>
            <a:off x="446517" y="528935"/>
            <a:ext cx="4485523" cy="461665"/>
          </a:xfrm>
          <a:prstGeom prst="rect">
            <a:avLst/>
          </a:prstGeom>
          <a:noFill/>
          <a:ln w="9525">
            <a:noFill/>
            <a:miter lim="800000"/>
            <a:headEnd/>
            <a:tailEnd/>
          </a:ln>
        </p:spPr>
        <p:txBody>
          <a:bodyPr wrap="none">
            <a:spAutoFit/>
          </a:bodyPr>
          <a:lstStyle/>
          <a:p>
            <a:r>
              <a:rPr lang="en-US" u="sng" dirty="0">
                <a:latin typeface="Arial"/>
                <a:cs typeface="Arial"/>
              </a:rPr>
              <a:t>Cosmopolitan</a:t>
            </a:r>
            <a:r>
              <a:rPr lang="en-US" dirty="0">
                <a:latin typeface="Arial"/>
                <a:cs typeface="Arial"/>
              </a:rPr>
              <a:t>- found worldwide</a:t>
            </a:r>
          </a:p>
        </p:txBody>
      </p:sp>
      <p:pic>
        <p:nvPicPr>
          <p:cNvPr id="65546" name="Picture 12" descr="C:\Users\XPS\Desktop\2000px-Cypron-Range_Balaenoptera_physalus [maplab; CC-BY-SA].png"/>
          <p:cNvPicPr>
            <a:picLocks noChangeAspect="1" noChangeArrowheads="1"/>
          </p:cNvPicPr>
          <p:nvPr/>
        </p:nvPicPr>
        <p:blipFill>
          <a:blip r:embed="rId4" cstate="print"/>
          <a:srcRect/>
          <a:stretch>
            <a:fillRect/>
          </a:stretch>
        </p:blipFill>
        <p:spPr bwMode="auto">
          <a:xfrm>
            <a:off x="5076056" y="495762"/>
            <a:ext cx="3456384" cy="1778500"/>
          </a:xfrm>
          <a:prstGeom prst="rect">
            <a:avLst/>
          </a:prstGeom>
          <a:noFill/>
          <a:ln w="9525">
            <a:noFill/>
            <a:miter lim="800000"/>
            <a:headEnd/>
            <a:tailEnd/>
          </a:ln>
        </p:spPr>
      </p:pic>
      <p:sp>
        <p:nvSpPr>
          <p:cNvPr id="28" name="Rectangle 5"/>
          <p:cNvSpPr>
            <a:spLocks noChangeArrowheads="1"/>
          </p:cNvSpPr>
          <p:nvPr/>
        </p:nvSpPr>
        <p:spPr bwMode="auto">
          <a:xfrm>
            <a:off x="-6014110" y="6704112"/>
            <a:ext cx="14560396" cy="461665"/>
          </a:xfrm>
          <a:prstGeom prst="rect">
            <a:avLst/>
          </a:prstGeom>
          <a:noFill/>
          <a:ln w="9525">
            <a:noFill/>
            <a:miter lim="800000"/>
            <a:headEnd/>
            <a:tailEnd/>
          </a:ln>
        </p:spPr>
        <p:txBody>
          <a:bodyPr wrap="none">
            <a:spAutoFit/>
          </a:bodyPr>
          <a:lstStyle/>
          <a:p>
            <a:pPr algn="ctr"/>
            <a:r>
              <a:rPr lang="en-US" dirty="0" smtClean="0">
                <a:latin typeface="Arial"/>
                <a:cs typeface="Arial"/>
              </a:rPr>
              <a:t>Images: Fin Whale- Sonja </a:t>
            </a:r>
            <a:r>
              <a:rPr lang="en-US" dirty="0" err="1" smtClean="0">
                <a:latin typeface="Arial"/>
                <a:cs typeface="Arial"/>
              </a:rPr>
              <a:t>Pauen</a:t>
            </a:r>
            <a:r>
              <a:rPr lang="en-US" dirty="0" smtClean="0">
                <a:latin typeface="Arial"/>
                <a:cs typeface="Arial"/>
              </a:rPr>
              <a:t> / CC-BY; Fin Whale Map- </a:t>
            </a:r>
            <a:r>
              <a:rPr lang="en-US" dirty="0" err="1" smtClean="0">
                <a:latin typeface="Arial"/>
                <a:cs typeface="Arial"/>
              </a:rPr>
              <a:t>chris</a:t>
            </a:r>
            <a:r>
              <a:rPr lang="en-US" dirty="0" smtClean="0">
                <a:latin typeface="Arial"/>
                <a:cs typeface="Arial"/>
              </a:rPr>
              <a:t> </a:t>
            </a:r>
            <a:r>
              <a:rPr lang="en-US" dirty="0" err="1" smtClean="0">
                <a:latin typeface="Arial"/>
                <a:cs typeface="Arial"/>
              </a:rPr>
              <a:t>buelow</a:t>
            </a:r>
            <a:r>
              <a:rPr lang="en-US" dirty="0" smtClean="0">
                <a:latin typeface="Arial"/>
                <a:cs typeface="Arial"/>
              </a:rPr>
              <a:t>/ CC-BY-NC; </a:t>
            </a:r>
            <a:r>
              <a:rPr lang="en-US" dirty="0" err="1" smtClean="0">
                <a:latin typeface="Arial"/>
                <a:cs typeface="Arial"/>
              </a:rPr>
              <a:t>Maplab</a:t>
            </a:r>
            <a:r>
              <a:rPr lang="en-US" dirty="0" smtClean="0">
                <a:latin typeface="Arial"/>
                <a:cs typeface="Arial"/>
              </a:rPr>
              <a:t> / CC-BY-SA</a:t>
            </a:r>
          </a:p>
        </p:txBody>
      </p:sp>
      <p:sp>
        <p:nvSpPr>
          <p:cNvPr id="8" name="Rectangle 7"/>
          <p:cNvSpPr/>
          <p:nvPr/>
        </p:nvSpPr>
        <p:spPr>
          <a:xfrm>
            <a:off x="7239000" y="3764340"/>
            <a:ext cx="1905000" cy="1569660"/>
          </a:xfrm>
          <a:prstGeom prst="rect">
            <a:avLst/>
          </a:prstGeom>
        </p:spPr>
        <p:txBody>
          <a:bodyPr wrap="square">
            <a:spAutoFit/>
          </a:bodyPr>
          <a:lstStyle/>
          <a:p>
            <a:r>
              <a:rPr lang="en-US" dirty="0" smtClean="0">
                <a:latin typeface="Arial"/>
                <a:cs typeface="Arial"/>
              </a:rPr>
              <a:t>-Fin Whale</a:t>
            </a:r>
          </a:p>
          <a:p>
            <a:endParaRPr lang="en-US" dirty="0" smtClean="0">
              <a:latin typeface="Arial"/>
              <a:cs typeface="Arial"/>
            </a:endParaRPr>
          </a:p>
          <a:p>
            <a:r>
              <a:rPr lang="en-US" dirty="0" smtClean="0">
                <a:latin typeface="Arial"/>
                <a:cs typeface="Arial"/>
              </a:rPr>
              <a:t>-Other examples?</a:t>
            </a:r>
            <a:endParaRPr lang="en-US" dirty="0" smtClean="0">
              <a:solidFill>
                <a:schemeClr val="tx2"/>
              </a:solidFill>
              <a:latin typeface="Arial"/>
              <a:ea typeface="ＭＳ Ｐゴシック" pitchFamily="34" charset="-128"/>
              <a:cs typeface="Arial"/>
            </a:endParaRPr>
          </a:p>
        </p:txBody>
      </p:sp>
      <p:pic>
        <p:nvPicPr>
          <p:cNvPr id="7" name="Picture 6" descr="Ecology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27150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85800" y="1676400"/>
            <a:ext cx="3810000" cy="4114800"/>
          </a:xfrm>
        </p:spPr>
        <p:txBody>
          <a:bodyPr/>
          <a:lstStyle/>
          <a:p>
            <a:pPr eaLnBrk="1" hangingPunct="1"/>
            <a:r>
              <a:rPr lang="en-US" u="sng" dirty="0" smtClean="0">
                <a:latin typeface="Arial"/>
                <a:cs typeface="Arial"/>
              </a:rPr>
              <a:t>Classical biogeography</a:t>
            </a:r>
          </a:p>
          <a:p>
            <a:pPr lvl="1" eaLnBrk="1" hangingPunct="1"/>
            <a:r>
              <a:rPr lang="en-US" dirty="0" smtClean="0">
                <a:latin typeface="Arial"/>
                <a:cs typeface="Arial"/>
              </a:rPr>
              <a:t>Descriptive</a:t>
            </a:r>
          </a:p>
          <a:p>
            <a:pPr lvl="1" eaLnBrk="1" hangingPunct="1"/>
            <a:r>
              <a:rPr lang="en-US" dirty="0" smtClean="0">
                <a:latin typeface="Arial"/>
                <a:cs typeface="Arial"/>
              </a:rPr>
              <a:t>Distribution - </a:t>
            </a:r>
            <a:r>
              <a:rPr lang="en-US" i="1" dirty="0" smtClean="0">
                <a:latin typeface="Arial"/>
                <a:cs typeface="Arial"/>
              </a:rPr>
              <a:t>where</a:t>
            </a:r>
            <a:endParaRPr lang="en-US" u="sng" dirty="0" smtClean="0">
              <a:latin typeface="Arial"/>
              <a:cs typeface="Arial"/>
            </a:endParaRPr>
          </a:p>
          <a:p>
            <a:endParaRPr lang="en-US" dirty="0">
              <a:latin typeface="Arial"/>
              <a:cs typeface="Arial"/>
            </a:endParaRPr>
          </a:p>
        </p:txBody>
      </p:sp>
      <p:sp>
        <p:nvSpPr>
          <p:cNvPr id="6" name="Content Placeholder 5"/>
          <p:cNvSpPr>
            <a:spLocks noGrp="1"/>
          </p:cNvSpPr>
          <p:nvPr>
            <p:ph sz="half" idx="2"/>
          </p:nvPr>
        </p:nvSpPr>
        <p:spPr>
          <a:xfrm>
            <a:off x="4648200" y="1676400"/>
            <a:ext cx="3810000" cy="4114800"/>
          </a:xfrm>
        </p:spPr>
        <p:txBody>
          <a:bodyPr/>
          <a:lstStyle/>
          <a:p>
            <a:pPr eaLnBrk="1" hangingPunct="1"/>
            <a:r>
              <a:rPr lang="en-US" u="sng" dirty="0" smtClean="0">
                <a:latin typeface="Arial"/>
                <a:cs typeface="Arial"/>
              </a:rPr>
              <a:t>Modern biogeography</a:t>
            </a:r>
            <a:endParaRPr lang="en-US" dirty="0" smtClean="0">
              <a:latin typeface="Arial"/>
              <a:cs typeface="Arial"/>
            </a:endParaRPr>
          </a:p>
          <a:p>
            <a:pPr lvl="1" eaLnBrk="1" hangingPunct="1"/>
            <a:r>
              <a:rPr lang="en-US" dirty="0" smtClean="0">
                <a:latin typeface="Arial"/>
                <a:cs typeface="Arial"/>
              </a:rPr>
              <a:t>Quantitative</a:t>
            </a:r>
          </a:p>
          <a:p>
            <a:pPr lvl="1" eaLnBrk="1" hangingPunct="1"/>
            <a:r>
              <a:rPr lang="en-US" dirty="0" smtClean="0">
                <a:latin typeface="Arial"/>
                <a:cs typeface="Arial"/>
              </a:rPr>
              <a:t>Hypothesis testing</a:t>
            </a:r>
          </a:p>
          <a:p>
            <a:pPr lvl="1" eaLnBrk="1" hangingPunct="1"/>
            <a:r>
              <a:rPr lang="en-US" dirty="0" smtClean="0">
                <a:latin typeface="Arial"/>
                <a:cs typeface="Arial"/>
              </a:rPr>
              <a:t>Distribution - </a:t>
            </a:r>
            <a:r>
              <a:rPr lang="en-US" i="1" dirty="0" smtClean="0">
                <a:latin typeface="Arial"/>
                <a:cs typeface="Arial"/>
              </a:rPr>
              <a:t>why</a:t>
            </a:r>
            <a:endParaRPr lang="en-US" u="sng" dirty="0" smtClean="0">
              <a:latin typeface="Arial"/>
              <a:cs typeface="Arial"/>
            </a:endParaRPr>
          </a:p>
        </p:txBody>
      </p:sp>
      <p:pic>
        <p:nvPicPr>
          <p:cNvPr id="7" name="Picture 2" descr="C:\Users\XPS\Desktop\Arctic-NOAA-PD.jpg"/>
          <p:cNvPicPr>
            <a:picLocks noChangeAspect="1" noChangeArrowheads="1"/>
          </p:cNvPicPr>
          <p:nvPr/>
        </p:nvPicPr>
        <p:blipFill>
          <a:blip r:embed="rId3" cstate="print"/>
          <a:srcRect/>
          <a:stretch>
            <a:fillRect/>
          </a:stretch>
        </p:blipFill>
        <p:spPr bwMode="auto">
          <a:xfrm>
            <a:off x="4876800" y="3962400"/>
            <a:ext cx="3598292" cy="2432519"/>
          </a:xfrm>
          <a:prstGeom prst="rect">
            <a:avLst/>
          </a:prstGeom>
          <a:noFill/>
          <a:ln w="9525">
            <a:noFill/>
            <a:miter lim="800000"/>
            <a:headEnd/>
            <a:tailEnd/>
          </a:ln>
        </p:spPr>
      </p:pic>
      <p:sp>
        <p:nvSpPr>
          <p:cNvPr id="8" name="Rectangle 10"/>
          <p:cNvSpPr>
            <a:spLocks noChangeArrowheads="1"/>
          </p:cNvSpPr>
          <p:nvPr/>
        </p:nvSpPr>
        <p:spPr bwMode="auto">
          <a:xfrm>
            <a:off x="0" y="6688723"/>
            <a:ext cx="1013418" cy="169277"/>
          </a:xfrm>
          <a:prstGeom prst="rect">
            <a:avLst/>
          </a:prstGeom>
          <a:noFill/>
          <a:ln w="9525">
            <a:noFill/>
            <a:miter lim="800000"/>
            <a:headEnd/>
            <a:tailEnd/>
          </a:ln>
        </p:spPr>
        <p:txBody>
          <a:bodyPr wrap="none">
            <a:spAutoFit/>
          </a:bodyPr>
          <a:lstStyle/>
          <a:p>
            <a:pPr algn="ctr"/>
            <a:r>
              <a:rPr lang="en-US" sz="500" dirty="0" smtClean="0">
                <a:latin typeface="Arial"/>
                <a:cs typeface="Arial"/>
              </a:rPr>
              <a:t>Arctic- </a:t>
            </a:r>
            <a:r>
              <a:rPr lang="en-US" sz="500" dirty="0">
                <a:latin typeface="Arial"/>
                <a:cs typeface="Arial"/>
              </a:rPr>
              <a:t>NOAA/ Public Domain</a:t>
            </a:r>
          </a:p>
        </p:txBody>
      </p:sp>
      <p:pic>
        <p:nvPicPr>
          <p:cNvPr id="9" name="Picture 2" descr="C:\Users\XPS\Desktop\wallace biogeographic regions (labeled) [bader alhajeri].png"/>
          <p:cNvPicPr>
            <a:picLocks noChangeAspect="1" noChangeArrowheads="1"/>
          </p:cNvPicPr>
          <p:nvPr/>
        </p:nvPicPr>
        <p:blipFill>
          <a:blip r:embed="rId4" cstate="print"/>
          <a:srcRect/>
          <a:stretch>
            <a:fillRect/>
          </a:stretch>
        </p:blipFill>
        <p:spPr bwMode="auto">
          <a:xfrm>
            <a:off x="251520" y="3700264"/>
            <a:ext cx="4105905" cy="1899431"/>
          </a:xfrm>
          <a:prstGeom prst="rect">
            <a:avLst/>
          </a:prstGeom>
          <a:noFill/>
          <a:ln w="9525">
            <a:noFill/>
            <a:miter lim="800000"/>
            <a:headEnd/>
            <a:tailEnd/>
          </a:ln>
        </p:spPr>
      </p:pic>
      <p:sp>
        <p:nvSpPr>
          <p:cNvPr id="11" name="Title 1"/>
          <p:cNvSpPr txBox="1">
            <a:spLocks/>
          </p:cNvSpPr>
          <p:nvPr/>
        </p:nvSpPr>
        <p:spPr bwMode="auto">
          <a:xfrm>
            <a:off x="0" y="457200"/>
            <a:ext cx="883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pitchFamily="24"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pitchFamily="24"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pitchFamily="24"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pitchFamily="24"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pitchFamily="24" charset="0"/>
              </a:defRPr>
            </a:lvl6pPr>
            <a:lvl7pPr marL="914400" algn="ctr" rtl="0" fontAlgn="base">
              <a:spcBef>
                <a:spcPct val="0"/>
              </a:spcBef>
              <a:spcAft>
                <a:spcPct val="0"/>
              </a:spcAft>
              <a:defRPr sz="4400">
                <a:solidFill>
                  <a:schemeClr val="tx2"/>
                </a:solidFill>
                <a:latin typeface="Times" pitchFamily="24" charset="0"/>
              </a:defRPr>
            </a:lvl7pPr>
            <a:lvl8pPr marL="1371600" algn="ctr" rtl="0" fontAlgn="base">
              <a:spcBef>
                <a:spcPct val="0"/>
              </a:spcBef>
              <a:spcAft>
                <a:spcPct val="0"/>
              </a:spcAft>
              <a:defRPr sz="4400">
                <a:solidFill>
                  <a:schemeClr val="tx2"/>
                </a:solidFill>
                <a:latin typeface="Times" pitchFamily="24" charset="0"/>
              </a:defRPr>
            </a:lvl8pPr>
            <a:lvl9pPr marL="1828800" algn="ctr" rtl="0" fontAlgn="base">
              <a:spcBef>
                <a:spcPct val="0"/>
              </a:spcBef>
              <a:spcAft>
                <a:spcPct val="0"/>
              </a:spcAft>
              <a:defRPr sz="4400">
                <a:solidFill>
                  <a:schemeClr val="tx2"/>
                </a:solidFill>
                <a:latin typeface="Times" pitchFamily="24" charset="0"/>
              </a:defRPr>
            </a:lvl9pPr>
          </a:lstStyle>
          <a:p>
            <a:pPr marL="457200" indent="-457200" algn="l">
              <a:buAutoNum type="alphaUcPeriod" startAt="3"/>
              <a:tabLst>
                <a:tab pos="565150" algn="l"/>
              </a:tabLst>
            </a:pPr>
            <a:r>
              <a:rPr lang="en-US" sz="2400" dirty="0" smtClean="0">
                <a:latin typeface="Arial"/>
                <a:cs typeface="Arial"/>
              </a:rPr>
              <a:t>Community Patterns at Large Scales: Biogeography</a:t>
            </a:r>
          </a:p>
          <a:p>
            <a:pPr lvl="1" algn="l">
              <a:tabLst>
                <a:tab pos="565150" algn="l"/>
              </a:tabLst>
            </a:pPr>
            <a:r>
              <a:rPr lang="en-US" sz="2400" dirty="0" smtClean="0">
                <a:latin typeface="Arial"/>
                <a:cs typeface="Arial"/>
              </a:rPr>
              <a:t>1.	History of Biogeography</a:t>
            </a:r>
            <a:endParaRPr lang="en-US" sz="2400" dirty="0">
              <a:latin typeface="Arial"/>
              <a:cs typeface="Arial"/>
            </a:endParaRPr>
          </a:p>
        </p:txBody>
      </p:sp>
      <p:pic>
        <p:nvPicPr>
          <p:cNvPr id="12" name="Picture 6" descr="Ecology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40088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458200" cy="1143000"/>
          </a:xfrm>
        </p:spPr>
        <p:txBody>
          <a:bodyPr/>
          <a:lstStyle/>
          <a:p>
            <a:pPr algn="l"/>
            <a:r>
              <a:rPr lang="en-US" sz="2400" dirty="0" smtClean="0">
                <a:latin typeface="Arial"/>
                <a:cs typeface="Arial"/>
              </a:rPr>
              <a:t>Classical Biogeography revealed that many current patterns can be explained by large-scale barriers to dispersal between zones</a:t>
            </a:r>
            <a:endParaRPr lang="en-US" sz="2400" dirty="0">
              <a:latin typeface="Arial"/>
              <a:cs typeface="Arial"/>
            </a:endParaRPr>
          </a:p>
        </p:txBody>
      </p:sp>
      <p:pic>
        <p:nvPicPr>
          <p:cNvPr id="4" name="Picture 2" descr="C:\Users\XPS\Desktop\wallace biogeographic regions (labeled) [bader alhajeri].png"/>
          <p:cNvPicPr>
            <a:picLocks noChangeAspect="1" noChangeArrowheads="1"/>
          </p:cNvPicPr>
          <p:nvPr/>
        </p:nvPicPr>
        <p:blipFill>
          <a:blip r:embed="rId3" cstate="print"/>
          <a:srcRect/>
          <a:stretch>
            <a:fillRect/>
          </a:stretch>
        </p:blipFill>
        <p:spPr bwMode="auto">
          <a:xfrm>
            <a:off x="323528" y="2819400"/>
            <a:ext cx="8451989" cy="3909971"/>
          </a:xfrm>
          <a:prstGeom prst="rect">
            <a:avLst/>
          </a:prstGeom>
          <a:noFill/>
          <a:ln w="9525">
            <a:noFill/>
            <a:miter lim="800000"/>
            <a:headEnd/>
            <a:tailEnd/>
          </a:ln>
        </p:spPr>
      </p:pic>
      <p:sp>
        <p:nvSpPr>
          <p:cNvPr id="5" name="Content Placeholder 2"/>
          <p:cNvSpPr>
            <a:spLocks noGrp="1"/>
          </p:cNvSpPr>
          <p:nvPr>
            <p:ph idx="1"/>
          </p:nvPr>
        </p:nvSpPr>
        <p:spPr>
          <a:xfrm>
            <a:off x="457200" y="1858888"/>
            <a:ext cx="8229600" cy="1036712"/>
          </a:xfrm>
        </p:spPr>
        <p:txBody>
          <a:bodyPr>
            <a:normAutofit/>
          </a:bodyPr>
          <a:lstStyle/>
          <a:p>
            <a:r>
              <a:rPr lang="en-US" sz="2400" dirty="0" smtClean="0">
                <a:latin typeface="Arial"/>
                <a:cs typeface="Arial"/>
              </a:rPr>
              <a:t>Different habitats</a:t>
            </a:r>
          </a:p>
          <a:p>
            <a:r>
              <a:rPr lang="en-US" sz="2400" dirty="0" smtClean="0">
                <a:latin typeface="Arial"/>
                <a:cs typeface="Arial"/>
              </a:rPr>
              <a:t>Physical boundaries</a:t>
            </a:r>
          </a:p>
        </p:txBody>
      </p:sp>
      <p:pic>
        <p:nvPicPr>
          <p:cNvPr id="6" name="Picture 6"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2296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2163"/>
            <a:ext cx="6553200" cy="697037"/>
          </a:xfrm>
          <a:ln>
            <a:noFill/>
          </a:ln>
        </p:spPr>
        <p:txBody>
          <a:bodyPr/>
          <a:lstStyle/>
          <a:p>
            <a:pPr algn="l"/>
            <a:r>
              <a:rPr lang="en-US" sz="2800" u="sng" dirty="0" smtClean="0">
                <a:latin typeface="Arial"/>
                <a:cs typeface="Arial"/>
              </a:rPr>
              <a:t>Consequence of Dispersal Barriers</a:t>
            </a:r>
            <a:endParaRPr lang="en-US" sz="2800" u="sng" dirty="0">
              <a:latin typeface="Arial"/>
              <a:cs typeface="Arial"/>
            </a:endParaRPr>
          </a:p>
        </p:txBody>
      </p:sp>
      <p:sp>
        <p:nvSpPr>
          <p:cNvPr id="3" name="Content Placeholder 2"/>
          <p:cNvSpPr>
            <a:spLocks noGrp="1"/>
          </p:cNvSpPr>
          <p:nvPr>
            <p:ph idx="1"/>
          </p:nvPr>
        </p:nvSpPr>
        <p:spPr>
          <a:xfrm>
            <a:off x="323528" y="1135285"/>
            <a:ext cx="8134672" cy="1607915"/>
          </a:xfrm>
          <a:ln>
            <a:noFill/>
          </a:ln>
        </p:spPr>
        <p:txBody>
          <a:bodyPr/>
          <a:lstStyle/>
          <a:p>
            <a:r>
              <a:rPr lang="en-US" sz="2400" dirty="0" smtClean="0">
                <a:latin typeface="Arial"/>
                <a:cs typeface="Arial"/>
              </a:rPr>
              <a:t>Similar ecological niche in each zone occupied by different families </a:t>
            </a:r>
          </a:p>
          <a:p>
            <a:r>
              <a:rPr lang="en-US" sz="2400" dirty="0" smtClean="0">
                <a:latin typeface="Arial"/>
                <a:cs typeface="Arial"/>
              </a:rPr>
              <a:t>E.g. large herbivore niche</a:t>
            </a:r>
          </a:p>
          <a:p>
            <a:pPr marL="0" indent="0">
              <a:buNone/>
            </a:pPr>
            <a:endParaRPr lang="en-US" sz="2400" dirty="0">
              <a:latin typeface="Arial"/>
              <a:cs typeface="Arial"/>
            </a:endParaRPr>
          </a:p>
        </p:txBody>
      </p:sp>
      <p:pic>
        <p:nvPicPr>
          <p:cNvPr id="4" name="Picture 2" descr="C:\Users\XPS\Desktop\wallace biogeographic regions (labeled) [bader alhajeri].png"/>
          <p:cNvPicPr>
            <a:picLocks noChangeAspect="1" noChangeArrowheads="1"/>
          </p:cNvPicPr>
          <p:nvPr/>
        </p:nvPicPr>
        <p:blipFill>
          <a:blip r:embed="rId3" cstate="print"/>
          <a:srcRect/>
          <a:stretch>
            <a:fillRect/>
          </a:stretch>
        </p:blipFill>
        <p:spPr bwMode="auto">
          <a:xfrm>
            <a:off x="395536" y="2708920"/>
            <a:ext cx="8244855" cy="3815188"/>
          </a:xfrm>
          <a:prstGeom prst="rect">
            <a:avLst/>
          </a:prstGeom>
          <a:noFill/>
          <a:ln w="9525">
            <a:noFill/>
            <a:miter lim="800000"/>
            <a:headEnd/>
            <a:tailEnd/>
          </a:ln>
        </p:spPr>
      </p:pic>
      <p:cxnSp>
        <p:nvCxnSpPr>
          <p:cNvPr id="5" name="Straight Arrow Connector 4"/>
          <p:cNvCxnSpPr/>
          <p:nvPr/>
        </p:nvCxnSpPr>
        <p:spPr>
          <a:xfrm flipV="1">
            <a:off x="755576" y="4077072"/>
            <a:ext cx="431800" cy="4318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123728" y="4581128"/>
            <a:ext cx="288925" cy="360363"/>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851275" y="5373688"/>
            <a:ext cx="649288"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7308305" y="5229200"/>
            <a:ext cx="576063" cy="287809"/>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372200" y="4293096"/>
            <a:ext cx="864096" cy="216024"/>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796136" y="2708920"/>
            <a:ext cx="649288" cy="57626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8" descr="C:\Users\XPS\Desktop\5355367784_238495a378_o (bison) [USFWS Mountain-Prairie; CC-BY].jpg"/>
          <p:cNvPicPr>
            <a:picLocks noChangeAspect="1" noChangeArrowheads="1"/>
          </p:cNvPicPr>
          <p:nvPr/>
        </p:nvPicPr>
        <p:blipFill>
          <a:blip r:embed="rId4" cstate="print"/>
          <a:srcRect/>
          <a:stretch>
            <a:fillRect/>
          </a:stretch>
        </p:blipFill>
        <p:spPr bwMode="auto">
          <a:xfrm>
            <a:off x="169143" y="4581525"/>
            <a:ext cx="1306513" cy="965200"/>
          </a:xfrm>
          <a:prstGeom prst="rect">
            <a:avLst/>
          </a:prstGeom>
          <a:noFill/>
          <a:ln w="9525">
            <a:solidFill>
              <a:schemeClr val="tx1"/>
            </a:solidFill>
            <a:miter lim="800000"/>
            <a:headEnd/>
            <a:tailEnd/>
          </a:ln>
        </p:spPr>
      </p:pic>
      <p:pic>
        <p:nvPicPr>
          <p:cNvPr id="12" name="Picture 19" descr="C:\Users\XPS\Desktop\5083218866_4ce9276cef_o (pronghorn) [Gary Beck; CC-BY-NC-SA].jpg"/>
          <p:cNvPicPr>
            <a:picLocks noChangeAspect="1" noChangeArrowheads="1"/>
          </p:cNvPicPr>
          <p:nvPr/>
        </p:nvPicPr>
        <p:blipFill>
          <a:blip r:embed="rId5" cstate="print"/>
          <a:srcRect l="12514" t="25661" r="12500"/>
          <a:stretch>
            <a:fillRect/>
          </a:stretch>
        </p:blipFill>
        <p:spPr bwMode="auto">
          <a:xfrm>
            <a:off x="276647" y="5444256"/>
            <a:ext cx="1079500" cy="1081088"/>
          </a:xfrm>
          <a:prstGeom prst="rect">
            <a:avLst/>
          </a:prstGeom>
          <a:noFill/>
          <a:ln w="9525">
            <a:solidFill>
              <a:schemeClr val="tx1"/>
            </a:solidFill>
            <a:miter lim="800000"/>
            <a:headEnd/>
            <a:tailEnd/>
          </a:ln>
        </p:spPr>
      </p:pic>
      <p:pic>
        <p:nvPicPr>
          <p:cNvPr id="13" name="Picture 21" descr="C:\Users\XPS\Desktop\7701103436_4efb5c71e6_o (giraffe) [Todd Fowler; CC-BY-NC-SA].jpg"/>
          <p:cNvPicPr>
            <a:picLocks noChangeAspect="1" noChangeArrowheads="1"/>
          </p:cNvPicPr>
          <p:nvPr/>
        </p:nvPicPr>
        <p:blipFill>
          <a:blip r:embed="rId6" cstate="print"/>
          <a:srcRect l="6789" t="19411" r="4951" b="4153"/>
          <a:stretch>
            <a:fillRect/>
          </a:stretch>
        </p:blipFill>
        <p:spPr bwMode="auto">
          <a:xfrm>
            <a:off x="2843808" y="5085184"/>
            <a:ext cx="943191" cy="1450876"/>
          </a:xfrm>
          <a:prstGeom prst="rect">
            <a:avLst/>
          </a:prstGeom>
          <a:noFill/>
          <a:ln w="9525">
            <a:solidFill>
              <a:schemeClr val="tx1"/>
            </a:solidFill>
            <a:miter lim="800000"/>
            <a:headEnd/>
            <a:tailEnd/>
          </a:ln>
        </p:spPr>
      </p:pic>
      <p:pic>
        <p:nvPicPr>
          <p:cNvPr id="14" name="Picture 22" descr="C:\Users\XPS\Desktop\7043923999_db25bd7e8b_o (roan antelope) [Angela Huxham; CC-BY-NC-SA].jpg"/>
          <p:cNvPicPr>
            <a:picLocks noChangeAspect="1" noChangeArrowheads="1"/>
          </p:cNvPicPr>
          <p:nvPr/>
        </p:nvPicPr>
        <p:blipFill>
          <a:blip r:embed="rId7" cstate="print"/>
          <a:srcRect l="23267" t="206" r="15834" b="6818"/>
          <a:stretch>
            <a:fillRect/>
          </a:stretch>
        </p:blipFill>
        <p:spPr bwMode="auto">
          <a:xfrm>
            <a:off x="5292080" y="5589240"/>
            <a:ext cx="939800" cy="957262"/>
          </a:xfrm>
          <a:prstGeom prst="rect">
            <a:avLst/>
          </a:prstGeom>
          <a:noFill/>
          <a:ln w="9525">
            <a:solidFill>
              <a:schemeClr val="tx1"/>
            </a:solidFill>
            <a:miter lim="800000"/>
            <a:headEnd/>
            <a:tailEnd/>
          </a:ln>
        </p:spPr>
      </p:pic>
      <p:cxnSp>
        <p:nvCxnSpPr>
          <p:cNvPr id="15" name="Straight Arrow Connector 14"/>
          <p:cNvCxnSpPr/>
          <p:nvPr/>
        </p:nvCxnSpPr>
        <p:spPr>
          <a:xfrm flipH="1" flipV="1">
            <a:off x="4572000" y="5301208"/>
            <a:ext cx="639117" cy="42319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23" descr="C:\Users\XPS\Desktop\5043836832_3098002f45_o (Kangaroo) [Christian West; CC-BY-NC].jpg"/>
          <p:cNvPicPr>
            <a:picLocks noChangeAspect="1" noChangeArrowheads="1"/>
          </p:cNvPicPr>
          <p:nvPr/>
        </p:nvPicPr>
        <p:blipFill>
          <a:blip r:embed="rId8" cstate="print"/>
          <a:srcRect l="18987" t="28690" r="25317" b="427"/>
          <a:stretch>
            <a:fillRect/>
          </a:stretch>
        </p:blipFill>
        <p:spPr bwMode="auto">
          <a:xfrm>
            <a:off x="8028384" y="4941168"/>
            <a:ext cx="792162" cy="755650"/>
          </a:xfrm>
          <a:prstGeom prst="rect">
            <a:avLst/>
          </a:prstGeom>
          <a:noFill/>
          <a:ln w="9525">
            <a:solidFill>
              <a:schemeClr val="tx1"/>
            </a:solidFill>
            <a:miter lim="800000"/>
            <a:headEnd/>
            <a:tailEnd/>
          </a:ln>
        </p:spPr>
      </p:pic>
      <p:pic>
        <p:nvPicPr>
          <p:cNvPr id="17" name="Picture 24" descr="C:\Users\XPS\Desktop\3455521973_487f9b5e0c_o (Javan rhinoceroses) [Snap Man; CC-BY-NC].jpg"/>
          <p:cNvPicPr>
            <a:picLocks noChangeAspect="1" noChangeArrowheads="1"/>
          </p:cNvPicPr>
          <p:nvPr/>
        </p:nvPicPr>
        <p:blipFill>
          <a:blip r:embed="rId9" cstate="print"/>
          <a:srcRect l="22670" t="2626" r="30247"/>
          <a:stretch>
            <a:fillRect/>
          </a:stretch>
        </p:blipFill>
        <p:spPr bwMode="auto">
          <a:xfrm>
            <a:off x="7308304" y="3356992"/>
            <a:ext cx="1085598" cy="1492697"/>
          </a:xfrm>
          <a:prstGeom prst="rect">
            <a:avLst/>
          </a:prstGeom>
          <a:noFill/>
          <a:ln w="9525">
            <a:solidFill>
              <a:schemeClr val="tx1"/>
            </a:solidFill>
            <a:miter lim="800000"/>
            <a:headEnd/>
            <a:tailEnd/>
          </a:ln>
        </p:spPr>
      </p:pic>
      <p:pic>
        <p:nvPicPr>
          <p:cNvPr id="18" name="Picture 26" descr="C:\Users\XPS\Desktop\3293799994_0974eec43d_o (ferral przewlski horse) [Le No; CC-BY-NC-SA].jpg"/>
          <p:cNvPicPr>
            <a:picLocks noChangeAspect="1" noChangeArrowheads="1"/>
          </p:cNvPicPr>
          <p:nvPr/>
        </p:nvPicPr>
        <p:blipFill>
          <a:blip r:embed="rId10" cstate="print"/>
          <a:srcRect/>
          <a:stretch>
            <a:fillRect/>
          </a:stretch>
        </p:blipFill>
        <p:spPr bwMode="auto">
          <a:xfrm>
            <a:off x="7236296" y="1700808"/>
            <a:ext cx="1656407" cy="1103049"/>
          </a:xfrm>
          <a:prstGeom prst="rect">
            <a:avLst/>
          </a:prstGeom>
          <a:noFill/>
          <a:ln w="9525">
            <a:solidFill>
              <a:schemeClr val="tx1"/>
            </a:solidFill>
            <a:miter lim="800000"/>
            <a:headEnd/>
            <a:tailEnd/>
          </a:ln>
        </p:spPr>
      </p:pic>
      <p:pic>
        <p:nvPicPr>
          <p:cNvPr id="20" name="Picture 2" descr="C:\Users\XPS\Desktop\llama [Ed Schipul-CC-BY-SA].jpg"/>
          <p:cNvPicPr>
            <a:picLocks noChangeAspect="1" noChangeArrowheads="1"/>
          </p:cNvPicPr>
          <p:nvPr/>
        </p:nvPicPr>
        <p:blipFill>
          <a:blip r:embed="rId11" cstate="print"/>
          <a:srcRect l="4000" t="13331" r="12000" b="1351"/>
          <a:stretch>
            <a:fillRect/>
          </a:stretch>
        </p:blipFill>
        <p:spPr bwMode="auto">
          <a:xfrm>
            <a:off x="2339752" y="3356992"/>
            <a:ext cx="756084" cy="1152128"/>
          </a:xfrm>
          <a:prstGeom prst="rect">
            <a:avLst/>
          </a:prstGeom>
          <a:noFill/>
          <a:ln>
            <a:solidFill>
              <a:schemeClr val="tx1"/>
            </a:solidFill>
          </a:ln>
        </p:spPr>
      </p:pic>
      <p:pic>
        <p:nvPicPr>
          <p:cNvPr id="21" name="Picture 25" descr="C:\Users\XPS\Desktop\303175417_32a73afe5c_o (red deer) [Patrick Mayon; CC-BY-NC].jpg"/>
          <p:cNvPicPr>
            <a:picLocks noChangeAspect="1" noChangeArrowheads="1"/>
          </p:cNvPicPr>
          <p:nvPr/>
        </p:nvPicPr>
        <p:blipFill>
          <a:blip r:embed="rId12" cstate="print"/>
          <a:srcRect/>
          <a:stretch>
            <a:fillRect/>
          </a:stretch>
        </p:blipFill>
        <p:spPr bwMode="auto">
          <a:xfrm>
            <a:off x="5935357" y="1734132"/>
            <a:ext cx="1300939" cy="974788"/>
          </a:xfrm>
          <a:prstGeom prst="rect">
            <a:avLst/>
          </a:prstGeom>
          <a:noFill/>
          <a:ln w="9525">
            <a:solidFill>
              <a:schemeClr val="tx1"/>
            </a:solidFill>
            <a:miter lim="800000"/>
            <a:headEnd/>
            <a:tailEnd/>
          </a:ln>
        </p:spPr>
      </p:pic>
      <p:pic>
        <p:nvPicPr>
          <p:cNvPr id="22" name="Picture 6" descr="EcologyTo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60108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08.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312" y="1789584"/>
            <a:ext cx="2998688" cy="224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609600"/>
            <a:ext cx="7391400" cy="1143000"/>
          </a:xfrm>
          <a:ln>
            <a:solidFill>
              <a:schemeClr val="tx1"/>
            </a:solidFill>
          </a:ln>
        </p:spPr>
        <p:txBody>
          <a:bodyPr/>
          <a:lstStyle/>
          <a:p>
            <a:pPr algn="l"/>
            <a:r>
              <a:rPr lang="en-US" sz="2800" dirty="0" smtClean="0">
                <a:latin typeface="Arial"/>
                <a:cs typeface="Arial"/>
              </a:rPr>
              <a:t>Plate Tectonics Drives Geographical Location of Continents </a:t>
            </a:r>
            <a:endParaRPr lang="en-US" sz="2800" dirty="0">
              <a:latin typeface="Arial"/>
              <a:cs typeface="Arial"/>
            </a:endParaRPr>
          </a:p>
        </p:txBody>
      </p:sp>
      <p:sp>
        <p:nvSpPr>
          <p:cNvPr id="3" name="Content Placeholder 2"/>
          <p:cNvSpPr>
            <a:spLocks noGrp="1"/>
          </p:cNvSpPr>
          <p:nvPr>
            <p:ph idx="1"/>
          </p:nvPr>
        </p:nvSpPr>
        <p:spPr>
          <a:xfrm>
            <a:off x="228600" y="2438400"/>
            <a:ext cx="3352800" cy="3886200"/>
          </a:xfrm>
        </p:spPr>
        <p:txBody>
          <a:bodyPr>
            <a:normAutofit/>
          </a:bodyPr>
          <a:lstStyle/>
          <a:p>
            <a:pPr>
              <a:buNone/>
            </a:pPr>
            <a:r>
              <a:rPr lang="en-US" sz="2400" dirty="0" smtClean="0">
                <a:latin typeface="Arial"/>
                <a:cs typeface="Arial"/>
              </a:rPr>
              <a:t>	The earth’s crust is divided into a number of rigid plates that sit on top of convection currents that go through periods of collision and breakup</a:t>
            </a:r>
          </a:p>
        </p:txBody>
      </p:sp>
      <p:pic>
        <p:nvPicPr>
          <p:cNvPr id="4" name="mantle_convection_cell.gif" descr="/Users/scottsteppan/Word files/Teaching/Biogeography 2009/images/Physical setting/mantle_convection_cell.gif"/>
          <p:cNvPicPr>
            <a:picLocks noChangeAspect="1"/>
          </p:cNvPicPr>
          <p:nvPr/>
        </p:nvPicPr>
        <p:blipFill>
          <a:blip r:embed="rId4" cstate="print"/>
          <a:srcRect l="-2724" r="-2724"/>
          <a:stretch>
            <a:fillRect/>
          </a:stretch>
        </p:blipFill>
        <p:spPr bwMode="auto">
          <a:xfrm>
            <a:off x="3928259" y="4087893"/>
            <a:ext cx="5180245" cy="2742251"/>
          </a:xfrm>
          <a:prstGeom prst="rect">
            <a:avLst/>
          </a:prstGeom>
          <a:noFill/>
          <a:ln w="9525">
            <a:noFill/>
            <a:miter lim="800000"/>
            <a:headEnd/>
            <a:tailEnd/>
          </a:ln>
        </p:spPr>
      </p:pic>
      <p:sp>
        <p:nvSpPr>
          <p:cNvPr id="5" name="Rectangle 4"/>
          <p:cNvSpPr>
            <a:spLocks noChangeArrowheads="1"/>
          </p:cNvSpPr>
          <p:nvPr/>
        </p:nvSpPr>
        <p:spPr bwMode="auto">
          <a:xfrm>
            <a:off x="5566896" y="6993523"/>
            <a:ext cx="3685624" cy="169277"/>
          </a:xfrm>
          <a:prstGeom prst="rect">
            <a:avLst/>
          </a:prstGeom>
          <a:noFill/>
          <a:ln w="9525">
            <a:noFill/>
            <a:miter lim="800000"/>
            <a:headEnd/>
            <a:tailEnd/>
          </a:ln>
        </p:spPr>
        <p:txBody>
          <a:bodyPr wrap="none">
            <a:spAutoFit/>
          </a:bodyPr>
          <a:lstStyle/>
          <a:p>
            <a:r>
              <a:rPr lang="en-US" sz="500" dirty="0" smtClean="0">
                <a:latin typeface="Arial"/>
                <a:cs typeface="Arial"/>
              </a:rPr>
              <a:t>Figures: Mantle-BIOGEOGRAPHY</a:t>
            </a:r>
            <a:r>
              <a:rPr lang="en-US" sz="500" dirty="0">
                <a:latin typeface="Arial"/>
                <a:cs typeface="Arial"/>
              </a:rPr>
              <a:t>, Third Edition</a:t>
            </a:r>
            <a:r>
              <a:rPr lang="en-US" sz="500" dirty="0" smtClean="0">
                <a:latin typeface="Arial"/>
                <a:cs typeface="Arial"/>
              </a:rPr>
              <a:t>, (</a:t>
            </a:r>
            <a:r>
              <a:rPr lang="en-US" sz="500" dirty="0">
                <a:latin typeface="Arial"/>
                <a:cs typeface="Arial"/>
              </a:rPr>
              <a:t>C) 2006 </a:t>
            </a:r>
            <a:r>
              <a:rPr lang="en-US" sz="500" dirty="0" err="1">
                <a:latin typeface="Arial"/>
                <a:cs typeface="Arial"/>
              </a:rPr>
              <a:t>Sinauer</a:t>
            </a:r>
            <a:r>
              <a:rPr lang="en-US" sz="500" dirty="0">
                <a:latin typeface="Arial"/>
                <a:cs typeface="Arial"/>
              </a:rPr>
              <a:t> Associates, Inc</a:t>
            </a:r>
            <a:r>
              <a:rPr lang="en-US" sz="500" dirty="0" smtClean="0">
                <a:latin typeface="Arial"/>
                <a:cs typeface="Arial"/>
              </a:rPr>
              <a:t>.; Plate Tectonics- USGS/ Public Domain</a:t>
            </a:r>
            <a:endParaRPr lang="en-US" sz="500" dirty="0">
              <a:latin typeface="Arial"/>
              <a:cs typeface="Arial"/>
            </a:endParaRPr>
          </a:p>
        </p:txBody>
      </p:sp>
      <p:pic>
        <p:nvPicPr>
          <p:cNvPr id="6" name="Picture 2" descr="C:\Users\XPS\Documents\Doc\PhdMaterials\reading\classes\Evolution - GUEST LECTURE\biogeography\images\Plates_tect2_en.svg[public domain- wiki commons USGS].png"/>
          <p:cNvPicPr>
            <a:picLocks noChangeAspect="1" noChangeArrowheads="1"/>
          </p:cNvPicPr>
          <p:nvPr/>
        </p:nvPicPr>
        <p:blipFill>
          <a:blip r:embed="rId5" cstate="print"/>
          <a:srcRect/>
          <a:stretch>
            <a:fillRect/>
          </a:stretch>
        </p:blipFill>
        <p:spPr bwMode="auto">
          <a:xfrm>
            <a:off x="3505200" y="1933600"/>
            <a:ext cx="3084250" cy="2105000"/>
          </a:xfrm>
          <a:prstGeom prst="rect">
            <a:avLst/>
          </a:prstGeom>
          <a:noFill/>
        </p:spPr>
      </p:pic>
      <p:pic>
        <p:nvPicPr>
          <p:cNvPr id="8" name="Picture 6" descr="EcologyT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1427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91600" cy="685800"/>
          </a:xfrm>
        </p:spPr>
        <p:txBody>
          <a:bodyPr/>
          <a:lstStyle/>
          <a:p>
            <a:pPr algn="l"/>
            <a:r>
              <a:rPr lang="en-US" sz="2800" u="sng" dirty="0" smtClean="0">
                <a:latin typeface="Arial"/>
                <a:cs typeface="Arial"/>
              </a:rPr>
              <a:t>Evidence for Plate Tectonics–Fossil Distributions</a:t>
            </a:r>
            <a:endParaRPr lang="en-US" sz="2800" u="sng" dirty="0">
              <a:latin typeface="Arial"/>
              <a:cs typeface="Arial"/>
            </a:endParaRPr>
          </a:p>
        </p:txBody>
      </p:sp>
      <p:sp>
        <p:nvSpPr>
          <p:cNvPr id="3" name="Content Placeholder 2"/>
          <p:cNvSpPr>
            <a:spLocks noGrp="1"/>
          </p:cNvSpPr>
          <p:nvPr>
            <p:ph idx="1"/>
          </p:nvPr>
        </p:nvSpPr>
        <p:spPr>
          <a:xfrm>
            <a:off x="457200" y="1371600"/>
            <a:ext cx="8147248" cy="4525963"/>
          </a:xfrm>
        </p:spPr>
        <p:txBody>
          <a:bodyPr/>
          <a:lstStyle/>
          <a:p>
            <a:pPr>
              <a:buNone/>
            </a:pPr>
            <a:r>
              <a:rPr lang="en-US" sz="2800" dirty="0" smtClean="0">
                <a:latin typeface="Arial"/>
                <a:cs typeface="Arial"/>
              </a:rPr>
              <a:t>	Mesozoic – Pangaea</a:t>
            </a:r>
          </a:p>
        </p:txBody>
      </p:sp>
      <p:pic>
        <p:nvPicPr>
          <p:cNvPr id="4" name="Picture 2" descr="C:\Users\XPS\Desktop\Fig4 Gondwanaland affinities, [USGS; PD].gif"/>
          <p:cNvPicPr>
            <a:picLocks noChangeAspect="1" noChangeArrowheads="1"/>
          </p:cNvPicPr>
          <p:nvPr/>
        </p:nvPicPr>
        <p:blipFill>
          <a:blip r:embed="rId3" cstate="print"/>
          <a:srcRect/>
          <a:stretch>
            <a:fillRect/>
          </a:stretch>
        </p:blipFill>
        <p:spPr bwMode="auto">
          <a:xfrm>
            <a:off x="395536" y="1896051"/>
            <a:ext cx="6081464" cy="4669665"/>
          </a:xfrm>
          <a:prstGeom prst="rect">
            <a:avLst/>
          </a:prstGeom>
          <a:noFill/>
          <a:ln w="9525">
            <a:noFill/>
            <a:miter lim="800000"/>
            <a:headEnd/>
            <a:tailEnd/>
          </a:ln>
        </p:spPr>
      </p:pic>
      <p:sp>
        <p:nvSpPr>
          <p:cNvPr id="5" name="Rectangle 4"/>
          <p:cNvSpPr>
            <a:spLocks noChangeArrowheads="1"/>
          </p:cNvSpPr>
          <p:nvPr/>
        </p:nvSpPr>
        <p:spPr bwMode="auto">
          <a:xfrm>
            <a:off x="7907407" y="6716107"/>
            <a:ext cx="1273105" cy="169277"/>
          </a:xfrm>
          <a:prstGeom prst="rect">
            <a:avLst/>
          </a:prstGeom>
          <a:noFill/>
          <a:ln w="9525">
            <a:noFill/>
            <a:miter lim="800000"/>
            <a:headEnd/>
            <a:tailEnd/>
          </a:ln>
        </p:spPr>
        <p:txBody>
          <a:bodyPr wrap="none">
            <a:spAutoFit/>
          </a:bodyPr>
          <a:lstStyle/>
          <a:p>
            <a:r>
              <a:rPr lang="en-US" sz="500" dirty="0" smtClean="0">
                <a:latin typeface="Arial"/>
                <a:cs typeface="Arial"/>
              </a:rPr>
              <a:t>Figures: USGS/, NASA Public Domain</a:t>
            </a:r>
          </a:p>
        </p:txBody>
      </p:sp>
      <p:pic>
        <p:nvPicPr>
          <p:cNvPr id="3074" name="Picture 2" descr="C:\Users\XPS\Desktop\Impact_event - nasa public domain.jpg"/>
          <p:cNvPicPr>
            <a:picLocks noChangeAspect="1" noChangeArrowheads="1"/>
          </p:cNvPicPr>
          <p:nvPr/>
        </p:nvPicPr>
        <p:blipFill>
          <a:blip r:embed="rId4" cstate="print"/>
          <a:srcRect/>
          <a:stretch>
            <a:fillRect/>
          </a:stretch>
        </p:blipFill>
        <p:spPr bwMode="auto">
          <a:xfrm>
            <a:off x="3452813" y="4564063"/>
            <a:ext cx="157162" cy="109537"/>
          </a:xfrm>
          <a:prstGeom prst="rect">
            <a:avLst/>
          </a:prstGeom>
          <a:noFill/>
        </p:spPr>
      </p:pic>
      <p:pic>
        <p:nvPicPr>
          <p:cNvPr id="3076" name="Picture 4" descr="C:\Users\XPS\Desktop\Impact_event - nasa public domain.jpg"/>
          <p:cNvPicPr>
            <a:picLocks noChangeAspect="1" noChangeArrowheads="1"/>
          </p:cNvPicPr>
          <p:nvPr/>
        </p:nvPicPr>
        <p:blipFill>
          <a:blip r:embed="rId5" cstate="print"/>
          <a:srcRect/>
          <a:stretch>
            <a:fillRect/>
          </a:stretch>
        </p:blipFill>
        <p:spPr bwMode="auto">
          <a:xfrm>
            <a:off x="6120702" y="3356992"/>
            <a:ext cx="3099498" cy="2160240"/>
          </a:xfrm>
          <a:prstGeom prst="rect">
            <a:avLst/>
          </a:prstGeom>
          <a:noFill/>
        </p:spPr>
      </p:pic>
      <p:pic>
        <p:nvPicPr>
          <p:cNvPr id="8" name="Picture 6" descr="EcologyT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7230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0"/>
            <a:ext cx="8686800" cy="609600"/>
          </a:xfrm>
          <a:ln>
            <a:solidFill>
              <a:schemeClr val="tx1"/>
            </a:solidFill>
          </a:ln>
        </p:spPr>
        <p:txBody>
          <a:bodyPr/>
          <a:lstStyle/>
          <a:p>
            <a:pPr algn="l"/>
            <a:r>
              <a:rPr lang="en-US" sz="2800" dirty="0" smtClean="0">
                <a:latin typeface="Arial"/>
                <a:cs typeface="Arial"/>
              </a:rPr>
              <a:t>Evidence for Plate Tectonics– </a:t>
            </a:r>
            <a:r>
              <a:rPr lang="en-US" sz="2800" dirty="0" err="1" smtClean="0">
                <a:latin typeface="Arial"/>
                <a:cs typeface="Arial"/>
              </a:rPr>
              <a:t>Disjunct</a:t>
            </a:r>
            <a:r>
              <a:rPr lang="en-US" sz="2800" dirty="0" smtClean="0">
                <a:latin typeface="Arial"/>
                <a:cs typeface="Arial"/>
              </a:rPr>
              <a:t> Distributions</a:t>
            </a:r>
            <a:endParaRPr lang="en-US" sz="2800" dirty="0">
              <a:latin typeface="Arial"/>
              <a:cs typeface="Arial"/>
            </a:endParaRPr>
          </a:p>
        </p:txBody>
      </p:sp>
      <p:pic>
        <p:nvPicPr>
          <p:cNvPr id="4" name="Picture 4" descr="biogeog3e-box-08-01-c3"/>
          <p:cNvPicPr>
            <a:picLocks noChangeAspect="1" noChangeArrowheads="1"/>
          </p:cNvPicPr>
          <p:nvPr/>
        </p:nvPicPr>
        <p:blipFill>
          <a:blip r:embed="rId3" cstate="print"/>
          <a:srcRect t="10716" b="19028"/>
          <a:stretch>
            <a:fillRect/>
          </a:stretch>
        </p:blipFill>
        <p:spPr bwMode="auto">
          <a:xfrm>
            <a:off x="3503112" y="4077072"/>
            <a:ext cx="5064170" cy="2668760"/>
          </a:xfrm>
          <a:prstGeom prst="rect">
            <a:avLst/>
          </a:prstGeom>
          <a:noFill/>
          <a:ln w="9525">
            <a:noFill/>
            <a:miter lim="800000"/>
            <a:headEnd/>
            <a:tailEnd/>
          </a:ln>
        </p:spPr>
      </p:pic>
      <p:pic>
        <p:nvPicPr>
          <p:cNvPr id="5" name="Picture 4" descr="biogeog3e-box-08-01-c2"/>
          <p:cNvPicPr>
            <a:picLocks noChangeAspect="1" noChangeArrowheads="1"/>
          </p:cNvPicPr>
          <p:nvPr/>
        </p:nvPicPr>
        <p:blipFill>
          <a:blip r:embed="rId4" cstate="print"/>
          <a:srcRect t="16302" b="19028"/>
          <a:stretch>
            <a:fillRect/>
          </a:stretch>
        </p:blipFill>
        <p:spPr bwMode="auto">
          <a:xfrm>
            <a:off x="3503112" y="1602535"/>
            <a:ext cx="5101336" cy="2474537"/>
          </a:xfrm>
          <a:prstGeom prst="rect">
            <a:avLst/>
          </a:prstGeom>
          <a:noFill/>
          <a:ln w="9525">
            <a:noFill/>
            <a:miter lim="800000"/>
            <a:headEnd/>
            <a:tailEnd/>
          </a:ln>
        </p:spPr>
      </p:pic>
      <p:pic>
        <p:nvPicPr>
          <p:cNvPr id="7" name="Picture 2" descr="C:\Users\XPS\Desktop\Protea_cynaroides_3 [Stan Shebs; CC-BY-SA].jpg"/>
          <p:cNvPicPr>
            <a:picLocks noChangeAspect="1" noChangeArrowheads="1"/>
          </p:cNvPicPr>
          <p:nvPr/>
        </p:nvPicPr>
        <p:blipFill>
          <a:blip r:embed="rId5" cstate="print"/>
          <a:srcRect/>
          <a:stretch>
            <a:fillRect/>
          </a:stretch>
        </p:blipFill>
        <p:spPr bwMode="auto">
          <a:xfrm>
            <a:off x="1270864" y="1628800"/>
            <a:ext cx="2376264" cy="2365867"/>
          </a:xfrm>
          <a:prstGeom prst="rect">
            <a:avLst/>
          </a:prstGeom>
          <a:noFill/>
        </p:spPr>
      </p:pic>
      <p:pic>
        <p:nvPicPr>
          <p:cNvPr id="8" name="Picture 3" descr="C:\Users\XPS\Desktop\Amplexus_of_ADF [Stuart Halliday; Public Domain].jpg"/>
          <p:cNvPicPr>
            <a:picLocks noChangeAspect="1" noChangeArrowheads="1"/>
          </p:cNvPicPr>
          <p:nvPr/>
        </p:nvPicPr>
        <p:blipFill>
          <a:blip r:embed="rId6" cstate="print"/>
          <a:srcRect/>
          <a:stretch>
            <a:fillRect/>
          </a:stretch>
        </p:blipFill>
        <p:spPr bwMode="auto">
          <a:xfrm>
            <a:off x="550784" y="4653136"/>
            <a:ext cx="3312368" cy="1669434"/>
          </a:xfrm>
          <a:prstGeom prst="rect">
            <a:avLst/>
          </a:prstGeom>
          <a:noFill/>
        </p:spPr>
      </p:pic>
      <p:sp>
        <p:nvSpPr>
          <p:cNvPr id="9" name="Rectangle 8"/>
          <p:cNvSpPr/>
          <p:nvPr/>
        </p:nvSpPr>
        <p:spPr>
          <a:xfrm>
            <a:off x="762000" y="3886200"/>
            <a:ext cx="2613967" cy="461665"/>
          </a:xfrm>
          <a:prstGeom prst="rect">
            <a:avLst/>
          </a:prstGeom>
        </p:spPr>
        <p:txBody>
          <a:bodyPr wrap="none">
            <a:spAutoFit/>
          </a:bodyPr>
          <a:lstStyle/>
          <a:p>
            <a:r>
              <a:rPr lang="en-US" dirty="0" smtClean="0">
                <a:latin typeface="Arial"/>
                <a:ea typeface="ＭＳ Ｐゴシック" pitchFamily="34" charset="-128"/>
                <a:cs typeface="Arial"/>
              </a:rPr>
              <a:t>Evergreen shrubs </a:t>
            </a:r>
            <a:endParaRPr lang="en-US" dirty="0">
              <a:latin typeface="Arial"/>
              <a:cs typeface="Arial"/>
            </a:endParaRPr>
          </a:p>
        </p:txBody>
      </p:sp>
      <p:sp>
        <p:nvSpPr>
          <p:cNvPr id="10" name="Rectangle 9"/>
          <p:cNvSpPr/>
          <p:nvPr/>
        </p:nvSpPr>
        <p:spPr>
          <a:xfrm>
            <a:off x="838200" y="6248400"/>
            <a:ext cx="2083323" cy="461665"/>
          </a:xfrm>
          <a:prstGeom prst="rect">
            <a:avLst/>
          </a:prstGeom>
        </p:spPr>
        <p:txBody>
          <a:bodyPr wrap="none">
            <a:spAutoFit/>
          </a:bodyPr>
          <a:lstStyle/>
          <a:p>
            <a:r>
              <a:rPr lang="en-US" dirty="0" smtClean="0">
                <a:latin typeface="Arial"/>
                <a:ea typeface="ＭＳ Ｐゴシック" pitchFamily="34" charset="-128"/>
                <a:cs typeface="Arial"/>
              </a:rPr>
              <a:t>Clawed Frogs </a:t>
            </a:r>
            <a:endParaRPr lang="en-US" dirty="0">
              <a:latin typeface="Arial"/>
              <a:cs typeface="Arial"/>
            </a:endParaRPr>
          </a:p>
        </p:txBody>
      </p:sp>
      <p:pic>
        <p:nvPicPr>
          <p:cNvPr id="11" name="Picture 6" descr="EcologyT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91677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915400" cy="685800"/>
          </a:xfrm>
          <a:ln>
            <a:solidFill>
              <a:srgbClr val="000000"/>
            </a:solidFill>
          </a:ln>
        </p:spPr>
        <p:txBody>
          <a:bodyPr/>
          <a:lstStyle/>
          <a:p>
            <a:pPr algn="l"/>
            <a:r>
              <a:rPr lang="en-US" sz="2800" dirty="0" smtClean="0">
                <a:latin typeface="Arial"/>
                <a:cs typeface="Arial"/>
              </a:rPr>
              <a:t>Consequences of Plate Tectonics for Dispersal</a:t>
            </a:r>
            <a:endParaRPr lang="en-US" sz="2800" dirty="0">
              <a:latin typeface="Arial"/>
              <a:cs typeface="Arial"/>
            </a:endParaRPr>
          </a:p>
        </p:txBody>
      </p:sp>
      <p:sp>
        <p:nvSpPr>
          <p:cNvPr id="3" name="Content Placeholder 2"/>
          <p:cNvSpPr>
            <a:spLocks noGrp="1"/>
          </p:cNvSpPr>
          <p:nvPr>
            <p:ph idx="1"/>
          </p:nvPr>
        </p:nvSpPr>
        <p:spPr>
          <a:xfrm>
            <a:off x="457200" y="1600200"/>
            <a:ext cx="3505200" cy="4525963"/>
          </a:xfrm>
        </p:spPr>
        <p:txBody>
          <a:bodyPr>
            <a:noAutofit/>
          </a:bodyPr>
          <a:lstStyle/>
          <a:p>
            <a:r>
              <a:rPr lang="en-US" sz="2400" dirty="0" smtClean="0">
                <a:latin typeface="Arial"/>
                <a:cs typeface="Arial"/>
              </a:rPr>
              <a:t>Dispersal barriers keep species in zones</a:t>
            </a:r>
          </a:p>
          <a:p>
            <a:pPr>
              <a:buNone/>
            </a:pPr>
            <a:endParaRPr lang="en-US" sz="2400" dirty="0" smtClean="0">
              <a:latin typeface="Arial"/>
              <a:cs typeface="Arial"/>
            </a:endParaRPr>
          </a:p>
          <a:p>
            <a:pPr>
              <a:buNone/>
            </a:pPr>
            <a:endParaRPr lang="en-US" sz="2400" dirty="0" smtClean="0">
              <a:latin typeface="Arial"/>
              <a:cs typeface="Arial"/>
            </a:endParaRPr>
          </a:p>
          <a:p>
            <a:r>
              <a:rPr lang="en-US" sz="2400" dirty="0" smtClean="0">
                <a:latin typeface="Arial"/>
                <a:cs typeface="Arial"/>
              </a:rPr>
              <a:t>Wallace’s line</a:t>
            </a:r>
          </a:p>
          <a:p>
            <a:pPr lvl="1"/>
            <a:r>
              <a:rPr lang="en-US" sz="2400" dirty="0" smtClean="0">
                <a:latin typeface="Arial"/>
                <a:cs typeface="Arial"/>
              </a:rPr>
              <a:t>Abrupt limit in animal distribution</a:t>
            </a:r>
          </a:p>
          <a:p>
            <a:pPr lvl="1"/>
            <a:r>
              <a:rPr lang="en-US" sz="2400" dirty="0" smtClean="0">
                <a:latin typeface="Arial"/>
                <a:cs typeface="Arial"/>
              </a:rPr>
              <a:t>Two different continental shelves</a:t>
            </a:r>
          </a:p>
        </p:txBody>
      </p:sp>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1628800"/>
            <a:ext cx="4750820" cy="263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biogeog3e-fig-10-13-0"/>
          <p:cNvPicPr>
            <a:picLocks noChangeAspect="1" noChangeArrowheads="1"/>
          </p:cNvPicPr>
          <p:nvPr/>
        </p:nvPicPr>
        <p:blipFill>
          <a:blip r:embed="rId4" cstate="print"/>
          <a:srcRect l="5656" r="5917"/>
          <a:stretch>
            <a:fillRect/>
          </a:stretch>
        </p:blipFill>
        <p:spPr bwMode="auto">
          <a:xfrm>
            <a:off x="4644008" y="3861048"/>
            <a:ext cx="3240360" cy="2748729"/>
          </a:xfrm>
          <a:prstGeom prst="rect">
            <a:avLst/>
          </a:prstGeom>
          <a:noFill/>
          <a:ln w="60325">
            <a:solidFill>
              <a:srgbClr val="C00000"/>
            </a:solidFill>
            <a:miter lim="800000"/>
            <a:headEnd/>
            <a:tailEnd/>
          </a:ln>
        </p:spPr>
      </p:pic>
      <p:sp>
        <p:nvSpPr>
          <p:cNvPr id="4" name="Rectangle 3"/>
          <p:cNvSpPr/>
          <p:nvPr/>
        </p:nvSpPr>
        <p:spPr>
          <a:xfrm>
            <a:off x="7800118" y="4294837"/>
            <a:ext cx="1564701" cy="830997"/>
          </a:xfrm>
          <a:prstGeom prst="rect">
            <a:avLst/>
          </a:prstGeom>
        </p:spPr>
        <p:txBody>
          <a:bodyPr wrap="none">
            <a:spAutoFit/>
          </a:bodyPr>
          <a:lstStyle/>
          <a:p>
            <a:pPr algn="ctr"/>
            <a:r>
              <a:rPr lang="en-US" b="1" dirty="0">
                <a:solidFill>
                  <a:srgbClr val="0070C0"/>
                </a:solidFill>
                <a:latin typeface="Arial"/>
                <a:cs typeface="Arial"/>
              </a:rPr>
              <a:t>Wallace’s </a:t>
            </a:r>
            <a:endParaRPr lang="en-US" b="1" dirty="0" smtClean="0">
              <a:solidFill>
                <a:srgbClr val="0070C0"/>
              </a:solidFill>
              <a:latin typeface="Arial"/>
              <a:cs typeface="Arial"/>
            </a:endParaRPr>
          </a:p>
          <a:p>
            <a:pPr algn="ctr"/>
            <a:r>
              <a:rPr lang="en-US" b="1" dirty="0" smtClean="0">
                <a:solidFill>
                  <a:srgbClr val="0070C0"/>
                </a:solidFill>
                <a:latin typeface="Arial"/>
                <a:cs typeface="Arial"/>
              </a:rPr>
              <a:t>line</a:t>
            </a:r>
            <a:endParaRPr lang="en-US" b="1" dirty="0">
              <a:solidFill>
                <a:srgbClr val="0070C0"/>
              </a:solidFill>
              <a:latin typeface="Arial"/>
              <a:cs typeface="Arial"/>
            </a:endParaRPr>
          </a:p>
        </p:txBody>
      </p:sp>
      <p:sp>
        <p:nvSpPr>
          <p:cNvPr id="9" name="Line 10"/>
          <p:cNvSpPr>
            <a:spLocks noChangeShapeType="1"/>
          </p:cNvSpPr>
          <p:nvPr/>
        </p:nvSpPr>
        <p:spPr bwMode="auto">
          <a:xfrm flipV="1">
            <a:off x="7164288" y="4653136"/>
            <a:ext cx="864096" cy="360040"/>
          </a:xfrm>
          <a:prstGeom prst="line">
            <a:avLst/>
          </a:prstGeom>
          <a:noFill/>
          <a:ln w="50800">
            <a:solidFill>
              <a:srgbClr val="0070C0"/>
            </a:solidFill>
            <a:round/>
            <a:headEnd type="triangle" w="med" len="med"/>
            <a:tailEnd/>
          </a:ln>
        </p:spPr>
        <p:txBody>
          <a:bodyPr wrap="none"/>
          <a:lstStyle/>
          <a:p>
            <a:endParaRPr lang="en-US">
              <a:latin typeface="Arial"/>
              <a:cs typeface="Arial"/>
            </a:endParaRPr>
          </a:p>
        </p:txBody>
      </p:sp>
      <p:sp>
        <p:nvSpPr>
          <p:cNvPr id="10" name="Line 10"/>
          <p:cNvSpPr>
            <a:spLocks noChangeShapeType="1"/>
          </p:cNvSpPr>
          <p:nvPr/>
        </p:nvSpPr>
        <p:spPr bwMode="auto">
          <a:xfrm>
            <a:off x="7812360" y="3212975"/>
            <a:ext cx="576064" cy="1009853"/>
          </a:xfrm>
          <a:prstGeom prst="line">
            <a:avLst/>
          </a:prstGeom>
          <a:noFill/>
          <a:ln w="50800">
            <a:solidFill>
              <a:srgbClr val="0070C0"/>
            </a:solidFill>
            <a:round/>
            <a:headEnd type="triangle" w="med" len="med"/>
            <a:tailEnd/>
          </a:ln>
        </p:spPr>
        <p:txBody>
          <a:bodyPr wrap="none"/>
          <a:lstStyle/>
          <a:p>
            <a:endParaRPr lang="en-US">
              <a:latin typeface="Arial"/>
              <a:cs typeface="Arial"/>
            </a:endParaRPr>
          </a:p>
        </p:txBody>
      </p:sp>
      <p:pic>
        <p:nvPicPr>
          <p:cNvPr id="11" name="Picture 6" descr="Ecology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9707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4712"/>
            <a:ext cx="8305800" cy="1143000"/>
          </a:xfrm>
        </p:spPr>
        <p:txBody>
          <a:bodyPr/>
          <a:lstStyle/>
          <a:p>
            <a:r>
              <a:rPr lang="en-US" sz="2400" dirty="0" smtClean="0">
                <a:latin typeface="Arial"/>
                <a:cs typeface="Arial"/>
              </a:rPr>
              <a:t>Despite differences among biogeographic zones, often unrelated species can look quite similar due to </a:t>
            </a:r>
            <a:r>
              <a:rPr lang="en-US" sz="2400" u="sng" dirty="0" smtClean="0">
                <a:latin typeface="Arial"/>
                <a:cs typeface="Arial"/>
              </a:rPr>
              <a:t>convergence</a:t>
            </a:r>
            <a:endParaRPr lang="en-US" sz="2400" u="sng" dirty="0">
              <a:latin typeface="Arial"/>
              <a:cs typeface="Arial"/>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514600"/>
            <a:ext cx="28971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514600"/>
            <a:ext cx="3073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7600" y="2500064"/>
            <a:ext cx="2794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738967" y="1700808"/>
            <a:ext cx="15526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dirty="0">
                <a:latin typeface="Arial"/>
                <a:cs typeface="Arial"/>
              </a:rPr>
              <a:t>Nepenthes</a:t>
            </a:r>
          </a:p>
          <a:p>
            <a:pPr algn="ctr"/>
            <a:r>
              <a:rPr lang="en-US" sz="2000" b="1" dirty="0">
                <a:latin typeface="Arial"/>
                <a:cs typeface="Arial"/>
              </a:rPr>
              <a:t>(Indonesia)</a:t>
            </a:r>
          </a:p>
        </p:txBody>
      </p:sp>
      <p:sp>
        <p:nvSpPr>
          <p:cNvPr id="8" name="Rectangle 7"/>
          <p:cNvSpPr>
            <a:spLocks noChangeArrowheads="1"/>
          </p:cNvSpPr>
          <p:nvPr/>
        </p:nvSpPr>
        <p:spPr bwMode="auto">
          <a:xfrm>
            <a:off x="3786184" y="1723033"/>
            <a:ext cx="15811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dirty="0" err="1">
                <a:latin typeface="Arial"/>
                <a:cs typeface="Arial"/>
              </a:rPr>
              <a:t>Cephalotus</a:t>
            </a:r>
            <a:endParaRPr lang="en-US" sz="2000" b="1" dirty="0">
              <a:latin typeface="Arial"/>
              <a:cs typeface="Arial"/>
            </a:endParaRPr>
          </a:p>
          <a:p>
            <a:pPr algn="ctr"/>
            <a:r>
              <a:rPr lang="en-US" sz="2000" b="1" dirty="0">
                <a:latin typeface="Arial"/>
                <a:cs typeface="Arial"/>
              </a:rPr>
              <a:t>(Australia)</a:t>
            </a:r>
          </a:p>
        </p:txBody>
      </p:sp>
      <p:sp>
        <p:nvSpPr>
          <p:cNvPr id="9" name="Rectangle 8"/>
          <p:cNvSpPr>
            <a:spLocks noChangeArrowheads="1"/>
          </p:cNvSpPr>
          <p:nvPr/>
        </p:nvSpPr>
        <p:spPr bwMode="auto">
          <a:xfrm>
            <a:off x="6947737" y="1700808"/>
            <a:ext cx="15382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dirty="0">
                <a:latin typeface="Arial"/>
                <a:cs typeface="Arial"/>
              </a:rPr>
              <a:t>Sarracenia</a:t>
            </a:r>
          </a:p>
          <a:p>
            <a:pPr algn="ctr"/>
            <a:r>
              <a:rPr lang="en-US" sz="2000" b="1" dirty="0">
                <a:latin typeface="Arial"/>
                <a:cs typeface="Arial"/>
              </a:rPr>
              <a:t>(N. Florida)</a:t>
            </a:r>
          </a:p>
        </p:txBody>
      </p:sp>
      <p:pic>
        <p:nvPicPr>
          <p:cNvPr id="10" name="Picture 6" descr="EcologyT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4364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075" y="533400"/>
            <a:ext cx="44291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6"/>
          <p:cNvSpPr>
            <a:spLocks noChangeArrowheads="1"/>
          </p:cNvSpPr>
          <p:nvPr/>
        </p:nvSpPr>
        <p:spPr bwMode="auto">
          <a:xfrm>
            <a:off x="6088012" y="2310538"/>
            <a:ext cx="4343400" cy="53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2000" dirty="0" err="1" smtClean="0">
                <a:solidFill>
                  <a:srgbClr val="FF0000"/>
                </a:solidFill>
                <a:latin typeface="Arial"/>
                <a:cs typeface="Arial"/>
              </a:rPr>
              <a:t>Sarracenia</a:t>
            </a:r>
            <a:endParaRPr lang="en-US" sz="2000" dirty="0">
              <a:solidFill>
                <a:srgbClr val="FF0000"/>
              </a:solidFill>
              <a:latin typeface="Arial"/>
              <a:cs typeface="Arial"/>
            </a:endParaRPr>
          </a:p>
          <a:p>
            <a:pPr>
              <a:lnSpc>
                <a:spcPct val="70000"/>
              </a:lnSpc>
            </a:pPr>
            <a:r>
              <a:rPr lang="en-US" sz="2000" dirty="0" smtClean="0">
                <a:solidFill>
                  <a:srgbClr val="FF0000"/>
                </a:solidFill>
                <a:latin typeface="Arial"/>
                <a:cs typeface="Arial"/>
              </a:rPr>
              <a:t>(NW </a:t>
            </a:r>
            <a:r>
              <a:rPr lang="en-US" sz="2000" dirty="0">
                <a:solidFill>
                  <a:srgbClr val="FF0000"/>
                </a:solidFill>
                <a:latin typeface="Arial"/>
                <a:cs typeface="Arial"/>
              </a:rPr>
              <a:t>Pitchers</a:t>
            </a:r>
            <a:r>
              <a:rPr lang="en-US" sz="2000" dirty="0" smtClean="0">
                <a:solidFill>
                  <a:srgbClr val="FF0000"/>
                </a:solidFill>
                <a:latin typeface="Arial"/>
                <a:cs typeface="Arial"/>
              </a:rPr>
              <a:t>)</a:t>
            </a:r>
            <a:endParaRPr lang="en-US" sz="2000" dirty="0">
              <a:solidFill>
                <a:srgbClr val="FF0000"/>
              </a:solidFill>
              <a:latin typeface="Arial"/>
              <a:cs typeface="Arial"/>
            </a:endParaRPr>
          </a:p>
        </p:txBody>
      </p:sp>
      <p:sp>
        <p:nvSpPr>
          <p:cNvPr id="29702" name="Rectangle 7"/>
          <p:cNvSpPr>
            <a:spLocks noChangeArrowheads="1"/>
          </p:cNvSpPr>
          <p:nvPr/>
        </p:nvSpPr>
        <p:spPr bwMode="auto">
          <a:xfrm>
            <a:off x="6036383" y="3141065"/>
            <a:ext cx="26082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solidFill>
                  <a:srgbClr val="FF0000"/>
                </a:solidFill>
                <a:latin typeface="Arial"/>
                <a:cs typeface="Arial"/>
              </a:rPr>
              <a:t>Nepenthes</a:t>
            </a:r>
          </a:p>
          <a:p>
            <a:r>
              <a:rPr lang="en-US" sz="2000" dirty="0" smtClean="0">
                <a:solidFill>
                  <a:srgbClr val="FF0000"/>
                </a:solidFill>
                <a:latin typeface="Arial"/>
                <a:cs typeface="Arial"/>
              </a:rPr>
              <a:t>(Indonesian </a:t>
            </a:r>
            <a:r>
              <a:rPr lang="en-US" sz="2000" dirty="0">
                <a:solidFill>
                  <a:srgbClr val="FF0000"/>
                </a:solidFill>
                <a:latin typeface="Arial"/>
                <a:cs typeface="Arial"/>
              </a:rPr>
              <a:t>Pitchers)</a:t>
            </a:r>
          </a:p>
        </p:txBody>
      </p:sp>
      <p:sp>
        <p:nvSpPr>
          <p:cNvPr id="29704" name="Rectangle 9"/>
          <p:cNvSpPr>
            <a:spLocks noChangeArrowheads="1"/>
          </p:cNvSpPr>
          <p:nvPr/>
        </p:nvSpPr>
        <p:spPr bwMode="auto">
          <a:xfrm>
            <a:off x="6054448" y="5327470"/>
            <a:ext cx="24937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err="1" smtClean="0">
                <a:solidFill>
                  <a:srgbClr val="FF0000"/>
                </a:solidFill>
                <a:latin typeface="Arial"/>
                <a:cs typeface="Arial"/>
              </a:rPr>
              <a:t>Cephalotus</a:t>
            </a:r>
            <a:endParaRPr lang="en-US" sz="2000" dirty="0">
              <a:solidFill>
                <a:srgbClr val="FF0000"/>
              </a:solidFill>
              <a:latin typeface="Arial"/>
              <a:cs typeface="Arial"/>
            </a:endParaRPr>
          </a:p>
          <a:p>
            <a:r>
              <a:rPr lang="en-US" sz="2000" dirty="0" smtClean="0">
                <a:solidFill>
                  <a:srgbClr val="FF0000"/>
                </a:solidFill>
                <a:latin typeface="Arial"/>
                <a:cs typeface="Arial"/>
              </a:rPr>
              <a:t>(Australian </a:t>
            </a:r>
            <a:r>
              <a:rPr lang="en-US" sz="2000" dirty="0">
                <a:solidFill>
                  <a:srgbClr val="FF0000"/>
                </a:solidFill>
                <a:latin typeface="Arial"/>
                <a:cs typeface="Arial"/>
              </a:rPr>
              <a:t>Pitchers)</a:t>
            </a:r>
          </a:p>
        </p:txBody>
      </p:sp>
      <p:sp>
        <p:nvSpPr>
          <p:cNvPr id="29705" name="Rectangle 10"/>
          <p:cNvSpPr>
            <a:spLocks noChangeArrowheads="1"/>
          </p:cNvSpPr>
          <p:nvPr/>
        </p:nvSpPr>
        <p:spPr bwMode="auto">
          <a:xfrm>
            <a:off x="4696659" y="6456153"/>
            <a:ext cx="42107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err="1">
                <a:latin typeface="Arial"/>
                <a:cs typeface="Arial"/>
              </a:rPr>
              <a:t>rbcl</a:t>
            </a:r>
            <a:r>
              <a:rPr lang="en-US" sz="1200" dirty="0">
                <a:latin typeface="Arial"/>
                <a:cs typeface="Arial"/>
              </a:rPr>
              <a:t> gene sequence phylogeny </a:t>
            </a:r>
            <a:r>
              <a:rPr lang="en-US" sz="1200" dirty="0" smtClean="0">
                <a:latin typeface="Arial"/>
                <a:cs typeface="Arial"/>
              </a:rPr>
              <a:t>from </a:t>
            </a:r>
            <a:r>
              <a:rPr lang="en-US" sz="1200" dirty="0">
                <a:latin typeface="Arial"/>
                <a:cs typeface="Arial"/>
              </a:rPr>
              <a:t>Albert, et al. 1992</a:t>
            </a:r>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3385" y="2784603"/>
            <a:ext cx="657166" cy="950640"/>
          </a:xfrm>
          <a:prstGeom prst="rect">
            <a:avLst/>
          </a:prstGeom>
          <a:noFill/>
          <a:ln w="12700" cmpd="sng">
            <a:solidFill>
              <a:srgbClr val="FF0000"/>
            </a:solidFill>
          </a:ln>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0609" y="4922204"/>
            <a:ext cx="749942" cy="1022648"/>
          </a:xfrm>
          <a:prstGeom prst="rect">
            <a:avLst/>
          </a:prstGeom>
          <a:noFill/>
          <a:ln w="12700" cmpd="sng">
            <a:solidFill>
              <a:srgbClr val="FF0000"/>
            </a:solidFill>
          </a:ln>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5924" y="1534609"/>
            <a:ext cx="792088" cy="1188132"/>
          </a:xfrm>
          <a:prstGeom prst="rect">
            <a:avLst/>
          </a:prstGeom>
          <a:noFill/>
          <a:ln w="12700" cmpd="sng">
            <a:solidFill>
              <a:srgbClr val="FF0000"/>
            </a:solidFill>
          </a:ln>
          <a:extLst>
            <a:ext uri="{909E8E84-426E-40dd-AFC4-6F175D3DCCD1}">
              <a14:hiddenFill xmlns:a14="http://schemas.microsoft.com/office/drawing/2010/main">
                <a:solidFill>
                  <a:srgbClr val="FFFFFF"/>
                </a:solidFill>
              </a14:hiddenFill>
            </a:ext>
          </a:extLst>
        </p:spPr>
      </p:pic>
      <p:pic>
        <p:nvPicPr>
          <p:cNvPr id="15" name="Picture 2" descr="C:\Users\XPS\Desktop\Dionaea_muscipula_closing_trap_animation.gif"/>
          <p:cNvPicPr>
            <a:picLocks noChangeAspect="1" noChangeArrowheads="1" noCrop="1"/>
          </p:cNvPicPr>
          <p:nvPr/>
        </p:nvPicPr>
        <p:blipFill>
          <a:blip r:embed="rId7" cstate="print"/>
          <a:srcRect/>
          <a:stretch>
            <a:fillRect/>
          </a:stretch>
        </p:blipFill>
        <p:spPr bwMode="auto">
          <a:xfrm>
            <a:off x="5484731" y="3927957"/>
            <a:ext cx="1088310" cy="816233"/>
          </a:xfrm>
          <a:prstGeom prst="rect">
            <a:avLst/>
          </a:prstGeom>
          <a:noFill/>
          <a:ln w="12700" cmpd="sng">
            <a:solidFill>
              <a:srgbClr val="00B050"/>
            </a:solidFill>
          </a:ln>
        </p:spPr>
      </p:pic>
      <p:sp>
        <p:nvSpPr>
          <p:cNvPr id="16" name="Line 10"/>
          <p:cNvSpPr>
            <a:spLocks noChangeShapeType="1"/>
          </p:cNvSpPr>
          <p:nvPr/>
        </p:nvSpPr>
        <p:spPr bwMode="auto">
          <a:xfrm>
            <a:off x="4617280" y="3580452"/>
            <a:ext cx="706288" cy="388570"/>
          </a:xfrm>
          <a:prstGeom prst="line">
            <a:avLst/>
          </a:prstGeom>
          <a:noFill/>
          <a:ln w="63500">
            <a:solidFill>
              <a:srgbClr val="00B050"/>
            </a:solidFill>
            <a:round/>
            <a:headEnd type="triangle" w="med" len="med"/>
            <a:tailEnd/>
          </a:ln>
        </p:spPr>
        <p:txBody>
          <a:bodyPr wrap="none"/>
          <a:lstStyle/>
          <a:p>
            <a:endParaRPr lang="en-US">
              <a:latin typeface="Arial"/>
              <a:cs typeface="Arial"/>
            </a:endParaRPr>
          </a:p>
        </p:txBody>
      </p:sp>
      <p:sp>
        <p:nvSpPr>
          <p:cNvPr id="17" name="Rectangle 16"/>
          <p:cNvSpPr/>
          <p:nvPr/>
        </p:nvSpPr>
        <p:spPr>
          <a:xfrm>
            <a:off x="36512" y="44624"/>
            <a:ext cx="9144000" cy="461665"/>
          </a:xfrm>
          <a:prstGeom prst="rect">
            <a:avLst/>
          </a:prstGeom>
        </p:spPr>
        <p:txBody>
          <a:bodyPr wrap="square">
            <a:spAutoFit/>
          </a:bodyPr>
          <a:lstStyle/>
          <a:p>
            <a:r>
              <a:rPr lang="en-US" dirty="0" smtClean="0">
                <a:latin typeface="Arial"/>
                <a:cs typeface="Arial"/>
              </a:rPr>
              <a:t>Evidence of convergence- molecular phylogenetics</a:t>
            </a:r>
            <a:endParaRPr lang="en-US" dirty="0">
              <a:latin typeface="Arial"/>
              <a:cs typeface="Arial"/>
            </a:endParaRPr>
          </a:p>
        </p:txBody>
      </p:sp>
      <p:sp>
        <p:nvSpPr>
          <p:cNvPr id="18" name="Rectangle 4"/>
          <p:cNvSpPr>
            <a:spLocks noChangeArrowheads="1"/>
          </p:cNvSpPr>
          <p:nvPr/>
        </p:nvSpPr>
        <p:spPr bwMode="auto">
          <a:xfrm>
            <a:off x="233209" y="518946"/>
            <a:ext cx="168507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u="sng" dirty="0" smtClean="0">
                <a:solidFill>
                  <a:srgbClr val="00B0F0"/>
                </a:solidFill>
                <a:latin typeface="Arial"/>
                <a:cs typeface="Arial"/>
              </a:rPr>
              <a:t>Phylogeny of </a:t>
            </a:r>
          </a:p>
          <a:p>
            <a:r>
              <a:rPr lang="en-US" sz="2000" u="sng" dirty="0" smtClean="0">
                <a:solidFill>
                  <a:srgbClr val="00B0F0"/>
                </a:solidFill>
                <a:latin typeface="Arial"/>
                <a:cs typeface="Arial"/>
              </a:rPr>
              <a:t>major plant </a:t>
            </a:r>
          </a:p>
          <a:p>
            <a:r>
              <a:rPr lang="en-US" sz="2000" u="sng" dirty="0" smtClean="0">
                <a:solidFill>
                  <a:srgbClr val="00B0F0"/>
                </a:solidFill>
                <a:latin typeface="Arial"/>
                <a:cs typeface="Arial"/>
              </a:rPr>
              <a:t>groups</a:t>
            </a:r>
            <a:endParaRPr lang="en-US" sz="2000" u="sng" dirty="0">
              <a:solidFill>
                <a:srgbClr val="00B0F0"/>
              </a:solidFill>
              <a:latin typeface="Arial"/>
              <a:cs typeface="Arial"/>
            </a:endParaRPr>
          </a:p>
        </p:txBody>
      </p:sp>
      <p:sp>
        <p:nvSpPr>
          <p:cNvPr id="21" name="Line 10"/>
          <p:cNvSpPr>
            <a:spLocks noChangeShapeType="1"/>
          </p:cNvSpPr>
          <p:nvPr/>
        </p:nvSpPr>
        <p:spPr bwMode="auto">
          <a:xfrm flipV="1">
            <a:off x="4608512" y="989363"/>
            <a:ext cx="884012" cy="5338"/>
          </a:xfrm>
          <a:prstGeom prst="line">
            <a:avLst/>
          </a:prstGeom>
          <a:noFill/>
          <a:ln w="50800">
            <a:solidFill>
              <a:srgbClr val="0070C0"/>
            </a:solidFill>
            <a:round/>
            <a:headEnd type="triangle" w="med" len="med"/>
            <a:tailEnd/>
          </a:ln>
        </p:spPr>
        <p:txBody>
          <a:bodyPr wrap="none"/>
          <a:lstStyle/>
          <a:p>
            <a:endParaRPr lang="en-US">
              <a:latin typeface="Arial"/>
              <a:cs typeface="Arial"/>
            </a:endParaRPr>
          </a:p>
        </p:txBody>
      </p:sp>
      <p:sp>
        <p:nvSpPr>
          <p:cNvPr id="4" name="Rectangle 3"/>
          <p:cNvSpPr/>
          <p:nvPr/>
        </p:nvSpPr>
        <p:spPr bwMode="auto">
          <a:xfrm>
            <a:off x="3806996" y="2852936"/>
            <a:ext cx="841204" cy="144016"/>
          </a:xfrm>
          <a:prstGeom prst="rect">
            <a:avLst/>
          </a:prstGeom>
          <a:noFill/>
          <a:ln w="28575">
            <a:solidFill>
              <a:srgbClr val="C00000"/>
            </a:solidFill>
            <a:round/>
            <a:headEnd type="triangle" w="med" len="med"/>
            <a:tailEnd/>
          </a:ln>
        </p:spPr>
        <p:txBody>
          <a:bodyPr wrap="none" rtlCol="0" anchor="ctr"/>
          <a:lstStyle/>
          <a:p>
            <a:pPr algn="ctr"/>
            <a:endParaRPr lang="en-US">
              <a:latin typeface="Arial"/>
              <a:cs typeface="Arial"/>
            </a:endParaRPr>
          </a:p>
        </p:txBody>
      </p:sp>
      <p:sp>
        <p:nvSpPr>
          <p:cNvPr id="23" name="Rectangle 22"/>
          <p:cNvSpPr/>
          <p:nvPr/>
        </p:nvSpPr>
        <p:spPr bwMode="auto">
          <a:xfrm>
            <a:off x="3776724" y="2276872"/>
            <a:ext cx="841204" cy="144016"/>
          </a:xfrm>
          <a:prstGeom prst="rect">
            <a:avLst/>
          </a:prstGeom>
          <a:noFill/>
          <a:ln w="28575">
            <a:solidFill>
              <a:srgbClr val="C00000"/>
            </a:solidFill>
            <a:round/>
            <a:headEnd type="triangle" w="med" len="med"/>
            <a:tailEnd/>
          </a:ln>
        </p:spPr>
        <p:txBody>
          <a:bodyPr wrap="none" rtlCol="0" anchor="ctr"/>
          <a:lstStyle/>
          <a:p>
            <a:pPr algn="ctr"/>
            <a:endParaRPr lang="en-US">
              <a:latin typeface="Arial"/>
              <a:cs typeface="Arial"/>
            </a:endParaRPr>
          </a:p>
        </p:txBody>
      </p:sp>
      <p:sp>
        <p:nvSpPr>
          <p:cNvPr id="24" name="Rectangle 23"/>
          <p:cNvSpPr/>
          <p:nvPr/>
        </p:nvSpPr>
        <p:spPr bwMode="auto">
          <a:xfrm>
            <a:off x="3791776" y="4265854"/>
            <a:ext cx="841204" cy="144016"/>
          </a:xfrm>
          <a:prstGeom prst="rect">
            <a:avLst/>
          </a:prstGeom>
          <a:noFill/>
          <a:ln w="28575">
            <a:solidFill>
              <a:srgbClr val="C00000"/>
            </a:solidFill>
            <a:round/>
            <a:headEnd type="triangle" w="med" len="med"/>
            <a:tailEnd/>
          </a:ln>
        </p:spPr>
        <p:txBody>
          <a:bodyPr wrap="none" rtlCol="0" anchor="ctr"/>
          <a:lstStyle/>
          <a:p>
            <a:pPr algn="ctr"/>
            <a:endParaRPr lang="en-US">
              <a:latin typeface="Arial"/>
              <a:cs typeface="Arial"/>
            </a:endParaRPr>
          </a:p>
        </p:txBody>
      </p:sp>
      <p:sp>
        <p:nvSpPr>
          <p:cNvPr id="25" name="Line 10"/>
          <p:cNvSpPr>
            <a:spLocks noChangeShapeType="1"/>
          </p:cNvSpPr>
          <p:nvPr/>
        </p:nvSpPr>
        <p:spPr bwMode="auto">
          <a:xfrm flipV="1">
            <a:off x="4605393" y="836712"/>
            <a:ext cx="884012" cy="5338"/>
          </a:xfrm>
          <a:prstGeom prst="line">
            <a:avLst/>
          </a:prstGeom>
          <a:noFill/>
          <a:ln w="50800">
            <a:solidFill>
              <a:srgbClr val="0070C0"/>
            </a:solidFill>
            <a:round/>
            <a:headEnd type="triangle" w="med" len="med"/>
            <a:tailEnd/>
          </a:ln>
        </p:spPr>
        <p:txBody>
          <a:bodyPr wrap="none"/>
          <a:lstStyle/>
          <a:p>
            <a:endParaRPr lang="en-US">
              <a:latin typeface="Arial"/>
              <a:cs typeface="Arial"/>
            </a:endParaRPr>
          </a:p>
        </p:txBody>
      </p:sp>
      <p:sp>
        <p:nvSpPr>
          <p:cNvPr id="27" name="Line 10"/>
          <p:cNvSpPr>
            <a:spLocks noChangeShapeType="1"/>
          </p:cNvSpPr>
          <p:nvPr/>
        </p:nvSpPr>
        <p:spPr bwMode="auto">
          <a:xfrm>
            <a:off x="4632980" y="2315001"/>
            <a:ext cx="587092" cy="0"/>
          </a:xfrm>
          <a:prstGeom prst="line">
            <a:avLst/>
          </a:prstGeom>
          <a:noFill/>
          <a:ln w="63500">
            <a:solidFill>
              <a:srgbClr val="C00000"/>
            </a:solidFill>
            <a:round/>
            <a:headEnd type="triangle" w="med" len="med"/>
            <a:tailEnd/>
          </a:ln>
        </p:spPr>
        <p:txBody>
          <a:bodyPr wrap="none"/>
          <a:lstStyle/>
          <a:p>
            <a:endParaRPr lang="en-US">
              <a:latin typeface="Arial"/>
              <a:cs typeface="Arial"/>
            </a:endParaRPr>
          </a:p>
        </p:txBody>
      </p:sp>
      <p:sp>
        <p:nvSpPr>
          <p:cNvPr id="28" name="Line 10"/>
          <p:cNvSpPr>
            <a:spLocks noChangeShapeType="1"/>
          </p:cNvSpPr>
          <p:nvPr/>
        </p:nvSpPr>
        <p:spPr bwMode="auto">
          <a:xfrm>
            <a:off x="4696659" y="2954716"/>
            <a:ext cx="587092" cy="0"/>
          </a:xfrm>
          <a:prstGeom prst="line">
            <a:avLst/>
          </a:prstGeom>
          <a:noFill/>
          <a:ln w="63500">
            <a:solidFill>
              <a:srgbClr val="C00000"/>
            </a:solidFill>
            <a:round/>
            <a:headEnd type="triangle" w="med" len="med"/>
            <a:tailEnd/>
          </a:ln>
        </p:spPr>
        <p:txBody>
          <a:bodyPr wrap="none"/>
          <a:lstStyle/>
          <a:p>
            <a:endParaRPr lang="en-US">
              <a:latin typeface="Arial"/>
              <a:cs typeface="Arial"/>
            </a:endParaRPr>
          </a:p>
        </p:txBody>
      </p:sp>
      <p:sp>
        <p:nvSpPr>
          <p:cNvPr id="29" name="Line 10"/>
          <p:cNvSpPr>
            <a:spLocks noChangeShapeType="1"/>
          </p:cNvSpPr>
          <p:nvPr/>
        </p:nvSpPr>
        <p:spPr bwMode="auto">
          <a:xfrm>
            <a:off x="4648200" y="4337862"/>
            <a:ext cx="499864" cy="584342"/>
          </a:xfrm>
          <a:prstGeom prst="line">
            <a:avLst/>
          </a:prstGeom>
          <a:noFill/>
          <a:ln w="63500">
            <a:solidFill>
              <a:srgbClr val="C00000"/>
            </a:solidFill>
            <a:round/>
            <a:headEnd type="triangle" w="med" len="med"/>
            <a:tailEnd/>
          </a:ln>
        </p:spPr>
        <p:txBody>
          <a:bodyPr wrap="none"/>
          <a:lstStyle/>
          <a:p>
            <a:endParaRPr lang="en-US">
              <a:latin typeface="Arial"/>
              <a:cs typeface="Arial"/>
            </a:endParaRPr>
          </a:p>
        </p:txBody>
      </p:sp>
      <p:sp>
        <p:nvSpPr>
          <p:cNvPr id="30" name="Rectangle 29"/>
          <p:cNvSpPr/>
          <p:nvPr/>
        </p:nvSpPr>
        <p:spPr bwMode="auto">
          <a:xfrm>
            <a:off x="3780749" y="3475484"/>
            <a:ext cx="841204" cy="144016"/>
          </a:xfrm>
          <a:prstGeom prst="rect">
            <a:avLst/>
          </a:prstGeom>
          <a:noFill/>
          <a:ln w="28575">
            <a:solidFill>
              <a:srgbClr val="00B050"/>
            </a:solidFill>
            <a:round/>
            <a:headEnd type="triangle" w="med" len="med"/>
            <a:tailEnd/>
          </a:ln>
        </p:spPr>
        <p:txBody>
          <a:bodyPr wrap="none" rtlCol="0" anchor="ctr"/>
          <a:lstStyle/>
          <a:p>
            <a:pPr algn="ctr"/>
            <a:endParaRPr lang="en-US">
              <a:latin typeface="Arial"/>
              <a:cs typeface="Arial"/>
            </a:endParaRPr>
          </a:p>
        </p:txBody>
      </p:sp>
      <p:sp>
        <p:nvSpPr>
          <p:cNvPr id="5" name="Rectangle 4"/>
          <p:cNvSpPr/>
          <p:nvPr/>
        </p:nvSpPr>
        <p:spPr>
          <a:xfrm>
            <a:off x="6627466" y="4172885"/>
            <a:ext cx="2322871" cy="830997"/>
          </a:xfrm>
          <a:prstGeom prst="rect">
            <a:avLst/>
          </a:prstGeom>
        </p:spPr>
        <p:txBody>
          <a:bodyPr wrap="none">
            <a:spAutoFit/>
          </a:bodyPr>
          <a:lstStyle/>
          <a:p>
            <a:r>
              <a:rPr lang="en-US" dirty="0" err="1" smtClean="0">
                <a:solidFill>
                  <a:srgbClr val="00B050"/>
                </a:solidFill>
                <a:latin typeface="Arial"/>
                <a:cs typeface="Arial"/>
              </a:rPr>
              <a:t>Dionaea</a:t>
            </a:r>
            <a:endParaRPr lang="en-US" dirty="0">
              <a:solidFill>
                <a:srgbClr val="00B050"/>
              </a:solidFill>
              <a:latin typeface="Arial"/>
              <a:cs typeface="Arial"/>
            </a:endParaRPr>
          </a:p>
          <a:p>
            <a:r>
              <a:rPr lang="en-US" dirty="0">
                <a:solidFill>
                  <a:srgbClr val="00B050"/>
                </a:solidFill>
                <a:latin typeface="Arial"/>
                <a:cs typeface="Arial"/>
              </a:rPr>
              <a:t>(Venus </a:t>
            </a:r>
            <a:r>
              <a:rPr lang="en-US" dirty="0" smtClean="0">
                <a:solidFill>
                  <a:srgbClr val="00B050"/>
                </a:solidFill>
                <a:latin typeface="Arial"/>
                <a:cs typeface="Arial"/>
              </a:rPr>
              <a:t>flytraps)</a:t>
            </a:r>
            <a:endParaRPr lang="en-US" dirty="0">
              <a:solidFill>
                <a:srgbClr val="00B050"/>
              </a:solidFill>
              <a:latin typeface="Arial"/>
              <a:cs typeface="Arial"/>
            </a:endParaRPr>
          </a:p>
        </p:txBody>
      </p:sp>
      <p:sp>
        <p:nvSpPr>
          <p:cNvPr id="36" name="Rectangle 35"/>
          <p:cNvSpPr/>
          <p:nvPr/>
        </p:nvSpPr>
        <p:spPr bwMode="auto">
          <a:xfrm>
            <a:off x="3791776" y="843799"/>
            <a:ext cx="841204" cy="194079"/>
          </a:xfrm>
          <a:prstGeom prst="rect">
            <a:avLst/>
          </a:prstGeom>
          <a:noFill/>
          <a:ln w="28575">
            <a:solidFill>
              <a:srgbClr val="0070C0"/>
            </a:solidFill>
            <a:round/>
            <a:headEnd type="triangle" w="med" len="med"/>
            <a:tailEnd/>
          </a:ln>
        </p:spPr>
        <p:txBody>
          <a:bodyPr wrap="none" rtlCol="0" anchor="ctr"/>
          <a:lstStyle/>
          <a:p>
            <a:pPr algn="ctr"/>
            <a:endParaRPr lang="en-US">
              <a:latin typeface="Arial"/>
              <a:cs typeface="Arial"/>
            </a:endParaRPr>
          </a:p>
        </p:txBody>
      </p:sp>
      <p:sp>
        <p:nvSpPr>
          <p:cNvPr id="6" name="Rectangle 5"/>
          <p:cNvSpPr/>
          <p:nvPr/>
        </p:nvSpPr>
        <p:spPr>
          <a:xfrm>
            <a:off x="5472190" y="429939"/>
            <a:ext cx="4572000" cy="1015663"/>
          </a:xfrm>
          <a:prstGeom prst="rect">
            <a:avLst/>
          </a:prstGeom>
        </p:spPr>
        <p:txBody>
          <a:bodyPr>
            <a:spAutoFit/>
          </a:bodyPr>
          <a:lstStyle/>
          <a:p>
            <a:r>
              <a:rPr lang="en-US" sz="2000" dirty="0">
                <a:solidFill>
                  <a:srgbClr val="0070C0"/>
                </a:solidFill>
                <a:latin typeface="Arial"/>
                <a:cs typeface="Arial"/>
              </a:rPr>
              <a:t>Diff types of </a:t>
            </a:r>
            <a:r>
              <a:rPr lang="en-US" sz="2000" dirty="0" smtClean="0">
                <a:solidFill>
                  <a:srgbClr val="0070C0"/>
                </a:solidFill>
                <a:latin typeface="Arial"/>
                <a:cs typeface="Arial"/>
              </a:rPr>
              <a:t>carnivorous plants:</a:t>
            </a:r>
          </a:p>
          <a:p>
            <a:r>
              <a:rPr lang="en-US" sz="2000" dirty="0">
                <a:solidFill>
                  <a:srgbClr val="0070C0"/>
                </a:solidFill>
                <a:latin typeface="Arial"/>
                <a:cs typeface="Arial"/>
              </a:rPr>
              <a:t>Bladderworts= </a:t>
            </a:r>
            <a:r>
              <a:rPr lang="en-US" sz="2000" dirty="0" smtClean="0">
                <a:solidFill>
                  <a:srgbClr val="0070C0"/>
                </a:solidFill>
                <a:latin typeface="Arial"/>
                <a:cs typeface="Arial"/>
              </a:rPr>
              <a:t>bladder-like traps</a:t>
            </a:r>
          </a:p>
          <a:p>
            <a:r>
              <a:rPr lang="en-US" sz="2000" dirty="0">
                <a:solidFill>
                  <a:srgbClr val="0070C0"/>
                </a:solidFill>
                <a:latin typeface="Arial"/>
                <a:cs typeface="Arial"/>
              </a:rPr>
              <a:t> </a:t>
            </a:r>
            <a:r>
              <a:rPr lang="en-US" sz="2000" dirty="0" smtClean="0">
                <a:solidFill>
                  <a:srgbClr val="0070C0"/>
                </a:solidFill>
                <a:latin typeface="Arial"/>
                <a:cs typeface="Arial"/>
              </a:rPr>
              <a:t>Butterworts= sticky leaves</a:t>
            </a:r>
            <a:endParaRPr lang="en-US" sz="2000" dirty="0">
              <a:solidFill>
                <a:srgbClr val="0070C0"/>
              </a:solidFill>
              <a:latin typeface="Arial"/>
              <a:cs typeface="Arial"/>
            </a:endParaRPr>
          </a:p>
        </p:txBody>
      </p:sp>
    </p:spTree>
    <p:extLst>
      <p:ext uri="{BB962C8B-B14F-4D97-AF65-F5344CB8AC3E}">
        <p14:creationId xmlns:p14="http://schemas.microsoft.com/office/powerpoint/2010/main" val="29605594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4338"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ChangeArrowheads="1"/>
          </p:cNvSpPr>
          <p:nvPr/>
        </p:nvSpPr>
        <p:spPr bwMode="auto">
          <a:xfrm>
            <a:off x="838200" y="1143000"/>
            <a:ext cx="7620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r>
              <a:rPr lang="en-US" sz="2000" b="1" dirty="0" smtClean="0">
                <a:latin typeface="Arial"/>
                <a:cs typeface="Arial"/>
              </a:rPr>
              <a:t>The way forward to the end of the semester . . . .</a:t>
            </a:r>
          </a:p>
          <a:p>
            <a:pPr lvl="0"/>
            <a:endParaRPr lang="en-US" sz="2000" b="1" dirty="0">
              <a:latin typeface="Arial"/>
              <a:cs typeface="Arial"/>
            </a:endParaRPr>
          </a:p>
          <a:p>
            <a:pPr marL="517525" lvl="0" indent="-517525"/>
            <a:r>
              <a:rPr lang="en-US" sz="2000" b="1" dirty="0" smtClean="0">
                <a:latin typeface="Arial"/>
                <a:cs typeface="Arial"/>
              </a:rPr>
              <a:t>IV. 	Community </a:t>
            </a:r>
            <a:r>
              <a:rPr lang="en-US" sz="2000" b="1" dirty="0">
                <a:latin typeface="Arial"/>
                <a:cs typeface="Arial"/>
              </a:rPr>
              <a:t>ecology</a:t>
            </a:r>
            <a:endParaRPr lang="en-US" sz="2000" dirty="0">
              <a:latin typeface="Arial"/>
              <a:cs typeface="Arial"/>
            </a:endParaRPr>
          </a:p>
          <a:p>
            <a:pPr marL="517525" indent="-517525"/>
            <a:r>
              <a:rPr lang="en-US" sz="2000" dirty="0">
                <a:solidFill>
                  <a:schemeClr val="bg2"/>
                </a:solidFill>
                <a:latin typeface="Arial"/>
                <a:cs typeface="Arial"/>
              </a:rPr>
              <a:t> 	A.	What is Community Ecology?</a:t>
            </a:r>
          </a:p>
          <a:p>
            <a:pPr marL="517525" indent="-517525"/>
            <a:r>
              <a:rPr lang="en-US" sz="2000" dirty="0">
                <a:solidFill>
                  <a:schemeClr val="bg2"/>
                </a:solidFill>
                <a:latin typeface="Arial"/>
                <a:cs typeface="Arial"/>
              </a:rPr>
              <a:t>	B.	How do we quantify communities?</a:t>
            </a:r>
          </a:p>
          <a:p>
            <a:pPr marL="517525" indent="-517525"/>
            <a:r>
              <a:rPr lang="en-US" sz="2000" dirty="0">
                <a:latin typeface="Arial"/>
                <a:cs typeface="Arial"/>
              </a:rPr>
              <a:t>	C.	How do communities vary in space (biogeography)?</a:t>
            </a:r>
          </a:p>
          <a:p>
            <a:pPr marL="517525" indent="-517525"/>
            <a:r>
              <a:rPr lang="en-US" sz="2000" dirty="0">
                <a:latin typeface="Arial"/>
                <a:cs typeface="Arial"/>
              </a:rPr>
              <a:t>	D.	How do communities vary </a:t>
            </a:r>
            <a:r>
              <a:rPr lang="en-US" sz="2000" u="sng" dirty="0">
                <a:latin typeface="Arial"/>
                <a:cs typeface="Arial"/>
              </a:rPr>
              <a:t>in time</a:t>
            </a:r>
            <a:r>
              <a:rPr lang="en-US" sz="2000" dirty="0">
                <a:latin typeface="Arial"/>
                <a:cs typeface="Arial"/>
              </a:rPr>
              <a:t> (succession)?</a:t>
            </a:r>
          </a:p>
          <a:p>
            <a:pPr marL="517525" indent="-517525"/>
            <a:r>
              <a:rPr lang="en-US" sz="2000" dirty="0" smtClean="0">
                <a:latin typeface="Arial"/>
                <a:cs typeface="Arial"/>
              </a:rPr>
              <a:t>	E</a:t>
            </a:r>
            <a:r>
              <a:rPr lang="en-US" sz="2000" dirty="0">
                <a:latin typeface="Arial"/>
                <a:cs typeface="Arial"/>
              </a:rPr>
              <a:t>.	What factors affect diversity and community structure?  </a:t>
            </a:r>
          </a:p>
          <a:p>
            <a:pPr marL="517525" indent="-517525"/>
            <a:r>
              <a:rPr lang="en-US" sz="2000" dirty="0">
                <a:latin typeface="Arial"/>
                <a:cs typeface="Arial"/>
              </a:rPr>
              <a:t> </a:t>
            </a:r>
          </a:p>
          <a:p>
            <a:pPr marL="517525" indent="-517525"/>
            <a:r>
              <a:rPr lang="en-US" sz="2000" b="1" dirty="0">
                <a:latin typeface="Arial"/>
                <a:cs typeface="Arial"/>
              </a:rPr>
              <a:t>V.	Ecosystem Ecology</a:t>
            </a:r>
            <a:endParaRPr lang="en-US" sz="2000" dirty="0">
              <a:latin typeface="Arial"/>
              <a:cs typeface="Arial"/>
            </a:endParaRPr>
          </a:p>
          <a:p>
            <a:pPr marL="517525" indent="-517525"/>
            <a:r>
              <a:rPr lang="en-US" sz="2000" dirty="0">
                <a:latin typeface="Arial"/>
                <a:cs typeface="Arial"/>
              </a:rPr>
              <a:t>	A.  	the basics</a:t>
            </a:r>
          </a:p>
          <a:p>
            <a:pPr marL="517525" indent="-517525"/>
            <a:r>
              <a:rPr lang="en-US" sz="2000" dirty="0">
                <a:latin typeface="Arial"/>
                <a:cs typeface="Arial"/>
              </a:rPr>
              <a:t>	B.	carbon cycle as an example</a:t>
            </a:r>
          </a:p>
          <a:p>
            <a:pPr marL="517525" indent="-517525"/>
            <a:r>
              <a:rPr lang="en-US" sz="2000" dirty="0">
                <a:latin typeface="Arial"/>
                <a:cs typeface="Arial"/>
              </a:rPr>
              <a:t>	</a:t>
            </a:r>
            <a:r>
              <a:rPr lang="en-US" sz="2000" dirty="0" smtClean="0">
                <a:latin typeface="Arial"/>
                <a:cs typeface="Arial"/>
              </a:rPr>
              <a:t>C.	climate change</a:t>
            </a:r>
            <a:endParaRPr lang="en-US" sz="2000" dirty="0">
              <a:latin typeface="Arial"/>
              <a:cs typeface="Arial"/>
            </a:endParaRPr>
          </a:p>
          <a:p>
            <a:pPr marL="517525" indent="-517525"/>
            <a:r>
              <a:rPr lang="en-US" sz="2000" dirty="0">
                <a:latin typeface="Arial"/>
                <a:cs typeface="Arial"/>
              </a:rPr>
              <a:t> </a:t>
            </a:r>
          </a:p>
        </p:txBody>
      </p:sp>
    </p:spTree>
    <p:extLst>
      <p:ext uri="{BB962C8B-B14F-4D97-AF65-F5344CB8AC3E}">
        <p14:creationId xmlns:p14="http://schemas.microsoft.com/office/powerpoint/2010/main" val="206809949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Box 6"/>
          <p:cNvSpPr txBox="1">
            <a:spLocks noChangeArrowheads="1"/>
          </p:cNvSpPr>
          <p:nvPr/>
        </p:nvSpPr>
        <p:spPr bwMode="auto">
          <a:xfrm>
            <a:off x="76200" y="592513"/>
            <a:ext cx="8964488" cy="600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863600" indent="-40640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u="sng" dirty="0">
                <a:solidFill>
                  <a:srgbClr val="000000"/>
                </a:solidFill>
                <a:latin typeface="Arial"/>
                <a:cs typeface="Arial"/>
              </a:rPr>
              <a:t>Study Guide Items </a:t>
            </a:r>
            <a:r>
              <a:rPr lang="en-US" sz="1800" u="sng" dirty="0" smtClean="0">
                <a:solidFill>
                  <a:srgbClr val="000000"/>
                </a:solidFill>
                <a:latin typeface="Arial"/>
                <a:cs typeface="Arial"/>
              </a:rPr>
              <a:t>for Lecture 19</a:t>
            </a:r>
            <a:endParaRPr lang="en-US" sz="1800" u="sng" dirty="0">
              <a:solidFill>
                <a:srgbClr val="000000"/>
              </a:solidFill>
              <a:latin typeface="Arial"/>
              <a:cs typeface="Arial"/>
            </a:endParaRPr>
          </a:p>
          <a:p>
            <a:endParaRPr lang="en-US" sz="1600" dirty="0">
              <a:solidFill>
                <a:srgbClr val="000000"/>
              </a:solidFill>
              <a:latin typeface="Arial"/>
              <a:cs typeface="Arial"/>
            </a:endParaRPr>
          </a:p>
          <a:p>
            <a:r>
              <a:rPr lang="en-US" sz="1600" u="sng" dirty="0">
                <a:solidFill>
                  <a:srgbClr val="000000"/>
                </a:solidFill>
                <a:latin typeface="Arial"/>
                <a:cs typeface="Arial"/>
              </a:rPr>
              <a:t>Terms:</a:t>
            </a:r>
          </a:p>
          <a:p>
            <a:pPr>
              <a:buFont typeface="Arial" charset="0"/>
              <a:buChar char="•"/>
            </a:pPr>
            <a:endParaRPr lang="en-US" sz="1600" dirty="0">
              <a:solidFill>
                <a:srgbClr val="000000"/>
              </a:solidFill>
              <a:latin typeface="Arial"/>
              <a:cs typeface="Arial"/>
            </a:endParaRPr>
          </a:p>
          <a:p>
            <a:endParaRPr lang="en-US" sz="1600" dirty="0">
              <a:solidFill>
                <a:srgbClr val="000000"/>
              </a:solidFill>
              <a:latin typeface="Arial"/>
              <a:cs typeface="Arial"/>
            </a:endParaRPr>
          </a:p>
          <a:p>
            <a:endParaRPr lang="en-US" sz="1600" u="sng" dirty="0">
              <a:solidFill>
                <a:srgbClr val="000000"/>
              </a:solidFill>
              <a:latin typeface="Arial"/>
              <a:cs typeface="Arial"/>
            </a:endParaRPr>
          </a:p>
          <a:p>
            <a:endParaRPr lang="en-US" sz="1600" u="sng" dirty="0" smtClean="0">
              <a:solidFill>
                <a:srgbClr val="000000"/>
              </a:solidFill>
              <a:latin typeface="Arial"/>
              <a:cs typeface="Arial"/>
            </a:endParaRPr>
          </a:p>
          <a:p>
            <a:endParaRPr lang="en-US" sz="1600" u="sng" dirty="0" smtClean="0">
              <a:solidFill>
                <a:srgbClr val="000000"/>
              </a:solidFill>
              <a:latin typeface="Arial"/>
              <a:cs typeface="Arial"/>
            </a:endParaRPr>
          </a:p>
          <a:p>
            <a:endParaRPr lang="en-US" sz="1600" u="sng" dirty="0" smtClean="0">
              <a:solidFill>
                <a:srgbClr val="000000"/>
              </a:solidFill>
              <a:latin typeface="Arial"/>
              <a:cs typeface="Arial"/>
            </a:endParaRPr>
          </a:p>
          <a:p>
            <a:endParaRPr lang="en-US" sz="1600" u="sng" dirty="0" smtClean="0">
              <a:solidFill>
                <a:srgbClr val="000000"/>
              </a:solidFill>
              <a:latin typeface="Arial"/>
              <a:cs typeface="Arial"/>
            </a:endParaRPr>
          </a:p>
          <a:p>
            <a:r>
              <a:rPr lang="en-US" sz="1600" u="sng" dirty="0" smtClean="0">
                <a:solidFill>
                  <a:srgbClr val="000000"/>
                </a:solidFill>
                <a:latin typeface="Arial"/>
                <a:cs typeface="Arial"/>
              </a:rPr>
              <a:t>Concepts</a:t>
            </a:r>
            <a:r>
              <a:rPr lang="en-US" sz="1600" u="sng" dirty="0">
                <a:solidFill>
                  <a:srgbClr val="000000"/>
                </a:solidFill>
                <a:latin typeface="Arial"/>
                <a:cs typeface="Arial"/>
              </a:rPr>
              <a:t>:</a:t>
            </a:r>
          </a:p>
          <a:p>
            <a:pPr lvl="1">
              <a:buFontTx/>
              <a:buChar char="•"/>
              <a:defRPr/>
            </a:pPr>
            <a:r>
              <a:rPr lang="en-US" sz="1600" dirty="0">
                <a:latin typeface="Arial" charset="0"/>
                <a:ea typeface="Arial" charset="0"/>
                <a:cs typeface="Arial" charset="0"/>
              </a:rPr>
              <a:t>Ways to quantify and compare </a:t>
            </a:r>
            <a:r>
              <a:rPr lang="en-US" sz="1600" dirty="0" err="1">
                <a:latin typeface="Arial" charset="0"/>
                <a:ea typeface="Arial" charset="0"/>
                <a:cs typeface="Arial" charset="0"/>
              </a:rPr>
              <a:t>foodwebs</a:t>
            </a:r>
            <a:r>
              <a:rPr lang="en-US" sz="1600" dirty="0">
                <a:latin typeface="Arial" charset="0"/>
                <a:ea typeface="Arial" charset="0"/>
                <a:cs typeface="Arial" charset="0"/>
              </a:rPr>
              <a:t> (e.g., food chain length)</a:t>
            </a:r>
          </a:p>
          <a:p>
            <a:pPr lvl="1">
              <a:buFontTx/>
              <a:buChar char="•"/>
              <a:defRPr/>
            </a:pPr>
            <a:r>
              <a:rPr lang="en-US" sz="1600" dirty="0" smtClean="0">
                <a:latin typeface="Arial" charset="0"/>
                <a:cs typeface="Arial" charset="0"/>
              </a:rPr>
              <a:t>Brown </a:t>
            </a:r>
            <a:r>
              <a:rPr lang="en-US" sz="1600" dirty="0" err="1" smtClean="0">
                <a:latin typeface="Arial" charset="0"/>
                <a:cs typeface="Arial" charset="0"/>
              </a:rPr>
              <a:t>vs</a:t>
            </a:r>
            <a:r>
              <a:rPr lang="en-US" sz="1600" dirty="0" smtClean="0">
                <a:latin typeface="Arial" charset="0"/>
                <a:cs typeface="Arial" charset="0"/>
              </a:rPr>
              <a:t> green food webs</a:t>
            </a:r>
          </a:p>
          <a:p>
            <a:pPr lvl="1">
              <a:buFontTx/>
              <a:buChar char="•"/>
              <a:defRPr/>
            </a:pPr>
            <a:r>
              <a:rPr lang="en-US" sz="1600" dirty="0" smtClean="0">
                <a:latin typeface="Arial" charset="0"/>
                <a:cs typeface="Arial" charset="0"/>
              </a:rPr>
              <a:t>Trophic </a:t>
            </a:r>
            <a:r>
              <a:rPr lang="en-US" sz="1600" dirty="0">
                <a:latin typeface="Arial" charset="0"/>
                <a:cs typeface="Arial" charset="0"/>
              </a:rPr>
              <a:t>biomass, abundance, and energy patterns (10% rule not so good!)</a:t>
            </a:r>
          </a:p>
          <a:p>
            <a:pPr lvl="1">
              <a:buFontTx/>
              <a:buChar char="•"/>
              <a:defRPr/>
            </a:pPr>
            <a:r>
              <a:rPr lang="en-US" sz="1600" dirty="0" err="1">
                <a:latin typeface="Arial" charset="0"/>
                <a:cs typeface="Arial" charset="0"/>
              </a:rPr>
              <a:t>Superorganism</a:t>
            </a:r>
            <a:r>
              <a:rPr lang="en-US" sz="1600" dirty="0">
                <a:latin typeface="Arial" charset="0"/>
                <a:cs typeface="Arial" charset="0"/>
              </a:rPr>
              <a:t> (closed) vs. individualistic (open) views of communities</a:t>
            </a:r>
          </a:p>
          <a:p>
            <a:pPr lvl="1">
              <a:buFontTx/>
              <a:buChar char="•"/>
              <a:defRPr/>
            </a:pPr>
            <a:r>
              <a:rPr lang="en-US" sz="1600" dirty="0">
                <a:latin typeface="Arial" charset="0"/>
                <a:ea typeface="Arial" charset="0"/>
                <a:cs typeface="Arial" charset="0"/>
              </a:rPr>
              <a:t>Paine’s three types of </a:t>
            </a:r>
            <a:r>
              <a:rPr lang="en-US" sz="1600" dirty="0" err="1">
                <a:latin typeface="Arial" charset="0"/>
                <a:ea typeface="Arial" charset="0"/>
                <a:cs typeface="Arial" charset="0"/>
              </a:rPr>
              <a:t>foodwebs</a:t>
            </a:r>
            <a:r>
              <a:rPr lang="en-US" sz="1600" dirty="0">
                <a:latin typeface="Arial" charset="0"/>
                <a:ea typeface="Arial" charset="0"/>
                <a:cs typeface="Arial" charset="0"/>
              </a:rPr>
              <a:t> (connectedness, energy, and functional)</a:t>
            </a:r>
          </a:p>
          <a:p>
            <a:pPr lvl="1">
              <a:buFontTx/>
              <a:buChar char="•"/>
              <a:defRPr/>
            </a:pPr>
            <a:r>
              <a:rPr lang="en-US" sz="1600" dirty="0" smtClean="0">
                <a:latin typeface="Arial" charset="0"/>
                <a:ea typeface="Arial" charset="0"/>
                <a:cs typeface="Arial" charset="0"/>
              </a:rPr>
              <a:t>Polis</a:t>
            </a:r>
            <a:r>
              <a:rPr lang="en-US" sz="1600" dirty="0">
                <a:latin typeface="Arial" charset="0"/>
                <a:ea typeface="Arial" charset="0"/>
                <a:cs typeface="Arial" charset="0"/>
              </a:rPr>
              <a:t>’ view that communities are too complex to identify trophic levels</a:t>
            </a:r>
          </a:p>
          <a:p>
            <a:pPr lvl="1">
              <a:buFontTx/>
              <a:buChar char="•"/>
            </a:pPr>
            <a:r>
              <a:rPr lang="en-US" sz="1600" dirty="0" smtClean="0">
                <a:solidFill>
                  <a:srgbClr val="000000"/>
                </a:solidFill>
                <a:latin typeface="Arial"/>
                <a:cs typeface="Arial"/>
              </a:rPr>
              <a:t>Biogeographic zones: areas with shared evolutionary history due to geographic isolation</a:t>
            </a:r>
          </a:p>
          <a:p>
            <a:pPr lvl="1">
              <a:buFontTx/>
              <a:buChar char="•"/>
            </a:pPr>
            <a:r>
              <a:rPr lang="en-US" sz="1600" dirty="0" smtClean="0">
                <a:solidFill>
                  <a:srgbClr val="000000"/>
                </a:solidFill>
                <a:latin typeface="Arial"/>
                <a:cs typeface="Arial"/>
              </a:rPr>
              <a:t>Plate tectonics is supported by multiple lines of evidence in extinct and extant taxa.</a:t>
            </a:r>
          </a:p>
          <a:p>
            <a:endParaRPr lang="en-US" sz="1600" u="sng" dirty="0">
              <a:solidFill>
                <a:srgbClr val="000000"/>
              </a:solidFill>
              <a:latin typeface="Arial"/>
              <a:cs typeface="Arial"/>
            </a:endParaRPr>
          </a:p>
          <a:p>
            <a:r>
              <a:rPr lang="en-US" sz="1600" u="sng" dirty="0">
                <a:solidFill>
                  <a:srgbClr val="000000"/>
                </a:solidFill>
                <a:latin typeface="Arial"/>
                <a:cs typeface="Arial"/>
              </a:rPr>
              <a:t>Case Studies:</a:t>
            </a:r>
          </a:p>
          <a:p>
            <a:pPr lvl="1">
              <a:buFont typeface="Arial" charset="0"/>
              <a:buChar char="•"/>
            </a:pPr>
            <a:r>
              <a:rPr lang="en-US" sz="1600" dirty="0" smtClean="0">
                <a:solidFill>
                  <a:srgbClr val="000000"/>
                </a:solidFill>
                <a:latin typeface="Arial"/>
                <a:cs typeface="Arial"/>
              </a:rPr>
              <a:t>Paine’s intertidal food web to demonstrate different types of webs</a:t>
            </a:r>
          </a:p>
          <a:p>
            <a:pPr lvl="1">
              <a:buFont typeface="Arial" charset="0"/>
              <a:buChar char="•"/>
            </a:pPr>
            <a:r>
              <a:rPr lang="en-US" sz="1600" dirty="0" smtClean="0">
                <a:solidFill>
                  <a:srgbClr val="000000"/>
                </a:solidFill>
                <a:latin typeface="Arial"/>
                <a:cs typeface="Arial"/>
              </a:rPr>
              <a:t>Convergence in carnivorous </a:t>
            </a:r>
            <a:r>
              <a:rPr lang="en-US" sz="1600" dirty="0">
                <a:solidFill>
                  <a:srgbClr val="000000"/>
                </a:solidFill>
                <a:latin typeface="Arial"/>
                <a:cs typeface="Arial"/>
              </a:rPr>
              <a:t>pitcher plant </a:t>
            </a:r>
            <a:r>
              <a:rPr lang="en-US" sz="1600" dirty="0" smtClean="0">
                <a:solidFill>
                  <a:srgbClr val="000000"/>
                </a:solidFill>
                <a:latin typeface="Arial"/>
                <a:cs typeface="Arial"/>
              </a:rPr>
              <a:t>species, using DNA interpretation</a:t>
            </a:r>
          </a:p>
          <a:p>
            <a:pPr lvl="1">
              <a:buFont typeface="Arial" charset="0"/>
              <a:buChar char="•"/>
            </a:pPr>
            <a:r>
              <a:rPr lang="en-US" sz="1600" dirty="0" smtClean="0">
                <a:solidFill>
                  <a:srgbClr val="000000"/>
                </a:solidFill>
                <a:latin typeface="Arial"/>
                <a:cs typeface="Arial"/>
              </a:rPr>
              <a:t>Gilbert, et al. study of effects of corridors in moss on species richness of little critters</a:t>
            </a:r>
            <a:endParaRPr lang="en-US" sz="1600" dirty="0">
              <a:solidFill>
                <a:srgbClr val="000000"/>
              </a:solidFill>
              <a:latin typeface="Arial"/>
              <a:cs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2256105984"/>
              </p:ext>
            </p:extLst>
          </p:nvPr>
        </p:nvGraphicFramePr>
        <p:xfrm>
          <a:off x="152400" y="1341172"/>
          <a:ext cx="8458200" cy="1798268"/>
        </p:xfrm>
        <a:graphic>
          <a:graphicData uri="http://schemas.openxmlformats.org/drawingml/2006/table">
            <a:tbl>
              <a:tblPr/>
              <a:tblGrid>
                <a:gridCol w="4229100"/>
                <a:gridCol w="4229100"/>
              </a:tblGrid>
              <a:tr h="936104">
                <a:tc>
                  <a:txBody>
                    <a:bodyPr/>
                    <a:lstStyle/>
                    <a:p>
                      <a:pPr marL="850900" marR="0" lvl="0" indent="-392113" algn="l" defTabSz="4572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a:ea typeface="ＭＳ Ｐゴシック" charset="0"/>
                          <a:cs typeface="Arial"/>
                        </a:rPr>
                        <a:t>Habitat corridor</a:t>
                      </a:r>
                    </a:p>
                    <a:p>
                      <a:pPr marL="850900" marR="0" lvl="0" indent="-392113" algn="l" defTabSz="4572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baseline="0" dirty="0" err="1" smtClean="0">
                          <a:ln>
                            <a:noFill/>
                          </a:ln>
                          <a:solidFill>
                            <a:srgbClr val="000000"/>
                          </a:solidFill>
                          <a:effectLst/>
                          <a:latin typeface="Arial"/>
                          <a:ea typeface="ＭＳ Ｐゴシック" charset="0"/>
                          <a:cs typeface="Arial"/>
                        </a:rPr>
                        <a:t>Connectance</a:t>
                      </a:r>
                      <a:endParaRPr kumimoji="0" lang="en-US" sz="1600" b="0" i="0" u="none" strike="noStrike" cap="none" normalizeH="0" baseline="0" dirty="0" smtClean="0">
                        <a:ln>
                          <a:noFill/>
                        </a:ln>
                        <a:solidFill>
                          <a:srgbClr val="000000"/>
                        </a:solidFill>
                        <a:effectLst/>
                        <a:latin typeface="Arial"/>
                        <a:ea typeface="ＭＳ Ｐゴシック" charset="0"/>
                        <a:cs typeface="Arial"/>
                      </a:endParaRPr>
                    </a:p>
                    <a:p>
                      <a:pPr marL="850900" marR="0" lvl="0" indent="-392113" algn="l" defTabSz="4572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baseline="0" dirty="0" err="1" smtClean="0">
                          <a:ln>
                            <a:noFill/>
                          </a:ln>
                          <a:solidFill>
                            <a:srgbClr val="000000"/>
                          </a:solidFill>
                          <a:effectLst/>
                          <a:latin typeface="Arial"/>
                          <a:ea typeface="ＭＳ Ｐゴシック" charset="0"/>
                          <a:cs typeface="Arial"/>
                        </a:rPr>
                        <a:t>Superorganism</a:t>
                      </a:r>
                      <a:endParaRPr kumimoji="0" lang="en-US" sz="1600" b="0" i="0" u="none" strike="noStrike" cap="none" normalizeH="0" baseline="0" dirty="0" smtClean="0">
                        <a:ln>
                          <a:noFill/>
                        </a:ln>
                        <a:solidFill>
                          <a:srgbClr val="000000"/>
                        </a:solidFill>
                        <a:effectLst/>
                        <a:latin typeface="Arial"/>
                        <a:ea typeface="ＭＳ Ｐゴシック" charset="0"/>
                        <a:cs typeface="Arial"/>
                      </a:endParaRPr>
                    </a:p>
                    <a:p>
                      <a:pPr marL="850900" marR="0" lvl="0" indent="-392113" algn="l" defTabSz="4572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a:ea typeface="ＭＳ Ｐゴシック" charset="0"/>
                          <a:cs typeface="Arial"/>
                        </a:rPr>
                        <a:t>Gradient analysis</a:t>
                      </a:r>
                    </a:p>
                    <a:p>
                      <a:pPr marL="850900" marR="0" lvl="0" indent="-392113" algn="l" defTabSz="4572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a:ea typeface="ＭＳ Ｐゴシック" charset="0"/>
                          <a:cs typeface="Arial"/>
                        </a:rPr>
                        <a:t>Compartmentalization</a:t>
                      </a:r>
                    </a:p>
                    <a:p>
                      <a:pPr marL="850900" marR="0" lvl="0" indent="-392113" algn="l" defTabSz="4572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a:ea typeface="ＭＳ Ｐゴシック" charset="0"/>
                          <a:cs typeface="Arial"/>
                        </a:rPr>
                        <a:t>Biogeography</a:t>
                      </a:r>
                    </a:p>
                    <a:p>
                      <a:pPr marL="850900" marR="0" lvl="0" indent="-392113" algn="l" defTabSz="4572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a:ea typeface="ＭＳ Ｐゴシック" charset="0"/>
                          <a:cs typeface="Arial"/>
                        </a:rPr>
                        <a:t>Wallace Line</a:t>
                      </a:r>
                    </a:p>
                  </a:txBody>
                  <a:tcPr marT="45694" marB="4569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404813" marR="0" lvl="0" indent="-404813" algn="l" defTabSz="4572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a:ea typeface="ＭＳ Ｐゴシック" charset="0"/>
                          <a:cs typeface="Arial"/>
                        </a:rPr>
                        <a:t>Open and closed communities</a:t>
                      </a:r>
                    </a:p>
                    <a:p>
                      <a:pPr marL="404813" marR="0" lvl="0" indent="-404813" algn="l" defTabSz="4572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a:ea typeface="ＭＳ Ｐゴシック" charset="0"/>
                          <a:cs typeface="Arial"/>
                        </a:rPr>
                        <a:t>Brown food web</a:t>
                      </a:r>
                    </a:p>
                    <a:p>
                      <a:pPr marL="404813" marR="0" lvl="0" indent="-404813" algn="l" defTabSz="4572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a:ea typeface="ＭＳ Ｐゴシック" charset="0"/>
                          <a:cs typeface="Arial"/>
                        </a:rPr>
                        <a:t>Green food web</a:t>
                      </a:r>
                    </a:p>
                    <a:p>
                      <a:pPr marL="404813" marR="0" lvl="0" indent="-404813" algn="l" defTabSz="4572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a:ea typeface="ＭＳ Ｐゴシック" charset="0"/>
                          <a:cs typeface="Arial"/>
                        </a:rPr>
                        <a:t>Evolutionary convergence</a:t>
                      </a:r>
                    </a:p>
                    <a:p>
                      <a:pPr marL="404813" marR="0" lvl="0" indent="-404813" algn="l" defTabSz="4572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a:ea typeface="ＭＳ Ｐゴシック" charset="0"/>
                          <a:cs typeface="Arial"/>
                        </a:rPr>
                        <a:t>Endemic vs. cosmopolitan</a:t>
                      </a:r>
                    </a:p>
                    <a:p>
                      <a:pPr marL="404813" marR="0" lvl="0" indent="-404813" algn="l" defTabSz="457200" rtl="0" eaLnBrk="1" fontAlgn="base" latinLnBrk="0" hangingPunct="1">
                        <a:lnSpc>
                          <a:spcPct val="100000"/>
                        </a:lnSpc>
                        <a:spcBef>
                          <a:spcPct val="0"/>
                        </a:spcBef>
                        <a:spcAft>
                          <a:spcPct val="0"/>
                        </a:spcAft>
                        <a:buClrTx/>
                        <a:buSzTx/>
                        <a:buFont typeface="Arial" charset="0"/>
                        <a:buChar char="•"/>
                        <a:tabLst/>
                        <a:defRPr/>
                      </a:pPr>
                      <a:r>
                        <a:rPr kumimoji="0" lang="en-US" sz="1600" b="0" i="0" u="none" strike="noStrike" cap="none" normalizeH="0" baseline="0" dirty="0" smtClean="0">
                          <a:ln>
                            <a:noFill/>
                          </a:ln>
                          <a:solidFill>
                            <a:srgbClr val="000000"/>
                          </a:solidFill>
                          <a:effectLst/>
                          <a:latin typeface="Arial"/>
                          <a:ea typeface="ＭＳ Ｐゴシック" charset="0"/>
                          <a:cs typeface="Arial"/>
                        </a:rPr>
                        <a:t>Biogeographic zone</a:t>
                      </a:r>
                    </a:p>
                    <a:p>
                      <a:pPr marL="404813" marR="0" lvl="0" indent="-404813" algn="l" defTabSz="457200" rtl="0" eaLnBrk="1" fontAlgn="base" latinLnBrk="0" hangingPunct="1">
                        <a:lnSpc>
                          <a:spcPct val="100000"/>
                        </a:lnSpc>
                        <a:spcBef>
                          <a:spcPct val="0"/>
                        </a:spcBef>
                        <a:spcAft>
                          <a:spcPct val="0"/>
                        </a:spcAft>
                        <a:buClrTx/>
                        <a:buSzTx/>
                        <a:buFont typeface="Arial" charset="0"/>
                        <a:buChar char="•"/>
                        <a:tabLst/>
                        <a:defRPr/>
                      </a:pPr>
                      <a:r>
                        <a:rPr kumimoji="0" lang="en-US" sz="1600" b="0" i="0" u="none" strike="noStrike" cap="none" normalizeH="0" baseline="0" dirty="0" smtClean="0">
                          <a:ln>
                            <a:noFill/>
                          </a:ln>
                          <a:solidFill>
                            <a:srgbClr val="000000"/>
                          </a:solidFill>
                          <a:effectLst/>
                          <a:latin typeface="Arial"/>
                          <a:ea typeface="ＭＳ Ｐゴシック" charset="0"/>
                          <a:cs typeface="Arial"/>
                        </a:rPr>
                        <a:t>Species convergence</a:t>
                      </a:r>
                    </a:p>
                  </a:txBody>
                  <a:tcPr marT="45694" marB="4569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bl>
          </a:graphicData>
        </a:graphic>
      </p:graphicFrame>
      <p:sp>
        <p:nvSpPr>
          <p:cNvPr id="58369" name="Rectangle 4"/>
          <p:cNvSpPr>
            <a:spLocks noChangeArrowheads="1"/>
          </p:cNvSpPr>
          <p:nvPr/>
        </p:nvSpPr>
        <p:spPr bwMode="auto">
          <a:xfrm>
            <a:off x="9169400" y="69342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atin typeface="Arial"/>
              <a:cs typeface="Arial"/>
            </a:endParaRPr>
          </a:p>
        </p:txBody>
      </p:sp>
      <p:pic>
        <p:nvPicPr>
          <p:cNvPr id="6"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7680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53250" name="Picture 1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1508125"/>
            <a:ext cx="73025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2"/>
          <p:cNvSpPr txBox="1">
            <a:spLocks noChangeArrowheads="1"/>
          </p:cNvSpPr>
          <p:nvPr/>
        </p:nvSpPr>
        <p:spPr bwMode="auto">
          <a:xfrm>
            <a:off x="635000" y="901700"/>
            <a:ext cx="41817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u="sng" dirty="0" smtClean="0">
                <a:latin typeface="Arial" charset="0"/>
                <a:cs typeface="Arial" charset="0"/>
              </a:rPr>
              <a:t>You should have read Gilbert </a:t>
            </a:r>
            <a:r>
              <a:rPr lang="en-US" sz="2000" u="sng" dirty="0">
                <a:latin typeface="Arial" charset="0"/>
                <a:cs typeface="Arial" charset="0"/>
              </a:rPr>
              <a:t>et </a:t>
            </a:r>
            <a:r>
              <a:rPr lang="en-US" sz="2000" u="sng" dirty="0" smtClean="0">
                <a:latin typeface="Arial" charset="0"/>
                <a:cs typeface="Arial" charset="0"/>
              </a:rPr>
              <a:t>al.:</a:t>
            </a:r>
            <a:endParaRPr lang="en-US" sz="2000" u="sng" dirty="0">
              <a:latin typeface="Arial" charset="0"/>
              <a:cs typeface="Arial" charset="0"/>
            </a:endParaRPr>
          </a:p>
        </p:txBody>
      </p:sp>
    </p:spTree>
    <p:extLst>
      <p:ext uri="{BB962C8B-B14F-4D97-AF65-F5344CB8AC3E}">
        <p14:creationId xmlns:p14="http://schemas.microsoft.com/office/powerpoint/2010/main" val="21719036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57346" name="Picture 1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800100"/>
            <a:ext cx="77724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0" y="3733800"/>
            <a:ext cx="1826141" cy="400110"/>
          </a:xfrm>
          <a:prstGeom prst="rect">
            <a:avLst/>
          </a:prstGeom>
          <a:noFill/>
        </p:spPr>
        <p:txBody>
          <a:bodyPr wrap="none" rtlCol="0">
            <a:spAutoFit/>
          </a:bodyPr>
          <a:lstStyle/>
          <a:p>
            <a:r>
              <a:rPr lang="en-US" sz="2000" dirty="0">
                <a:latin typeface="Arial"/>
                <a:cs typeface="Arial"/>
              </a:rPr>
              <a:t>a</a:t>
            </a:r>
            <a:r>
              <a:rPr lang="en-US" sz="2000" dirty="0" smtClean="0">
                <a:latin typeface="Arial"/>
                <a:cs typeface="Arial"/>
              </a:rPr>
              <a:t>lpha diversity</a:t>
            </a:r>
            <a:endParaRPr lang="en-US" sz="2000" dirty="0">
              <a:latin typeface="Arial"/>
              <a:cs typeface="Arial"/>
            </a:endParaRPr>
          </a:p>
        </p:txBody>
      </p:sp>
      <p:sp>
        <p:nvSpPr>
          <p:cNvPr id="6" name="TextBox 5"/>
          <p:cNvSpPr txBox="1"/>
          <p:nvPr/>
        </p:nvSpPr>
        <p:spPr>
          <a:xfrm>
            <a:off x="5029200" y="2667000"/>
            <a:ext cx="2056973" cy="400110"/>
          </a:xfrm>
          <a:prstGeom prst="rect">
            <a:avLst/>
          </a:prstGeom>
          <a:noFill/>
        </p:spPr>
        <p:txBody>
          <a:bodyPr wrap="none" rtlCol="0">
            <a:spAutoFit/>
          </a:bodyPr>
          <a:lstStyle/>
          <a:p>
            <a:r>
              <a:rPr lang="en-US" sz="2000" dirty="0">
                <a:latin typeface="Arial"/>
                <a:cs typeface="Arial"/>
              </a:rPr>
              <a:t>g</a:t>
            </a:r>
            <a:r>
              <a:rPr lang="en-US" sz="2000" dirty="0" smtClean="0">
                <a:latin typeface="Arial"/>
                <a:cs typeface="Arial"/>
              </a:rPr>
              <a:t>amma diversity</a:t>
            </a:r>
            <a:endParaRPr lang="en-US" sz="2000" dirty="0">
              <a:latin typeface="Arial"/>
              <a:cs typeface="Arial"/>
            </a:endParaRPr>
          </a:p>
        </p:txBody>
      </p:sp>
    </p:spTree>
    <p:extLst>
      <p:ext uri="{BB962C8B-B14F-4D97-AF65-F5344CB8AC3E}">
        <p14:creationId xmlns:p14="http://schemas.microsoft.com/office/powerpoint/2010/main" val="2552547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55298" name="Picture 1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1"/>
          <p:cNvSpPr txBox="1">
            <a:spLocks noChangeArrowheads="1"/>
          </p:cNvSpPr>
          <p:nvPr/>
        </p:nvSpPr>
        <p:spPr bwMode="auto">
          <a:xfrm>
            <a:off x="838200" y="1163638"/>
            <a:ext cx="73914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3088" indent="-573088">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u="sng">
                <a:latin typeface="Arial" charset="0"/>
                <a:cs typeface="Arial" charset="0"/>
              </a:rPr>
              <a:t>Gilbert, et al. found that:</a:t>
            </a:r>
          </a:p>
          <a:p>
            <a:endParaRPr lang="en-US" sz="2000">
              <a:latin typeface="Arial" charset="0"/>
              <a:cs typeface="Arial" charset="0"/>
            </a:endParaRPr>
          </a:p>
          <a:p>
            <a:r>
              <a:rPr lang="en-US" sz="2000">
                <a:latin typeface="Arial" charset="0"/>
                <a:cs typeface="Arial" charset="0"/>
              </a:rPr>
              <a:t>--	connecting patches increased alpha richness (within patches).</a:t>
            </a:r>
          </a:p>
          <a:p>
            <a:r>
              <a:rPr lang="en-US" sz="2000">
                <a:latin typeface="Arial" charset="0"/>
                <a:cs typeface="Arial" charset="0"/>
              </a:rPr>
              <a:t>--	connecting patches homogenized richness across patches, decreasing beta richness.</a:t>
            </a:r>
          </a:p>
          <a:p>
            <a:r>
              <a:rPr lang="en-US" sz="2000">
                <a:latin typeface="Arial" charset="0"/>
                <a:cs typeface="Arial" charset="0"/>
              </a:rPr>
              <a:t>--	gamma richness increases with alpha richness, despite the decreased beta richness.  So, corridors help preserve richness.</a:t>
            </a:r>
          </a:p>
          <a:p>
            <a:r>
              <a:rPr lang="en-US" sz="2000">
                <a:latin typeface="Arial" charset="0"/>
                <a:cs typeface="Arial" charset="0"/>
              </a:rPr>
              <a:t>--	predators are more sensitive to fragmentation than consumers.</a:t>
            </a:r>
          </a:p>
          <a:p>
            <a:endParaRPr lang="en-US" sz="2000">
              <a:latin typeface="Arial" charset="0"/>
              <a:cs typeface="Arial" charset="0"/>
            </a:endParaRPr>
          </a:p>
        </p:txBody>
      </p:sp>
    </p:spTree>
    <p:extLst>
      <p:ext uri="{BB962C8B-B14F-4D97-AF65-F5344CB8AC3E}">
        <p14:creationId xmlns:p14="http://schemas.microsoft.com/office/powerpoint/2010/main" val="28733547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ChangeArrowheads="1"/>
          </p:cNvSpPr>
          <p:nvPr/>
        </p:nvSpPr>
        <p:spPr bwMode="auto">
          <a:xfrm>
            <a:off x="990600" y="914400"/>
            <a:ext cx="76962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tabLst>
                <a:tab pos="454025" algn="l"/>
                <a:tab pos="920750" algn="l"/>
                <a:tab pos="1373188" algn="l"/>
                <a:tab pos="1828800" algn="l"/>
                <a:tab pos="2284413" algn="l"/>
                <a:tab pos="2738438" algn="l"/>
              </a:tabLst>
            </a:pPr>
            <a:r>
              <a:rPr lang="en-US" sz="2000" b="1" dirty="0">
                <a:latin typeface="Arial" charset="0"/>
              </a:rPr>
              <a:t>IV.	Community ecology</a:t>
            </a:r>
          </a:p>
          <a:p>
            <a:pPr marL="609600" indent="-609600">
              <a:tabLst>
                <a:tab pos="454025" algn="l"/>
                <a:tab pos="920750" algn="l"/>
                <a:tab pos="1373188" algn="l"/>
                <a:tab pos="1828800" algn="l"/>
                <a:tab pos="2284413" algn="l"/>
                <a:tab pos="2738438" algn="l"/>
              </a:tabLst>
            </a:pPr>
            <a:r>
              <a:rPr lang="en-US" sz="2000" dirty="0">
                <a:latin typeface="Arial" charset="0"/>
              </a:rPr>
              <a:t>	A.	What is community ecology?</a:t>
            </a:r>
          </a:p>
          <a:p>
            <a:pPr marL="609600" indent="-609600">
              <a:tabLst>
                <a:tab pos="454025" algn="l"/>
                <a:tab pos="920750" algn="l"/>
                <a:tab pos="1373188" algn="l"/>
                <a:tab pos="1828800" algn="l"/>
                <a:tab pos="2284413" algn="l"/>
                <a:tab pos="2738438" algn="l"/>
              </a:tabLst>
            </a:pPr>
            <a:endParaRPr lang="en-US" sz="2000" dirty="0">
              <a:latin typeface="Arial" charset="0"/>
            </a:endParaRPr>
          </a:p>
          <a:p>
            <a:pPr marL="609600" indent="-609600">
              <a:tabLst>
                <a:tab pos="454025" algn="l"/>
                <a:tab pos="920750" algn="l"/>
                <a:tab pos="1373188" algn="l"/>
                <a:tab pos="1828800" algn="l"/>
                <a:tab pos="2284413" algn="l"/>
                <a:tab pos="2738438" algn="l"/>
              </a:tabLst>
            </a:pPr>
            <a:r>
              <a:rPr lang="en-US" sz="2000" dirty="0">
                <a:latin typeface="Arial" charset="0"/>
              </a:rPr>
              <a:t>	B.	How do we quantify communities?  </a:t>
            </a:r>
          </a:p>
          <a:p>
            <a:pPr marL="609600" indent="-609600">
              <a:tabLst>
                <a:tab pos="454025" algn="l"/>
                <a:tab pos="920750" algn="l"/>
                <a:tab pos="1373188" algn="l"/>
                <a:tab pos="1828800" algn="l"/>
                <a:tab pos="2284413" algn="l"/>
                <a:tab pos="2738438" algn="l"/>
              </a:tabLst>
            </a:pPr>
            <a:endParaRPr lang="en-US" sz="2000" dirty="0">
              <a:latin typeface="Arial" charset="0"/>
            </a:endParaRPr>
          </a:p>
          <a:p>
            <a:pPr marL="609600" indent="-609600">
              <a:tabLst>
                <a:tab pos="454025" algn="l"/>
                <a:tab pos="920750" algn="l"/>
                <a:tab pos="1373188" algn="l"/>
                <a:tab pos="1828800" algn="l"/>
                <a:tab pos="2284413" algn="l"/>
                <a:tab pos="2738438" algn="l"/>
              </a:tabLst>
            </a:pPr>
            <a:r>
              <a:rPr lang="en-US" sz="2000" dirty="0">
                <a:latin typeface="Arial" charset="0"/>
              </a:rPr>
              <a:t>			1.	Tools of community ecology</a:t>
            </a:r>
          </a:p>
          <a:p>
            <a:pPr marL="609600" indent="-609600">
              <a:tabLst>
                <a:tab pos="454025" algn="l"/>
                <a:tab pos="920750" algn="l"/>
                <a:tab pos="1373188" algn="l"/>
                <a:tab pos="1828800" algn="l"/>
                <a:tab pos="2284413" algn="l"/>
                <a:tab pos="2738438" algn="l"/>
              </a:tabLst>
            </a:pPr>
            <a:endParaRPr lang="en-US" sz="2000" dirty="0">
              <a:latin typeface="Arial" charset="0"/>
            </a:endParaRPr>
          </a:p>
          <a:p>
            <a:pPr marL="609600" indent="-609600">
              <a:tabLst>
                <a:tab pos="454025" algn="l"/>
                <a:tab pos="920750" algn="l"/>
                <a:tab pos="1373188" algn="l"/>
                <a:tab pos="1828800" algn="l"/>
                <a:tab pos="2284413" algn="l"/>
                <a:tab pos="2738438" algn="l"/>
              </a:tabLst>
            </a:pPr>
            <a:r>
              <a:rPr lang="en-US" sz="2000" dirty="0">
                <a:latin typeface="Arial" charset="0"/>
              </a:rPr>
              <a:t>				a.	growth form and structure</a:t>
            </a:r>
          </a:p>
          <a:p>
            <a:pPr marL="609600" indent="-609600">
              <a:tabLst>
                <a:tab pos="454025" algn="l"/>
                <a:tab pos="920750" algn="l"/>
                <a:tab pos="1373188" algn="l"/>
                <a:tab pos="1828800" algn="l"/>
                <a:tab pos="2284413" algn="l"/>
                <a:tab pos="2738438" algn="l"/>
              </a:tabLst>
            </a:pPr>
            <a:r>
              <a:rPr lang="en-US" sz="2000" dirty="0">
                <a:latin typeface="Arial" charset="0"/>
              </a:rPr>
              <a:t>				b.	diversity or species number</a:t>
            </a:r>
          </a:p>
          <a:p>
            <a:pPr marL="609600" indent="-609600">
              <a:tabLst>
                <a:tab pos="454025" algn="l"/>
                <a:tab pos="920750" algn="l"/>
                <a:tab pos="1373188" algn="l"/>
                <a:tab pos="1828800" algn="l"/>
                <a:tab pos="2284413" algn="l"/>
                <a:tab pos="2738438" algn="l"/>
              </a:tabLst>
            </a:pPr>
            <a:r>
              <a:rPr lang="en-US" sz="2000" dirty="0">
                <a:latin typeface="Arial" charset="0"/>
              </a:rPr>
              <a:t>				c.	dominance/ relative abundance:</a:t>
            </a:r>
          </a:p>
          <a:p>
            <a:pPr marL="609600" indent="-609600">
              <a:tabLst>
                <a:tab pos="454025" algn="l"/>
                <a:tab pos="920750" algn="l"/>
                <a:tab pos="1373188" algn="l"/>
                <a:tab pos="1828800" algn="l"/>
                <a:tab pos="2284413" algn="l"/>
                <a:tab pos="2738438" algn="l"/>
              </a:tabLst>
            </a:pPr>
            <a:r>
              <a:rPr lang="en-US" sz="2000" dirty="0">
                <a:latin typeface="Arial" charset="0"/>
              </a:rPr>
              <a:t>				d.	rank abundance curves</a:t>
            </a:r>
          </a:p>
          <a:p>
            <a:pPr marL="609600" indent="-609600">
              <a:tabLst>
                <a:tab pos="454025" algn="l"/>
                <a:tab pos="920750" algn="l"/>
                <a:tab pos="1373188" algn="l"/>
                <a:tab pos="1828800" algn="l"/>
                <a:tab pos="2284413" algn="l"/>
                <a:tab pos="2738438" algn="l"/>
              </a:tabLst>
            </a:pPr>
            <a:endParaRPr lang="en-US" sz="2000" dirty="0">
              <a:latin typeface="Arial" charset="0"/>
            </a:endParaRPr>
          </a:p>
          <a:p>
            <a:pPr marL="609600" indent="-609600">
              <a:tabLst>
                <a:tab pos="454025" algn="l"/>
                <a:tab pos="920750" algn="l"/>
                <a:tab pos="1373188" algn="l"/>
                <a:tab pos="1828800" algn="l"/>
                <a:tab pos="2284413" algn="l"/>
                <a:tab pos="2738438" algn="l"/>
              </a:tabLst>
            </a:pPr>
            <a:r>
              <a:rPr lang="en-US" sz="2000" dirty="0">
                <a:latin typeface="Arial" charset="0"/>
              </a:rPr>
              <a:t>	Most of the above stuff is </a:t>
            </a:r>
            <a:r>
              <a:rPr lang="en-US" sz="2000" b="1" dirty="0">
                <a:latin typeface="Arial" charset="0"/>
              </a:rPr>
              <a:t>best for guilds</a:t>
            </a:r>
            <a:r>
              <a:rPr lang="en-US" sz="2000" dirty="0">
                <a:latin typeface="Arial" charset="0"/>
              </a:rPr>
              <a:t>, but may not be informative about entire communities.</a:t>
            </a:r>
          </a:p>
          <a:p>
            <a:pPr marL="609600" indent="-609600">
              <a:tabLst>
                <a:tab pos="454025" algn="l"/>
                <a:tab pos="920750" algn="l"/>
                <a:tab pos="1373188" algn="l"/>
                <a:tab pos="1828800" algn="l"/>
                <a:tab pos="2284413" algn="l"/>
                <a:tab pos="2738438" algn="l"/>
              </a:tabLst>
            </a:pPr>
            <a:endParaRPr lang="en-US" sz="2000" dirty="0">
              <a:latin typeface="Arial" charset="0"/>
            </a:endParaRPr>
          </a:p>
          <a:p>
            <a:pPr marL="609600" indent="-609600">
              <a:tabLst>
                <a:tab pos="454025" algn="l"/>
                <a:tab pos="920750" algn="l"/>
                <a:tab pos="1373188" algn="l"/>
                <a:tab pos="1828800" algn="l"/>
                <a:tab pos="2284413" algn="l"/>
                <a:tab pos="2738438" algn="l"/>
              </a:tabLst>
            </a:pPr>
            <a:r>
              <a:rPr lang="en-US" sz="2000" dirty="0">
                <a:latin typeface="Arial" charset="0"/>
              </a:rPr>
              <a:t>				e.	food or trophic webs</a:t>
            </a:r>
          </a:p>
          <a:p>
            <a:pPr marL="609600" indent="-609600">
              <a:tabLst>
                <a:tab pos="454025" algn="l"/>
                <a:tab pos="920750" algn="l"/>
                <a:tab pos="1373188" algn="l"/>
                <a:tab pos="1828800" algn="l"/>
                <a:tab pos="2284413" algn="l"/>
                <a:tab pos="2738438" algn="l"/>
              </a:tabLst>
            </a:pPr>
            <a:endParaRPr lang="en-US" sz="2000" dirty="0">
              <a:solidFill>
                <a:srgbClr val="000000"/>
              </a:solidFill>
              <a:latin typeface="Arial" charset="0"/>
            </a:endParaRPr>
          </a:p>
        </p:txBody>
      </p:sp>
      <p:sp>
        <p:nvSpPr>
          <p:cNvPr id="17410"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7411"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6626" name="Text Box 4"/>
          <p:cNvSpPr txBox="1">
            <a:spLocks noChangeArrowheads="1"/>
          </p:cNvSpPr>
          <p:nvPr/>
        </p:nvSpPr>
        <p:spPr bwMode="auto">
          <a:xfrm>
            <a:off x="404813" y="788988"/>
            <a:ext cx="851058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Lst>
              <a:defRPr sz="2400">
                <a:solidFill>
                  <a:schemeClr val="tx1"/>
                </a:solidFill>
                <a:latin typeface="Times" charset="0"/>
                <a:ea typeface="ＭＳ Ｐゴシック" charset="0"/>
              </a:defRPr>
            </a:lvl2pPr>
            <a:lvl3pPr marL="1143000" indent="-228600">
              <a:tabLst>
                <a:tab pos="457200" algn="l"/>
                <a:tab pos="914400" algn="l"/>
                <a:tab pos="1371600" algn="l"/>
              </a:tabLst>
              <a:defRPr sz="2400">
                <a:solidFill>
                  <a:schemeClr val="tx1"/>
                </a:solidFill>
                <a:latin typeface="Times" charset="0"/>
                <a:ea typeface="ＭＳ Ｐゴシック" charset="0"/>
              </a:defRPr>
            </a:lvl3pPr>
            <a:lvl4pPr marL="1600200" indent="-228600">
              <a:tabLst>
                <a:tab pos="457200" algn="l"/>
                <a:tab pos="914400" algn="l"/>
                <a:tab pos="1371600" algn="l"/>
              </a:tabLst>
              <a:defRPr sz="2400">
                <a:solidFill>
                  <a:schemeClr val="tx1"/>
                </a:solidFill>
                <a:latin typeface="Times" charset="0"/>
                <a:ea typeface="ＭＳ Ｐゴシック" charset="0"/>
              </a:defRPr>
            </a:lvl4pPr>
            <a:lvl5pPr marL="2057400" indent="-228600">
              <a:tabLst>
                <a:tab pos="457200" algn="l"/>
                <a:tab pos="914400" algn="l"/>
                <a:tab pos="13716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Lst>
              <a:defRPr sz="2400">
                <a:solidFill>
                  <a:schemeClr val="tx1"/>
                </a:solidFill>
                <a:latin typeface="Times" charset="0"/>
                <a:ea typeface="ＭＳ Ｐゴシック" charset="0"/>
              </a:defRPr>
            </a:lvl9pPr>
          </a:lstStyle>
          <a:p>
            <a:r>
              <a:rPr lang="en-US" sz="2000" b="1" dirty="0">
                <a:latin typeface="Arial" charset="0"/>
              </a:rPr>
              <a:t>IV.	Community ecology</a:t>
            </a:r>
          </a:p>
          <a:p>
            <a:r>
              <a:rPr lang="en-US" sz="2000" dirty="0">
                <a:latin typeface="Arial" charset="0"/>
              </a:rPr>
              <a:t>. . . .</a:t>
            </a:r>
          </a:p>
          <a:p>
            <a:pPr marL="1368425" indent="-1368425">
              <a:tabLst>
                <a:tab pos="338138" algn="l"/>
                <a:tab pos="914400" algn="l"/>
                <a:tab pos="1371600" algn="l"/>
              </a:tabLst>
            </a:pPr>
            <a:endParaRPr lang="en-US" sz="2000" dirty="0">
              <a:latin typeface="Arial" charset="0"/>
            </a:endParaRPr>
          </a:p>
          <a:p>
            <a:pPr marL="609600" indent="-609600">
              <a:tabLst>
                <a:tab pos="454025" algn="l"/>
                <a:tab pos="920750" algn="l"/>
                <a:tab pos="1373188" algn="l"/>
                <a:tab pos="1828800" algn="l"/>
                <a:tab pos="2284413" algn="l"/>
                <a:tab pos="2738438" algn="l"/>
              </a:tabLst>
            </a:pPr>
            <a:r>
              <a:rPr lang="en-US" sz="2000" dirty="0">
                <a:latin typeface="Arial" charset="0"/>
              </a:rPr>
              <a:t>	B.	How do we quantify communities?  </a:t>
            </a:r>
          </a:p>
          <a:p>
            <a:pPr marL="609600" indent="-609600">
              <a:tabLst>
                <a:tab pos="454025" algn="l"/>
                <a:tab pos="920750" algn="l"/>
                <a:tab pos="1373188" algn="l"/>
                <a:tab pos="1828800" algn="l"/>
                <a:tab pos="2284413" algn="l"/>
                <a:tab pos="2738438" algn="l"/>
              </a:tabLst>
            </a:pPr>
            <a:r>
              <a:rPr lang="en-US" sz="2000" dirty="0">
                <a:latin typeface="Arial" charset="0"/>
              </a:rPr>
              <a:t>			1.	Tools of community </a:t>
            </a:r>
            <a:r>
              <a:rPr lang="en-US" sz="2000" dirty="0" smtClean="0">
                <a:latin typeface="Arial" charset="0"/>
              </a:rPr>
              <a:t>ecology</a:t>
            </a:r>
            <a:endParaRPr lang="en-US" sz="2000" dirty="0">
              <a:latin typeface="Arial" charset="0"/>
            </a:endParaRPr>
          </a:p>
          <a:p>
            <a:pPr marL="609600" indent="-609600">
              <a:tabLst>
                <a:tab pos="454025" algn="l"/>
                <a:tab pos="920750" algn="l"/>
                <a:tab pos="1373188" algn="l"/>
                <a:tab pos="1828800" algn="l"/>
                <a:tab pos="2284413" algn="l"/>
                <a:tab pos="2738438" algn="l"/>
              </a:tabLst>
            </a:pPr>
            <a:r>
              <a:rPr lang="en-US" sz="2000" dirty="0">
                <a:latin typeface="Arial" charset="0"/>
              </a:rPr>
              <a:t>				a.	growth form and structure</a:t>
            </a:r>
          </a:p>
          <a:p>
            <a:pPr marL="609600" indent="-609600">
              <a:tabLst>
                <a:tab pos="454025" algn="l"/>
                <a:tab pos="920750" algn="l"/>
                <a:tab pos="1373188" algn="l"/>
                <a:tab pos="1828800" algn="l"/>
                <a:tab pos="2284413" algn="l"/>
                <a:tab pos="2738438" algn="l"/>
              </a:tabLst>
            </a:pPr>
            <a:r>
              <a:rPr lang="en-US" sz="2000" dirty="0">
                <a:latin typeface="Arial" charset="0"/>
              </a:rPr>
              <a:t>				b.	diversity or species number</a:t>
            </a:r>
          </a:p>
          <a:p>
            <a:pPr marL="609600" indent="-609600">
              <a:tabLst>
                <a:tab pos="454025" algn="l"/>
                <a:tab pos="920750" algn="l"/>
                <a:tab pos="1373188" algn="l"/>
                <a:tab pos="1828800" algn="l"/>
                <a:tab pos="2284413" algn="l"/>
                <a:tab pos="2738438" algn="l"/>
              </a:tabLst>
            </a:pPr>
            <a:r>
              <a:rPr lang="en-US" sz="2000" dirty="0">
                <a:latin typeface="Arial" charset="0"/>
              </a:rPr>
              <a:t>				c.	dominance/ relative abundance:</a:t>
            </a:r>
          </a:p>
          <a:p>
            <a:pPr marL="609600" indent="-609600">
              <a:tabLst>
                <a:tab pos="454025" algn="l"/>
                <a:tab pos="920750" algn="l"/>
                <a:tab pos="1373188" algn="l"/>
                <a:tab pos="1828800" algn="l"/>
                <a:tab pos="2284413" algn="l"/>
                <a:tab pos="2738438" algn="l"/>
              </a:tabLst>
            </a:pPr>
            <a:r>
              <a:rPr lang="en-US" sz="2000" dirty="0">
                <a:latin typeface="Arial" charset="0"/>
              </a:rPr>
              <a:t>				d.	rank abundance </a:t>
            </a:r>
            <a:r>
              <a:rPr lang="en-US" sz="2000" dirty="0" smtClean="0">
                <a:latin typeface="Arial" charset="0"/>
              </a:rPr>
              <a:t>curves</a:t>
            </a:r>
          </a:p>
          <a:p>
            <a:pPr marL="609600" indent="-609600">
              <a:tabLst>
                <a:tab pos="454025" algn="l"/>
                <a:tab pos="920750" algn="l"/>
                <a:tab pos="1373188" algn="l"/>
                <a:tab pos="1828800" algn="l"/>
                <a:tab pos="2284413" algn="l"/>
                <a:tab pos="2738438" algn="l"/>
              </a:tabLst>
            </a:pPr>
            <a:r>
              <a:rPr lang="en-US" sz="2000" dirty="0">
                <a:latin typeface="Arial" charset="0"/>
              </a:rPr>
              <a:t>	</a:t>
            </a:r>
            <a:r>
              <a:rPr lang="en-US" sz="2000" dirty="0" smtClean="0">
                <a:latin typeface="Arial" charset="0"/>
              </a:rPr>
              <a:t>			e</a:t>
            </a:r>
            <a:r>
              <a:rPr lang="en-US" sz="2000" dirty="0">
                <a:latin typeface="Arial" charset="0"/>
              </a:rPr>
              <a:t>.	food or trophic </a:t>
            </a:r>
            <a:r>
              <a:rPr lang="en-US" sz="2000" dirty="0" smtClean="0">
                <a:latin typeface="Arial" charset="0"/>
              </a:rPr>
              <a:t>webs</a:t>
            </a:r>
            <a:endParaRPr lang="en-US" sz="2000" dirty="0">
              <a:latin typeface="Arial" charset="0"/>
            </a:endParaRPr>
          </a:p>
          <a:p>
            <a:pPr marL="609600" indent="-609600">
              <a:tabLst>
                <a:tab pos="454025" algn="l"/>
                <a:tab pos="920750" algn="l"/>
                <a:tab pos="1373188" algn="l"/>
                <a:tab pos="1828800" algn="l"/>
                <a:tab pos="2284413" algn="l"/>
                <a:tab pos="2738438" algn="l"/>
              </a:tabLst>
            </a:pPr>
            <a:endParaRPr lang="en-US" sz="2000" b="1" dirty="0">
              <a:latin typeface="Arial" charset="0"/>
            </a:endParaRPr>
          </a:p>
          <a:p>
            <a:pPr marL="609600" indent="-609600">
              <a:tabLst>
                <a:tab pos="454025" algn="l"/>
                <a:tab pos="920750" algn="l"/>
                <a:tab pos="1373188" algn="l"/>
                <a:tab pos="1828800" algn="l"/>
                <a:tab pos="2284413" algn="l"/>
                <a:tab pos="2738438" algn="l"/>
              </a:tabLst>
            </a:pPr>
            <a:r>
              <a:rPr lang="en-US" sz="2000" b="1" dirty="0" smtClean="0">
                <a:latin typeface="Arial" charset="0"/>
              </a:rPr>
              <a:t>				--	Types of food webs</a:t>
            </a:r>
          </a:p>
        </p:txBody>
      </p:sp>
      <p:pic>
        <p:nvPicPr>
          <p:cNvPr id="26627"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80822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11088</TotalTime>
  <Words>2584</Words>
  <Application>Microsoft Macintosh PowerPoint</Application>
  <PresentationFormat>On-screen Show (4:3)</PresentationFormat>
  <Paragraphs>450</Paragraphs>
  <Slides>40</Slides>
  <Notes>37</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Community Patterns at Large Scales: Biogeography</vt:lpstr>
      <vt:lpstr>PowerPoint Presentation</vt:lpstr>
      <vt:lpstr>PowerPoint Presentation</vt:lpstr>
      <vt:lpstr>PowerPoint Presentation</vt:lpstr>
      <vt:lpstr>Classical Biogeography revealed that many current patterns can be explained by large-scale barriers to dispersal between zones</vt:lpstr>
      <vt:lpstr>Consequence of Dispersal Barriers</vt:lpstr>
      <vt:lpstr>Plate Tectonics Drives Geographical Location of Continents </vt:lpstr>
      <vt:lpstr>Evidence for Plate Tectonics–Fossil Distributions</vt:lpstr>
      <vt:lpstr>Evidence for Plate Tectonics– Disjunct Distributions</vt:lpstr>
      <vt:lpstr>Consequences of Plate Tectonics for Dispersal</vt:lpstr>
      <vt:lpstr>Despite differences among biogeographic zones, often unrelated species can look quite similar due to convergence</vt:lpstr>
      <vt:lpstr>PowerPoint Presentation</vt:lpstr>
      <vt:lpstr>PowerPoint Presentation</vt:lpstr>
    </vt:vector>
  </TitlesOfParts>
  <Company>Biological Science, FSU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Ecology, PCB 3044 -- Fall 2003</dc:title>
  <dc:creator>T. Miller</dc:creator>
  <cp:lastModifiedBy>Thomas Miller</cp:lastModifiedBy>
  <cp:revision>365</cp:revision>
  <cp:lastPrinted>2010-11-23T13:02:35Z</cp:lastPrinted>
  <dcterms:created xsi:type="dcterms:W3CDTF">2012-11-20T13:24:50Z</dcterms:created>
  <dcterms:modified xsi:type="dcterms:W3CDTF">2016-12-15T17:12:07Z</dcterms:modified>
</cp:coreProperties>
</file>