
<file path=[Content_Types].xml><?xml version="1.0" encoding="utf-8"?>
<Types xmlns="http://schemas.openxmlformats.org/package/2006/content-types">
  <Default Extension="xml" ContentType="application/xml"/>
  <Default Extension="jpeg" ContentType="image/jpeg"/>
  <Default Extension="jpg" ContentType="image/jpeg"/>
  <Default Extension="emf" ContentType="image/x-emf"/>
  <Default Extension="rels" ContentType="application/vnd.openxmlformats-package.relationships+xml"/>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embeddings/oleObject1.bin" ContentType="application/vnd.openxmlformats-officedocument.oleObject"/>
  <Override PartName="/ppt/notesSlides/notesSlide19.xml" ContentType="application/vnd.openxmlformats-officedocument.presentationml.notesSlide+xml"/>
  <Override PartName="/ppt/embeddings/oleObject2.bin" ContentType="application/vnd.openxmlformats-officedocument.oleObject"/>
  <Override PartName="/ppt/notesSlides/notesSlide20.xml" ContentType="application/vnd.openxmlformats-officedocument.presentationml.notesSlide+xml"/>
  <Override PartName="/ppt/embeddings/oleObject3.bin" ContentType="application/vnd.openxmlformats-officedocument.oleObject"/>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4"/>
  </p:notesMasterIdLst>
  <p:sldIdLst>
    <p:sldId id="508" r:id="rId2"/>
    <p:sldId id="598" r:id="rId3"/>
    <p:sldId id="599" r:id="rId4"/>
    <p:sldId id="600" r:id="rId5"/>
    <p:sldId id="601" r:id="rId6"/>
    <p:sldId id="602" r:id="rId7"/>
    <p:sldId id="603" r:id="rId8"/>
    <p:sldId id="610" r:id="rId9"/>
    <p:sldId id="611" r:id="rId10"/>
    <p:sldId id="604" r:id="rId11"/>
    <p:sldId id="605" r:id="rId12"/>
    <p:sldId id="606" r:id="rId13"/>
    <p:sldId id="607" r:id="rId14"/>
    <p:sldId id="608" r:id="rId15"/>
    <p:sldId id="542" r:id="rId16"/>
    <p:sldId id="587" r:id="rId17"/>
    <p:sldId id="544" r:id="rId18"/>
    <p:sldId id="545" r:id="rId19"/>
    <p:sldId id="546" r:id="rId20"/>
    <p:sldId id="547" r:id="rId21"/>
    <p:sldId id="548" r:id="rId22"/>
    <p:sldId id="549" r:id="rId23"/>
    <p:sldId id="551" r:id="rId24"/>
    <p:sldId id="552" r:id="rId25"/>
    <p:sldId id="553" r:id="rId26"/>
    <p:sldId id="554" r:id="rId27"/>
    <p:sldId id="578" r:id="rId28"/>
    <p:sldId id="556" r:id="rId29"/>
    <p:sldId id="557" r:id="rId30"/>
    <p:sldId id="558" r:id="rId31"/>
    <p:sldId id="559" r:id="rId32"/>
    <p:sldId id="565" r:id="rId33"/>
    <p:sldId id="560" r:id="rId34"/>
    <p:sldId id="561" r:id="rId35"/>
    <p:sldId id="583" r:id="rId36"/>
    <p:sldId id="584" r:id="rId37"/>
    <p:sldId id="585" r:id="rId38"/>
    <p:sldId id="586" r:id="rId39"/>
    <p:sldId id="563" r:id="rId40"/>
    <p:sldId id="582" r:id="rId41"/>
    <p:sldId id="580" r:id="rId42"/>
    <p:sldId id="579" r:id="rId43"/>
    <p:sldId id="589" r:id="rId44"/>
    <p:sldId id="590" r:id="rId45"/>
    <p:sldId id="591" r:id="rId46"/>
    <p:sldId id="592" r:id="rId47"/>
    <p:sldId id="593" r:id="rId48"/>
    <p:sldId id="594" r:id="rId49"/>
    <p:sldId id="595" r:id="rId50"/>
    <p:sldId id="596" r:id="rId51"/>
    <p:sldId id="597" r:id="rId52"/>
    <p:sldId id="540" r:id="rId53"/>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1pPr>
    <a:lvl2pPr marL="4572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2pPr>
    <a:lvl3pPr marL="9144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3pPr>
    <a:lvl4pPr marL="13716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4pPr>
    <a:lvl5pPr marL="1828800" algn="l" rtl="0" eaLnBrk="0" fontAlgn="base" hangingPunct="0">
      <a:spcBef>
        <a:spcPct val="0"/>
      </a:spcBef>
      <a:spcAft>
        <a:spcPct val="0"/>
      </a:spcAft>
      <a:defRPr sz="2400" kern="1200">
        <a:solidFill>
          <a:schemeClr val="tx1"/>
        </a:solidFill>
        <a:latin typeface="Times" charset="0"/>
        <a:ea typeface="ＭＳ Ｐゴシック" charset="0"/>
        <a:cs typeface="ＭＳ Ｐゴシック" charset="0"/>
      </a:defRPr>
    </a:lvl5pPr>
    <a:lvl6pPr marL="2286000" algn="l" defTabSz="457200" rtl="0" eaLnBrk="1" latinLnBrk="0" hangingPunct="1">
      <a:defRPr sz="2400" kern="1200">
        <a:solidFill>
          <a:schemeClr val="tx1"/>
        </a:solidFill>
        <a:latin typeface="Times" charset="0"/>
        <a:ea typeface="ＭＳ Ｐゴシック" charset="0"/>
        <a:cs typeface="ＭＳ Ｐゴシック" charset="0"/>
      </a:defRPr>
    </a:lvl6pPr>
    <a:lvl7pPr marL="2743200" algn="l" defTabSz="457200" rtl="0" eaLnBrk="1" latinLnBrk="0" hangingPunct="1">
      <a:defRPr sz="2400" kern="1200">
        <a:solidFill>
          <a:schemeClr val="tx1"/>
        </a:solidFill>
        <a:latin typeface="Times" charset="0"/>
        <a:ea typeface="ＭＳ Ｐゴシック" charset="0"/>
        <a:cs typeface="ＭＳ Ｐゴシック" charset="0"/>
      </a:defRPr>
    </a:lvl7pPr>
    <a:lvl8pPr marL="3200400" algn="l" defTabSz="457200" rtl="0" eaLnBrk="1" latinLnBrk="0" hangingPunct="1">
      <a:defRPr sz="2400" kern="1200">
        <a:solidFill>
          <a:schemeClr val="tx1"/>
        </a:solidFill>
        <a:latin typeface="Times" charset="0"/>
        <a:ea typeface="ＭＳ Ｐゴシック" charset="0"/>
        <a:cs typeface="ＭＳ Ｐゴシック" charset="0"/>
      </a:defRPr>
    </a:lvl8pPr>
    <a:lvl9pPr marL="3657600" algn="l" defTabSz="457200" rtl="0" eaLnBrk="1" latinLnBrk="0" hangingPunct="1">
      <a:defRPr sz="2400" kern="1200">
        <a:solidFill>
          <a:schemeClr val="tx1"/>
        </a:solidFill>
        <a:latin typeface="Times"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800080"/>
    <a:srgbClr val="996633"/>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7137" autoAdjust="0"/>
    <p:restoredTop sz="94660"/>
  </p:normalViewPr>
  <p:slideViewPr>
    <p:cSldViewPr>
      <p:cViewPr varScale="1">
        <p:scale>
          <a:sx n="86" d="100"/>
          <a:sy n="86" d="100"/>
        </p:scale>
        <p:origin x="-768"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6" d="100"/>
        <a:sy n="7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notesMaster" Target="notesMasters/notesMaster1.xml"/><Relationship Id="rId55" Type="http://schemas.openxmlformats.org/officeDocument/2006/relationships/printerSettings" Target="printerSettings/printerSettings1.bin"/><Relationship Id="rId56" Type="http://schemas.openxmlformats.org/officeDocument/2006/relationships/presProps" Target="presProps.xml"/><Relationship Id="rId57" Type="http://schemas.openxmlformats.org/officeDocument/2006/relationships/viewProps" Target="viewProps.xml"/><Relationship Id="rId58" Type="http://schemas.openxmlformats.org/officeDocument/2006/relationships/theme" Target="theme/theme1.xml"/><Relationship Id="rId59"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53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3153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pitchFamily="-108" charset="0"/>
                <a:ea typeface="+mn-ea"/>
                <a:cs typeface="+mn-cs"/>
              </a:defRPr>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153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153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pitchFamily="-108" charset="0"/>
                <a:ea typeface="+mn-ea"/>
                <a:cs typeface="+mn-cs"/>
              </a:defRPr>
            </a:lvl1pPr>
          </a:lstStyle>
          <a:p>
            <a:pPr>
              <a:defRPr/>
            </a:pPr>
            <a:endParaRPr lang="en-US"/>
          </a:p>
        </p:txBody>
      </p:sp>
      <p:sp>
        <p:nvSpPr>
          <p:cNvPr id="3153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A1EAC7D3-A7CC-1944-89A1-BC5795B83045}" type="slidenum">
              <a:rPr lang="en-US"/>
              <a:pPr>
                <a:defRPr/>
              </a:pPr>
              <a:t>‹#›</a:t>
            </a:fld>
            <a:endParaRPr lang="en-US"/>
          </a:p>
        </p:txBody>
      </p:sp>
    </p:spTree>
    <p:extLst>
      <p:ext uri="{BB962C8B-B14F-4D97-AF65-F5344CB8AC3E}">
        <p14:creationId xmlns:p14="http://schemas.microsoft.com/office/powerpoint/2010/main" val="11499994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pitchFamily="36" charset="0"/>
        <a:ea typeface="ＭＳ Ｐゴシック" pitchFamily="24" charset="-128"/>
        <a:cs typeface="ＭＳ Ｐゴシック" pitchFamily="24" charset="-128"/>
      </a:defRPr>
    </a:lvl1pPr>
    <a:lvl2pPr marL="4572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2pPr>
    <a:lvl3pPr marL="9144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3pPr>
    <a:lvl4pPr marL="13716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4pPr>
    <a:lvl5pPr marL="1828800" algn="l" rtl="0" eaLnBrk="0" fontAlgn="base" hangingPunct="0">
      <a:spcBef>
        <a:spcPct val="30000"/>
      </a:spcBef>
      <a:spcAft>
        <a:spcPct val="0"/>
      </a:spcAft>
      <a:defRPr sz="1200" kern="1200">
        <a:solidFill>
          <a:schemeClr val="tx1"/>
        </a:solidFill>
        <a:latin typeface="Times" pitchFamily="36" charset="0"/>
        <a:ea typeface="ＭＳ Ｐゴシック" pitchFamily="36"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449E89D-D5A1-7646-9426-844C92446A0D}" type="slidenum">
              <a:rPr lang="en-US" sz="1200"/>
              <a:pPr/>
              <a:t>1</a:t>
            </a:fld>
            <a:endParaRPr lang="en-US" sz="1200"/>
          </a:p>
        </p:txBody>
      </p:sp>
      <p:sp>
        <p:nvSpPr>
          <p:cNvPr id="15362" name="Rectangle 2"/>
          <p:cNvSpPr>
            <a:spLocks noGrp="1" noRot="1" noChangeAspect="1" noChangeArrowheads="1"/>
          </p:cNvSpPr>
          <p:nvPr>
            <p:ph type="sldImg"/>
          </p:nvPr>
        </p:nvSpPr>
        <p:spPr>
          <a:solidFill>
            <a:srgbClr val="FFFFFF"/>
          </a:solidFill>
          <a:ln/>
        </p:spPr>
      </p:sp>
      <p:sp>
        <p:nvSpPr>
          <p:cNvPr id="15363"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MS PGothic" charset="0"/>
                <a:cs typeface="MS PGothic" charset="0"/>
              </a:rPr>
              <a:t>So, here is the food web inside pitcher plants, with a mosquito that eats a rotifer and several protozoa species.  All these, plus a mite, eat bacteria, and the bacteria feed on the dead bugs captured by the plants.  And, there are some other species as well that directly consume the ants.   </a:t>
            </a:r>
          </a:p>
          <a:p>
            <a:endParaRPr lang="en-US">
              <a:latin typeface="Times" charset="0"/>
              <a:ea typeface="MS PGothic" charset="0"/>
              <a:cs typeface="MS PGothic" charset="0"/>
            </a:endParaRPr>
          </a:p>
          <a:p>
            <a:r>
              <a:rPr lang="en-US" b="1">
                <a:latin typeface="Times" charset="0"/>
                <a:ea typeface="MS PGothic" charset="0"/>
                <a:cs typeface="MS PGothic" charset="0"/>
              </a:rPr>
              <a:t> How do we describe the complexity?</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B308BA3-F16A-464D-BC3C-609D6F564415}" type="slidenum">
              <a:rPr lang="en-US" sz="1200">
                <a:ea typeface="MS PGothic" charset="0"/>
                <a:cs typeface="MS PGothic" charset="0"/>
              </a:rPr>
              <a:pPr/>
              <a:t>11</a:t>
            </a:fld>
            <a:endParaRPr lang="en-US" sz="1200">
              <a:ea typeface="MS PGothic" charset="0"/>
              <a:cs typeface="MS PGothic"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501BB24-1230-A045-A799-2505F78385F0}" type="slidenum">
              <a:rPr lang="en-US" sz="1200">
                <a:ea typeface="MS PGothic" charset="0"/>
                <a:cs typeface="MS PGothic" charset="0"/>
              </a:rPr>
              <a:pPr/>
              <a:t>12</a:t>
            </a:fld>
            <a:endParaRPr lang="en-US" sz="1200">
              <a:ea typeface="MS PGothic" charset="0"/>
              <a:cs typeface="MS PGothic" charset="0"/>
            </a:endParaRPr>
          </a:p>
        </p:txBody>
      </p:sp>
      <p:sp>
        <p:nvSpPr>
          <p:cNvPr id="31746" name="Slide Image Placeholder 1"/>
          <p:cNvSpPr>
            <a:spLocks noGrp="1" noRot="1" noChangeAspect="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s-MX">
              <a:latin typeface="Times" charset="0"/>
              <a:ea typeface="MS PGothic" charset="0"/>
              <a:cs typeface="MS PGothic" charset="0"/>
            </a:endParaRPr>
          </a:p>
        </p:txBody>
      </p:sp>
      <p:sp>
        <p:nvSpPr>
          <p:cNvPr id="31748" name="Slide Number Placeholder 3"/>
          <p:cNvSpPr txBox="1">
            <a:spLocks noGrp="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695788E1-4716-0C48-8D8D-BACD933340BC}" type="slidenum">
              <a:rPr lang="en-US" sz="1200" b="1">
                <a:solidFill>
                  <a:schemeClr val="bg1"/>
                </a:solidFill>
                <a:ea typeface="MS PGothic" charset="0"/>
                <a:cs typeface="MS PGothic" charset="0"/>
              </a:rPr>
              <a:pPr algn="r"/>
              <a:t>12</a:t>
            </a:fld>
            <a:endParaRPr lang="en-US" sz="1200" b="1">
              <a:solidFill>
                <a:schemeClr val="bg1"/>
              </a:solidFill>
              <a:ea typeface="MS PGothic" charset="0"/>
              <a:cs typeface="MS PGothic"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ln/>
        </p:spPr>
      </p:sp>
      <p:sp>
        <p:nvSpPr>
          <p:cNvPr id="337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population</a:t>
            </a:r>
            <a:r>
              <a:rPr lang="en-US">
                <a:latin typeface="Times" charset="0"/>
                <a:ea typeface="ＭＳ Ｐゴシック" charset="0"/>
                <a:cs typeface="ＭＳ Ｐゴシック" charset="0"/>
              </a:rPr>
              <a:t> based approaches    -       some ecosystem approaches        -&gt;    Combining is best, but it is rarely done.</a:t>
            </a:r>
          </a:p>
          <a:p>
            <a:endParaRPr lang="en-US">
              <a:latin typeface="Times" charset="0"/>
              <a:ea typeface="ＭＳ Ｐゴシック" charset="0"/>
              <a:cs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737FDC3-7F41-DF4F-9EDD-A93D0FD3F326}" type="slidenum">
              <a:rPr lang="en-US" sz="1200"/>
              <a:pPr/>
              <a:t>13</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ln/>
        </p:spPr>
      </p:sp>
      <p:sp>
        <p:nvSpPr>
          <p:cNvPr id="358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Ignores numbers of individuals or species. </a:t>
            </a:r>
          </a:p>
          <a:p>
            <a:r>
              <a:rPr lang="en-US">
                <a:latin typeface="Times" charset="0"/>
                <a:ea typeface="ＭＳ Ｐゴシック" charset="0"/>
                <a:cs typeface="ＭＳ Ｐゴシック" charset="0"/>
              </a:rPr>
              <a:t>energy or nutrient flow structure communities in trophic levels  </a:t>
            </a:r>
          </a:p>
          <a:p>
            <a:r>
              <a:rPr lang="en-US">
                <a:latin typeface="Times" charset="0"/>
                <a:ea typeface="ＭＳ Ｐゴシック" charset="0"/>
                <a:cs typeface="ＭＳ Ｐゴシック" charset="0"/>
              </a:rPr>
              <a:t>Light - &gt; photosynthesis into biomass -&gt; Herbivores -&gt; carnivores</a:t>
            </a:r>
          </a:p>
          <a:p>
            <a:r>
              <a:rPr lang="en-US">
                <a:latin typeface="Times" charset="0"/>
                <a:ea typeface="ＭＳ Ｐゴシック" charset="0"/>
                <a:cs typeface="ＭＳ Ｐゴシック" charset="0"/>
              </a:rPr>
              <a:t>important factors -&gt;</a:t>
            </a:r>
            <a:r>
              <a:rPr lang="en-US" b="1">
                <a:latin typeface="Times" charset="0"/>
                <a:ea typeface="ＭＳ Ｐゴシック" charset="0"/>
                <a:cs typeface="ＭＳ Ｐゴシック" charset="0"/>
              </a:rPr>
              <a:t> size of these boxes </a:t>
            </a:r>
            <a:r>
              <a:rPr lang="en-US">
                <a:latin typeface="Times" charset="0"/>
                <a:ea typeface="ＭＳ Ｐゴシック" charset="0"/>
                <a:cs typeface="ＭＳ Ｐゴシック" charset="0"/>
              </a:rPr>
              <a:t>(biomass within trophic levels) and the </a:t>
            </a:r>
            <a:r>
              <a:rPr lang="en-US" b="1">
                <a:latin typeface="Times" charset="0"/>
                <a:ea typeface="ＭＳ Ｐゴシック" charset="0"/>
                <a:cs typeface="ＭＳ Ｐゴシック" charset="0"/>
              </a:rPr>
              <a:t>arrows </a:t>
            </a:r>
            <a:r>
              <a:rPr lang="en-US">
                <a:latin typeface="Times" charset="0"/>
                <a:ea typeface="ＭＳ Ｐゴシック" charset="0"/>
                <a:cs typeface="ＭＳ Ｐゴシック" charset="0"/>
              </a:rPr>
              <a:t>between them (nutrient and energy fluxes).</a:t>
            </a:r>
          </a:p>
          <a:p>
            <a:endParaRPr lang="en-US">
              <a:latin typeface="Times" charset="0"/>
              <a:ea typeface="ＭＳ Ｐゴシック" charset="0"/>
              <a:cs typeface="ＭＳ Ｐゴシック" charset="0"/>
            </a:endParaRPr>
          </a:p>
        </p:txBody>
      </p:sp>
      <p:sp>
        <p:nvSpPr>
          <p:cNvPr id="358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7E01783-D580-BC49-8C43-A71ACEA40612}" type="slidenum">
              <a:rPr lang="en-US" sz="1200"/>
              <a:pPr/>
              <a:t>14</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Broad categories of ways we might describe communities, </a:t>
            </a:r>
          </a:p>
          <a:p>
            <a:r>
              <a:rPr lang="en-US">
                <a:latin typeface="Times" charset="0"/>
                <a:ea typeface="ＭＳ Ｐゴシック" charset="0"/>
                <a:cs typeface="ＭＳ Ｐゴシック" charset="0"/>
              </a:rPr>
              <a:t>	-&gt; 	from the most to the least detailed. </a:t>
            </a:r>
          </a:p>
        </p:txBody>
      </p:sp>
      <p:sp>
        <p:nvSpPr>
          <p:cNvPr id="3993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67B4738-1353-424F-9A56-EAE7DABC738E}" type="slidenum">
              <a:rPr lang="en-US" sz="1200"/>
              <a:pPr/>
              <a:t>15</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ln/>
        </p:spPr>
      </p:sp>
      <p:sp>
        <p:nvSpPr>
          <p:cNvPr id="4198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Recall phytosociology – identifying communities by some dominant </a:t>
            </a:r>
            <a:r>
              <a:rPr lang="en-US" b="1">
                <a:latin typeface="Times" charset="0"/>
                <a:ea typeface="ＭＳ Ｐゴシック" charset="0"/>
                <a:cs typeface="ＭＳ Ｐゴシック" charset="0"/>
              </a:rPr>
              <a:t>biotic or abiotic </a:t>
            </a:r>
            <a:r>
              <a:rPr lang="en-US">
                <a:latin typeface="Times" charset="0"/>
                <a:ea typeface="ＭＳ Ｐゴシック" charset="0"/>
                <a:cs typeface="ＭＳ Ｐゴシック" charset="0"/>
              </a:rPr>
              <a:t>feature.</a:t>
            </a:r>
          </a:p>
          <a:p>
            <a:r>
              <a:rPr lang="en-US" b="1">
                <a:latin typeface="Times" charset="0"/>
                <a:ea typeface="ＭＳ Ｐゴシック" charset="0"/>
                <a:cs typeface="ＭＳ Ｐゴシック" charset="0"/>
              </a:rPr>
              <a:t>Ignores the species </a:t>
            </a:r>
            <a:r>
              <a:rPr lang="en-US">
                <a:latin typeface="Times" charset="0"/>
                <a:ea typeface="ＭＳ Ｐゴシック" charset="0"/>
                <a:cs typeface="ＭＳ Ｐゴシック" charset="0"/>
              </a:rPr>
              <a:t>and certainly doesn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reveal much about species interactions.</a:t>
            </a:r>
            <a:endParaRPr lang="en-US">
              <a:latin typeface="Times" charset="0"/>
              <a:ea typeface="ＭＳ Ｐゴシック" charset="0"/>
              <a:cs typeface="ＭＳ Ｐゴシック" charset="0"/>
            </a:endParaRPr>
          </a:p>
        </p:txBody>
      </p:sp>
      <p:sp>
        <p:nvSpPr>
          <p:cNvPr id="4198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5619E33-1C77-4547-922A-27E41634571A}" type="slidenum">
              <a:rPr lang="en-US" sz="1200"/>
              <a:pPr/>
              <a:t>16</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ln/>
        </p:spPr>
      </p:sp>
      <p:sp>
        <p:nvSpPr>
          <p:cNvPr id="440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similar numbers of species</a:t>
            </a:r>
          </a:p>
          <a:p>
            <a:r>
              <a:rPr lang="en-US">
                <a:latin typeface="Times" charset="0"/>
                <a:ea typeface="ＭＳ Ｐゴシック" charset="0"/>
                <a:cs typeface="ＭＳ Ｐゴシック" charset="0"/>
              </a:rPr>
              <a:t>different members.  </a:t>
            </a:r>
          </a:p>
          <a:p>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So Diversity</a:t>
            </a:r>
          </a:p>
        </p:txBody>
      </p:sp>
      <p:sp>
        <p:nvSpPr>
          <p:cNvPr id="440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C63558C-F054-5D40-8F25-D69F89F99DD2}" type="slidenum">
              <a:rPr lang="en-US" sz="1200"/>
              <a:pPr/>
              <a:t>17</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ln/>
        </p:spPr>
      </p:sp>
      <p:sp>
        <p:nvSpPr>
          <p:cNvPr id="460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Use species number to compare different communities </a:t>
            </a:r>
          </a:p>
          <a:p>
            <a:r>
              <a:rPr lang="en-US">
                <a:latin typeface="Times" charset="0"/>
                <a:ea typeface="ＭＳ Ｐゴシック" charset="0"/>
                <a:cs typeface="ＭＳ Ｐゴシック" charset="0"/>
              </a:rPr>
              <a:t>Now we have </a:t>
            </a:r>
            <a:r>
              <a:rPr lang="en-US" b="1">
                <a:latin typeface="Times" charset="0"/>
                <a:ea typeface="ＭＳ Ｐゴシック" charset="0"/>
                <a:cs typeface="ＭＳ Ｐゴシック" charset="0"/>
              </a:rPr>
              <a:t>very similar species and numbers of species</a:t>
            </a:r>
            <a:r>
              <a:rPr lang="en-US">
                <a:latin typeface="Times" charset="0"/>
                <a:ea typeface="ＭＳ Ｐゴシック" charset="0"/>
                <a:cs typeface="ＭＳ Ｐゴシック" charset="0"/>
              </a:rPr>
              <a:t>. </a:t>
            </a:r>
          </a:p>
          <a:p>
            <a:r>
              <a:rPr lang="en-US" b="1">
                <a:latin typeface="Times" charset="0"/>
                <a:ea typeface="ＭＳ Ｐゴシック" charset="0"/>
                <a:cs typeface="ＭＳ Ｐゴシック" charset="0"/>
              </a:rPr>
              <a:t> But, are these communities the same</a:t>
            </a:r>
            <a:r>
              <a:rPr lang="en-US">
                <a:latin typeface="Times" charset="0"/>
                <a:ea typeface="ＭＳ Ｐゴシック" charset="0"/>
                <a:cs typeface="ＭＳ Ｐゴシック" charset="0"/>
              </a:rPr>
              <a:t>?  </a:t>
            </a:r>
          </a:p>
          <a:p>
            <a:r>
              <a:rPr lang="en-US">
                <a:latin typeface="Times" charset="0"/>
                <a:ea typeface="ＭＳ Ｐゴシック" charset="0"/>
                <a:cs typeface="ＭＳ Ｐゴシック" charset="0"/>
              </a:rPr>
              <a:t>What else is different? (push the students to think about the relative proportions of different species)..</a:t>
            </a:r>
          </a:p>
        </p:txBody>
      </p:sp>
      <p:sp>
        <p:nvSpPr>
          <p:cNvPr id="460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9EC2BAB3-8925-9D4F-84DA-B8A2CDC5F26A}" type="slidenum">
              <a:rPr lang="en-US" sz="1200"/>
              <a:pPr/>
              <a:t>18</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ln/>
        </p:spPr>
      </p:sp>
      <p:sp>
        <p:nvSpPr>
          <p:cNvPr id="481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quantify the patterns of relative abundance for communities.  </a:t>
            </a:r>
          </a:p>
          <a:p>
            <a:r>
              <a:rPr lang="en-US">
                <a:latin typeface="Times" charset="0"/>
                <a:ea typeface="ＭＳ Ｐゴシック" charset="0"/>
                <a:cs typeface="ＭＳ Ｐゴシック" charset="0"/>
              </a:rPr>
              <a:t>SW – popular –  weird – increases as either the number of species or their EVENESS goes up. </a:t>
            </a:r>
          </a:p>
          <a:p>
            <a:r>
              <a:rPr lang="en-US">
                <a:latin typeface="Times" charset="0"/>
                <a:ea typeface="ＭＳ Ｐゴシック" charset="0"/>
                <a:cs typeface="ＭＳ Ｐゴシック" charset="0"/>
              </a:rPr>
              <a:t> Eveness is how similar their abundances are </a:t>
            </a:r>
          </a:p>
          <a:p>
            <a:r>
              <a:rPr lang="en-US">
                <a:latin typeface="Times" charset="0"/>
                <a:ea typeface="ＭＳ Ｐゴシック" charset="0"/>
                <a:cs typeface="ＭＳ Ｐゴシック" charset="0"/>
              </a:rPr>
              <a:t>– remember classroom community </a:t>
            </a:r>
          </a:p>
          <a:p>
            <a:r>
              <a:rPr lang="en-US" b="1">
                <a:latin typeface="Times" charset="0"/>
                <a:ea typeface="ＭＳ Ｐゴシック" charset="0"/>
                <a:cs typeface="ＭＳ Ｐゴシック" charset="0"/>
              </a:rPr>
              <a:t>perfectly even community </a:t>
            </a:r>
            <a:r>
              <a:rPr lang="en-US">
                <a:latin typeface="Times" charset="0"/>
                <a:ea typeface="ＭＳ Ｐゴシック" charset="0"/>
                <a:cs typeface="ＭＳ Ｐゴシック" charset="0"/>
              </a:rPr>
              <a:t>has equal numbers -&gt;  higher shannon-weiner diversity. </a:t>
            </a:r>
          </a:p>
          <a:p>
            <a:r>
              <a:rPr lang="en-US">
                <a:latin typeface="Times" charset="0"/>
                <a:ea typeface="ＭＳ Ｐゴシック" charset="0"/>
                <a:cs typeface="ＭＳ Ｐゴシック" charset="0"/>
              </a:rPr>
              <a:t>Excel – Remember the negative sign </a:t>
            </a:r>
          </a:p>
          <a:p>
            <a:r>
              <a:rPr lang="en-US">
                <a:latin typeface="Times" charset="0"/>
                <a:ea typeface="ＭＳ Ｐゴシック" charset="0"/>
                <a:cs typeface="ＭＳ Ｐゴシック" charset="0"/>
              </a:rPr>
              <a:t>Whenever we say diversity, we mean some combination of the number of species and their relative abundances.</a:t>
            </a:r>
          </a:p>
        </p:txBody>
      </p:sp>
      <p:sp>
        <p:nvSpPr>
          <p:cNvPr id="481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434CE50-3492-CB42-80D1-00E8A8B77083}" type="slidenum">
              <a:rPr lang="en-US" sz="1200"/>
              <a:pPr/>
              <a:t>19</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The faculty have a somewhat more diverse set of car colors. </a:t>
            </a:r>
          </a:p>
          <a:p>
            <a:r>
              <a:rPr lang="en-US">
                <a:latin typeface="Times" charset="0"/>
                <a:ea typeface="ＭＳ Ｐゴシック" charset="0"/>
                <a:cs typeface="ＭＳ Ｐゴシック" charset="0"/>
              </a:rPr>
              <a:t> But, it isn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clear if this is because there is one more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species</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or if this is due to greater eveness.</a:t>
            </a:r>
            <a:endParaRPr lang="en-US">
              <a:latin typeface="Times" charset="0"/>
              <a:ea typeface="ＭＳ Ｐゴシック" charset="0"/>
              <a:cs typeface="ＭＳ Ｐゴシック"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9F0C39D-FCDB-8A4E-A4F0-0A3F2BE234D7}" type="slidenum">
              <a:rPr lang="en-US" sz="1200"/>
              <a:pPr/>
              <a:t>20</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noTextEdit="1"/>
          </p:cNvSpPr>
          <p:nvPr>
            <p:ph type="sldImg"/>
          </p:nvPr>
        </p:nvSpPr>
        <p:spPr>
          <a:ln/>
        </p:spPr>
      </p:sp>
      <p:sp>
        <p:nvSpPr>
          <p:cNvPr id="296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MS PGothic" charset="0"/>
                <a:cs typeface="MS PGothic" charset="0"/>
              </a:rPr>
              <a:t>So, here is the food web inside pitcher plants, with a mosquito that eats a rotifer and several protozoa species.  All these, plus a mite, eat bacteria, and the bacteria feed on the dead bugs captured by the plants.  And, there are some other species as well that directly consume the ants.   </a:t>
            </a:r>
          </a:p>
          <a:p>
            <a:endParaRPr lang="en-US">
              <a:latin typeface="Times" charset="0"/>
              <a:ea typeface="MS PGothic" charset="0"/>
              <a:cs typeface="MS PGothic" charset="0"/>
            </a:endParaRPr>
          </a:p>
          <a:p>
            <a:r>
              <a:rPr lang="en-US" b="1">
                <a:latin typeface="Times" charset="0"/>
                <a:ea typeface="MS PGothic" charset="0"/>
                <a:cs typeface="MS PGothic" charset="0"/>
              </a:rPr>
              <a:t> How do we describe the complexity?</a:t>
            </a:r>
          </a:p>
        </p:txBody>
      </p:sp>
      <p:sp>
        <p:nvSpPr>
          <p:cNvPr id="296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B308BA3-F16A-464D-BC3C-609D6F564415}" type="slidenum">
              <a:rPr lang="en-US" sz="1200">
                <a:ea typeface="MS PGothic" charset="0"/>
                <a:cs typeface="MS PGothic" charset="0"/>
              </a:rPr>
              <a:pPr/>
              <a:t>2</a:t>
            </a:fld>
            <a:endParaRPr lang="en-US" sz="1200">
              <a:ea typeface="MS PGothic" charset="0"/>
              <a:cs typeface="MS PGothic"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ln/>
        </p:spPr>
      </p:sp>
      <p:sp>
        <p:nvSpPr>
          <p:cNvPr id="5222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Diversity indices allow comparisons</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but confound species number and eveness.</a:t>
            </a:r>
          </a:p>
        </p:txBody>
      </p:sp>
      <p:sp>
        <p:nvSpPr>
          <p:cNvPr id="5222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38F649DB-026C-B648-9DDF-84C7863C60E3}" type="slidenum">
              <a:rPr lang="en-US" sz="1200"/>
              <a:pPr/>
              <a:t>21</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ln/>
        </p:spPr>
      </p:sp>
      <p:sp>
        <p:nvSpPr>
          <p:cNvPr id="5427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Alpha – local           regional – gamma</a:t>
            </a:r>
          </a:p>
          <a:p>
            <a:r>
              <a:rPr lang="en-US">
                <a:latin typeface="Times" charset="0"/>
                <a:ea typeface="ＭＳ Ｐゴシック" charset="0"/>
                <a:cs typeface="ＭＳ Ｐゴシック" charset="0"/>
              </a:rPr>
              <a:t>They are related but how?</a:t>
            </a:r>
          </a:p>
          <a:p>
            <a:r>
              <a:rPr lang="en-US">
                <a:latin typeface="Times" charset="0"/>
                <a:ea typeface="ＭＳ Ｐゴシック" charset="0"/>
                <a:cs typeface="ＭＳ Ｐゴシック" charset="0"/>
              </a:rPr>
              <a:t>you would think if alpha diversity increases, gamma diversity must increase.  </a:t>
            </a:r>
          </a:p>
          <a:p>
            <a:r>
              <a:rPr lang="en-US">
                <a:latin typeface="Times" charset="0"/>
                <a:ea typeface="ＭＳ Ｐゴシック" charset="0"/>
                <a:cs typeface="ＭＳ Ｐゴシック" charset="0"/>
              </a:rPr>
              <a:t>Not necessarily. </a:t>
            </a:r>
          </a:p>
          <a:p>
            <a:r>
              <a:rPr lang="en-US">
                <a:latin typeface="Times" charset="0"/>
                <a:ea typeface="ＭＳ Ｐゴシック" charset="0"/>
                <a:cs typeface="ＭＳ Ｐゴシック" charset="0"/>
              </a:rPr>
              <a:t>Beta - variation in diversity among local habitats</a:t>
            </a:r>
          </a:p>
          <a:p>
            <a:r>
              <a:rPr lang="en-US">
                <a:latin typeface="Times" charset="0"/>
                <a:ea typeface="ＭＳ Ｐゴシック" charset="0"/>
                <a:cs typeface="ＭＳ Ｐゴシック" charset="0"/>
              </a:rPr>
              <a:t>example</a:t>
            </a:r>
          </a:p>
        </p:txBody>
      </p:sp>
      <p:sp>
        <p:nvSpPr>
          <p:cNvPr id="5427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CF29E98-D551-1B4A-85D2-FC3B82588B23}" type="slidenum">
              <a:rPr lang="en-US" sz="1200"/>
              <a:pPr/>
              <a:t>22</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Now, you should be able to figure out the next one.  What is alpha (local) diversity?  What is gamma diversity?  What is beta diversity?  (take a show of hands, if necessary, for high vs. low).</a:t>
            </a: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EAC0ACD-2AC9-124D-B100-10ABB9EB3399}" type="slidenum">
              <a:rPr lang="en-US" sz="1200"/>
              <a:pPr/>
              <a:t>23</a:t>
            </a:fld>
            <a:endParaRPr lang="en-US" sz="12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ln/>
        </p:spPr>
      </p:sp>
      <p:sp>
        <p:nvSpPr>
          <p:cNvPr id="5837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Now, consider a somewhat more mixed community. What is alpha (local) diversity?  What is gamma diversity?  What is beta diversity? This is a little bit harder, but should give you . . .</a:t>
            </a:r>
          </a:p>
        </p:txBody>
      </p:sp>
      <p:sp>
        <p:nvSpPr>
          <p:cNvPr id="5837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3D8C49F-2474-B043-BCE2-327547D1A263}" type="slidenum">
              <a:rPr lang="en-US" sz="1200"/>
              <a:pPr/>
              <a:t>24</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Note that all these have high gamma diversity, but we cover the range of alpha and beta diversity.  The use alpha, gamma, and beta diversity measures </a:t>
            </a:r>
            <a:r>
              <a:rPr lang="en-US" b="1">
                <a:latin typeface="Times" charset="0"/>
                <a:ea typeface="ＭＳ Ｐゴシック" charset="0"/>
                <a:cs typeface="ＭＳ Ｐゴシック" charset="0"/>
              </a:rPr>
              <a:t>allows us to incorporate spatial scal</a:t>
            </a:r>
            <a:r>
              <a:rPr lang="en-US">
                <a:latin typeface="Times" charset="0"/>
                <a:ea typeface="ＭＳ Ｐゴシック" charset="0"/>
                <a:cs typeface="ＭＳ Ｐゴシック" charset="0"/>
              </a:rPr>
              <a:t>e and patterns into our understanding of diversity.</a:t>
            </a: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26C5806-8533-A34B-87CA-B7BA71C07170}" type="slidenum">
              <a:rPr lang="en-US" sz="1200"/>
              <a:pPr/>
              <a:t>25</a:t>
            </a:fld>
            <a:endParaRPr lang="en-US" sz="120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ln/>
        </p:spPr>
      </p:sp>
      <p:sp>
        <p:nvSpPr>
          <p:cNvPr id="6246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Note that all these have high gamma diversity, but we cover the range of alpha and beta diversity.  </a:t>
            </a:r>
          </a:p>
          <a:p>
            <a:r>
              <a:rPr lang="en-US">
                <a:latin typeface="Times" charset="0"/>
                <a:ea typeface="ＭＳ Ｐゴシック" charset="0"/>
                <a:cs typeface="ＭＳ Ｐゴシック" charset="0"/>
              </a:rPr>
              <a:t>Allows us to incorporate </a:t>
            </a:r>
            <a:r>
              <a:rPr lang="en-US" b="1">
                <a:latin typeface="Times" charset="0"/>
                <a:ea typeface="ＭＳ Ｐゴシック" charset="0"/>
                <a:cs typeface="ＭＳ Ｐゴシック" charset="0"/>
              </a:rPr>
              <a:t>spatial scale and patterns </a:t>
            </a:r>
            <a:r>
              <a:rPr lang="en-US">
                <a:latin typeface="Times" charset="0"/>
                <a:ea typeface="ＭＳ Ｐゴシック" charset="0"/>
                <a:cs typeface="ＭＳ Ｐゴシック" charset="0"/>
              </a:rPr>
              <a:t>into our understanding of diversity.</a:t>
            </a:r>
          </a:p>
        </p:txBody>
      </p:sp>
      <p:sp>
        <p:nvSpPr>
          <p:cNvPr id="6246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E553CEA-2AF9-604B-9021-824941D47ABC}" type="slidenum">
              <a:rPr lang="en-US" sz="1200"/>
              <a:pPr/>
              <a:t>26</a:t>
            </a:fld>
            <a:endParaRPr lang="en-US" sz="12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a:ln/>
        </p:spPr>
      </p:sp>
      <p:sp>
        <p:nvSpPr>
          <p:cNvPr id="788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 and H are similar for both communities, but H</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is hard to interpret because it is confounded by S.  </a:t>
            </a:r>
          </a:p>
          <a:p>
            <a:r>
              <a:rPr lang="en-US">
                <a:latin typeface="Times" charset="0"/>
                <a:ea typeface="ＭＳ Ｐゴシック" charset="0"/>
                <a:cs typeface="ＭＳ Ｐゴシック" charset="0"/>
              </a:rPr>
              <a:t>But Sand H are similar for both communities!</a:t>
            </a:r>
          </a:p>
          <a:p>
            <a:r>
              <a:rPr lang="en-US">
                <a:latin typeface="Times" charset="0"/>
                <a:ea typeface="ＭＳ Ｐゴシック" charset="0"/>
                <a:cs typeface="ＭＳ Ｐゴシック" charset="0"/>
              </a:rPr>
              <a:t>But they are obviously different!</a:t>
            </a:r>
          </a:p>
          <a:p>
            <a:r>
              <a:rPr lang="en-US">
                <a:latin typeface="Times" charset="0"/>
                <a:ea typeface="ＭＳ Ｐゴシック" charset="0"/>
                <a:cs typeface="ＭＳ Ｐゴシック" charset="0"/>
              </a:rPr>
              <a:t>3 dominant sp vs. 2 dominant sp.</a:t>
            </a:r>
          </a:p>
          <a:p>
            <a:r>
              <a:rPr lang="en-US">
                <a:latin typeface="Times" charset="0"/>
                <a:ea typeface="ＭＳ Ｐゴシック" charset="0"/>
                <a:cs typeface="ＭＳ Ｐゴシック" charset="0"/>
              </a:rPr>
              <a:t>Looks more even- but can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tell from SW because it could be due to more species!</a:t>
            </a:r>
          </a:p>
          <a:p>
            <a:r>
              <a:rPr lang="en-US">
                <a:latin typeface="Times" charset="0"/>
                <a:ea typeface="ＭＳ Ｐゴシック" charset="0"/>
                <a:cs typeface="ＭＳ Ｐゴシック" charset="0"/>
              </a:rPr>
              <a:t>Look </a:t>
            </a:r>
            <a:r>
              <a:rPr lang="en-US" b="1">
                <a:latin typeface="Times" charset="0"/>
                <a:ea typeface="ＭＳ Ｐゴシック" charset="0"/>
                <a:cs typeface="ＭＳ Ｐゴシック" charset="0"/>
              </a:rPr>
              <a:t>at change in the relative abundance of species</a:t>
            </a:r>
          </a:p>
          <a:p>
            <a:r>
              <a:rPr lang="en-US">
                <a:latin typeface="Times" charset="0"/>
                <a:ea typeface="ＭＳ Ｐゴシック" charset="0"/>
                <a:cs typeface="ＭＳ Ｐゴシック" charset="0"/>
              </a:rPr>
              <a:t> with a graph! </a:t>
            </a:r>
          </a:p>
          <a:p>
            <a:r>
              <a:rPr lang="en-US">
                <a:latin typeface="Times" charset="0"/>
                <a:ea typeface="ＭＳ Ｐゴシック" charset="0"/>
                <a:cs typeface="ＭＳ Ｐゴシック" charset="0"/>
              </a:rPr>
              <a:t>We are going to take the most abundant species and plot its abundance first, then the next most abundant, etc.  This gives us:</a:t>
            </a:r>
          </a:p>
          <a:p>
            <a:endParaRPr lang="en-US">
              <a:latin typeface="Times" charset="0"/>
              <a:ea typeface="ＭＳ Ｐゴシック" charset="0"/>
              <a:cs typeface="ＭＳ Ｐゴシック" charset="0"/>
            </a:endParaRPr>
          </a:p>
        </p:txBody>
      </p:sp>
      <p:sp>
        <p:nvSpPr>
          <p:cNvPr id="788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2F8132B-CB22-7446-A7C8-5091741CC1F7}" type="slidenum">
              <a:rPr lang="en-US" sz="1200"/>
              <a:pPr/>
              <a:t>27</a:t>
            </a:fld>
            <a:endParaRPr lang="en-US" sz="12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a:ln/>
        </p:spPr>
      </p:sp>
      <p:sp>
        <p:nvSpPr>
          <p:cNvPr id="706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Rank vs. Abundance</a:t>
            </a:r>
          </a:p>
          <a:p>
            <a:r>
              <a:rPr lang="en-US">
                <a:latin typeface="Times" charset="0"/>
                <a:ea typeface="ＭＳ Ｐゴシック" charset="0"/>
                <a:cs typeface="ＭＳ Ｐゴシック" charset="0"/>
              </a:rPr>
              <a:t>Since we want to compare communities</a:t>
            </a:r>
          </a:p>
          <a:p>
            <a:r>
              <a:rPr lang="en-US">
                <a:latin typeface="Times" charset="0"/>
                <a:ea typeface="ＭＳ Ｐゴシック" charset="0"/>
                <a:cs typeface="ＭＳ Ｐゴシック" charset="0"/>
              </a:rPr>
              <a:t>we want </a:t>
            </a:r>
            <a:r>
              <a:rPr lang="en-US" b="1">
                <a:latin typeface="Times" charset="0"/>
                <a:ea typeface="ＭＳ Ｐゴシック" charset="0"/>
                <a:cs typeface="ＭＳ Ｐゴシック" charset="0"/>
              </a:rPr>
              <a:t>relative abundance</a:t>
            </a:r>
          </a:p>
          <a:p>
            <a:r>
              <a:rPr lang="en-US">
                <a:latin typeface="Times" charset="0"/>
                <a:ea typeface="ＭＳ Ｐゴシック" charset="0"/>
                <a:cs typeface="ＭＳ Ｐゴシック" charset="0"/>
              </a:rPr>
              <a:t>find proportion like you did for SW</a:t>
            </a:r>
          </a:p>
        </p:txBody>
      </p:sp>
      <p:sp>
        <p:nvSpPr>
          <p:cNvPr id="706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622BA97-CF1A-3E44-86B2-5368DA3687C5}" type="slidenum">
              <a:rPr lang="en-US" sz="1200"/>
              <a:pPr/>
              <a:t>28</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Exactly the same shape!</a:t>
            </a:r>
          </a:p>
          <a:p>
            <a:r>
              <a:rPr lang="en-US">
                <a:latin typeface="Times" charset="0"/>
                <a:ea typeface="ＭＳ Ｐゴシック" charset="0"/>
                <a:cs typeface="ＭＳ Ｐゴシック" charset="0"/>
              </a:rPr>
              <a:t>Proportional is directly related to abunbance</a:t>
            </a:r>
          </a:p>
          <a:p>
            <a:r>
              <a:rPr lang="en-US">
                <a:latin typeface="Times" charset="0"/>
                <a:ea typeface="ＭＳ Ｐゴシック" charset="0"/>
                <a:cs typeface="ＭＳ Ｐゴシック" charset="0"/>
              </a:rPr>
              <a:t>just changed the scale on the y-axis…………not the patterns.</a:t>
            </a:r>
          </a:p>
          <a:p>
            <a:r>
              <a:rPr lang="en-US">
                <a:latin typeface="Times" charset="0"/>
                <a:ea typeface="ＭＳ Ｐゴシック" charset="0"/>
                <a:cs typeface="ＭＳ Ｐゴシック" charset="0"/>
              </a:rPr>
              <a:t>  </a:t>
            </a:r>
          </a:p>
          <a:p>
            <a:r>
              <a:rPr lang="en-US">
                <a:latin typeface="Times" charset="0"/>
                <a:ea typeface="ＭＳ Ｐゴシック" charset="0"/>
                <a:cs typeface="ＭＳ Ｐゴシック" charset="0"/>
              </a:rPr>
              <a:t>In some communities like are classroom </a:t>
            </a:r>
            <a:r>
              <a:rPr lang="en-US" b="1">
                <a:latin typeface="Times" charset="0"/>
                <a:ea typeface="ＭＳ Ｐゴシック" charset="0"/>
                <a:cs typeface="ＭＳ Ｐゴシック" charset="0"/>
              </a:rPr>
              <a:t>disproportionately common</a:t>
            </a:r>
          </a:p>
          <a:p>
            <a:r>
              <a:rPr lang="en-US">
                <a:latin typeface="Times" charset="0"/>
                <a:ea typeface="ＭＳ Ｐゴシック" charset="0"/>
                <a:cs typeface="ＭＳ Ｐゴシック" charset="0"/>
              </a:rPr>
              <a:t>Gotta use the </a:t>
            </a:r>
            <a:r>
              <a:rPr lang="en-US" b="1">
                <a:latin typeface="Times" charset="0"/>
                <a:ea typeface="ＭＳ Ｐゴシック" charset="0"/>
                <a:cs typeface="ＭＳ Ｐゴシック" charset="0"/>
              </a:rPr>
              <a:t>log scale </a:t>
            </a:r>
            <a:r>
              <a:rPr lang="en-US">
                <a:latin typeface="Times" charset="0"/>
                <a:ea typeface="ＭＳ Ｐゴシック" charset="0"/>
                <a:cs typeface="ＭＳ Ｐゴシック" charset="0"/>
              </a:rPr>
              <a:t>or you wouldn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even </a:t>
            </a:r>
            <a:r>
              <a:rPr lang="en-US" altLang="ja-JP" b="1">
                <a:latin typeface="Times" charset="0"/>
                <a:ea typeface="ＭＳ Ｐゴシック" charset="0"/>
                <a:cs typeface="ＭＳ Ｐゴシック" charset="0"/>
              </a:rPr>
              <a:t>notice us</a:t>
            </a:r>
          </a:p>
          <a:p>
            <a:r>
              <a:rPr lang="en-US">
                <a:latin typeface="Times" charset="0"/>
                <a:ea typeface="ＭＳ Ｐゴシック" charset="0"/>
                <a:cs typeface="ＭＳ Ｐゴシック" charset="0"/>
              </a:rPr>
              <a:t> So, using a log scale for the y-axis gives a better view of the patterns in species abundance.  So, let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take the log of our proportions.  </a:t>
            </a:r>
          </a:p>
          <a:p>
            <a:r>
              <a:rPr lang="en-US">
                <a:latin typeface="Times" charset="0"/>
                <a:ea typeface="ＭＳ Ｐゴシック" charset="0"/>
                <a:cs typeface="ＭＳ Ｐゴシック" charset="0"/>
              </a:rPr>
              <a:t>Log of fractions are negative</a:t>
            </a:r>
          </a:p>
          <a:p>
            <a:r>
              <a:rPr lang="en-US">
                <a:latin typeface="Times" charset="0"/>
                <a:ea typeface="ＭＳ Ｐゴシック" charset="0"/>
                <a:cs typeface="ＭＳ Ｐゴシック" charset="0"/>
              </a:rPr>
              <a:t> multiply by a constant, - won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affect the overall pattern</a:t>
            </a:r>
          </a:p>
          <a:p>
            <a:r>
              <a:rPr lang="en-US">
                <a:latin typeface="Times" charset="0"/>
                <a:ea typeface="ＭＳ Ｐゴシック" charset="0"/>
                <a:cs typeface="ＭＳ Ｐゴシック" charset="0"/>
              </a:rPr>
              <a:t>Taking logs should make the smaller bars bigger relative to the larger bars.  Here we go . . .</a:t>
            </a:r>
          </a:p>
          <a:p>
            <a:endParaRPr lang="en-US">
              <a:latin typeface="Times" charset="0"/>
              <a:ea typeface="ＭＳ Ｐゴシック" charset="0"/>
              <a:cs typeface="ＭＳ Ｐゴシック" charset="0"/>
            </a:endParaRPr>
          </a:p>
        </p:txBody>
      </p:sp>
      <p:sp>
        <p:nvSpPr>
          <p:cNvPr id="727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834BA5E-9F63-EF47-A14E-6E8BC5DD4DE7}" type="slidenum">
              <a:rPr lang="en-US" sz="1200"/>
              <a:pPr/>
              <a:t>29</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a:ln/>
        </p:spPr>
      </p:sp>
      <p:sp>
        <p:nvSpPr>
          <p:cNvPr id="747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Look at that This is RANK-ABUNDANCE CURVE! Beautiful isn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it</a:t>
            </a:r>
          </a:p>
          <a:p>
            <a:r>
              <a:rPr lang="en-US">
                <a:latin typeface="Times" charset="0"/>
                <a:ea typeface="ＭＳ Ｐゴシック" charset="0"/>
                <a:cs typeface="ＭＳ Ｐゴシック" charset="0"/>
              </a:rPr>
              <a:t> and you have to make a similar one for Assignment 3.</a:t>
            </a:r>
          </a:p>
          <a:p>
            <a:r>
              <a:rPr lang="en-US">
                <a:latin typeface="Times" charset="0"/>
                <a:ea typeface="ＭＳ Ｐゴシック" charset="0"/>
                <a:cs typeface="ＭＳ Ｐゴシック" charset="0"/>
              </a:rPr>
              <a:t>Good for comparisons</a:t>
            </a:r>
          </a:p>
        </p:txBody>
      </p:sp>
      <p:sp>
        <p:nvSpPr>
          <p:cNvPr id="747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B334ED4-1C92-D544-ADBA-B544E40D3683}" type="slidenum">
              <a:rPr lang="en-US" sz="1200"/>
              <a:pPr/>
              <a:t>30</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a:ln/>
        </p:spPr>
      </p:sp>
      <p:sp>
        <p:nvSpPr>
          <p:cNvPr id="174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b="1">
                <a:latin typeface="Times" charset="0"/>
                <a:ea typeface="ＭＳ Ｐゴシック" charset="0"/>
                <a:cs typeface="ＭＳ Ｐゴシック" charset="0"/>
              </a:rPr>
              <a:t>Remember Populations?</a:t>
            </a:r>
          </a:p>
          <a:p>
            <a:endParaRPr lang="en-US"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Association – not interacting spiders not interacting with our classroom is part of the association.  Students, TA</a:t>
            </a:r>
            <a:r>
              <a:rPr lang="ja-JP" altLang="en-US" b="1">
                <a:latin typeface="Times" charset="0"/>
                <a:ea typeface="ＭＳ Ｐゴシック" charset="0"/>
                <a:cs typeface="ＭＳ Ｐゴシック" charset="0"/>
              </a:rPr>
              <a:t>’</a:t>
            </a:r>
            <a:r>
              <a:rPr lang="en-US" altLang="ja-JP" b="1">
                <a:latin typeface="Times" charset="0"/>
                <a:ea typeface="ＭＳ Ｐゴシック" charset="0"/>
                <a:cs typeface="ＭＳ Ｐゴシック" charset="0"/>
              </a:rPr>
              <a:t>s and Professors</a:t>
            </a:r>
          </a:p>
          <a:p>
            <a:endParaRPr lang="en-US" b="1">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Students must know these terms</a:t>
            </a:r>
          </a:p>
        </p:txBody>
      </p:sp>
      <p:sp>
        <p:nvSpPr>
          <p:cNvPr id="174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CC8A0832-6B0A-8540-8F32-469FEE734327}" type="slidenum">
              <a:rPr lang="en-US" sz="1200"/>
              <a:pPr/>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a:ln/>
        </p:spPr>
      </p:sp>
      <p:sp>
        <p:nvSpPr>
          <p:cNvPr id="768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Dark Bars – faculty</a:t>
            </a:r>
          </a:p>
          <a:p>
            <a:r>
              <a:rPr lang="en-US">
                <a:latin typeface="Times" charset="0"/>
                <a:ea typeface="ＭＳ Ｐゴシック" charset="0"/>
                <a:cs typeface="ＭＳ Ｐゴシック" charset="0"/>
              </a:rPr>
              <a:t>light bars – students</a:t>
            </a:r>
          </a:p>
          <a:p>
            <a:r>
              <a:rPr lang="en-US">
                <a:latin typeface="Times" charset="0"/>
                <a:ea typeface="ＭＳ Ｐゴシック" charset="0"/>
                <a:cs typeface="ＭＳ Ｐゴシック" charset="0"/>
              </a:rPr>
              <a:t>pretty similar.  </a:t>
            </a:r>
          </a:p>
          <a:p>
            <a:r>
              <a:rPr lang="en-US">
                <a:latin typeface="Times" charset="0"/>
                <a:ea typeface="ＭＳ Ｐゴシック" charset="0"/>
                <a:cs typeface="ＭＳ Ｐゴシック" charset="0"/>
              </a:rPr>
              <a:t>We could connect the dots and make lines</a:t>
            </a:r>
          </a:p>
          <a:p>
            <a:r>
              <a:rPr lang="en-US">
                <a:latin typeface="Times" charset="0"/>
                <a:ea typeface="ＭＳ Ｐゴシック" charset="0"/>
                <a:cs typeface="ＭＳ Ｐゴシック" charset="0"/>
              </a:rPr>
              <a:t>We will come back to this, but let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consider some data from real communities . . .</a:t>
            </a:r>
            <a:endParaRPr lang="en-US">
              <a:latin typeface="Times" charset="0"/>
              <a:ea typeface="ＭＳ Ｐゴシック" charset="0"/>
              <a:cs typeface="ＭＳ Ｐゴシック" charset="0"/>
            </a:endParaRPr>
          </a:p>
        </p:txBody>
      </p:sp>
      <p:sp>
        <p:nvSpPr>
          <p:cNvPr id="768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6A60B8C9-7DAE-714D-A553-7E76F45440F0}" type="slidenum">
              <a:rPr lang="en-US" sz="1200"/>
              <a:pPr/>
              <a:t>31</a:t>
            </a:fld>
            <a:endParaRPr lang="en-US" sz="120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So, if we go back and look at the car data, what do we see? </a:t>
            </a:r>
          </a:p>
          <a:p>
            <a:r>
              <a:rPr lang="en-US">
                <a:latin typeface="Times" charset="0"/>
                <a:ea typeface="ＭＳ Ｐゴシック" charset="0"/>
                <a:cs typeface="ＭＳ Ｐゴシック" charset="0"/>
              </a:rPr>
              <a:t> If I had to hazard a guess, I say that the faculty/staff cars fit the geometric series, while the student data fits the broken stick.  This suggests that faculty/staff may choose cars colors for very different reasons than students.  But, I</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d like a lot more data before I</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d say much about this!</a:t>
            </a:r>
            <a:endParaRPr lang="en-US">
              <a:latin typeface="Times" charset="0"/>
              <a:ea typeface="ＭＳ Ｐゴシック" charset="0"/>
              <a:cs typeface="ＭＳ Ｐゴシック" charset="0"/>
            </a:endParaRP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67BB893-2DD9-614A-8275-4B4DFC1DC1F1}" type="slidenum">
              <a:rPr lang="en-US" sz="1200"/>
              <a:pPr/>
              <a:t>32</a:t>
            </a:fld>
            <a:endParaRPr lang="en-US" sz="120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a:ln/>
        </p:spPr>
      </p:sp>
      <p:sp>
        <p:nvSpPr>
          <p:cNvPr id="665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Here is data from different forests in North America, from Panama to Canada – note the log scale</a:t>
            </a:r>
          </a:p>
          <a:p>
            <a:r>
              <a:rPr lang="en-US">
                <a:latin typeface="Times" charset="0"/>
                <a:ea typeface="ＭＳ Ｐゴシック" charset="0"/>
                <a:cs typeface="ＭＳ Ｐゴシック" charset="0"/>
              </a:rPr>
              <a:t> To the right – #species.  </a:t>
            </a:r>
          </a:p>
          <a:p>
            <a:r>
              <a:rPr lang="en-US">
                <a:latin typeface="Times" charset="0"/>
                <a:ea typeface="ＭＳ Ｐゴシック" charset="0"/>
                <a:cs typeface="ＭＳ Ｐゴシック" charset="0"/>
              </a:rPr>
              <a:t>The slope – eveness </a:t>
            </a:r>
          </a:p>
          <a:p>
            <a:r>
              <a:rPr lang="en-US">
                <a:latin typeface="Times" charset="0"/>
                <a:ea typeface="ＭＳ Ｐゴシック" charset="0"/>
                <a:cs typeface="ＭＳ Ｐゴシック" charset="0"/>
              </a:rPr>
              <a:t>steep vs. flat </a:t>
            </a:r>
          </a:p>
          <a:p>
            <a:r>
              <a:rPr lang="en-US">
                <a:latin typeface="Times" charset="0"/>
                <a:ea typeface="ＭＳ Ｐゴシック" charset="0"/>
                <a:cs typeface="ＭＳ Ｐゴシック" charset="0"/>
              </a:rPr>
              <a:t>tropics – more species and more evenness</a:t>
            </a:r>
          </a:p>
        </p:txBody>
      </p:sp>
      <p:sp>
        <p:nvSpPr>
          <p:cNvPr id="665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7FEF56DE-CBC1-4E44-8B96-442133DCB258}" type="slidenum">
              <a:rPr lang="en-US" sz="1200"/>
              <a:pPr/>
              <a:t>33</a:t>
            </a:fld>
            <a:endParaRPr lang="en-US" sz="120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What makes the curve flat?</a:t>
            </a:r>
          </a:p>
          <a:p>
            <a:r>
              <a:rPr lang="en-US">
                <a:latin typeface="Times" charset="0"/>
                <a:ea typeface="ＭＳ Ｐゴシック" charset="0"/>
                <a:cs typeface="ＭＳ Ｐゴシック" charset="0"/>
              </a:rPr>
              <a:t>	– all species equal, </a:t>
            </a:r>
            <a:r>
              <a:rPr lang="en-US" b="1">
                <a:latin typeface="Times" charset="0"/>
                <a:ea typeface="ＭＳ Ｐゴシック" charset="0"/>
                <a:cs typeface="ＭＳ Ｐゴシック" charset="0"/>
              </a:rPr>
              <a:t>equal competitive ability </a:t>
            </a:r>
            <a:r>
              <a:rPr lang="en-US">
                <a:latin typeface="Times" charset="0"/>
                <a:ea typeface="ＭＳ Ｐゴシック" charset="0"/>
                <a:cs typeface="ＭＳ Ｐゴシック" charset="0"/>
              </a:rPr>
              <a:t>maybe?  </a:t>
            </a:r>
          </a:p>
          <a:p>
            <a:r>
              <a:rPr lang="en-US">
                <a:latin typeface="Times" charset="0"/>
                <a:ea typeface="ＭＳ Ｐゴシック" charset="0"/>
                <a:cs typeface="ＭＳ Ｐゴシック" charset="0"/>
              </a:rPr>
              <a:t>Steeper curve?	</a:t>
            </a:r>
          </a:p>
          <a:p>
            <a:r>
              <a:rPr lang="en-US">
                <a:latin typeface="Times" charset="0"/>
                <a:ea typeface="ＭＳ Ｐゴシック" charset="0"/>
                <a:cs typeface="ＭＳ Ｐゴシック" charset="0"/>
              </a:rPr>
              <a:t>	- </a:t>
            </a:r>
            <a:r>
              <a:rPr lang="en-US" b="1">
                <a:latin typeface="Times" charset="0"/>
                <a:ea typeface="ＭＳ Ｐゴシック" charset="0"/>
                <a:cs typeface="ＭＳ Ｐゴシック" charset="0"/>
              </a:rPr>
              <a:t>competitive dominance </a:t>
            </a:r>
            <a:r>
              <a:rPr lang="en-US">
                <a:latin typeface="Times" charset="0"/>
                <a:ea typeface="ＭＳ Ｐゴシック" charset="0"/>
                <a:cs typeface="ＭＳ Ｐゴシック" charset="0"/>
              </a:rPr>
              <a:t>by some species?</a:t>
            </a:r>
          </a:p>
          <a:p>
            <a:r>
              <a:rPr lang="en-US">
                <a:latin typeface="Times" charset="0"/>
                <a:ea typeface="ＭＳ Ｐゴシック" charset="0"/>
                <a:cs typeface="ＭＳ Ｐゴシック" charset="0"/>
              </a:rPr>
              <a:t>Let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think more.</a:t>
            </a:r>
            <a:endParaRPr lang="en-US">
              <a:latin typeface="Times" charset="0"/>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8CB1B1C-F814-604D-BF16-05B92D0D6AA6}" type="slidenum">
              <a:rPr lang="en-US" sz="1200"/>
              <a:pPr/>
              <a:t>34</a:t>
            </a:fld>
            <a:endParaRPr lang="en-US" sz="120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What makes the curve flat?</a:t>
            </a:r>
          </a:p>
          <a:p>
            <a:r>
              <a:rPr lang="en-US">
                <a:latin typeface="Times" charset="0"/>
                <a:ea typeface="ＭＳ Ｐゴシック" charset="0"/>
                <a:cs typeface="ＭＳ Ｐゴシック" charset="0"/>
              </a:rPr>
              <a:t>	– all species equal, </a:t>
            </a:r>
            <a:r>
              <a:rPr lang="en-US" b="1">
                <a:latin typeface="Times" charset="0"/>
                <a:ea typeface="ＭＳ Ｐゴシック" charset="0"/>
                <a:cs typeface="ＭＳ Ｐゴシック" charset="0"/>
              </a:rPr>
              <a:t>equal competitive ability </a:t>
            </a:r>
            <a:r>
              <a:rPr lang="en-US">
                <a:latin typeface="Times" charset="0"/>
                <a:ea typeface="ＭＳ Ｐゴシック" charset="0"/>
                <a:cs typeface="ＭＳ Ｐゴシック" charset="0"/>
              </a:rPr>
              <a:t>maybe?  </a:t>
            </a:r>
          </a:p>
          <a:p>
            <a:r>
              <a:rPr lang="en-US">
                <a:latin typeface="Times" charset="0"/>
                <a:ea typeface="ＭＳ Ｐゴシック" charset="0"/>
                <a:cs typeface="ＭＳ Ｐゴシック" charset="0"/>
              </a:rPr>
              <a:t>Steeper curve?	</a:t>
            </a:r>
          </a:p>
          <a:p>
            <a:r>
              <a:rPr lang="en-US">
                <a:latin typeface="Times" charset="0"/>
                <a:ea typeface="ＭＳ Ｐゴシック" charset="0"/>
                <a:cs typeface="ＭＳ Ｐゴシック" charset="0"/>
              </a:rPr>
              <a:t>	- </a:t>
            </a:r>
            <a:r>
              <a:rPr lang="en-US" b="1">
                <a:latin typeface="Times" charset="0"/>
                <a:ea typeface="ＭＳ Ｐゴシック" charset="0"/>
                <a:cs typeface="ＭＳ Ｐゴシック" charset="0"/>
              </a:rPr>
              <a:t>competitive dominance </a:t>
            </a:r>
            <a:r>
              <a:rPr lang="en-US">
                <a:latin typeface="Times" charset="0"/>
                <a:ea typeface="ＭＳ Ｐゴシック" charset="0"/>
                <a:cs typeface="ＭＳ Ｐゴシック" charset="0"/>
              </a:rPr>
              <a:t>by some species?</a:t>
            </a:r>
          </a:p>
          <a:p>
            <a:r>
              <a:rPr lang="en-US">
                <a:latin typeface="Times" charset="0"/>
                <a:ea typeface="ＭＳ Ｐゴシック" charset="0"/>
                <a:cs typeface="ＭＳ Ｐゴシック" charset="0"/>
              </a:rPr>
              <a:t>Let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think more.</a:t>
            </a:r>
            <a:endParaRPr lang="en-US">
              <a:latin typeface="Times" charset="0"/>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8CB1B1C-F814-604D-BF16-05B92D0D6AA6}" type="slidenum">
              <a:rPr lang="en-US" sz="1200"/>
              <a:pPr/>
              <a:t>35</a:t>
            </a:fld>
            <a:endParaRPr lang="en-US" sz="120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What makes the curve flat?</a:t>
            </a:r>
          </a:p>
          <a:p>
            <a:r>
              <a:rPr lang="en-US">
                <a:latin typeface="Times" charset="0"/>
                <a:ea typeface="ＭＳ Ｐゴシック" charset="0"/>
                <a:cs typeface="ＭＳ Ｐゴシック" charset="0"/>
              </a:rPr>
              <a:t>	– all species equal, </a:t>
            </a:r>
            <a:r>
              <a:rPr lang="en-US" b="1">
                <a:latin typeface="Times" charset="0"/>
                <a:ea typeface="ＭＳ Ｐゴシック" charset="0"/>
                <a:cs typeface="ＭＳ Ｐゴシック" charset="0"/>
              </a:rPr>
              <a:t>equal competitive ability </a:t>
            </a:r>
            <a:r>
              <a:rPr lang="en-US">
                <a:latin typeface="Times" charset="0"/>
                <a:ea typeface="ＭＳ Ｐゴシック" charset="0"/>
                <a:cs typeface="ＭＳ Ｐゴシック" charset="0"/>
              </a:rPr>
              <a:t>maybe?  </a:t>
            </a:r>
          </a:p>
          <a:p>
            <a:r>
              <a:rPr lang="en-US">
                <a:latin typeface="Times" charset="0"/>
                <a:ea typeface="ＭＳ Ｐゴシック" charset="0"/>
                <a:cs typeface="ＭＳ Ｐゴシック" charset="0"/>
              </a:rPr>
              <a:t>Steeper curve?	</a:t>
            </a:r>
          </a:p>
          <a:p>
            <a:r>
              <a:rPr lang="en-US">
                <a:latin typeface="Times" charset="0"/>
                <a:ea typeface="ＭＳ Ｐゴシック" charset="0"/>
                <a:cs typeface="ＭＳ Ｐゴシック" charset="0"/>
              </a:rPr>
              <a:t>	- </a:t>
            </a:r>
            <a:r>
              <a:rPr lang="en-US" b="1">
                <a:latin typeface="Times" charset="0"/>
                <a:ea typeface="ＭＳ Ｐゴシック" charset="0"/>
                <a:cs typeface="ＭＳ Ｐゴシック" charset="0"/>
              </a:rPr>
              <a:t>competitive dominance </a:t>
            </a:r>
            <a:r>
              <a:rPr lang="en-US">
                <a:latin typeface="Times" charset="0"/>
                <a:ea typeface="ＭＳ Ｐゴシック" charset="0"/>
                <a:cs typeface="ＭＳ Ｐゴシック" charset="0"/>
              </a:rPr>
              <a:t>by some species?</a:t>
            </a:r>
          </a:p>
          <a:p>
            <a:r>
              <a:rPr lang="en-US">
                <a:latin typeface="Times" charset="0"/>
                <a:ea typeface="ＭＳ Ｐゴシック" charset="0"/>
                <a:cs typeface="ＭＳ Ｐゴシック" charset="0"/>
              </a:rPr>
              <a:t>Let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think more.</a:t>
            </a:r>
            <a:endParaRPr lang="en-US">
              <a:latin typeface="Times" charset="0"/>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8CB1B1C-F814-604D-BF16-05B92D0D6AA6}" type="slidenum">
              <a:rPr lang="en-US" sz="1200"/>
              <a:pPr/>
              <a:t>36</a:t>
            </a:fld>
            <a:endParaRPr lang="en-US" sz="120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What makes the curve flat?</a:t>
            </a:r>
          </a:p>
          <a:p>
            <a:r>
              <a:rPr lang="en-US">
                <a:latin typeface="Times" charset="0"/>
                <a:ea typeface="ＭＳ Ｐゴシック" charset="0"/>
                <a:cs typeface="ＭＳ Ｐゴシック" charset="0"/>
              </a:rPr>
              <a:t>	– all species equal, </a:t>
            </a:r>
            <a:r>
              <a:rPr lang="en-US" b="1">
                <a:latin typeface="Times" charset="0"/>
                <a:ea typeface="ＭＳ Ｐゴシック" charset="0"/>
                <a:cs typeface="ＭＳ Ｐゴシック" charset="0"/>
              </a:rPr>
              <a:t>equal competitive ability </a:t>
            </a:r>
            <a:r>
              <a:rPr lang="en-US">
                <a:latin typeface="Times" charset="0"/>
                <a:ea typeface="ＭＳ Ｐゴシック" charset="0"/>
                <a:cs typeface="ＭＳ Ｐゴシック" charset="0"/>
              </a:rPr>
              <a:t>maybe?  </a:t>
            </a:r>
          </a:p>
          <a:p>
            <a:r>
              <a:rPr lang="en-US">
                <a:latin typeface="Times" charset="0"/>
                <a:ea typeface="ＭＳ Ｐゴシック" charset="0"/>
                <a:cs typeface="ＭＳ Ｐゴシック" charset="0"/>
              </a:rPr>
              <a:t>Steeper curve?	</a:t>
            </a:r>
          </a:p>
          <a:p>
            <a:r>
              <a:rPr lang="en-US">
                <a:latin typeface="Times" charset="0"/>
                <a:ea typeface="ＭＳ Ｐゴシック" charset="0"/>
                <a:cs typeface="ＭＳ Ｐゴシック" charset="0"/>
              </a:rPr>
              <a:t>	- </a:t>
            </a:r>
            <a:r>
              <a:rPr lang="en-US" b="1">
                <a:latin typeface="Times" charset="0"/>
                <a:ea typeface="ＭＳ Ｐゴシック" charset="0"/>
                <a:cs typeface="ＭＳ Ｐゴシック" charset="0"/>
              </a:rPr>
              <a:t>competitive dominance </a:t>
            </a:r>
            <a:r>
              <a:rPr lang="en-US">
                <a:latin typeface="Times" charset="0"/>
                <a:ea typeface="ＭＳ Ｐゴシック" charset="0"/>
                <a:cs typeface="ＭＳ Ｐゴシック" charset="0"/>
              </a:rPr>
              <a:t>by some species?</a:t>
            </a:r>
          </a:p>
          <a:p>
            <a:r>
              <a:rPr lang="en-US">
                <a:latin typeface="Times" charset="0"/>
                <a:ea typeface="ＭＳ Ｐゴシック" charset="0"/>
                <a:cs typeface="ＭＳ Ｐゴシック" charset="0"/>
              </a:rPr>
              <a:t>Let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think more.</a:t>
            </a:r>
            <a:endParaRPr lang="en-US">
              <a:latin typeface="Times" charset="0"/>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8CB1B1C-F814-604D-BF16-05B92D0D6AA6}" type="slidenum">
              <a:rPr lang="en-US" sz="1200"/>
              <a:pPr/>
              <a:t>37</a:t>
            </a:fld>
            <a:endParaRPr lang="en-US" sz="120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a:ln/>
        </p:spPr>
      </p:sp>
      <p:sp>
        <p:nvSpPr>
          <p:cNvPr id="6861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What makes the curve flat?</a:t>
            </a:r>
          </a:p>
          <a:p>
            <a:r>
              <a:rPr lang="en-US">
                <a:latin typeface="Times" charset="0"/>
                <a:ea typeface="ＭＳ Ｐゴシック" charset="0"/>
                <a:cs typeface="ＭＳ Ｐゴシック" charset="0"/>
              </a:rPr>
              <a:t>	– all species equal, </a:t>
            </a:r>
            <a:r>
              <a:rPr lang="en-US" b="1">
                <a:latin typeface="Times" charset="0"/>
                <a:ea typeface="ＭＳ Ｐゴシック" charset="0"/>
                <a:cs typeface="ＭＳ Ｐゴシック" charset="0"/>
              </a:rPr>
              <a:t>equal competitive ability </a:t>
            </a:r>
            <a:r>
              <a:rPr lang="en-US">
                <a:latin typeface="Times" charset="0"/>
                <a:ea typeface="ＭＳ Ｐゴシック" charset="0"/>
                <a:cs typeface="ＭＳ Ｐゴシック" charset="0"/>
              </a:rPr>
              <a:t>maybe?  </a:t>
            </a:r>
          </a:p>
          <a:p>
            <a:r>
              <a:rPr lang="en-US">
                <a:latin typeface="Times" charset="0"/>
                <a:ea typeface="ＭＳ Ｐゴシック" charset="0"/>
                <a:cs typeface="ＭＳ Ｐゴシック" charset="0"/>
              </a:rPr>
              <a:t>Steeper curve?	</a:t>
            </a:r>
          </a:p>
          <a:p>
            <a:r>
              <a:rPr lang="en-US">
                <a:latin typeface="Times" charset="0"/>
                <a:ea typeface="ＭＳ Ｐゴシック" charset="0"/>
                <a:cs typeface="ＭＳ Ｐゴシック" charset="0"/>
              </a:rPr>
              <a:t>	- </a:t>
            </a:r>
            <a:r>
              <a:rPr lang="en-US" b="1">
                <a:latin typeface="Times" charset="0"/>
                <a:ea typeface="ＭＳ Ｐゴシック" charset="0"/>
                <a:cs typeface="ＭＳ Ｐゴシック" charset="0"/>
              </a:rPr>
              <a:t>competitive dominance </a:t>
            </a:r>
            <a:r>
              <a:rPr lang="en-US">
                <a:latin typeface="Times" charset="0"/>
                <a:ea typeface="ＭＳ Ｐゴシック" charset="0"/>
                <a:cs typeface="ＭＳ Ｐゴシック" charset="0"/>
              </a:rPr>
              <a:t>by some species?</a:t>
            </a:r>
          </a:p>
          <a:p>
            <a:r>
              <a:rPr lang="en-US">
                <a:latin typeface="Times" charset="0"/>
                <a:ea typeface="ＭＳ Ｐゴシック" charset="0"/>
                <a:cs typeface="ＭＳ Ｐゴシック" charset="0"/>
              </a:rPr>
              <a:t>Let</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think more.</a:t>
            </a:r>
            <a:endParaRPr lang="en-US">
              <a:latin typeface="Times" charset="0"/>
              <a:ea typeface="ＭＳ Ｐゴシック" charset="0"/>
              <a:cs typeface="ＭＳ Ｐゴシック" charset="0"/>
            </a:endParaRPr>
          </a:p>
        </p:txBody>
      </p:sp>
      <p:sp>
        <p:nvSpPr>
          <p:cNvPr id="6861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8CB1B1C-F814-604D-BF16-05B92D0D6AA6}" type="slidenum">
              <a:rPr lang="en-US" sz="1200"/>
              <a:pPr/>
              <a:t>38</a:t>
            </a:fld>
            <a:endParaRPr lang="en-US" sz="120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a:ln/>
        </p:spPr>
      </p:sp>
      <p:sp>
        <p:nvSpPr>
          <p:cNvPr id="8089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common patterns seen in natural communities.   </a:t>
            </a:r>
          </a:p>
          <a:p>
            <a:r>
              <a:rPr lang="en-US">
                <a:latin typeface="Times" charset="0"/>
                <a:ea typeface="ＭＳ Ｐゴシック" charset="0"/>
                <a:cs typeface="ＭＳ Ｐゴシック" charset="0"/>
              </a:rPr>
              <a:t>The main conclusion here is that </a:t>
            </a:r>
            <a:r>
              <a:rPr lang="en-US" b="1">
                <a:latin typeface="Times" charset="0"/>
                <a:ea typeface="ＭＳ Ｐゴシック" charset="0"/>
                <a:cs typeface="ＭＳ Ｐゴシック" charset="0"/>
              </a:rPr>
              <a:t>rank abundance curves are a great way to compare communities</a:t>
            </a:r>
            <a:r>
              <a:rPr lang="en-US">
                <a:latin typeface="Times" charset="0"/>
                <a:ea typeface="ＭＳ Ｐゴシック" charset="0"/>
                <a:cs typeface="ＭＳ Ｐゴシック" charset="0"/>
              </a:rPr>
              <a:t>, </a:t>
            </a:r>
          </a:p>
          <a:p>
            <a:r>
              <a:rPr lang="en-US">
                <a:latin typeface="Times" charset="0"/>
                <a:ea typeface="ＭＳ Ｐゴシック" charset="0"/>
                <a:cs typeface="ＭＳ Ｐゴシック" charset="0"/>
              </a:rPr>
              <a:t>Getting at the same thing as Shannon Weiner- but better</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What can we say about our car species?</a:t>
            </a:r>
          </a:p>
        </p:txBody>
      </p:sp>
      <p:sp>
        <p:nvSpPr>
          <p:cNvPr id="8089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E63FD52-7278-F741-AD12-A90821E9DF17}" type="slidenum">
              <a:rPr lang="en-US" sz="1200"/>
              <a:pPr/>
              <a:t>39</a:t>
            </a:fld>
            <a:endParaRPr lang="en-US" sz="120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p:cNvSpPr>
            <a:spLocks noGrp="1" noRot="1" noChangeAspect="1"/>
          </p:cNvSpPr>
          <p:nvPr>
            <p:ph type="sldImg"/>
          </p:nvPr>
        </p:nvSpPr>
        <p:spPr>
          <a:ln/>
        </p:spPr>
      </p:sp>
      <p:sp>
        <p:nvSpPr>
          <p:cNvPr id="8499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So, if we go back and look at the car data, what do we see? </a:t>
            </a:r>
          </a:p>
          <a:p>
            <a:r>
              <a:rPr lang="en-US">
                <a:latin typeface="Times" charset="0"/>
                <a:ea typeface="ＭＳ Ｐゴシック" charset="0"/>
                <a:cs typeface="ＭＳ Ｐゴシック" charset="0"/>
              </a:rPr>
              <a:t> If I had to hazard a guess, I say that the faculty/staff cars fit the geometric series, while the student data fits the broken stick.  This suggests that faculty/staff may choose cars colors for very different reasons than students.  But, I</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d like a lot more data before I</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d say much about this!</a:t>
            </a:r>
            <a:endParaRPr lang="en-US">
              <a:latin typeface="Times" charset="0"/>
              <a:ea typeface="ＭＳ Ｐゴシック" charset="0"/>
              <a:cs typeface="ＭＳ Ｐゴシック" charset="0"/>
            </a:endParaRPr>
          </a:p>
        </p:txBody>
      </p:sp>
      <p:sp>
        <p:nvSpPr>
          <p:cNvPr id="8499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67BB893-2DD9-614A-8275-4B4DFC1DC1F1}" type="slidenum">
              <a:rPr lang="en-US" sz="1200"/>
              <a:pPr/>
              <a:t>40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ln/>
        </p:spPr>
      </p:sp>
      <p:sp>
        <p:nvSpPr>
          <p:cNvPr id="1945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-should refer to multiple trophic levels (entire food webs).</a:t>
            </a:r>
          </a:p>
          <a:p>
            <a:r>
              <a:rPr lang="en-US">
                <a:latin typeface="Times" charset="0"/>
                <a:ea typeface="ＭＳ Ｐゴシック" charset="0"/>
                <a:cs typeface="ＭＳ Ｐゴシック" charset="0"/>
              </a:rPr>
              <a:t> </a:t>
            </a:r>
          </a:p>
          <a:p>
            <a:r>
              <a:rPr lang="en-US">
                <a:latin typeface="Times" charset="0"/>
                <a:ea typeface="ＭＳ Ｐゴシック" charset="0"/>
                <a:cs typeface="ＭＳ Ｐゴシック" charset="0"/>
              </a:rPr>
              <a:t>-</a:t>
            </a:r>
            <a:r>
              <a:rPr lang="en-US" b="1">
                <a:latin typeface="Times" charset="0"/>
                <a:ea typeface="ＭＳ Ｐゴシック" charset="0"/>
                <a:cs typeface="ＭＳ Ｐゴシック" charset="0"/>
              </a:rPr>
              <a:t>not </a:t>
            </a:r>
            <a:r>
              <a:rPr lang="en-US">
                <a:latin typeface="Times" charset="0"/>
                <a:ea typeface="ＭＳ Ｐゴシック" charset="0"/>
                <a:cs typeface="ＭＳ Ｐゴシック" charset="0"/>
              </a:rPr>
              <a:t>within a single trophic level or a guild.  </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Be careful</a:t>
            </a:r>
          </a:p>
        </p:txBody>
      </p:sp>
      <p:sp>
        <p:nvSpPr>
          <p:cNvPr id="1945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7E4BCCC-A50D-9B42-96ED-BF68C024F24F}" type="slidenum">
              <a:rPr lang="en-US" sz="1200"/>
              <a:pPr/>
              <a:t>4</a:t>
            </a:fld>
            <a:endParaRPr lang="en-US" sz="120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Slide Image Placeholder 1"/>
          <p:cNvSpPr>
            <a:spLocks noGrp="1" noRot="1" noChangeAspect="1"/>
          </p:cNvSpPr>
          <p:nvPr>
            <p:ph type="sldImg"/>
          </p:nvPr>
        </p:nvSpPr>
        <p:spPr>
          <a:ln/>
        </p:spPr>
      </p:sp>
      <p:sp>
        <p:nvSpPr>
          <p:cNvPr id="8704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I think the answer can be found by going back to Paine</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different types of food webs.  Polis built a connectedness web that shows all possible pathways, regardless of strength or importance.  If he had instead </a:t>
            </a:r>
            <a:r>
              <a:rPr lang="en-US" altLang="ja-JP" b="1">
                <a:latin typeface="Times" charset="0"/>
                <a:ea typeface="ＭＳ Ｐゴシック" charset="0"/>
                <a:cs typeface="ＭＳ Ｐゴシック" charset="0"/>
              </a:rPr>
              <a:t>restricted his analysis to energy flow webs or functional webs</a:t>
            </a:r>
            <a:r>
              <a:rPr lang="en-US" altLang="ja-JP">
                <a:latin typeface="Times" charset="0"/>
                <a:ea typeface="ＭＳ Ｐゴシック" charset="0"/>
                <a:cs typeface="ＭＳ Ｐゴシック" charset="0"/>
              </a:rPr>
              <a:t>, he would have found a much simpler picture, that would be more readily quantified by the measures we have discussed in class.</a:t>
            </a:r>
          </a:p>
          <a:p>
            <a:endParaRPr lang="en-US">
              <a:latin typeface="Times" charset="0"/>
              <a:ea typeface="ＭＳ Ｐゴシック" charset="0"/>
              <a:cs typeface="ＭＳ Ｐゴシック" charset="0"/>
            </a:endParaRPr>
          </a:p>
        </p:txBody>
      </p:sp>
      <p:sp>
        <p:nvSpPr>
          <p:cNvPr id="8704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D4DCD2B2-1DC8-F741-A78A-A3C8708F5537}" type="slidenum">
              <a:rPr lang="en-US" sz="1200"/>
              <a:pPr/>
              <a:t>41</a:t>
            </a:fld>
            <a:endParaRPr lang="en-US" sz="120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p:cNvSpPr>
            <a:spLocks noGrp="1" noRot="1" noChangeAspect="1"/>
          </p:cNvSpPr>
          <p:nvPr>
            <p:ph type="sldImg"/>
          </p:nvPr>
        </p:nvSpPr>
        <p:spPr>
          <a:ln/>
        </p:spPr>
      </p:sp>
      <p:sp>
        <p:nvSpPr>
          <p:cNvPr id="8909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I think the answer can be found by going back to Paine</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s different types of food webs.  Polis built a connectedness web that shows all possible pathways, regardless of strength or importance.  If he had instead </a:t>
            </a:r>
            <a:r>
              <a:rPr lang="en-US" altLang="ja-JP" b="1">
                <a:latin typeface="Times" charset="0"/>
                <a:ea typeface="ＭＳ Ｐゴシック" charset="0"/>
                <a:cs typeface="ＭＳ Ｐゴシック" charset="0"/>
              </a:rPr>
              <a:t>restricted his analysis to energy flow webs or functional webs</a:t>
            </a:r>
            <a:r>
              <a:rPr lang="en-US" altLang="ja-JP">
                <a:latin typeface="Times" charset="0"/>
                <a:ea typeface="ＭＳ Ｐゴシック" charset="0"/>
                <a:cs typeface="ＭＳ Ｐゴシック" charset="0"/>
              </a:rPr>
              <a:t>, he would have found a much simpler picture, that would be more readily quantified by the measures we have discussed in class.</a:t>
            </a:r>
          </a:p>
          <a:p>
            <a:endParaRPr lang="en-US">
              <a:latin typeface="Times" charset="0"/>
              <a:ea typeface="ＭＳ Ｐゴシック" charset="0"/>
              <a:cs typeface="ＭＳ Ｐゴシック" charset="0"/>
            </a:endParaRPr>
          </a:p>
        </p:txBody>
      </p:sp>
      <p:sp>
        <p:nvSpPr>
          <p:cNvPr id="8909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40C745F-D295-B94D-BED1-7963BF84EC0C}" type="slidenum">
              <a:rPr lang="en-US" sz="1200"/>
              <a:pPr/>
              <a:t>42</a:t>
            </a:fld>
            <a:endParaRPr lang="en-US" sz="120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Remind me: What is Community Ecology?</a:t>
            </a:r>
          </a:p>
          <a:p>
            <a:endParaRPr lang="en-US" b="1">
              <a:latin typeface="Times" charset="0"/>
              <a:ea typeface="ＭＳ Ｐゴシック" charset="0"/>
              <a:cs typeface="ＭＳ Ｐゴシック" charset="0"/>
            </a:endParaRPr>
          </a:p>
          <a:p>
            <a:r>
              <a:rPr lang="en-US">
                <a:latin typeface="Times" charset="0"/>
                <a:ea typeface="ＭＳ Ｐゴシック" charset="0"/>
                <a:cs typeface="ＭＳ Ｐゴシック" charset="0"/>
              </a:rPr>
              <a:t>We are awesome, and community ecologists… why?</a:t>
            </a:r>
          </a:p>
          <a:p>
            <a:r>
              <a:rPr lang="en-US">
                <a:latin typeface="Times" charset="0"/>
                <a:ea typeface="ＭＳ Ｐゴシック" charset="0"/>
                <a:cs typeface="ＭＳ Ｐゴシック" charset="0"/>
              </a:rPr>
              <a:t>-Diversity! – a million named speces- estimates up to 10 mil.  Species Interactions, niches ect.</a:t>
            </a:r>
          </a:p>
          <a:p>
            <a:r>
              <a:rPr lang="en-US">
                <a:latin typeface="Times" charset="0"/>
                <a:ea typeface="ＭＳ Ｐゴシック" charset="0"/>
                <a:cs typeface="ＭＳ Ｐゴシック" charset="0"/>
              </a:rPr>
              <a:t>-Conservation…  </a:t>
            </a:r>
          </a:p>
          <a:p>
            <a:r>
              <a:rPr lang="en-US">
                <a:latin typeface="Times" charset="0"/>
                <a:ea typeface="ＭＳ Ｐゴシック" charset="0"/>
                <a:cs typeface="ＭＳ Ｐゴシック" charset="0"/>
              </a:rPr>
              <a:t>-restoration (sustainability)</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Tools etc.</a:t>
            </a:r>
          </a:p>
        </p:txBody>
      </p:sp>
      <p:sp>
        <p:nvSpPr>
          <p:cNvPr id="1843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FD2B547-6281-F24C-B2BF-78237FB72A23}" type="slidenum">
              <a:rPr lang="en-US" sz="1200"/>
              <a:pPr/>
              <a:t>43</a:t>
            </a:fld>
            <a:endParaRPr lang="en-US" sz="120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So, here is the food web inside pitcher plants, </a:t>
            </a:r>
          </a:p>
          <a:p>
            <a:r>
              <a:rPr lang="en-US">
                <a:latin typeface="Times" charset="0"/>
                <a:ea typeface="ＭＳ Ｐゴシック" charset="0"/>
                <a:cs typeface="ＭＳ Ｐゴシック" charset="0"/>
              </a:rPr>
              <a:t>-with a mosquito that eats a rotifer and several protozoa species.  All these, plus a mite, eat bacteria, and the bacteria feed on the dead bugs captured by the plants.  And, there are some other species as well that directly consume the ants.   </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-whats the source of energy?</a:t>
            </a:r>
          </a:p>
          <a:p>
            <a:endParaRPr lang="en-US">
              <a:latin typeface="Times" charset="0"/>
              <a:ea typeface="ＭＳ Ｐゴシック" charset="0"/>
              <a:cs typeface="ＭＳ Ｐゴシック" charset="0"/>
            </a:endParaRPr>
          </a:p>
          <a:p>
            <a:r>
              <a:rPr lang="en-US" b="1">
                <a:latin typeface="Times" charset="0"/>
                <a:ea typeface="ＭＳ Ｐゴシック" charset="0"/>
                <a:cs typeface="ＭＳ Ｐゴシック" charset="0"/>
              </a:rPr>
              <a:t> How do we describe the complexity?</a:t>
            </a:r>
          </a:p>
        </p:txBody>
      </p:sp>
      <p:sp>
        <p:nvSpPr>
          <p:cNvPr id="2048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AAC48321-D617-EF42-9663-F71514C7A00C}" type="slidenum">
              <a:rPr lang="en-US" sz="1200"/>
              <a:pPr/>
              <a:t>44</a:t>
            </a:fld>
            <a:endParaRPr lang="en-US" sz="120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ln/>
        </p:spPr>
      </p:sp>
      <p:sp>
        <p:nvSpPr>
          <p:cNvPr id="2253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Terms help – you will be responsible for them</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Hide your kids, hide your wife – they</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re eating everyone up in here!</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compartments – GROUPS OF SPECIES that interact with each other and not others</a:t>
            </a:r>
          </a:p>
        </p:txBody>
      </p:sp>
      <p:sp>
        <p:nvSpPr>
          <p:cNvPr id="2253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F9DABDA3-685E-7048-80EA-208CD4C3DFFF}" type="slidenum">
              <a:rPr lang="en-US" sz="1200"/>
              <a:pPr/>
              <a:t>45</a:t>
            </a:fld>
            <a:endParaRPr lang="en-US" sz="120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889D166A-D954-E04B-993C-7C3D6E8F18B8}" type="slidenum">
              <a:rPr lang="en-US" sz="1200"/>
              <a:pPr/>
              <a:t>46</a:t>
            </a:fld>
            <a:endParaRPr lang="en-US" sz="1200"/>
          </a:p>
        </p:txBody>
      </p:sp>
      <p:sp>
        <p:nvSpPr>
          <p:cNvPr id="17410" name="Rectangle 2"/>
          <p:cNvSpPr>
            <a:spLocks noGrp="1" noRot="1" noChangeAspect="1" noChangeArrowheads="1" noTextEdit="1"/>
          </p:cNvSpPr>
          <p:nvPr>
            <p:ph type="sldImg"/>
          </p:nvPr>
        </p:nvSpPr>
        <p:spPr>
          <a:ln/>
        </p:spPr>
      </p:sp>
      <p:sp>
        <p:nvSpPr>
          <p:cNvPr id="174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D7B6A25-C6DD-A742-964B-1A4B8067810C}" type="slidenum">
              <a:rPr lang="en-US" sz="1200"/>
              <a:pPr/>
              <a:t>47</a:t>
            </a:fld>
            <a:endParaRPr lang="en-US" sz="1200"/>
          </a:p>
        </p:txBody>
      </p:sp>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147DA763-1E7E-234D-9ADF-EEBB78E131DF}" type="slidenum">
              <a:rPr lang="en-US" sz="1200"/>
              <a:pPr/>
              <a:t>48</a:t>
            </a:fld>
            <a:endParaRPr lang="en-US" sz="1200"/>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BD468BD5-4E53-4343-A90A-91FB27E5CED9}" type="slidenum">
              <a:rPr lang="en-US" sz="1200"/>
              <a:pPr/>
              <a:t>49</a:t>
            </a:fld>
            <a:endParaRPr lang="en-US" sz="1200"/>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2368ACE8-E6F7-7B4D-BFE0-D90949B4E9DC}" type="slidenum">
              <a:rPr lang="en-US" sz="1200"/>
              <a:pPr/>
              <a:t>50</a:t>
            </a:fld>
            <a:endParaRPr lang="en-US" sz="1200"/>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ln/>
        </p:spPr>
      </p:sp>
      <p:sp>
        <p:nvSpPr>
          <p:cNvPr id="21506"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People love maps – explorers</a:t>
            </a:r>
          </a:p>
          <a:p>
            <a:r>
              <a:rPr lang="en-US">
                <a:latin typeface="Times" charset="0"/>
                <a:ea typeface="ＭＳ Ｐゴシック" charset="0"/>
                <a:cs typeface="ＭＳ Ｐゴシック" charset="0"/>
              </a:rPr>
              <a:t>which types of communities are where. </a:t>
            </a:r>
          </a:p>
          <a:p>
            <a:r>
              <a:rPr lang="en-US">
                <a:latin typeface="Times" charset="0"/>
                <a:ea typeface="ＭＳ Ｐゴシック" charset="0"/>
                <a:cs typeface="ＭＳ Ｐゴシック" charset="0"/>
              </a:rPr>
              <a:t>lots of different forms of these</a:t>
            </a:r>
          </a:p>
          <a:p>
            <a:r>
              <a:rPr lang="en-US">
                <a:latin typeface="Times" charset="0"/>
                <a:ea typeface="ＭＳ Ｐゴシック" charset="0"/>
                <a:cs typeface="ＭＳ Ｐゴシック" charset="0"/>
              </a:rPr>
              <a:t>Biome – vegetation pattern =&gt; temperature and precipitation</a:t>
            </a:r>
          </a:p>
        </p:txBody>
      </p:sp>
      <p:sp>
        <p:nvSpPr>
          <p:cNvPr id="21507"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E9E4B7A-1367-4B43-8A06-DD19FA1C7621}" type="slidenum">
              <a:rPr lang="en-US" sz="1200"/>
              <a:pPr/>
              <a:t>5</a:t>
            </a:fld>
            <a:endParaRPr lang="en-US" sz="120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513D47E3-F85C-A947-8760-A3E72E2FCB8A}" type="slidenum">
              <a:rPr lang="en-US" sz="1200"/>
              <a:pPr/>
              <a:t>51</a:t>
            </a:fld>
            <a:endParaRPr lang="en-US" sz="1200"/>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latin typeface="Times" charset="0"/>
              <a:ea typeface="ＭＳ Ｐゴシック" charset="0"/>
              <a:cs typeface="ＭＳ Ｐゴシック"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r"/>
            <a:fld id="{B55570A1-E2DA-5446-BA0A-80CFB6AC8A72}" type="slidenum">
              <a:rPr lang="en-US" sz="1200"/>
              <a:pPr algn="r"/>
              <a:t>52</a:t>
            </a:fld>
            <a:endParaRPr lang="en-US" sz="1200"/>
          </a:p>
        </p:txBody>
      </p:sp>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endParaRPr lang="en-US">
              <a:latin typeface="Times"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The Holdridge scheme defines habitat types by precipitation and, essentially, temperature (evapotranspiration is related to temperature)</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5991443-3055-EB4A-A48E-6867187E4460}" type="slidenum">
              <a:rPr lang="en-US" sz="1200"/>
              <a:pPr/>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dominant vegetation types </a:t>
            </a:r>
            <a:r>
              <a:rPr lang="en-US">
                <a:latin typeface="Times" charset="0"/>
                <a:ea typeface="ＭＳ Ｐゴシック" charset="0"/>
                <a:cs typeface="ＭＳ Ｐゴシック" charset="0"/>
                <a:sym typeface="Wingdings" charset="0"/>
              </a:rPr>
              <a:t></a:t>
            </a:r>
            <a:r>
              <a:rPr lang="en-US">
                <a:latin typeface="Times" charset="0"/>
                <a:ea typeface="ＭＳ Ｐゴシック" charset="0"/>
                <a:cs typeface="ＭＳ Ｐゴシック" charset="0"/>
              </a:rPr>
              <a:t>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floristic provinces</a:t>
            </a:r>
            <a:r>
              <a:rPr lang="ja-JP" altLang="en-US">
                <a:latin typeface="Times" charset="0"/>
                <a:ea typeface="ＭＳ Ｐゴシック" charset="0"/>
                <a:cs typeface="ＭＳ Ｐゴシック" charset="0"/>
              </a:rPr>
              <a:t>”</a:t>
            </a:r>
            <a:endParaRPr lang="en-US" altLang="ja-JP">
              <a:latin typeface="Times" charset="0"/>
              <a:ea typeface="ＭＳ Ｐゴシック" charset="0"/>
              <a:cs typeface="ＭＳ Ｐゴシック" charset="0"/>
            </a:endParaRP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just based on observation of patterns.  </a:t>
            </a:r>
          </a:p>
          <a:p>
            <a:endParaRPr lang="en-US">
              <a:latin typeface="Times" charset="0"/>
              <a:ea typeface="ＭＳ Ｐゴシック" charset="0"/>
              <a:cs typeface="ＭＳ Ｐゴシック" charset="0"/>
            </a:endParaRPr>
          </a:p>
          <a:p>
            <a:r>
              <a:rPr lang="en-US">
                <a:latin typeface="Times" charset="0"/>
                <a:ea typeface="ＭＳ Ｐゴシック" charset="0"/>
                <a:cs typeface="ＭＳ Ｐゴシック" charset="0"/>
              </a:rPr>
              <a:t>Don</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t say anything about </a:t>
            </a:r>
            <a:r>
              <a:rPr lang="en-US" altLang="ja-JP" b="1">
                <a:latin typeface="Times" charset="0"/>
                <a:ea typeface="ＭＳ Ｐゴシック" charset="0"/>
                <a:cs typeface="ＭＳ Ｐゴシック" charset="0"/>
              </a:rPr>
              <a:t>forces which may have created these vegetation patterns.  </a:t>
            </a:r>
            <a:endParaRPr lang="en-US" b="1">
              <a:latin typeface="Times" charset="0"/>
              <a:ea typeface="ＭＳ Ｐゴシック" charset="0"/>
              <a:cs typeface="ＭＳ Ｐゴシック" charset="0"/>
            </a:endParaRP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04C353B5-67C5-7548-A20A-637AFBA84768}" type="slidenum">
              <a:rPr lang="en-US" sz="1200"/>
              <a:pPr/>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3854" eaLnBrk="0" hangingPunct="0">
              <a:defRPr>
                <a:solidFill>
                  <a:schemeClr val="tx1"/>
                </a:solidFill>
                <a:latin typeface="Arial" charset="0"/>
                <a:ea typeface="ＭＳ Ｐゴシック" charset="0"/>
              </a:defRPr>
            </a:lvl1pPr>
            <a:lvl2pPr marL="734852" indent="-282635" defTabSz="913854" eaLnBrk="0" hangingPunct="0">
              <a:defRPr>
                <a:solidFill>
                  <a:schemeClr val="tx1"/>
                </a:solidFill>
                <a:latin typeface="Arial" charset="0"/>
                <a:ea typeface="ＭＳ Ｐゴシック" charset="0"/>
              </a:defRPr>
            </a:lvl2pPr>
            <a:lvl3pPr marL="1130541" indent="-226108" defTabSz="913854" eaLnBrk="0" hangingPunct="0">
              <a:defRPr>
                <a:solidFill>
                  <a:schemeClr val="tx1"/>
                </a:solidFill>
                <a:latin typeface="Arial" charset="0"/>
                <a:ea typeface="ＭＳ Ｐゴシック" charset="0"/>
              </a:defRPr>
            </a:lvl3pPr>
            <a:lvl4pPr marL="1582758" indent="-226108" defTabSz="913854" eaLnBrk="0" hangingPunct="0">
              <a:defRPr>
                <a:solidFill>
                  <a:schemeClr val="tx1"/>
                </a:solidFill>
                <a:latin typeface="Arial" charset="0"/>
                <a:ea typeface="ＭＳ Ｐゴシック" charset="0"/>
              </a:defRPr>
            </a:lvl4pPr>
            <a:lvl5pPr marL="2034974" indent="-226108" defTabSz="913854" eaLnBrk="0" hangingPunct="0">
              <a:defRPr>
                <a:solidFill>
                  <a:schemeClr val="tx1"/>
                </a:solidFill>
                <a:latin typeface="Arial" charset="0"/>
                <a:ea typeface="ＭＳ Ｐゴシック" charset="0"/>
              </a:defRPr>
            </a:lvl5pPr>
            <a:lvl6pPr marL="2487191" indent="-226108" defTabSz="913854" eaLnBrk="0" fontAlgn="base" hangingPunct="0">
              <a:spcBef>
                <a:spcPct val="0"/>
              </a:spcBef>
              <a:spcAft>
                <a:spcPct val="0"/>
              </a:spcAft>
              <a:defRPr>
                <a:solidFill>
                  <a:schemeClr val="tx1"/>
                </a:solidFill>
                <a:latin typeface="Arial" charset="0"/>
                <a:ea typeface="ＭＳ Ｐゴシック" charset="0"/>
              </a:defRPr>
            </a:lvl6pPr>
            <a:lvl7pPr marL="2939407" indent="-226108" defTabSz="913854" eaLnBrk="0" fontAlgn="base" hangingPunct="0">
              <a:spcBef>
                <a:spcPct val="0"/>
              </a:spcBef>
              <a:spcAft>
                <a:spcPct val="0"/>
              </a:spcAft>
              <a:defRPr>
                <a:solidFill>
                  <a:schemeClr val="tx1"/>
                </a:solidFill>
                <a:latin typeface="Arial" charset="0"/>
                <a:ea typeface="ＭＳ Ｐゴシック" charset="0"/>
              </a:defRPr>
            </a:lvl7pPr>
            <a:lvl8pPr marL="3391624" indent="-226108" defTabSz="913854" eaLnBrk="0" fontAlgn="base" hangingPunct="0">
              <a:spcBef>
                <a:spcPct val="0"/>
              </a:spcBef>
              <a:spcAft>
                <a:spcPct val="0"/>
              </a:spcAft>
              <a:defRPr>
                <a:solidFill>
                  <a:schemeClr val="tx1"/>
                </a:solidFill>
                <a:latin typeface="Arial" charset="0"/>
                <a:ea typeface="ＭＳ Ｐゴシック" charset="0"/>
              </a:defRPr>
            </a:lvl8pPr>
            <a:lvl9pPr marL="3843840" indent="-226108" defTabSz="913854" eaLnBrk="0" fontAlgn="base" hangingPunct="0">
              <a:spcBef>
                <a:spcPct val="0"/>
              </a:spcBef>
              <a:spcAft>
                <a:spcPct val="0"/>
              </a:spcAft>
              <a:defRPr>
                <a:solidFill>
                  <a:schemeClr val="tx1"/>
                </a:solidFill>
                <a:latin typeface="Arial" charset="0"/>
                <a:ea typeface="ＭＳ Ｐゴシック" charset="0"/>
              </a:defRPr>
            </a:lvl9pPr>
          </a:lstStyle>
          <a:p>
            <a:pPr eaLnBrk="1" hangingPunct="1"/>
            <a:fld id="{B9ACCC3F-50EE-0F4E-959D-B62FB0D94672}" type="slidenum">
              <a:rPr lang="en-US"/>
              <a:pPr eaLnBrk="1" hangingPunct="1"/>
              <a:t>8</a:t>
            </a:fld>
            <a:endParaRPr lang="en-US"/>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lstStyle/>
          <a:p>
            <a:pPr eaLnBrk="1" hangingPunct="1"/>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ln/>
        </p:spPr>
      </p:sp>
      <p:sp>
        <p:nvSpPr>
          <p:cNvPr id="27650"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atin typeface="Times" charset="0"/>
                <a:ea typeface="ＭＳ Ｐゴシック" charset="0"/>
                <a:cs typeface="ＭＳ Ｐゴシック" charset="0"/>
              </a:rPr>
              <a:t>Other two -&gt; </a:t>
            </a:r>
            <a:r>
              <a:rPr lang="en-US" u="sng">
                <a:latin typeface="Times" charset="0"/>
                <a:ea typeface="ＭＳ Ｐゴシック" charset="0"/>
                <a:cs typeface="ＭＳ Ｐゴシック" charset="0"/>
              </a:rPr>
              <a:t>processed-based</a:t>
            </a:r>
            <a:r>
              <a:rPr lang="en-US">
                <a:latin typeface="Times" charset="0"/>
                <a:ea typeface="ＭＳ Ｐゴシック" charset="0"/>
                <a:cs typeface="ＭＳ Ｐゴシック" charset="0"/>
              </a:rPr>
              <a:t>. </a:t>
            </a:r>
          </a:p>
          <a:p>
            <a:r>
              <a:rPr lang="en-US">
                <a:latin typeface="Times" charset="0"/>
                <a:ea typeface="ＭＳ Ｐゴシック" charset="0"/>
                <a:cs typeface="ＭＳ Ｐゴシック" charset="0"/>
              </a:rPr>
              <a:t>Population-come from the niche concept – resource availability, competition, and predation </a:t>
            </a:r>
          </a:p>
          <a:p>
            <a:r>
              <a:rPr lang="en-US">
                <a:latin typeface="Times" charset="0"/>
                <a:ea typeface="ＭＳ Ｐゴシック" charset="0"/>
                <a:cs typeface="ＭＳ Ｐゴシック" charset="0"/>
              </a:rPr>
              <a:t>how these same forces then help to </a:t>
            </a:r>
            <a:r>
              <a:rPr lang="en-US" b="1">
                <a:latin typeface="Times" charset="0"/>
                <a:ea typeface="ＭＳ Ｐゴシック" charset="0"/>
                <a:cs typeface="ＭＳ Ｐゴシック" charset="0"/>
              </a:rPr>
              <a:t>determine the numbers and types of specie</a:t>
            </a:r>
            <a:r>
              <a:rPr lang="en-US">
                <a:latin typeface="Times" charset="0"/>
                <a:ea typeface="ＭＳ Ｐゴシック" charset="0"/>
                <a:cs typeface="ＭＳ Ｐゴシック" charset="0"/>
              </a:rPr>
              <a:t>s in a given habitat.  </a:t>
            </a:r>
          </a:p>
          <a:p>
            <a:r>
              <a:rPr lang="en-US">
                <a:latin typeface="Times" charset="0"/>
                <a:ea typeface="ＭＳ Ｐゴシック" charset="0"/>
                <a:cs typeface="ＭＳ Ｐゴシック" charset="0"/>
              </a:rPr>
              <a:t>The </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currency</a:t>
            </a:r>
            <a:r>
              <a:rPr lang="ja-JP" altLang="en-US">
                <a:latin typeface="Times" charset="0"/>
                <a:ea typeface="ＭＳ Ｐゴシック" charset="0"/>
                <a:cs typeface="ＭＳ Ｐゴシック" charset="0"/>
              </a:rPr>
              <a:t>”</a:t>
            </a:r>
            <a:r>
              <a:rPr lang="en-US" altLang="ja-JP">
                <a:latin typeface="Times" charset="0"/>
                <a:ea typeface="ＭＳ Ｐゴシック" charset="0"/>
                <a:cs typeface="ＭＳ Ｐゴシック" charset="0"/>
              </a:rPr>
              <a:t> is individual fitness or population growth rates.</a:t>
            </a:r>
          </a:p>
          <a:p>
            <a:r>
              <a:rPr lang="en-US">
                <a:latin typeface="Times" charset="0"/>
                <a:ea typeface="ＭＳ Ｐゴシック" charset="0"/>
                <a:cs typeface="ＭＳ Ｐゴシック" charset="0"/>
              </a:rPr>
              <a:t>The other approach ignores species </a:t>
            </a:r>
          </a:p>
          <a:p>
            <a:endParaRPr lang="en-US">
              <a:latin typeface="Times" charset="0"/>
              <a:ea typeface="ＭＳ Ｐゴシック" charset="0"/>
              <a:cs typeface="ＭＳ Ｐゴシック" charset="0"/>
            </a:endParaRPr>
          </a:p>
        </p:txBody>
      </p:sp>
      <p:sp>
        <p:nvSpPr>
          <p:cNvPr id="27651"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fld id="{4170BC25-E57A-EC4C-A985-0E0B1196F437}" type="slidenum">
              <a:rPr lang="en-US" sz="1200"/>
              <a:pPr/>
              <a:t>10</a:t>
            </a:fld>
            <a:endParaRPr lang="en-US" sz="120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483CEB7-0044-024E-843C-AAECFF9F23BB}" type="slidenum">
              <a:rPr lang="en-US"/>
              <a:pPr>
                <a:defRPr/>
              </a:pPr>
              <a:t>‹#›</a:t>
            </a:fld>
            <a:endParaRPr lang="en-US"/>
          </a:p>
        </p:txBody>
      </p:sp>
    </p:spTree>
    <p:extLst>
      <p:ext uri="{BB962C8B-B14F-4D97-AF65-F5344CB8AC3E}">
        <p14:creationId xmlns:p14="http://schemas.microsoft.com/office/powerpoint/2010/main" val="3491220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3F32104-37A3-9A41-894B-9A50EB5650DE}" type="slidenum">
              <a:rPr lang="en-US"/>
              <a:pPr>
                <a:defRPr/>
              </a:pPr>
              <a:t>‹#›</a:t>
            </a:fld>
            <a:endParaRPr lang="en-US"/>
          </a:p>
        </p:txBody>
      </p:sp>
    </p:spTree>
    <p:extLst>
      <p:ext uri="{BB962C8B-B14F-4D97-AF65-F5344CB8AC3E}">
        <p14:creationId xmlns:p14="http://schemas.microsoft.com/office/powerpoint/2010/main" val="9549305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4F6286D-859E-6644-ADF3-6D9AF514DCFB}" type="slidenum">
              <a:rPr lang="en-US"/>
              <a:pPr>
                <a:defRPr/>
              </a:pPr>
              <a:t>‹#›</a:t>
            </a:fld>
            <a:endParaRPr lang="en-US"/>
          </a:p>
        </p:txBody>
      </p:sp>
    </p:spTree>
    <p:extLst>
      <p:ext uri="{BB962C8B-B14F-4D97-AF65-F5344CB8AC3E}">
        <p14:creationId xmlns:p14="http://schemas.microsoft.com/office/powerpoint/2010/main" val="296801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0941FAB-7CEE-284E-9D0D-D612715D3469}" type="slidenum">
              <a:rPr lang="en-US"/>
              <a:pPr>
                <a:defRPr/>
              </a:pPr>
              <a:t>‹#›</a:t>
            </a:fld>
            <a:endParaRPr lang="en-US"/>
          </a:p>
        </p:txBody>
      </p:sp>
    </p:spTree>
    <p:extLst>
      <p:ext uri="{BB962C8B-B14F-4D97-AF65-F5344CB8AC3E}">
        <p14:creationId xmlns:p14="http://schemas.microsoft.com/office/powerpoint/2010/main" val="2209558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6815515-48D5-024E-8593-36C6F9099788}" type="slidenum">
              <a:rPr lang="en-US"/>
              <a:pPr>
                <a:defRPr/>
              </a:pPr>
              <a:t>‹#›</a:t>
            </a:fld>
            <a:endParaRPr lang="en-US"/>
          </a:p>
        </p:txBody>
      </p:sp>
    </p:spTree>
    <p:extLst>
      <p:ext uri="{BB962C8B-B14F-4D97-AF65-F5344CB8AC3E}">
        <p14:creationId xmlns:p14="http://schemas.microsoft.com/office/powerpoint/2010/main" val="28070324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5DE092D-9D00-3442-B233-CB3C37906FBE}" type="slidenum">
              <a:rPr lang="en-US"/>
              <a:pPr>
                <a:defRPr/>
              </a:pPr>
              <a:t>‹#›</a:t>
            </a:fld>
            <a:endParaRPr lang="en-US"/>
          </a:p>
        </p:txBody>
      </p:sp>
    </p:spTree>
    <p:extLst>
      <p:ext uri="{BB962C8B-B14F-4D97-AF65-F5344CB8AC3E}">
        <p14:creationId xmlns:p14="http://schemas.microsoft.com/office/powerpoint/2010/main" val="424323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9B35BFFE-DA1C-DE47-92BD-E7AEECBFF5B6}" type="slidenum">
              <a:rPr lang="en-US"/>
              <a:pPr>
                <a:defRPr/>
              </a:pPr>
              <a:t>‹#›</a:t>
            </a:fld>
            <a:endParaRPr lang="en-US"/>
          </a:p>
        </p:txBody>
      </p:sp>
    </p:spTree>
    <p:extLst>
      <p:ext uri="{BB962C8B-B14F-4D97-AF65-F5344CB8AC3E}">
        <p14:creationId xmlns:p14="http://schemas.microsoft.com/office/powerpoint/2010/main" val="3264705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F72AF503-2FD7-1D49-BECA-2548D1D08135}" type="slidenum">
              <a:rPr lang="en-US"/>
              <a:pPr>
                <a:defRPr/>
              </a:pPr>
              <a:t>‹#›</a:t>
            </a:fld>
            <a:endParaRPr lang="en-US"/>
          </a:p>
        </p:txBody>
      </p:sp>
    </p:spTree>
    <p:extLst>
      <p:ext uri="{BB962C8B-B14F-4D97-AF65-F5344CB8AC3E}">
        <p14:creationId xmlns:p14="http://schemas.microsoft.com/office/powerpoint/2010/main" val="3183417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5EBDEFA2-ADEC-0F46-A48A-82A53DACE38C}" type="slidenum">
              <a:rPr lang="en-US"/>
              <a:pPr>
                <a:defRPr/>
              </a:pPr>
              <a:t>‹#›</a:t>
            </a:fld>
            <a:endParaRPr lang="en-US"/>
          </a:p>
        </p:txBody>
      </p:sp>
    </p:spTree>
    <p:extLst>
      <p:ext uri="{BB962C8B-B14F-4D97-AF65-F5344CB8AC3E}">
        <p14:creationId xmlns:p14="http://schemas.microsoft.com/office/powerpoint/2010/main" val="38611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2C92CF5-9E45-314F-A2CD-6A04D52B5784}" type="slidenum">
              <a:rPr lang="en-US"/>
              <a:pPr>
                <a:defRPr/>
              </a:pPr>
              <a:t>‹#›</a:t>
            </a:fld>
            <a:endParaRPr lang="en-US"/>
          </a:p>
        </p:txBody>
      </p:sp>
    </p:spTree>
    <p:extLst>
      <p:ext uri="{BB962C8B-B14F-4D97-AF65-F5344CB8AC3E}">
        <p14:creationId xmlns:p14="http://schemas.microsoft.com/office/powerpoint/2010/main" val="3357975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0B16B9F-B24E-2A4A-B9D3-F75F3B143969}" type="slidenum">
              <a:rPr lang="en-US"/>
              <a:pPr>
                <a:defRPr/>
              </a:pPr>
              <a:t>‹#›</a:t>
            </a:fld>
            <a:endParaRPr lang="en-US"/>
          </a:p>
        </p:txBody>
      </p:sp>
    </p:spTree>
    <p:extLst>
      <p:ext uri="{BB962C8B-B14F-4D97-AF65-F5344CB8AC3E}">
        <p14:creationId xmlns:p14="http://schemas.microsoft.com/office/powerpoint/2010/main" val="7656426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pitchFamily="-10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pitchFamily="-10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05A2CE6-4E13-E546-8E2C-793105C8F3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ＭＳ Ｐゴシック" pitchFamily="24" charset="-128"/>
          <a:cs typeface="ＭＳ Ｐゴシック" pitchFamily="24" charset="-128"/>
        </a:defRPr>
      </a:lvl1pPr>
      <a:lvl2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2pPr>
      <a:lvl3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3pPr>
      <a:lvl4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4pPr>
      <a:lvl5pPr algn="ctr" rtl="0" eaLnBrk="0" fontAlgn="base" hangingPunct="0">
        <a:spcBef>
          <a:spcPct val="0"/>
        </a:spcBef>
        <a:spcAft>
          <a:spcPct val="0"/>
        </a:spcAft>
        <a:defRPr sz="4400">
          <a:solidFill>
            <a:schemeClr val="tx2"/>
          </a:solidFill>
          <a:latin typeface="Times" pitchFamily="36" charset="0"/>
          <a:ea typeface="ＭＳ Ｐゴシック" pitchFamily="24" charset="-128"/>
          <a:cs typeface="ＭＳ Ｐゴシック" pitchFamily="24" charset="-128"/>
        </a:defRPr>
      </a:lvl5pPr>
      <a:lvl6pPr marL="457200" algn="ctr" rtl="0" fontAlgn="base">
        <a:spcBef>
          <a:spcPct val="0"/>
        </a:spcBef>
        <a:spcAft>
          <a:spcPct val="0"/>
        </a:spcAft>
        <a:defRPr sz="4400">
          <a:solidFill>
            <a:schemeClr val="tx2"/>
          </a:solidFill>
          <a:latin typeface="Times" pitchFamily="36" charset="0"/>
        </a:defRPr>
      </a:lvl6pPr>
      <a:lvl7pPr marL="914400" algn="ctr" rtl="0" fontAlgn="base">
        <a:spcBef>
          <a:spcPct val="0"/>
        </a:spcBef>
        <a:spcAft>
          <a:spcPct val="0"/>
        </a:spcAft>
        <a:defRPr sz="4400">
          <a:solidFill>
            <a:schemeClr val="tx2"/>
          </a:solidFill>
          <a:latin typeface="Times" pitchFamily="36" charset="0"/>
        </a:defRPr>
      </a:lvl7pPr>
      <a:lvl8pPr marL="1371600" algn="ctr" rtl="0" fontAlgn="base">
        <a:spcBef>
          <a:spcPct val="0"/>
        </a:spcBef>
        <a:spcAft>
          <a:spcPct val="0"/>
        </a:spcAft>
        <a:defRPr sz="4400">
          <a:solidFill>
            <a:schemeClr val="tx2"/>
          </a:solidFill>
          <a:latin typeface="Times" pitchFamily="36" charset="0"/>
        </a:defRPr>
      </a:lvl8pPr>
      <a:lvl9pPr marL="1828800" algn="ctr" rtl="0" fontAlgn="base">
        <a:spcBef>
          <a:spcPct val="0"/>
        </a:spcBef>
        <a:spcAft>
          <a:spcPct val="0"/>
        </a:spcAft>
        <a:defRPr sz="4400">
          <a:solidFill>
            <a:schemeClr val="tx2"/>
          </a:solidFill>
          <a:latin typeface="Times" pitchFamily="36"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pitchFamily="24" charset="-128"/>
          <a:cs typeface="ＭＳ Ｐゴシック" pitchFamily="24"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36"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36"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36"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36"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36"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36"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36"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jpe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jpeg"/><Relationship Id="rId5" Type="http://schemas.openxmlformats.org/officeDocument/2006/relationships/image" Target="../media/image4.jpeg"/><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9" Type="http://schemas.openxmlformats.org/officeDocument/2006/relationships/image" Target="../media/image15.png"/><Relationship Id="rId20" Type="http://schemas.openxmlformats.org/officeDocument/2006/relationships/image" Target="../media/image26.png"/><Relationship Id="rId21" Type="http://schemas.openxmlformats.org/officeDocument/2006/relationships/image" Target="../media/image27.png"/><Relationship Id="rId22" Type="http://schemas.openxmlformats.org/officeDocument/2006/relationships/image" Target="../media/image28.png"/><Relationship Id="rId23" Type="http://schemas.openxmlformats.org/officeDocument/2006/relationships/image" Target="../media/image29.png"/><Relationship Id="rId10" Type="http://schemas.openxmlformats.org/officeDocument/2006/relationships/image" Target="../media/image16.png"/><Relationship Id="rId11" Type="http://schemas.openxmlformats.org/officeDocument/2006/relationships/image" Target="../media/image17.png"/><Relationship Id="rId12" Type="http://schemas.openxmlformats.org/officeDocument/2006/relationships/image" Target="../media/image18.png"/><Relationship Id="rId13" Type="http://schemas.openxmlformats.org/officeDocument/2006/relationships/image" Target="../media/image19.png"/><Relationship Id="rId14" Type="http://schemas.openxmlformats.org/officeDocument/2006/relationships/image" Target="../media/image20.png"/><Relationship Id="rId15" Type="http://schemas.openxmlformats.org/officeDocument/2006/relationships/image" Target="../media/image21.png"/><Relationship Id="rId16" Type="http://schemas.openxmlformats.org/officeDocument/2006/relationships/image" Target="../media/image22.png"/><Relationship Id="rId17" Type="http://schemas.openxmlformats.org/officeDocument/2006/relationships/image" Target="../media/image23.png"/><Relationship Id="rId18" Type="http://schemas.openxmlformats.org/officeDocument/2006/relationships/image" Target="../media/image24.png"/><Relationship Id="rId19"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0.png"/><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jpe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33.emf"/><Relationship Id="rId6" Type="http://schemas.openxmlformats.org/officeDocument/2006/relationships/image" Target="../media/image1.jpeg"/><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jpeg"/><Relationship Id="rId5" Type="http://schemas.openxmlformats.org/officeDocument/2006/relationships/image" Target="../media/image4.jpeg"/><Relationship Id="rId6" Type="http://schemas.openxmlformats.org/officeDocument/2006/relationships/hyperlink" Target="http://www.cpalms.org/Public/PreviewResourcePV/Preview/128677" TargetMode="External"/><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2.bin"/><Relationship Id="rId5" Type="http://schemas.openxmlformats.org/officeDocument/2006/relationships/image" Target="../media/image34.emf"/><Relationship Id="rId6" Type="http://schemas.openxmlformats.org/officeDocument/2006/relationships/image" Target="../media/image1.jpeg"/><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oleObject" Target="../embeddings/oleObject3.bin"/><Relationship Id="rId5" Type="http://schemas.openxmlformats.org/officeDocument/2006/relationships/image" Target="../media/image35.emf"/><Relationship Id="rId6" Type="http://schemas.openxmlformats.org/officeDocument/2006/relationships/image" Target="../media/image1.jpeg"/><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1.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1.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6.emf"/><Relationship Id="rId1" Type="http://schemas.openxmlformats.org/officeDocument/2006/relationships/slideLayout" Target="../slideLayouts/slideLayout1.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7.emf"/><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jpeg"/></Relationships>
</file>

<file path=ppt/slides/_rels/slide30.xml.rels><?xml version="1.0" encoding="UTF-8" standalone="yes"?>
<Relationships xmlns="http://schemas.openxmlformats.org/package/2006/relationships"><Relationship Id="rId3" Type="http://schemas.openxmlformats.org/officeDocument/2006/relationships/image" Target="../media/image38.emf"/><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39.emf"/><Relationship Id="rId1" Type="http://schemas.openxmlformats.org/officeDocument/2006/relationships/slideLayout" Target="../slideLayouts/slideLayout1.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1.jpeg"/></Relationships>
</file>

<file path=ppt/slides/_rels/slide3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3.png"/><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4.png"/><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5.png"/><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jpeg"/></Relationships>
</file>

<file path=ppt/slides/_rels/slide40.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0.png"/><Relationship Id="rId5" Type="http://schemas.openxmlformats.org/officeDocument/2006/relationships/image" Target="../media/image42.jpeg"/><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6.png"/><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1.jpeg"/></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48.jpeg"/><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 Id="rId3" Type="http://schemas.openxmlformats.org/officeDocument/2006/relationships/image" Target="../media/image1.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 Id="rId3" Type="http://schemas.openxmlformats.org/officeDocument/2006/relationships/image" Target="../media/image1.jpe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7.xml"/><Relationship Id="rId3" Type="http://schemas.openxmlformats.org/officeDocument/2006/relationships/image" Target="../media/image1.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 Id="rId3" Type="http://schemas.openxmlformats.org/officeDocument/2006/relationships/image" Target="../media/image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eg"/></Relationships>
</file>

<file path=ppt/slides/_rels/slide50.xml.rels><?xml version="1.0" encoding="UTF-8" standalone="yes"?>
<Relationships xmlns="http://schemas.openxmlformats.org/package/2006/relationships"><Relationship Id="rId3" Type="http://schemas.openxmlformats.org/officeDocument/2006/relationships/image" Target="../media/image49.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 Id="rId3" Type="http://schemas.openxmlformats.org/officeDocument/2006/relationships/image" Target="../media/image1.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1.jpeg"/></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4338" name="Picture 3"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4"/>
          <p:cNvSpPr>
            <a:spLocks noChangeArrowheads="1"/>
          </p:cNvSpPr>
          <p:nvPr/>
        </p:nvSpPr>
        <p:spPr bwMode="auto">
          <a:xfrm>
            <a:off x="228600" y="685800"/>
            <a:ext cx="8915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36538" indent="-236538"/>
            <a:r>
              <a:rPr lang="en-US" u="sng" dirty="0" smtClean="0">
                <a:latin typeface="Arial" charset="0"/>
              </a:rPr>
              <a:t>18</a:t>
            </a:r>
            <a:r>
              <a:rPr lang="en-US" u="sng" baseline="30000" dirty="0" smtClean="0">
                <a:latin typeface="Arial" charset="0"/>
              </a:rPr>
              <a:t>th</a:t>
            </a:r>
            <a:r>
              <a:rPr lang="en-US" u="sng" dirty="0" smtClean="0">
                <a:latin typeface="Arial" charset="0"/>
              </a:rPr>
              <a:t> Lecture </a:t>
            </a:r>
            <a:r>
              <a:rPr lang="en-US" u="sng" dirty="0">
                <a:latin typeface="Arial" charset="0"/>
              </a:rPr>
              <a:t>– November </a:t>
            </a:r>
            <a:r>
              <a:rPr lang="en-US" u="sng" dirty="0" smtClean="0">
                <a:latin typeface="Arial" charset="0"/>
              </a:rPr>
              <a:t>10, 2016</a:t>
            </a:r>
            <a:endParaRPr lang="en-US" dirty="0">
              <a:latin typeface="Arial" charset="0"/>
            </a:endParaRPr>
          </a:p>
          <a:p>
            <a:pPr marL="236538" indent="-236538"/>
            <a:endParaRPr lang="en-US" sz="2000" dirty="0" smtClean="0">
              <a:latin typeface="Arial" charset="0"/>
            </a:endParaRPr>
          </a:p>
          <a:p>
            <a:pPr marL="236538" indent="-236538"/>
            <a:r>
              <a:rPr lang="en-US" sz="2000" dirty="0" smtClean="0">
                <a:latin typeface="Arial" charset="0"/>
              </a:rPr>
              <a:t>--	Last assignment is posted.</a:t>
            </a:r>
          </a:p>
          <a:p>
            <a:pPr marL="236538" indent="-236538"/>
            <a:r>
              <a:rPr lang="en-US" sz="2000" dirty="0" smtClean="0">
                <a:latin typeface="Arial" charset="0"/>
              </a:rPr>
              <a:t>-- Read Gilbert on Blackboard</a:t>
            </a:r>
            <a:endParaRPr lang="en-US" sz="2000" dirty="0">
              <a:latin typeface="Arial" charset="0"/>
            </a:endParaRPr>
          </a:p>
        </p:txBody>
      </p:sp>
      <p:sp>
        <p:nvSpPr>
          <p:cNvPr id="6" name="TextBox 5"/>
          <p:cNvSpPr txBox="1">
            <a:spLocks noChangeArrowheads="1"/>
          </p:cNvSpPr>
          <p:nvPr/>
        </p:nvSpPr>
        <p:spPr bwMode="auto">
          <a:xfrm>
            <a:off x="533400" y="2804279"/>
            <a:ext cx="3734639" cy="3139321"/>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i="1" dirty="0" smtClean="0">
                <a:latin typeface="Arial"/>
                <a:cs typeface="Arial"/>
              </a:rPr>
              <a:t>Thursday</a:t>
            </a:r>
            <a:r>
              <a:rPr lang="en-US" sz="1800" i="1" dirty="0">
                <a:latin typeface="Arial"/>
                <a:cs typeface="Arial"/>
              </a:rPr>
              <a:t>, November 10, 4:00 pm, 1024 </a:t>
            </a:r>
            <a:r>
              <a:rPr lang="en-US" sz="1800" i="1" dirty="0" smtClean="0">
                <a:latin typeface="Arial"/>
                <a:cs typeface="Arial"/>
              </a:rPr>
              <a:t>KING</a:t>
            </a:r>
            <a:r>
              <a:rPr lang="en-US" sz="1800" dirty="0" smtClean="0">
                <a:latin typeface="Arial"/>
                <a:cs typeface="Arial"/>
              </a:rPr>
              <a:t>—</a:t>
            </a:r>
            <a:r>
              <a:rPr lang="en-US" sz="1800" dirty="0">
                <a:latin typeface="Arial"/>
                <a:cs typeface="Arial"/>
              </a:rPr>
              <a:t>BIOLOGICAL SCIENCE COLLOQUIUM, </a:t>
            </a:r>
            <a:endParaRPr lang="en-US" sz="1800" dirty="0" smtClean="0">
              <a:latin typeface="Arial"/>
              <a:cs typeface="Arial"/>
            </a:endParaRPr>
          </a:p>
          <a:p>
            <a:pPr algn="ctr"/>
            <a:endParaRPr lang="en-US" dirty="0" smtClean="0">
              <a:latin typeface="Arial"/>
              <a:cs typeface="Arial"/>
            </a:endParaRPr>
          </a:p>
          <a:p>
            <a:pPr algn="ctr"/>
            <a:r>
              <a:rPr lang="en-US" dirty="0">
                <a:latin typeface="Arial"/>
                <a:cs typeface="Arial"/>
              </a:rPr>
              <a:t>Ontological Taxonomy of Breast </a:t>
            </a:r>
            <a:r>
              <a:rPr lang="en-US" dirty="0" smtClean="0">
                <a:latin typeface="Arial"/>
                <a:cs typeface="Arial"/>
              </a:rPr>
              <a:t>Cancer</a:t>
            </a:r>
          </a:p>
          <a:p>
            <a:pPr algn="ctr"/>
            <a:endParaRPr lang="en-US" sz="1800" dirty="0">
              <a:latin typeface="Arial"/>
              <a:cs typeface="Arial"/>
            </a:endParaRPr>
          </a:p>
          <a:p>
            <a:pPr algn="ctr"/>
            <a:endParaRPr lang="en-US" sz="1800" dirty="0">
              <a:latin typeface="Arial"/>
              <a:cs typeface="Arial"/>
            </a:endParaRPr>
          </a:p>
          <a:p>
            <a:pPr algn="ctr"/>
            <a:r>
              <a:rPr lang="en-US" sz="1800" b="1" dirty="0" smtClean="0">
                <a:latin typeface="Arial"/>
                <a:cs typeface="Arial"/>
              </a:rPr>
              <a:t>Dr</a:t>
            </a:r>
            <a:r>
              <a:rPr lang="en-US" sz="1800" b="1" dirty="0">
                <a:latin typeface="Arial"/>
                <a:cs typeface="Arial"/>
              </a:rPr>
              <a:t>. Tan A. </a:t>
            </a:r>
            <a:r>
              <a:rPr lang="en-US" sz="1800" b="1" dirty="0" err="1" smtClean="0">
                <a:latin typeface="Arial"/>
                <a:cs typeface="Arial"/>
              </a:rPr>
              <a:t>Ince</a:t>
            </a:r>
            <a:endParaRPr lang="en-US" sz="1800" b="1" dirty="0">
              <a:latin typeface="Arial"/>
              <a:cs typeface="Arial"/>
            </a:endParaRPr>
          </a:p>
          <a:p>
            <a:pPr algn="ctr"/>
            <a:r>
              <a:rPr lang="en-US" sz="1800" b="1" dirty="0" smtClean="0">
                <a:latin typeface="Arial"/>
                <a:cs typeface="Arial"/>
              </a:rPr>
              <a:t>University </a:t>
            </a:r>
            <a:r>
              <a:rPr lang="en-US" sz="1800" b="1" dirty="0">
                <a:latin typeface="Arial"/>
                <a:cs typeface="Arial"/>
              </a:rPr>
              <a:t>of Miami. </a:t>
            </a:r>
            <a:endParaRPr lang="en-US" sz="1800" dirty="0">
              <a:latin typeface="Arial"/>
              <a:cs typeface="Arial"/>
            </a:endParaRPr>
          </a:p>
        </p:txBody>
      </p:sp>
      <p:pic>
        <p:nvPicPr>
          <p:cNvPr id="2" name="Picture 1"/>
          <p:cNvPicPr>
            <a:picLocks noChangeAspect="1"/>
          </p:cNvPicPr>
          <p:nvPr/>
        </p:nvPicPr>
        <p:blipFill>
          <a:blip r:embed="rId4"/>
          <a:stretch>
            <a:fillRect/>
          </a:stretch>
        </p:blipFill>
        <p:spPr>
          <a:xfrm>
            <a:off x="4724400" y="1295400"/>
            <a:ext cx="4317023" cy="5257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57200" y="762000"/>
            <a:ext cx="8305800" cy="4708525"/>
          </a:xfrm>
          <a:prstGeom prst="rect">
            <a:avLst/>
          </a:prstGeom>
          <a:noFill/>
          <a:ln w="9525">
            <a:noFill/>
            <a:miter lim="800000"/>
            <a:headEnd/>
            <a:tailEnd/>
          </a:ln>
        </p:spPr>
        <p:txBody>
          <a:bodyPr>
            <a:spAutoFit/>
          </a:bodyPr>
          <a:lstStyle/>
          <a:p>
            <a:pPr marL="609600" indent="-609600">
              <a:tabLst>
                <a:tab pos="454025" algn="l"/>
                <a:tab pos="920750" algn="l"/>
                <a:tab pos="1373188" algn="l"/>
                <a:tab pos="1828800" algn="l"/>
                <a:tab pos="2284413" algn="l"/>
                <a:tab pos="2738438" algn="l"/>
              </a:tabLst>
              <a:defRPr/>
            </a:pPr>
            <a:r>
              <a:rPr lang="en-US" sz="2000" b="1" dirty="0">
                <a:latin typeface="Arial" pitchFamily="-107" charset="0"/>
                <a:ea typeface="+mn-ea"/>
                <a:cs typeface="+mn-cs"/>
              </a:rPr>
              <a:t>V.	Community ecology</a:t>
            </a:r>
          </a:p>
          <a:p>
            <a:pPr marL="609600" indent="-609600">
              <a:tabLst>
                <a:tab pos="454025" algn="l"/>
                <a:tab pos="920750" algn="l"/>
                <a:tab pos="1373188" algn="l"/>
                <a:tab pos="1828800" algn="l"/>
                <a:tab pos="2284413" algn="l"/>
                <a:tab pos="2738438" algn="l"/>
              </a:tabLst>
              <a:defRPr/>
            </a:pPr>
            <a:endParaRPr lang="en-US" sz="2000" dirty="0">
              <a:latin typeface="Arial" pitchFamily="-107" charset="0"/>
              <a:ea typeface="+mn-ea"/>
              <a:cs typeface="+mn-cs"/>
            </a:endParaRPr>
          </a:p>
          <a:p>
            <a:pPr marL="609600" indent="-609600">
              <a:tabLst>
                <a:tab pos="454025" algn="l"/>
                <a:tab pos="920750" algn="l"/>
                <a:tab pos="1373188" algn="l"/>
                <a:tab pos="1828800" algn="l"/>
                <a:tab pos="2284413" algn="l"/>
                <a:tab pos="2738438" algn="l"/>
              </a:tabLst>
              <a:defRPr/>
            </a:pPr>
            <a:r>
              <a:rPr lang="en-US" sz="2000" dirty="0">
                <a:latin typeface="Arial" pitchFamily="-107" charset="0"/>
                <a:ea typeface="+mn-ea"/>
                <a:cs typeface="+mn-cs"/>
              </a:rPr>
              <a:t>	A.	What is community ecology?</a:t>
            </a:r>
          </a:p>
          <a:p>
            <a:pPr marL="609600" indent="-609600">
              <a:tabLst>
                <a:tab pos="454025" algn="l"/>
                <a:tab pos="920750" algn="l"/>
                <a:tab pos="1373188" algn="l"/>
                <a:tab pos="1828800" algn="l"/>
                <a:tab pos="2284413" algn="l"/>
                <a:tab pos="2738438" algn="l"/>
              </a:tabLst>
              <a:defRPr/>
            </a:pPr>
            <a:r>
              <a:rPr lang="en-US" sz="2000" dirty="0">
                <a:latin typeface="Arial" pitchFamily="-107" charset="0"/>
                <a:ea typeface="+mn-ea"/>
                <a:cs typeface="+mn-cs"/>
              </a:rPr>
              <a:t>			1.	What is a </a:t>
            </a:r>
            <a:r>
              <a:rPr lang="en-US" sz="2000" u="sng" dirty="0">
                <a:latin typeface="Arial" pitchFamily="-107" charset="0"/>
                <a:ea typeface="+mn-ea"/>
                <a:cs typeface="+mn-cs"/>
              </a:rPr>
              <a:t>community?</a:t>
            </a:r>
            <a:endParaRPr lang="en-US" sz="2000" dirty="0">
              <a:latin typeface="Arial" pitchFamily="-107" charset="0"/>
              <a:ea typeface="+mn-ea"/>
              <a:cs typeface="+mn-cs"/>
            </a:endParaRPr>
          </a:p>
          <a:p>
            <a:pPr marL="609600" indent="-609600">
              <a:tabLst>
                <a:tab pos="454025" algn="l"/>
                <a:tab pos="920750" algn="l"/>
                <a:tab pos="1373188" algn="l"/>
                <a:tab pos="1828800" algn="l"/>
                <a:tab pos="2284413" algn="l"/>
                <a:tab pos="2738438" algn="l"/>
              </a:tabLst>
              <a:defRPr/>
            </a:pPr>
            <a:r>
              <a:rPr lang="en-US" sz="2000" dirty="0">
                <a:latin typeface="Arial" pitchFamily="-107" charset="0"/>
                <a:ea typeface="+mn-ea"/>
                <a:cs typeface="+mn-cs"/>
              </a:rPr>
              <a:t>			2.	Approaches to studying communities</a:t>
            </a:r>
          </a:p>
          <a:p>
            <a:pPr marL="1947863" indent="-609600">
              <a:tabLst>
                <a:tab pos="454025" algn="l"/>
                <a:tab pos="920750" algn="l"/>
                <a:tab pos="1373188" algn="l"/>
                <a:tab pos="1828800" algn="l"/>
                <a:tab pos="2284413" algn="l"/>
                <a:tab pos="2738438" algn="l"/>
              </a:tabLst>
              <a:defRPr/>
            </a:pPr>
            <a:r>
              <a:rPr lang="en-US" sz="2000" dirty="0">
                <a:latin typeface="Arial" pitchFamily="-107" charset="0"/>
                <a:ea typeface="+mn-ea"/>
                <a:cs typeface="+mn-cs"/>
              </a:rPr>
              <a:t>	a.	Descriptions - associations between different species and between different species assemblages and climate.  Biomes, </a:t>
            </a:r>
            <a:r>
              <a:rPr lang="en-US" sz="2000" dirty="0" err="1">
                <a:latin typeface="Arial" pitchFamily="-107" charset="0"/>
                <a:ea typeface="+mn-ea"/>
                <a:cs typeface="+mn-cs"/>
              </a:rPr>
              <a:t>Holdridge</a:t>
            </a:r>
            <a:r>
              <a:rPr lang="en-US" sz="2000" dirty="0">
                <a:latin typeface="Arial" pitchFamily="-107" charset="0"/>
                <a:ea typeface="+mn-ea"/>
                <a:cs typeface="+mn-cs"/>
              </a:rPr>
              <a:t> classification, now GIS.</a:t>
            </a:r>
          </a:p>
          <a:p>
            <a:pPr marL="1947863" indent="-609600">
              <a:tabLst>
                <a:tab pos="454025" algn="l"/>
                <a:tab pos="920750" algn="l"/>
                <a:tab pos="1373188" algn="l"/>
                <a:tab pos="1828800" algn="l"/>
                <a:tab pos="2284413" algn="l"/>
                <a:tab pos="2738438" algn="l"/>
              </a:tabLst>
              <a:defRPr/>
            </a:pPr>
            <a:r>
              <a:rPr lang="en-US" sz="2000" dirty="0">
                <a:solidFill>
                  <a:srgbClr val="FF0000"/>
                </a:solidFill>
                <a:latin typeface="Arial" pitchFamily="-107" charset="0"/>
                <a:ea typeface="+mn-ea"/>
                <a:cs typeface="+mn-cs"/>
              </a:rPr>
              <a:t>	</a:t>
            </a:r>
            <a:r>
              <a:rPr lang="en-US" sz="2000" dirty="0" err="1">
                <a:solidFill>
                  <a:srgbClr val="FF0000"/>
                </a:solidFill>
                <a:latin typeface="Arial" pitchFamily="-107" charset="0"/>
                <a:ea typeface="+mn-ea"/>
                <a:cs typeface="+mn-cs"/>
              </a:rPr>
              <a:t>b</a:t>
            </a:r>
            <a:r>
              <a:rPr lang="en-US" sz="2000" dirty="0">
                <a:solidFill>
                  <a:srgbClr val="FF0000"/>
                </a:solidFill>
                <a:latin typeface="Arial" pitchFamily="-107" charset="0"/>
                <a:ea typeface="+mn-ea"/>
                <a:cs typeface="+mn-cs"/>
              </a:rPr>
              <a:t>.	Population-based approaches - reductionist view, using individuals and species as building blocks and units.  Stresses biotic interactions such as predation and competition.</a:t>
            </a:r>
          </a:p>
          <a:p>
            <a:pPr marL="1947863" indent="-609600">
              <a:tabLst>
                <a:tab pos="454025" algn="l"/>
                <a:tab pos="920750" algn="l"/>
                <a:tab pos="1373188" algn="l"/>
                <a:tab pos="1828800" algn="l"/>
                <a:tab pos="2284413" algn="l"/>
                <a:tab pos="2738438" algn="l"/>
              </a:tabLst>
              <a:defRPr/>
            </a:pPr>
            <a:r>
              <a:rPr lang="en-US" sz="2000" dirty="0">
                <a:solidFill>
                  <a:srgbClr val="000000"/>
                </a:solidFill>
                <a:latin typeface="Arial" pitchFamily="-107" charset="0"/>
                <a:ea typeface="+mn-ea"/>
                <a:cs typeface="+mn-cs"/>
              </a:rPr>
              <a:t>	</a:t>
            </a:r>
            <a:r>
              <a:rPr lang="en-US" sz="2000" dirty="0" err="1">
                <a:solidFill>
                  <a:srgbClr val="000000"/>
                </a:solidFill>
                <a:latin typeface="Arial" pitchFamily="-107" charset="0"/>
                <a:ea typeface="+mn-ea"/>
                <a:cs typeface="+mn-cs"/>
              </a:rPr>
              <a:t>c</a:t>
            </a:r>
            <a:r>
              <a:rPr lang="en-US" sz="2000" dirty="0">
                <a:solidFill>
                  <a:srgbClr val="000000"/>
                </a:solidFill>
                <a:latin typeface="Arial" pitchFamily="-107" charset="0"/>
                <a:ea typeface="+mn-ea"/>
                <a:cs typeface="+mn-cs"/>
              </a:rPr>
              <a:t>.	Ecosystem ecology - also can be reductionist, using energy and nutrients as units instead of individuals and populations.</a:t>
            </a:r>
          </a:p>
        </p:txBody>
      </p:sp>
      <p:sp>
        <p:nvSpPr>
          <p:cNvPr id="2662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662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0000344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8674" name="Picture 6"/>
          <p:cNvPicPr>
            <a:picLocks noChangeAspect="1" noChangeArrowheads="1"/>
          </p:cNvPicPr>
          <p:nvPr/>
        </p:nvPicPr>
        <p:blipFill>
          <a:blip r:embed="rId3">
            <a:extLst>
              <a:ext uri="{28A0092B-C50C-407E-A947-70E740481C1C}">
                <a14:useLocalDpi xmlns:a14="http://schemas.microsoft.com/office/drawing/2010/main" val="0"/>
              </a:ext>
            </a:extLst>
          </a:blip>
          <a:srcRect r="11166"/>
          <a:stretch>
            <a:fillRect/>
          </a:stretch>
        </p:blipFill>
        <p:spPr bwMode="auto">
          <a:xfrm>
            <a:off x="3003550" y="838200"/>
            <a:ext cx="6019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742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299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14453" y="6396335"/>
            <a:ext cx="4205147" cy="461665"/>
          </a:xfrm>
          <a:prstGeom prst="rect">
            <a:avLst/>
          </a:prstGeom>
          <a:noFill/>
        </p:spPr>
        <p:txBody>
          <a:bodyPr wrap="none" rtlCol="0">
            <a:spAutoFit/>
          </a:bodyPr>
          <a:lstStyle/>
          <a:p>
            <a:r>
              <a:rPr lang="en-US" dirty="0" smtClean="0">
                <a:latin typeface="Arial"/>
                <a:cs typeface="Arial"/>
              </a:rPr>
              <a:t>The food web may be known.</a:t>
            </a:r>
            <a:endParaRPr lang="en-US" dirty="0">
              <a:latin typeface="Arial"/>
              <a:cs typeface="Arial"/>
            </a:endParaRPr>
          </a:p>
        </p:txBody>
      </p:sp>
    </p:spTree>
    <p:extLst>
      <p:ext uri="{BB962C8B-B14F-4D97-AF65-F5344CB8AC3E}">
        <p14:creationId xmlns:p14="http://schemas.microsoft.com/office/powerpoint/2010/main" val="25956434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3" descr="st joe red penshell ppt"/>
          <p:cNvPicPr>
            <a:picLocks noChangeAspect="1" noChangeArrowheads="1"/>
          </p:cNvPicPr>
          <p:nvPr/>
        </p:nvPicPr>
        <p:blipFill>
          <a:blip r:embed="rId3">
            <a:lum bright="12000"/>
            <a:extLst>
              <a:ext uri="{28A0092B-C50C-407E-A947-70E740481C1C}">
                <a14:useLocalDpi xmlns:a14="http://schemas.microsoft.com/office/drawing/2010/main" val="0"/>
              </a:ext>
            </a:extLst>
          </a:blip>
          <a:srcRect/>
          <a:stretch>
            <a:fillRect/>
          </a:stretch>
        </p:blipFill>
        <p:spPr bwMode="auto">
          <a:xfrm>
            <a:off x="4267200" y="0"/>
            <a:ext cx="4267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2" name="Picture 4" descr="PenShell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4267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3" name="Text Box 5"/>
          <p:cNvSpPr txBox="1">
            <a:spLocks noChangeArrowheads="1"/>
          </p:cNvSpPr>
          <p:nvPr/>
        </p:nvSpPr>
        <p:spPr bwMode="auto">
          <a:xfrm>
            <a:off x="990600" y="2514600"/>
            <a:ext cx="209708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spcBef>
                <a:spcPct val="50000"/>
              </a:spcBef>
            </a:pPr>
            <a:r>
              <a:rPr lang="en-US" i="1">
                <a:solidFill>
                  <a:srgbClr val="E8E8E8"/>
                </a:solidFill>
                <a:ea typeface="MS PGothic" charset="0"/>
                <a:cs typeface="MS PGothic" charset="0"/>
              </a:rPr>
              <a:t>Atrina rigida</a:t>
            </a:r>
          </a:p>
        </p:txBody>
      </p:sp>
      <p:sp>
        <p:nvSpPr>
          <p:cNvPr id="30724" name="Line 6"/>
          <p:cNvSpPr>
            <a:spLocks noChangeShapeType="1"/>
          </p:cNvSpPr>
          <p:nvPr/>
        </p:nvSpPr>
        <p:spPr bwMode="auto">
          <a:xfrm>
            <a:off x="304800" y="762000"/>
            <a:ext cx="0" cy="1676400"/>
          </a:xfrm>
          <a:prstGeom prst="line">
            <a:avLst/>
          </a:prstGeom>
          <a:noFill/>
          <a:ln w="28575">
            <a:solidFill>
              <a:srgbClr val="FFFFFF"/>
            </a:solidFill>
            <a:round/>
            <a:headEnd type="oval" w="med" len="med"/>
            <a:tailEnd type="oval" w="med" len="med"/>
          </a:ln>
          <a:extLst>
            <a:ext uri="{909E8E84-426E-40dd-AFC4-6F175D3DCCD1}">
              <a14:hiddenFill xmlns:a14="http://schemas.microsoft.com/office/drawing/2010/main">
                <a:noFill/>
              </a14:hiddenFill>
            </a:ext>
          </a:extLst>
        </p:spPr>
        <p:txBody>
          <a:bodyPr/>
          <a:lstStyle/>
          <a:p>
            <a:endParaRPr lang="en-US"/>
          </a:p>
        </p:txBody>
      </p:sp>
      <p:sp>
        <p:nvSpPr>
          <p:cNvPr id="30725" name="Text Box 7"/>
          <p:cNvSpPr txBox="1">
            <a:spLocks noChangeArrowheads="1"/>
          </p:cNvSpPr>
          <p:nvPr/>
        </p:nvSpPr>
        <p:spPr bwMode="auto">
          <a:xfrm>
            <a:off x="3200400" y="0"/>
            <a:ext cx="10223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FFFF"/>
                </a:solidFill>
                <a:ea typeface="MS PGothic" charset="0"/>
                <a:cs typeface="MS PGothic" charset="0"/>
              </a:rPr>
              <a:t>~19 cm</a:t>
            </a:r>
          </a:p>
        </p:txBody>
      </p:sp>
      <p:pic>
        <p:nvPicPr>
          <p:cNvPr id="3072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3733800"/>
            <a:ext cx="1295400"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27" name="Picture 2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95400" y="5181600"/>
            <a:ext cx="809625" cy="100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28" name="Picture 2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29000" y="4724400"/>
            <a:ext cx="942975" cy="704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29" name="Picture 2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810000"/>
            <a:ext cx="11715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0" name="Picture 2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2400" y="4648200"/>
            <a:ext cx="1143000" cy="82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1" name="Picture 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2400" y="3733800"/>
            <a:ext cx="1295400" cy="92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2" name="Picture 3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05200" y="5562600"/>
            <a:ext cx="914400" cy="744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3" name="Picture 4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209800" y="5499100"/>
            <a:ext cx="11430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4" name="Picture 4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029200" y="4876800"/>
            <a:ext cx="990600" cy="74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5" name="Picture 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953000" y="5791200"/>
            <a:ext cx="11430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6" name="Picture 46"/>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52400" y="5486400"/>
            <a:ext cx="10477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7" name="Picture 47"/>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209800" y="4800600"/>
            <a:ext cx="1143000"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8" name="Picture 5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648200" y="3886200"/>
            <a:ext cx="990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39" name="Picture 5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6019800" y="3733800"/>
            <a:ext cx="91440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40" name="Picture 3"/>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6238875" y="5535613"/>
            <a:ext cx="1447800"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41" name="Picture 9"/>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086475" y="4643438"/>
            <a:ext cx="1143000" cy="855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42" name="Picture 14"/>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7839075" y="5405438"/>
            <a:ext cx="12573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43" name="Picture 20"/>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7534275" y="4262438"/>
            <a:ext cx="14192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pic>
        <p:nvPicPr>
          <p:cNvPr id="30744" name="Picture 3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7010400" y="3276600"/>
            <a:ext cx="766763"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pic>
      <p:sp>
        <p:nvSpPr>
          <p:cNvPr id="26" name="TextBox 25"/>
          <p:cNvSpPr txBox="1"/>
          <p:nvPr/>
        </p:nvSpPr>
        <p:spPr>
          <a:xfrm>
            <a:off x="76200" y="6400800"/>
            <a:ext cx="5573160" cy="461665"/>
          </a:xfrm>
          <a:prstGeom prst="rect">
            <a:avLst/>
          </a:prstGeom>
          <a:noFill/>
        </p:spPr>
        <p:txBody>
          <a:bodyPr wrap="none" rtlCol="0">
            <a:spAutoFit/>
          </a:bodyPr>
          <a:lstStyle/>
          <a:p>
            <a:r>
              <a:rPr lang="en-US" dirty="0" smtClean="0">
                <a:latin typeface="Arial"/>
                <a:cs typeface="Arial"/>
              </a:rPr>
              <a:t>. . . or it may be more of an association.</a:t>
            </a:r>
            <a:endParaRPr lang="en-US" dirty="0">
              <a:latin typeface="Arial"/>
              <a:cs typeface="Arial"/>
            </a:endParaRPr>
          </a:p>
        </p:txBody>
      </p:sp>
    </p:spTree>
    <p:extLst>
      <p:ext uri="{BB962C8B-B14F-4D97-AF65-F5344CB8AC3E}">
        <p14:creationId xmlns:p14="http://schemas.microsoft.com/office/powerpoint/2010/main" val="942781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3"/>
          <p:cNvSpPr>
            <a:spLocks noChangeArrowheads="1"/>
          </p:cNvSpPr>
          <p:nvPr/>
        </p:nvSpPr>
        <p:spPr bwMode="auto">
          <a:xfrm>
            <a:off x="457200" y="762000"/>
            <a:ext cx="8305800" cy="4708525"/>
          </a:xfrm>
          <a:prstGeom prst="rect">
            <a:avLst/>
          </a:prstGeom>
          <a:noFill/>
          <a:ln w="9525">
            <a:noFill/>
            <a:miter lim="800000"/>
            <a:headEnd/>
            <a:tailEnd/>
          </a:ln>
        </p:spPr>
        <p:txBody>
          <a:bodyPr>
            <a:spAutoFit/>
          </a:bodyPr>
          <a:lstStyle/>
          <a:p>
            <a:pPr marL="609600" indent="-609600">
              <a:tabLst>
                <a:tab pos="454025" algn="l"/>
                <a:tab pos="920750" algn="l"/>
                <a:tab pos="1373188" algn="l"/>
                <a:tab pos="1828800" algn="l"/>
                <a:tab pos="2284413" algn="l"/>
                <a:tab pos="2738438" algn="l"/>
              </a:tabLst>
              <a:defRPr/>
            </a:pPr>
            <a:r>
              <a:rPr lang="en-US" sz="2000" b="1" dirty="0">
                <a:latin typeface="Arial" pitchFamily="-107" charset="0"/>
                <a:ea typeface="+mn-ea"/>
                <a:cs typeface="+mn-cs"/>
              </a:rPr>
              <a:t>V.	Community ecology</a:t>
            </a:r>
          </a:p>
          <a:p>
            <a:pPr marL="609600" indent="-609600">
              <a:tabLst>
                <a:tab pos="454025" algn="l"/>
                <a:tab pos="920750" algn="l"/>
                <a:tab pos="1373188" algn="l"/>
                <a:tab pos="1828800" algn="l"/>
                <a:tab pos="2284413" algn="l"/>
                <a:tab pos="2738438" algn="l"/>
              </a:tabLst>
              <a:defRPr/>
            </a:pPr>
            <a:endParaRPr lang="en-US" sz="2000" dirty="0">
              <a:latin typeface="Arial" pitchFamily="-107" charset="0"/>
              <a:ea typeface="+mn-ea"/>
              <a:cs typeface="+mn-cs"/>
            </a:endParaRPr>
          </a:p>
          <a:p>
            <a:pPr marL="609600" indent="-609600">
              <a:tabLst>
                <a:tab pos="454025" algn="l"/>
                <a:tab pos="920750" algn="l"/>
                <a:tab pos="1373188" algn="l"/>
                <a:tab pos="1828800" algn="l"/>
                <a:tab pos="2284413" algn="l"/>
                <a:tab pos="2738438" algn="l"/>
              </a:tabLst>
              <a:defRPr/>
            </a:pPr>
            <a:r>
              <a:rPr lang="en-US" sz="2000" dirty="0">
                <a:latin typeface="Arial" pitchFamily="-107" charset="0"/>
                <a:ea typeface="+mn-ea"/>
                <a:cs typeface="+mn-cs"/>
              </a:rPr>
              <a:t>	A.	What is community ecology?</a:t>
            </a:r>
          </a:p>
          <a:p>
            <a:pPr marL="609600" indent="-609600">
              <a:tabLst>
                <a:tab pos="454025" algn="l"/>
                <a:tab pos="920750" algn="l"/>
                <a:tab pos="1373188" algn="l"/>
                <a:tab pos="1828800" algn="l"/>
                <a:tab pos="2284413" algn="l"/>
                <a:tab pos="2738438" algn="l"/>
              </a:tabLst>
              <a:defRPr/>
            </a:pPr>
            <a:r>
              <a:rPr lang="en-US" sz="2000" dirty="0">
                <a:latin typeface="Arial" pitchFamily="-107" charset="0"/>
                <a:ea typeface="+mn-ea"/>
                <a:cs typeface="+mn-cs"/>
              </a:rPr>
              <a:t>			1.	What is a </a:t>
            </a:r>
            <a:r>
              <a:rPr lang="en-US" sz="2000" u="sng" dirty="0">
                <a:latin typeface="Arial" pitchFamily="-107" charset="0"/>
                <a:ea typeface="+mn-ea"/>
                <a:cs typeface="+mn-cs"/>
              </a:rPr>
              <a:t>community?</a:t>
            </a:r>
            <a:endParaRPr lang="en-US" sz="2000" dirty="0">
              <a:latin typeface="Arial" pitchFamily="-107" charset="0"/>
              <a:ea typeface="+mn-ea"/>
              <a:cs typeface="+mn-cs"/>
            </a:endParaRPr>
          </a:p>
          <a:p>
            <a:pPr marL="609600" indent="-609600">
              <a:tabLst>
                <a:tab pos="454025" algn="l"/>
                <a:tab pos="920750" algn="l"/>
                <a:tab pos="1373188" algn="l"/>
                <a:tab pos="1828800" algn="l"/>
                <a:tab pos="2284413" algn="l"/>
                <a:tab pos="2738438" algn="l"/>
              </a:tabLst>
              <a:defRPr/>
            </a:pPr>
            <a:r>
              <a:rPr lang="en-US" sz="2000" dirty="0">
                <a:latin typeface="Arial" pitchFamily="-107" charset="0"/>
                <a:ea typeface="+mn-ea"/>
                <a:cs typeface="+mn-cs"/>
              </a:rPr>
              <a:t>			2.	Approaches to studying communities</a:t>
            </a:r>
          </a:p>
          <a:p>
            <a:pPr marL="1947863" indent="-609600">
              <a:tabLst>
                <a:tab pos="454025" algn="l"/>
                <a:tab pos="920750" algn="l"/>
                <a:tab pos="1373188" algn="l"/>
                <a:tab pos="1828800" algn="l"/>
                <a:tab pos="2284413" algn="l"/>
                <a:tab pos="2738438" algn="l"/>
              </a:tabLst>
              <a:defRPr/>
            </a:pPr>
            <a:r>
              <a:rPr lang="en-US" sz="2000" dirty="0">
                <a:latin typeface="Arial" pitchFamily="-107" charset="0"/>
                <a:ea typeface="+mn-ea"/>
                <a:cs typeface="+mn-cs"/>
              </a:rPr>
              <a:t>	a.	Descriptions - associations between different species and between different species assemblages and climate.  Biomes, </a:t>
            </a:r>
            <a:r>
              <a:rPr lang="en-US" sz="2000" dirty="0" err="1">
                <a:latin typeface="Arial" pitchFamily="-107" charset="0"/>
                <a:ea typeface="+mn-ea"/>
                <a:cs typeface="+mn-cs"/>
              </a:rPr>
              <a:t>Holdridge</a:t>
            </a:r>
            <a:r>
              <a:rPr lang="en-US" sz="2000" dirty="0">
                <a:latin typeface="Arial" pitchFamily="-107" charset="0"/>
                <a:ea typeface="+mn-ea"/>
                <a:cs typeface="+mn-cs"/>
              </a:rPr>
              <a:t> classification, now GIS.</a:t>
            </a:r>
          </a:p>
          <a:p>
            <a:pPr marL="1947863" indent="-609600">
              <a:tabLst>
                <a:tab pos="454025" algn="l"/>
                <a:tab pos="920750" algn="l"/>
                <a:tab pos="1373188" algn="l"/>
                <a:tab pos="1828800" algn="l"/>
                <a:tab pos="2284413" algn="l"/>
                <a:tab pos="2738438" algn="l"/>
              </a:tabLst>
              <a:defRPr/>
            </a:pPr>
            <a:r>
              <a:rPr lang="en-US" sz="2000" dirty="0">
                <a:solidFill>
                  <a:schemeClr val="accent4"/>
                </a:solidFill>
                <a:latin typeface="Arial" pitchFamily="-107" charset="0"/>
                <a:ea typeface="+mn-ea"/>
                <a:cs typeface="+mn-cs"/>
              </a:rPr>
              <a:t>	</a:t>
            </a:r>
            <a:r>
              <a:rPr lang="en-US" sz="2000" dirty="0" err="1">
                <a:solidFill>
                  <a:schemeClr val="accent4"/>
                </a:solidFill>
                <a:latin typeface="Arial" pitchFamily="-107" charset="0"/>
                <a:ea typeface="+mn-ea"/>
                <a:cs typeface="+mn-cs"/>
              </a:rPr>
              <a:t>b</a:t>
            </a:r>
            <a:r>
              <a:rPr lang="en-US" sz="2000" dirty="0">
                <a:solidFill>
                  <a:schemeClr val="accent4"/>
                </a:solidFill>
                <a:latin typeface="Arial" pitchFamily="-107" charset="0"/>
                <a:ea typeface="+mn-ea"/>
                <a:cs typeface="+mn-cs"/>
              </a:rPr>
              <a:t>.	Population-based approaches - reductionist view, using individuals and species as building blocks and units.  Stresses biotic interactions such as predation and competition.</a:t>
            </a:r>
          </a:p>
          <a:p>
            <a:pPr marL="1947863" indent="-609600">
              <a:tabLst>
                <a:tab pos="454025" algn="l"/>
                <a:tab pos="920750" algn="l"/>
                <a:tab pos="1373188" algn="l"/>
                <a:tab pos="1828800" algn="l"/>
                <a:tab pos="2284413" algn="l"/>
                <a:tab pos="2738438" algn="l"/>
              </a:tabLst>
              <a:defRPr/>
            </a:pPr>
            <a:r>
              <a:rPr lang="en-US" sz="2000" dirty="0">
                <a:solidFill>
                  <a:srgbClr val="FF0000"/>
                </a:solidFill>
                <a:latin typeface="Arial" pitchFamily="-107" charset="0"/>
                <a:ea typeface="+mn-ea"/>
                <a:cs typeface="+mn-cs"/>
              </a:rPr>
              <a:t>	</a:t>
            </a:r>
            <a:r>
              <a:rPr lang="en-US" sz="2000" dirty="0" err="1">
                <a:solidFill>
                  <a:srgbClr val="FF0000"/>
                </a:solidFill>
                <a:latin typeface="Arial" pitchFamily="-107" charset="0"/>
                <a:ea typeface="+mn-ea"/>
                <a:cs typeface="+mn-cs"/>
              </a:rPr>
              <a:t>c</a:t>
            </a:r>
            <a:r>
              <a:rPr lang="en-US" sz="2000" dirty="0">
                <a:solidFill>
                  <a:srgbClr val="FF0000"/>
                </a:solidFill>
                <a:latin typeface="Arial" pitchFamily="-107" charset="0"/>
                <a:ea typeface="+mn-ea"/>
                <a:cs typeface="+mn-cs"/>
              </a:rPr>
              <a:t>.	Ecosystem ecology - also can be reductionist, using energy and nutrients as units instead of individuals and populations.</a:t>
            </a:r>
          </a:p>
        </p:txBody>
      </p:sp>
      <p:sp>
        <p:nvSpPr>
          <p:cNvPr id="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277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4522416"/>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3"/>
          <p:cNvSpPr>
            <a:spLocks noChangeArrowheads="1"/>
          </p:cNvSpPr>
          <p:nvPr/>
        </p:nvSpPr>
        <p:spPr bwMode="auto">
          <a:xfrm>
            <a:off x="457200" y="762000"/>
            <a:ext cx="83058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1947863" indent="-609600">
              <a:tabLst>
                <a:tab pos="454025" algn="l"/>
                <a:tab pos="920750" algn="l"/>
                <a:tab pos="1373188" algn="l"/>
                <a:tab pos="1828800" algn="l"/>
                <a:tab pos="2284413" algn="l"/>
                <a:tab pos="2738438" algn="l"/>
              </a:tabLst>
            </a:pPr>
            <a:r>
              <a:rPr lang="en-US" sz="2000">
                <a:solidFill>
                  <a:srgbClr val="FF6600"/>
                </a:solidFill>
                <a:latin typeface="Arial" charset="0"/>
              </a:rPr>
              <a:t>	c.	Ecosystem ecology - also can be reductionist, using energy and nutrients as units instead of individuals and populations.</a:t>
            </a:r>
          </a:p>
        </p:txBody>
      </p:sp>
      <p:sp>
        <p:nvSpPr>
          <p:cNvPr id="3481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4819"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611313" y="1409700"/>
            <a:ext cx="6846887" cy="544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5"/>
          <p:cNvSpPr txBox="1">
            <a:spLocks noChangeArrowheads="1"/>
          </p:cNvSpPr>
          <p:nvPr/>
        </p:nvSpPr>
        <p:spPr bwMode="auto">
          <a:xfrm>
            <a:off x="381000" y="5334000"/>
            <a:ext cx="27765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Odum</a:t>
            </a:r>
            <a:r>
              <a:rPr lang="ja-JP" altLang="en-US" sz="1800">
                <a:latin typeface="Arial" charset="0"/>
                <a:cs typeface="Arial" charset="0"/>
              </a:rPr>
              <a:t>’</a:t>
            </a:r>
            <a:r>
              <a:rPr lang="en-US" altLang="ja-JP" sz="1800">
                <a:latin typeface="Arial" charset="0"/>
                <a:cs typeface="Arial" charset="0"/>
              </a:rPr>
              <a:t>s model of the </a:t>
            </a:r>
          </a:p>
          <a:p>
            <a:r>
              <a:rPr lang="en-US" sz="1800">
                <a:latin typeface="Arial" charset="0"/>
                <a:cs typeface="Arial" charset="0"/>
              </a:rPr>
              <a:t>Silver Springs ecosystem</a:t>
            </a:r>
          </a:p>
        </p:txBody>
      </p:sp>
    </p:spTree>
    <p:extLst>
      <p:ext uri="{BB962C8B-B14F-4D97-AF65-F5344CB8AC3E}">
        <p14:creationId xmlns:p14="http://schemas.microsoft.com/office/powerpoint/2010/main" val="2204722704"/>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3"/>
          <p:cNvSpPr>
            <a:spLocks noChangeArrowheads="1"/>
          </p:cNvSpPr>
          <p:nvPr/>
        </p:nvSpPr>
        <p:spPr bwMode="auto">
          <a:xfrm>
            <a:off x="990600" y="914400"/>
            <a:ext cx="76962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a:latin typeface="Arial" charset="0"/>
              </a:rPr>
              <a:t>IV.	Community ecology</a:t>
            </a:r>
          </a:p>
          <a:p>
            <a:pPr marL="609600" indent="-609600">
              <a:tabLst>
                <a:tab pos="454025" algn="l"/>
                <a:tab pos="920750" algn="l"/>
                <a:tab pos="1373188" algn="l"/>
                <a:tab pos="1828800" algn="l"/>
                <a:tab pos="2284413" algn="l"/>
                <a:tab pos="2738438" algn="l"/>
              </a:tabLst>
            </a:pPr>
            <a:r>
              <a:rPr lang="en-US" sz="2000">
                <a:latin typeface="Arial" charset="0"/>
              </a:rPr>
              <a:t>	A.	What is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B.	How do we quantify communities?  </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1.	Tools of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	growth form and structure</a:t>
            </a:r>
          </a:p>
          <a:p>
            <a:pPr marL="609600" indent="-609600">
              <a:tabLst>
                <a:tab pos="454025" algn="l"/>
                <a:tab pos="920750" algn="l"/>
                <a:tab pos="1373188" algn="l"/>
                <a:tab pos="1828800" algn="l"/>
                <a:tab pos="2284413" algn="l"/>
                <a:tab pos="2738438" algn="l"/>
              </a:tabLst>
            </a:pPr>
            <a:r>
              <a:rPr lang="en-US" sz="2000">
                <a:latin typeface="Arial" charset="0"/>
              </a:rPr>
              <a:t>				b.	number of species vs. diversity of species</a:t>
            </a:r>
          </a:p>
          <a:p>
            <a:pPr marL="609600" indent="-609600">
              <a:tabLst>
                <a:tab pos="454025" algn="l"/>
                <a:tab pos="920750" algn="l"/>
                <a:tab pos="1373188" algn="l"/>
                <a:tab pos="1828800" algn="l"/>
                <a:tab pos="2284413" algn="l"/>
                <a:tab pos="2738438" algn="l"/>
              </a:tabLst>
            </a:pPr>
            <a:r>
              <a:rPr lang="en-US" sz="2000">
                <a:latin typeface="Arial" charset="0"/>
              </a:rPr>
              <a:t>				c.	dominance/ relative abundance:</a:t>
            </a:r>
          </a:p>
          <a:p>
            <a:pPr marL="609600" indent="-609600">
              <a:tabLst>
                <a:tab pos="454025" algn="l"/>
                <a:tab pos="920750" algn="l"/>
                <a:tab pos="1373188" algn="l"/>
                <a:tab pos="1828800" algn="l"/>
                <a:tab pos="2284413" algn="l"/>
                <a:tab pos="2738438" algn="l"/>
              </a:tabLst>
            </a:pPr>
            <a:r>
              <a:rPr lang="en-US" sz="2000">
                <a:latin typeface="Arial" charset="0"/>
              </a:rPr>
              <a:t>				d.	rank abundance curves</a:t>
            </a:r>
          </a:p>
          <a:p>
            <a:pPr marL="609600" indent="-609600">
              <a:tabLst>
                <a:tab pos="454025" algn="l"/>
                <a:tab pos="920750" algn="l"/>
                <a:tab pos="1373188" algn="l"/>
                <a:tab pos="1828800" algn="l"/>
                <a:tab pos="2284413" algn="l"/>
                <a:tab pos="2738438" algn="l"/>
              </a:tabLst>
            </a:pPr>
            <a:r>
              <a:rPr lang="en-US" sz="2000">
                <a:latin typeface="Arial" charset="0"/>
              </a:rPr>
              <a:t>				e.	food or trophic webs</a:t>
            </a:r>
          </a:p>
          <a:p>
            <a:pPr marL="609600" indent="-609600">
              <a:tabLst>
                <a:tab pos="454025" algn="l"/>
                <a:tab pos="920750" algn="l"/>
                <a:tab pos="1373188" algn="l"/>
                <a:tab pos="1828800" algn="l"/>
                <a:tab pos="2284413" algn="l"/>
                <a:tab pos="2738438" algn="l"/>
              </a:tabLst>
            </a:pPr>
            <a:endParaRPr lang="en-US" sz="2000">
              <a:solidFill>
                <a:srgbClr val="000000"/>
              </a:solidFill>
              <a:latin typeface="Arial" charset="0"/>
            </a:endParaRPr>
          </a:p>
        </p:txBody>
      </p:sp>
      <p:sp>
        <p:nvSpPr>
          <p:cNvPr id="3891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38915"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3"/>
          <p:cNvSpPr>
            <a:spLocks noChangeArrowheads="1"/>
          </p:cNvSpPr>
          <p:nvPr/>
        </p:nvSpPr>
        <p:spPr bwMode="auto">
          <a:xfrm>
            <a:off x="990600" y="914400"/>
            <a:ext cx="7696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a:latin typeface="Arial" charset="0"/>
              </a:rPr>
              <a:t>IV.	Community ecology</a:t>
            </a:r>
          </a:p>
          <a:p>
            <a:pPr marL="609600" indent="-609600">
              <a:tabLst>
                <a:tab pos="454025" algn="l"/>
                <a:tab pos="920750" algn="l"/>
                <a:tab pos="1373188" algn="l"/>
                <a:tab pos="1828800" algn="l"/>
                <a:tab pos="2284413" algn="l"/>
                <a:tab pos="2738438" algn="l"/>
              </a:tabLst>
            </a:pPr>
            <a:r>
              <a:rPr lang="en-US" sz="2000">
                <a:latin typeface="Arial" charset="0"/>
              </a:rPr>
              <a:t>	A.	What is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B.	How do we quantify communities?  </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1.	Tools of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t>
            </a:r>
            <a:r>
              <a:rPr lang="en-US" sz="2000">
                <a:solidFill>
                  <a:srgbClr val="FF0000"/>
                </a:solidFill>
                <a:latin typeface="Arial" charset="0"/>
              </a:rPr>
              <a:t>a.	growth form and structure</a:t>
            </a:r>
          </a:p>
          <a:p>
            <a:pPr marL="609600" indent="-609600">
              <a:tabLst>
                <a:tab pos="454025" algn="l"/>
                <a:tab pos="920750" algn="l"/>
                <a:tab pos="1373188" algn="l"/>
                <a:tab pos="1828800" algn="l"/>
                <a:tab pos="2284413" algn="l"/>
                <a:tab pos="2738438" algn="l"/>
              </a:tabLst>
            </a:pPr>
            <a:endParaRPr lang="en-US" sz="2000">
              <a:solidFill>
                <a:srgbClr val="FF0000"/>
              </a:solidFill>
              <a:latin typeface="Arial" charset="0"/>
            </a:endParaRPr>
          </a:p>
          <a:p>
            <a:pPr marL="609600" indent="-609600">
              <a:tabLst>
                <a:tab pos="454025" algn="l"/>
                <a:tab pos="920750" algn="l"/>
                <a:tab pos="1373188" algn="l"/>
                <a:tab pos="1828800" algn="l"/>
                <a:tab pos="2284413" algn="l"/>
                <a:tab pos="2738438" algn="l"/>
              </a:tabLst>
            </a:pPr>
            <a:r>
              <a:rPr lang="en-US" sz="2000">
                <a:solidFill>
                  <a:srgbClr val="FF0000"/>
                </a:solidFill>
                <a:latin typeface="Arial" charset="0"/>
              </a:rPr>
              <a:t>	prairie vs. forests, coral reef vs. sandy bottom</a:t>
            </a:r>
          </a:p>
          <a:p>
            <a:pPr marL="609600" indent="-609600">
              <a:tabLst>
                <a:tab pos="454025" algn="l"/>
                <a:tab pos="920750" algn="l"/>
                <a:tab pos="1373188" algn="l"/>
                <a:tab pos="1828800" algn="l"/>
                <a:tab pos="2284413" algn="l"/>
                <a:tab pos="2738438" algn="l"/>
              </a:tabLst>
            </a:pPr>
            <a:endParaRPr lang="en-US" sz="2000">
              <a:solidFill>
                <a:srgbClr val="FF0000"/>
              </a:solidFill>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b.	number of species vs. diversity of species</a:t>
            </a:r>
          </a:p>
          <a:p>
            <a:pPr marL="609600" indent="-609600">
              <a:tabLst>
                <a:tab pos="454025" algn="l"/>
                <a:tab pos="920750" algn="l"/>
                <a:tab pos="1373188" algn="l"/>
                <a:tab pos="1828800" algn="l"/>
                <a:tab pos="2284413" algn="l"/>
                <a:tab pos="2738438" algn="l"/>
              </a:tabLst>
            </a:pPr>
            <a:r>
              <a:rPr lang="en-US" sz="2000">
                <a:latin typeface="Arial" charset="0"/>
              </a:rPr>
              <a:t>				c.	dominance/ relative abundance:</a:t>
            </a:r>
          </a:p>
          <a:p>
            <a:pPr marL="609600" indent="-609600">
              <a:tabLst>
                <a:tab pos="454025" algn="l"/>
                <a:tab pos="920750" algn="l"/>
                <a:tab pos="1373188" algn="l"/>
                <a:tab pos="1828800" algn="l"/>
                <a:tab pos="2284413" algn="l"/>
                <a:tab pos="2738438" algn="l"/>
              </a:tabLst>
            </a:pPr>
            <a:r>
              <a:rPr lang="en-US" sz="2000">
                <a:latin typeface="Arial" charset="0"/>
              </a:rPr>
              <a:t>				d.	rank abundance curves</a:t>
            </a:r>
          </a:p>
          <a:p>
            <a:pPr marL="609600" indent="-609600">
              <a:tabLst>
                <a:tab pos="454025" algn="l"/>
                <a:tab pos="920750" algn="l"/>
                <a:tab pos="1373188" algn="l"/>
                <a:tab pos="1828800" algn="l"/>
                <a:tab pos="2284413" algn="l"/>
                <a:tab pos="2738438" algn="l"/>
              </a:tabLst>
            </a:pPr>
            <a:r>
              <a:rPr lang="en-US" sz="2000">
                <a:latin typeface="Arial" charset="0"/>
              </a:rPr>
              <a:t>				e.	food or trophic webs</a:t>
            </a:r>
          </a:p>
          <a:p>
            <a:pPr marL="609600" indent="-609600">
              <a:tabLst>
                <a:tab pos="454025" algn="l"/>
                <a:tab pos="920750" algn="l"/>
                <a:tab pos="1373188" algn="l"/>
                <a:tab pos="1828800" algn="l"/>
                <a:tab pos="2284413" algn="l"/>
                <a:tab pos="2738438" algn="l"/>
              </a:tabLst>
            </a:pPr>
            <a:endParaRPr lang="en-US" sz="2000">
              <a:solidFill>
                <a:srgbClr val="000000"/>
              </a:solidFill>
              <a:latin typeface="Arial" charset="0"/>
            </a:endParaRPr>
          </a:p>
        </p:txBody>
      </p:sp>
      <p:sp>
        <p:nvSpPr>
          <p:cNvPr id="4096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096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356555"/>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3010"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1"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334000" y="3903663"/>
            <a:ext cx="38100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2" name="Picture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73738" y="685800"/>
            <a:ext cx="314166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3" name="TextBox 6"/>
          <p:cNvSpPr txBox="1">
            <a:spLocks noChangeArrowheads="1"/>
          </p:cNvSpPr>
          <p:nvPr/>
        </p:nvSpPr>
        <p:spPr bwMode="auto">
          <a:xfrm>
            <a:off x="7512050" y="338138"/>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S = 13 spp.</a:t>
            </a:r>
          </a:p>
        </p:txBody>
      </p:sp>
      <p:sp>
        <p:nvSpPr>
          <p:cNvPr id="43014" name="TextBox 7"/>
          <p:cNvSpPr txBox="1">
            <a:spLocks noChangeArrowheads="1"/>
          </p:cNvSpPr>
          <p:nvPr/>
        </p:nvSpPr>
        <p:spPr bwMode="auto">
          <a:xfrm>
            <a:off x="4495800" y="5791200"/>
            <a:ext cx="14890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S = 12 spp.</a:t>
            </a:r>
          </a:p>
        </p:txBody>
      </p:sp>
      <p:sp>
        <p:nvSpPr>
          <p:cNvPr id="43015" name="Rectangle 3"/>
          <p:cNvSpPr>
            <a:spLocks noChangeArrowheads="1"/>
          </p:cNvSpPr>
          <p:nvPr/>
        </p:nvSpPr>
        <p:spPr bwMode="auto">
          <a:xfrm>
            <a:off x="990600" y="914400"/>
            <a:ext cx="7696200" cy="405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dirty="0">
                <a:latin typeface="Arial" charset="0"/>
              </a:rPr>
              <a:t>IV.	Community ecology</a:t>
            </a:r>
          </a:p>
          <a:p>
            <a:pPr marL="609600" indent="-609600">
              <a:tabLst>
                <a:tab pos="454025" algn="l"/>
                <a:tab pos="920750" algn="l"/>
                <a:tab pos="1373188" algn="l"/>
                <a:tab pos="1828800" algn="l"/>
                <a:tab pos="2284413" algn="l"/>
                <a:tab pos="2738438" algn="l"/>
              </a:tabLst>
            </a:pPr>
            <a:r>
              <a:rPr lang="en-US" sz="2000" dirty="0">
                <a:latin typeface="Arial" charset="0"/>
              </a:rPr>
              <a:t>	A.	What is community ecology?</a:t>
            </a:r>
          </a:p>
          <a:p>
            <a:pPr marL="609600" indent="-609600">
              <a:tabLst>
                <a:tab pos="454025" algn="l"/>
                <a:tab pos="920750" algn="l"/>
                <a:tab pos="1373188" algn="l"/>
                <a:tab pos="1828800" algn="l"/>
                <a:tab pos="2284413" algn="l"/>
                <a:tab pos="2738438" algn="l"/>
              </a:tabLst>
            </a:pPr>
            <a:endParaRPr lang="en-US" sz="2000" dirty="0">
              <a:latin typeface="Arial" charset="0"/>
            </a:endParaRPr>
          </a:p>
          <a:p>
            <a:pPr marL="609600" indent="-609600">
              <a:tabLst>
                <a:tab pos="454025" algn="l"/>
                <a:tab pos="920750" algn="l"/>
                <a:tab pos="1373188" algn="l"/>
                <a:tab pos="1828800" algn="l"/>
                <a:tab pos="2284413" algn="l"/>
                <a:tab pos="2738438" algn="l"/>
              </a:tabLst>
            </a:pPr>
            <a:r>
              <a:rPr lang="en-US" sz="2000" dirty="0">
                <a:latin typeface="Arial" charset="0"/>
              </a:rPr>
              <a:t>	B.	How do we quantify communities?  </a:t>
            </a:r>
          </a:p>
          <a:p>
            <a:pPr marL="609600" indent="-609600">
              <a:tabLst>
                <a:tab pos="454025" algn="l"/>
                <a:tab pos="920750" algn="l"/>
                <a:tab pos="1373188" algn="l"/>
                <a:tab pos="1828800" algn="l"/>
                <a:tab pos="2284413" algn="l"/>
                <a:tab pos="2738438" algn="l"/>
              </a:tabLst>
            </a:pPr>
            <a:endParaRPr lang="en-US" sz="2000" dirty="0">
              <a:latin typeface="Arial" charset="0"/>
            </a:endParaRPr>
          </a:p>
          <a:p>
            <a:pPr marL="609600" indent="-609600">
              <a:tabLst>
                <a:tab pos="454025" algn="l"/>
                <a:tab pos="920750" algn="l"/>
                <a:tab pos="1373188" algn="l"/>
                <a:tab pos="1828800" algn="l"/>
                <a:tab pos="2284413" algn="l"/>
                <a:tab pos="2738438" algn="l"/>
              </a:tabLst>
            </a:pPr>
            <a:r>
              <a:rPr lang="en-US" sz="2000" dirty="0">
                <a:latin typeface="Arial" charset="0"/>
              </a:rPr>
              <a:t>			1.	Tools of community ecology</a:t>
            </a:r>
          </a:p>
          <a:p>
            <a:pPr marL="609600" indent="-609600">
              <a:tabLst>
                <a:tab pos="454025" algn="l"/>
                <a:tab pos="920750" algn="l"/>
                <a:tab pos="1373188" algn="l"/>
                <a:tab pos="1828800" algn="l"/>
                <a:tab pos="2284413" algn="l"/>
                <a:tab pos="2738438" algn="l"/>
              </a:tabLst>
            </a:pPr>
            <a:endParaRPr lang="en-US" sz="2000" dirty="0">
              <a:latin typeface="Arial" charset="0"/>
            </a:endParaRPr>
          </a:p>
          <a:p>
            <a:pPr marL="609600" indent="-609600">
              <a:tabLst>
                <a:tab pos="454025" algn="l"/>
                <a:tab pos="920750" algn="l"/>
                <a:tab pos="1373188" algn="l"/>
                <a:tab pos="1828800" algn="l"/>
                <a:tab pos="2284413" algn="l"/>
                <a:tab pos="2738438" algn="l"/>
              </a:tabLst>
            </a:pPr>
            <a:r>
              <a:rPr lang="en-US" sz="2000" dirty="0">
                <a:latin typeface="Arial" charset="0"/>
              </a:rPr>
              <a:t>				a.	growth form and structure</a:t>
            </a:r>
          </a:p>
          <a:p>
            <a:pPr marL="609600" indent="-609600">
              <a:tabLst>
                <a:tab pos="454025" algn="l"/>
                <a:tab pos="920750" algn="l"/>
                <a:tab pos="1373188" algn="l"/>
                <a:tab pos="1828800" algn="l"/>
                <a:tab pos="2284413" algn="l"/>
                <a:tab pos="2738438" algn="l"/>
              </a:tabLst>
            </a:pPr>
            <a:r>
              <a:rPr lang="en-US" sz="2000" dirty="0">
                <a:latin typeface="Arial" charset="0"/>
              </a:rPr>
              <a:t>			</a:t>
            </a:r>
            <a:r>
              <a:rPr lang="en-US" sz="2000" dirty="0">
                <a:solidFill>
                  <a:srgbClr val="FF0000"/>
                </a:solidFill>
                <a:latin typeface="Arial" charset="0"/>
              </a:rPr>
              <a:t>	b.	species number, diversity, or </a:t>
            </a:r>
            <a:r>
              <a:rPr lang="en-US" sz="2000" dirty="0" err="1">
                <a:solidFill>
                  <a:srgbClr val="FF0000"/>
                </a:solidFill>
                <a:latin typeface="Arial" charset="0"/>
              </a:rPr>
              <a:t>eveness</a:t>
            </a:r>
            <a:endParaRPr lang="en-US" sz="2000" dirty="0">
              <a:solidFill>
                <a:srgbClr val="FF0000"/>
              </a:solidFill>
              <a:latin typeface="Arial" charset="0"/>
            </a:endParaRPr>
          </a:p>
          <a:p>
            <a:pPr marL="609600" indent="-609600">
              <a:tabLst>
                <a:tab pos="454025" algn="l"/>
                <a:tab pos="920750" algn="l"/>
                <a:tab pos="1373188" algn="l"/>
                <a:tab pos="1828800" algn="l"/>
                <a:tab pos="2284413" algn="l"/>
                <a:tab pos="2738438" algn="l"/>
              </a:tabLst>
            </a:pPr>
            <a:r>
              <a:rPr lang="en-US" sz="2000" dirty="0">
                <a:latin typeface="Arial" charset="0"/>
              </a:rPr>
              <a:t>				c.	dominance/ relative abundance</a:t>
            </a:r>
          </a:p>
          <a:p>
            <a:pPr marL="609600" indent="-609600">
              <a:tabLst>
                <a:tab pos="454025" algn="l"/>
                <a:tab pos="920750" algn="l"/>
                <a:tab pos="1373188" algn="l"/>
                <a:tab pos="1828800" algn="l"/>
                <a:tab pos="2284413" algn="l"/>
                <a:tab pos="2738438" algn="l"/>
              </a:tabLst>
            </a:pPr>
            <a:r>
              <a:rPr lang="en-US" sz="2000" dirty="0">
                <a:latin typeface="Arial" charset="0"/>
              </a:rPr>
              <a:t>				d.	rank abundance curves</a:t>
            </a:r>
          </a:p>
          <a:p>
            <a:pPr marL="609600" indent="-609600">
              <a:tabLst>
                <a:tab pos="454025" algn="l"/>
                <a:tab pos="920750" algn="l"/>
                <a:tab pos="1373188" algn="l"/>
                <a:tab pos="1828800" algn="l"/>
                <a:tab pos="2284413" algn="l"/>
                <a:tab pos="2738438" algn="l"/>
              </a:tabLst>
            </a:pPr>
            <a:r>
              <a:rPr lang="en-US" sz="2000" dirty="0">
                <a:latin typeface="Arial" charset="0"/>
              </a:rPr>
              <a:t>				e.	food or trophic webs</a:t>
            </a:r>
          </a:p>
          <a:p>
            <a:pPr marL="609600" indent="-609600">
              <a:tabLst>
                <a:tab pos="454025" algn="l"/>
                <a:tab pos="920750" algn="l"/>
                <a:tab pos="1373188" algn="l"/>
                <a:tab pos="1828800" algn="l"/>
                <a:tab pos="2284413" algn="l"/>
                <a:tab pos="2738438" algn="l"/>
              </a:tabLst>
            </a:pPr>
            <a:endParaRPr lang="en-US" sz="2000" dirty="0">
              <a:solidFill>
                <a:srgbClr val="000000"/>
              </a:solidFill>
              <a:latin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3"/>
          <p:cNvSpPr>
            <a:spLocks noChangeArrowheads="1"/>
          </p:cNvSpPr>
          <p:nvPr/>
        </p:nvSpPr>
        <p:spPr bwMode="auto">
          <a:xfrm>
            <a:off x="304800" y="685800"/>
            <a:ext cx="8839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dirty="0">
                <a:latin typeface="Arial" charset="0"/>
              </a:rPr>
              <a:t>IV.	Community ecology</a:t>
            </a:r>
          </a:p>
          <a:p>
            <a:pPr marL="609600" indent="-609600">
              <a:tabLst>
                <a:tab pos="454025" algn="l"/>
                <a:tab pos="920750" algn="l"/>
                <a:tab pos="1373188" algn="l"/>
                <a:tab pos="1828800" algn="l"/>
                <a:tab pos="2284413" algn="l"/>
                <a:tab pos="2738438" algn="l"/>
              </a:tabLst>
            </a:pPr>
            <a:r>
              <a:rPr lang="en-US" sz="2000" dirty="0">
                <a:latin typeface="Arial" charset="0"/>
              </a:rPr>
              <a:t>	. . .</a:t>
            </a:r>
          </a:p>
          <a:p>
            <a:pPr marL="609600" indent="-609600">
              <a:tabLst>
                <a:tab pos="454025" algn="l"/>
                <a:tab pos="920750" algn="l"/>
                <a:tab pos="1373188" algn="l"/>
                <a:tab pos="1828800" algn="l"/>
                <a:tab pos="2284413" algn="l"/>
                <a:tab pos="2738438" algn="l"/>
              </a:tabLst>
            </a:pPr>
            <a:r>
              <a:rPr lang="en-US" sz="2000" dirty="0">
                <a:latin typeface="Arial" charset="0"/>
              </a:rPr>
              <a:t>				a.	growth form and structure (sedans, trucks, etc.)</a:t>
            </a:r>
          </a:p>
          <a:p>
            <a:pPr marL="609600" indent="-609600">
              <a:tabLst>
                <a:tab pos="454025" algn="l"/>
                <a:tab pos="920750" algn="l"/>
                <a:tab pos="1373188" algn="l"/>
                <a:tab pos="1828800" algn="l"/>
                <a:tab pos="2284413" algn="l"/>
                <a:tab pos="2738438" algn="l"/>
              </a:tabLst>
            </a:pPr>
            <a:r>
              <a:rPr lang="en-US" sz="2000" dirty="0">
                <a:latin typeface="Arial" charset="0"/>
              </a:rPr>
              <a:t>				b.	species number, diversity, or </a:t>
            </a:r>
            <a:r>
              <a:rPr lang="en-US" sz="2000" dirty="0" err="1">
                <a:latin typeface="Arial" charset="0"/>
              </a:rPr>
              <a:t>eveness</a:t>
            </a:r>
            <a:r>
              <a:rPr lang="en-US" sz="2000" dirty="0">
                <a:latin typeface="Arial" charset="0"/>
              </a:rPr>
              <a:t> (10 vs. 9 species)</a:t>
            </a:r>
          </a:p>
          <a:p>
            <a:pPr marL="609600" indent="-609600">
              <a:tabLst>
                <a:tab pos="454025" algn="l"/>
                <a:tab pos="920750" algn="l"/>
                <a:tab pos="1373188" algn="l"/>
                <a:tab pos="1828800" algn="l"/>
                <a:tab pos="2284413" algn="l"/>
                <a:tab pos="2738438" algn="l"/>
              </a:tabLst>
            </a:pPr>
            <a:endParaRPr lang="en-US" sz="2000" dirty="0">
              <a:latin typeface="Arial" charset="0"/>
            </a:endParaRPr>
          </a:p>
          <a:p>
            <a:pPr marL="609600" indent="-609600">
              <a:tabLst>
                <a:tab pos="454025" algn="l"/>
                <a:tab pos="920750" algn="l"/>
                <a:tab pos="1373188" algn="l"/>
                <a:tab pos="1828800" algn="l"/>
                <a:tab pos="2284413" algn="l"/>
                <a:tab pos="2738438" algn="l"/>
              </a:tabLst>
            </a:pPr>
            <a:endParaRPr lang="en-US" sz="2000" dirty="0">
              <a:latin typeface="Arial" charset="0"/>
            </a:endParaRPr>
          </a:p>
          <a:p>
            <a:pPr marL="609600" indent="-609600">
              <a:tabLst>
                <a:tab pos="454025" algn="l"/>
                <a:tab pos="920750" algn="l"/>
                <a:tab pos="1373188" algn="l"/>
                <a:tab pos="1828800" algn="l"/>
                <a:tab pos="2284413" algn="l"/>
                <a:tab pos="2738438" algn="l"/>
              </a:tabLst>
            </a:pPr>
            <a:endParaRPr lang="en-US" sz="2000" dirty="0">
              <a:solidFill>
                <a:srgbClr val="000000"/>
              </a:solidFill>
              <a:latin typeface="Arial" charset="0"/>
            </a:endParaRPr>
          </a:p>
        </p:txBody>
      </p:sp>
      <p:sp>
        <p:nvSpPr>
          <p:cNvPr id="45058"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45059"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989519586"/>
              </p:ext>
            </p:extLst>
          </p:nvPr>
        </p:nvGraphicFramePr>
        <p:xfrm>
          <a:off x="3352800" y="2438400"/>
          <a:ext cx="5105400" cy="3932237"/>
        </p:xfrm>
        <a:graphic>
          <a:graphicData uri="http://schemas.openxmlformats.org/drawingml/2006/table">
            <a:tbl>
              <a:tblPr/>
              <a:tblGrid>
                <a:gridCol w="1701800"/>
                <a:gridCol w="1701800"/>
                <a:gridCol w="1701800"/>
              </a:tblGrid>
              <a:tr h="57916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Car color (species)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Faculty</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Student</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Blue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16</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Grey/silver</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5</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Red</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Tan/brown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5</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Black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White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9</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Green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4</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Two-tone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Orange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Purple/pink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1</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bl>
          </a:graphicData>
        </a:graphic>
      </p:graphicFrame>
      <p:sp>
        <p:nvSpPr>
          <p:cNvPr id="45110" name="TextBox 6"/>
          <p:cNvSpPr txBox="1">
            <a:spLocks noChangeArrowheads="1"/>
          </p:cNvSpPr>
          <p:nvPr/>
        </p:nvSpPr>
        <p:spPr bwMode="auto">
          <a:xfrm>
            <a:off x="304800" y="2743200"/>
            <a:ext cx="2362200" cy="286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Here is a list of car colors from FSU lots, which we can treat like </a:t>
            </a:r>
            <a:r>
              <a:rPr lang="ja-JP" altLang="en-US" sz="1800">
                <a:latin typeface="Arial" charset="0"/>
                <a:cs typeface="Arial" charset="0"/>
              </a:rPr>
              <a:t>“</a:t>
            </a:r>
            <a:r>
              <a:rPr lang="en-US" altLang="ja-JP" sz="1800">
                <a:latin typeface="Arial" charset="0"/>
                <a:cs typeface="Arial" charset="0"/>
              </a:rPr>
              <a:t>communities</a:t>
            </a:r>
            <a:r>
              <a:rPr lang="ja-JP" altLang="en-US" sz="1800">
                <a:latin typeface="Arial" charset="0"/>
                <a:cs typeface="Arial" charset="0"/>
              </a:rPr>
              <a:t>”</a:t>
            </a:r>
            <a:r>
              <a:rPr lang="en-US" altLang="ja-JP" sz="1800">
                <a:latin typeface="Arial" charset="0"/>
                <a:cs typeface="Arial" charset="0"/>
              </a:rPr>
              <a:t> and compare.  Since students and faculty have a very similar number of species, are they really similar communities?</a:t>
            </a:r>
            <a:endParaRPr lang="en-US" sz="1800">
              <a:latin typeface="Arial" charset="0"/>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Rectangle 3"/>
          <p:cNvSpPr>
            <a:spLocks noChangeArrowheads="1"/>
          </p:cNvSpPr>
          <p:nvPr/>
        </p:nvSpPr>
        <p:spPr bwMode="auto">
          <a:xfrm>
            <a:off x="304800" y="685800"/>
            <a:ext cx="8534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a:latin typeface="Arial" charset="0"/>
              </a:rPr>
              <a:t>V.	Community ecology</a:t>
            </a:r>
          </a:p>
          <a:p>
            <a:pPr marL="609600" indent="-609600">
              <a:tabLst>
                <a:tab pos="454025" algn="l"/>
                <a:tab pos="920750" algn="l"/>
                <a:tab pos="1373188" algn="l"/>
                <a:tab pos="1828800" algn="l"/>
                <a:tab pos="2284413" algn="l"/>
                <a:tab pos="2738438" algn="l"/>
              </a:tabLst>
            </a:pPr>
            <a:r>
              <a:rPr lang="en-US" sz="2000">
                <a:latin typeface="Arial" charset="0"/>
              </a:rPr>
              <a:t>	. . .</a:t>
            </a:r>
          </a:p>
          <a:p>
            <a:pPr marL="609600" indent="-609600">
              <a:tabLst>
                <a:tab pos="454025" algn="l"/>
                <a:tab pos="920750" algn="l"/>
                <a:tab pos="1373188" algn="l"/>
                <a:tab pos="1828800" algn="l"/>
                <a:tab pos="2284413" algn="l"/>
                <a:tab pos="2738438" algn="l"/>
              </a:tabLst>
            </a:pPr>
            <a:r>
              <a:rPr lang="en-US" sz="2000">
                <a:latin typeface="Arial" charset="0"/>
              </a:rPr>
              <a:t>				a.	growth form and structure (sedans, trucks, etc.)</a:t>
            </a:r>
          </a:p>
          <a:p>
            <a:pPr marL="609600" indent="-609600">
              <a:tabLst>
                <a:tab pos="454025" algn="l"/>
                <a:tab pos="920750" algn="l"/>
                <a:tab pos="1373188" algn="l"/>
                <a:tab pos="1828800" algn="l"/>
                <a:tab pos="2284413" algn="l"/>
                <a:tab pos="2738438" algn="l"/>
              </a:tabLst>
            </a:pPr>
            <a:r>
              <a:rPr lang="en-US" sz="2000">
                <a:latin typeface="Arial" charset="0"/>
              </a:rPr>
              <a:t>				b.	species number, diversity, or eveness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Shannon-Weiner diversity index:</a:t>
            </a:r>
          </a:p>
          <a:p>
            <a:pPr marL="609600" indent="-609600">
              <a:tabLst>
                <a:tab pos="454025" algn="l"/>
                <a:tab pos="920750" algn="l"/>
                <a:tab pos="1373188" algn="l"/>
                <a:tab pos="1828800" algn="l"/>
                <a:tab pos="2284413" algn="l"/>
                <a:tab pos="2738438" algn="l"/>
              </a:tabLst>
            </a:pPr>
            <a:endParaRPr lang="en-US" sz="2000">
              <a:solidFill>
                <a:srgbClr val="000000"/>
              </a:solidFill>
              <a:latin typeface="Arial" charset="0"/>
            </a:endParaRPr>
          </a:p>
        </p:txBody>
      </p:sp>
      <p:sp>
        <p:nvSpPr>
          <p:cNvPr id="4710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47107" name="Object 2"/>
          <p:cNvGraphicFramePr>
            <a:graphicFrameLocks noChangeAspect="1"/>
          </p:cNvGraphicFramePr>
          <p:nvPr/>
        </p:nvGraphicFramePr>
        <p:xfrm>
          <a:off x="6565900" y="1981200"/>
          <a:ext cx="2260600" cy="863600"/>
        </p:xfrm>
        <a:graphic>
          <a:graphicData uri="http://schemas.openxmlformats.org/presentationml/2006/ole">
            <mc:AlternateContent xmlns:mc="http://schemas.openxmlformats.org/markup-compatibility/2006">
              <mc:Choice xmlns:v="urn:schemas-microsoft-com:vml" Requires="v">
                <p:oleObj spid="_x0000_s47165" name="Equation" r:id="rId4" imgW="1130300" imgH="431800" progId="Equation.3">
                  <p:embed/>
                </p:oleObj>
              </mc:Choice>
              <mc:Fallback>
                <p:oleObj name="Equation" r:id="rId4" imgW="11303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65900" y="1981200"/>
                        <a:ext cx="22606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pic>
        <p:nvPicPr>
          <p:cNvPr id="47108" name="Picture 12" descr="Ecology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683391048"/>
              </p:ext>
            </p:extLst>
          </p:nvPr>
        </p:nvGraphicFramePr>
        <p:xfrm>
          <a:off x="152400" y="2819400"/>
          <a:ext cx="6705600" cy="3931920"/>
        </p:xfrm>
        <a:graphic>
          <a:graphicData uri="http://schemas.openxmlformats.org/drawingml/2006/table">
            <a:tbl>
              <a:tblPr/>
              <a:tblGrid>
                <a:gridCol w="1341438"/>
                <a:gridCol w="1341437"/>
                <a:gridCol w="1339850"/>
                <a:gridCol w="1341438"/>
                <a:gridCol w="1341437"/>
              </a:tblGrid>
              <a:tr h="57912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Car color (species)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Faculty</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Proportion (%) = p</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FF"/>
                          </a:solidFill>
                          <a:effectLst/>
                          <a:latin typeface="Arial" charset="0"/>
                          <a:ea typeface="ＭＳ Ｐゴシック" charset="0"/>
                          <a:cs typeface="Arial" charset="0"/>
                        </a:rPr>
                        <a:t>ln</a:t>
                      </a:r>
                      <a:r>
                        <a:rPr kumimoji="0" lang="en-US" sz="1600" b="1" i="0" u="none" strike="noStrike" cap="none" normalizeH="0" baseline="0" dirty="0">
                          <a:ln>
                            <a:noFill/>
                          </a:ln>
                          <a:solidFill>
                            <a:srgbClr val="0000FF"/>
                          </a:solidFill>
                          <a:effectLst/>
                          <a:latin typeface="Arial" charset="0"/>
                          <a:ea typeface="ＭＳ Ｐゴシック" charset="0"/>
                          <a:cs typeface="Arial" charset="0"/>
                        </a:rPr>
                        <a:t>(p)</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err="1">
                          <a:ln>
                            <a:noFill/>
                          </a:ln>
                          <a:solidFill>
                            <a:srgbClr val="0000FF"/>
                          </a:solidFill>
                          <a:effectLst/>
                          <a:latin typeface="Arial" charset="0"/>
                          <a:ea typeface="ＭＳ Ｐゴシック" charset="0"/>
                          <a:cs typeface="Arial" charset="0"/>
                        </a:rPr>
                        <a:t>pln</a:t>
                      </a:r>
                      <a:r>
                        <a:rPr kumimoji="0" lang="en-US" sz="1600" b="1" i="0" u="none" strike="noStrike" cap="none" normalizeH="0" baseline="0" dirty="0">
                          <a:ln>
                            <a:noFill/>
                          </a:ln>
                          <a:solidFill>
                            <a:srgbClr val="0000FF"/>
                          </a:solidFill>
                          <a:effectLst/>
                          <a:latin typeface="Arial" charset="0"/>
                          <a:ea typeface="ＭＳ Ｐゴシック" charset="0"/>
                          <a:cs typeface="Arial" charset="0"/>
                        </a:rPr>
                        <a:t>(p)</a:t>
                      </a:r>
                    </a:p>
                  </a:txBody>
                  <a:tcPr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FF"/>
                          </a:solidFill>
                          <a:effectLst/>
                          <a:latin typeface="Arial" charset="0"/>
                          <a:ea typeface="ＭＳ Ｐゴシック" charset="0"/>
                          <a:cs typeface="Arial" charset="0"/>
                        </a:rPr>
                        <a:t>Blue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0.21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-1.56</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-0.33</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chemeClr val="bg1">
                              <a:lumMod val="50000"/>
                            </a:schemeClr>
                          </a:solidFill>
                          <a:effectLst/>
                          <a:latin typeface="Arial" charset="0"/>
                          <a:ea typeface="ＭＳ Ｐゴシック" charset="0"/>
                          <a:cs typeface="Arial" charset="0"/>
                        </a:rPr>
                        <a:t>Grey</a:t>
                      </a:r>
                      <a:r>
                        <a:rPr kumimoji="0" lang="en-US" sz="1600" b="0" i="0" u="none" strike="noStrike" cap="none" normalizeH="0" baseline="0" dirty="0">
                          <a:ln>
                            <a:noFill/>
                          </a:ln>
                          <a:solidFill>
                            <a:srgbClr val="000000"/>
                          </a:solidFill>
                          <a:effectLst/>
                          <a:latin typeface="Arial" charset="0"/>
                          <a:ea typeface="ＭＳ Ｐゴシック" charset="0"/>
                          <a:cs typeface="Arial" charset="0"/>
                        </a:rPr>
                        <a:t>/</a:t>
                      </a:r>
                      <a:r>
                        <a:rPr kumimoji="0" lang="en-US" sz="1600" b="0" i="0" u="none" strike="noStrike" cap="none" normalizeH="0" baseline="0" dirty="0">
                          <a:ln>
                            <a:noFill/>
                          </a:ln>
                          <a:solidFill>
                            <a:schemeClr val="bg1">
                              <a:lumMod val="75000"/>
                            </a:schemeClr>
                          </a:solidFill>
                          <a:effectLst/>
                          <a:latin typeface="Arial" charset="0"/>
                          <a:ea typeface="ＭＳ Ｐゴシック" charset="0"/>
                          <a:cs typeface="Arial" charset="0"/>
                        </a:rPr>
                        <a:t>silver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0.17</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-1.77</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-0.30</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0000"/>
                          </a:solidFill>
                          <a:effectLst/>
                          <a:latin typeface="Arial" charset="0"/>
                          <a:ea typeface="ＭＳ Ｐゴシック" charset="0"/>
                          <a:cs typeface="Arial" charset="0"/>
                        </a:rPr>
                        <a:t>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0.17</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-1.77</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-0.30</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Tan/</a:t>
                      </a:r>
                      <a:r>
                        <a:rPr kumimoji="0" lang="en-US" sz="1600" b="0" i="0" u="none" strike="noStrike" cap="none" normalizeH="0" baseline="0" dirty="0">
                          <a:ln>
                            <a:noFill/>
                          </a:ln>
                          <a:solidFill>
                            <a:srgbClr val="996633"/>
                          </a:solidFill>
                          <a:effectLst/>
                          <a:latin typeface="Arial" charset="0"/>
                          <a:ea typeface="ＭＳ Ｐゴシック" charset="0"/>
                          <a:cs typeface="Arial" charset="0"/>
                        </a:rPr>
                        <a:t>brown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-2.25</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-0.24</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0.11</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-2.25</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-0.24</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spc="0" normalizeH="0" baseline="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Arial" charset="0"/>
                          <a:ea typeface="ＭＳ Ｐゴシック" charset="0"/>
                          <a:cs typeface="Arial" charset="0"/>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0.09</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-2.38</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-0.22</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8000"/>
                          </a:solidFill>
                          <a:effectLst/>
                          <a:latin typeface="Arial" charset="0"/>
                          <a:ea typeface="ＭＳ Ｐゴシック" charset="0"/>
                          <a:cs typeface="Arial" charset="0"/>
                        </a:rPr>
                        <a:t>Green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0.05</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-2.94</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-0.15</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90"/>
                          </a:solidFill>
                          <a:effectLst/>
                          <a:latin typeface="Arial" charset="0"/>
                          <a:ea typeface="ＭＳ Ｐゴシック" charset="0"/>
                          <a:cs typeface="Arial" charset="0"/>
                        </a:rPr>
                        <a:t>Two</a:t>
                      </a:r>
                      <a:r>
                        <a:rPr kumimoji="0" lang="en-US" sz="1600" b="0" i="0" u="none" strike="noStrike" cap="none" normalizeH="0" baseline="0" dirty="0">
                          <a:ln>
                            <a:noFill/>
                          </a:ln>
                          <a:solidFill>
                            <a:srgbClr val="000000"/>
                          </a:solidFill>
                          <a:effectLst/>
                          <a:latin typeface="Arial" charset="0"/>
                          <a:ea typeface="ＭＳ Ｐゴシック" charset="0"/>
                          <a:cs typeface="Arial" charset="0"/>
                        </a:rPr>
                        <a:t>-</a:t>
                      </a:r>
                      <a:r>
                        <a:rPr kumimoji="0" lang="en-US" sz="1600" b="0" i="0" u="none" strike="noStrike" cap="none" normalizeH="0" baseline="0" dirty="0">
                          <a:ln>
                            <a:noFill/>
                          </a:ln>
                          <a:solidFill>
                            <a:srgbClr val="3366FF"/>
                          </a:solidFill>
                          <a:effectLst/>
                          <a:latin typeface="Arial" charset="0"/>
                          <a:ea typeface="ＭＳ Ｐゴシック" charset="0"/>
                          <a:cs typeface="Arial" charset="0"/>
                        </a:rPr>
                        <a:t>tone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0.04</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-3.23</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-0.13</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FF6600"/>
                          </a:solidFill>
                          <a:effectLst/>
                          <a:latin typeface="Arial" charset="0"/>
                          <a:ea typeface="ＭＳ Ｐゴシック" charset="0"/>
                          <a:cs typeface="Arial" charset="0"/>
                        </a:rPr>
                        <a:t>Orange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0.03</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-3.64</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-0.10</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280">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800080"/>
                          </a:solidFill>
                          <a:effectLst/>
                          <a:latin typeface="Arial" charset="0"/>
                          <a:ea typeface="ＭＳ Ｐゴシック" charset="0"/>
                          <a:cs typeface="Arial" charset="0"/>
                        </a:rPr>
                        <a:t>Purple</a:t>
                      </a:r>
                      <a:r>
                        <a:rPr kumimoji="0" lang="en-US" sz="1600" b="0" i="0" u="none" strike="noStrike" cap="none" normalizeH="0" baseline="0" dirty="0">
                          <a:ln>
                            <a:noFill/>
                          </a:ln>
                          <a:solidFill>
                            <a:srgbClr val="000000"/>
                          </a:solidFill>
                          <a:effectLst/>
                          <a:latin typeface="Arial" charset="0"/>
                          <a:ea typeface="ＭＳ Ｐゴシック" charset="0"/>
                          <a:cs typeface="Arial" charset="0"/>
                        </a:rPr>
                        <a:t>/</a:t>
                      </a:r>
                      <a:r>
                        <a:rPr kumimoji="0" lang="en-US" sz="1600" b="0" i="0" u="none" strike="noStrike" cap="none" normalizeH="0" baseline="0" dirty="0">
                          <a:ln>
                            <a:noFill/>
                          </a:ln>
                          <a:solidFill>
                            <a:srgbClr val="FF00FF"/>
                          </a:solidFill>
                          <a:effectLst/>
                          <a:latin typeface="Arial" charset="0"/>
                          <a:ea typeface="ＭＳ Ｐゴシック" charset="0"/>
                          <a:cs typeface="Arial" charset="0"/>
                        </a:rPr>
                        <a:t>pink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0.03</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-3.64</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-0.10</a:t>
                      </a:r>
                    </a:p>
                  </a:txBody>
                  <a:tcPr marL="12700" marR="12700" marT="1270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8674" name="Picture 6"/>
          <p:cNvPicPr>
            <a:picLocks noChangeAspect="1" noChangeArrowheads="1"/>
          </p:cNvPicPr>
          <p:nvPr/>
        </p:nvPicPr>
        <p:blipFill>
          <a:blip r:embed="rId3">
            <a:extLst>
              <a:ext uri="{28A0092B-C50C-407E-A947-70E740481C1C}">
                <a14:useLocalDpi xmlns:a14="http://schemas.microsoft.com/office/drawing/2010/main" val="0"/>
              </a:ext>
            </a:extLst>
          </a:blip>
          <a:srcRect r="11166"/>
          <a:stretch>
            <a:fillRect/>
          </a:stretch>
        </p:blipFill>
        <p:spPr bwMode="auto">
          <a:xfrm>
            <a:off x="3003550" y="838200"/>
            <a:ext cx="60198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6" name="Picture 4" descr="7424.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0" y="990600"/>
            <a:ext cx="29972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254985" y="6324600"/>
            <a:ext cx="3405274" cy="369332"/>
          </a:xfrm>
          <a:prstGeom prst="rect">
            <a:avLst/>
          </a:prstGeom>
          <a:noFill/>
        </p:spPr>
        <p:txBody>
          <a:bodyPr wrap="none" rtlCol="0">
            <a:spAutoFit/>
          </a:bodyPr>
          <a:lstStyle/>
          <a:p>
            <a:r>
              <a:rPr lang="en-US" sz="1800" dirty="0" smtClean="0">
                <a:latin typeface="Arial"/>
                <a:cs typeface="Arial"/>
                <a:hlinkClick r:id="rId6"/>
              </a:rPr>
              <a:t>food webs and trophic structure</a:t>
            </a:r>
            <a:endParaRPr lang="en-US" sz="1800" dirty="0">
              <a:latin typeface="Arial"/>
              <a:cs typeface="Arial"/>
            </a:endParaRPr>
          </a:p>
        </p:txBody>
      </p:sp>
    </p:spTree>
    <p:extLst>
      <p:ext uri="{BB962C8B-B14F-4D97-AF65-F5344CB8AC3E}">
        <p14:creationId xmlns:p14="http://schemas.microsoft.com/office/powerpoint/2010/main" val="387133669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3"/>
          <p:cNvSpPr>
            <a:spLocks noChangeArrowheads="1"/>
          </p:cNvSpPr>
          <p:nvPr/>
        </p:nvSpPr>
        <p:spPr bwMode="auto">
          <a:xfrm>
            <a:off x="304800" y="914400"/>
            <a:ext cx="8534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dirty="0">
                <a:latin typeface="Arial" charset="0"/>
              </a:rPr>
              <a:t>V.	Community ecology</a:t>
            </a:r>
          </a:p>
          <a:p>
            <a:pPr marL="609600" indent="-609600">
              <a:tabLst>
                <a:tab pos="454025" algn="l"/>
                <a:tab pos="920750" algn="l"/>
                <a:tab pos="1373188" algn="l"/>
                <a:tab pos="1828800" algn="l"/>
                <a:tab pos="2284413" algn="l"/>
                <a:tab pos="2738438" algn="l"/>
              </a:tabLst>
            </a:pPr>
            <a:r>
              <a:rPr lang="en-US" sz="2000" dirty="0">
                <a:latin typeface="Arial" charset="0"/>
              </a:rPr>
              <a:t>	. . .</a:t>
            </a:r>
          </a:p>
          <a:p>
            <a:pPr marL="609600" indent="-609600">
              <a:tabLst>
                <a:tab pos="454025" algn="l"/>
                <a:tab pos="920750" algn="l"/>
                <a:tab pos="1373188" algn="l"/>
                <a:tab pos="1828800" algn="l"/>
                <a:tab pos="2284413" algn="l"/>
                <a:tab pos="2738438" algn="l"/>
              </a:tabLst>
            </a:pPr>
            <a:r>
              <a:rPr lang="en-US" sz="2000" dirty="0">
                <a:latin typeface="Arial" charset="0"/>
              </a:rPr>
              <a:t>				a.	growth form and structure (sedans, trucks, etc.)</a:t>
            </a:r>
          </a:p>
          <a:p>
            <a:pPr marL="609600" indent="-609600">
              <a:tabLst>
                <a:tab pos="454025" algn="l"/>
                <a:tab pos="920750" algn="l"/>
                <a:tab pos="1373188" algn="l"/>
                <a:tab pos="1828800" algn="l"/>
                <a:tab pos="2284413" algn="l"/>
                <a:tab pos="2738438" algn="l"/>
              </a:tabLst>
            </a:pPr>
            <a:r>
              <a:rPr lang="en-US" sz="2000" dirty="0">
                <a:latin typeface="Arial" charset="0"/>
              </a:rPr>
              <a:t>				b.	species number, diversity, or </a:t>
            </a:r>
            <a:r>
              <a:rPr lang="en-US" sz="2000" dirty="0" err="1">
                <a:latin typeface="Arial" charset="0"/>
              </a:rPr>
              <a:t>eveness</a:t>
            </a:r>
            <a:endParaRPr lang="en-US" sz="2000" dirty="0">
              <a:latin typeface="Arial" charset="0"/>
            </a:endParaRPr>
          </a:p>
          <a:p>
            <a:pPr marL="609600" indent="-609600">
              <a:tabLst>
                <a:tab pos="454025" algn="l"/>
                <a:tab pos="920750" algn="l"/>
                <a:tab pos="1373188" algn="l"/>
                <a:tab pos="1828800" algn="l"/>
                <a:tab pos="2284413" algn="l"/>
                <a:tab pos="2738438" algn="l"/>
              </a:tabLst>
            </a:pPr>
            <a:endParaRPr lang="en-US" sz="2000" dirty="0">
              <a:latin typeface="Arial" charset="0"/>
            </a:endParaRPr>
          </a:p>
          <a:p>
            <a:pPr marL="609600" indent="-609600">
              <a:tabLst>
                <a:tab pos="454025" algn="l"/>
                <a:tab pos="920750" algn="l"/>
                <a:tab pos="1373188" algn="l"/>
                <a:tab pos="1828800" algn="l"/>
                <a:tab pos="2284413" algn="l"/>
                <a:tab pos="2738438" algn="l"/>
              </a:tabLst>
            </a:pPr>
            <a:r>
              <a:rPr lang="en-US" sz="2000" dirty="0">
                <a:latin typeface="Arial" charset="0"/>
              </a:rPr>
              <a:t>				Shannon-Weiner diversity index:</a:t>
            </a:r>
          </a:p>
          <a:p>
            <a:pPr marL="609600" indent="-609600">
              <a:tabLst>
                <a:tab pos="454025" algn="l"/>
                <a:tab pos="920750" algn="l"/>
                <a:tab pos="1373188" algn="l"/>
                <a:tab pos="1828800" algn="l"/>
                <a:tab pos="2284413" algn="l"/>
                <a:tab pos="2738438" algn="l"/>
              </a:tabLst>
            </a:pPr>
            <a:endParaRPr lang="en-US" sz="2000" dirty="0">
              <a:solidFill>
                <a:srgbClr val="000000"/>
              </a:solidFill>
              <a:latin typeface="Arial" charset="0"/>
            </a:endParaRPr>
          </a:p>
        </p:txBody>
      </p:sp>
      <p:sp>
        <p:nvSpPr>
          <p:cNvPr id="4915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49155" name="Object 2"/>
          <p:cNvGraphicFramePr>
            <a:graphicFrameLocks noChangeAspect="1"/>
          </p:cNvGraphicFramePr>
          <p:nvPr/>
        </p:nvGraphicFramePr>
        <p:xfrm>
          <a:off x="6172200" y="2971800"/>
          <a:ext cx="2286000" cy="863600"/>
        </p:xfrm>
        <a:graphic>
          <a:graphicData uri="http://schemas.openxmlformats.org/presentationml/2006/ole">
            <mc:AlternateContent xmlns:mc="http://schemas.openxmlformats.org/markup-compatibility/2006">
              <mc:Choice xmlns:v="urn:schemas-microsoft-com:vml" Requires="v">
                <p:oleObj spid="_x0000_s49263" name="Equation" r:id="rId4" imgW="1143000" imgH="431800" progId="Equation.3">
                  <p:embed/>
                </p:oleObj>
              </mc:Choice>
              <mc:Fallback>
                <p:oleObj name="Equation" r:id="rId4" imgW="11430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971800"/>
                        <a:ext cx="22860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49156" name="Rectangle 8"/>
          <p:cNvSpPr>
            <a:spLocks noChangeArrowheads="1"/>
          </p:cNvSpPr>
          <p:nvPr/>
        </p:nvSpPr>
        <p:spPr bwMode="auto">
          <a:xfrm>
            <a:off x="5867400" y="4038600"/>
            <a:ext cx="2106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FACULTY = 2.10</a:t>
            </a:r>
          </a:p>
        </p:txBody>
      </p:sp>
      <p:sp>
        <p:nvSpPr>
          <p:cNvPr id="49157" name="Rectangle 9"/>
          <p:cNvSpPr>
            <a:spLocks noChangeArrowheads="1"/>
          </p:cNvSpPr>
          <p:nvPr/>
        </p:nvSpPr>
        <p:spPr bwMode="auto">
          <a:xfrm>
            <a:off x="5791200" y="4495800"/>
            <a:ext cx="218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STUDENT = 1.94</a:t>
            </a:r>
          </a:p>
        </p:txBody>
      </p:sp>
      <p:pic>
        <p:nvPicPr>
          <p:cNvPr id="49158" name="Picture 12" descr="Ecology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3989910192"/>
              </p:ext>
            </p:extLst>
          </p:nvPr>
        </p:nvGraphicFramePr>
        <p:xfrm>
          <a:off x="152400" y="2819400"/>
          <a:ext cx="5105400" cy="3932237"/>
        </p:xfrm>
        <a:graphic>
          <a:graphicData uri="http://schemas.openxmlformats.org/drawingml/2006/table">
            <a:tbl>
              <a:tblPr/>
              <a:tblGrid>
                <a:gridCol w="1701800"/>
                <a:gridCol w="1701800"/>
                <a:gridCol w="1701800"/>
              </a:tblGrid>
              <a:tr h="57916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Car color (species)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Faculty</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Student</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Blue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16</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Grey/silver</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5</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Red</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Tan/brown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5</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Black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White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9</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Green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4</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Two-tone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Orange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Purple/pink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1</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3"/>
          <p:cNvSpPr>
            <a:spLocks noChangeArrowheads="1"/>
          </p:cNvSpPr>
          <p:nvPr/>
        </p:nvSpPr>
        <p:spPr bwMode="auto">
          <a:xfrm>
            <a:off x="304800" y="914400"/>
            <a:ext cx="85344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a:latin typeface="Arial" charset="0"/>
              </a:rPr>
              <a:t>V.	Community ecology</a:t>
            </a:r>
          </a:p>
          <a:p>
            <a:pPr marL="609600" indent="-609600">
              <a:tabLst>
                <a:tab pos="454025" algn="l"/>
                <a:tab pos="920750" algn="l"/>
                <a:tab pos="1373188" algn="l"/>
                <a:tab pos="1828800" algn="l"/>
                <a:tab pos="2284413" algn="l"/>
                <a:tab pos="2738438" algn="l"/>
              </a:tabLst>
            </a:pPr>
            <a:r>
              <a:rPr lang="en-US" sz="2000">
                <a:latin typeface="Arial" charset="0"/>
              </a:rPr>
              <a:t>	. . .</a:t>
            </a:r>
          </a:p>
          <a:p>
            <a:pPr marL="609600" indent="-609600">
              <a:tabLst>
                <a:tab pos="454025" algn="l"/>
                <a:tab pos="920750" algn="l"/>
                <a:tab pos="1373188" algn="l"/>
                <a:tab pos="1828800" algn="l"/>
                <a:tab pos="2284413" algn="l"/>
                <a:tab pos="2738438" algn="l"/>
              </a:tabLst>
            </a:pPr>
            <a:r>
              <a:rPr lang="en-US" sz="2000">
                <a:latin typeface="Arial" charset="0"/>
              </a:rPr>
              <a:t>				a.	growth form and structure (sedans, trucks, etc.)</a:t>
            </a:r>
          </a:p>
          <a:p>
            <a:pPr marL="609600" indent="-609600">
              <a:tabLst>
                <a:tab pos="454025" algn="l"/>
                <a:tab pos="920750" algn="l"/>
                <a:tab pos="1373188" algn="l"/>
                <a:tab pos="1828800" algn="l"/>
                <a:tab pos="2284413" algn="l"/>
                <a:tab pos="2738438" algn="l"/>
              </a:tabLst>
            </a:pPr>
            <a:r>
              <a:rPr lang="en-US" sz="2000">
                <a:latin typeface="Arial" charset="0"/>
              </a:rPr>
              <a:t>				b.	species number, diversity, or eveness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Shannon-Weiner diversity index:</a:t>
            </a:r>
          </a:p>
          <a:p>
            <a:pPr marL="609600" indent="-609600">
              <a:tabLst>
                <a:tab pos="454025" algn="l"/>
                <a:tab pos="920750" algn="l"/>
                <a:tab pos="1373188" algn="l"/>
                <a:tab pos="1828800" algn="l"/>
                <a:tab pos="2284413" algn="l"/>
                <a:tab pos="2738438" algn="l"/>
              </a:tabLst>
            </a:pPr>
            <a:endParaRPr lang="en-US" sz="2000">
              <a:solidFill>
                <a:srgbClr val="000000"/>
              </a:solidFill>
              <a:latin typeface="Arial" charset="0"/>
            </a:endParaRPr>
          </a:p>
        </p:txBody>
      </p:sp>
      <p:sp>
        <p:nvSpPr>
          <p:cNvPr id="5120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graphicFrame>
        <p:nvGraphicFramePr>
          <p:cNvPr id="51203" name="Object 2"/>
          <p:cNvGraphicFramePr>
            <a:graphicFrameLocks noChangeAspect="1"/>
          </p:cNvGraphicFramePr>
          <p:nvPr/>
        </p:nvGraphicFramePr>
        <p:xfrm>
          <a:off x="6172200" y="2971800"/>
          <a:ext cx="2286000" cy="863600"/>
        </p:xfrm>
        <a:graphic>
          <a:graphicData uri="http://schemas.openxmlformats.org/presentationml/2006/ole">
            <mc:AlternateContent xmlns:mc="http://schemas.openxmlformats.org/markup-compatibility/2006">
              <mc:Choice xmlns:v="urn:schemas-microsoft-com:vml" Requires="v">
                <p:oleObj spid="_x0000_s51312" name="Equation" r:id="rId4" imgW="1143000" imgH="431800" progId="Equation.3">
                  <p:embed/>
                </p:oleObj>
              </mc:Choice>
              <mc:Fallback>
                <p:oleObj name="Equation" r:id="rId4" imgW="1143000" imgH="431800" progId="Equation.3">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72200" y="2971800"/>
                        <a:ext cx="2286000" cy="863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51204" name="Rectangle 8"/>
          <p:cNvSpPr>
            <a:spLocks noChangeArrowheads="1"/>
          </p:cNvSpPr>
          <p:nvPr/>
        </p:nvSpPr>
        <p:spPr bwMode="auto">
          <a:xfrm>
            <a:off x="5867400" y="4038600"/>
            <a:ext cx="21066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FACULTY = 2.10</a:t>
            </a:r>
          </a:p>
        </p:txBody>
      </p:sp>
      <p:sp>
        <p:nvSpPr>
          <p:cNvPr id="51205" name="Rectangle 9"/>
          <p:cNvSpPr>
            <a:spLocks noChangeArrowheads="1"/>
          </p:cNvSpPr>
          <p:nvPr/>
        </p:nvSpPr>
        <p:spPr bwMode="auto">
          <a:xfrm>
            <a:off x="5791200" y="4495800"/>
            <a:ext cx="218281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sz="2000">
                <a:latin typeface="Arial" charset="0"/>
              </a:rPr>
              <a:t>STUDENT = 1.94</a:t>
            </a:r>
          </a:p>
        </p:txBody>
      </p:sp>
      <p:pic>
        <p:nvPicPr>
          <p:cNvPr id="51206" name="Picture 12" descr="EcologyTop"/>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9" name="Table 8"/>
          <p:cNvGraphicFramePr>
            <a:graphicFrameLocks noGrp="1"/>
          </p:cNvGraphicFramePr>
          <p:nvPr>
            <p:extLst>
              <p:ext uri="{D42A27DB-BD31-4B8C-83A1-F6EECF244321}">
                <p14:modId xmlns:p14="http://schemas.microsoft.com/office/powerpoint/2010/main" val="2455912070"/>
              </p:ext>
            </p:extLst>
          </p:nvPr>
        </p:nvGraphicFramePr>
        <p:xfrm>
          <a:off x="152400" y="2819400"/>
          <a:ext cx="5105400" cy="3932237"/>
        </p:xfrm>
        <a:graphic>
          <a:graphicData uri="http://schemas.openxmlformats.org/drawingml/2006/table">
            <a:tbl>
              <a:tblPr/>
              <a:tblGrid>
                <a:gridCol w="1701800"/>
                <a:gridCol w="1701800"/>
                <a:gridCol w="1701800"/>
              </a:tblGrid>
              <a:tr h="57916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Car color (species)</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Faculty</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Student</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Blue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16</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Grey/silver</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5</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Red</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Tan/brown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5</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Black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17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White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9</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Green</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4</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Two-tone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3</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Orange</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35307">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Purple/pink</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1</a:t>
                      </a:r>
                    </a:p>
                  </a:txBody>
                  <a:tcPr marT="45724" marB="45724"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bl>
          </a:graphicData>
        </a:graphic>
      </p:graphicFrame>
      <p:sp>
        <p:nvSpPr>
          <p:cNvPr id="51257" name="TextBox 9"/>
          <p:cNvSpPr txBox="1">
            <a:spLocks noChangeArrowheads="1"/>
          </p:cNvSpPr>
          <p:nvPr/>
        </p:nvSpPr>
        <p:spPr bwMode="auto">
          <a:xfrm>
            <a:off x="5486400" y="5214938"/>
            <a:ext cx="34417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solidFill>
                  <a:srgbClr val="FF0000"/>
                </a:solidFill>
                <a:latin typeface="Arial" charset="0"/>
                <a:cs typeface="Arial" charset="0"/>
              </a:rPr>
              <a:t>Indices are handy, but confound species number with eveness of abundance</a:t>
            </a:r>
            <a:r>
              <a:rPr lang="en-US" sz="2000">
                <a:latin typeface="Arial" charset="0"/>
                <a:cs typeface="Arial" charset="0"/>
              </a:rPr>
              <a:t>.</a:t>
            </a:r>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3"/>
          <p:cNvSpPr>
            <a:spLocks noChangeArrowheads="1"/>
          </p:cNvSpPr>
          <p:nvPr/>
        </p:nvSpPr>
        <p:spPr bwMode="auto">
          <a:xfrm>
            <a:off x="990600" y="914400"/>
            <a:ext cx="7696200" cy="4094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dirty="0">
                <a:solidFill>
                  <a:srgbClr val="FF0000"/>
                </a:solidFill>
                <a:latin typeface="Arial" charset="0"/>
              </a:rPr>
              <a:t>b.	number of species (S) and diversity of species (H</a:t>
            </a:r>
            <a:r>
              <a:rPr lang="ja-JP" altLang="en-US" sz="2000" dirty="0">
                <a:solidFill>
                  <a:srgbClr val="FF0000"/>
                </a:solidFill>
                <a:latin typeface="Arial" charset="0"/>
              </a:rPr>
              <a:t>’</a:t>
            </a:r>
            <a:r>
              <a:rPr lang="en-US" altLang="ja-JP" sz="2000" dirty="0">
                <a:solidFill>
                  <a:srgbClr val="FF0000"/>
                </a:solidFill>
                <a:latin typeface="Arial" charset="0"/>
              </a:rPr>
              <a:t>)</a:t>
            </a:r>
          </a:p>
          <a:p>
            <a:pPr marL="609600" indent="-609600">
              <a:tabLst>
                <a:tab pos="454025" algn="l"/>
                <a:tab pos="920750" algn="l"/>
                <a:tab pos="1373188" algn="l"/>
                <a:tab pos="1828800" algn="l"/>
                <a:tab pos="2284413" algn="l"/>
                <a:tab pos="2738438" algn="l"/>
              </a:tabLst>
            </a:pPr>
            <a:endParaRPr lang="en-US" sz="2000" dirty="0">
              <a:solidFill>
                <a:srgbClr val="FF0000"/>
              </a:solidFill>
              <a:latin typeface="Arial" charset="0"/>
            </a:endParaRPr>
          </a:p>
          <a:p>
            <a:pPr marL="609600" indent="-609600">
              <a:tabLst>
                <a:tab pos="454025" algn="l"/>
                <a:tab pos="920750" algn="l"/>
                <a:tab pos="1373188" algn="l"/>
                <a:tab pos="1828800" algn="l"/>
                <a:tab pos="2284413" algn="l"/>
                <a:tab pos="2738438" algn="l"/>
              </a:tabLst>
            </a:pPr>
            <a:r>
              <a:rPr lang="en-US" sz="2000" dirty="0">
                <a:solidFill>
                  <a:srgbClr val="FF0000"/>
                </a:solidFill>
                <a:latin typeface="Arial" charset="0"/>
              </a:rPr>
              <a:t>Both can also be measured at different spatial scales:</a:t>
            </a:r>
          </a:p>
          <a:p>
            <a:pPr marL="609600" indent="-609600">
              <a:tabLst>
                <a:tab pos="454025" algn="l"/>
                <a:tab pos="920750" algn="l"/>
                <a:tab pos="1373188" algn="l"/>
                <a:tab pos="1828800" algn="l"/>
                <a:tab pos="2284413" algn="l"/>
                <a:tab pos="2738438" algn="l"/>
              </a:tabLst>
            </a:pPr>
            <a:endParaRPr lang="en-US" sz="2000" dirty="0">
              <a:solidFill>
                <a:srgbClr val="FF0000"/>
              </a:solidFill>
              <a:latin typeface="Arial" charset="0"/>
            </a:endParaRPr>
          </a:p>
          <a:p>
            <a:pPr lvl="1">
              <a:tabLst>
                <a:tab pos="454025" algn="l"/>
                <a:tab pos="920750" algn="l"/>
                <a:tab pos="1373188" algn="l"/>
                <a:tab pos="1828800" algn="l"/>
                <a:tab pos="2284413" algn="l"/>
                <a:tab pos="2738438" algn="l"/>
              </a:tabLst>
            </a:pPr>
            <a:r>
              <a:rPr lang="en-US" sz="2000" dirty="0">
                <a:latin typeface="Arial" charset="0"/>
              </a:rPr>
              <a:t>	--	</a:t>
            </a:r>
            <a:r>
              <a:rPr lang="en-US" sz="2000" dirty="0">
                <a:solidFill>
                  <a:srgbClr val="FF0000"/>
                </a:solidFill>
                <a:latin typeface="Arial" charset="0"/>
              </a:rPr>
              <a:t>alpha diversity</a:t>
            </a:r>
            <a:r>
              <a:rPr lang="en-US" sz="2000" dirty="0">
                <a:latin typeface="Arial" charset="0"/>
              </a:rPr>
              <a:t> is within-habitat diversity, number of species in local, small areas of uniform habitat</a:t>
            </a:r>
          </a:p>
          <a:p>
            <a:pPr lvl="1">
              <a:tabLst>
                <a:tab pos="454025" algn="l"/>
                <a:tab pos="920750" algn="l"/>
                <a:tab pos="1373188" algn="l"/>
                <a:tab pos="1828800" algn="l"/>
                <a:tab pos="2284413" algn="l"/>
                <a:tab pos="2738438" algn="l"/>
              </a:tabLst>
            </a:pPr>
            <a:r>
              <a:rPr lang="en-US" sz="2000" dirty="0">
                <a:latin typeface="Arial" charset="0"/>
              </a:rPr>
              <a:t>	--	</a:t>
            </a:r>
            <a:r>
              <a:rPr lang="en-US" sz="2000" dirty="0">
                <a:solidFill>
                  <a:srgbClr val="FF0000"/>
                </a:solidFill>
                <a:latin typeface="Arial" charset="0"/>
              </a:rPr>
              <a:t>beta diversity</a:t>
            </a:r>
            <a:r>
              <a:rPr lang="en-US" sz="2000" dirty="0">
                <a:latin typeface="Arial" charset="0"/>
              </a:rPr>
              <a:t> is between habitat diversity, the variation in species composition from one habitat to another within a region.  This is really a measure of variation in diversity, not diversity directly.</a:t>
            </a:r>
          </a:p>
          <a:p>
            <a:pPr lvl="1">
              <a:tabLst>
                <a:tab pos="454025" algn="l"/>
                <a:tab pos="920750" algn="l"/>
                <a:tab pos="1373188" algn="l"/>
                <a:tab pos="1828800" algn="l"/>
                <a:tab pos="2284413" algn="l"/>
                <a:tab pos="2738438" algn="l"/>
              </a:tabLst>
            </a:pPr>
            <a:r>
              <a:rPr lang="en-US" sz="2000" dirty="0">
                <a:latin typeface="Arial" charset="0"/>
              </a:rPr>
              <a:t>	--	</a:t>
            </a:r>
            <a:r>
              <a:rPr lang="en-US" sz="2000" dirty="0">
                <a:solidFill>
                  <a:srgbClr val="FF0000"/>
                </a:solidFill>
                <a:latin typeface="Arial" charset="0"/>
              </a:rPr>
              <a:t>gamma diversity</a:t>
            </a:r>
            <a:r>
              <a:rPr lang="en-US" sz="2000" dirty="0">
                <a:latin typeface="Arial" charset="0"/>
              </a:rPr>
              <a:t> is regional diversity, number of species in a larger area of interest across habitats or local areas</a:t>
            </a:r>
          </a:p>
        </p:txBody>
      </p:sp>
      <p:sp>
        <p:nvSpPr>
          <p:cNvPr id="5325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5325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5298" name="Rectangle 5"/>
          <p:cNvSpPr>
            <a:spLocks noChangeArrowheads="1"/>
          </p:cNvSpPr>
          <p:nvPr/>
        </p:nvSpPr>
        <p:spPr bwMode="auto">
          <a:xfrm>
            <a:off x="2841625" y="263842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a:p>
            <a:endParaRPr lang="en-US"/>
          </a:p>
        </p:txBody>
      </p:sp>
      <p:graphicFrame>
        <p:nvGraphicFramePr>
          <p:cNvPr id="319531" name="Group 43"/>
          <p:cNvGraphicFramePr>
            <a:graphicFrameLocks noGrp="1"/>
          </p:cNvGraphicFramePr>
          <p:nvPr/>
        </p:nvGraphicFramePr>
        <p:xfrm>
          <a:off x="1463675" y="2428875"/>
          <a:ext cx="6689725" cy="3108492"/>
        </p:xfrm>
        <a:graphic>
          <a:graphicData uri="http://schemas.openxmlformats.org/drawingml/2006/table">
            <a:tbl>
              <a:tblPr/>
              <a:tblGrid>
                <a:gridCol w="904875"/>
                <a:gridCol w="2439988"/>
                <a:gridCol w="1671637"/>
                <a:gridCol w="1673225"/>
              </a:tblGrid>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1</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2</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B, 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3</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C</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E, 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4</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 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5</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 C</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6"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6600"/>
                          </a:solidFill>
                          <a:effectLst/>
                          <a:latin typeface="Arial" pitchFamily="-106" charset="0"/>
                        </a:rPr>
                        <a:t>High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6600"/>
                          </a:solidFill>
                          <a:effectLst/>
                          <a:latin typeface="Arial" pitchFamily="-106" charset="0"/>
                        </a:rPr>
                        <a:t>low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rgbClr val="FF6600"/>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6"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6"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5336" name="Rectangle 41"/>
          <p:cNvSpPr>
            <a:spLocks noChangeArrowheads="1"/>
          </p:cNvSpPr>
          <p:nvPr/>
        </p:nvSpPr>
        <p:spPr bwMode="auto">
          <a:xfrm>
            <a:off x="990600" y="15240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Consider three different regional communities, each with five different local populations and maximum of five species:</a:t>
            </a:r>
          </a:p>
        </p:txBody>
      </p:sp>
      <p:pic>
        <p:nvPicPr>
          <p:cNvPr id="55337" name="Picture 4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7346" name="Rectangle 5"/>
          <p:cNvSpPr>
            <a:spLocks noChangeArrowheads="1"/>
          </p:cNvSpPr>
          <p:nvPr/>
        </p:nvSpPr>
        <p:spPr bwMode="auto">
          <a:xfrm>
            <a:off x="2841625" y="263842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a:p>
            <a:endParaRPr lang="en-US"/>
          </a:p>
        </p:txBody>
      </p:sp>
      <p:graphicFrame>
        <p:nvGraphicFramePr>
          <p:cNvPr id="319531" name="Group 43"/>
          <p:cNvGraphicFramePr>
            <a:graphicFrameLocks noGrp="1"/>
          </p:cNvGraphicFramePr>
          <p:nvPr/>
        </p:nvGraphicFramePr>
        <p:xfrm>
          <a:off x="1463675" y="2428875"/>
          <a:ext cx="6689725" cy="3108492"/>
        </p:xfrm>
        <a:graphic>
          <a:graphicData uri="http://schemas.openxmlformats.org/drawingml/2006/table">
            <a:tbl>
              <a:tblPr/>
              <a:tblGrid>
                <a:gridCol w="904875"/>
                <a:gridCol w="2439988"/>
                <a:gridCol w="1671637"/>
                <a:gridCol w="1673225"/>
              </a:tblGrid>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1</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2</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B, 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3</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C</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E, 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4</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 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5</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 C</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6"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low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6600"/>
                          </a:solidFill>
                          <a:effectLst/>
                          <a:latin typeface="Arial" pitchFamily="-106" charset="0"/>
                        </a:rPr>
                        <a:t>Low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6600"/>
                          </a:solidFill>
                          <a:effectLst/>
                          <a:latin typeface="Arial" pitchFamily="-106" charset="0"/>
                        </a:rPr>
                        <a:t>high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6600"/>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6" charset="0"/>
                      </a:endParaRP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7384" name="Rectangle 41"/>
          <p:cNvSpPr>
            <a:spLocks noChangeArrowheads="1"/>
          </p:cNvSpPr>
          <p:nvPr/>
        </p:nvSpPr>
        <p:spPr bwMode="auto">
          <a:xfrm>
            <a:off x="990600" y="15240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Consider three different regional communities, each with five different local populations and maximum of five species:</a:t>
            </a:r>
          </a:p>
        </p:txBody>
      </p:sp>
      <p:pic>
        <p:nvPicPr>
          <p:cNvPr id="57385" name="Picture 4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59394" name="Rectangle 5"/>
          <p:cNvSpPr>
            <a:spLocks noChangeArrowheads="1"/>
          </p:cNvSpPr>
          <p:nvPr/>
        </p:nvSpPr>
        <p:spPr bwMode="auto">
          <a:xfrm>
            <a:off x="2841625" y="263842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a:p>
            <a:endParaRPr lang="en-US"/>
          </a:p>
        </p:txBody>
      </p:sp>
      <p:graphicFrame>
        <p:nvGraphicFramePr>
          <p:cNvPr id="319531" name="Group 43"/>
          <p:cNvGraphicFramePr>
            <a:graphicFrameLocks noGrp="1"/>
          </p:cNvGraphicFramePr>
          <p:nvPr/>
        </p:nvGraphicFramePr>
        <p:xfrm>
          <a:off x="1463675" y="2428875"/>
          <a:ext cx="6689725" cy="3108492"/>
        </p:xfrm>
        <a:graphic>
          <a:graphicData uri="http://schemas.openxmlformats.org/drawingml/2006/table">
            <a:tbl>
              <a:tblPr/>
              <a:tblGrid>
                <a:gridCol w="904875"/>
                <a:gridCol w="2439988"/>
                <a:gridCol w="1671637"/>
                <a:gridCol w="1673225"/>
              </a:tblGrid>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1</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2</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B, 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3</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C</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E, 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4</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 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5</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 C</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6"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low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Low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6600"/>
                          </a:solidFill>
                          <a:effectLst/>
                          <a:latin typeface="Arial" pitchFamily="-106" charset="0"/>
                        </a:rPr>
                        <a:t>Mod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6600"/>
                          </a:solidFill>
                          <a:effectLst/>
                          <a:latin typeface="Arial" pitchFamily="-106" charset="0"/>
                        </a:rPr>
                        <a:t>mod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rgbClr val="FF6600"/>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9432" name="Rectangle 41"/>
          <p:cNvSpPr>
            <a:spLocks noChangeArrowheads="1"/>
          </p:cNvSpPr>
          <p:nvPr/>
        </p:nvSpPr>
        <p:spPr bwMode="auto">
          <a:xfrm>
            <a:off x="990600" y="15240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Consider three different regional communities, each with five different local populations and maximum of five species:</a:t>
            </a:r>
          </a:p>
        </p:txBody>
      </p:sp>
      <p:pic>
        <p:nvPicPr>
          <p:cNvPr id="59433" name="Picture 4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1442" name="Rectangle 5"/>
          <p:cNvSpPr>
            <a:spLocks noChangeArrowheads="1"/>
          </p:cNvSpPr>
          <p:nvPr/>
        </p:nvSpPr>
        <p:spPr bwMode="auto">
          <a:xfrm>
            <a:off x="2841625" y="2638425"/>
            <a:ext cx="1841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a:p>
            <a:endParaRPr lang="en-US"/>
          </a:p>
        </p:txBody>
      </p:sp>
      <p:graphicFrame>
        <p:nvGraphicFramePr>
          <p:cNvPr id="319531" name="Group 43"/>
          <p:cNvGraphicFramePr>
            <a:graphicFrameLocks noGrp="1"/>
          </p:cNvGraphicFramePr>
          <p:nvPr/>
        </p:nvGraphicFramePr>
        <p:xfrm>
          <a:off x="1463675" y="2428875"/>
          <a:ext cx="6689725" cy="3108492"/>
        </p:xfrm>
        <a:graphic>
          <a:graphicData uri="http://schemas.openxmlformats.org/drawingml/2006/table">
            <a:tbl>
              <a:tblPr/>
              <a:tblGrid>
                <a:gridCol w="904875"/>
                <a:gridCol w="2439988"/>
                <a:gridCol w="1671637"/>
                <a:gridCol w="1673225"/>
              </a:tblGrid>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1</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2</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B, 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3</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C</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E, 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4</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 D</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142">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pitchFamily="-106" charset="0"/>
                        </a:rPr>
                        <a:t>5</a:t>
                      </a: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A, B, C, D, 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E</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B, C</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12761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a:ln>
                          <a:noFill/>
                        </a:ln>
                        <a:solidFill>
                          <a:schemeClr val="tx1"/>
                        </a:solidFill>
                        <a:effectLst/>
                        <a:latin typeface="Arial" pitchFamily="-106" charset="0"/>
                      </a:endParaRPr>
                    </a:p>
                  </a:txBody>
                  <a:tcPr marT="45681" marB="4568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low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Low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Mod alpha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mod beta</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a:ln>
                            <a:noFill/>
                          </a:ln>
                          <a:solidFill>
                            <a:schemeClr val="tx1"/>
                          </a:solidFill>
                          <a:effectLst/>
                          <a:latin typeface="Arial" pitchFamily="-106" charset="0"/>
                        </a:rPr>
                        <a:t>High gamma</a:t>
                      </a:r>
                    </a:p>
                  </a:txBody>
                  <a:tcPr marT="45681" marB="4568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1480" name="Rectangle 41"/>
          <p:cNvSpPr>
            <a:spLocks noChangeArrowheads="1"/>
          </p:cNvSpPr>
          <p:nvPr/>
        </p:nvSpPr>
        <p:spPr bwMode="auto">
          <a:xfrm>
            <a:off x="990600" y="1524000"/>
            <a:ext cx="7391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000">
                <a:latin typeface="Arial" charset="0"/>
              </a:rPr>
              <a:t>Consider three different regional communities, each with five different local populations and maximum of five species:</a:t>
            </a:r>
          </a:p>
        </p:txBody>
      </p:sp>
      <p:pic>
        <p:nvPicPr>
          <p:cNvPr id="61481" name="Picture 45"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2" name="TextBox 6"/>
          <p:cNvSpPr txBox="1">
            <a:spLocks noChangeArrowheads="1"/>
          </p:cNvSpPr>
          <p:nvPr/>
        </p:nvSpPr>
        <p:spPr bwMode="auto">
          <a:xfrm>
            <a:off x="533400" y="5780088"/>
            <a:ext cx="8077200" cy="107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It may be helpful to think of the relationship between these measures as </a:t>
            </a:r>
            <a:r>
              <a:rPr lang="en-US" sz="2000" b="1">
                <a:latin typeface="Arial" charset="0"/>
                <a:cs typeface="Arial" charset="0"/>
              </a:rPr>
              <a:t>alpha * beta = gamma</a:t>
            </a:r>
            <a:r>
              <a:rPr lang="en-US" sz="2000">
                <a:latin typeface="Arial" charset="0"/>
                <a:cs typeface="Arial" charset="0"/>
              </a:rPr>
              <a:t> though this is not totally accurate.</a:t>
            </a:r>
            <a:endParaRPr lang="en-US" sz="2000" b="1">
              <a:latin typeface="Arial" charset="0"/>
              <a:cs typeface="Arial" charset="0"/>
            </a:endParaRPr>
          </a:p>
          <a:p>
            <a:pPr algn="ctr"/>
            <a:endParaRPr lang="en-US">
              <a:cs typeface="Arial" charset="0"/>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Rectangle 3"/>
          <p:cNvSpPr>
            <a:spLocks noChangeArrowheads="1"/>
          </p:cNvSpPr>
          <p:nvPr/>
        </p:nvSpPr>
        <p:spPr bwMode="auto">
          <a:xfrm>
            <a:off x="304800" y="685800"/>
            <a:ext cx="8534400" cy="283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a:latin typeface="Arial" charset="0"/>
              </a:rPr>
              <a:t>IV.	Community ecology</a:t>
            </a:r>
          </a:p>
          <a:p>
            <a:pPr marL="609600" indent="-609600">
              <a:tabLst>
                <a:tab pos="454025" algn="l"/>
                <a:tab pos="920750" algn="l"/>
                <a:tab pos="1373188" algn="l"/>
                <a:tab pos="1828800" algn="l"/>
                <a:tab pos="2284413" algn="l"/>
                <a:tab pos="2738438" algn="l"/>
              </a:tabLst>
            </a:pPr>
            <a:r>
              <a:rPr lang="en-US" sz="2000">
                <a:latin typeface="Arial" charset="0"/>
              </a:rPr>
              <a:t>	. . .</a:t>
            </a:r>
          </a:p>
          <a:p>
            <a:pPr marL="609600" indent="-609600">
              <a:tabLst>
                <a:tab pos="454025" algn="l"/>
                <a:tab pos="920750" algn="l"/>
                <a:tab pos="1373188" algn="l"/>
                <a:tab pos="1828800" algn="l"/>
                <a:tab pos="2284413" algn="l"/>
                <a:tab pos="2738438" algn="l"/>
              </a:tabLst>
            </a:pPr>
            <a:r>
              <a:rPr lang="en-US" sz="2000">
                <a:latin typeface="Arial" charset="0"/>
              </a:rPr>
              <a:t>				a.	growth form and structure (sedans, trucks, etc.)</a:t>
            </a:r>
          </a:p>
          <a:p>
            <a:pPr marL="609600" indent="-609600">
              <a:tabLst>
                <a:tab pos="454025" algn="l"/>
                <a:tab pos="920750" algn="l"/>
                <a:tab pos="1373188" algn="l"/>
                <a:tab pos="1828800" algn="l"/>
                <a:tab pos="2284413" algn="l"/>
                <a:tab pos="2738438" algn="l"/>
              </a:tabLst>
            </a:pPr>
            <a:r>
              <a:rPr lang="en-US" sz="2000">
                <a:latin typeface="Arial" charset="0"/>
              </a:rPr>
              <a:t>				b.	diversity or species number (10 vs. 9)</a:t>
            </a:r>
          </a:p>
          <a:p>
            <a:pPr marL="609600" indent="-609600">
              <a:tabLst>
                <a:tab pos="454025" algn="l"/>
                <a:tab pos="920750" algn="l"/>
                <a:tab pos="1373188" algn="l"/>
                <a:tab pos="1828800" algn="l"/>
                <a:tab pos="2284413" algn="l"/>
                <a:tab pos="2738438" algn="l"/>
              </a:tabLst>
            </a:pPr>
            <a:r>
              <a:rPr lang="en-US" sz="2000">
                <a:solidFill>
                  <a:srgbClr val="FF0000"/>
                </a:solidFill>
                <a:latin typeface="Arial" charset="0"/>
              </a:rPr>
              <a:t>				c.	dominance/ relative abundance (blue/grey vs. red/black)</a:t>
            </a:r>
            <a:r>
              <a:rPr lang="en-US" sz="2000">
                <a:latin typeface="Arial" charset="0"/>
              </a:rPr>
              <a:t> </a:t>
            </a:r>
          </a:p>
          <a:p>
            <a:pPr marL="609600" indent="-609600">
              <a:tabLst>
                <a:tab pos="454025" algn="l"/>
                <a:tab pos="920750" algn="l"/>
                <a:tab pos="1373188" algn="l"/>
                <a:tab pos="1828800" algn="l"/>
                <a:tab pos="2284413" algn="l"/>
                <a:tab pos="2738438" algn="l"/>
              </a:tabLst>
            </a:pPr>
            <a:r>
              <a:rPr lang="en-US" sz="2000">
                <a:latin typeface="Arial" charset="0"/>
              </a:rPr>
              <a:t>				d.	 rank abundance curves.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endParaRPr lang="en-US" sz="2000">
              <a:solidFill>
                <a:srgbClr val="000000"/>
              </a:solidFill>
              <a:latin typeface="Arial" charset="0"/>
            </a:endParaRPr>
          </a:p>
        </p:txBody>
      </p:sp>
      <p:sp>
        <p:nvSpPr>
          <p:cNvPr id="7782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77827"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2650391206"/>
              </p:ext>
            </p:extLst>
          </p:nvPr>
        </p:nvGraphicFramePr>
        <p:xfrm>
          <a:off x="2590800" y="2590800"/>
          <a:ext cx="6076374" cy="4086225"/>
        </p:xfrm>
        <a:graphic>
          <a:graphicData uri="http://schemas.openxmlformats.org/drawingml/2006/table">
            <a:tbl>
              <a:tblPr/>
              <a:tblGrid>
                <a:gridCol w="2012374"/>
                <a:gridCol w="2032000"/>
                <a:gridCol w="2032000"/>
              </a:tblGrid>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Car color (species)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a:ln>
                            <a:noFill/>
                          </a:ln>
                          <a:solidFill>
                            <a:srgbClr val="0000FF"/>
                          </a:solidFill>
                          <a:effectLst/>
                          <a:latin typeface="Arial" charset="0"/>
                          <a:ea typeface="ＭＳ Ｐゴシック" charset="0"/>
                          <a:cs typeface="Arial" charset="0"/>
                        </a:rPr>
                        <a:t>Faculty</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0000FF"/>
                          </a:solidFill>
                          <a:effectLst/>
                          <a:latin typeface="Arial" charset="0"/>
                          <a:ea typeface="ＭＳ Ｐゴシック" charset="0"/>
                          <a:cs typeface="Arial" charset="0"/>
                        </a:rPr>
                        <a:t>Student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Blue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charset="0"/>
                          <a:ea typeface="ＭＳ Ｐゴシック" charset="0"/>
                          <a:cs typeface="Arial" charset="0"/>
                        </a:rPr>
                        <a:t>16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Grey/silver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charset="0"/>
                          <a:ea typeface="ＭＳ Ｐゴシック" charset="0"/>
                          <a:cs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charset="0"/>
                          <a:ea typeface="ＭＳ Ｐゴシック" charset="0"/>
                          <a:cs typeface="Arial"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charset="0"/>
                          <a:ea typeface="ＭＳ Ｐゴシック" charset="0"/>
                          <a:cs typeface="Arial" charset="0"/>
                        </a:rPr>
                        <a:t>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Tan/brown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Black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FF0000"/>
                          </a:solidFill>
                          <a:effectLst/>
                          <a:latin typeface="Arial" charset="0"/>
                          <a:ea typeface="ＭＳ Ｐゴシック" charset="0"/>
                          <a:cs typeface="Arial" charset="0"/>
                        </a:rPr>
                        <a:t>17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Green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Two-tone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Orange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9CCCC"/>
                    </a:solidFill>
                  </a:tcPr>
                </a:tc>
              </a:tr>
              <a:tr h="371475">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Purple/pink</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Arial" charset="0"/>
                          <a:ea typeface="ＭＳ Ｐゴシック" charset="0"/>
                          <a:cs typeface="Arial"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c>
                  <a:txBody>
                    <a:body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dirty="0">
                          <a:ln>
                            <a:noFill/>
                          </a:ln>
                          <a:solidFill>
                            <a:srgbClr val="000000"/>
                          </a:solidFill>
                          <a:effectLst/>
                          <a:latin typeface="Arial" charset="0"/>
                          <a:ea typeface="ＭＳ Ｐゴシック" charset="0"/>
                          <a:cs typeface="Arial"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DE7E7"/>
                    </a:solidFill>
                  </a:tcPr>
                </a:tc>
              </a:tr>
            </a:tbl>
          </a:graphicData>
        </a:graphic>
      </p:graphicFrame>
      <p:sp>
        <p:nvSpPr>
          <p:cNvPr id="77878" name="TextBox 6"/>
          <p:cNvSpPr txBox="1">
            <a:spLocks noChangeArrowheads="1"/>
          </p:cNvSpPr>
          <p:nvPr/>
        </p:nvSpPr>
        <p:spPr bwMode="auto">
          <a:xfrm>
            <a:off x="76200" y="2776538"/>
            <a:ext cx="259080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Now, back to our list of car colors.  Another way to describe these communities be based on the dominant species (in red).  Even better would be to somehow describe the rankings of species in each community.  We can do that with a graph.</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9634"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9635"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71600" y="631825"/>
            <a:ext cx="6019800" cy="6313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6" name="TextBox 8"/>
          <p:cNvSpPr txBox="1">
            <a:spLocks noChangeArrowheads="1"/>
          </p:cNvSpPr>
          <p:nvPr/>
        </p:nvSpPr>
        <p:spPr bwMode="auto">
          <a:xfrm>
            <a:off x="5257800" y="1143000"/>
            <a:ext cx="3167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Rank-abundance curves for faculty/staff car, based on abundance</a:t>
            </a:r>
          </a:p>
        </p:txBody>
      </p:sp>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71682"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3" name="Picture 8"/>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54138" y="609600"/>
            <a:ext cx="6037262"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4" name="TextBox 10"/>
          <p:cNvSpPr txBox="1">
            <a:spLocks noChangeArrowheads="1"/>
          </p:cNvSpPr>
          <p:nvPr/>
        </p:nvSpPr>
        <p:spPr bwMode="auto">
          <a:xfrm>
            <a:off x="5257800" y="1143000"/>
            <a:ext cx="3167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Rank-abundance curves for faculty/staff car, based on proportion</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990600" y="914400"/>
            <a:ext cx="76962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a:latin typeface="Arial" charset="0"/>
              </a:rPr>
              <a:t>V.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	What is community ecology?</a:t>
            </a:r>
          </a:p>
          <a:p>
            <a:pPr marL="609600" indent="-609600">
              <a:tabLst>
                <a:tab pos="454025" algn="l"/>
                <a:tab pos="920750" algn="l"/>
                <a:tab pos="1373188" algn="l"/>
                <a:tab pos="1828800" algn="l"/>
                <a:tab pos="2284413" algn="l"/>
                <a:tab pos="2738438" algn="l"/>
              </a:tabLst>
            </a:pPr>
            <a:r>
              <a:rPr lang="en-US" sz="2000">
                <a:latin typeface="Arial" charset="0"/>
              </a:rPr>
              <a:t>			1.	What is a </a:t>
            </a:r>
            <a:r>
              <a:rPr lang="en-US" sz="2000" u="sng">
                <a:latin typeface="Arial" charset="0"/>
              </a:rPr>
              <a:t>community</a:t>
            </a:r>
            <a:r>
              <a:rPr lang="en-US" sz="2000">
                <a:latin typeface="Arial" charset="0"/>
              </a:rPr>
              <a:t> -  "An assemblage of populations of living organisms in a prescribed area or habitat that interact with one another, directly or indirectly</a:t>
            </a:r>
            <a:r>
              <a:rPr lang="ja-JP" altLang="en-US" sz="2000">
                <a:latin typeface="Arial" charset="0"/>
              </a:rPr>
              <a:t>”</a:t>
            </a:r>
            <a:endParaRPr lang="en-US" altLang="ja-JP" sz="2000">
              <a:latin typeface="Arial" charset="0"/>
            </a:endParaRP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Similar terms: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t>
            </a:r>
            <a:r>
              <a:rPr lang="en-US" sz="2000" u="sng">
                <a:latin typeface="Arial" charset="0"/>
              </a:rPr>
              <a:t>ecosystem</a:t>
            </a:r>
            <a:r>
              <a:rPr lang="en-US" sz="2000">
                <a:latin typeface="Arial" charset="0"/>
              </a:rPr>
              <a:t>:  all the interacting parts of the physical and biological worlds.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t>
            </a:r>
            <a:r>
              <a:rPr lang="en-US" sz="2000" u="sng">
                <a:latin typeface="Arial" charset="0"/>
              </a:rPr>
              <a:t>association</a:t>
            </a:r>
            <a:r>
              <a:rPr lang="en-US" sz="2000">
                <a:latin typeface="Arial" charset="0"/>
              </a:rPr>
              <a:t>:  group of species living in the same place. </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t>
            </a:r>
            <a:r>
              <a:rPr lang="en-US" sz="2000" u="sng">
                <a:latin typeface="Arial" charset="0"/>
              </a:rPr>
              <a:t>guild</a:t>
            </a:r>
            <a:r>
              <a:rPr lang="en-US" sz="2000">
                <a:latin typeface="Arial" charset="0"/>
              </a:rPr>
              <a:t>:  species in the same community utilizing resources in the same way, often competitors.</a:t>
            </a:r>
          </a:p>
        </p:txBody>
      </p:sp>
      <p:sp>
        <p:nvSpPr>
          <p:cNvPr id="16386"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638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0974060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29"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65250" y="609600"/>
            <a:ext cx="6102350"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73731"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2" name="TextBox 7"/>
          <p:cNvSpPr txBox="1">
            <a:spLocks noChangeArrowheads="1"/>
          </p:cNvSpPr>
          <p:nvPr/>
        </p:nvSpPr>
        <p:spPr bwMode="auto">
          <a:xfrm>
            <a:off x="5257800" y="1143000"/>
            <a:ext cx="3167063"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Rank-abundance curves for faculty/staff car, based on log (proportion)</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75778"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bwMode="auto">
          <a:xfrm>
            <a:off x="6629400" y="914400"/>
            <a:ext cx="152400" cy="228600"/>
          </a:xfrm>
          <a:prstGeom prst="rect">
            <a:avLst/>
          </a:prstGeom>
          <a:solidFill>
            <a:schemeClr val="tx2">
              <a:lumMod val="65000"/>
              <a:lumOff val="3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36" charset="0"/>
              <a:ea typeface="+mn-ea"/>
              <a:cs typeface="+mn-cs"/>
            </a:endParaRPr>
          </a:p>
        </p:txBody>
      </p:sp>
      <p:sp>
        <p:nvSpPr>
          <p:cNvPr id="7" name="Rectangle 6"/>
          <p:cNvSpPr/>
          <p:nvPr/>
        </p:nvSpPr>
        <p:spPr bwMode="auto">
          <a:xfrm>
            <a:off x="6629400" y="1295400"/>
            <a:ext cx="152400" cy="2286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endParaRPr lang="en-US">
              <a:latin typeface="Times" pitchFamily="36" charset="0"/>
              <a:ea typeface="+mn-ea"/>
              <a:cs typeface="+mn-cs"/>
            </a:endParaRPr>
          </a:p>
        </p:txBody>
      </p:sp>
      <p:sp>
        <p:nvSpPr>
          <p:cNvPr id="75781" name="TextBox 7"/>
          <p:cNvSpPr txBox="1">
            <a:spLocks noChangeArrowheads="1"/>
          </p:cNvSpPr>
          <p:nvPr/>
        </p:nvSpPr>
        <p:spPr bwMode="auto">
          <a:xfrm>
            <a:off x="6858000" y="849313"/>
            <a:ext cx="13652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faculty/staff</a:t>
            </a:r>
          </a:p>
        </p:txBody>
      </p:sp>
      <p:sp>
        <p:nvSpPr>
          <p:cNvPr id="75782" name="TextBox 8"/>
          <p:cNvSpPr txBox="1">
            <a:spLocks noChangeArrowheads="1"/>
          </p:cNvSpPr>
          <p:nvPr/>
        </p:nvSpPr>
        <p:spPr bwMode="auto">
          <a:xfrm>
            <a:off x="6858000" y="1219200"/>
            <a:ext cx="10572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students</a:t>
            </a:r>
          </a:p>
        </p:txBody>
      </p:sp>
      <p:pic>
        <p:nvPicPr>
          <p:cNvPr id="75783"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19200" y="349250"/>
            <a:ext cx="6858000" cy="719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83970"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38200"/>
            <a:ext cx="69389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7"/>
          <p:cNvSpPr txBox="1">
            <a:spLocks noChangeArrowheads="1"/>
          </p:cNvSpPr>
          <p:nvPr/>
        </p:nvSpPr>
        <p:spPr bwMode="auto">
          <a:xfrm>
            <a:off x="2514600" y="43434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FF0000"/>
                </a:solidFill>
              </a:rPr>
              <a:t>--- </a:t>
            </a:r>
            <a:r>
              <a:rPr lang="en-US" sz="1600"/>
              <a:t>Faculty</a:t>
            </a:r>
          </a:p>
          <a:p>
            <a:r>
              <a:rPr lang="en-US" sz="1600">
                <a:solidFill>
                  <a:srgbClr val="000000"/>
                </a:solidFill>
              </a:rPr>
              <a:t>--- Students</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553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49338"/>
            <a:ext cx="6629400" cy="5427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39" name="Picture 9"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0" name="TextBox 4"/>
          <p:cNvSpPr txBox="1">
            <a:spLocks noChangeArrowheads="1"/>
          </p:cNvSpPr>
          <p:nvPr/>
        </p:nvSpPr>
        <p:spPr bwMode="auto">
          <a:xfrm>
            <a:off x="5410200" y="3124200"/>
            <a:ext cx="2733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Note the log scale!</a:t>
            </a:r>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7586" name="Text Box 4"/>
          <p:cNvSpPr txBox="1">
            <a:spLocks noChangeArrowheads="1"/>
          </p:cNvSpPr>
          <p:nvPr/>
        </p:nvSpPr>
        <p:spPr bwMode="auto">
          <a:xfrm>
            <a:off x="404813" y="788988"/>
            <a:ext cx="85105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a:latin typeface="Arial" charset="0"/>
              </a:rPr>
              <a:t>Rank abundance curves have been measured for lots of communities and seem to fall into several different sorts of shapes.  </a:t>
            </a:r>
          </a:p>
          <a:p>
            <a:endParaRPr lang="en-US" sz="2000">
              <a:latin typeface="Arial" charset="0"/>
            </a:endParaRPr>
          </a:p>
          <a:p>
            <a:r>
              <a:rPr lang="en-US" sz="2000">
                <a:latin typeface="Arial" charset="0"/>
              </a:rPr>
              <a:t>Why?  What do these curves tell us about communities?</a:t>
            </a:r>
          </a:p>
          <a:p>
            <a:endParaRPr lang="en-US" sz="2000">
              <a:latin typeface="Arial" charset="0"/>
            </a:endParaRPr>
          </a:p>
        </p:txBody>
      </p:sp>
      <p:pic>
        <p:nvPicPr>
          <p:cNvPr id="67587"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1200" y="2209800"/>
            <a:ext cx="4572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7586" name="Text Box 4"/>
          <p:cNvSpPr txBox="1">
            <a:spLocks noChangeArrowheads="1"/>
          </p:cNvSpPr>
          <p:nvPr/>
        </p:nvSpPr>
        <p:spPr bwMode="auto">
          <a:xfrm>
            <a:off x="404813" y="788988"/>
            <a:ext cx="8510587"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a:latin typeface="Arial" charset="0"/>
              </a:rPr>
              <a:t>Rank abundance curves have been measured for lots of communities and seem to fall into several different sorts of shapes.  </a:t>
            </a:r>
          </a:p>
          <a:p>
            <a:endParaRPr lang="en-US" sz="2000">
              <a:latin typeface="Arial" charset="0"/>
            </a:endParaRPr>
          </a:p>
          <a:p>
            <a:r>
              <a:rPr lang="en-US" sz="2000">
                <a:latin typeface="Arial" charset="0"/>
              </a:rPr>
              <a:t>Why?  What do these curves tell us about communities?</a:t>
            </a:r>
          </a:p>
          <a:p>
            <a:endParaRPr lang="en-US" sz="2000">
              <a:latin typeface="Arial" charset="0"/>
            </a:endParaRPr>
          </a:p>
        </p:txBody>
      </p:sp>
      <p:pic>
        <p:nvPicPr>
          <p:cNvPr id="67587"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828800" y="3429000"/>
            <a:ext cx="6248400" cy="830997"/>
          </a:xfrm>
          <a:prstGeom prst="rect">
            <a:avLst/>
          </a:prstGeom>
          <a:noFill/>
        </p:spPr>
        <p:txBody>
          <a:bodyPr wrap="square" rtlCol="0">
            <a:spAutoFit/>
          </a:bodyPr>
          <a:lstStyle/>
          <a:p>
            <a:r>
              <a:rPr lang="en-US" dirty="0" smtClean="0">
                <a:latin typeface="Arial"/>
                <a:cs typeface="Arial"/>
              </a:rPr>
              <a:t>(Here is where Dr. Miller demonstrates his strength by breaking some sticks)</a:t>
            </a:r>
            <a:endParaRPr lang="en-US" dirty="0">
              <a:latin typeface="Arial"/>
              <a:cs typeface="Arial"/>
            </a:endParaRPr>
          </a:p>
        </p:txBody>
      </p:sp>
    </p:spTree>
    <p:extLst>
      <p:ext uri="{BB962C8B-B14F-4D97-AF65-F5344CB8AC3E}">
        <p14:creationId xmlns:p14="http://schemas.microsoft.com/office/powerpoint/2010/main" val="4102557665"/>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7586" name="Text Box 4"/>
          <p:cNvSpPr txBox="1">
            <a:spLocks noChangeArrowheads="1"/>
          </p:cNvSpPr>
          <p:nvPr/>
        </p:nvSpPr>
        <p:spPr bwMode="auto">
          <a:xfrm>
            <a:off x="404813" y="788988"/>
            <a:ext cx="85105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dirty="0">
                <a:latin typeface="Arial" charset="0"/>
              </a:rPr>
              <a:t>Rank abundance curves have been measured for lots of communities and seem to fall into several different sorts of shapes.  </a:t>
            </a:r>
            <a:endParaRPr lang="en-US" sz="2000" dirty="0" smtClean="0">
              <a:latin typeface="Arial" charset="0"/>
            </a:endParaRPr>
          </a:p>
          <a:p>
            <a:endParaRPr lang="en-US" sz="2000" dirty="0">
              <a:latin typeface="Arial" charset="0"/>
            </a:endParaRPr>
          </a:p>
          <a:p>
            <a:r>
              <a:rPr lang="en-US" sz="2000" dirty="0" smtClean="0">
                <a:latin typeface="Arial" charset="0"/>
              </a:rPr>
              <a:t>Random (well, not really):</a:t>
            </a:r>
            <a:endParaRPr lang="en-US" sz="2000" dirty="0">
              <a:latin typeface="Arial" charset="0"/>
            </a:endParaRPr>
          </a:p>
          <a:p>
            <a:endParaRPr lang="en-US" sz="2000" dirty="0">
              <a:latin typeface="Arial" charset="0"/>
            </a:endParaRPr>
          </a:p>
        </p:txBody>
      </p:sp>
      <p:pic>
        <p:nvPicPr>
          <p:cNvPr id="67587"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0516" y="2108199"/>
            <a:ext cx="9164515" cy="3782181"/>
          </a:xfrm>
          <a:prstGeom prst="rect">
            <a:avLst/>
          </a:prstGeom>
        </p:spPr>
      </p:pic>
    </p:spTree>
    <p:extLst>
      <p:ext uri="{BB962C8B-B14F-4D97-AF65-F5344CB8AC3E}">
        <p14:creationId xmlns:p14="http://schemas.microsoft.com/office/powerpoint/2010/main" val="2947074676"/>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67586" name="Text Box 4"/>
          <p:cNvSpPr txBox="1">
            <a:spLocks noChangeArrowheads="1"/>
          </p:cNvSpPr>
          <p:nvPr/>
        </p:nvSpPr>
        <p:spPr bwMode="auto">
          <a:xfrm>
            <a:off x="404813" y="788988"/>
            <a:ext cx="85105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dirty="0">
                <a:latin typeface="Arial" charset="0"/>
              </a:rPr>
              <a:t>Rank abundance curves have been measured for lots of communities and seem to fall into several different sorts of shapes.  </a:t>
            </a:r>
            <a:endParaRPr lang="en-US" sz="2000" dirty="0" smtClean="0">
              <a:latin typeface="Arial" charset="0"/>
            </a:endParaRPr>
          </a:p>
          <a:p>
            <a:endParaRPr lang="en-US" sz="2000" dirty="0">
              <a:latin typeface="Arial" charset="0"/>
            </a:endParaRPr>
          </a:p>
          <a:p>
            <a:r>
              <a:rPr lang="en-US" sz="2000" dirty="0" smtClean="0">
                <a:latin typeface="Arial" charset="0"/>
              </a:rPr>
              <a:t>MacArthur fraction (more random, not really sequential):</a:t>
            </a:r>
            <a:endParaRPr lang="en-US" sz="2000" dirty="0">
              <a:latin typeface="Arial" charset="0"/>
            </a:endParaRPr>
          </a:p>
          <a:p>
            <a:endParaRPr lang="en-US" sz="2000" dirty="0">
              <a:latin typeface="Arial" charset="0"/>
            </a:endParaRPr>
          </a:p>
        </p:txBody>
      </p:sp>
      <p:pic>
        <p:nvPicPr>
          <p:cNvPr id="67587"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0" y="2209800"/>
            <a:ext cx="9134425" cy="4038600"/>
          </a:xfrm>
          <a:prstGeom prst="rect">
            <a:avLst/>
          </a:prstGeom>
        </p:spPr>
      </p:pic>
    </p:spTree>
    <p:extLst>
      <p:ext uri="{BB962C8B-B14F-4D97-AF65-F5344CB8AC3E}">
        <p14:creationId xmlns:p14="http://schemas.microsoft.com/office/powerpoint/2010/main" val="34747827"/>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67587"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45709" y="1892300"/>
            <a:ext cx="9189709" cy="4403782"/>
          </a:xfrm>
          <a:prstGeom prst="rect">
            <a:avLst/>
          </a:prstGeom>
        </p:spPr>
      </p:pic>
      <p:sp>
        <p:nvSpPr>
          <p:cNvPr id="67586" name="Text Box 4"/>
          <p:cNvSpPr txBox="1">
            <a:spLocks noChangeArrowheads="1"/>
          </p:cNvSpPr>
          <p:nvPr/>
        </p:nvSpPr>
        <p:spPr bwMode="auto">
          <a:xfrm>
            <a:off x="404813" y="788988"/>
            <a:ext cx="8510587"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dirty="0">
                <a:latin typeface="Arial" charset="0"/>
              </a:rPr>
              <a:t>Rank abundance curves have been measured for lots of communities and seem to fall into several different sorts of shapes.  </a:t>
            </a:r>
            <a:endParaRPr lang="en-US" sz="2000" dirty="0" smtClean="0">
              <a:latin typeface="Arial" charset="0"/>
            </a:endParaRPr>
          </a:p>
          <a:p>
            <a:endParaRPr lang="en-US" sz="2000" dirty="0">
              <a:latin typeface="Arial" charset="0"/>
            </a:endParaRPr>
          </a:p>
          <a:p>
            <a:r>
              <a:rPr lang="en-US" sz="2000" dirty="0" smtClean="0">
                <a:latin typeface="Arial" charset="0"/>
              </a:rPr>
              <a:t>Dominance-decay (sequential):</a:t>
            </a:r>
            <a:endParaRPr lang="en-US" sz="2000" dirty="0">
              <a:latin typeface="Arial" charset="0"/>
            </a:endParaRPr>
          </a:p>
          <a:p>
            <a:endParaRPr lang="en-US" sz="2000" dirty="0">
              <a:latin typeface="Arial" charset="0"/>
            </a:endParaRPr>
          </a:p>
        </p:txBody>
      </p:sp>
    </p:spTree>
    <p:extLst>
      <p:ext uri="{BB962C8B-B14F-4D97-AF65-F5344CB8AC3E}">
        <p14:creationId xmlns:p14="http://schemas.microsoft.com/office/powerpoint/2010/main" val="206027395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79874" name="Text Box 4"/>
          <p:cNvSpPr txBox="1">
            <a:spLocks noChangeArrowheads="1"/>
          </p:cNvSpPr>
          <p:nvPr/>
        </p:nvSpPr>
        <p:spPr bwMode="auto">
          <a:xfrm>
            <a:off x="4595813" y="1431925"/>
            <a:ext cx="4319587" cy="440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a:latin typeface="Arial" charset="0"/>
              </a:rPr>
              <a:t>--	geometric assumes division of resource in regular, sequential way.</a:t>
            </a:r>
          </a:p>
          <a:p>
            <a:endParaRPr lang="en-US" sz="2000">
              <a:latin typeface="Arial" charset="0"/>
            </a:endParaRPr>
          </a:p>
          <a:p>
            <a:r>
              <a:rPr lang="en-US" sz="2000">
                <a:latin typeface="Arial" charset="0"/>
              </a:rPr>
              <a:t>--	broken stick model assumes division of a single resource, but random.</a:t>
            </a:r>
          </a:p>
          <a:p>
            <a:endParaRPr lang="en-US" sz="2000">
              <a:latin typeface="Arial" charset="0"/>
            </a:endParaRPr>
          </a:p>
          <a:p>
            <a:r>
              <a:rPr lang="en-US" sz="2000">
                <a:latin typeface="Arial" charset="0"/>
              </a:rPr>
              <a:t>--	log-normal distribution also.  In this case, it is likely that </a:t>
            </a:r>
            <a:r>
              <a:rPr lang="en-US" sz="2000" b="1">
                <a:latin typeface="Arial" charset="0"/>
              </a:rPr>
              <a:t>multiple factors </a:t>
            </a:r>
            <a:r>
              <a:rPr lang="en-US" sz="2000">
                <a:latin typeface="Arial" charset="0"/>
              </a:rPr>
              <a:t>are affecting the distribution of species abundances (such as competing for multiple resources).  Most communities fit a log-normal distribution.</a:t>
            </a:r>
          </a:p>
        </p:txBody>
      </p:sp>
      <p:pic>
        <p:nvPicPr>
          <p:cNvPr id="7987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411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9876" name="Picture 7"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990600" y="914400"/>
            <a:ext cx="7696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a:latin typeface="Arial" charset="0"/>
              </a:rPr>
              <a:t>V.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	What is community ecology?</a:t>
            </a:r>
          </a:p>
          <a:p>
            <a:pPr marL="609600" indent="-609600">
              <a:tabLst>
                <a:tab pos="454025" algn="l"/>
                <a:tab pos="920750" algn="l"/>
                <a:tab pos="1373188" algn="l"/>
                <a:tab pos="1828800" algn="l"/>
                <a:tab pos="2284413" algn="l"/>
                <a:tab pos="2738438" algn="l"/>
              </a:tabLst>
            </a:pPr>
            <a:r>
              <a:rPr lang="en-US" sz="2000">
                <a:latin typeface="Arial" charset="0"/>
              </a:rPr>
              <a:t>			1.	What is a </a:t>
            </a:r>
            <a:r>
              <a:rPr lang="en-US" sz="2000" u="sng">
                <a:latin typeface="Arial" charset="0"/>
              </a:rPr>
              <a:t>community</a:t>
            </a:r>
            <a:r>
              <a:rPr lang="en-US" sz="2000">
                <a:latin typeface="Arial" charset="0"/>
              </a:rPr>
              <a:t> -  "An assemblage of populations of living organisms in a prescribed area or habitat that interact with one another, directly or indirectly</a:t>
            </a:r>
            <a:r>
              <a:rPr lang="ja-JP" altLang="en-US" sz="2000">
                <a:latin typeface="Arial" charset="0"/>
              </a:rPr>
              <a:t>”</a:t>
            </a:r>
            <a:endParaRPr lang="en-US" altLang="ja-JP" sz="2000">
              <a:latin typeface="Arial" charset="0"/>
            </a:endParaRP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 caution that ecologists use </a:t>
            </a:r>
            <a:r>
              <a:rPr lang="ja-JP" altLang="en-US" sz="2000">
                <a:latin typeface="Arial" charset="0"/>
              </a:rPr>
              <a:t>“</a:t>
            </a:r>
            <a:r>
              <a:rPr lang="en-US" altLang="ja-JP" sz="2000">
                <a:latin typeface="Arial" charset="0"/>
              </a:rPr>
              <a:t>community</a:t>
            </a:r>
            <a:r>
              <a:rPr lang="ja-JP" altLang="en-US" sz="2000">
                <a:latin typeface="Arial" charset="0"/>
              </a:rPr>
              <a:t>”</a:t>
            </a:r>
            <a:r>
              <a:rPr lang="en-US" altLang="ja-JP" sz="2000">
                <a:latin typeface="Arial" charset="0"/>
              </a:rPr>
              <a:t> to mean two different things: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as described above, all the species in an area</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lgn="ctr">
              <a:tabLst>
                <a:tab pos="454025" algn="l"/>
                <a:tab pos="920750" algn="l"/>
                <a:tab pos="1373188" algn="l"/>
                <a:tab pos="1828800" algn="l"/>
                <a:tab pos="2284413" algn="l"/>
                <a:tab pos="2738438" algn="l"/>
              </a:tabLst>
            </a:pPr>
            <a:r>
              <a:rPr lang="en-US" sz="2000">
                <a:latin typeface="Arial" charset="0"/>
              </a:rPr>
              <a:t>or</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what might more properly be called a guild, which is all the species that share a resource base (e.g., birds, rodents, or plants)</a:t>
            </a:r>
          </a:p>
        </p:txBody>
      </p:sp>
      <p:sp>
        <p:nvSpPr>
          <p:cNvPr id="18434"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8435"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676179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83970"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9600" y="838200"/>
            <a:ext cx="6938963"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3972"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19800" y="381000"/>
            <a:ext cx="312420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973" name="TextBox 7"/>
          <p:cNvSpPr txBox="1">
            <a:spLocks noChangeArrowheads="1"/>
          </p:cNvSpPr>
          <p:nvPr/>
        </p:nvSpPr>
        <p:spPr bwMode="auto">
          <a:xfrm>
            <a:off x="2514600" y="4343400"/>
            <a:ext cx="1676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solidFill>
                  <a:srgbClr val="FF0000"/>
                </a:solidFill>
              </a:rPr>
              <a:t>--- </a:t>
            </a:r>
            <a:r>
              <a:rPr lang="en-US" sz="1600"/>
              <a:t>Faculty</a:t>
            </a:r>
          </a:p>
          <a:p>
            <a:r>
              <a:rPr lang="en-US" sz="1600">
                <a:solidFill>
                  <a:srgbClr val="000000"/>
                </a:solidFill>
              </a:rPr>
              <a:t>--- Students</a:t>
            </a:r>
          </a:p>
        </p:txBody>
      </p:sp>
    </p:spTree>
    <p:extLst>
      <p:ext uri="{BB962C8B-B14F-4D97-AF65-F5344CB8AC3E}">
        <p14:creationId xmlns:p14="http://schemas.microsoft.com/office/powerpoint/2010/main" val="346194064"/>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86018" name="Picture 10"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6019"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 y="1485900"/>
            <a:ext cx="8966200" cy="387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020" name="TextBox 1"/>
          <p:cNvSpPr txBox="1">
            <a:spLocks noChangeArrowheads="1"/>
          </p:cNvSpPr>
          <p:nvPr/>
        </p:nvSpPr>
        <p:spPr bwMode="auto">
          <a:xfrm>
            <a:off x="715963" y="977900"/>
            <a:ext cx="572611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Example questions from past exams over this material</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88066" name="Picture 10"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8067"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8100" y="1701800"/>
            <a:ext cx="9055100"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68" name="TextBox 4"/>
          <p:cNvSpPr txBox="1">
            <a:spLocks noChangeArrowheads="1"/>
          </p:cNvSpPr>
          <p:nvPr/>
        </p:nvSpPr>
        <p:spPr bwMode="auto">
          <a:xfrm>
            <a:off x="715963" y="977900"/>
            <a:ext cx="5726112"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solidFill>
                  <a:srgbClr val="FF0000"/>
                </a:solidFill>
                <a:latin typeface="Arial" charset="0"/>
                <a:cs typeface="Arial" charset="0"/>
              </a:rPr>
              <a:t>Example questions from past exams over this material</a:t>
            </a:r>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3"/>
          <p:cNvSpPr>
            <a:spLocks noChangeArrowheads="1"/>
          </p:cNvSpPr>
          <p:nvPr/>
        </p:nvSpPr>
        <p:spPr bwMode="auto">
          <a:xfrm>
            <a:off x="990600" y="914400"/>
            <a:ext cx="7696200" cy="532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a:latin typeface="Arial" charset="0"/>
              </a:rPr>
              <a:t>IV.	Community ecology</a:t>
            </a:r>
          </a:p>
          <a:p>
            <a:pPr marL="609600" indent="-609600">
              <a:tabLst>
                <a:tab pos="454025" algn="l"/>
                <a:tab pos="920750" algn="l"/>
                <a:tab pos="1373188" algn="l"/>
                <a:tab pos="1828800" algn="l"/>
                <a:tab pos="2284413" algn="l"/>
                <a:tab pos="2738438" algn="l"/>
              </a:tabLst>
            </a:pPr>
            <a:r>
              <a:rPr lang="en-US" sz="2000">
                <a:latin typeface="Arial" charset="0"/>
              </a:rPr>
              <a:t>	A.	What is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B.	How do we quantify communities?  </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1.	Tools of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	growth form and structure</a:t>
            </a:r>
          </a:p>
          <a:p>
            <a:pPr marL="609600" indent="-609600">
              <a:tabLst>
                <a:tab pos="454025" algn="l"/>
                <a:tab pos="920750" algn="l"/>
                <a:tab pos="1373188" algn="l"/>
                <a:tab pos="1828800" algn="l"/>
                <a:tab pos="2284413" algn="l"/>
                <a:tab pos="2738438" algn="l"/>
              </a:tabLst>
            </a:pPr>
            <a:r>
              <a:rPr lang="en-US" sz="2000">
                <a:latin typeface="Arial" charset="0"/>
              </a:rPr>
              <a:t>				b.	diversity or species number</a:t>
            </a:r>
          </a:p>
          <a:p>
            <a:pPr marL="609600" indent="-609600">
              <a:tabLst>
                <a:tab pos="454025" algn="l"/>
                <a:tab pos="920750" algn="l"/>
                <a:tab pos="1373188" algn="l"/>
                <a:tab pos="1828800" algn="l"/>
                <a:tab pos="2284413" algn="l"/>
                <a:tab pos="2738438" algn="l"/>
              </a:tabLst>
            </a:pPr>
            <a:r>
              <a:rPr lang="en-US" sz="2000">
                <a:latin typeface="Arial" charset="0"/>
              </a:rPr>
              <a:t>				c.	dominance/ relative abundance:</a:t>
            </a:r>
          </a:p>
          <a:p>
            <a:pPr marL="609600" indent="-609600">
              <a:tabLst>
                <a:tab pos="454025" algn="l"/>
                <a:tab pos="920750" algn="l"/>
                <a:tab pos="1373188" algn="l"/>
                <a:tab pos="1828800" algn="l"/>
                <a:tab pos="2284413" algn="l"/>
                <a:tab pos="2738438" algn="l"/>
              </a:tabLst>
            </a:pPr>
            <a:r>
              <a:rPr lang="en-US" sz="2000">
                <a:latin typeface="Arial" charset="0"/>
              </a:rPr>
              <a:t>				d.	rank abundance curves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Most of the above stuff is </a:t>
            </a:r>
            <a:r>
              <a:rPr lang="en-US" sz="2000" b="1">
                <a:latin typeface="Arial" charset="0"/>
              </a:rPr>
              <a:t>best for guilds</a:t>
            </a:r>
            <a:r>
              <a:rPr lang="en-US" sz="2000">
                <a:latin typeface="Arial" charset="0"/>
              </a:rPr>
              <a:t>, but may not be informative about entire communities.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e.	food or trophic webs</a:t>
            </a:r>
          </a:p>
          <a:p>
            <a:pPr marL="609600" indent="-609600">
              <a:tabLst>
                <a:tab pos="454025" algn="l"/>
                <a:tab pos="920750" algn="l"/>
                <a:tab pos="1373188" algn="l"/>
                <a:tab pos="1828800" algn="l"/>
                <a:tab pos="2284413" algn="l"/>
                <a:tab pos="2738438" algn="l"/>
              </a:tabLst>
            </a:pPr>
            <a:endParaRPr lang="en-US" sz="2000">
              <a:solidFill>
                <a:srgbClr val="000000"/>
              </a:solidFill>
              <a:latin typeface="Arial" charset="0"/>
            </a:endParaRPr>
          </a:p>
        </p:txBody>
      </p:sp>
      <p:sp>
        <p:nvSpPr>
          <p:cNvPr id="17410"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741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850662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1945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14400"/>
            <a:ext cx="6965950" cy="563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Box 1"/>
          <p:cNvSpPr txBox="1">
            <a:spLocks noChangeArrowheads="1"/>
          </p:cNvSpPr>
          <p:nvPr/>
        </p:nvSpPr>
        <p:spPr bwMode="auto">
          <a:xfrm>
            <a:off x="6057900" y="906463"/>
            <a:ext cx="30861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800">
                <a:latin typeface="Arial" charset="0"/>
                <a:cs typeface="Arial" charset="0"/>
              </a:rPr>
              <a:t>In this food web of the community that occurs in the water filled leaves of pitcher plant, the </a:t>
            </a:r>
            <a:r>
              <a:rPr lang="en-US" sz="1800" u="sng">
                <a:latin typeface="Arial" charset="0"/>
                <a:cs typeface="Arial" charset="0"/>
              </a:rPr>
              <a:t>top predator </a:t>
            </a:r>
            <a:r>
              <a:rPr lang="en-US" sz="1800">
                <a:latin typeface="Arial" charset="0"/>
                <a:cs typeface="Arial" charset="0"/>
              </a:rPr>
              <a:t>is a mosquito larvae (</a:t>
            </a:r>
            <a:r>
              <a:rPr lang="en-US" sz="1800" i="1">
                <a:latin typeface="Arial" charset="0"/>
                <a:cs typeface="Arial" charset="0"/>
              </a:rPr>
              <a:t>W. smithii</a:t>
            </a:r>
            <a:r>
              <a:rPr lang="en-US" sz="1800">
                <a:latin typeface="Arial" charset="0"/>
                <a:cs typeface="Arial" charset="0"/>
              </a:rPr>
              <a:t>) that eats rotifers </a:t>
            </a:r>
            <a:r>
              <a:rPr lang="en-US" sz="1800" i="1">
                <a:latin typeface="Arial" charset="0"/>
                <a:cs typeface="Arial" charset="0"/>
              </a:rPr>
              <a:t>(H. rosa</a:t>
            </a:r>
            <a:r>
              <a:rPr lang="en-US" sz="1800">
                <a:latin typeface="Arial" charset="0"/>
                <a:cs typeface="Arial" charset="0"/>
              </a:rPr>
              <a:t>) and protozoa.  The rotifers and protozoa in turn eat bacteria, as do the mites (</a:t>
            </a:r>
            <a:r>
              <a:rPr lang="en-US" sz="1800" i="1">
                <a:latin typeface="Arial" charset="0"/>
                <a:cs typeface="Arial" charset="0"/>
              </a:rPr>
              <a:t>S. gibsoni</a:t>
            </a:r>
            <a:r>
              <a:rPr lang="en-US" sz="1800">
                <a:latin typeface="Arial" charset="0"/>
                <a:cs typeface="Arial" charset="0"/>
              </a:rPr>
              <a:t>).  The bacteria are </a:t>
            </a:r>
            <a:r>
              <a:rPr lang="en-US" sz="1800" u="sng">
                <a:latin typeface="Arial" charset="0"/>
                <a:cs typeface="Arial" charset="0"/>
              </a:rPr>
              <a:t>basal species</a:t>
            </a:r>
            <a:r>
              <a:rPr lang="en-US" sz="1800">
                <a:latin typeface="Arial" charset="0"/>
                <a:cs typeface="Arial" charset="0"/>
              </a:rPr>
              <a:t>, as they consumer dead ants in this brown food web.  There are a couple of more species of flies, whose larvae also feed directly on the ants.</a:t>
            </a:r>
          </a:p>
        </p:txBody>
      </p:sp>
    </p:spTree>
    <p:extLst>
      <p:ext uri="{BB962C8B-B14F-4D97-AF65-F5344CB8AC3E}">
        <p14:creationId xmlns:p14="http://schemas.microsoft.com/office/powerpoint/2010/main" val="1661825477"/>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1506" name="Rectangle 5"/>
          <p:cNvSpPr>
            <a:spLocks noChangeArrowheads="1"/>
          </p:cNvSpPr>
          <p:nvPr/>
        </p:nvSpPr>
        <p:spPr bwMode="auto">
          <a:xfrm>
            <a:off x="228600" y="1447800"/>
            <a:ext cx="5943600" cy="466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457200" indent="-457200">
              <a:buFontTx/>
              <a:buChar char="•"/>
              <a:tabLst>
                <a:tab pos="457200" algn="l"/>
              </a:tabLst>
            </a:pPr>
            <a:r>
              <a:rPr lang="en-US" sz="2000" u="sng">
                <a:latin typeface="Arial" charset="0"/>
              </a:rPr>
              <a:t>Top predators</a:t>
            </a:r>
            <a:r>
              <a:rPr lang="en-US" sz="2000">
                <a:latin typeface="Arial" charset="0"/>
              </a:rPr>
              <a:t> -- species that get eaten by nothing else in the food web</a:t>
            </a:r>
          </a:p>
          <a:p>
            <a:pPr marL="457200" indent="-457200">
              <a:buFontTx/>
              <a:buChar char="•"/>
              <a:tabLst>
                <a:tab pos="457200" algn="l"/>
              </a:tabLst>
            </a:pPr>
            <a:r>
              <a:rPr lang="en-US" sz="2000" u="sng">
                <a:latin typeface="Arial" charset="0"/>
              </a:rPr>
              <a:t>Basal species</a:t>
            </a:r>
            <a:r>
              <a:rPr lang="en-US" sz="2000">
                <a:latin typeface="Arial" charset="0"/>
              </a:rPr>
              <a:t> -- species that feed on nothing within the web (usually plants)</a:t>
            </a:r>
          </a:p>
          <a:p>
            <a:pPr marL="457200" indent="-457200">
              <a:buFontTx/>
              <a:buChar char="•"/>
              <a:tabLst>
                <a:tab pos="457200" algn="l"/>
              </a:tabLst>
            </a:pPr>
            <a:r>
              <a:rPr lang="en-US" sz="2000" u="sng">
                <a:latin typeface="Arial" charset="0"/>
              </a:rPr>
              <a:t>Omnivores</a:t>
            </a:r>
            <a:r>
              <a:rPr lang="en-US" sz="2000">
                <a:latin typeface="Arial" charset="0"/>
              </a:rPr>
              <a:t> -- species that feed at more than one trophic level</a:t>
            </a:r>
          </a:p>
          <a:p>
            <a:pPr marL="457200" indent="-457200">
              <a:buFontTx/>
              <a:buChar char="•"/>
              <a:tabLst>
                <a:tab pos="457200" algn="l"/>
              </a:tabLst>
            </a:pPr>
            <a:r>
              <a:rPr lang="en-US" sz="2000" u="sng">
                <a:latin typeface="Arial" charset="0"/>
              </a:rPr>
              <a:t>Trophic species</a:t>
            </a:r>
            <a:r>
              <a:rPr lang="en-US" sz="2000">
                <a:latin typeface="Arial" charset="0"/>
              </a:rPr>
              <a:t> -- groups of species that have the same predator and prey</a:t>
            </a:r>
          </a:p>
          <a:p>
            <a:pPr marL="457200" indent="-457200">
              <a:buFontTx/>
              <a:buChar char="•"/>
              <a:tabLst>
                <a:tab pos="457200" algn="l"/>
              </a:tabLst>
            </a:pPr>
            <a:r>
              <a:rPr lang="en-US" sz="2000" u="sng">
                <a:latin typeface="Arial" charset="0"/>
              </a:rPr>
              <a:t>Cannibalism</a:t>
            </a:r>
            <a:r>
              <a:rPr lang="en-US" sz="2000">
                <a:latin typeface="Arial" charset="0"/>
              </a:rPr>
              <a:t> -- a cycle in which a species feeds upon itself</a:t>
            </a:r>
          </a:p>
          <a:p>
            <a:pPr marL="457200" indent="-457200">
              <a:buFontTx/>
              <a:buChar char="•"/>
              <a:tabLst>
                <a:tab pos="457200" algn="l"/>
              </a:tabLst>
            </a:pPr>
            <a:r>
              <a:rPr lang="en-US" sz="2000" u="sng">
                <a:latin typeface="Arial" charset="0"/>
              </a:rPr>
              <a:t>Connectance</a:t>
            </a:r>
            <a:r>
              <a:rPr lang="en-US" sz="2000">
                <a:latin typeface="Arial" charset="0"/>
              </a:rPr>
              <a:t> -- number of actual interactions divided by the number of possible interactions</a:t>
            </a:r>
          </a:p>
          <a:p>
            <a:pPr marL="457200" indent="-457200">
              <a:buFontTx/>
              <a:buChar char="•"/>
              <a:tabLst>
                <a:tab pos="457200" algn="l"/>
              </a:tabLst>
            </a:pPr>
            <a:r>
              <a:rPr lang="en-US" sz="2000" u="sng">
                <a:latin typeface="Arial" charset="0"/>
              </a:rPr>
              <a:t>Compartments</a:t>
            </a:r>
            <a:r>
              <a:rPr lang="en-US" sz="2000">
                <a:latin typeface="Arial" charset="0"/>
              </a:rPr>
              <a:t> -- suites of species with strong linkages among group members but weak linkages to other species</a:t>
            </a:r>
          </a:p>
        </p:txBody>
      </p:sp>
      <p:sp>
        <p:nvSpPr>
          <p:cNvPr id="21507" name="Rectangle 6"/>
          <p:cNvSpPr>
            <a:spLocks noChangeArrowheads="1"/>
          </p:cNvSpPr>
          <p:nvPr/>
        </p:nvSpPr>
        <p:spPr bwMode="auto">
          <a:xfrm>
            <a:off x="8315325" y="66135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1508" name="Picture 9"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0" y="1447800"/>
            <a:ext cx="31321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96671919"/>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3"/>
          <p:cNvSpPr>
            <a:spLocks noChangeArrowheads="1"/>
          </p:cNvSpPr>
          <p:nvPr/>
        </p:nvSpPr>
        <p:spPr bwMode="auto">
          <a:xfrm>
            <a:off x="8986838" y="6477000"/>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6386" name="Text Box 4"/>
          <p:cNvSpPr txBox="1">
            <a:spLocks noChangeArrowheads="1"/>
          </p:cNvSpPr>
          <p:nvPr/>
        </p:nvSpPr>
        <p:spPr bwMode="auto">
          <a:xfrm>
            <a:off x="404813" y="788988"/>
            <a:ext cx="85105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dirty="0">
                <a:latin typeface="Arial" charset="0"/>
              </a:rPr>
              <a:t>S</a:t>
            </a:r>
            <a:r>
              <a:rPr lang="en-US" sz="2000" dirty="0" smtClean="0">
                <a:latin typeface="Arial" charset="0"/>
              </a:rPr>
              <a:t>ome </a:t>
            </a:r>
            <a:r>
              <a:rPr lang="en-US" sz="2000" dirty="0">
                <a:latin typeface="Arial" charset="0"/>
              </a:rPr>
              <a:t>simple </a:t>
            </a:r>
            <a:r>
              <a:rPr lang="en-US" sz="2000" dirty="0" smtClean="0">
                <a:latin typeface="Arial" charset="0"/>
              </a:rPr>
              <a:t>expectations for factors controlling food webs.</a:t>
            </a:r>
            <a:endParaRPr lang="en-US" sz="2000" dirty="0">
              <a:latin typeface="Arial" charset="0"/>
            </a:endParaRPr>
          </a:p>
        </p:txBody>
      </p:sp>
      <p:pic>
        <p:nvPicPr>
          <p:cNvPr id="1638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Box 1"/>
          <p:cNvSpPr txBox="1">
            <a:spLocks noChangeArrowheads="1"/>
          </p:cNvSpPr>
          <p:nvPr/>
        </p:nvSpPr>
        <p:spPr bwMode="auto">
          <a:xfrm>
            <a:off x="792163" y="1752600"/>
            <a:ext cx="15700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top predator</a:t>
            </a:r>
          </a:p>
        </p:txBody>
      </p:sp>
      <p:sp>
        <p:nvSpPr>
          <p:cNvPr id="16389" name="TextBox 2"/>
          <p:cNvSpPr txBox="1">
            <a:spLocks noChangeArrowheads="1"/>
          </p:cNvSpPr>
          <p:nvPr/>
        </p:nvSpPr>
        <p:spPr bwMode="auto">
          <a:xfrm>
            <a:off x="1004888" y="2790825"/>
            <a:ext cx="11461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predator</a:t>
            </a:r>
          </a:p>
        </p:txBody>
      </p:sp>
      <p:sp>
        <p:nvSpPr>
          <p:cNvPr id="16390" name="TextBox 3"/>
          <p:cNvSpPr txBox="1">
            <a:spLocks noChangeArrowheads="1"/>
          </p:cNvSpPr>
          <p:nvPr/>
        </p:nvSpPr>
        <p:spPr bwMode="auto">
          <a:xfrm>
            <a:off x="950913" y="3829050"/>
            <a:ext cx="1254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herbivore</a:t>
            </a:r>
          </a:p>
        </p:txBody>
      </p:sp>
      <p:sp>
        <p:nvSpPr>
          <p:cNvPr id="16391" name="TextBox 4"/>
          <p:cNvSpPr txBox="1">
            <a:spLocks noChangeArrowheads="1"/>
          </p:cNvSpPr>
          <p:nvPr/>
        </p:nvSpPr>
        <p:spPr bwMode="auto">
          <a:xfrm>
            <a:off x="1206500" y="4865688"/>
            <a:ext cx="7413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plant</a:t>
            </a:r>
          </a:p>
        </p:txBody>
      </p:sp>
      <p:sp>
        <p:nvSpPr>
          <p:cNvPr id="16392" name="TextBox 5"/>
          <p:cNvSpPr txBox="1">
            <a:spLocks noChangeArrowheads="1"/>
          </p:cNvSpPr>
          <p:nvPr/>
        </p:nvSpPr>
        <p:spPr bwMode="auto">
          <a:xfrm>
            <a:off x="922338" y="5903913"/>
            <a:ext cx="130968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2000">
                <a:latin typeface="Arial" charset="0"/>
                <a:cs typeface="Arial" charset="0"/>
              </a:rPr>
              <a:t>resources</a:t>
            </a:r>
          </a:p>
        </p:txBody>
      </p:sp>
      <p:cxnSp>
        <p:nvCxnSpPr>
          <p:cNvPr id="16393" name="Straight Arrow Connector 7"/>
          <p:cNvCxnSpPr>
            <a:cxnSpLocks noChangeShapeType="1"/>
          </p:cNvCxnSpPr>
          <p:nvPr/>
        </p:nvCxnSpPr>
        <p:spPr bwMode="auto">
          <a:xfrm>
            <a:off x="1577975" y="2152650"/>
            <a:ext cx="0" cy="638175"/>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6394" name="Straight Arrow Connector 9"/>
          <p:cNvCxnSpPr>
            <a:cxnSpLocks noChangeShapeType="1"/>
          </p:cNvCxnSpPr>
          <p:nvPr/>
        </p:nvCxnSpPr>
        <p:spPr bwMode="auto">
          <a:xfrm>
            <a:off x="1577975" y="3190875"/>
            <a:ext cx="0" cy="638175"/>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6395" name="Straight Arrow Connector 11"/>
          <p:cNvCxnSpPr>
            <a:cxnSpLocks noChangeShapeType="1"/>
          </p:cNvCxnSpPr>
          <p:nvPr/>
        </p:nvCxnSpPr>
        <p:spPr bwMode="auto">
          <a:xfrm>
            <a:off x="1577975" y="4229100"/>
            <a:ext cx="0" cy="636588"/>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cxnSp>
        <p:nvCxnSpPr>
          <p:cNvPr id="16396" name="Straight Arrow Connector 13"/>
          <p:cNvCxnSpPr>
            <a:cxnSpLocks noChangeShapeType="1"/>
          </p:cNvCxnSpPr>
          <p:nvPr/>
        </p:nvCxnSpPr>
        <p:spPr bwMode="auto">
          <a:xfrm>
            <a:off x="1577975" y="5265738"/>
            <a:ext cx="0" cy="638175"/>
          </a:xfrm>
          <a:prstGeom prst="straightConnector1">
            <a:avLst/>
          </a:prstGeom>
          <a:noFill/>
          <a:ln w="38100">
            <a:solidFill>
              <a:schemeClr val="tx1"/>
            </a:solidFill>
            <a:round/>
            <a:headEnd type="arrow" w="med" len="med"/>
            <a:tailEnd type="arrow" w="med" len="med"/>
          </a:ln>
          <a:extLst>
            <a:ext uri="{909E8E84-426E-40dd-AFC4-6F175D3DCCD1}">
              <a14:hiddenFill xmlns:a14="http://schemas.microsoft.com/office/drawing/2010/main">
                <a:noFill/>
              </a14:hiddenFill>
            </a:ext>
          </a:extLst>
        </p:spPr>
      </p:cxnSp>
      <p:sp>
        <p:nvSpPr>
          <p:cNvPr id="16397" name="TextBox 17"/>
          <p:cNvSpPr txBox="1">
            <a:spLocks noChangeArrowheads="1"/>
          </p:cNvSpPr>
          <p:nvPr/>
        </p:nvSpPr>
        <p:spPr bwMode="auto">
          <a:xfrm>
            <a:off x="3657600" y="1447800"/>
            <a:ext cx="184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top predator</a:t>
            </a:r>
          </a:p>
        </p:txBody>
      </p:sp>
      <p:sp>
        <p:nvSpPr>
          <p:cNvPr id="16398" name="TextBox 18"/>
          <p:cNvSpPr txBox="1">
            <a:spLocks noChangeArrowheads="1"/>
          </p:cNvSpPr>
          <p:nvPr/>
        </p:nvSpPr>
        <p:spPr bwMode="auto">
          <a:xfrm>
            <a:off x="3914775" y="2486025"/>
            <a:ext cx="13303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predator</a:t>
            </a:r>
          </a:p>
        </p:txBody>
      </p:sp>
      <p:sp>
        <p:nvSpPr>
          <p:cNvPr id="16399" name="TextBox 19"/>
          <p:cNvSpPr txBox="1">
            <a:spLocks noChangeArrowheads="1"/>
          </p:cNvSpPr>
          <p:nvPr/>
        </p:nvSpPr>
        <p:spPr bwMode="auto">
          <a:xfrm>
            <a:off x="3846513" y="3524250"/>
            <a:ext cx="146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herbivore</a:t>
            </a:r>
          </a:p>
        </p:txBody>
      </p:sp>
      <p:sp>
        <p:nvSpPr>
          <p:cNvPr id="16400" name="TextBox 20"/>
          <p:cNvSpPr txBox="1">
            <a:spLocks noChangeArrowheads="1"/>
          </p:cNvSpPr>
          <p:nvPr/>
        </p:nvSpPr>
        <p:spPr bwMode="auto">
          <a:xfrm>
            <a:off x="4154488" y="4560888"/>
            <a:ext cx="8509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plant</a:t>
            </a:r>
          </a:p>
        </p:txBody>
      </p:sp>
      <p:sp>
        <p:nvSpPr>
          <p:cNvPr id="16401" name="TextBox 21"/>
          <p:cNvSpPr txBox="1">
            <a:spLocks noChangeArrowheads="1"/>
          </p:cNvSpPr>
          <p:nvPr/>
        </p:nvSpPr>
        <p:spPr bwMode="auto">
          <a:xfrm>
            <a:off x="3811588" y="5599113"/>
            <a:ext cx="153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resources</a:t>
            </a:r>
          </a:p>
        </p:txBody>
      </p:sp>
      <p:cxnSp>
        <p:nvCxnSpPr>
          <p:cNvPr id="16402" name="Straight Arrow Connector 22"/>
          <p:cNvCxnSpPr>
            <a:cxnSpLocks noChangeShapeType="1"/>
          </p:cNvCxnSpPr>
          <p:nvPr/>
        </p:nvCxnSpPr>
        <p:spPr bwMode="auto">
          <a:xfrm>
            <a:off x="4579938" y="1847850"/>
            <a:ext cx="0" cy="638175"/>
          </a:xfrm>
          <a:prstGeom prst="straightConnector1">
            <a:avLst/>
          </a:prstGeom>
          <a:noFill/>
          <a:ln w="38100">
            <a:solidFill>
              <a:schemeClr val="tx1"/>
            </a:solidFill>
            <a:round/>
            <a:headEnd type="arrow" w="med" len="med"/>
            <a:tailEnd type="none" w="med" len="med"/>
          </a:ln>
          <a:extLst>
            <a:ext uri="{909E8E84-426E-40dd-AFC4-6F175D3DCCD1}">
              <a14:hiddenFill xmlns:a14="http://schemas.microsoft.com/office/drawing/2010/main">
                <a:noFill/>
              </a14:hiddenFill>
            </a:ext>
          </a:extLst>
        </p:spPr>
      </p:cxnSp>
      <p:sp>
        <p:nvSpPr>
          <p:cNvPr id="16406" name="TextBox 26"/>
          <p:cNvSpPr txBox="1">
            <a:spLocks noChangeArrowheads="1"/>
          </p:cNvSpPr>
          <p:nvPr/>
        </p:nvSpPr>
        <p:spPr bwMode="auto">
          <a:xfrm>
            <a:off x="6705600" y="2057400"/>
            <a:ext cx="18446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top predator</a:t>
            </a:r>
          </a:p>
        </p:txBody>
      </p:sp>
      <p:sp>
        <p:nvSpPr>
          <p:cNvPr id="16407" name="TextBox 27"/>
          <p:cNvSpPr txBox="1">
            <a:spLocks noChangeArrowheads="1"/>
          </p:cNvSpPr>
          <p:nvPr/>
        </p:nvSpPr>
        <p:spPr bwMode="auto">
          <a:xfrm>
            <a:off x="7153275" y="3095625"/>
            <a:ext cx="9493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predator</a:t>
            </a:r>
          </a:p>
        </p:txBody>
      </p:sp>
      <p:sp>
        <p:nvSpPr>
          <p:cNvPr id="16408" name="TextBox 28"/>
          <p:cNvSpPr txBox="1">
            <a:spLocks noChangeArrowheads="1"/>
          </p:cNvSpPr>
          <p:nvPr/>
        </p:nvSpPr>
        <p:spPr bwMode="auto">
          <a:xfrm>
            <a:off x="6894513" y="4133850"/>
            <a:ext cx="14668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herbivore</a:t>
            </a:r>
          </a:p>
        </p:txBody>
      </p:sp>
      <p:sp>
        <p:nvSpPr>
          <p:cNvPr id="16409" name="TextBox 29"/>
          <p:cNvSpPr txBox="1">
            <a:spLocks noChangeArrowheads="1"/>
          </p:cNvSpPr>
          <p:nvPr/>
        </p:nvSpPr>
        <p:spPr bwMode="auto">
          <a:xfrm>
            <a:off x="7313613" y="5170488"/>
            <a:ext cx="62865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sz="1600">
                <a:latin typeface="Arial" charset="0"/>
                <a:cs typeface="Arial" charset="0"/>
              </a:rPr>
              <a:t>plant</a:t>
            </a:r>
          </a:p>
        </p:txBody>
      </p:sp>
      <p:sp>
        <p:nvSpPr>
          <p:cNvPr id="16410" name="TextBox 30"/>
          <p:cNvSpPr txBox="1">
            <a:spLocks noChangeArrowheads="1"/>
          </p:cNvSpPr>
          <p:nvPr/>
        </p:nvSpPr>
        <p:spPr bwMode="auto">
          <a:xfrm>
            <a:off x="6859588" y="6208713"/>
            <a:ext cx="15367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a:latin typeface="Arial" charset="0"/>
                <a:cs typeface="Arial" charset="0"/>
              </a:rPr>
              <a:t>resources</a:t>
            </a:r>
          </a:p>
        </p:txBody>
      </p:sp>
      <p:cxnSp>
        <p:nvCxnSpPr>
          <p:cNvPr id="16411" name="Straight Arrow Connector 31"/>
          <p:cNvCxnSpPr>
            <a:cxnSpLocks noChangeShapeType="1"/>
          </p:cNvCxnSpPr>
          <p:nvPr/>
        </p:nvCxnSpPr>
        <p:spPr bwMode="auto">
          <a:xfrm>
            <a:off x="7627938" y="2457450"/>
            <a:ext cx="0" cy="638175"/>
          </a:xfrm>
          <a:prstGeom prst="straightConnector1">
            <a:avLst/>
          </a:prstGeom>
          <a:noFill/>
          <a:ln w="38100">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16415" name="Rectangle 14"/>
          <p:cNvSpPr>
            <a:spLocks noChangeArrowheads="1"/>
          </p:cNvSpPr>
          <p:nvPr/>
        </p:nvSpPr>
        <p:spPr bwMode="auto">
          <a:xfrm>
            <a:off x="304800" y="1219200"/>
            <a:ext cx="8686800" cy="5410200"/>
          </a:xfrm>
          <a:prstGeom prst="rect">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cxnSp>
        <p:nvCxnSpPr>
          <p:cNvPr id="16416" name="Straight Connector 16"/>
          <p:cNvCxnSpPr>
            <a:cxnSpLocks noChangeShapeType="1"/>
          </p:cNvCxnSpPr>
          <p:nvPr/>
        </p:nvCxnSpPr>
        <p:spPr bwMode="auto">
          <a:xfrm>
            <a:off x="2895600" y="1219200"/>
            <a:ext cx="0" cy="541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cxnSp>
        <p:nvCxnSpPr>
          <p:cNvPr id="16417" name="Straight Connector 39"/>
          <p:cNvCxnSpPr>
            <a:cxnSpLocks noChangeShapeType="1"/>
          </p:cNvCxnSpPr>
          <p:nvPr/>
        </p:nvCxnSpPr>
        <p:spPr bwMode="auto">
          <a:xfrm>
            <a:off x="6019800" y="1219200"/>
            <a:ext cx="0" cy="54102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cxnSp>
      <p:sp>
        <p:nvSpPr>
          <p:cNvPr id="16418" name="TextBox 16389"/>
          <p:cNvSpPr txBox="1">
            <a:spLocks noChangeArrowheads="1"/>
          </p:cNvSpPr>
          <p:nvPr/>
        </p:nvSpPr>
        <p:spPr bwMode="auto">
          <a:xfrm>
            <a:off x="3276600" y="5983288"/>
            <a:ext cx="2514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u="sng" dirty="0">
                <a:solidFill>
                  <a:srgbClr val="FF0000"/>
                </a:solidFill>
                <a:latin typeface="Arial" charset="0"/>
                <a:cs typeface="Arial" charset="0"/>
              </a:rPr>
              <a:t>Bottom-up</a:t>
            </a:r>
            <a:r>
              <a:rPr lang="en-US" sz="1800" dirty="0">
                <a:solidFill>
                  <a:srgbClr val="FF0000"/>
                </a:solidFill>
                <a:latin typeface="Arial" charset="0"/>
                <a:cs typeface="Arial" charset="0"/>
              </a:rPr>
              <a:t> effects of increasing resources</a:t>
            </a:r>
          </a:p>
        </p:txBody>
      </p:sp>
      <p:sp>
        <p:nvSpPr>
          <p:cNvPr id="16419" name="TextBox 43"/>
          <p:cNvSpPr txBox="1">
            <a:spLocks noChangeArrowheads="1"/>
          </p:cNvSpPr>
          <p:nvPr/>
        </p:nvSpPr>
        <p:spPr bwMode="auto">
          <a:xfrm>
            <a:off x="6324600" y="1219200"/>
            <a:ext cx="2514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lgn="ctr"/>
            <a:r>
              <a:rPr lang="en-US" sz="1800" u="sng" dirty="0">
                <a:solidFill>
                  <a:srgbClr val="FF0000"/>
                </a:solidFill>
                <a:latin typeface="Arial" charset="0"/>
                <a:cs typeface="Arial" charset="0"/>
              </a:rPr>
              <a:t>Top-down</a:t>
            </a:r>
            <a:r>
              <a:rPr lang="en-US" sz="1800" dirty="0">
                <a:solidFill>
                  <a:srgbClr val="FF0000"/>
                </a:solidFill>
                <a:latin typeface="Arial" charset="0"/>
                <a:cs typeface="Arial" charset="0"/>
              </a:rPr>
              <a:t> effects of increasing predators</a:t>
            </a:r>
          </a:p>
          <a:p>
            <a:pPr algn="ctr"/>
            <a:r>
              <a:rPr lang="en-US" sz="1800" dirty="0">
                <a:solidFill>
                  <a:srgbClr val="FF0000"/>
                </a:solidFill>
                <a:latin typeface="Arial" charset="0"/>
                <a:cs typeface="Arial" charset="0"/>
              </a:rPr>
              <a:t>(</a:t>
            </a:r>
            <a:r>
              <a:rPr lang="en-US" sz="1800" u="sng" dirty="0">
                <a:solidFill>
                  <a:srgbClr val="FF0000"/>
                </a:solidFill>
                <a:latin typeface="Arial" charset="0"/>
                <a:cs typeface="Arial" charset="0"/>
              </a:rPr>
              <a:t>trophic cascade</a:t>
            </a:r>
            <a:r>
              <a:rPr lang="en-US" sz="1800" dirty="0">
                <a:solidFill>
                  <a:srgbClr val="FF0000"/>
                </a:solidFill>
                <a:latin typeface="Arial" charset="0"/>
                <a:cs typeface="Arial" charset="0"/>
              </a:rPr>
              <a:t>)</a:t>
            </a:r>
          </a:p>
        </p:txBody>
      </p:sp>
      <p:cxnSp>
        <p:nvCxnSpPr>
          <p:cNvPr id="37" name="Straight Arrow Connector 22"/>
          <p:cNvCxnSpPr>
            <a:cxnSpLocks noChangeShapeType="1"/>
          </p:cNvCxnSpPr>
          <p:nvPr/>
        </p:nvCxnSpPr>
        <p:spPr bwMode="auto">
          <a:xfrm>
            <a:off x="4572000" y="2943225"/>
            <a:ext cx="0" cy="638175"/>
          </a:xfrm>
          <a:prstGeom prst="straightConnector1">
            <a:avLst/>
          </a:prstGeom>
          <a:noFill/>
          <a:ln w="38100">
            <a:solidFill>
              <a:schemeClr val="tx1"/>
            </a:solidFill>
            <a:round/>
            <a:headEnd type="arrow" w="med" len="med"/>
            <a:tailEnd type="none" w="med" len="med"/>
          </a:ln>
          <a:extLst>
            <a:ext uri="{909E8E84-426E-40dd-AFC4-6F175D3DCCD1}">
              <a14:hiddenFill xmlns:a14="http://schemas.microsoft.com/office/drawing/2010/main">
                <a:noFill/>
              </a14:hiddenFill>
            </a:ext>
          </a:extLst>
        </p:spPr>
      </p:cxnSp>
      <p:cxnSp>
        <p:nvCxnSpPr>
          <p:cNvPr id="38" name="Straight Arrow Connector 22"/>
          <p:cNvCxnSpPr>
            <a:cxnSpLocks noChangeShapeType="1"/>
          </p:cNvCxnSpPr>
          <p:nvPr/>
        </p:nvCxnSpPr>
        <p:spPr bwMode="auto">
          <a:xfrm>
            <a:off x="4572000" y="4010025"/>
            <a:ext cx="0" cy="638175"/>
          </a:xfrm>
          <a:prstGeom prst="straightConnector1">
            <a:avLst/>
          </a:prstGeom>
          <a:noFill/>
          <a:ln w="38100">
            <a:solidFill>
              <a:schemeClr val="tx1"/>
            </a:solidFill>
            <a:round/>
            <a:headEnd type="arrow" w="med" len="med"/>
            <a:tailEnd type="none" w="med" len="med"/>
          </a:ln>
          <a:extLst>
            <a:ext uri="{909E8E84-426E-40dd-AFC4-6F175D3DCCD1}">
              <a14:hiddenFill xmlns:a14="http://schemas.microsoft.com/office/drawing/2010/main">
                <a:noFill/>
              </a14:hiddenFill>
            </a:ext>
          </a:extLst>
        </p:spPr>
      </p:cxnSp>
      <p:cxnSp>
        <p:nvCxnSpPr>
          <p:cNvPr id="39" name="Straight Arrow Connector 22"/>
          <p:cNvCxnSpPr>
            <a:cxnSpLocks noChangeShapeType="1"/>
          </p:cNvCxnSpPr>
          <p:nvPr/>
        </p:nvCxnSpPr>
        <p:spPr bwMode="auto">
          <a:xfrm>
            <a:off x="4572000" y="5029200"/>
            <a:ext cx="0" cy="638175"/>
          </a:xfrm>
          <a:prstGeom prst="straightConnector1">
            <a:avLst/>
          </a:prstGeom>
          <a:noFill/>
          <a:ln w="38100">
            <a:solidFill>
              <a:schemeClr val="tx1"/>
            </a:solidFill>
            <a:round/>
            <a:headEnd type="arrow" w="med" len="med"/>
            <a:tailEnd type="none" w="med" len="med"/>
          </a:ln>
          <a:extLst>
            <a:ext uri="{909E8E84-426E-40dd-AFC4-6F175D3DCCD1}">
              <a14:hiddenFill xmlns:a14="http://schemas.microsoft.com/office/drawing/2010/main">
                <a:noFill/>
              </a14:hiddenFill>
            </a:ext>
          </a:extLst>
        </p:spPr>
      </p:cxnSp>
      <p:cxnSp>
        <p:nvCxnSpPr>
          <p:cNvPr id="40" name="Straight Arrow Connector 31"/>
          <p:cNvCxnSpPr>
            <a:cxnSpLocks noChangeShapeType="1"/>
          </p:cNvCxnSpPr>
          <p:nvPr/>
        </p:nvCxnSpPr>
        <p:spPr bwMode="auto">
          <a:xfrm>
            <a:off x="7620000" y="3476625"/>
            <a:ext cx="0" cy="638175"/>
          </a:xfrm>
          <a:prstGeom prst="straightConnector1">
            <a:avLst/>
          </a:prstGeom>
          <a:noFill/>
          <a:ln w="38100">
            <a:solidFill>
              <a:schemeClr val="tx1"/>
            </a:solidFill>
            <a:round/>
            <a:headEnd type="none" w="med" len="med"/>
            <a:tailEnd type="arrow" w="med" len="med"/>
          </a:ln>
          <a:extLst>
            <a:ext uri="{909E8E84-426E-40dd-AFC4-6F175D3DCCD1}">
              <a14:hiddenFill xmlns:a14="http://schemas.microsoft.com/office/drawing/2010/main">
                <a:noFill/>
              </a14:hiddenFill>
            </a:ext>
          </a:extLst>
        </p:spPr>
      </p:cxnSp>
      <p:cxnSp>
        <p:nvCxnSpPr>
          <p:cNvPr id="41" name="Straight Arrow Connector 31"/>
          <p:cNvCxnSpPr>
            <a:cxnSpLocks noChangeShapeType="1"/>
          </p:cNvCxnSpPr>
          <p:nvPr/>
        </p:nvCxnSpPr>
        <p:spPr bwMode="auto">
          <a:xfrm>
            <a:off x="7620000" y="4619625"/>
            <a:ext cx="0" cy="638175"/>
          </a:xfrm>
          <a:prstGeom prst="straightConnector1">
            <a:avLst/>
          </a:prstGeom>
          <a:noFill/>
          <a:ln w="38100">
            <a:solidFill>
              <a:schemeClr val="tx1"/>
            </a:solidFill>
            <a:round/>
            <a:headEnd type="none" w="med" len="med"/>
            <a:tailEnd type="arrow" w="med" len="med"/>
          </a:ln>
          <a:extLst>
            <a:ext uri="{909E8E84-426E-40dd-AFC4-6F175D3DCCD1}">
              <a14:hiddenFill xmlns:a14="http://schemas.microsoft.com/office/drawing/2010/main">
                <a:noFill/>
              </a14:hiddenFill>
            </a:ext>
          </a:extLst>
        </p:spPr>
      </p:cxnSp>
      <p:cxnSp>
        <p:nvCxnSpPr>
          <p:cNvPr id="42" name="Straight Arrow Connector 31"/>
          <p:cNvCxnSpPr>
            <a:cxnSpLocks noChangeShapeType="1"/>
          </p:cNvCxnSpPr>
          <p:nvPr/>
        </p:nvCxnSpPr>
        <p:spPr bwMode="auto">
          <a:xfrm>
            <a:off x="7620000" y="5562600"/>
            <a:ext cx="0" cy="638175"/>
          </a:xfrm>
          <a:prstGeom prst="straightConnector1">
            <a:avLst/>
          </a:prstGeom>
          <a:noFill/>
          <a:ln w="38100">
            <a:solidFill>
              <a:schemeClr val="tx1"/>
            </a:solidFill>
            <a:round/>
            <a:headEnd type="none" w="med" len="med"/>
            <a:tailEnd type="arrow" w="med" len="med"/>
          </a:ln>
          <a:extLst>
            <a:ext uri="{909E8E84-426E-40dd-AFC4-6F175D3DCCD1}">
              <a14:hiddenFill xmlns:a14="http://schemas.microsoft.com/office/drawing/2010/main">
                <a:noFill/>
              </a14:hiddenFill>
            </a:ext>
          </a:extLst>
        </p:spPr>
      </p:cxnSp>
      <p:sp>
        <p:nvSpPr>
          <p:cNvPr id="2" name="TextBox 1"/>
          <p:cNvSpPr txBox="1"/>
          <p:nvPr/>
        </p:nvSpPr>
        <p:spPr>
          <a:xfrm>
            <a:off x="457200" y="1182469"/>
            <a:ext cx="2209801" cy="646331"/>
          </a:xfrm>
          <a:prstGeom prst="rect">
            <a:avLst/>
          </a:prstGeom>
          <a:noFill/>
        </p:spPr>
        <p:txBody>
          <a:bodyPr wrap="square" rtlCol="0">
            <a:spAutoFit/>
          </a:bodyPr>
          <a:lstStyle/>
          <a:p>
            <a:r>
              <a:rPr lang="en-US" sz="1800" dirty="0" smtClean="0">
                <a:solidFill>
                  <a:srgbClr val="FF0000"/>
                </a:solidFill>
                <a:latin typeface="Arial"/>
                <a:cs typeface="Arial"/>
              </a:rPr>
              <a:t>Trophic interactions are +/- </a:t>
            </a:r>
            <a:endParaRPr lang="en-US" sz="1800" dirty="0">
              <a:solidFill>
                <a:srgbClr val="FF0000"/>
              </a:solidFill>
              <a:latin typeface="Arial"/>
              <a:cs typeface="Arial"/>
            </a:endParaRPr>
          </a:p>
        </p:txBody>
      </p:sp>
    </p:spTree>
    <p:extLst>
      <p:ext uri="{BB962C8B-B14F-4D97-AF65-F5344CB8AC3E}">
        <p14:creationId xmlns:p14="http://schemas.microsoft.com/office/powerpoint/2010/main" val="934998322"/>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18434" name="Text Box 4"/>
          <p:cNvSpPr txBox="1">
            <a:spLocks noChangeArrowheads="1"/>
          </p:cNvSpPr>
          <p:nvPr/>
        </p:nvSpPr>
        <p:spPr bwMode="auto">
          <a:xfrm>
            <a:off x="404813" y="788988"/>
            <a:ext cx="8510587"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b="1" dirty="0">
                <a:latin typeface="Arial" charset="0"/>
              </a:rPr>
              <a:t>IV.	Community ecology</a:t>
            </a:r>
          </a:p>
          <a:p>
            <a:r>
              <a:rPr lang="en-US" sz="2000" dirty="0">
                <a:latin typeface="Arial" charset="0"/>
              </a:rPr>
              <a:t>. . . .</a:t>
            </a:r>
          </a:p>
          <a:p>
            <a:pPr lvl="1"/>
            <a:r>
              <a:rPr lang="en-US" sz="2000" dirty="0" smtClean="0">
                <a:latin typeface="Arial" charset="0"/>
              </a:rPr>
              <a:t>Food web patterns:</a:t>
            </a:r>
            <a:r>
              <a:rPr lang="en-US" altLang="ja-JP" sz="2000" dirty="0" smtClean="0">
                <a:solidFill>
                  <a:srgbClr val="FF0000"/>
                </a:solidFill>
                <a:latin typeface="Arial" charset="0"/>
              </a:rPr>
              <a:t> </a:t>
            </a:r>
            <a:endParaRPr lang="en-US" altLang="ja-JP" sz="2000" dirty="0">
              <a:solidFill>
                <a:srgbClr val="FF0000"/>
              </a:solidFill>
              <a:latin typeface="Arial" charset="0"/>
            </a:endParaRPr>
          </a:p>
          <a:p>
            <a:endParaRPr lang="en-US" sz="2000" dirty="0">
              <a:latin typeface="Arial" charset="0"/>
            </a:endParaRPr>
          </a:p>
          <a:p>
            <a:r>
              <a:rPr lang="en-US" sz="2000" dirty="0">
                <a:latin typeface="Arial" charset="0"/>
              </a:rPr>
              <a:t>			</a:t>
            </a:r>
            <a:r>
              <a:rPr lang="en-US" sz="2000" dirty="0" err="1" smtClean="0">
                <a:latin typeface="Arial" charset="0"/>
              </a:rPr>
              <a:t>i</a:t>
            </a:r>
            <a:r>
              <a:rPr lang="en-US" sz="2000" dirty="0" smtClean="0">
                <a:latin typeface="Arial" charset="0"/>
              </a:rPr>
              <a:t>.  </a:t>
            </a:r>
            <a:r>
              <a:rPr lang="en-US" sz="2000" dirty="0">
                <a:latin typeface="Arial" charset="0"/>
              </a:rPr>
              <a:t>	limits to complexity.  </a:t>
            </a:r>
            <a:r>
              <a:rPr lang="en-US" sz="2000" u="sng" dirty="0">
                <a:latin typeface="Arial" charset="0"/>
              </a:rPr>
              <a:t>linkage density</a:t>
            </a:r>
            <a:r>
              <a:rPr lang="en-US" sz="2000" dirty="0">
                <a:latin typeface="Arial" charset="0"/>
              </a:rPr>
              <a:t>: average number of links or interactions per species in the web.  The linkage density remains constant with the number of species -- regardless if there are 5 or 50 species in the community.</a:t>
            </a:r>
          </a:p>
          <a:p>
            <a:endParaRPr lang="en-US" sz="2000" dirty="0">
              <a:latin typeface="Arial" charset="0"/>
            </a:endParaRPr>
          </a:p>
        </p:txBody>
      </p:sp>
      <p:pic>
        <p:nvPicPr>
          <p:cNvPr id="18435"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2804007"/>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0482" name="Text Box 4"/>
          <p:cNvSpPr txBox="1">
            <a:spLocks noChangeArrowheads="1"/>
          </p:cNvSpPr>
          <p:nvPr/>
        </p:nvSpPr>
        <p:spPr bwMode="auto">
          <a:xfrm>
            <a:off x="404813" y="788988"/>
            <a:ext cx="8510587"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b="1" dirty="0">
                <a:latin typeface="Arial" charset="0"/>
              </a:rPr>
              <a:t>IV.	Community ecology</a:t>
            </a:r>
          </a:p>
          <a:p>
            <a:r>
              <a:rPr lang="en-US" sz="2000" dirty="0">
                <a:latin typeface="Arial" charset="0"/>
              </a:rPr>
              <a:t>. . . .</a:t>
            </a:r>
          </a:p>
          <a:p>
            <a:pPr lvl="1"/>
            <a:r>
              <a:rPr lang="en-US" sz="2000" dirty="0">
                <a:latin typeface="Arial" charset="0"/>
              </a:rPr>
              <a:t>Food web patterns:</a:t>
            </a:r>
            <a:r>
              <a:rPr lang="en-US" altLang="ja-JP" sz="2000" dirty="0">
                <a:solidFill>
                  <a:srgbClr val="FF0000"/>
                </a:solidFill>
                <a:latin typeface="Arial" charset="0"/>
              </a:rPr>
              <a:t> </a:t>
            </a:r>
          </a:p>
          <a:p>
            <a:endParaRPr lang="en-US" sz="2000" dirty="0">
              <a:latin typeface="Arial" charset="0"/>
            </a:endParaRPr>
          </a:p>
          <a:p>
            <a:r>
              <a:rPr lang="en-US" sz="2000" dirty="0">
                <a:latin typeface="Arial" charset="0"/>
              </a:rPr>
              <a:t>			</a:t>
            </a:r>
            <a:r>
              <a:rPr lang="en-US" sz="2000" dirty="0" smtClean="0">
                <a:latin typeface="Arial" charset="0"/>
              </a:rPr>
              <a:t>ii.</a:t>
            </a:r>
            <a:r>
              <a:rPr lang="en-US" sz="2000" dirty="0">
                <a:latin typeface="Arial" charset="0"/>
              </a:rPr>
              <a:t>	food chains are short.  In a survey of 113 food webs, the most common maximum length is 4 and virtually all have 5 or fewer.  The energetic hypothesis doesn't hold here, as marine food chains in areas of high productivity are actually shorter.  Dynamical hypothesis suggests that long chains are unstable because fluctuations at lower trophic levels are magnified at higher trophic levels.  So, shorter food chains  in unpredictable environments -- appears to be correct.</a:t>
            </a:r>
          </a:p>
          <a:p>
            <a:endParaRPr lang="en-US" sz="2000" dirty="0">
              <a:latin typeface="Arial" charset="0"/>
            </a:endParaRPr>
          </a:p>
          <a:p>
            <a:endParaRPr lang="en-US" sz="2000" dirty="0">
              <a:latin typeface="Arial" charset="0"/>
            </a:endParaRPr>
          </a:p>
        </p:txBody>
      </p:sp>
      <p:pic>
        <p:nvPicPr>
          <p:cNvPr id="2048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3007456"/>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2530" name="Text Box 4"/>
          <p:cNvSpPr txBox="1">
            <a:spLocks noChangeArrowheads="1"/>
          </p:cNvSpPr>
          <p:nvPr/>
        </p:nvSpPr>
        <p:spPr bwMode="auto">
          <a:xfrm>
            <a:off x="404813" y="788988"/>
            <a:ext cx="85105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b="1" dirty="0">
                <a:latin typeface="Arial" charset="0"/>
              </a:rPr>
              <a:t>IV.	Community ecology</a:t>
            </a:r>
          </a:p>
          <a:p>
            <a:r>
              <a:rPr lang="en-US" sz="2000" dirty="0">
                <a:latin typeface="Arial" charset="0"/>
              </a:rPr>
              <a:t>. . . .</a:t>
            </a:r>
          </a:p>
          <a:p>
            <a:pPr lvl="1"/>
            <a:r>
              <a:rPr lang="en-US" sz="2000" dirty="0">
                <a:latin typeface="Arial" charset="0"/>
              </a:rPr>
              <a:t>Food web patterns:</a:t>
            </a:r>
            <a:r>
              <a:rPr lang="en-US" altLang="ja-JP" sz="2000" dirty="0">
                <a:solidFill>
                  <a:srgbClr val="FF0000"/>
                </a:solidFill>
                <a:latin typeface="Arial" charset="0"/>
              </a:rPr>
              <a:t> </a:t>
            </a:r>
          </a:p>
          <a:p>
            <a:endParaRPr lang="en-US" sz="2000" dirty="0">
              <a:latin typeface="Arial" charset="0"/>
            </a:endParaRPr>
          </a:p>
          <a:p>
            <a:r>
              <a:rPr lang="en-US" sz="2000" dirty="0">
                <a:latin typeface="Arial" charset="0"/>
              </a:rPr>
              <a:t>			</a:t>
            </a:r>
            <a:r>
              <a:rPr lang="en-US" sz="2000" dirty="0" smtClean="0">
                <a:latin typeface="Arial" charset="0"/>
              </a:rPr>
              <a:t>iii.</a:t>
            </a:r>
            <a:r>
              <a:rPr lang="en-US" sz="2000" dirty="0">
                <a:latin typeface="Arial" charset="0"/>
              </a:rPr>
              <a:t>	constant proportions of species at each trophic level.  Ratio of number of prey to number of predators is about 2 to 3 prey species per predator.</a:t>
            </a:r>
          </a:p>
          <a:p>
            <a:endParaRPr lang="en-US" sz="2000" dirty="0">
              <a:latin typeface="Arial" charset="0"/>
            </a:endParaRPr>
          </a:p>
        </p:txBody>
      </p:sp>
      <p:pic>
        <p:nvPicPr>
          <p:cNvPr id="22531"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9642706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3"/>
          <p:cNvSpPr>
            <a:spLocks noChangeArrowheads="1"/>
          </p:cNvSpPr>
          <p:nvPr/>
        </p:nvSpPr>
        <p:spPr bwMode="auto">
          <a:xfrm>
            <a:off x="457200" y="762000"/>
            <a:ext cx="830580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609600" indent="-609600">
              <a:tabLst>
                <a:tab pos="454025" algn="l"/>
                <a:tab pos="920750" algn="l"/>
                <a:tab pos="1373188" algn="l"/>
                <a:tab pos="1828800" algn="l"/>
                <a:tab pos="2284413" algn="l"/>
                <a:tab pos="2738438" algn="l"/>
              </a:tabLst>
            </a:pPr>
            <a:r>
              <a:rPr lang="en-US" sz="2000" b="1">
                <a:latin typeface="Arial" charset="0"/>
              </a:rPr>
              <a:t>V.	Community ecology</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A.	What is community ecology?</a:t>
            </a:r>
          </a:p>
          <a:p>
            <a:pPr marL="609600" indent="-609600">
              <a:tabLst>
                <a:tab pos="454025" algn="l"/>
                <a:tab pos="920750" algn="l"/>
                <a:tab pos="1373188" algn="l"/>
                <a:tab pos="1828800" algn="l"/>
                <a:tab pos="2284413" algn="l"/>
                <a:tab pos="2738438" algn="l"/>
              </a:tabLst>
            </a:pPr>
            <a:r>
              <a:rPr lang="en-US" sz="2000">
                <a:latin typeface="Arial" charset="0"/>
              </a:rPr>
              <a:t>			1.	What is a </a:t>
            </a:r>
            <a:r>
              <a:rPr lang="en-US" sz="2000" u="sng">
                <a:latin typeface="Arial" charset="0"/>
              </a:rPr>
              <a:t>community?</a:t>
            </a: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2.	Approaches to studying communities</a:t>
            </a:r>
          </a:p>
          <a:p>
            <a:pPr marL="609600" indent="-609600">
              <a:tabLst>
                <a:tab pos="454025" algn="l"/>
                <a:tab pos="920750" algn="l"/>
                <a:tab pos="1373188" algn="l"/>
                <a:tab pos="1828800" algn="l"/>
                <a:tab pos="2284413" algn="l"/>
                <a:tab pos="2738438" algn="l"/>
              </a:tabLst>
            </a:pPr>
            <a:r>
              <a:rPr lang="en-US" sz="2000">
                <a:latin typeface="Arial" charset="0"/>
              </a:rPr>
              <a:t>	a.	Descriptions - associations between different species and between different species assemblages and climate.  Biomes, Holdridge classification, now GIS.	</a:t>
            </a:r>
          </a:p>
          <a:p>
            <a:pPr marL="609600" indent="-609600">
              <a:tabLst>
                <a:tab pos="454025" algn="l"/>
                <a:tab pos="920750" algn="l"/>
                <a:tab pos="1373188" algn="l"/>
                <a:tab pos="1828800" algn="l"/>
                <a:tab pos="2284413" algn="l"/>
                <a:tab pos="2738438" algn="l"/>
              </a:tabLst>
            </a:pPr>
            <a:r>
              <a:rPr lang="en-US" sz="2000">
                <a:solidFill>
                  <a:srgbClr val="FF0000"/>
                </a:solidFill>
                <a:latin typeface="Arial" charset="0"/>
              </a:rPr>
              <a:t>	Phytosociology - the study of the composition and structure of plant communities.</a:t>
            </a:r>
          </a:p>
          <a:p>
            <a:pPr marL="609600" indent="-609600">
              <a:tabLst>
                <a:tab pos="454025" algn="l"/>
                <a:tab pos="920750" algn="l"/>
                <a:tab pos="1373188" algn="l"/>
                <a:tab pos="1828800" algn="l"/>
                <a:tab pos="2284413" algn="l"/>
                <a:tab pos="2738438" algn="l"/>
              </a:tabLst>
            </a:pPr>
            <a:endParaRPr lang="en-US" sz="2000">
              <a:latin typeface="Arial" charset="0"/>
            </a:endParaRPr>
          </a:p>
          <a:p>
            <a:pPr marL="609600" indent="-609600">
              <a:tabLst>
                <a:tab pos="454025" algn="l"/>
                <a:tab pos="920750" algn="l"/>
                <a:tab pos="1373188" algn="l"/>
                <a:tab pos="1828800" algn="l"/>
                <a:tab pos="2284413" algn="l"/>
                <a:tab pos="2738438" algn="l"/>
              </a:tabLst>
            </a:pPr>
            <a:r>
              <a:rPr lang="en-US" sz="2000">
                <a:latin typeface="Arial" charset="0"/>
              </a:rPr>
              <a:t>	b.	Population-based approaches - reductionist view, using individuals and species as building blocks and units.  Stresses biotic interactions such as predation and competition.</a:t>
            </a:r>
          </a:p>
          <a:p>
            <a:pPr marL="609600" indent="-609600">
              <a:tabLst>
                <a:tab pos="454025" algn="l"/>
                <a:tab pos="920750" algn="l"/>
                <a:tab pos="1373188" algn="l"/>
                <a:tab pos="1828800" algn="l"/>
                <a:tab pos="2284413" algn="l"/>
                <a:tab pos="2738438" algn="l"/>
              </a:tabLst>
            </a:pPr>
            <a:r>
              <a:rPr lang="en-US" sz="2000">
                <a:latin typeface="Arial" charset="0"/>
              </a:rPr>
              <a:t>	c.	Ecosystem ecology - also can be reductionist, using energy and nutrients as units instead of individuals and populations.</a:t>
            </a:r>
            <a:endParaRPr lang="en-US" sz="2000">
              <a:solidFill>
                <a:srgbClr val="000000"/>
              </a:solidFill>
              <a:latin typeface="Arial" charset="0"/>
            </a:endParaRPr>
          </a:p>
        </p:txBody>
      </p:sp>
      <p:sp>
        <p:nvSpPr>
          <p:cNvPr id="20482"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0483"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547814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4578" name="Text Box 4"/>
          <p:cNvSpPr txBox="1">
            <a:spLocks noChangeArrowheads="1"/>
          </p:cNvSpPr>
          <p:nvPr/>
        </p:nvSpPr>
        <p:spPr bwMode="auto">
          <a:xfrm>
            <a:off x="404813" y="788988"/>
            <a:ext cx="851058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endParaRPr lang="en-US" sz="2000">
              <a:latin typeface="Arial" charset="0"/>
            </a:endParaRPr>
          </a:p>
          <a:p>
            <a:endParaRPr lang="en-US" sz="2000">
              <a:latin typeface="Arial" charset="0"/>
            </a:endParaRPr>
          </a:p>
        </p:txBody>
      </p:sp>
      <p:pic>
        <p:nvPicPr>
          <p:cNvPr id="2457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447800"/>
            <a:ext cx="5410200" cy="4900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0" name="Picture 9"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52830846"/>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3"/>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sp>
        <p:nvSpPr>
          <p:cNvPr id="26626" name="Text Box 4"/>
          <p:cNvSpPr txBox="1">
            <a:spLocks noChangeArrowheads="1"/>
          </p:cNvSpPr>
          <p:nvPr/>
        </p:nvSpPr>
        <p:spPr bwMode="auto">
          <a:xfrm>
            <a:off x="404813" y="788988"/>
            <a:ext cx="8510587"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tabLst>
                <a:tab pos="457200" algn="l"/>
                <a:tab pos="914400" algn="l"/>
                <a:tab pos="1371600" algn="l"/>
              </a:tabLst>
              <a:defRPr sz="2400">
                <a:solidFill>
                  <a:schemeClr val="tx1"/>
                </a:solidFill>
                <a:latin typeface="Times" charset="0"/>
                <a:ea typeface="ＭＳ Ｐゴシック" charset="0"/>
                <a:cs typeface="ＭＳ Ｐゴシック" charset="0"/>
              </a:defRPr>
            </a:lvl1pPr>
            <a:lvl2pPr marL="742950" indent="-285750">
              <a:tabLst>
                <a:tab pos="457200" algn="l"/>
                <a:tab pos="914400" algn="l"/>
                <a:tab pos="1371600" algn="l"/>
              </a:tabLst>
              <a:defRPr sz="2400">
                <a:solidFill>
                  <a:schemeClr val="tx1"/>
                </a:solidFill>
                <a:latin typeface="Times" charset="0"/>
                <a:ea typeface="ＭＳ Ｐゴシック" charset="0"/>
              </a:defRPr>
            </a:lvl2pPr>
            <a:lvl3pPr marL="1143000" indent="-228600">
              <a:tabLst>
                <a:tab pos="457200" algn="l"/>
                <a:tab pos="914400" algn="l"/>
                <a:tab pos="1371600" algn="l"/>
              </a:tabLst>
              <a:defRPr sz="2400">
                <a:solidFill>
                  <a:schemeClr val="tx1"/>
                </a:solidFill>
                <a:latin typeface="Times" charset="0"/>
                <a:ea typeface="ＭＳ Ｐゴシック" charset="0"/>
              </a:defRPr>
            </a:lvl3pPr>
            <a:lvl4pPr marL="1600200" indent="-228600">
              <a:tabLst>
                <a:tab pos="457200" algn="l"/>
                <a:tab pos="914400" algn="l"/>
                <a:tab pos="1371600" algn="l"/>
              </a:tabLst>
              <a:defRPr sz="2400">
                <a:solidFill>
                  <a:schemeClr val="tx1"/>
                </a:solidFill>
                <a:latin typeface="Times" charset="0"/>
                <a:ea typeface="ＭＳ Ｐゴシック" charset="0"/>
              </a:defRPr>
            </a:lvl4pPr>
            <a:lvl5pPr marL="2057400" indent="-228600">
              <a:tabLst>
                <a:tab pos="457200" algn="l"/>
                <a:tab pos="914400" algn="l"/>
                <a:tab pos="1371600" algn="l"/>
              </a:tabLst>
              <a:defRPr sz="2400">
                <a:solidFill>
                  <a:schemeClr val="tx1"/>
                </a:solidFill>
                <a:latin typeface="Times" charset="0"/>
                <a:ea typeface="ＭＳ Ｐゴシック" charset="0"/>
              </a:defRPr>
            </a:lvl5pPr>
            <a:lvl6pPr marL="25146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6pPr>
            <a:lvl7pPr marL="29718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7pPr>
            <a:lvl8pPr marL="34290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8pPr>
            <a:lvl9pPr marL="3886200" indent="-228600" eaLnBrk="0" fontAlgn="base" hangingPunct="0">
              <a:spcBef>
                <a:spcPct val="0"/>
              </a:spcBef>
              <a:spcAft>
                <a:spcPct val="0"/>
              </a:spcAft>
              <a:tabLst>
                <a:tab pos="457200" algn="l"/>
                <a:tab pos="914400" algn="l"/>
                <a:tab pos="1371600" algn="l"/>
              </a:tabLst>
              <a:defRPr sz="2400">
                <a:solidFill>
                  <a:schemeClr val="tx1"/>
                </a:solidFill>
                <a:latin typeface="Times" charset="0"/>
                <a:ea typeface="ＭＳ Ｐゴシック" charset="0"/>
              </a:defRPr>
            </a:lvl9pPr>
          </a:lstStyle>
          <a:p>
            <a:r>
              <a:rPr lang="en-US" sz="2000" b="1" dirty="0">
                <a:latin typeface="Arial" charset="0"/>
              </a:rPr>
              <a:t>IV.	Community ecology</a:t>
            </a:r>
          </a:p>
          <a:p>
            <a:r>
              <a:rPr lang="en-US" sz="2000" dirty="0">
                <a:latin typeface="Arial" charset="0"/>
              </a:rPr>
              <a:t>. . . .</a:t>
            </a:r>
          </a:p>
          <a:p>
            <a:pPr lvl="1"/>
            <a:r>
              <a:rPr lang="en-US" sz="2000" dirty="0">
                <a:latin typeface="Arial" charset="0"/>
              </a:rPr>
              <a:t>Food web patterns:</a:t>
            </a:r>
            <a:r>
              <a:rPr lang="en-US" altLang="ja-JP" sz="2000" dirty="0">
                <a:solidFill>
                  <a:srgbClr val="FF0000"/>
                </a:solidFill>
                <a:latin typeface="Arial" charset="0"/>
              </a:rPr>
              <a:t> </a:t>
            </a:r>
          </a:p>
          <a:p>
            <a:endParaRPr lang="en-US" sz="2000" dirty="0">
              <a:latin typeface="Arial" charset="0"/>
            </a:endParaRPr>
          </a:p>
          <a:p>
            <a:pPr marL="1778000" indent="-1778000">
              <a:tabLst>
                <a:tab pos="338138" algn="l"/>
                <a:tab pos="914400" algn="l"/>
                <a:tab pos="1368425" algn="l"/>
              </a:tabLst>
            </a:pPr>
            <a:r>
              <a:rPr lang="en-US" sz="2000" dirty="0">
                <a:latin typeface="Arial" charset="0"/>
              </a:rPr>
              <a:t>		</a:t>
            </a:r>
            <a:r>
              <a:rPr lang="en-US" sz="2000" dirty="0" smtClean="0">
                <a:latin typeface="Arial" charset="0"/>
              </a:rPr>
              <a:t>	iv.</a:t>
            </a:r>
            <a:r>
              <a:rPr lang="en-US" sz="2000" dirty="0">
                <a:latin typeface="Arial" charset="0"/>
              </a:rPr>
              <a:t>	</a:t>
            </a:r>
            <a:r>
              <a:rPr lang="en-US" sz="2000" dirty="0" err="1">
                <a:latin typeface="Arial" charset="0"/>
              </a:rPr>
              <a:t>Omnivory</a:t>
            </a:r>
            <a:r>
              <a:rPr lang="en-US" sz="2000" dirty="0">
                <a:latin typeface="Arial" charset="0"/>
              </a:rPr>
              <a:t> is rare.  One explanation comes from modeling, in which omnivores tend to </a:t>
            </a:r>
            <a:r>
              <a:rPr lang="en-US" sz="2000" dirty="0" err="1">
                <a:latin typeface="Arial" charset="0"/>
              </a:rPr>
              <a:t>destablize</a:t>
            </a:r>
            <a:r>
              <a:rPr lang="en-US" sz="2000" dirty="0">
                <a:latin typeface="Arial" charset="0"/>
              </a:rPr>
              <a:t> communities.  Not so true in aquatic communities where fish are often omnivores.</a:t>
            </a:r>
          </a:p>
        </p:txBody>
      </p:sp>
      <p:pic>
        <p:nvPicPr>
          <p:cNvPr id="26627"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28743290"/>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92162" name="Picture 6"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6739" name="TextBox 6"/>
          <p:cNvSpPr txBox="1">
            <a:spLocks noChangeArrowheads="1"/>
          </p:cNvSpPr>
          <p:nvPr/>
        </p:nvSpPr>
        <p:spPr bwMode="auto">
          <a:xfrm>
            <a:off x="457200" y="612775"/>
            <a:ext cx="8229600" cy="6093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charset="0"/>
                <a:ea typeface="ＭＳ Ｐゴシック" charset="0"/>
                <a:cs typeface="ＭＳ Ｐゴシック" charset="0"/>
              </a:defRPr>
            </a:lvl1pPr>
            <a:lvl2pPr marL="688975" indent="-231775">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pPr>
              <a:defRPr/>
            </a:pPr>
            <a:r>
              <a:rPr lang="en-US" sz="2000" u="sng" dirty="0" smtClean="0">
                <a:latin typeface="Arial" charset="0"/>
                <a:cs typeface="Arial" charset="0"/>
              </a:rPr>
              <a:t>Study Guide Items from Lecture 18</a:t>
            </a:r>
          </a:p>
          <a:p>
            <a:pPr>
              <a:defRPr/>
            </a:pPr>
            <a:endParaRPr lang="en-US" sz="1800" dirty="0" smtClean="0">
              <a:latin typeface="Arial" charset="0"/>
              <a:cs typeface="Arial" charset="0"/>
            </a:endParaRPr>
          </a:p>
          <a:p>
            <a:pPr>
              <a:defRPr/>
            </a:pPr>
            <a:r>
              <a:rPr lang="en-US" sz="1600" u="sng" dirty="0" smtClean="0">
                <a:latin typeface="Arial" charset="0"/>
                <a:cs typeface="Arial" charset="0"/>
              </a:rPr>
              <a:t>Terms:</a:t>
            </a:r>
          </a:p>
          <a:p>
            <a:pPr marL="574675" indent="-285750">
              <a:buFont typeface="Arial"/>
              <a:buChar char="•"/>
              <a:tabLst>
                <a:tab pos="3663950" algn="l"/>
                <a:tab pos="3941763" algn="l"/>
              </a:tabLst>
              <a:defRPr/>
            </a:pPr>
            <a:r>
              <a:rPr lang="en-US" sz="1600" dirty="0" smtClean="0">
                <a:latin typeface="Arial" charset="0"/>
                <a:cs typeface="Arial" charset="0"/>
              </a:rPr>
              <a:t>Community	--	ecosystem</a:t>
            </a:r>
          </a:p>
          <a:p>
            <a:pPr marL="574675" indent="-285750">
              <a:buFont typeface="Arial"/>
              <a:buChar char="•"/>
              <a:tabLst>
                <a:tab pos="3663950" algn="l"/>
                <a:tab pos="3941763" algn="l"/>
              </a:tabLst>
              <a:defRPr/>
            </a:pPr>
            <a:r>
              <a:rPr lang="en-US" sz="1600" dirty="0" smtClean="0">
                <a:latin typeface="Arial" charset="0"/>
                <a:cs typeface="Arial" charset="0"/>
              </a:rPr>
              <a:t>Guild	--	association</a:t>
            </a:r>
            <a:endParaRPr lang="en-US" sz="1600" dirty="0">
              <a:latin typeface="Arial" charset="0"/>
              <a:cs typeface="Arial" charset="0"/>
            </a:endParaRPr>
          </a:p>
          <a:p>
            <a:pPr marL="574675" indent="-285750">
              <a:buFont typeface="Arial"/>
              <a:buChar char="•"/>
              <a:tabLst>
                <a:tab pos="3663950" algn="l"/>
                <a:tab pos="3941763" algn="l"/>
              </a:tabLst>
              <a:defRPr/>
            </a:pPr>
            <a:r>
              <a:rPr lang="en-US" sz="1600" dirty="0" smtClean="0">
                <a:latin typeface="Arial" charset="0"/>
                <a:cs typeface="Arial" charset="0"/>
              </a:rPr>
              <a:t>Alpha and beta diversity	--	Brown and green food webs</a:t>
            </a:r>
          </a:p>
          <a:p>
            <a:pPr marL="574675" indent="-285750">
              <a:buFont typeface="Arial"/>
              <a:buChar char="•"/>
              <a:tabLst>
                <a:tab pos="3663950" algn="l"/>
                <a:tab pos="3941763" algn="l"/>
              </a:tabLst>
              <a:defRPr/>
            </a:pPr>
            <a:r>
              <a:rPr lang="en-US" sz="1600" dirty="0">
                <a:latin typeface="Arial" charset="0"/>
                <a:cs typeface="Arial" charset="0"/>
              </a:rPr>
              <a:t>beta </a:t>
            </a:r>
            <a:r>
              <a:rPr lang="en-US" sz="1600" dirty="0" smtClean="0">
                <a:latin typeface="Arial" charset="0"/>
                <a:cs typeface="Arial" charset="0"/>
              </a:rPr>
              <a:t>diversity	-</a:t>
            </a:r>
            <a:r>
              <a:rPr lang="en-US" sz="1600" dirty="0">
                <a:latin typeface="Arial" charset="0"/>
                <a:cs typeface="Arial" charset="0"/>
              </a:rPr>
              <a:t>-	omnivores</a:t>
            </a:r>
            <a:endParaRPr lang="en-US" sz="1600" dirty="0" smtClean="0">
              <a:latin typeface="Arial" charset="0"/>
              <a:cs typeface="Arial" charset="0"/>
            </a:endParaRPr>
          </a:p>
          <a:p>
            <a:pPr marL="574675" indent="-285750">
              <a:buFont typeface="Arial"/>
              <a:buChar char="•"/>
              <a:tabLst>
                <a:tab pos="3663950" algn="l"/>
                <a:tab pos="3941763" algn="l"/>
              </a:tabLst>
              <a:defRPr/>
            </a:pPr>
            <a:r>
              <a:rPr lang="en-US" sz="1600" dirty="0" smtClean="0">
                <a:latin typeface="Arial" charset="0"/>
                <a:cs typeface="Arial" charset="0"/>
              </a:rPr>
              <a:t>gamma diversity	--	top predators</a:t>
            </a:r>
          </a:p>
          <a:p>
            <a:pPr marL="574675" indent="-285750">
              <a:buFont typeface="Arial"/>
              <a:buChar char="•"/>
              <a:tabLst>
                <a:tab pos="3663950" algn="l"/>
                <a:tab pos="3941763" algn="l"/>
              </a:tabLst>
              <a:defRPr/>
            </a:pPr>
            <a:r>
              <a:rPr lang="en-US" sz="1600" dirty="0" smtClean="0">
                <a:latin typeface="Arial" charset="0"/>
                <a:cs typeface="Arial" charset="0"/>
              </a:rPr>
              <a:t>Top-down and bottom up	--	basal species	</a:t>
            </a:r>
          </a:p>
          <a:p>
            <a:pPr marL="574675" indent="-285750">
              <a:buFont typeface="Arial"/>
              <a:buChar char="•"/>
              <a:tabLst>
                <a:tab pos="3663950" algn="l"/>
                <a:tab pos="3941763" algn="l"/>
              </a:tabLst>
              <a:defRPr/>
            </a:pPr>
            <a:r>
              <a:rPr lang="en-US" sz="1600" dirty="0" smtClean="0">
                <a:latin typeface="Arial" charset="0"/>
                <a:cs typeface="Arial" charset="0"/>
              </a:rPr>
              <a:t>Trophic cascade	--	</a:t>
            </a:r>
            <a:r>
              <a:rPr lang="en-US" sz="1600" dirty="0" err="1" smtClean="0">
                <a:latin typeface="Arial" charset="0"/>
                <a:cs typeface="Arial" charset="0"/>
              </a:rPr>
              <a:t>connectance</a:t>
            </a:r>
            <a:endParaRPr lang="en-US" sz="1600" dirty="0" smtClean="0">
              <a:latin typeface="Arial" charset="0"/>
              <a:cs typeface="Arial" charset="0"/>
            </a:endParaRPr>
          </a:p>
          <a:p>
            <a:pPr marL="574675" indent="-285750">
              <a:buFont typeface="Arial"/>
              <a:buChar char="•"/>
              <a:tabLst>
                <a:tab pos="3663950" algn="l"/>
                <a:tab pos="3941763" algn="l"/>
              </a:tabLst>
              <a:defRPr/>
            </a:pPr>
            <a:r>
              <a:rPr lang="en-US" sz="1600" dirty="0" smtClean="0">
                <a:latin typeface="Arial" charset="0"/>
                <a:cs typeface="Arial" charset="0"/>
              </a:rPr>
              <a:t>Linkage density</a:t>
            </a:r>
          </a:p>
          <a:p>
            <a:pPr marL="574675" indent="-285750">
              <a:buFont typeface="Arial"/>
              <a:buChar char="•"/>
              <a:defRPr/>
            </a:pPr>
            <a:endParaRPr lang="en-US" sz="1600" dirty="0" smtClean="0">
              <a:latin typeface="Arial" charset="0"/>
              <a:cs typeface="Arial" charset="0"/>
            </a:endParaRPr>
          </a:p>
          <a:p>
            <a:pPr>
              <a:defRPr/>
            </a:pPr>
            <a:r>
              <a:rPr lang="en-US" sz="1600" u="sng" dirty="0" smtClean="0">
                <a:latin typeface="Arial" charset="0"/>
                <a:cs typeface="Arial" charset="0"/>
              </a:rPr>
              <a:t>Concepts:</a:t>
            </a:r>
          </a:p>
          <a:p>
            <a:pPr marL="574675" indent="-285750">
              <a:buFont typeface="Arial"/>
              <a:buChar char="•"/>
              <a:defRPr/>
            </a:pPr>
            <a:r>
              <a:rPr lang="en-US" sz="1600" dirty="0" smtClean="0">
                <a:latin typeface="Arial" charset="0"/>
                <a:cs typeface="Arial" charset="0"/>
              </a:rPr>
              <a:t>Different ways to describe a community</a:t>
            </a:r>
          </a:p>
          <a:p>
            <a:pPr marL="574675" indent="-285750">
              <a:buFont typeface="Arial"/>
              <a:buChar char="•"/>
              <a:defRPr/>
            </a:pPr>
            <a:r>
              <a:rPr lang="en-US" sz="1600" dirty="0" smtClean="0">
                <a:latin typeface="Arial" charset="0"/>
                <a:cs typeface="Arial" charset="0"/>
              </a:rPr>
              <a:t>Diversity indices, especially Shannon-Weiner</a:t>
            </a:r>
          </a:p>
          <a:p>
            <a:pPr marL="574675" indent="-285750">
              <a:buFont typeface="Arial"/>
              <a:buChar char="•"/>
              <a:defRPr/>
            </a:pPr>
            <a:r>
              <a:rPr lang="en-US" sz="1600" dirty="0" smtClean="0">
                <a:latin typeface="Arial" charset="0"/>
                <a:cs typeface="Arial" charset="0"/>
              </a:rPr>
              <a:t>Alpha, beta, and gamma diversity – different spatial scales</a:t>
            </a:r>
          </a:p>
          <a:p>
            <a:pPr marL="574675" indent="-285750">
              <a:buFont typeface="Arial"/>
              <a:buChar char="•"/>
              <a:defRPr/>
            </a:pPr>
            <a:r>
              <a:rPr lang="en-US" sz="1600" dirty="0" smtClean="0">
                <a:latin typeface="Arial" charset="0"/>
                <a:cs typeface="Arial" charset="0"/>
              </a:rPr>
              <a:t>Rank-abundance curves -- shapes of the rank-abundance curves may have biological meaning (e.g., broken stick model)</a:t>
            </a:r>
          </a:p>
          <a:p>
            <a:pPr marL="574675" indent="-285750">
              <a:buFont typeface="Arial"/>
              <a:buChar char="•"/>
              <a:defRPr/>
            </a:pPr>
            <a:r>
              <a:rPr lang="en-US" sz="1600" dirty="0" smtClean="0">
                <a:latin typeface="Arial" charset="0"/>
                <a:cs typeface="Arial" charset="0"/>
              </a:rPr>
              <a:t>Polis’ suggesting food webs are too complex and have no clear trophic levels</a:t>
            </a:r>
          </a:p>
          <a:p>
            <a:pPr marL="574675" indent="-285750">
              <a:buFont typeface="Arial"/>
              <a:buChar char="•"/>
              <a:defRPr/>
            </a:pPr>
            <a:r>
              <a:rPr lang="en-US" sz="1600" dirty="0" smtClean="0">
                <a:latin typeface="Arial" charset="0"/>
                <a:cs typeface="Arial" charset="0"/>
              </a:rPr>
              <a:t>Three different types of food webs, according to Paine (connectedness, energy flow, and functional)</a:t>
            </a:r>
            <a:endParaRPr lang="en-US" sz="1600" u="sng" dirty="0" smtClean="0">
              <a:latin typeface="Arial" charset="0"/>
              <a:cs typeface="Arial" charset="0"/>
            </a:endParaRPr>
          </a:p>
          <a:p>
            <a:pPr>
              <a:defRPr/>
            </a:pPr>
            <a:r>
              <a:rPr lang="en-US" sz="1600" u="sng" dirty="0" smtClean="0">
                <a:latin typeface="Arial" charset="0"/>
                <a:cs typeface="Arial" charset="0"/>
              </a:rPr>
              <a:t>Case Studies:</a:t>
            </a:r>
          </a:p>
          <a:p>
            <a:pPr marL="511175" indent="-219075">
              <a:buFontTx/>
              <a:buChar char="•"/>
              <a:defRPr/>
            </a:pPr>
            <a:r>
              <a:rPr lang="en-US" sz="1600" dirty="0" smtClean="0">
                <a:latin typeface="Arial" charset="0"/>
                <a:cs typeface="Arial" charset="0"/>
              </a:rPr>
              <a:t>Tropical tree diversity patterns</a:t>
            </a:r>
          </a:p>
          <a:p>
            <a:pPr marL="511175" indent="-219075">
              <a:buFontTx/>
              <a:buChar char="•"/>
              <a:defRPr/>
            </a:pPr>
            <a:r>
              <a:rPr lang="en-US" sz="1600" dirty="0" smtClean="0">
                <a:latin typeface="Arial" charset="0"/>
                <a:cs typeface="Arial" charset="0"/>
              </a:rPr>
              <a:t>Paine’s intertidal food web</a:t>
            </a:r>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2530" name="Picture 8" descr="EcologyTo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371600"/>
            <a:ext cx="8712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6"/>
          <p:cNvSpPr txBox="1">
            <a:spLocks noChangeArrowheads="1"/>
          </p:cNvSpPr>
          <p:nvPr/>
        </p:nvSpPr>
        <p:spPr bwMode="auto">
          <a:xfrm>
            <a:off x="685800" y="838200"/>
            <a:ext cx="46148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charset="0"/>
                <a:ea typeface="ＭＳ Ｐゴシック" charset="0"/>
                <a:cs typeface="ＭＳ Ｐゴシック" charset="0"/>
              </a:defRPr>
            </a:lvl1pPr>
            <a:lvl2pPr marL="742950" indent="-285750">
              <a:defRPr sz="2400">
                <a:solidFill>
                  <a:schemeClr val="tx1"/>
                </a:solidFill>
                <a:latin typeface="Times" charset="0"/>
                <a:ea typeface="ＭＳ Ｐゴシック" charset="0"/>
              </a:defRPr>
            </a:lvl2pPr>
            <a:lvl3pPr marL="1143000" indent="-228600">
              <a:defRPr sz="2400">
                <a:solidFill>
                  <a:schemeClr val="tx1"/>
                </a:solidFill>
                <a:latin typeface="Times" charset="0"/>
                <a:ea typeface="ＭＳ Ｐゴシック" charset="0"/>
              </a:defRPr>
            </a:lvl3pPr>
            <a:lvl4pPr marL="1600200" indent="-228600">
              <a:defRPr sz="2400">
                <a:solidFill>
                  <a:schemeClr val="tx1"/>
                </a:solidFill>
                <a:latin typeface="Times" charset="0"/>
                <a:ea typeface="ＭＳ Ｐゴシック" charset="0"/>
              </a:defRPr>
            </a:lvl4pPr>
            <a:lvl5pPr marL="2057400" indent="-228600">
              <a:defRPr sz="2400">
                <a:solidFill>
                  <a:schemeClr val="tx1"/>
                </a:solidFill>
                <a:latin typeface="Times" charset="0"/>
                <a:ea typeface="ＭＳ Ｐゴシック" charset="0"/>
              </a:defRPr>
            </a:lvl5pPr>
            <a:lvl6pPr marL="2514600" indent="-228600" eaLnBrk="0" fontAlgn="base" hangingPunct="0">
              <a:spcBef>
                <a:spcPct val="0"/>
              </a:spcBef>
              <a:spcAft>
                <a:spcPct val="0"/>
              </a:spcAft>
              <a:defRPr sz="2400">
                <a:solidFill>
                  <a:schemeClr val="tx1"/>
                </a:solidFill>
                <a:latin typeface="Times" charset="0"/>
                <a:ea typeface="ＭＳ Ｐゴシック" charset="0"/>
              </a:defRPr>
            </a:lvl6pPr>
            <a:lvl7pPr marL="2971800" indent="-228600" eaLnBrk="0" fontAlgn="base" hangingPunct="0">
              <a:spcBef>
                <a:spcPct val="0"/>
              </a:spcBef>
              <a:spcAft>
                <a:spcPct val="0"/>
              </a:spcAft>
              <a:defRPr sz="2400">
                <a:solidFill>
                  <a:schemeClr val="tx1"/>
                </a:solidFill>
                <a:latin typeface="Times" charset="0"/>
                <a:ea typeface="ＭＳ Ｐゴシック" charset="0"/>
              </a:defRPr>
            </a:lvl7pPr>
            <a:lvl8pPr marL="3429000" indent="-228600" eaLnBrk="0" fontAlgn="base" hangingPunct="0">
              <a:spcBef>
                <a:spcPct val="0"/>
              </a:spcBef>
              <a:spcAft>
                <a:spcPct val="0"/>
              </a:spcAft>
              <a:defRPr sz="2400">
                <a:solidFill>
                  <a:schemeClr val="tx1"/>
                </a:solidFill>
                <a:latin typeface="Times" charset="0"/>
                <a:ea typeface="ＭＳ Ｐゴシック" charset="0"/>
              </a:defRPr>
            </a:lvl8pPr>
            <a:lvl9pPr marL="3886200" indent="-228600" eaLnBrk="0" fontAlgn="base" hangingPunct="0">
              <a:spcBef>
                <a:spcPct val="0"/>
              </a:spcBef>
              <a:spcAft>
                <a:spcPct val="0"/>
              </a:spcAft>
              <a:defRPr sz="2400">
                <a:solidFill>
                  <a:schemeClr val="tx1"/>
                </a:solidFill>
                <a:latin typeface="Times" charset="0"/>
                <a:ea typeface="ＭＳ Ｐゴシック" charset="0"/>
              </a:defRPr>
            </a:lvl9pPr>
          </a:lstStyle>
          <a:p>
            <a:r>
              <a:rPr lang="en-US" u="sng">
                <a:latin typeface="Arial" charset="0"/>
                <a:cs typeface="Arial" charset="0"/>
              </a:rPr>
              <a:t>Holdridge Classification Scheme</a:t>
            </a:r>
          </a:p>
        </p:txBody>
      </p:sp>
    </p:spTree>
    <p:extLst>
      <p:ext uri="{BB962C8B-B14F-4D97-AF65-F5344CB8AC3E}">
        <p14:creationId xmlns:p14="http://schemas.microsoft.com/office/powerpoint/2010/main" val="23291299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4"/>
          <p:cNvSpPr>
            <a:spLocks noChangeArrowheads="1"/>
          </p:cNvSpPr>
          <p:nvPr/>
        </p:nvSpPr>
        <p:spPr bwMode="auto">
          <a:xfrm>
            <a:off x="9169400" y="618172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endParaRPr lang="en-US"/>
          </a:p>
        </p:txBody>
      </p:sp>
      <p:pic>
        <p:nvPicPr>
          <p:cNvPr id="24578"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46538" y="1066800"/>
            <a:ext cx="4945062"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6"/>
          <p:cNvSpPr>
            <a:spLocks noChangeArrowheads="1"/>
          </p:cNvSpPr>
          <p:nvPr/>
        </p:nvSpPr>
        <p:spPr bwMode="auto">
          <a:xfrm>
            <a:off x="152400" y="1268413"/>
            <a:ext cx="3879850" cy="4462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tabLst>
                <a:tab pos="457200" algn="l"/>
                <a:tab pos="1143000" algn="l"/>
              </a:tabLst>
            </a:pPr>
            <a:r>
              <a:rPr lang="en-US">
                <a:latin typeface="Arial" charset="0"/>
              </a:rPr>
              <a:t>Example of Phytosociology</a:t>
            </a:r>
          </a:p>
          <a:p>
            <a:pPr>
              <a:tabLst>
                <a:tab pos="457200" algn="l"/>
                <a:tab pos="1143000" algn="l"/>
              </a:tabLst>
            </a:pPr>
            <a:endParaRPr lang="en-US" sz="2000" u="sng">
              <a:latin typeface="Arial" charset="0"/>
            </a:endParaRPr>
          </a:p>
          <a:p>
            <a:pPr>
              <a:tabLst>
                <a:tab pos="457200" algn="l"/>
                <a:tab pos="1143000" algn="l"/>
              </a:tabLst>
            </a:pPr>
            <a:r>
              <a:rPr lang="en-US" sz="2000" u="sng">
                <a:latin typeface="Arial" charset="0"/>
              </a:rPr>
              <a:t>Some Floristic provinces of NA:</a:t>
            </a:r>
          </a:p>
          <a:p>
            <a:pPr>
              <a:tabLst>
                <a:tab pos="457200" algn="l"/>
                <a:tab pos="1143000" algn="l"/>
              </a:tabLst>
            </a:pPr>
            <a:endParaRPr lang="en-US" sz="2000">
              <a:latin typeface="Arial" charset="0"/>
            </a:endParaRPr>
          </a:p>
          <a:p>
            <a:pPr>
              <a:tabLst>
                <a:tab pos="457200" algn="l"/>
                <a:tab pos="1143000" algn="l"/>
              </a:tabLst>
            </a:pPr>
            <a:r>
              <a:rPr lang="en-US" sz="2000">
                <a:latin typeface="Arial" charset="0"/>
              </a:rPr>
              <a:t>	I.	Tundra</a:t>
            </a:r>
          </a:p>
          <a:p>
            <a:pPr>
              <a:tabLst>
                <a:tab pos="457200" algn="l"/>
                <a:tab pos="1143000" algn="l"/>
              </a:tabLst>
            </a:pPr>
            <a:r>
              <a:rPr lang="en-US" sz="2000">
                <a:latin typeface="Arial" charset="0"/>
              </a:rPr>
              <a:t>	II.	Northern conifer</a:t>
            </a:r>
          </a:p>
          <a:p>
            <a:pPr>
              <a:tabLst>
                <a:tab pos="457200" algn="l"/>
                <a:tab pos="1143000" algn="l"/>
              </a:tabLst>
            </a:pPr>
            <a:r>
              <a:rPr lang="en-US" sz="2000">
                <a:latin typeface="Arial" charset="0"/>
              </a:rPr>
              <a:t>	III.	Eastern deciduous</a:t>
            </a:r>
          </a:p>
          <a:p>
            <a:pPr>
              <a:tabLst>
                <a:tab pos="457200" algn="l"/>
                <a:tab pos="1143000" algn="l"/>
              </a:tabLst>
            </a:pPr>
            <a:r>
              <a:rPr lang="en-US" sz="2000">
                <a:latin typeface="Arial" charset="0"/>
              </a:rPr>
              <a:t>	IV.	Coastal Plains</a:t>
            </a:r>
          </a:p>
          <a:p>
            <a:pPr>
              <a:tabLst>
                <a:tab pos="457200" algn="l"/>
                <a:tab pos="1143000" algn="l"/>
              </a:tabLst>
            </a:pPr>
            <a:r>
              <a:rPr lang="en-US" sz="2000">
                <a:latin typeface="Arial" charset="0"/>
              </a:rPr>
              <a:t>	V.	West Indian</a:t>
            </a:r>
          </a:p>
          <a:p>
            <a:pPr>
              <a:tabLst>
                <a:tab pos="457200" algn="l"/>
                <a:tab pos="1143000" algn="l"/>
              </a:tabLst>
            </a:pPr>
            <a:r>
              <a:rPr lang="en-US" sz="2000">
                <a:latin typeface="Arial" charset="0"/>
              </a:rPr>
              <a:t>	VI.	Grassland</a:t>
            </a:r>
          </a:p>
          <a:p>
            <a:pPr>
              <a:tabLst>
                <a:tab pos="457200" algn="l"/>
                <a:tab pos="1143000" algn="l"/>
              </a:tabLst>
            </a:pPr>
            <a:r>
              <a:rPr lang="en-US" sz="2000">
                <a:latin typeface="Arial" charset="0"/>
              </a:rPr>
              <a:t>	VII.	Cordilleran Forest</a:t>
            </a:r>
          </a:p>
          <a:p>
            <a:pPr>
              <a:tabLst>
                <a:tab pos="457200" algn="l"/>
                <a:tab pos="1143000" algn="l"/>
              </a:tabLst>
            </a:pPr>
            <a:r>
              <a:rPr lang="en-US" sz="2000">
                <a:latin typeface="Arial" charset="0"/>
              </a:rPr>
              <a:t>	VIII.	Great Basin</a:t>
            </a:r>
          </a:p>
          <a:p>
            <a:pPr>
              <a:tabLst>
                <a:tab pos="457200" algn="l"/>
                <a:tab pos="1143000" algn="l"/>
              </a:tabLst>
            </a:pPr>
            <a:r>
              <a:rPr lang="en-US" sz="2000">
                <a:latin typeface="Arial" charset="0"/>
              </a:rPr>
              <a:t>	IX.	California</a:t>
            </a:r>
          </a:p>
          <a:p>
            <a:pPr>
              <a:tabLst>
                <a:tab pos="457200" algn="l"/>
                <a:tab pos="1143000" algn="l"/>
              </a:tabLst>
            </a:pPr>
            <a:r>
              <a:rPr lang="en-US" sz="2000">
                <a:latin typeface="Arial" charset="0"/>
              </a:rPr>
              <a:t>	X.	Sonoran</a:t>
            </a:r>
          </a:p>
        </p:txBody>
      </p:sp>
      <p:pic>
        <p:nvPicPr>
          <p:cNvPr id="24580" name="Picture 8" descr="EcologyTo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629400"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527881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1163px-Wildland_Fire_in_Ecosystems_15-1-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7470" y="78421"/>
            <a:ext cx="8705389" cy="6736759"/>
          </a:xfrm>
          <a:prstGeom prst="rect">
            <a:avLst/>
          </a:prstGeom>
        </p:spPr>
      </p:pic>
    </p:spTree>
    <p:extLst>
      <p:ext uri="{BB962C8B-B14F-4D97-AF65-F5344CB8AC3E}">
        <p14:creationId xmlns:p14="http://schemas.microsoft.com/office/powerpoint/2010/main" val="346333985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 y="1"/>
            <a:ext cx="6580650" cy="626924"/>
          </a:xfrm>
        </p:spPr>
        <p:txBody>
          <a:bodyPr>
            <a:normAutofit fontScale="90000"/>
          </a:bodyPr>
          <a:lstStyle/>
          <a:p>
            <a:pPr algn="l"/>
            <a:r>
              <a:rPr lang="en-US" sz="3600" u="sng" dirty="0" smtClean="0">
                <a:latin typeface="Arial"/>
                <a:cs typeface="Arial"/>
              </a:rPr>
              <a:t>Habitats around Tallahassee</a:t>
            </a:r>
            <a:endParaRPr lang="en-US" sz="3600" u="sng" dirty="0">
              <a:latin typeface="Arial"/>
              <a:cs typeface="Arial"/>
            </a:endParaRPr>
          </a:p>
        </p:txBody>
      </p:sp>
      <p:sp>
        <p:nvSpPr>
          <p:cNvPr id="4" name="TextBox 3"/>
          <p:cNvSpPr txBox="1"/>
          <p:nvPr/>
        </p:nvSpPr>
        <p:spPr>
          <a:xfrm>
            <a:off x="316020" y="759088"/>
            <a:ext cx="8220097" cy="1938992"/>
          </a:xfrm>
          <a:prstGeom prst="rect">
            <a:avLst/>
          </a:prstGeom>
          <a:noFill/>
        </p:spPr>
        <p:txBody>
          <a:bodyPr wrap="square" rtlCol="0">
            <a:spAutoFit/>
          </a:bodyPr>
          <a:lstStyle/>
          <a:p>
            <a:r>
              <a:rPr lang="en-US" sz="2000" dirty="0" smtClean="0">
                <a:latin typeface="Arial"/>
                <a:cs typeface="Arial"/>
              </a:rPr>
              <a:t>This underlying geology and geological history results in 3-4 major habitat types.  Above the Cody Scarp is largely mixed forest, with long-leaf pine, magnolia, and oak.  Below the scarp is mostly </a:t>
            </a:r>
            <a:r>
              <a:rPr lang="en-US" sz="2000" u="sng" dirty="0" smtClean="0">
                <a:latin typeface="Arial"/>
                <a:cs typeface="Arial"/>
              </a:rPr>
              <a:t>Pine </a:t>
            </a:r>
            <a:r>
              <a:rPr lang="en-US" sz="2000" u="sng" dirty="0">
                <a:latin typeface="Arial"/>
                <a:cs typeface="Arial"/>
              </a:rPr>
              <a:t>F</a:t>
            </a:r>
            <a:r>
              <a:rPr lang="en-US" sz="2000" u="sng" dirty="0" smtClean="0">
                <a:latin typeface="Arial"/>
                <a:cs typeface="Arial"/>
              </a:rPr>
              <a:t>latwoods</a:t>
            </a:r>
            <a:r>
              <a:rPr lang="en-US" sz="2000" dirty="0" smtClean="0">
                <a:latin typeface="Arial"/>
                <a:cs typeface="Arial"/>
              </a:rPr>
              <a:t> and </a:t>
            </a:r>
            <a:r>
              <a:rPr lang="en-US" sz="2000" u="sng" dirty="0" smtClean="0">
                <a:latin typeface="Arial"/>
                <a:cs typeface="Arial"/>
              </a:rPr>
              <a:t>Pine </a:t>
            </a:r>
            <a:r>
              <a:rPr lang="en-US" sz="2000" u="sng" dirty="0" err="1" smtClean="0">
                <a:latin typeface="Arial"/>
                <a:cs typeface="Arial"/>
              </a:rPr>
              <a:t>Sandhills</a:t>
            </a:r>
            <a:r>
              <a:rPr lang="en-US" sz="2000" dirty="0" smtClean="0">
                <a:latin typeface="Arial"/>
                <a:cs typeface="Arial"/>
              </a:rPr>
              <a:t>, along with </a:t>
            </a:r>
            <a:r>
              <a:rPr lang="en-US" sz="2000" u="sng" dirty="0" smtClean="0">
                <a:latin typeface="Arial"/>
                <a:cs typeface="Arial"/>
              </a:rPr>
              <a:t>Swamp </a:t>
            </a:r>
            <a:r>
              <a:rPr lang="en-US" sz="2000" u="sng" dirty="0">
                <a:latin typeface="Arial"/>
                <a:cs typeface="Arial"/>
              </a:rPr>
              <a:t>F</a:t>
            </a:r>
            <a:r>
              <a:rPr lang="en-US" sz="2000" u="sng" dirty="0" smtClean="0">
                <a:latin typeface="Arial"/>
                <a:cs typeface="Arial"/>
              </a:rPr>
              <a:t>orest</a:t>
            </a:r>
            <a:r>
              <a:rPr lang="en-US" sz="2000" dirty="0" smtClean="0">
                <a:latin typeface="Arial"/>
                <a:cs typeface="Arial"/>
              </a:rPr>
              <a:t> along rivers, largely depending on elevation and the presence of old sand dunes.</a:t>
            </a:r>
          </a:p>
          <a:p>
            <a:endParaRPr lang="en-US" sz="2000" dirty="0">
              <a:latin typeface="Arial"/>
              <a:cs typeface="Arial"/>
            </a:endParaRPr>
          </a:p>
        </p:txBody>
      </p:sp>
      <p:pic>
        <p:nvPicPr>
          <p:cNvPr id="5" name="Picture 4" descr="Local_habitat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9116" y="3015929"/>
            <a:ext cx="6141653" cy="3703356"/>
          </a:xfrm>
          <a:prstGeom prst="rect">
            <a:avLst/>
          </a:prstGeom>
        </p:spPr>
      </p:pic>
    </p:spTree>
    <p:extLst>
      <p:ext uri="{BB962C8B-B14F-4D97-AF65-F5344CB8AC3E}">
        <p14:creationId xmlns:p14="http://schemas.microsoft.com/office/powerpoint/2010/main" val="128203120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Times"/>
        <a:ea typeface=""/>
        <a:cs typeface=""/>
      </a:majorFont>
      <a:minorFont>
        <a:latin typeface="Time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pitchFamily="36" charset="0"/>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7060</TotalTime>
  <Words>3286</Words>
  <Application>Microsoft Macintosh PowerPoint</Application>
  <PresentationFormat>On-screen Show (4:3)</PresentationFormat>
  <Paragraphs>801</Paragraphs>
  <Slides>52</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52</vt:i4>
      </vt:variant>
    </vt:vector>
  </HeadingPairs>
  <TitlesOfParts>
    <vt:vector size="54" baseType="lpstr">
      <vt:lpstr>Blank Presentation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Habitats around Tallahassee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Biological Science, FSU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Ecology, PCB 3044 -- Fall 2003</dc:title>
  <dc:creator>T. Miller</dc:creator>
  <cp:lastModifiedBy>Thomas Miller</cp:lastModifiedBy>
  <cp:revision>323</cp:revision>
  <dcterms:created xsi:type="dcterms:W3CDTF">2010-11-16T18:26:33Z</dcterms:created>
  <dcterms:modified xsi:type="dcterms:W3CDTF">2016-11-10T18:56:18Z</dcterms:modified>
</cp:coreProperties>
</file>