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97" r:id="rId2"/>
    <p:sldId id="358" r:id="rId3"/>
    <p:sldId id="340" r:id="rId4"/>
    <p:sldId id="341" r:id="rId5"/>
    <p:sldId id="343" r:id="rId6"/>
    <p:sldId id="342" r:id="rId7"/>
    <p:sldId id="344" r:id="rId8"/>
    <p:sldId id="345" r:id="rId9"/>
    <p:sldId id="346" r:id="rId10"/>
    <p:sldId id="347" r:id="rId11"/>
    <p:sldId id="348" r:id="rId12"/>
    <p:sldId id="349" r:id="rId13"/>
    <p:sldId id="350" r:id="rId14"/>
    <p:sldId id="351" r:id="rId15"/>
    <p:sldId id="352" r:id="rId16"/>
    <p:sldId id="353" r:id="rId17"/>
    <p:sldId id="354" r:id="rId18"/>
    <p:sldId id="336" r:id="rId19"/>
    <p:sldId id="287" r:id="rId20"/>
    <p:sldId id="288" r:id="rId21"/>
    <p:sldId id="271" r:id="rId22"/>
    <p:sldId id="284" r:id="rId23"/>
    <p:sldId id="273" r:id="rId24"/>
    <p:sldId id="279" r:id="rId25"/>
    <p:sldId id="272" r:id="rId26"/>
    <p:sldId id="292" r:id="rId27"/>
    <p:sldId id="293" r:id="rId28"/>
    <p:sldId id="286" r:id="rId29"/>
    <p:sldId id="274" r:id="rId30"/>
    <p:sldId id="275" r:id="rId31"/>
    <p:sldId id="277" r:id="rId32"/>
    <p:sldId id="281" r:id="rId33"/>
    <p:sldId id="278" r:id="rId34"/>
    <p:sldId id="294" r:id="rId35"/>
    <p:sldId id="295" r:id="rId36"/>
    <p:sldId id="280" r:id="rId37"/>
    <p:sldId id="276" r:id="rId38"/>
    <p:sldId id="291" r:id="rId39"/>
    <p:sldId id="290" r:id="rId40"/>
    <p:sldId id="338" r:id="rId41"/>
    <p:sldId id="357" r:id="rId42"/>
    <p:sldId id="360" r:id="rId43"/>
    <p:sldId id="335"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45" autoAdjust="0"/>
    <p:restoredTop sz="94640" autoAdjust="0"/>
  </p:normalViewPr>
  <p:slideViewPr>
    <p:cSldViewPr snapToGrid="0" snapToObjects="1">
      <p:cViewPr varScale="1">
        <p:scale>
          <a:sx n="56" d="100"/>
          <a:sy n="56" d="100"/>
        </p:scale>
        <p:origin x="-1656" y="-104"/>
      </p:cViewPr>
      <p:guideLst>
        <p:guide orient="horz" pos="2160"/>
        <p:guide pos="2880"/>
      </p:guideLst>
    </p:cSldViewPr>
  </p:slideViewPr>
  <p:outlineViewPr>
    <p:cViewPr>
      <p:scale>
        <a:sx n="33" d="100"/>
        <a:sy n="33" d="100"/>
      </p:scale>
      <p:origin x="0" y="72"/>
    </p:cViewPr>
  </p:outlineViewPr>
  <p:notesTextViewPr>
    <p:cViewPr>
      <p:scale>
        <a:sx n="100" d="100"/>
        <a:sy n="100" d="100"/>
      </p:scale>
      <p:origin x="0" y="0"/>
    </p:cViewPr>
  </p:notesTextViewPr>
  <p:sorterViewPr>
    <p:cViewPr>
      <p:scale>
        <a:sx n="66" d="100"/>
        <a:sy n="66" d="100"/>
      </p:scale>
      <p:origin x="0" y="1072"/>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0EDC0C-5C47-1F47-A123-D0FC2D797087}" type="datetimeFigureOut">
              <a:rPr lang="en-US" smtClean="0"/>
              <a:t>11/10/16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C6E32F-E39D-4746-BB64-8A0B1AF8A967}" type="slidenum">
              <a:rPr lang="en-US" smtClean="0"/>
              <a:t>‹#›</a:t>
            </a:fld>
            <a:endParaRPr lang="en-US"/>
          </a:p>
        </p:txBody>
      </p:sp>
    </p:spTree>
    <p:extLst>
      <p:ext uri="{BB962C8B-B14F-4D97-AF65-F5344CB8AC3E}">
        <p14:creationId xmlns:p14="http://schemas.microsoft.com/office/powerpoint/2010/main" val="32559026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DBD437F-A411-0145-AEDA-9DA8A81FFB27}" type="slidenum">
              <a:rPr lang="en-US" sz="1200"/>
              <a:pPr/>
              <a:t>1</a:t>
            </a:fld>
            <a:endParaRPr lang="en-US" sz="1200"/>
          </a:p>
        </p:txBody>
      </p:sp>
      <p:sp>
        <p:nvSpPr>
          <p:cNvPr id="15362" name="Rectangle 2"/>
          <p:cNvSpPr>
            <a:spLocks noGrp="1" noRot="1" noChangeAspect="1" noChangeArrowheads="1"/>
          </p:cNvSpPr>
          <p:nvPr>
            <p:ph type="sldImg"/>
          </p:nvPr>
        </p:nvSpPr>
        <p:spPr>
          <a:solidFill>
            <a:srgbClr val="FFFFFF"/>
          </a:solidFill>
          <a:ln/>
        </p:spPr>
      </p:sp>
      <p:sp>
        <p:nvSpPr>
          <p:cNvPr id="15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DBD437F-A411-0145-AEDA-9DA8A81FFB27}" type="slidenum">
              <a:rPr lang="en-US" sz="1200"/>
              <a:pPr/>
              <a:t>2</a:t>
            </a:fld>
            <a:endParaRPr lang="en-US" sz="1200"/>
          </a:p>
        </p:txBody>
      </p:sp>
      <p:sp>
        <p:nvSpPr>
          <p:cNvPr id="15362" name="Rectangle 2"/>
          <p:cNvSpPr>
            <a:spLocks noGrp="1" noRot="1" noChangeAspect="1" noChangeArrowheads="1"/>
          </p:cNvSpPr>
          <p:nvPr>
            <p:ph type="sldImg"/>
          </p:nvPr>
        </p:nvSpPr>
        <p:spPr>
          <a:solidFill>
            <a:srgbClr val="FFFFFF"/>
          </a:solidFill>
          <a:ln/>
        </p:spPr>
      </p:sp>
      <p:sp>
        <p:nvSpPr>
          <p:cNvPr id="15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Ramoras</a:t>
            </a:r>
            <a:r>
              <a:rPr lang="en-US" dirty="0" smtClean="0"/>
              <a:t> are in</a:t>
            </a:r>
            <a:r>
              <a:rPr lang="en-US" baseline="0" dirty="0" smtClean="0"/>
              <a:t> the perch superfamily</a:t>
            </a:r>
            <a:endParaRPr lang="en-US" dirty="0"/>
          </a:p>
        </p:txBody>
      </p:sp>
      <p:sp>
        <p:nvSpPr>
          <p:cNvPr id="4" name="Slide Number Placeholder 3"/>
          <p:cNvSpPr>
            <a:spLocks noGrp="1"/>
          </p:cNvSpPr>
          <p:nvPr>
            <p:ph type="sldNum" sz="quarter" idx="10"/>
          </p:nvPr>
        </p:nvSpPr>
        <p:spPr/>
        <p:txBody>
          <a:bodyPr/>
          <a:lstStyle/>
          <a:p>
            <a:fld id="{37C6E32F-E39D-4746-BB64-8A0B1AF8A967}" type="slidenum">
              <a:rPr lang="en-US" smtClean="0"/>
              <a:t>9</a:t>
            </a:fld>
            <a:endParaRPr lang="en-US"/>
          </a:p>
        </p:txBody>
      </p:sp>
    </p:spTree>
    <p:extLst>
      <p:ext uri="{BB962C8B-B14F-4D97-AF65-F5344CB8AC3E}">
        <p14:creationId xmlns:p14="http://schemas.microsoft.com/office/powerpoint/2010/main" val="1473922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C6E32F-E39D-4746-BB64-8A0B1AF8A967}" type="slidenum">
              <a:rPr lang="en-US" smtClean="0"/>
              <a:t>31</a:t>
            </a:fld>
            <a:endParaRPr lang="en-US"/>
          </a:p>
        </p:txBody>
      </p:sp>
    </p:spTree>
    <p:extLst>
      <p:ext uri="{BB962C8B-B14F-4D97-AF65-F5344CB8AC3E}">
        <p14:creationId xmlns:p14="http://schemas.microsoft.com/office/powerpoint/2010/main" val="4036943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MS PGothic" charset="0"/>
                <a:cs typeface="MS PGothic" charset="0"/>
              </a:rPr>
              <a:t>So, here is the food web inside pitcher plants, with a mosquito that eats a rotifer and several protozoa species.  All these, plus a mite, eat bacteria, and the bacteria feed on the dead bugs captured by the plants.  And, there are some other species as well that directly consume the ants.   </a:t>
            </a:r>
          </a:p>
          <a:p>
            <a:endParaRPr lang="en-US">
              <a:latin typeface="Times" charset="0"/>
              <a:ea typeface="MS PGothic" charset="0"/>
              <a:cs typeface="MS PGothic" charset="0"/>
            </a:endParaRPr>
          </a:p>
          <a:p>
            <a:r>
              <a:rPr lang="en-US" b="1">
                <a:latin typeface="Times" charset="0"/>
                <a:ea typeface="MS PGothic" charset="0"/>
                <a:cs typeface="MS PGothic" charset="0"/>
              </a:rPr>
              <a:t> How do we describe the complexity?</a:t>
            </a:r>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B308BA3-F16A-464D-BC3C-609D6F564415}" type="slidenum">
              <a:rPr lang="en-US" sz="1200">
                <a:ea typeface="MS PGothic" charset="0"/>
                <a:cs typeface="MS PGothic" charset="0"/>
              </a:rPr>
              <a:pPr/>
              <a:t>42</a:t>
            </a:fld>
            <a:endParaRPr lang="en-US" sz="1200">
              <a:ea typeface="MS PGothic" charset="0"/>
              <a:cs typeface="MS PGothic"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B55570A1-E2DA-5446-BA0A-80CFB6AC8A72}" type="slidenum">
              <a:rPr lang="en-US" sz="1200"/>
              <a:pPr algn="r"/>
              <a:t>43</a:t>
            </a:fld>
            <a:endParaRPr lang="en-US" sz="120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2BBFD3-7326-634A-8B47-2C4F9E022ACC}" type="datetimeFigureOut">
              <a:rPr lang="en-US" smtClean="0"/>
              <a:t>11/10/16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7B6F3-5D6F-A042-B451-E745D72ABFB1}" type="slidenum">
              <a:rPr lang="en-US" smtClean="0"/>
              <a:t>‹#›</a:t>
            </a:fld>
            <a:endParaRPr lang="en-US"/>
          </a:p>
        </p:txBody>
      </p:sp>
    </p:spTree>
    <p:extLst>
      <p:ext uri="{BB962C8B-B14F-4D97-AF65-F5344CB8AC3E}">
        <p14:creationId xmlns:p14="http://schemas.microsoft.com/office/powerpoint/2010/main" val="3346992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2BBFD3-7326-634A-8B47-2C4F9E022ACC}" type="datetimeFigureOut">
              <a:rPr lang="en-US" smtClean="0"/>
              <a:t>11/10/16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7B6F3-5D6F-A042-B451-E745D72ABFB1}" type="slidenum">
              <a:rPr lang="en-US" smtClean="0"/>
              <a:t>‹#›</a:t>
            </a:fld>
            <a:endParaRPr lang="en-US"/>
          </a:p>
        </p:txBody>
      </p:sp>
    </p:spTree>
    <p:extLst>
      <p:ext uri="{BB962C8B-B14F-4D97-AF65-F5344CB8AC3E}">
        <p14:creationId xmlns:p14="http://schemas.microsoft.com/office/powerpoint/2010/main" val="2104532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2BBFD3-7326-634A-8B47-2C4F9E022ACC}" type="datetimeFigureOut">
              <a:rPr lang="en-US" smtClean="0"/>
              <a:t>11/10/16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7B6F3-5D6F-A042-B451-E745D72ABFB1}" type="slidenum">
              <a:rPr lang="en-US" smtClean="0"/>
              <a:t>‹#›</a:t>
            </a:fld>
            <a:endParaRPr lang="en-US"/>
          </a:p>
        </p:txBody>
      </p:sp>
    </p:spTree>
    <p:extLst>
      <p:ext uri="{BB962C8B-B14F-4D97-AF65-F5344CB8AC3E}">
        <p14:creationId xmlns:p14="http://schemas.microsoft.com/office/powerpoint/2010/main" val="657300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2BBFD3-7326-634A-8B47-2C4F9E022ACC}" type="datetimeFigureOut">
              <a:rPr lang="en-US" smtClean="0"/>
              <a:t>11/10/16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7B6F3-5D6F-A042-B451-E745D72ABFB1}" type="slidenum">
              <a:rPr lang="en-US" smtClean="0"/>
              <a:t>‹#›</a:t>
            </a:fld>
            <a:endParaRPr lang="en-US"/>
          </a:p>
        </p:txBody>
      </p:sp>
    </p:spTree>
    <p:extLst>
      <p:ext uri="{BB962C8B-B14F-4D97-AF65-F5344CB8AC3E}">
        <p14:creationId xmlns:p14="http://schemas.microsoft.com/office/powerpoint/2010/main" val="2355123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2BBFD3-7326-634A-8B47-2C4F9E022ACC}" type="datetimeFigureOut">
              <a:rPr lang="en-US" smtClean="0"/>
              <a:t>11/10/16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7B6F3-5D6F-A042-B451-E745D72ABFB1}" type="slidenum">
              <a:rPr lang="en-US" smtClean="0"/>
              <a:t>‹#›</a:t>
            </a:fld>
            <a:endParaRPr lang="en-US"/>
          </a:p>
        </p:txBody>
      </p:sp>
    </p:spTree>
    <p:extLst>
      <p:ext uri="{BB962C8B-B14F-4D97-AF65-F5344CB8AC3E}">
        <p14:creationId xmlns:p14="http://schemas.microsoft.com/office/powerpoint/2010/main" val="1664126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2BBFD3-7326-634A-8B47-2C4F9E022ACC}" type="datetimeFigureOut">
              <a:rPr lang="en-US" smtClean="0"/>
              <a:t>11/10/16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A7B6F3-5D6F-A042-B451-E745D72ABFB1}" type="slidenum">
              <a:rPr lang="en-US" smtClean="0"/>
              <a:t>‹#›</a:t>
            </a:fld>
            <a:endParaRPr lang="en-US"/>
          </a:p>
        </p:txBody>
      </p:sp>
    </p:spTree>
    <p:extLst>
      <p:ext uri="{BB962C8B-B14F-4D97-AF65-F5344CB8AC3E}">
        <p14:creationId xmlns:p14="http://schemas.microsoft.com/office/powerpoint/2010/main" val="2046913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2BBFD3-7326-634A-8B47-2C4F9E022ACC}" type="datetimeFigureOut">
              <a:rPr lang="en-US" smtClean="0"/>
              <a:t>11/10/16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A7B6F3-5D6F-A042-B451-E745D72ABFB1}" type="slidenum">
              <a:rPr lang="en-US" smtClean="0"/>
              <a:t>‹#›</a:t>
            </a:fld>
            <a:endParaRPr lang="en-US"/>
          </a:p>
        </p:txBody>
      </p:sp>
    </p:spTree>
    <p:extLst>
      <p:ext uri="{BB962C8B-B14F-4D97-AF65-F5344CB8AC3E}">
        <p14:creationId xmlns:p14="http://schemas.microsoft.com/office/powerpoint/2010/main" val="2233990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2BBFD3-7326-634A-8B47-2C4F9E022ACC}" type="datetimeFigureOut">
              <a:rPr lang="en-US" smtClean="0"/>
              <a:t>11/10/16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A7B6F3-5D6F-A042-B451-E745D72ABFB1}" type="slidenum">
              <a:rPr lang="en-US" smtClean="0"/>
              <a:t>‹#›</a:t>
            </a:fld>
            <a:endParaRPr lang="en-US"/>
          </a:p>
        </p:txBody>
      </p:sp>
    </p:spTree>
    <p:extLst>
      <p:ext uri="{BB962C8B-B14F-4D97-AF65-F5344CB8AC3E}">
        <p14:creationId xmlns:p14="http://schemas.microsoft.com/office/powerpoint/2010/main" val="2623152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2BBFD3-7326-634A-8B47-2C4F9E022ACC}" type="datetimeFigureOut">
              <a:rPr lang="en-US" smtClean="0"/>
              <a:t>11/10/16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A7B6F3-5D6F-A042-B451-E745D72ABFB1}" type="slidenum">
              <a:rPr lang="en-US" smtClean="0"/>
              <a:t>‹#›</a:t>
            </a:fld>
            <a:endParaRPr lang="en-US"/>
          </a:p>
        </p:txBody>
      </p:sp>
    </p:spTree>
    <p:extLst>
      <p:ext uri="{BB962C8B-B14F-4D97-AF65-F5344CB8AC3E}">
        <p14:creationId xmlns:p14="http://schemas.microsoft.com/office/powerpoint/2010/main" val="905743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2BBFD3-7326-634A-8B47-2C4F9E022ACC}" type="datetimeFigureOut">
              <a:rPr lang="en-US" smtClean="0"/>
              <a:t>11/10/16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A7B6F3-5D6F-A042-B451-E745D72ABFB1}" type="slidenum">
              <a:rPr lang="en-US" smtClean="0"/>
              <a:t>‹#›</a:t>
            </a:fld>
            <a:endParaRPr lang="en-US"/>
          </a:p>
        </p:txBody>
      </p:sp>
    </p:spTree>
    <p:extLst>
      <p:ext uri="{BB962C8B-B14F-4D97-AF65-F5344CB8AC3E}">
        <p14:creationId xmlns:p14="http://schemas.microsoft.com/office/powerpoint/2010/main" val="1631860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2BBFD3-7326-634A-8B47-2C4F9E022ACC}" type="datetimeFigureOut">
              <a:rPr lang="en-US" smtClean="0"/>
              <a:t>11/10/16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A7B6F3-5D6F-A042-B451-E745D72ABFB1}" type="slidenum">
              <a:rPr lang="en-US" smtClean="0"/>
              <a:t>‹#›</a:t>
            </a:fld>
            <a:endParaRPr lang="en-US"/>
          </a:p>
        </p:txBody>
      </p:sp>
    </p:spTree>
    <p:extLst>
      <p:ext uri="{BB962C8B-B14F-4D97-AF65-F5344CB8AC3E}">
        <p14:creationId xmlns:p14="http://schemas.microsoft.com/office/powerpoint/2010/main" val="14644866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2BBFD3-7326-634A-8B47-2C4F9E022ACC}" type="datetimeFigureOut">
              <a:rPr lang="en-US" smtClean="0"/>
              <a:t>11/10/16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A7B6F3-5D6F-A042-B451-E745D72ABFB1}" type="slidenum">
              <a:rPr lang="en-US" smtClean="0"/>
              <a:t>‹#›</a:t>
            </a:fld>
            <a:endParaRPr lang="en-US"/>
          </a:p>
        </p:txBody>
      </p:sp>
    </p:spTree>
    <p:extLst>
      <p:ext uri="{BB962C8B-B14F-4D97-AF65-F5344CB8AC3E}">
        <p14:creationId xmlns:p14="http://schemas.microsoft.com/office/powerpoint/2010/main" val="727007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s://www.youtube.com/watch?v=TO8A5aGw_jw"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1.jpeg"/><Relationship Id="rId5" Type="http://schemas.openxmlformats.org/officeDocument/2006/relationships/image" Target="../media/image42.jpeg"/><Relationship Id="rId6" Type="http://schemas.openxmlformats.org/officeDocument/2006/relationships/hyperlink" Target="http://www.cpalms.org/Public/PreviewResourcePV/Preview/128677" TargetMode="External"/><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png"/><Relationship Id="rId5" Type="http://schemas.openxmlformats.org/officeDocument/2006/relationships/image" Target="../media/image1.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14338" name="Picture 3"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4"/>
          <p:cNvSpPr>
            <a:spLocks noChangeArrowheads="1"/>
          </p:cNvSpPr>
          <p:nvPr/>
        </p:nvSpPr>
        <p:spPr bwMode="auto">
          <a:xfrm>
            <a:off x="396720" y="625328"/>
            <a:ext cx="8686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6538" indent="-236538"/>
            <a:r>
              <a:rPr lang="en-US" sz="2400" u="sng" dirty="0" smtClean="0">
                <a:latin typeface="Arial"/>
                <a:cs typeface="Arial"/>
              </a:rPr>
              <a:t>17</a:t>
            </a:r>
            <a:r>
              <a:rPr lang="en-US" sz="2400" u="sng" baseline="30000" dirty="0" smtClean="0">
                <a:latin typeface="Arial"/>
                <a:cs typeface="Arial"/>
              </a:rPr>
              <a:t>th</a:t>
            </a:r>
            <a:r>
              <a:rPr lang="en-US" sz="2400" u="sng" dirty="0" smtClean="0">
                <a:latin typeface="Arial"/>
                <a:cs typeface="Arial"/>
              </a:rPr>
              <a:t> Lecture </a:t>
            </a:r>
            <a:r>
              <a:rPr lang="en-US" sz="2400" u="sng" dirty="0">
                <a:latin typeface="Arial"/>
                <a:cs typeface="Arial"/>
              </a:rPr>
              <a:t>– </a:t>
            </a:r>
            <a:r>
              <a:rPr lang="en-US" sz="2400" u="sng" dirty="0" smtClean="0">
                <a:latin typeface="Arial"/>
                <a:cs typeface="Arial"/>
              </a:rPr>
              <a:t>November 8, 2016</a:t>
            </a:r>
            <a:endParaRPr lang="en-US" sz="2000" dirty="0" smtClean="0">
              <a:latin typeface="Arial"/>
              <a:cs typeface="Arial"/>
            </a:endParaRPr>
          </a:p>
          <a:p>
            <a:pPr marL="236538" indent="-236538"/>
            <a:endParaRPr lang="en-US" sz="2000" dirty="0">
              <a:latin typeface="Arial"/>
              <a:cs typeface="Arial"/>
            </a:endParaRPr>
          </a:p>
          <a:p>
            <a:pPr marL="236538" indent="-236538"/>
            <a:r>
              <a:rPr lang="en-US" sz="2000" dirty="0" smtClean="0">
                <a:latin typeface="Arial"/>
                <a:cs typeface="Arial"/>
              </a:rPr>
              <a:t>-- exam returned next week.</a:t>
            </a:r>
            <a:endParaRPr lang="en-US" sz="2000" dirty="0">
              <a:latin typeface="Arial"/>
              <a:cs typeface="Arial"/>
            </a:endParaRPr>
          </a:p>
        </p:txBody>
      </p:sp>
      <p:sp>
        <p:nvSpPr>
          <p:cNvPr id="8" name="TextBox 5"/>
          <p:cNvSpPr txBox="1">
            <a:spLocks noChangeArrowheads="1"/>
          </p:cNvSpPr>
          <p:nvPr/>
        </p:nvSpPr>
        <p:spPr bwMode="auto">
          <a:xfrm>
            <a:off x="227761" y="1934068"/>
            <a:ext cx="3154466"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i="1" dirty="0"/>
              <a:t>Wednesday, November 9, 7:00 pm, 101 </a:t>
            </a:r>
            <a:r>
              <a:rPr lang="en-US" sz="1800" i="1" dirty="0" smtClean="0"/>
              <a:t>CARRUTHERS</a:t>
            </a:r>
            <a:r>
              <a:rPr lang="en-US" sz="1800" dirty="0" smtClean="0"/>
              <a:t>—</a:t>
            </a:r>
            <a:r>
              <a:rPr lang="en-US" sz="1800" dirty="0"/>
              <a:t>BOOK TALK, "Rain: a natural and cultural history," </a:t>
            </a:r>
            <a:r>
              <a:rPr lang="en-US" sz="1800" b="1" dirty="0"/>
              <a:t>Cynthia Barnett. </a:t>
            </a:r>
            <a:endParaRPr lang="en-US" sz="1800" b="1" dirty="0" smtClean="0"/>
          </a:p>
          <a:p>
            <a:endParaRPr lang="en-US" sz="1800" b="1" dirty="0" smtClean="0"/>
          </a:p>
          <a:p>
            <a:endParaRPr lang="en-US" sz="1800" i="1" dirty="0" smtClean="0"/>
          </a:p>
          <a:p>
            <a:r>
              <a:rPr lang="en-US" sz="1800" i="1" dirty="0" smtClean="0"/>
              <a:t>Thursday</a:t>
            </a:r>
            <a:r>
              <a:rPr lang="en-US" sz="1800" i="1" dirty="0"/>
              <a:t>, November 10, 4:00 pm, 1024 </a:t>
            </a:r>
            <a:r>
              <a:rPr lang="en-US" sz="1800" i="1" dirty="0" smtClean="0"/>
              <a:t>KING</a:t>
            </a:r>
            <a:r>
              <a:rPr lang="en-US" sz="1800" dirty="0" smtClean="0"/>
              <a:t>—</a:t>
            </a:r>
            <a:r>
              <a:rPr lang="en-US" sz="1800" dirty="0"/>
              <a:t>BIOLOGICAL SCIENCE COLLOQUIUM, TBA, </a:t>
            </a:r>
            <a:r>
              <a:rPr lang="en-US" sz="1800" b="1" dirty="0"/>
              <a:t>Dr. Tan A. Ince, </a:t>
            </a:r>
            <a:r>
              <a:rPr lang="en-US" sz="1800" b="1" dirty="0" smtClean="0"/>
              <a:t>University </a:t>
            </a:r>
            <a:r>
              <a:rPr lang="en-US" sz="1800" b="1" dirty="0"/>
              <a:t>of Miami. </a:t>
            </a:r>
            <a:endParaRPr lang="en-US" sz="1800" dirty="0">
              <a:latin typeface="Arial"/>
              <a:cs typeface="Arial"/>
            </a:endParaRPr>
          </a:p>
        </p:txBody>
      </p:sp>
      <p:pic>
        <p:nvPicPr>
          <p:cNvPr id="2" name="Picture 1" descr="StGeorge_2012_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3236" y="1930453"/>
            <a:ext cx="5617697" cy="3745132"/>
          </a:xfrm>
          <a:prstGeom prst="rect">
            <a:avLst/>
          </a:prstGeom>
        </p:spPr>
      </p:pic>
      <p:sp>
        <p:nvSpPr>
          <p:cNvPr id="3" name="TextBox 2"/>
          <p:cNvSpPr txBox="1"/>
          <p:nvPr/>
        </p:nvSpPr>
        <p:spPr>
          <a:xfrm>
            <a:off x="5955506" y="810043"/>
            <a:ext cx="2357221" cy="923330"/>
          </a:xfrm>
          <a:prstGeom prst="rect">
            <a:avLst/>
          </a:prstGeom>
          <a:noFill/>
          <a:ln>
            <a:solidFill>
              <a:srgbClr val="4F81BD"/>
            </a:solidFill>
          </a:ln>
        </p:spPr>
        <p:txBody>
          <a:bodyPr wrap="square" rtlCol="0">
            <a:spAutoFit/>
          </a:bodyPr>
          <a:lstStyle/>
          <a:p>
            <a:r>
              <a:rPr lang="en-US" dirty="0" smtClean="0">
                <a:solidFill>
                  <a:srgbClr val="FF0000"/>
                </a:solidFill>
              </a:rPr>
              <a:t>This lecture needs to be rewritten in my words</a:t>
            </a:r>
            <a:endParaRPr lang="en-US" dirty="0">
              <a:solidFill>
                <a:srgbClr val="FF0000"/>
              </a:solidFill>
            </a:endParaRPr>
          </a:p>
        </p:txBody>
      </p:sp>
    </p:spTree>
    <p:extLst>
      <p:ext uri="{BB962C8B-B14F-4D97-AF65-F5344CB8AC3E}">
        <p14:creationId xmlns:p14="http://schemas.microsoft.com/office/powerpoint/2010/main" val="142756482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4075" y="1775032"/>
            <a:ext cx="3836166" cy="685800"/>
          </a:xfrm>
        </p:spPr>
        <p:txBody>
          <a:bodyPr>
            <a:normAutofit/>
          </a:bodyPr>
          <a:lstStyle/>
          <a:p>
            <a:pPr algn="l"/>
            <a:r>
              <a:rPr lang="en-US" sz="2400" dirty="0" smtClean="0">
                <a:latin typeface="Arial"/>
                <a:cs typeface="Arial"/>
              </a:rPr>
              <a:t>4. Habitat Commensalism:</a:t>
            </a:r>
            <a:endParaRPr lang="en-US" sz="2400" dirty="0">
              <a:latin typeface="Arial"/>
              <a:cs typeface="Arial"/>
            </a:endParaRPr>
          </a:p>
        </p:txBody>
      </p:sp>
      <p:pic>
        <p:nvPicPr>
          <p:cNvPr id="4" name="Content Placeholder 3"/>
          <p:cNvPicPr>
            <a:picLocks noGrp="1" noChangeAspect="1"/>
          </p:cNvPicPr>
          <p:nvPr>
            <p:ph idx="1"/>
          </p:nvPr>
        </p:nvPicPr>
        <p:blipFill>
          <a:blip r:embed="rId2"/>
          <a:srcRect t="7236" b="7236"/>
          <a:stretch>
            <a:fillRect/>
          </a:stretch>
        </p:blipFill>
        <p:spPr>
          <a:xfrm>
            <a:off x="117592" y="4274912"/>
            <a:ext cx="4835408" cy="2659288"/>
          </a:xfrm>
        </p:spPr>
      </p:pic>
      <p:pic>
        <p:nvPicPr>
          <p:cNvPr id="5" name="Picture 4"/>
          <p:cNvPicPr>
            <a:picLocks noChangeAspect="1"/>
          </p:cNvPicPr>
          <p:nvPr/>
        </p:nvPicPr>
        <p:blipFill>
          <a:blip r:embed="rId3"/>
          <a:stretch>
            <a:fillRect/>
          </a:stretch>
        </p:blipFill>
        <p:spPr>
          <a:xfrm>
            <a:off x="117592" y="822977"/>
            <a:ext cx="4835408" cy="3626556"/>
          </a:xfrm>
          <a:prstGeom prst="rect">
            <a:avLst/>
          </a:prstGeom>
        </p:spPr>
      </p:pic>
      <p:sp>
        <p:nvSpPr>
          <p:cNvPr id="6" name="TextBox 5"/>
          <p:cNvSpPr txBox="1"/>
          <p:nvPr/>
        </p:nvSpPr>
        <p:spPr>
          <a:xfrm>
            <a:off x="5513294" y="2730238"/>
            <a:ext cx="3199672" cy="2554545"/>
          </a:xfrm>
          <a:prstGeom prst="rect">
            <a:avLst/>
          </a:prstGeom>
          <a:noFill/>
        </p:spPr>
        <p:txBody>
          <a:bodyPr wrap="square" rtlCol="0">
            <a:spAutoFit/>
          </a:bodyPr>
          <a:lstStyle/>
          <a:p>
            <a:r>
              <a:rPr lang="en-US" sz="2000" b="1" dirty="0" smtClean="0">
                <a:latin typeface="Arial"/>
                <a:cs typeface="Arial"/>
              </a:rPr>
              <a:t>Barnacle (+), Whale (0):</a:t>
            </a:r>
          </a:p>
          <a:p>
            <a:endParaRPr lang="en-US" sz="2000" dirty="0">
              <a:latin typeface="Arial"/>
              <a:cs typeface="Arial"/>
            </a:endParaRPr>
          </a:p>
          <a:p>
            <a:r>
              <a:rPr lang="en-US" sz="2000" dirty="0" smtClean="0">
                <a:latin typeface="Arial"/>
                <a:cs typeface="Arial"/>
              </a:rPr>
              <a:t>Whale Barnacles occur only on the skin of whales (obligate), but there are no documented positive or negative effects on the whale’s fitness</a:t>
            </a:r>
            <a:endParaRPr lang="en-US" sz="2000" dirty="0">
              <a:latin typeface="Arial"/>
              <a:cs typeface="Arial"/>
            </a:endParaRPr>
          </a:p>
        </p:txBody>
      </p:sp>
      <p:pic>
        <p:nvPicPr>
          <p:cNvPr id="7" name="Picture 1030"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762588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290" y="1371600"/>
            <a:ext cx="4501351" cy="761118"/>
          </a:xfrm>
        </p:spPr>
        <p:txBody>
          <a:bodyPr>
            <a:noAutofit/>
          </a:bodyPr>
          <a:lstStyle/>
          <a:p>
            <a:pPr marL="461963" indent="-461963" algn="l"/>
            <a:r>
              <a:rPr lang="en-US" sz="2400" dirty="0" smtClean="0">
                <a:latin typeface="Arial"/>
                <a:cs typeface="Arial"/>
              </a:rPr>
              <a:t>5. 	Dispersal or Reproductive commensalism:</a:t>
            </a:r>
            <a:endParaRPr lang="en-US" sz="2400" dirty="0">
              <a:latin typeface="Arial"/>
              <a:cs typeface="Arial"/>
            </a:endParaRPr>
          </a:p>
        </p:txBody>
      </p:sp>
      <p:sp>
        <p:nvSpPr>
          <p:cNvPr id="9" name="TextBox 8"/>
          <p:cNvSpPr txBox="1"/>
          <p:nvPr/>
        </p:nvSpPr>
        <p:spPr>
          <a:xfrm>
            <a:off x="221936" y="2603480"/>
            <a:ext cx="5492065" cy="2246769"/>
          </a:xfrm>
          <a:prstGeom prst="rect">
            <a:avLst/>
          </a:prstGeom>
          <a:noFill/>
        </p:spPr>
        <p:txBody>
          <a:bodyPr wrap="square" rtlCol="0">
            <a:spAutoFit/>
          </a:bodyPr>
          <a:lstStyle/>
          <a:p>
            <a:r>
              <a:rPr lang="en-US" sz="2000" b="1" dirty="0" smtClean="0">
                <a:latin typeface="Arial"/>
                <a:cs typeface="Arial"/>
              </a:rPr>
              <a:t>Sand Spurs (+), Animal dispersal agent (0):</a:t>
            </a:r>
          </a:p>
          <a:p>
            <a:endParaRPr lang="en-US" sz="2000" dirty="0">
              <a:latin typeface="Arial"/>
              <a:cs typeface="Arial"/>
            </a:endParaRPr>
          </a:p>
          <a:p>
            <a:r>
              <a:rPr lang="en-US" sz="2000" dirty="0" smtClean="0">
                <a:latin typeface="Arial"/>
                <a:cs typeface="Arial"/>
              </a:rPr>
              <a:t>The barbed seeds of many plants get stuck in the hair (or socks) of animals and may be transported great distances. Major fitness advantage to the plant, major annoyance but minor fitness cost to animal</a:t>
            </a:r>
            <a:endParaRPr lang="en-US" sz="2000" dirty="0">
              <a:latin typeface="Arial"/>
              <a:cs typeface="Arial"/>
            </a:endParaRPr>
          </a:p>
        </p:txBody>
      </p:sp>
      <p:pic>
        <p:nvPicPr>
          <p:cNvPr id="3" name="Picture 2"/>
          <p:cNvPicPr>
            <a:picLocks noChangeAspect="1"/>
          </p:cNvPicPr>
          <p:nvPr/>
        </p:nvPicPr>
        <p:blipFill>
          <a:blip r:embed="rId2"/>
          <a:stretch>
            <a:fillRect/>
          </a:stretch>
        </p:blipFill>
        <p:spPr>
          <a:xfrm>
            <a:off x="7351059" y="24614"/>
            <a:ext cx="1807882" cy="2788310"/>
          </a:xfrm>
          <a:prstGeom prst="rect">
            <a:avLst/>
          </a:prstGeom>
        </p:spPr>
      </p:pic>
      <p:pic>
        <p:nvPicPr>
          <p:cNvPr id="4" name="Picture 3"/>
          <p:cNvPicPr>
            <a:picLocks noChangeAspect="1"/>
          </p:cNvPicPr>
          <p:nvPr/>
        </p:nvPicPr>
        <p:blipFill rotWithShape="1">
          <a:blip r:embed="rId3"/>
          <a:srcRect l="14665"/>
          <a:stretch/>
        </p:blipFill>
        <p:spPr>
          <a:xfrm>
            <a:off x="5886001" y="2872688"/>
            <a:ext cx="3272940" cy="4000500"/>
          </a:xfrm>
          <a:prstGeom prst="rect">
            <a:avLst/>
          </a:prstGeom>
        </p:spPr>
      </p:pic>
      <p:pic>
        <p:nvPicPr>
          <p:cNvPr id="13" name="Picture 12"/>
          <p:cNvPicPr>
            <a:picLocks noChangeAspect="1"/>
          </p:cNvPicPr>
          <p:nvPr/>
        </p:nvPicPr>
        <p:blipFill rotWithShape="1">
          <a:blip r:embed="rId4"/>
          <a:srcRect l="10287" t="2980" r="3718"/>
          <a:stretch/>
        </p:blipFill>
        <p:spPr>
          <a:xfrm>
            <a:off x="5844701" y="1195295"/>
            <a:ext cx="1521299" cy="1621280"/>
          </a:xfrm>
          <a:prstGeom prst="rect">
            <a:avLst/>
          </a:prstGeom>
        </p:spPr>
      </p:pic>
      <p:pic>
        <p:nvPicPr>
          <p:cNvPr id="7" name="Picture 1030" descr="Ecology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693781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0188"/>
            <a:ext cx="8229600" cy="1143000"/>
          </a:xfrm>
        </p:spPr>
        <p:txBody>
          <a:bodyPr>
            <a:normAutofit/>
          </a:bodyPr>
          <a:lstStyle/>
          <a:p>
            <a:pPr algn="l"/>
            <a:r>
              <a:rPr lang="en-US" sz="3200" dirty="0" smtClean="0">
                <a:latin typeface="Arial"/>
                <a:cs typeface="Arial"/>
              </a:rPr>
              <a:t>B. Mutualism (+,+)</a:t>
            </a:r>
            <a:endParaRPr lang="en-US" sz="3200" dirty="0">
              <a:latin typeface="Arial"/>
              <a:cs typeface="Arial"/>
            </a:endParaRPr>
          </a:p>
        </p:txBody>
      </p:sp>
      <p:sp>
        <p:nvSpPr>
          <p:cNvPr id="3" name="Content Placeholder 2"/>
          <p:cNvSpPr>
            <a:spLocks noGrp="1"/>
          </p:cNvSpPr>
          <p:nvPr>
            <p:ph idx="1"/>
          </p:nvPr>
        </p:nvSpPr>
        <p:spPr>
          <a:xfrm>
            <a:off x="457200" y="2130778"/>
            <a:ext cx="8229600" cy="1222022"/>
          </a:xfrm>
        </p:spPr>
        <p:txBody>
          <a:bodyPr/>
          <a:lstStyle/>
          <a:p>
            <a:r>
              <a:rPr lang="en-US" sz="2000" dirty="0" smtClean="0">
                <a:latin typeface="Arial"/>
                <a:cs typeface="Arial"/>
              </a:rPr>
              <a:t>Definition: A direct or indirect species interaction where both species benefit (incur net positive effects)</a:t>
            </a:r>
            <a:endParaRPr lang="en-US" sz="2000" dirty="0">
              <a:latin typeface="Arial"/>
              <a:cs typeface="Arial"/>
            </a:endParaRPr>
          </a:p>
        </p:txBody>
      </p:sp>
      <p:pic>
        <p:nvPicPr>
          <p:cNvPr id="4" name="Picture 1030" descr="Ecology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28550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3962400" cy="838200"/>
          </a:xfrm>
        </p:spPr>
        <p:txBody>
          <a:bodyPr>
            <a:normAutofit/>
          </a:bodyPr>
          <a:lstStyle/>
          <a:p>
            <a:pPr algn="l"/>
            <a:r>
              <a:rPr lang="en-US" sz="2400" u="sng" dirty="0" smtClean="0">
                <a:latin typeface="Arial"/>
                <a:cs typeface="Arial"/>
              </a:rPr>
              <a:t>1. Food for Protection</a:t>
            </a:r>
            <a:endParaRPr lang="en-US" sz="2400" u="sng" dirty="0">
              <a:latin typeface="Arial"/>
              <a:cs typeface="Arial"/>
            </a:endParaRPr>
          </a:p>
        </p:txBody>
      </p:sp>
      <p:sp>
        <p:nvSpPr>
          <p:cNvPr id="3" name="Content Placeholder 2"/>
          <p:cNvSpPr>
            <a:spLocks noGrp="1"/>
          </p:cNvSpPr>
          <p:nvPr>
            <p:ph idx="1"/>
          </p:nvPr>
        </p:nvSpPr>
        <p:spPr>
          <a:xfrm>
            <a:off x="457200" y="1303867"/>
            <a:ext cx="8229600" cy="3689077"/>
          </a:xfrm>
        </p:spPr>
        <p:txBody>
          <a:bodyPr>
            <a:normAutofit/>
          </a:bodyPr>
          <a:lstStyle/>
          <a:p>
            <a:r>
              <a:rPr lang="en-US" sz="2000" i="1" dirty="0" smtClean="0">
                <a:latin typeface="Arial"/>
                <a:cs typeface="Arial"/>
              </a:rPr>
              <a:t>Acacias</a:t>
            </a:r>
            <a:r>
              <a:rPr lang="en-US" sz="2000" dirty="0" smtClean="0">
                <a:latin typeface="Arial"/>
                <a:cs typeface="Arial"/>
              </a:rPr>
              <a:t> and their ants: </a:t>
            </a:r>
          </a:p>
          <a:p>
            <a:pPr lvl="1"/>
            <a:r>
              <a:rPr lang="en-US" sz="2000" dirty="0" err="1" smtClean="0">
                <a:latin typeface="Arial"/>
                <a:cs typeface="Arial"/>
              </a:rPr>
              <a:t>Mutualist</a:t>
            </a:r>
            <a:r>
              <a:rPr lang="en-US" sz="2000" dirty="0" smtClean="0">
                <a:latin typeface="Arial"/>
                <a:cs typeface="Arial"/>
              </a:rPr>
              <a:t> </a:t>
            </a:r>
            <a:r>
              <a:rPr lang="en-US" sz="2000" i="1" dirty="0" smtClean="0">
                <a:latin typeface="Arial"/>
                <a:cs typeface="Arial"/>
              </a:rPr>
              <a:t>Acacia</a:t>
            </a:r>
            <a:r>
              <a:rPr lang="en-US" sz="2000" dirty="0" smtClean="0">
                <a:latin typeface="Arial"/>
                <a:cs typeface="Arial"/>
              </a:rPr>
              <a:t> trees lack chemical defenses</a:t>
            </a:r>
          </a:p>
          <a:p>
            <a:pPr lvl="1"/>
            <a:r>
              <a:rPr lang="en-US" sz="2000" dirty="0" smtClean="0">
                <a:latin typeface="Arial"/>
                <a:cs typeface="Arial"/>
              </a:rPr>
              <a:t>Produce hollow thorns that house and nectary structures that feed ants</a:t>
            </a:r>
          </a:p>
        </p:txBody>
      </p:sp>
      <p:pic>
        <p:nvPicPr>
          <p:cNvPr id="4" name="Picture 3" descr="Acacia - ant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746" y="3200400"/>
            <a:ext cx="2316474" cy="3420953"/>
          </a:xfrm>
          <a:prstGeom prst="rect">
            <a:avLst/>
          </a:prstGeom>
        </p:spPr>
      </p:pic>
      <p:pic>
        <p:nvPicPr>
          <p:cNvPr id="5" name="Picture 4"/>
          <p:cNvPicPr>
            <a:picLocks noChangeAspect="1"/>
          </p:cNvPicPr>
          <p:nvPr/>
        </p:nvPicPr>
        <p:blipFill rotWithShape="1">
          <a:blip r:embed="rId3"/>
          <a:srcRect l="32696" t="38832" r="35328" b="23822"/>
          <a:stretch/>
        </p:blipFill>
        <p:spPr>
          <a:xfrm>
            <a:off x="4131314" y="3200400"/>
            <a:ext cx="4190529" cy="3248563"/>
          </a:xfrm>
          <a:prstGeom prst="rect">
            <a:avLst/>
          </a:prstGeom>
        </p:spPr>
      </p:pic>
      <p:pic>
        <p:nvPicPr>
          <p:cNvPr id="6" name="Picture 1030"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28047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8254"/>
            <a:ext cx="4953000" cy="568546"/>
          </a:xfrm>
        </p:spPr>
        <p:txBody>
          <a:bodyPr/>
          <a:lstStyle/>
          <a:p>
            <a:pPr algn="l"/>
            <a:r>
              <a:rPr lang="en-US" sz="2400" u="sng" dirty="0" smtClean="0">
                <a:latin typeface="Arial"/>
                <a:cs typeface="Arial"/>
              </a:rPr>
              <a:t>Food for Protection</a:t>
            </a:r>
            <a:endParaRPr lang="en-US" sz="2400" u="sng" dirty="0">
              <a:latin typeface="Arial"/>
              <a:cs typeface="Arial"/>
            </a:endParaRPr>
          </a:p>
        </p:txBody>
      </p:sp>
      <p:pic>
        <p:nvPicPr>
          <p:cNvPr id="4" name="Picture 3"/>
          <p:cNvPicPr>
            <a:picLocks noChangeAspect="1"/>
          </p:cNvPicPr>
          <p:nvPr/>
        </p:nvPicPr>
        <p:blipFill rotWithShape="1">
          <a:blip r:embed="rId2"/>
          <a:srcRect l="14134" r="18089"/>
          <a:stretch/>
        </p:blipFill>
        <p:spPr>
          <a:xfrm>
            <a:off x="180125" y="1072083"/>
            <a:ext cx="4303890" cy="3898900"/>
          </a:xfrm>
          <a:prstGeom prst="rect">
            <a:avLst/>
          </a:prstGeom>
        </p:spPr>
      </p:pic>
      <p:sp>
        <p:nvSpPr>
          <p:cNvPr id="6" name="TextBox 5"/>
          <p:cNvSpPr txBox="1"/>
          <p:nvPr/>
        </p:nvSpPr>
        <p:spPr>
          <a:xfrm>
            <a:off x="304800" y="5029200"/>
            <a:ext cx="3860800" cy="1323439"/>
          </a:xfrm>
          <a:prstGeom prst="rect">
            <a:avLst/>
          </a:prstGeom>
          <a:noFill/>
        </p:spPr>
        <p:txBody>
          <a:bodyPr wrap="square" rtlCol="0">
            <a:spAutoFit/>
          </a:bodyPr>
          <a:lstStyle/>
          <a:p>
            <a:r>
              <a:rPr lang="en-US" sz="2000" dirty="0" smtClean="0">
                <a:latin typeface="Arial"/>
                <a:cs typeface="Arial"/>
              </a:rPr>
              <a:t>Ants feed on special nectar at nectary structures and specialized, nutrient rich leaf tips on Acacias</a:t>
            </a:r>
            <a:endParaRPr lang="en-US" sz="2000" dirty="0">
              <a:latin typeface="Arial"/>
              <a:cs typeface="Arial"/>
            </a:endParaRPr>
          </a:p>
        </p:txBody>
      </p:sp>
      <p:sp>
        <p:nvSpPr>
          <p:cNvPr id="7" name="TextBox 6"/>
          <p:cNvSpPr txBox="1"/>
          <p:nvPr/>
        </p:nvSpPr>
        <p:spPr>
          <a:xfrm>
            <a:off x="4648200" y="5014780"/>
            <a:ext cx="4318000" cy="1323439"/>
          </a:xfrm>
          <a:prstGeom prst="rect">
            <a:avLst/>
          </a:prstGeom>
          <a:noFill/>
        </p:spPr>
        <p:txBody>
          <a:bodyPr wrap="square" rtlCol="0">
            <a:spAutoFit/>
          </a:bodyPr>
          <a:lstStyle/>
          <a:p>
            <a:r>
              <a:rPr lang="en-US" sz="2000" dirty="0" smtClean="0">
                <a:latin typeface="Arial"/>
                <a:cs typeface="Arial"/>
              </a:rPr>
              <a:t>In return, ants defend host tree against herbivores and strangling vines. Often, individual ants die defending the host tree</a:t>
            </a:r>
            <a:endParaRPr lang="en-US" sz="2000" dirty="0">
              <a:latin typeface="Arial"/>
              <a:cs typeface="Arial"/>
            </a:endParaRPr>
          </a:p>
        </p:txBody>
      </p:sp>
      <p:pic>
        <p:nvPicPr>
          <p:cNvPr id="3" name="Picture 2"/>
          <p:cNvPicPr>
            <a:picLocks noChangeAspect="1"/>
          </p:cNvPicPr>
          <p:nvPr/>
        </p:nvPicPr>
        <p:blipFill rotWithShape="1">
          <a:blip r:embed="rId3"/>
          <a:srcRect l="20000" r="15882"/>
          <a:stretch/>
        </p:blipFill>
        <p:spPr>
          <a:xfrm>
            <a:off x="4553047" y="1058505"/>
            <a:ext cx="4561071" cy="3912478"/>
          </a:xfrm>
          <a:prstGeom prst="rect">
            <a:avLst/>
          </a:prstGeom>
        </p:spPr>
      </p:pic>
      <p:pic>
        <p:nvPicPr>
          <p:cNvPr id="8" name="Picture 1030"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071569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7413"/>
            <a:ext cx="8229600" cy="1143000"/>
          </a:xfrm>
        </p:spPr>
        <p:txBody>
          <a:bodyPr>
            <a:normAutofit/>
          </a:bodyPr>
          <a:lstStyle/>
          <a:p>
            <a:pPr algn="l"/>
            <a:r>
              <a:rPr lang="en-US" sz="2400" u="sng" dirty="0" smtClean="0">
                <a:latin typeface="Arial"/>
                <a:cs typeface="Arial"/>
              </a:rPr>
              <a:t>Measuring costs and benefits</a:t>
            </a:r>
            <a:endParaRPr lang="en-US" sz="2400" u="sng" dirty="0">
              <a:latin typeface="Arial"/>
              <a:cs typeface="Arial"/>
            </a:endParaRPr>
          </a:p>
        </p:txBody>
      </p:sp>
      <p:sp>
        <p:nvSpPr>
          <p:cNvPr id="3" name="Content Placeholder 2"/>
          <p:cNvSpPr>
            <a:spLocks noGrp="1"/>
          </p:cNvSpPr>
          <p:nvPr>
            <p:ph idx="1"/>
          </p:nvPr>
        </p:nvSpPr>
        <p:spPr/>
        <p:txBody>
          <a:bodyPr>
            <a:normAutofit/>
          </a:bodyPr>
          <a:lstStyle/>
          <a:p>
            <a:r>
              <a:rPr lang="en-US" sz="2000" dirty="0" smtClean="0">
                <a:latin typeface="Arial"/>
                <a:cs typeface="Arial"/>
              </a:rPr>
              <a:t>There are big costs associated with mutualisms (such as dying!)</a:t>
            </a:r>
          </a:p>
          <a:p>
            <a:r>
              <a:rPr lang="en-US" sz="2000" dirty="0" smtClean="0">
                <a:latin typeface="Arial"/>
                <a:cs typeface="Arial"/>
              </a:rPr>
              <a:t>To have (+, +) relationship, benefits to both species fitness must outweigh cost of relationship</a:t>
            </a:r>
          </a:p>
          <a:p>
            <a:r>
              <a:rPr lang="en-US" sz="2000" dirty="0" smtClean="0">
                <a:latin typeface="Arial"/>
                <a:cs typeface="Arial"/>
              </a:rPr>
              <a:t>Fitness of both parties must be higher in mutualism than when living alone</a:t>
            </a:r>
          </a:p>
          <a:p>
            <a:endParaRPr lang="en-US" sz="2000" dirty="0">
              <a:latin typeface="Arial"/>
              <a:cs typeface="Arial"/>
            </a:endParaRPr>
          </a:p>
          <a:p>
            <a:r>
              <a:rPr lang="en-US" sz="2000" dirty="0" smtClean="0">
                <a:latin typeface="Arial"/>
                <a:cs typeface="Arial"/>
              </a:rPr>
              <a:t>Dan Janzen (1966): Removed ants from some Acacia trees in Mexico and measured growth rates and survival versus trees with ants…</a:t>
            </a:r>
            <a:endParaRPr lang="en-US" sz="2000" dirty="0">
              <a:latin typeface="Arial"/>
              <a:cs typeface="Arial"/>
            </a:endParaRPr>
          </a:p>
        </p:txBody>
      </p:sp>
      <p:pic>
        <p:nvPicPr>
          <p:cNvPr id="4" name="Picture 1030" descr="Ecology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647563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4648200" cy="762000"/>
          </a:xfrm>
        </p:spPr>
        <p:txBody>
          <a:bodyPr/>
          <a:lstStyle/>
          <a:p>
            <a:pPr algn="l"/>
            <a:r>
              <a:rPr lang="en-US" sz="2400" u="sng" dirty="0" smtClean="0">
                <a:latin typeface="Arial"/>
                <a:cs typeface="Arial"/>
              </a:rPr>
              <a:t>Janzen 1966 results</a:t>
            </a:r>
            <a:endParaRPr lang="en-US" sz="2400" u="sng" dirty="0">
              <a:latin typeface="Arial"/>
              <a:cs typeface="Arial"/>
            </a:endParaRPr>
          </a:p>
        </p:txBody>
      </p:sp>
      <p:graphicFrame>
        <p:nvGraphicFramePr>
          <p:cNvPr id="4" name="Table 3"/>
          <p:cNvGraphicFramePr>
            <a:graphicFrameLocks noGrp="1"/>
          </p:cNvGraphicFramePr>
          <p:nvPr>
            <p:extLst>
              <p:ext uri="{D42A27DB-BD31-4B8C-83A1-F6EECF244321}">
                <p14:modId xmlns:p14="http://schemas.microsoft.com/office/powerpoint/2010/main" val="3091273362"/>
              </p:ext>
            </p:extLst>
          </p:nvPr>
        </p:nvGraphicFramePr>
        <p:xfrm>
          <a:off x="660400" y="2379134"/>
          <a:ext cx="7591736" cy="2125133"/>
        </p:xfrm>
        <a:graphic>
          <a:graphicData uri="http://schemas.openxmlformats.org/drawingml/2006/table">
            <a:tbl>
              <a:tblPr firstRow="1" bandRow="1">
                <a:tableStyleId>{5C22544A-7EE6-4342-B048-85BDC9FD1C3A}</a:tableStyleId>
              </a:tblPr>
              <a:tblGrid>
                <a:gridCol w="3002801"/>
                <a:gridCol w="2094090"/>
                <a:gridCol w="2494845"/>
              </a:tblGrid>
              <a:tr h="409877">
                <a:tc>
                  <a:txBody>
                    <a:bodyPr/>
                    <a:lstStyle/>
                    <a:p>
                      <a:endParaRPr lang="en-US" sz="1800" dirty="0"/>
                    </a:p>
                  </a:txBody>
                  <a:tcPr/>
                </a:tc>
                <a:tc>
                  <a:txBody>
                    <a:bodyPr/>
                    <a:lstStyle/>
                    <a:p>
                      <a:r>
                        <a:rPr lang="en-US" sz="1800" dirty="0" smtClean="0"/>
                        <a:t>With</a:t>
                      </a:r>
                      <a:r>
                        <a:rPr lang="en-US" sz="1800" baseline="0" dirty="0" smtClean="0"/>
                        <a:t> Ants</a:t>
                      </a:r>
                      <a:endParaRPr lang="en-US" sz="1800" dirty="0"/>
                    </a:p>
                  </a:txBody>
                  <a:tcPr/>
                </a:tc>
                <a:tc>
                  <a:txBody>
                    <a:bodyPr/>
                    <a:lstStyle/>
                    <a:p>
                      <a:r>
                        <a:rPr lang="en-US" sz="1800" dirty="0" smtClean="0"/>
                        <a:t>Without Ants</a:t>
                      </a:r>
                      <a:endParaRPr lang="en-US" sz="1800" dirty="0"/>
                    </a:p>
                  </a:txBody>
                  <a:tcPr/>
                </a:tc>
              </a:tr>
              <a:tr h="409877">
                <a:tc>
                  <a:txBody>
                    <a:bodyPr/>
                    <a:lstStyle/>
                    <a:p>
                      <a:r>
                        <a:rPr lang="en-US" sz="2000" dirty="0" smtClean="0"/>
                        <a:t>Survival</a:t>
                      </a:r>
                      <a:endParaRPr lang="en-US" sz="2000" dirty="0"/>
                    </a:p>
                  </a:txBody>
                  <a:tcPr/>
                </a:tc>
                <a:tc>
                  <a:txBody>
                    <a:bodyPr/>
                    <a:lstStyle/>
                    <a:p>
                      <a:pPr algn="ctr"/>
                      <a:r>
                        <a:rPr lang="en-US" sz="2000" dirty="0" smtClean="0"/>
                        <a:t>72%</a:t>
                      </a:r>
                      <a:endParaRPr lang="en-US" sz="2000" dirty="0"/>
                    </a:p>
                  </a:txBody>
                  <a:tcPr/>
                </a:tc>
                <a:tc>
                  <a:txBody>
                    <a:bodyPr/>
                    <a:lstStyle/>
                    <a:p>
                      <a:pPr algn="ctr"/>
                      <a:r>
                        <a:rPr lang="en-US" sz="2000" dirty="0" smtClean="0"/>
                        <a:t>43%</a:t>
                      </a:r>
                      <a:endParaRPr lang="en-US" sz="2000" dirty="0"/>
                    </a:p>
                  </a:txBody>
                  <a:tcPr/>
                </a:tc>
              </a:tr>
              <a:tr h="342838">
                <a:tc>
                  <a:txBody>
                    <a:bodyPr/>
                    <a:lstStyle/>
                    <a:p>
                      <a:r>
                        <a:rPr lang="en-US" sz="2000" dirty="0" smtClean="0"/>
                        <a:t>Avg. Weight of new tissue</a:t>
                      </a:r>
                      <a:endParaRPr lang="en-US" sz="2000" dirty="0"/>
                    </a:p>
                  </a:txBody>
                  <a:tcPr/>
                </a:tc>
                <a:tc>
                  <a:txBody>
                    <a:bodyPr/>
                    <a:lstStyle/>
                    <a:p>
                      <a:pPr algn="ctr"/>
                      <a:r>
                        <a:rPr lang="en-US" sz="2000" dirty="0" smtClean="0"/>
                        <a:t>597.9</a:t>
                      </a:r>
                      <a:endParaRPr lang="en-US" sz="2000" dirty="0"/>
                    </a:p>
                  </a:txBody>
                  <a:tcPr/>
                </a:tc>
                <a:tc>
                  <a:txBody>
                    <a:bodyPr/>
                    <a:lstStyle/>
                    <a:p>
                      <a:pPr algn="ctr"/>
                      <a:r>
                        <a:rPr lang="en-US" sz="2000" dirty="0" smtClean="0"/>
                        <a:t>43.9</a:t>
                      </a:r>
                      <a:endParaRPr lang="en-US" sz="2000" dirty="0"/>
                    </a:p>
                  </a:txBody>
                  <a:tcPr/>
                </a:tc>
              </a:tr>
              <a:tr h="468872">
                <a:tc>
                  <a:txBody>
                    <a:bodyPr/>
                    <a:lstStyle/>
                    <a:p>
                      <a:r>
                        <a:rPr lang="en-US" sz="2000" dirty="0" err="1" smtClean="0"/>
                        <a:t>Avg</a:t>
                      </a:r>
                      <a:r>
                        <a:rPr lang="en-US" sz="2000" baseline="0" dirty="0" smtClean="0"/>
                        <a:t> number of  new leaves</a:t>
                      </a:r>
                      <a:endParaRPr lang="en-US" sz="2000" dirty="0"/>
                    </a:p>
                  </a:txBody>
                  <a:tcPr/>
                </a:tc>
                <a:tc>
                  <a:txBody>
                    <a:bodyPr/>
                    <a:lstStyle/>
                    <a:p>
                      <a:pPr algn="ctr"/>
                      <a:r>
                        <a:rPr lang="en-US" sz="2000" dirty="0" smtClean="0"/>
                        <a:t>108</a:t>
                      </a:r>
                      <a:endParaRPr lang="en-US" sz="2000" dirty="0"/>
                    </a:p>
                  </a:txBody>
                  <a:tcPr/>
                </a:tc>
                <a:tc>
                  <a:txBody>
                    <a:bodyPr/>
                    <a:lstStyle/>
                    <a:p>
                      <a:pPr algn="ctr"/>
                      <a:r>
                        <a:rPr lang="en-US" sz="2000" dirty="0" smtClean="0"/>
                        <a:t>52</a:t>
                      </a:r>
                      <a:endParaRPr lang="en-US" sz="2000" dirty="0"/>
                    </a:p>
                  </a:txBody>
                  <a:tcPr/>
                </a:tc>
              </a:tr>
              <a:tr h="440267">
                <a:tc>
                  <a:txBody>
                    <a:bodyPr/>
                    <a:lstStyle/>
                    <a:p>
                      <a:r>
                        <a:rPr lang="en-US" sz="2000" dirty="0" smtClean="0"/>
                        <a:t>Avg. number of new thorns</a:t>
                      </a:r>
                      <a:endParaRPr lang="en-US" sz="2000" dirty="0"/>
                    </a:p>
                  </a:txBody>
                  <a:tcPr/>
                </a:tc>
                <a:tc>
                  <a:txBody>
                    <a:bodyPr/>
                    <a:lstStyle/>
                    <a:p>
                      <a:pPr algn="ctr"/>
                      <a:r>
                        <a:rPr lang="en-US" sz="2000" dirty="0" smtClean="0"/>
                        <a:t>103</a:t>
                      </a:r>
                      <a:endParaRPr lang="en-US" sz="2000" dirty="0"/>
                    </a:p>
                  </a:txBody>
                  <a:tcPr/>
                </a:tc>
                <a:tc>
                  <a:txBody>
                    <a:bodyPr/>
                    <a:lstStyle/>
                    <a:p>
                      <a:pPr algn="ctr"/>
                      <a:r>
                        <a:rPr lang="en-US" sz="2000" dirty="0" smtClean="0"/>
                        <a:t>39</a:t>
                      </a:r>
                      <a:endParaRPr lang="en-US" sz="2000" dirty="0"/>
                    </a:p>
                  </a:txBody>
                  <a:tcPr/>
                </a:tc>
              </a:tr>
            </a:tbl>
          </a:graphicData>
        </a:graphic>
      </p:graphicFrame>
      <p:sp>
        <p:nvSpPr>
          <p:cNvPr id="5" name="TextBox 4"/>
          <p:cNvSpPr txBox="1"/>
          <p:nvPr/>
        </p:nvSpPr>
        <p:spPr>
          <a:xfrm>
            <a:off x="660400" y="1554665"/>
            <a:ext cx="7162800" cy="400110"/>
          </a:xfrm>
          <a:prstGeom prst="rect">
            <a:avLst/>
          </a:prstGeom>
          <a:noFill/>
        </p:spPr>
        <p:txBody>
          <a:bodyPr wrap="square" rtlCol="0">
            <a:spAutoFit/>
          </a:bodyPr>
          <a:lstStyle/>
          <a:p>
            <a:r>
              <a:rPr lang="en-US" sz="2000" dirty="0" smtClean="0">
                <a:latin typeface="Arial"/>
                <a:cs typeface="Arial"/>
              </a:rPr>
              <a:t>After 1 year, he found:</a:t>
            </a:r>
            <a:endParaRPr lang="en-US" sz="2000" dirty="0">
              <a:latin typeface="Arial"/>
              <a:cs typeface="Arial"/>
            </a:endParaRPr>
          </a:p>
        </p:txBody>
      </p:sp>
      <p:sp>
        <p:nvSpPr>
          <p:cNvPr id="6" name="TextBox 5"/>
          <p:cNvSpPr txBox="1"/>
          <p:nvPr/>
        </p:nvSpPr>
        <p:spPr>
          <a:xfrm>
            <a:off x="1354667" y="4505530"/>
            <a:ext cx="7162800" cy="369332"/>
          </a:xfrm>
          <a:prstGeom prst="rect">
            <a:avLst/>
          </a:prstGeom>
          <a:noFill/>
        </p:spPr>
        <p:txBody>
          <a:bodyPr wrap="square" rtlCol="0">
            <a:spAutoFit/>
          </a:bodyPr>
          <a:lstStyle/>
          <a:p>
            <a:pPr algn="r"/>
            <a:r>
              <a:rPr lang="en-US" sz="1800" dirty="0" smtClean="0">
                <a:latin typeface="Arial"/>
                <a:cs typeface="Arial"/>
              </a:rPr>
              <a:t>(Adapted from Janzen 1966)</a:t>
            </a:r>
            <a:endParaRPr lang="en-US" sz="1800" dirty="0">
              <a:latin typeface="Arial"/>
              <a:cs typeface="Arial"/>
            </a:endParaRPr>
          </a:p>
        </p:txBody>
      </p:sp>
      <p:sp>
        <p:nvSpPr>
          <p:cNvPr id="7" name="TextBox 6"/>
          <p:cNvSpPr txBox="1"/>
          <p:nvPr/>
        </p:nvSpPr>
        <p:spPr>
          <a:xfrm>
            <a:off x="1089336" y="5144532"/>
            <a:ext cx="7162800" cy="707886"/>
          </a:xfrm>
          <a:prstGeom prst="rect">
            <a:avLst/>
          </a:prstGeom>
          <a:noFill/>
        </p:spPr>
        <p:txBody>
          <a:bodyPr wrap="square" rtlCol="0">
            <a:spAutoFit/>
          </a:bodyPr>
          <a:lstStyle/>
          <a:p>
            <a:r>
              <a:rPr lang="en-US" sz="2000" dirty="0" smtClean="0">
                <a:latin typeface="Arial"/>
                <a:cs typeface="Arial"/>
              </a:rPr>
              <a:t>Clearly, Acacias do much better </a:t>
            </a:r>
            <a:r>
              <a:rPr lang="en-US" sz="2000" u="sng" dirty="0" smtClean="0">
                <a:latin typeface="Arial"/>
                <a:cs typeface="Arial"/>
              </a:rPr>
              <a:t>with ants </a:t>
            </a:r>
            <a:r>
              <a:rPr lang="en-US" sz="2000" dirty="0" smtClean="0">
                <a:latin typeface="Arial"/>
                <a:cs typeface="Arial"/>
              </a:rPr>
              <a:t>present regardless of the cost of producing specialized structures</a:t>
            </a:r>
            <a:endParaRPr lang="en-US" sz="2000" dirty="0">
              <a:latin typeface="Arial"/>
              <a:cs typeface="Arial"/>
            </a:endParaRPr>
          </a:p>
        </p:txBody>
      </p:sp>
      <p:pic>
        <p:nvPicPr>
          <p:cNvPr id="8" name="Picture 1030" descr="Ecology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390548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573" y="738785"/>
            <a:ext cx="8229600" cy="1143000"/>
          </a:xfrm>
        </p:spPr>
        <p:txBody>
          <a:bodyPr>
            <a:normAutofit/>
          </a:bodyPr>
          <a:lstStyle/>
          <a:p>
            <a:pPr algn="l"/>
            <a:r>
              <a:rPr lang="en-US" sz="2400" u="sng" dirty="0" smtClean="0">
                <a:latin typeface="Arial"/>
                <a:cs typeface="Arial"/>
              </a:rPr>
              <a:t>Summarizing Ant-Acacia interaction</a:t>
            </a:r>
            <a:endParaRPr lang="en-US" sz="2400" u="sng" dirty="0">
              <a:latin typeface="Arial"/>
              <a:cs typeface="Arial"/>
            </a:endParaRPr>
          </a:p>
        </p:txBody>
      </p:sp>
      <p:graphicFrame>
        <p:nvGraphicFramePr>
          <p:cNvPr id="4" name="Table 3"/>
          <p:cNvGraphicFramePr>
            <a:graphicFrameLocks noGrp="1"/>
          </p:cNvGraphicFramePr>
          <p:nvPr>
            <p:extLst>
              <p:ext uri="{D42A27DB-BD31-4B8C-83A1-F6EECF244321}">
                <p14:modId xmlns:p14="http://schemas.microsoft.com/office/powerpoint/2010/main" val="4276380214"/>
              </p:ext>
            </p:extLst>
          </p:nvPr>
        </p:nvGraphicFramePr>
        <p:xfrm>
          <a:off x="1964371" y="1857323"/>
          <a:ext cx="5481003" cy="4052754"/>
        </p:xfrm>
        <a:graphic>
          <a:graphicData uri="http://schemas.openxmlformats.org/drawingml/2006/table">
            <a:tbl>
              <a:tblPr firstRow="1" bandRow="1">
                <a:tableStyleId>{616DA210-FB5B-4158-B5E0-FEB733F419BA}</a:tableStyleId>
              </a:tblPr>
              <a:tblGrid>
                <a:gridCol w="1469165"/>
                <a:gridCol w="1791186"/>
                <a:gridCol w="2220652"/>
              </a:tblGrid>
              <a:tr h="757237">
                <a:tc>
                  <a:txBody>
                    <a:bodyPr/>
                    <a:lstStyle/>
                    <a:p>
                      <a:endParaRPr lang="en-US" sz="1600" dirty="0">
                        <a:latin typeface="Arial"/>
                        <a:cs typeface="Arial"/>
                      </a:endParaRPr>
                    </a:p>
                  </a:txBody>
                  <a:tcPr>
                    <a:lnL w="12700" cmpd="sng">
                      <a:noFill/>
                    </a:lnL>
                    <a:lnT w="12700" cmpd="sng">
                      <a:noFill/>
                    </a:lnT>
                    <a:solidFill>
                      <a:srgbClr val="FFFFFF"/>
                    </a:solidFill>
                  </a:tcPr>
                </a:tc>
                <a:tc>
                  <a:txBody>
                    <a:bodyPr/>
                    <a:lstStyle/>
                    <a:p>
                      <a:pPr algn="ctr"/>
                      <a:r>
                        <a:rPr lang="en-US" sz="2000" dirty="0" smtClean="0">
                          <a:latin typeface="Arial"/>
                          <a:cs typeface="Arial"/>
                        </a:rPr>
                        <a:t>Cost</a:t>
                      </a:r>
                      <a:endParaRPr lang="en-US" sz="2000" dirty="0">
                        <a:latin typeface="Arial"/>
                        <a:cs typeface="Arial"/>
                      </a:endParaRPr>
                    </a:p>
                  </a:txBody>
                  <a:tcPr anchor="ctr">
                    <a:solidFill>
                      <a:srgbClr val="FFFFFF"/>
                    </a:solidFill>
                  </a:tcPr>
                </a:tc>
                <a:tc>
                  <a:txBody>
                    <a:bodyPr/>
                    <a:lstStyle/>
                    <a:p>
                      <a:pPr algn="ctr"/>
                      <a:r>
                        <a:rPr lang="en-US" sz="2000" dirty="0" smtClean="0">
                          <a:latin typeface="Arial"/>
                          <a:cs typeface="Arial"/>
                        </a:rPr>
                        <a:t>Benefit</a:t>
                      </a:r>
                      <a:endParaRPr lang="en-US" sz="2000" dirty="0">
                        <a:latin typeface="Arial"/>
                        <a:cs typeface="Arial"/>
                      </a:endParaRPr>
                    </a:p>
                  </a:txBody>
                  <a:tcPr anchor="ctr">
                    <a:solidFill>
                      <a:srgbClr val="FFFFFF"/>
                    </a:solidFill>
                  </a:tcPr>
                </a:tc>
              </a:tr>
              <a:tr h="1558158">
                <a:tc>
                  <a:txBody>
                    <a:bodyPr/>
                    <a:lstStyle/>
                    <a:p>
                      <a:pPr algn="ctr"/>
                      <a:r>
                        <a:rPr lang="en-US" sz="2000" b="1" dirty="0" smtClean="0">
                          <a:latin typeface="Arial"/>
                          <a:cs typeface="Arial"/>
                        </a:rPr>
                        <a:t>Ants</a:t>
                      </a:r>
                      <a:endParaRPr lang="en-US" sz="2000" b="1" dirty="0">
                        <a:latin typeface="Arial"/>
                        <a:cs typeface="Arial"/>
                      </a:endParaRPr>
                    </a:p>
                  </a:txBody>
                  <a:tcPr anchor="ctr">
                    <a:solidFill>
                      <a:srgbClr val="FFFFFF"/>
                    </a:solidFill>
                  </a:tcPr>
                </a:tc>
                <a:tc>
                  <a:txBody>
                    <a:bodyPr/>
                    <a:lstStyle/>
                    <a:p>
                      <a:r>
                        <a:rPr lang="en-US" dirty="0" smtClean="0">
                          <a:latin typeface="Arial"/>
                          <a:cs typeface="Arial"/>
                        </a:rPr>
                        <a:t>Spend energy and bodies defending host</a:t>
                      </a:r>
                      <a:endParaRPr lang="en-US" dirty="0">
                        <a:latin typeface="Arial"/>
                        <a:cs typeface="Arial"/>
                      </a:endParaRPr>
                    </a:p>
                  </a:txBody>
                  <a:tcPr>
                    <a:solidFill>
                      <a:srgbClr val="FFFFFF"/>
                    </a:solidFill>
                  </a:tcPr>
                </a:tc>
                <a:tc>
                  <a:txBody>
                    <a:bodyPr/>
                    <a:lstStyle/>
                    <a:p>
                      <a:r>
                        <a:rPr lang="en-US" dirty="0" smtClean="0">
                          <a:latin typeface="Arial"/>
                          <a:cs typeface="Arial"/>
                        </a:rPr>
                        <a:t>Reliable food source and shelter</a:t>
                      </a:r>
                      <a:endParaRPr lang="en-US" dirty="0">
                        <a:latin typeface="Arial"/>
                        <a:cs typeface="Arial"/>
                      </a:endParaRPr>
                    </a:p>
                  </a:txBody>
                  <a:tcPr>
                    <a:solidFill>
                      <a:srgbClr val="FFFFFF"/>
                    </a:solidFill>
                  </a:tcPr>
                </a:tc>
              </a:tr>
              <a:tr h="1558158">
                <a:tc>
                  <a:txBody>
                    <a:bodyPr/>
                    <a:lstStyle/>
                    <a:p>
                      <a:pPr algn="ctr"/>
                      <a:r>
                        <a:rPr lang="en-US" sz="2000" b="1" dirty="0" smtClean="0">
                          <a:latin typeface="Arial"/>
                          <a:cs typeface="Arial"/>
                        </a:rPr>
                        <a:t>Acacia</a:t>
                      </a:r>
                      <a:endParaRPr lang="en-US" sz="2000" b="1" dirty="0">
                        <a:latin typeface="Arial"/>
                        <a:cs typeface="Arial"/>
                      </a:endParaRPr>
                    </a:p>
                  </a:txBody>
                  <a:tcPr anchor="ctr">
                    <a:solidFill>
                      <a:srgbClr val="FFFFFF"/>
                    </a:solidFill>
                  </a:tcPr>
                </a:tc>
                <a:tc>
                  <a:txBody>
                    <a:bodyPr/>
                    <a:lstStyle/>
                    <a:p>
                      <a:r>
                        <a:rPr lang="en-US" dirty="0" smtClean="0">
                          <a:latin typeface="Arial"/>
                          <a:cs typeface="Arial"/>
                        </a:rPr>
                        <a:t>Must</a:t>
                      </a:r>
                      <a:r>
                        <a:rPr lang="en-US" baseline="0" dirty="0" smtClean="0">
                          <a:latin typeface="Arial"/>
                          <a:cs typeface="Arial"/>
                        </a:rPr>
                        <a:t> produce energetically “expensive” nectar, leaf bodies and thorn structures</a:t>
                      </a:r>
                      <a:endParaRPr lang="en-US" dirty="0">
                        <a:latin typeface="Arial"/>
                        <a:cs typeface="Arial"/>
                      </a:endParaRPr>
                    </a:p>
                  </a:txBody>
                  <a:tcPr>
                    <a:solidFill>
                      <a:srgbClr val="FFFFFF"/>
                    </a:solidFill>
                  </a:tcPr>
                </a:tc>
                <a:tc>
                  <a:txBody>
                    <a:bodyPr/>
                    <a:lstStyle/>
                    <a:p>
                      <a:r>
                        <a:rPr lang="en-US" dirty="0" smtClean="0">
                          <a:latin typeface="Arial"/>
                          <a:cs typeface="Arial"/>
                        </a:rPr>
                        <a:t>Ants defend against</a:t>
                      </a:r>
                      <a:r>
                        <a:rPr lang="en-US" baseline="0" dirty="0" smtClean="0">
                          <a:latin typeface="Arial"/>
                          <a:cs typeface="Arial"/>
                        </a:rPr>
                        <a:t> herbivores and competing vines, allowing long term existence</a:t>
                      </a:r>
                      <a:endParaRPr lang="en-US" dirty="0">
                        <a:latin typeface="Arial"/>
                        <a:cs typeface="Arial"/>
                      </a:endParaRPr>
                    </a:p>
                  </a:txBody>
                  <a:tcPr>
                    <a:solidFill>
                      <a:srgbClr val="FFFFFF"/>
                    </a:solidFill>
                  </a:tcPr>
                </a:tc>
              </a:tr>
            </a:tbl>
          </a:graphicData>
        </a:graphic>
      </p:graphicFrame>
      <p:sp>
        <p:nvSpPr>
          <p:cNvPr id="3" name="Rectangle 2"/>
          <p:cNvSpPr/>
          <p:nvPr/>
        </p:nvSpPr>
        <p:spPr>
          <a:xfrm>
            <a:off x="5319059" y="2659529"/>
            <a:ext cx="1927412" cy="1464235"/>
          </a:xfrm>
          <a:prstGeom prst="rect">
            <a:avLst/>
          </a:prstGeom>
          <a:solidFill>
            <a:schemeClr val="bg1"/>
          </a:solidFill>
          <a:ln>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2800" u="sng">
              <a:latin typeface="Arial"/>
              <a:cs typeface="Arial"/>
            </a:endParaRPr>
          </a:p>
        </p:txBody>
      </p:sp>
      <p:sp>
        <p:nvSpPr>
          <p:cNvPr id="5" name="Rectangle 4"/>
          <p:cNvSpPr/>
          <p:nvPr/>
        </p:nvSpPr>
        <p:spPr>
          <a:xfrm>
            <a:off x="3529106" y="4216400"/>
            <a:ext cx="1610659" cy="1633913"/>
          </a:xfrm>
          <a:prstGeom prst="rect">
            <a:avLst/>
          </a:prstGeom>
          <a:solidFill>
            <a:schemeClr val="bg1"/>
          </a:solidFill>
          <a:ln>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2800" u="sng">
              <a:latin typeface="Arial"/>
              <a:cs typeface="Arial"/>
            </a:endParaRPr>
          </a:p>
        </p:txBody>
      </p:sp>
      <p:pic>
        <p:nvPicPr>
          <p:cNvPr id="6" name="Picture 1030" descr="Ecology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0886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363950" y="163969"/>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u="sng" dirty="0" smtClean="0"/>
              <a:t>2.  More mutualisms: Food for Reproduction</a:t>
            </a:r>
            <a:endParaRPr lang="en-US" sz="2800" u="sng" dirty="0"/>
          </a:p>
          <a:p>
            <a:r>
              <a:rPr lang="en-US" sz="2800" dirty="0" smtClean="0"/>
              <a:t>Ex</a:t>
            </a:r>
            <a:r>
              <a:rPr lang="en-US" sz="2800" dirty="0"/>
              <a:t>: hummingbirds and “hummingbird” flowers</a:t>
            </a:r>
          </a:p>
          <a:p>
            <a:endParaRPr lang="en-US" sz="2800" u="sng" dirty="0"/>
          </a:p>
        </p:txBody>
      </p:sp>
      <p:sp>
        <p:nvSpPr>
          <p:cNvPr id="12" name="Content Placeholder 2"/>
          <p:cNvSpPr>
            <a:spLocks noGrp="1"/>
          </p:cNvSpPr>
          <p:nvPr>
            <p:ph idx="1"/>
          </p:nvPr>
        </p:nvSpPr>
        <p:spPr>
          <a:xfrm>
            <a:off x="609600" y="1273638"/>
            <a:ext cx="8331200" cy="4525963"/>
          </a:xfrm>
        </p:spPr>
        <p:txBody>
          <a:bodyPr>
            <a:normAutofit/>
          </a:bodyPr>
          <a:lstStyle/>
          <a:p>
            <a:r>
              <a:rPr lang="en-US" sz="2000" dirty="0" smtClean="0"/>
              <a:t>Flowers tend to evolve a suite of characteristics suited toward their main pollinators</a:t>
            </a:r>
          </a:p>
          <a:p>
            <a:r>
              <a:rPr lang="en-US" sz="2000" dirty="0" smtClean="0"/>
              <a:t>Specializing for hummingbirds decreases the efficiency of pollination by bees, beetles, etc. </a:t>
            </a:r>
            <a:endParaRPr lang="en-US" sz="2000" dirty="0"/>
          </a:p>
        </p:txBody>
      </p:sp>
      <p:pic>
        <p:nvPicPr>
          <p:cNvPr id="13" name="Picture 12"/>
          <p:cNvPicPr>
            <a:picLocks noChangeAspect="1"/>
          </p:cNvPicPr>
          <p:nvPr/>
        </p:nvPicPr>
        <p:blipFill>
          <a:blip r:embed="rId2"/>
          <a:stretch>
            <a:fillRect/>
          </a:stretch>
        </p:blipFill>
        <p:spPr>
          <a:xfrm>
            <a:off x="127000" y="3151812"/>
            <a:ext cx="3476625" cy="3515688"/>
          </a:xfrm>
          <a:prstGeom prst="rect">
            <a:avLst/>
          </a:prstGeom>
        </p:spPr>
      </p:pic>
      <p:sp>
        <p:nvSpPr>
          <p:cNvPr id="14" name="TextBox 13"/>
          <p:cNvSpPr txBox="1"/>
          <p:nvPr/>
        </p:nvSpPr>
        <p:spPr>
          <a:xfrm>
            <a:off x="4032250" y="2926126"/>
            <a:ext cx="4381500" cy="3970318"/>
          </a:xfrm>
          <a:prstGeom prst="rect">
            <a:avLst/>
          </a:prstGeom>
          <a:noFill/>
        </p:spPr>
        <p:txBody>
          <a:bodyPr wrap="square" rtlCol="0">
            <a:spAutoFit/>
          </a:bodyPr>
          <a:lstStyle/>
          <a:p>
            <a:r>
              <a:rPr lang="en-US" b="1" dirty="0" smtClean="0"/>
              <a:t>Hummingbird pollinated flower traits:</a:t>
            </a:r>
            <a:endParaRPr lang="en-US" b="1" dirty="0"/>
          </a:p>
          <a:p>
            <a:r>
              <a:rPr lang="en-US" u="sng" dirty="0" smtClean="0"/>
              <a:t>Flowers</a:t>
            </a:r>
          </a:p>
          <a:p>
            <a:r>
              <a:rPr lang="en-US" dirty="0" smtClean="0"/>
              <a:t>Red</a:t>
            </a:r>
          </a:p>
          <a:p>
            <a:r>
              <a:rPr lang="en-US" dirty="0" smtClean="0"/>
              <a:t>Long, thin tubes</a:t>
            </a:r>
          </a:p>
          <a:p>
            <a:r>
              <a:rPr lang="en-US" dirty="0" smtClean="0"/>
              <a:t>No “landing platform</a:t>
            </a:r>
          </a:p>
          <a:p>
            <a:endParaRPr lang="en-US" dirty="0"/>
          </a:p>
          <a:p>
            <a:r>
              <a:rPr lang="en-US" u="sng" dirty="0" smtClean="0"/>
              <a:t>Nectar</a:t>
            </a:r>
            <a:endParaRPr lang="en-US" u="sng" dirty="0"/>
          </a:p>
          <a:p>
            <a:r>
              <a:rPr lang="en-US" dirty="0" smtClean="0"/>
              <a:t>Thin, watery</a:t>
            </a:r>
          </a:p>
          <a:p>
            <a:r>
              <a:rPr lang="en-US" dirty="0" smtClean="0"/>
              <a:t>Lots produced</a:t>
            </a:r>
          </a:p>
          <a:p>
            <a:endParaRPr lang="en-US" dirty="0"/>
          </a:p>
          <a:p>
            <a:r>
              <a:rPr lang="en-US" u="sng" dirty="0" smtClean="0"/>
              <a:t>Pollen</a:t>
            </a:r>
          </a:p>
          <a:p>
            <a:r>
              <a:rPr lang="en-US" dirty="0" smtClean="0"/>
              <a:t>Sticky packets on long anthers</a:t>
            </a:r>
          </a:p>
          <a:p>
            <a:r>
              <a:rPr lang="en-US" dirty="0" smtClean="0"/>
              <a:t>	(Adapted from Thompson et al 2000)</a:t>
            </a:r>
            <a:endParaRPr lang="en-US" dirty="0"/>
          </a:p>
          <a:p>
            <a:endParaRPr lang="en-US" dirty="0" smtClean="0"/>
          </a:p>
        </p:txBody>
      </p:sp>
      <p:sp>
        <p:nvSpPr>
          <p:cNvPr id="15" name="Content Placeholder 2"/>
          <p:cNvSpPr txBox="1">
            <a:spLocks/>
          </p:cNvSpPr>
          <p:nvPr/>
        </p:nvSpPr>
        <p:spPr>
          <a:xfrm>
            <a:off x="457200" y="686263"/>
            <a:ext cx="8229600" cy="5873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sz="2400" dirty="0"/>
          </a:p>
        </p:txBody>
      </p:sp>
    </p:spTree>
    <p:extLst>
      <p:ext uri="{BB962C8B-B14F-4D97-AF65-F5344CB8AC3E}">
        <p14:creationId xmlns:p14="http://schemas.microsoft.com/office/powerpoint/2010/main" val="282447326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464"/>
            <a:ext cx="8229600" cy="1143000"/>
          </a:xfrm>
        </p:spPr>
        <p:txBody>
          <a:bodyPr>
            <a:normAutofit/>
          </a:bodyPr>
          <a:lstStyle/>
          <a:p>
            <a:r>
              <a:rPr lang="en-US" sz="4000" i="1" dirty="0" err="1" smtClean="0"/>
              <a:t>Penstemen</a:t>
            </a:r>
            <a:r>
              <a:rPr lang="en-US" sz="4000" dirty="0" smtClean="0"/>
              <a:t> pollinator success</a:t>
            </a:r>
            <a:endParaRPr lang="en-US" sz="4000" dirty="0"/>
          </a:p>
        </p:txBody>
      </p:sp>
      <p:pic>
        <p:nvPicPr>
          <p:cNvPr id="7" name="Picture 6"/>
          <p:cNvPicPr>
            <a:picLocks noChangeAspect="1"/>
          </p:cNvPicPr>
          <p:nvPr/>
        </p:nvPicPr>
        <p:blipFill>
          <a:blip r:embed="rId2"/>
          <a:stretch>
            <a:fillRect/>
          </a:stretch>
        </p:blipFill>
        <p:spPr>
          <a:xfrm>
            <a:off x="642471" y="2058170"/>
            <a:ext cx="5114861" cy="3354256"/>
          </a:xfrm>
          <a:prstGeom prst="rect">
            <a:avLst/>
          </a:prstGeom>
        </p:spPr>
      </p:pic>
      <p:pic>
        <p:nvPicPr>
          <p:cNvPr id="11" name="Picture 10"/>
          <p:cNvPicPr>
            <a:picLocks noChangeAspect="1"/>
          </p:cNvPicPr>
          <p:nvPr/>
        </p:nvPicPr>
        <p:blipFill>
          <a:blip r:embed="rId3"/>
          <a:stretch>
            <a:fillRect/>
          </a:stretch>
        </p:blipFill>
        <p:spPr>
          <a:xfrm>
            <a:off x="3930082" y="2465295"/>
            <a:ext cx="1479176" cy="1479176"/>
          </a:xfrm>
          <a:prstGeom prst="rect">
            <a:avLst/>
          </a:prstGeom>
        </p:spPr>
      </p:pic>
      <p:sp>
        <p:nvSpPr>
          <p:cNvPr id="13" name="TextBox 12"/>
          <p:cNvSpPr txBox="1"/>
          <p:nvPr/>
        </p:nvSpPr>
        <p:spPr>
          <a:xfrm>
            <a:off x="795149" y="1091777"/>
            <a:ext cx="8373035" cy="830997"/>
          </a:xfrm>
          <a:prstGeom prst="rect">
            <a:avLst/>
          </a:prstGeom>
          <a:noFill/>
        </p:spPr>
        <p:txBody>
          <a:bodyPr wrap="square" rtlCol="0">
            <a:spAutoFit/>
          </a:bodyPr>
          <a:lstStyle/>
          <a:p>
            <a:pPr marL="285750" indent="-285750">
              <a:buFont typeface="Arial"/>
              <a:buChar char="•"/>
            </a:pPr>
            <a:r>
              <a:rPr lang="en-US" sz="2400" dirty="0" smtClean="0"/>
              <a:t>Bees carried no pollen after visiting </a:t>
            </a:r>
            <a:r>
              <a:rPr lang="en-US" sz="2400" i="1" dirty="0" smtClean="0"/>
              <a:t>P. </a:t>
            </a:r>
            <a:r>
              <a:rPr lang="en-US" sz="2400" i="1" dirty="0" err="1" smtClean="0"/>
              <a:t>barbatus</a:t>
            </a:r>
            <a:endParaRPr lang="en-US" sz="2400" i="1" dirty="0" smtClean="0"/>
          </a:p>
          <a:p>
            <a:pPr marL="285750" indent="-285750">
              <a:buFont typeface="Arial"/>
              <a:buChar char="•"/>
            </a:pPr>
            <a:r>
              <a:rPr lang="en-US" sz="2400" dirty="0" smtClean="0"/>
              <a:t>Hummingbirds carried pollen to up to 16 different flowers</a:t>
            </a:r>
            <a:endParaRPr lang="en-US" sz="2400" dirty="0"/>
          </a:p>
        </p:txBody>
      </p:sp>
      <p:sp>
        <p:nvSpPr>
          <p:cNvPr id="14" name="Rectangle 13"/>
          <p:cNvSpPr/>
          <p:nvPr/>
        </p:nvSpPr>
        <p:spPr>
          <a:xfrm>
            <a:off x="3182385" y="6140473"/>
            <a:ext cx="2405530" cy="369332"/>
          </a:xfrm>
          <a:prstGeom prst="rect">
            <a:avLst/>
          </a:prstGeom>
        </p:spPr>
        <p:txBody>
          <a:bodyPr wrap="square">
            <a:spAutoFit/>
          </a:bodyPr>
          <a:lstStyle/>
          <a:p>
            <a:r>
              <a:rPr lang="en-US" dirty="0" err="1"/>
              <a:t>Castellanos</a:t>
            </a:r>
            <a:r>
              <a:rPr lang="en-US" dirty="0"/>
              <a:t> et al 2004</a:t>
            </a:r>
          </a:p>
        </p:txBody>
      </p:sp>
      <p:pic>
        <p:nvPicPr>
          <p:cNvPr id="15" name="Picture 14"/>
          <p:cNvPicPr>
            <a:picLocks noChangeAspect="1"/>
          </p:cNvPicPr>
          <p:nvPr/>
        </p:nvPicPr>
        <p:blipFill>
          <a:blip r:embed="rId4"/>
          <a:stretch>
            <a:fillRect/>
          </a:stretch>
        </p:blipFill>
        <p:spPr>
          <a:xfrm>
            <a:off x="5930577" y="4582841"/>
            <a:ext cx="3243857" cy="2063645"/>
          </a:xfrm>
          <a:prstGeom prst="rect">
            <a:avLst/>
          </a:prstGeom>
        </p:spPr>
      </p:pic>
      <p:pic>
        <p:nvPicPr>
          <p:cNvPr id="16" name="Picture 15"/>
          <p:cNvPicPr>
            <a:picLocks noChangeAspect="1"/>
          </p:cNvPicPr>
          <p:nvPr/>
        </p:nvPicPr>
        <p:blipFill rotWithShape="1">
          <a:blip r:embed="rId5"/>
          <a:srcRect l="14704" t="10972" r="11398" b="27447"/>
          <a:stretch/>
        </p:blipFill>
        <p:spPr>
          <a:xfrm>
            <a:off x="5942501" y="2202582"/>
            <a:ext cx="3216440" cy="2144294"/>
          </a:xfrm>
          <a:prstGeom prst="rect">
            <a:avLst/>
          </a:prstGeom>
        </p:spPr>
      </p:pic>
    </p:spTree>
    <p:extLst>
      <p:ext uri="{BB962C8B-B14F-4D97-AF65-F5344CB8AC3E}">
        <p14:creationId xmlns:p14="http://schemas.microsoft.com/office/powerpoint/2010/main" val="267430878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 name="TextBox 2"/>
          <p:cNvSpPr txBox="1"/>
          <p:nvPr/>
        </p:nvSpPr>
        <p:spPr>
          <a:xfrm>
            <a:off x="881193" y="712688"/>
            <a:ext cx="1507669" cy="369332"/>
          </a:xfrm>
          <a:prstGeom prst="rect">
            <a:avLst/>
          </a:prstGeom>
          <a:noFill/>
        </p:spPr>
        <p:txBody>
          <a:bodyPr wrap="none" rtlCol="0">
            <a:spAutoFit/>
          </a:bodyPr>
          <a:lstStyle/>
          <a:p>
            <a:r>
              <a:rPr lang="en-US" dirty="0" smtClean="0">
                <a:hlinkClick r:id="rId3"/>
              </a:rPr>
              <a:t>HAIRWORMS!</a:t>
            </a:r>
            <a:endParaRPr lang="en-US" dirty="0" smtClean="0"/>
          </a:p>
        </p:txBody>
      </p:sp>
      <p:sp>
        <p:nvSpPr>
          <p:cNvPr id="4" name="TextBox 3"/>
          <p:cNvSpPr txBox="1"/>
          <p:nvPr/>
        </p:nvSpPr>
        <p:spPr>
          <a:xfrm>
            <a:off x="971904" y="1464249"/>
            <a:ext cx="5077907" cy="369332"/>
          </a:xfrm>
          <a:prstGeom prst="rect">
            <a:avLst/>
          </a:prstGeom>
          <a:noFill/>
        </p:spPr>
        <p:txBody>
          <a:bodyPr wrap="none" rtlCol="0">
            <a:spAutoFit/>
          </a:bodyPr>
          <a:lstStyle/>
          <a:p>
            <a:r>
              <a:rPr lang="en-US" u="sng" dirty="0"/>
              <a:t>https://</a:t>
            </a:r>
            <a:r>
              <a:rPr lang="en-US" u="sng" dirty="0" err="1"/>
              <a:t>www.youtube.com</a:t>
            </a:r>
            <a:r>
              <a:rPr lang="en-US" u="sng" dirty="0"/>
              <a:t>/</a:t>
            </a:r>
            <a:r>
              <a:rPr lang="en-US" u="sng" dirty="0" err="1"/>
              <a:t>watch?v</a:t>
            </a:r>
            <a:r>
              <a:rPr lang="en-US" u="sng" dirty="0"/>
              <a:t>=TO8A5aGw_jw</a:t>
            </a:r>
            <a:endParaRPr lang="en-US" dirty="0"/>
          </a:p>
        </p:txBody>
      </p:sp>
      <p:sp>
        <p:nvSpPr>
          <p:cNvPr id="5" name="TextBox 4"/>
          <p:cNvSpPr txBox="1"/>
          <p:nvPr/>
        </p:nvSpPr>
        <p:spPr>
          <a:xfrm>
            <a:off x="881194" y="2010051"/>
            <a:ext cx="6790372" cy="1754327"/>
          </a:xfrm>
          <a:prstGeom prst="rect">
            <a:avLst/>
          </a:prstGeom>
          <a:noFill/>
        </p:spPr>
        <p:txBody>
          <a:bodyPr wrap="square" rtlCol="0">
            <a:spAutoFit/>
          </a:bodyPr>
          <a:lstStyle/>
          <a:p>
            <a:r>
              <a:rPr lang="en-US" dirty="0" smtClean="0"/>
              <a:t>Closely related to nematodes.  Well known parasites on beetles, cockroaches, </a:t>
            </a:r>
            <a:r>
              <a:rPr lang="en-US" dirty="0" err="1" smtClean="0"/>
              <a:t>mantids</a:t>
            </a:r>
            <a:r>
              <a:rPr lang="en-US" dirty="0" smtClean="0"/>
              <a:t>, grasshoppers, and crustaceans.  Appear to take over the behavior of host in order to get to water, where the adults are </a:t>
            </a:r>
            <a:r>
              <a:rPr lang="en-US" dirty="0" err="1" smtClean="0"/>
              <a:t>freeliving</a:t>
            </a:r>
            <a:r>
              <a:rPr lang="en-US" dirty="0" smtClean="0"/>
              <a:t>.</a:t>
            </a:r>
          </a:p>
          <a:p>
            <a:endParaRPr lang="en-US" dirty="0"/>
          </a:p>
          <a:p>
            <a:r>
              <a:rPr lang="en-US" dirty="0" smtClean="0"/>
              <a:t>Thanks, Toni!</a:t>
            </a:r>
          </a:p>
        </p:txBody>
      </p:sp>
    </p:spTree>
    <p:extLst>
      <p:ext uri="{BB962C8B-B14F-4D97-AF65-F5344CB8AC3E}">
        <p14:creationId xmlns:p14="http://schemas.microsoft.com/office/powerpoint/2010/main" val="225969766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Summary of </a:t>
            </a:r>
            <a:r>
              <a:rPr lang="en-US" sz="3600" i="1" dirty="0" err="1" smtClean="0"/>
              <a:t>Penstemen</a:t>
            </a:r>
            <a:r>
              <a:rPr lang="en-US" sz="3600" dirty="0" smtClean="0"/>
              <a:t> pollination</a:t>
            </a:r>
            <a:endParaRPr lang="en-US" sz="3600" dirty="0"/>
          </a:p>
        </p:txBody>
      </p:sp>
      <p:sp>
        <p:nvSpPr>
          <p:cNvPr id="3" name="Content Placeholder 2"/>
          <p:cNvSpPr>
            <a:spLocks noGrp="1"/>
          </p:cNvSpPr>
          <p:nvPr>
            <p:ph idx="1"/>
          </p:nvPr>
        </p:nvSpPr>
        <p:spPr>
          <a:xfrm>
            <a:off x="400755" y="1600200"/>
            <a:ext cx="5144911" cy="4820356"/>
          </a:xfrm>
        </p:spPr>
        <p:txBody>
          <a:bodyPr>
            <a:normAutofit fontScale="92500" lnSpcReduction="20000"/>
          </a:bodyPr>
          <a:lstStyle/>
          <a:p>
            <a:r>
              <a:rPr lang="en-US" sz="2400" dirty="0" err="1" smtClean="0"/>
              <a:t>Mutualist</a:t>
            </a:r>
            <a:r>
              <a:rPr lang="en-US" sz="2400" dirty="0" smtClean="0"/>
              <a:t> partners of each </a:t>
            </a:r>
            <a:r>
              <a:rPr lang="en-US" sz="2400" i="1" dirty="0" err="1" smtClean="0"/>
              <a:t>Penstemen</a:t>
            </a:r>
            <a:r>
              <a:rPr lang="en-US" sz="2400" dirty="0" smtClean="0"/>
              <a:t> species transfer more pollen and transfer pollen to more flowers than other potential flower visitors.</a:t>
            </a:r>
          </a:p>
          <a:p>
            <a:endParaRPr lang="en-US" sz="2400" dirty="0" smtClean="0"/>
          </a:p>
          <a:p>
            <a:r>
              <a:rPr lang="en-US" sz="2400" dirty="0" smtClean="0"/>
              <a:t>Other studies have been done showing that hummingbirds receive the best nectar “reward” – most sugar with the least handling time – from the red flowers (Baker 1961)</a:t>
            </a:r>
          </a:p>
          <a:p>
            <a:endParaRPr lang="en-US" sz="2400" dirty="0" smtClean="0"/>
          </a:p>
          <a:p>
            <a:r>
              <a:rPr lang="en-US" sz="2400" dirty="0" smtClean="0"/>
              <a:t>Hummingbirds also show a preference for flowers with these similar traits (Haley and Wilson 2010, </a:t>
            </a:r>
            <a:r>
              <a:rPr lang="en-US" sz="2400" dirty="0" err="1" smtClean="0"/>
              <a:t>Schemske</a:t>
            </a:r>
            <a:r>
              <a:rPr lang="en-US" sz="2400" dirty="0" smtClean="0"/>
              <a:t> and Bradshaw 1999)</a:t>
            </a:r>
          </a:p>
        </p:txBody>
      </p:sp>
      <p:pic>
        <p:nvPicPr>
          <p:cNvPr id="4" name="Picture 3"/>
          <p:cNvPicPr>
            <a:picLocks noChangeAspect="1"/>
          </p:cNvPicPr>
          <p:nvPr/>
        </p:nvPicPr>
        <p:blipFill>
          <a:blip r:embed="rId2"/>
          <a:stretch>
            <a:fillRect/>
          </a:stretch>
        </p:blipFill>
        <p:spPr>
          <a:xfrm>
            <a:off x="5362222" y="1238144"/>
            <a:ext cx="3482804" cy="5182412"/>
          </a:xfrm>
          <a:prstGeom prst="rect">
            <a:avLst/>
          </a:prstGeom>
        </p:spPr>
      </p:pic>
    </p:spTree>
    <p:extLst>
      <p:ext uri="{BB962C8B-B14F-4D97-AF65-F5344CB8AC3E}">
        <p14:creationId xmlns:p14="http://schemas.microsoft.com/office/powerpoint/2010/main" val="233315864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Food for Reproduction</a:t>
            </a:r>
            <a:endParaRPr lang="en-US" sz="3600" dirty="0"/>
          </a:p>
        </p:txBody>
      </p:sp>
      <p:graphicFrame>
        <p:nvGraphicFramePr>
          <p:cNvPr id="5" name="Table 4"/>
          <p:cNvGraphicFramePr>
            <a:graphicFrameLocks noGrp="1"/>
          </p:cNvGraphicFramePr>
          <p:nvPr>
            <p:extLst>
              <p:ext uri="{D42A27DB-BD31-4B8C-83A1-F6EECF244321}">
                <p14:modId xmlns:p14="http://schemas.microsoft.com/office/powerpoint/2010/main" val="3115580228"/>
              </p:ext>
            </p:extLst>
          </p:nvPr>
        </p:nvGraphicFramePr>
        <p:xfrm>
          <a:off x="4429125" y="1802276"/>
          <a:ext cx="4526467" cy="3339610"/>
        </p:xfrm>
        <a:graphic>
          <a:graphicData uri="http://schemas.openxmlformats.org/drawingml/2006/table">
            <a:tbl>
              <a:tblPr firstRow="1" bandRow="1">
                <a:tableStyleId>{616DA210-FB5B-4158-B5E0-FEB733F419BA}</a:tableStyleId>
              </a:tblPr>
              <a:tblGrid>
                <a:gridCol w="1540165"/>
                <a:gridCol w="1396025"/>
                <a:gridCol w="1590277"/>
              </a:tblGrid>
              <a:tr h="613722">
                <a:tc>
                  <a:txBody>
                    <a:bodyPr/>
                    <a:lstStyle/>
                    <a:p>
                      <a:endParaRPr lang="en-US" dirty="0"/>
                    </a:p>
                  </a:txBody>
                  <a:tcPr>
                    <a:lnL w="12700" cmpd="sng">
                      <a:noFill/>
                    </a:lnL>
                    <a:lnT w="12700" cmpd="sng">
                      <a:noFill/>
                    </a:lnT>
                    <a:solidFill>
                      <a:srgbClr val="FFFFFF"/>
                    </a:solidFill>
                  </a:tcPr>
                </a:tc>
                <a:tc>
                  <a:txBody>
                    <a:bodyPr/>
                    <a:lstStyle/>
                    <a:p>
                      <a:pPr algn="ctr"/>
                      <a:r>
                        <a:rPr lang="en-US" sz="2800" dirty="0" smtClean="0"/>
                        <a:t>Cost</a:t>
                      </a:r>
                      <a:endParaRPr lang="en-US" sz="2800" dirty="0"/>
                    </a:p>
                  </a:txBody>
                  <a:tcPr>
                    <a:solidFill>
                      <a:srgbClr val="FFFFFF"/>
                    </a:solidFill>
                  </a:tcPr>
                </a:tc>
                <a:tc>
                  <a:txBody>
                    <a:bodyPr/>
                    <a:lstStyle/>
                    <a:p>
                      <a:pPr algn="ctr"/>
                      <a:r>
                        <a:rPr lang="en-US" sz="2800" dirty="0" smtClean="0"/>
                        <a:t>Benefit</a:t>
                      </a:r>
                      <a:endParaRPr lang="en-US" sz="2800" dirty="0"/>
                    </a:p>
                  </a:txBody>
                  <a:tcPr>
                    <a:solidFill>
                      <a:srgbClr val="FFFFFF"/>
                    </a:solidFill>
                  </a:tcPr>
                </a:tc>
              </a:tr>
              <a:tr h="1262849">
                <a:tc>
                  <a:txBody>
                    <a:bodyPr/>
                    <a:lstStyle/>
                    <a:p>
                      <a:r>
                        <a:rPr lang="en-US" sz="2000" b="1" dirty="0" smtClean="0"/>
                        <a:t>Humming- Birds</a:t>
                      </a:r>
                      <a:endParaRPr lang="en-US" sz="2000" b="1" dirty="0"/>
                    </a:p>
                  </a:txBody>
                  <a:tcPr>
                    <a:solidFill>
                      <a:srgbClr val="FFFFFF"/>
                    </a:solidFill>
                  </a:tcPr>
                </a:tc>
                <a:tc>
                  <a:txBody>
                    <a:bodyPr/>
                    <a:lstStyle/>
                    <a:p>
                      <a:r>
                        <a:rPr lang="en-US" dirty="0" smtClean="0"/>
                        <a:t>Dependent on finding </a:t>
                      </a:r>
                      <a:r>
                        <a:rPr lang="en-US" baseline="0" dirty="0" smtClean="0"/>
                        <a:t> specific plants</a:t>
                      </a:r>
                      <a:endParaRPr lang="en-US" dirty="0"/>
                    </a:p>
                  </a:txBody>
                  <a:tcPr>
                    <a:solidFill>
                      <a:srgbClr val="FFFFFF"/>
                    </a:solidFill>
                  </a:tcPr>
                </a:tc>
                <a:tc>
                  <a:txBody>
                    <a:bodyPr/>
                    <a:lstStyle/>
                    <a:p>
                      <a:r>
                        <a:rPr lang="en-US" dirty="0" smtClean="0"/>
                        <a:t>Reliable</a:t>
                      </a:r>
                      <a:r>
                        <a:rPr lang="en-US" baseline="0" dirty="0" smtClean="0"/>
                        <a:t> food source, low competition</a:t>
                      </a:r>
                      <a:endParaRPr lang="en-US" dirty="0"/>
                    </a:p>
                  </a:txBody>
                  <a:tcPr>
                    <a:solidFill>
                      <a:srgbClr val="FFFFFF"/>
                    </a:solidFill>
                  </a:tcPr>
                </a:tc>
              </a:tr>
              <a:tr h="1262849">
                <a:tc>
                  <a:txBody>
                    <a:bodyPr/>
                    <a:lstStyle/>
                    <a:p>
                      <a:r>
                        <a:rPr lang="en-US" sz="2000" b="1" dirty="0" err="1" smtClean="0"/>
                        <a:t>Penstemons</a:t>
                      </a:r>
                      <a:r>
                        <a:rPr lang="en-US" sz="2000" b="1" dirty="0" smtClean="0"/>
                        <a:t> (flowers)</a:t>
                      </a:r>
                      <a:endParaRPr lang="en-US" sz="2000" b="1" dirty="0"/>
                    </a:p>
                  </a:txBody>
                  <a:tcPr>
                    <a:solidFill>
                      <a:srgbClr val="FFFFFF"/>
                    </a:solidFill>
                  </a:tcPr>
                </a:tc>
                <a:tc>
                  <a:txBody>
                    <a:bodyPr/>
                    <a:lstStyle/>
                    <a:p>
                      <a:r>
                        <a:rPr lang="en-US" dirty="0" smtClean="0"/>
                        <a:t>Production of nectar requires energy</a:t>
                      </a:r>
                      <a:endParaRPr lang="en-US" dirty="0"/>
                    </a:p>
                  </a:txBody>
                  <a:tcPr>
                    <a:solidFill>
                      <a:srgbClr val="FFFFFF"/>
                    </a:solidFill>
                  </a:tcPr>
                </a:tc>
                <a:tc>
                  <a:txBody>
                    <a:bodyPr/>
                    <a:lstStyle/>
                    <a:p>
                      <a:r>
                        <a:rPr lang="en-US" baseline="0" dirty="0" smtClean="0"/>
                        <a:t>Efficient pollen transfer, minimizes other pollen/nectar thieves</a:t>
                      </a:r>
                      <a:endParaRPr lang="en-US" dirty="0"/>
                    </a:p>
                  </a:txBody>
                  <a:tcPr>
                    <a:solidFill>
                      <a:srgbClr val="FFFFFF"/>
                    </a:solidFill>
                  </a:tcPr>
                </a:tc>
              </a:tr>
            </a:tbl>
          </a:graphicData>
        </a:graphic>
      </p:graphicFrame>
      <p:pic>
        <p:nvPicPr>
          <p:cNvPr id="3" name="Picture 2"/>
          <p:cNvPicPr>
            <a:picLocks noChangeAspect="1"/>
          </p:cNvPicPr>
          <p:nvPr/>
        </p:nvPicPr>
        <p:blipFill rotWithShape="1">
          <a:blip r:embed="rId2"/>
          <a:srcRect l="8409"/>
          <a:stretch/>
        </p:blipFill>
        <p:spPr>
          <a:xfrm>
            <a:off x="83051" y="1818151"/>
            <a:ext cx="4280734" cy="3339610"/>
          </a:xfrm>
          <a:prstGeom prst="rect">
            <a:avLst/>
          </a:prstGeom>
        </p:spPr>
      </p:pic>
      <p:sp>
        <p:nvSpPr>
          <p:cNvPr id="6" name="Rectangle 5"/>
          <p:cNvSpPr/>
          <p:nvPr/>
        </p:nvSpPr>
        <p:spPr>
          <a:xfrm>
            <a:off x="6069107" y="3768165"/>
            <a:ext cx="1192305" cy="1237129"/>
          </a:xfrm>
          <a:prstGeom prst="rect">
            <a:avLst/>
          </a:prstGeom>
          <a:solidFill>
            <a:schemeClr val="bg1"/>
          </a:solidFill>
          <a:ln>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464612" y="3798047"/>
            <a:ext cx="1365623" cy="1252070"/>
          </a:xfrm>
          <a:prstGeom prst="rect">
            <a:avLst/>
          </a:prstGeom>
          <a:solidFill>
            <a:schemeClr val="bg1"/>
          </a:solidFill>
          <a:ln>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07512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112"/>
            <a:ext cx="8229600" cy="1143000"/>
          </a:xfrm>
        </p:spPr>
        <p:txBody>
          <a:bodyPr/>
          <a:lstStyle/>
          <a:p>
            <a:r>
              <a:rPr lang="en-US" sz="4000" dirty="0" smtClean="0"/>
              <a:t>3. Food for parasite removal</a:t>
            </a:r>
            <a:endParaRPr lang="en-US" sz="4000" dirty="0"/>
          </a:p>
        </p:txBody>
      </p:sp>
      <p:sp>
        <p:nvSpPr>
          <p:cNvPr id="3" name="Content Placeholder 2"/>
          <p:cNvSpPr>
            <a:spLocks noGrp="1"/>
          </p:cNvSpPr>
          <p:nvPr>
            <p:ph idx="1"/>
          </p:nvPr>
        </p:nvSpPr>
        <p:spPr>
          <a:xfrm>
            <a:off x="457200" y="822325"/>
            <a:ext cx="8229600" cy="4525963"/>
          </a:xfrm>
        </p:spPr>
        <p:txBody>
          <a:bodyPr>
            <a:normAutofit/>
          </a:bodyPr>
          <a:lstStyle/>
          <a:p>
            <a:r>
              <a:rPr lang="en-US" sz="2000" dirty="0" smtClean="0"/>
              <a:t>On reefs, large fish will seek out small fish, even prey species, to remove external parasites </a:t>
            </a:r>
          </a:p>
          <a:p>
            <a:r>
              <a:rPr lang="en-US" sz="2000" dirty="0" smtClean="0"/>
              <a:t>The large fish use behavior and posturing to request “cleaning service” and indicate safety to the small fish</a:t>
            </a:r>
          </a:p>
          <a:p>
            <a:r>
              <a:rPr lang="en-US" sz="2000" dirty="0" smtClean="0"/>
              <a:t>Often “cleaning stations” occur in particular locations on the reef, where a group of small wrasses will clean many large fish</a:t>
            </a:r>
            <a:endParaRPr lang="en-US" sz="2000" dirty="0"/>
          </a:p>
        </p:txBody>
      </p:sp>
      <p:pic>
        <p:nvPicPr>
          <p:cNvPr id="4" name="Picture 3"/>
          <p:cNvPicPr>
            <a:picLocks noChangeAspect="1"/>
          </p:cNvPicPr>
          <p:nvPr/>
        </p:nvPicPr>
        <p:blipFill>
          <a:blip r:embed="rId2"/>
          <a:stretch>
            <a:fillRect/>
          </a:stretch>
        </p:blipFill>
        <p:spPr>
          <a:xfrm>
            <a:off x="2079625" y="3300189"/>
            <a:ext cx="5222875" cy="3478435"/>
          </a:xfrm>
          <a:prstGeom prst="rect">
            <a:avLst/>
          </a:prstGeom>
        </p:spPr>
      </p:pic>
    </p:spTree>
    <p:extLst>
      <p:ext uri="{BB962C8B-B14F-4D97-AF65-F5344CB8AC3E}">
        <p14:creationId xmlns:p14="http://schemas.microsoft.com/office/powerpoint/2010/main" val="90347700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1515"/>
            <a:ext cx="8229600" cy="1454820"/>
          </a:xfrm>
        </p:spPr>
        <p:txBody>
          <a:bodyPr>
            <a:noAutofit/>
          </a:bodyPr>
          <a:lstStyle/>
          <a:p>
            <a:r>
              <a:rPr lang="en-US" sz="3600" dirty="0" smtClean="0"/>
              <a:t>3. Food for Parasite </a:t>
            </a:r>
            <a:r>
              <a:rPr lang="en-US" sz="3600" dirty="0"/>
              <a:t>Removal</a:t>
            </a:r>
            <a:br>
              <a:rPr lang="en-US" sz="3600" dirty="0"/>
            </a:br>
            <a:r>
              <a:rPr lang="en-US" sz="3600" dirty="0"/>
              <a:t>Ex: Caribbean “cleaning stations”</a:t>
            </a:r>
            <a:br>
              <a:rPr lang="en-US" sz="3600" dirty="0"/>
            </a:br>
            <a:endParaRPr lang="en-US" sz="3600" dirty="0"/>
          </a:p>
        </p:txBody>
      </p:sp>
      <p:pic>
        <p:nvPicPr>
          <p:cNvPr id="4" name="Picture 3"/>
          <p:cNvPicPr>
            <a:picLocks noChangeAspect="1"/>
          </p:cNvPicPr>
          <p:nvPr/>
        </p:nvPicPr>
        <p:blipFill rotWithShape="1">
          <a:blip r:embed="rId2"/>
          <a:srcRect l="11613"/>
          <a:stretch/>
        </p:blipFill>
        <p:spPr>
          <a:xfrm>
            <a:off x="4294165" y="2219511"/>
            <a:ext cx="4804475" cy="4076786"/>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819379924"/>
              </p:ext>
            </p:extLst>
          </p:nvPr>
        </p:nvGraphicFramePr>
        <p:xfrm>
          <a:off x="105848" y="2219511"/>
          <a:ext cx="4117844" cy="4436891"/>
        </p:xfrm>
        <a:graphic>
          <a:graphicData uri="http://schemas.openxmlformats.org/drawingml/2006/table">
            <a:tbl>
              <a:tblPr firstRow="1" bandRow="1">
                <a:tableStyleId>{616DA210-FB5B-4158-B5E0-FEB733F419BA}</a:tableStyleId>
              </a:tblPr>
              <a:tblGrid>
                <a:gridCol w="1103775"/>
                <a:gridCol w="1345707"/>
                <a:gridCol w="1668362"/>
              </a:tblGrid>
              <a:tr h="613722">
                <a:tc>
                  <a:txBody>
                    <a:bodyPr/>
                    <a:lstStyle/>
                    <a:p>
                      <a:endParaRPr lang="en-US" dirty="0"/>
                    </a:p>
                  </a:txBody>
                  <a:tcPr>
                    <a:lnL w="12700" cmpd="sng">
                      <a:noFill/>
                    </a:lnL>
                    <a:lnT w="12700" cmpd="sng">
                      <a:noFill/>
                    </a:lnT>
                    <a:solidFill>
                      <a:srgbClr val="FFFFFF"/>
                    </a:solidFill>
                  </a:tcPr>
                </a:tc>
                <a:tc>
                  <a:txBody>
                    <a:bodyPr/>
                    <a:lstStyle/>
                    <a:p>
                      <a:pPr algn="ctr"/>
                      <a:r>
                        <a:rPr lang="en-US" sz="2800" dirty="0" smtClean="0"/>
                        <a:t>Cost</a:t>
                      </a:r>
                      <a:endParaRPr lang="en-US" sz="2800" dirty="0"/>
                    </a:p>
                  </a:txBody>
                  <a:tcPr>
                    <a:solidFill>
                      <a:srgbClr val="FFFFFF"/>
                    </a:solidFill>
                  </a:tcPr>
                </a:tc>
                <a:tc>
                  <a:txBody>
                    <a:bodyPr/>
                    <a:lstStyle/>
                    <a:p>
                      <a:pPr algn="ctr"/>
                      <a:r>
                        <a:rPr lang="en-US" sz="2800" dirty="0" smtClean="0"/>
                        <a:t>Benefit</a:t>
                      </a:r>
                      <a:endParaRPr lang="en-US" sz="2800" dirty="0"/>
                    </a:p>
                  </a:txBody>
                  <a:tcPr>
                    <a:solidFill>
                      <a:srgbClr val="FFFFFF"/>
                    </a:solidFill>
                  </a:tcPr>
                </a:tc>
              </a:tr>
              <a:tr h="1262849">
                <a:tc>
                  <a:txBody>
                    <a:bodyPr/>
                    <a:lstStyle/>
                    <a:p>
                      <a:r>
                        <a:rPr lang="en-US" b="1" dirty="0" smtClean="0"/>
                        <a:t>Wrasse (cleaner)</a:t>
                      </a:r>
                      <a:endParaRPr lang="en-US" b="1" dirty="0"/>
                    </a:p>
                  </a:txBody>
                  <a:tcPr>
                    <a:solidFill>
                      <a:srgbClr val="FFFFFF"/>
                    </a:solidFill>
                  </a:tcPr>
                </a:tc>
                <a:tc>
                  <a:txBody>
                    <a:bodyPr/>
                    <a:lstStyle/>
                    <a:p>
                      <a:pPr marL="0" indent="0">
                        <a:buFont typeface="Arial"/>
                        <a:buNone/>
                      </a:pPr>
                      <a:r>
                        <a:rPr lang="en-US" dirty="0" smtClean="0"/>
                        <a:t>Potential of being eaten</a:t>
                      </a:r>
                    </a:p>
                    <a:p>
                      <a:pPr marL="0" indent="0">
                        <a:buFont typeface="Arial"/>
                        <a:buNone/>
                      </a:pPr>
                      <a:endParaRPr lang="en-US" dirty="0"/>
                    </a:p>
                  </a:txBody>
                  <a:tcPr>
                    <a:solidFill>
                      <a:srgbClr val="FFFFFF"/>
                    </a:solidFill>
                  </a:tcPr>
                </a:tc>
                <a:tc>
                  <a:txBody>
                    <a:bodyPr/>
                    <a:lstStyle/>
                    <a:p>
                      <a:r>
                        <a:rPr lang="en-US" dirty="0" smtClean="0"/>
                        <a:t>Reliable and easy</a:t>
                      </a:r>
                      <a:r>
                        <a:rPr lang="en-US" baseline="0" dirty="0" smtClean="0"/>
                        <a:t> food source</a:t>
                      </a:r>
                      <a:endParaRPr lang="en-US" dirty="0"/>
                    </a:p>
                  </a:txBody>
                  <a:tcPr>
                    <a:solidFill>
                      <a:srgbClr val="FFFFFF"/>
                    </a:solidFill>
                  </a:tcPr>
                </a:tc>
              </a:tr>
              <a:tr h="1262849">
                <a:tc>
                  <a:txBody>
                    <a:bodyPr/>
                    <a:lstStyle/>
                    <a:p>
                      <a:r>
                        <a:rPr lang="en-US" b="1" dirty="0" smtClean="0"/>
                        <a:t>Grouper (“Client”)</a:t>
                      </a:r>
                      <a:endParaRPr lang="en-US" b="1" dirty="0"/>
                    </a:p>
                  </a:txBody>
                  <a:tcPr>
                    <a:solidFill>
                      <a:srgbClr val="FFFFFF"/>
                    </a:solidFill>
                  </a:tcPr>
                </a:tc>
                <a:tc>
                  <a:txBody>
                    <a:bodyPr/>
                    <a:lstStyle/>
                    <a:p>
                      <a:r>
                        <a:rPr lang="en-US" dirty="0" smtClean="0"/>
                        <a:t>Cleaners occasionally damage</a:t>
                      </a:r>
                      <a:r>
                        <a:rPr lang="en-US" baseline="0" dirty="0" smtClean="0"/>
                        <a:t> protective mucous layer, cheater mimics take advantage</a:t>
                      </a:r>
                      <a:endParaRPr lang="en-US" dirty="0"/>
                    </a:p>
                  </a:txBody>
                  <a:tcPr>
                    <a:solidFill>
                      <a:srgbClr val="FFFFFF"/>
                    </a:solidFill>
                  </a:tcPr>
                </a:tc>
                <a:tc>
                  <a:txBody>
                    <a:bodyPr/>
                    <a:lstStyle/>
                    <a:p>
                      <a:r>
                        <a:rPr lang="en-US" dirty="0" smtClean="0"/>
                        <a:t>Thorough</a:t>
                      </a:r>
                      <a:r>
                        <a:rPr lang="en-US" baseline="0" dirty="0" smtClean="0"/>
                        <a:t> parasite removal</a:t>
                      </a:r>
                      <a:endParaRPr lang="en-US" dirty="0"/>
                    </a:p>
                  </a:txBody>
                  <a:tcPr>
                    <a:solidFill>
                      <a:srgbClr val="FFFFFF"/>
                    </a:solidFill>
                  </a:tcPr>
                </a:tc>
              </a:tr>
            </a:tbl>
          </a:graphicData>
        </a:graphic>
      </p:graphicFrame>
    </p:spTree>
    <p:extLst>
      <p:ext uri="{BB962C8B-B14F-4D97-AF65-F5344CB8AC3E}">
        <p14:creationId xmlns:p14="http://schemas.microsoft.com/office/powerpoint/2010/main" val="56693824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075" y="-90952"/>
            <a:ext cx="8229600" cy="1143000"/>
          </a:xfrm>
        </p:spPr>
        <p:txBody>
          <a:bodyPr>
            <a:normAutofit/>
          </a:bodyPr>
          <a:lstStyle/>
          <a:p>
            <a:r>
              <a:rPr lang="en-US" sz="4000" dirty="0" smtClean="0"/>
              <a:t>4. Food for nutrients</a:t>
            </a:r>
            <a:endParaRPr lang="en-US" sz="4000" dirty="0"/>
          </a:p>
        </p:txBody>
      </p:sp>
      <p:pic>
        <p:nvPicPr>
          <p:cNvPr id="4" name="Picture 3"/>
          <p:cNvPicPr>
            <a:picLocks noChangeAspect="1"/>
          </p:cNvPicPr>
          <p:nvPr/>
        </p:nvPicPr>
        <p:blipFill rotWithShape="1">
          <a:blip r:embed="rId2"/>
          <a:srcRect r="49662" b="49099"/>
          <a:stretch/>
        </p:blipFill>
        <p:spPr>
          <a:xfrm>
            <a:off x="0" y="4569418"/>
            <a:ext cx="3038620" cy="2304457"/>
          </a:xfrm>
          <a:prstGeom prst="rect">
            <a:avLst/>
          </a:prstGeom>
        </p:spPr>
      </p:pic>
      <p:pic>
        <p:nvPicPr>
          <p:cNvPr id="6" name="Picture 5"/>
          <p:cNvPicPr>
            <a:picLocks noChangeAspect="1"/>
          </p:cNvPicPr>
          <p:nvPr/>
        </p:nvPicPr>
        <p:blipFill rotWithShape="1">
          <a:blip r:embed="rId2"/>
          <a:srcRect l="66351" t="46819" b="-1"/>
          <a:stretch/>
        </p:blipFill>
        <p:spPr>
          <a:xfrm>
            <a:off x="0" y="-186202"/>
            <a:ext cx="3038620" cy="3046054"/>
          </a:xfrm>
          <a:prstGeom prst="rect">
            <a:avLst/>
          </a:prstGeom>
        </p:spPr>
      </p:pic>
      <p:pic>
        <p:nvPicPr>
          <p:cNvPr id="5" name="Picture 4"/>
          <p:cNvPicPr>
            <a:picLocks noChangeAspect="1"/>
          </p:cNvPicPr>
          <p:nvPr/>
        </p:nvPicPr>
        <p:blipFill rotWithShape="1">
          <a:blip r:embed="rId2"/>
          <a:srcRect t="52252" r="49662"/>
          <a:stretch/>
        </p:blipFill>
        <p:spPr>
          <a:xfrm>
            <a:off x="0" y="2423590"/>
            <a:ext cx="3038620" cy="2161703"/>
          </a:xfrm>
          <a:prstGeom prst="rect">
            <a:avLst/>
          </a:prstGeom>
        </p:spPr>
      </p:pic>
      <p:sp>
        <p:nvSpPr>
          <p:cNvPr id="3" name="TextBox 2"/>
          <p:cNvSpPr txBox="1"/>
          <p:nvPr/>
        </p:nvSpPr>
        <p:spPr>
          <a:xfrm>
            <a:off x="3286125" y="1369548"/>
            <a:ext cx="5588000" cy="4524315"/>
          </a:xfrm>
          <a:prstGeom prst="rect">
            <a:avLst/>
          </a:prstGeom>
          <a:noFill/>
        </p:spPr>
        <p:txBody>
          <a:bodyPr wrap="square" rtlCol="0">
            <a:spAutoFit/>
          </a:bodyPr>
          <a:lstStyle/>
          <a:p>
            <a:pPr marL="285750" indent="-285750">
              <a:buFont typeface="Arial"/>
              <a:buChar char="•"/>
            </a:pPr>
            <a:r>
              <a:rPr lang="en-US" sz="2400" dirty="0" smtClean="0"/>
              <a:t>Many corals have a single celled algal </a:t>
            </a:r>
            <a:r>
              <a:rPr lang="en-US" sz="2400" dirty="0" err="1" smtClean="0"/>
              <a:t>symbiont</a:t>
            </a:r>
            <a:r>
              <a:rPr lang="en-US" sz="2400" dirty="0" smtClean="0"/>
              <a:t> living inside their cells called </a:t>
            </a:r>
            <a:r>
              <a:rPr lang="en-US" sz="2400" dirty="0" err="1" smtClean="0"/>
              <a:t>Zooxanthellae</a:t>
            </a:r>
            <a:endParaRPr lang="en-US" sz="2400" dirty="0" smtClean="0"/>
          </a:p>
          <a:p>
            <a:pPr marL="285750" indent="-285750">
              <a:buFont typeface="Arial"/>
              <a:buChar char="•"/>
            </a:pPr>
            <a:r>
              <a:rPr lang="en-US" sz="2400" dirty="0" smtClean="0"/>
              <a:t>Algae takes nitrogen, phosphorus and carbon dioxide waste products from coral tissue as raw materials in photosynthesis</a:t>
            </a:r>
          </a:p>
          <a:p>
            <a:pPr marL="285750" indent="-285750">
              <a:buFont typeface="Arial"/>
              <a:buChar char="•"/>
            </a:pPr>
            <a:r>
              <a:rPr lang="en-US" sz="2400" dirty="0" smtClean="0"/>
              <a:t>In return, Algae provide oxygen, sugars and amino acids to coral tissue</a:t>
            </a:r>
          </a:p>
          <a:p>
            <a:pPr marL="285750" indent="-285750">
              <a:buFont typeface="Arial"/>
              <a:buChar char="•"/>
            </a:pPr>
            <a:endParaRPr lang="en-US" sz="2400" dirty="0"/>
          </a:p>
          <a:p>
            <a:pPr marL="285750" indent="-285750">
              <a:buFont typeface="Arial"/>
              <a:buChar char="•"/>
            </a:pPr>
            <a:r>
              <a:rPr lang="en-US" sz="2400" dirty="0" smtClean="0"/>
              <a:t>In some corals, up to 90% of energy produced by algae is transferred to host</a:t>
            </a:r>
            <a:endParaRPr lang="en-US" sz="2400" dirty="0"/>
          </a:p>
        </p:txBody>
      </p:sp>
      <p:sp>
        <p:nvSpPr>
          <p:cNvPr id="7" name="Content Placeholder 2"/>
          <p:cNvSpPr txBox="1">
            <a:spLocks/>
          </p:cNvSpPr>
          <p:nvPr/>
        </p:nvSpPr>
        <p:spPr>
          <a:xfrm>
            <a:off x="3165620" y="733888"/>
            <a:ext cx="5410055"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en-US" sz="2800" dirty="0" smtClean="0"/>
              <a:t>Example: Corals and </a:t>
            </a:r>
            <a:r>
              <a:rPr lang="en-US" sz="2800" dirty="0" err="1"/>
              <a:t>Z</a:t>
            </a:r>
            <a:r>
              <a:rPr lang="en-US" sz="2800" dirty="0" err="1" smtClean="0"/>
              <a:t>ooxanthellae</a:t>
            </a:r>
            <a:endParaRPr lang="en-US" sz="2800" dirty="0"/>
          </a:p>
        </p:txBody>
      </p:sp>
    </p:spTree>
    <p:extLst>
      <p:ext uri="{BB962C8B-B14F-4D97-AF65-F5344CB8AC3E}">
        <p14:creationId xmlns:p14="http://schemas.microsoft.com/office/powerpoint/2010/main" val="4083703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138"/>
            <a:ext cx="8229600" cy="1143000"/>
          </a:xfrm>
        </p:spPr>
        <p:txBody>
          <a:bodyPr>
            <a:normAutofit/>
          </a:bodyPr>
          <a:lstStyle/>
          <a:p>
            <a:r>
              <a:rPr lang="en-US" sz="4000" dirty="0" smtClean="0"/>
              <a:t>Food for Nutrients</a:t>
            </a:r>
            <a:endParaRPr lang="en-US" sz="4000" dirty="0"/>
          </a:p>
        </p:txBody>
      </p:sp>
      <p:pic>
        <p:nvPicPr>
          <p:cNvPr id="4" name="Picture 3"/>
          <p:cNvPicPr>
            <a:picLocks noChangeAspect="1"/>
          </p:cNvPicPr>
          <p:nvPr/>
        </p:nvPicPr>
        <p:blipFill>
          <a:blip r:embed="rId2"/>
          <a:stretch>
            <a:fillRect/>
          </a:stretch>
        </p:blipFill>
        <p:spPr>
          <a:xfrm>
            <a:off x="187377" y="1503628"/>
            <a:ext cx="4533431" cy="3192291"/>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770313553"/>
              </p:ext>
            </p:extLst>
          </p:nvPr>
        </p:nvGraphicFramePr>
        <p:xfrm>
          <a:off x="4847808" y="1356309"/>
          <a:ext cx="4117844" cy="3339610"/>
        </p:xfrm>
        <a:graphic>
          <a:graphicData uri="http://schemas.openxmlformats.org/drawingml/2006/table">
            <a:tbl>
              <a:tblPr firstRow="1" bandRow="1">
                <a:tableStyleId>{616DA210-FB5B-4158-B5E0-FEB733F419BA}</a:tableStyleId>
              </a:tblPr>
              <a:tblGrid>
                <a:gridCol w="825399"/>
                <a:gridCol w="1624083"/>
                <a:gridCol w="1668362"/>
              </a:tblGrid>
              <a:tr h="613722">
                <a:tc>
                  <a:txBody>
                    <a:bodyPr/>
                    <a:lstStyle/>
                    <a:p>
                      <a:endParaRPr lang="en-US" dirty="0"/>
                    </a:p>
                  </a:txBody>
                  <a:tcPr>
                    <a:lnL w="12700" cmpd="sng">
                      <a:noFill/>
                    </a:lnL>
                    <a:lnT w="12700" cmpd="sng">
                      <a:noFill/>
                    </a:lnT>
                    <a:solidFill>
                      <a:srgbClr val="FFFFFF"/>
                    </a:solidFill>
                  </a:tcPr>
                </a:tc>
                <a:tc>
                  <a:txBody>
                    <a:bodyPr/>
                    <a:lstStyle/>
                    <a:p>
                      <a:pPr algn="ctr"/>
                      <a:r>
                        <a:rPr lang="en-US" sz="2800" dirty="0" smtClean="0"/>
                        <a:t>Cost</a:t>
                      </a:r>
                      <a:endParaRPr lang="en-US" sz="2800" dirty="0"/>
                    </a:p>
                  </a:txBody>
                  <a:tcPr>
                    <a:solidFill>
                      <a:srgbClr val="FFFFFF"/>
                    </a:solidFill>
                  </a:tcPr>
                </a:tc>
                <a:tc>
                  <a:txBody>
                    <a:bodyPr/>
                    <a:lstStyle/>
                    <a:p>
                      <a:pPr algn="ctr"/>
                      <a:r>
                        <a:rPr lang="en-US" sz="2800" dirty="0" smtClean="0"/>
                        <a:t>Benefit</a:t>
                      </a:r>
                      <a:endParaRPr lang="en-US" sz="2800" dirty="0"/>
                    </a:p>
                  </a:txBody>
                  <a:tcPr>
                    <a:solidFill>
                      <a:srgbClr val="FFFFFF"/>
                    </a:solidFill>
                  </a:tcPr>
                </a:tc>
              </a:tr>
              <a:tr h="1262849">
                <a:tc>
                  <a:txBody>
                    <a:bodyPr/>
                    <a:lstStyle/>
                    <a:p>
                      <a:r>
                        <a:rPr lang="en-US" b="1" dirty="0" smtClean="0"/>
                        <a:t>Coral</a:t>
                      </a:r>
                      <a:r>
                        <a:rPr lang="en-US" b="1" baseline="0" dirty="0" smtClean="0"/>
                        <a:t> (host)</a:t>
                      </a:r>
                      <a:endParaRPr lang="en-US" b="1" dirty="0"/>
                    </a:p>
                  </a:txBody>
                  <a:tcPr>
                    <a:solidFill>
                      <a:srgbClr val="FFFFFF"/>
                    </a:solidFill>
                  </a:tcPr>
                </a:tc>
                <a:tc>
                  <a:txBody>
                    <a:bodyPr/>
                    <a:lstStyle/>
                    <a:p>
                      <a:pPr marL="0" indent="0">
                        <a:buFont typeface="Arial"/>
                        <a:buNone/>
                      </a:pPr>
                      <a:r>
                        <a:rPr lang="en-US" dirty="0" smtClean="0"/>
                        <a:t>Dependent on algae,</a:t>
                      </a:r>
                    </a:p>
                    <a:p>
                      <a:pPr marL="0" indent="0">
                        <a:buFont typeface="Arial"/>
                        <a:buNone/>
                      </a:pPr>
                      <a:r>
                        <a:rPr lang="en-US" dirty="0" smtClean="0"/>
                        <a:t>Algae</a:t>
                      </a:r>
                      <a:r>
                        <a:rPr lang="en-US" baseline="0" dirty="0" smtClean="0"/>
                        <a:t> may leave in bad conditions</a:t>
                      </a:r>
                      <a:endParaRPr lang="en-US" dirty="0"/>
                    </a:p>
                  </a:txBody>
                  <a:tcPr>
                    <a:solidFill>
                      <a:srgbClr val="FFFFFF"/>
                    </a:solidFill>
                  </a:tcPr>
                </a:tc>
                <a:tc>
                  <a:txBody>
                    <a:bodyPr/>
                    <a:lstStyle/>
                    <a:p>
                      <a:r>
                        <a:rPr lang="en-US" dirty="0" smtClean="0"/>
                        <a:t>Receives</a:t>
                      </a:r>
                      <a:r>
                        <a:rPr lang="en-US" baseline="0" dirty="0" smtClean="0"/>
                        <a:t> food and oxygen </a:t>
                      </a:r>
                      <a:endParaRPr lang="en-US" dirty="0"/>
                    </a:p>
                  </a:txBody>
                  <a:tcPr>
                    <a:solidFill>
                      <a:srgbClr val="FFFFFF"/>
                    </a:solidFill>
                  </a:tcPr>
                </a:tc>
              </a:tr>
              <a:tr h="1262849">
                <a:tc>
                  <a:txBody>
                    <a:bodyPr/>
                    <a:lstStyle/>
                    <a:p>
                      <a:r>
                        <a:rPr lang="en-US" b="1" dirty="0" smtClean="0"/>
                        <a:t>Algae</a:t>
                      </a:r>
                      <a:endParaRPr lang="en-US" b="1" dirty="0"/>
                    </a:p>
                  </a:txBody>
                  <a:tcPr>
                    <a:solidFill>
                      <a:srgbClr val="FFFFFF"/>
                    </a:solidFill>
                  </a:tcPr>
                </a:tc>
                <a:tc>
                  <a:txBody>
                    <a:bodyPr/>
                    <a:lstStyle/>
                    <a:p>
                      <a:r>
                        <a:rPr lang="en-US" dirty="0" smtClean="0"/>
                        <a:t>Loses</a:t>
                      </a:r>
                      <a:r>
                        <a:rPr lang="en-US" baseline="0" dirty="0" smtClean="0"/>
                        <a:t> lots of energy to host</a:t>
                      </a:r>
                      <a:endParaRPr lang="en-US" dirty="0"/>
                    </a:p>
                  </a:txBody>
                  <a:tcPr>
                    <a:solidFill>
                      <a:srgbClr val="FFFFFF"/>
                    </a:solidFill>
                  </a:tcPr>
                </a:tc>
                <a:tc>
                  <a:txBody>
                    <a:bodyPr/>
                    <a:lstStyle/>
                    <a:p>
                      <a:r>
                        <a:rPr lang="en-US" dirty="0" smtClean="0"/>
                        <a:t>Receives nutrients</a:t>
                      </a:r>
                      <a:r>
                        <a:rPr lang="en-US" baseline="0" dirty="0" smtClean="0"/>
                        <a:t> for </a:t>
                      </a:r>
                      <a:r>
                        <a:rPr lang="en-US" dirty="0" smtClean="0"/>
                        <a:t>photosynthesis,</a:t>
                      </a:r>
                    </a:p>
                    <a:p>
                      <a:r>
                        <a:rPr lang="en-US" dirty="0" smtClean="0"/>
                        <a:t>protection</a:t>
                      </a:r>
                      <a:endParaRPr lang="en-US" dirty="0"/>
                    </a:p>
                  </a:txBody>
                  <a:tcPr>
                    <a:solidFill>
                      <a:srgbClr val="FFFFFF"/>
                    </a:solidFill>
                  </a:tcPr>
                </a:tc>
              </a:tr>
            </a:tbl>
          </a:graphicData>
        </a:graphic>
      </p:graphicFrame>
      <p:sp>
        <p:nvSpPr>
          <p:cNvPr id="7" name="TextBox 6"/>
          <p:cNvSpPr txBox="1"/>
          <p:nvPr/>
        </p:nvSpPr>
        <p:spPr>
          <a:xfrm>
            <a:off x="647700" y="5080000"/>
            <a:ext cx="7813675" cy="1323439"/>
          </a:xfrm>
          <a:prstGeom prst="rect">
            <a:avLst/>
          </a:prstGeom>
          <a:noFill/>
        </p:spPr>
        <p:txBody>
          <a:bodyPr wrap="square" rtlCol="0">
            <a:spAutoFit/>
          </a:bodyPr>
          <a:lstStyle/>
          <a:p>
            <a:r>
              <a:rPr lang="en-US" sz="2000" dirty="0" smtClean="0"/>
              <a:t>In low light or high temperature conditions, algae leaves or gets expelled leading to coral “bleaching”. Coral is able to live for a short period of time and may be re-colonized by algae when conditions improve, but will die if algae does not return</a:t>
            </a:r>
            <a:endParaRPr lang="en-US" sz="2000" dirty="0"/>
          </a:p>
        </p:txBody>
      </p:sp>
      <p:sp>
        <p:nvSpPr>
          <p:cNvPr id="6" name="Rectangle 5"/>
          <p:cNvSpPr/>
          <p:nvPr/>
        </p:nvSpPr>
        <p:spPr>
          <a:xfrm>
            <a:off x="5755341" y="2020048"/>
            <a:ext cx="1491129" cy="1341717"/>
          </a:xfrm>
          <a:prstGeom prst="rect">
            <a:avLst/>
          </a:prstGeom>
          <a:solidFill>
            <a:schemeClr val="bg1"/>
          </a:solidFill>
          <a:ln>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321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18"/>
            <a:ext cx="8229600" cy="894697"/>
          </a:xfrm>
        </p:spPr>
        <p:txBody>
          <a:bodyPr/>
          <a:lstStyle/>
          <a:p>
            <a:r>
              <a:rPr lang="en-US" dirty="0" smtClean="0"/>
              <a:t>5. Boxer crabs and Anemones</a:t>
            </a:r>
            <a:endParaRPr lang="en-US" dirty="0"/>
          </a:p>
        </p:txBody>
      </p:sp>
      <p:pic>
        <p:nvPicPr>
          <p:cNvPr id="4" name="Picture 3"/>
          <p:cNvPicPr>
            <a:picLocks noChangeAspect="1"/>
          </p:cNvPicPr>
          <p:nvPr/>
        </p:nvPicPr>
        <p:blipFill>
          <a:blip r:embed="rId2"/>
          <a:stretch>
            <a:fillRect/>
          </a:stretch>
        </p:blipFill>
        <p:spPr>
          <a:xfrm>
            <a:off x="0" y="787400"/>
            <a:ext cx="9144000" cy="6070600"/>
          </a:xfrm>
          <a:prstGeom prst="rect">
            <a:avLst/>
          </a:prstGeom>
        </p:spPr>
      </p:pic>
    </p:spTree>
    <p:extLst>
      <p:ext uri="{BB962C8B-B14F-4D97-AF65-F5344CB8AC3E}">
        <p14:creationId xmlns:p14="http://schemas.microsoft.com/office/powerpoint/2010/main" val="94972706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Boxer crabs and Anemones</a:t>
            </a:r>
            <a:endParaRPr lang="en-US" sz="4000"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Not well studied, but we know:</a:t>
            </a:r>
          </a:p>
          <a:p>
            <a:r>
              <a:rPr lang="en-US" sz="2400" dirty="0" smtClean="0"/>
              <a:t>Crabs in the wild are always found with anemones</a:t>
            </a:r>
          </a:p>
          <a:p>
            <a:r>
              <a:rPr lang="en-US" sz="2400" dirty="0" smtClean="0"/>
              <a:t>In fights, crabs display the anemones but avoid touching each other with them</a:t>
            </a:r>
          </a:p>
          <a:p>
            <a:r>
              <a:rPr lang="en-US" sz="2400" dirty="0" smtClean="0"/>
              <a:t>When one anemone is removed, the crab rips the remaining anemone in half and the anemone becomes two clones</a:t>
            </a:r>
          </a:p>
          <a:p>
            <a:r>
              <a:rPr lang="en-US" sz="2400" dirty="0" smtClean="0"/>
              <a:t>Crabs have been observed grooming the tentacles and eating captured prey from them</a:t>
            </a:r>
          </a:p>
          <a:p>
            <a:pPr marL="0" indent="0">
              <a:buNone/>
            </a:pPr>
            <a:r>
              <a:rPr lang="en-US" sz="2000" dirty="0" smtClean="0"/>
              <a:t>(</a:t>
            </a:r>
            <a:r>
              <a:rPr lang="en-US" sz="2000" dirty="0" err="1" smtClean="0"/>
              <a:t>Karplus</a:t>
            </a:r>
            <a:r>
              <a:rPr lang="en-US" sz="2000" dirty="0" smtClean="0"/>
              <a:t> et. al 1998)</a:t>
            </a:r>
          </a:p>
          <a:p>
            <a:pPr marL="0" indent="0">
              <a:buNone/>
            </a:pPr>
            <a:endParaRPr lang="en-US" sz="2000" dirty="0" smtClean="0"/>
          </a:p>
          <a:p>
            <a:pPr marL="0" indent="0" algn="ctr">
              <a:buNone/>
            </a:pPr>
            <a:r>
              <a:rPr lang="en-US" dirty="0" smtClean="0"/>
              <a:t>What hypotheses should we test to show this is a mutualism??</a:t>
            </a:r>
            <a:endParaRPr lang="en-US" dirty="0"/>
          </a:p>
        </p:txBody>
      </p:sp>
    </p:spTree>
    <p:extLst>
      <p:ext uri="{BB962C8B-B14F-4D97-AF65-F5344CB8AC3E}">
        <p14:creationId xmlns:p14="http://schemas.microsoft.com/office/powerpoint/2010/main" val="42447670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a:cs typeface="Arial"/>
              </a:rPr>
              <a:t>Interactions can be classified as:</a:t>
            </a:r>
            <a:endParaRPr lang="en-US" sz="4000" dirty="0">
              <a:latin typeface="Arial"/>
              <a:cs typeface="Arial"/>
            </a:endParaRPr>
          </a:p>
        </p:txBody>
      </p:sp>
      <p:sp>
        <p:nvSpPr>
          <p:cNvPr id="3" name="Content Placeholder 2"/>
          <p:cNvSpPr>
            <a:spLocks noGrp="1"/>
          </p:cNvSpPr>
          <p:nvPr>
            <p:ph idx="1"/>
          </p:nvPr>
        </p:nvSpPr>
        <p:spPr>
          <a:xfrm>
            <a:off x="190500" y="1676400"/>
            <a:ext cx="4492625" cy="5003800"/>
          </a:xfrm>
        </p:spPr>
        <p:txBody>
          <a:bodyPr>
            <a:normAutofit/>
          </a:bodyPr>
          <a:lstStyle/>
          <a:p>
            <a:pPr>
              <a:buFont typeface="Wingdings" charset="2"/>
              <a:buChar char="§"/>
            </a:pPr>
            <a:r>
              <a:rPr lang="en-US" sz="2400" dirty="0" smtClean="0">
                <a:solidFill>
                  <a:srgbClr val="FF0000"/>
                </a:solidFill>
                <a:latin typeface="Arial"/>
                <a:cs typeface="Arial"/>
              </a:rPr>
              <a:t>Obligate</a:t>
            </a:r>
            <a:r>
              <a:rPr lang="en-US" sz="2400" dirty="0" smtClean="0">
                <a:latin typeface="Arial"/>
                <a:cs typeface="Arial"/>
              </a:rPr>
              <a:t>: Required for the survival or fitness of one or both species</a:t>
            </a:r>
          </a:p>
          <a:p>
            <a:pPr>
              <a:buFont typeface="Wingdings" charset="2"/>
              <a:buChar char="§"/>
            </a:pPr>
            <a:r>
              <a:rPr lang="en-US" sz="2400" dirty="0" smtClean="0">
                <a:solidFill>
                  <a:srgbClr val="FF0000"/>
                </a:solidFill>
                <a:latin typeface="Arial"/>
                <a:cs typeface="Arial"/>
              </a:rPr>
              <a:t>Facultative: </a:t>
            </a:r>
            <a:r>
              <a:rPr lang="en-US" sz="2400" dirty="0" smtClean="0">
                <a:latin typeface="Arial"/>
                <a:cs typeface="Arial"/>
              </a:rPr>
              <a:t>Not required, by increases fitness when it happens</a:t>
            </a:r>
          </a:p>
          <a:p>
            <a:pPr marL="57150" indent="0" algn="ctr">
              <a:buNone/>
            </a:pPr>
            <a:r>
              <a:rPr lang="en-US" sz="2400" dirty="0" smtClean="0">
                <a:latin typeface="Arial"/>
                <a:cs typeface="Arial"/>
              </a:rPr>
              <a:t>And</a:t>
            </a:r>
          </a:p>
          <a:p>
            <a:pPr>
              <a:buFont typeface="Wingdings" charset="2"/>
              <a:buChar char="§"/>
            </a:pPr>
            <a:r>
              <a:rPr lang="en-US" sz="2400" dirty="0" smtClean="0">
                <a:solidFill>
                  <a:srgbClr val="3366FF"/>
                </a:solidFill>
                <a:latin typeface="Arial"/>
                <a:cs typeface="Arial"/>
              </a:rPr>
              <a:t>Transient</a:t>
            </a:r>
            <a:r>
              <a:rPr lang="en-US" sz="2400" dirty="0" smtClean="0">
                <a:latin typeface="Arial"/>
                <a:cs typeface="Arial"/>
              </a:rPr>
              <a:t>: Occurs for a brief time or one phase of life</a:t>
            </a:r>
          </a:p>
          <a:p>
            <a:pPr>
              <a:buFont typeface="Wingdings" charset="2"/>
              <a:buChar char="§"/>
            </a:pPr>
            <a:r>
              <a:rPr lang="en-US" sz="2400" dirty="0" smtClean="0">
                <a:solidFill>
                  <a:srgbClr val="3366FF"/>
                </a:solidFill>
                <a:latin typeface="Arial"/>
                <a:cs typeface="Arial"/>
              </a:rPr>
              <a:t>Permanent: </a:t>
            </a:r>
            <a:r>
              <a:rPr lang="en-US" sz="2400" dirty="0" smtClean="0">
                <a:latin typeface="Arial"/>
                <a:cs typeface="Arial"/>
              </a:rPr>
              <a:t>Occurs for length of life</a:t>
            </a:r>
          </a:p>
          <a:p>
            <a:pPr marL="457200" lvl="1" indent="0">
              <a:buNone/>
            </a:pPr>
            <a:endParaRPr lang="en-US" sz="2400" dirty="0" smtClean="0">
              <a:latin typeface="Arial"/>
              <a:cs typeface="Arial"/>
            </a:endParaRPr>
          </a:p>
          <a:p>
            <a:pPr marL="0" indent="0">
              <a:buNone/>
            </a:pPr>
            <a:endParaRPr lang="en-US" dirty="0">
              <a:latin typeface="Arial"/>
              <a:cs typeface="Arial"/>
            </a:endParaRPr>
          </a:p>
          <a:p>
            <a:pPr marL="0" indent="0">
              <a:buNone/>
            </a:pPr>
            <a:endParaRPr lang="en-US" dirty="0">
              <a:latin typeface="Arial"/>
              <a:cs typeface="Arial"/>
            </a:endParaRPr>
          </a:p>
        </p:txBody>
      </p:sp>
      <p:sp>
        <p:nvSpPr>
          <p:cNvPr id="4" name="Quad Arrow 3"/>
          <p:cNvSpPr/>
          <p:nvPr/>
        </p:nvSpPr>
        <p:spPr>
          <a:xfrm>
            <a:off x="4924425" y="1952624"/>
            <a:ext cx="3981450" cy="3698875"/>
          </a:xfrm>
          <a:prstGeom prst="quadArrow">
            <a:avLst>
              <a:gd name="adj1" fmla="val 696"/>
              <a:gd name="adj2" fmla="val 2731"/>
              <a:gd name="adj3" fmla="val 3929"/>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latin typeface="Arial"/>
              <a:cs typeface="Arial"/>
            </a:endParaRPr>
          </a:p>
        </p:txBody>
      </p:sp>
      <p:sp>
        <p:nvSpPr>
          <p:cNvPr id="6" name="TextBox 5"/>
          <p:cNvSpPr txBox="1"/>
          <p:nvPr/>
        </p:nvSpPr>
        <p:spPr>
          <a:xfrm>
            <a:off x="7937500" y="3389789"/>
            <a:ext cx="1460500" cy="369332"/>
          </a:xfrm>
          <a:prstGeom prst="rect">
            <a:avLst/>
          </a:prstGeom>
          <a:noFill/>
        </p:spPr>
        <p:txBody>
          <a:bodyPr wrap="square" rtlCol="0">
            <a:spAutoFit/>
          </a:bodyPr>
          <a:lstStyle/>
          <a:p>
            <a:r>
              <a:rPr lang="en-US" dirty="0" smtClean="0">
                <a:latin typeface="Arial"/>
                <a:cs typeface="Arial"/>
              </a:rPr>
              <a:t>Obligate</a:t>
            </a:r>
            <a:endParaRPr lang="en-US" dirty="0">
              <a:latin typeface="Arial"/>
              <a:cs typeface="Arial"/>
            </a:endParaRPr>
          </a:p>
        </p:txBody>
      </p:sp>
      <p:sp>
        <p:nvSpPr>
          <p:cNvPr id="7" name="TextBox 6"/>
          <p:cNvSpPr txBox="1"/>
          <p:nvPr/>
        </p:nvSpPr>
        <p:spPr>
          <a:xfrm>
            <a:off x="4924425" y="3357523"/>
            <a:ext cx="1460500" cy="369332"/>
          </a:xfrm>
          <a:prstGeom prst="rect">
            <a:avLst/>
          </a:prstGeom>
          <a:noFill/>
        </p:spPr>
        <p:txBody>
          <a:bodyPr wrap="square" rtlCol="0">
            <a:spAutoFit/>
          </a:bodyPr>
          <a:lstStyle/>
          <a:p>
            <a:r>
              <a:rPr lang="en-US" dirty="0" smtClean="0">
                <a:latin typeface="Arial"/>
                <a:cs typeface="Arial"/>
              </a:rPr>
              <a:t>Facultative</a:t>
            </a:r>
            <a:endParaRPr lang="en-US" dirty="0">
              <a:latin typeface="Arial"/>
              <a:cs typeface="Arial"/>
            </a:endParaRPr>
          </a:p>
        </p:txBody>
      </p:sp>
      <p:sp>
        <p:nvSpPr>
          <p:cNvPr id="8" name="TextBox 7"/>
          <p:cNvSpPr txBox="1"/>
          <p:nvPr/>
        </p:nvSpPr>
        <p:spPr>
          <a:xfrm>
            <a:off x="6235700" y="1583292"/>
            <a:ext cx="1460500" cy="369332"/>
          </a:xfrm>
          <a:prstGeom prst="rect">
            <a:avLst/>
          </a:prstGeom>
          <a:noFill/>
        </p:spPr>
        <p:txBody>
          <a:bodyPr wrap="square" rtlCol="0">
            <a:spAutoFit/>
          </a:bodyPr>
          <a:lstStyle/>
          <a:p>
            <a:r>
              <a:rPr lang="en-US" dirty="0" smtClean="0">
                <a:latin typeface="Arial"/>
                <a:cs typeface="Arial"/>
              </a:rPr>
              <a:t>Permanent</a:t>
            </a:r>
            <a:endParaRPr lang="en-US" dirty="0">
              <a:latin typeface="Arial"/>
              <a:cs typeface="Arial"/>
            </a:endParaRPr>
          </a:p>
        </p:txBody>
      </p:sp>
      <p:sp>
        <p:nvSpPr>
          <p:cNvPr id="9" name="TextBox 8"/>
          <p:cNvSpPr txBox="1"/>
          <p:nvPr/>
        </p:nvSpPr>
        <p:spPr>
          <a:xfrm>
            <a:off x="6340475" y="5629273"/>
            <a:ext cx="1460500" cy="369332"/>
          </a:xfrm>
          <a:prstGeom prst="rect">
            <a:avLst/>
          </a:prstGeom>
          <a:noFill/>
        </p:spPr>
        <p:txBody>
          <a:bodyPr wrap="square" rtlCol="0">
            <a:spAutoFit/>
          </a:bodyPr>
          <a:lstStyle/>
          <a:p>
            <a:r>
              <a:rPr lang="en-US" dirty="0" smtClean="0">
                <a:latin typeface="Arial"/>
                <a:cs typeface="Arial"/>
              </a:rPr>
              <a:t>Transient</a:t>
            </a:r>
            <a:endParaRPr lang="en-US" dirty="0">
              <a:latin typeface="Arial"/>
              <a:cs typeface="Arial"/>
            </a:endParaRPr>
          </a:p>
        </p:txBody>
      </p:sp>
      <p:sp>
        <p:nvSpPr>
          <p:cNvPr id="10" name="Oval 9"/>
          <p:cNvSpPr/>
          <p:nvPr/>
        </p:nvSpPr>
        <p:spPr>
          <a:xfrm>
            <a:off x="7937500" y="2206625"/>
            <a:ext cx="142875" cy="14287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2" name="Oval 11"/>
          <p:cNvSpPr/>
          <p:nvPr/>
        </p:nvSpPr>
        <p:spPr>
          <a:xfrm flipH="1">
            <a:off x="5708649" y="4730750"/>
            <a:ext cx="174625" cy="1746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3" name="TextBox 12"/>
          <p:cNvSpPr txBox="1"/>
          <p:nvPr/>
        </p:nvSpPr>
        <p:spPr>
          <a:xfrm>
            <a:off x="8131175" y="1952624"/>
            <a:ext cx="1206500" cy="646331"/>
          </a:xfrm>
          <a:prstGeom prst="rect">
            <a:avLst/>
          </a:prstGeom>
          <a:noFill/>
        </p:spPr>
        <p:txBody>
          <a:bodyPr wrap="square" rtlCol="0">
            <a:spAutoFit/>
          </a:bodyPr>
          <a:lstStyle/>
          <a:p>
            <a:r>
              <a:rPr lang="en-US" dirty="0" smtClean="0">
                <a:latin typeface="Arial"/>
                <a:cs typeface="Arial"/>
              </a:rPr>
              <a:t>Acacia- ants</a:t>
            </a:r>
            <a:endParaRPr lang="en-US" dirty="0">
              <a:latin typeface="Arial"/>
              <a:cs typeface="Arial"/>
            </a:endParaRPr>
          </a:p>
        </p:txBody>
      </p:sp>
      <p:sp>
        <p:nvSpPr>
          <p:cNvPr id="14" name="TextBox 13"/>
          <p:cNvSpPr txBox="1"/>
          <p:nvPr/>
        </p:nvSpPr>
        <p:spPr>
          <a:xfrm>
            <a:off x="4924425" y="4746625"/>
            <a:ext cx="1206500" cy="923330"/>
          </a:xfrm>
          <a:prstGeom prst="rect">
            <a:avLst/>
          </a:prstGeom>
          <a:noFill/>
        </p:spPr>
        <p:txBody>
          <a:bodyPr wrap="square" rtlCol="0">
            <a:spAutoFit/>
          </a:bodyPr>
          <a:lstStyle/>
          <a:p>
            <a:r>
              <a:rPr lang="en-US" dirty="0" smtClean="0">
                <a:latin typeface="Arial"/>
                <a:cs typeface="Arial"/>
              </a:rPr>
              <a:t>Fish cleaning stations</a:t>
            </a:r>
            <a:endParaRPr lang="en-US" dirty="0">
              <a:latin typeface="Arial"/>
              <a:cs typeface="Arial"/>
            </a:endParaRPr>
          </a:p>
        </p:txBody>
      </p:sp>
      <p:sp>
        <p:nvSpPr>
          <p:cNvPr id="15" name="Oval 14"/>
          <p:cNvSpPr/>
          <p:nvPr/>
        </p:nvSpPr>
        <p:spPr>
          <a:xfrm flipH="1">
            <a:off x="7794995" y="2789687"/>
            <a:ext cx="174625" cy="1746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6" name="TextBox 15"/>
          <p:cNvSpPr txBox="1"/>
          <p:nvPr/>
        </p:nvSpPr>
        <p:spPr>
          <a:xfrm>
            <a:off x="7038226" y="2964793"/>
            <a:ext cx="1206500" cy="646331"/>
          </a:xfrm>
          <a:prstGeom prst="rect">
            <a:avLst/>
          </a:prstGeom>
          <a:noFill/>
        </p:spPr>
        <p:txBody>
          <a:bodyPr wrap="square" rtlCol="0">
            <a:spAutoFit/>
          </a:bodyPr>
          <a:lstStyle/>
          <a:p>
            <a:r>
              <a:rPr lang="en-US" dirty="0" smtClean="0">
                <a:latin typeface="Arial"/>
                <a:cs typeface="Arial"/>
              </a:rPr>
              <a:t>Coral and Algae</a:t>
            </a:r>
            <a:endParaRPr lang="en-US" dirty="0">
              <a:latin typeface="Arial"/>
              <a:cs typeface="Arial"/>
            </a:endParaRPr>
          </a:p>
        </p:txBody>
      </p:sp>
    </p:spTree>
    <p:extLst>
      <p:ext uri="{BB962C8B-B14F-4D97-AF65-F5344CB8AC3E}">
        <p14:creationId xmlns:p14="http://schemas.microsoft.com/office/powerpoint/2010/main" val="41820545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p:bldP spid="14" grpId="0"/>
      <p:bldP spid="15" grpId="0" animBg="1"/>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a:cs typeface="Arial"/>
              </a:rPr>
              <a:t>Other examples to Google:</a:t>
            </a:r>
            <a:endParaRPr lang="en-US" sz="4000" dirty="0">
              <a:latin typeface="Arial"/>
              <a:cs typeface="Arial"/>
            </a:endParaRPr>
          </a:p>
        </p:txBody>
      </p:sp>
      <p:sp>
        <p:nvSpPr>
          <p:cNvPr id="3" name="Content Placeholder 2"/>
          <p:cNvSpPr>
            <a:spLocks noGrp="1"/>
          </p:cNvSpPr>
          <p:nvPr>
            <p:ph idx="1"/>
          </p:nvPr>
        </p:nvSpPr>
        <p:spPr/>
        <p:txBody>
          <a:bodyPr>
            <a:normAutofit fontScale="92500" lnSpcReduction="20000"/>
          </a:bodyPr>
          <a:lstStyle/>
          <a:p>
            <a:r>
              <a:rPr lang="en-US" sz="2800" dirty="0" smtClean="0">
                <a:latin typeface="Arial"/>
                <a:cs typeface="Arial"/>
              </a:rPr>
              <a:t>Shelter for reproduction- Fig wasps and Fig trees</a:t>
            </a:r>
          </a:p>
          <a:p>
            <a:endParaRPr lang="en-US" sz="2800" dirty="0" smtClean="0">
              <a:latin typeface="Arial"/>
              <a:cs typeface="Arial"/>
            </a:endParaRPr>
          </a:p>
          <a:p>
            <a:r>
              <a:rPr lang="en-US" sz="2800" dirty="0" smtClean="0">
                <a:latin typeface="Arial"/>
                <a:cs typeface="Arial"/>
              </a:rPr>
              <a:t>Digestion for food/shelter – Gut bacteria and cows (and humans, and almost everything else…)</a:t>
            </a:r>
          </a:p>
          <a:p>
            <a:endParaRPr lang="en-US" sz="2800" dirty="0" smtClean="0">
              <a:latin typeface="Arial"/>
              <a:cs typeface="Arial"/>
            </a:endParaRPr>
          </a:p>
          <a:p>
            <a:r>
              <a:rPr lang="en-US" sz="2800" dirty="0" smtClean="0">
                <a:latin typeface="Arial"/>
                <a:cs typeface="Arial"/>
              </a:rPr>
              <a:t>Nitrogen for food – </a:t>
            </a:r>
            <a:r>
              <a:rPr lang="en-US" sz="2800" dirty="0" err="1" smtClean="0">
                <a:latin typeface="Arial"/>
                <a:cs typeface="Arial"/>
              </a:rPr>
              <a:t>Mycorrhizal</a:t>
            </a:r>
            <a:r>
              <a:rPr lang="en-US" sz="2800" dirty="0" smtClean="0">
                <a:latin typeface="Arial"/>
                <a:cs typeface="Arial"/>
              </a:rPr>
              <a:t> bacteria and plant roots</a:t>
            </a:r>
          </a:p>
          <a:p>
            <a:endParaRPr lang="en-US" sz="2800" dirty="0" smtClean="0">
              <a:latin typeface="Arial"/>
              <a:cs typeface="Arial"/>
            </a:endParaRPr>
          </a:p>
          <a:p>
            <a:r>
              <a:rPr lang="en-US" sz="2800" dirty="0" smtClean="0">
                <a:latin typeface="Arial"/>
                <a:cs typeface="Arial"/>
              </a:rPr>
              <a:t>Defense for Defense – clown fish and anemone</a:t>
            </a:r>
          </a:p>
          <a:p>
            <a:endParaRPr lang="en-US" sz="2800" dirty="0" smtClean="0">
              <a:latin typeface="Arial"/>
              <a:cs typeface="Arial"/>
            </a:endParaRPr>
          </a:p>
          <a:p>
            <a:r>
              <a:rPr lang="en-US" sz="2800" dirty="0" smtClean="0">
                <a:latin typeface="Arial"/>
                <a:cs typeface="Arial"/>
              </a:rPr>
              <a:t>Shelter for food - Humans and Dogs</a:t>
            </a:r>
          </a:p>
          <a:p>
            <a:endParaRPr lang="en-US" sz="2800" dirty="0" smtClean="0">
              <a:latin typeface="Arial"/>
              <a:cs typeface="Arial"/>
            </a:endParaRPr>
          </a:p>
          <a:p>
            <a:endParaRPr lang="en-US" sz="2800" dirty="0" smtClean="0">
              <a:latin typeface="Arial"/>
              <a:cs typeface="Arial"/>
            </a:endParaRPr>
          </a:p>
          <a:p>
            <a:endParaRPr lang="en-US" sz="2800" dirty="0">
              <a:latin typeface="Arial"/>
              <a:cs typeface="Arial"/>
            </a:endParaRPr>
          </a:p>
        </p:txBody>
      </p:sp>
    </p:spTree>
    <p:extLst>
      <p:ext uri="{BB962C8B-B14F-4D97-AF65-F5344CB8AC3E}">
        <p14:creationId xmlns:p14="http://schemas.microsoft.com/office/powerpoint/2010/main" val="230467577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1066800"/>
            <a:ext cx="6553200" cy="3477875"/>
          </a:xfrm>
          <a:prstGeom prst="rect">
            <a:avLst/>
          </a:prstGeom>
        </p:spPr>
        <p:txBody>
          <a:bodyPr wrap="square">
            <a:spAutoFit/>
          </a:bodyPr>
          <a:lstStyle/>
          <a:p>
            <a:r>
              <a:rPr lang="en-US" sz="2000" dirty="0">
                <a:latin typeface="Arial"/>
                <a:cs typeface="Arial"/>
              </a:rPr>
              <a:t> </a:t>
            </a:r>
          </a:p>
          <a:p>
            <a:r>
              <a:rPr lang="en-US" sz="2000" dirty="0">
                <a:latin typeface="Arial"/>
                <a:cs typeface="Arial"/>
              </a:rPr>
              <a:t>IV. Populations and Biotic Influences	</a:t>
            </a:r>
          </a:p>
          <a:p>
            <a:r>
              <a:rPr lang="en-US" sz="2000" dirty="0">
                <a:latin typeface="Arial"/>
                <a:cs typeface="Arial"/>
              </a:rPr>
              <a:t>	</a:t>
            </a:r>
            <a:r>
              <a:rPr lang="en-US" sz="2000" dirty="0" smtClean="0">
                <a:latin typeface="Arial"/>
                <a:cs typeface="Arial"/>
              </a:rPr>
              <a:t>A.</a:t>
            </a:r>
            <a:r>
              <a:rPr lang="en-US" sz="2000" dirty="0">
                <a:latin typeface="Arial"/>
                <a:cs typeface="Arial"/>
              </a:rPr>
              <a:t>	Types of Species Interactions</a:t>
            </a:r>
          </a:p>
          <a:p>
            <a:r>
              <a:rPr lang="en-US" sz="2000" dirty="0">
                <a:latin typeface="Arial"/>
                <a:cs typeface="Arial"/>
              </a:rPr>
              <a:t>	</a:t>
            </a:r>
            <a:r>
              <a:rPr lang="en-US" sz="2000" dirty="0" smtClean="0">
                <a:latin typeface="Arial"/>
                <a:cs typeface="Arial"/>
              </a:rPr>
              <a:t>B.</a:t>
            </a:r>
            <a:r>
              <a:rPr lang="en-US" sz="2000" dirty="0">
                <a:latin typeface="Arial"/>
                <a:cs typeface="Arial"/>
              </a:rPr>
              <a:t>	Competition</a:t>
            </a:r>
          </a:p>
          <a:p>
            <a:r>
              <a:rPr lang="en-US" sz="2000" dirty="0">
                <a:latin typeface="Arial"/>
                <a:cs typeface="Arial"/>
              </a:rPr>
              <a:t>	</a:t>
            </a:r>
            <a:r>
              <a:rPr lang="en-US" sz="2000" dirty="0" smtClean="0">
                <a:latin typeface="Arial"/>
                <a:cs typeface="Arial"/>
              </a:rPr>
              <a:t>C. </a:t>
            </a:r>
            <a:r>
              <a:rPr lang="en-US" sz="2000" dirty="0">
                <a:latin typeface="Arial"/>
                <a:cs typeface="Arial"/>
              </a:rPr>
              <a:t>	Predation</a:t>
            </a:r>
          </a:p>
          <a:p>
            <a:r>
              <a:rPr lang="en-US" sz="2000" dirty="0">
                <a:latin typeface="Arial"/>
                <a:cs typeface="Arial"/>
              </a:rPr>
              <a:t>	</a:t>
            </a:r>
            <a:r>
              <a:rPr lang="en-US" sz="2000" dirty="0" smtClean="0">
                <a:latin typeface="Arial"/>
                <a:cs typeface="Arial"/>
              </a:rPr>
              <a:t>D. </a:t>
            </a:r>
            <a:r>
              <a:rPr lang="en-US" sz="2000" dirty="0">
                <a:latin typeface="Arial"/>
                <a:cs typeface="Arial"/>
              </a:rPr>
              <a:t>	Positive interactions </a:t>
            </a:r>
          </a:p>
          <a:p>
            <a:r>
              <a:rPr lang="en-US" sz="2000" dirty="0">
                <a:latin typeface="Arial"/>
                <a:cs typeface="Arial"/>
              </a:rPr>
              <a:t>		1.	commensalism</a:t>
            </a:r>
          </a:p>
          <a:p>
            <a:r>
              <a:rPr lang="en-US" sz="2000" dirty="0">
                <a:latin typeface="Arial"/>
                <a:cs typeface="Arial"/>
              </a:rPr>
              <a:t>		3.	mutualism</a:t>
            </a:r>
          </a:p>
          <a:p>
            <a:r>
              <a:rPr lang="en-US" sz="2000" dirty="0">
                <a:latin typeface="Arial"/>
                <a:cs typeface="Arial"/>
              </a:rPr>
              <a:t>		3.	indirect mutualism</a:t>
            </a:r>
          </a:p>
          <a:p>
            <a:r>
              <a:rPr lang="en-US" sz="2000" dirty="0">
                <a:latin typeface="Arial"/>
                <a:cs typeface="Arial"/>
              </a:rPr>
              <a:t>		3.	facilitation</a:t>
            </a:r>
          </a:p>
          <a:p>
            <a:r>
              <a:rPr lang="en-US" sz="2000" dirty="0">
                <a:latin typeface="Arial"/>
                <a:cs typeface="Arial"/>
              </a:rPr>
              <a:t>		3.	evolution of mutualism</a:t>
            </a:r>
          </a:p>
        </p:txBody>
      </p:sp>
      <p:pic>
        <p:nvPicPr>
          <p:cNvPr id="5" name="Picture 1030" descr="Ecology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4679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Arial"/>
                <a:cs typeface="Arial"/>
              </a:rPr>
              <a:t>C. Indirect Mutualisms</a:t>
            </a:r>
            <a:endParaRPr lang="en-US" sz="3600" dirty="0">
              <a:latin typeface="Arial"/>
              <a:cs typeface="Arial"/>
            </a:endParaRPr>
          </a:p>
        </p:txBody>
      </p:sp>
      <p:sp>
        <p:nvSpPr>
          <p:cNvPr id="3" name="Content Placeholder 2"/>
          <p:cNvSpPr>
            <a:spLocks noGrp="1"/>
          </p:cNvSpPr>
          <p:nvPr>
            <p:ph idx="1"/>
          </p:nvPr>
        </p:nvSpPr>
        <p:spPr/>
        <p:txBody>
          <a:bodyPr/>
          <a:lstStyle/>
          <a:p>
            <a:r>
              <a:rPr lang="en-US" sz="2800" dirty="0" smtClean="0">
                <a:latin typeface="Arial"/>
                <a:cs typeface="Arial"/>
              </a:rPr>
              <a:t>Occur when more than 2 species interact such that one benefits another by way of its impact on a third species</a:t>
            </a:r>
          </a:p>
          <a:p>
            <a:endParaRPr lang="en-US" dirty="0">
              <a:latin typeface="Arial"/>
              <a:cs typeface="Arial"/>
            </a:endParaRPr>
          </a:p>
          <a:p>
            <a:pPr marL="0" indent="0" algn="ctr">
              <a:buNone/>
            </a:pPr>
            <a:r>
              <a:rPr lang="en-US" dirty="0" smtClean="0">
                <a:latin typeface="Arial"/>
                <a:cs typeface="Arial"/>
              </a:rPr>
              <a:t>The enemy of my enemy is my friend….</a:t>
            </a:r>
          </a:p>
        </p:txBody>
      </p:sp>
    </p:spTree>
    <p:extLst>
      <p:ext uri="{BB962C8B-B14F-4D97-AF65-F5344CB8AC3E}">
        <p14:creationId xmlns:p14="http://schemas.microsoft.com/office/powerpoint/2010/main" val="30226469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Arial"/>
                <a:cs typeface="Arial"/>
              </a:rPr>
              <a:t>Direct vs. Indirect interactions</a:t>
            </a:r>
            <a:endParaRPr lang="en-US" sz="4000" dirty="0">
              <a:latin typeface="Arial"/>
              <a:cs typeface="Arial"/>
            </a:endParaRPr>
          </a:p>
        </p:txBody>
      </p:sp>
      <p:sp>
        <p:nvSpPr>
          <p:cNvPr id="4" name="TextBox 3"/>
          <p:cNvSpPr txBox="1"/>
          <p:nvPr/>
        </p:nvSpPr>
        <p:spPr>
          <a:xfrm>
            <a:off x="643467" y="2065867"/>
            <a:ext cx="3539065" cy="523220"/>
          </a:xfrm>
          <a:prstGeom prst="rect">
            <a:avLst/>
          </a:prstGeom>
          <a:noFill/>
        </p:spPr>
        <p:txBody>
          <a:bodyPr wrap="square" rtlCol="0">
            <a:spAutoFit/>
          </a:bodyPr>
          <a:lstStyle/>
          <a:p>
            <a:r>
              <a:rPr lang="en-US" sz="2800" dirty="0" smtClean="0">
                <a:latin typeface="Arial"/>
                <a:cs typeface="Arial"/>
              </a:rPr>
              <a:t>Direct mutualism</a:t>
            </a:r>
            <a:endParaRPr lang="en-US" sz="2800" dirty="0">
              <a:latin typeface="Arial"/>
              <a:cs typeface="Arial"/>
            </a:endParaRPr>
          </a:p>
        </p:txBody>
      </p:sp>
      <p:sp>
        <p:nvSpPr>
          <p:cNvPr id="5" name="TextBox 4"/>
          <p:cNvSpPr txBox="1"/>
          <p:nvPr/>
        </p:nvSpPr>
        <p:spPr>
          <a:xfrm>
            <a:off x="4978400" y="1981200"/>
            <a:ext cx="3708401" cy="523220"/>
          </a:xfrm>
          <a:prstGeom prst="rect">
            <a:avLst/>
          </a:prstGeom>
          <a:noFill/>
        </p:spPr>
        <p:txBody>
          <a:bodyPr wrap="square" rtlCol="0">
            <a:spAutoFit/>
          </a:bodyPr>
          <a:lstStyle/>
          <a:p>
            <a:r>
              <a:rPr lang="en-US" sz="2800" dirty="0" smtClean="0">
                <a:latin typeface="Arial"/>
                <a:cs typeface="Arial"/>
              </a:rPr>
              <a:t>Indirect mutualism</a:t>
            </a:r>
            <a:endParaRPr lang="en-US" sz="2800" dirty="0">
              <a:latin typeface="Arial"/>
              <a:cs typeface="Arial"/>
            </a:endParaRPr>
          </a:p>
        </p:txBody>
      </p:sp>
      <p:sp>
        <p:nvSpPr>
          <p:cNvPr id="6" name="TextBox 5"/>
          <p:cNvSpPr txBox="1"/>
          <p:nvPr/>
        </p:nvSpPr>
        <p:spPr>
          <a:xfrm>
            <a:off x="1015999" y="3149600"/>
            <a:ext cx="812799" cy="1107996"/>
          </a:xfrm>
          <a:prstGeom prst="rect">
            <a:avLst/>
          </a:prstGeom>
          <a:noFill/>
        </p:spPr>
        <p:txBody>
          <a:bodyPr wrap="square" rtlCol="0">
            <a:spAutoFit/>
          </a:bodyPr>
          <a:lstStyle/>
          <a:p>
            <a:r>
              <a:rPr lang="en-US" sz="6600" dirty="0" smtClean="0">
                <a:latin typeface="Arial"/>
                <a:cs typeface="Arial"/>
              </a:rPr>
              <a:t>A</a:t>
            </a:r>
            <a:endParaRPr lang="en-US" sz="6600" dirty="0">
              <a:latin typeface="Arial"/>
              <a:cs typeface="Arial"/>
            </a:endParaRPr>
          </a:p>
        </p:txBody>
      </p:sp>
      <p:sp>
        <p:nvSpPr>
          <p:cNvPr id="7" name="TextBox 6"/>
          <p:cNvSpPr txBox="1"/>
          <p:nvPr/>
        </p:nvSpPr>
        <p:spPr>
          <a:xfrm>
            <a:off x="2370666" y="3149600"/>
            <a:ext cx="812799" cy="1107996"/>
          </a:xfrm>
          <a:prstGeom prst="rect">
            <a:avLst/>
          </a:prstGeom>
          <a:noFill/>
        </p:spPr>
        <p:txBody>
          <a:bodyPr wrap="square" rtlCol="0">
            <a:spAutoFit/>
          </a:bodyPr>
          <a:lstStyle/>
          <a:p>
            <a:r>
              <a:rPr lang="en-US" sz="6600" dirty="0" smtClean="0">
                <a:latin typeface="Arial"/>
                <a:cs typeface="Arial"/>
              </a:rPr>
              <a:t>B</a:t>
            </a:r>
            <a:endParaRPr lang="en-US" sz="6600" dirty="0">
              <a:latin typeface="Arial"/>
              <a:cs typeface="Arial"/>
            </a:endParaRPr>
          </a:p>
        </p:txBody>
      </p:sp>
      <p:sp>
        <p:nvSpPr>
          <p:cNvPr id="8" name="TextBox 7"/>
          <p:cNvSpPr txBox="1"/>
          <p:nvPr/>
        </p:nvSpPr>
        <p:spPr>
          <a:xfrm>
            <a:off x="6316135" y="3149600"/>
            <a:ext cx="812799" cy="1107996"/>
          </a:xfrm>
          <a:prstGeom prst="rect">
            <a:avLst/>
          </a:prstGeom>
          <a:noFill/>
        </p:spPr>
        <p:txBody>
          <a:bodyPr wrap="square" rtlCol="0">
            <a:spAutoFit/>
          </a:bodyPr>
          <a:lstStyle/>
          <a:p>
            <a:r>
              <a:rPr lang="en-US" sz="6600" dirty="0" smtClean="0">
                <a:latin typeface="Arial"/>
                <a:cs typeface="Arial"/>
              </a:rPr>
              <a:t>B</a:t>
            </a:r>
            <a:endParaRPr lang="en-US" sz="6600" dirty="0">
              <a:latin typeface="Arial"/>
              <a:cs typeface="Arial"/>
            </a:endParaRPr>
          </a:p>
        </p:txBody>
      </p:sp>
      <p:sp>
        <p:nvSpPr>
          <p:cNvPr id="9" name="TextBox 8"/>
          <p:cNvSpPr txBox="1"/>
          <p:nvPr/>
        </p:nvSpPr>
        <p:spPr>
          <a:xfrm>
            <a:off x="4893734" y="3147665"/>
            <a:ext cx="812799" cy="1107996"/>
          </a:xfrm>
          <a:prstGeom prst="rect">
            <a:avLst/>
          </a:prstGeom>
          <a:noFill/>
        </p:spPr>
        <p:txBody>
          <a:bodyPr wrap="square" rtlCol="0">
            <a:spAutoFit/>
          </a:bodyPr>
          <a:lstStyle/>
          <a:p>
            <a:r>
              <a:rPr lang="en-US" sz="6600" dirty="0">
                <a:latin typeface="Arial"/>
                <a:cs typeface="Arial"/>
              </a:rPr>
              <a:t>A</a:t>
            </a:r>
          </a:p>
        </p:txBody>
      </p:sp>
      <p:sp>
        <p:nvSpPr>
          <p:cNvPr id="10" name="TextBox 9"/>
          <p:cNvSpPr txBox="1"/>
          <p:nvPr/>
        </p:nvSpPr>
        <p:spPr>
          <a:xfrm>
            <a:off x="7772401" y="3147665"/>
            <a:ext cx="812799" cy="1107996"/>
          </a:xfrm>
          <a:prstGeom prst="rect">
            <a:avLst/>
          </a:prstGeom>
          <a:noFill/>
        </p:spPr>
        <p:txBody>
          <a:bodyPr wrap="square" rtlCol="0">
            <a:spAutoFit/>
          </a:bodyPr>
          <a:lstStyle/>
          <a:p>
            <a:r>
              <a:rPr lang="en-US" sz="6600" dirty="0" smtClean="0">
                <a:latin typeface="Arial"/>
                <a:cs typeface="Arial"/>
              </a:rPr>
              <a:t>C</a:t>
            </a:r>
            <a:endParaRPr lang="en-US" sz="6600" dirty="0">
              <a:latin typeface="Arial"/>
              <a:cs typeface="Arial"/>
            </a:endParaRPr>
          </a:p>
        </p:txBody>
      </p:sp>
      <p:sp>
        <p:nvSpPr>
          <p:cNvPr id="13" name="Right Arrow 12"/>
          <p:cNvSpPr/>
          <p:nvPr/>
        </p:nvSpPr>
        <p:spPr>
          <a:xfrm>
            <a:off x="1659464" y="3610125"/>
            <a:ext cx="778933" cy="221791"/>
          </a:xfrm>
          <a:prstGeom prst="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Arial"/>
              <a:cs typeface="Arial"/>
            </a:endParaRPr>
          </a:p>
        </p:txBody>
      </p:sp>
      <p:sp>
        <p:nvSpPr>
          <p:cNvPr id="14" name="Right Arrow 13"/>
          <p:cNvSpPr/>
          <p:nvPr/>
        </p:nvSpPr>
        <p:spPr>
          <a:xfrm>
            <a:off x="5537202" y="3667562"/>
            <a:ext cx="778933" cy="270933"/>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Arial"/>
              <a:cs typeface="Arial"/>
            </a:endParaRPr>
          </a:p>
        </p:txBody>
      </p:sp>
      <p:sp>
        <p:nvSpPr>
          <p:cNvPr id="15" name="Right Arrow 14"/>
          <p:cNvSpPr/>
          <p:nvPr/>
        </p:nvSpPr>
        <p:spPr>
          <a:xfrm>
            <a:off x="7027336" y="3650629"/>
            <a:ext cx="778933" cy="270933"/>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Arial"/>
              <a:cs typeface="Arial"/>
            </a:endParaRPr>
          </a:p>
        </p:txBody>
      </p:sp>
      <p:sp>
        <p:nvSpPr>
          <p:cNvPr id="34" name="Curved Down Arrow 33"/>
          <p:cNvSpPr/>
          <p:nvPr/>
        </p:nvSpPr>
        <p:spPr>
          <a:xfrm>
            <a:off x="5181599" y="2692400"/>
            <a:ext cx="3132666" cy="728133"/>
          </a:xfrm>
          <a:prstGeom prst="curvedDownArrow">
            <a:avLst>
              <a:gd name="adj1" fmla="val 25700"/>
              <a:gd name="adj2" fmla="val 61210"/>
              <a:gd name="adj3" fmla="val 34884"/>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chemeClr val="tx1"/>
              </a:solidFill>
              <a:latin typeface="Arial"/>
              <a:cs typeface="Arial"/>
            </a:endParaRPr>
          </a:p>
        </p:txBody>
      </p:sp>
      <p:sp>
        <p:nvSpPr>
          <p:cNvPr id="35" name="TextBox 34"/>
          <p:cNvSpPr txBox="1"/>
          <p:nvPr/>
        </p:nvSpPr>
        <p:spPr>
          <a:xfrm>
            <a:off x="1793933" y="3096472"/>
            <a:ext cx="812799" cy="646331"/>
          </a:xfrm>
          <a:prstGeom prst="rect">
            <a:avLst/>
          </a:prstGeom>
          <a:noFill/>
        </p:spPr>
        <p:txBody>
          <a:bodyPr wrap="square" rtlCol="0">
            <a:spAutoFit/>
          </a:bodyPr>
          <a:lstStyle/>
          <a:p>
            <a:r>
              <a:rPr lang="en-US" sz="3600" dirty="0" smtClean="0">
                <a:latin typeface="Arial"/>
                <a:cs typeface="Arial"/>
              </a:rPr>
              <a:t>+</a:t>
            </a:r>
            <a:endParaRPr lang="en-US" sz="3600" dirty="0">
              <a:latin typeface="Arial"/>
              <a:cs typeface="Arial"/>
            </a:endParaRPr>
          </a:p>
        </p:txBody>
      </p:sp>
      <p:sp>
        <p:nvSpPr>
          <p:cNvPr id="36" name="TextBox 35"/>
          <p:cNvSpPr txBox="1"/>
          <p:nvPr/>
        </p:nvSpPr>
        <p:spPr>
          <a:xfrm>
            <a:off x="6434666" y="2455058"/>
            <a:ext cx="812799" cy="646331"/>
          </a:xfrm>
          <a:prstGeom prst="rect">
            <a:avLst/>
          </a:prstGeom>
          <a:noFill/>
        </p:spPr>
        <p:txBody>
          <a:bodyPr wrap="square" rtlCol="0">
            <a:spAutoFit/>
          </a:bodyPr>
          <a:lstStyle/>
          <a:p>
            <a:r>
              <a:rPr lang="en-US" sz="3600" dirty="0" smtClean="0">
                <a:latin typeface="Arial"/>
                <a:cs typeface="Arial"/>
              </a:rPr>
              <a:t>+</a:t>
            </a:r>
            <a:endParaRPr lang="en-US" sz="3600" dirty="0">
              <a:latin typeface="Arial"/>
              <a:cs typeface="Arial"/>
            </a:endParaRPr>
          </a:p>
        </p:txBody>
      </p:sp>
      <p:sp>
        <p:nvSpPr>
          <p:cNvPr id="37" name="TextBox 36"/>
          <p:cNvSpPr txBox="1"/>
          <p:nvPr/>
        </p:nvSpPr>
        <p:spPr>
          <a:xfrm>
            <a:off x="5706533" y="3051315"/>
            <a:ext cx="440264" cy="646331"/>
          </a:xfrm>
          <a:prstGeom prst="rect">
            <a:avLst/>
          </a:prstGeom>
          <a:noFill/>
        </p:spPr>
        <p:txBody>
          <a:bodyPr wrap="square" rtlCol="0">
            <a:spAutoFit/>
          </a:bodyPr>
          <a:lstStyle/>
          <a:p>
            <a:r>
              <a:rPr lang="en-US" sz="3600" dirty="0" smtClean="0">
                <a:latin typeface="Arial"/>
                <a:cs typeface="Arial"/>
              </a:rPr>
              <a:t>_ </a:t>
            </a:r>
            <a:endParaRPr lang="en-US" sz="3600" dirty="0">
              <a:latin typeface="Arial"/>
              <a:cs typeface="Arial"/>
            </a:endParaRPr>
          </a:p>
        </p:txBody>
      </p:sp>
      <p:sp>
        <p:nvSpPr>
          <p:cNvPr id="38" name="TextBox 37"/>
          <p:cNvSpPr txBox="1"/>
          <p:nvPr/>
        </p:nvSpPr>
        <p:spPr>
          <a:xfrm>
            <a:off x="7128936" y="3051315"/>
            <a:ext cx="440264" cy="646331"/>
          </a:xfrm>
          <a:prstGeom prst="rect">
            <a:avLst/>
          </a:prstGeom>
          <a:noFill/>
        </p:spPr>
        <p:txBody>
          <a:bodyPr wrap="square" rtlCol="0">
            <a:spAutoFit/>
          </a:bodyPr>
          <a:lstStyle/>
          <a:p>
            <a:r>
              <a:rPr lang="en-US" sz="3600" dirty="0" smtClean="0">
                <a:latin typeface="Arial"/>
                <a:cs typeface="Arial"/>
              </a:rPr>
              <a:t>_</a:t>
            </a:r>
            <a:endParaRPr lang="en-US" sz="3600" dirty="0">
              <a:latin typeface="Arial"/>
              <a:cs typeface="Arial"/>
            </a:endParaRPr>
          </a:p>
        </p:txBody>
      </p:sp>
      <p:sp>
        <p:nvSpPr>
          <p:cNvPr id="39" name="TextBox 38"/>
          <p:cNvSpPr txBox="1"/>
          <p:nvPr/>
        </p:nvSpPr>
        <p:spPr>
          <a:xfrm>
            <a:off x="643467" y="4617080"/>
            <a:ext cx="2997200" cy="707886"/>
          </a:xfrm>
          <a:prstGeom prst="rect">
            <a:avLst/>
          </a:prstGeom>
          <a:noFill/>
        </p:spPr>
        <p:txBody>
          <a:bodyPr wrap="square" rtlCol="0">
            <a:spAutoFit/>
          </a:bodyPr>
          <a:lstStyle/>
          <a:p>
            <a:r>
              <a:rPr lang="en-US" sz="2000" dirty="0" smtClean="0">
                <a:latin typeface="Arial"/>
                <a:cs typeface="Arial"/>
              </a:rPr>
              <a:t>A directly affects B</a:t>
            </a:r>
          </a:p>
          <a:p>
            <a:r>
              <a:rPr lang="en-US" sz="2000" dirty="0" smtClean="0">
                <a:latin typeface="Arial"/>
                <a:cs typeface="Arial"/>
              </a:rPr>
              <a:t>B directly affects A</a:t>
            </a:r>
            <a:endParaRPr lang="en-US" sz="2000" dirty="0">
              <a:latin typeface="Arial"/>
              <a:cs typeface="Arial"/>
            </a:endParaRPr>
          </a:p>
        </p:txBody>
      </p:sp>
      <p:sp>
        <p:nvSpPr>
          <p:cNvPr id="40" name="TextBox 39"/>
          <p:cNvSpPr txBox="1"/>
          <p:nvPr/>
        </p:nvSpPr>
        <p:spPr>
          <a:xfrm>
            <a:off x="4889749" y="5173685"/>
            <a:ext cx="3843867" cy="1323439"/>
          </a:xfrm>
          <a:prstGeom prst="rect">
            <a:avLst/>
          </a:prstGeom>
          <a:noFill/>
        </p:spPr>
        <p:txBody>
          <a:bodyPr wrap="square" rtlCol="0">
            <a:spAutoFit/>
          </a:bodyPr>
          <a:lstStyle/>
          <a:p>
            <a:pPr algn="ctr"/>
            <a:r>
              <a:rPr lang="en-US" sz="2000" dirty="0" smtClean="0">
                <a:latin typeface="Arial"/>
                <a:cs typeface="Arial"/>
              </a:rPr>
              <a:t>A directly affects B</a:t>
            </a:r>
          </a:p>
          <a:p>
            <a:pPr algn="ctr"/>
            <a:r>
              <a:rPr lang="en-US" sz="2000" dirty="0" smtClean="0">
                <a:latin typeface="Arial"/>
                <a:cs typeface="Arial"/>
              </a:rPr>
              <a:t>B directly affects C</a:t>
            </a:r>
          </a:p>
          <a:p>
            <a:pPr algn="ctr"/>
            <a:r>
              <a:rPr lang="en-US" sz="2000" dirty="0" smtClean="0">
                <a:latin typeface="Arial"/>
                <a:cs typeface="Arial"/>
              </a:rPr>
              <a:t>So, A </a:t>
            </a:r>
            <a:r>
              <a:rPr lang="en-US" sz="2000" u="sng" dirty="0" smtClean="0">
                <a:latin typeface="Arial"/>
                <a:cs typeface="Arial"/>
              </a:rPr>
              <a:t>indirectly</a:t>
            </a:r>
            <a:r>
              <a:rPr lang="en-US" sz="2000" dirty="0" smtClean="0">
                <a:latin typeface="Arial"/>
                <a:cs typeface="Arial"/>
              </a:rPr>
              <a:t> affects C</a:t>
            </a:r>
          </a:p>
          <a:p>
            <a:pPr algn="ctr"/>
            <a:r>
              <a:rPr lang="en-US" sz="2000" dirty="0" smtClean="0">
                <a:latin typeface="Arial"/>
                <a:cs typeface="Arial"/>
              </a:rPr>
              <a:t>And C </a:t>
            </a:r>
            <a:r>
              <a:rPr lang="en-US" sz="2000" u="sng" dirty="0" smtClean="0">
                <a:latin typeface="Arial"/>
                <a:cs typeface="Arial"/>
              </a:rPr>
              <a:t>indirectly</a:t>
            </a:r>
            <a:r>
              <a:rPr lang="en-US" sz="2000" dirty="0" smtClean="0">
                <a:latin typeface="Arial"/>
                <a:cs typeface="Arial"/>
              </a:rPr>
              <a:t> affects A</a:t>
            </a:r>
            <a:endParaRPr lang="en-US" sz="2000" dirty="0">
              <a:latin typeface="Arial"/>
              <a:cs typeface="Arial"/>
            </a:endParaRPr>
          </a:p>
        </p:txBody>
      </p:sp>
      <p:sp>
        <p:nvSpPr>
          <p:cNvPr id="20" name="Curved Down Arrow 19"/>
          <p:cNvSpPr/>
          <p:nvPr/>
        </p:nvSpPr>
        <p:spPr>
          <a:xfrm rot="10800000">
            <a:off x="5100917" y="4272293"/>
            <a:ext cx="3132666" cy="728133"/>
          </a:xfrm>
          <a:prstGeom prst="curvedDownArrow">
            <a:avLst>
              <a:gd name="adj1" fmla="val 25700"/>
              <a:gd name="adj2" fmla="val 61210"/>
              <a:gd name="adj3" fmla="val 34884"/>
            </a:avLst>
          </a:prstGeom>
          <a:solidFill>
            <a:schemeClr val="accent3"/>
          </a:solid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chemeClr val="tx1"/>
              </a:solidFill>
              <a:latin typeface="Arial"/>
              <a:cs typeface="Arial"/>
            </a:endParaRPr>
          </a:p>
        </p:txBody>
      </p:sp>
      <p:sp>
        <p:nvSpPr>
          <p:cNvPr id="21" name="TextBox 20"/>
          <p:cNvSpPr txBox="1"/>
          <p:nvPr/>
        </p:nvSpPr>
        <p:spPr>
          <a:xfrm>
            <a:off x="6449607" y="4206508"/>
            <a:ext cx="812799" cy="646331"/>
          </a:xfrm>
          <a:prstGeom prst="rect">
            <a:avLst/>
          </a:prstGeom>
          <a:noFill/>
        </p:spPr>
        <p:txBody>
          <a:bodyPr wrap="square" rtlCol="0">
            <a:spAutoFit/>
          </a:bodyPr>
          <a:lstStyle/>
          <a:p>
            <a:r>
              <a:rPr lang="en-US" sz="3600" dirty="0" smtClean="0">
                <a:latin typeface="Arial"/>
                <a:cs typeface="Arial"/>
              </a:rPr>
              <a:t>+</a:t>
            </a:r>
            <a:endParaRPr lang="en-US" sz="3600" dirty="0">
              <a:latin typeface="Arial"/>
              <a:cs typeface="Arial"/>
            </a:endParaRPr>
          </a:p>
        </p:txBody>
      </p:sp>
      <p:sp>
        <p:nvSpPr>
          <p:cNvPr id="22" name="Right Arrow 21"/>
          <p:cNvSpPr/>
          <p:nvPr/>
        </p:nvSpPr>
        <p:spPr>
          <a:xfrm rot="10800000">
            <a:off x="1639541" y="3817313"/>
            <a:ext cx="778933" cy="221791"/>
          </a:xfrm>
          <a:prstGeom prst="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Arial"/>
              <a:cs typeface="Arial"/>
            </a:endParaRPr>
          </a:p>
        </p:txBody>
      </p:sp>
      <p:sp>
        <p:nvSpPr>
          <p:cNvPr id="23" name="TextBox 22"/>
          <p:cNvSpPr txBox="1"/>
          <p:nvPr/>
        </p:nvSpPr>
        <p:spPr>
          <a:xfrm>
            <a:off x="1814849" y="3747978"/>
            <a:ext cx="812799" cy="646331"/>
          </a:xfrm>
          <a:prstGeom prst="rect">
            <a:avLst/>
          </a:prstGeom>
          <a:noFill/>
        </p:spPr>
        <p:txBody>
          <a:bodyPr wrap="square" rtlCol="0">
            <a:spAutoFit/>
          </a:bodyPr>
          <a:lstStyle/>
          <a:p>
            <a:r>
              <a:rPr lang="en-US" sz="3600" dirty="0" smtClean="0">
                <a:latin typeface="Arial"/>
                <a:cs typeface="Arial"/>
              </a:rPr>
              <a:t>+</a:t>
            </a:r>
            <a:endParaRPr lang="en-US" sz="3600" dirty="0">
              <a:latin typeface="Arial"/>
              <a:cs typeface="Arial"/>
            </a:endParaRPr>
          </a:p>
        </p:txBody>
      </p:sp>
      <p:sp>
        <p:nvSpPr>
          <p:cNvPr id="24" name="Right Arrow 23"/>
          <p:cNvSpPr/>
          <p:nvPr/>
        </p:nvSpPr>
        <p:spPr>
          <a:xfrm rot="10800000">
            <a:off x="5531225" y="3907633"/>
            <a:ext cx="778933" cy="221791"/>
          </a:xfrm>
          <a:prstGeom prst="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Arial"/>
              <a:cs typeface="Arial"/>
            </a:endParaRPr>
          </a:p>
        </p:txBody>
      </p:sp>
      <p:sp>
        <p:nvSpPr>
          <p:cNvPr id="25" name="TextBox 24"/>
          <p:cNvSpPr txBox="1"/>
          <p:nvPr/>
        </p:nvSpPr>
        <p:spPr>
          <a:xfrm>
            <a:off x="5706533" y="3703829"/>
            <a:ext cx="812799" cy="646331"/>
          </a:xfrm>
          <a:prstGeom prst="rect">
            <a:avLst/>
          </a:prstGeom>
          <a:noFill/>
        </p:spPr>
        <p:txBody>
          <a:bodyPr wrap="square" rtlCol="0">
            <a:spAutoFit/>
          </a:bodyPr>
          <a:lstStyle/>
          <a:p>
            <a:r>
              <a:rPr lang="en-US" sz="3600" dirty="0" smtClean="0">
                <a:latin typeface="Arial"/>
                <a:cs typeface="Arial"/>
              </a:rPr>
              <a:t>+</a:t>
            </a:r>
            <a:endParaRPr lang="en-US" sz="3600" dirty="0">
              <a:latin typeface="Arial"/>
              <a:cs typeface="Arial"/>
            </a:endParaRPr>
          </a:p>
        </p:txBody>
      </p:sp>
      <p:sp>
        <p:nvSpPr>
          <p:cNvPr id="26" name="Right Arrow 25"/>
          <p:cNvSpPr/>
          <p:nvPr/>
        </p:nvSpPr>
        <p:spPr>
          <a:xfrm rot="10800000">
            <a:off x="6923739" y="3906959"/>
            <a:ext cx="778933" cy="221791"/>
          </a:xfrm>
          <a:prstGeom prst="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Arial"/>
              <a:cs typeface="Arial"/>
            </a:endParaRPr>
          </a:p>
        </p:txBody>
      </p:sp>
      <p:sp>
        <p:nvSpPr>
          <p:cNvPr id="27" name="TextBox 26"/>
          <p:cNvSpPr txBox="1"/>
          <p:nvPr/>
        </p:nvSpPr>
        <p:spPr>
          <a:xfrm>
            <a:off x="7099047" y="3747978"/>
            <a:ext cx="812799" cy="646331"/>
          </a:xfrm>
          <a:prstGeom prst="rect">
            <a:avLst/>
          </a:prstGeom>
          <a:noFill/>
        </p:spPr>
        <p:txBody>
          <a:bodyPr wrap="square" rtlCol="0">
            <a:spAutoFit/>
          </a:bodyPr>
          <a:lstStyle/>
          <a:p>
            <a:r>
              <a:rPr lang="en-US" sz="3600" dirty="0" smtClean="0">
                <a:latin typeface="Arial"/>
                <a:cs typeface="Arial"/>
              </a:rPr>
              <a:t>+</a:t>
            </a:r>
            <a:endParaRPr lang="en-US" sz="3600" dirty="0">
              <a:latin typeface="Arial"/>
              <a:cs typeface="Arial"/>
            </a:endParaRPr>
          </a:p>
        </p:txBody>
      </p:sp>
    </p:spTree>
    <p:extLst>
      <p:ext uri="{BB962C8B-B14F-4D97-AF65-F5344CB8AC3E}">
        <p14:creationId xmlns:p14="http://schemas.microsoft.com/office/powerpoint/2010/main" val="58430761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4515" t="5952" r="24073" b="6531"/>
          <a:stretch/>
        </p:blipFill>
        <p:spPr>
          <a:xfrm rot="5400000">
            <a:off x="705295" y="-323995"/>
            <a:ext cx="3338606" cy="4109053"/>
          </a:xfrm>
          <a:prstGeom prst="rect">
            <a:avLst/>
          </a:prstGeom>
        </p:spPr>
      </p:pic>
      <p:pic>
        <p:nvPicPr>
          <p:cNvPr id="5" name="Picture 4"/>
          <p:cNvPicPr>
            <a:picLocks noChangeAspect="1"/>
          </p:cNvPicPr>
          <p:nvPr/>
        </p:nvPicPr>
        <p:blipFill rotWithShape="1">
          <a:blip r:embed="rId3"/>
          <a:srcRect l="24804" t="28217" r="28400" b="21112"/>
          <a:stretch/>
        </p:blipFill>
        <p:spPr>
          <a:xfrm>
            <a:off x="4740316" y="3465637"/>
            <a:ext cx="4114800" cy="3341684"/>
          </a:xfrm>
          <a:prstGeom prst="rect">
            <a:avLst/>
          </a:prstGeom>
        </p:spPr>
      </p:pic>
      <p:pic>
        <p:nvPicPr>
          <p:cNvPr id="7" name="Picture 6"/>
          <p:cNvPicPr>
            <a:picLocks noChangeAspect="1"/>
          </p:cNvPicPr>
          <p:nvPr/>
        </p:nvPicPr>
        <p:blipFill rotWithShape="1">
          <a:blip r:embed="rId4"/>
          <a:srcRect l="5932" r="9631"/>
          <a:stretch/>
        </p:blipFill>
        <p:spPr>
          <a:xfrm>
            <a:off x="327703" y="3459249"/>
            <a:ext cx="4117297" cy="3348072"/>
          </a:xfrm>
          <a:prstGeom prst="rect">
            <a:avLst/>
          </a:prstGeom>
        </p:spPr>
      </p:pic>
      <p:pic>
        <p:nvPicPr>
          <p:cNvPr id="6" name="Picture 5"/>
          <p:cNvPicPr>
            <a:picLocks noChangeAspect="1"/>
          </p:cNvPicPr>
          <p:nvPr/>
        </p:nvPicPr>
        <p:blipFill rotWithShape="1">
          <a:blip r:embed="rId5"/>
          <a:srcRect l="716" r="8078"/>
          <a:stretch/>
        </p:blipFill>
        <p:spPr>
          <a:xfrm>
            <a:off x="4724441" y="62154"/>
            <a:ext cx="4114800" cy="3337681"/>
          </a:xfrm>
          <a:prstGeom prst="rect">
            <a:avLst/>
          </a:prstGeom>
        </p:spPr>
      </p:pic>
    </p:spTree>
    <p:extLst>
      <p:ext uri="{BB962C8B-B14F-4D97-AF65-F5344CB8AC3E}">
        <p14:creationId xmlns:p14="http://schemas.microsoft.com/office/powerpoint/2010/main" val="142843564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 mutualism</a:t>
            </a:r>
            <a:endParaRPr lang="en-US" dirty="0"/>
          </a:p>
        </p:txBody>
      </p:sp>
      <p:sp>
        <p:nvSpPr>
          <p:cNvPr id="4" name="TextBox 3"/>
          <p:cNvSpPr txBox="1"/>
          <p:nvPr/>
        </p:nvSpPr>
        <p:spPr>
          <a:xfrm>
            <a:off x="7151901" y="6221893"/>
            <a:ext cx="1992099" cy="369332"/>
          </a:xfrm>
          <a:prstGeom prst="rect">
            <a:avLst/>
          </a:prstGeom>
          <a:noFill/>
        </p:spPr>
        <p:txBody>
          <a:bodyPr wrap="square" rtlCol="0">
            <a:spAutoFit/>
          </a:bodyPr>
          <a:lstStyle/>
          <a:p>
            <a:r>
              <a:rPr lang="en-US" dirty="0" smtClean="0"/>
              <a:t>Bach 1991</a:t>
            </a:r>
            <a:endParaRPr lang="en-US" dirty="0"/>
          </a:p>
        </p:txBody>
      </p:sp>
      <p:pic>
        <p:nvPicPr>
          <p:cNvPr id="24" name="Picture 23"/>
          <p:cNvPicPr>
            <a:picLocks noChangeAspect="1"/>
          </p:cNvPicPr>
          <p:nvPr/>
        </p:nvPicPr>
        <p:blipFill rotWithShape="1">
          <a:blip r:embed="rId2"/>
          <a:srcRect l="14515" t="5952" r="24073" b="6531"/>
          <a:stretch/>
        </p:blipFill>
        <p:spPr>
          <a:xfrm rot="5400000">
            <a:off x="2512985" y="1205149"/>
            <a:ext cx="1841573" cy="2266551"/>
          </a:xfrm>
          <a:prstGeom prst="rect">
            <a:avLst/>
          </a:prstGeom>
        </p:spPr>
      </p:pic>
      <p:pic>
        <p:nvPicPr>
          <p:cNvPr id="25" name="Picture 24"/>
          <p:cNvPicPr>
            <a:picLocks noChangeAspect="1"/>
          </p:cNvPicPr>
          <p:nvPr/>
        </p:nvPicPr>
        <p:blipFill rotWithShape="1">
          <a:blip r:embed="rId3"/>
          <a:srcRect l="24804" t="28217" r="28400" b="21112"/>
          <a:stretch/>
        </p:blipFill>
        <p:spPr>
          <a:xfrm>
            <a:off x="6874274" y="1417637"/>
            <a:ext cx="2269726" cy="1843275"/>
          </a:xfrm>
          <a:prstGeom prst="rect">
            <a:avLst/>
          </a:prstGeom>
        </p:spPr>
      </p:pic>
      <p:pic>
        <p:nvPicPr>
          <p:cNvPr id="26" name="Picture 25"/>
          <p:cNvPicPr>
            <a:picLocks noChangeAspect="1"/>
          </p:cNvPicPr>
          <p:nvPr/>
        </p:nvPicPr>
        <p:blipFill rotWithShape="1">
          <a:blip r:embed="rId4"/>
          <a:srcRect l="5932" r="9631"/>
          <a:stretch/>
        </p:blipFill>
        <p:spPr>
          <a:xfrm>
            <a:off x="4590843" y="1412588"/>
            <a:ext cx="2271103" cy="1846799"/>
          </a:xfrm>
          <a:prstGeom prst="rect">
            <a:avLst/>
          </a:prstGeom>
        </p:spPr>
      </p:pic>
      <p:pic>
        <p:nvPicPr>
          <p:cNvPr id="27" name="Picture 26"/>
          <p:cNvPicPr>
            <a:picLocks noChangeAspect="1"/>
          </p:cNvPicPr>
          <p:nvPr/>
        </p:nvPicPr>
        <p:blipFill rotWithShape="1">
          <a:blip r:embed="rId5"/>
          <a:srcRect l="716" r="8078"/>
          <a:stretch/>
        </p:blipFill>
        <p:spPr>
          <a:xfrm>
            <a:off x="15874" y="1417637"/>
            <a:ext cx="2269726" cy="1841067"/>
          </a:xfrm>
          <a:prstGeom prst="rect">
            <a:avLst/>
          </a:prstGeom>
        </p:spPr>
      </p:pic>
      <p:grpSp>
        <p:nvGrpSpPr>
          <p:cNvPr id="3" name="Group 2"/>
          <p:cNvGrpSpPr/>
          <p:nvPr/>
        </p:nvGrpSpPr>
        <p:grpSpPr>
          <a:xfrm>
            <a:off x="838200" y="4429125"/>
            <a:ext cx="7162800" cy="1371600"/>
            <a:chOff x="838200" y="4429125"/>
            <a:chExt cx="7162800" cy="1371600"/>
          </a:xfrm>
        </p:grpSpPr>
        <p:sp>
          <p:nvSpPr>
            <p:cNvPr id="5" name="Rectangle 4"/>
            <p:cNvSpPr>
              <a:spLocks noChangeArrowheads="1"/>
            </p:cNvSpPr>
            <p:nvPr/>
          </p:nvSpPr>
          <p:spPr bwMode="auto">
            <a:xfrm>
              <a:off x="6705600" y="4886325"/>
              <a:ext cx="1295400" cy="457200"/>
            </a:xfrm>
            <a:prstGeom prst="rect">
              <a:avLst/>
            </a:prstGeom>
            <a:solidFill>
              <a:schemeClr val="tx2">
                <a:lumMod val="20000"/>
                <a:lumOff val="80000"/>
              </a:schemeClr>
            </a:solidFill>
            <a:ln w="9525">
              <a:solidFill>
                <a:schemeClr val="tx1"/>
              </a:solidFill>
              <a:round/>
              <a:headEnd/>
              <a:tailEnd/>
            </a:ln>
          </p:spPr>
          <p:txBody>
            <a:bodyPr/>
            <a:lstStyle/>
            <a:p>
              <a:pPr algn="ctr"/>
              <a:r>
                <a:rPr lang="en-US"/>
                <a:t>plants</a:t>
              </a:r>
            </a:p>
          </p:txBody>
        </p:sp>
        <p:sp>
          <p:nvSpPr>
            <p:cNvPr id="6" name="Rectangle 5"/>
            <p:cNvSpPr>
              <a:spLocks noChangeArrowheads="1"/>
            </p:cNvSpPr>
            <p:nvPr/>
          </p:nvSpPr>
          <p:spPr bwMode="auto">
            <a:xfrm>
              <a:off x="3505200" y="5343525"/>
              <a:ext cx="1981200" cy="457200"/>
            </a:xfrm>
            <a:prstGeom prst="rect">
              <a:avLst/>
            </a:prstGeom>
            <a:solidFill>
              <a:schemeClr val="tx2">
                <a:lumMod val="20000"/>
                <a:lumOff val="80000"/>
              </a:schemeClr>
            </a:solidFill>
            <a:ln w="9525">
              <a:solidFill>
                <a:schemeClr val="tx1"/>
              </a:solidFill>
              <a:round/>
              <a:headEnd/>
              <a:tailEnd/>
            </a:ln>
          </p:spPr>
          <p:txBody>
            <a:bodyPr/>
            <a:lstStyle/>
            <a:p>
              <a:pPr algn="ctr"/>
              <a:r>
                <a:rPr lang="en-US" dirty="0"/>
                <a:t>a</a:t>
              </a:r>
              <a:r>
                <a:rPr lang="en-US" dirty="0" smtClean="0"/>
                <a:t>phids</a:t>
              </a:r>
              <a:endParaRPr lang="en-US" dirty="0"/>
            </a:p>
          </p:txBody>
        </p:sp>
        <p:sp>
          <p:nvSpPr>
            <p:cNvPr id="7" name="Rectangle 6"/>
            <p:cNvSpPr>
              <a:spLocks noChangeArrowheads="1"/>
            </p:cNvSpPr>
            <p:nvPr/>
          </p:nvSpPr>
          <p:spPr bwMode="auto">
            <a:xfrm>
              <a:off x="838200" y="5343525"/>
              <a:ext cx="1676400" cy="457200"/>
            </a:xfrm>
            <a:prstGeom prst="rect">
              <a:avLst/>
            </a:prstGeom>
            <a:solidFill>
              <a:schemeClr val="tx2">
                <a:lumMod val="20000"/>
                <a:lumOff val="80000"/>
              </a:schemeClr>
            </a:solidFill>
            <a:ln w="9525">
              <a:solidFill>
                <a:schemeClr val="tx1"/>
              </a:solidFill>
              <a:round/>
              <a:headEnd/>
              <a:tailEnd/>
            </a:ln>
          </p:spPr>
          <p:txBody>
            <a:bodyPr/>
            <a:lstStyle/>
            <a:p>
              <a:pPr algn="ctr"/>
              <a:r>
                <a:rPr lang="en-US" dirty="0"/>
                <a:t>ants</a:t>
              </a:r>
            </a:p>
          </p:txBody>
        </p:sp>
        <p:sp>
          <p:nvSpPr>
            <p:cNvPr id="8" name="Rectangle 8"/>
            <p:cNvSpPr>
              <a:spLocks noChangeArrowheads="1"/>
            </p:cNvSpPr>
            <p:nvPr/>
          </p:nvSpPr>
          <p:spPr bwMode="auto">
            <a:xfrm>
              <a:off x="3657600" y="4429125"/>
              <a:ext cx="1676400" cy="457200"/>
            </a:xfrm>
            <a:prstGeom prst="rect">
              <a:avLst/>
            </a:prstGeom>
            <a:solidFill>
              <a:schemeClr val="tx2">
                <a:lumMod val="20000"/>
                <a:lumOff val="80000"/>
              </a:schemeClr>
            </a:solidFill>
            <a:ln w="9525">
              <a:solidFill>
                <a:schemeClr val="tx1"/>
              </a:solidFill>
              <a:round/>
              <a:headEnd/>
              <a:tailEnd/>
            </a:ln>
          </p:spPr>
          <p:txBody>
            <a:bodyPr/>
            <a:lstStyle/>
            <a:p>
              <a:pPr algn="ctr"/>
              <a:r>
                <a:rPr lang="en-US" dirty="0"/>
                <a:t>beetles</a:t>
              </a:r>
            </a:p>
          </p:txBody>
        </p:sp>
        <p:cxnSp>
          <p:nvCxnSpPr>
            <p:cNvPr id="9" name="Straight Arrow Connector 10"/>
            <p:cNvCxnSpPr>
              <a:cxnSpLocks noChangeShapeType="1"/>
              <a:stCxn id="6" idx="1"/>
              <a:endCxn id="7" idx="3"/>
            </p:cNvCxnSpPr>
            <p:nvPr/>
          </p:nvCxnSpPr>
          <p:spPr bwMode="auto">
            <a:xfrm rot="10800000">
              <a:off x="2514600" y="5572125"/>
              <a:ext cx="990600" cy="1588"/>
            </a:xfrm>
            <a:prstGeom prst="straightConnector1">
              <a:avLst/>
            </a:prstGeom>
            <a:noFill/>
            <a:ln w="57150">
              <a:solidFill>
                <a:schemeClr val="accent3"/>
              </a:solidFill>
              <a:round/>
              <a:headEnd type="arrow"/>
              <a:tailEnd type="arrow" w="med" len="med"/>
            </a:ln>
            <a:extLst>
              <a:ext uri="{909E8E84-426E-40dd-AFC4-6F175D3DCCD1}">
                <a14:hiddenFill xmlns:a14="http://schemas.microsoft.com/office/drawing/2010/main">
                  <a:noFill/>
                </a14:hiddenFill>
              </a:ext>
            </a:extLst>
          </p:spPr>
        </p:cxnSp>
        <p:cxnSp>
          <p:nvCxnSpPr>
            <p:cNvPr id="10" name="Straight Arrow Connector 12"/>
            <p:cNvCxnSpPr>
              <a:cxnSpLocks noChangeShapeType="1"/>
            </p:cNvCxnSpPr>
            <p:nvPr/>
          </p:nvCxnSpPr>
          <p:spPr bwMode="auto">
            <a:xfrm flipV="1">
              <a:off x="5486400" y="5294217"/>
              <a:ext cx="1219200" cy="457200"/>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1" name="Straight Arrow Connector 17"/>
            <p:cNvCxnSpPr>
              <a:cxnSpLocks noChangeShapeType="1"/>
            </p:cNvCxnSpPr>
            <p:nvPr/>
          </p:nvCxnSpPr>
          <p:spPr bwMode="auto">
            <a:xfrm>
              <a:off x="5334000" y="4463492"/>
              <a:ext cx="1371600" cy="457200"/>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3" name="Straight Arrow Connector 24"/>
            <p:cNvCxnSpPr>
              <a:cxnSpLocks noChangeShapeType="1"/>
            </p:cNvCxnSpPr>
            <p:nvPr/>
          </p:nvCxnSpPr>
          <p:spPr bwMode="auto">
            <a:xfrm flipV="1">
              <a:off x="2514600" y="4478433"/>
              <a:ext cx="1143000" cy="914400"/>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7" name="Curved Connector 32"/>
            <p:cNvCxnSpPr>
              <a:cxnSpLocks noChangeShapeType="1"/>
              <a:stCxn id="5" idx="2"/>
              <a:endCxn id="7" idx="2"/>
            </p:cNvCxnSpPr>
            <p:nvPr/>
          </p:nvCxnSpPr>
          <p:spPr bwMode="auto">
            <a:xfrm rot="5400000">
              <a:off x="4286250" y="2733675"/>
              <a:ext cx="457200" cy="5676900"/>
            </a:xfrm>
            <a:prstGeom prst="curvedConnector3">
              <a:avLst>
                <a:gd name="adj1" fmla="val 206144"/>
              </a:avLst>
            </a:prstGeom>
            <a:noFill/>
            <a:ln w="57150">
              <a:solidFill>
                <a:srgbClr val="9BBB59"/>
              </a:solidFill>
              <a:prstDash val="sysDash"/>
              <a:round/>
              <a:headEnd/>
              <a:tailEnd type="arrow" w="med" len="med"/>
            </a:ln>
            <a:extLst>
              <a:ext uri="{909E8E84-426E-40dd-AFC4-6F175D3DCCD1}">
                <a14:hiddenFill xmlns:a14="http://schemas.microsoft.com/office/drawing/2010/main">
                  <a:noFill/>
                </a14:hiddenFill>
              </a:ext>
            </a:extLst>
          </p:spPr>
        </p:cxnSp>
        <p:cxnSp>
          <p:nvCxnSpPr>
            <p:cNvPr id="19" name="Curved Connector 36"/>
            <p:cNvCxnSpPr>
              <a:cxnSpLocks noChangeShapeType="1"/>
              <a:stCxn id="7" idx="0"/>
              <a:endCxn id="5" idx="0"/>
            </p:cNvCxnSpPr>
            <p:nvPr/>
          </p:nvCxnSpPr>
          <p:spPr bwMode="auto">
            <a:xfrm rot="5400000" flipH="1" flipV="1">
              <a:off x="4286250" y="2276475"/>
              <a:ext cx="457200" cy="5676900"/>
            </a:xfrm>
            <a:prstGeom prst="curvedConnector3">
              <a:avLst>
                <a:gd name="adj1" fmla="val 288884"/>
              </a:avLst>
            </a:prstGeom>
            <a:noFill/>
            <a:ln w="57150">
              <a:solidFill>
                <a:schemeClr val="accent3"/>
              </a:solidFill>
              <a:prstDash val="sysDash"/>
              <a:round/>
              <a:headEnd/>
              <a:tailEnd type="arrow" w="med" len="med"/>
            </a:ln>
            <a:extLst>
              <a:ext uri="{909E8E84-426E-40dd-AFC4-6F175D3DCCD1}">
                <a14:hiddenFill xmlns:a14="http://schemas.microsoft.com/office/drawing/2010/main">
                  <a:noFill/>
                </a14:hiddenFill>
              </a:ext>
            </a:extLst>
          </p:spPr>
        </p:cxnSp>
        <p:cxnSp>
          <p:nvCxnSpPr>
            <p:cNvPr id="28" name="Straight Arrow Connector 10"/>
            <p:cNvCxnSpPr>
              <a:cxnSpLocks noChangeShapeType="1"/>
            </p:cNvCxnSpPr>
            <p:nvPr/>
          </p:nvCxnSpPr>
          <p:spPr bwMode="auto">
            <a:xfrm flipH="1">
              <a:off x="2499659" y="4612902"/>
              <a:ext cx="1143000" cy="897871"/>
            </a:xfrm>
            <a:prstGeom prst="straightConnector1">
              <a:avLst/>
            </a:prstGeom>
            <a:noFill/>
            <a:ln w="57150">
              <a:solidFill>
                <a:schemeClr val="accent3"/>
              </a:solidFill>
              <a:round/>
              <a:headEnd/>
              <a:tailEnd type="arrow" w="med" len="med"/>
            </a:ln>
            <a:extLst>
              <a:ext uri="{909E8E84-426E-40dd-AFC4-6F175D3DCCD1}">
                <a14:hiddenFill xmlns:a14="http://schemas.microsoft.com/office/drawing/2010/main">
                  <a:noFill/>
                </a14:hiddenFill>
              </a:ext>
            </a:extLst>
          </p:spPr>
        </p:cxnSp>
        <p:cxnSp>
          <p:nvCxnSpPr>
            <p:cNvPr id="29" name="Straight Arrow Connector 10"/>
            <p:cNvCxnSpPr>
              <a:cxnSpLocks noChangeShapeType="1"/>
            </p:cNvCxnSpPr>
            <p:nvPr/>
          </p:nvCxnSpPr>
          <p:spPr bwMode="auto">
            <a:xfrm flipV="1">
              <a:off x="4201459" y="4854687"/>
              <a:ext cx="0" cy="488838"/>
            </a:xfrm>
            <a:prstGeom prst="straightConnector1">
              <a:avLst/>
            </a:prstGeom>
            <a:noFill/>
            <a:ln w="57150">
              <a:solidFill>
                <a:schemeClr val="accent3"/>
              </a:solidFill>
              <a:round/>
              <a:headEnd/>
              <a:tailEnd type="arrow" w="med" len="med"/>
            </a:ln>
            <a:extLst>
              <a:ext uri="{909E8E84-426E-40dd-AFC4-6F175D3DCCD1}">
                <a14:hiddenFill xmlns:a14="http://schemas.microsoft.com/office/drawing/2010/main">
                  <a:noFill/>
                </a14:hiddenFill>
              </a:ext>
            </a:extLst>
          </p:spPr>
        </p:cxnSp>
        <p:cxnSp>
          <p:nvCxnSpPr>
            <p:cNvPr id="30" name="Straight Arrow Connector 10"/>
            <p:cNvCxnSpPr>
              <a:cxnSpLocks noChangeShapeType="1"/>
            </p:cNvCxnSpPr>
            <p:nvPr/>
          </p:nvCxnSpPr>
          <p:spPr bwMode="auto">
            <a:xfrm flipH="1" flipV="1">
              <a:off x="5184588" y="4508315"/>
              <a:ext cx="1459754" cy="483159"/>
            </a:xfrm>
            <a:prstGeom prst="straightConnector1">
              <a:avLst/>
            </a:prstGeom>
            <a:noFill/>
            <a:ln w="57150">
              <a:solidFill>
                <a:schemeClr val="accent3"/>
              </a:solidFill>
              <a:round/>
              <a:headEnd/>
              <a:tailEnd type="arrow" w="med" len="med"/>
            </a:ln>
            <a:extLst>
              <a:ext uri="{909E8E84-426E-40dd-AFC4-6F175D3DCCD1}">
                <a14:hiddenFill xmlns:a14="http://schemas.microsoft.com/office/drawing/2010/main">
                  <a:noFill/>
                </a14:hiddenFill>
              </a:ext>
            </a:extLst>
          </p:spPr>
        </p:cxnSp>
        <p:cxnSp>
          <p:nvCxnSpPr>
            <p:cNvPr id="32" name="Straight Arrow Connector 10"/>
            <p:cNvCxnSpPr>
              <a:cxnSpLocks noChangeShapeType="1"/>
              <a:stCxn id="5" idx="1"/>
            </p:cNvCxnSpPr>
            <p:nvPr/>
          </p:nvCxnSpPr>
          <p:spPr bwMode="auto">
            <a:xfrm flipH="1">
              <a:off x="5422154" y="5114925"/>
              <a:ext cx="1283446" cy="576728"/>
            </a:xfrm>
            <a:prstGeom prst="straightConnector1">
              <a:avLst/>
            </a:prstGeom>
            <a:noFill/>
            <a:ln w="57150">
              <a:solidFill>
                <a:schemeClr val="accent3"/>
              </a:solidFill>
              <a:round/>
              <a:headEnd/>
              <a:tailEnd type="arrow" w="med" len="med"/>
            </a:ln>
            <a:extLst>
              <a:ext uri="{909E8E84-426E-40dd-AFC4-6F175D3DCCD1}">
                <a14:hiddenFill xmlns:a14="http://schemas.microsoft.com/office/drawing/2010/main">
                  <a:noFill/>
                </a14:hiddenFill>
              </a:ext>
            </a:extLst>
          </p:spPr>
        </p:cxnSp>
        <p:cxnSp>
          <p:nvCxnSpPr>
            <p:cNvPr id="42" name="Straight Arrow Connector 10"/>
            <p:cNvCxnSpPr>
              <a:cxnSpLocks noChangeShapeType="1"/>
            </p:cNvCxnSpPr>
            <p:nvPr/>
          </p:nvCxnSpPr>
          <p:spPr bwMode="auto">
            <a:xfrm>
              <a:off x="4413623" y="4886325"/>
              <a:ext cx="1" cy="457200"/>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49805934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Plants without ants have more beetles</a:t>
            </a:r>
            <a:endParaRPr lang="en-US" dirty="0"/>
          </a:p>
        </p:txBody>
      </p:sp>
      <p:pic>
        <p:nvPicPr>
          <p:cNvPr id="6" name="Content Placeholder 5"/>
          <p:cNvPicPr>
            <a:picLocks noGrp="1" noChangeAspect="1"/>
          </p:cNvPicPr>
          <p:nvPr>
            <p:ph idx="1"/>
          </p:nvPr>
        </p:nvPicPr>
        <p:blipFill>
          <a:blip r:embed="rId2"/>
          <a:srcRect l="783" r="783"/>
          <a:stretch>
            <a:fillRect/>
          </a:stretch>
        </p:blipFill>
        <p:spPr>
          <a:xfrm>
            <a:off x="1697318" y="1276807"/>
            <a:ext cx="5512322" cy="3031565"/>
          </a:xfrm>
        </p:spPr>
      </p:pic>
      <p:sp>
        <p:nvSpPr>
          <p:cNvPr id="7" name="TextBox 6"/>
          <p:cNvSpPr txBox="1"/>
          <p:nvPr/>
        </p:nvSpPr>
        <p:spPr>
          <a:xfrm>
            <a:off x="3406588" y="4223386"/>
            <a:ext cx="2525059" cy="369332"/>
          </a:xfrm>
          <a:prstGeom prst="rect">
            <a:avLst/>
          </a:prstGeom>
          <a:noFill/>
        </p:spPr>
        <p:txBody>
          <a:bodyPr wrap="square" rtlCol="0">
            <a:spAutoFit/>
          </a:bodyPr>
          <a:lstStyle/>
          <a:p>
            <a:pPr algn="ctr"/>
            <a:r>
              <a:rPr lang="en-US" dirty="0" smtClean="0"/>
              <a:t>Time (months)</a:t>
            </a:r>
            <a:endParaRPr lang="en-US" dirty="0"/>
          </a:p>
        </p:txBody>
      </p:sp>
      <p:sp>
        <p:nvSpPr>
          <p:cNvPr id="8" name="TextBox 7"/>
          <p:cNvSpPr txBox="1"/>
          <p:nvPr/>
        </p:nvSpPr>
        <p:spPr>
          <a:xfrm rot="16200000">
            <a:off x="-296117" y="2364421"/>
            <a:ext cx="3617539" cy="369332"/>
          </a:xfrm>
          <a:prstGeom prst="rect">
            <a:avLst/>
          </a:prstGeom>
          <a:noFill/>
        </p:spPr>
        <p:txBody>
          <a:bodyPr wrap="square" rtlCol="0">
            <a:spAutoFit/>
          </a:bodyPr>
          <a:lstStyle/>
          <a:p>
            <a:pPr algn="ctr"/>
            <a:r>
              <a:rPr lang="en-US" dirty="0" smtClean="0"/>
              <a:t>Beetles per stem</a:t>
            </a:r>
            <a:endParaRPr lang="en-US" dirty="0"/>
          </a:p>
        </p:txBody>
      </p:sp>
      <p:sp>
        <p:nvSpPr>
          <p:cNvPr id="9" name="TextBox 8"/>
          <p:cNvSpPr txBox="1"/>
          <p:nvPr/>
        </p:nvSpPr>
        <p:spPr>
          <a:xfrm>
            <a:off x="6084047" y="2089786"/>
            <a:ext cx="2525059" cy="369332"/>
          </a:xfrm>
          <a:prstGeom prst="rect">
            <a:avLst/>
          </a:prstGeom>
          <a:noFill/>
        </p:spPr>
        <p:txBody>
          <a:bodyPr wrap="square" rtlCol="0">
            <a:spAutoFit/>
          </a:bodyPr>
          <a:lstStyle/>
          <a:p>
            <a:pPr algn="ctr"/>
            <a:r>
              <a:rPr lang="en-US" dirty="0" smtClean="0"/>
              <a:t>No Ants</a:t>
            </a:r>
            <a:endParaRPr lang="en-US" dirty="0"/>
          </a:p>
        </p:txBody>
      </p:sp>
      <p:sp>
        <p:nvSpPr>
          <p:cNvPr id="10" name="TextBox 9"/>
          <p:cNvSpPr txBox="1"/>
          <p:nvPr/>
        </p:nvSpPr>
        <p:spPr>
          <a:xfrm>
            <a:off x="6087039" y="3533105"/>
            <a:ext cx="2525059" cy="369332"/>
          </a:xfrm>
          <a:prstGeom prst="rect">
            <a:avLst/>
          </a:prstGeom>
          <a:noFill/>
        </p:spPr>
        <p:txBody>
          <a:bodyPr wrap="square" rtlCol="0">
            <a:spAutoFit/>
          </a:bodyPr>
          <a:lstStyle/>
          <a:p>
            <a:pPr algn="ctr"/>
            <a:r>
              <a:rPr lang="en-US" dirty="0" smtClean="0"/>
              <a:t>With Ants</a:t>
            </a:r>
            <a:endParaRPr lang="en-US" dirty="0"/>
          </a:p>
        </p:txBody>
      </p:sp>
      <p:sp>
        <p:nvSpPr>
          <p:cNvPr id="11" name="TextBox 10"/>
          <p:cNvSpPr txBox="1"/>
          <p:nvPr/>
        </p:nvSpPr>
        <p:spPr>
          <a:xfrm>
            <a:off x="5378825" y="6275296"/>
            <a:ext cx="3385674" cy="369332"/>
          </a:xfrm>
          <a:prstGeom prst="rect">
            <a:avLst/>
          </a:prstGeom>
          <a:noFill/>
        </p:spPr>
        <p:txBody>
          <a:bodyPr wrap="square" rtlCol="0">
            <a:spAutoFit/>
          </a:bodyPr>
          <a:lstStyle/>
          <a:p>
            <a:pPr algn="ctr"/>
            <a:r>
              <a:rPr lang="en-US" dirty="0" smtClean="0"/>
              <a:t>Adapted from Messina 1981</a:t>
            </a:r>
            <a:endParaRPr lang="en-US" dirty="0"/>
          </a:p>
        </p:txBody>
      </p:sp>
      <p:sp>
        <p:nvSpPr>
          <p:cNvPr id="13" name="Rectangle 12"/>
          <p:cNvSpPr>
            <a:spLocks noChangeArrowheads="1"/>
          </p:cNvSpPr>
          <p:nvPr/>
        </p:nvSpPr>
        <p:spPr bwMode="auto">
          <a:xfrm>
            <a:off x="6705600" y="5216225"/>
            <a:ext cx="1295400" cy="457200"/>
          </a:xfrm>
          <a:prstGeom prst="rect">
            <a:avLst/>
          </a:prstGeom>
          <a:solidFill>
            <a:schemeClr val="tx2">
              <a:lumMod val="20000"/>
              <a:lumOff val="80000"/>
            </a:schemeClr>
          </a:solidFill>
          <a:ln w="9525">
            <a:solidFill>
              <a:schemeClr val="tx1"/>
            </a:solidFill>
            <a:round/>
            <a:headEnd/>
            <a:tailEnd/>
          </a:ln>
        </p:spPr>
        <p:txBody>
          <a:bodyPr/>
          <a:lstStyle/>
          <a:p>
            <a:pPr algn="ctr"/>
            <a:r>
              <a:rPr lang="en-US"/>
              <a:t>plants</a:t>
            </a:r>
          </a:p>
        </p:txBody>
      </p:sp>
      <p:sp>
        <p:nvSpPr>
          <p:cNvPr id="14" name="Rectangle 13"/>
          <p:cNvSpPr>
            <a:spLocks noChangeArrowheads="1"/>
          </p:cNvSpPr>
          <p:nvPr/>
        </p:nvSpPr>
        <p:spPr bwMode="auto">
          <a:xfrm>
            <a:off x="3505200" y="5673425"/>
            <a:ext cx="1981200" cy="457200"/>
          </a:xfrm>
          <a:prstGeom prst="rect">
            <a:avLst/>
          </a:prstGeom>
          <a:solidFill>
            <a:schemeClr val="tx2">
              <a:lumMod val="20000"/>
              <a:lumOff val="80000"/>
            </a:schemeClr>
          </a:solidFill>
          <a:ln w="9525">
            <a:solidFill>
              <a:schemeClr val="tx1"/>
            </a:solidFill>
            <a:round/>
            <a:headEnd/>
            <a:tailEnd/>
          </a:ln>
        </p:spPr>
        <p:txBody>
          <a:bodyPr/>
          <a:lstStyle/>
          <a:p>
            <a:pPr algn="ctr"/>
            <a:r>
              <a:rPr lang="en-US" dirty="0"/>
              <a:t>a</a:t>
            </a:r>
            <a:r>
              <a:rPr lang="en-US" dirty="0" smtClean="0"/>
              <a:t>phids</a:t>
            </a:r>
            <a:endParaRPr lang="en-US" dirty="0"/>
          </a:p>
        </p:txBody>
      </p:sp>
      <p:sp>
        <p:nvSpPr>
          <p:cNvPr id="16" name="Rectangle 8"/>
          <p:cNvSpPr>
            <a:spLocks noChangeArrowheads="1"/>
          </p:cNvSpPr>
          <p:nvPr/>
        </p:nvSpPr>
        <p:spPr bwMode="auto">
          <a:xfrm>
            <a:off x="3657600" y="4759025"/>
            <a:ext cx="1676400" cy="457200"/>
          </a:xfrm>
          <a:prstGeom prst="rect">
            <a:avLst/>
          </a:prstGeom>
          <a:solidFill>
            <a:schemeClr val="tx2">
              <a:lumMod val="20000"/>
              <a:lumOff val="80000"/>
            </a:schemeClr>
          </a:solidFill>
          <a:ln w="9525">
            <a:solidFill>
              <a:schemeClr val="tx1"/>
            </a:solidFill>
            <a:round/>
            <a:headEnd/>
            <a:tailEnd/>
          </a:ln>
        </p:spPr>
        <p:txBody>
          <a:bodyPr/>
          <a:lstStyle/>
          <a:p>
            <a:pPr algn="ctr"/>
            <a:r>
              <a:rPr lang="en-US" dirty="0"/>
              <a:t>beetles</a:t>
            </a:r>
          </a:p>
        </p:txBody>
      </p:sp>
      <p:cxnSp>
        <p:nvCxnSpPr>
          <p:cNvPr id="18" name="Straight Arrow Connector 12"/>
          <p:cNvCxnSpPr>
            <a:cxnSpLocks noChangeShapeType="1"/>
          </p:cNvCxnSpPr>
          <p:nvPr/>
        </p:nvCxnSpPr>
        <p:spPr bwMode="auto">
          <a:xfrm flipV="1">
            <a:off x="5486400" y="5624117"/>
            <a:ext cx="1219200" cy="457200"/>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9" name="Straight Arrow Connector 17"/>
          <p:cNvCxnSpPr>
            <a:cxnSpLocks noChangeShapeType="1"/>
          </p:cNvCxnSpPr>
          <p:nvPr/>
        </p:nvCxnSpPr>
        <p:spPr bwMode="auto">
          <a:xfrm>
            <a:off x="5334000" y="4793392"/>
            <a:ext cx="1371600" cy="457200"/>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4" name="Straight Arrow Connector 10"/>
          <p:cNvCxnSpPr>
            <a:cxnSpLocks noChangeShapeType="1"/>
          </p:cNvCxnSpPr>
          <p:nvPr/>
        </p:nvCxnSpPr>
        <p:spPr bwMode="auto">
          <a:xfrm flipV="1">
            <a:off x="4201459" y="5184587"/>
            <a:ext cx="0" cy="488838"/>
          </a:xfrm>
          <a:prstGeom prst="straightConnector1">
            <a:avLst/>
          </a:prstGeom>
          <a:noFill/>
          <a:ln w="57150">
            <a:solidFill>
              <a:schemeClr val="accent3"/>
            </a:solidFill>
            <a:round/>
            <a:headEnd/>
            <a:tailEnd type="arrow" w="med" len="med"/>
          </a:ln>
          <a:extLst>
            <a:ext uri="{909E8E84-426E-40dd-AFC4-6F175D3DCCD1}">
              <a14:hiddenFill xmlns:a14="http://schemas.microsoft.com/office/drawing/2010/main">
                <a:noFill/>
              </a14:hiddenFill>
            </a:ext>
          </a:extLst>
        </p:spPr>
      </p:cxnSp>
      <p:cxnSp>
        <p:nvCxnSpPr>
          <p:cNvPr id="25" name="Straight Arrow Connector 10"/>
          <p:cNvCxnSpPr>
            <a:cxnSpLocks noChangeShapeType="1"/>
          </p:cNvCxnSpPr>
          <p:nvPr/>
        </p:nvCxnSpPr>
        <p:spPr bwMode="auto">
          <a:xfrm flipH="1" flipV="1">
            <a:off x="5184588" y="4838215"/>
            <a:ext cx="1459754" cy="483159"/>
          </a:xfrm>
          <a:prstGeom prst="straightConnector1">
            <a:avLst/>
          </a:prstGeom>
          <a:noFill/>
          <a:ln w="57150">
            <a:solidFill>
              <a:schemeClr val="accent3"/>
            </a:solidFill>
            <a:round/>
            <a:headEnd/>
            <a:tailEnd type="arrow" w="med" len="med"/>
          </a:ln>
          <a:extLst>
            <a:ext uri="{909E8E84-426E-40dd-AFC4-6F175D3DCCD1}">
              <a14:hiddenFill xmlns:a14="http://schemas.microsoft.com/office/drawing/2010/main">
                <a:noFill/>
              </a14:hiddenFill>
            </a:ext>
          </a:extLst>
        </p:spPr>
      </p:cxnSp>
      <p:cxnSp>
        <p:nvCxnSpPr>
          <p:cNvPr id="26" name="Straight Arrow Connector 10"/>
          <p:cNvCxnSpPr>
            <a:cxnSpLocks noChangeShapeType="1"/>
            <a:stCxn id="13" idx="1"/>
          </p:cNvCxnSpPr>
          <p:nvPr/>
        </p:nvCxnSpPr>
        <p:spPr bwMode="auto">
          <a:xfrm flipH="1">
            <a:off x="5422154" y="5444825"/>
            <a:ext cx="1283446" cy="576728"/>
          </a:xfrm>
          <a:prstGeom prst="straightConnector1">
            <a:avLst/>
          </a:prstGeom>
          <a:noFill/>
          <a:ln w="57150">
            <a:solidFill>
              <a:schemeClr val="accent3"/>
            </a:solidFill>
            <a:round/>
            <a:headEnd/>
            <a:tailEnd type="arrow" w="med" len="med"/>
          </a:ln>
          <a:extLst>
            <a:ext uri="{909E8E84-426E-40dd-AFC4-6F175D3DCCD1}">
              <a14:hiddenFill xmlns:a14="http://schemas.microsoft.com/office/drawing/2010/main">
                <a:noFill/>
              </a14:hiddenFill>
            </a:ext>
          </a:extLst>
        </p:spPr>
      </p:cxnSp>
      <p:cxnSp>
        <p:nvCxnSpPr>
          <p:cNvPr id="27" name="Straight Arrow Connector 10"/>
          <p:cNvCxnSpPr>
            <a:cxnSpLocks noChangeShapeType="1"/>
          </p:cNvCxnSpPr>
          <p:nvPr/>
        </p:nvCxnSpPr>
        <p:spPr bwMode="auto">
          <a:xfrm>
            <a:off x="4413623" y="5216225"/>
            <a:ext cx="1" cy="457200"/>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35940798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Plants with Ants grow better</a:t>
            </a:r>
            <a:endParaRPr lang="en-US" dirty="0"/>
          </a:p>
        </p:txBody>
      </p:sp>
      <p:pic>
        <p:nvPicPr>
          <p:cNvPr id="4" name="Picture 3"/>
          <p:cNvPicPr>
            <a:picLocks noChangeAspect="1"/>
          </p:cNvPicPr>
          <p:nvPr/>
        </p:nvPicPr>
        <p:blipFill>
          <a:blip r:embed="rId2"/>
          <a:stretch>
            <a:fillRect/>
          </a:stretch>
        </p:blipFill>
        <p:spPr>
          <a:xfrm>
            <a:off x="2032000" y="1340670"/>
            <a:ext cx="4737847" cy="2613336"/>
          </a:xfrm>
          <a:prstGeom prst="rect">
            <a:avLst/>
          </a:prstGeom>
        </p:spPr>
      </p:pic>
      <p:sp>
        <p:nvSpPr>
          <p:cNvPr id="5" name="TextBox 4"/>
          <p:cNvSpPr txBox="1"/>
          <p:nvPr/>
        </p:nvSpPr>
        <p:spPr>
          <a:xfrm rot="16200000">
            <a:off x="38566" y="2167506"/>
            <a:ext cx="3617539" cy="369332"/>
          </a:xfrm>
          <a:prstGeom prst="rect">
            <a:avLst/>
          </a:prstGeom>
          <a:noFill/>
        </p:spPr>
        <p:txBody>
          <a:bodyPr wrap="square" rtlCol="0">
            <a:spAutoFit/>
          </a:bodyPr>
          <a:lstStyle/>
          <a:p>
            <a:pPr algn="ctr"/>
            <a:r>
              <a:rPr lang="en-US" dirty="0" smtClean="0"/>
              <a:t>Plant Height (cm)</a:t>
            </a:r>
            <a:endParaRPr lang="en-US" dirty="0"/>
          </a:p>
        </p:txBody>
      </p:sp>
      <p:sp>
        <p:nvSpPr>
          <p:cNvPr id="6" name="TextBox 5"/>
          <p:cNvSpPr txBox="1"/>
          <p:nvPr/>
        </p:nvSpPr>
        <p:spPr>
          <a:xfrm>
            <a:off x="2730966" y="3976276"/>
            <a:ext cx="3617539" cy="369332"/>
          </a:xfrm>
          <a:prstGeom prst="rect">
            <a:avLst/>
          </a:prstGeom>
          <a:noFill/>
        </p:spPr>
        <p:txBody>
          <a:bodyPr wrap="square" rtlCol="0">
            <a:spAutoFit/>
          </a:bodyPr>
          <a:lstStyle/>
          <a:p>
            <a:pPr algn="ctr"/>
            <a:r>
              <a:rPr lang="en-US" dirty="0" smtClean="0"/>
              <a:t>Time (months)</a:t>
            </a:r>
            <a:endParaRPr lang="en-US" dirty="0"/>
          </a:p>
        </p:txBody>
      </p:sp>
      <p:sp>
        <p:nvSpPr>
          <p:cNvPr id="7" name="TextBox 6"/>
          <p:cNvSpPr txBox="1"/>
          <p:nvPr/>
        </p:nvSpPr>
        <p:spPr>
          <a:xfrm>
            <a:off x="6185367" y="1708206"/>
            <a:ext cx="2501434" cy="369332"/>
          </a:xfrm>
          <a:prstGeom prst="rect">
            <a:avLst/>
          </a:prstGeom>
          <a:noFill/>
        </p:spPr>
        <p:txBody>
          <a:bodyPr wrap="square" rtlCol="0">
            <a:spAutoFit/>
          </a:bodyPr>
          <a:lstStyle/>
          <a:p>
            <a:pPr algn="ctr"/>
            <a:r>
              <a:rPr lang="en-US" dirty="0" smtClean="0"/>
              <a:t>With Ants</a:t>
            </a:r>
            <a:endParaRPr lang="en-US" dirty="0"/>
          </a:p>
        </p:txBody>
      </p:sp>
      <p:sp>
        <p:nvSpPr>
          <p:cNvPr id="8" name="TextBox 7"/>
          <p:cNvSpPr txBox="1"/>
          <p:nvPr/>
        </p:nvSpPr>
        <p:spPr>
          <a:xfrm>
            <a:off x="6185367" y="2428975"/>
            <a:ext cx="2501434" cy="369332"/>
          </a:xfrm>
          <a:prstGeom prst="rect">
            <a:avLst/>
          </a:prstGeom>
          <a:noFill/>
        </p:spPr>
        <p:txBody>
          <a:bodyPr wrap="square" rtlCol="0">
            <a:spAutoFit/>
          </a:bodyPr>
          <a:lstStyle/>
          <a:p>
            <a:pPr algn="ctr"/>
            <a:r>
              <a:rPr lang="en-US" dirty="0" smtClean="0"/>
              <a:t>No Ants</a:t>
            </a:r>
            <a:endParaRPr lang="en-US" dirty="0"/>
          </a:p>
        </p:txBody>
      </p:sp>
      <p:sp>
        <p:nvSpPr>
          <p:cNvPr id="9" name="TextBox 8"/>
          <p:cNvSpPr txBox="1"/>
          <p:nvPr/>
        </p:nvSpPr>
        <p:spPr>
          <a:xfrm>
            <a:off x="5378825" y="6275296"/>
            <a:ext cx="3385674" cy="369332"/>
          </a:xfrm>
          <a:prstGeom prst="rect">
            <a:avLst/>
          </a:prstGeom>
          <a:noFill/>
        </p:spPr>
        <p:txBody>
          <a:bodyPr wrap="square" rtlCol="0">
            <a:spAutoFit/>
          </a:bodyPr>
          <a:lstStyle/>
          <a:p>
            <a:pPr algn="ctr"/>
            <a:r>
              <a:rPr lang="en-US" dirty="0" smtClean="0"/>
              <a:t>Adapted from Messina 1981</a:t>
            </a:r>
            <a:endParaRPr lang="en-US" dirty="0"/>
          </a:p>
        </p:txBody>
      </p:sp>
      <p:grpSp>
        <p:nvGrpSpPr>
          <p:cNvPr id="10" name="Group 9"/>
          <p:cNvGrpSpPr/>
          <p:nvPr/>
        </p:nvGrpSpPr>
        <p:grpSpPr>
          <a:xfrm>
            <a:off x="838200" y="4759025"/>
            <a:ext cx="7162800" cy="1371600"/>
            <a:chOff x="838200" y="4429125"/>
            <a:chExt cx="7162800" cy="1371600"/>
          </a:xfrm>
        </p:grpSpPr>
        <p:sp>
          <p:nvSpPr>
            <p:cNvPr id="11" name="Rectangle 10"/>
            <p:cNvSpPr>
              <a:spLocks noChangeArrowheads="1"/>
            </p:cNvSpPr>
            <p:nvPr/>
          </p:nvSpPr>
          <p:spPr bwMode="auto">
            <a:xfrm>
              <a:off x="6705600" y="4886325"/>
              <a:ext cx="1295400" cy="457200"/>
            </a:xfrm>
            <a:prstGeom prst="rect">
              <a:avLst/>
            </a:prstGeom>
            <a:solidFill>
              <a:schemeClr val="tx2">
                <a:lumMod val="20000"/>
                <a:lumOff val="80000"/>
              </a:schemeClr>
            </a:solidFill>
            <a:ln w="9525">
              <a:solidFill>
                <a:schemeClr val="tx1"/>
              </a:solidFill>
              <a:round/>
              <a:headEnd/>
              <a:tailEnd/>
            </a:ln>
          </p:spPr>
          <p:txBody>
            <a:bodyPr/>
            <a:lstStyle/>
            <a:p>
              <a:pPr algn="ctr"/>
              <a:r>
                <a:rPr lang="en-US"/>
                <a:t>plants</a:t>
              </a:r>
            </a:p>
          </p:txBody>
        </p:sp>
        <p:sp>
          <p:nvSpPr>
            <p:cNvPr id="12" name="Rectangle 11"/>
            <p:cNvSpPr>
              <a:spLocks noChangeArrowheads="1"/>
            </p:cNvSpPr>
            <p:nvPr/>
          </p:nvSpPr>
          <p:spPr bwMode="auto">
            <a:xfrm>
              <a:off x="3505200" y="5343525"/>
              <a:ext cx="1981200" cy="457200"/>
            </a:xfrm>
            <a:prstGeom prst="rect">
              <a:avLst/>
            </a:prstGeom>
            <a:solidFill>
              <a:schemeClr val="tx2">
                <a:lumMod val="20000"/>
                <a:lumOff val="80000"/>
              </a:schemeClr>
            </a:solidFill>
            <a:ln w="9525">
              <a:solidFill>
                <a:schemeClr val="tx1"/>
              </a:solidFill>
              <a:round/>
              <a:headEnd/>
              <a:tailEnd/>
            </a:ln>
          </p:spPr>
          <p:txBody>
            <a:bodyPr/>
            <a:lstStyle/>
            <a:p>
              <a:pPr algn="ctr"/>
              <a:r>
                <a:rPr lang="en-US" dirty="0"/>
                <a:t>a</a:t>
              </a:r>
              <a:r>
                <a:rPr lang="en-US" dirty="0" smtClean="0"/>
                <a:t>phids</a:t>
              </a:r>
              <a:endParaRPr lang="en-US" dirty="0"/>
            </a:p>
          </p:txBody>
        </p:sp>
        <p:sp>
          <p:nvSpPr>
            <p:cNvPr id="13" name="Rectangle 12"/>
            <p:cNvSpPr>
              <a:spLocks noChangeArrowheads="1"/>
            </p:cNvSpPr>
            <p:nvPr/>
          </p:nvSpPr>
          <p:spPr bwMode="auto">
            <a:xfrm>
              <a:off x="838200" y="5343525"/>
              <a:ext cx="1676400" cy="457200"/>
            </a:xfrm>
            <a:prstGeom prst="rect">
              <a:avLst/>
            </a:prstGeom>
            <a:solidFill>
              <a:schemeClr val="tx2">
                <a:lumMod val="20000"/>
                <a:lumOff val="80000"/>
              </a:schemeClr>
            </a:solidFill>
            <a:ln w="9525">
              <a:solidFill>
                <a:schemeClr val="tx1"/>
              </a:solidFill>
              <a:round/>
              <a:headEnd/>
              <a:tailEnd/>
            </a:ln>
          </p:spPr>
          <p:txBody>
            <a:bodyPr/>
            <a:lstStyle/>
            <a:p>
              <a:pPr algn="ctr"/>
              <a:r>
                <a:rPr lang="en-US" dirty="0"/>
                <a:t>ants</a:t>
              </a:r>
            </a:p>
          </p:txBody>
        </p:sp>
        <p:sp>
          <p:nvSpPr>
            <p:cNvPr id="14" name="Rectangle 8"/>
            <p:cNvSpPr>
              <a:spLocks noChangeArrowheads="1"/>
            </p:cNvSpPr>
            <p:nvPr/>
          </p:nvSpPr>
          <p:spPr bwMode="auto">
            <a:xfrm>
              <a:off x="3657600" y="4429125"/>
              <a:ext cx="1676400" cy="457200"/>
            </a:xfrm>
            <a:prstGeom prst="rect">
              <a:avLst/>
            </a:prstGeom>
            <a:solidFill>
              <a:schemeClr val="tx2">
                <a:lumMod val="20000"/>
                <a:lumOff val="80000"/>
              </a:schemeClr>
            </a:solidFill>
            <a:ln w="9525">
              <a:solidFill>
                <a:schemeClr val="tx1"/>
              </a:solidFill>
              <a:round/>
              <a:headEnd/>
              <a:tailEnd/>
            </a:ln>
          </p:spPr>
          <p:txBody>
            <a:bodyPr/>
            <a:lstStyle/>
            <a:p>
              <a:pPr algn="ctr"/>
              <a:r>
                <a:rPr lang="en-US" dirty="0"/>
                <a:t>beetles</a:t>
              </a:r>
            </a:p>
          </p:txBody>
        </p:sp>
        <p:cxnSp>
          <p:nvCxnSpPr>
            <p:cNvPr id="15" name="Straight Arrow Connector 10"/>
            <p:cNvCxnSpPr>
              <a:cxnSpLocks noChangeShapeType="1"/>
              <a:stCxn id="12" idx="1"/>
              <a:endCxn id="13" idx="3"/>
            </p:cNvCxnSpPr>
            <p:nvPr/>
          </p:nvCxnSpPr>
          <p:spPr bwMode="auto">
            <a:xfrm rot="10800000">
              <a:off x="2514600" y="5572125"/>
              <a:ext cx="990600" cy="1588"/>
            </a:xfrm>
            <a:prstGeom prst="straightConnector1">
              <a:avLst/>
            </a:prstGeom>
            <a:noFill/>
            <a:ln w="57150">
              <a:solidFill>
                <a:schemeClr val="accent3"/>
              </a:solidFill>
              <a:round/>
              <a:headEnd type="arrow"/>
              <a:tailEnd type="arrow" w="med" len="med"/>
            </a:ln>
            <a:extLst>
              <a:ext uri="{909E8E84-426E-40dd-AFC4-6F175D3DCCD1}">
                <a14:hiddenFill xmlns:a14="http://schemas.microsoft.com/office/drawing/2010/main">
                  <a:noFill/>
                </a14:hiddenFill>
              </a:ext>
            </a:extLst>
          </p:spPr>
        </p:cxnSp>
        <p:cxnSp>
          <p:nvCxnSpPr>
            <p:cNvPr id="16" name="Straight Arrow Connector 12"/>
            <p:cNvCxnSpPr>
              <a:cxnSpLocks noChangeShapeType="1"/>
            </p:cNvCxnSpPr>
            <p:nvPr/>
          </p:nvCxnSpPr>
          <p:spPr bwMode="auto">
            <a:xfrm flipV="1">
              <a:off x="5486400" y="5294217"/>
              <a:ext cx="1219200" cy="457200"/>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7" name="Straight Arrow Connector 17"/>
            <p:cNvCxnSpPr>
              <a:cxnSpLocks noChangeShapeType="1"/>
            </p:cNvCxnSpPr>
            <p:nvPr/>
          </p:nvCxnSpPr>
          <p:spPr bwMode="auto">
            <a:xfrm>
              <a:off x="5334000" y="4463492"/>
              <a:ext cx="1371600" cy="457200"/>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8" name="Straight Arrow Connector 24"/>
            <p:cNvCxnSpPr>
              <a:cxnSpLocks noChangeShapeType="1"/>
            </p:cNvCxnSpPr>
            <p:nvPr/>
          </p:nvCxnSpPr>
          <p:spPr bwMode="auto">
            <a:xfrm flipV="1">
              <a:off x="2514600" y="4478433"/>
              <a:ext cx="1143000" cy="914400"/>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9" name="Curved Connector 32"/>
            <p:cNvCxnSpPr>
              <a:cxnSpLocks noChangeShapeType="1"/>
              <a:stCxn id="11" idx="2"/>
              <a:endCxn id="13" idx="2"/>
            </p:cNvCxnSpPr>
            <p:nvPr/>
          </p:nvCxnSpPr>
          <p:spPr bwMode="auto">
            <a:xfrm rot="5400000">
              <a:off x="4286250" y="2733675"/>
              <a:ext cx="457200" cy="5676900"/>
            </a:xfrm>
            <a:prstGeom prst="curvedConnector3">
              <a:avLst>
                <a:gd name="adj1" fmla="val 206144"/>
              </a:avLst>
            </a:prstGeom>
            <a:noFill/>
            <a:ln w="57150">
              <a:solidFill>
                <a:srgbClr val="9BBB59"/>
              </a:solidFill>
              <a:prstDash val="sysDash"/>
              <a:round/>
              <a:headEnd/>
              <a:tailEnd type="arrow" w="med" len="med"/>
            </a:ln>
            <a:extLst>
              <a:ext uri="{909E8E84-426E-40dd-AFC4-6F175D3DCCD1}">
                <a14:hiddenFill xmlns:a14="http://schemas.microsoft.com/office/drawing/2010/main">
                  <a:noFill/>
                </a14:hiddenFill>
              </a:ext>
            </a:extLst>
          </p:spPr>
        </p:cxnSp>
        <p:cxnSp>
          <p:nvCxnSpPr>
            <p:cNvPr id="20" name="Curved Connector 36"/>
            <p:cNvCxnSpPr>
              <a:cxnSpLocks noChangeShapeType="1"/>
              <a:stCxn id="13" idx="0"/>
              <a:endCxn id="11" idx="0"/>
            </p:cNvCxnSpPr>
            <p:nvPr/>
          </p:nvCxnSpPr>
          <p:spPr bwMode="auto">
            <a:xfrm rot="5400000" flipH="1" flipV="1">
              <a:off x="4286250" y="2276475"/>
              <a:ext cx="457200" cy="5676900"/>
            </a:xfrm>
            <a:prstGeom prst="curvedConnector3">
              <a:avLst>
                <a:gd name="adj1" fmla="val 288884"/>
              </a:avLst>
            </a:prstGeom>
            <a:noFill/>
            <a:ln w="57150">
              <a:solidFill>
                <a:schemeClr val="accent3"/>
              </a:solidFill>
              <a:prstDash val="sysDash"/>
              <a:round/>
              <a:headEnd/>
              <a:tailEnd type="arrow" w="med" len="med"/>
            </a:ln>
            <a:extLst>
              <a:ext uri="{909E8E84-426E-40dd-AFC4-6F175D3DCCD1}">
                <a14:hiddenFill xmlns:a14="http://schemas.microsoft.com/office/drawing/2010/main">
                  <a:noFill/>
                </a14:hiddenFill>
              </a:ext>
            </a:extLst>
          </p:spPr>
        </p:cxnSp>
        <p:cxnSp>
          <p:nvCxnSpPr>
            <p:cNvPr id="21" name="Straight Arrow Connector 10"/>
            <p:cNvCxnSpPr>
              <a:cxnSpLocks noChangeShapeType="1"/>
            </p:cNvCxnSpPr>
            <p:nvPr/>
          </p:nvCxnSpPr>
          <p:spPr bwMode="auto">
            <a:xfrm flipH="1">
              <a:off x="2499659" y="4612902"/>
              <a:ext cx="1143000" cy="897871"/>
            </a:xfrm>
            <a:prstGeom prst="straightConnector1">
              <a:avLst/>
            </a:prstGeom>
            <a:noFill/>
            <a:ln w="57150">
              <a:solidFill>
                <a:schemeClr val="accent3"/>
              </a:solidFill>
              <a:round/>
              <a:headEnd/>
              <a:tailEnd type="arrow" w="med" len="med"/>
            </a:ln>
            <a:extLst>
              <a:ext uri="{909E8E84-426E-40dd-AFC4-6F175D3DCCD1}">
                <a14:hiddenFill xmlns:a14="http://schemas.microsoft.com/office/drawing/2010/main">
                  <a:noFill/>
                </a14:hiddenFill>
              </a:ext>
            </a:extLst>
          </p:spPr>
        </p:cxnSp>
        <p:cxnSp>
          <p:nvCxnSpPr>
            <p:cNvPr id="22" name="Straight Arrow Connector 10"/>
            <p:cNvCxnSpPr>
              <a:cxnSpLocks noChangeShapeType="1"/>
            </p:cNvCxnSpPr>
            <p:nvPr/>
          </p:nvCxnSpPr>
          <p:spPr bwMode="auto">
            <a:xfrm flipV="1">
              <a:off x="4201459" y="4854687"/>
              <a:ext cx="0" cy="488838"/>
            </a:xfrm>
            <a:prstGeom prst="straightConnector1">
              <a:avLst/>
            </a:prstGeom>
            <a:noFill/>
            <a:ln w="57150">
              <a:solidFill>
                <a:schemeClr val="accent3"/>
              </a:solidFill>
              <a:round/>
              <a:headEnd/>
              <a:tailEnd type="arrow" w="med" len="med"/>
            </a:ln>
            <a:extLst>
              <a:ext uri="{909E8E84-426E-40dd-AFC4-6F175D3DCCD1}">
                <a14:hiddenFill xmlns:a14="http://schemas.microsoft.com/office/drawing/2010/main">
                  <a:noFill/>
                </a14:hiddenFill>
              </a:ext>
            </a:extLst>
          </p:spPr>
        </p:cxnSp>
        <p:cxnSp>
          <p:nvCxnSpPr>
            <p:cNvPr id="23" name="Straight Arrow Connector 10"/>
            <p:cNvCxnSpPr>
              <a:cxnSpLocks noChangeShapeType="1"/>
            </p:cNvCxnSpPr>
            <p:nvPr/>
          </p:nvCxnSpPr>
          <p:spPr bwMode="auto">
            <a:xfrm flipH="1" flipV="1">
              <a:off x="5184588" y="4508315"/>
              <a:ext cx="1459754" cy="483159"/>
            </a:xfrm>
            <a:prstGeom prst="straightConnector1">
              <a:avLst/>
            </a:prstGeom>
            <a:noFill/>
            <a:ln w="57150">
              <a:solidFill>
                <a:schemeClr val="accent3"/>
              </a:solidFill>
              <a:round/>
              <a:headEnd/>
              <a:tailEnd type="arrow" w="med" len="med"/>
            </a:ln>
            <a:extLst>
              <a:ext uri="{909E8E84-426E-40dd-AFC4-6F175D3DCCD1}">
                <a14:hiddenFill xmlns:a14="http://schemas.microsoft.com/office/drawing/2010/main">
                  <a:noFill/>
                </a14:hiddenFill>
              </a:ext>
            </a:extLst>
          </p:spPr>
        </p:cxnSp>
        <p:cxnSp>
          <p:nvCxnSpPr>
            <p:cNvPr id="24" name="Straight Arrow Connector 10"/>
            <p:cNvCxnSpPr>
              <a:cxnSpLocks noChangeShapeType="1"/>
              <a:stCxn id="11" idx="1"/>
            </p:cNvCxnSpPr>
            <p:nvPr/>
          </p:nvCxnSpPr>
          <p:spPr bwMode="auto">
            <a:xfrm flipH="1">
              <a:off x="5422154" y="5114925"/>
              <a:ext cx="1283446" cy="576728"/>
            </a:xfrm>
            <a:prstGeom prst="straightConnector1">
              <a:avLst/>
            </a:prstGeom>
            <a:noFill/>
            <a:ln w="57150">
              <a:solidFill>
                <a:schemeClr val="accent3"/>
              </a:solidFill>
              <a:round/>
              <a:headEnd/>
              <a:tailEnd type="arrow" w="med" len="med"/>
            </a:ln>
            <a:extLst>
              <a:ext uri="{909E8E84-426E-40dd-AFC4-6F175D3DCCD1}">
                <a14:hiddenFill xmlns:a14="http://schemas.microsoft.com/office/drawing/2010/main">
                  <a:noFill/>
                </a14:hiddenFill>
              </a:ext>
            </a:extLst>
          </p:spPr>
        </p:cxnSp>
        <p:cxnSp>
          <p:nvCxnSpPr>
            <p:cNvPr id="25" name="Straight Arrow Connector 10"/>
            <p:cNvCxnSpPr>
              <a:cxnSpLocks noChangeShapeType="1"/>
            </p:cNvCxnSpPr>
            <p:nvPr/>
          </p:nvCxnSpPr>
          <p:spPr bwMode="auto">
            <a:xfrm>
              <a:off x="4413623" y="4886325"/>
              <a:ext cx="1" cy="457200"/>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221072560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458"/>
            <a:ext cx="8229600" cy="617337"/>
          </a:xfrm>
        </p:spPr>
        <p:txBody>
          <a:bodyPr>
            <a:normAutofit fontScale="90000"/>
          </a:bodyPr>
          <a:lstStyle/>
          <a:p>
            <a:r>
              <a:rPr lang="en-US" dirty="0" smtClean="0"/>
              <a:t>“X has </a:t>
            </a:r>
            <a:r>
              <a:rPr lang="en-US" u="sng" dirty="0" smtClean="0"/>
              <a:t>this</a:t>
            </a:r>
            <a:r>
              <a:rPr lang="en-US" dirty="0" smtClean="0"/>
              <a:t> effect on 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92402946"/>
              </p:ext>
            </p:extLst>
          </p:nvPr>
        </p:nvGraphicFramePr>
        <p:xfrm>
          <a:off x="702720" y="1287557"/>
          <a:ext cx="8229600" cy="5350235"/>
        </p:xfrm>
        <a:graphic>
          <a:graphicData uri="http://schemas.openxmlformats.org/drawingml/2006/table">
            <a:tbl>
              <a:tblPr firstRow="1" bandRow="1">
                <a:tableStyleId>{5C22544A-7EE6-4342-B048-85BDC9FD1C3A}</a:tableStyleId>
              </a:tblPr>
              <a:tblGrid>
                <a:gridCol w="918747"/>
                <a:gridCol w="2098126"/>
                <a:gridCol w="1920887"/>
                <a:gridCol w="1645920"/>
                <a:gridCol w="1645920"/>
              </a:tblGrid>
              <a:tr h="474472">
                <a:tc>
                  <a:txBody>
                    <a:bodyPr/>
                    <a:lstStyle/>
                    <a:p>
                      <a:endParaRPr lang="en-US" dirty="0">
                        <a:solidFill>
                          <a:schemeClr val="tx1"/>
                        </a:solidFill>
                      </a:endParaRPr>
                    </a:p>
                  </a:txBody>
                  <a:tcPr>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rgbClr val="FFFFFF"/>
                    </a:solidFill>
                  </a:tcPr>
                </a:tc>
                <a:tc>
                  <a:txBody>
                    <a:bodyPr/>
                    <a:lstStyle/>
                    <a:p>
                      <a:r>
                        <a:rPr lang="en-US" dirty="0" smtClean="0">
                          <a:solidFill>
                            <a:schemeClr val="tx1"/>
                          </a:solidFill>
                        </a:rPr>
                        <a:t>Ants</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r>
                        <a:rPr lang="en-US" dirty="0" smtClean="0">
                          <a:solidFill>
                            <a:schemeClr val="tx1"/>
                          </a:solidFill>
                        </a:rPr>
                        <a:t>Aphids</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r>
                        <a:rPr lang="en-US" dirty="0" smtClean="0">
                          <a:solidFill>
                            <a:schemeClr val="tx1"/>
                          </a:solidFill>
                        </a:rPr>
                        <a:t>Beetles</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r>
                        <a:rPr lang="en-US" dirty="0" smtClean="0">
                          <a:solidFill>
                            <a:schemeClr val="tx1"/>
                          </a:solidFill>
                        </a:rPr>
                        <a:t>Plant</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943843">
                <a:tc>
                  <a:txBody>
                    <a:bodyPr/>
                    <a:lstStyle/>
                    <a:p>
                      <a:r>
                        <a:rPr lang="en-US" dirty="0" smtClean="0"/>
                        <a:t>Ants</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7F7F7F"/>
                    </a:solidFill>
                  </a:tcPr>
                </a:tc>
                <a:tc>
                  <a:txBody>
                    <a:bodyPr/>
                    <a:lstStyle/>
                    <a:p>
                      <a:r>
                        <a:rPr lang="en-US" sz="1600" dirty="0" smtClean="0"/>
                        <a:t>Aphids provide Ants</a:t>
                      </a:r>
                      <a:r>
                        <a:rPr lang="en-US" sz="1600" baseline="0" dirty="0" smtClean="0"/>
                        <a:t> with “honeydew” food source</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3D69B"/>
                    </a:solidFill>
                  </a:tcPr>
                </a:tc>
                <a:tc>
                  <a:txBody>
                    <a:bodyPr/>
                    <a:lstStyle/>
                    <a:p>
                      <a:r>
                        <a:rPr lang="en-US" sz="1600" dirty="0" smtClean="0"/>
                        <a:t>Beetles indirectly</a:t>
                      </a:r>
                      <a:r>
                        <a:rPr lang="en-US" sz="1600" baseline="0" dirty="0" smtClean="0"/>
                        <a:t> reduce ants food source by competing with aphids</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1600" dirty="0" smtClean="0"/>
                        <a:t>Plants indirectly</a:t>
                      </a:r>
                      <a:r>
                        <a:rPr lang="en-US" sz="1600" baseline="0" dirty="0" smtClean="0"/>
                        <a:t> feed ants through aphids</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20000"/>
                        <a:lumOff val="80000"/>
                      </a:schemeClr>
                    </a:solidFill>
                  </a:tcPr>
                </a:tc>
              </a:tr>
              <a:tr h="943843">
                <a:tc>
                  <a:txBody>
                    <a:bodyPr/>
                    <a:lstStyle/>
                    <a:p>
                      <a:r>
                        <a:rPr lang="en-US" dirty="0" smtClean="0"/>
                        <a:t>Aphids</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600" dirty="0" smtClean="0"/>
                        <a:t>Ants</a:t>
                      </a:r>
                      <a:r>
                        <a:rPr lang="en-US" sz="1600" baseline="0" dirty="0" smtClean="0"/>
                        <a:t> defend aphids from predators and competitors, move aphid larvae to good habitat</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7F7F7F"/>
                    </a:solidFill>
                  </a:tcPr>
                </a:tc>
                <a:tc>
                  <a:txBody>
                    <a:bodyPr/>
                    <a:lstStyle/>
                    <a:p>
                      <a:r>
                        <a:rPr lang="en-US" sz="1600" dirty="0" smtClean="0"/>
                        <a:t>Beetles</a:t>
                      </a:r>
                      <a:r>
                        <a:rPr lang="en-US" sz="1600" baseline="0" dirty="0" smtClean="0"/>
                        <a:t> </a:t>
                      </a:r>
                      <a:r>
                        <a:rPr lang="en-US" sz="1600" dirty="0" smtClean="0"/>
                        <a:t>compete for</a:t>
                      </a:r>
                      <a:r>
                        <a:rPr lang="en-US" sz="1600" baseline="0" dirty="0" smtClean="0"/>
                        <a:t> food resource, kill aphids</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40000"/>
                        <a:lumOff val="60000"/>
                      </a:schemeClr>
                    </a:solidFill>
                  </a:tcPr>
                </a:tc>
                <a:tc>
                  <a:txBody>
                    <a:bodyPr/>
                    <a:lstStyle/>
                    <a:p>
                      <a:r>
                        <a:rPr lang="en-US" sz="1600" dirty="0" smtClean="0"/>
                        <a:t>Plants are a food</a:t>
                      </a:r>
                      <a:r>
                        <a:rPr lang="en-US" sz="1600" baseline="0" dirty="0" smtClean="0"/>
                        <a:t> source for aphids</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3D69B"/>
                    </a:solidFill>
                  </a:tcPr>
                </a:tc>
              </a:tr>
              <a:tr h="943843">
                <a:tc>
                  <a:txBody>
                    <a:bodyPr/>
                    <a:lstStyle/>
                    <a:p>
                      <a:r>
                        <a:rPr lang="en-US" dirty="0" smtClean="0"/>
                        <a:t>Beetles</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600" dirty="0" smtClean="0"/>
                        <a:t>Ants</a:t>
                      </a:r>
                      <a:r>
                        <a:rPr lang="en-US" sz="1600" baseline="0" dirty="0" smtClean="0"/>
                        <a:t> r</a:t>
                      </a:r>
                      <a:r>
                        <a:rPr lang="en-US" sz="1600" dirty="0" smtClean="0"/>
                        <a:t>emove beetle larvae from plant</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6B9B8"/>
                    </a:solidFill>
                  </a:tcPr>
                </a:tc>
                <a:tc>
                  <a:txBody>
                    <a:bodyPr/>
                    <a:lstStyle/>
                    <a:p>
                      <a:r>
                        <a:rPr lang="en-US" sz="1600" dirty="0" smtClean="0"/>
                        <a:t>Aphids</a:t>
                      </a:r>
                      <a:r>
                        <a:rPr lang="en-US" sz="1600" baseline="0" dirty="0" smtClean="0"/>
                        <a:t> c</a:t>
                      </a:r>
                      <a:r>
                        <a:rPr lang="en-US" sz="1600" dirty="0" smtClean="0"/>
                        <a:t>ompete against</a:t>
                      </a:r>
                      <a:r>
                        <a:rPr lang="en-US" sz="1600" baseline="0" dirty="0" smtClean="0"/>
                        <a:t> these and other herbivores</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6B9B8"/>
                    </a:solidFill>
                  </a:tcPr>
                </a:tc>
                <a:tc>
                  <a:txBody>
                    <a:bodyPr/>
                    <a:lstStyle/>
                    <a:p>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50000"/>
                      </a:schemeClr>
                    </a:solidFill>
                  </a:tcPr>
                </a:tc>
                <a:tc>
                  <a:txBody>
                    <a:bodyPr/>
                    <a:lstStyle/>
                    <a:p>
                      <a:r>
                        <a:rPr lang="en-US" sz="1600" dirty="0" smtClean="0"/>
                        <a:t>Plants are a food source for beetle larvae</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3D69B"/>
                    </a:solidFill>
                  </a:tcPr>
                </a:tc>
              </a:tr>
              <a:tr h="943843">
                <a:tc>
                  <a:txBody>
                    <a:bodyPr/>
                    <a:lstStyle/>
                    <a:p>
                      <a:r>
                        <a:rPr lang="en-US" dirty="0" smtClean="0"/>
                        <a:t>Plants</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600" dirty="0" smtClean="0"/>
                        <a:t>Ants</a:t>
                      </a:r>
                      <a:r>
                        <a:rPr lang="en-US" sz="1600" baseline="0" dirty="0" smtClean="0"/>
                        <a:t> p</a:t>
                      </a:r>
                      <a:r>
                        <a:rPr lang="en-US" sz="1600" dirty="0" smtClean="0"/>
                        <a:t>revent honeydew build-up,</a:t>
                      </a:r>
                      <a:r>
                        <a:rPr lang="en-US" sz="1600" baseline="0" dirty="0" smtClean="0"/>
                        <a:t> preventing fungal growth, remove highly damaging herbivores</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20000"/>
                        <a:lumOff val="80000"/>
                      </a:schemeClr>
                    </a:solidFill>
                  </a:tcPr>
                </a:tc>
                <a:tc>
                  <a:txBody>
                    <a:bodyPr/>
                    <a:lstStyle/>
                    <a:p>
                      <a:r>
                        <a:rPr lang="en-US" sz="1600" dirty="0" smtClean="0"/>
                        <a:t>Aphids feed</a:t>
                      </a:r>
                      <a:r>
                        <a:rPr lang="en-US" sz="1600" baseline="0" dirty="0" smtClean="0"/>
                        <a:t> on sap, cause fungal growth via honeydew</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6B9B8"/>
                    </a:solidFill>
                  </a:tcPr>
                </a:tc>
                <a:tc>
                  <a:txBody>
                    <a:bodyPr/>
                    <a:lstStyle/>
                    <a:p>
                      <a:r>
                        <a:rPr lang="en-US" sz="1600" dirty="0" smtClean="0"/>
                        <a:t>Beetles Damage plants</a:t>
                      </a:r>
                      <a:r>
                        <a:rPr lang="en-US" sz="1600" baseline="0" dirty="0" smtClean="0"/>
                        <a:t> through </a:t>
                      </a:r>
                      <a:r>
                        <a:rPr lang="en-US" sz="1600" baseline="0" dirty="0" err="1" smtClean="0"/>
                        <a:t>herbivory</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40000"/>
                        <a:lumOff val="60000"/>
                      </a:schemeClr>
                    </a:solidFill>
                  </a:tcPr>
                </a:tc>
                <a:tc>
                  <a:txBody>
                    <a:bodyPr/>
                    <a:lstStyle/>
                    <a:p>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7F7F7F"/>
                    </a:solidFill>
                  </a:tcPr>
                </a:tc>
              </a:tr>
            </a:tbl>
          </a:graphicData>
        </a:graphic>
      </p:graphicFrame>
      <p:sp>
        <p:nvSpPr>
          <p:cNvPr id="3" name="TextBox 2"/>
          <p:cNvSpPr txBox="1"/>
          <p:nvPr/>
        </p:nvSpPr>
        <p:spPr>
          <a:xfrm>
            <a:off x="4369766" y="764337"/>
            <a:ext cx="468729" cy="523220"/>
          </a:xfrm>
          <a:prstGeom prst="rect">
            <a:avLst/>
          </a:prstGeom>
          <a:noFill/>
        </p:spPr>
        <p:txBody>
          <a:bodyPr wrap="square" rtlCol="0">
            <a:spAutoFit/>
          </a:bodyPr>
          <a:lstStyle/>
          <a:p>
            <a:r>
              <a:rPr lang="en-US" sz="2800" dirty="0" smtClean="0"/>
              <a:t>X</a:t>
            </a:r>
            <a:endParaRPr lang="en-US" sz="2800" dirty="0"/>
          </a:p>
        </p:txBody>
      </p:sp>
      <p:sp>
        <p:nvSpPr>
          <p:cNvPr id="5" name="TextBox 4"/>
          <p:cNvSpPr txBox="1"/>
          <p:nvPr/>
        </p:nvSpPr>
        <p:spPr>
          <a:xfrm>
            <a:off x="222835" y="3339379"/>
            <a:ext cx="468729" cy="523220"/>
          </a:xfrm>
          <a:prstGeom prst="rect">
            <a:avLst/>
          </a:prstGeom>
          <a:noFill/>
        </p:spPr>
        <p:txBody>
          <a:bodyPr wrap="square" rtlCol="0">
            <a:spAutoFit/>
          </a:bodyPr>
          <a:lstStyle/>
          <a:p>
            <a:r>
              <a:rPr lang="en-US" sz="2800" dirty="0"/>
              <a:t>Y</a:t>
            </a:r>
          </a:p>
        </p:txBody>
      </p:sp>
    </p:spTree>
    <p:extLst>
      <p:ext uri="{BB962C8B-B14F-4D97-AF65-F5344CB8AC3E}">
        <p14:creationId xmlns:p14="http://schemas.microsoft.com/office/powerpoint/2010/main" val="115941721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 Facilitation (+, 0)</a:t>
            </a:r>
            <a:endParaRPr lang="en-US" dirty="0"/>
          </a:p>
        </p:txBody>
      </p:sp>
      <p:sp>
        <p:nvSpPr>
          <p:cNvPr id="3" name="Content Placeholder 2"/>
          <p:cNvSpPr>
            <a:spLocks noGrp="1"/>
          </p:cNvSpPr>
          <p:nvPr>
            <p:ph idx="1"/>
          </p:nvPr>
        </p:nvSpPr>
        <p:spPr/>
        <p:txBody>
          <a:bodyPr/>
          <a:lstStyle/>
          <a:p>
            <a:r>
              <a:rPr lang="en-US" sz="2800" dirty="0" smtClean="0"/>
              <a:t>Facilitation occurs when one species changes the environment to be more suitable for a second species. Basically, an indirect form of commensalism</a:t>
            </a:r>
          </a:p>
          <a:p>
            <a:pPr marL="0" indent="0">
              <a:buNone/>
            </a:pPr>
            <a:endParaRPr lang="en-US" sz="2800" dirty="0" smtClean="0"/>
          </a:p>
          <a:p>
            <a:r>
              <a:rPr lang="en-US" i="1" dirty="0" err="1" smtClean="0"/>
              <a:t>Spartina</a:t>
            </a:r>
            <a:r>
              <a:rPr lang="en-US" dirty="0" smtClean="0"/>
              <a:t> stabilizing marsh soil</a:t>
            </a:r>
          </a:p>
          <a:p>
            <a:r>
              <a:rPr lang="en-US" i="1" dirty="0" err="1" smtClean="0"/>
              <a:t>Azolla</a:t>
            </a:r>
            <a:r>
              <a:rPr lang="en-US" dirty="0" smtClean="0"/>
              <a:t> fixing nitrogen on rice paddies</a:t>
            </a:r>
          </a:p>
          <a:p>
            <a:r>
              <a:rPr lang="en-US" dirty="0" err="1" smtClean="0"/>
              <a:t>Serengetti</a:t>
            </a:r>
            <a:r>
              <a:rPr lang="en-US" dirty="0" smtClean="0"/>
              <a:t> grazers</a:t>
            </a:r>
          </a:p>
          <a:p>
            <a:endParaRPr lang="en-US" dirty="0"/>
          </a:p>
        </p:txBody>
      </p:sp>
    </p:spTree>
    <p:extLst>
      <p:ext uri="{BB962C8B-B14F-4D97-AF65-F5344CB8AC3E}">
        <p14:creationId xmlns:p14="http://schemas.microsoft.com/office/powerpoint/2010/main" val="96348951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00"/>
            <a:ext cx="8229600" cy="1143000"/>
          </a:xfrm>
        </p:spPr>
        <p:txBody>
          <a:bodyPr/>
          <a:lstStyle/>
          <a:p>
            <a:r>
              <a:rPr lang="en-US" dirty="0" smtClean="0"/>
              <a:t>Herbivores on the Serengeti Plains</a:t>
            </a:r>
            <a:endParaRPr lang="en-US" dirty="0"/>
          </a:p>
        </p:txBody>
      </p:sp>
      <p:sp>
        <p:nvSpPr>
          <p:cNvPr id="3" name="Content Placeholder 2"/>
          <p:cNvSpPr>
            <a:spLocks noGrp="1"/>
          </p:cNvSpPr>
          <p:nvPr>
            <p:ph idx="1"/>
          </p:nvPr>
        </p:nvSpPr>
        <p:spPr>
          <a:xfrm>
            <a:off x="457200" y="957737"/>
            <a:ext cx="8229600" cy="4525963"/>
          </a:xfrm>
        </p:spPr>
        <p:txBody>
          <a:bodyPr>
            <a:normAutofit/>
          </a:bodyPr>
          <a:lstStyle/>
          <a:p>
            <a:r>
              <a:rPr lang="en-US" sz="2400" dirty="0" smtClean="0"/>
              <a:t>Zebras eat long grass stems</a:t>
            </a:r>
          </a:p>
          <a:p>
            <a:r>
              <a:rPr lang="en-US" sz="2400" dirty="0" smtClean="0"/>
              <a:t>Then, Wildebeests graze down grasses and trample ground</a:t>
            </a:r>
          </a:p>
          <a:p>
            <a:r>
              <a:rPr lang="en-US" sz="2400" dirty="0" smtClean="0"/>
              <a:t>Then, Thomson’s gazelles eat the short grass sheaths and herbs exposed by trampling Wildebeests</a:t>
            </a:r>
          </a:p>
          <a:p>
            <a:endParaRPr lang="en-US" sz="2400" dirty="0"/>
          </a:p>
          <a:p>
            <a:r>
              <a:rPr lang="en-US" sz="2400" dirty="0" smtClean="0"/>
              <a:t>McNaughton (1976) fenced off areas to prevent wildebeest grazing and showed that gazelles avoided the areas that had not been grazed down by wildebeest – An example of </a:t>
            </a:r>
            <a:r>
              <a:rPr lang="en-US" sz="2400" dirty="0" smtClean="0">
                <a:solidFill>
                  <a:srgbClr val="FF0000"/>
                </a:solidFill>
              </a:rPr>
              <a:t>grazing facilitation</a:t>
            </a:r>
            <a:r>
              <a:rPr lang="en-US" sz="2400" dirty="0" smtClean="0"/>
              <a:t>, where the action of one species increases the available food supply of another species</a:t>
            </a:r>
          </a:p>
        </p:txBody>
      </p:sp>
      <p:pic>
        <p:nvPicPr>
          <p:cNvPr id="4" name="Picture 3"/>
          <p:cNvPicPr>
            <a:picLocks noChangeAspect="1"/>
          </p:cNvPicPr>
          <p:nvPr/>
        </p:nvPicPr>
        <p:blipFill>
          <a:blip r:embed="rId2"/>
          <a:stretch>
            <a:fillRect/>
          </a:stretch>
        </p:blipFill>
        <p:spPr>
          <a:xfrm>
            <a:off x="971178" y="5029072"/>
            <a:ext cx="2540000" cy="1727200"/>
          </a:xfrm>
          <a:prstGeom prst="rect">
            <a:avLst/>
          </a:prstGeom>
        </p:spPr>
      </p:pic>
      <p:pic>
        <p:nvPicPr>
          <p:cNvPr id="5" name="Picture 4"/>
          <p:cNvPicPr>
            <a:picLocks noChangeAspect="1"/>
          </p:cNvPicPr>
          <p:nvPr/>
        </p:nvPicPr>
        <p:blipFill rotWithShape="1">
          <a:blip r:embed="rId3"/>
          <a:srcRect l="13138" t="6740" r="16861" b="15314"/>
          <a:stretch/>
        </p:blipFill>
        <p:spPr>
          <a:xfrm>
            <a:off x="3929528" y="5029071"/>
            <a:ext cx="1987178" cy="1770198"/>
          </a:xfrm>
          <a:prstGeom prst="rect">
            <a:avLst/>
          </a:prstGeom>
        </p:spPr>
      </p:pic>
      <p:pic>
        <p:nvPicPr>
          <p:cNvPr id="6" name="Picture 5"/>
          <p:cNvPicPr>
            <a:picLocks noChangeAspect="1"/>
          </p:cNvPicPr>
          <p:nvPr/>
        </p:nvPicPr>
        <p:blipFill rotWithShape="1">
          <a:blip r:embed="rId4"/>
          <a:srcRect l="12255" t="10397" r="26798" b="2638"/>
          <a:stretch/>
        </p:blipFill>
        <p:spPr>
          <a:xfrm>
            <a:off x="6430808" y="5029072"/>
            <a:ext cx="1688704" cy="1770197"/>
          </a:xfrm>
          <a:prstGeom prst="rect">
            <a:avLst/>
          </a:prstGeom>
        </p:spPr>
      </p:pic>
    </p:spTree>
    <p:extLst>
      <p:ext uri="{BB962C8B-B14F-4D97-AF65-F5344CB8AC3E}">
        <p14:creationId xmlns:p14="http://schemas.microsoft.com/office/powerpoint/2010/main" val="419828213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Mutualisms likely evolve out of predator or parasite interactions</a:t>
            </a:r>
            <a:endParaRPr lang="en-US" dirty="0"/>
          </a:p>
        </p:txBody>
      </p:sp>
      <p:sp>
        <p:nvSpPr>
          <p:cNvPr id="3" name="Content Placeholder 2"/>
          <p:cNvSpPr>
            <a:spLocks noGrp="1"/>
          </p:cNvSpPr>
          <p:nvPr>
            <p:ph idx="1"/>
          </p:nvPr>
        </p:nvSpPr>
        <p:spPr/>
        <p:txBody>
          <a:bodyPr>
            <a:normAutofit/>
          </a:bodyPr>
          <a:lstStyle/>
          <a:p>
            <a:r>
              <a:rPr lang="en-US" sz="2800" dirty="0" err="1" smtClean="0"/>
              <a:t>Mycorrhizae</a:t>
            </a:r>
            <a:r>
              <a:rPr lang="en-US" sz="2800" dirty="0" smtClean="0"/>
              <a:t> evolved out of parasitic fungi</a:t>
            </a:r>
          </a:p>
          <a:p>
            <a:r>
              <a:rPr lang="en-US" sz="2800" dirty="0" smtClean="0"/>
              <a:t>Seed dispersers evolved out of seed predators</a:t>
            </a:r>
          </a:p>
          <a:p>
            <a:r>
              <a:rPr lang="en-US" sz="2800" dirty="0" smtClean="0"/>
              <a:t>Pollinators evolved out of Pollen predators</a:t>
            </a:r>
          </a:p>
          <a:p>
            <a:endParaRPr lang="en-US" sz="2800" dirty="0"/>
          </a:p>
          <a:p>
            <a:pPr marL="0" indent="0">
              <a:buNone/>
            </a:pPr>
            <a:endParaRPr lang="en-US" sz="2800" dirty="0"/>
          </a:p>
        </p:txBody>
      </p:sp>
    </p:spTree>
    <p:extLst>
      <p:ext uri="{BB962C8B-B14F-4D97-AF65-F5344CB8AC3E}">
        <p14:creationId xmlns:p14="http://schemas.microsoft.com/office/powerpoint/2010/main" val="91295883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88813"/>
            <a:ext cx="7772400" cy="711387"/>
          </a:xfrm>
        </p:spPr>
        <p:txBody>
          <a:bodyPr/>
          <a:lstStyle/>
          <a:p>
            <a:r>
              <a:rPr lang="en-US" sz="2800" dirty="0" smtClean="0">
                <a:latin typeface="Arial"/>
                <a:cs typeface="Arial"/>
              </a:rPr>
              <a:t>Commensalism, Mutualism and Facilitation</a:t>
            </a:r>
            <a:endParaRPr lang="en-US" sz="2800" dirty="0">
              <a:latin typeface="Arial"/>
              <a:cs typeface="Arial"/>
            </a:endParaRPr>
          </a:p>
        </p:txBody>
      </p:sp>
      <p:pic>
        <p:nvPicPr>
          <p:cNvPr id="4" name="Picture 3"/>
          <p:cNvPicPr>
            <a:picLocks noChangeAspect="1"/>
          </p:cNvPicPr>
          <p:nvPr/>
        </p:nvPicPr>
        <p:blipFill>
          <a:blip r:embed="rId2"/>
          <a:stretch>
            <a:fillRect/>
          </a:stretch>
        </p:blipFill>
        <p:spPr>
          <a:xfrm>
            <a:off x="1443318" y="1694297"/>
            <a:ext cx="6609976" cy="4963491"/>
          </a:xfrm>
          <a:prstGeom prst="rect">
            <a:avLst/>
          </a:prstGeom>
        </p:spPr>
      </p:pic>
      <p:pic>
        <p:nvPicPr>
          <p:cNvPr id="5" name="Picture 1030"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255750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Mutualisms likely evolve out of predator or parasite interactions</a:t>
            </a:r>
            <a:endParaRPr lang="en-US" dirty="0"/>
          </a:p>
        </p:txBody>
      </p:sp>
      <p:sp>
        <p:nvSpPr>
          <p:cNvPr id="3" name="Content Placeholder 2"/>
          <p:cNvSpPr>
            <a:spLocks noGrp="1"/>
          </p:cNvSpPr>
          <p:nvPr>
            <p:ph idx="1"/>
          </p:nvPr>
        </p:nvSpPr>
        <p:spPr/>
        <p:txBody>
          <a:bodyPr>
            <a:normAutofit/>
          </a:bodyPr>
          <a:lstStyle/>
          <a:p>
            <a:r>
              <a:rPr lang="en-US" sz="2800" dirty="0" err="1" smtClean="0"/>
              <a:t>Mycorrhizae</a:t>
            </a:r>
            <a:r>
              <a:rPr lang="en-US" sz="2800" dirty="0" smtClean="0"/>
              <a:t> evolved out of parasitic fungi</a:t>
            </a:r>
          </a:p>
          <a:p>
            <a:r>
              <a:rPr lang="en-US" sz="2800" dirty="0" smtClean="0"/>
              <a:t>Seed dispersers evolved out of seed predators</a:t>
            </a:r>
          </a:p>
          <a:p>
            <a:r>
              <a:rPr lang="en-US" sz="2800" dirty="0" smtClean="0"/>
              <a:t>Pollinators evolved out of Pollen predators</a:t>
            </a:r>
          </a:p>
          <a:p>
            <a:endParaRPr lang="en-US" sz="2400" dirty="0"/>
          </a:p>
          <a:p>
            <a:pPr marL="0" indent="0">
              <a:buNone/>
            </a:pPr>
            <a:endParaRPr lang="en-US" sz="2400" dirty="0"/>
          </a:p>
        </p:txBody>
      </p:sp>
      <p:sp>
        <p:nvSpPr>
          <p:cNvPr id="4" name="TextBox 3"/>
          <p:cNvSpPr txBox="1"/>
          <p:nvPr/>
        </p:nvSpPr>
        <p:spPr>
          <a:xfrm>
            <a:off x="649241" y="3438807"/>
            <a:ext cx="8088368" cy="3046988"/>
          </a:xfrm>
          <a:prstGeom prst="rect">
            <a:avLst/>
          </a:prstGeom>
          <a:noFill/>
        </p:spPr>
        <p:txBody>
          <a:bodyPr wrap="square" rtlCol="0">
            <a:spAutoFit/>
          </a:bodyPr>
          <a:lstStyle/>
          <a:p>
            <a:r>
              <a:rPr lang="en-US" sz="2400" u="sng" dirty="0" smtClean="0">
                <a:latin typeface="Arial"/>
                <a:cs typeface="Arial"/>
              </a:rPr>
              <a:t>Coolest and maybe most important example:</a:t>
            </a:r>
          </a:p>
          <a:p>
            <a:endParaRPr lang="en-US" sz="2400" dirty="0">
              <a:latin typeface="Arial"/>
              <a:cs typeface="Arial"/>
            </a:endParaRPr>
          </a:p>
          <a:p>
            <a:r>
              <a:rPr lang="en-US" sz="2400" dirty="0" smtClean="0">
                <a:latin typeface="Arial"/>
                <a:cs typeface="Arial"/>
              </a:rPr>
              <a:t>In </a:t>
            </a:r>
            <a:r>
              <a:rPr lang="en-US" sz="2400" dirty="0">
                <a:latin typeface="Arial"/>
                <a:cs typeface="Arial"/>
              </a:rPr>
              <a:t>the 1970’s Lynn </a:t>
            </a:r>
            <a:r>
              <a:rPr lang="en-US" sz="2400" dirty="0" err="1">
                <a:latin typeface="Arial"/>
                <a:cs typeface="Arial"/>
              </a:rPr>
              <a:t>Margulis</a:t>
            </a:r>
            <a:r>
              <a:rPr lang="en-US" sz="2400" dirty="0">
                <a:latin typeface="Arial"/>
                <a:cs typeface="Arial"/>
              </a:rPr>
              <a:t> proposed the </a:t>
            </a:r>
            <a:r>
              <a:rPr lang="en-US" sz="2400" dirty="0" err="1">
                <a:latin typeface="Arial"/>
                <a:cs typeface="Arial"/>
              </a:rPr>
              <a:t>Endosymbiotic</a:t>
            </a:r>
            <a:r>
              <a:rPr lang="en-US" sz="2400" dirty="0">
                <a:latin typeface="Arial"/>
                <a:cs typeface="Arial"/>
              </a:rPr>
              <a:t> </a:t>
            </a:r>
            <a:r>
              <a:rPr lang="en-US" sz="2400" dirty="0" smtClean="0">
                <a:latin typeface="Arial"/>
                <a:cs typeface="Arial"/>
              </a:rPr>
              <a:t>Theory</a:t>
            </a:r>
            <a:r>
              <a:rPr lang="en-US" sz="2400" dirty="0">
                <a:latin typeface="Arial"/>
                <a:cs typeface="Arial"/>
              </a:rPr>
              <a:t>: that modern eukaryotes originated from symbiotic, mutualistic relationships.  Eukaryotes engulfed aerobic bacteria as precursors to mitochondria, and later engulfed cyanobacteria as precursors to chloroplasts.</a:t>
            </a:r>
          </a:p>
          <a:p>
            <a:endParaRPr lang="en-US" sz="2400" dirty="0">
              <a:latin typeface="Arial"/>
              <a:cs typeface="Arial"/>
            </a:endParaRPr>
          </a:p>
        </p:txBody>
      </p:sp>
    </p:spTree>
    <p:extLst>
      <p:ext uri="{BB962C8B-B14F-4D97-AF65-F5344CB8AC3E}">
        <p14:creationId xmlns:p14="http://schemas.microsoft.com/office/powerpoint/2010/main" val="81948525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7189" y="150918"/>
            <a:ext cx="3911477" cy="6555641"/>
          </a:xfrm>
          <a:prstGeom prst="rect">
            <a:avLst/>
          </a:prstGeom>
          <a:noFill/>
        </p:spPr>
        <p:txBody>
          <a:bodyPr wrap="square" rtlCol="0">
            <a:spAutoFit/>
          </a:bodyPr>
          <a:lstStyle/>
          <a:p>
            <a:r>
              <a:rPr lang="en-US" sz="2000" dirty="0" err="1" smtClean="0">
                <a:latin typeface="Arial"/>
                <a:cs typeface="Arial"/>
              </a:rPr>
              <a:t>Endosymbiotic</a:t>
            </a:r>
            <a:r>
              <a:rPr lang="en-US" sz="2000" dirty="0" smtClean="0">
                <a:latin typeface="Arial"/>
                <a:cs typeface="Arial"/>
              </a:rPr>
              <a:t> Theory:</a:t>
            </a:r>
          </a:p>
          <a:p>
            <a:pPr marL="225425" indent="-225425"/>
            <a:endParaRPr lang="en-US" sz="2000" dirty="0">
              <a:latin typeface="Arial"/>
              <a:cs typeface="Arial"/>
            </a:endParaRPr>
          </a:p>
          <a:p>
            <a:pPr marL="225425" indent="-225425"/>
            <a:r>
              <a:rPr lang="en-US" sz="2000" dirty="0" smtClean="0">
                <a:latin typeface="Arial"/>
                <a:cs typeface="Arial"/>
              </a:rPr>
              <a:t>-- internal </a:t>
            </a:r>
            <a:r>
              <a:rPr lang="en-US" sz="2000" dirty="0" err="1" smtClean="0">
                <a:latin typeface="Arial"/>
                <a:cs typeface="Arial"/>
              </a:rPr>
              <a:t>foldings</a:t>
            </a:r>
            <a:r>
              <a:rPr lang="en-US" sz="2000" dirty="0" smtClean="0">
                <a:latin typeface="Arial"/>
                <a:cs typeface="Arial"/>
              </a:rPr>
              <a:t> of the cell membrane pinch off, eventually leading to a membrane bound nucleus.</a:t>
            </a:r>
          </a:p>
          <a:p>
            <a:pPr marL="225425" indent="-225425"/>
            <a:endParaRPr lang="en-US" sz="2000" dirty="0">
              <a:latin typeface="Arial"/>
              <a:cs typeface="Arial"/>
            </a:endParaRPr>
          </a:p>
          <a:p>
            <a:pPr marL="225425" indent="-225425"/>
            <a:r>
              <a:rPr lang="en-US" sz="2000" dirty="0" smtClean="0">
                <a:latin typeface="Arial"/>
                <a:cs typeface="Arial"/>
              </a:rPr>
              <a:t>-- other prokaryotic cells enter the first cell, either as prey or parasites, and become </a:t>
            </a:r>
            <a:r>
              <a:rPr lang="en-US" sz="2000" dirty="0" err="1" smtClean="0">
                <a:latin typeface="Arial"/>
                <a:cs typeface="Arial"/>
              </a:rPr>
              <a:t>endosymbionts</a:t>
            </a:r>
            <a:r>
              <a:rPr lang="en-US" sz="2000" dirty="0" smtClean="0">
                <a:latin typeface="Arial"/>
                <a:cs typeface="Arial"/>
              </a:rPr>
              <a:t>.</a:t>
            </a:r>
          </a:p>
          <a:p>
            <a:pPr marL="225425" indent="-225425"/>
            <a:endParaRPr lang="en-US" sz="2000" dirty="0">
              <a:latin typeface="Arial"/>
              <a:cs typeface="Arial"/>
            </a:endParaRPr>
          </a:p>
          <a:p>
            <a:pPr marL="225425" indent="-225425"/>
            <a:r>
              <a:rPr lang="en-US" sz="2000" dirty="0" smtClean="0">
                <a:latin typeface="Arial"/>
                <a:cs typeface="Arial"/>
              </a:rPr>
              <a:t>-- aerobic </a:t>
            </a:r>
            <a:r>
              <a:rPr lang="en-US" sz="2000" dirty="0" err="1" smtClean="0">
                <a:latin typeface="Arial"/>
                <a:cs typeface="Arial"/>
              </a:rPr>
              <a:t>endosymbionts</a:t>
            </a:r>
            <a:r>
              <a:rPr lang="en-US" sz="2000" dirty="0" smtClean="0">
                <a:latin typeface="Arial"/>
                <a:cs typeface="Arial"/>
              </a:rPr>
              <a:t> help the host and eventually become obligates, then mitochondrion.</a:t>
            </a:r>
          </a:p>
          <a:p>
            <a:pPr marL="225425" indent="-225425"/>
            <a:endParaRPr lang="en-US" sz="2000" dirty="0">
              <a:latin typeface="Arial"/>
              <a:cs typeface="Arial"/>
            </a:endParaRPr>
          </a:p>
          <a:p>
            <a:pPr marL="225425" indent="-225425"/>
            <a:r>
              <a:rPr lang="en-US" sz="2000" dirty="0" smtClean="0">
                <a:latin typeface="Arial"/>
                <a:cs typeface="Arial"/>
              </a:rPr>
              <a:t>-- similarly, other </a:t>
            </a:r>
            <a:r>
              <a:rPr lang="en-US" sz="2000" dirty="0" err="1" smtClean="0">
                <a:latin typeface="Arial"/>
                <a:cs typeface="Arial"/>
              </a:rPr>
              <a:t>endosymbionts</a:t>
            </a:r>
            <a:r>
              <a:rPr lang="en-US" sz="2000" dirty="0" smtClean="0">
                <a:latin typeface="Arial"/>
                <a:cs typeface="Arial"/>
              </a:rPr>
              <a:t> become chloroplasts.</a:t>
            </a:r>
          </a:p>
          <a:p>
            <a:endParaRPr lang="en-US" sz="2000" dirty="0">
              <a:latin typeface="Arial"/>
              <a:cs typeface="Arial"/>
            </a:endParaRPr>
          </a:p>
          <a:p>
            <a:endParaRPr lang="en-US" sz="2000" dirty="0">
              <a:latin typeface="Arial"/>
              <a:cs typeface="Arial"/>
            </a:endParaRPr>
          </a:p>
        </p:txBody>
      </p:sp>
      <p:pic>
        <p:nvPicPr>
          <p:cNvPr id="9" name="Picture 8"/>
          <p:cNvPicPr>
            <a:picLocks noChangeAspect="1"/>
          </p:cNvPicPr>
          <p:nvPr/>
        </p:nvPicPr>
        <p:blipFill>
          <a:blip r:embed="rId2"/>
          <a:stretch>
            <a:fillRect/>
          </a:stretch>
        </p:blipFill>
        <p:spPr>
          <a:xfrm>
            <a:off x="4023077" y="0"/>
            <a:ext cx="5088548" cy="6858000"/>
          </a:xfrm>
          <a:prstGeom prst="rect">
            <a:avLst/>
          </a:prstGeom>
        </p:spPr>
      </p:pic>
    </p:spTree>
    <p:extLst>
      <p:ext uri="{BB962C8B-B14F-4D97-AF65-F5344CB8AC3E}">
        <p14:creationId xmlns:p14="http://schemas.microsoft.com/office/powerpoint/2010/main" val="308357616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28674" name="Picture 6"/>
          <p:cNvPicPr>
            <a:picLocks noChangeAspect="1" noChangeArrowheads="1"/>
          </p:cNvPicPr>
          <p:nvPr/>
        </p:nvPicPr>
        <p:blipFill>
          <a:blip r:embed="rId3">
            <a:extLst>
              <a:ext uri="{28A0092B-C50C-407E-A947-70E740481C1C}">
                <a14:useLocalDpi xmlns:a14="http://schemas.microsoft.com/office/drawing/2010/main" val="0"/>
              </a:ext>
            </a:extLst>
          </a:blip>
          <a:srcRect r="11166"/>
          <a:stretch>
            <a:fillRect/>
          </a:stretch>
        </p:blipFill>
        <p:spPr bwMode="auto">
          <a:xfrm>
            <a:off x="3003550" y="1276170"/>
            <a:ext cx="6019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8"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742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428570"/>
            <a:ext cx="2997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54985" y="6324600"/>
            <a:ext cx="3206677" cy="369332"/>
          </a:xfrm>
          <a:prstGeom prst="rect">
            <a:avLst/>
          </a:prstGeom>
          <a:noFill/>
        </p:spPr>
        <p:txBody>
          <a:bodyPr wrap="none" rtlCol="0">
            <a:spAutoFit/>
          </a:bodyPr>
          <a:lstStyle/>
          <a:p>
            <a:r>
              <a:rPr lang="en-US" dirty="0" smtClean="0">
                <a:hlinkClick r:id="rId6"/>
              </a:rPr>
              <a:t>food webs and trophic structure</a:t>
            </a:r>
            <a:endParaRPr lang="en-US" dirty="0"/>
          </a:p>
        </p:txBody>
      </p:sp>
      <p:sp>
        <p:nvSpPr>
          <p:cNvPr id="3" name="TextBox 2"/>
          <p:cNvSpPr txBox="1"/>
          <p:nvPr/>
        </p:nvSpPr>
        <p:spPr>
          <a:xfrm>
            <a:off x="1515161" y="768565"/>
            <a:ext cx="5863805" cy="461665"/>
          </a:xfrm>
          <a:prstGeom prst="rect">
            <a:avLst/>
          </a:prstGeom>
          <a:noFill/>
        </p:spPr>
        <p:txBody>
          <a:bodyPr wrap="none" rtlCol="0">
            <a:spAutoFit/>
          </a:bodyPr>
          <a:lstStyle/>
          <a:p>
            <a:r>
              <a:rPr lang="en-US" sz="2400" dirty="0" smtClean="0">
                <a:latin typeface="Arial"/>
                <a:cs typeface="Arial"/>
              </a:rPr>
              <a:t>Now, we move on to Community Ecology!</a:t>
            </a:r>
            <a:endParaRPr lang="en-US" sz="2400" dirty="0">
              <a:latin typeface="Arial"/>
              <a:cs typeface="Arial"/>
            </a:endParaRPr>
          </a:p>
        </p:txBody>
      </p:sp>
    </p:spTree>
    <p:extLst>
      <p:ext uri="{BB962C8B-B14F-4D97-AF65-F5344CB8AC3E}">
        <p14:creationId xmlns:p14="http://schemas.microsoft.com/office/powerpoint/2010/main" val="320160247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92162"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Box 6"/>
          <p:cNvSpPr txBox="1">
            <a:spLocks noChangeArrowheads="1"/>
          </p:cNvSpPr>
          <p:nvPr/>
        </p:nvSpPr>
        <p:spPr bwMode="auto">
          <a:xfrm>
            <a:off x="457200" y="612775"/>
            <a:ext cx="8229600" cy="584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688975" indent="-231775">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000" u="sng" dirty="0" smtClean="0">
                <a:latin typeface="Arial" charset="0"/>
                <a:cs typeface="Arial" charset="0"/>
              </a:rPr>
              <a:t>Study Guide Items from Lecture 17</a:t>
            </a:r>
          </a:p>
          <a:p>
            <a:pPr>
              <a:defRPr/>
            </a:pPr>
            <a:endParaRPr lang="en-US" sz="1800" dirty="0" smtClean="0">
              <a:latin typeface="Arial" charset="0"/>
              <a:cs typeface="Arial" charset="0"/>
            </a:endParaRPr>
          </a:p>
          <a:p>
            <a:pPr>
              <a:defRPr/>
            </a:pPr>
            <a:r>
              <a:rPr lang="en-US" sz="1600" u="sng" dirty="0" smtClean="0">
                <a:latin typeface="Arial" charset="0"/>
                <a:cs typeface="Arial" charset="0"/>
              </a:rPr>
              <a:t>Terms:</a:t>
            </a:r>
          </a:p>
          <a:p>
            <a:pPr marL="574675" indent="-285750">
              <a:buFont typeface="Arial"/>
              <a:buChar char="•"/>
              <a:tabLst>
                <a:tab pos="3663950" algn="l"/>
                <a:tab pos="3941763" algn="l"/>
              </a:tabLst>
              <a:defRPr/>
            </a:pPr>
            <a:r>
              <a:rPr lang="en-US" sz="1600" dirty="0" smtClean="0">
                <a:latin typeface="Arial" charset="0"/>
                <a:cs typeface="Arial" charset="0"/>
              </a:rPr>
              <a:t>Community</a:t>
            </a:r>
            <a:r>
              <a:rPr lang="en-US" sz="1600" dirty="0">
                <a:latin typeface="Arial" charset="0"/>
                <a:cs typeface="Arial" charset="0"/>
              </a:rPr>
              <a:t>	</a:t>
            </a:r>
          </a:p>
          <a:p>
            <a:pPr marL="574675" indent="-285750">
              <a:buFont typeface="Arial"/>
              <a:buChar char="•"/>
              <a:tabLst>
                <a:tab pos="3663950" algn="l"/>
                <a:tab pos="3941763" algn="l"/>
              </a:tabLst>
              <a:defRPr/>
            </a:pPr>
            <a:r>
              <a:rPr lang="en-US" sz="1600" dirty="0" smtClean="0">
                <a:latin typeface="Arial" charset="0"/>
                <a:cs typeface="Arial" charset="0"/>
              </a:rPr>
              <a:t>indirect </a:t>
            </a:r>
            <a:r>
              <a:rPr lang="en-US" sz="1600" dirty="0">
                <a:latin typeface="Arial" charset="0"/>
                <a:cs typeface="Arial" charset="0"/>
              </a:rPr>
              <a:t>mutualism</a:t>
            </a:r>
            <a:endParaRPr lang="en-US" sz="1600" dirty="0" smtClean="0">
              <a:latin typeface="Arial" charset="0"/>
              <a:cs typeface="Arial" charset="0"/>
            </a:endParaRPr>
          </a:p>
          <a:p>
            <a:pPr marL="574675" indent="-285750">
              <a:tabLst>
                <a:tab pos="3663950" algn="l"/>
                <a:tab pos="3941763" algn="l"/>
              </a:tabLst>
              <a:defRPr/>
            </a:pPr>
            <a:r>
              <a:rPr lang="en-US" sz="1600" dirty="0" smtClean="0">
                <a:latin typeface="Arial" charset="0"/>
                <a:cs typeface="Arial" charset="0"/>
              </a:rPr>
              <a:t>•	facilitation</a:t>
            </a:r>
          </a:p>
          <a:p>
            <a:pPr marL="574675" indent="-285750">
              <a:tabLst>
                <a:tab pos="3663950" algn="l"/>
                <a:tab pos="3941763" algn="l"/>
              </a:tabLst>
              <a:defRPr/>
            </a:pPr>
            <a:r>
              <a:rPr lang="en-US" sz="1600" dirty="0" smtClean="0">
                <a:latin typeface="Arial" charset="0"/>
                <a:cs typeface="Arial" charset="0"/>
              </a:rPr>
              <a:t>•	commensalism</a:t>
            </a:r>
          </a:p>
          <a:p>
            <a:pPr marL="574675" indent="-285750">
              <a:buFont typeface="Arial"/>
              <a:buChar char="•"/>
              <a:tabLst>
                <a:tab pos="3663950" algn="l"/>
                <a:tab pos="3941763" algn="l"/>
              </a:tabLst>
              <a:defRPr/>
            </a:pPr>
            <a:endParaRPr lang="en-US" sz="1600" dirty="0" smtClean="0">
              <a:latin typeface="Arial" charset="0"/>
              <a:cs typeface="Arial" charset="0"/>
            </a:endParaRPr>
          </a:p>
          <a:p>
            <a:pPr marL="288925">
              <a:defRPr/>
            </a:pPr>
            <a:endParaRPr lang="en-US" sz="1600" dirty="0" smtClean="0">
              <a:latin typeface="Arial" charset="0"/>
              <a:cs typeface="Arial" charset="0"/>
            </a:endParaRPr>
          </a:p>
          <a:p>
            <a:pPr>
              <a:defRPr/>
            </a:pPr>
            <a:r>
              <a:rPr lang="en-US" sz="1600" u="sng" dirty="0" smtClean="0">
                <a:latin typeface="Arial" charset="0"/>
                <a:cs typeface="Arial" charset="0"/>
              </a:rPr>
              <a:t>Concepts:</a:t>
            </a:r>
          </a:p>
          <a:p>
            <a:pPr marL="574675" indent="-285750">
              <a:buFont typeface="Arial"/>
              <a:buChar char="•"/>
              <a:defRPr/>
            </a:pPr>
            <a:r>
              <a:rPr lang="en-US" sz="1600" dirty="0" smtClean="0">
                <a:latin typeface="Arial" charset="0"/>
                <a:cs typeface="Arial" charset="0"/>
              </a:rPr>
              <a:t>Types of commensalism</a:t>
            </a:r>
          </a:p>
          <a:p>
            <a:pPr marL="574675" indent="-285750">
              <a:buFont typeface="Arial"/>
              <a:buChar char="•"/>
              <a:defRPr/>
            </a:pPr>
            <a:r>
              <a:rPr lang="en-US" sz="1600" dirty="0" smtClean="0">
                <a:latin typeface="Arial" charset="0"/>
                <a:cs typeface="Arial" charset="0"/>
              </a:rPr>
              <a:t>Types of mutualisms</a:t>
            </a:r>
          </a:p>
          <a:p>
            <a:pPr marL="574675" indent="-285750">
              <a:buFont typeface="Arial"/>
              <a:buChar char="•"/>
              <a:defRPr/>
            </a:pPr>
            <a:r>
              <a:rPr lang="en-US" sz="1600" dirty="0" smtClean="0">
                <a:latin typeface="Arial" charset="0"/>
                <a:cs typeface="Arial" charset="0"/>
              </a:rPr>
              <a:t>Costs and benefits of mutualisms</a:t>
            </a:r>
          </a:p>
          <a:p>
            <a:pPr marL="574675" indent="-285750">
              <a:buFont typeface="Arial"/>
              <a:buChar char="•"/>
              <a:defRPr/>
            </a:pPr>
            <a:r>
              <a:rPr lang="en-US" sz="1600" dirty="0" smtClean="0">
                <a:latin typeface="Arial" charset="0"/>
                <a:cs typeface="Arial" charset="0"/>
              </a:rPr>
              <a:t>Obligate </a:t>
            </a:r>
            <a:r>
              <a:rPr lang="en-US" sz="1600" dirty="0">
                <a:latin typeface="Arial" charset="0"/>
                <a:cs typeface="Arial" charset="0"/>
              </a:rPr>
              <a:t>vs. Facultative interactions</a:t>
            </a:r>
          </a:p>
          <a:p>
            <a:pPr marL="574675" indent="-285750">
              <a:buFont typeface="Arial"/>
              <a:buChar char="•"/>
              <a:defRPr/>
            </a:pPr>
            <a:r>
              <a:rPr lang="en-US" sz="1600" dirty="0">
                <a:latin typeface="Arial" charset="0"/>
                <a:cs typeface="Arial" charset="0"/>
              </a:rPr>
              <a:t>Transient vs. </a:t>
            </a:r>
            <a:r>
              <a:rPr lang="en-US" sz="1600" dirty="0" smtClean="0">
                <a:latin typeface="Arial" charset="0"/>
                <a:cs typeface="Arial" charset="0"/>
              </a:rPr>
              <a:t>Permanent interactions</a:t>
            </a:r>
          </a:p>
          <a:p>
            <a:pPr marL="574675" indent="-285750">
              <a:buFont typeface="Arial"/>
              <a:buChar char="•"/>
              <a:defRPr/>
            </a:pPr>
            <a:r>
              <a:rPr lang="en-US" sz="1600" dirty="0" err="1" smtClean="0">
                <a:latin typeface="Arial" charset="0"/>
                <a:cs typeface="Arial" charset="0"/>
              </a:rPr>
              <a:t>Endosymbiotic</a:t>
            </a:r>
            <a:r>
              <a:rPr lang="en-US" sz="1600" dirty="0" smtClean="0">
                <a:latin typeface="Arial" charset="0"/>
                <a:cs typeface="Arial" charset="0"/>
              </a:rPr>
              <a:t> theory</a:t>
            </a:r>
            <a:endParaRPr lang="en-US" sz="1600" dirty="0">
              <a:latin typeface="Arial" charset="0"/>
              <a:cs typeface="Arial" charset="0"/>
            </a:endParaRPr>
          </a:p>
          <a:p>
            <a:pPr>
              <a:defRPr/>
            </a:pPr>
            <a:endParaRPr lang="en-US" sz="1600" u="sng" dirty="0" smtClean="0">
              <a:latin typeface="Arial" charset="0"/>
              <a:cs typeface="Arial" charset="0"/>
            </a:endParaRPr>
          </a:p>
          <a:p>
            <a:pPr>
              <a:defRPr/>
            </a:pPr>
            <a:r>
              <a:rPr lang="en-US" sz="1600" u="sng" dirty="0" smtClean="0">
                <a:latin typeface="Arial" charset="0"/>
                <a:cs typeface="Arial" charset="0"/>
              </a:rPr>
              <a:t>Case Studies:</a:t>
            </a:r>
          </a:p>
          <a:p>
            <a:pPr marL="511175" indent="-219075">
              <a:buFontTx/>
              <a:buChar char="•"/>
              <a:defRPr/>
            </a:pPr>
            <a:r>
              <a:rPr lang="en-US" sz="1600" dirty="0" smtClean="0">
                <a:latin typeface="Arial" charset="0"/>
                <a:cs typeface="Arial" charset="0"/>
              </a:rPr>
              <a:t>Ants and acacias</a:t>
            </a:r>
          </a:p>
          <a:p>
            <a:pPr marL="511175" indent="-219075">
              <a:buFontTx/>
              <a:buChar char="•"/>
              <a:defRPr/>
            </a:pPr>
            <a:r>
              <a:rPr lang="en-US" sz="1600" dirty="0" smtClean="0">
                <a:latin typeface="Arial" charset="0"/>
                <a:cs typeface="Arial" charset="0"/>
              </a:rPr>
              <a:t>Cleaner fish and hosts</a:t>
            </a:r>
          </a:p>
          <a:p>
            <a:pPr marL="511175" indent="-219075">
              <a:buFontTx/>
              <a:buChar char="•"/>
              <a:defRPr/>
            </a:pPr>
            <a:r>
              <a:rPr lang="en-US" sz="1600" dirty="0" smtClean="0">
                <a:latin typeface="Arial"/>
                <a:cs typeface="Arial"/>
              </a:rPr>
              <a:t>Corals </a:t>
            </a:r>
            <a:r>
              <a:rPr lang="en-US" sz="1600" dirty="0">
                <a:latin typeface="Arial"/>
                <a:cs typeface="Arial"/>
              </a:rPr>
              <a:t>and </a:t>
            </a:r>
            <a:r>
              <a:rPr lang="en-US" sz="1600" dirty="0" err="1" smtClean="0">
                <a:latin typeface="Arial"/>
                <a:cs typeface="Arial"/>
              </a:rPr>
              <a:t>Zooxanthellae</a:t>
            </a:r>
            <a:endParaRPr lang="en-US" sz="1600" dirty="0" smtClean="0">
              <a:latin typeface="Arial"/>
              <a:cs typeface="Arial"/>
            </a:endParaRPr>
          </a:p>
          <a:p>
            <a:pPr marL="511175" indent="-219075">
              <a:buFontTx/>
              <a:buChar char="•"/>
              <a:defRPr/>
            </a:pPr>
            <a:r>
              <a:rPr lang="en-US" sz="1600" dirty="0">
                <a:latin typeface="Arial"/>
                <a:cs typeface="Arial"/>
              </a:rPr>
              <a:t>Ants, Plants, aphids and </a:t>
            </a:r>
            <a:r>
              <a:rPr lang="en-US" sz="1600" dirty="0" smtClean="0">
                <a:latin typeface="Arial"/>
                <a:cs typeface="Arial"/>
              </a:rPr>
              <a:t>beetles w/ indirect mutualisms</a:t>
            </a:r>
            <a:endParaRPr lang="en-US" sz="1600" dirty="0">
              <a:latin typeface="Arial"/>
              <a:cs typeface="Arial"/>
            </a:endParaRPr>
          </a:p>
          <a:p>
            <a:pPr>
              <a:buFontTx/>
              <a:buChar char="•"/>
              <a:defRPr/>
            </a:pPr>
            <a:endParaRPr lang="en-US" sz="1600" dirty="0" smtClean="0">
              <a:latin typeface="Arial" charset="0"/>
              <a:cs typeface="Arial" charset="0"/>
            </a:endParaRPr>
          </a:p>
        </p:txBody>
      </p:sp>
    </p:spTree>
    <p:extLst>
      <p:ext uri="{BB962C8B-B14F-4D97-AF65-F5344CB8AC3E}">
        <p14:creationId xmlns:p14="http://schemas.microsoft.com/office/powerpoint/2010/main" val="133909804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Arial"/>
                <a:cs typeface="Arial"/>
              </a:rPr>
              <a:t>Classification of species interactions</a:t>
            </a:r>
            <a:endParaRPr lang="en-US" sz="2800" dirty="0">
              <a:latin typeface="Arial"/>
              <a:cs typeface="Arial"/>
            </a:endParaRPr>
          </a:p>
        </p:txBody>
      </p:sp>
      <p:graphicFrame>
        <p:nvGraphicFramePr>
          <p:cNvPr id="4" name="Object 2"/>
          <p:cNvGraphicFramePr>
            <a:graphicFrameLocks noChangeAspect="1"/>
          </p:cNvGraphicFramePr>
          <p:nvPr>
            <p:extLst>
              <p:ext uri="{D42A27DB-BD31-4B8C-83A1-F6EECF244321}">
                <p14:modId xmlns:p14="http://schemas.microsoft.com/office/powerpoint/2010/main" val="3414852729"/>
              </p:ext>
            </p:extLst>
          </p:nvPr>
        </p:nvGraphicFramePr>
        <p:xfrm>
          <a:off x="1631243" y="1459971"/>
          <a:ext cx="6000611" cy="4797778"/>
        </p:xfrm>
        <a:graphic>
          <a:graphicData uri="http://schemas.openxmlformats.org/presentationml/2006/ole">
            <mc:AlternateContent xmlns:mc="http://schemas.openxmlformats.org/markup-compatibility/2006">
              <mc:Choice xmlns:v="urn:schemas-microsoft-com:vml" Requires="v">
                <p:oleObj spid="_x0000_s5163" name="Bitmap Image" r:id="rId3" imgW="5896798" imgH="4715533" progId="Paint.Picture">
                  <p:embed/>
                </p:oleObj>
              </mc:Choice>
              <mc:Fallback>
                <p:oleObj name="Bitmap Image" r:id="rId3" imgW="5896798" imgH="4715533"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1243" y="1459971"/>
                        <a:ext cx="6000611" cy="4797778"/>
                      </a:xfrm>
                      <a:prstGeom prst="rect">
                        <a:avLst/>
                      </a:prstGeom>
                      <a:noFill/>
                      <a:ln>
                        <a:noFill/>
                      </a:ln>
                      <a:effectLst/>
                    </p:spPr>
                  </p:pic>
                </p:oleObj>
              </mc:Fallback>
            </mc:AlternateContent>
          </a:graphicData>
        </a:graphic>
      </p:graphicFrame>
      <p:sp>
        <p:nvSpPr>
          <p:cNvPr id="6" name="TextBox 5"/>
          <p:cNvSpPr txBox="1"/>
          <p:nvPr/>
        </p:nvSpPr>
        <p:spPr>
          <a:xfrm>
            <a:off x="6152444" y="2977446"/>
            <a:ext cx="1241778" cy="369332"/>
          </a:xfrm>
          <a:prstGeom prst="rect">
            <a:avLst/>
          </a:prstGeom>
          <a:noFill/>
        </p:spPr>
        <p:txBody>
          <a:bodyPr wrap="square" rtlCol="0">
            <a:spAutoFit/>
          </a:bodyPr>
          <a:lstStyle/>
          <a:p>
            <a:r>
              <a:rPr lang="en-US" sz="1800" dirty="0">
                <a:solidFill>
                  <a:srgbClr val="FF0000"/>
                </a:solidFill>
                <a:latin typeface="Times New Roman"/>
                <a:cs typeface="Times New Roman"/>
              </a:rPr>
              <a:t>f</a:t>
            </a:r>
            <a:r>
              <a:rPr lang="en-US" sz="1800" dirty="0" smtClean="0">
                <a:solidFill>
                  <a:srgbClr val="FF0000"/>
                </a:solidFill>
                <a:latin typeface="Times New Roman"/>
                <a:cs typeface="Times New Roman"/>
              </a:rPr>
              <a:t>acilitation</a:t>
            </a:r>
            <a:endParaRPr lang="en-US" sz="1800" dirty="0">
              <a:solidFill>
                <a:srgbClr val="FF0000"/>
              </a:solidFill>
              <a:latin typeface="Times New Roman"/>
              <a:cs typeface="Times New Roman"/>
            </a:endParaRPr>
          </a:p>
        </p:txBody>
      </p:sp>
      <p:pic>
        <p:nvPicPr>
          <p:cNvPr id="5" name="Picture 1030" descr="Ecology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28099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a:spLocks noGrp="1" noChangeArrowheads="1"/>
          </p:cNvSpPr>
          <p:nvPr>
            <p:ph idx="1"/>
          </p:nvPr>
        </p:nvSpPr>
        <p:spPr bwMode="auto">
          <a:xfrm>
            <a:off x="381000" y="2743200"/>
            <a:ext cx="822960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buFont typeface="+mj-lt"/>
              <a:buAutoNum type="arabicPeriod"/>
            </a:pPr>
            <a:r>
              <a:rPr lang="en-US" sz="2000" dirty="0" smtClean="0">
                <a:latin typeface="Arial" charset="0"/>
                <a:cs typeface="Arial" charset="0"/>
              </a:rPr>
              <a:t>Commensalism</a:t>
            </a:r>
            <a:endParaRPr lang="en-US" sz="2000" dirty="0">
              <a:latin typeface="Arial" charset="0"/>
              <a:cs typeface="Arial" charset="0"/>
            </a:endParaRPr>
          </a:p>
          <a:p>
            <a:pPr marL="457200" indent="-457200">
              <a:buFont typeface="+mj-lt"/>
              <a:buAutoNum type="arabicPeriod"/>
              <a:tabLst>
                <a:tab pos="692150" algn="l"/>
              </a:tabLst>
            </a:pPr>
            <a:r>
              <a:rPr lang="en-US" sz="2000" dirty="0" smtClean="0">
                <a:latin typeface="Arial" charset="0"/>
                <a:cs typeface="Arial" charset="0"/>
              </a:rPr>
              <a:t>Mutualism</a:t>
            </a:r>
          </a:p>
          <a:p>
            <a:pPr marL="400050" lvl="1" indent="0">
              <a:buNone/>
              <a:tabLst>
                <a:tab pos="692150" algn="l"/>
              </a:tabLst>
            </a:pPr>
            <a:r>
              <a:rPr lang="en-US" sz="2000" dirty="0" smtClean="0">
                <a:latin typeface="Arial" charset="0"/>
                <a:cs typeface="Arial" charset="0"/>
              </a:rPr>
              <a:t>a.	Obligate vs. Facultative</a:t>
            </a:r>
          </a:p>
          <a:p>
            <a:pPr marL="400050" lvl="1" indent="0">
              <a:buNone/>
              <a:tabLst>
                <a:tab pos="692150" algn="l"/>
              </a:tabLst>
            </a:pPr>
            <a:r>
              <a:rPr lang="en-US" sz="2000" dirty="0" smtClean="0">
                <a:latin typeface="Arial" charset="0"/>
                <a:cs typeface="Arial" charset="0"/>
              </a:rPr>
              <a:t>b.	Transient vs. Permanent</a:t>
            </a:r>
            <a:endParaRPr lang="en-US" sz="2000" dirty="0">
              <a:latin typeface="Arial" charset="0"/>
              <a:cs typeface="Arial" charset="0"/>
            </a:endParaRPr>
          </a:p>
          <a:p>
            <a:pPr marL="457200" indent="-457200">
              <a:buFont typeface="+mj-lt"/>
              <a:buAutoNum type="arabicPeriod"/>
            </a:pPr>
            <a:r>
              <a:rPr lang="en-US" sz="2000" dirty="0" smtClean="0">
                <a:latin typeface="Arial" charset="0"/>
                <a:cs typeface="Arial" charset="0"/>
              </a:rPr>
              <a:t>Indirect Mutualism</a:t>
            </a:r>
          </a:p>
          <a:p>
            <a:pPr marL="457200" indent="-457200">
              <a:buFont typeface="+mj-lt"/>
              <a:buAutoNum type="arabicPeriod"/>
            </a:pPr>
            <a:r>
              <a:rPr lang="en-US" sz="2000" dirty="0" smtClean="0">
                <a:latin typeface="Arial" charset="0"/>
                <a:cs typeface="Arial" charset="0"/>
              </a:rPr>
              <a:t>Facilitation</a:t>
            </a:r>
          </a:p>
          <a:p>
            <a:pPr marL="457200" indent="-457200">
              <a:buFont typeface="+mj-lt"/>
              <a:buAutoNum type="arabicPeriod"/>
            </a:pPr>
            <a:r>
              <a:rPr lang="en-US" sz="2000" dirty="0" smtClean="0">
                <a:latin typeface="Arial" charset="0"/>
                <a:cs typeface="Arial" charset="0"/>
              </a:rPr>
              <a:t>Evolution of mutualism</a:t>
            </a:r>
          </a:p>
        </p:txBody>
      </p:sp>
      <p:pic>
        <p:nvPicPr>
          <p:cNvPr id="3" name="Picture 2"/>
          <p:cNvPicPr>
            <a:picLocks noChangeAspect="1"/>
          </p:cNvPicPr>
          <p:nvPr/>
        </p:nvPicPr>
        <p:blipFill rotWithShape="1">
          <a:blip r:embed="rId2"/>
          <a:srcRect t="6328" r="12567"/>
          <a:stretch/>
        </p:blipFill>
        <p:spPr>
          <a:xfrm>
            <a:off x="4078942" y="1807883"/>
            <a:ext cx="4885764" cy="3925794"/>
          </a:xfrm>
          <a:prstGeom prst="rect">
            <a:avLst/>
          </a:prstGeom>
        </p:spPr>
      </p:pic>
      <p:pic>
        <p:nvPicPr>
          <p:cNvPr id="5" name="Picture 1030"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04800" y="762000"/>
            <a:ext cx="7164706" cy="830997"/>
          </a:xfrm>
          <a:prstGeom prst="rect">
            <a:avLst/>
          </a:prstGeom>
          <a:noFill/>
        </p:spPr>
        <p:txBody>
          <a:bodyPr wrap="square" rtlCol="0">
            <a:spAutoFit/>
          </a:bodyPr>
          <a:lstStyle/>
          <a:p>
            <a:r>
              <a:rPr lang="en-US" sz="2400" dirty="0" smtClean="0">
                <a:latin typeface="Arial"/>
                <a:cs typeface="Arial"/>
              </a:rPr>
              <a:t>All these species interactions involve some positive effects between species</a:t>
            </a:r>
            <a:endParaRPr lang="en-US" sz="2400" dirty="0">
              <a:latin typeface="Arial"/>
              <a:cs typeface="Arial"/>
            </a:endParaRPr>
          </a:p>
        </p:txBody>
      </p:sp>
    </p:spTree>
    <p:extLst>
      <p:ext uri="{BB962C8B-B14F-4D97-AF65-F5344CB8AC3E}">
        <p14:creationId xmlns:p14="http://schemas.microsoft.com/office/powerpoint/2010/main" val="313921611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8353"/>
            <a:ext cx="8229600" cy="1143000"/>
          </a:xfrm>
        </p:spPr>
        <p:txBody>
          <a:bodyPr>
            <a:normAutofit/>
          </a:bodyPr>
          <a:lstStyle/>
          <a:p>
            <a:r>
              <a:rPr lang="en-US" sz="2800" u="sng" dirty="0" smtClean="0">
                <a:latin typeface="Arial"/>
                <a:cs typeface="Arial"/>
              </a:rPr>
              <a:t>Two important considerations…</a:t>
            </a:r>
            <a:endParaRPr lang="en-US" sz="2800" u="sng" dirty="0">
              <a:latin typeface="Arial"/>
              <a:cs typeface="Arial"/>
            </a:endParaRPr>
          </a:p>
        </p:txBody>
      </p:sp>
      <p:sp>
        <p:nvSpPr>
          <p:cNvPr id="3" name="Content Placeholder 2"/>
          <p:cNvSpPr>
            <a:spLocks noGrp="1"/>
          </p:cNvSpPr>
          <p:nvPr>
            <p:ph idx="1"/>
          </p:nvPr>
        </p:nvSpPr>
        <p:spPr>
          <a:xfrm>
            <a:off x="457200" y="1996195"/>
            <a:ext cx="8229600" cy="4525963"/>
          </a:xfrm>
        </p:spPr>
        <p:txBody>
          <a:bodyPr>
            <a:normAutofit/>
          </a:bodyPr>
          <a:lstStyle/>
          <a:p>
            <a:r>
              <a:rPr lang="en-US" sz="2400" dirty="0" smtClean="0">
                <a:latin typeface="Arial"/>
                <a:cs typeface="Arial"/>
              </a:rPr>
              <a:t>Mutualism is not the result of fuzzy teamwork, but of mutual exploitation </a:t>
            </a:r>
          </a:p>
          <a:p>
            <a:endParaRPr lang="en-US" sz="2000" dirty="0">
              <a:latin typeface="Arial"/>
              <a:cs typeface="Arial"/>
            </a:endParaRPr>
          </a:p>
          <a:p>
            <a:r>
              <a:rPr lang="en-US" sz="2400" dirty="0" smtClean="0">
                <a:latin typeface="Arial"/>
                <a:cs typeface="Arial"/>
              </a:rPr>
              <a:t>Many </a:t>
            </a:r>
            <a:r>
              <a:rPr lang="en-US" sz="2400" dirty="0" err="1" smtClean="0">
                <a:latin typeface="Arial"/>
                <a:cs typeface="Arial"/>
              </a:rPr>
              <a:t>mutualist</a:t>
            </a:r>
            <a:r>
              <a:rPr lang="en-US" sz="2400" dirty="0" smtClean="0">
                <a:latin typeface="Arial"/>
                <a:cs typeface="Arial"/>
              </a:rPr>
              <a:t> relationships likely evolved out of parasitism or predation</a:t>
            </a:r>
            <a:endParaRPr lang="en-US" sz="2400" dirty="0">
              <a:latin typeface="Arial"/>
              <a:cs typeface="Arial"/>
            </a:endParaRPr>
          </a:p>
        </p:txBody>
      </p:sp>
      <p:pic>
        <p:nvPicPr>
          <p:cNvPr id="4" name="Picture 1030" descr="Ecology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23351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u="sng" dirty="0" smtClean="0">
                <a:latin typeface="Arial"/>
                <a:cs typeface="Arial"/>
              </a:rPr>
              <a:t>A. Commensalism (+, 0)</a:t>
            </a:r>
            <a:endParaRPr lang="en-US" sz="2800" u="sng" dirty="0">
              <a:latin typeface="Arial"/>
              <a:cs typeface="Arial"/>
            </a:endParaRPr>
          </a:p>
        </p:txBody>
      </p:sp>
      <p:sp>
        <p:nvSpPr>
          <p:cNvPr id="3" name="Content Placeholder 2"/>
          <p:cNvSpPr>
            <a:spLocks noGrp="1"/>
          </p:cNvSpPr>
          <p:nvPr>
            <p:ph idx="1"/>
          </p:nvPr>
        </p:nvSpPr>
        <p:spPr>
          <a:xfrm>
            <a:off x="457200" y="1616075"/>
            <a:ext cx="8229600" cy="4708525"/>
          </a:xfrm>
        </p:spPr>
        <p:txBody>
          <a:bodyPr/>
          <a:lstStyle/>
          <a:p>
            <a:r>
              <a:rPr lang="en-US" sz="2400" u="sng" dirty="0" smtClean="0">
                <a:latin typeface="Arial"/>
                <a:cs typeface="Arial"/>
              </a:rPr>
              <a:t>Definition</a:t>
            </a:r>
            <a:r>
              <a:rPr lang="en-US" sz="2400" dirty="0" smtClean="0">
                <a:latin typeface="Arial"/>
                <a:cs typeface="Arial"/>
              </a:rPr>
              <a:t>: An interaction where one species benefits and the other is unaffected.</a:t>
            </a:r>
            <a:endParaRPr lang="en-US" sz="2800" dirty="0" smtClean="0">
              <a:solidFill>
                <a:srgbClr val="FF0000"/>
              </a:solidFill>
              <a:latin typeface="Arial"/>
              <a:cs typeface="Arial"/>
            </a:endParaRPr>
          </a:p>
          <a:p>
            <a:pPr marL="0" indent="0" algn="ctr">
              <a:buNone/>
            </a:pPr>
            <a:endParaRPr lang="en-US" sz="2800" dirty="0" smtClean="0">
              <a:solidFill>
                <a:srgbClr val="000000"/>
              </a:solidFill>
              <a:latin typeface="Arial"/>
              <a:cs typeface="Arial"/>
            </a:endParaRPr>
          </a:p>
          <a:p>
            <a:pPr marL="0" indent="0" algn="ctr">
              <a:buNone/>
            </a:pPr>
            <a:r>
              <a:rPr lang="en-US" sz="2800" dirty="0" smtClean="0">
                <a:solidFill>
                  <a:srgbClr val="000000"/>
                </a:solidFill>
                <a:latin typeface="Arial"/>
                <a:cs typeface="Arial"/>
              </a:rPr>
              <a:t>1. Feeding Commensalism:</a:t>
            </a:r>
          </a:p>
          <a:p>
            <a:endParaRPr lang="en-US" dirty="0">
              <a:latin typeface="Arial"/>
              <a:cs typeface="Arial"/>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89" y="3806181"/>
            <a:ext cx="4602911" cy="297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824084" y="4120040"/>
            <a:ext cx="4182460" cy="1938992"/>
          </a:xfrm>
          <a:prstGeom prst="rect">
            <a:avLst/>
          </a:prstGeom>
          <a:noFill/>
        </p:spPr>
        <p:txBody>
          <a:bodyPr wrap="square" rtlCol="0">
            <a:spAutoFit/>
          </a:bodyPr>
          <a:lstStyle/>
          <a:p>
            <a:r>
              <a:rPr lang="en-US" sz="2000" b="1" dirty="0" smtClean="0">
                <a:latin typeface="Arial"/>
                <a:cs typeface="Arial"/>
              </a:rPr>
              <a:t>Birds (</a:t>
            </a:r>
            <a:r>
              <a:rPr lang="en-US" sz="2000" b="1" dirty="0">
                <a:latin typeface="Arial"/>
                <a:cs typeface="Arial"/>
              </a:rPr>
              <a:t>+), </a:t>
            </a:r>
            <a:r>
              <a:rPr lang="en-US" sz="2000" b="1" dirty="0" smtClean="0">
                <a:latin typeface="Arial"/>
                <a:cs typeface="Arial"/>
              </a:rPr>
              <a:t>Cow </a:t>
            </a:r>
            <a:r>
              <a:rPr lang="en-US" sz="2000" b="1" dirty="0">
                <a:latin typeface="Arial"/>
                <a:cs typeface="Arial"/>
              </a:rPr>
              <a:t>(0):</a:t>
            </a:r>
          </a:p>
          <a:p>
            <a:endParaRPr lang="en-US" sz="2000" dirty="0" smtClean="0">
              <a:latin typeface="Arial"/>
              <a:cs typeface="Arial"/>
            </a:endParaRPr>
          </a:p>
          <a:p>
            <a:r>
              <a:rPr lang="en-US" sz="2000" dirty="0" smtClean="0">
                <a:latin typeface="Arial"/>
                <a:cs typeface="Arial"/>
              </a:rPr>
              <a:t>Cattle Egrets and Cattle- Livestock rustle up insects while feeding that the birds can capture easily.</a:t>
            </a:r>
          </a:p>
          <a:p>
            <a:endParaRPr lang="en-US" sz="2000" dirty="0" smtClean="0">
              <a:latin typeface="Arial"/>
              <a:cs typeface="Arial"/>
            </a:endParaRPr>
          </a:p>
        </p:txBody>
      </p:sp>
      <p:pic>
        <p:nvPicPr>
          <p:cNvPr id="6" name="Picture 1030"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528906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4800" y="609600"/>
            <a:ext cx="4792133" cy="647114"/>
          </a:xfrm>
        </p:spPr>
        <p:txBody>
          <a:bodyPr/>
          <a:lstStyle/>
          <a:p>
            <a:pPr marL="0" indent="0">
              <a:buNone/>
            </a:pPr>
            <a:r>
              <a:rPr lang="en-US" sz="2800" dirty="0" smtClean="0">
                <a:latin typeface="Arial"/>
                <a:cs typeface="Arial"/>
              </a:rPr>
              <a:t>2. Shelter Commensalism:</a:t>
            </a:r>
            <a:endParaRPr lang="en-US" sz="2800" dirty="0">
              <a:latin typeface="Arial"/>
              <a:cs typeface="Arial"/>
            </a:endParaRPr>
          </a:p>
        </p:txBody>
      </p:sp>
      <p:pic>
        <p:nvPicPr>
          <p:cNvPr id="5" name="Content Placeholder 3"/>
          <p:cNvPicPr>
            <a:picLocks noChangeAspect="1"/>
          </p:cNvPicPr>
          <p:nvPr/>
        </p:nvPicPr>
        <p:blipFill rotWithShape="1">
          <a:blip r:embed="rId3"/>
          <a:srcRect l="20578" t="18378" r="4825" b="10249"/>
          <a:stretch/>
        </p:blipFill>
        <p:spPr>
          <a:xfrm>
            <a:off x="228600" y="838200"/>
            <a:ext cx="3505200" cy="2515282"/>
          </a:xfrm>
          <a:prstGeom prst="rect">
            <a:avLst/>
          </a:prstGeom>
        </p:spPr>
      </p:pic>
      <p:pic>
        <p:nvPicPr>
          <p:cNvPr id="6" name="Picture 5"/>
          <p:cNvPicPr>
            <a:picLocks noChangeAspect="1"/>
          </p:cNvPicPr>
          <p:nvPr/>
        </p:nvPicPr>
        <p:blipFill rotWithShape="1">
          <a:blip r:embed="rId4"/>
          <a:srcRect l="6482" t="20561" r="26234" b="13357"/>
          <a:stretch/>
        </p:blipFill>
        <p:spPr>
          <a:xfrm>
            <a:off x="4905882" y="3910189"/>
            <a:ext cx="4238117" cy="2877254"/>
          </a:xfrm>
          <a:prstGeom prst="rect">
            <a:avLst/>
          </a:prstGeom>
        </p:spPr>
      </p:pic>
      <p:pic>
        <p:nvPicPr>
          <p:cNvPr id="7" name="Picture 6"/>
          <p:cNvPicPr>
            <a:picLocks noChangeAspect="1"/>
          </p:cNvPicPr>
          <p:nvPr/>
        </p:nvPicPr>
        <p:blipFill rotWithShape="1">
          <a:blip r:embed="rId5"/>
          <a:srcRect t="20075" r="60084" b="2310"/>
          <a:stretch/>
        </p:blipFill>
        <p:spPr>
          <a:xfrm rot="10800000">
            <a:off x="3199673" y="3925129"/>
            <a:ext cx="1787242" cy="2862313"/>
          </a:xfrm>
          <a:prstGeom prst="rect">
            <a:avLst/>
          </a:prstGeom>
        </p:spPr>
      </p:pic>
      <p:sp>
        <p:nvSpPr>
          <p:cNvPr id="8" name="Content Placeholder 2"/>
          <p:cNvSpPr txBox="1">
            <a:spLocks/>
          </p:cNvSpPr>
          <p:nvPr/>
        </p:nvSpPr>
        <p:spPr>
          <a:xfrm>
            <a:off x="3665600" y="3429000"/>
            <a:ext cx="5859400" cy="74224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dirty="0" smtClean="0">
                <a:latin typeface="Arial"/>
                <a:cs typeface="Arial"/>
              </a:rPr>
              <a:t>3. Transportation Commensalism:</a:t>
            </a:r>
            <a:endParaRPr lang="en-US" sz="2800" dirty="0">
              <a:latin typeface="Arial"/>
              <a:cs typeface="Arial"/>
            </a:endParaRPr>
          </a:p>
        </p:txBody>
      </p:sp>
      <p:sp>
        <p:nvSpPr>
          <p:cNvPr id="2" name="TextBox 1"/>
          <p:cNvSpPr txBox="1"/>
          <p:nvPr/>
        </p:nvSpPr>
        <p:spPr>
          <a:xfrm>
            <a:off x="4114800" y="1295400"/>
            <a:ext cx="3989294" cy="1631216"/>
          </a:xfrm>
          <a:prstGeom prst="rect">
            <a:avLst/>
          </a:prstGeom>
          <a:noFill/>
        </p:spPr>
        <p:txBody>
          <a:bodyPr wrap="square" rtlCol="0">
            <a:spAutoFit/>
          </a:bodyPr>
          <a:lstStyle/>
          <a:p>
            <a:r>
              <a:rPr lang="en-US" sz="2000" b="1" dirty="0" smtClean="0">
                <a:latin typeface="Arial"/>
                <a:cs typeface="Arial"/>
              </a:rPr>
              <a:t>Hermit crab (+), Snail (0):</a:t>
            </a:r>
          </a:p>
          <a:p>
            <a:endParaRPr lang="en-US" sz="2000" dirty="0">
              <a:latin typeface="Arial"/>
              <a:cs typeface="Arial"/>
            </a:endParaRPr>
          </a:p>
          <a:p>
            <a:r>
              <a:rPr lang="en-US" sz="2000" dirty="0" smtClean="0">
                <a:latin typeface="Arial"/>
                <a:cs typeface="Arial"/>
              </a:rPr>
              <a:t>Hermit crabs depend on snail created shells but never interact with the live snail</a:t>
            </a:r>
            <a:endParaRPr lang="en-US" sz="2000" dirty="0">
              <a:latin typeface="Arial"/>
              <a:cs typeface="Arial"/>
            </a:endParaRPr>
          </a:p>
        </p:txBody>
      </p:sp>
      <p:sp>
        <p:nvSpPr>
          <p:cNvPr id="9" name="TextBox 8"/>
          <p:cNvSpPr txBox="1"/>
          <p:nvPr/>
        </p:nvSpPr>
        <p:spPr>
          <a:xfrm>
            <a:off x="153128" y="4191000"/>
            <a:ext cx="3199672" cy="2246769"/>
          </a:xfrm>
          <a:prstGeom prst="rect">
            <a:avLst/>
          </a:prstGeom>
          <a:noFill/>
        </p:spPr>
        <p:txBody>
          <a:bodyPr wrap="square" rtlCol="0">
            <a:spAutoFit/>
          </a:bodyPr>
          <a:lstStyle/>
          <a:p>
            <a:r>
              <a:rPr lang="en-US" sz="2000" b="1" dirty="0" err="1" smtClean="0">
                <a:latin typeface="Arial"/>
                <a:cs typeface="Arial"/>
              </a:rPr>
              <a:t>Ramora</a:t>
            </a:r>
            <a:r>
              <a:rPr lang="en-US" sz="2000" b="1" dirty="0" smtClean="0">
                <a:latin typeface="Arial"/>
                <a:cs typeface="Arial"/>
              </a:rPr>
              <a:t> (+), Shark (0):</a:t>
            </a:r>
          </a:p>
          <a:p>
            <a:endParaRPr lang="en-US" sz="2000" dirty="0">
              <a:latin typeface="Arial"/>
              <a:cs typeface="Arial"/>
            </a:endParaRPr>
          </a:p>
          <a:p>
            <a:r>
              <a:rPr lang="en-US" sz="2000" dirty="0" err="1" smtClean="0">
                <a:latin typeface="Arial"/>
                <a:cs typeface="Arial"/>
              </a:rPr>
              <a:t>Ramoras</a:t>
            </a:r>
            <a:r>
              <a:rPr lang="en-US" sz="2000" dirty="0" smtClean="0">
                <a:latin typeface="Arial"/>
                <a:cs typeface="Arial"/>
              </a:rPr>
              <a:t> ride on sharks across oceans and feed on scraps left after feeding, but don’t affect shark</a:t>
            </a:r>
            <a:endParaRPr lang="en-US" sz="2000" dirty="0">
              <a:latin typeface="Arial"/>
              <a:cs typeface="Arial"/>
            </a:endParaRPr>
          </a:p>
        </p:txBody>
      </p:sp>
      <p:pic>
        <p:nvPicPr>
          <p:cNvPr id="10" name="Picture 1030" descr="EcologyTo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766054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22505</TotalTime>
  <Words>2044</Words>
  <Application>Microsoft Macintosh PowerPoint</Application>
  <PresentationFormat>On-screen Show (4:3)</PresentationFormat>
  <Paragraphs>347</Paragraphs>
  <Slides>43</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45" baseType="lpstr">
      <vt:lpstr>Office Theme</vt:lpstr>
      <vt:lpstr>Bitmap Image</vt:lpstr>
      <vt:lpstr>PowerPoint Presentation</vt:lpstr>
      <vt:lpstr>PowerPoint Presentation</vt:lpstr>
      <vt:lpstr>PowerPoint Presentation</vt:lpstr>
      <vt:lpstr>Commensalism, Mutualism and Facilitation</vt:lpstr>
      <vt:lpstr>Classification of species interactions</vt:lpstr>
      <vt:lpstr>PowerPoint Presentation</vt:lpstr>
      <vt:lpstr>Two important considerations…</vt:lpstr>
      <vt:lpstr>A. Commensalism (+, 0)</vt:lpstr>
      <vt:lpstr>PowerPoint Presentation</vt:lpstr>
      <vt:lpstr>4. Habitat Commensalism:</vt:lpstr>
      <vt:lpstr>5.  Dispersal or Reproductive commensalism:</vt:lpstr>
      <vt:lpstr>B. Mutualism (+,+)</vt:lpstr>
      <vt:lpstr>1. Food for Protection</vt:lpstr>
      <vt:lpstr>Food for Protection</vt:lpstr>
      <vt:lpstr>Measuring costs and benefits</vt:lpstr>
      <vt:lpstr>Janzen 1966 results</vt:lpstr>
      <vt:lpstr>Summarizing Ant-Acacia interaction</vt:lpstr>
      <vt:lpstr>PowerPoint Presentation</vt:lpstr>
      <vt:lpstr>Penstemen pollinator success</vt:lpstr>
      <vt:lpstr>Summary of Penstemen pollination</vt:lpstr>
      <vt:lpstr>Food for Reproduction</vt:lpstr>
      <vt:lpstr>3. Food for parasite removal</vt:lpstr>
      <vt:lpstr>3. Food for Parasite Removal Ex: Caribbean “cleaning stations” </vt:lpstr>
      <vt:lpstr>4. Food for nutrients</vt:lpstr>
      <vt:lpstr>Food for Nutrients</vt:lpstr>
      <vt:lpstr>5. Boxer crabs and Anemones</vt:lpstr>
      <vt:lpstr>Boxer crabs and Anemones</vt:lpstr>
      <vt:lpstr>Interactions can be classified as:</vt:lpstr>
      <vt:lpstr>Other examples to Google:</vt:lpstr>
      <vt:lpstr>C. Indirect Mutualisms</vt:lpstr>
      <vt:lpstr>Direct vs. Indirect interactions</vt:lpstr>
      <vt:lpstr>PowerPoint Presentation</vt:lpstr>
      <vt:lpstr>Complex mutualism</vt:lpstr>
      <vt:lpstr>Plants without ants have more beetles</vt:lpstr>
      <vt:lpstr>Plants with Ants grow better</vt:lpstr>
      <vt:lpstr>“X has this effect on Y”</vt:lpstr>
      <vt:lpstr>D. Facilitation (+, 0)</vt:lpstr>
      <vt:lpstr>Herbivores on the Serengeti Plains</vt:lpstr>
      <vt:lpstr>Mutualisms likely evolve out of predator or parasite interactions</vt:lpstr>
      <vt:lpstr>Mutualisms likely evolve out of predator or parasite interactions</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Carlo</dc:creator>
  <cp:lastModifiedBy>Thomas Miller</cp:lastModifiedBy>
  <cp:revision>159</cp:revision>
  <dcterms:created xsi:type="dcterms:W3CDTF">2011-10-11T15:03:24Z</dcterms:created>
  <dcterms:modified xsi:type="dcterms:W3CDTF">2016-11-10T18:56:58Z</dcterms:modified>
</cp:coreProperties>
</file>