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8"/>
  </p:notesMasterIdLst>
  <p:sldIdLst>
    <p:sldId id="612" r:id="rId2"/>
    <p:sldId id="654" r:id="rId3"/>
    <p:sldId id="623" r:id="rId4"/>
    <p:sldId id="624" r:id="rId5"/>
    <p:sldId id="625" r:id="rId6"/>
    <p:sldId id="655" r:id="rId7"/>
    <p:sldId id="626" r:id="rId8"/>
    <p:sldId id="627" r:id="rId9"/>
    <p:sldId id="630" r:id="rId10"/>
    <p:sldId id="631" r:id="rId11"/>
    <p:sldId id="632" r:id="rId12"/>
    <p:sldId id="633" r:id="rId13"/>
    <p:sldId id="634" r:id="rId14"/>
    <p:sldId id="635" r:id="rId15"/>
    <p:sldId id="636" r:id="rId16"/>
    <p:sldId id="637" r:id="rId17"/>
    <p:sldId id="638" r:id="rId18"/>
    <p:sldId id="639" r:id="rId19"/>
    <p:sldId id="640" r:id="rId20"/>
    <p:sldId id="641" r:id="rId21"/>
    <p:sldId id="642" r:id="rId22"/>
    <p:sldId id="643" r:id="rId23"/>
    <p:sldId id="644" r:id="rId24"/>
    <p:sldId id="645" r:id="rId25"/>
    <p:sldId id="646" r:id="rId26"/>
    <p:sldId id="647" r:id="rId27"/>
    <p:sldId id="648" r:id="rId28"/>
    <p:sldId id="649" r:id="rId29"/>
    <p:sldId id="650" r:id="rId30"/>
    <p:sldId id="537" r:id="rId31"/>
    <p:sldId id="629" r:id="rId32"/>
    <p:sldId id="651" r:id="rId33"/>
    <p:sldId id="656" r:id="rId34"/>
    <p:sldId id="652" r:id="rId35"/>
    <p:sldId id="657" r:id="rId36"/>
    <p:sldId id="613" r:id="rId3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751" autoAdjust="0"/>
    <p:restoredTop sz="96415" autoAdjust="0"/>
  </p:normalViewPr>
  <p:slideViewPr>
    <p:cSldViewPr>
      <p:cViewPr varScale="1">
        <p:scale>
          <a:sx n="105" d="100"/>
          <a:sy n="105" d="100"/>
        </p:scale>
        <p:origin x="-104" y="-2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4" d="100"/>
        <a:sy n="124" d="100"/>
      </p:scale>
      <p:origin x="0" y="6536"/>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46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8" charset="0"/>
                <a:ea typeface="+mn-ea"/>
                <a:cs typeface="+mn-cs"/>
              </a:defRPr>
            </a:lvl1pPr>
          </a:lstStyle>
          <a:p>
            <a:pPr>
              <a:defRPr/>
            </a:pPr>
            <a:endParaRPr lang="en-US"/>
          </a:p>
        </p:txBody>
      </p:sp>
      <p:sp>
        <p:nvSpPr>
          <p:cNvPr id="2846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8"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46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46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8" charset="0"/>
                <a:ea typeface="+mn-ea"/>
                <a:cs typeface="+mn-cs"/>
              </a:defRPr>
            </a:lvl1pPr>
          </a:lstStyle>
          <a:p>
            <a:pPr>
              <a:defRPr/>
            </a:pPr>
            <a:endParaRPr lang="en-US"/>
          </a:p>
        </p:txBody>
      </p:sp>
      <p:sp>
        <p:nvSpPr>
          <p:cNvPr id="2846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E0013E2-517C-9147-A03F-0DC65492DB64}" type="slidenum">
              <a:rPr lang="en-US"/>
              <a:pPr>
                <a:defRPr/>
              </a:pPr>
              <a:t>‹#›</a:t>
            </a:fld>
            <a:endParaRPr lang="en-US"/>
          </a:p>
        </p:txBody>
      </p:sp>
    </p:spTree>
    <p:extLst>
      <p:ext uri="{BB962C8B-B14F-4D97-AF65-F5344CB8AC3E}">
        <p14:creationId xmlns:p14="http://schemas.microsoft.com/office/powerpoint/2010/main" val="41470461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36" charset="0"/>
        <a:ea typeface="ＭＳ Ｐゴシック" pitchFamily="92" charset="-128"/>
        <a:cs typeface="ＭＳ Ｐゴシック" pitchFamily="92" charset="-128"/>
      </a:defRPr>
    </a:lvl1pPr>
    <a:lvl2pPr marL="4572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2pPr>
    <a:lvl3pPr marL="9144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3pPr>
    <a:lvl4pPr marL="13716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4pPr>
    <a:lvl5pPr marL="18288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FD724787-A228-5945-830F-9951C0DA41DA}" type="slidenum">
              <a:rPr lang="en-US" sz="1200"/>
              <a:pPr/>
              <a:t>1</a:t>
            </a:fld>
            <a:endParaRPr lang="en-US" sz="1200"/>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EE18F70-4377-EF43-B197-6C33FBBED6DA}" type="slidenum">
              <a:rPr lang="en-US" sz="1200"/>
              <a:pPr/>
              <a:t>10</a:t>
            </a:fld>
            <a:endParaRPr lang="en-US" sz="120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74ED503-7F83-E34B-900B-C1468292E0BE}" type="slidenum">
              <a:rPr lang="en-US" sz="1200"/>
              <a:pPr/>
              <a:t>11</a:t>
            </a:fld>
            <a:endParaRPr lang="en-US" sz="1200"/>
          </a:p>
        </p:txBody>
      </p:sp>
      <p:sp>
        <p:nvSpPr>
          <p:cNvPr id="59394" name="Rectangle 2"/>
          <p:cNvSpPr>
            <a:spLocks noGrp="1" noRot="1" noChangeAspect="1" noChangeArrowheads="1"/>
          </p:cNvSpPr>
          <p:nvPr>
            <p:ph type="sldImg"/>
          </p:nvPr>
        </p:nvSpPr>
        <p:spPr>
          <a:solidFill>
            <a:srgbClr val="FFFFFF"/>
          </a:solidFill>
          <a:ln/>
        </p:spPr>
      </p:sp>
      <p:sp>
        <p:nvSpPr>
          <p:cNvPr id="59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FD1AC54-4F69-474E-ABEE-A683EFEA4EAD}" type="slidenum">
              <a:rPr lang="en-US" sz="1200"/>
              <a:pPr/>
              <a:t>14</a:t>
            </a:fld>
            <a:endParaRPr lang="en-US" sz="1200"/>
          </a:p>
        </p:txBody>
      </p:sp>
      <p:sp>
        <p:nvSpPr>
          <p:cNvPr id="63490" name="Rectangle 2"/>
          <p:cNvSpPr>
            <a:spLocks noGrp="1" noRot="1" noChangeAspect="1" noChangeArrowheads="1"/>
          </p:cNvSpPr>
          <p:nvPr>
            <p:ph type="sldImg"/>
          </p:nvPr>
        </p:nvSpPr>
        <p:spPr>
          <a:solidFill>
            <a:srgbClr val="FFFFFF"/>
          </a:solidFill>
          <a:ln/>
        </p:spPr>
      </p:sp>
      <p:sp>
        <p:nvSpPr>
          <p:cNvPr id="63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E247497-0656-034E-8CEF-A0F627FA5713}" type="slidenum">
              <a:rPr lang="en-US" sz="1200"/>
              <a:pPr/>
              <a:t>15</a:t>
            </a:fld>
            <a:endParaRPr lang="en-US" sz="1200"/>
          </a:p>
        </p:txBody>
      </p:sp>
      <p:sp>
        <p:nvSpPr>
          <p:cNvPr id="65538" name="Rectangle 2"/>
          <p:cNvSpPr>
            <a:spLocks noGrp="1" noRot="1" noChangeAspect="1" noChangeArrowheads="1"/>
          </p:cNvSpPr>
          <p:nvPr>
            <p:ph type="sldImg"/>
          </p:nvPr>
        </p:nvSpPr>
        <p:spPr>
          <a:solidFill>
            <a:srgbClr val="FFFFFF"/>
          </a:solidFill>
          <a:ln/>
        </p:spPr>
      </p:sp>
      <p:sp>
        <p:nvSpPr>
          <p:cNvPr id="65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8337A3A-A1B7-8141-92C0-6E5C015919DC}" type="slidenum">
              <a:rPr lang="en-US" sz="1200"/>
              <a:pPr/>
              <a:t>16</a:t>
            </a:fld>
            <a:endParaRPr lang="en-US" sz="1200"/>
          </a:p>
        </p:txBody>
      </p:sp>
      <p:sp>
        <p:nvSpPr>
          <p:cNvPr id="67586" name="Rectangle 2"/>
          <p:cNvSpPr>
            <a:spLocks noGrp="1" noRot="1" noChangeAspect="1" noChangeArrowheads="1"/>
          </p:cNvSpPr>
          <p:nvPr>
            <p:ph type="sldImg"/>
          </p:nvPr>
        </p:nvSpPr>
        <p:spPr>
          <a:solidFill>
            <a:srgbClr val="FFFFFF"/>
          </a:solidFill>
          <a:ln/>
        </p:spPr>
      </p:sp>
      <p:sp>
        <p:nvSpPr>
          <p:cNvPr id="67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8337A3A-A1B7-8141-92C0-6E5C015919DC}" type="slidenum">
              <a:rPr lang="en-US" sz="1200"/>
              <a:pPr/>
              <a:t>17</a:t>
            </a:fld>
            <a:endParaRPr lang="en-US" sz="1200"/>
          </a:p>
        </p:txBody>
      </p:sp>
      <p:sp>
        <p:nvSpPr>
          <p:cNvPr id="67586" name="Rectangle 2"/>
          <p:cNvSpPr>
            <a:spLocks noGrp="1" noRot="1" noChangeAspect="1" noChangeArrowheads="1"/>
          </p:cNvSpPr>
          <p:nvPr>
            <p:ph type="sldImg"/>
          </p:nvPr>
        </p:nvSpPr>
        <p:spPr>
          <a:solidFill>
            <a:srgbClr val="FFFFFF"/>
          </a:solidFill>
          <a:ln/>
        </p:spPr>
      </p:sp>
      <p:sp>
        <p:nvSpPr>
          <p:cNvPr id="67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8337A3A-A1B7-8141-92C0-6E5C015919DC}" type="slidenum">
              <a:rPr lang="en-US" sz="1200"/>
              <a:pPr/>
              <a:t>18</a:t>
            </a:fld>
            <a:endParaRPr lang="en-US" sz="1200"/>
          </a:p>
        </p:txBody>
      </p:sp>
      <p:sp>
        <p:nvSpPr>
          <p:cNvPr id="67586" name="Rectangle 2"/>
          <p:cNvSpPr>
            <a:spLocks noGrp="1" noRot="1" noChangeAspect="1" noChangeArrowheads="1"/>
          </p:cNvSpPr>
          <p:nvPr>
            <p:ph type="sldImg"/>
          </p:nvPr>
        </p:nvSpPr>
        <p:spPr>
          <a:solidFill>
            <a:srgbClr val="FFFFFF"/>
          </a:solidFill>
          <a:ln/>
        </p:spPr>
      </p:sp>
      <p:sp>
        <p:nvSpPr>
          <p:cNvPr id="67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6B7654A-9856-7A4E-ADCA-E0B0BF67D629}" type="slidenum">
              <a:rPr lang="en-US" sz="1200"/>
              <a:pPr/>
              <a:t>20</a:t>
            </a:fld>
            <a:endParaRPr lang="en-US" sz="1200"/>
          </a:p>
        </p:txBody>
      </p:sp>
      <p:sp>
        <p:nvSpPr>
          <p:cNvPr id="24578" name="Rectangle 2"/>
          <p:cNvSpPr>
            <a:spLocks noGrp="1" noRot="1" noChangeAspect="1" noChangeArrowheads="1"/>
          </p:cNvSpPr>
          <p:nvPr>
            <p:ph type="sldImg"/>
          </p:nvPr>
        </p:nvSpPr>
        <p:spPr>
          <a:solidFill>
            <a:srgbClr val="FFFFFF"/>
          </a:solidFill>
          <a:ln/>
        </p:spPr>
      </p:sp>
      <p:sp>
        <p:nvSpPr>
          <p:cNvPr id="24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653EEF9-3AD7-2C48-BAB8-631B8B649F73}" type="slidenum">
              <a:rPr lang="en-US" sz="1200"/>
              <a:pPr/>
              <a:t>22</a:t>
            </a:fld>
            <a:endParaRPr lang="en-US" sz="1200"/>
          </a:p>
        </p:txBody>
      </p:sp>
      <p:sp>
        <p:nvSpPr>
          <p:cNvPr id="27650" name="Rectangle 2"/>
          <p:cNvSpPr>
            <a:spLocks noGrp="1" noRot="1" noChangeAspect="1" noChangeArrowheads="1"/>
          </p:cNvSpPr>
          <p:nvPr>
            <p:ph type="sldImg"/>
          </p:nvPr>
        </p:nvSpPr>
        <p:spPr>
          <a:solidFill>
            <a:srgbClr val="FFFFFF"/>
          </a:solidFill>
          <a:ln/>
        </p:spPr>
      </p:sp>
      <p:sp>
        <p:nvSpPr>
          <p:cNvPr id="27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27A7DD4-1AA9-BD44-95BD-29F7503A4C2A}" type="slidenum">
              <a:rPr lang="en-US" sz="1200"/>
              <a:pPr/>
              <a:t>23</a:t>
            </a:fld>
            <a:endParaRPr lang="en-US" sz="1200"/>
          </a:p>
        </p:txBody>
      </p:sp>
      <p:sp>
        <p:nvSpPr>
          <p:cNvPr id="29698" name="Rectangle 2"/>
          <p:cNvSpPr>
            <a:spLocks noGrp="1" noRot="1" noChangeAspect="1" noChangeArrowheads="1"/>
          </p:cNvSpPr>
          <p:nvPr>
            <p:ph type="sldImg"/>
          </p:nvPr>
        </p:nvSpPr>
        <p:spPr>
          <a:solidFill>
            <a:srgbClr val="FFFFFF"/>
          </a:solidFill>
          <a:ln/>
        </p:spPr>
      </p:sp>
      <p:sp>
        <p:nvSpPr>
          <p:cNvPr id="29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D2145F9-34DF-D84C-9B8A-CBF6A5082778}" type="slidenum">
              <a:rPr lang="en-US" sz="1200"/>
              <a:pPr/>
              <a:t>2</a:t>
            </a:fld>
            <a:endParaRPr lang="en-US" sz="120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7D11439-72E4-154F-9B9A-F303C5BE1FEF}" type="slidenum">
              <a:rPr lang="en-US" sz="1200"/>
              <a:pPr/>
              <a:t>24</a:t>
            </a:fld>
            <a:endParaRPr lang="en-US" sz="1200"/>
          </a:p>
        </p:txBody>
      </p:sp>
      <p:sp>
        <p:nvSpPr>
          <p:cNvPr id="31746" name="Rectangle 2"/>
          <p:cNvSpPr>
            <a:spLocks noGrp="1" noRot="1" noChangeAspect="1" noChangeArrowheads="1"/>
          </p:cNvSpPr>
          <p:nvPr>
            <p:ph type="sldImg"/>
          </p:nvPr>
        </p:nvSpPr>
        <p:spPr>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9074BB27-F870-E042-8F1B-ADC79FFC7998}" type="slidenum">
              <a:rPr lang="en-US" sz="1200"/>
              <a:pPr algn="r"/>
              <a:t>30</a:t>
            </a:fld>
            <a:endParaRPr lang="en-US" sz="120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9074BB27-F870-E042-8F1B-ADC79FFC7998}" type="slidenum">
              <a:rPr lang="en-US" sz="1200"/>
              <a:pPr algn="r"/>
              <a:t>31</a:t>
            </a:fld>
            <a:endParaRPr lang="en-US" sz="120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D0B41920-B4A7-8042-B909-417CE8B5E38A}" type="slidenum">
              <a:rPr lang="en-US" sz="1200"/>
              <a:pPr algn="r"/>
              <a:t>32</a:t>
            </a:fld>
            <a:endParaRPr lang="en-US" sz="1200"/>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D0B41920-B4A7-8042-B909-417CE8B5E38A}" type="slidenum">
              <a:rPr lang="en-US" sz="1200"/>
              <a:pPr algn="r"/>
              <a:t>33</a:t>
            </a:fld>
            <a:endParaRPr lang="en-US" sz="1200"/>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D0B41920-B4A7-8042-B909-417CE8B5E38A}" type="slidenum">
              <a:rPr lang="en-US" sz="1200"/>
              <a:pPr algn="r"/>
              <a:t>34</a:t>
            </a:fld>
            <a:endParaRPr lang="en-US" sz="1200"/>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D0B41920-B4A7-8042-B909-417CE8B5E38A}" type="slidenum">
              <a:rPr lang="en-US" sz="1200"/>
              <a:pPr algn="r"/>
              <a:t>35</a:t>
            </a:fld>
            <a:endParaRPr lang="en-US" sz="1200"/>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9074BB27-F870-E042-8F1B-ADC79FFC7998}" type="slidenum">
              <a:rPr lang="en-US" sz="1200"/>
              <a:pPr algn="r"/>
              <a:t>36</a:t>
            </a:fld>
            <a:endParaRPr lang="en-US" sz="120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5C54C07-A20C-BB45-AC4F-D64E4148D46F}" type="slidenum">
              <a:rPr lang="en-US" sz="1200"/>
              <a:pPr/>
              <a:t>3</a:t>
            </a:fld>
            <a:endParaRPr lang="en-US" sz="1200"/>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B539908-3EDF-3C43-8DEF-1DD18988F305}" type="slidenum">
              <a:rPr lang="en-US" sz="1200"/>
              <a:pPr/>
              <a:t>4</a:t>
            </a:fld>
            <a:endParaRPr lang="en-US" sz="1200"/>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B7665E4-1604-7C4B-B969-5CD73B7C491F}" type="slidenum">
              <a:rPr lang="en-US" sz="1200"/>
              <a:pPr/>
              <a:t>5</a:t>
            </a:fld>
            <a:endParaRPr lang="en-US" sz="1200"/>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0B7665E4-1604-7C4B-B969-5CD73B7C491F}" type="slidenum">
              <a:rPr lang="en-US" sz="1200"/>
              <a:pPr/>
              <a:t>6</a:t>
            </a:fld>
            <a:endParaRPr lang="en-US" sz="1200"/>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59117185-F47F-7C40-89A8-51D419A6ABF0}" type="slidenum">
              <a:rPr lang="en-US" sz="1200"/>
              <a:pPr/>
              <a:t>7</a:t>
            </a:fld>
            <a:endParaRPr lang="en-US" sz="120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Discs on the desk and see how many she found, at some point she can</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t capture them any faster</a:t>
            </a:r>
            <a:endParaRPr lang="en-US">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BB235FC-B851-BE41-9B1E-55DB55E8DBBF}" type="slidenum">
              <a:rPr lang="en-US" sz="1200"/>
              <a:pPr/>
              <a:t>8</a:t>
            </a:fld>
            <a:endParaRPr lang="en-US" sz="1200"/>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D02FAA9-BFA0-FC4F-808B-B226FD1ADB66}" type="slidenum">
              <a:rPr lang="en-US" sz="1200"/>
              <a:pPr/>
              <a:t>9</a:t>
            </a:fld>
            <a:endParaRPr lang="en-US" sz="120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B51EAE-F6DD-E844-9F44-3DA494818711}" type="slidenum">
              <a:rPr lang="en-US"/>
              <a:pPr>
                <a:defRPr/>
              </a:pPr>
              <a:t>‹#›</a:t>
            </a:fld>
            <a:endParaRPr lang="en-US"/>
          </a:p>
        </p:txBody>
      </p:sp>
    </p:spTree>
    <p:extLst>
      <p:ext uri="{BB962C8B-B14F-4D97-AF65-F5344CB8AC3E}">
        <p14:creationId xmlns:p14="http://schemas.microsoft.com/office/powerpoint/2010/main" val="4024609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90EF43-B13B-F74A-B37B-0F272619DEDB}" type="slidenum">
              <a:rPr lang="en-US"/>
              <a:pPr>
                <a:defRPr/>
              </a:pPr>
              <a:t>‹#›</a:t>
            </a:fld>
            <a:endParaRPr lang="en-US"/>
          </a:p>
        </p:txBody>
      </p:sp>
    </p:spTree>
    <p:extLst>
      <p:ext uri="{BB962C8B-B14F-4D97-AF65-F5344CB8AC3E}">
        <p14:creationId xmlns:p14="http://schemas.microsoft.com/office/powerpoint/2010/main" val="484481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C43073-E98C-C54A-B3F7-46BB42C4B795}" type="slidenum">
              <a:rPr lang="en-US"/>
              <a:pPr>
                <a:defRPr/>
              </a:pPr>
              <a:t>‹#›</a:t>
            </a:fld>
            <a:endParaRPr lang="en-US"/>
          </a:p>
        </p:txBody>
      </p:sp>
    </p:spTree>
    <p:extLst>
      <p:ext uri="{BB962C8B-B14F-4D97-AF65-F5344CB8AC3E}">
        <p14:creationId xmlns:p14="http://schemas.microsoft.com/office/powerpoint/2010/main" val="351981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7ED1C4-D3F7-9745-A6B9-5CCD07F3D4A4}" type="slidenum">
              <a:rPr lang="en-US"/>
              <a:pPr>
                <a:defRPr/>
              </a:pPr>
              <a:t>‹#›</a:t>
            </a:fld>
            <a:endParaRPr lang="en-US"/>
          </a:p>
        </p:txBody>
      </p:sp>
    </p:spTree>
    <p:extLst>
      <p:ext uri="{BB962C8B-B14F-4D97-AF65-F5344CB8AC3E}">
        <p14:creationId xmlns:p14="http://schemas.microsoft.com/office/powerpoint/2010/main" val="600635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3FD58D-B61D-3643-A811-83A18F776F7C}" type="slidenum">
              <a:rPr lang="en-US"/>
              <a:pPr>
                <a:defRPr/>
              </a:pPr>
              <a:t>‹#›</a:t>
            </a:fld>
            <a:endParaRPr lang="en-US"/>
          </a:p>
        </p:txBody>
      </p:sp>
    </p:spTree>
    <p:extLst>
      <p:ext uri="{BB962C8B-B14F-4D97-AF65-F5344CB8AC3E}">
        <p14:creationId xmlns:p14="http://schemas.microsoft.com/office/powerpoint/2010/main" val="3614561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90F515-F802-234E-AA39-1E1AF180CA33}" type="slidenum">
              <a:rPr lang="en-US"/>
              <a:pPr>
                <a:defRPr/>
              </a:pPr>
              <a:t>‹#›</a:t>
            </a:fld>
            <a:endParaRPr lang="en-US"/>
          </a:p>
        </p:txBody>
      </p:sp>
    </p:spTree>
    <p:extLst>
      <p:ext uri="{BB962C8B-B14F-4D97-AF65-F5344CB8AC3E}">
        <p14:creationId xmlns:p14="http://schemas.microsoft.com/office/powerpoint/2010/main" val="854867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1CBEC37-10E5-024F-958A-EB43AE109C88}" type="slidenum">
              <a:rPr lang="en-US"/>
              <a:pPr>
                <a:defRPr/>
              </a:pPr>
              <a:t>‹#›</a:t>
            </a:fld>
            <a:endParaRPr lang="en-US"/>
          </a:p>
        </p:txBody>
      </p:sp>
    </p:spTree>
    <p:extLst>
      <p:ext uri="{BB962C8B-B14F-4D97-AF65-F5344CB8AC3E}">
        <p14:creationId xmlns:p14="http://schemas.microsoft.com/office/powerpoint/2010/main" val="2089339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12559F2-FD2B-674A-8935-0B498B90444E}" type="slidenum">
              <a:rPr lang="en-US"/>
              <a:pPr>
                <a:defRPr/>
              </a:pPr>
              <a:t>‹#›</a:t>
            </a:fld>
            <a:endParaRPr lang="en-US"/>
          </a:p>
        </p:txBody>
      </p:sp>
    </p:spTree>
    <p:extLst>
      <p:ext uri="{BB962C8B-B14F-4D97-AF65-F5344CB8AC3E}">
        <p14:creationId xmlns:p14="http://schemas.microsoft.com/office/powerpoint/2010/main" val="1378867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8F589F8-9BD2-1042-A9FA-DCD66FFDA3A0}" type="slidenum">
              <a:rPr lang="en-US"/>
              <a:pPr>
                <a:defRPr/>
              </a:pPr>
              <a:t>‹#›</a:t>
            </a:fld>
            <a:endParaRPr lang="en-US"/>
          </a:p>
        </p:txBody>
      </p:sp>
    </p:spTree>
    <p:extLst>
      <p:ext uri="{BB962C8B-B14F-4D97-AF65-F5344CB8AC3E}">
        <p14:creationId xmlns:p14="http://schemas.microsoft.com/office/powerpoint/2010/main" val="2959088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BA305A-6D42-564F-ADFF-7A115C095A01}" type="slidenum">
              <a:rPr lang="en-US"/>
              <a:pPr>
                <a:defRPr/>
              </a:pPr>
              <a:t>‹#›</a:t>
            </a:fld>
            <a:endParaRPr lang="en-US"/>
          </a:p>
        </p:txBody>
      </p:sp>
    </p:spTree>
    <p:extLst>
      <p:ext uri="{BB962C8B-B14F-4D97-AF65-F5344CB8AC3E}">
        <p14:creationId xmlns:p14="http://schemas.microsoft.com/office/powerpoint/2010/main" val="1312154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B656A4-4F9B-3F4F-8C7B-FBC37F777379}" type="slidenum">
              <a:rPr lang="en-US"/>
              <a:pPr>
                <a:defRPr/>
              </a:pPr>
              <a:t>‹#›</a:t>
            </a:fld>
            <a:endParaRPr lang="en-US"/>
          </a:p>
        </p:txBody>
      </p:sp>
    </p:spTree>
    <p:extLst>
      <p:ext uri="{BB962C8B-B14F-4D97-AF65-F5344CB8AC3E}">
        <p14:creationId xmlns:p14="http://schemas.microsoft.com/office/powerpoint/2010/main" val="3836338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0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0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EB5E51E-5C01-FD48-A818-F27EC9CAFA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92" charset="-128"/>
          <a:cs typeface="ＭＳ Ｐゴシック" pitchFamily="92" charset="-128"/>
        </a:defRPr>
      </a:lvl1pPr>
      <a:lvl2pPr algn="ctr" rtl="0" eaLnBrk="0" fontAlgn="base" hangingPunct="0">
        <a:spcBef>
          <a:spcPct val="0"/>
        </a:spcBef>
        <a:spcAft>
          <a:spcPct val="0"/>
        </a:spcAft>
        <a:defRPr sz="4400">
          <a:solidFill>
            <a:schemeClr val="tx2"/>
          </a:solidFill>
          <a:latin typeface="Times" pitchFamily="36" charset="0"/>
          <a:ea typeface="ＭＳ Ｐゴシック" pitchFamily="92" charset="-128"/>
          <a:cs typeface="ＭＳ Ｐゴシック" pitchFamily="92" charset="-128"/>
        </a:defRPr>
      </a:lvl2pPr>
      <a:lvl3pPr algn="ctr" rtl="0" eaLnBrk="0" fontAlgn="base" hangingPunct="0">
        <a:spcBef>
          <a:spcPct val="0"/>
        </a:spcBef>
        <a:spcAft>
          <a:spcPct val="0"/>
        </a:spcAft>
        <a:defRPr sz="4400">
          <a:solidFill>
            <a:schemeClr val="tx2"/>
          </a:solidFill>
          <a:latin typeface="Times" pitchFamily="36" charset="0"/>
          <a:ea typeface="ＭＳ Ｐゴシック" pitchFamily="92" charset="-128"/>
          <a:cs typeface="ＭＳ Ｐゴシック" pitchFamily="92" charset="-128"/>
        </a:defRPr>
      </a:lvl3pPr>
      <a:lvl4pPr algn="ctr" rtl="0" eaLnBrk="0" fontAlgn="base" hangingPunct="0">
        <a:spcBef>
          <a:spcPct val="0"/>
        </a:spcBef>
        <a:spcAft>
          <a:spcPct val="0"/>
        </a:spcAft>
        <a:defRPr sz="4400">
          <a:solidFill>
            <a:schemeClr val="tx2"/>
          </a:solidFill>
          <a:latin typeface="Times" pitchFamily="36" charset="0"/>
          <a:ea typeface="ＭＳ Ｐゴシック" pitchFamily="92" charset="-128"/>
          <a:cs typeface="ＭＳ Ｐゴシック" pitchFamily="92" charset="-128"/>
        </a:defRPr>
      </a:lvl4pPr>
      <a:lvl5pPr algn="ctr" rtl="0" eaLnBrk="0" fontAlgn="base" hangingPunct="0">
        <a:spcBef>
          <a:spcPct val="0"/>
        </a:spcBef>
        <a:spcAft>
          <a:spcPct val="0"/>
        </a:spcAft>
        <a:defRPr sz="4400">
          <a:solidFill>
            <a:schemeClr val="tx2"/>
          </a:solidFill>
          <a:latin typeface="Times" pitchFamily="36" charset="0"/>
          <a:ea typeface="ＭＳ Ｐゴシック" pitchFamily="92" charset="-128"/>
          <a:cs typeface="ＭＳ Ｐゴシック" pitchFamily="92" charset="-128"/>
        </a:defRPr>
      </a:lvl5pPr>
      <a:lvl6pPr marL="457200" algn="ctr" rtl="0" fontAlgn="base">
        <a:spcBef>
          <a:spcPct val="0"/>
        </a:spcBef>
        <a:spcAft>
          <a:spcPct val="0"/>
        </a:spcAft>
        <a:defRPr sz="4400">
          <a:solidFill>
            <a:schemeClr val="tx2"/>
          </a:solidFill>
          <a:latin typeface="Times" pitchFamily="36" charset="0"/>
        </a:defRPr>
      </a:lvl6pPr>
      <a:lvl7pPr marL="914400" algn="ctr" rtl="0" fontAlgn="base">
        <a:spcBef>
          <a:spcPct val="0"/>
        </a:spcBef>
        <a:spcAft>
          <a:spcPct val="0"/>
        </a:spcAft>
        <a:defRPr sz="4400">
          <a:solidFill>
            <a:schemeClr val="tx2"/>
          </a:solidFill>
          <a:latin typeface="Times" pitchFamily="36" charset="0"/>
        </a:defRPr>
      </a:lvl7pPr>
      <a:lvl8pPr marL="1371600" algn="ctr" rtl="0" fontAlgn="base">
        <a:spcBef>
          <a:spcPct val="0"/>
        </a:spcBef>
        <a:spcAft>
          <a:spcPct val="0"/>
        </a:spcAft>
        <a:defRPr sz="4400">
          <a:solidFill>
            <a:schemeClr val="tx2"/>
          </a:solidFill>
          <a:latin typeface="Times" pitchFamily="36" charset="0"/>
        </a:defRPr>
      </a:lvl8pPr>
      <a:lvl9pPr marL="1828800" algn="ctr" rtl="0" fontAlgn="base">
        <a:spcBef>
          <a:spcPct val="0"/>
        </a:spcBef>
        <a:spcAft>
          <a:spcPct val="0"/>
        </a:spcAft>
        <a:defRPr sz="4400">
          <a:solidFill>
            <a:schemeClr val="tx2"/>
          </a:solidFill>
          <a:latin typeface="Times" pitchFamily="3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92" charset="-128"/>
          <a:cs typeface="ＭＳ Ｐゴシック" pitchFamily="9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3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3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3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3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jpeg"/></Relationships>
</file>

<file path=ppt/slides/_rels/slide17.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en.wikipedia.org/wiki/Ecology" TargetMode="External"/><Relationship Id="rId3" Type="http://schemas.openxmlformats.org/officeDocument/2006/relationships/image" Target="../media/image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4.emf"/><Relationship Id="rId5" Type="http://schemas.openxmlformats.org/officeDocument/2006/relationships/image" Target="../media/image25.emf"/><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4.emf"/><Relationship Id="rId5" Type="http://schemas.openxmlformats.org/officeDocument/2006/relationships/image" Target="../media/image26.emf"/><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emf"/><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emf"/><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jpe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14338" name="Picture 3"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4"/>
          <p:cNvSpPr>
            <a:spLocks noChangeArrowheads="1"/>
          </p:cNvSpPr>
          <p:nvPr/>
        </p:nvSpPr>
        <p:spPr bwMode="auto">
          <a:xfrm>
            <a:off x="381000" y="685800"/>
            <a:ext cx="51816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36538" indent="-236538"/>
            <a:r>
              <a:rPr lang="en-US" u="sng" dirty="0" smtClean="0">
                <a:latin typeface="Arial" charset="0"/>
              </a:rPr>
              <a:t>16</a:t>
            </a:r>
            <a:r>
              <a:rPr lang="en-US" u="sng" baseline="30000" dirty="0" smtClean="0">
                <a:latin typeface="Arial" charset="0"/>
              </a:rPr>
              <a:t>th</a:t>
            </a:r>
            <a:r>
              <a:rPr lang="en-US" u="sng" dirty="0" smtClean="0">
                <a:latin typeface="Arial" charset="0"/>
              </a:rPr>
              <a:t> Lecture </a:t>
            </a:r>
            <a:r>
              <a:rPr lang="en-US" u="sng" dirty="0">
                <a:latin typeface="Arial" charset="0"/>
              </a:rPr>
              <a:t>– </a:t>
            </a:r>
            <a:r>
              <a:rPr lang="en-US" u="sng" dirty="0" smtClean="0">
                <a:latin typeface="Arial" charset="0"/>
              </a:rPr>
              <a:t>Nov.1, 2016</a:t>
            </a:r>
            <a:endParaRPr lang="en-US" dirty="0">
              <a:latin typeface="Arial" charset="0"/>
            </a:endParaRPr>
          </a:p>
          <a:p>
            <a:pPr marL="236538" indent="-236538"/>
            <a:endParaRPr lang="en-US" sz="2000" dirty="0">
              <a:latin typeface="Arial" charset="0"/>
            </a:endParaRPr>
          </a:p>
          <a:p>
            <a:pPr marL="236538" indent="-236538"/>
            <a:r>
              <a:rPr lang="en-US" sz="2000" dirty="0">
                <a:solidFill>
                  <a:srgbClr val="FF0000"/>
                </a:solidFill>
                <a:latin typeface="Arial" charset="0"/>
              </a:rPr>
              <a:t>--	Exam </a:t>
            </a:r>
            <a:r>
              <a:rPr lang="en-US" sz="2000" dirty="0" smtClean="0">
                <a:solidFill>
                  <a:srgbClr val="FF0000"/>
                </a:solidFill>
                <a:latin typeface="Arial" charset="0"/>
              </a:rPr>
              <a:t>Thursday.  Use </a:t>
            </a:r>
            <a:r>
              <a:rPr lang="en-US" sz="2000" dirty="0" err="1" smtClean="0">
                <a:solidFill>
                  <a:srgbClr val="FF0000"/>
                </a:solidFill>
                <a:latin typeface="Arial" charset="0"/>
              </a:rPr>
              <a:t>Tegrity</a:t>
            </a:r>
            <a:r>
              <a:rPr lang="en-US" sz="2000" dirty="0" smtClean="0">
                <a:solidFill>
                  <a:srgbClr val="FF0000"/>
                </a:solidFill>
                <a:latin typeface="Arial" charset="0"/>
              </a:rPr>
              <a:t> videos and posted exams.</a:t>
            </a:r>
          </a:p>
          <a:p>
            <a:pPr marL="236538" indent="-236538"/>
            <a:endParaRPr lang="en-US" sz="2000" dirty="0">
              <a:solidFill>
                <a:srgbClr val="FF0000"/>
              </a:solidFill>
              <a:latin typeface="Arial" charset="0"/>
            </a:endParaRPr>
          </a:p>
        </p:txBody>
      </p:sp>
      <p:sp>
        <p:nvSpPr>
          <p:cNvPr id="4" name="TextBox 3"/>
          <p:cNvSpPr txBox="1"/>
          <p:nvPr/>
        </p:nvSpPr>
        <p:spPr>
          <a:xfrm>
            <a:off x="304801" y="2971800"/>
            <a:ext cx="4800600" cy="3477875"/>
          </a:xfrm>
          <a:prstGeom prst="rect">
            <a:avLst/>
          </a:prstGeom>
          <a:noFill/>
        </p:spPr>
        <p:txBody>
          <a:bodyPr wrap="square" rtlCol="0">
            <a:spAutoFit/>
          </a:bodyPr>
          <a:lstStyle/>
          <a:p>
            <a:r>
              <a:rPr lang="en-US" sz="2000" i="1" dirty="0">
                <a:latin typeface="Arial"/>
                <a:cs typeface="Arial"/>
              </a:rPr>
              <a:t>Friday, November 4, 4:00 pm, 1024 KIN</a:t>
            </a:r>
            <a:r>
              <a:rPr lang="en-US" sz="2000" dirty="0">
                <a:latin typeface="Arial"/>
                <a:cs typeface="Arial"/>
              </a:rPr>
              <a:t>—ECOLOGY AND EVOLUTION SEMINAR, </a:t>
            </a:r>
            <a:endParaRPr lang="en-US" sz="2000" dirty="0" smtClean="0">
              <a:latin typeface="Arial"/>
              <a:cs typeface="Arial"/>
            </a:endParaRPr>
          </a:p>
          <a:p>
            <a:endParaRPr lang="en-US" sz="2000" dirty="0">
              <a:latin typeface="Arial"/>
              <a:cs typeface="Arial"/>
            </a:endParaRPr>
          </a:p>
          <a:p>
            <a:r>
              <a:rPr lang="en-US" sz="2000" dirty="0" smtClean="0">
                <a:latin typeface="Arial"/>
                <a:cs typeface="Arial"/>
              </a:rPr>
              <a:t>"</a:t>
            </a:r>
            <a:r>
              <a:rPr lang="en-US" sz="2000" dirty="0">
                <a:latin typeface="Arial"/>
                <a:cs typeface="Arial"/>
              </a:rPr>
              <a:t>Untangling interactions between gamete traits and the sperm environment in a broadcast </a:t>
            </a:r>
            <a:r>
              <a:rPr lang="en-US" sz="2000" dirty="0" err="1">
                <a:latin typeface="Arial"/>
                <a:cs typeface="Arial"/>
              </a:rPr>
              <a:t>spawner</a:t>
            </a:r>
            <a:r>
              <a:rPr lang="en-US" sz="2000" dirty="0">
                <a:latin typeface="Arial"/>
                <a:cs typeface="Arial"/>
              </a:rPr>
              <a:t>," </a:t>
            </a:r>
            <a:endParaRPr lang="en-US" sz="2000" dirty="0" smtClean="0">
              <a:latin typeface="Arial"/>
              <a:cs typeface="Arial"/>
            </a:endParaRPr>
          </a:p>
          <a:p>
            <a:endParaRPr lang="en-US" sz="2000" b="1" dirty="0">
              <a:latin typeface="Arial"/>
              <a:cs typeface="Arial"/>
            </a:endParaRPr>
          </a:p>
          <a:p>
            <a:r>
              <a:rPr lang="en-US" sz="2000" b="1" dirty="0" smtClean="0">
                <a:latin typeface="Arial"/>
                <a:cs typeface="Arial"/>
              </a:rPr>
              <a:t>Ellen </a:t>
            </a:r>
            <a:r>
              <a:rPr lang="en-US" sz="2000" b="1" dirty="0">
                <a:latin typeface="Arial"/>
                <a:cs typeface="Arial"/>
              </a:rPr>
              <a:t>Kosman, Department of Biological Science, Florida State University</a:t>
            </a:r>
            <a:r>
              <a:rPr lang="en-US" sz="2000" b="1" dirty="0" smtClean="0">
                <a:latin typeface="Arial"/>
                <a:cs typeface="Arial"/>
              </a:rPr>
              <a:t>.</a:t>
            </a:r>
            <a:endParaRPr lang="en-US" sz="2000" dirty="0">
              <a:latin typeface="Arial"/>
              <a:cs typeface="Arial"/>
            </a:endParaRPr>
          </a:p>
        </p:txBody>
      </p:sp>
      <p:pic>
        <p:nvPicPr>
          <p:cNvPr id="2" name="Picture 1"/>
          <p:cNvPicPr>
            <a:picLocks noChangeAspect="1"/>
          </p:cNvPicPr>
          <p:nvPr/>
        </p:nvPicPr>
        <p:blipFill>
          <a:blip r:embed="rId4"/>
          <a:stretch>
            <a:fillRect/>
          </a:stretch>
        </p:blipFill>
        <p:spPr>
          <a:xfrm>
            <a:off x="5334000" y="2057400"/>
            <a:ext cx="3571875" cy="3810000"/>
          </a:xfrm>
          <a:prstGeom prst="rect">
            <a:avLst/>
          </a:prstGeom>
        </p:spPr>
      </p:pic>
    </p:spTree>
    <p:extLst>
      <p:ext uri="{BB962C8B-B14F-4D97-AF65-F5344CB8AC3E}">
        <p14:creationId xmlns:p14="http://schemas.microsoft.com/office/powerpoint/2010/main" val="18609833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3"/>
          <p:cNvSpPr>
            <a:spLocks noChangeArrowheads="1"/>
          </p:cNvSpPr>
          <p:nvPr/>
        </p:nvSpPr>
        <p:spPr bwMode="auto">
          <a:xfrm>
            <a:off x="304800" y="838200"/>
            <a:ext cx="85344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54025" algn="l"/>
                <a:tab pos="920750" algn="l"/>
                <a:tab pos="1373188" algn="l"/>
                <a:tab pos="1828800" algn="l"/>
                <a:tab pos="2284413" algn="l"/>
                <a:tab pos="2738438" algn="l"/>
              </a:tabLst>
            </a:pPr>
            <a:r>
              <a:rPr lang="en-US" sz="2000" dirty="0">
                <a:solidFill>
                  <a:srgbClr val="000000"/>
                </a:solidFill>
                <a:latin typeface="Arial" charset="0"/>
              </a:rPr>
              <a:t>IV. Populations and Biotic Influences	</a:t>
            </a:r>
          </a:p>
          <a:p>
            <a:pPr>
              <a:tabLst>
                <a:tab pos="454025" algn="l"/>
                <a:tab pos="920750" algn="l"/>
                <a:tab pos="1373188" algn="l"/>
                <a:tab pos="1828800" algn="l"/>
                <a:tab pos="2284413" algn="l"/>
                <a:tab pos="2738438" algn="l"/>
              </a:tabLst>
            </a:pPr>
            <a:r>
              <a:rPr lang="en-US" sz="2000" dirty="0">
                <a:solidFill>
                  <a:srgbClr val="000000"/>
                </a:solidFill>
                <a:latin typeface="Arial" charset="0"/>
              </a:rPr>
              <a:t>	. . .</a:t>
            </a:r>
          </a:p>
          <a:p>
            <a:pPr>
              <a:tabLst>
                <a:tab pos="454025" algn="l"/>
                <a:tab pos="920750" algn="l"/>
                <a:tab pos="1373188" algn="l"/>
                <a:tab pos="1828800" algn="l"/>
                <a:tab pos="2284413" algn="l"/>
                <a:tab pos="2738438" algn="l"/>
              </a:tabLst>
            </a:pPr>
            <a:r>
              <a:rPr lang="en-US" sz="2000" dirty="0">
                <a:solidFill>
                  <a:srgbClr val="000000"/>
                </a:solidFill>
                <a:latin typeface="Arial" charset="0"/>
              </a:rPr>
              <a:t>	D. 	Predation</a:t>
            </a:r>
          </a:p>
          <a:p>
            <a:pPr>
              <a:tabLst>
                <a:tab pos="454025" algn="l"/>
                <a:tab pos="920750" algn="l"/>
                <a:tab pos="1373188" algn="l"/>
                <a:tab pos="1828800" algn="l"/>
                <a:tab pos="2284413" algn="l"/>
                <a:tab pos="2738438" algn="l"/>
              </a:tabLst>
            </a:pPr>
            <a:r>
              <a:rPr lang="en-US" sz="2000" dirty="0">
                <a:solidFill>
                  <a:srgbClr val="000000"/>
                </a:solidFill>
                <a:latin typeface="Arial" charset="0"/>
              </a:rPr>
              <a:t>		1.	definition </a:t>
            </a:r>
          </a:p>
          <a:p>
            <a:pPr>
              <a:tabLst>
                <a:tab pos="454025" algn="l"/>
                <a:tab pos="920750" algn="l"/>
                <a:tab pos="1373188" algn="l"/>
                <a:tab pos="1828800" algn="l"/>
                <a:tab pos="2284413" algn="l"/>
                <a:tab pos="2738438" algn="l"/>
              </a:tabLst>
            </a:pPr>
            <a:r>
              <a:rPr lang="en-US" sz="2000" dirty="0">
                <a:solidFill>
                  <a:srgbClr val="000000"/>
                </a:solidFill>
                <a:latin typeface="Arial" charset="0"/>
              </a:rPr>
              <a:t>		2.	how do predator and prey numbers affect one another?</a:t>
            </a:r>
          </a:p>
          <a:p>
            <a:pPr>
              <a:tabLst>
                <a:tab pos="454025" algn="l"/>
                <a:tab pos="920750" algn="l"/>
                <a:tab pos="1373188" algn="l"/>
                <a:tab pos="1828800" algn="l"/>
                <a:tab pos="2284413" algn="l"/>
                <a:tab pos="2738438" algn="l"/>
              </a:tabLst>
            </a:pPr>
            <a:r>
              <a:rPr lang="en-US" sz="2000" dirty="0">
                <a:solidFill>
                  <a:srgbClr val="000000"/>
                </a:solidFill>
                <a:latin typeface="Arial" charset="0"/>
              </a:rPr>
              <a:t>			a.	</a:t>
            </a:r>
            <a:r>
              <a:rPr lang="en-US" sz="2000" dirty="0">
                <a:latin typeface="Arial" charset="0"/>
              </a:rPr>
              <a:t>Modeling predator-prey relationships - </a:t>
            </a:r>
            <a:r>
              <a:rPr lang="en-US" sz="2000" dirty="0" err="1">
                <a:latin typeface="Arial" charset="0"/>
              </a:rPr>
              <a:t>Lotka-Volterra</a:t>
            </a:r>
            <a:r>
              <a:rPr lang="en-US" sz="2000" dirty="0">
                <a:latin typeface="Arial" charset="0"/>
              </a:rPr>
              <a:t> </a:t>
            </a:r>
          </a:p>
          <a:p>
            <a:pPr>
              <a:tabLst>
                <a:tab pos="454025" algn="l"/>
                <a:tab pos="920750" algn="l"/>
                <a:tab pos="1373188" algn="l"/>
                <a:tab pos="1828800" algn="l"/>
                <a:tab pos="2284413" algn="l"/>
                <a:tab pos="2738438" algn="l"/>
              </a:tabLst>
            </a:pPr>
            <a:r>
              <a:rPr lang="en-US" sz="2000" dirty="0">
                <a:latin typeface="Arial" charset="0"/>
              </a:rPr>
              <a:t>				models again. </a:t>
            </a:r>
            <a:r>
              <a:rPr lang="en-US" sz="2000" dirty="0">
                <a:solidFill>
                  <a:srgbClr val="FF0000"/>
                </a:solidFill>
                <a:latin typeface="Arial" charset="0"/>
              </a:rPr>
              <a:t>  </a:t>
            </a:r>
          </a:p>
          <a:p>
            <a:pPr>
              <a:tabLst>
                <a:tab pos="454025" algn="l"/>
                <a:tab pos="920750" algn="l"/>
                <a:tab pos="1373188" algn="l"/>
                <a:tab pos="1828800" algn="l"/>
                <a:tab pos="2284413" algn="l"/>
                <a:tab pos="2738438" algn="l"/>
              </a:tabLst>
            </a:pPr>
            <a:r>
              <a:rPr lang="en-US" sz="2000" dirty="0">
                <a:latin typeface="Arial" charset="0"/>
              </a:rPr>
              <a:t>			b.	lab tests of </a:t>
            </a:r>
            <a:r>
              <a:rPr lang="en-US" sz="2000" dirty="0" err="1">
                <a:latin typeface="Arial" charset="0"/>
              </a:rPr>
              <a:t>Lotka-Volterra</a:t>
            </a:r>
            <a:r>
              <a:rPr lang="en-US" sz="2000" dirty="0">
                <a:latin typeface="Arial" charset="0"/>
              </a:rPr>
              <a:t> equations	</a:t>
            </a:r>
          </a:p>
          <a:p>
            <a:pPr marL="0" lvl="1">
              <a:tabLst>
                <a:tab pos="454025" algn="l"/>
                <a:tab pos="920750" algn="l"/>
                <a:tab pos="1373188" algn="l"/>
                <a:tab pos="1828800" algn="l"/>
                <a:tab pos="2284413" algn="l"/>
                <a:tab pos="2738438" algn="l"/>
              </a:tabLst>
            </a:pPr>
            <a:r>
              <a:rPr lang="en-US" sz="2000" dirty="0">
                <a:latin typeface="Arial" charset="0"/>
              </a:rPr>
              <a:t>		3.	functional types</a:t>
            </a:r>
          </a:p>
          <a:p>
            <a:pPr marL="0" lvl="1">
              <a:tabLst>
                <a:tab pos="454025" algn="l"/>
                <a:tab pos="920750" algn="l"/>
                <a:tab pos="1373188" algn="l"/>
                <a:tab pos="1828800" algn="l"/>
                <a:tab pos="2284413" algn="l"/>
                <a:tab pos="2738438" algn="l"/>
              </a:tabLst>
            </a:pPr>
            <a:r>
              <a:rPr lang="en-US" sz="2000" dirty="0">
                <a:latin typeface="Arial" charset="0"/>
              </a:rPr>
              <a:t>		4.	Effects of predators on prey	</a:t>
            </a:r>
          </a:p>
          <a:p>
            <a:pPr marL="0" lvl="1">
              <a:tabLst>
                <a:tab pos="454025" algn="l"/>
                <a:tab pos="920750" algn="l"/>
                <a:tab pos="1373188" algn="l"/>
                <a:tab pos="1828800" algn="l"/>
                <a:tab pos="2284413" algn="l"/>
                <a:tab pos="2738438" algn="l"/>
              </a:tabLst>
            </a:pPr>
            <a:r>
              <a:rPr lang="en-US" sz="2000" dirty="0">
                <a:latin typeface="Arial" charset="0"/>
              </a:rPr>
              <a:t>		5.	Responses of predators to prey</a:t>
            </a:r>
          </a:p>
          <a:p>
            <a:pPr marL="0" lvl="1">
              <a:tabLst>
                <a:tab pos="454025" algn="l"/>
                <a:tab pos="920750" algn="l"/>
                <a:tab pos="1373188" algn="l"/>
                <a:tab pos="1828800" algn="l"/>
                <a:tab pos="2284413" algn="l"/>
                <a:tab pos="2738438" algn="l"/>
              </a:tabLst>
            </a:pPr>
            <a:r>
              <a:rPr lang="en-US" sz="2000" dirty="0">
                <a:solidFill>
                  <a:srgbClr val="FF0000"/>
                </a:solidFill>
                <a:latin typeface="Arial" charset="0"/>
              </a:rPr>
              <a:t>		6.	Applied value of predator-prey dynamics</a:t>
            </a:r>
          </a:p>
          <a:p>
            <a:pPr marL="0" lvl="1">
              <a:tabLst>
                <a:tab pos="454025" algn="l"/>
                <a:tab pos="920750" algn="l"/>
                <a:tab pos="1373188" algn="l"/>
                <a:tab pos="1828800" algn="l"/>
                <a:tab pos="2284413" algn="l"/>
                <a:tab pos="2738438" algn="l"/>
              </a:tabLst>
            </a:pPr>
            <a:r>
              <a:rPr lang="en-US" sz="2000" dirty="0">
                <a:solidFill>
                  <a:srgbClr val="FF0000"/>
                </a:solidFill>
                <a:latin typeface="Arial" charset="0"/>
              </a:rPr>
              <a:t>			a. optimal </a:t>
            </a:r>
            <a:r>
              <a:rPr lang="en-US" sz="2000" dirty="0" smtClean="0">
                <a:solidFill>
                  <a:srgbClr val="FF0000"/>
                </a:solidFill>
                <a:latin typeface="Arial" charset="0"/>
              </a:rPr>
              <a:t>harvesting</a:t>
            </a:r>
          </a:p>
          <a:p>
            <a:pPr marL="0" lvl="1">
              <a:tabLst>
                <a:tab pos="454025" algn="l"/>
                <a:tab pos="920750" algn="l"/>
                <a:tab pos="1373188" algn="l"/>
                <a:tab pos="1828800" algn="l"/>
                <a:tab pos="2284413" algn="l"/>
                <a:tab pos="2738438" algn="l"/>
              </a:tabLst>
            </a:pPr>
            <a:r>
              <a:rPr lang="en-US" sz="2000" dirty="0">
                <a:solidFill>
                  <a:srgbClr val="FF0000"/>
                </a:solidFill>
                <a:latin typeface="Arial" charset="0"/>
              </a:rPr>
              <a:t>	</a:t>
            </a:r>
            <a:r>
              <a:rPr lang="en-US" sz="2000" dirty="0" smtClean="0">
                <a:solidFill>
                  <a:srgbClr val="FF0000"/>
                </a:solidFill>
                <a:latin typeface="Arial" charset="0"/>
              </a:rPr>
              <a:t>		b. biological control</a:t>
            </a:r>
            <a:endParaRPr lang="en-US" sz="2000" dirty="0">
              <a:solidFill>
                <a:srgbClr val="FF0000"/>
              </a:solidFill>
              <a:latin typeface="Arial" charset="0"/>
            </a:endParaRPr>
          </a:p>
          <a:p>
            <a:pPr marL="0" lvl="1">
              <a:tabLst>
                <a:tab pos="454025" algn="l"/>
                <a:tab pos="920750" algn="l"/>
                <a:tab pos="1373188" algn="l"/>
                <a:tab pos="1828800" algn="l"/>
                <a:tab pos="2284413" algn="l"/>
                <a:tab pos="2738438" algn="l"/>
              </a:tabLst>
            </a:pPr>
            <a:endParaRPr lang="en-US" sz="2000" dirty="0">
              <a:latin typeface="Arial" charset="0"/>
            </a:endParaRPr>
          </a:p>
          <a:p>
            <a:pPr>
              <a:tabLst>
                <a:tab pos="454025" algn="l"/>
                <a:tab pos="920750" algn="l"/>
                <a:tab pos="1373188" algn="l"/>
                <a:tab pos="1828800" algn="l"/>
                <a:tab pos="2284413" algn="l"/>
                <a:tab pos="2738438" algn="l"/>
              </a:tabLst>
            </a:pPr>
            <a:endParaRPr lang="en-US" sz="2000" dirty="0">
              <a:solidFill>
                <a:schemeClr val="bg2"/>
              </a:solidFill>
              <a:latin typeface="Arial" charset="0"/>
            </a:endParaRPr>
          </a:p>
          <a:p>
            <a:pPr>
              <a:tabLst>
                <a:tab pos="454025" algn="l"/>
                <a:tab pos="920750" algn="l"/>
                <a:tab pos="1373188" algn="l"/>
                <a:tab pos="1828800" algn="l"/>
                <a:tab pos="2284413" algn="l"/>
                <a:tab pos="2738438" algn="l"/>
              </a:tabLst>
            </a:pPr>
            <a:endParaRPr lang="en-US" sz="2000" dirty="0">
              <a:solidFill>
                <a:srgbClr val="000000"/>
              </a:solidFill>
              <a:latin typeface="Arial" charset="0"/>
            </a:endParaRPr>
          </a:p>
        </p:txBody>
      </p:sp>
      <p:sp>
        <p:nvSpPr>
          <p:cNvPr id="56322"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56323"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786330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3"/>
          <p:cNvSpPr>
            <a:spLocks noChangeArrowheads="1"/>
          </p:cNvSpPr>
          <p:nvPr/>
        </p:nvSpPr>
        <p:spPr bwMode="auto">
          <a:xfrm>
            <a:off x="1066800" y="1143000"/>
            <a:ext cx="76962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61963" indent="-461963">
              <a:buFontTx/>
              <a:buAutoNum type="alphaLcPeriod" startAt="2"/>
              <a:tabLst>
                <a:tab pos="454025" algn="l"/>
                <a:tab pos="920750" algn="l"/>
                <a:tab pos="1373188" algn="l"/>
                <a:tab pos="1828800" algn="l"/>
                <a:tab pos="2284413" algn="l"/>
                <a:tab pos="2738438" algn="l"/>
              </a:tabLst>
              <a:defRPr/>
            </a:pPr>
            <a:r>
              <a:rPr lang="en-US" sz="2000" dirty="0">
                <a:solidFill>
                  <a:srgbClr val="000000"/>
                </a:solidFill>
                <a:latin typeface="Arial" charset="0"/>
              </a:rPr>
              <a:t>Biological control</a:t>
            </a:r>
          </a:p>
          <a:p>
            <a:pPr>
              <a:tabLst>
                <a:tab pos="454025" algn="l"/>
                <a:tab pos="920750" algn="l"/>
                <a:tab pos="1373188" algn="l"/>
                <a:tab pos="1828800" algn="l"/>
                <a:tab pos="2284413" algn="l"/>
                <a:tab pos="2738438" algn="l"/>
              </a:tabLst>
              <a:defRPr/>
            </a:pPr>
            <a:endParaRPr lang="en-US" sz="2000" dirty="0">
              <a:solidFill>
                <a:srgbClr val="000000"/>
              </a:solidFill>
              <a:latin typeface="Arial" charset="0"/>
            </a:endParaRPr>
          </a:p>
          <a:p>
            <a:pPr marL="919163" lvl="2" indent="-461963">
              <a:buFontTx/>
              <a:buChar char="•"/>
              <a:tabLst>
                <a:tab pos="454025" algn="l"/>
                <a:tab pos="920750" algn="l"/>
                <a:tab pos="1373188" algn="l"/>
                <a:tab pos="1828800" algn="l"/>
                <a:tab pos="2284413" algn="l"/>
                <a:tab pos="2738438" algn="l"/>
              </a:tabLst>
              <a:defRPr/>
            </a:pPr>
            <a:r>
              <a:rPr lang="en-US" sz="2000" dirty="0">
                <a:solidFill>
                  <a:srgbClr val="000000"/>
                </a:solidFill>
                <a:latin typeface="Arial" charset="0"/>
              </a:rPr>
              <a:t>48% of the worlds crops are lost to pests</a:t>
            </a:r>
          </a:p>
          <a:p>
            <a:pPr marL="919163" lvl="2" indent="-461963">
              <a:buFontTx/>
              <a:buChar char="•"/>
              <a:tabLst>
                <a:tab pos="454025" algn="l"/>
                <a:tab pos="920750" algn="l"/>
                <a:tab pos="1373188" algn="l"/>
                <a:tab pos="1828800" algn="l"/>
                <a:tab pos="2284413" algn="l"/>
                <a:tab pos="2738438" algn="l"/>
              </a:tabLst>
              <a:defRPr/>
            </a:pPr>
            <a:endParaRPr lang="en-US" sz="2000" dirty="0">
              <a:solidFill>
                <a:srgbClr val="000000"/>
              </a:solidFill>
              <a:latin typeface="Arial" charset="0"/>
            </a:endParaRPr>
          </a:p>
          <a:p>
            <a:pPr marL="919163" lvl="2" indent="-461963">
              <a:buFontTx/>
              <a:buChar char="•"/>
              <a:tabLst>
                <a:tab pos="454025" algn="l"/>
                <a:tab pos="920750" algn="l"/>
                <a:tab pos="1373188" algn="l"/>
                <a:tab pos="1828800" algn="l"/>
                <a:tab pos="2284413" algn="l"/>
                <a:tab pos="2738438" algn="l"/>
              </a:tabLst>
              <a:defRPr/>
            </a:pPr>
            <a:r>
              <a:rPr lang="en-US" sz="2000" dirty="0">
                <a:solidFill>
                  <a:srgbClr val="000000"/>
                </a:solidFill>
                <a:latin typeface="Arial" charset="0"/>
              </a:rPr>
              <a:t>2.5 billion kg of toxic pesticides applied annually</a:t>
            </a:r>
          </a:p>
          <a:p>
            <a:pPr marL="919163" lvl="2" indent="-461963">
              <a:buFontTx/>
              <a:buChar char="•"/>
              <a:tabLst>
                <a:tab pos="454025" algn="l"/>
                <a:tab pos="920750" algn="l"/>
                <a:tab pos="1373188" algn="l"/>
                <a:tab pos="1828800" algn="l"/>
                <a:tab pos="2284413" algn="l"/>
                <a:tab pos="2738438" algn="l"/>
              </a:tabLst>
              <a:defRPr/>
            </a:pPr>
            <a:endParaRPr lang="en-US" sz="2000" dirty="0">
              <a:solidFill>
                <a:srgbClr val="000000"/>
              </a:solidFill>
              <a:latin typeface="Arial" charset="0"/>
            </a:endParaRPr>
          </a:p>
          <a:p>
            <a:pPr marL="919163" lvl="2" indent="-461963">
              <a:buFontTx/>
              <a:buChar char="•"/>
              <a:tabLst>
                <a:tab pos="454025" algn="l"/>
                <a:tab pos="920750" algn="l"/>
                <a:tab pos="1373188" algn="l"/>
                <a:tab pos="1828800" algn="l"/>
                <a:tab pos="2284413" algn="l"/>
                <a:tab pos="2738438" algn="l"/>
              </a:tabLst>
              <a:defRPr/>
            </a:pPr>
            <a:r>
              <a:rPr lang="en-US" sz="2000" dirty="0">
                <a:solidFill>
                  <a:srgbClr val="000000"/>
                </a:solidFill>
                <a:latin typeface="Arial" charset="0"/>
              </a:rPr>
              <a:t>with higher use of pesticides, pests have not declined</a:t>
            </a:r>
          </a:p>
          <a:p>
            <a:pPr marL="919163" lvl="2" indent="-461963">
              <a:buFontTx/>
              <a:buChar char="•"/>
              <a:tabLst>
                <a:tab pos="454025" algn="l"/>
                <a:tab pos="920750" algn="l"/>
                <a:tab pos="1373188" algn="l"/>
                <a:tab pos="1828800" algn="l"/>
                <a:tab pos="2284413" algn="l"/>
                <a:tab pos="2738438" algn="l"/>
              </a:tabLst>
              <a:defRPr/>
            </a:pPr>
            <a:endParaRPr lang="en-US" sz="2000" dirty="0">
              <a:solidFill>
                <a:srgbClr val="000000"/>
              </a:solidFill>
              <a:latin typeface="Arial" charset="0"/>
            </a:endParaRPr>
          </a:p>
          <a:p>
            <a:pPr marL="919163" lvl="2" indent="-461963">
              <a:buFontTx/>
              <a:buChar char="•"/>
              <a:tabLst>
                <a:tab pos="454025" algn="l"/>
                <a:tab pos="920750" algn="l"/>
                <a:tab pos="1373188" algn="l"/>
                <a:tab pos="1828800" algn="l"/>
                <a:tab pos="2284413" algn="l"/>
                <a:tab pos="2738438" algn="l"/>
              </a:tabLst>
              <a:defRPr/>
            </a:pPr>
            <a:r>
              <a:rPr lang="en-US" sz="2000" dirty="0">
                <a:solidFill>
                  <a:srgbClr val="000000"/>
                </a:solidFill>
                <a:latin typeface="Arial" charset="0"/>
              </a:rPr>
              <a:t>Pesticides only short term solution as they harm other species (us!), they hurt beneficial pests, and pests evolve resistance</a:t>
            </a:r>
          </a:p>
        </p:txBody>
      </p:sp>
      <p:sp>
        <p:nvSpPr>
          <p:cNvPr id="58370"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58371"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30973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3"/>
          <p:cNvSpPr>
            <a:spLocks noChangeArrowheads="1"/>
          </p:cNvSpPr>
          <p:nvPr/>
        </p:nvSpPr>
        <p:spPr bwMode="auto">
          <a:xfrm>
            <a:off x="990600" y="914400"/>
            <a:ext cx="76200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54025" algn="l"/>
                <a:tab pos="912813" algn="l"/>
                <a:tab pos="1373188" algn="l"/>
                <a:tab pos="1828800" algn="l"/>
                <a:tab pos="2284413" algn="l"/>
                <a:tab pos="2738438" algn="l"/>
              </a:tabLst>
              <a:defRPr/>
            </a:pPr>
            <a:r>
              <a:rPr lang="en-US" sz="2000" dirty="0">
                <a:latin typeface="Arial" charset="0"/>
              </a:rPr>
              <a:t>b.	Biological control</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a:t>
            </a:r>
            <a:r>
              <a:rPr lang="en-US" sz="2000" dirty="0" err="1">
                <a:solidFill>
                  <a:srgbClr val="000000"/>
                </a:solidFill>
                <a:latin typeface="Arial" charset="0"/>
              </a:rPr>
              <a:t>i</a:t>
            </a:r>
            <a:r>
              <a:rPr lang="en-US" sz="2000" dirty="0">
                <a:solidFill>
                  <a:srgbClr val="000000"/>
                </a:solidFill>
                <a:latin typeface="Arial" charset="0"/>
              </a:rPr>
              <a:t>) 	magnitude </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ii) 	examples</a:t>
            </a:r>
          </a:p>
          <a:p>
            <a:pPr marL="461963" indent="-461963">
              <a:tabLst>
                <a:tab pos="454025" algn="l"/>
                <a:tab pos="912813" algn="l"/>
                <a:tab pos="1373188" algn="l"/>
                <a:tab pos="1828800" algn="l"/>
                <a:tab pos="2284413" algn="l"/>
                <a:tab pos="2738438" algn="l"/>
              </a:tabLst>
              <a:defRPr/>
            </a:pPr>
            <a:r>
              <a:rPr lang="en-US" sz="2000" dirty="0">
                <a:solidFill>
                  <a:srgbClr val="FF0000"/>
                </a:solidFill>
                <a:latin typeface="Arial" charset="0"/>
              </a:rPr>
              <a:t>			</a:t>
            </a:r>
            <a:r>
              <a:rPr lang="en-US" sz="2000" dirty="0" smtClean="0">
                <a:solidFill>
                  <a:srgbClr val="FF0000"/>
                </a:solidFill>
                <a:latin typeface="Arial" charset="0"/>
              </a:rPr>
              <a:t>--	cottony </a:t>
            </a:r>
            <a:r>
              <a:rPr lang="en-US" sz="2000" dirty="0">
                <a:solidFill>
                  <a:srgbClr val="FF0000"/>
                </a:solidFill>
                <a:latin typeface="Arial" charset="0"/>
              </a:rPr>
              <a:t>cushion scale</a:t>
            </a:r>
          </a:p>
          <a:p>
            <a:pPr marL="461963" indent="-461963">
              <a:tabLst>
                <a:tab pos="454025" algn="l"/>
                <a:tab pos="912813" algn="l"/>
                <a:tab pos="1373188" algn="l"/>
                <a:tab pos="1828800" algn="l"/>
                <a:tab pos="2284413" algn="l"/>
                <a:tab pos="2738438" algn="l"/>
              </a:tabLst>
              <a:defRPr/>
            </a:pPr>
            <a:r>
              <a:rPr lang="en-US" sz="2000" dirty="0">
                <a:latin typeface="Arial" charset="0"/>
              </a:rPr>
              <a:t>			</a:t>
            </a:r>
            <a:r>
              <a:rPr lang="en-US" sz="2000" dirty="0" smtClean="0">
                <a:latin typeface="Arial" charset="0"/>
              </a:rPr>
              <a:t>--	rabbits </a:t>
            </a:r>
            <a:r>
              <a:rPr lang="en-US" sz="2000" dirty="0">
                <a:latin typeface="Arial" charset="0"/>
              </a:rPr>
              <a:t>in Australia</a:t>
            </a:r>
            <a:endParaRPr lang="en-US" sz="2000" dirty="0">
              <a:solidFill>
                <a:srgbClr val="000000"/>
              </a:solidFill>
              <a:latin typeface="Arial" charset="0"/>
            </a:endParaRPr>
          </a:p>
          <a:p>
            <a:pPr marL="461963" indent="-461963">
              <a:tabLst>
                <a:tab pos="454025" algn="l"/>
                <a:tab pos="912813" algn="l"/>
                <a:tab pos="1373188" algn="l"/>
                <a:tab pos="1828800" algn="l"/>
                <a:tab pos="2284413" algn="l"/>
                <a:tab pos="2738438" algn="l"/>
              </a:tabLst>
              <a:defRPr/>
            </a:pPr>
            <a:r>
              <a:rPr lang="en-US" sz="2000" dirty="0">
                <a:latin typeface="Arial" charset="0"/>
              </a:rPr>
              <a:t>			</a:t>
            </a:r>
            <a:r>
              <a:rPr lang="en-US" sz="2000" dirty="0" smtClean="0">
                <a:latin typeface="Arial" charset="0"/>
              </a:rPr>
              <a:t>--	rats </a:t>
            </a:r>
            <a:r>
              <a:rPr lang="en-US" sz="2000" dirty="0">
                <a:latin typeface="Arial" charset="0"/>
              </a:rPr>
              <a:t>on Micronesia</a:t>
            </a:r>
          </a:p>
          <a:p>
            <a:pPr marL="461963" indent="-461963">
              <a:tabLst>
                <a:tab pos="454025" algn="l"/>
                <a:tab pos="912813" algn="l"/>
                <a:tab pos="1373188" algn="l"/>
                <a:tab pos="1828800" algn="l"/>
                <a:tab pos="2284413" algn="l"/>
                <a:tab pos="2738438" algn="l"/>
              </a:tabLst>
              <a:defRPr/>
            </a:pPr>
            <a:endParaRPr lang="en-US" sz="1800" dirty="0">
              <a:solidFill>
                <a:srgbClr val="000000"/>
              </a:solidFill>
              <a:latin typeface="Arial" charset="0"/>
            </a:endParaRPr>
          </a:p>
          <a:p>
            <a:pPr marL="461963" indent="-461963">
              <a:tabLst>
                <a:tab pos="454025" algn="l"/>
                <a:tab pos="912813" algn="l"/>
                <a:tab pos="1373188" algn="l"/>
                <a:tab pos="1828800" algn="l"/>
                <a:tab pos="2284413" algn="l"/>
                <a:tab pos="2738438" algn="l"/>
              </a:tabLst>
              <a:defRPr/>
            </a:pPr>
            <a:endParaRPr lang="en-US" sz="1800" dirty="0">
              <a:solidFill>
                <a:srgbClr val="000000"/>
              </a:solidFill>
              <a:latin typeface="Arial" charset="0"/>
            </a:endParaRPr>
          </a:p>
          <a:p>
            <a:pPr marL="461963" indent="-461963">
              <a:tabLst>
                <a:tab pos="454025" algn="l"/>
                <a:tab pos="912813" algn="l"/>
                <a:tab pos="1373188" algn="l"/>
                <a:tab pos="1828800" algn="l"/>
                <a:tab pos="2284413" algn="l"/>
                <a:tab pos="2738438" algn="l"/>
              </a:tabLst>
              <a:defRPr/>
            </a:pPr>
            <a:r>
              <a:rPr lang="en-US" sz="1800" dirty="0" smtClean="0">
                <a:latin typeface="Arial" charset="0"/>
              </a:rPr>
              <a:t>	Around </a:t>
            </a:r>
            <a:r>
              <a:rPr lang="en-US" sz="1800" dirty="0">
                <a:latin typeface="Arial" charset="0"/>
              </a:rPr>
              <a:t>the turn of the century, cottony cushion scale was a serious pest in Florida citrus, and the </a:t>
            </a:r>
            <a:r>
              <a:rPr lang="en-US" sz="1800" dirty="0" err="1">
                <a:latin typeface="Arial" charset="0"/>
              </a:rPr>
              <a:t>vedalia</a:t>
            </a:r>
            <a:r>
              <a:rPr lang="en-US" sz="1800" dirty="0">
                <a:latin typeface="Arial" charset="0"/>
              </a:rPr>
              <a:t> beetle was imported from Australia, via California, to help control it.   </a:t>
            </a:r>
            <a:r>
              <a:rPr lang="en-US" sz="1800" dirty="0" err="1">
                <a:latin typeface="Arial" charset="0"/>
              </a:rPr>
              <a:t>Vedalia</a:t>
            </a:r>
            <a:r>
              <a:rPr lang="en-US" sz="1800" dirty="0">
                <a:latin typeface="Arial" charset="0"/>
              </a:rPr>
              <a:t> is a highly specialized predator that feeds on little else. Since cottony cushion scale is now quite rare in Florida, the </a:t>
            </a:r>
            <a:r>
              <a:rPr lang="en-US" sz="1800" dirty="0" err="1">
                <a:latin typeface="Arial" charset="0"/>
              </a:rPr>
              <a:t>vedalia</a:t>
            </a:r>
            <a:r>
              <a:rPr lang="en-US" sz="1800" dirty="0">
                <a:latin typeface="Arial" charset="0"/>
              </a:rPr>
              <a:t> beetle is also rare, although it persists at low density throughout Florida citrus groves. The </a:t>
            </a:r>
            <a:r>
              <a:rPr lang="en-US" sz="1800" dirty="0" err="1">
                <a:latin typeface="Arial" charset="0"/>
              </a:rPr>
              <a:t>vedalia</a:t>
            </a:r>
            <a:r>
              <a:rPr lang="en-US" sz="1800" dirty="0">
                <a:latin typeface="Arial" charset="0"/>
              </a:rPr>
              <a:t> beetle is one of the most widely recognized examples of successful classical biological control in citrus.</a:t>
            </a:r>
            <a:endParaRPr lang="en-US" dirty="0">
              <a:latin typeface="Arial" charset="0"/>
            </a:endParaRPr>
          </a:p>
        </p:txBody>
      </p:sp>
      <p:sp>
        <p:nvSpPr>
          <p:cNvPr id="60418"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6041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838200"/>
            <a:ext cx="22860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8"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100400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3"/>
          <p:cNvSpPr>
            <a:spLocks noChangeArrowheads="1"/>
          </p:cNvSpPr>
          <p:nvPr/>
        </p:nvSpPr>
        <p:spPr bwMode="auto">
          <a:xfrm>
            <a:off x="990600" y="914400"/>
            <a:ext cx="76962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54025" algn="l"/>
                <a:tab pos="912813" algn="l"/>
                <a:tab pos="1373188" algn="l"/>
                <a:tab pos="1828800" algn="l"/>
                <a:tab pos="2284413" algn="l"/>
                <a:tab pos="2738438" algn="l"/>
              </a:tabLst>
              <a:defRPr/>
            </a:pPr>
            <a:r>
              <a:rPr lang="en-US" sz="2000" dirty="0">
                <a:latin typeface="Arial" charset="0"/>
              </a:rPr>
              <a:t>b.	Biological control</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a:t>
            </a:r>
            <a:r>
              <a:rPr lang="en-US" sz="2000" dirty="0" err="1">
                <a:solidFill>
                  <a:srgbClr val="000000"/>
                </a:solidFill>
                <a:latin typeface="Arial" charset="0"/>
              </a:rPr>
              <a:t>i</a:t>
            </a:r>
            <a:r>
              <a:rPr lang="en-US" sz="2000" dirty="0">
                <a:solidFill>
                  <a:srgbClr val="000000"/>
                </a:solidFill>
                <a:latin typeface="Arial" charset="0"/>
              </a:rPr>
              <a:t>) 	magnitude </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ii) 	examples</a:t>
            </a:r>
          </a:p>
          <a:p>
            <a:pPr marL="609600" indent="-609600">
              <a:tabLst>
                <a:tab pos="454025" algn="l"/>
                <a:tab pos="920750" algn="l"/>
                <a:tab pos="1373188" algn="l"/>
                <a:tab pos="1828800" algn="l"/>
                <a:tab pos="2284413" algn="l"/>
                <a:tab pos="2738438" algn="l"/>
              </a:tabLst>
            </a:pPr>
            <a:r>
              <a:rPr lang="en-US" sz="2000" dirty="0">
                <a:solidFill>
                  <a:srgbClr val="000000"/>
                </a:solidFill>
                <a:latin typeface="Arial" charset="0"/>
              </a:rPr>
              <a:t>				</a:t>
            </a:r>
            <a:r>
              <a:rPr lang="en-US" sz="2000" dirty="0" smtClean="0">
                <a:solidFill>
                  <a:srgbClr val="FF0000"/>
                </a:solidFill>
                <a:latin typeface="Arial" charset="0"/>
              </a:rPr>
              <a:t>--	cottony </a:t>
            </a:r>
            <a:r>
              <a:rPr lang="en-US" sz="2000" dirty="0">
                <a:solidFill>
                  <a:srgbClr val="FF0000"/>
                </a:solidFill>
                <a:latin typeface="Arial" charset="0"/>
              </a:rPr>
              <a:t>cushion scale</a:t>
            </a:r>
          </a:p>
          <a:p>
            <a:pPr marL="609600" indent="-609600">
              <a:tabLst>
                <a:tab pos="454025" algn="l"/>
                <a:tab pos="920750" algn="l"/>
                <a:tab pos="1373188" algn="l"/>
                <a:tab pos="1828800" algn="l"/>
                <a:tab pos="2284413" algn="l"/>
                <a:tab pos="2738438" algn="l"/>
              </a:tabLst>
            </a:pPr>
            <a:r>
              <a:rPr lang="en-US" sz="2000" dirty="0">
                <a:solidFill>
                  <a:srgbClr val="FF0000"/>
                </a:solidFill>
                <a:latin typeface="Arial" charset="0"/>
              </a:rPr>
              <a:t>				</a:t>
            </a:r>
            <a:r>
              <a:rPr lang="en-US" sz="2000" dirty="0" smtClean="0">
                <a:latin typeface="Arial" charset="0"/>
              </a:rPr>
              <a:t>--	rabbits </a:t>
            </a:r>
            <a:r>
              <a:rPr lang="en-US" sz="2000" dirty="0">
                <a:latin typeface="Arial" charset="0"/>
              </a:rPr>
              <a:t>in Australia</a:t>
            </a:r>
          </a:p>
          <a:p>
            <a:pPr marL="609600" indent="-609600">
              <a:tabLst>
                <a:tab pos="454025" algn="l"/>
                <a:tab pos="920750" algn="l"/>
                <a:tab pos="1373188" algn="l"/>
                <a:tab pos="1828800" algn="l"/>
                <a:tab pos="2284413" algn="l"/>
                <a:tab pos="2738438" algn="l"/>
              </a:tabLst>
            </a:pPr>
            <a:r>
              <a:rPr lang="en-US" sz="2000" dirty="0">
                <a:solidFill>
                  <a:srgbClr val="000000"/>
                </a:solidFill>
                <a:latin typeface="Arial" charset="0"/>
              </a:rPr>
              <a:t>				</a:t>
            </a:r>
            <a:r>
              <a:rPr lang="en-US" sz="2000" dirty="0" smtClean="0">
                <a:solidFill>
                  <a:srgbClr val="000000"/>
                </a:solidFill>
                <a:latin typeface="Arial" charset="0"/>
              </a:rPr>
              <a:t>--	rats </a:t>
            </a:r>
            <a:r>
              <a:rPr lang="en-US" sz="2000" dirty="0">
                <a:solidFill>
                  <a:srgbClr val="000000"/>
                </a:solidFill>
                <a:latin typeface="Arial" charset="0"/>
              </a:rPr>
              <a:t>on Micronesia</a:t>
            </a:r>
          </a:p>
          <a:p>
            <a:pPr marL="609600" indent="-609600">
              <a:tabLst>
                <a:tab pos="454025" algn="l"/>
                <a:tab pos="920750" algn="l"/>
                <a:tab pos="1373188" algn="l"/>
                <a:tab pos="1828800" algn="l"/>
                <a:tab pos="2284413" algn="l"/>
                <a:tab pos="2738438" algn="l"/>
              </a:tabLst>
            </a:pPr>
            <a:endParaRPr lang="en-US" sz="2000" dirty="0">
              <a:solidFill>
                <a:srgbClr val="000000"/>
              </a:solidFill>
              <a:latin typeface="Arial" charset="0"/>
            </a:endParaRPr>
          </a:p>
          <a:p>
            <a:pPr marL="609600" indent="-609600">
              <a:buFontTx/>
              <a:buChar char="•"/>
              <a:tabLst>
                <a:tab pos="454025" algn="l"/>
                <a:tab pos="920750" algn="l"/>
                <a:tab pos="1373188" algn="l"/>
                <a:tab pos="1828800" algn="l"/>
                <a:tab pos="2284413" algn="l"/>
                <a:tab pos="2738438" algn="l"/>
              </a:tabLst>
            </a:pPr>
            <a:r>
              <a:rPr lang="en-US" sz="2000" dirty="0">
                <a:solidFill>
                  <a:srgbClr val="000000"/>
                </a:solidFill>
                <a:latin typeface="Arial" charset="0"/>
              </a:rPr>
              <a:t>small insect that sucks sap from leaves and twigs in citrus</a:t>
            </a:r>
          </a:p>
          <a:p>
            <a:pPr marL="609600" indent="-609600">
              <a:buFontTx/>
              <a:buChar char="•"/>
              <a:tabLst>
                <a:tab pos="454025" algn="l"/>
                <a:tab pos="920750" algn="l"/>
                <a:tab pos="1373188" algn="l"/>
                <a:tab pos="1828800" algn="l"/>
                <a:tab pos="2284413" algn="l"/>
                <a:tab pos="2738438" algn="l"/>
              </a:tabLst>
            </a:pPr>
            <a:r>
              <a:rPr lang="en-US" sz="2000" dirty="0">
                <a:solidFill>
                  <a:srgbClr val="000000"/>
                </a:solidFill>
                <a:latin typeface="Arial" charset="0"/>
              </a:rPr>
              <a:t>scale first found in California in 1872</a:t>
            </a:r>
          </a:p>
          <a:p>
            <a:pPr marL="609600" indent="-609600">
              <a:buFontTx/>
              <a:buChar char="•"/>
              <a:tabLst>
                <a:tab pos="454025" algn="l"/>
                <a:tab pos="920750" algn="l"/>
                <a:tab pos="1373188" algn="l"/>
                <a:tab pos="1828800" algn="l"/>
                <a:tab pos="2284413" algn="l"/>
                <a:tab pos="2738438" algn="l"/>
              </a:tabLst>
            </a:pPr>
            <a:r>
              <a:rPr lang="en-US" sz="2000" dirty="0">
                <a:solidFill>
                  <a:srgbClr val="000000"/>
                </a:solidFill>
                <a:latin typeface="Arial" charset="0"/>
              </a:rPr>
              <a:t>entire citrus industry threatened by 1887</a:t>
            </a:r>
          </a:p>
          <a:p>
            <a:pPr marL="609600" indent="-609600">
              <a:buFontTx/>
              <a:buChar char="•"/>
              <a:tabLst>
                <a:tab pos="454025" algn="l"/>
                <a:tab pos="920750" algn="l"/>
                <a:tab pos="1373188" algn="l"/>
                <a:tab pos="1828800" algn="l"/>
                <a:tab pos="2284413" algn="l"/>
                <a:tab pos="2738438" algn="l"/>
              </a:tabLst>
            </a:pPr>
            <a:r>
              <a:rPr lang="en-US" sz="2000" dirty="0">
                <a:solidFill>
                  <a:srgbClr val="000000"/>
                </a:solidFill>
                <a:latin typeface="Arial" charset="0"/>
              </a:rPr>
              <a:t>cyanide is best control agent, but not practical</a:t>
            </a:r>
          </a:p>
          <a:p>
            <a:pPr marL="609600" indent="-609600">
              <a:buFontTx/>
              <a:buChar char="•"/>
              <a:tabLst>
                <a:tab pos="454025" algn="l"/>
                <a:tab pos="920750" algn="l"/>
                <a:tab pos="1373188" algn="l"/>
                <a:tab pos="1828800" algn="l"/>
                <a:tab pos="2284413" algn="l"/>
                <a:tab pos="2738438" algn="l"/>
              </a:tabLst>
            </a:pPr>
            <a:r>
              <a:rPr lang="en-US" sz="2000" dirty="0">
                <a:solidFill>
                  <a:srgbClr val="000000"/>
                </a:solidFill>
                <a:latin typeface="Arial" charset="0"/>
              </a:rPr>
              <a:t>US government sends agent to Australia for predator in 1888</a:t>
            </a:r>
          </a:p>
          <a:p>
            <a:pPr marL="609600" indent="-609600">
              <a:buFontTx/>
              <a:buChar char="•"/>
              <a:tabLst>
                <a:tab pos="454025" algn="l"/>
                <a:tab pos="920750" algn="l"/>
                <a:tab pos="1373188" algn="l"/>
                <a:tab pos="1828800" algn="l"/>
                <a:tab pos="2284413" algn="l"/>
                <a:tab pos="2738438" algn="l"/>
              </a:tabLst>
            </a:pPr>
            <a:r>
              <a:rPr lang="en-US" sz="2000" dirty="0">
                <a:solidFill>
                  <a:srgbClr val="000000"/>
                </a:solidFill>
                <a:latin typeface="Arial" charset="0"/>
              </a:rPr>
              <a:t>the agent sent back a dipteran parasite that failed</a:t>
            </a:r>
          </a:p>
          <a:p>
            <a:pPr marL="609600" indent="-609600">
              <a:buFontTx/>
              <a:buChar char="•"/>
              <a:tabLst>
                <a:tab pos="454025" algn="l"/>
                <a:tab pos="920750" algn="l"/>
                <a:tab pos="1373188" algn="l"/>
                <a:tab pos="1828800" algn="l"/>
                <a:tab pos="2284413" algn="l"/>
                <a:tab pos="2738438" algn="l"/>
              </a:tabLst>
            </a:pPr>
            <a:r>
              <a:rPr lang="en-US" sz="2000" dirty="0">
                <a:solidFill>
                  <a:srgbClr val="000000"/>
                </a:solidFill>
                <a:latin typeface="Arial" charset="0"/>
              </a:rPr>
              <a:t>also sent back </a:t>
            </a:r>
            <a:r>
              <a:rPr lang="en-US" sz="2000" b="1" u="sng" dirty="0" err="1">
                <a:solidFill>
                  <a:srgbClr val="000000"/>
                </a:solidFill>
                <a:latin typeface="Arial" charset="0"/>
              </a:rPr>
              <a:t>vedalia</a:t>
            </a:r>
            <a:r>
              <a:rPr lang="en-US" sz="2000" dirty="0">
                <a:solidFill>
                  <a:srgbClr val="000000"/>
                </a:solidFill>
                <a:latin typeface="Arial" charset="0"/>
              </a:rPr>
              <a:t>, a predaceous ladybird beetle</a:t>
            </a:r>
          </a:p>
          <a:p>
            <a:pPr marL="609600" indent="-609600">
              <a:buFontTx/>
              <a:buChar char="•"/>
              <a:tabLst>
                <a:tab pos="454025" algn="l"/>
                <a:tab pos="920750" algn="l"/>
                <a:tab pos="1373188" algn="l"/>
                <a:tab pos="1828800" algn="l"/>
                <a:tab pos="2284413" algn="l"/>
                <a:tab pos="2738438" algn="l"/>
              </a:tabLst>
            </a:pPr>
            <a:r>
              <a:rPr lang="en-US" sz="2000" dirty="0" err="1">
                <a:solidFill>
                  <a:srgbClr val="000000"/>
                </a:solidFill>
                <a:latin typeface="Arial" charset="0"/>
              </a:rPr>
              <a:t>vedelia</a:t>
            </a:r>
            <a:r>
              <a:rPr lang="en-US" sz="2000" dirty="0">
                <a:solidFill>
                  <a:srgbClr val="000000"/>
                </a:solidFill>
                <a:latin typeface="Arial" charset="0"/>
              </a:rPr>
              <a:t> was released in controlled conditions, eliminated scale within 3 months</a:t>
            </a:r>
          </a:p>
          <a:p>
            <a:pPr marL="609600" indent="-609600">
              <a:buFontTx/>
              <a:buChar char="•"/>
              <a:tabLst>
                <a:tab pos="454025" algn="l"/>
                <a:tab pos="920750" algn="l"/>
                <a:tab pos="1373188" algn="l"/>
                <a:tab pos="1828800" algn="l"/>
                <a:tab pos="2284413" algn="l"/>
                <a:tab pos="2738438" algn="l"/>
              </a:tabLst>
            </a:pPr>
            <a:r>
              <a:rPr lang="en-US" sz="2000" dirty="0">
                <a:solidFill>
                  <a:srgbClr val="000000"/>
                </a:solidFill>
                <a:latin typeface="Arial" charset="0"/>
              </a:rPr>
              <a:t>by 1891, virtually all cottony cushion scale was eliminated</a:t>
            </a:r>
          </a:p>
        </p:txBody>
      </p:sp>
      <p:sp>
        <p:nvSpPr>
          <p:cNvPr id="61442"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6144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762000"/>
            <a:ext cx="32004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92300"/>
            <a:ext cx="14478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9"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271249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body" idx="1"/>
          </p:nvPr>
        </p:nvSpPr>
        <p:spPr>
          <a:xfrm>
            <a:off x="381000" y="228600"/>
            <a:ext cx="4343400" cy="4114800"/>
          </a:xfrm>
        </p:spPr>
        <p:txBody>
          <a:bodyPr/>
          <a:lstStyle/>
          <a:p>
            <a:pPr marL="0" indent="0" eaLnBrk="1" hangingPunct="1">
              <a:buFontTx/>
              <a:buNone/>
            </a:pPr>
            <a:r>
              <a:rPr lang="en-US" sz="1400" b="1" u="sng" dirty="0" smtClean="0">
                <a:latin typeface="Arial" charset="0"/>
              </a:rPr>
              <a:t>Rabbits </a:t>
            </a:r>
            <a:r>
              <a:rPr lang="en-US" sz="1400" b="1" u="sng" dirty="0">
                <a:latin typeface="Arial" charset="0"/>
              </a:rPr>
              <a:t>in </a:t>
            </a:r>
            <a:r>
              <a:rPr lang="en-US" sz="1400" b="1" u="sng" dirty="0" smtClean="0">
                <a:latin typeface="Arial" charset="0"/>
              </a:rPr>
              <a:t>Australia</a:t>
            </a:r>
            <a:endParaRPr lang="en-US" sz="1400" b="1" u="sng" dirty="0">
              <a:latin typeface="Arial" charset="0"/>
              <a:ea typeface="ＭＳ Ｐゴシック" charset="0"/>
              <a:cs typeface="ＭＳ Ｐゴシック" charset="0"/>
            </a:endParaRPr>
          </a:p>
          <a:p>
            <a:pPr marL="0" indent="0" eaLnBrk="1" hangingPunct="1">
              <a:buFontTx/>
              <a:buNone/>
              <a:tabLst>
                <a:tab pos="282575" algn="l"/>
              </a:tabLst>
            </a:pPr>
            <a:r>
              <a:rPr lang="en-US" sz="1400" dirty="0" smtClean="0">
                <a:latin typeface="Arial" charset="0"/>
                <a:ea typeface="ＭＳ Ｐゴシック" charset="0"/>
                <a:cs typeface="ＭＳ Ｐゴシック" charset="0"/>
              </a:rPr>
              <a:t>	On </a:t>
            </a:r>
            <a:r>
              <a:rPr lang="en-US" sz="1400" dirty="0">
                <a:latin typeface="Arial" charset="0"/>
                <a:ea typeface="ＭＳ Ｐゴシック" charset="0"/>
                <a:cs typeface="ＭＳ Ｐゴシック" charset="0"/>
              </a:rPr>
              <a:t>Christmas Day In 1859, Thomas Austin released 24 rabbits, 5 hares and 72 partridges for hunting on his property, just outside of Geelong in Victoria.  From there, the rabbits spread north and west, and, by 1890, the rabbit population in Australia reached plague numbers.  </a:t>
            </a:r>
          </a:p>
          <a:p>
            <a:pPr marL="0" indent="0" eaLnBrk="1" hangingPunct="1">
              <a:buFontTx/>
              <a:buNone/>
              <a:tabLst>
                <a:tab pos="282575" algn="l"/>
              </a:tabLst>
            </a:pPr>
            <a:r>
              <a:rPr lang="en-US" sz="1400" dirty="0" smtClean="0">
                <a:latin typeface="Arial" charset="0"/>
                <a:ea typeface="ＭＳ Ｐゴシック" charset="0"/>
                <a:cs typeface="ＭＳ Ｐゴシック" charset="0"/>
              </a:rPr>
              <a:t>	Between </a:t>
            </a:r>
            <a:r>
              <a:rPr lang="en-US" sz="1400" dirty="0">
                <a:latin typeface="Arial" charset="0"/>
                <a:ea typeface="ＭＳ Ｐゴシック" charset="0"/>
                <a:cs typeface="ＭＳ Ｐゴシック" charset="0"/>
              </a:rPr>
              <a:t>1901 and 1907, the longest anti-rabbit fence was constructed to protect properties in western Australia. It was 1833 </a:t>
            </a:r>
            <a:r>
              <a:rPr lang="en-US" sz="1400" dirty="0" err="1">
                <a:latin typeface="Arial" charset="0"/>
                <a:ea typeface="ＭＳ Ｐゴシック" charset="0"/>
                <a:cs typeface="ＭＳ Ｐゴシック" charset="0"/>
              </a:rPr>
              <a:t>kilometres</a:t>
            </a:r>
            <a:r>
              <a:rPr lang="en-US" sz="1400" dirty="0">
                <a:latin typeface="Arial" charset="0"/>
                <a:ea typeface="ＭＳ Ｐゴシック" charset="0"/>
                <a:cs typeface="ＭＳ Ｐゴシック" charset="0"/>
              </a:rPr>
              <a:t> long, running from Starvation Boat </a:t>
            </a:r>
            <a:r>
              <a:rPr lang="en-US" sz="1400" dirty="0" err="1">
                <a:latin typeface="Arial" charset="0"/>
                <a:ea typeface="ＭＳ Ｐゴシック" charset="0"/>
                <a:cs typeface="ＭＳ Ｐゴシック" charset="0"/>
              </a:rPr>
              <a:t>Harbour</a:t>
            </a:r>
            <a:r>
              <a:rPr lang="en-US" sz="1400" dirty="0">
                <a:latin typeface="Arial" charset="0"/>
                <a:ea typeface="ＭＳ Ｐゴシック" charset="0"/>
                <a:cs typeface="ＭＳ Ｐゴシック" charset="0"/>
              </a:rPr>
              <a:t> in the south, to Cape </a:t>
            </a:r>
            <a:r>
              <a:rPr lang="en-US" sz="1400" dirty="0" err="1">
                <a:latin typeface="Arial" charset="0"/>
                <a:ea typeface="ＭＳ Ｐゴシック" charset="0"/>
                <a:cs typeface="ＭＳ Ｐゴシック" charset="0"/>
              </a:rPr>
              <a:t>Keraudren</a:t>
            </a:r>
            <a:r>
              <a:rPr lang="en-US" sz="1400" dirty="0">
                <a:latin typeface="Arial" charset="0"/>
                <a:ea typeface="ＭＳ Ｐゴシック" charset="0"/>
                <a:cs typeface="ＭＳ Ｐゴシック" charset="0"/>
              </a:rPr>
              <a:t> in the north. However, by the time that most rabbit-proof fences were finished, rabbits had already crossed into the area the protected area</a:t>
            </a:r>
            <a:r>
              <a:rPr lang="en-US" sz="1400" dirty="0" smtClean="0">
                <a:latin typeface="Arial" charset="0"/>
                <a:ea typeface="ＭＳ Ｐゴシック" charset="0"/>
                <a:cs typeface="ＭＳ Ｐゴシック" charset="0"/>
              </a:rPr>
              <a:t>.</a:t>
            </a:r>
            <a:endParaRPr lang="en-US" sz="1400" dirty="0">
              <a:latin typeface="Arial" charset="0"/>
              <a:ea typeface="ＭＳ Ｐゴシック" charset="0"/>
              <a:cs typeface="ＭＳ Ｐゴシック" charset="0"/>
            </a:endParaRPr>
          </a:p>
          <a:p>
            <a:pPr marL="0" indent="0" eaLnBrk="1" hangingPunct="1">
              <a:buFontTx/>
              <a:buNone/>
              <a:tabLst>
                <a:tab pos="282575" algn="l"/>
              </a:tabLst>
            </a:pPr>
            <a:r>
              <a:rPr lang="en-US" sz="1400" dirty="0" smtClean="0">
                <a:latin typeface="Arial" charset="0"/>
                <a:ea typeface="ＭＳ Ｐゴシック" charset="0"/>
                <a:cs typeface="ＭＳ Ｐゴシック" charset="0"/>
              </a:rPr>
              <a:t>	Several </a:t>
            </a:r>
            <a:r>
              <a:rPr lang="en-US" sz="1400" dirty="0">
                <a:latin typeface="Arial" charset="0"/>
                <a:ea typeface="ＭＳ Ｐゴシック" charset="0"/>
                <a:cs typeface="ＭＳ Ｐゴシック" charset="0"/>
              </a:rPr>
              <a:t>other fences were constructed to try so protect smaller areas.  I believe at least one of the fences is still maintained.</a:t>
            </a:r>
          </a:p>
        </p:txBody>
      </p:sp>
      <p:pic>
        <p:nvPicPr>
          <p:cNvPr id="62466" name="Picture 3" descr="408px-Rabbit_proof_fence_in_Western_Australi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28600"/>
            <a:ext cx="3886200" cy="570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4" descr="Rabbit-proof-fence-000876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564063"/>
            <a:ext cx="3413125"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784528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body" idx="1"/>
          </p:nvPr>
        </p:nvSpPr>
        <p:spPr>
          <a:xfrm>
            <a:off x="685800" y="609600"/>
            <a:ext cx="7772400" cy="5638800"/>
          </a:xfrm>
        </p:spPr>
        <p:txBody>
          <a:bodyPr/>
          <a:lstStyle/>
          <a:p>
            <a:pPr marL="0" indent="0" eaLnBrk="1" hangingPunct="1">
              <a:buFontTx/>
              <a:buNone/>
            </a:pPr>
            <a:r>
              <a:rPr lang="en-US" sz="1600" dirty="0">
                <a:latin typeface="Arial" charset="0"/>
                <a:ea typeface="ＭＳ Ｐゴシック" charset="0"/>
                <a:cs typeface="ＭＳ Ｐゴシック" charset="0"/>
              </a:rPr>
              <a:t>Hunting and poisons became the primary methods of trying to control rabbits.  However, they continued to cause major problems, especially for farmers and sheep.  However, in the</a:t>
            </a:r>
            <a:r>
              <a:rPr lang="en-US" sz="1600" dirty="0">
                <a:latin typeface="Arial"/>
                <a:ea typeface="ＭＳ Ｐゴシック" charset="0"/>
                <a:cs typeface="Arial"/>
              </a:rPr>
              <a:t> 1950s and after some study of its effects on native species, </a:t>
            </a:r>
            <a:r>
              <a:rPr lang="en-US" sz="1600" dirty="0" smtClean="0">
                <a:latin typeface="Arial"/>
                <a:ea typeface="ＭＳ Ｐゴシック" charset="0"/>
                <a:cs typeface="Arial"/>
              </a:rPr>
              <a:t>a viral disease, </a:t>
            </a:r>
            <a:r>
              <a:rPr lang="en-US" sz="1600" i="1" dirty="0" err="1" smtClean="0">
                <a:latin typeface="Arial"/>
                <a:ea typeface="ＭＳ Ｐゴシック" charset="0"/>
                <a:cs typeface="Arial"/>
              </a:rPr>
              <a:t>Myxomatosis</a:t>
            </a:r>
            <a:r>
              <a:rPr lang="en-US" sz="1600" i="1" dirty="0" smtClean="0">
                <a:latin typeface="Arial"/>
                <a:ea typeface="ＭＳ Ｐゴシック" charset="0"/>
                <a:cs typeface="Arial"/>
              </a:rPr>
              <a:t>,</a:t>
            </a:r>
            <a:r>
              <a:rPr lang="en-US" sz="1600" dirty="0" smtClean="0">
                <a:latin typeface="Arial"/>
                <a:ea typeface="ＭＳ Ｐゴシック" charset="0"/>
                <a:cs typeface="Arial"/>
              </a:rPr>
              <a:t> was </a:t>
            </a:r>
            <a:r>
              <a:rPr lang="en-US" sz="1600" dirty="0">
                <a:latin typeface="Arial"/>
                <a:ea typeface="ＭＳ Ｐゴシック" charset="0"/>
                <a:cs typeface="Arial"/>
              </a:rPr>
              <a:t>released.  </a:t>
            </a:r>
            <a:r>
              <a:rPr lang="en-US" sz="1600" dirty="0">
                <a:latin typeface="Arial"/>
                <a:cs typeface="Arial"/>
              </a:rPr>
              <a:t>The disease is spread by direct contact with an affected animal or by being bitten by fleas or mosquitoes that have fed on an infected rabbit. The myxomatosis virus does not replicate in these insect hosts, but can be physically carried by an insect's </a:t>
            </a:r>
            <a:r>
              <a:rPr lang="en-US" sz="1600" dirty="0" smtClean="0">
                <a:latin typeface="Arial"/>
                <a:cs typeface="Arial"/>
              </a:rPr>
              <a:t>mouthparts.  </a:t>
            </a:r>
            <a:r>
              <a:rPr lang="en-US" sz="1600" dirty="0" smtClean="0">
                <a:latin typeface="Arial"/>
                <a:ea typeface="ＭＳ Ｐゴシック" charset="0"/>
                <a:cs typeface="Arial"/>
              </a:rPr>
              <a:t>When </a:t>
            </a:r>
            <a:r>
              <a:rPr lang="en-US" sz="1600" dirty="0">
                <a:latin typeface="Arial"/>
                <a:ea typeface="ＭＳ Ｐゴシック" charset="0"/>
                <a:cs typeface="Arial"/>
              </a:rPr>
              <a:t>it was first released </a:t>
            </a:r>
            <a:r>
              <a:rPr lang="en-US" sz="1600" dirty="0" smtClean="0">
                <a:latin typeface="Arial"/>
                <a:ea typeface="ＭＳ Ｐゴシック" charset="0"/>
                <a:cs typeface="Arial"/>
              </a:rPr>
              <a:t>in </a:t>
            </a:r>
            <a:r>
              <a:rPr lang="en-US" sz="1600" dirty="0">
                <a:latin typeface="Arial"/>
                <a:ea typeface="ＭＳ Ｐゴシック" charset="0"/>
                <a:cs typeface="Arial"/>
              </a:rPr>
              <a:t>the 1950s it had a 99% mortality rate, reducing the numbers of rabbits from more than 600 million to less than 100 million over two years. </a:t>
            </a:r>
          </a:p>
          <a:p>
            <a:pPr marL="0" indent="0" eaLnBrk="1" hangingPunct="1">
              <a:buFontTx/>
              <a:buNone/>
            </a:pPr>
            <a:endParaRPr lang="en-US" sz="1600" dirty="0">
              <a:latin typeface="Arial" charset="0"/>
              <a:ea typeface="ＭＳ Ｐゴシック" charset="0"/>
              <a:cs typeface="ＭＳ Ｐゴシック" charset="0"/>
            </a:endParaRPr>
          </a:p>
          <a:p>
            <a:pPr marL="0" indent="0" eaLnBrk="1" hangingPunct="1">
              <a:buFontTx/>
              <a:buNone/>
            </a:pPr>
            <a:r>
              <a:rPr lang="en-US" sz="1600" dirty="0">
                <a:latin typeface="Arial" charset="0"/>
                <a:ea typeface="ＭＳ Ｐゴシック" charset="0"/>
                <a:cs typeface="ＭＳ Ｐゴシック" charset="0"/>
              </a:rPr>
              <a:t>When the rabbits evolved some immunity (and the virus evolved to be less virulent), </a:t>
            </a:r>
            <a:r>
              <a:rPr lang="en-US" sz="1600" dirty="0" smtClean="0">
                <a:latin typeface="Arial" charset="0"/>
                <a:ea typeface="ＭＳ Ｐゴシック" charset="0"/>
                <a:cs typeface="ＭＳ Ｐゴシック" charset="0"/>
              </a:rPr>
              <a:t>Australian </a:t>
            </a:r>
            <a:r>
              <a:rPr lang="en-US" sz="1600" dirty="0" err="1" smtClean="0">
                <a:latin typeface="Arial" charset="0"/>
                <a:ea typeface="ＭＳ Ｐゴシック" charset="0"/>
                <a:cs typeface="ＭＳ Ｐゴシック" charset="0"/>
              </a:rPr>
              <a:t>authories</a:t>
            </a:r>
            <a:r>
              <a:rPr lang="en-US" sz="1600" dirty="0" smtClean="0">
                <a:latin typeface="Arial" charset="0"/>
                <a:ea typeface="ＭＳ Ｐゴシック" charset="0"/>
                <a:cs typeface="ＭＳ Ｐゴシック" charset="0"/>
              </a:rPr>
              <a:t>  introduced </a:t>
            </a:r>
            <a:r>
              <a:rPr lang="en-US" sz="1600" dirty="0">
                <a:latin typeface="Arial" charset="0"/>
                <a:ea typeface="ＭＳ Ｐゴシック" charset="0"/>
                <a:cs typeface="ＭＳ Ｐゴシック" charset="0"/>
              </a:rPr>
              <a:t>European rabbit flea in 1957 and a Spanish rabbit flea in 1993.  A </a:t>
            </a:r>
            <a:r>
              <a:rPr lang="en-US" sz="1600" dirty="0" err="1">
                <a:latin typeface="Arial" charset="0"/>
                <a:ea typeface="ＭＳ Ｐゴシック" charset="0"/>
                <a:cs typeface="ＭＳ Ｐゴシック" charset="0"/>
              </a:rPr>
              <a:t>calicivirus</a:t>
            </a:r>
            <a:r>
              <a:rPr lang="en-US" sz="1600" dirty="0">
                <a:latin typeface="Arial" charset="0"/>
                <a:ea typeface="ＭＳ Ｐゴシック" charset="0"/>
                <a:cs typeface="ＭＳ Ｐゴシック" charset="0"/>
              </a:rPr>
              <a:t> was introduced in 1995.  Each had some effect, but eventually the numbers came back up.</a:t>
            </a:r>
          </a:p>
          <a:p>
            <a:pPr marL="0" indent="0" eaLnBrk="1" hangingPunct="1">
              <a:buFontTx/>
              <a:buNone/>
            </a:pPr>
            <a:endParaRPr lang="en-US" sz="1600" dirty="0">
              <a:latin typeface="Arial" charset="0"/>
              <a:ea typeface="ＭＳ Ｐゴシック" charset="0"/>
              <a:cs typeface="ＭＳ Ｐゴシック" charset="0"/>
            </a:endParaRPr>
          </a:p>
          <a:p>
            <a:pPr marL="0" indent="0" eaLnBrk="1" hangingPunct="1">
              <a:buFontTx/>
              <a:buNone/>
            </a:pPr>
            <a:r>
              <a:rPr lang="en-US" sz="1600" dirty="0">
                <a:latin typeface="Arial" charset="0"/>
                <a:ea typeface="ＭＳ Ｐゴシック" charset="0"/>
                <a:cs typeface="ＭＳ Ｐゴシック" charset="0"/>
              </a:rPr>
              <a:t>Rabbits are still the number one vertebrate pest in Australia</a:t>
            </a:r>
            <a:r>
              <a:rPr lang="en-US" sz="1600" dirty="0" smtClean="0">
                <a:latin typeface="Arial" charset="0"/>
                <a:ea typeface="ＭＳ Ｐゴシック" charset="0"/>
                <a:cs typeface="ＭＳ Ｐゴシック" charset="0"/>
              </a:rPr>
              <a:t>. </a:t>
            </a:r>
            <a:r>
              <a:rPr lang="en-US" sz="1600" dirty="0">
                <a:latin typeface="Arial" charset="0"/>
                <a:ea typeface="ＭＳ Ｐゴシック" charset="0"/>
                <a:cs typeface="ＭＳ Ｐゴシック" charset="0"/>
              </a:rPr>
              <a:t>They compete directly with native animals for food and shelter and this has contributed to the extinction of some native species. Rabbits destroy large numbers of native plants and trees, eating seedlings and damaging established plants by stripping them of leaves, bark and even </a:t>
            </a:r>
            <a:r>
              <a:rPr lang="en-US" sz="1600" dirty="0" smtClean="0">
                <a:latin typeface="Arial" charset="0"/>
                <a:ea typeface="ＭＳ Ｐゴシック" charset="0"/>
                <a:cs typeface="ＭＳ Ｐゴシック" charset="0"/>
              </a:rPr>
              <a:t>roots.</a:t>
            </a:r>
            <a:r>
              <a:rPr lang="en-US" sz="1600" dirty="0">
                <a:latin typeface="Arial" charset="0"/>
                <a:ea typeface="ＭＳ Ｐゴシック" charset="0"/>
                <a:cs typeface="ＭＳ Ｐゴシック" charset="0"/>
              </a:rPr>
              <a:t> </a:t>
            </a:r>
            <a:r>
              <a:rPr lang="en-US" sz="1600" dirty="0" smtClean="0">
                <a:latin typeface="Arial" charset="0"/>
                <a:ea typeface="ＭＳ Ｐゴシック" charset="0"/>
                <a:cs typeface="ＭＳ Ｐゴシック" charset="0"/>
              </a:rPr>
              <a:t> Rabbits </a:t>
            </a:r>
            <a:r>
              <a:rPr lang="en-US" sz="1600" dirty="0">
                <a:latin typeface="Arial" charset="0"/>
                <a:ea typeface="ＭＳ Ｐゴシック" charset="0"/>
                <a:cs typeface="ＭＳ Ｐゴシック" charset="0"/>
              </a:rPr>
              <a:t>also continue to have a considerable impact on agriculture, causing losses of more than $600 million every year through crop and pasture damage.</a:t>
            </a:r>
          </a:p>
        </p:txBody>
      </p:sp>
    </p:spTree>
    <p:extLst>
      <p:ext uri="{BB962C8B-B14F-4D97-AF65-F5344CB8AC3E}">
        <p14:creationId xmlns:p14="http://schemas.microsoft.com/office/powerpoint/2010/main" val="298609240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3"/>
          <p:cNvSpPr>
            <a:spLocks noChangeArrowheads="1"/>
          </p:cNvSpPr>
          <p:nvPr/>
        </p:nvSpPr>
        <p:spPr bwMode="auto">
          <a:xfrm>
            <a:off x="609600" y="762000"/>
            <a:ext cx="8229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54025" algn="l"/>
                <a:tab pos="912813" algn="l"/>
                <a:tab pos="1373188" algn="l"/>
                <a:tab pos="1828800" algn="l"/>
                <a:tab pos="2284413" algn="l"/>
                <a:tab pos="2738438" algn="l"/>
              </a:tabLst>
              <a:defRPr/>
            </a:pPr>
            <a:r>
              <a:rPr lang="en-US" sz="2000" dirty="0">
                <a:latin typeface="Arial" charset="0"/>
              </a:rPr>
              <a:t>b.	Biological control</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a:t>
            </a:r>
            <a:r>
              <a:rPr lang="en-US" sz="2000" dirty="0" err="1">
                <a:solidFill>
                  <a:srgbClr val="000000"/>
                </a:solidFill>
                <a:latin typeface="Arial" charset="0"/>
              </a:rPr>
              <a:t>i</a:t>
            </a:r>
            <a:r>
              <a:rPr lang="en-US" sz="2000" dirty="0">
                <a:solidFill>
                  <a:srgbClr val="000000"/>
                </a:solidFill>
                <a:latin typeface="Arial" charset="0"/>
              </a:rPr>
              <a:t>) 	magnitude </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ii) 	examples</a:t>
            </a:r>
          </a:p>
          <a:p>
            <a:pPr marL="461963" indent="-461963">
              <a:tabLst>
                <a:tab pos="454025" algn="l"/>
                <a:tab pos="912813" algn="l"/>
                <a:tab pos="1373188" algn="l"/>
                <a:tab pos="1828800" algn="l"/>
                <a:tab pos="2284413" algn="l"/>
                <a:tab pos="2738438" algn="l"/>
              </a:tabLst>
            </a:pPr>
            <a:r>
              <a:rPr lang="en-US" sz="2000" dirty="0">
                <a:solidFill>
                  <a:srgbClr val="000000"/>
                </a:solidFill>
                <a:latin typeface="Arial" charset="0"/>
              </a:rPr>
              <a:t>			</a:t>
            </a:r>
            <a:r>
              <a:rPr lang="en-US" sz="2000" dirty="0" err="1">
                <a:latin typeface="Arial" charset="0"/>
              </a:rPr>
              <a:t>i</a:t>
            </a:r>
            <a:r>
              <a:rPr lang="en-US" sz="2000" dirty="0">
                <a:latin typeface="Arial" charset="0"/>
              </a:rPr>
              <a:t>.	cottony cushion scale</a:t>
            </a:r>
          </a:p>
          <a:p>
            <a:pPr marL="461963" indent="-461963">
              <a:tabLst>
                <a:tab pos="454025" algn="l"/>
                <a:tab pos="912813" algn="l"/>
                <a:tab pos="1373188" algn="l"/>
                <a:tab pos="1828800" algn="l"/>
                <a:tab pos="2284413" algn="l"/>
                <a:tab pos="2738438" algn="l"/>
              </a:tabLst>
            </a:pPr>
            <a:r>
              <a:rPr lang="en-US" sz="2000" dirty="0">
                <a:latin typeface="Arial" charset="0"/>
              </a:rPr>
              <a:t>			ii. 	rabbits in Australia</a:t>
            </a:r>
            <a:endParaRPr lang="en-US" sz="2000" dirty="0">
              <a:solidFill>
                <a:srgbClr val="000000"/>
              </a:solidFill>
              <a:latin typeface="Arial" charset="0"/>
            </a:endParaRPr>
          </a:p>
          <a:p>
            <a:pPr marL="461963" indent="-461963">
              <a:tabLst>
                <a:tab pos="454025" algn="l"/>
                <a:tab pos="912813" algn="l"/>
                <a:tab pos="1373188" algn="l"/>
                <a:tab pos="1828800" algn="l"/>
                <a:tab pos="2284413" algn="l"/>
                <a:tab pos="2738438" algn="l"/>
              </a:tabLst>
            </a:pPr>
            <a:r>
              <a:rPr lang="en-US" sz="2000" dirty="0">
                <a:solidFill>
                  <a:srgbClr val="000000"/>
                </a:solidFill>
                <a:latin typeface="Arial" charset="0"/>
              </a:rPr>
              <a:t>			</a:t>
            </a:r>
            <a:r>
              <a:rPr lang="en-US" sz="2000" dirty="0">
                <a:solidFill>
                  <a:srgbClr val="FF0000"/>
                </a:solidFill>
                <a:latin typeface="Arial" charset="0"/>
              </a:rPr>
              <a:t>iii.	rats on </a:t>
            </a:r>
            <a:r>
              <a:rPr lang="en-US" sz="2000" dirty="0" smtClean="0">
                <a:solidFill>
                  <a:srgbClr val="FF0000"/>
                </a:solidFill>
                <a:latin typeface="Arial" charset="0"/>
              </a:rPr>
              <a:t>Micronesia</a:t>
            </a:r>
            <a:endParaRPr lang="en-US" sz="2000" dirty="0">
              <a:solidFill>
                <a:srgbClr val="000000"/>
              </a:solidFill>
              <a:latin typeface="Arial" charset="0"/>
            </a:endParaRPr>
          </a:p>
        </p:txBody>
      </p:sp>
      <p:sp>
        <p:nvSpPr>
          <p:cNvPr id="66562"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66563"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52510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1295400"/>
            <a:ext cx="7669481" cy="4724400"/>
          </a:xfrm>
          <a:prstGeom prst="rect">
            <a:avLst/>
          </a:prstGeom>
        </p:spPr>
      </p:pic>
      <p:pic>
        <p:nvPicPr>
          <p:cNvPr id="3" name="Picture 2"/>
          <p:cNvPicPr>
            <a:picLocks noChangeAspect="1"/>
          </p:cNvPicPr>
          <p:nvPr/>
        </p:nvPicPr>
        <p:blipFill>
          <a:blip r:embed="rId4"/>
          <a:stretch>
            <a:fillRect/>
          </a:stretch>
        </p:blipFill>
        <p:spPr>
          <a:xfrm>
            <a:off x="1676400" y="1371600"/>
            <a:ext cx="6350000" cy="4559300"/>
          </a:xfrm>
          <a:prstGeom prst="rect">
            <a:avLst/>
          </a:prstGeom>
        </p:spPr>
      </p:pic>
      <p:pic>
        <p:nvPicPr>
          <p:cNvPr id="4" name="Picture 3"/>
          <p:cNvPicPr>
            <a:picLocks noChangeAspect="1"/>
          </p:cNvPicPr>
          <p:nvPr/>
        </p:nvPicPr>
        <p:blipFill>
          <a:blip r:embed="rId5"/>
          <a:stretch>
            <a:fillRect/>
          </a:stretch>
        </p:blipFill>
        <p:spPr>
          <a:xfrm>
            <a:off x="2362200" y="1143000"/>
            <a:ext cx="4572000" cy="4902200"/>
          </a:xfrm>
          <a:prstGeom prst="rect">
            <a:avLst/>
          </a:prstGeom>
        </p:spPr>
      </p:pic>
      <p:pic>
        <p:nvPicPr>
          <p:cNvPr id="5" name="Picture 4"/>
          <p:cNvPicPr>
            <a:picLocks noChangeAspect="1"/>
          </p:cNvPicPr>
          <p:nvPr/>
        </p:nvPicPr>
        <p:blipFill>
          <a:blip r:embed="rId6"/>
          <a:stretch>
            <a:fillRect/>
          </a:stretch>
        </p:blipFill>
        <p:spPr>
          <a:xfrm>
            <a:off x="1295400" y="1282699"/>
            <a:ext cx="6134100" cy="4593759"/>
          </a:xfrm>
          <a:prstGeom prst="rect">
            <a:avLst/>
          </a:prstGeom>
        </p:spPr>
      </p:pic>
      <p:pic>
        <p:nvPicPr>
          <p:cNvPr id="6" name="Picture 5"/>
          <p:cNvPicPr>
            <a:picLocks noChangeAspect="1"/>
          </p:cNvPicPr>
          <p:nvPr/>
        </p:nvPicPr>
        <p:blipFill>
          <a:blip r:embed="rId7"/>
          <a:stretch>
            <a:fillRect/>
          </a:stretch>
        </p:blipFill>
        <p:spPr>
          <a:xfrm>
            <a:off x="685800" y="914400"/>
            <a:ext cx="8001000" cy="5320665"/>
          </a:xfrm>
          <a:prstGeom prst="rect">
            <a:avLst/>
          </a:prstGeom>
        </p:spPr>
      </p:pic>
      <p:pic>
        <p:nvPicPr>
          <p:cNvPr id="7" name="Picture 6"/>
          <p:cNvPicPr>
            <a:picLocks noChangeAspect="1"/>
          </p:cNvPicPr>
          <p:nvPr/>
        </p:nvPicPr>
        <p:blipFill>
          <a:blip r:embed="rId8"/>
          <a:stretch>
            <a:fillRect/>
          </a:stretch>
        </p:blipFill>
        <p:spPr>
          <a:xfrm>
            <a:off x="1371600" y="609600"/>
            <a:ext cx="6400800" cy="6096000"/>
          </a:xfrm>
          <a:prstGeom prst="rect">
            <a:avLst/>
          </a:prstGeom>
        </p:spPr>
      </p:pic>
      <p:pic>
        <p:nvPicPr>
          <p:cNvPr id="10" name="Picture 9"/>
          <p:cNvPicPr>
            <a:picLocks noChangeAspect="1"/>
          </p:cNvPicPr>
          <p:nvPr/>
        </p:nvPicPr>
        <p:blipFill>
          <a:blip r:embed="rId9"/>
          <a:stretch>
            <a:fillRect/>
          </a:stretch>
        </p:blipFill>
        <p:spPr>
          <a:xfrm>
            <a:off x="762000" y="1143000"/>
            <a:ext cx="7315200" cy="4743350"/>
          </a:xfrm>
          <a:prstGeom prst="rect">
            <a:avLst/>
          </a:prstGeom>
        </p:spPr>
      </p:pic>
      <p:pic>
        <p:nvPicPr>
          <p:cNvPr id="8" name="Picture 7"/>
          <p:cNvPicPr>
            <a:picLocks noChangeAspect="1"/>
          </p:cNvPicPr>
          <p:nvPr/>
        </p:nvPicPr>
        <p:blipFill>
          <a:blip r:embed="rId10"/>
          <a:stretch>
            <a:fillRect/>
          </a:stretch>
        </p:blipFill>
        <p:spPr>
          <a:xfrm>
            <a:off x="1066800" y="914400"/>
            <a:ext cx="7082874" cy="5769951"/>
          </a:xfrm>
          <a:prstGeom prst="rect">
            <a:avLst/>
          </a:prstGeom>
        </p:spPr>
      </p:pic>
      <p:pic>
        <p:nvPicPr>
          <p:cNvPr id="9" name="Picture 8"/>
          <p:cNvPicPr>
            <a:picLocks noChangeAspect="1"/>
          </p:cNvPicPr>
          <p:nvPr/>
        </p:nvPicPr>
        <p:blipFill>
          <a:blip r:embed="rId11"/>
          <a:stretch>
            <a:fillRect/>
          </a:stretch>
        </p:blipFill>
        <p:spPr>
          <a:xfrm>
            <a:off x="1219200" y="990600"/>
            <a:ext cx="6934200" cy="5200650"/>
          </a:xfrm>
          <a:prstGeom prst="rect">
            <a:avLst/>
          </a:prstGeom>
        </p:spPr>
      </p:pic>
      <p:sp>
        <p:nvSpPr>
          <p:cNvPr id="66562"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66563" name="Picture 6" descr="EcologyTop"/>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0356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97637E-6 -3.21999E-6 L -0.30854 -0.29979 " pathEditMode="relative" ptsTypes="AA">
                                      <p:cBhvr>
                                        <p:cTn id="6" dur="2000" fill="hold"/>
                                        <p:tgtEl>
                                          <p:spTgt spid="2"/>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2000" fill="hold"/>
                                        <p:tgtEl>
                                          <p:spTgt spid="2"/>
                                        </p:tgtEl>
                                      </p:cBhvr>
                                      <p:by x="25000" y="25000"/>
                                    </p:animScale>
                                  </p:childTnLst>
                                </p:cTn>
                              </p:par>
                            </p:childTnLst>
                          </p:cTn>
                        </p:par>
                        <p:par>
                          <p:cTn id="9" fill="hold">
                            <p:stCondLst>
                              <p:cond delay="2000"/>
                            </p:stCondLst>
                            <p:childTnLst>
                              <p:par>
                                <p:cTn id="10" presetID="9"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5.83739E-7 1.31622E-6 L -0.05003 -0.3109 " pathEditMode="relative" ptsTypes="AA">
                                      <p:cBhvr>
                                        <p:cTn id="16" dur="2000" fill="hold"/>
                                        <p:tgtEl>
                                          <p:spTgt spid="3"/>
                                        </p:tgtEl>
                                        <p:attrNameLst>
                                          <p:attrName>ppt_x</p:attrName>
                                          <p:attrName>ppt_y</p:attrName>
                                        </p:attrNameLst>
                                      </p:cBhvr>
                                    </p:animMotion>
                                  </p:childTnLst>
                                </p:cTn>
                              </p:par>
                              <p:par>
                                <p:cTn id="17" presetID="6" presetClass="emph" presetSubtype="0" fill="hold" nodeType="withEffect">
                                  <p:stCondLst>
                                    <p:cond delay="0"/>
                                  </p:stCondLst>
                                  <p:childTnLst>
                                    <p:animScale>
                                      <p:cBhvr>
                                        <p:cTn id="18" dur="2000" fill="hold"/>
                                        <p:tgtEl>
                                          <p:spTgt spid="3"/>
                                        </p:tgtEl>
                                      </p:cBhvr>
                                      <p:by x="25000" y="25000"/>
                                    </p:animScale>
                                  </p:childTnLst>
                                </p:cTn>
                              </p:par>
                            </p:childTnLst>
                          </p:cTn>
                        </p:par>
                        <p:par>
                          <p:cTn id="19" fill="hold">
                            <p:stCondLst>
                              <p:cond delay="2000"/>
                            </p:stCondLst>
                            <p:childTnLst>
                              <p:par>
                                <p:cTn id="20" presetID="9"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5.62196E-6 3.65487E-7 L 0.20847 -0.29979 " pathEditMode="relative" ptsTypes="AA">
                                      <p:cBhvr>
                                        <p:cTn id="26" dur="2000" fill="hold"/>
                                        <p:tgtEl>
                                          <p:spTgt spid="4"/>
                                        </p:tgtEl>
                                        <p:attrNameLst>
                                          <p:attrName>ppt_x</p:attrName>
                                          <p:attrName>ppt_y</p:attrName>
                                        </p:attrNameLst>
                                      </p:cBhvr>
                                    </p:animMotion>
                                  </p:childTnLst>
                                </p:cTn>
                              </p:par>
                              <p:par>
                                <p:cTn id="27" presetID="6" presetClass="emph" presetSubtype="0" fill="hold" nodeType="withEffect">
                                  <p:stCondLst>
                                    <p:cond delay="0"/>
                                  </p:stCondLst>
                                  <p:childTnLst>
                                    <p:animScale>
                                      <p:cBhvr>
                                        <p:cTn id="28" dur="2000" fill="hold"/>
                                        <p:tgtEl>
                                          <p:spTgt spid="4"/>
                                        </p:tgtEl>
                                      </p:cBhvr>
                                      <p:by x="25000" y="25000"/>
                                    </p:animScale>
                                  </p:childTnLst>
                                </p:cTn>
                              </p:par>
                            </p:childTnLst>
                          </p:cTn>
                        </p:par>
                        <p:par>
                          <p:cTn id="29" fill="hold">
                            <p:stCondLst>
                              <p:cond delay="2000"/>
                            </p:stCondLst>
                            <p:childTnLst>
                              <p:par>
                                <p:cTn id="30" presetID="9"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4.41279E-6 -1.32084E-6 L 0.24184 0.02221 " pathEditMode="relative" ptsTypes="AA">
                                      <p:cBhvr>
                                        <p:cTn id="36" dur="2000" fill="hold"/>
                                        <p:tgtEl>
                                          <p:spTgt spid="5"/>
                                        </p:tgtEl>
                                        <p:attrNameLst>
                                          <p:attrName>ppt_x</p:attrName>
                                          <p:attrName>ppt_y</p:attrName>
                                        </p:attrNameLst>
                                      </p:cBhvr>
                                    </p:animMotion>
                                  </p:childTnLst>
                                </p:cTn>
                              </p:par>
                              <p:par>
                                <p:cTn id="37" presetID="6" presetClass="emph" presetSubtype="0" fill="hold" nodeType="withEffect">
                                  <p:stCondLst>
                                    <p:cond delay="0"/>
                                  </p:stCondLst>
                                  <p:childTnLst>
                                    <p:animScale>
                                      <p:cBhvr>
                                        <p:cTn id="38" dur="2000" fill="hold"/>
                                        <p:tgtEl>
                                          <p:spTgt spid="5"/>
                                        </p:tgtEl>
                                      </p:cBhvr>
                                      <p:by x="25000" y="25000"/>
                                    </p:animScale>
                                  </p:childTnLst>
                                </p:cTn>
                              </p:par>
                            </p:childTnLst>
                          </p:cTn>
                        </p:par>
                        <p:par>
                          <p:cTn id="39" fill="hold">
                            <p:stCondLst>
                              <p:cond delay="2000"/>
                            </p:stCondLst>
                            <p:childTnLst>
                              <p:par>
                                <p:cTn id="40" presetID="9" presetClass="entr" presetSubtype="0"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dissolv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7.81098E-6 1.11497E-6 L 0.22515 0.23317 " pathEditMode="relative" ptsTypes="AA">
                                      <p:cBhvr>
                                        <p:cTn id="46" dur="2000" fill="hold"/>
                                        <p:tgtEl>
                                          <p:spTgt spid="6"/>
                                        </p:tgtEl>
                                        <p:attrNameLst>
                                          <p:attrName>ppt_x</p:attrName>
                                          <p:attrName>ppt_y</p:attrName>
                                        </p:attrNameLst>
                                      </p:cBhvr>
                                    </p:animMotion>
                                  </p:childTnLst>
                                </p:cTn>
                              </p:par>
                              <p:par>
                                <p:cTn id="47" presetID="6" presetClass="emph" presetSubtype="0" fill="hold" nodeType="withEffect">
                                  <p:stCondLst>
                                    <p:cond delay="0"/>
                                  </p:stCondLst>
                                  <p:childTnLst>
                                    <p:animScale>
                                      <p:cBhvr>
                                        <p:cTn id="48" dur="2000" fill="hold"/>
                                        <p:tgtEl>
                                          <p:spTgt spid="6"/>
                                        </p:tgtEl>
                                      </p:cBhvr>
                                      <p:by x="25000" y="25000"/>
                                    </p:animScale>
                                  </p:childTnLst>
                                </p:cTn>
                              </p:par>
                            </p:childTnLst>
                          </p:cTn>
                        </p:par>
                        <p:par>
                          <p:cTn id="49" fill="hold">
                            <p:stCondLst>
                              <p:cond delay="2000"/>
                            </p:stCondLst>
                            <p:childTnLst>
                              <p:par>
                                <p:cTn id="50" presetID="9" presetClass="entr" presetSubtype="0"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dissolv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0" presetClass="path" presetSubtype="0" accel="50000" decel="50000" fill="hold" nodeType="clickEffect">
                                  <p:stCondLst>
                                    <p:cond delay="0"/>
                                  </p:stCondLst>
                                  <p:childTnLst>
                                    <p:animMotion origin="layout" path="M 8.75608E-7 -7.63359E-7 L -0.02502 0.21096 " pathEditMode="relative" ptsTypes="AA">
                                      <p:cBhvr>
                                        <p:cTn id="56" dur="2000" fill="hold"/>
                                        <p:tgtEl>
                                          <p:spTgt spid="7"/>
                                        </p:tgtEl>
                                        <p:attrNameLst>
                                          <p:attrName>ppt_x</p:attrName>
                                          <p:attrName>ppt_y</p:attrName>
                                        </p:attrNameLst>
                                      </p:cBhvr>
                                    </p:animMotion>
                                  </p:childTnLst>
                                </p:cTn>
                              </p:par>
                              <p:par>
                                <p:cTn id="57" presetID="6" presetClass="emph" presetSubtype="0" fill="hold" nodeType="withEffect">
                                  <p:stCondLst>
                                    <p:cond delay="0"/>
                                  </p:stCondLst>
                                  <p:childTnLst>
                                    <p:animScale>
                                      <p:cBhvr>
                                        <p:cTn id="58" dur="2000" fill="hold"/>
                                        <p:tgtEl>
                                          <p:spTgt spid="7"/>
                                        </p:tgtEl>
                                      </p:cBhvr>
                                      <p:by x="25000" y="25000"/>
                                    </p:animScale>
                                  </p:childTnLst>
                                </p:cTn>
                              </p:par>
                            </p:childTnLst>
                          </p:cTn>
                        </p:par>
                        <p:par>
                          <p:cTn id="59" fill="hold">
                            <p:stCondLst>
                              <p:cond delay="2000"/>
                            </p:stCondLst>
                            <p:childTnLst>
                              <p:par>
                                <p:cTn id="60" presetID="9" presetClass="entr" presetSubtype="0" fill="hold" nodeType="after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dissolve">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8.75608E-7 4.32339E-6 L -0.2335 0.24427 " pathEditMode="relative" ptsTypes="AA">
                                      <p:cBhvr>
                                        <p:cTn id="66" dur="2000" fill="hold"/>
                                        <p:tgtEl>
                                          <p:spTgt spid="10"/>
                                        </p:tgtEl>
                                        <p:attrNameLst>
                                          <p:attrName>ppt_x</p:attrName>
                                          <p:attrName>ppt_y</p:attrName>
                                        </p:attrNameLst>
                                      </p:cBhvr>
                                    </p:animMotion>
                                  </p:childTnLst>
                                </p:cTn>
                              </p:par>
                              <p:par>
                                <p:cTn id="67" presetID="6" presetClass="emph" presetSubtype="0" fill="hold" nodeType="withEffect">
                                  <p:stCondLst>
                                    <p:cond delay="0"/>
                                  </p:stCondLst>
                                  <p:childTnLst>
                                    <p:animScale>
                                      <p:cBhvr>
                                        <p:cTn id="68" dur="2000" fill="hold"/>
                                        <p:tgtEl>
                                          <p:spTgt spid="10"/>
                                        </p:tgtEl>
                                      </p:cBhvr>
                                      <p:by x="50000" y="50000"/>
                                    </p:animScale>
                                  </p:childTnLst>
                                </p:cTn>
                              </p:par>
                            </p:childTnLst>
                          </p:cTn>
                        </p:par>
                        <p:par>
                          <p:cTn id="69" fill="hold">
                            <p:stCondLst>
                              <p:cond delay="2000"/>
                            </p:stCondLst>
                            <p:childTnLst>
                              <p:par>
                                <p:cTn id="70" presetID="9" presetClass="entr" presetSubtype="0" fill="hold" nodeType="after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dissolve">
                                      <p:cBhvr>
                                        <p:cTn id="72" dur="5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0" presetClass="path" presetSubtype="0" accel="50000" decel="50000" fill="hold" nodeType="clickEffect">
                                  <p:stCondLst>
                                    <p:cond delay="0"/>
                                  </p:stCondLst>
                                  <p:childTnLst>
                                    <p:animMotion origin="layout" path="M 5.83044E-6 -2.44506E-6 L -0.35857 0.02221 " pathEditMode="relative" ptsTypes="AA">
                                      <p:cBhvr>
                                        <p:cTn id="76" dur="2000" fill="hold"/>
                                        <p:tgtEl>
                                          <p:spTgt spid="8"/>
                                        </p:tgtEl>
                                        <p:attrNameLst>
                                          <p:attrName>ppt_x</p:attrName>
                                          <p:attrName>ppt_y</p:attrName>
                                        </p:attrNameLst>
                                      </p:cBhvr>
                                    </p:animMotion>
                                  </p:childTnLst>
                                </p:cTn>
                              </p:par>
                              <p:par>
                                <p:cTn id="77" presetID="6" presetClass="emph" presetSubtype="0" fill="hold" nodeType="withEffect">
                                  <p:stCondLst>
                                    <p:cond delay="0"/>
                                  </p:stCondLst>
                                  <p:childTnLst>
                                    <p:animScale>
                                      <p:cBhvr>
                                        <p:cTn id="78" dur="2000" fill="hold"/>
                                        <p:tgtEl>
                                          <p:spTgt spid="8"/>
                                        </p:tgtEl>
                                      </p:cBhvr>
                                      <p:by x="25000" y="25000"/>
                                    </p:animScale>
                                  </p:childTnLst>
                                </p:cTn>
                              </p:par>
                            </p:childTnLst>
                          </p:cTn>
                        </p:par>
                        <p:par>
                          <p:cTn id="79" fill="hold">
                            <p:stCondLst>
                              <p:cond delay="2000"/>
                            </p:stCondLst>
                            <p:childTnLst>
                              <p:par>
                                <p:cTn id="80" presetID="9" presetClass="entr" presetSubtype="0" fill="hold" nodeType="after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dissolve">
                                      <p:cBhvr>
                                        <p:cTn id="82" dur="500"/>
                                        <p:tgtEl>
                                          <p:spTgt spid="9"/>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mph" presetSubtype="0" fill="hold" nodeType="clickEffect">
                                  <p:stCondLst>
                                    <p:cond delay="0"/>
                                  </p:stCondLst>
                                  <p:childTnLst>
                                    <p:animScale>
                                      <p:cBhvr>
                                        <p:cTn id="86" dur="2000" fill="hold"/>
                                        <p:tgtEl>
                                          <p:spTgt spid="9"/>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3"/>
          <p:cNvSpPr>
            <a:spLocks noChangeArrowheads="1"/>
          </p:cNvSpPr>
          <p:nvPr/>
        </p:nvSpPr>
        <p:spPr bwMode="auto">
          <a:xfrm>
            <a:off x="609600" y="762000"/>
            <a:ext cx="8229600" cy="6186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61963" indent="-461963">
              <a:tabLst>
                <a:tab pos="454025" algn="l"/>
                <a:tab pos="912813" algn="l"/>
                <a:tab pos="1373188" algn="l"/>
                <a:tab pos="1828800" algn="l"/>
                <a:tab pos="2284413" algn="l"/>
                <a:tab pos="2738438" algn="l"/>
              </a:tabLst>
            </a:pPr>
            <a:r>
              <a:rPr lang="en-US" sz="1800" dirty="0">
                <a:solidFill>
                  <a:srgbClr val="000000"/>
                </a:solidFill>
                <a:latin typeface="Arial" charset="0"/>
              </a:rPr>
              <a:t>			</a:t>
            </a:r>
            <a:r>
              <a:rPr lang="en-US" sz="1800" dirty="0">
                <a:solidFill>
                  <a:srgbClr val="FF0000"/>
                </a:solidFill>
                <a:latin typeface="Arial" charset="0"/>
              </a:rPr>
              <a:t>iii.	rats on </a:t>
            </a:r>
            <a:r>
              <a:rPr lang="en-US" sz="1800" dirty="0" smtClean="0">
                <a:solidFill>
                  <a:srgbClr val="FF0000"/>
                </a:solidFill>
                <a:latin typeface="Arial" charset="0"/>
              </a:rPr>
              <a:t>Micronesia</a:t>
            </a:r>
            <a:endParaRPr lang="en-US" sz="1800" dirty="0">
              <a:solidFill>
                <a:srgbClr val="FF0000"/>
              </a:solidFill>
              <a:latin typeface="Arial" charset="0"/>
            </a:endParaRPr>
          </a:p>
          <a:p>
            <a:pPr marL="461963" indent="-461963">
              <a:buFontTx/>
              <a:buChar char="•"/>
              <a:tabLst>
                <a:tab pos="454025" algn="l"/>
                <a:tab pos="912813" algn="l"/>
                <a:tab pos="1373188" algn="l"/>
                <a:tab pos="1828800" algn="l"/>
                <a:tab pos="2284413" algn="l"/>
                <a:tab pos="2738438" algn="l"/>
              </a:tabLst>
            </a:pPr>
            <a:r>
              <a:rPr lang="en-US" sz="1800" dirty="0">
                <a:latin typeface="Arial" charset="0"/>
              </a:rPr>
              <a:t>Rats were a major problem when introduced to Micronesia.  </a:t>
            </a:r>
          </a:p>
          <a:p>
            <a:pPr marL="461963" indent="-461963">
              <a:buFontTx/>
              <a:buChar char="•"/>
              <a:tabLst>
                <a:tab pos="454025" algn="l"/>
                <a:tab pos="912813" algn="l"/>
                <a:tab pos="1373188" algn="l"/>
                <a:tab pos="1828800" algn="l"/>
                <a:tab pos="2284413" algn="l"/>
                <a:tab pos="2738438" algn="l"/>
              </a:tabLst>
            </a:pPr>
            <a:r>
              <a:rPr lang="en-US" sz="1800" dirty="0">
                <a:latin typeface="Arial" charset="0"/>
              </a:rPr>
              <a:t>They  imported giant monitor lizards to control the rats.  This was useless, because the rats feed at night, while lizards, being coldblooded, must feed during the day.  So, the monitors turned to eating everybody</a:t>
            </a:r>
            <a:r>
              <a:rPr lang="ja-JP" altLang="en-US" sz="1800" dirty="0">
                <a:latin typeface="Arial" charset="0"/>
              </a:rPr>
              <a:t>’</a:t>
            </a:r>
            <a:r>
              <a:rPr lang="en-US" altLang="ja-JP" sz="1800" dirty="0">
                <a:latin typeface="Arial" charset="0"/>
              </a:rPr>
              <a:t>s poultry instead.  </a:t>
            </a:r>
          </a:p>
          <a:p>
            <a:pPr marL="461963" indent="-461963">
              <a:buFontTx/>
              <a:buChar char="•"/>
              <a:tabLst>
                <a:tab pos="454025" algn="l"/>
                <a:tab pos="912813" algn="l"/>
                <a:tab pos="1373188" algn="l"/>
                <a:tab pos="1828800" algn="l"/>
                <a:tab pos="2284413" algn="l"/>
                <a:tab pos="2738438" algn="l"/>
              </a:tabLst>
            </a:pPr>
            <a:r>
              <a:rPr lang="en-US" sz="1800" dirty="0">
                <a:latin typeface="Arial" charset="0"/>
              </a:rPr>
              <a:t>In 1945, they introduced an enormous South American toad, the cane toad, to give the monitors something else to eat.  It secretes a strong venom in its skin and a large number of monitors were poisoned.  As the monitors died, a coconut pest that it turns out chickens and monitors had been eating , a rhinoceros beetle, greatly increased in number.  With the monitors gone, the toads population went exponential as well.  </a:t>
            </a:r>
          </a:p>
          <a:p>
            <a:pPr marL="461963" indent="-461963">
              <a:buFontTx/>
              <a:buChar char="•"/>
              <a:tabLst>
                <a:tab pos="454025" algn="l"/>
                <a:tab pos="912813" algn="l"/>
                <a:tab pos="1373188" algn="l"/>
                <a:tab pos="1828800" algn="l"/>
                <a:tab pos="2284413" algn="l"/>
                <a:tab pos="2738438" algn="l"/>
              </a:tabLst>
            </a:pPr>
            <a:r>
              <a:rPr lang="en-US" sz="1800" dirty="0">
                <a:latin typeface="Arial" charset="0"/>
              </a:rPr>
              <a:t>Cats, dogs, and pigs went after the toads and were killed by the poison.  Then the rat population went wild because the cats and dogs had been eating the rats.  </a:t>
            </a:r>
          </a:p>
          <a:p>
            <a:pPr marL="461963" indent="-461963">
              <a:buFontTx/>
              <a:buChar char="•"/>
              <a:tabLst>
                <a:tab pos="454025" algn="l"/>
                <a:tab pos="912813" algn="l"/>
                <a:tab pos="1373188" algn="l"/>
                <a:tab pos="1828800" algn="l"/>
                <a:tab pos="2284413" algn="l"/>
                <a:tab pos="2738438" algn="l"/>
              </a:tabLst>
            </a:pPr>
            <a:r>
              <a:rPr lang="en-US" sz="1800" dirty="0">
                <a:latin typeface="Arial" charset="0"/>
              </a:rPr>
              <a:t>The giant African snail, brought in by the Japanese as a possible food, went ballistic as well, perhaps because of all the carrion in the form of cat and dog carcasses. </a:t>
            </a:r>
          </a:p>
          <a:p>
            <a:pPr marL="461963" indent="-461963">
              <a:buFontTx/>
              <a:buChar char="•"/>
              <a:tabLst>
                <a:tab pos="454025" algn="l"/>
                <a:tab pos="912813" algn="l"/>
                <a:tab pos="1373188" algn="l"/>
                <a:tab pos="1828800" algn="l"/>
                <a:tab pos="2284413" algn="l"/>
                <a:tab pos="2738438" algn="l"/>
              </a:tabLst>
            </a:pPr>
            <a:r>
              <a:rPr lang="en-US" sz="1800" dirty="0">
                <a:latin typeface="Arial" charset="0"/>
              </a:rPr>
              <a:t> A predatory flatworm was introduced to control the snails, which it failed to do.  However, it is killed off virtually all of the native snail fauna in Micronesia.</a:t>
            </a:r>
          </a:p>
          <a:p>
            <a:pPr marL="461963" indent="-461963">
              <a:tabLst>
                <a:tab pos="454025" algn="l"/>
                <a:tab pos="912813" algn="l"/>
                <a:tab pos="1373188" algn="l"/>
                <a:tab pos="1828800" algn="l"/>
                <a:tab pos="2284413" algn="l"/>
                <a:tab pos="2738438" algn="l"/>
              </a:tabLst>
            </a:pPr>
            <a:endParaRPr lang="en-US" sz="1800" dirty="0">
              <a:solidFill>
                <a:srgbClr val="000000"/>
              </a:solidFill>
              <a:latin typeface="Arial" charset="0"/>
            </a:endParaRPr>
          </a:p>
        </p:txBody>
      </p:sp>
      <p:sp>
        <p:nvSpPr>
          <p:cNvPr id="66562"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66563"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534951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026"/>
          <p:cNvSpPr>
            <a:spLocks noChangeArrowheads="1"/>
          </p:cNvSpPr>
          <p:nvPr/>
        </p:nvSpPr>
        <p:spPr bwMode="auto">
          <a:xfrm>
            <a:off x="990600" y="914400"/>
            <a:ext cx="7620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54025" algn="l"/>
                <a:tab pos="920750" algn="l"/>
                <a:tab pos="1373188" algn="l"/>
                <a:tab pos="1828800" algn="l"/>
                <a:tab pos="2284413" algn="l"/>
                <a:tab pos="2738438" algn="l"/>
              </a:tabLst>
            </a:pPr>
            <a:endParaRPr lang="en-US" sz="1800">
              <a:solidFill>
                <a:srgbClr val="000000"/>
              </a:solidFill>
              <a:latin typeface="Arial" charset="0"/>
            </a:endParaRPr>
          </a:p>
          <a:p>
            <a:pPr>
              <a:tabLst>
                <a:tab pos="454025" algn="l"/>
                <a:tab pos="920750" algn="l"/>
                <a:tab pos="1373188" algn="l"/>
                <a:tab pos="1828800" algn="l"/>
                <a:tab pos="2284413" algn="l"/>
                <a:tab pos="2738438" algn="l"/>
              </a:tabLst>
            </a:pPr>
            <a:endParaRPr lang="en-US">
              <a:latin typeface="Arial" charset="0"/>
            </a:endParaRPr>
          </a:p>
        </p:txBody>
      </p:sp>
      <p:sp>
        <p:nvSpPr>
          <p:cNvPr id="68610" name="Rectangle 1027"/>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68611" name="Picture 1028"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990600"/>
            <a:ext cx="647065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1030"/>
          <p:cNvSpPr>
            <a:spLocks noChangeArrowheads="1"/>
          </p:cNvSpPr>
          <p:nvPr/>
        </p:nvSpPr>
        <p:spPr bwMode="auto">
          <a:xfrm>
            <a:off x="1770063" y="6199188"/>
            <a:ext cx="57896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latin typeface="Arial" charset="0"/>
              </a:rPr>
              <a:t>Solid line = eats, dashed line = should have eaten</a:t>
            </a:r>
          </a:p>
        </p:txBody>
      </p:sp>
    </p:spTree>
    <p:extLst>
      <p:ext uri="{BB962C8B-B14F-4D97-AF65-F5344CB8AC3E}">
        <p14:creationId xmlns:p14="http://schemas.microsoft.com/office/powerpoint/2010/main" val="394367519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ChangeArrowheads="1"/>
          </p:cNvSpPr>
          <p:nvPr/>
        </p:nvSpPr>
        <p:spPr bwMode="auto">
          <a:xfrm>
            <a:off x="304800" y="609600"/>
            <a:ext cx="8686800"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tabLst>
                <a:tab pos="454025" algn="l"/>
                <a:tab pos="920750" algn="l"/>
                <a:tab pos="1373188" algn="l"/>
                <a:tab pos="1828800" algn="l"/>
                <a:tab pos="2284413" algn="l"/>
                <a:tab pos="2738438" algn="l"/>
              </a:tabLst>
            </a:pPr>
            <a:r>
              <a:rPr lang="en-US" sz="1800" dirty="0">
                <a:solidFill>
                  <a:schemeClr val="bg1">
                    <a:lumMod val="65000"/>
                  </a:schemeClr>
                </a:solidFill>
                <a:latin typeface="Arial" charset="0"/>
              </a:rPr>
              <a:t>IV. Populations and Biotic Influences	</a:t>
            </a:r>
          </a:p>
          <a:p>
            <a:pPr>
              <a:tabLst>
                <a:tab pos="454025" algn="l"/>
                <a:tab pos="920750" algn="l"/>
                <a:tab pos="1373188" algn="l"/>
                <a:tab pos="1828800" algn="l"/>
                <a:tab pos="2284413" algn="l"/>
                <a:tab pos="2738438" algn="l"/>
              </a:tabLst>
            </a:pPr>
            <a:r>
              <a:rPr lang="en-US" sz="1800" dirty="0">
                <a:solidFill>
                  <a:schemeClr val="bg1">
                    <a:lumMod val="65000"/>
                  </a:schemeClr>
                </a:solidFill>
                <a:latin typeface="Arial" charset="0"/>
              </a:rPr>
              <a:t>	. . .</a:t>
            </a:r>
          </a:p>
          <a:p>
            <a:pPr>
              <a:tabLst>
                <a:tab pos="454025" algn="l"/>
                <a:tab pos="920750" algn="l"/>
                <a:tab pos="1373188" algn="l"/>
                <a:tab pos="1828800" algn="l"/>
                <a:tab pos="2284413" algn="l"/>
                <a:tab pos="2738438" algn="l"/>
              </a:tabLst>
            </a:pPr>
            <a:r>
              <a:rPr lang="en-US" sz="1800" dirty="0">
                <a:solidFill>
                  <a:schemeClr val="bg1">
                    <a:lumMod val="65000"/>
                  </a:schemeClr>
                </a:solidFill>
                <a:latin typeface="Arial" charset="0"/>
              </a:rPr>
              <a:t>	D. 	Predation</a:t>
            </a:r>
          </a:p>
          <a:p>
            <a:pPr>
              <a:tabLst>
                <a:tab pos="454025" algn="l"/>
                <a:tab pos="920750" algn="l"/>
                <a:tab pos="1373188" algn="l"/>
                <a:tab pos="1828800" algn="l"/>
                <a:tab pos="2284413" algn="l"/>
                <a:tab pos="2738438" algn="l"/>
              </a:tabLst>
            </a:pPr>
            <a:r>
              <a:rPr lang="en-US" sz="1800" dirty="0">
                <a:solidFill>
                  <a:schemeClr val="bg1">
                    <a:lumMod val="65000"/>
                  </a:schemeClr>
                </a:solidFill>
                <a:latin typeface="Arial" charset="0"/>
              </a:rPr>
              <a:t>		1.	definition </a:t>
            </a:r>
          </a:p>
          <a:p>
            <a:pPr>
              <a:tabLst>
                <a:tab pos="454025" algn="l"/>
                <a:tab pos="920750" algn="l"/>
                <a:tab pos="1373188" algn="l"/>
                <a:tab pos="1828800" algn="l"/>
                <a:tab pos="2284413" algn="l"/>
                <a:tab pos="2738438" algn="l"/>
              </a:tabLst>
            </a:pPr>
            <a:r>
              <a:rPr lang="en-US" sz="1800" dirty="0">
                <a:solidFill>
                  <a:schemeClr val="bg1">
                    <a:lumMod val="65000"/>
                  </a:schemeClr>
                </a:solidFill>
                <a:latin typeface="Arial" charset="0"/>
              </a:rPr>
              <a:t>		2.	how do predator and prey numbers affect one </a:t>
            </a:r>
            <a:r>
              <a:rPr lang="en-US" sz="1800" dirty="0" smtClean="0">
                <a:solidFill>
                  <a:schemeClr val="bg1">
                    <a:lumMod val="65000"/>
                  </a:schemeClr>
                </a:solidFill>
                <a:latin typeface="Arial" charset="0"/>
              </a:rPr>
              <a:t>another’s abundances?</a:t>
            </a:r>
            <a:endParaRPr lang="en-US" sz="1800" dirty="0">
              <a:solidFill>
                <a:schemeClr val="bg1">
                  <a:lumMod val="65000"/>
                </a:schemeClr>
              </a:solidFill>
              <a:latin typeface="Arial" charset="0"/>
            </a:endParaRPr>
          </a:p>
          <a:p>
            <a:pPr marL="0" lvl="1">
              <a:tabLst>
                <a:tab pos="454025" algn="l"/>
                <a:tab pos="920750" algn="l"/>
                <a:tab pos="1373188" algn="l"/>
                <a:tab pos="1828800" algn="l"/>
                <a:tab pos="2284413" algn="l"/>
                <a:tab pos="2738438" algn="l"/>
              </a:tabLst>
            </a:pPr>
            <a:r>
              <a:rPr lang="en-US" sz="1800" dirty="0">
                <a:solidFill>
                  <a:schemeClr val="bg1">
                    <a:lumMod val="65000"/>
                  </a:schemeClr>
                </a:solidFill>
                <a:latin typeface="Arial" charset="0"/>
              </a:rPr>
              <a:t>		3.	functional types</a:t>
            </a:r>
          </a:p>
          <a:p>
            <a:pPr>
              <a:tabLst>
                <a:tab pos="454025" algn="l"/>
                <a:tab pos="920750" algn="l"/>
                <a:tab pos="1373188" algn="l"/>
                <a:tab pos="1828800" algn="l"/>
                <a:tab pos="2284413" algn="l"/>
                <a:tab pos="2738438" algn="l"/>
              </a:tabLst>
              <a:defRPr/>
            </a:pPr>
            <a:r>
              <a:rPr lang="en-US" sz="1800" dirty="0">
                <a:latin typeface="Arial" charset="0"/>
              </a:rPr>
              <a:t>		4.	Prey:  Effects of predation on prey behavior and evolution</a:t>
            </a:r>
          </a:p>
          <a:p>
            <a:pPr marL="1720850" indent="-355600">
              <a:tabLst>
                <a:tab pos="2738438" algn="l"/>
              </a:tabLst>
              <a:defRPr/>
            </a:pPr>
            <a:r>
              <a:rPr lang="en-US" sz="1600" dirty="0">
                <a:latin typeface="Arial" charset="0"/>
              </a:rPr>
              <a:t>--	</a:t>
            </a:r>
            <a:r>
              <a:rPr lang="en-US" sz="1800" dirty="0">
                <a:latin typeface="Arial" charset="0"/>
              </a:rPr>
              <a:t>immediate response in some cases is that prey dies.</a:t>
            </a:r>
            <a:r>
              <a:rPr lang="en-US" sz="1600" dirty="0">
                <a:latin typeface="Arial" charset="0"/>
              </a:rPr>
              <a:t>  </a:t>
            </a:r>
            <a:endParaRPr lang="en-US" sz="2000" dirty="0">
              <a:latin typeface="Arial" charset="0"/>
            </a:endParaRPr>
          </a:p>
          <a:p>
            <a:pPr marL="1720850" indent="-355600">
              <a:tabLst>
                <a:tab pos="2738438" algn="l"/>
              </a:tabLst>
              <a:defRPr/>
            </a:pPr>
            <a:r>
              <a:rPr lang="en-US" sz="2000" dirty="0">
                <a:latin typeface="Arial" charset="0"/>
              </a:rPr>
              <a:t>--	</a:t>
            </a:r>
            <a:r>
              <a:rPr lang="en-US" sz="1800" dirty="0">
                <a:latin typeface="Arial" charset="0"/>
              </a:rPr>
              <a:t>escape responses</a:t>
            </a:r>
            <a:r>
              <a:rPr lang="en-US" sz="1800" dirty="0" smtClean="0">
                <a:latin typeface="Arial" charset="0"/>
              </a:rPr>
              <a:t>:</a:t>
            </a:r>
            <a:endParaRPr lang="en-US" sz="1600" dirty="0">
              <a:latin typeface="Arial" charset="0"/>
            </a:endParaRPr>
          </a:p>
          <a:p>
            <a:pPr marL="2058988" indent="-693738">
              <a:tabLst>
                <a:tab pos="1711325" algn="l"/>
                <a:tab pos="2058988" algn="l"/>
              </a:tabLst>
              <a:defRPr/>
            </a:pPr>
            <a:r>
              <a:rPr lang="en-US" sz="1600" dirty="0">
                <a:latin typeface="Arial" charset="0"/>
              </a:rPr>
              <a:t>	- </a:t>
            </a:r>
            <a:r>
              <a:rPr lang="en-US" sz="1600" dirty="0" smtClean="0">
                <a:latin typeface="Arial" charset="0"/>
              </a:rPr>
              <a:t>	escape </a:t>
            </a:r>
            <a:r>
              <a:rPr lang="en-US" sz="1600" dirty="0">
                <a:latin typeface="Arial" charset="0"/>
              </a:rPr>
              <a:t>in </a:t>
            </a:r>
            <a:r>
              <a:rPr lang="en-US" sz="1600" dirty="0" smtClean="0">
                <a:latin typeface="Arial" charset="0"/>
              </a:rPr>
              <a:t>space</a:t>
            </a:r>
            <a:endParaRPr lang="en-US" sz="1600" dirty="0">
              <a:latin typeface="Arial" charset="0"/>
            </a:endParaRPr>
          </a:p>
          <a:p>
            <a:pPr marL="2058988" indent="-693738">
              <a:tabLst>
                <a:tab pos="1711325" algn="l"/>
                <a:tab pos="2738438" algn="l"/>
              </a:tabLst>
              <a:defRPr/>
            </a:pPr>
            <a:r>
              <a:rPr lang="en-US" sz="1600" dirty="0">
                <a:latin typeface="Arial" charset="0"/>
              </a:rPr>
              <a:t>	- </a:t>
            </a:r>
            <a:r>
              <a:rPr lang="en-US" sz="1600" dirty="0" smtClean="0">
                <a:latin typeface="Arial" charset="0"/>
              </a:rPr>
              <a:t>	escape </a:t>
            </a:r>
            <a:r>
              <a:rPr lang="en-US" sz="1600" dirty="0">
                <a:latin typeface="Arial" charset="0"/>
              </a:rPr>
              <a:t>through </a:t>
            </a:r>
            <a:r>
              <a:rPr lang="en-US" sz="1600" dirty="0" smtClean="0">
                <a:latin typeface="Arial" charset="0"/>
              </a:rPr>
              <a:t>behavior</a:t>
            </a:r>
            <a:endParaRPr lang="en-US" sz="1600" dirty="0">
              <a:latin typeface="Arial" charset="0"/>
            </a:endParaRPr>
          </a:p>
          <a:p>
            <a:pPr marL="2058988" indent="-693738">
              <a:tabLst>
                <a:tab pos="1657350" algn="l"/>
                <a:tab pos="2738438" algn="l"/>
              </a:tabLst>
              <a:defRPr/>
            </a:pPr>
            <a:r>
              <a:rPr lang="en-US" sz="1600" dirty="0">
                <a:latin typeface="Arial" charset="0"/>
                <a:sym typeface="Wingdings" charset="0"/>
              </a:rPr>
              <a:t>	- 	escape by chemical/physical defenses (i.e. scales, spines, distasteful or harmful chemical compounds)</a:t>
            </a:r>
          </a:p>
          <a:p>
            <a:pPr marL="2058988" indent="-693738">
              <a:tabLst>
                <a:tab pos="1657350" algn="l"/>
                <a:tab pos="2738438" algn="l"/>
              </a:tabLst>
              <a:defRPr/>
            </a:pPr>
            <a:r>
              <a:rPr lang="en-US" sz="1600" dirty="0">
                <a:latin typeface="Arial" charset="0"/>
                <a:sym typeface="Wingdings" charset="0"/>
              </a:rPr>
              <a:t>	-	ecology of fear</a:t>
            </a:r>
          </a:p>
        </p:txBody>
      </p:sp>
      <p:sp>
        <p:nvSpPr>
          <p:cNvPr id="39938"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39939" name="Picture 4"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1104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429000"/>
            <a:ext cx="4800600"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Rectangle 4"/>
          <p:cNvSpPr>
            <a:spLocks noChangeArrowheads="1"/>
          </p:cNvSpPr>
          <p:nvPr/>
        </p:nvSpPr>
        <p:spPr bwMode="auto">
          <a:xfrm>
            <a:off x="990600" y="914400"/>
            <a:ext cx="76962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54025" algn="l"/>
                <a:tab pos="912813" algn="l"/>
                <a:tab pos="1373188" algn="l"/>
                <a:tab pos="1828800" algn="l"/>
                <a:tab pos="2284413" algn="l"/>
                <a:tab pos="2738438" algn="l"/>
              </a:tabLst>
              <a:defRPr/>
            </a:pPr>
            <a:r>
              <a:rPr lang="en-US" sz="2000" dirty="0">
                <a:latin typeface="Arial" charset="0"/>
              </a:rPr>
              <a:t>b.	Biological control</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a:t>
            </a:r>
            <a:r>
              <a:rPr lang="en-US" sz="2000" dirty="0" err="1">
                <a:solidFill>
                  <a:srgbClr val="000000"/>
                </a:solidFill>
                <a:latin typeface="Arial" charset="0"/>
              </a:rPr>
              <a:t>i</a:t>
            </a:r>
            <a:r>
              <a:rPr lang="en-US" sz="2000" dirty="0">
                <a:solidFill>
                  <a:srgbClr val="000000"/>
                </a:solidFill>
                <a:latin typeface="Arial" charset="0"/>
              </a:rPr>
              <a:t>) 	magnitude </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ii) 	examples</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iii) 	Theory of Biological Control</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Classic theory using predator-prey models</a:t>
            </a:r>
          </a:p>
          <a:p>
            <a:pPr marL="1354138" lvl="1" indent="-609600">
              <a:buFontTx/>
              <a:buChar char="•"/>
              <a:tabLst>
                <a:tab pos="454025" algn="l"/>
                <a:tab pos="912813" algn="l"/>
                <a:tab pos="1373188" algn="l"/>
                <a:tab pos="1828800" algn="l"/>
                <a:tab pos="2284413" algn="l"/>
                <a:tab pos="2738438" algn="l"/>
              </a:tabLst>
              <a:defRPr/>
            </a:pPr>
            <a:r>
              <a:rPr lang="en-US" sz="1600" dirty="0">
                <a:solidFill>
                  <a:srgbClr val="000000"/>
                </a:solidFill>
                <a:latin typeface="Arial" charset="0"/>
              </a:rPr>
              <a:t>getting rid of the pest is only a partial solution as it will likely re-invade and re-establish as a pest</a:t>
            </a:r>
          </a:p>
          <a:p>
            <a:pPr marL="1354138" lvl="1" indent="-609600">
              <a:buFontTx/>
              <a:buChar char="•"/>
              <a:tabLst>
                <a:tab pos="454025" algn="l"/>
                <a:tab pos="912813" algn="l"/>
                <a:tab pos="1373188" algn="l"/>
                <a:tab pos="1828800" algn="l"/>
                <a:tab pos="2284413" algn="l"/>
                <a:tab pos="2738438" algn="l"/>
              </a:tabLst>
              <a:defRPr/>
            </a:pPr>
            <a:r>
              <a:rPr lang="en-US" sz="1600" dirty="0">
                <a:solidFill>
                  <a:srgbClr val="000000"/>
                </a:solidFill>
                <a:latin typeface="Arial" charset="0"/>
              </a:rPr>
              <a:t>It would be best to have control agent (predator) that will keep the pest in check, but continue to coexist with the pest.</a:t>
            </a:r>
            <a:endParaRPr lang="en-US" sz="2000" dirty="0">
              <a:solidFill>
                <a:srgbClr val="000000"/>
              </a:solidFill>
              <a:latin typeface="Arial" charset="0"/>
            </a:endParaRPr>
          </a:p>
        </p:txBody>
      </p:sp>
      <p:sp>
        <p:nvSpPr>
          <p:cNvPr id="23555" name="Rectangle 5"/>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23556" name="Picture 7"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1269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3"/>
          <p:cNvSpPr>
            <a:spLocks noChangeArrowheads="1"/>
          </p:cNvSpPr>
          <p:nvPr/>
        </p:nvSpPr>
        <p:spPr bwMode="auto">
          <a:xfrm>
            <a:off x="990600" y="914400"/>
            <a:ext cx="769620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54025" algn="l"/>
                <a:tab pos="912813" algn="l"/>
                <a:tab pos="1373188" algn="l"/>
                <a:tab pos="1828800" algn="l"/>
                <a:tab pos="2284413" algn="l"/>
                <a:tab pos="2738438" algn="l"/>
              </a:tabLst>
              <a:defRPr/>
            </a:pPr>
            <a:r>
              <a:rPr lang="en-US" sz="2000" dirty="0">
                <a:latin typeface="Arial" charset="0"/>
              </a:rPr>
              <a:t>b.	Biological control</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a:t>
            </a:r>
            <a:r>
              <a:rPr lang="en-US" sz="2000" dirty="0" err="1">
                <a:solidFill>
                  <a:srgbClr val="000000"/>
                </a:solidFill>
                <a:latin typeface="Arial" charset="0"/>
              </a:rPr>
              <a:t>i</a:t>
            </a:r>
            <a:r>
              <a:rPr lang="en-US" sz="2000" dirty="0">
                <a:solidFill>
                  <a:srgbClr val="000000"/>
                </a:solidFill>
                <a:latin typeface="Arial" charset="0"/>
              </a:rPr>
              <a:t>) 	magnitude </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ii) 	examples</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iii) 	Theory of Biological Control</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Classic theory using predator-prey models</a:t>
            </a:r>
          </a:p>
          <a:p>
            <a:pPr marL="461963" indent="-461963">
              <a:tabLst>
                <a:tab pos="454025" algn="l"/>
                <a:tab pos="912813" algn="l"/>
                <a:tab pos="1373188" algn="l"/>
                <a:tab pos="1828800" algn="l"/>
                <a:tab pos="2284413" algn="l"/>
                <a:tab pos="2738438" algn="l"/>
              </a:tabLst>
              <a:defRPr/>
            </a:pPr>
            <a:endParaRPr lang="en-US" sz="2000" dirty="0">
              <a:solidFill>
                <a:srgbClr val="000000"/>
              </a:solidFill>
              <a:latin typeface="Arial" charset="0"/>
            </a:endParaRP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adding predators will result in oscillations that may be difficult to control.</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if predator does manage to eliminate pest, then it also will generally go extinct, which may allow the pest to reinvade.</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the predator-prey relationship could be stabilized (go to an </a:t>
            </a:r>
            <a:r>
              <a:rPr lang="en-US" sz="2000" u="sng" dirty="0">
                <a:solidFill>
                  <a:srgbClr val="000000"/>
                </a:solidFill>
                <a:latin typeface="Arial" charset="0"/>
              </a:rPr>
              <a:t>equilibrium coexistence</a:t>
            </a:r>
            <a:r>
              <a:rPr lang="en-US" sz="2000" dirty="0">
                <a:solidFill>
                  <a:srgbClr val="000000"/>
                </a:solidFill>
                <a:latin typeface="Arial" charset="0"/>
              </a:rPr>
              <a:t>), such that the predator keeps the prey in check at some lower abundance.</a:t>
            </a:r>
          </a:p>
          <a:p>
            <a:pPr marL="461963" indent="-461963">
              <a:tabLst>
                <a:tab pos="454025" algn="l"/>
                <a:tab pos="912813" algn="l"/>
                <a:tab pos="1373188" algn="l"/>
                <a:tab pos="1828800" algn="l"/>
                <a:tab pos="2284413" algn="l"/>
                <a:tab pos="2738438" algn="l"/>
              </a:tabLst>
              <a:defRPr/>
            </a:pPr>
            <a:endParaRPr lang="en-US" sz="2000" dirty="0">
              <a:solidFill>
                <a:srgbClr val="000000"/>
              </a:solidFill>
              <a:latin typeface="Arial" charset="0"/>
            </a:endParaRP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This would require particular combinations of r, m, and </a:t>
            </a:r>
            <a:r>
              <a:rPr lang="en-US" sz="2000" dirty="0">
                <a:solidFill>
                  <a:srgbClr val="000000"/>
                </a:solidFill>
                <a:latin typeface="Symbol" charset="0"/>
                <a:sym typeface="Symbol" charset="0"/>
              </a:rPr>
              <a:t></a:t>
            </a:r>
            <a:r>
              <a:rPr lang="en-US" sz="2000" dirty="0">
                <a:solidFill>
                  <a:srgbClr val="000000"/>
                </a:solidFill>
                <a:latin typeface="Arial" charset="0"/>
              </a:rPr>
              <a:t>.</a:t>
            </a:r>
          </a:p>
          <a:p>
            <a:pPr marL="461963" indent="-461963">
              <a:tabLst>
                <a:tab pos="454025" algn="l"/>
                <a:tab pos="912813" algn="l"/>
                <a:tab pos="1373188" algn="l"/>
                <a:tab pos="1828800" algn="l"/>
                <a:tab pos="2284413" algn="l"/>
                <a:tab pos="2738438" algn="l"/>
              </a:tabLst>
              <a:defRPr/>
            </a:pPr>
            <a:endParaRPr lang="en-US" sz="2000" dirty="0">
              <a:latin typeface="Arial" charset="0"/>
            </a:endParaRPr>
          </a:p>
          <a:p>
            <a:pPr marL="1417638" lvl="1" indent="-609600">
              <a:tabLst>
                <a:tab pos="454025" algn="l"/>
                <a:tab pos="912813" algn="l"/>
                <a:tab pos="1373188" algn="l"/>
                <a:tab pos="1828800" algn="l"/>
                <a:tab pos="2284413" algn="l"/>
                <a:tab pos="2738438" algn="l"/>
              </a:tabLst>
              <a:defRPr/>
            </a:pPr>
            <a:endParaRPr lang="en-US" sz="2000" dirty="0">
              <a:latin typeface="Arial" charset="0"/>
            </a:endParaRPr>
          </a:p>
        </p:txBody>
      </p:sp>
      <p:sp>
        <p:nvSpPr>
          <p:cNvPr id="25602"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25603" name="Picture 36"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161505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
          <p:cNvSpPr>
            <a:spLocks noChangeArrowheads="1"/>
          </p:cNvSpPr>
          <p:nvPr/>
        </p:nvSpPr>
        <p:spPr bwMode="auto">
          <a:xfrm>
            <a:off x="762000" y="762000"/>
            <a:ext cx="8153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54025" algn="l"/>
                <a:tab pos="920750" algn="l"/>
                <a:tab pos="1373188" algn="l"/>
                <a:tab pos="1828800" algn="l"/>
                <a:tab pos="2284413" algn="l"/>
                <a:tab pos="2738438" algn="l"/>
              </a:tabLst>
            </a:pPr>
            <a:r>
              <a:rPr lang="en-US" sz="2000">
                <a:latin typeface="Arial" charset="0"/>
              </a:rPr>
              <a:t>Here is the predator-prey model -- what conditions here will increase the likelihood that our control agent (predator) will coexist with the prey?</a:t>
            </a:r>
          </a:p>
          <a:p>
            <a:pPr>
              <a:tabLst>
                <a:tab pos="454025" algn="l"/>
                <a:tab pos="920750" algn="l"/>
                <a:tab pos="1373188" algn="l"/>
                <a:tab pos="1828800" algn="l"/>
                <a:tab pos="2284413" algn="l"/>
                <a:tab pos="2738438" algn="l"/>
              </a:tabLst>
            </a:pPr>
            <a:endParaRPr lang="en-US" sz="2000">
              <a:solidFill>
                <a:srgbClr val="FF0000"/>
              </a:solidFill>
              <a:latin typeface="Arial" charset="0"/>
            </a:endParaRPr>
          </a:p>
        </p:txBody>
      </p:sp>
      <p:sp>
        <p:nvSpPr>
          <p:cNvPr id="26626"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2662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828800"/>
            <a:ext cx="66294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7"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615438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3"/>
          <p:cNvSpPr>
            <a:spLocks noChangeArrowheads="1"/>
          </p:cNvSpPr>
          <p:nvPr/>
        </p:nvSpPr>
        <p:spPr bwMode="auto">
          <a:xfrm>
            <a:off x="990600" y="762000"/>
            <a:ext cx="76962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54025" algn="l"/>
                <a:tab pos="912813" algn="l"/>
                <a:tab pos="1373188" algn="l"/>
                <a:tab pos="1828800" algn="l"/>
                <a:tab pos="2284413" algn="l"/>
                <a:tab pos="2738438" algn="l"/>
              </a:tabLst>
              <a:defRPr/>
            </a:pPr>
            <a:r>
              <a:rPr lang="en-US" sz="2000" dirty="0">
                <a:latin typeface="Arial" charset="0"/>
              </a:rPr>
              <a:t>b.	Biological control</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a:t>
            </a:r>
            <a:r>
              <a:rPr lang="en-US" sz="2000" dirty="0" err="1">
                <a:solidFill>
                  <a:srgbClr val="000000"/>
                </a:solidFill>
                <a:latin typeface="Arial" charset="0"/>
              </a:rPr>
              <a:t>i</a:t>
            </a:r>
            <a:r>
              <a:rPr lang="en-US" sz="2000" dirty="0">
                <a:solidFill>
                  <a:srgbClr val="000000"/>
                </a:solidFill>
                <a:latin typeface="Arial" charset="0"/>
              </a:rPr>
              <a:t>) 	magnitude </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ii) 	examples</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iii) 	Theory of Biological Control</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Classic theory using predator-prey models</a:t>
            </a:r>
          </a:p>
          <a:p>
            <a:pPr marL="461963" indent="-461963">
              <a:tabLst>
                <a:tab pos="454025" algn="l"/>
                <a:tab pos="912813" algn="l"/>
                <a:tab pos="1373188" algn="l"/>
                <a:tab pos="1828800" algn="l"/>
                <a:tab pos="2284413" algn="l"/>
                <a:tab pos="2738438" algn="l"/>
              </a:tabLst>
              <a:defRPr/>
            </a:pPr>
            <a:endParaRPr lang="en-US" sz="2000" dirty="0">
              <a:solidFill>
                <a:srgbClr val="000000"/>
              </a:solidFill>
              <a:latin typeface="Arial" charset="0"/>
            </a:endParaRP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So, MacArthur and </a:t>
            </a:r>
            <a:r>
              <a:rPr lang="en-US" sz="2000" dirty="0" err="1">
                <a:solidFill>
                  <a:srgbClr val="000000"/>
                </a:solidFill>
                <a:latin typeface="Arial" charset="0"/>
              </a:rPr>
              <a:t>Rosenzweig</a:t>
            </a:r>
            <a:r>
              <a:rPr lang="en-US" sz="2000" dirty="0">
                <a:solidFill>
                  <a:srgbClr val="000000"/>
                </a:solidFill>
                <a:latin typeface="Arial" charset="0"/>
              </a:rPr>
              <a:t> suggest that there are four factors important for </a:t>
            </a:r>
            <a:r>
              <a:rPr lang="ja-JP" altLang="en-US" sz="2000" dirty="0">
                <a:solidFill>
                  <a:srgbClr val="000000"/>
                </a:solidFill>
                <a:latin typeface="Arial" charset="0"/>
              </a:rPr>
              <a:t>“</a:t>
            </a:r>
            <a:r>
              <a:rPr lang="en-US" altLang="ja-JP" sz="2000" dirty="0">
                <a:solidFill>
                  <a:srgbClr val="000000"/>
                </a:solidFill>
                <a:latin typeface="Arial" charset="0"/>
              </a:rPr>
              <a:t>classic</a:t>
            </a:r>
            <a:r>
              <a:rPr lang="ja-JP" altLang="en-US" sz="2000" dirty="0">
                <a:solidFill>
                  <a:srgbClr val="000000"/>
                </a:solidFill>
                <a:latin typeface="Arial" charset="0"/>
              </a:rPr>
              <a:t>”</a:t>
            </a:r>
            <a:r>
              <a:rPr lang="en-US" altLang="ja-JP" sz="2000" dirty="0">
                <a:solidFill>
                  <a:srgbClr val="000000"/>
                </a:solidFill>
                <a:latin typeface="Arial" charset="0"/>
              </a:rPr>
              <a:t> biological control.</a:t>
            </a:r>
          </a:p>
          <a:p>
            <a:pPr marL="461963" indent="-461963">
              <a:tabLst>
                <a:tab pos="454025" algn="l"/>
                <a:tab pos="912813" algn="l"/>
                <a:tab pos="1373188" algn="l"/>
                <a:tab pos="1828800" algn="l"/>
                <a:tab pos="2284413" algn="l"/>
                <a:tab pos="2738438" algn="l"/>
              </a:tabLst>
              <a:defRPr/>
            </a:pPr>
            <a:endParaRPr lang="en-US" sz="2000" dirty="0">
              <a:solidFill>
                <a:srgbClr val="000000"/>
              </a:solidFill>
              <a:latin typeface="Arial" charset="0"/>
            </a:endParaRPr>
          </a:p>
          <a:p>
            <a:pPr marL="461963" indent="-461963">
              <a:buFont typeface="Times" charset="0"/>
              <a:buNone/>
              <a:tabLst>
                <a:tab pos="454025" algn="l"/>
                <a:tab pos="912813" algn="l"/>
                <a:tab pos="1373188" algn="l"/>
                <a:tab pos="1828800" algn="l"/>
                <a:tab pos="2284413" algn="l"/>
                <a:tab pos="2738438" algn="l"/>
              </a:tabLst>
              <a:defRPr/>
            </a:pPr>
            <a:r>
              <a:rPr lang="en-US" sz="2000" dirty="0">
                <a:solidFill>
                  <a:srgbClr val="FF0000"/>
                </a:solidFill>
                <a:latin typeface="Arial" charset="0"/>
              </a:rPr>
              <a:t>1.	Refuges for the pest populations (!)</a:t>
            </a:r>
            <a:endParaRPr lang="en-US" sz="2000" dirty="0">
              <a:solidFill>
                <a:srgbClr val="000000"/>
              </a:solidFill>
              <a:latin typeface="Arial" charset="0"/>
            </a:endParaRPr>
          </a:p>
          <a:p>
            <a:pPr marL="461963" indent="-461963">
              <a:buFont typeface="Times" charset="0"/>
              <a:buNone/>
              <a:tabLst>
                <a:tab pos="454025" algn="l"/>
                <a:tab pos="912813" algn="l"/>
                <a:tab pos="1373188" algn="l"/>
                <a:tab pos="1828800" algn="l"/>
                <a:tab pos="2284413" algn="l"/>
                <a:tab pos="2738438" algn="l"/>
              </a:tabLst>
              <a:defRPr/>
            </a:pPr>
            <a:r>
              <a:rPr lang="en-US" sz="2000" dirty="0">
                <a:solidFill>
                  <a:srgbClr val="000000"/>
                </a:solidFill>
                <a:latin typeface="Arial" charset="0"/>
              </a:rPr>
              <a:t>	promotes stable coexistence (predicted from isoclines)</a:t>
            </a:r>
          </a:p>
          <a:p>
            <a:pPr marL="461963" indent="-461963">
              <a:buFont typeface="Times" charset="0"/>
              <a:buNone/>
              <a:tabLst>
                <a:tab pos="454025" algn="l"/>
                <a:tab pos="912813" algn="l"/>
                <a:tab pos="1373188" algn="l"/>
                <a:tab pos="1828800" algn="l"/>
                <a:tab pos="2284413" algn="l"/>
                <a:tab pos="2738438" algn="l"/>
              </a:tabLst>
              <a:defRPr/>
            </a:pPr>
            <a:r>
              <a:rPr lang="en-US" sz="2000" dirty="0">
                <a:solidFill>
                  <a:srgbClr val="FF0000"/>
                </a:solidFill>
                <a:latin typeface="Arial" charset="0"/>
              </a:rPr>
              <a:t>2.	Density dependence in the parasitoid attack rate</a:t>
            </a:r>
            <a:endParaRPr lang="en-US" sz="2000" dirty="0">
              <a:solidFill>
                <a:srgbClr val="000000"/>
              </a:solidFill>
              <a:latin typeface="Arial" charset="0"/>
            </a:endParaRPr>
          </a:p>
          <a:p>
            <a:pPr marL="461963" indent="-461963">
              <a:buFont typeface="Times" charset="0"/>
              <a:buNone/>
              <a:tabLst>
                <a:tab pos="454025" algn="l"/>
                <a:tab pos="912813" algn="l"/>
                <a:tab pos="1373188" algn="l"/>
                <a:tab pos="1828800" algn="l"/>
                <a:tab pos="2284413" algn="l"/>
                <a:tab pos="2738438" algn="l"/>
              </a:tabLst>
              <a:defRPr/>
            </a:pPr>
            <a:r>
              <a:rPr lang="en-US" sz="2000" dirty="0">
                <a:solidFill>
                  <a:srgbClr val="000000"/>
                </a:solidFill>
                <a:latin typeface="Arial" charset="0"/>
              </a:rPr>
              <a:t>	prevents control agent numbers from getting too high (from isoclines)</a:t>
            </a:r>
          </a:p>
          <a:p>
            <a:pPr marL="461963" indent="-461963">
              <a:buFont typeface="Times" charset="0"/>
              <a:buNone/>
              <a:tabLst>
                <a:tab pos="454025" algn="l"/>
                <a:tab pos="912813" algn="l"/>
                <a:tab pos="1373188" algn="l"/>
                <a:tab pos="1828800" algn="l"/>
                <a:tab pos="2284413" algn="l"/>
                <a:tab pos="2738438" algn="l"/>
              </a:tabLst>
              <a:defRPr/>
            </a:pPr>
            <a:r>
              <a:rPr lang="en-US" sz="2000" dirty="0">
                <a:solidFill>
                  <a:srgbClr val="FF0000"/>
                </a:solidFill>
                <a:latin typeface="Arial" charset="0"/>
              </a:rPr>
              <a:t>3.	Parasitoid and predator aggression</a:t>
            </a:r>
            <a:endParaRPr lang="en-US" sz="2000" dirty="0">
              <a:solidFill>
                <a:srgbClr val="000000"/>
              </a:solidFill>
              <a:latin typeface="Arial" charset="0"/>
            </a:endParaRPr>
          </a:p>
          <a:p>
            <a:pPr marL="461963" indent="-461963">
              <a:buFont typeface="Times" charset="0"/>
              <a:buNone/>
              <a:tabLst>
                <a:tab pos="454025" algn="l"/>
                <a:tab pos="912813" algn="l"/>
                <a:tab pos="1373188" algn="l"/>
                <a:tab pos="1828800" algn="l"/>
                <a:tab pos="2284413" algn="l"/>
                <a:tab pos="2738438" algn="l"/>
              </a:tabLst>
              <a:defRPr/>
            </a:pPr>
            <a:r>
              <a:rPr lang="en-US" sz="2000" dirty="0">
                <a:solidFill>
                  <a:srgbClr val="000000"/>
                </a:solidFill>
                <a:latin typeface="Arial" charset="0"/>
              </a:rPr>
              <a:t>	control agent should concentrate attacks on high density patches of prey</a:t>
            </a:r>
          </a:p>
          <a:p>
            <a:pPr marL="461963" indent="-461963">
              <a:buFont typeface="Times" charset="0"/>
              <a:buNone/>
              <a:tabLst>
                <a:tab pos="454025" algn="l"/>
                <a:tab pos="912813" algn="l"/>
                <a:tab pos="1373188" algn="l"/>
                <a:tab pos="1828800" algn="l"/>
                <a:tab pos="2284413" algn="l"/>
                <a:tab pos="2738438" algn="l"/>
              </a:tabLst>
              <a:defRPr/>
            </a:pPr>
            <a:r>
              <a:rPr lang="en-US" sz="2000" dirty="0">
                <a:solidFill>
                  <a:srgbClr val="FF0000"/>
                </a:solidFill>
                <a:latin typeface="Arial" charset="0"/>
              </a:rPr>
              <a:t>4.	</a:t>
            </a:r>
            <a:r>
              <a:rPr lang="en-US" sz="2000" dirty="0" err="1">
                <a:solidFill>
                  <a:srgbClr val="FF0000"/>
                </a:solidFill>
                <a:latin typeface="Arial" charset="0"/>
              </a:rPr>
              <a:t>Metapopulations</a:t>
            </a:r>
            <a:r>
              <a:rPr lang="en-US" sz="2000" dirty="0">
                <a:solidFill>
                  <a:srgbClr val="FF0000"/>
                </a:solidFill>
                <a:latin typeface="Arial" charset="0"/>
              </a:rPr>
              <a:t> of hosts</a:t>
            </a:r>
            <a:endParaRPr lang="en-US" sz="2000" dirty="0">
              <a:solidFill>
                <a:srgbClr val="000000"/>
              </a:solidFill>
              <a:latin typeface="Arial" charset="0"/>
            </a:endParaRPr>
          </a:p>
          <a:p>
            <a:pPr marL="461963" indent="-461963">
              <a:buFont typeface="Times" charset="0"/>
              <a:buNone/>
              <a:tabLst>
                <a:tab pos="454025" algn="l"/>
                <a:tab pos="912813" algn="l"/>
                <a:tab pos="1373188" algn="l"/>
                <a:tab pos="1828800" algn="l"/>
                <a:tab pos="2284413" algn="l"/>
                <a:tab pos="2738438" algn="l"/>
              </a:tabLst>
              <a:defRPr/>
            </a:pPr>
            <a:r>
              <a:rPr lang="en-US" sz="2000" dirty="0">
                <a:solidFill>
                  <a:srgbClr val="000000"/>
                </a:solidFill>
                <a:latin typeface="Arial" charset="0"/>
              </a:rPr>
              <a:t>	allows regional coexistence, even if local extinctions occur</a:t>
            </a:r>
          </a:p>
        </p:txBody>
      </p:sp>
      <p:sp>
        <p:nvSpPr>
          <p:cNvPr id="28674"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28675"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963496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
          <p:cNvSpPr>
            <a:spLocks noChangeArrowheads="1"/>
          </p:cNvSpPr>
          <p:nvPr/>
        </p:nvSpPr>
        <p:spPr bwMode="auto">
          <a:xfrm>
            <a:off x="990600" y="914400"/>
            <a:ext cx="76962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61963" indent="-461963">
              <a:buFontTx/>
              <a:buAutoNum type="arabicPeriod" startAt="6"/>
              <a:tabLst>
                <a:tab pos="454025" algn="l"/>
                <a:tab pos="912813" algn="l"/>
                <a:tab pos="1373188" algn="l"/>
                <a:tab pos="1828800" algn="l"/>
                <a:tab pos="2284413" algn="l"/>
                <a:tab pos="2738438" algn="l"/>
              </a:tabLst>
            </a:pPr>
            <a:r>
              <a:rPr lang="en-US" sz="2000" dirty="0">
                <a:latin typeface="Arial" charset="0"/>
              </a:rPr>
              <a:t>Biological control</a:t>
            </a:r>
          </a:p>
          <a:p>
            <a:pPr marL="461963" indent="-461963">
              <a:tabLst>
                <a:tab pos="454025" algn="l"/>
                <a:tab pos="912813" algn="l"/>
                <a:tab pos="1373188" algn="l"/>
                <a:tab pos="1828800" algn="l"/>
                <a:tab pos="2284413" algn="l"/>
                <a:tab pos="2738438" algn="l"/>
              </a:tabLst>
            </a:pPr>
            <a:r>
              <a:rPr lang="en-US" sz="2000" dirty="0">
                <a:solidFill>
                  <a:srgbClr val="000000"/>
                </a:solidFill>
                <a:latin typeface="Arial" charset="0"/>
              </a:rPr>
              <a:t>	a. 	magnitude </a:t>
            </a:r>
          </a:p>
          <a:p>
            <a:pPr marL="461963" indent="-461963">
              <a:tabLst>
                <a:tab pos="454025" algn="l"/>
                <a:tab pos="912813" algn="l"/>
                <a:tab pos="1373188" algn="l"/>
                <a:tab pos="1828800" algn="l"/>
                <a:tab pos="2284413" algn="l"/>
                <a:tab pos="2738438" algn="l"/>
              </a:tabLst>
            </a:pPr>
            <a:r>
              <a:rPr lang="en-US" sz="2000" dirty="0">
                <a:solidFill>
                  <a:srgbClr val="000000"/>
                </a:solidFill>
                <a:latin typeface="Arial" charset="0"/>
              </a:rPr>
              <a:t>	b. 	Examples</a:t>
            </a:r>
          </a:p>
          <a:p>
            <a:pPr marL="461963" indent="-461963">
              <a:tabLst>
                <a:tab pos="454025" algn="l"/>
                <a:tab pos="912813" algn="l"/>
                <a:tab pos="1373188" algn="l"/>
                <a:tab pos="1828800" algn="l"/>
                <a:tab pos="2284413" algn="l"/>
                <a:tab pos="2738438" algn="l"/>
              </a:tabLst>
            </a:pPr>
            <a:r>
              <a:rPr lang="en-US" sz="2000" dirty="0">
                <a:solidFill>
                  <a:srgbClr val="000000"/>
                </a:solidFill>
                <a:latin typeface="Arial" charset="0"/>
              </a:rPr>
              <a:t>	c. 	Theory of Biological Control</a:t>
            </a:r>
          </a:p>
          <a:p>
            <a:pPr marL="461963" indent="-461963">
              <a:tabLst>
                <a:tab pos="454025" algn="l"/>
                <a:tab pos="912813" algn="l"/>
                <a:tab pos="1373188" algn="l"/>
                <a:tab pos="1828800" algn="l"/>
                <a:tab pos="2284413" algn="l"/>
                <a:tab pos="2738438" algn="l"/>
              </a:tabLst>
            </a:pPr>
            <a:r>
              <a:rPr lang="en-US" sz="2000" dirty="0">
                <a:solidFill>
                  <a:srgbClr val="000000"/>
                </a:solidFill>
                <a:latin typeface="Arial" charset="0"/>
              </a:rPr>
              <a:t>			</a:t>
            </a:r>
            <a:r>
              <a:rPr lang="en-US" sz="2000" dirty="0" err="1">
                <a:solidFill>
                  <a:srgbClr val="000000"/>
                </a:solidFill>
                <a:latin typeface="Arial" charset="0"/>
              </a:rPr>
              <a:t>i</a:t>
            </a:r>
            <a:r>
              <a:rPr lang="en-US" sz="2000" dirty="0">
                <a:solidFill>
                  <a:srgbClr val="000000"/>
                </a:solidFill>
                <a:latin typeface="Arial" charset="0"/>
              </a:rPr>
              <a:t>.	Classic theory using predator-prey models</a:t>
            </a:r>
          </a:p>
          <a:p>
            <a:pPr marL="461963" indent="-461963">
              <a:tabLst>
                <a:tab pos="454025" algn="l"/>
                <a:tab pos="912813" algn="l"/>
                <a:tab pos="1373188" algn="l"/>
                <a:tab pos="1828800" algn="l"/>
                <a:tab pos="2284413" algn="l"/>
                <a:tab pos="2738438" algn="l"/>
              </a:tabLst>
            </a:pPr>
            <a:endParaRPr lang="en-US" sz="2000" dirty="0">
              <a:solidFill>
                <a:srgbClr val="000000"/>
              </a:solidFill>
              <a:latin typeface="Arial" charset="0"/>
            </a:endParaRPr>
          </a:p>
          <a:p>
            <a:pPr marL="461963" indent="-461963">
              <a:tabLst>
                <a:tab pos="454025" algn="l"/>
                <a:tab pos="912813" algn="l"/>
                <a:tab pos="1373188" algn="l"/>
                <a:tab pos="1828800" algn="l"/>
                <a:tab pos="2284413" algn="l"/>
                <a:tab pos="2738438" algn="l"/>
              </a:tabLst>
            </a:pPr>
            <a:r>
              <a:rPr lang="en-US" sz="2000" dirty="0">
                <a:latin typeface="Arial" charset="0"/>
              </a:rPr>
              <a:t>		</a:t>
            </a:r>
            <a:r>
              <a:rPr lang="en-US" sz="2000" dirty="0">
                <a:solidFill>
                  <a:srgbClr val="FF0000"/>
                </a:solidFill>
                <a:latin typeface="Arial" charset="0"/>
              </a:rPr>
              <a:t>Everything from the classic model suggests that things like insect parasitoids might be the best control agents, rather than </a:t>
            </a:r>
            <a:r>
              <a:rPr lang="en-US" sz="2000" dirty="0" smtClean="0">
                <a:solidFill>
                  <a:srgbClr val="FF0000"/>
                </a:solidFill>
                <a:latin typeface="Arial" charset="0"/>
              </a:rPr>
              <a:t> </a:t>
            </a:r>
            <a:r>
              <a:rPr lang="en-US" sz="2000" dirty="0">
                <a:solidFill>
                  <a:srgbClr val="FF0000"/>
                </a:solidFill>
                <a:latin typeface="Arial" charset="0"/>
              </a:rPr>
              <a:t>predators in general.  Most predators are generalists and not synchronous with prey and have much lower r values than the prey.  And they may feed on other, beneficial, species.</a:t>
            </a:r>
          </a:p>
          <a:p>
            <a:pPr marL="461963" indent="-461963">
              <a:tabLst>
                <a:tab pos="454025" algn="l"/>
                <a:tab pos="912813" algn="l"/>
                <a:tab pos="1373188" algn="l"/>
                <a:tab pos="1828800" algn="l"/>
                <a:tab pos="2284413" algn="l"/>
                <a:tab pos="2738438" algn="l"/>
              </a:tabLst>
            </a:pPr>
            <a:endParaRPr lang="en-US" sz="2000" dirty="0">
              <a:solidFill>
                <a:srgbClr val="FF0000"/>
              </a:solidFill>
              <a:latin typeface="Arial" charset="0"/>
            </a:endParaRPr>
          </a:p>
          <a:p>
            <a:pPr marL="461963" indent="-461963">
              <a:tabLst>
                <a:tab pos="454025" algn="l"/>
                <a:tab pos="912813" algn="l"/>
                <a:tab pos="1373188" algn="l"/>
                <a:tab pos="1828800" algn="l"/>
                <a:tab pos="2284413" algn="l"/>
                <a:tab pos="2738438" algn="l"/>
              </a:tabLst>
            </a:pPr>
            <a:r>
              <a:rPr lang="en-US" sz="2000" dirty="0">
                <a:solidFill>
                  <a:srgbClr val="FF0000"/>
                </a:solidFill>
                <a:latin typeface="Arial" charset="0"/>
              </a:rPr>
              <a:t>	But, remember that we have had very little success so far with </a:t>
            </a:r>
            <a:r>
              <a:rPr lang="en-US" sz="2000" dirty="0" err="1">
                <a:solidFill>
                  <a:srgbClr val="FF0000"/>
                </a:solidFill>
                <a:latin typeface="Arial" charset="0"/>
              </a:rPr>
              <a:t>biocontrol</a:t>
            </a:r>
            <a:r>
              <a:rPr lang="en-US" sz="2000" dirty="0">
                <a:solidFill>
                  <a:srgbClr val="FF0000"/>
                </a:solidFill>
                <a:latin typeface="Arial" charset="0"/>
              </a:rPr>
              <a:t> agents.  So, maybe our logic is wrong.</a:t>
            </a:r>
            <a:endParaRPr lang="en-US" sz="2000" dirty="0">
              <a:latin typeface="Arial" charset="0"/>
            </a:endParaRPr>
          </a:p>
        </p:txBody>
      </p:sp>
      <p:sp>
        <p:nvSpPr>
          <p:cNvPr id="30722"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30723"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420375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026"/>
          <p:cNvSpPr>
            <a:spLocks noChangeArrowheads="1"/>
          </p:cNvSpPr>
          <p:nvPr/>
        </p:nvSpPr>
        <p:spPr bwMode="auto">
          <a:xfrm>
            <a:off x="990600" y="685800"/>
            <a:ext cx="76962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61963" indent="-461963">
              <a:buFontTx/>
              <a:buAutoNum type="arabicPeriod" startAt="6"/>
              <a:tabLst>
                <a:tab pos="454025" algn="l"/>
                <a:tab pos="912813" algn="l"/>
                <a:tab pos="1373188" algn="l"/>
                <a:tab pos="1828800" algn="l"/>
                <a:tab pos="2284413" algn="l"/>
                <a:tab pos="2738438" algn="l"/>
              </a:tabLst>
            </a:pPr>
            <a:r>
              <a:rPr lang="en-US" sz="2000">
                <a:latin typeface="Arial" charset="0"/>
              </a:rPr>
              <a:t>Biological control</a:t>
            </a:r>
          </a:p>
          <a:p>
            <a:pPr marL="461963" indent="-461963">
              <a:tabLst>
                <a:tab pos="454025" algn="l"/>
                <a:tab pos="912813" algn="l"/>
                <a:tab pos="1373188" algn="l"/>
                <a:tab pos="1828800" algn="l"/>
                <a:tab pos="2284413" algn="l"/>
                <a:tab pos="2738438" algn="l"/>
              </a:tabLst>
            </a:pPr>
            <a:r>
              <a:rPr lang="en-US" sz="2000">
                <a:solidFill>
                  <a:srgbClr val="000000"/>
                </a:solidFill>
                <a:latin typeface="Arial" charset="0"/>
              </a:rPr>
              <a:t>	a. 	magnitude </a:t>
            </a:r>
          </a:p>
          <a:p>
            <a:pPr marL="461963" indent="-461963">
              <a:tabLst>
                <a:tab pos="454025" algn="l"/>
                <a:tab pos="912813" algn="l"/>
                <a:tab pos="1373188" algn="l"/>
                <a:tab pos="1828800" algn="l"/>
                <a:tab pos="2284413" algn="l"/>
                <a:tab pos="2738438" algn="l"/>
              </a:tabLst>
            </a:pPr>
            <a:r>
              <a:rPr lang="en-US" sz="2000">
                <a:solidFill>
                  <a:srgbClr val="000000"/>
                </a:solidFill>
                <a:latin typeface="Arial" charset="0"/>
              </a:rPr>
              <a:t>	b. 	Examples</a:t>
            </a:r>
          </a:p>
          <a:p>
            <a:pPr marL="461963" indent="-461963">
              <a:tabLst>
                <a:tab pos="454025" algn="l"/>
                <a:tab pos="912813" algn="l"/>
                <a:tab pos="1373188" algn="l"/>
                <a:tab pos="1828800" algn="l"/>
                <a:tab pos="2284413" algn="l"/>
                <a:tab pos="2738438" algn="l"/>
              </a:tabLst>
            </a:pPr>
            <a:r>
              <a:rPr lang="en-US" sz="2000">
                <a:solidFill>
                  <a:srgbClr val="000000"/>
                </a:solidFill>
                <a:latin typeface="Arial" charset="0"/>
              </a:rPr>
              <a:t>	c. 	Theory of Biological Control</a:t>
            </a:r>
          </a:p>
          <a:p>
            <a:pPr marL="461963" indent="-461963">
              <a:tabLst>
                <a:tab pos="454025" algn="l"/>
                <a:tab pos="912813" algn="l"/>
                <a:tab pos="1373188" algn="l"/>
                <a:tab pos="1828800" algn="l"/>
                <a:tab pos="2284413" algn="l"/>
                <a:tab pos="2738438" algn="l"/>
              </a:tabLst>
            </a:pPr>
            <a:r>
              <a:rPr lang="en-US" sz="2000">
                <a:solidFill>
                  <a:srgbClr val="000000"/>
                </a:solidFill>
                <a:latin typeface="Arial" charset="0"/>
              </a:rPr>
              <a:t>			i.	Classic theory using predator-prey models</a:t>
            </a:r>
          </a:p>
          <a:p>
            <a:pPr marL="461963" indent="-461963">
              <a:tabLst>
                <a:tab pos="454025" algn="l"/>
                <a:tab pos="912813" algn="l"/>
                <a:tab pos="1373188" algn="l"/>
                <a:tab pos="1828800" algn="l"/>
                <a:tab pos="2284413" algn="l"/>
                <a:tab pos="2738438" algn="l"/>
              </a:tabLst>
            </a:pPr>
            <a:r>
              <a:rPr lang="en-US" sz="2000">
                <a:solidFill>
                  <a:srgbClr val="000000"/>
                </a:solidFill>
                <a:latin typeface="Arial" charset="0"/>
              </a:rPr>
              <a:t>			</a:t>
            </a:r>
            <a:r>
              <a:rPr lang="en-US" sz="2000">
                <a:latin typeface="Arial" charset="0"/>
              </a:rPr>
              <a:t>ii.	Nonequilibrium theory (by Bill Murdoch)</a:t>
            </a:r>
          </a:p>
          <a:p>
            <a:pPr marL="114300" lvl="1" indent="20638">
              <a:tabLst>
                <a:tab pos="454025" algn="l"/>
                <a:tab pos="912813" algn="l"/>
                <a:tab pos="1373188" algn="l"/>
                <a:tab pos="1828800" algn="l"/>
                <a:tab pos="2284413" algn="l"/>
                <a:tab pos="2738438" algn="l"/>
              </a:tabLst>
            </a:pPr>
            <a:r>
              <a:rPr lang="en-US" sz="2000">
                <a:latin typeface="Arial" charset="0"/>
              </a:rPr>
              <a:t>Murdoch had a kind of metapopulation view, with the predator chasing the prey around a more complex habitat (think of Huffaker</a:t>
            </a:r>
            <a:r>
              <a:rPr lang="ja-JP" altLang="en-US" sz="2000">
                <a:latin typeface="Arial" charset="0"/>
              </a:rPr>
              <a:t>’</a:t>
            </a:r>
            <a:r>
              <a:rPr lang="en-US" altLang="ja-JP" sz="2000">
                <a:latin typeface="Arial" charset="0"/>
              </a:rPr>
              <a:t>s mites).  Local populations are </a:t>
            </a:r>
            <a:r>
              <a:rPr lang="en-US" altLang="ja-JP" sz="2000" u="sng">
                <a:latin typeface="Arial" charset="0"/>
              </a:rPr>
              <a:t>not</a:t>
            </a:r>
            <a:r>
              <a:rPr lang="en-US" altLang="ja-JP" sz="2000">
                <a:latin typeface="Arial" charset="0"/>
              </a:rPr>
              <a:t> at equilibrium.</a:t>
            </a:r>
          </a:p>
          <a:p>
            <a:pPr marL="114300" lvl="1" indent="20638">
              <a:tabLst>
                <a:tab pos="454025" algn="l"/>
                <a:tab pos="912813" algn="l"/>
                <a:tab pos="1373188" algn="l"/>
                <a:tab pos="1828800" algn="l"/>
                <a:tab pos="2284413" algn="l"/>
                <a:tab pos="2738438" algn="l"/>
              </a:tabLst>
            </a:pPr>
            <a:endParaRPr lang="en-US" sz="2000">
              <a:latin typeface="Arial" charset="0"/>
            </a:endParaRPr>
          </a:p>
        </p:txBody>
      </p:sp>
      <p:sp>
        <p:nvSpPr>
          <p:cNvPr id="32770" name="Rectangle 1027"/>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aphicFrame>
        <p:nvGraphicFramePr>
          <p:cNvPr id="331780" name="Group 1028"/>
          <p:cNvGraphicFramePr>
            <a:graphicFrameLocks noGrp="1"/>
          </p:cNvGraphicFramePr>
          <p:nvPr/>
        </p:nvGraphicFramePr>
        <p:xfrm>
          <a:off x="685800" y="3627438"/>
          <a:ext cx="8153400" cy="2922588"/>
        </p:xfrm>
        <a:graphic>
          <a:graphicData uri="http://schemas.openxmlformats.org/drawingml/2006/table">
            <a:tbl>
              <a:tblPr/>
              <a:tblGrid>
                <a:gridCol w="1219200"/>
                <a:gridCol w="1295400"/>
                <a:gridCol w="1447800"/>
                <a:gridCol w="1295400"/>
                <a:gridCol w="1295400"/>
                <a:gridCol w="1600200"/>
              </a:tblGrid>
              <a:tr h="12130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rgbClr val="FF0000"/>
                        </a:solidFill>
                        <a:effectLst/>
                        <a:latin typeface="Arial" pitchFamily="-10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rgbClr val="FF0000"/>
                        </a:solidFill>
                        <a:effectLst/>
                        <a:latin typeface="Arial" pitchFamily="-10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rgbClr val="FF0000"/>
                        </a:solidFill>
                        <a:effectLst/>
                        <a:latin typeface="Arial" pitchFamily="-10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rgbClr val="FF0000"/>
                          </a:solidFill>
                          <a:effectLst/>
                          <a:latin typeface="Arial" pitchFamily="-108" charset="0"/>
                        </a:rPr>
                        <a:t>Model</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rgbClr val="FF0000"/>
                          </a:solidFill>
                          <a:effectLst/>
                          <a:latin typeface="Arial" pitchFamily="-108" charset="0"/>
                        </a:rPr>
                        <a:t>Stable pest populations at low densities</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rgbClr val="FF0000"/>
                          </a:solidFill>
                          <a:effectLst/>
                          <a:latin typeface="Arial" pitchFamily="-108" charset="0"/>
                        </a:rPr>
                        <a:t>Density-dependent mortality in host</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rgbClr val="FF0000"/>
                          </a:solidFill>
                          <a:effectLst/>
                          <a:latin typeface="Arial" pitchFamily="-108" charset="0"/>
                        </a:rPr>
                        <a:t>Predator spatially aggregates to host</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rgbClr val="FF0000"/>
                        </a:solidFill>
                        <a:effectLst/>
                        <a:latin typeface="Arial" pitchFamily="-10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rgbClr val="FF0000"/>
                          </a:solidFill>
                          <a:effectLst/>
                          <a:latin typeface="Arial" pitchFamily="-108" charset="0"/>
                        </a:rPr>
                        <a:t>Predator is host specific</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rgbClr val="FF0000"/>
                        </a:solidFill>
                        <a:effectLst/>
                        <a:latin typeface="Arial" pitchFamily="-10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rgbClr val="FF0000"/>
                          </a:solidFill>
                          <a:effectLst/>
                          <a:latin typeface="Arial" pitchFamily="-108" charset="0"/>
                        </a:rPr>
                        <a:t>Predators synchronized with host</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554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rgbClr val="FF0000"/>
                        </a:solidFill>
                        <a:effectLst/>
                        <a:latin typeface="Arial" pitchFamily="-10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rgbClr val="FF0000"/>
                          </a:solidFill>
                          <a:effectLst/>
                          <a:latin typeface="Arial" pitchFamily="-108" charset="0"/>
                        </a:rPr>
                        <a:t>Classic</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0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pitchFamily="-108" charset="0"/>
                        </a:rPr>
                        <a:t>Yes</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0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pitchFamily="-108" charset="0"/>
                        </a:rPr>
                        <a:t>Yes</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0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pitchFamily="-108" charset="0"/>
                        </a:rPr>
                        <a:t>Yes</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0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pitchFamily="-108" charset="0"/>
                        </a:rPr>
                        <a:t>Yes</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0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pitchFamily="-108" charset="0"/>
                        </a:rPr>
                        <a:t>Yes</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39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rgbClr val="FF0000"/>
                          </a:solidFill>
                          <a:effectLst/>
                          <a:latin typeface="Arial" pitchFamily="-108" charset="0"/>
                        </a:rPr>
                        <a:t>Non-equilibrium</a:t>
                      </a:r>
                    </a:p>
                  </a:txBody>
                  <a:tcPr marT="45713" marB="4571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0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pitchFamily="-108" charset="0"/>
                        </a:rPr>
                        <a:t>No</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pitchFamily="-108" charset="0"/>
                        </a:rPr>
                        <a:t>Not necessary</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pitchFamily="-108" charset="0"/>
                        </a:rPr>
                        <a:t>Not necessary</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pitchFamily="-108" charset="0"/>
                        </a:rPr>
                        <a:t>Not necessary</a:t>
                      </a: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pitchFamily="-10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pitchFamily="-108" charset="0"/>
                        </a:rPr>
                        <a:t>No</a:t>
                      </a: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32801" name="Picture 1058"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02625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3"/>
          <p:cNvSpPr>
            <a:spLocks noChangeArrowheads="1"/>
          </p:cNvSpPr>
          <p:nvPr/>
        </p:nvSpPr>
        <p:spPr bwMode="auto">
          <a:xfrm>
            <a:off x="990600" y="914400"/>
            <a:ext cx="76962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61963" indent="-461963">
              <a:buFontTx/>
              <a:buAutoNum type="arabicPeriod" startAt="6"/>
              <a:tabLst>
                <a:tab pos="454025" algn="l"/>
                <a:tab pos="912813" algn="l"/>
                <a:tab pos="1373188" algn="l"/>
                <a:tab pos="1828800" algn="l"/>
                <a:tab pos="2284413" algn="l"/>
                <a:tab pos="2738438" algn="l"/>
              </a:tabLst>
            </a:pPr>
            <a:r>
              <a:rPr lang="en-US" sz="2000">
                <a:latin typeface="Arial" charset="0"/>
              </a:rPr>
              <a:t>Biological control</a:t>
            </a:r>
          </a:p>
          <a:p>
            <a:pPr marL="461963" indent="-461963">
              <a:tabLst>
                <a:tab pos="454025" algn="l"/>
                <a:tab pos="912813" algn="l"/>
                <a:tab pos="1373188" algn="l"/>
                <a:tab pos="1828800" algn="l"/>
                <a:tab pos="2284413" algn="l"/>
                <a:tab pos="2738438" algn="l"/>
              </a:tabLst>
            </a:pPr>
            <a:r>
              <a:rPr lang="en-US" sz="2000">
                <a:solidFill>
                  <a:srgbClr val="000000"/>
                </a:solidFill>
                <a:latin typeface="Arial" charset="0"/>
              </a:rPr>
              <a:t>	a. 	magnitude </a:t>
            </a:r>
          </a:p>
          <a:p>
            <a:pPr marL="461963" indent="-461963">
              <a:tabLst>
                <a:tab pos="454025" algn="l"/>
                <a:tab pos="912813" algn="l"/>
                <a:tab pos="1373188" algn="l"/>
                <a:tab pos="1828800" algn="l"/>
                <a:tab pos="2284413" algn="l"/>
                <a:tab pos="2738438" algn="l"/>
              </a:tabLst>
            </a:pPr>
            <a:r>
              <a:rPr lang="en-US" sz="2000">
                <a:solidFill>
                  <a:srgbClr val="000000"/>
                </a:solidFill>
                <a:latin typeface="Arial" charset="0"/>
              </a:rPr>
              <a:t>	b. 	Examples</a:t>
            </a:r>
          </a:p>
          <a:p>
            <a:pPr marL="461963" indent="-461963">
              <a:tabLst>
                <a:tab pos="454025" algn="l"/>
                <a:tab pos="912813" algn="l"/>
                <a:tab pos="1373188" algn="l"/>
                <a:tab pos="1828800" algn="l"/>
                <a:tab pos="2284413" algn="l"/>
                <a:tab pos="2738438" algn="l"/>
              </a:tabLst>
            </a:pPr>
            <a:r>
              <a:rPr lang="en-US" sz="2000">
                <a:solidFill>
                  <a:srgbClr val="000000"/>
                </a:solidFill>
                <a:latin typeface="Arial" charset="0"/>
              </a:rPr>
              <a:t>	c. 	Theory of Biological Control</a:t>
            </a:r>
          </a:p>
          <a:p>
            <a:pPr marL="461963" indent="-461963">
              <a:tabLst>
                <a:tab pos="454025" algn="l"/>
                <a:tab pos="912813" algn="l"/>
                <a:tab pos="1373188" algn="l"/>
                <a:tab pos="1828800" algn="l"/>
                <a:tab pos="2284413" algn="l"/>
                <a:tab pos="2738438" algn="l"/>
              </a:tabLst>
            </a:pPr>
            <a:r>
              <a:rPr lang="en-US" sz="2000">
                <a:solidFill>
                  <a:srgbClr val="000000"/>
                </a:solidFill>
                <a:latin typeface="Arial" charset="0"/>
              </a:rPr>
              <a:t>			i.	Classic theory using predator-prey models</a:t>
            </a:r>
          </a:p>
          <a:p>
            <a:pPr marL="461963" indent="-461963">
              <a:tabLst>
                <a:tab pos="454025" algn="l"/>
                <a:tab pos="912813" algn="l"/>
                <a:tab pos="1373188" algn="l"/>
                <a:tab pos="1828800" algn="l"/>
                <a:tab pos="2284413" algn="l"/>
                <a:tab pos="2738438" algn="l"/>
              </a:tabLst>
            </a:pPr>
            <a:r>
              <a:rPr lang="en-US" sz="2000">
                <a:solidFill>
                  <a:srgbClr val="000000"/>
                </a:solidFill>
                <a:latin typeface="Arial" charset="0"/>
              </a:rPr>
              <a:t>			</a:t>
            </a:r>
            <a:r>
              <a:rPr lang="en-US" sz="2000">
                <a:latin typeface="Arial" charset="0"/>
              </a:rPr>
              <a:t>ii.	Nonequilibrium theory (by Bill Murdoch)</a:t>
            </a:r>
          </a:p>
          <a:p>
            <a:pPr marL="461963" indent="-461963">
              <a:tabLst>
                <a:tab pos="454025" algn="l"/>
                <a:tab pos="912813" algn="l"/>
                <a:tab pos="1373188" algn="l"/>
                <a:tab pos="1828800" algn="l"/>
                <a:tab pos="2284413" algn="l"/>
                <a:tab pos="2738438" algn="l"/>
              </a:tabLst>
            </a:pPr>
            <a:endParaRPr lang="en-US" sz="2000">
              <a:latin typeface="Arial" charset="0"/>
            </a:endParaRPr>
          </a:p>
          <a:p>
            <a:pPr marL="461963" indent="-461963">
              <a:tabLst>
                <a:tab pos="454025" algn="l"/>
                <a:tab pos="912813" algn="l"/>
                <a:tab pos="1373188" algn="l"/>
                <a:tab pos="1828800" algn="l"/>
                <a:tab pos="2284413" algn="l"/>
                <a:tab pos="2738438" algn="l"/>
              </a:tabLst>
            </a:pPr>
            <a:r>
              <a:rPr lang="en-US" sz="2000">
                <a:latin typeface="Arial" charset="0"/>
              </a:rPr>
              <a:t>	Murdoch compares the two models using a number of successful biological control studies.  He finds that his non-equilibrium model provides a better prediction of what makes a good biological control agent</a:t>
            </a:r>
          </a:p>
        </p:txBody>
      </p:sp>
      <p:sp>
        <p:nvSpPr>
          <p:cNvPr id="33794"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33795" name="Picture 6"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41865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7"/>
          <p:cNvSpPr>
            <a:spLocks noChangeArrowheads="1"/>
          </p:cNvSpPr>
          <p:nvPr/>
        </p:nvSpPr>
        <p:spPr bwMode="auto">
          <a:xfrm>
            <a:off x="990600" y="914400"/>
            <a:ext cx="7924800" cy="5632450"/>
          </a:xfrm>
          <a:prstGeom prst="rect">
            <a:avLst/>
          </a:prstGeom>
          <a:noFill/>
          <a:ln w="9525">
            <a:noFill/>
            <a:miter lim="800000"/>
            <a:headEnd/>
            <a:tailEnd/>
          </a:ln>
        </p:spPr>
        <p:txBody>
          <a:bodyPr>
            <a:spAutoFit/>
          </a:bodyPr>
          <a:lstStyle/>
          <a:p>
            <a:pPr marL="461963" indent="-461963">
              <a:buFontTx/>
              <a:buAutoNum type="arabicPeriod" startAt="6"/>
              <a:tabLst>
                <a:tab pos="454025" algn="l"/>
                <a:tab pos="912813" algn="l"/>
                <a:tab pos="1373188" algn="l"/>
                <a:tab pos="1828800" algn="l"/>
                <a:tab pos="2284413" algn="l"/>
                <a:tab pos="2738438" algn="l"/>
              </a:tabLst>
              <a:defRPr/>
            </a:pPr>
            <a:r>
              <a:rPr lang="en-US" sz="2000" dirty="0">
                <a:latin typeface="Arial" pitchFamily="-108" charset="0"/>
                <a:ea typeface="+mn-ea"/>
                <a:cs typeface="+mn-cs"/>
              </a:rPr>
              <a:t>Biological control</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pitchFamily="-108" charset="0"/>
                <a:ea typeface="+mn-ea"/>
                <a:cs typeface="+mn-cs"/>
              </a:rPr>
              <a:t>	a. 	magnitude </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pitchFamily="-108" charset="0"/>
                <a:ea typeface="+mn-ea"/>
                <a:cs typeface="+mn-cs"/>
              </a:rPr>
              <a:t>	</a:t>
            </a:r>
            <a:r>
              <a:rPr lang="en-US" sz="2000" dirty="0" err="1">
                <a:solidFill>
                  <a:srgbClr val="000000"/>
                </a:solidFill>
                <a:latin typeface="Arial" pitchFamily="-108" charset="0"/>
                <a:ea typeface="+mn-ea"/>
                <a:cs typeface="+mn-cs"/>
              </a:rPr>
              <a:t>b</a:t>
            </a:r>
            <a:r>
              <a:rPr lang="en-US" sz="2000" dirty="0">
                <a:solidFill>
                  <a:srgbClr val="000000"/>
                </a:solidFill>
                <a:latin typeface="Arial" pitchFamily="-108" charset="0"/>
                <a:ea typeface="+mn-ea"/>
                <a:cs typeface="+mn-cs"/>
              </a:rPr>
              <a:t>. 	Examples</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pitchFamily="-108" charset="0"/>
                <a:ea typeface="+mn-ea"/>
                <a:cs typeface="+mn-cs"/>
              </a:rPr>
              <a:t>	</a:t>
            </a:r>
            <a:r>
              <a:rPr lang="en-US" sz="2000" dirty="0" err="1">
                <a:solidFill>
                  <a:srgbClr val="000000"/>
                </a:solidFill>
                <a:latin typeface="Arial" pitchFamily="-108" charset="0"/>
                <a:ea typeface="+mn-ea"/>
                <a:cs typeface="+mn-cs"/>
              </a:rPr>
              <a:t>c</a:t>
            </a:r>
            <a:r>
              <a:rPr lang="en-US" sz="2000" dirty="0">
                <a:solidFill>
                  <a:srgbClr val="000000"/>
                </a:solidFill>
                <a:latin typeface="Arial" pitchFamily="-108" charset="0"/>
                <a:ea typeface="+mn-ea"/>
                <a:cs typeface="+mn-cs"/>
              </a:rPr>
              <a:t>. 	Theory of Biological Control</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pitchFamily="-108" charset="0"/>
                <a:ea typeface="+mn-ea"/>
                <a:cs typeface="+mn-cs"/>
              </a:rPr>
              <a:t>			</a:t>
            </a:r>
            <a:r>
              <a:rPr lang="en-US" sz="2000" dirty="0" err="1">
                <a:solidFill>
                  <a:srgbClr val="000000"/>
                </a:solidFill>
                <a:latin typeface="Arial" pitchFamily="-108" charset="0"/>
                <a:ea typeface="+mn-ea"/>
                <a:cs typeface="+mn-cs"/>
              </a:rPr>
              <a:t>i</a:t>
            </a:r>
            <a:r>
              <a:rPr lang="en-US" sz="2000" dirty="0">
                <a:solidFill>
                  <a:srgbClr val="000000"/>
                </a:solidFill>
                <a:latin typeface="Arial" pitchFamily="-108" charset="0"/>
                <a:ea typeface="+mn-ea"/>
                <a:cs typeface="+mn-cs"/>
              </a:rPr>
              <a:t>.	Classic theory using predator-prey models</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pitchFamily="-108" charset="0"/>
                <a:ea typeface="+mn-ea"/>
                <a:cs typeface="+mn-cs"/>
              </a:rPr>
              <a:t>			</a:t>
            </a:r>
            <a:r>
              <a:rPr lang="en-US" sz="2000" dirty="0">
                <a:latin typeface="Arial" pitchFamily="-108" charset="0"/>
                <a:ea typeface="+mn-ea"/>
                <a:cs typeface="+mn-cs"/>
              </a:rPr>
              <a:t>ii.	</a:t>
            </a:r>
            <a:r>
              <a:rPr lang="en-US" sz="2000" dirty="0" err="1">
                <a:latin typeface="Arial" pitchFamily="-108" charset="0"/>
                <a:ea typeface="+mn-ea"/>
                <a:cs typeface="+mn-cs"/>
              </a:rPr>
              <a:t>Nonequilibrium</a:t>
            </a:r>
            <a:r>
              <a:rPr lang="en-US" sz="2000" dirty="0">
                <a:latin typeface="Arial" pitchFamily="-108" charset="0"/>
                <a:ea typeface="+mn-ea"/>
                <a:cs typeface="+mn-cs"/>
              </a:rPr>
              <a:t> theory (by Bill Murdoch)</a:t>
            </a:r>
          </a:p>
          <a:p>
            <a:pPr marL="1377950" indent="-458788">
              <a:tabLst>
                <a:tab pos="1373188" algn="l"/>
                <a:tab pos="1828800" algn="l"/>
                <a:tab pos="2284413" algn="l"/>
                <a:tab pos="2738438" algn="l"/>
              </a:tabLst>
              <a:defRPr/>
            </a:pPr>
            <a:r>
              <a:rPr lang="en-US" sz="2000" dirty="0">
                <a:latin typeface="Arial" pitchFamily="-108" charset="0"/>
                <a:ea typeface="+mn-ea"/>
                <a:cs typeface="+mn-cs"/>
              </a:rPr>
              <a:t>iii.  	Real-world data.  Looking at successful and unsuccessful introductions generally supports the  non-equilibrium view (see above) and also suggests that:</a:t>
            </a:r>
          </a:p>
          <a:p>
            <a:pPr marL="461963" indent="-461963">
              <a:tabLst>
                <a:tab pos="454025" algn="l"/>
                <a:tab pos="912813" algn="l"/>
                <a:tab pos="1373188" algn="l"/>
                <a:tab pos="1828800" algn="l"/>
                <a:tab pos="2284413" algn="l"/>
                <a:tab pos="2738438" algn="l"/>
              </a:tabLst>
              <a:defRPr/>
            </a:pPr>
            <a:endParaRPr lang="en-US" sz="2000" dirty="0">
              <a:latin typeface="Arial" pitchFamily="-108" charset="0"/>
              <a:ea typeface="+mn-ea"/>
              <a:cs typeface="+mn-cs"/>
            </a:endParaRPr>
          </a:p>
          <a:p>
            <a:pPr marL="461963" indent="-461963">
              <a:tabLst>
                <a:tab pos="454025" algn="l"/>
                <a:tab pos="912813" algn="l"/>
                <a:tab pos="1373188" algn="l"/>
                <a:tab pos="1828800" algn="l"/>
                <a:tab pos="2284413" algn="l"/>
                <a:tab pos="2738438" algn="l"/>
              </a:tabLst>
              <a:defRPr/>
            </a:pPr>
            <a:r>
              <a:rPr lang="en-US" sz="2000" dirty="0">
                <a:solidFill>
                  <a:srgbClr val="FF0000"/>
                </a:solidFill>
                <a:latin typeface="Arial" pitchFamily="-108" charset="0"/>
                <a:ea typeface="+mn-ea"/>
                <a:cs typeface="+mn-cs"/>
              </a:rPr>
              <a:t>	--	the predator has to have the ability to track prey abundances 	and to migrate (high </a:t>
            </a:r>
            <a:r>
              <a:rPr lang="en-US" sz="2000" dirty="0" err="1">
                <a:solidFill>
                  <a:srgbClr val="FF0000"/>
                </a:solidFill>
                <a:latin typeface="Arial" pitchFamily="-108" charset="0"/>
                <a:ea typeface="+mn-ea"/>
                <a:cs typeface="+mn-cs"/>
              </a:rPr>
              <a:t>r</a:t>
            </a:r>
            <a:r>
              <a:rPr lang="en-US" sz="2000" dirty="0">
                <a:solidFill>
                  <a:srgbClr val="FF0000"/>
                </a:solidFill>
                <a:latin typeface="Arial" pitchFamily="-108" charset="0"/>
                <a:ea typeface="+mn-ea"/>
                <a:cs typeface="+mn-cs"/>
              </a:rPr>
              <a:t>)</a:t>
            </a:r>
          </a:p>
          <a:p>
            <a:pPr marL="461963" indent="-461963">
              <a:tabLst>
                <a:tab pos="454025" algn="l"/>
                <a:tab pos="912813" algn="l"/>
                <a:tab pos="1373188" algn="l"/>
                <a:tab pos="1828800" algn="l"/>
                <a:tab pos="2284413" algn="l"/>
                <a:tab pos="2738438" algn="l"/>
              </a:tabLst>
              <a:defRPr/>
            </a:pPr>
            <a:r>
              <a:rPr lang="en-US" sz="2000" dirty="0">
                <a:solidFill>
                  <a:srgbClr val="FF0000"/>
                </a:solidFill>
                <a:latin typeface="Arial" pitchFamily="-108" charset="0"/>
                <a:ea typeface="+mn-ea"/>
                <a:cs typeface="+mn-cs"/>
              </a:rPr>
              <a:t>	--	there should be some habitat stability (insects controlled on 	K plants have had greater success than those on </a:t>
            </a:r>
            <a:r>
              <a:rPr lang="en-US" sz="2000" dirty="0" err="1">
                <a:solidFill>
                  <a:srgbClr val="FF0000"/>
                </a:solidFill>
                <a:latin typeface="Arial" pitchFamily="-108" charset="0"/>
                <a:ea typeface="+mn-ea"/>
                <a:cs typeface="+mn-cs"/>
              </a:rPr>
              <a:t>r</a:t>
            </a:r>
            <a:r>
              <a:rPr lang="en-US" sz="2000" dirty="0">
                <a:solidFill>
                  <a:srgbClr val="FF0000"/>
                </a:solidFill>
                <a:latin typeface="Arial" pitchFamily="-108" charset="0"/>
                <a:ea typeface="+mn-ea"/>
                <a:cs typeface="+mn-cs"/>
              </a:rPr>
              <a:t> plants).</a:t>
            </a:r>
          </a:p>
          <a:p>
            <a:pPr marL="461963" indent="-461963">
              <a:tabLst>
                <a:tab pos="454025" algn="l"/>
                <a:tab pos="912813" algn="l"/>
                <a:tab pos="1373188" algn="l"/>
                <a:tab pos="1828800" algn="l"/>
                <a:tab pos="2284413" algn="l"/>
                <a:tab pos="2738438" algn="l"/>
              </a:tabLst>
              <a:defRPr/>
            </a:pPr>
            <a:r>
              <a:rPr lang="en-US" sz="2000" dirty="0">
                <a:solidFill>
                  <a:srgbClr val="FF0000"/>
                </a:solidFill>
                <a:latin typeface="Arial" pitchFamily="-108" charset="0"/>
                <a:ea typeface="+mn-ea"/>
                <a:cs typeface="+mn-cs"/>
              </a:rPr>
              <a:t>	--	annuals and grasses have been less controllable as pests 	than others</a:t>
            </a:r>
          </a:p>
          <a:p>
            <a:pPr marL="461963" indent="-461963">
              <a:tabLst>
                <a:tab pos="454025" algn="l"/>
                <a:tab pos="912813" algn="l"/>
                <a:tab pos="1373188" algn="l"/>
                <a:tab pos="1828800" algn="l"/>
                <a:tab pos="2284413" algn="l"/>
                <a:tab pos="2738438" algn="l"/>
              </a:tabLst>
              <a:defRPr/>
            </a:pPr>
            <a:r>
              <a:rPr lang="en-US" sz="2000" dirty="0">
                <a:solidFill>
                  <a:srgbClr val="FF0000"/>
                </a:solidFill>
                <a:latin typeface="Arial" pitchFamily="-108" charset="0"/>
                <a:ea typeface="+mn-ea"/>
                <a:cs typeface="+mn-cs"/>
              </a:rPr>
              <a:t>	--	Other generalizations cannot yet be made!  It is hard to </a:t>
            </a:r>
          </a:p>
          <a:p>
            <a:pPr marL="461963" indent="-461963">
              <a:tabLst>
                <a:tab pos="454025" algn="l"/>
                <a:tab pos="912813" algn="l"/>
                <a:tab pos="1373188" algn="l"/>
                <a:tab pos="1828800" algn="l"/>
                <a:tab pos="2284413" algn="l"/>
                <a:tab pos="2738438" algn="l"/>
              </a:tabLst>
              <a:defRPr/>
            </a:pPr>
            <a:r>
              <a:rPr lang="en-US" sz="2000" dirty="0">
                <a:solidFill>
                  <a:srgbClr val="FF0000"/>
                </a:solidFill>
                <a:latin typeface="Arial" pitchFamily="-108" charset="0"/>
                <a:ea typeface="+mn-ea"/>
                <a:cs typeface="+mn-cs"/>
              </a:rPr>
              <a:t>			predict when a </a:t>
            </a:r>
            <a:r>
              <a:rPr lang="en-US" sz="2000" dirty="0" err="1">
                <a:solidFill>
                  <a:srgbClr val="FF0000"/>
                </a:solidFill>
                <a:latin typeface="Arial" pitchFamily="-108" charset="0"/>
                <a:ea typeface="+mn-ea"/>
                <a:cs typeface="+mn-cs"/>
              </a:rPr>
              <a:t>biocontrol</a:t>
            </a:r>
            <a:r>
              <a:rPr lang="en-US" sz="2000" dirty="0">
                <a:solidFill>
                  <a:srgbClr val="FF0000"/>
                </a:solidFill>
                <a:latin typeface="Arial" pitchFamily="-108" charset="0"/>
                <a:ea typeface="+mn-ea"/>
                <a:cs typeface="+mn-cs"/>
              </a:rPr>
              <a:t> species will work or be a disaster.</a:t>
            </a:r>
          </a:p>
        </p:txBody>
      </p:sp>
      <p:sp>
        <p:nvSpPr>
          <p:cNvPr id="34818" name="Rectangle 1028"/>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34819" name="Picture 1030"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499582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7"/>
          <p:cNvSpPr>
            <a:spLocks noChangeArrowheads="1"/>
          </p:cNvSpPr>
          <p:nvPr/>
        </p:nvSpPr>
        <p:spPr bwMode="auto">
          <a:xfrm>
            <a:off x="990600" y="914400"/>
            <a:ext cx="7924800" cy="5078413"/>
          </a:xfrm>
          <a:prstGeom prst="rect">
            <a:avLst/>
          </a:prstGeom>
          <a:noFill/>
          <a:ln w="9525">
            <a:noFill/>
            <a:miter lim="800000"/>
            <a:headEnd/>
            <a:tailEnd/>
          </a:ln>
        </p:spPr>
        <p:txBody>
          <a:bodyPr>
            <a:spAutoFit/>
          </a:bodyPr>
          <a:lstStyle/>
          <a:p>
            <a:pPr marL="461963" indent="-461963">
              <a:buFontTx/>
              <a:buAutoNum type="arabicPeriod" startAt="6"/>
              <a:tabLst>
                <a:tab pos="454025" algn="l"/>
                <a:tab pos="912813" algn="l"/>
                <a:tab pos="1373188" algn="l"/>
                <a:tab pos="1828800" algn="l"/>
                <a:tab pos="2284413" algn="l"/>
                <a:tab pos="2738438" algn="l"/>
              </a:tabLst>
              <a:defRPr/>
            </a:pPr>
            <a:r>
              <a:rPr lang="en-US" sz="2000" dirty="0">
                <a:latin typeface="Arial" charset="0"/>
              </a:rPr>
              <a:t>Biological control</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a. 	magnitude </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b. 	Examples</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c. 	Theory of Biological Control</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a:t>
            </a:r>
            <a:r>
              <a:rPr lang="en-US" sz="2000" dirty="0" err="1">
                <a:solidFill>
                  <a:srgbClr val="000000"/>
                </a:solidFill>
                <a:latin typeface="Arial" charset="0"/>
              </a:rPr>
              <a:t>i</a:t>
            </a:r>
            <a:r>
              <a:rPr lang="en-US" sz="2000" dirty="0">
                <a:solidFill>
                  <a:srgbClr val="000000"/>
                </a:solidFill>
                <a:latin typeface="Arial" charset="0"/>
              </a:rPr>
              <a:t>.	Classic theory using predator-prey models</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a:t>
            </a:r>
            <a:r>
              <a:rPr lang="en-US" sz="2000" dirty="0">
                <a:latin typeface="Arial" charset="0"/>
              </a:rPr>
              <a:t>ii.	</a:t>
            </a:r>
            <a:r>
              <a:rPr lang="en-US" sz="2000" dirty="0" err="1">
                <a:latin typeface="Arial" charset="0"/>
              </a:rPr>
              <a:t>Nonequilibrium</a:t>
            </a:r>
            <a:r>
              <a:rPr lang="en-US" sz="2000" dirty="0">
                <a:latin typeface="Arial" charset="0"/>
              </a:rPr>
              <a:t> theory (by Bill Murdoch)</a:t>
            </a:r>
          </a:p>
          <a:p>
            <a:pPr marL="1376363" lvl="2" indent="-461963">
              <a:buFontTx/>
              <a:buAutoNum type="romanLcPeriod" startAt="3"/>
              <a:tabLst>
                <a:tab pos="454025" algn="l"/>
                <a:tab pos="912813" algn="l"/>
                <a:tab pos="1373188" algn="l"/>
                <a:tab pos="1828800" algn="l"/>
                <a:tab pos="2284413" algn="l"/>
                <a:tab pos="2738438" algn="l"/>
              </a:tabLst>
              <a:defRPr/>
            </a:pPr>
            <a:r>
              <a:rPr lang="en-US" sz="2000" dirty="0">
                <a:latin typeface="Arial" charset="0"/>
              </a:rPr>
              <a:t>Real-world data. </a:t>
            </a:r>
          </a:p>
          <a:p>
            <a:pPr marL="1376363" lvl="2" indent="-461963">
              <a:buFontTx/>
              <a:buAutoNum type="romanLcPeriod" startAt="3"/>
              <a:tabLst>
                <a:tab pos="454025" algn="l"/>
                <a:tab pos="912813" algn="l"/>
                <a:tab pos="1373188" algn="l"/>
                <a:tab pos="1828800" algn="l"/>
                <a:tab pos="2284413" algn="l"/>
                <a:tab pos="2738438" algn="l"/>
              </a:tabLst>
              <a:defRPr/>
            </a:pPr>
            <a:r>
              <a:rPr lang="en-US" sz="2000" dirty="0">
                <a:latin typeface="Arial" charset="0"/>
              </a:rPr>
              <a:t>Integrated Pest Management</a:t>
            </a:r>
          </a:p>
          <a:p>
            <a:pPr marL="461963" indent="-461963">
              <a:tabLst>
                <a:tab pos="454025" algn="l"/>
                <a:tab pos="912813" algn="l"/>
                <a:tab pos="1373188" algn="l"/>
                <a:tab pos="1828800" algn="l"/>
                <a:tab pos="2284413" algn="l"/>
                <a:tab pos="2738438" algn="l"/>
              </a:tabLst>
              <a:defRPr/>
            </a:pPr>
            <a:endParaRPr lang="en-US" sz="2000" dirty="0">
              <a:latin typeface="Arial" charset="0"/>
              <a:cs typeface="Arial" charset="0"/>
            </a:endParaRPr>
          </a:p>
          <a:p>
            <a:pPr marL="227013" indent="-4763">
              <a:tabLst>
                <a:tab pos="912813" algn="l"/>
                <a:tab pos="1373188" algn="l"/>
                <a:tab pos="1828800" algn="l"/>
                <a:tab pos="2284413" algn="l"/>
                <a:tab pos="2738438" algn="l"/>
              </a:tabLst>
              <a:defRPr/>
            </a:pPr>
            <a:r>
              <a:rPr lang="en-US" sz="1800" b="1" dirty="0">
                <a:latin typeface="Arial" charset="0"/>
                <a:cs typeface="Arial" charset="0"/>
              </a:rPr>
              <a:t>Integrated pest management</a:t>
            </a:r>
            <a:r>
              <a:rPr lang="en-US" sz="1800" dirty="0">
                <a:latin typeface="Arial" charset="0"/>
                <a:cs typeface="Arial" charset="0"/>
              </a:rPr>
              <a:t> (IPM) is an integrated approach of crop management to solve ecological problems when applied in agriculture.</a:t>
            </a:r>
          </a:p>
          <a:p>
            <a:pPr marL="227013" indent="-4763">
              <a:tabLst>
                <a:tab pos="912813" algn="l"/>
                <a:tab pos="1373188" algn="l"/>
                <a:tab pos="1828800" algn="l"/>
                <a:tab pos="2284413" algn="l"/>
                <a:tab pos="2738438" algn="l"/>
              </a:tabLst>
              <a:defRPr/>
            </a:pPr>
            <a:endParaRPr lang="en-US" sz="1800" dirty="0">
              <a:latin typeface="Arial" charset="0"/>
              <a:cs typeface="Arial" charset="0"/>
            </a:endParaRPr>
          </a:p>
          <a:p>
            <a:pPr marL="227013" indent="-4763">
              <a:tabLst>
                <a:tab pos="912813" algn="l"/>
                <a:tab pos="1373188" algn="l"/>
                <a:tab pos="1828800" algn="l"/>
                <a:tab pos="2284413" algn="l"/>
                <a:tab pos="2738438" algn="l"/>
              </a:tabLst>
              <a:defRPr/>
            </a:pPr>
            <a:r>
              <a:rPr lang="en-US" sz="1800" dirty="0">
                <a:latin typeface="Arial" charset="0"/>
                <a:cs typeface="Arial" charset="0"/>
              </a:rPr>
              <a:t>These methods are performed in three stages: </a:t>
            </a:r>
            <a:r>
              <a:rPr lang="en-US" sz="1800" i="1" dirty="0">
                <a:latin typeface="Arial" charset="0"/>
                <a:cs typeface="Arial" charset="0"/>
              </a:rPr>
              <a:t>prevention</a:t>
            </a:r>
            <a:r>
              <a:rPr lang="en-US" sz="1800" dirty="0">
                <a:latin typeface="Arial" charset="0"/>
                <a:cs typeface="Arial" charset="0"/>
              </a:rPr>
              <a:t>, </a:t>
            </a:r>
            <a:r>
              <a:rPr lang="en-US" sz="1800" i="1" dirty="0">
                <a:latin typeface="Arial" charset="0"/>
                <a:cs typeface="Arial" charset="0"/>
              </a:rPr>
              <a:t>observation</a:t>
            </a:r>
            <a:r>
              <a:rPr lang="en-US" sz="1800" dirty="0">
                <a:latin typeface="Arial" charset="0"/>
                <a:cs typeface="Arial" charset="0"/>
              </a:rPr>
              <a:t>, and </a:t>
            </a:r>
            <a:r>
              <a:rPr lang="en-US" sz="1800" i="1" dirty="0">
                <a:latin typeface="Arial" charset="0"/>
                <a:cs typeface="Arial" charset="0"/>
              </a:rPr>
              <a:t>intervention</a:t>
            </a:r>
            <a:r>
              <a:rPr lang="en-US" sz="1800" dirty="0">
                <a:latin typeface="Arial" charset="0"/>
                <a:cs typeface="Arial" charset="0"/>
              </a:rPr>
              <a:t>. It is an </a:t>
            </a:r>
            <a:r>
              <a:rPr lang="en-US" sz="1800" dirty="0">
                <a:latin typeface="Arial" charset="0"/>
                <a:cs typeface="Arial" charset="0"/>
                <a:hlinkClick r:id="rId2" tooltip="Ecology"/>
              </a:rPr>
              <a:t>ecological</a:t>
            </a:r>
            <a:r>
              <a:rPr lang="en-US" sz="1800" dirty="0">
                <a:latin typeface="Arial" charset="0"/>
                <a:cs typeface="Arial" charset="0"/>
              </a:rPr>
              <a:t> approach with a main goal of significantly reducing or eliminating the use of pesticides while at the same time managing pest populations at an acceptable level.  Uses pest levels to determine management.</a:t>
            </a:r>
          </a:p>
        </p:txBody>
      </p:sp>
      <p:sp>
        <p:nvSpPr>
          <p:cNvPr id="35842" name="Rectangle 1028"/>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35843" name="Picture 1030"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259357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7"/>
          <p:cNvSpPr>
            <a:spLocks noChangeArrowheads="1"/>
          </p:cNvSpPr>
          <p:nvPr/>
        </p:nvSpPr>
        <p:spPr bwMode="auto">
          <a:xfrm>
            <a:off x="990600" y="914400"/>
            <a:ext cx="7924800" cy="4524375"/>
          </a:xfrm>
          <a:prstGeom prst="rect">
            <a:avLst/>
          </a:prstGeom>
          <a:noFill/>
          <a:ln w="9525">
            <a:noFill/>
            <a:miter lim="800000"/>
            <a:headEnd/>
            <a:tailEnd/>
          </a:ln>
        </p:spPr>
        <p:txBody>
          <a:bodyPr>
            <a:spAutoFit/>
          </a:bodyPr>
          <a:lstStyle/>
          <a:p>
            <a:pPr marL="461963" indent="-461963">
              <a:buFontTx/>
              <a:buAutoNum type="arabicPeriod" startAt="6"/>
              <a:tabLst>
                <a:tab pos="454025" algn="l"/>
                <a:tab pos="912813" algn="l"/>
                <a:tab pos="1373188" algn="l"/>
                <a:tab pos="1828800" algn="l"/>
                <a:tab pos="2284413" algn="l"/>
                <a:tab pos="2738438" algn="l"/>
              </a:tabLst>
              <a:defRPr/>
            </a:pPr>
            <a:r>
              <a:rPr lang="en-US" sz="2000" dirty="0">
                <a:latin typeface="Arial" charset="0"/>
              </a:rPr>
              <a:t>Biological control</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a. 	magnitude </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b. 	Examples</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c. 	Theory of Biological Control</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a:t>
            </a:r>
            <a:r>
              <a:rPr lang="en-US" sz="2000" dirty="0" err="1">
                <a:solidFill>
                  <a:srgbClr val="000000"/>
                </a:solidFill>
                <a:latin typeface="Arial" charset="0"/>
              </a:rPr>
              <a:t>i</a:t>
            </a:r>
            <a:r>
              <a:rPr lang="en-US" sz="2000" dirty="0">
                <a:solidFill>
                  <a:srgbClr val="000000"/>
                </a:solidFill>
                <a:latin typeface="Arial" charset="0"/>
              </a:rPr>
              <a:t>.	Classic theory using predator-prey models</a:t>
            </a:r>
          </a:p>
          <a:p>
            <a:pPr marL="461963" indent="-461963">
              <a:tabLst>
                <a:tab pos="454025" algn="l"/>
                <a:tab pos="912813" algn="l"/>
                <a:tab pos="1373188" algn="l"/>
                <a:tab pos="1828800" algn="l"/>
                <a:tab pos="2284413" algn="l"/>
                <a:tab pos="2738438" algn="l"/>
              </a:tabLst>
              <a:defRPr/>
            </a:pPr>
            <a:r>
              <a:rPr lang="en-US" sz="2000" dirty="0">
                <a:solidFill>
                  <a:srgbClr val="000000"/>
                </a:solidFill>
                <a:latin typeface="Arial" charset="0"/>
              </a:rPr>
              <a:t>			</a:t>
            </a:r>
            <a:r>
              <a:rPr lang="en-US" sz="2000" dirty="0">
                <a:latin typeface="Arial" charset="0"/>
              </a:rPr>
              <a:t>ii.	</a:t>
            </a:r>
            <a:r>
              <a:rPr lang="en-US" sz="2000" dirty="0" err="1">
                <a:latin typeface="Arial" charset="0"/>
              </a:rPr>
              <a:t>Nonequilibrium</a:t>
            </a:r>
            <a:r>
              <a:rPr lang="en-US" sz="2000" dirty="0">
                <a:latin typeface="Arial" charset="0"/>
              </a:rPr>
              <a:t> theory (by Bill Murdoch)</a:t>
            </a:r>
          </a:p>
          <a:p>
            <a:pPr marL="1376363" lvl="2" indent="-461963">
              <a:buFontTx/>
              <a:buAutoNum type="romanLcPeriod" startAt="3"/>
              <a:tabLst>
                <a:tab pos="454025" algn="l"/>
                <a:tab pos="912813" algn="l"/>
                <a:tab pos="1373188" algn="l"/>
                <a:tab pos="1828800" algn="l"/>
                <a:tab pos="2284413" algn="l"/>
                <a:tab pos="2738438" algn="l"/>
              </a:tabLst>
              <a:defRPr/>
            </a:pPr>
            <a:r>
              <a:rPr lang="en-US" sz="2000" dirty="0">
                <a:solidFill>
                  <a:srgbClr val="000000"/>
                </a:solidFill>
                <a:latin typeface="Arial" charset="0"/>
              </a:rPr>
              <a:t>Real-world data. </a:t>
            </a:r>
          </a:p>
          <a:p>
            <a:pPr marL="1376363" lvl="2" indent="-461963">
              <a:buFontTx/>
              <a:buAutoNum type="romanLcPeriod" startAt="3"/>
              <a:tabLst>
                <a:tab pos="454025" algn="l"/>
                <a:tab pos="912813" algn="l"/>
                <a:tab pos="1373188" algn="l"/>
                <a:tab pos="1828800" algn="l"/>
                <a:tab pos="2284413" algn="l"/>
                <a:tab pos="2738438" algn="l"/>
              </a:tabLst>
              <a:defRPr/>
            </a:pPr>
            <a:r>
              <a:rPr lang="en-US" sz="2000" dirty="0">
                <a:solidFill>
                  <a:srgbClr val="000000"/>
                </a:solidFill>
                <a:latin typeface="Arial" charset="0"/>
              </a:rPr>
              <a:t>Integrated Pest Management</a:t>
            </a:r>
          </a:p>
          <a:p>
            <a:pPr marL="461963" indent="-461963">
              <a:tabLst>
                <a:tab pos="454025" algn="l"/>
                <a:tab pos="912813" algn="l"/>
                <a:tab pos="1373188" algn="l"/>
                <a:tab pos="1828800" algn="l"/>
                <a:tab pos="2284413" algn="l"/>
                <a:tab pos="2738438" algn="l"/>
              </a:tabLst>
              <a:defRPr/>
            </a:pPr>
            <a:endParaRPr lang="en-US" sz="2000" dirty="0">
              <a:latin typeface="Arial" charset="0"/>
              <a:cs typeface="Arial" charset="0"/>
            </a:endParaRPr>
          </a:p>
          <a:p>
            <a:pPr marL="227013" indent="-4763">
              <a:tabLst>
                <a:tab pos="912813" algn="l"/>
                <a:tab pos="1373188" algn="l"/>
                <a:tab pos="1828800" algn="l"/>
                <a:tab pos="2284413" algn="l"/>
                <a:tab pos="2738438" algn="l"/>
              </a:tabLst>
              <a:defRPr/>
            </a:pPr>
            <a:r>
              <a:rPr lang="en-US" sz="1800" b="1" dirty="0">
                <a:latin typeface="Arial" charset="0"/>
                <a:cs typeface="Arial" charset="0"/>
              </a:rPr>
              <a:t>Integrated pest management</a:t>
            </a:r>
            <a:r>
              <a:rPr lang="en-US" sz="1800" dirty="0">
                <a:latin typeface="Arial" charset="0"/>
                <a:cs typeface="Arial" charset="0"/>
              </a:rPr>
              <a:t> (IPM) uses a combination of innovative methods, including crop rotation, the use of fence rows to promote natural predators, and even intercropping of two types of crops that may enhance each other’s growth or minimize each other’s pests.  It can also include the use of </a:t>
            </a:r>
            <a:r>
              <a:rPr lang="en-US" sz="1800" dirty="0" err="1">
                <a:latin typeface="Arial" charset="0"/>
                <a:cs typeface="Arial" charset="0"/>
              </a:rPr>
              <a:t>allelopathy</a:t>
            </a:r>
            <a:r>
              <a:rPr lang="en-US" sz="1800" dirty="0">
                <a:latin typeface="Arial" charset="0"/>
                <a:cs typeface="Arial" charset="0"/>
              </a:rPr>
              <a:t> </a:t>
            </a:r>
            <a:r>
              <a:rPr lang="en-US" sz="1800" dirty="0">
                <a:latin typeface="Arial" charset="0"/>
                <a:cs typeface="Arial" charset="0"/>
                <a:sym typeface="Wingdings"/>
              </a:rPr>
              <a:t> the chemical inhibition of one plant by another.</a:t>
            </a:r>
            <a:endParaRPr lang="en-US" sz="1800" dirty="0">
              <a:latin typeface="Arial" charset="0"/>
              <a:cs typeface="Arial" charset="0"/>
            </a:endParaRPr>
          </a:p>
          <a:p>
            <a:pPr marL="227013" indent="-4763">
              <a:tabLst>
                <a:tab pos="912813" algn="l"/>
                <a:tab pos="1373188" algn="l"/>
                <a:tab pos="1828800" algn="l"/>
                <a:tab pos="2284413" algn="l"/>
                <a:tab pos="2738438" algn="l"/>
              </a:tabLst>
              <a:defRPr/>
            </a:pPr>
            <a:endParaRPr lang="en-US" sz="1800" dirty="0">
              <a:latin typeface="Arial" charset="0"/>
              <a:cs typeface="Arial" charset="0"/>
            </a:endParaRPr>
          </a:p>
        </p:txBody>
      </p:sp>
      <p:sp>
        <p:nvSpPr>
          <p:cNvPr id="36866" name="Rectangle 1028"/>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36867" name="Picture 1030" descr="Ecology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96199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ChangeArrowheads="1"/>
          </p:cNvSpPr>
          <p:nvPr/>
        </p:nvSpPr>
        <p:spPr bwMode="auto">
          <a:xfrm>
            <a:off x="304800" y="838200"/>
            <a:ext cx="8153400" cy="480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54025" algn="l"/>
                <a:tab pos="920750" algn="l"/>
                <a:tab pos="1373188" algn="l"/>
                <a:tab pos="1828800" algn="l"/>
                <a:tab pos="2284413" algn="l"/>
                <a:tab pos="2738438" algn="l"/>
              </a:tabLst>
              <a:defRPr/>
            </a:pPr>
            <a:r>
              <a:rPr lang="en-US" sz="1800" dirty="0">
                <a:solidFill>
                  <a:srgbClr val="000000"/>
                </a:solidFill>
                <a:latin typeface="Arial" charset="0"/>
              </a:rPr>
              <a:t>IV. Populations and Biotic Influences	</a:t>
            </a:r>
          </a:p>
          <a:p>
            <a:pPr>
              <a:tabLst>
                <a:tab pos="454025" algn="l"/>
                <a:tab pos="920750" algn="l"/>
                <a:tab pos="1373188" algn="l"/>
                <a:tab pos="1828800" algn="l"/>
                <a:tab pos="2284413" algn="l"/>
                <a:tab pos="2738438" algn="l"/>
              </a:tabLst>
              <a:defRPr/>
            </a:pPr>
            <a:r>
              <a:rPr lang="en-US" sz="1800" dirty="0">
                <a:solidFill>
                  <a:srgbClr val="000000"/>
                </a:solidFill>
                <a:latin typeface="Arial" charset="0"/>
              </a:rPr>
              <a:t>. . . .</a:t>
            </a:r>
          </a:p>
          <a:p>
            <a:pPr>
              <a:tabLst>
                <a:tab pos="454025" algn="l"/>
                <a:tab pos="920750" algn="l"/>
                <a:tab pos="1373188" algn="l"/>
                <a:tab pos="1828800" algn="l"/>
                <a:tab pos="2284413" algn="l"/>
                <a:tab pos="2738438" algn="l"/>
              </a:tabLst>
              <a:defRPr/>
            </a:pPr>
            <a:r>
              <a:rPr lang="en-US" sz="1800" dirty="0">
                <a:latin typeface="Arial" charset="0"/>
              </a:rPr>
              <a:t>	D. 	Predation</a:t>
            </a:r>
          </a:p>
          <a:p>
            <a:pPr>
              <a:tabLst>
                <a:tab pos="454025" algn="l"/>
                <a:tab pos="920750" algn="l"/>
                <a:tab pos="1373188" algn="l"/>
                <a:tab pos="1828800" algn="l"/>
                <a:tab pos="2284413" algn="l"/>
                <a:tab pos="2738438" algn="l"/>
              </a:tabLst>
              <a:defRPr/>
            </a:pPr>
            <a:r>
              <a:rPr lang="en-US" sz="1800" dirty="0">
                <a:latin typeface="Arial" charset="0"/>
              </a:rPr>
              <a:t>		4.	Prey:  Effects of predation on prey </a:t>
            </a:r>
            <a:r>
              <a:rPr lang="en-US" sz="1800" dirty="0" smtClean="0">
                <a:latin typeface="Arial" charset="0"/>
              </a:rPr>
              <a:t>behavior and </a:t>
            </a:r>
            <a:r>
              <a:rPr lang="en-US" sz="1800" u="sng" dirty="0" smtClean="0">
                <a:latin typeface="Arial" charset="0"/>
              </a:rPr>
              <a:t>evolution</a:t>
            </a:r>
          </a:p>
          <a:p>
            <a:pPr>
              <a:tabLst>
                <a:tab pos="454025" algn="l"/>
                <a:tab pos="920750" algn="l"/>
                <a:tab pos="1373188" algn="l"/>
                <a:tab pos="1828800" algn="l"/>
                <a:tab pos="2284413" algn="l"/>
                <a:tab pos="2738438" algn="l"/>
              </a:tabLst>
              <a:defRPr/>
            </a:pPr>
            <a:endParaRPr lang="en-US" sz="1800" dirty="0" smtClean="0">
              <a:latin typeface="Arial" charset="0"/>
            </a:endParaRPr>
          </a:p>
          <a:p>
            <a:pPr>
              <a:tabLst>
                <a:tab pos="454025" algn="l"/>
                <a:tab pos="920750" algn="l"/>
                <a:tab pos="1373188" algn="l"/>
                <a:tab pos="1828800" algn="l"/>
                <a:tab pos="2284413" algn="l"/>
                <a:tab pos="2738438" algn="l"/>
              </a:tabLst>
              <a:defRPr/>
            </a:pPr>
            <a:r>
              <a:rPr lang="en-US" sz="1800" dirty="0">
                <a:latin typeface="Arial" charset="0"/>
              </a:rPr>
              <a:t>			</a:t>
            </a:r>
            <a:r>
              <a:rPr lang="en-US" sz="1800" dirty="0" smtClean="0">
                <a:latin typeface="Arial" charset="0"/>
              </a:rPr>
              <a:t>--	Ultimate </a:t>
            </a:r>
            <a:r>
              <a:rPr lang="en-US" sz="1800" dirty="0">
                <a:latin typeface="Arial" charset="0"/>
              </a:rPr>
              <a:t>evolutionary effect can turn predation into a </a:t>
            </a:r>
          </a:p>
          <a:p>
            <a:pPr>
              <a:tabLst>
                <a:tab pos="454025" algn="l"/>
                <a:tab pos="920750" algn="l"/>
                <a:tab pos="1373188" algn="l"/>
                <a:tab pos="1828800" algn="l"/>
                <a:tab pos="2284413" algn="l"/>
                <a:tab pos="2738438" algn="l"/>
              </a:tabLst>
              <a:defRPr/>
            </a:pPr>
            <a:r>
              <a:rPr lang="en-US" sz="1800" dirty="0">
                <a:latin typeface="Arial" charset="0"/>
              </a:rPr>
              <a:t>				mutualism or commensalism.  Examples:</a:t>
            </a:r>
          </a:p>
          <a:p>
            <a:pPr>
              <a:tabLst>
                <a:tab pos="454025" algn="l"/>
                <a:tab pos="920750" algn="l"/>
                <a:tab pos="1373188" algn="l"/>
                <a:tab pos="1828800" algn="l"/>
                <a:tab pos="2284413" algn="l"/>
                <a:tab pos="2738438" algn="l"/>
              </a:tabLst>
              <a:defRPr/>
            </a:pPr>
            <a:endParaRPr lang="en-US" sz="1800" dirty="0">
              <a:latin typeface="Arial" charset="0"/>
            </a:endParaRPr>
          </a:p>
          <a:p>
            <a:pPr>
              <a:tabLst>
                <a:tab pos="454025" algn="l"/>
                <a:tab pos="920750" algn="l"/>
                <a:tab pos="1373188" algn="l"/>
                <a:tab pos="1828800" algn="l"/>
                <a:tab pos="2284413" algn="l"/>
                <a:tab pos="2738438" algn="l"/>
              </a:tabLst>
              <a:defRPr/>
            </a:pPr>
            <a:r>
              <a:rPr lang="en-US" sz="1800" dirty="0">
                <a:latin typeface="Arial" charset="0"/>
              </a:rPr>
              <a:t>				--	pollen dispersal in insects.  Thought to have evolved </a:t>
            </a:r>
          </a:p>
          <a:p>
            <a:pPr>
              <a:tabLst>
                <a:tab pos="454025" algn="l"/>
                <a:tab pos="920750" algn="l"/>
                <a:tab pos="1373188" algn="l"/>
                <a:tab pos="1828800" algn="l"/>
                <a:tab pos="2284413" algn="l"/>
                <a:tab pos="2738438" algn="l"/>
              </a:tabLst>
              <a:defRPr/>
            </a:pPr>
            <a:r>
              <a:rPr lang="en-US" sz="1800" dirty="0">
                <a:latin typeface="Arial" charset="0"/>
              </a:rPr>
              <a:t>					from wind dispersal and pollen or flower eating beetles. 				</a:t>
            </a:r>
          </a:p>
          <a:p>
            <a:pPr>
              <a:tabLst>
                <a:tab pos="454025" algn="l"/>
                <a:tab pos="920750" algn="l"/>
                <a:tab pos="1373188" algn="l"/>
                <a:tab pos="1828800" algn="l"/>
                <a:tab pos="2284413" algn="l"/>
                <a:tab pos="2738438" algn="l"/>
              </a:tabLst>
              <a:defRPr/>
            </a:pPr>
            <a:r>
              <a:rPr lang="en-US" sz="1800" dirty="0">
                <a:latin typeface="Arial" charset="0"/>
              </a:rPr>
              <a:t>				--	seed dispersal: scarification of seeds, the Dodo </a:t>
            </a:r>
          </a:p>
          <a:p>
            <a:pPr>
              <a:tabLst>
                <a:tab pos="454025" algn="l"/>
                <a:tab pos="920750" algn="l"/>
                <a:tab pos="1373188" algn="l"/>
                <a:tab pos="1828800" algn="l"/>
                <a:tab pos="2284413" algn="l"/>
                <a:tab pos="2738438" algn="l"/>
              </a:tabLst>
              <a:defRPr/>
            </a:pPr>
            <a:r>
              <a:rPr lang="en-US" sz="1800" dirty="0">
                <a:latin typeface="Arial" charset="0"/>
              </a:rPr>
              <a:t>					example with </a:t>
            </a:r>
            <a:r>
              <a:rPr lang="en-US" sz="1800" u="sng" dirty="0" err="1">
                <a:latin typeface="Arial" charset="0"/>
              </a:rPr>
              <a:t>Calvaria</a:t>
            </a:r>
            <a:r>
              <a:rPr lang="en-US" sz="1800" dirty="0">
                <a:latin typeface="Arial" charset="0"/>
              </a:rPr>
              <a:t> </a:t>
            </a:r>
            <a:r>
              <a:rPr lang="en-US" sz="1800" u="sng" dirty="0">
                <a:latin typeface="Arial" charset="0"/>
              </a:rPr>
              <a:t>major</a:t>
            </a:r>
            <a:r>
              <a:rPr lang="en-US" sz="1800" dirty="0">
                <a:latin typeface="Arial" charset="0"/>
              </a:rPr>
              <a:t> on </a:t>
            </a:r>
            <a:r>
              <a:rPr lang="en-US" sz="1800" dirty="0" err="1">
                <a:latin typeface="Arial" charset="0"/>
              </a:rPr>
              <a:t>Maritious</a:t>
            </a:r>
            <a:r>
              <a:rPr lang="en-US" sz="1800" dirty="0">
                <a:latin typeface="Arial" charset="0"/>
              </a:rPr>
              <a:t>.</a:t>
            </a:r>
          </a:p>
          <a:p>
            <a:pPr>
              <a:tabLst>
                <a:tab pos="454025" algn="l"/>
                <a:tab pos="920750" algn="l"/>
                <a:tab pos="1373188" algn="l"/>
                <a:tab pos="1828800" algn="l"/>
                <a:tab pos="2284413" algn="l"/>
                <a:tab pos="2738438" algn="l"/>
              </a:tabLst>
              <a:defRPr/>
            </a:pPr>
            <a:endParaRPr lang="en-US" sz="1800" dirty="0">
              <a:latin typeface="Arial" charset="0"/>
            </a:endParaRPr>
          </a:p>
          <a:p>
            <a:pPr>
              <a:tabLst>
                <a:tab pos="454025" algn="l"/>
                <a:tab pos="920750" algn="l"/>
                <a:tab pos="1373188" algn="l"/>
                <a:tab pos="1828800" algn="l"/>
                <a:tab pos="2284413" algn="l"/>
                <a:tab pos="2738438" algn="l"/>
              </a:tabLst>
              <a:defRPr/>
            </a:pPr>
            <a:r>
              <a:rPr lang="en-US" sz="1800" dirty="0">
                <a:solidFill>
                  <a:srgbClr val="FF0000"/>
                </a:solidFill>
                <a:latin typeface="Arial" charset="0"/>
              </a:rPr>
              <a:t>For this class, the primary effect of predators on prey is to affect prey numbers and thus population growth rate (and distribution and dispersion)</a:t>
            </a:r>
            <a:endParaRPr lang="en-US" sz="1800" dirty="0">
              <a:latin typeface="Arial" charset="0"/>
            </a:endParaRPr>
          </a:p>
          <a:p>
            <a:pPr>
              <a:tabLst>
                <a:tab pos="454025" algn="l"/>
                <a:tab pos="920750" algn="l"/>
                <a:tab pos="1373188" algn="l"/>
                <a:tab pos="1828800" algn="l"/>
                <a:tab pos="2284413" algn="l"/>
                <a:tab pos="2738438" algn="l"/>
              </a:tabLst>
              <a:defRPr/>
            </a:pPr>
            <a:endParaRPr lang="en-US" sz="1800" dirty="0">
              <a:latin typeface="Arial" charset="0"/>
            </a:endParaRPr>
          </a:p>
        </p:txBody>
      </p:sp>
      <p:sp>
        <p:nvSpPr>
          <p:cNvPr id="46082"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46083" name="Picture 4"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042838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69634"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33401" y="685800"/>
            <a:ext cx="8229600" cy="3416320"/>
          </a:xfrm>
          <a:prstGeom prst="rect">
            <a:avLst/>
          </a:prstGeom>
          <a:noFill/>
        </p:spPr>
        <p:txBody>
          <a:bodyPr wrap="square" rtlCol="0">
            <a:spAutoFit/>
          </a:bodyPr>
          <a:lstStyle/>
          <a:p>
            <a:r>
              <a:rPr lang="en-US" sz="1800" dirty="0">
                <a:latin typeface="Arial"/>
                <a:cs typeface="Arial"/>
              </a:rPr>
              <a:t> E.	 An ecologist grows a prey species by itself (monoculture) at various densities and measures it's per-capita growth rate. He uses this information to create the graph above on the left.  He then grows this species with a predator, finding that the predator and prey exhibit damped oscillations that stabilize at some positive abundance for both species -- they coexist. </a:t>
            </a:r>
          </a:p>
          <a:p>
            <a:r>
              <a:rPr lang="en-US" sz="1800" dirty="0">
                <a:latin typeface="Arial"/>
                <a:cs typeface="Arial"/>
              </a:rPr>
              <a:t> </a:t>
            </a:r>
          </a:p>
          <a:p>
            <a:pPr marL="334963" indent="-334963">
              <a:tabLst>
                <a:tab pos="334963" algn="l"/>
              </a:tabLst>
            </a:pPr>
            <a:r>
              <a:rPr lang="en-US" sz="1800" dirty="0">
                <a:latin typeface="Arial"/>
                <a:cs typeface="Arial"/>
              </a:rPr>
              <a:t>1.	(10 </a:t>
            </a:r>
            <a:r>
              <a:rPr lang="en-US" sz="1800" dirty="0" err="1">
                <a:latin typeface="Arial"/>
                <a:cs typeface="Arial"/>
              </a:rPr>
              <a:t>pts</a:t>
            </a:r>
            <a:r>
              <a:rPr lang="en-US" sz="1800" dirty="0">
                <a:latin typeface="Arial"/>
                <a:cs typeface="Arial"/>
              </a:rPr>
              <a:t>) Draw appropriate isoclines for this situation in the graph on the right.  Label all isoclines and intercepts.</a:t>
            </a:r>
          </a:p>
          <a:p>
            <a:pPr marL="334963" indent="-334963">
              <a:tabLst>
                <a:tab pos="334963" algn="l"/>
              </a:tabLst>
            </a:pPr>
            <a:r>
              <a:rPr lang="en-US" sz="1800" dirty="0" smtClean="0">
                <a:latin typeface="Arial"/>
                <a:cs typeface="Arial"/>
              </a:rPr>
              <a:t>2.	(</a:t>
            </a:r>
            <a:r>
              <a:rPr lang="en-US" sz="1800" dirty="0">
                <a:latin typeface="Arial"/>
                <a:cs typeface="Arial"/>
              </a:rPr>
              <a:t>4 </a:t>
            </a:r>
            <a:r>
              <a:rPr lang="en-US" sz="1800" dirty="0" err="1">
                <a:latin typeface="Arial"/>
                <a:cs typeface="Arial"/>
              </a:rPr>
              <a:t>pts</a:t>
            </a:r>
            <a:r>
              <a:rPr lang="en-US" sz="1800" dirty="0">
                <a:latin typeface="Arial"/>
                <a:cs typeface="Arial"/>
              </a:rPr>
              <a:t>) Now, through time, the prey species evolves (but not the predator) to resist being captured when encountered, by having a harder shell.  How do you expect this to change your isoclines?</a:t>
            </a:r>
          </a:p>
          <a:p>
            <a:endParaRPr lang="en-US" sz="1800" dirty="0">
              <a:latin typeface="Arial"/>
              <a:cs typeface="Arial"/>
            </a:endParaRPr>
          </a:p>
        </p:txBody>
      </p:sp>
      <p:pic>
        <p:nvPicPr>
          <p:cNvPr id="102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5900" y="3962400"/>
            <a:ext cx="308610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962400"/>
            <a:ext cx="26797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69634"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33401" y="685800"/>
            <a:ext cx="8229600" cy="3416320"/>
          </a:xfrm>
          <a:prstGeom prst="rect">
            <a:avLst/>
          </a:prstGeom>
          <a:noFill/>
        </p:spPr>
        <p:txBody>
          <a:bodyPr wrap="square" rtlCol="0">
            <a:spAutoFit/>
          </a:bodyPr>
          <a:lstStyle/>
          <a:p>
            <a:r>
              <a:rPr lang="en-US" sz="1800" dirty="0" smtClean="0">
                <a:solidFill>
                  <a:srgbClr val="FF0000"/>
                </a:solidFill>
                <a:latin typeface="Arial"/>
                <a:cs typeface="Arial"/>
              </a:rPr>
              <a:t>Here is the answer to the previous problem.</a:t>
            </a:r>
            <a:r>
              <a:rPr lang="en-US" sz="1800" dirty="0" smtClean="0">
                <a:latin typeface="Arial"/>
                <a:cs typeface="Arial"/>
              </a:rPr>
              <a:t>  The solid line is the prey isocline and the dashed line is the predator isocline.  The black lines are the initial solution to question 1.  The </a:t>
            </a:r>
            <a:r>
              <a:rPr lang="en-US" sz="1800" dirty="0" smtClean="0">
                <a:solidFill>
                  <a:srgbClr val="008000"/>
                </a:solidFill>
                <a:latin typeface="Arial"/>
                <a:cs typeface="Arial"/>
              </a:rPr>
              <a:t>green</a:t>
            </a:r>
            <a:r>
              <a:rPr lang="en-US" sz="1800" dirty="0" smtClean="0">
                <a:latin typeface="Arial"/>
                <a:cs typeface="Arial"/>
              </a:rPr>
              <a:t> lines are the solution to question 2, when the capture efficiency decreases.  Remember the y intercept is r/</a:t>
            </a:r>
            <a:r>
              <a:rPr lang="en-US" sz="1800" dirty="0" smtClean="0">
                <a:latin typeface="Symbol" charset="2"/>
                <a:cs typeface="Symbol" charset="2"/>
              </a:rPr>
              <a:t>q</a:t>
            </a:r>
            <a:r>
              <a:rPr lang="en-US" sz="1800" baseline="-25000" dirty="0" smtClean="0">
                <a:latin typeface="Arial"/>
                <a:cs typeface="Arial"/>
              </a:rPr>
              <a:t>c</a:t>
            </a:r>
            <a:r>
              <a:rPr lang="en-US" sz="1800" dirty="0" smtClean="0">
                <a:latin typeface="Arial"/>
                <a:cs typeface="Arial"/>
              </a:rPr>
              <a:t>,</a:t>
            </a:r>
            <a:r>
              <a:rPr lang="en-US" sz="1800" dirty="0">
                <a:latin typeface="Arial"/>
                <a:cs typeface="Arial"/>
              </a:rPr>
              <a:t> </a:t>
            </a:r>
            <a:r>
              <a:rPr lang="en-US" sz="1800" dirty="0" smtClean="0">
                <a:latin typeface="Arial"/>
                <a:cs typeface="Arial"/>
              </a:rPr>
              <a:t>while the x intercept is m/</a:t>
            </a:r>
            <a:r>
              <a:rPr lang="en-US" sz="1800" dirty="0" err="1" smtClean="0">
                <a:latin typeface="Symbol" charset="2"/>
                <a:cs typeface="Symbol" charset="2"/>
              </a:rPr>
              <a:t>q</a:t>
            </a:r>
            <a:r>
              <a:rPr lang="en-US" sz="1800" baseline="-25000" dirty="0" err="1" smtClean="0">
                <a:latin typeface="Arial"/>
                <a:cs typeface="Arial"/>
              </a:rPr>
              <a:t>c</a:t>
            </a:r>
            <a:r>
              <a:rPr lang="en-US" sz="1800" dirty="0" err="1">
                <a:latin typeface="Symbol" charset="2"/>
                <a:cs typeface="Symbol" charset="2"/>
              </a:rPr>
              <a:t>q</a:t>
            </a:r>
            <a:r>
              <a:rPr lang="en-US" sz="1800" baseline="-25000" dirty="0" err="1" smtClean="0">
                <a:latin typeface="Arial"/>
                <a:cs typeface="Arial"/>
              </a:rPr>
              <a:t>r</a:t>
            </a:r>
            <a:endParaRPr lang="en-US" sz="1800" baseline="-25000" dirty="0">
              <a:latin typeface="Arial"/>
              <a:cs typeface="Arial"/>
            </a:endParaRPr>
          </a:p>
          <a:p>
            <a:r>
              <a:rPr lang="en-US" sz="1800" dirty="0">
                <a:latin typeface="Arial"/>
                <a:cs typeface="Arial"/>
              </a:rPr>
              <a:t> </a:t>
            </a:r>
          </a:p>
          <a:p>
            <a:pPr marL="334963" indent="-334963">
              <a:tabLst>
                <a:tab pos="334963" algn="l"/>
              </a:tabLst>
            </a:pPr>
            <a:r>
              <a:rPr lang="en-US" sz="1800" dirty="0">
                <a:latin typeface="Arial"/>
                <a:cs typeface="Arial"/>
              </a:rPr>
              <a:t>1.	(10 </a:t>
            </a:r>
            <a:r>
              <a:rPr lang="en-US" sz="1800" dirty="0" err="1">
                <a:latin typeface="Arial"/>
                <a:cs typeface="Arial"/>
              </a:rPr>
              <a:t>pts</a:t>
            </a:r>
            <a:r>
              <a:rPr lang="en-US" sz="1800" dirty="0">
                <a:latin typeface="Arial"/>
                <a:cs typeface="Arial"/>
              </a:rPr>
              <a:t>) Draw appropriate isoclines for this situation in the graph on the right.  Label all isoclines and intercepts.</a:t>
            </a:r>
          </a:p>
          <a:p>
            <a:pPr marL="334963" indent="-334963">
              <a:tabLst>
                <a:tab pos="334963" algn="l"/>
              </a:tabLst>
            </a:pPr>
            <a:r>
              <a:rPr lang="en-US" sz="1800" dirty="0" smtClean="0">
                <a:latin typeface="Arial"/>
                <a:cs typeface="Arial"/>
              </a:rPr>
              <a:t>2.	(</a:t>
            </a:r>
            <a:r>
              <a:rPr lang="en-US" sz="1800" dirty="0">
                <a:latin typeface="Arial"/>
                <a:cs typeface="Arial"/>
              </a:rPr>
              <a:t>4 </a:t>
            </a:r>
            <a:r>
              <a:rPr lang="en-US" sz="1800" dirty="0" err="1">
                <a:latin typeface="Arial"/>
                <a:cs typeface="Arial"/>
              </a:rPr>
              <a:t>pts</a:t>
            </a:r>
            <a:r>
              <a:rPr lang="en-US" sz="1800" dirty="0">
                <a:latin typeface="Arial"/>
                <a:cs typeface="Arial"/>
              </a:rPr>
              <a:t>) Now, through time, the prey species evolves (but not the predator) to resist being captured when encountered, by having a harder shell.  How do you expect this to change your isoclines?</a:t>
            </a:r>
          </a:p>
          <a:p>
            <a:endParaRPr lang="en-US" sz="1800" dirty="0">
              <a:latin typeface="Arial"/>
              <a:cs typeface="Arial"/>
            </a:endParaRPr>
          </a:p>
        </p:txBody>
      </p:sp>
      <p:pic>
        <p:nvPicPr>
          <p:cNvPr id="102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5900" y="3962400"/>
            <a:ext cx="308610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stretch>
            <a:fillRect/>
          </a:stretch>
        </p:blipFill>
        <p:spPr>
          <a:xfrm>
            <a:off x="5029200" y="3962400"/>
            <a:ext cx="2959493" cy="2633677"/>
          </a:xfrm>
          <a:prstGeom prst="rect">
            <a:avLst/>
          </a:prstGeom>
        </p:spPr>
      </p:pic>
    </p:spTree>
    <p:extLst>
      <p:ext uri="{BB962C8B-B14F-4D97-AF65-F5344CB8AC3E}">
        <p14:creationId xmlns:p14="http://schemas.microsoft.com/office/powerpoint/2010/main" val="423366867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74700" y="0"/>
            <a:ext cx="7573252" cy="6858000"/>
          </a:xfrm>
          <a:prstGeom prst="rect">
            <a:avLst/>
          </a:prstGeom>
        </p:spPr>
      </p:pic>
    </p:spTree>
    <p:extLst>
      <p:ext uri="{BB962C8B-B14F-4D97-AF65-F5344CB8AC3E}">
        <p14:creationId xmlns:p14="http://schemas.microsoft.com/office/powerpoint/2010/main" val="277924680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74700" y="0"/>
            <a:ext cx="7573252" cy="6858000"/>
          </a:xfrm>
          <a:prstGeom prst="rect">
            <a:avLst/>
          </a:prstGeom>
        </p:spPr>
      </p:pic>
      <p:pic>
        <p:nvPicPr>
          <p:cNvPr id="4" name="Picture 3"/>
          <p:cNvPicPr>
            <a:picLocks noChangeAspect="1"/>
          </p:cNvPicPr>
          <p:nvPr/>
        </p:nvPicPr>
        <p:blipFill>
          <a:blip r:embed="rId4"/>
          <a:stretch>
            <a:fillRect/>
          </a:stretch>
        </p:blipFill>
        <p:spPr>
          <a:xfrm>
            <a:off x="990600" y="2438400"/>
            <a:ext cx="7302500" cy="3457329"/>
          </a:xfrm>
          <a:prstGeom prst="rect">
            <a:avLst/>
          </a:prstGeom>
          <a:solidFill>
            <a:srgbClr val="FFFFFF"/>
          </a:solidFill>
        </p:spPr>
      </p:pic>
    </p:spTree>
    <p:extLst>
      <p:ext uri="{BB962C8B-B14F-4D97-AF65-F5344CB8AC3E}">
        <p14:creationId xmlns:p14="http://schemas.microsoft.com/office/powerpoint/2010/main" val="60234248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73200" y="0"/>
            <a:ext cx="6193988" cy="6858000"/>
          </a:xfrm>
          <a:prstGeom prst="rect">
            <a:avLst/>
          </a:prstGeom>
        </p:spPr>
      </p:pic>
    </p:spTree>
    <p:extLst>
      <p:ext uri="{BB962C8B-B14F-4D97-AF65-F5344CB8AC3E}">
        <p14:creationId xmlns:p14="http://schemas.microsoft.com/office/powerpoint/2010/main" val="238511489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73200" y="0"/>
            <a:ext cx="6193988" cy="6858000"/>
          </a:xfrm>
          <a:prstGeom prst="rect">
            <a:avLst/>
          </a:prstGeom>
        </p:spPr>
      </p:pic>
      <p:sp>
        <p:nvSpPr>
          <p:cNvPr id="2" name="TextBox 1"/>
          <p:cNvSpPr txBox="1"/>
          <p:nvPr/>
        </p:nvSpPr>
        <p:spPr>
          <a:xfrm>
            <a:off x="609600" y="1649849"/>
            <a:ext cx="3733800" cy="1169551"/>
          </a:xfrm>
          <a:prstGeom prst="rect">
            <a:avLst/>
          </a:prstGeom>
          <a:noFill/>
        </p:spPr>
        <p:txBody>
          <a:bodyPr wrap="square" rtlCol="0">
            <a:spAutoFit/>
          </a:bodyPr>
          <a:lstStyle/>
          <a:p>
            <a:r>
              <a:rPr lang="en-US" sz="1400" dirty="0" smtClean="0">
                <a:latin typeface="Arial"/>
                <a:cs typeface="Arial"/>
              </a:rPr>
              <a:t>You cannot tell from just the top figure.  It could be coexisting predators or coexisting predator prey.  To test which, you can jus grow each species alone.  Predators would go extinct without prey.</a:t>
            </a:r>
            <a:endParaRPr lang="en-US" sz="1400" dirty="0">
              <a:latin typeface="Arial"/>
              <a:cs typeface="Arial"/>
            </a:endParaRPr>
          </a:p>
        </p:txBody>
      </p:sp>
      <p:pic>
        <p:nvPicPr>
          <p:cNvPr id="6" name="Picture 5"/>
          <p:cNvPicPr>
            <a:picLocks noChangeAspect="1"/>
          </p:cNvPicPr>
          <p:nvPr/>
        </p:nvPicPr>
        <p:blipFill>
          <a:blip r:embed="rId4"/>
          <a:stretch>
            <a:fillRect/>
          </a:stretch>
        </p:blipFill>
        <p:spPr>
          <a:xfrm>
            <a:off x="1295400" y="3898858"/>
            <a:ext cx="2895600" cy="2578142"/>
          </a:xfrm>
          <a:prstGeom prst="rect">
            <a:avLst/>
          </a:prstGeom>
          <a:solidFill>
            <a:srgbClr val="FFFFFF"/>
          </a:solidFill>
        </p:spPr>
      </p:pic>
    </p:spTree>
    <p:extLst>
      <p:ext uri="{BB962C8B-B14F-4D97-AF65-F5344CB8AC3E}">
        <p14:creationId xmlns:p14="http://schemas.microsoft.com/office/powerpoint/2010/main" val="233542578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69634"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Box 6"/>
          <p:cNvSpPr txBox="1">
            <a:spLocks noChangeArrowheads="1"/>
          </p:cNvSpPr>
          <p:nvPr/>
        </p:nvSpPr>
        <p:spPr bwMode="auto">
          <a:xfrm>
            <a:off x="457200" y="612775"/>
            <a:ext cx="8229600" cy="5940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688975" indent="-231775">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000" u="sng" dirty="0" smtClean="0">
                <a:latin typeface="Arial" charset="0"/>
                <a:cs typeface="Arial" charset="0"/>
              </a:rPr>
              <a:t>Study Guide Items from Lecture 16</a:t>
            </a:r>
          </a:p>
          <a:p>
            <a:pPr>
              <a:defRPr/>
            </a:pPr>
            <a:endParaRPr lang="en-US" sz="1800" dirty="0" smtClean="0">
              <a:latin typeface="Arial" charset="0"/>
              <a:cs typeface="Arial" charset="0"/>
            </a:endParaRPr>
          </a:p>
          <a:p>
            <a:pPr>
              <a:defRPr/>
            </a:pPr>
            <a:r>
              <a:rPr lang="en-US" sz="1800" u="sng" dirty="0" smtClean="0">
                <a:latin typeface="Arial" charset="0"/>
                <a:cs typeface="Arial" charset="0"/>
              </a:rPr>
              <a:t>Terms:</a:t>
            </a:r>
            <a:endParaRPr lang="en-US" sz="1800" dirty="0" smtClean="0">
              <a:latin typeface="Arial" charset="0"/>
              <a:cs typeface="Arial" charset="0"/>
            </a:endParaRPr>
          </a:p>
          <a:p>
            <a:pPr lvl="1">
              <a:buFont typeface="Arial" charset="0"/>
              <a:buChar char="•"/>
              <a:tabLst>
                <a:tab pos="3651250" algn="l"/>
                <a:tab pos="3881438" algn="l"/>
              </a:tabLst>
              <a:defRPr/>
            </a:pPr>
            <a:r>
              <a:rPr lang="en-US" sz="1800" dirty="0" smtClean="0">
                <a:latin typeface="Arial" charset="0"/>
                <a:cs typeface="Arial" charset="0"/>
              </a:rPr>
              <a:t>Biological control</a:t>
            </a:r>
            <a:r>
              <a:rPr lang="en-US" sz="1800" dirty="0">
                <a:latin typeface="Arial" charset="0"/>
                <a:cs typeface="Arial" charset="0"/>
              </a:rPr>
              <a:t>	•	</a:t>
            </a:r>
            <a:r>
              <a:rPr lang="en-US" sz="1800" dirty="0" smtClean="0">
                <a:latin typeface="Arial" charset="0"/>
                <a:cs typeface="Arial" charset="0"/>
              </a:rPr>
              <a:t>Trophic </a:t>
            </a:r>
            <a:r>
              <a:rPr lang="en-US" sz="1800" dirty="0">
                <a:latin typeface="Arial" charset="0"/>
                <a:cs typeface="Arial" charset="0"/>
              </a:rPr>
              <a:t>cascade</a:t>
            </a:r>
          </a:p>
          <a:p>
            <a:pPr marL="742950" lvl="1" indent="-285750">
              <a:buFont typeface="Arial"/>
              <a:buChar char="•"/>
              <a:tabLst>
                <a:tab pos="3654425" algn="l"/>
                <a:tab pos="3879850" algn="l"/>
              </a:tabLst>
            </a:pPr>
            <a:r>
              <a:rPr lang="en-US" sz="1800" dirty="0">
                <a:latin typeface="Arial" charset="0"/>
                <a:cs typeface="Arial" charset="0"/>
              </a:rPr>
              <a:t>Functional response	•	</a:t>
            </a:r>
            <a:r>
              <a:rPr lang="en-US" sz="1800" dirty="0" smtClean="0">
                <a:latin typeface="Arial" charset="0"/>
                <a:cs typeface="Arial" charset="0"/>
              </a:rPr>
              <a:t>Integrated </a:t>
            </a:r>
            <a:r>
              <a:rPr lang="en-US" sz="1800" dirty="0">
                <a:latin typeface="Arial" charset="0"/>
                <a:cs typeface="Arial" charset="0"/>
              </a:rPr>
              <a:t>pest </a:t>
            </a:r>
            <a:r>
              <a:rPr lang="en-US" sz="1800" dirty="0" smtClean="0">
                <a:latin typeface="Arial" charset="0"/>
                <a:cs typeface="Arial" charset="0"/>
              </a:rPr>
              <a:t>management</a:t>
            </a:r>
          </a:p>
          <a:p>
            <a:pPr marL="742950" lvl="1" indent="-285750">
              <a:buFont typeface="Arial"/>
              <a:buChar char="•"/>
              <a:tabLst>
                <a:tab pos="3654425" algn="l"/>
                <a:tab pos="3879850" algn="l"/>
              </a:tabLst>
            </a:pPr>
            <a:r>
              <a:rPr lang="en-US" sz="1800" dirty="0" smtClean="0">
                <a:latin typeface="Arial" charset="0"/>
                <a:cs typeface="Arial" charset="0"/>
              </a:rPr>
              <a:t> </a:t>
            </a:r>
            <a:r>
              <a:rPr lang="en-US" sz="1800" dirty="0" err="1" smtClean="0">
                <a:latin typeface="Arial" charset="0"/>
                <a:cs typeface="Arial" charset="0"/>
              </a:rPr>
              <a:t>myxomatosis</a:t>
            </a:r>
            <a:r>
              <a:rPr lang="en-US" sz="1800" dirty="0">
                <a:latin typeface="Arial" charset="0"/>
                <a:cs typeface="Arial" charset="0"/>
              </a:rPr>
              <a:t>	•	handling time</a:t>
            </a:r>
          </a:p>
          <a:p>
            <a:pPr>
              <a:buFont typeface="Arial" charset="0"/>
              <a:buChar char="•"/>
              <a:defRPr/>
            </a:pPr>
            <a:endParaRPr lang="en-US" sz="1800" dirty="0" smtClean="0">
              <a:latin typeface="Arial" charset="0"/>
              <a:cs typeface="Arial" charset="0"/>
            </a:endParaRPr>
          </a:p>
          <a:p>
            <a:pPr>
              <a:defRPr/>
            </a:pPr>
            <a:r>
              <a:rPr lang="en-US" sz="1800" u="sng" dirty="0" smtClean="0">
                <a:latin typeface="Arial" charset="0"/>
                <a:cs typeface="Arial" charset="0"/>
              </a:rPr>
              <a:t>Concepts:</a:t>
            </a:r>
          </a:p>
          <a:p>
            <a:pPr lvl="1">
              <a:buFontTx/>
              <a:buChar char="•"/>
            </a:pPr>
            <a:r>
              <a:rPr lang="en-US" sz="1800" dirty="0" smtClean="0">
                <a:latin typeface="Arial" charset="0"/>
                <a:cs typeface="Arial" charset="0"/>
              </a:rPr>
              <a:t>Effects </a:t>
            </a:r>
            <a:r>
              <a:rPr lang="en-US" sz="1800" dirty="0">
                <a:latin typeface="Arial" charset="0"/>
                <a:cs typeface="Arial" charset="0"/>
              </a:rPr>
              <a:t>of predators on prey behavior</a:t>
            </a:r>
          </a:p>
          <a:p>
            <a:pPr lvl="1">
              <a:buFontTx/>
              <a:buChar char="•"/>
            </a:pPr>
            <a:r>
              <a:rPr lang="en-US" sz="1800" dirty="0">
                <a:latin typeface="Arial" charset="0"/>
                <a:cs typeface="Arial" charset="0"/>
              </a:rPr>
              <a:t>Effects of prey on predator behavior</a:t>
            </a:r>
          </a:p>
          <a:p>
            <a:pPr lvl="1">
              <a:buFontTx/>
              <a:buChar char="•"/>
            </a:pPr>
            <a:r>
              <a:rPr lang="en-US" sz="1800" dirty="0">
                <a:latin typeface="Arial" charset="0"/>
                <a:cs typeface="Arial" charset="0"/>
              </a:rPr>
              <a:t>Types of functional response curves</a:t>
            </a:r>
          </a:p>
          <a:p>
            <a:pPr lvl="1">
              <a:buFontTx/>
              <a:buChar char="•"/>
            </a:pPr>
            <a:r>
              <a:rPr lang="en-US" sz="1800" dirty="0">
                <a:latin typeface="Arial" charset="0"/>
                <a:cs typeface="Arial" charset="0"/>
              </a:rPr>
              <a:t>Evolutionary instability of predator-prey </a:t>
            </a:r>
            <a:r>
              <a:rPr lang="en-US" sz="1800" dirty="0" smtClean="0">
                <a:latin typeface="Arial" charset="0"/>
                <a:cs typeface="Arial" charset="0"/>
              </a:rPr>
              <a:t>relationships</a:t>
            </a:r>
          </a:p>
          <a:p>
            <a:pPr lvl="1">
              <a:buFontTx/>
              <a:buChar char="•"/>
            </a:pPr>
            <a:r>
              <a:rPr lang="en-US" sz="1800" dirty="0">
                <a:latin typeface="Arial" charset="0"/>
                <a:cs typeface="Arial" charset="0"/>
              </a:rPr>
              <a:t>Successes and failures of biological control</a:t>
            </a:r>
          </a:p>
          <a:p>
            <a:pPr lvl="1">
              <a:buFontTx/>
              <a:buChar char="•"/>
            </a:pPr>
            <a:r>
              <a:rPr lang="en-US" sz="1800" dirty="0">
                <a:latin typeface="Arial" charset="0"/>
                <a:cs typeface="Arial" charset="0"/>
              </a:rPr>
              <a:t>“classic” vs. “non-equilibrium” approaches to pest management</a:t>
            </a:r>
          </a:p>
          <a:p>
            <a:pPr lvl="1">
              <a:buFontTx/>
              <a:buChar char="•"/>
            </a:pPr>
            <a:r>
              <a:rPr lang="en-US" sz="1800" dirty="0">
                <a:latin typeface="Arial" charset="0"/>
                <a:cs typeface="Arial" charset="0"/>
              </a:rPr>
              <a:t>What types of species work or don’t work for biological control</a:t>
            </a:r>
          </a:p>
          <a:p>
            <a:pPr lvl="1">
              <a:buFontTx/>
              <a:buChar char="•"/>
            </a:pPr>
            <a:r>
              <a:rPr lang="en-US" sz="1800" dirty="0">
                <a:latin typeface="Arial" charset="0"/>
                <a:cs typeface="Arial" charset="0"/>
              </a:rPr>
              <a:t>Steps of integrated pest management</a:t>
            </a:r>
          </a:p>
          <a:p>
            <a:pPr>
              <a:defRPr/>
            </a:pPr>
            <a:endParaRPr lang="en-US" sz="1800" u="sng" dirty="0" smtClean="0">
              <a:latin typeface="Arial" charset="0"/>
              <a:cs typeface="Arial" charset="0"/>
            </a:endParaRPr>
          </a:p>
          <a:p>
            <a:pPr>
              <a:defRPr/>
            </a:pPr>
            <a:r>
              <a:rPr lang="en-US" sz="1800" u="sng" dirty="0" smtClean="0">
                <a:latin typeface="Arial" charset="0"/>
                <a:cs typeface="Arial" charset="0"/>
              </a:rPr>
              <a:t>Case Studies:</a:t>
            </a:r>
          </a:p>
          <a:p>
            <a:pPr marL="684213" lvl="1" indent="-285750">
              <a:buFont typeface="Arial"/>
              <a:buChar char="•"/>
            </a:pPr>
            <a:r>
              <a:rPr lang="en-US" sz="1800" dirty="0">
                <a:latin typeface="Arial" charset="0"/>
                <a:cs typeface="Arial" charset="0"/>
              </a:rPr>
              <a:t>cottony cushion scale and </a:t>
            </a:r>
            <a:r>
              <a:rPr lang="en-US" sz="1800" dirty="0" err="1">
                <a:latin typeface="Arial" charset="0"/>
                <a:cs typeface="Arial" charset="0"/>
              </a:rPr>
              <a:t>vedalia</a:t>
            </a:r>
            <a:r>
              <a:rPr lang="en-US" sz="1800" dirty="0">
                <a:latin typeface="Arial" charset="0"/>
                <a:cs typeface="Arial" charset="0"/>
              </a:rPr>
              <a:t> on citrus</a:t>
            </a:r>
          </a:p>
          <a:p>
            <a:pPr marL="684213" lvl="1" indent="-285750">
              <a:buFont typeface="Arial"/>
              <a:buChar char="•"/>
            </a:pPr>
            <a:r>
              <a:rPr lang="en-US" sz="1800" dirty="0">
                <a:latin typeface="Arial" charset="0"/>
                <a:cs typeface="Arial" charset="0"/>
              </a:rPr>
              <a:t>rabbits and </a:t>
            </a:r>
            <a:r>
              <a:rPr lang="en-US" sz="1800" dirty="0" err="1">
                <a:latin typeface="Arial" charset="0"/>
                <a:cs typeface="Arial" charset="0"/>
              </a:rPr>
              <a:t>myxomatosis</a:t>
            </a:r>
            <a:r>
              <a:rPr lang="en-US" sz="1800" dirty="0">
                <a:latin typeface="Arial" charset="0"/>
                <a:cs typeface="Arial" charset="0"/>
              </a:rPr>
              <a:t> in Australia</a:t>
            </a:r>
          </a:p>
          <a:p>
            <a:pPr marL="684213" lvl="1" indent="-285750">
              <a:buFont typeface="Arial"/>
              <a:buChar char="•"/>
            </a:pPr>
            <a:r>
              <a:rPr lang="en-US" sz="1800" dirty="0">
                <a:latin typeface="Arial" charset="0"/>
                <a:cs typeface="Arial" charset="0"/>
              </a:rPr>
              <a:t>rats in Micronesia</a:t>
            </a:r>
          </a:p>
        </p:txBody>
      </p:sp>
    </p:spTree>
    <p:extLst>
      <p:ext uri="{BB962C8B-B14F-4D97-AF65-F5344CB8AC3E}">
        <p14:creationId xmlns:p14="http://schemas.microsoft.com/office/powerpoint/2010/main" val="212751818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304800" y="838200"/>
            <a:ext cx="8458200" cy="3600450"/>
          </a:xfrm>
          <a:prstGeom prst="rect">
            <a:avLst/>
          </a:prstGeom>
          <a:noFill/>
          <a:ln w="9525">
            <a:noFill/>
            <a:miter lim="800000"/>
            <a:headEnd/>
            <a:tailEnd/>
          </a:ln>
        </p:spPr>
        <p:txBody>
          <a:bodyPr>
            <a:spAutoFit/>
          </a:bodyPr>
          <a:lstStyle/>
          <a:p>
            <a:pPr>
              <a:tabLst>
                <a:tab pos="454025" algn="l"/>
                <a:tab pos="920750" algn="l"/>
                <a:tab pos="1373188" algn="l"/>
                <a:tab pos="1828800" algn="l"/>
                <a:tab pos="2284413" algn="l"/>
                <a:tab pos="2738438" algn="l"/>
              </a:tabLst>
              <a:defRPr/>
            </a:pPr>
            <a:r>
              <a:rPr lang="en-US" sz="2000" dirty="0">
                <a:solidFill>
                  <a:srgbClr val="000000"/>
                </a:solidFill>
                <a:latin typeface="Arial"/>
                <a:ea typeface="+mn-ea"/>
                <a:cs typeface="Arial"/>
              </a:rPr>
              <a:t>IV. Populations and Biotic Influences	</a:t>
            </a:r>
          </a:p>
          <a:p>
            <a:pPr>
              <a:tabLst>
                <a:tab pos="454025" algn="l"/>
                <a:tab pos="920750" algn="l"/>
                <a:tab pos="1373188" algn="l"/>
                <a:tab pos="1828800" algn="l"/>
                <a:tab pos="2284413" algn="l"/>
                <a:tab pos="2738438" algn="l"/>
              </a:tabLst>
              <a:defRPr/>
            </a:pPr>
            <a:r>
              <a:rPr lang="en-US" sz="2000" dirty="0">
                <a:solidFill>
                  <a:srgbClr val="000000"/>
                </a:solidFill>
                <a:latin typeface="Arial"/>
                <a:ea typeface="+mn-ea"/>
                <a:cs typeface="Arial"/>
              </a:rPr>
              <a:t>	. . . .</a:t>
            </a:r>
          </a:p>
          <a:p>
            <a:pPr>
              <a:tabLst>
                <a:tab pos="454025" algn="l"/>
                <a:tab pos="920750" algn="l"/>
                <a:tab pos="1373188" algn="l"/>
                <a:tab pos="1828800" algn="l"/>
                <a:tab pos="2284413" algn="l"/>
                <a:tab pos="2738438" algn="l"/>
              </a:tabLst>
              <a:defRPr/>
            </a:pPr>
            <a:r>
              <a:rPr lang="en-US" sz="2000" dirty="0">
                <a:latin typeface="Arial"/>
                <a:ea typeface="+mn-ea"/>
                <a:cs typeface="Arial"/>
              </a:rPr>
              <a:t>	D. 	Predation</a:t>
            </a:r>
          </a:p>
          <a:p>
            <a:pPr>
              <a:tabLst>
                <a:tab pos="454025" algn="l"/>
                <a:tab pos="920750" algn="l"/>
                <a:tab pos="1373188" algn="l"/>
                <a:tab pos="1828800" algn="l"/>
                <a:tab pos="2284413" algn="l"/>
                <a:tab pos="2738438" algn="l"/>
              </a:tabLst>
              <a:defRPr/>
            </a:pPr>
            <a:r>
              <a:rPr lang="en-US" sz="2000" dirty="0">
                <a:latin typeface="Arial"/>
                <a:ea typeface="+mn-ea"/>
                <a:cs typeface="Arial"/>
              </a:rPr>
              <a:t>		. .</a:t>
            </a:r>
          </a:p>
          <a:p>
            <a:pPr>
              <a:tabLst>
                <a:tab pos="454025" algn="l"/>
                <a:tab pos="920750" algn="l"/>
                <a:tab pos="1373188" algn="l"/>
                <a:tab pos="1828800" algn="l"/>
                <a:tab pos="2284413" algn="l"/>
                <a:tab pos="2738438" algn="l"/>
              </a:tabLst>
              <a:defRPr/>
            </a:pPr>
            <a:r>
              <a:rPr lang="en-US" sz="2000" dirty="0">
                <a:latin typeface="Arial"/>
                <a:ea typeface="+mn-ea"/>
                <a:cs typeface="Arial"/>
              </a:rPr>
              <a:t>		4.	Prey:  Effects of predation </a:t>
            </a:r>
            <a:r>
              <a:rPr lang="en-US" sz="2000" dirty="0" smtClean="0">
                <a:latin typeface="Arial"/>
                <a:ea typeface="+mn-ea"/>
                <a:cs typeface="Arial"/>
              </a:rPr>
              <a:t>on prey behavior</a:t>
            </a:r>
            <a:endParaRPr lang="en-US" sz="2000" dirty="0">
              <a:latin typeface="Arial"/>
              <a:ea typeface="+mn-ea"/>
              <a:cs typeface="Arial"/>
            </a:endParaRPr>
          </a:p>
          <a:p>
            <a:pPr>
              <a:tabLst>
                <a:tab pos="454025" algn="l"/>
                <a:tab pos="920750" algn="l"/>
                <a:tab pos="1373188" algn="l"/>
                <a:tab pos="1828800" algn="l"/>
                <a:tab pos="2284413" algn="l"/>
                <a:tab pos="2738438" algn="l"/>
              </a:tabLst>
              <a:defRPr/>
            </a:pPr>
            <a:endParaRPr lang="en-US" sz="2000" dirty="0">
              <a:latin typeface="Arial"/>
              <a:ea typeface="+mn-ea"/>
              <a:cs typeface="Arial"/>
            </a:endParaRPr>
          </a:p>
          <a:p>
            <a:pPr>
              <a:tabLst>
                <a:tab pos="454025" algn="l"/>
                <a:tab pos="920750" algn="l"/>
                <a:tab pos="1373188" algn="l"/>
                <a:tab pos="1828800" algn="l"/>
                <a:tab pos="2284413" algn="l"/>
                <a:tab pos="2738438" algn="l"/>
              </a:tabLst>
              <a:defRPr/>
            </a:pPr>
            <a:r>
              <a:rPr lang="en-US" sz="2000" dirty="0">
                <a:latin typeface="Arial"/>
                <a:ea typeface="+mn-ea"/>
                <a:cs typeface="Arial"/>
              </a:rPr>
              <a:t>		5.	Responses of predators to prey:</a:t>
            </a:r>
          </a:p>
          <a:p>
            <a:pPr marL="1824038" indent="-1824038">
              <a:tabLst>
                <a:tab pos="454025" algn="l"/>
                <a:tab pos="920750" algn="l"/>
                <a:tab pos="1373188" algn="l"/>
                <a:tab pos="1828800" algn="l"/>
                <a:tab pos="2284413" algn="l"/>
                <a:tab pos="2738438" algn="l"/>
              </a:tabLst>
              <a:defRPr/>
            </a:pPr>
            <a:r>
              <a:rPr lang="en-US" sz="2000" dirty="0">
                <a:latin typeface="Arial"/>
                <a:ea typeface="+mn-ea"/>
                <a:cs typeface="Arial"/>
              </a:rPr>
              <a:t>			</a:t>
            </a:r>
            <a:r>
              <a:rPr lang="en-US" sz="2000" dirty="0">
                <a:solidFill>
                  <a:srgbClr val="FF0000"/>
                </a:solidFill>
                <a:latin typeface="Arial"/>
                <a:ea typeface="+mn-ea"/>
                <a:cs typeface="Arial"/>
              </a:rPr>
              <a:t>a.	numerical responses: we have already covered this in </a:t>
            </a:r>
            <a:r>
              <a:rPr lang="en-US" sz="2000" dirty="0" err="1">
                <a:solidFill>
                  <a:srgbClr val="FF0000"/>
                </a:solidFill>
                <a:latin typeface="Arial"/>
                <a:ea typeface="+mn-ea"/>
                <a:cs typeface="Arial"/>
              </a:rPr>
              <a:t>Lotka-Volterra</a:t>
            </a:r>
            <a:r>
              <a:rPr lang="en-US" sz="2000" dirty="0">
                <a:solidFill>
                  <a:srgbClr val="FF0000"/>
                </a:solidFill>
                <a:latin typeface="Arial"/>
                <a:ea typeface="+mn-ea"/>
                <a:cs typeface="Arial"/>
              </a:rPr>
              <a:t> models</a:t>
            </a:r>
            <a:endParaRPr lang="en-US" sz="2000" dirty="0">
              <a:latin typeface="Arial"/>
              <a:ea typeface="+mn-ea"/>
              <a:cs typeface="Arial"/>
            </a:endParaRPr>
          </a:p>
          <a:p>
            <a:pPr>
              <a:tabLst>
                <a:tab pos="454025" algn="l"/>
                <a:tab pos="920750" algn="l"/>
                <a:tab pos="1373188" algn="l"/>
                <a:tab pos="1828800" algn="l"/>
                <a:tab pos="2284413" algn="l"/>
                <a:tab pos="2738438" algn="l"/>
              </a:tabLst>
              <a:defRPr/>
            </a:pPr>
            <a:r>
              <a:rPr lang="en-US" sz="2000" dirty="0">
                <a:latin typeface="Arial"/>
                <a:ea typeface="+mn-ea"/>
                <a:cs typeface="Arial"/>
              </a:rPr>
              <a:t>			b. 	Functional (behavioral) responses = </a:t>
            </a:r>
            <a:r>
              <a:rPr lang="en-US" sz="2000" dirty="0">
                <a:latin typeface="Arial"/>
                <a:cs typeface="Arial"/>
              </a:rPr>
              <a:t>is the intake rate of 				a consumer as a function of food density.</a:t>
            </a:r>
            <a:endParaRPr lang="en-US" sz="2000" dirty="0">
              <a:latin typeface="Arial"/>
              <a:ea typeface="+mn-ea"/>
              <a:cs typeface="Arial"/>
            </a:endParaRPr>
          </a:p>
        </p:txBody>
      </p:sp>
      <p:sp>
        <p:nvSpPr>
          <p:cNvPr id="48130"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48131" name="Picture 4"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55073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4"/>
          <p:cNvSpPr>
            <a:spLocks noChangeArrowheads="1"/>
          </p:cNvSpPr>
          <p:nvPr/>
        </p:nvSpPr>
        <p:spPr bwMode="auto">
          <a:xfrm>
            <a:off x="1273175" y="863600"/>
            <a:ext cx="43022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err="1" smtClean="0">
                <a:latin typeface="Arial"/>
                <a:cs typeface="Arial"/>
              </a:rPr>
              <a:t>Holling’</a:t>
            </a:r>
            <a:r>
              <a:rPr lang="en-US" altLang="ja-JP" dirty="0" err="1" smtClean="0">
                <a:latin typeface="Arial"/>
                <a:cs typeface="Arial"/>
              </a:rPr>
              <a:t>s</a:t>
            </a:r>
            <a:r>
              <a:rPr lang="en-US" altLang="ja-JP" dirty="0" smtClean="0">
                <a:latin typeface="Arial"/>
                <a:cs typeface="Arial"/>
              </a:rPr>
              <a:t> </a:t>
            </a:r>
            <a:r>
              <a:rPr lang="en-US" altLang="ja-JP" dirty="0">
                <a:latin typeface="Arial"/>
                <a:cs typeface="Arial"/>
              </a:rPr>
              <a:t>(1959) disc equation:</a:t>
            </a:r>
            <a:endParaRPr lang="en-US" dirty="0">
              <a:latin typeface="Arial"/>
              <a:cs typeface="Arial"/>
            </a:endParaRPr>
          </a:p>
        </p:txBody>
      </p:sp>
      <p:sp>
        <p:nvSpPr>
          <p:cNvPr id="50178" name="Rectangle 5"/>
          <p:cNvSpPr>
            <a:spLocks noChangeArrowheads="1"/>
          </p:cNvSpPr>
          <p:nvPr/>
        </p:nvSpPr>
        <p:spPr bwMode="auto">
          <a:xfrm>
            <a:off x="1509713" y="5956300"/>
            <a:ext cx="68722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latin typeface="Helvetica" charset="0"/>
              </a:rPr>
              <a:t>Holling, C. S. 1959. The components of predation as revealed by a study of small mammal predation of the European Pine Sawfly. Can. Ent. 91:293-320.</a:t>
            </a:r>
          </a:p>
        </p:txBody>
      </p:sp>
      <p:sp>
        <p:nvSpPr>
          <p:cNvPr id="50179" name="Rectangle 7"/>
          <p:cNvSpPr>
            <a:spLocks noChangeArrowheads="1"/>
          </p:cNvSpPr>
          <p:nvPr/>
        </p:nvSpPr>
        <p:spPr bwMode="auto">
          <a:xfrm>
            <a:off x="5888038" y="40195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5018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00200"/>
            <a:ext cx="28003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10"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4724400" y="2209800"/>
            <a:ext cx="3238500" cy="2514600"/>
          </a:xfrm>
          <a:prstGeom prst="rect">
            <a:avLst/>
          </a:prstGeom>
        </p:spPr>
      </p:pic>
    </p:spTree>
    <p:extLst>
      <p:ext uri="{BB962C8B-B14F-4D97-AF65-F5344CB8AC3E}">
        <p14:creationId xmlns:p14="http://schemas.microsoft.com/office/powerpoint/2010/main" val="383782348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10"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1447800" y="762000"/>
            <a:ext cx="5791200" cy="2965094"/>
          </a:xfrm>
          <a:prstGeom prst="rect">
            <a:avLst/>
          </a:prstGeom>
        </p:spPr>
      </p:pic>
      <p:pic>
        <p:nvPicPr>
          <p:cNvPr id="5" name="Picture 4"/>
          <p:cNvPicPr>
            <a:picLocks noChangeAspect="1"/>
          </p:cNvPicPr>
          <p:nvPr/>
        </p:nvPicPr>
        <p:blipFill>
          <a:blip r:embed="rId5"/>
          <a:stretch>
            <a:fillRect/>
          </a:stretch>
        </p:blipFill>
        <p:spPr>
          <a:xfrm>
            <a:off x="1447800" y="3849624"/>
            <a:ext cx="5791200" cy="2779776"/>
          </a:xfrm>
          <a:prstGeom prst="rect">
            <a:avLst/>
          </a:prstGeom>
        </p:spPr>
      </p:pic>
    </p:spTree>
    <p:extLst>
      <p:ext uri="{BB962C8B-B14F-4D97-AF65-F5344CB8AC3E}">
        <p14:creationId xmlns:p14="http://schemas.microsoft.com/office/powerpoint/2010/main" val="10963714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ChangeArrowheads="1"/>
          </p:cNvSpPr>
          <p:nvPr/>
        </p:nvSpPr>
        <p:spPr bwMode="auto">
          <a:xfrm>
            <a:off x="304800" y="838200"/>
            <a:ext cx="8458200" cy="535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54025" algn="l"/>
                <a:tab pos="920750" algn="l"/>
                <a:tab pos="1373188" algn="l"/>
                <a:tab pos="1828800" algn="l"/>
                <a:tab pos="2284413" algn="l"/>
                <a:tab pos="2738438" algn="l"/>
              </a:tabLst>
            </a:pPr>
            <a:r>
              <a:rPr lang="en-US" sz="1800" dirty="0">
                <a:solidFill>
                  <a:srgbClr val="000000"/>
                </a:solidFill>
                <a:latin typeface="Arial" charset="0"/>
              </a:rPr>
              <a:t>IV. Populations and Biotic Influences</a:t>
            </a:r>
          </a:p>
          <a:p>
            <a:pPr>
              <a:tabLst>
                <a:tab pos="454025" algn="l"/>
                <a:tab pos="920750" algn="l"/>
                <a:tab pos="1373188" algn="l"/>
                <a:tab pos="1828800" algn="l"/>
                <a:tab pos="2284413" algn="l"/>
                <a:tab pos="2738438" algn="l"/>
              </a:tabLst>
            </a:pPr>
            <a:r>
              <a:rPr lang="en-US" sz="1800" dirty="0">
                <a:solidFill>
                  <a:srgbClr val="000000"/>
                </a:solidFill>
                <a:latin typeface="Arial" charset="0"/>
              </a:rPr>
              <a:t>		. . 	</a:t>
            </a:r>
          </a:p>
          <a:p>
            <a:pPr marL="1354138" lvl="1" indent="-609600">
              <a:tabLst>
                <a:tab pos="454025" algn="l"/>
                <a:tab pos="920750" algn="l"/>
                <a:tab pos="1373188" algn="l"/>
                <a:tab pos="1828800" algn="l"/>
                <a:tab pos="2284413" algn="l"/>
                <a:tab pos="2738438" algn="l"/>
              </a:tabLst>
            </a:pPr>
            <a:r>
              <a:rPr lang="en-US" sz="1800" dirty="0">
                <a:latin typeface="Arial" charset="0"/>
              </a:rPr>
              <a:t>	5.	Responses of predators to prey:</a:t>
            </a:r>
          </a:p>
          <a:p>
            <a:pPr>
              <a:tabLst>
                <a:tab pos="454025" algn="l"/>
                <a:tab pos="920750" algn="l"/>
                <a:tab pos="1373188" algn="l"/>
                <a:tab pos="1828800" algn="l"/>
                <a:tab pos="2284413" algn="l"/>
                <a:tab pos="2738438" algn="l"/>
              </a:tabLst>
            </a:pPr>
            <a:r>
              <a:rPr lang="en-US" sz="1800" dirty="0">
                <a:latin typeface="Arial" charset="0"/>
              </a:rPr>
              <a:t>			a.	numerical responses</a:t>
            </a:r>
          </a:p>
          <a:p>
            <a:pPr>
              <a:tabLst>
                <a:tab pos="454025" algn="l"/>
                <a:tab pos="920750" algn="l"/>
                <a:tab pos="1373188" algn="l"/>
                <a:tab pos="1828800" algn="l"/>
                <a:tab pos="2284413" algn="l"/>
                <a:tab pos="2738438" algn="l"/>
              </a:tabLst>
            </a:pPr>
            <a:r>
              <a:rPr lang="en-US" sz="1800" dirty="0">
                <a:latin typeface="Arial" charset="0"/>
              </a:rPr>
              <a:t>			</a:t>
            </a:r>
            <a:r>
              <a:rPr lang="en-US" sz="1800" dirty="0">
                <a:solidFill>
                  <a:srgbClr val="FF0000"/>
                </a:solidFill>
                <a:latin typeface="Arial" charset="0"/>
              </a:rPr>
              <a:t>b. 	functional responses: the relationship between food </a:t>
            </a:r>
            <a:r>
              <a:rPr lang="en-US" sz="1800" dirty="0" smtClean="0">
                <a:solidFill>
                  <a:srgbClr val="FF0000"/>
                </a:solidFill>
                <a:latin typeface="Arial" charset="0"/>
              </a:rPr>
              <a:t>(prey) </a:t>
            </a:r>
          </a:p>
          <a:p>
            <a:pPr>
              <a:tabLst>
                <a:tab pos="454025" algn="l"/>
                <a:tab pos="920750" algn="l"/>
                <a:tab pos="1373188" algn="l"/>
                <a:tab pos="1828800" algn="l"/>
                <a:tab pos="2284413" algn="l"/>
                <a:tab pos="2738438" algn="l"/>
              </a:tabLst>
            </a:pPr>
            <a:r>
              <a:rPr lang="en-US" sz="1800" dirty="0">
                <a:solidFill>
                  <a:srgbClr val="FF0000"/>
                </a:solidFill>
                <a:latin typeface="Arial" charset="0"/>
              </a:rPr>
              <a:t>	</a:t>
            </a:r>
            <a:r>
              <a:rPr lang="en-US" sz="1800" dirty="0" smtClean="0">
                <a:solidFill>
                  <a:srgbClr val="FF0000"/>
                </a:solidFill>
                <a:latin typeface="Arial" charset="0"/>
              </a:rPr>
              <a:t>			density and the predator’s </a:t>
            </a:r>
            <a:r>
              <a:rPr lang="en-US" sz="1800" dirty="0">
                <a:solidFill>
                  <a:srgbClr val="FF0000"/>
                </a:solidFill>
                <a:latin typeface="Arial" charset="0"/>
              </a:rPr>
              <a:t>consumption rate</a:t>
            </a:r>
          </a:p>
          <a:p>
            <a:pPr>
              <a:tabLst>
                <a:tab pos="454025" algn="l"/>
                <a:tab pos="920750" algn="l"/>
                <a:tab pos="1373188" algn="l"/>
                <a:tab pos="1828800" algn="l"/>
                <a:tab pos="2284413" algn="l"/>
                <a:tab pos="2738438" algn="l"/>
              </a:tabLst>
            </a:pPr>
            <a:r>
              <a:rPr lang="en-US" sz="1800" dirty="0">
                <a:latin typeface="Arial" charset="0"/>
              </a:rPr>
              <a:t>				-	Type I response curves - linear increase in prey taken until</a:t>
            </a:r>
          </a:p>
          <a:p>
            <a:pPr>
              <a:tabLst>
                <a:tab pos="454025" algn="l"/>
                <a:tab pos="920750" algn="l"/>
                <a:tab pos="1373188" algn="l"/>
                <a:tab pos="1828800" algn="l"/>
                <a:tab pos="2284413" algn="l"/>
                <a:tab pos="2738438" algn="l"/>
              </a:tabLst>
            </a:pPr>
            <a:r>
              <a:rPr lang="en-US" sz="1800" dirty="0">
                <a:latin typeface="Arial" charset="0"/>
              </a:rPr>
              <a:t>			 		maximum is reached.  Maximum is set by some minimum </a:t>
            </a:r>
          </a:p>
          <a:p>
            <a:pPr>
              <a:tabLst>
                <a:tab pos="454025" algn="l"/>
                <a:tab pos="920750" algn="l"/>
                <a:tab pos="1373188" algn="l"/>
                <a:tab pos="1828800" algn="l"/>
                <a:tab pos="2284413" algn="l"/>
                <a:tab pos="2738438" algn="l"/>
              </a:tabLst>
            </a:pPr>
            <a:r>
              <a:rPr lang="en-US" sz="1800" dirty="0">
                <a:latin typeface="Arial" charset="0"/>
              </a:rPr>
              <a:t>					</a:t>
            </a:r>
            <a:r>
              <a:rPr lang="en-US" sz="1800" u="sng" dirty="0">
                <a:latin typeface="Arial" charset="0"/>
              </a:rPr>
              <a:t>handling time</a:t>
            </a:r>
            <a:r>
              <a:rPr lang="en-US" sz="1800" dirty="0">
                <a:latin typeface="Arial" charset="0"/>
              </a:rPr>
              <a:t> per prey.</a:t>
            </a:r>
          </a:p>
          <a:p>
            <a:pPr>
              <a:tabLst>
                <a:tab pos="454025" algn="l"/>
                <a:tab pos="920750" algn="l"/>
                <a:tab pos="1373188" algn="l"/>
                <a:tab pos="1828800" algn="l"/>
                <a:tab pos="2284413" algn="l"/>
                <a:tab pos="2738438" algn="l"/>
              </a:tabLst>
            </a:pPr>
            <a:r>
              <a:rPr lang="en-US" sz="1800" dirty="0">
                <a:solidFill>
                  <a:srgbClr val="FF0000"/>
                </a:solidFill>
                <a:latin typeface="Arial" charset="0"/>
              </a:rPr>
              <a:t>			</a:t>
            </a:r>
            <a:r>
              <a:rPr lang="en-US" sz="1800" u="sng" dirty="0">
                <a:solidFill>
                  <a:srgbClr val="FF0000"/>
                </a:solidFill>
                <a:latin typeface="Arial" charset="0"/>
              </a:rPr>
              <a:t>handling time</a:t>
            </a:r>
            <a:r>
              <a:rPr lang="en-US" sz="1800" dirty="0">
                <a:solidFill>
                  <a:srgbClr val="FF0000"/>
                </a:solidFill>
                <a:latin typeface="Arial" charset="0"/>
              </a:rPr>
              <a:t> is the time required to capture, subdue, and consume </a:t>
            </a:r>
          </a:p>
          <a:p>
            <a:pPr>
              <a:tabLst>
                <a:tab pos="454025" algn="l"/>
                <a:tab pos="920750" algn="l"/>
                <a:tab pos="1373188" algn="l"/>
                <a:tab pos="1828800" algn="l"/>
                <a:tab pos="2284413" algn="l"/>
                <a:tab pos="2738438" algn="l"/>
              </a:tabLst>
            </a:pPr>
            <a:r>
              <a:rPr lang="en-US" sz="1800" dirty="0">
                <a:solidFill>
                  <a:srgbClr val="FF0000"/>
                </a:solidFill>
                <a:latin typeface="Arial" charset="0"/>
              </a:rPr>
              <a:t>			an individual prey item.</a:t>
            </a:r>
          </a:p>
          <a:p>
            <a:pPr>
              <a:tabLst>
                <a:tab pos="454025" algn="l"/>
                <a:tab pos="920750" algn="l"/>
                <a:tab pos="1373188" algn="l"/>
                <a:tab pos="1828800" algn="l"/>
                <a:tab pos="2284413" algn="l"/>
                <a:tab pos="2738438" algn="l"/>
              </a:tabLst>
            </a:pPr>
            <a:r>
              <a:rPr lang="en-US" sz="1800" dirty="0">
                <a:latin typeface="Arial" charset="0"/>
              </a:rPr>
              <a:t>				-	Type II response curves - caused by satiation, predator 						gradually slows down.  First obtained by </a:t>
            </a:r>
            <a:r>
              <a:rPr lang="en-US" sz="1800" dirty="0" err="1">
                <a:latin typeface="Arial" charset="0"/>
              </a:rPr>
              <a:t>Holling</a:t>
            </a:r>
            <a:r>
              <a:rPr lang="en-US" sz="1800" dirty="0">
                <a:latin typeface="Arial" charset="0"/>
              </a:rPr>
              <a:t> with 						blindfolded secretaries choosing sandpaper discs</a:t>
            </a:r>
          </a:p>
          <a:p>
            <a:pPr>
              <a:tabLst>
                <a:tab pos="454025" algn="l"/>
                <a:tab pos="920750" algn="l"/>
                <a:tab pos="1373188" algn="l"/>
                <a:tab pos="1828800" algn="l"/>
                <a:tab pos="2284413" algn="l"/>
                <a:tab pos="2738438" algn="l"/>
              </a:tabLst>
            </a:pPr>
            <a:r>
              <a:rPr lang="en-US" sz="1800" dirty="0">
                <a:latin typeface="Arial" charset="0"/>
              </a:rPr>
              <a:t>				-	Type III response curves - sigmoidal.  High density portion </a:t>
            </a:r>
          </a:p>
          <a:p>
            <a:pPr>
              <a:tabLst>
                <a:tab pos="454025" algn="l"/>
                <a:tab pos="920750" algn="l"/>
                <a:tab pos="1373188" algn="l"/>
                <a:tab pos="1828800" algn="l"/>
                <a:tab pos="2284413" algn="l"/>
                <a:tab pos="2738438" algn="l"/>
              </a:tabLst>
            </a:pPr>
            <a:r>
              <a:rPr lang="en-US" sz="1800" dirty="0">
                <a:latin typeface="Arial" charset="0"/>
              </a:rPr>
              <a:t>					is similar to type II.  Low density may be caused by choice </a:t>
            </a:r>
          </a:p>
          <a:p>
            <a:pPr>
              <a:tabLst>
                <a:tab pos="454025" algn="l"/>
                <a:tab pos="920750" algn="l"/>
                <a:tab pos="1373188" algn="l"/>
                <a:tab pos="1828800" algn="l"/>
                <a:tab pos="2284413" algn="l"/>
                <a:tab pos="2738438" algn="l"/>
              </a:tabLst>
            </a:pPr>
            <a:r>
              <a:rPr lang="en-US" sz="1800" dirty="0">
                <a:latin typeface="Arial" charset="0"/>
              </a:rPr>
              <a:t>					hiding places being taken at low prey densities or by </a:t>
            </a:r>
          </a:p>
          <a:p>
            <a:pPr>
              <a:tabLst>
                <a:tab pos="454025" algn="l"/>
                <a:tab pos="920750" algn="l"/>
                <a:tab pos="1373188" algn="l"/>
                <a:tab pos="1828800" algn="l"/>
                <a:tab pos="2284413" algn="l"/>
                <a:tab pos="2738438" algn="l"/>
              </a:tabLst>
            </a:pPr>
            <a:r>
              <a:rPr lang="en-US" sz="1800" dirty="0">
                <a:latin typeface="Arial" charset="0"/>
              </a:rPr>
              <a:t>					learning.</a:t>
            </a:r>
          </a:p>
          <a:p>
            <a:pPr>
              <a:tabLst>
                <a:tab pos="454025" algn="l"/>
                <a:tab pos="920750" algn="l"/>
                <a:tab pos="1373188" algn="l"/>
                <a:tab pos="1828800" algn="l"/>
                <a:tab pos="2284413" algn="l"/>
                <a:tab pos="2738438" algn="l"/>
              </a:tabLst>
            </a:pPr>
            <a:endParaRPr lang="en-US" sz="1800" dirty="0">
              <a:latin typeface="Arial" charset="0"/>
            </a:endParaRPr>
          </a:p>
        </p:txBody>
      </p:sp>
      <p:sp>
        <p:nvSpPr>
          <p:cNvPr id="52226" name="Rectangle 3"/>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52227" name="Picture 4"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469820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3"/>
          <p:cNvSpPr>
            <a:spLocks noChangeArrowheads="1"/>
          </p:cNvSpPr>
          <p:nvPr/>
        </p:nvSpPr>
        <p:spPr bwMode="auto">
          <a:xfrm>
            <a:off x="304800" y="838200"/>
            <a:ext cx="815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54025" algn="l"/>
                <a:tab pos="920750" algn="l"/>
                <a:tab pos="1373188" algn="l"/>
                <a:tab pos="1828800" algn="l"/>
                <a:tab pos="2284413" algn="l"/>
                <a:tab pos="2738438" algn="l"/>
              </a:tabLst>
            </a:pPr>
            <a:r>
              <a:rPr lang="en-US" sz="2000">
                <a:latin typeface="Arial" charset="0"/>
              </a:rPr>
              <a:t>functional responses</a:t>
            </a:r>
          </a:p>
        </p:txBody>
      </p:sp>
      <p:sp>
        <p:nvSpPr>
          <p:cNvPr id="54274"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542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39900"/>
            <a:ext cx="8382000" cy="397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7" descr="Ecolog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460362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noChangeArrowheads="1"/>
          </p:cNvSpPr>
          <p:nvPr/>
        </p:nvSpPr>
        <p:spPr bwMode="auto">
          <a:xfrm>
            <a:off x="304800" y="838200"/>
            <a:ext cx="85344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54025" algn="l"/>
                <a:tab pos="920750" algn="l"/>
                <a:tab pos="1373188" algn="l"/>
                <a:tab pos="1828800" algn="l"/>
                <a:tab pos="2284413" algn="l"/>
                <a:tab pos="2738438" algn="l"/>
              </a:tabLst>
            </a:pPr>
            <a:r>
              <a:rPr lang="en-US" sz="2000" dirty="0">
                <a:solidFill>
                  <a:srgbClr val="000000"/>
                </a:solidFill>
                <a:latin typeface="Arial" charset="0"/>
              </a:rPr>
              <a:t>IV. Populations and Biotic Influences	</a:t>
            </a:r>
          </a:p>
          <a:p>
            <a:pPr>
              <a:tabLst>
                <a:tab pos="454025" algn="l"/>
                <a:tab pos="920750" algn="l"/>
                <a:tab pos="1373188" algn="l"/>
                <a:tab pos="1828800" algn="l"/>
                <a:tab pos="2284413" algn="l"/>
                <a:tab pos="2738438" algn="l"/>
              </a:tabLst>
            </a:pPr>
            <a:r>
              <a:rPr lang="en-US" sz="2000" dirty="0">
                <a:solidFill>
                  <a:srgbClr val="000000"/>
                </a:solidFill>
                <a:latin typeface="Arial" charset="0"/>
              </a:rPr>
              <a:t>	. . .</a:t>
            </a:r>
          </a:p>
          <a:p>
            <a:pPr>
              <a:tabLst>
                <a:tab pos="454025" algn="l"/>
                <a:tab pos="920750" algn="l"/>
                <a:tab pos="1373188" algn="l"/>
                <a:tab pos="1828800" algn="l"/>
                <a:tab pos="2284413" algn="l"/>
                <a:tab pos="2738438" algn="l"/>
              </a:tabLst>
            </a:pPr>
            <a:r>
              <a:rPr lang="en-US" sz="2000" dirty="0">
                <a:solidFill>
                  <a:srgbClr val="000000"/>
                </a:solidFill>
                <a:latin typeface="Arial" charset="0"/>
              </a:rPr>
              <a:t>	D. 	Predation</a:t>
            </a:r>
          </a:p>
          <a:p>
            <a:pPr>
              <a:tabLst>
                <a:tab pos="454025" algn="l"/>
                <a:tab pos="920750" algn="l"/>
                <a:tab pos="1373188" algn="l"/>
                <a:tab pos="1828800" algn="l"/>
                <a:tab pos="2284413" algn="l"/>
                <a:tab pos="2738438" algn="l"/>
              </a:tabLst>
            </a:pPr>
            <a:r>
              <a:rPr lang="en-US" sz="2000" dirty="0">
                <a:solidFill>
                  <a:srgbClr val="000000"/>
                </a:solidFill>
                <a:latin typeface="Arial" charset="0"/>
              </a:rPr>
              <a:t>		1.	definition </a:t>
            </a:r>
          </a:p>
          <a:p>
            <a:pPr>
              <a:tabLst>
                <a:tab pos="454025" algn="l"/>
                <a:tab pos="920750" algn="l"/>
                <a:tab pos="1373188" algn="l"/>
                <a:tab pos="1828800" algn="l"/>
                <a:tab pos="2284413" algn="l"/>
                <a:tab pos="2738438" algn="l"/>
              </a:tabLst>
            </a:pPr>
            <a:r>
              <a:rPr lang="en-US" sz="2000" dirty="0">
                <a:solidFill>
                  <a:srgbClr val="000000"/>
                </a:solidFill>
                <a:latin typeface="Arial" charset="0"/>
              </a:rPr>
              <a:t>		2.	how do predator and prey numbers affect one another?</a:t>
            </a:r>
          </a:p>
          <a:p>
            <a:pPr>
              <a:tabLst>
                <a:tab pos="454025" algn="l"/>
                <a:tab pos="920750" algn="l"/>
                <a:tab pos="1373188" algn="l"/>
                <a:tab pos="1828800" algn="l"/>
                <a:tab pos="2284413" algn="l"/>
                <a:tab pos="2738438" algn="l"/>
              </a:tabLst>
            </a:pPr>
            <a:r>
              <a:rPr lang="en-US" sz="2000" dirty="0">
                <a:solidFill>
                  <a:srgbClr val="000000"/>
                </a:solidFill>
                <a:latin typeface="Arial" charset="0"/>
              </a:rPr>
              <a:t>			a.	</a:t>
            </a:r>
            <a:r>
              <a:rPr lang="en-US" sz="2000" dirty="0">
                <a:latin typeface="Arial" charset="0"/>
              </a:rPr>
              <a:t>Modeling predator-prey relationships - </a:t>
            </a:r>
            <a:r>
              <a:rPr lang="en-US" sz="2000" dirty="0" err="1">
                <a:latin typeface="Arial" charset="0"/>
              </a:rPr>
              <a:t>Lotka-Volterra</a:t>
            </a:r>
            <a:r>
              <a:rPr lang="en-US" sz="2000" dirty="0">
                <a:latin typeface="Arial" charset="0"/>
              </a:rPr>
              <a:t> </a:t>
            </a:r>
          </a:p>
          <a:p>
            <a:pPr>
              <a:tabLst>
                <a:tab pos="454025" algn="l"/>
                <a:tab pos="920750" algn="l"/>
                <a:tab pos="1373188" algn="l"/>
                <a:tab pos="1828800" algn="l"/>
                <a:tab pos="2284413" algn="l"/>
                <a:tab pos="2738438" algn="l"/>
              </a:tabLst>
            </a:pPr>
            <a:r>
              <a:rPr lang="en-US" sz="2000" dirty="0">
                <a:latin typeface="Arial" charset="0"/>
              </a:rPr>
              <a:t>				models again. </a:t>
            </a:r>
            <a:r>
              <a:rPr lang="en-US" sz="2000" dirty="0">
                <a:solidFill>
                  <a:srgbClr val="FF0000"/>
                </a:solidFill>
                <a:latin typeface="Arial" charset="0"/>
              </a:rPr>
              <a:t>  </a:t>
            </a:r>
          </a:p>
          <a:p>
            <a:pPr>
              <a:tabLst>
                <a:tab pos="454025" algn="l"/>
                <a:tab pos="920750" algn="l"/>
                <a:tab pos="1373188" algn="l"/>
                <a:tab pos="1828800" algn="l"/>
                <a:tab pos="2284413" algn="l"/>
                <a:tab pos="2738438" algn="l"/>
              </a:tabLst>
            </a:pPr>
            <a:r>
              <a:rPr lang="en-US" sz="2000" dirty="0">
                <a:latin typeface="Arial" charset="0"/>
              </a:rPr>
              <a:t>			b.	lab tests of </a:t>
            </a:r>
            <a:r>
              <a:rPr lang="en-US" sz="2000" dirty="0" err="1">
                <a:latin typeface="Arial" charset="0"/>
              </a:rPr>
              <a:t>Lotka-Volterra</a:t>
            </a:r>
            <a:r>
              <a:rPr lang="en-US" sz="2000" dirty="0">
                <a:latin typeface="Arial" charset="0"/>
              </a:rPr>
              <a:t> equations	</a:t>
            </a:r>
          </a:p>
          <a:p>
            <a:pPr marL="0" lvl="1">
              <a:tabLst>
                <a:tab pos="454025" algn="l"/>
                <a:tab pos="920750" algn="l"/>
                <a:tab pos="1373188" algn="l"/>
                <a:tab pos="1828800" algn="l"/>
                <a:tab pos="2284413" algn="l"/>
                <a:tab pos="2738438" algn="l"/>
              </a:tabLst>
            </a:pPr>
            <a:r>
              <a:rPr lang="en-US" sz="2000" dirty="0">
                <a:latin typeface="Arial" charset="0"/>
              </a:rPr>
              <a:t>		3.	functional types</a:t>
            </a:r>
          </a:p>
          <a:p>
            <a:pPr marL="0" lvl="1">
              <a:tabLst>
                <a:tab pos="454025" algn="l"/>
                <a:tab pos="920750" algn="l"/>
                <a:tab pos="1373188" algn="l"/>
                <a:tab pos="1828800" algn="l"/>
                <a:tab pos="2284413" algn="l"/>
                <a:tab pos="2738438" algn="l"/>
              </a:tabLst>
            </a:pPr>
            <a:r>
              <a:rPr lang="en-US" sz="2000" dirty="0">
                <a:latin typeface="Arial" charset="0"/>
              </a:rPr>
              <a:t>		4.	Effects of predators on prey	</a:t>
            </a:r>
          </a:p>
          <a:p>
            <a:pPr marL="0" lvl="1">
              <a:tabLst>
                <a:tab pos="454025" algn="l"/>
                <a:tab pos="920750" algn="l"/>
                <a:tab pos="1373188" algn="l"/>
                <a:tab pos="1828800" algn="l"/>
                <a:tab pos="2284413" algn="l"/>
                <a:tab pos="2738438" algn="l"/>
              </a:tabLst>
            </a:pPr>
            <a:r>
              <a:rPr lang="en-US" sz="2000" dirty="0">
                <a:latin typeface="Arial" charset="0"/>
              </a:rPr>
              <a:t>		5.	Responses of predators to prey</a:t>
            </a:r>
          </a:p>
          <a:p>
            <a:pPr marL="0" lvl="1">
              <a:tabLst>
                <a:tab pos="454025" algn="l"/>
                <a:tab pos="920750" algn="l"/>
                <a:tab pos="1373188" algn="l"/>
                <a:tab pos="1828800" algn="l"/>
                <a:tab pos="2284413" algn="l"/>
                <a:tab pos="2738438" algn="l"/>
              </a:tabLst>
            </a:pPr>
            <a:r>
              <a:rPr lang="en-US" sz="2000" dirty="0">
                <a:solidFill>
                  <a:srgbClr val="FF0000"/>
                </a:solidFill>
                <a:latin typeface="Arial" charset="0"/>
              </a:rPr>
              <a:t>		6.	Applied value of predator-prey dynamics</a:t>
            </a:r>
          </a:p>
          <a:p>
            <a:pPr marL="0" lvl="1">
              <a:tabLst>
                <a:tab pos="454025" algn="l"/>
                <a:tab pos="920750" algn="l"/>
                <a:tab pos="1373188" algn="l"/>
                <a:tab pos="1828800" algn="l"/>
                <a:tab pos="2284413" algn="l"/>
                <a:tab pos="2738438" algn="l"/>
              </a:tabLst>
            </a:pPr>
            <a:r>
              <a:rPr lang="en-US" sz="2000" dirty="0">
                <a:solidFill>
                  <a:srgbClr val="FF0000"/>
                </a:solidFill>
                <a:latin typeface="Arial" charset="0"/>
              </a:rPr>
              <a:t>			a. optimal </a:t>
            </a:r>
            <a:r>
              <a:rPr lang="en-US" sz="2000" dirty="0" smtClean="0">
                <a:solidFill>
                  <a:srgbClr val="FF0000"/>
                </a:solidFill>
                <a:latin typeface="Arial" charset="0"/>
              </a:rPr>
              <a:t>harvesting</a:t>
            </a:r>
          </a:p>
          <a:p>
            <a:pPr marL="0" lvl="1">
              <a:tabLst>
                <a:tab pos="454025" algn="l"/>
                <a:tab pos="920750" algn="l"/>
                <a:tab pos="1373188" algn="l"/>
                <a:tab pos="1828800" algn="l"/>
                <a:tab pos="2284413" algn="l"/>
                <a:tab pos="2738438" algn="l"/>
              </a:tabLst>
            </a:pPr>
            <a:endParaRPr lang="en-US" sz="2000" dirty="0">
              <a:solidFill>
                <a:srgbClr val="FF0000"/>
              </a:solidFill>
              <a:latin typeface="Arial" charset="0"/>
            </a:endParaRPr>
          </a:p>
          <a:p>
            <a:pPr marL="0" lvl="1">
              <a:tabLst>
                <a:tab pos="454025" algn="l"/>
                <a:tab pos="920750" algn="l"/>
                <a:tab pos="1373188" algn="l"/>
                <a:tab pos="1828800" algn="l"/>
                <a:tab pos="2284413" algn="l"/>
                <a:tab pos="2738438" algn="l"/>
              </a:tabLst>
            </a:pPr>
            <a:r>
              <a:rPr lang="en-US" sz="2000" dirty="0" smtClean="0">
                <a:solidFill>
                  <a:srgbClr val="FF0000"/>
                </a:solidFill>
                <a:latin typeface="Arial" charset="0"/>
              </a:rPr>
              <a:t>Remember that theory says to harvest populations back to where they are growing the most quickly (highest </a:t>
            </a:r>
            <a:r>
              <a:rPr lang="en-US" sz="2000" dirty="0" err="1" smtClean="0">
                <a:solidFill>
                  <a:srgbClr val="FF0000"/>
                </a:solidFill>
                <a:latin typeface="Arial" charset="0"/>
              </a:rPr>
              <a:t>dN</a:t>
            </a:r>
            <a:r>
              <a:rPr lang="en-US" sz="2000" dirty="0" smtClean="0">
                <a:solidFill>
                  <a:srgbClr val="FF0000"/>
                </a:solidFill>
                <a:latin typeface="Arial" charset="0"/>
              </a:rPr>
              <a:t>/</a:t>
            </a:r>
            <a:r>
              <a:rPr lang="en-US" sz="2000" dirty="0" err="1" smtClean="0">
                <a:solidFill>
                  <a:srgbClr val="FF0000"/>
                </a:solidFill>
                <a:latin typeface="Arial" charset="0"/>
              </a:rPr>
              <a:t>dt</a:t>
            </a:r>
            <a:r>
              <a:rPr lang="en-US" sz="2000" dirty="0" smtClean="0">
                <a:solidFill>
                  <a:srgbClr val="FF0000"/>
                </a:solidFill>
                <a:latin typeface="Arial" charset="0"/>
              </a:rPr>
              <a:t>).  Also understand stock-recruitment curves!</a:t>
            </a:r>
            <a:endParaRPr lang="en-US" sz="2000" dirty="0">
              <a:solidFill>
                <a:srgbClr val="FF0000"/>
              </a:solidFill>
              <a:latin typeface="Arial" charset="0"/>
            </a:endParaRPr>
          </a:p>
        </p:txBody>
      </p:sp>
      <p:sp>
        <p:nvSpPr>
          <p:cNvPr id="20482" name="Rectangle 4"/>
          <p:cNvSpPr>
            <a:spLocks noChangeArrowheads="1"/>
          </p:cNvSpPr>
          <p:nvPr/>
        </p:nvSpPr>
        <p:spPr bwMode="auto">
          <a:xfrm>
            <a:off x="9169400" y="6181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20483" name="Picture 6" descr="Ecolog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294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672503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3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3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8329</TotalTime>
  <Words>745</Words>
  <Application>Microsoft Macintosh PowerPoint</Application>
  <PresentationFormat>On-screen Show (4:3)</PresentationFormat>
  <Paragraphs>333</Paragraphs>
  <Slides>36</Slides>
  <Notes>27</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Biological Science, FSU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Ecology, PCB 3044 -- Fall 2003</dc:title>
  <dc:creator>T. Miller</dc:creator>
  <cp:lastModifiedBy>Thomas Miller</cp:lastModifiedBy>
  <cp:revision>300</cp:revision>
  <dcterms:created xsi:type="dcterms:W3CDTF">2010-11-10T00:36:19Z</dcterms:created>
  <dcterms:modified xsi:type="dcterms:W3CDTF">2016-11-01T20:16:48Z</dcterms:modified>
</cp:coreProperties>
</file>