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media/audio1.bin" ContentType="audio/unknown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5"/>
  </p:notesMasterIdLst>
  <p:sldIdLst>
    <p:sldId id="556" r:id="rId2"/>
    <p:sldId id="579" r:id="rId3"/>
    <p:sldId id="580" r:id="rId4"/>
    <p:sldId id="581" r:id="rId5"/>
    <p:sldId id="638" r:id="rId6"/>
    <p:sldId id="639" r:id="rId7"/>
    <p:sldId id="640" r:id="rId8"/>
    <p:sldId id="641" r:id="rId9"/>
    <p:sldId id="642" r:id="rId10"/>
    <p:sldId id="643" r:id="rId11"/>
    <p:sldId id="644" r:id="rId12"/>
    <p:sldId id="645" r:id="rId13"/>
    <p:sldId id="646" r:id="rId14"/>
    <p:sldId id="647" r:id="rId15"/>
    <p:sldId id="537" r:id="rId16"/>
    <p:sldId id="627" r:id="rId17"/>
    <p:sldId id="628" r:id="rId18"/>
    <p:sldId id="629" r:id="rId19"/>
    <p:sldId id="630" r:id="rId20"/>
    <p:sldId id="631" r:id="rId21"/>
    <p:sldId id="632" r:id="rId22"/>
    <p:sldId id="633" r:id="rId23"/>
    <p:sldId id="634" r:id="rId24"/>
    <p:sldId id="635" r:id="rId25"/>
    <p:sldId id="636" r:id="rId26"/>
    <p:sldId id="637" r:id="rId27"/>
    <p:sldId id="649" r:id="rId28"/>
    <p:sldId id="650" r:id="rId29"/>
    <p:sldId id="651" r:id="rId30"/>
    <p:sldId id="652" r:id="rId31"/>
    <p:sldId id="653" r:id="rId32"/>
    <p:sldId id="654" r:id="rId33"/>
    <p:sldId id="648" r:id="rId3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042" autoAdjust="0"/>
    <p:restoredTop sz="91969" autoAdjust="0"/>
  </p:normalViewPr>
  <p:slideViewPr>
    <p:cSldViewPr>
      <p:cViewPr varScale="1">
        <p:scale>
          <a:sx n="100" d="100"/>
          <a:sy n="100" d="100"/>
        </p:scale>
        <p:origin x="-16" y="-2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6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4" Type="http://schemas.openxmlformats.org/officeDocument/2006/relationships/image" Target="../media/image11.emf"/><Relationship Id="rId5" Type="http://schemas.openxmlformats.org/officeDocument/2006/relationships/image" Target="../media/image12.emf"/><Relationship Id="rId6" Type="http://schemas.openxmlformats.org/officeDocument/2006/relationships/image" Target="../media/image13.emf"/><Relationship Id="rId7" Type="http://schemas.openxmlformats.org/officeDocument/2006/relationships/image" Target="../media/image14.emf"/><Relationship Id="rId8" Type="http://schemas.openxmlformats.org/officeDocument/2006/relationships/image" Target="../media/image15.emf"/><Relationship Id="rId1" Type="http://schemas.openxmlformats.org/officeDocument/2006/relationships/image" Target="../media/image8.emf"/><Relationship Id="rId2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4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84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84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4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E91A10F-FBCD-E44B-9AA9-19D57C6CB2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9792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36" charset="0"/>
        <a:ea typeface="ＭＳ Ｐゴシック" pitchFamily="92" charset="-128"/>
        <a:cs typeface="ＭＳ Ｐゴシック" pitchFamily="9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36" charset="0"/>
        <a:ea typeface="ＭＳ Ｐゴシック" pitchFamily="3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36" charset="0"/>
        <a:ea typeface="ＭＳ Ｐゴシック" pitchFamily="3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36" charset="0"/>
        <a:ea typeface="ＭＳ Ｐゴシック" pitchFamily="3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36" charset="0"/>
        <a:ea typeface="ＭＳ Ｐゴシック" pitchFamily="3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D724787-A228-5945-830F-9951C0DA41DA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2C938FF-4E30-E54B-A01E-D80186D06C94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2C938FF-4E30-E54B-A01E-D80186D06C94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fld id="{07BD8419-1231-3242-AF30-DE2BE8C3980B}" type="slidenum">
              <a:rPr lang="en-US" sz="1200"/>
              <a:pPr algn="r"/>
              <a:t>15</a:t>
            </a:fld>
            <a:endParaRPr lang="en-US" sz="1200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B4F890D9-397C-E749-8881-D2166CC0D352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EE70D2B-7B0C-2A44-8F7B-B23BE88ECDEC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CDEBAE2-BD48-DF49-878E-9F6B5178DE1B}" type="slidenum">
              <a:rPr lang="en-US" sz="1200"/>
              <a:pPr/>
              <a:t>25</a:t>
            </a:fld>
            <a:endParaRPr lang="en-US" sz="1200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latin typeface="Times" charset="0"/>
                <a:ea typeface="ＭＳ Ｐゴシック" charset="0"/>
                <a:cs typeface="ＭＳ Ｐゴシック" charset="0"/>
              </a:rPr>
              <a:t>I have in my notes that this is dollarweed? Is that right?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0EEF2EA-D801-CE40-A6D5-AAEA167223D1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D2145F9-34DF-D84C-9B8A-CBF6A5082778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A03FF03B-FF9F-3F4D-B63F-A65E12943D74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197AA70-4DB3-7C46-95E3-C0CAA6BE6EAD}" type="slidenum">
              <a:rPr lang="en-US" sz="1200"/>
              <a:pPr/>
              <a:t>29</a:t>
            </a:fld>
            <a:endParaRPr lang="en-US" sz="1200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D2145F9-34DF-D84C-9B8A-CBF6A5082778}" type="slidenum">
              <a:rPr lang="en-US" sz="1200"/>
              <a:pPr/>
              <a:t>30</a:t>
            </a:fld>
            <a:endParaRPr lang="en-US" sz="120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D2145F9-34DF-D84C-9B8A-CBF6A5082778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6D2145F9-34DF-D84C-9B8A-CBF6A5082778}" type="slidenum">
              <a:rPr lang="en-US" sz="1200"/>
              <a:pPr/>
              <a:t>32</a:t>
            </a:fld>
            <a:endParaRPr lang="en-US" sz="1200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962600B-B934-D54C-91CD-647B8A0C428E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fld id="{9074BB27-F870-E042-8F1B-ADC79FFC7998}" type="slidenum">
              <a:rPr lang="en-US" sz="1200"/>
              <a:pPr algn="r"/>
              <a:t>33</a:t>
            </a:fld>
            <a:endParaRPr lang="en-US" sz="1200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7513F7F1-BDBC-F64C-9E7F-C310D7E78123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9B2C2C1-C6CE-BC47-A443-22ADF28E2F5F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426C6B5-A116-CC41-A1E0-555B334A0758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8CD2866-B52B-074D-85CB-70415A2BF28E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49B2C2C1-C6CE-BC47-A443-22ADF28E2F5F}" type="slidenum">
              <a:rPr lang="en-US" sz="1200"/>
              <a:pPr/>
              <a:t>11</a:t>
            </a:fld>
            <a:endParaRPr lang="en-US" sz="1200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02C938FF-4E30-E54B-A01E-D80186D06C94}" type="slidenum">
              <a:rPr lang="en-US" sz="1200"/>
              <a:pPr/>
              <a:t>12</a:t>
            </a:fld>
            <a:endParaRPr lang="en-US" sz="1200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CEC39-7BF5-1545-8849-6EE2138048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82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305EE-1FF5-FC4F-91FC-EAC13644C4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159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D7C8B-54F8-EB41-A313-BD27771EF8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752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F6EA83-6E13-1A49-9C09-0EAFC76CB9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208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C08BC8-DA22-544B-A1EE-5991118EB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536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3850E-D4D2-0149-AD88-C1A260AD7B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326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FB7ACD-7011-8244-9BAB-DED29A4305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69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F3233-C619-1445-87CA-0493A3219D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07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588AC-B940-774A-BA43-F82398F2C7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743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86915-C458-BA4E-9029-17EBF4A33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208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9C3B7-0AEC-9C44-8C2D-EBE732933B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8511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pitchFamily="-10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7402ECD-C8E4-2340-B57F-6CC92801AC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92" charset="-128"/>
          <a:cs typeface="ＭＳ Ｐゴシック" pitchFamily="9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36" charset="0"/>
          <a:ea typeface="ＭＳ Ｐゴシック" pitchFamily="92" charset="-128"/>
          <a:cs typeface="ＭＳ Ｐゴシック" pitchFamily="9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36" charset="0"/>
          <a:ea typeface="ＭＳ Ｐゴシック" pitchFamily="92" charset="-128"/>
          <a:cs typeface="ＭＳ Ｐゴシック" pitchFamily="9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36" charset="0"/>
          <a:ea typeface="ＭＳ Ｐゴシック" pitchFamily="92" charset="-128"/>
          <a:cs typeface="ＭＳ Ｐゴシック" pitchFamily="9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36" charset="0"/>
          <a:ea typeface="ＭＳ Ｐゴシック" pitchFamily="92" charset="-128"/>
          <a:cs typeface="ＭＳ Ｐゴシック" pitchFamily="9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3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3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3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3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92" charset="-128"/>
          <a:cs typeface="ＭＳ Ｐゴシック" pitchFamily="9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36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3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36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36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36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36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36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3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1.jpeg"/><Relationship Id="rId8" Type="http://schemas.openxmlformats.org/officeDocument/2006/relationships/hyperlink" Target="http://aggie-horticulture.tamu.edu/galveston/beneficials_images/1c_archives/beneficial-00-A=Fig2_GCMGA14623_parasitoid_example_02.jpg" TargetMode="External"/><Relationship Id="rId9" Type="http://schemas.openxmlformats.org/officeDocument/2006/relationships/image" Target="../media/image30.jpeg"/><Relationship Id="rId10" Type="http://schemas.openxmlformats.org/officeDocument/2006/relationships/hyperlink" Target="http://www.youtube.com/watch?v=vMG-LWyNcAs&amp;feature=related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1.jpeg"/><Relationship Id="rId5" Type="http://schemas.openxmlformats.org/officeDocument/2006/relationships/image" Target="../media/image35.png"/><Relationship Id="rId6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7.pn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46.png"/><Relationship Id="rId5" Type="http://schemas.openxmlformats.org/officeDocument/2006/relationships/image" Target="../media/image47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1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3.bin"/><Relationship Id="rId20" Type="http://schemas.openxmlformats.org/officeDocument/2006/relationships/image" Target="../media/image15.emf"/><Relationship Id="rId10" Type="http://schemas.openxmlformats.org/officeDocument/2006/relationships/image" Target="../media/image10.emf"/><Relationship Id="rId11" Type="http://schemas.openxmlformats.org/officeDocument/2006/relationships/oleObject" Target="../embeddings/oleObject4.bin"/><Relationship Id="rId12" Type="http://schemas.openxmlformats.org/officeDocument/2006/relationships/image" Target="../media/image11.emf"/><Relationship Id="rId13" Type="http://schemas.openxmlformats.org/officeDocument/2006/relationships/oleObject" Target="../embeddings/oleObject5.bin"/><Relationship Id="rId14" Type="http://schemas.openxmlformats.org/officeDocument/2006/relationships/image" Target="../media/image12.emf"/><Relationship Id="rId15" Type="http://schemas.openxmlformats.org/officeDocument/2006/relationships/oleObject" Target="../embeddings/oleObject6.bin"/><Relationship Id="rId16" Type="http://schemas.openxmlformats.org/officeDocument/2006/relationships/image" Target="../media/image13.emf"/><Relationship Id="rId17" Type="http://schemas.openxmlformats.org/officeDocument/2006/relationships/oleObject" Target="../embeddings/oleObject7.bin"/><Relationship Id="rId18" Type="http://schemas.openxmlformats.org/officeDocument/2006/relationships/image" Target="../media/image14.emf"/><Relationship Id="rId19" Type="http://schemas.openxmlformats.org/officeDocument/2006/relationships/oleObject" Target="../embeddings/oleObject8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8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ChangeArrowheads="1"/>
          </p:cNvSpPr>
          <p:nvPr/>
        </p:nvSpPr>
        <p:spPr bwMode="auto">
          <a:xfrm>
            <a:off x="9169400" y="6181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14338" name="Picture 3" descr="EcologyT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294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457200" y="762000"/>
            <a:ext cx="5410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36538" indent="-236538"/>
            <a:r>
              <a:rPr lang="en-US" u="sng" dirty="0" smtClean="0">
                <a:latin typeface="Arial" charset="0"/>
              </a:rPr>
              <a:t>15th </a:t>
            </a:r>
            <a:r>
              <a:rPr lang="en-US" u="sng" dirty="0">
                <a:latin typeface="Arial" charset="0"/>
              </a:rPr>
              <a:t>Lecture – </a:t>
            </a:r>
            <a:r>
              <a:rPr lang="en-US" u="sng" dirty="0" smtClean="0">
                <a:latin typeface="Arial" charset="0"/>
              </a:rPr>
              <a:t>Oct. 27, 2016</a:t>
            </a:r>
            <a:endParaRPr lang="en-US" sz="2000" dirty="0">
              <a:latin typeface="Arial" charset="0"/>
            </a:endParaRPr>
          </a:p>
          <a:p>
            <a:pPr marL="346075" indent="-346075">
              <a:defRPr/>
            </a:pPr>
            <a:r>
              <a:rPr lang="en-US" sz="2000" dirty="0">
                <a:solidFill>
                  <a:srgbClr val="FF0000"/>
                </a:solidFill>
                <a:latin typeface="Arial" charset="0"/>
              </a:rPr>
              <a:t>-- 	Next Exam is November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3, one week!</a:t>
            </a:r>
            <a:endParaRPr lang="en-US" sz="2000" dirty="0">
              <a:solidFill>
                <a:srgbClr val="FF0000"/>
              </a:solidFill>
              <a:latin typeface="Arial" charset="0"/>
            </a:endParaRPr>
          </a:p>
          <a:p>
            <a:pPr marL="346075" indent="-346075">
              <a:defRPr/>
            </a:pP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--	Two practice exams are posted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2743200"/>
            <a:ext cx="44196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Arial"/>
                <a:cs typeface="Arial"/>
              </a:rPr>
              <a:t>Friday, October 28, 4:00 pm, 1024 KIN</a:t>
            </a:r>
            <a:r>
              <a:rPr lang="en-US" sz="2000" dirty="0">
                <a:latin typeface="Arial"/>
                <a:cs typeface="Arial"/>
              </a:rPr>
              <a:t>—ECOLOGY AND EVOLUTION SEMINAR, </a:t>
            </a:r>
            <a:endParaRPr lang="en-US" sz="2000" dirty="0" smtClean="0">
              <a:latin typeface="Arial"/>
              <a:cs typeface="Arial"/>
            </a:endParaRPr>
          </a:p>
          <a:p>
            <a:endParaRPr lang="en-US" sz="2000" dirty="0">
              <a:latin typeface="Arial"/>
              <a:cs typeface="Arial"/>
            </a:endParaRPr>
          </a:p>
          <a:p>
            <a:r>
              <a:rPr lang="en-US" sz="2000" dirty="0" smtClean="0">
                <a:latin typeface="Arial"/>
                <a:cs typeface="Arial"/>
              </a:rPr>
              <a:t>"</a:t>
            </a:r>
            <a:r>
              <a:rPr lang="en-US" sz="2000" dirty="0">
                <a:latin typeface="Arial"/>
                <a:cs typeface="Arial"/>
              </a:rPr>
              <a:t>Influences of multiple species pools on fiddler crab associated microbial communities," </a:t>
            </a:r>
            <a:endParaRPr lang="en-US" sz="2000" dirty="0" smtClean="0">
              <a:latin typeface="Arial"/>
              <a:cs typeface="Arial"/>
            </a:endParaRPr>
          </a:p>
          <a:p>
            <a:endParaRPr lang="en-US" sz="2000" b="1" dirty="0">
              <a:latin typeface="Arial"/>
              <a:cs typeface="Arial"/>
            </a:endParaRPr>
          </a:p>
          <a:p>
            <a:r>
              <a:rPr lang="en-US" sz="2000" b="1" dirty="0" smtClean="0">
                <a:latin typeface="Arial"/>
                <a:cs typeface="Arial"/>
              </a:rPr>
              <a:t>Dr</a:t>
            </a:r>
            <a:r>
              <a:rPr lang="en-US" sz="2000" b="1" dirty="0">
                <a:latin typeface="Arial"/>
                <a:cs typeface="Arial"/>
              </a:rPr>
              <a:t>. Catalina Cuellar Gempeler, Department of Biological Science, Florida State University.</a:t>
            </a:r>
            <a:endParaRPr lang="en-US" sz="2000" dirty="0">
              <a:latin typeface="Arial"/>
              <a:cs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2590800"/>
            <a:ext cx="406400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4"/>
          <p:cNvSpPr>
            <a:spLocks noChangeArrowheads="1"/>
          </p:cNvSpPr>
          <p:nvPr/>
        </p:nvSpPr>
        <p:spPr bwMode="auto">
          <a:xfrm>
            <a:off x="9169400" y="6181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75778" name="Picture 6" descr="EcologyT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294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990600"/>
            <a:ext cx="6578600" cy="486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7234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3"/>
          <p:cNvSpPr>
            <a:spLocks noChangeArrowheads="1"/>
          </p:cNvSpPr>
          <p:nvPr/>
        </p:nvSpPr>
        <p:spPr bwMode="auto">
          <a:xfrm>
            <a:off x="304800" y="838200"/>
            <a:ext cx="8534400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u="sng" dirty="0">
                <a:solidFill>
                  <a:srgbClr val="000000"/>
                </a:solidFill>
                <a:latin typeface="Arial" charset="0"/>
              </a:rPr>
              <a:t>Robert </a:t>
            </a:r>
            <a:r>
              <a:rPr lang="en-US" sz="2000" u="sng" dirty="0" err="1">
                <a:solidFill>
                  <a:srgbClr val="000000"/>
                </a:solidFill>
                <a:latin typeface="Arial" charset="0"/>
              </a:rPr>
              <a:t>Smith?’s</a:t>
            </a:r>
            <a:r>
              <a:rPr lang="en-US" sz="2000" u="sng" dirty="0">
                <a:solidFill>
                  <a:srgbClr val="000000"/>
                </a:solidFill>
                <a:latin typeface="Arial" charset="0"/>
              </a:rPr>
              <a:t> Zombie Model</a:t>
            </a:r>
          </a:p>
          <a:p>
            <a:pPr algn="ctr"/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" charset="0"/>
              </a:rPr>
              <a:t>At equilibrium (assuming </a:t>
            </a:r>
            <a:r>
              <a:rPr lang="en-US" sz="2000" dirty="0">
                <a:solidFill>
                  <a:srgbClr val="000000"/>
                </a:solidFill>
                <a:latin typeface="Symbol" charset="0"/>
                <a:cs typeface="Symbol" charset="0"/>
              </a:rPr>
              <a:t>P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and</a:t>
            </a:r>
            <a:r>
              <a:rPr lang="en-US" sz="2000" dirty="0">
                <a:solidFill>
                  <a:srgbClr val="000000"/>
                </a:solidFill>
                <a:latin typeface="Symbol" charset="0"/>
                <a:cs typeface="Symbol" charset="0"/>
              </a:rPr>
              <a:t> d =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0 over short timescales</a:t>
            </a:r>
            <a:r>
              <a:rPr lang="en-US" sz="2000" dirty="0">
                <a:solidFill>
                  <a:srgbClr val="000000"/>
                </a:solidFill>
                <a:latin typeface="Symbol" charset="0"/>
                <a:cs typeface="Symbol" charset="0"/>
              </a:rPr>
              <a:t>)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:</a:t>
            </a:r>
          </a:p>
          <a:p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Arial" charset="0"/>
              </a:rPr>
              <a:t>-</a:t>
            </a:r>
            <a:r>
              <a:rPr lang="en-US" sz="2000" dirty="0" err="1">
                <a:solidFill>
                  <a:srgbClr val="000000"/>
                </a:solidFill>
                <a:latin typeface="Symbol" charset="0"/>
                <a:cs typeface="Symbol" charset="0"/>
              </a:rPr>
              <a:t>b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SZ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= 0</a:t>
            </a:r>
          </a:p>
          <a:p>
            <a:pPr algn="ctr"/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ymbol" charset="0"/>
                <a:cs typeface="Symbol" charset="0"/>
              </a:rPr>
              <a:t>b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SZ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+ </a:t>
            </a:r>
            <a:r>
              <a:rPr lang="en-US" sz="2000" dirty="0" err="1">
                <a:solidFill>
                  <a:srgbClr val="000000"/>
                </a:solidFill>
                <a:latin typeface="Symbol" charset="0"/>
                <a:cs typeface="Symbol" charset="0"/>
              </a:rPr>
              <a:t>z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R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–</a:t>
            </a:r>
            <a:r>
              <a:rPr lang="en-US" sz="2000" dirty="0" err="1">
                <a:solidFill>
                  <a:srgbClr val="000000"/>
                </a:solidFill>
                <a:latin typeface="Symbol" charset="0"/>
                <a:cs typeface="Symbol" charset="0"/>
              </a:rPr>
              <a:t>a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SZ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= 0</a:t>
            </a:r>
          </a:p>
          <a:p>
            <a:pPr algn="ctr"/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2000" dirty="0" err="1">
                <a:solidFill>
                  <a:srgbClr val="000000"/>
                </a:solidFill>
                <a:latin typeface="Symbol" charset="0"/>
                <a:cs typeface="Symbol" charset="0"/>
              </a:rPr>
              <a:t>a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SZ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– </a:t>
            </a:r>
            <a:r>
              <a:rPr lang="en-US" sz="2000" dirty="0" err="1">
                <a:solidFill>
                  <a:srgbClr val="000000"/>
                </a:solidFill>
                <a:latin typeface="Symbol" charset="0"/>
                <a:cs typeface="Symbol" charset="0"/>
              </a:rPr>
              <a:t>z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R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= 0</a:t>
            </a:r>
          </a:p>
          <a:p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The phase plane with three species is a bit complicated.  But, basically these equations only can be true at two different stable states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. Either S = 0 and it is all Zombies or Z = 0, we have no Zombies, and the population is healthy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r>
              <a:rPr lang="en-US" sz="2000" dirty="0">
                <a:solidFill>
                  <a:srgbClr val="FF0000"/>
                </a:solidFill>
                <a:latin typeface="Arial" charset="0"/>
              </a:rPr>
              <a:t>So, the model suggests that Zombie-Human coexistence is impossible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</a:rPr>
              <a:t>!  Run!  Hide!  Or learn to like brains.</a:t>
            </a:r>
            <a:endParaRPr lang="en-US" sz="20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73730" name="Rectangle 4"/>
          <p:cNvSpPr>
            <a:spLocks noChangeArrowheads="1"/>
          </p:cNvSpPr>
          <p:nvPr/>
        </p:nvSpPr>
        <p:spPr bwMode="auto">
          <a:xfrm>
            <a:off x="9169400" y="6181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73731" name="Picture 6" descr="EcologyT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294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6751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3"/>
          <p:cNvSpPr>
            <a:spLocks noChangeArrowheads="1"/>
          </p:cNvSpPr>
          <p:nvPr/>
        </p:nvSpPr>
        <p:spPr bwMode="auto">
          <a:xfrm>
            <a:off x="304800" y="838200"/>
            <a:ext cx="85344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u="sng" dirty="0">
                <a:solidFill>
                  <a:srgbClr val="000000"/>
                </a:solidFill>
                <a:latin typeface="Arial" charset="0"/>
              </a:rPr>
              <a:t>Robert </a:t>
            </a:r>
            <a:r>
              <a:rPr lang="en-US" sz="2000" u="sng" dirty="0" err="1">
                <a:solidFill>
                  <a:srgbClr val="000000"/>
                </a:solidFill>
                <a:latin typeface="Arial" charset="0"/>
              </a:rPr>
              <a:t>Smith?’s</a:t>
            </a:r>
            <a:r>
              <a:rPr lang="en-US" sz="2000" u="sng" dirty="0">
                <a:solidFill>
                  <a:srgbClr val="000000"/>
                </a:solidFill>
                <a:latin typeface="Arial" charset="0"/>
              </a:rPr>
              <a:t> Zombie Model</a:t>
            </a:r>
          </a:p>
          <a:p>
            <a:pPr algn="ctr"/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Susceptibles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sym typeface="Wingdings" charset="0"/>
              </a:rPr>
              <a:t>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  <a:sym typeface="Wingdings" charset="0"/>
              </a:rPr>
              <a:t>d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/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dt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= </a:t>
            </a:r>
            <a:r>
              <a:rPr lang="en-US" sz="2000" dirty="0">
                <a:solidFill>
                  <a:srgbClr val="000000"/>
                </a:solidFill>
                <a:latin typeface="Symbol" charset="0"/>
                <a:cs typeface="Symbol" charset="0"/>
              </a:rPr>
              <a:t>P</a:t>
            </a: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S</a:t>
            </a:r>
            <a:r>
              <a:rPr lang="en-US" sz="2000" dirty="0">
                <a:solidFill>
                  <a:srgbClr val="000000"/>
                </a:solidFill>
                <a:latin typeface="Symbol" charset="0"/>
                <a:cs typeface="Symbol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Symbol" charset="0"/>
                <a:cs typeface="Symbol" charset="0"/>
              </a:rPr>
              <a:t>b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SZ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- </a:t>
            </a:r>
            <a:r>
              <a:rPr lang="en-US" sz="2000" dirty="0" err="1">
                <a:solidFill>
                  <a:srgbClr val="000000"/>
                </a:solidFill>
                <a:latin typeface="Symbol" charset="0"/>
                <a:cs typeface="Symbol" charset="0"/>
              </a:rPr>
              <a:t>d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S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 algn="ctr"/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Arial" charset="0"/>
              </a:rPr>
              <a:t>Removed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sym typeface="Wingdings" charset="0"/>
              </a:rPr>
              <a:t>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  <a:sym typeface="Wingdings" charset="0"/>
              </a:rPr>
              <a:t>dR</a:t>
            </a:r>
            <a:r>
              <a:rPr lang="en-US" sz="2000" dirty="0">
                <a:solidFill>
                  <a:srgbClr val="000000"/>
                </a:solidFill>
                <a:latin typeface="Arial" charset="0"/>
                <a:sym typeface="Wingdings" charset="0"/>
              </a:rPr>
              <a:t>/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  <a:sym typeface="Wingdings" charset="0"/>
              </a:rPr>
              <a:t>dt</a:t>
            </a:r>
            <a:r>
              <a:rPr lang="en-US" sz="2000" dirty="0">
                <a:solidFill>
                  <a:srgbClr val="000000"/>
                </a:solidFill>
                <a:latin typeface="Arial" charset="0"/>
                <a:sym typeface="Wingdings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= </a:t>
            </a:r>
            <a:r>
              <a:rPr lang="en-US" sz="2000" dirty="0" err="1">
                <a:solidFill>
                  <a:srgbClr val="000000"/>
                </a:solidFill>
                <a:latin typeface="Symbol" charset="0"/>
                <a:cs typeface="Symbol" charset="0"/>
              </a:rPr>
              <a:t>d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+ </a:t>
            </a:r>
            <a:r>
              <a:rPr lang="en-US" sz="2000" dirty="0" err="1">
                <a:solidFill>
                  <a:srgbClr val="000000"/>
                </a:solidFill>
                <a:latin typeface="Symbol" charset="0"/>
                <a:cs typeface="Symbol" charset="0"/>
              </a:rPr>
              <a:t>a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SZ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– </a:t>
            </a:r>
            <a:r>
              <a:rPr lang="en-US" sz="2000" dirty="0" err="1">
                <a:solidFill>
                  <a:srgbClr val="000000"/>
                </a:solidFill>
                <a:latin typeface="Symbol" charset="0"/>
                <a:cs typeface="Symbol" charset="0"/>
              </a:rPr>
              <a:t>z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R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 algn="ctr"/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Arial" charset="0"/>
              </a:rPr>
              <a:t>Zombies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sym typeface="Wingdings" charset="0"/>
              </a:rPr>
              <a:t>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  <a:sym typeface="Wingdings" charset="0"/>
              </a:rPr>
              <a:t>dZ</a:t>
            </a:r>
            <a:r>
              <a:rPr lang="en-US" sz="2000" dirty="0">
                <a:solidFill>
                  <a:srgbClr val="000000"/>
                </a:solidFill>
                <a:latin typeface="Arial" charset="0"/>
                <a:sym typeface="Wingdings" charset="0"/>
              </a:rPr>
              <a:t>/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  <a:sym typeface="Wingdings" charset="0"/>
              </a:rPr>
              <a:t>dt</a:t>
            </a:r>
            <a:r>
              <a:rPr lang="en-US" sz="2000" dirty="0">
                <a:solidFill>
                  <a:srgbClr val="000000"/>
                </a:solidFill>
                <a:latin typeface="Arial" charset="0"/>
                <a:sym typeface="Wingdings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= </a:t>
            </a:r>
            <a:r>
              <a:rPr lang="en-US" sz="2000" dirty="0" err="1">
                <a:solidFill>
                  <a:srgbClr val="000000"/>
                </a:solidFill>
                <a:latin typeface="Symbol" charset="0"/>
                <a:cs typeface="Symbol" charset="0"/>
              </a:rPr>
              <a:t>b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SZ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+ </a:t>
            </a:r>
            <a:r>
              <a:rPr lang="en-US" sz="2000" dirty="0" err="1">
                <a:solidFill>
                  <a:srgbClr val="000000"/>
                </a:solidFill>
                <a:latin typeface="Symbol" charset="0"/>
                <a:cs typeface="Symbol" charset="0"/>
              </a:rPr>
              <a:t>z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R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– </a:t>
            </a:r>
            <a:r>
              <a:rPr lang="en-US" sz="2000" dirty="0" err="1">
                <a:solidFill>
                  <a:srgbClr val="000000"/>
                </a:solidFill>
                <a:latin typeface="Symbol" charset="0"/>
                <a:cs typeface="Symbol" charset="0"/>
              </a:rPr>
              <a:t>a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SZ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endParaRPr lang="en-US" sz="2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Arial" charset="0"/>
                <a:cs typeface="Arial" charset="0"/>
              </a:rPr>
              <a:t>More seriously, this is 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very much the </a:t>
            </a:r>
            <a:r>
              <a:rPr lang="en-US" sz="1800" dirty="0">
                <a:solidFill>
                  <a:srgbClr val="000000"/>
                </a:solidFill>
                <a:latin typeface="Arial" charset="0"/>
                <a:cs typeface="Arial" charset="0"/>
              </a:rPr>
              <a:t>sort of model used to study usually terminal infectious diseases such as HIV.</a:t>
            </a:r>
          </a:p>
        </p:txBody>
      </p:sp>
      <p:sp>
        <p:nvSpPr>
          <p:cNvPr id="76802" name="Rectangle 4"/>
          <p:cNvSpPr>
            <a:spLocks noChangeArrowheads="1"/>
          </p:cNvSpPr>
          <p:nvPr/>
        </p:nvSpPr>
        <p:spPr bwMode="auto">
          <a:xfrm>
            <a:off x="9169400" y="6181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76803" name="Picture 6" descr="EcologyT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294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986213"/>
            <a:ext cx="5181600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3947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4"/>
          <p:cNvSpPr>
            <a:spLocks noChangeArrowheads="1"/>
          </p:cNvSpPr>
          <p:nvPr/>
        </p:nvSpPr>
        <p:spPr bwMode="auto">
          <a:xfrm>
            <a:off x="9169400" y="6181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76803" name="Picture 6" descr="EcologyT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294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38200" y="1143000"/>
            <a:ext cx="7620000" cy="40934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A novel infectious disease has recently arisen and has begun </a:t>
            </a:r>
            <a:r>
              <a:rPr lang="en-US" sz="2000" dirty="0" smtClean="0">
                <a:latin typeface="Arial"/>
                <a:cs typeface="Arial"/>
              </a:rPr>
              <a:t>spreading through </a:t>
            </a:r>
            <a:r>
              <a:rPr lang="en-US" sz="2000" dirty="0">
                <a:latin typeface="Arial"/>
                <a:cs typeface="Arial"/>
              </a:rPr>
              <a:t>populations all over the world. It is particularly endemic in </a:t>
            </a:r>
            <a:r>
              <a:rPr lang="en-US" sz="2000" dirty="0" smtClean="0">
                <a:latin typeface="Arial"/>
                <a:cs typeface="Arial"/>
              </a:rPr>
              <a:t>the developed </a:t>
            </a:r>
            <a:r>
              <a:rPr lang="en-US" sz="2000" dirty="0">
                <a:latin typeface="Arial"/>
                <a:cs typeface="Arial"/>
              </a:rPr>
              <a:t>world and is age-dependent, primarily (although not exclusively</a:t>
            </a:r>
            <a:r>
              <a:rPr lang="en-US" sz="2000" dirty="0" smtClean="0">
                <a:latin typeface="Arial"/>
                <a:cs typeface="Arial"/>
              </a:rPr>
              <a:t>) affecting </a:t>
            </a:r>
            <a:r>
              <a:rPr lang="en-US" sz="2000" dirty="0">
                <a:latin typeface="Arial"/>
                <a:cs typeface="Arial"/>
              </a:rPr>
              <a:t>children. Unchecked, it may consume our youth. This disease </a:t>
            </a:r>
            <a:r>
              <a:rPr lang="en-US" sz="2000" dirty="0" smtClean="0">
                <a:latin typeface="Arial"/>
                <a:cs typeface="Arial"/>
              </a:rPr>
              <a:t>is </a:t>
            </a:r>
            <a:r>
              <a:rPr lang="en-US" sz="2000" dirty="0" err="1" smtClean="0">
                <a:latin typeface="Arial"/>
                <a:cs typeface="Arial"/>
              </a:rPr>
              <a:t>Bieber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Fever</a:t>
            </a:r>
            <a:r>
              <a:rPr lang="en-US" sz="2000" dirty="0" smtClean="0">
                <a:latin typeface="Arial"/>
                <a:cs typeface="Arial"/>
              </a:rPr>
              <a:t>.</a:t>
            </a:r>
          </a:p>
          <a:p>
            <a:endParaRPr lang="en-US" sz="2000" dirty="0">
              <a:latin typeface="Arial"/>
              <a:cs typeface="Arial"/>
            </a:endParaRPr>
          </a:p>
          <a:p>
            <a:r>
              <a:rPr lang="en-US" sz="2000" dirty="0" err="1">
                <a:latin typeface="Arial"/>
                <a:cs typeface="Arial"/>
              </a:rPr>
              <a:t>Bieber</a:t>
            </a:r>
            <a:r>
              <a:rPr lang="en-US" sz="2000" dirty="0">
                <a:latin typeface="Arial"/>
                <a:cs typeface="Arial"/>
              </a:rPr>
              <a:t> Fever has similar properties to other infectious diseases, such as </a:t>
            </a:r>
            <a:r>
              <a:rPr lang="en-US" sz="2000" dirty="0" smtClean="0">
                <a:latin typeface="Arial"/>
                <a:cs typeface="Arial"/>
              </a:rPr>
              <a:t>a rapid </a:t>
            </a:r>
            <a:r>
              <a:rPr lang="en-US" sz="2000" dirty="0">
                <a:latin typeface="Arial"/>
                <a:cs typeface="Arial"/>
              </a:rPr>
              <a:t>rate of transmission in large populations, eventual recovery </a:t>
            </a:r>
            <a:r>
              <a:rPr lang="en-US" sz="2000" dirty="0" smtClean="0">
                <a:latin typeface="Arial"/>
                <a:cs typeface="Arial"/>
              </a:rPr>
              <a:t>and debilitating </a:t>
            </a:r>
            <a:r>
              <a:rPr lang="en-US" sz="2000" dirty="0">
                <a:latin typeface="Arial"/>
                <a:cs typeface="Arial"/>
              </a:rPr>
              <a:t>scarring (in the form of inappropriate tattoos of Justin </a:t>
            </a:r>
            <a:r>
              <a:rPr lang="en-US" sz="2000" dirty="0" err="1" smtClean="0">
                <a:latin typeface="Arial"/>
                <a:cs typeface="Arial"/>
              </a:rPr>
              <a:t>Bieber’s</a:t>
            </a: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name</a:t>
            </a:r>
            <a:r>
              <a:rPr lang="en-US" sz="2000" dirty="0">
                <a:latin typeface="Arial"/>
                <a:cs typeface="Arial"/>
              </a:rPr>
              <a:t>/face). Symptoms include uncontrollable crying and/or screaming</a:t>
            </a:r>
            <a:r>
              <a:rPr lang="en-US" sz="2000" dirty="0" smtClean="0">
                <a:latin typeface="Arial"/>
                <a:cs typeface="Arial"/>
              </a:rPr>
              <a:t>, excessive </a:t>
            </a:r>
            <a:r>
              <a:rPr lang="en-US" sz="2000" dirty="0">
                <a:latin typeface="Arial"/>
                <a:cs typeface="Arial"/>
              </a:rPr>
              <a:t>purchasing of memorabilia, making poor life choices (e.g. </a:t>
            </a:r>
            <a:r>
              <a:rPr lang="en-US" sz="2000" dirty="0" smtClean="0">
                <a:latin typeface="Arial"/>
                <a:cs typeface="Arial"/>
              </a:rPr>
              <a:t>copycat hairstyles</a:t>
            </a:r>
            <a:r>
              <a:rPr lang="en-US" sz="2000" dirty="0">
                <a:latin typeface="Arial"/>
                <a:cs typeface="Arial"/>
              </a:rPr>
              <a:t>), and distraction from everyday </a:t>
            </a:r>
            <a:r>
              <a:rPr lang="en-US" sz="2000" dirty="0" smtClean="0">
                <a:latin typeface="Arial"/>
                <a:cs typeface="Arial"/>
              </a:rPr>
              <a:t>life.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3404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4"/>
          <p:cNvSpPr>
            <a:spLocks noChangeArrowheads="1"/>
          </p:cNvSpPr>
          <p:nvPr/>
        </p:nvSpPr>
        <p:spPr bwMode="auto">
          <a:xfrm>
            <a:off x="9169400" y="6181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76803" name="Picture 6" descr="EcologyT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294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3400" y="1066800"/>
            <a:ext cx="80772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/>
                <a:cs typeface="Arial"/>
              </a:rPr>
              <a:t> Understanding the Dynamics of Emerging and Re-</a:t>
            </a:r>
            <a:r>
              <a:rPr lang="en-US" sz="1600" dirty="0" smtClean="0">
                <a:latin typeface="Arial"/>
                <a:cs typeface="Arial"/>
              </a:rPr>
              <a:t>Emerging Infectious </a:t>
            </a:r>
            <a:r>
              <a:rPr lang="en-US" sz="1600" dirty="0">
                <a:latin typeface="Arial"/>
                <a:cs typeface="Arial"/>
              </a:rPr>
              <a:t>Diseases Using </a:t>
            </a:r>
            <a:r>
              <a:rPr lang="en-US" sz="1600" dirty="0" smtClean="0">
                <a:latin typeface="Arial"/>
                <a:cs typeface="Arial"/>
              </a:rPr>
              <a:t>Mathematical Models</a:t>
            </a:r>
            <a:r>
              <a:rPr lang="en-US" sz="1600" dirty="0">
                <a:latin typeface="Arial"/>
                <a:cs typeface="Arial"/>
              </a:rPr>
              <a:t>, 2012: 157-177 ISBN: 978-81-7895-549-0 Editors: Steady </a:t>
            </a:r>
            <a:r>
              <a:rPr lang="en-US" sz="1600" dirty="0" err="1">
                <a:latin typeface="Arial"/>
                <a:cs typeface="Arial"/>
              </a:rPr>
              <a:t>Mushayabasa</a:t>
            </a:r>
            <a:r>
              <a:rPr lang="en-US" sz="1600" dirty="0">
                <a:latin typeface="Arial"/>
                <a:cs typeface="Arial"/>
              </a:rPr>
              <a:t> and </a:t>
            </a:r>
            <a:r>
              <a:rPr lang="en-US" sz="1600" dirty="0" err="1">
                <a:latin typeface="Arial"/>
                <a:cs typeface="Arial"/>
              </a:rPr>
              <a:t>Claver</a:t>
            </a:r>
            <a:r>
              <a:rPr lang="en-US" sz="1600" dirty="0">
                <a:latin typeface="Arial"/>
                <a:cs typeface="Arial"/>
              </a:rPr>
              <a:t> P. </a:t>
            </a:r>
            <a:r>
              <a:rPr lang="en-US" sz="1600" dirty="0" err="1">
                <a:latin typeface="Arial"/>
                <a:cs typeface="Arial"/>
              </a:rPr>
              <a:t>Bhunu</a:t>
            </a:r>
            <a:endParaRPr lang="en-US" sz="1600" dirty="0">
              <a:latin typeface="Arial"/>
              <a:cs typeface="Arial"/>
            </a:endParaRPr>
          </a:p>
          <a:p>
            <a:endParaRPr lang="en-US" sz="2000" b="1" dirty="0" smtClean="0">
              <a:latin typeface="Arial"/>
              <a:cs typeface="Arial"/>
            </a:endParaRPr>
          </a:p>
          <a:p>
            <a:r>
              <a:rPr lang="en-US" sz="2000" b="1" dirty="0" smtClean="0">
                <a:latin typeface="Arial"/>
                <a:cs typeface="Arial"/>
              </a:rPr>
              <a:t>Chapter 7</a:t>
            </a:r>
            <a:r>
              <a:rPr lang="en-US" sz="2000" b="1" dirty="0">
                <a:latin typeface="Arial"/>
                <a:cs typeface="Arial"/>
              </a:rPr>
              <a:t>. A mathematical model of </a:t>
            </a:r>
            <a:r>
              <a:rPr lang="en-US" sz="2000" b="1" dirty="0" err="1">
                <a:latin typeface="Arial"/>
                <a:cs typeface="Arial"/>
              </a:rPr>
              <a:t>Bieber</a:t>
            </a:r>
            <a:r>
              <a:rPr lang="en-US" sz="2000" b="1" dirty="0">
                <a:latin typeface="Arial"/>
                <a:cs typeface="Arial"/>
              </a:rPr>
              <a:t> </a:t>
            </a:r>
            <a:r>
              <a:rPr lang="en-US" sz="2000" b="1" dirty="0" smtClean="0">
                <a:latin typeface="Arial"/>
                <a:cs typeface="Arial"/>
              </a:rPr>
              <a:t>Fever: The </a:t>
            </a:r>
            <a:r>
              <a:rPr lang="en-US" sz="2000" b="1" dirty="0">
                <a:latin typeface="Arial"/>
                <a:cs typeface="Arial"/>
              </a:rPr>
              <a:t>most infectious disease of our time</a:t>
            </a:r>
            <a:r>
              <a:rPr lang="en-US" sz="2000" b="1" dirty="0" smtClean="0">
                <a:latin typeface="Arial"/>
                <a:cs typeface="Arial"/>
              </a:rPr>
              <a:t>?</a:t>
            </a:r>
          </a:p>
          <a:p>
            <a:endParaRPr lang="en-US" sz="2000" dirty="0">
              <a:latin typeface="Arial"/>
              <a:cs typeface="Arial"/>
            </a:endParaRPr>
          </a:p>
          <a:p>
            <a:r>
              <a:rPr lang="en-US" sz="2000" dirty="0">
                <a:latin typeface="Arial"/>
                <a:cs typeface="Arial"/>
              </a:rPr>
              <a:t>Valerie </a:t>
            </a:r>
            <a:r>
              <a:rPr lang="en-US" sz="2000" dirty="0" err="1" smtClean="0">
                <a:latin typeface="Arial"/>
                <a:cs typeface="Arial"/>
              </a:rPr>
              <a:t>Tweedle</a:t>
            </a:r>
            <a:r>
              <a:rPr lang="en-US" sz="2000" dirty="0" smtClean="0">
                <a:latin typeface="Arial"/>
                <a:cs typeface="Arial"/>
              </a:rPr>
              <a:t> </a:t>
            </a:r>
            <a:r>
              <a:rPr lang="en-US" sz="2000" dirty="0">
                <a:latin typeface="Arial"/>
                <a:cs typeface="Arial"/>
              </a:rPr>
              <a:t>and Robert J. Smith</a:t>
            </a:r>
            <a:r>
              <a:rPr lang="en-US" sz="2000" dirty="0" smtClean="0">
                <a:latin typeface="Arial"/>
                <a:cs typeface="Arial"/>
              </a:rPr>
              <a:t>?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3663077"/>
            <a:ext cx="8305800" cy="25853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/>
                <a:cs typeface="Arial"/>
              </a:rPr>
              <a:t>Our results show that, in any population of young people exposed to Justin</a:t>
            </a:r>
          </a:p>
          <a:p>
            <a:r>
              <a:rPr lang="en-US" sz="1800" dirty="0" err="1">
                <a:latin typeface="Arial"/>
                <a:cs typeface="Arial"/>
              </a:rPr>
              <a:t>Bieber</a:t>
            </a:r>
            <a:r>
              <a:rPr lang="en-US" sz="1800" dirty="0">
                <a:latin typeface="Arial"/>
                <a:cs typeface="Arial"/>
              </a:rPr>
              <a:t>, there will be an outbreak of </a:t>
            </a:r>
            <a:r>
              <a:rPr lang="en-US" sz="1800" dirty="0" err="1">
                <a:latin typeface="Arial"/>
                <a:cs typeface="Arial"/>
              </a:rPr>
              <a:t>Bieber</a:t>
            </a:r>
            <a:r>
              <a:rPr lang="en-US" sz="1800" dirty="0">
                <a:latin typeface="Arial"/>
                <a:cs typeface="Arial"/>
              </a:rPr>
              <a:t> Fever, even if no one is initially</a:t>
            </a:r>
          </a:p>
          <a:p>
            <a:r>
              <a:rPr lang="en-US" sz="1800" dirty="0">
                <a:latin typeface="Arial"/>
                <a:cs typeface="Arial"/>
              </a:rPr>
              <a:t>infected. This makes the disease very dangerous and any population extremely</a:t>
            </a:r>
          </a:p>
          <a:p>
            <a:r>
              <a:rPr lang="en-US" sz="1800" dirty="0">
                <a:latin typeface="Arial"/>
                <a:cs typeface="Arial"/>
              </a:rPr>
              <a:t>susceptible. The only methods to help control the spread of infection are to</a:t>
            </a:r>
          </a:p>
          <a:p>
            <a:r>
              <a:rPr lang="en-US" sz="1800" dirty="0">
                <a:latin typeface="Arial"/>
                <a:cs typeface="Arial"/>
              </a:rPr>
              <a:t>publish more negative media stories about him than positive, such as involving</a:t>
            </a:r>
          </a:p>
          <a:p>
            <a:r>
              <a:rPr lang="en-US" sz="1800" dirty="0">
                <a:latin typeface="Arial"/>
                <a:cs typeface="Arial"/>
              </a:rPr>
              <a:t>him in a sex scandal or exploit his bad haircut choices and increasing the</a:t>
            </a:r>
          </a:p>
          <a:p>
            <a:r>
              <a:rPr lang="en-US" sz="1800" dirty="0">
                <a:latin typeface="Arial"/>
                <a:cs typeface="Arial"/>
              </a:rPr>
              <a:t>number of times those negative stories appear in the media. These measures </a:t>
            </a:r>
            <a:r>
              <a:rPr lang="en-US" sz="1800" dirty="0" smtClean="0">
                <a:latin typeface="Arial"/>
                <a:cs typeface="Arial"/>
              </a:rPr>
              <a:t>may seem </a:t>
            </a:r>
            <a:r>
              <a:rPr lang="en-US" sz="1800" dirty="0">
                <a:latin typeface="Arial"/>
                <a:cs typeface="Arial"/>
              </a:rPr>
              <a:t>extreme, but they will need to be weighed against the possibility of </a:t>
            </a:r>
            <a:r>
              <a:rPr lang="en-US" sz="1800" dirty="0" smtClean="0">
                <a:latin typeface="Arial"/>
                <a:cs typeface="Arial"/>
              </a:rPr>
              <a:t>our youth </a:t>
            </a:r>
            <a:r>
              <a:rPr lang="en-US" sz="1800" dirty="0">
                <a:latin typeface="Arial"/>
                <a:cs typeface="Arial"/>
              </a:rPr>
              <a:t>driving the general public mad with their obsession with Justin </a:t>
            </a:r>
            <a:r>
              <a:rPr lang="en-US" sz="1800" dirty="0" err="1">
                <a:latin typeface="Arial"/>
                <a:cs typeface="Arial"/>
              </a:rPr>
              <a:t>Bieber</a:t>
            </a:r>
            <a:r>
              <a:rPr lang="en-US" sz="1800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8015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4"/>
          <p:cNvSpPr>
            <a:spLocks noChangeArrowheads="1"/>
          </p:cNvSpPr>
          <p:nvPr/>
        </p:nvSpPr>
        <p:spPr bwMode="auto">
          <a:xfrm>
            <a:off x="9169400" y="6181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72706" name="Picture 6" descr="EcologyT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294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762000"/>
            <a:ext cx="6807200" cy="586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3"/>
          <p:cNvSpPr>
            <a:spLocks noChangeArrowheads="1"/>
          </p:cNvSpPr>
          <p:nvPr/>
        </p:nvSpPr>
        <p:spPr bwMode="auto">
          <a:xfrm>
            <a:off x="304800" y="838200"/>
            <a:ext cx="85344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IV. Populations and Biotic Influences	</a:t>
            </a:r>
          </a:p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	. . .</a:t>
            </a:r>
          </a:p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	D. 	Predation</a:t>
            </a:r>
          </a:p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		1.	definition </a:t>
            </a:r>
          </a:p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		2.	effects of predator and prey on abundances?</a:t>
            </a:r>
          </a:p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r>
              <a:rPr lang="en-US" sz="2000">
                <a:latin typeface="Arial" charset="0"/>
              </a:rPr>
              <a:t>			a.	Modeling predator-prey relationships - Lotka-Volterra </a:t>
            </a:r>
          </a:p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r>
              <a:rPr lang="en-US" sz="2000">
                <a:latin typeface="Arial" charset="0"/>
              </a:rPr>
              <a:t>				models again. </a:t>
            </a:r>
            <a:r>
              <a:rPr lang="en-US" sz="2000">
                <a:solidFill>
                  <a:srgbClr val="FF0000"/>
                </a:solidFill>
                <a:latin typeface="Arial" charset="0"/>
              </a:rPr>
              <a:t>  </a:t>
            </a:r>
          </a:p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r>
              <a:rPr lang="en-US" sz="2000">
                <a:latin typeface="Arial" charset="0"/>
              </a:rPr>
              <a:t>			b.	lab tests of Lotka-Volterra equations	</a:t>
            </a:r>
          </a:p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r>
              <a:rPr lang="en-US" sz="2000">
                <a:solidFill>
                  <a:srgbClr val="000000"/>
                </a:solidFill>
                <a:latin typeface="Arial" charset="0"/>
              </a:rPr>
              <a:t>	</a:t>
            </a:r>
            <a:r>
              <a:rPr lang="en-US" sz="2000">
                <a:solidFill>
                  <a:srgbClr val="FF0000"/>
                </a:solidFill>
                <a:latin typeface="Arial" charset="0"/>
              </a:rPr>
              <a:t>	3.	functional types</a:t>
            </a:r>
          </a:p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r>
              <a:rPr lang="en-US" sz="2000">
                <a:solidFill>
                  <a:schemeClr val="bg2"/>
                </a:solidFill>
                <a:latin typeface="Arial" charset="0"/>
              </a:rPr>
              <a:t>		4.	Effects of predators on prey</a:t>
            </a:r>
          </a:p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endParaRPr lang="en-US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410" name="Rectangle 4"/>
          <p:cNvSpPr>
            <a:spLocks noChangeArrowheads="1"/>
          </p:cNvSpPr>
          <p:nvPr/>
        </p:nvSpPr>
        <p:spPr bwMode="auto">
          <a:xfrm>
            <a:off x="9169400" y="6181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17411" name="Picture 6" descr="EcologyT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294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742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3"/>
          <p:cNvSpPr>
            <a:spLocks noChangeArrowheads="1"/>
          </p:cNvSpPr>
          <p:nvPr/>
        </p:nvSpPr>
        <p:spPr bwMode="auto">
          <a:xfrm>
            <a:off x="304800" y="838200"/>
            <a:ext cx="815340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r>
              <a:rPr lang="en-US" sz="1800">
                <a:solidFill>
                  <a:srgbClr val="000000"/>
                </a:solidFill>
                <a:latin typeface="Arial" charset="0"/>
              </a:rPr>
              <a:t>IV. Populations and Biotic Influences	</a:t>
            </a:r>
          </a:p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r>
              <a:rPr lang="en-US" sz="1800">
                <a:solidFill>
                  <a:srgbClr val="000000"/>
                </a:solidFill>
                <a:latin typeface="Arial" charset="0"/>
              </a:rPr>
              <a:t>. . . .</a:t>
            </a:r>
          </a:p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r>
              <a:rPr lang="en-US" sz="1800">
                <a:latin typeface="Arial" charset="0"/>
              </a:rPr>
              <a:t>	D. 	Predation </a:t>
            </a:r>
            <a:r>
              <a:rPr lang="en-US" sz="1800">
                <a:solidFill>
                  <a:srgbClr val="0000FF"/>
                </a:solidFill>
                <a:latin typeface="Arial" charset="0"/>
              </a:rPr>
              <a:t> </a:t>
            </a:r>
          </a:p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r>
              <a:rPr lang="en-US" sz="1800">
                <a:latin typeface="Arial" charset="0"/>
              </a:rPr>
              <a:t>		3.	functional types</a:t>
            </a:r>
          </a:p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r>
              <a:rPr lang="en-US" sz="1800">
                <a:latin typeface="Arial" charset="0"/>
              </a:rPr>
              <a:t>			a.	</a:t>
            </a:r>
            <a:r>
              <a:rPr lang="en-US" sz="1800" u="sng">
                <a:latin typeface="Arial" charset="0"/>
              </a:rPr>
              <a:t>true predators</a:t>
            </a:r>
            <a:r>
              <a:rPr lang="en-US" sz="1800">
                <a:latin typeface="Arial" charset="0"/>
              </a:rPr>
              <a:t> (predator-prey) - catch and kill prey immediately: wolves to whales to seed-eating rodents.  Note their effect on the numbers of individuals in prey populations.  </a:t>
            </a:r>
          </a:p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r>
              <a:rPr lang="en-US" sz="1800">
                <a:latin typeface="Arial" charset="0"/>
              </a:rPr>
              <a:t>			b. parasites and parasitoids (parasite-host)</a:t>
            </a:r>
          </a:p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r>
              <a:rPr lang="en-US" sz="1800">
                <a:latin typeface="Arial" charset="0"/>
              </a:rPr>
              <a:t>				</a:t>
            </a:r>
            <a:r>
              <a:rPr lang="en-US" sz="1800">
                <a:latin typeface="Arial" charset="0"/>
                <a:sym typeface="Wingdings" charset="0"/>
              </a:rPr>
              <a:t> </a:t>
            </a:r>
            <a:r>
              <a:rPr lang="en-US" sz="1800" u="sng">
                <a:latin typeface="Arial" charset="0"/>
              </a:rPr>
              <a:t>parasites </a:t>
            </a:r>
            <a:r>
              <a:rPr lang="en-US" sz="1800">
                <a:latin typeface="Arial" charset="0"/>
              </a:rPr>
              <a:t>- also consume only part of </a:t>
            </a:r>
            <a:r>
              <a:rPr lang="en-US" sz="1800" u="sng">
                <a:latin typeface="Arial" charset="0"/>
              </a:rPr>
              <a:t>living</a:t>
            </a:r>
            <a:r>
              <a:rPr lang="en-US" sz="1800">
                <a:latin typeface="Arial" charset="0"/>
              </a:rPr>
              <a:t> prey, but generally do not kill the prey -- specialize on one to a few prey during their life;  tapeworms (diet pills), measles, mistletoes, aphids.  Note no effect on the numbers of individuals in prey population.</a:t>
            </a:r>
          </a:p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r>
              <a:rPr lang="en-US" sz="1800">
                <a:latin typeface="Arial" charset="0"/>
              </a:rPr>
              <a:t>		              </a:t>
            </a:r>
            <a:r>
              <a:rPr lang="en-US" sz="1800">
                <a:latin typeface="Arial" charset="0"/>
                <a:sym typeface="Wingdings" charset="0"/>
              </a:rPr>
              <a:t> </a:t>
            </a:r>
            <a:r>
              <a:rPr lang="en-US" sz="1800" u="sng">
                <a:latin typeface="Arial" charset="0"/>
              </a:rPr>
              <a:t>parasitoids </a:t>
            </a:r>
            <a:r>
              <a:rPr lang="en-US" sz="1800">
                <a:latin typeface="Arial" charset="0"/>
              </a:rPr>
              <a:t>(larvae of wasps and flies) - free living adults which lay eggs in, on, or near other insects, generally consuming a living prey, while slowly killing it. Mostly resemble predators, because it changes numbers of individuals in prey populations.  Tomato-horned worms.</a:t>
            </a:r>
          </a:p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r>
              <a:rPr lang="en-US" sz="1800">
                <a:latin typeface="Arial" charset="0"/>
              </a:rPr>
              <a:t>			c.	</a:t>
            </a:r>
            <a:r>
              <a:rPr lang="en-US" sz="1800" u="sng">
                <a:latin typeface="Arial" charset="0"/>
              </a:rPr>
              <a:t>grazers </a:t>
            </a:r>
            <a:r>
              <a:rPr lang="en-US" sz="1800">
                <a:latin typeface="Arial" charset="0"/>
              </a:rPr>
              <a:t>(plant-herbivore) - remove only part of </a:t>
            </a:r>
            <a:r>
              <a:rPr lang="en-US" sz="1800" u="sng">
                <a:latin typeface="Arial" charset="0"/>
              </a:rPr>
              <a:t>many</a:t>
            </a:r>
            <a:r>
              <a:rPr lang="en-US" sz="1800">
                <a:latin typeface="Arial" charset="0"/>
              </a:rPr>
              <a:t> prey, rarely lethal; sheep, leeches, mosquitoes</a:t>
            </a:r>
          </a:p>
        </p:txBody>
      </p:sp>
      <p:sp>
        <p:nvSpPr>
          <p:cNvPr id="19458" name="Rectangle 4"/>
          <p:cNvSpPr>
            <a:spLocks noChangeArrowheads="1"/>
          </p:cNvSpPr>
          <p:nvPr/>
        </p:nvSpPr>
        <p:spPr bwMode="auto">
          <a:xfrm>
            <a:off x="9169400" y="6181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19459" name="Picture 6" descr="EcologyT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294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610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3"/>
          <p:cNvSpPr>
            <a:spLocks noChangeArrowheads="1"/>
          </p:cNvSpPr>
          <p:nvPr/>
        </p:nvSpPr>
        <p:spPr bwMode="auto">
          <a:xfrm>
            <a:off x="304800" y="838200"/>
            <a:ext cx="8153400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r>
              <a:rPr lang="en-US" sz="1800">
                <a:solidFill>
                  <a:srgbClr val="000000"/>
                </a:solidFill>
                <a:latin typeface="Arial" charset="0"/>
              </a:rPr>
              <a:t>IV. Populations and Biotic Influences	</a:t>
            </a:r>
          </a:p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r>
              <a:rPr lang="en-US" sz="1800">
                <a:solidFill>
                  <a:srgbClr val="000000"/>
                </a:solidFill>
                <a:latin typeface="Arial" charset="0"/>
              </a:rPr>
              <a:t>. . . .</a:t>
            </a:r>
          </a:p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r>
              <a:rPr lang="en-US" sz="1800">
                <a:latin typeface="Arial" charset="0"/>
              </a:rPr>
              <a:t>	D. 	Predation </a:t>
            </a:r>
            <a:r>
              <a:rPr lang="en-US" sz="1800">
                <a:solidFill>
                  <a:srgbClr val="0000FF"/>
                </a:solidFill>
                <a:latin typeface="Arial" charset="0"/>
              </a:rPr>
              <a:t> </a:t>
            </a:r>
          </a:p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r>
              <a:rPr lang="en-US" sz="1800">
                <a:latin typeface="Arial" charset="0"/>
              </a:rPr>
              <a:t>		3.	functional types</a:t>
            </a:r>
          </a:p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r>
              <a:rPr lang="en-US" sz="1800">
                <a:latin typeface="Arial" charset="0"/>
              </a:rPr>
              <a:t>			</a:t>
            </a:r>
            <a:r>
              <a:rPr lang="en-US" sz="1800">
                <a:solidFill>
                  <a:srgbClr val="FF0000"/>
                </a:solidFill>
                <a:latin typeface="Arial" charset="0"/>
              </a:rPr>
              <a:t>a.	</a:t>
            </a:r>
            <a:r>
              <a:rPr lang="en-US" sz="1800" u="sng">
                <a:solidFill>
                  <a:srgbClr val="FF0000"/>
                </a:solidFill>
                <a:latin typeface="Arial" charset="0"/>
              </a:rPr>
              <a:t>true predators</a:t>
            </a:r>
            <a:r>
              <a:rPr lang="en-US" sz="1800">
                <a:solidFill>
                  <a:srgbClr val="FF0000"/>
                </a:solidFill>
                <a:latin typeface="Arial" charset="0"/>
              </a:rPr>
              <a:t> (predator-prey) - catch and kill prey immediately: wolves to whales to seed-eating rodents.  Note their effect on the numbers of individuals in prey populations.  </a:t>
            </a:r>
          </a:p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r>
              <a:rPr lang="en-US" sz="1800">
                <a:latin typeface="Arial" charset="0"/>
              </a:rPr>
              <a:t>			b. parasites and parasitoids (parasite-host)</a:t>
            </a:r>
          </a:p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r>
              <a:rPr lang="en-US" sz="1800">
                <a:latin typeface="Arial" charset="0"/>
              </a:rPr>
              <a:t>				</a:t>
            </a:r>
            <a:r>
              <a:rPr lang="en-US" sz="1800">
                <a:latin typeface="Arial" charset="0"/>
                <a:sym typeface="Wingdings" charset="0"/>
              </a:rPr>
              <a:t> </a:t>
            </a:r>
            <a:r>
              <a:rPr lang="en-US" sz="1800" u="sng">
                <a:latin typeface="Arial" charset="0"/>
              </a:rPr>
              <a:t>parasites </a:t>
            </a:r>
            <a:r>
              <a:rPr lang="en-US" sz="1800">
                <a:latin typeface="Arial" charset="0"/>
              </a:rPr>
              <a:t>- also consume only part of </a:t>
            </a:r>
            <a:r>
              <a:rPr lang="en-US" sz="1800" u="sng">
                <a:latin typeface="Arial" charset="0"/>
              </a:rPr>
              <a:t>living</a:t>
            </a:r>
            <a:r>
              <a:rPr lang="en-US" sz="1800">
                <a:latin typeface="Arial" charset="0"/>
              </a:rPr>
              <a:t> prey, but generally do not kill the prey -- specialize on one to a few prey during their life;  tapeworms (diet pills), measles, mistletoes, aphids.  Note no effect on the numbers of individuals in prey population.</a:t>
            </a:r>
          </a:p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r>
              <a:rPr lang="en-US" sz="1800">
                <a:latin typeface="Arial" charset="0"/>
              </a:rPr>
              <a:t>		              </a:t>
            </a:r>
            <a:r>
              <a:rPr lang="en-US" sz="1800">
                <a:latin typeface="Arial" charset="0"/>
                <a:sym typeface="Wingdings" charset="0"/>
              </a:rPr>
              <a:t> </a:t>
            </a:r>
            <a:r>
              <a:rPr lang="en-US" sz="1800" u="sng">
                <a:latin typeface="Arial" charset="0"/>
              </a:rPr>
              <a:t>parasitoids </a:t>
            </a:r>
            <a:r>
              <a:rPr lang="en-US" sz="1800">
                <a:latin typeface="Arial" charset="0"/>
              </a:rPr>
              <a:t>(larvae of wasps and flies) - free living adults which lay eggs in, on, or near other insects, generally consuming a living prey, while slowly killing it. Mostly resemble predators, because it changes numbers of individuals in prey populations.  Tomato-horned worms.</a:t>
            </a:r>
          </a:p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r>
              <a:rPr lang="en-US" sz="1800">
                <a:latin typeface="Arial" charset="0"/>
              </a:rPr>
              <a:t>			c.	</a:t>
            </a:r>
            <a:r>
              <a:rPr lang="en-US" sz="1800" u="sng">
                <a:latin typeface="Arial" charset="0"/>
              </a:rPr>
              <a:t>grazers </a:t>
            </a:r>
            <a:r>
              <a:rPr lang="en-US" sz="1800">
                <a:latin typeface="Arial" charset="0"/>
              </a:rPr>
              <a:t>(plant-herbivore) - remove only part of </a:t>
            </a:r>
            <a:r>
              <a:rPr lang="en-US" sz="1800" u="sng">
                <a:latin typeface="Arial" charset="0"/>
              </a:rPr>
              <a:t>many</a:t>
            </a:r>
            <a:r>
              <a:rPr lang="en-US" sz="1800">
                <a:latin typeface="Arial" charset="0"/>
              </a:rPr>
              <a:t> prey, rarely lethal; sheep, leeches, mosquitoes</a:t>
            </a:r>
          </a:p>
        </p:txBody>
      </p:sp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9169400" y="6181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21507" name="Picture 6" descr="EcologyT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294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3247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95400"/>
            <a:ext cx="3138488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95400"/>
            <a:ext cx="3003550" cy="225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810000"/>
            <a:ext cx="4114800" cy="25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962400"/>
            <a:ext cx="1320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7"/>
          <p:cNvSpPr>
            <a:spLocks noChangeArrowheads="1"/>
          </p:cNvSpPr>
          <p:nvPr/>
        </p:nvSpPr>
        <p:spPr bwMode="auto">
          <a:xfrm>
            <a:off x="728663" y="595313"/>
            <a:ext cx="75771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u="sng">
                <a:latin typeface="Arial" charset="0"/>
              </a:rPr>
              <a:t>True predators</a:t>
            </a:r>
            <a:r>
              <a:rPr lang="en-US" sz="2000">
                <a:latin typeface="Arial" charset="0"/>
              </a:rPr>
              <a:t> kill prey immediately and generally consume many prey during their lifetime</a:t>
            </a:r>
          </a:p>
        </p:txBody>
      </p:sp>
      <p:pic>
        <p:nvPicPr>
          <p:cNvPr id="23558" name="Picture 9" descr="EcologyTo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294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1633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838" y="2732088"/>
            <a:ext cx="5237162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0" name="TextBox 3"/>
          <p:cNvSpPr txBox="1">
            <a:spLocks noChangeArrowheads="1"/>
          </p:cNvSpPr>
          <p:nvPr/>
        </p:nvSpPr>
        <p:spPr bwMode="auto">
          <a:xfrm>
            <a:off x="627063" y="762000"/>
            <a:ext cx="8135937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dirty="0" smtClean="0">
                <a:latin typeface="Arial" charset="0"/>
                <a:cs typeface="Arial" charset="0"/>
              </a:rPr>
              <a:t>Host parasite interactions:</a:t>
            </a:r>
          </a:p>
          <a:p>
            <a:pPr>
              <a:defRPr/>
            </a:pPr>
            <a:endParaRPr lang="en-US" sz="2000" dirty="0" smtClean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US" sz="2000" dirty="0" smtClean="0">
                <a:latin typeface="Arial" charset="0"/>
                <a:cs typeface="Arial" charset="0"/>
              </a:rPr>
              <a:t>We didn’t have a theory of microbes until the 1870</a:t>
            </a:r>
            <a:r>
              <a:rPr lang="ja-JP" altLang="en-US" sz="2000" dirty="0" smtClean="0">
                <a:latin typeface="Arial" charset="0"/>
                <a:cs typeface="Arial" charset="0"/>
              </a:rPr>
              <a:t>’</a:t>
            </a:r>
            <a:r>
              <a:rPr lang="en-US" sz="2000" dirty="0" smtClean="0">
                <a:latin typeface="Arial" charset="0"/>
                <a:cs typeface="Arial" charset="0"/>
              </a:rPr>
              <a:t>s, and so models of epidemiology did not begin until early in the 20</a:t>
            </a:r>
            <a:r>
              <a:rPr lang="en-US" sz="2000" baseline="30000" dirty="0" smtClean="0">
                <a:latin typeface="Arial" charset="0"/>
                <a:cs typeface="Arial" charset="0"/>
              </a:rPr>
              <a:t>th</a:t>
            </a:r>
            <a:r>
              <a:rPr lang="en-US" sz="2000" dirty="0" smtClean="0">
                <a:latin typeface="Arial" charset="0"/>
                <a:cs typeface="Arial" charset="0"/>
              </a:rPr>
              <a:t> century.  (= the study of the incidence, distribution, and possible control of diseases).</a:t>
            </a:r>
          </a:p>
          <a:p>
            <a:pPr>
              <a:defRPr/>
            </a:pPr>
            <a:endParaRPr lang="en-US" sz="2000" dirty="0" smtClean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US" sz="2000" dirty="0" smtClean="0">
                <a:latin typeface="Arial" charset="0"/>
                <a:cs typeface="Arial" charset="0"/>
              </a:rPr>
              <a:t>--	First models were</a:t>
            </a:r>
          </a:p>
          <a:p>
            <a:pPr>
              <a:defRPr/>
            </a:pPr>
            <a:r>
              <a:rPr lang="en-US" sz="2000" dirty="0" smtClean="0">
                <a:latin typeface="Arial" charset="0"/>
                <a:cs typeface="Arial" charset="0"/>
              </a:rPr>
              <a:t> 	to control measles.</a:t>
            </a:r>
          </a:p>
          <a:p>
            <a:pPr>
              <a:defRPr/>
            </a:pPr>
            <a:endParaRPr lang="en-US" sz="2000" dirty="0" smtClean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US" sz="2000" dirty="0" smtClean="0">
                <a:latin typeface="Arial" charset="0"/>
                <a:cs typeface="Arial" charset="0"/>
              </a:rPr>
              <a:t>-- 	in the 1920s, they </a:t>
            </a:r>
          </a:p>
          <a:p>
            <a:pPr>
              <a:defRPr/>
            </a:pPr>
            <a:r>
              <a:rPr lang="en-US" sz="2000" dirty="0" smtClean="0">
                <a:latin typeface="Arial" charset="0"/>
                <a:cs typeface="Arial" charset="0"/>
              </a:rPr>
              <a:t>	realized that the density of </a:t>
            </a:r>
          </a:p>
          <a:p>
            <a:pPr>
              <a:defRPr/>
            </a:pPr>
            <a:r>
              <a:rPr lang="en-US" sz="2000" dirty="0" smtClean="0">
                <a:latin typeface="Arial" charset="0"/>
                <a:cs typeface="Arial" charset="0"/>
              </a:rPr>
              <a:t>	individuals susceptible to a </a:t>
            </a:r>
          </a:p>
          <a:p>
            <a:pPr>
              <a:defRPr/>
            </a:pPr>
            <a:r>
              <a:rPr lang="en-US" sz="2000" dirty="0" smtClean="0">
                <a:latin typeface="Arial" charset="0"/>
                <a:cs typeface="Arial" charset="0"/>
              </a:rPr>
              <a:t>	disease had to exceed a </a:t>
            </a:r>
          </a:p>
          <a:p>
            <a:pPr>
              <a:defRPr/>
            </a:pPr>
            <a:r>
              <a:rPr lang="en-US" sz="2000" dirty="0" smtClean="0">
                <a:latin typeface="Arial" charset="0"/>
                <a:cs typeface="Arial" charset="0"/>
              </a:rPr>
              <a:t>	threshold number before an</a:t>
            </a:r>
          </a:p>
          <a:p>
            <a:pPr>
              <a:defRPr/>
            </a:pPr>
            <a:r>
              <a:rPr lang="en-US" sz="2000" dirty="0" smtClean="0">
                <a:latin typeface="Arial" charset="0"/>
                <a:cs typeface="Arial" charset="0"/>
              </a:rPr>
              <a:t>	epidemic could take hold.</a:t>
            </a:r>
          </a:p>
          <a:p>
            <a:pPr>
              <a:defRPr/>
            </a:pPr>
            <a:endParaRPr lang="en-US" sz="2000" dirty="0" smtClean="0">
              <a:latin typeface="Arial" charset="0"/>
              <a:cs typeface="Arial" charset="0"/>
            </a:endParaRPr>
          </a:p>
          <a:p>
            <a:pPr marL="855663" indent="-855663">
              <a:defRPr/>
            </a:pPr>
            <a:r>
              <a:rPr lang="en-US" sz="2000" dirty="0" smtClean="0">
                <a:latin typeface="Arial" charset="0"/>
                <a:cs typeface="Arial" charset="0"/>
              </a:rPr>
              <a:t>--	There was then lots of epidemiology conducted that was ignored by ecologists until the late 1970</a:t>
            </a:r>
            <a:r>
              <a:rPr lang="ja-JP" altLang="en-US" sz="2000" dirty="0" smtClean="0">
                <a:latin typeface="Arial" charset="0"/>
                <a:cs typeface="Arial" charset="0"/>
              </a:rPr>
              <a:t>’</a:t>
            </a:r>
            <a:r>
              <a:rPr lang="en-US" sz="2000" dirty="0" smtClean="0">
                <a:latin typeface="Arial" charset="0"/>
                <a:cs typeface="Arial" charset="0"/>
              </a:rPr>
              <a:t>s.</a:t>
            </a:r>
          </a:p>
          <a:p>
            <a:pPr>
              <a:defRPr/>
            </a:pPr>
            <a:endParaRPr lang="en-US" sz="20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3"/>
          <p:cNvSpPr>
            <a:spLocks noChangeArrowheads="1"/>
          </p:cNvSpPr>
          <p:nvPr/>
        </p:nvSpPr>
        <p:spPr bwMode="auto">
          <a:xfrm>
            <a:off x="304800" y="838200"/>
            <a:ext cx="8153400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r>
              <a:rPr lang="en-US" sz="1800">
                <a:solidFill>
                  <a:srgbClr val="000000"/>
                </a:solidFill>
                <a:latin typeface="Arial" charset="0"/>
              </a:rPr>
              <a:t>IV. Populations and Biotic Influences	</a:t>
            </a:r>
          </a:p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r>
              <a:rPr lang="en-US" sz="1800">
                <a:solidFill>
                  <a:srgbClr val="000000"/>
                </a:solidFill>
                <a:latin typeface="Arial" charset="0"/>
              </a:rPr>
              <a:t>. . . .</a:t>
            </a:r>
          </a:p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r>
              <a:rPr lang="en-US" sz="1800">
                <a:latin typeface="Arial" charset="0"/>
              </a:rPr>
              <a:t>	D. 	Predation</a:t>
            </a:r>
          </a:p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r>
              <a:rPr lang="en-US" sz="1800">
                <a:latin typeface="Arial" charset="0"/>
              </a:rPr>
              <a:t>		3.	functional types</a:t>
            </a:r>
          </a:p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r>
              <a:rPr lang="en-US" sz="1800">
                <a:latin typeface="Arial" charset="0"/>
              </a:rPr>
              <a:t>			a.	true predators (predator-prey) - catch and kill prey immediately: wolves to whales to seed-eating rodents.  Note their effect on the numbers of individuals in prey populations.  </a:t>
            </a:r>
          </a:p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r>
              <a:rPr lang="en-US" sz="1800">
                <a:latin typeface="Arial" charset="0"/>
              </a:rPr>
              <a:t>			</a:t>
            </a:r>
            <a:r>
              <a:rPr lang="en-US" sz="1800">
                <a:solidFill>
                  <a:srgbClr val="FF0000"/>
                </a:solidFill>
                <a:latin typeface="Arial" charset="0"/>
              </a:rPr>
              <a:t>b. parasites and parasitoids (parasite-host)</a:t>
            </a:r>
          </a:p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r>
              <a:rPr lang="en-US" sz="1800">
                <a:solidFill>
                  <a:srgbClr val="FF0000"/>
                </a:solidFill>
                <a:latin typeface="Arial" charset="0"/>
              </a:rPr>
              <a:t>				</a:t>
            </a:r>
            <a:r>
              <a:rPr lang="en-US" sz="1800">
                <a:solidFill>
                  <a:srgbClr val="FF0000"/>
                </a:solidFill>
                <a:latin typeface="Arial" charset="0"/>
                <a:sym typeface="Wingdings" charset="0"/>
              </a:rPr>
              <a:t> </a:t>
            </a:r>
            <a:r>
              <a:rPr lang="en-US" sz="1800">
                <a:solidFill>
                  <a:srgbClr val="FF0000"/>
                </a:solidFill>
                <a:latin typeface="Arial" charset="0"/>
              </a:rPr>
              <a:t>parasites - also consume only part of </a:t>
            </a:r>
            <a:r>
              <a:rPr lang="en-US" sz="1800" u="sng">
                <a:solidFill>
                  <a:srgbClr val="FF0000"/>
                </a:solidFill>
                <a:latin typeface="Arial" charset="0"/>
              </a:rPr>
              <a:t>living</a:t>
            </a:r>
            <a:r>
              <a:rPr lang="en-US" sz="1800">
                <a:solidFill>
                  <a:srgbClr val="FF0000"/>
                </a:solidFill>
                <a:latin typeface="Arial" charset="0"/>
              </a:rPr>
              <a:t> prey, but generally do not kill the prey -- specialize on one to a few prey during their life;  tapeworms (diet pills), measles, mistletoes, aphids.  Note no effect on the numbers of individuals in prey population.</a:t>
            </a:r>
          </a:p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r>
              <a:rPr lang="en-US" sz="1800">
                <a:solidFill>
                  <a:srgbClr val="FF0000"/>
                </a:solidFill>
                <a:latin typeface="Arial" charset="0"/>
              </a:rPr>
              <a:t>		              </a:t>
            </a:r>
            <a:r>
              <a:rPr lang="en-US" sz="1800">
                <a:solidFill>
                  <a:srgbClr val="FF0000"/>
                </a:solidFill>
                <a:latin typeface="Arial" charset="0"/>
                <a:sym typeface="Wingdings" charset="0"/>
              </a:rPr>
              <a:t> </a:t>
            </a:r>
            <a:r>
              <a:rPr lang="en-US" sz="1800">
                <a:solidFill>
                  <a:srgbClr val="FF0000"/>
                </a:solidFill>
                <a:latin typeface="Arial" charset="0"/>
              </a:rPr>
              <a:t>parasitoids (larvae of wasps and flies) - free living adults which lay eggs in, on, or near other insects, generally consuming a living prey, while slowly killing it. Mostly resemble predators, because it changes numbers of individuals in prey populations.  Tomato-horned worms.</a:t>
            </a:r>
          </a:p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r>
              <a:rPr lang="en-US" sz="1800">
                <a:latin typeface="Arial" charset="0"/>
              </a:rPr>
              <a:t>			c.	grazers (plant-herbivore) - remove only part of </a:t>
            </a:r>
            <a:r>
              <a:rPr lang="en-US" sz="1800" u="sng">
                <a:latin typeface="Arial" charset="0"/>
              </a:rPr>
              <a:t>many</a:t>
            </a:r>
            <a:r>
              <a:rPr lang="en-US" sz="1800">
                <a:latin typeface="Arial" charset="0"/>
              </a:rPr>
              <a:t> prey, rarely lethal; sheep, leeches, mosquitoes</a:t>
            </a:r>
          </a:p>
        </p:txBody>
      </p:sp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9169400" y="6181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25603" name="Picture 6" descr="EcologyT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294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5024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371600"/>
            <a:ext cx="222250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124200"/>
            <a:ext cx="4802188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52600"/>
            <a:ext cx="3276600" cy="288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1828800" y="5867400"/>
            <a:ext cx="2133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i="1">
                <a:solidFill>
                  <a:srgbClr val="000000"/>
                </a:solidFill>
                <a:latin typeface="Helvetica-BoldOblique" charset="0"/>
              </a:rPr>
              <a:t>Human louse</a:t>
            </a:r>
          </a:p>
        </p:txBody>
      </p:sp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6934200" y="1524000"/>
            <a:ext cx="152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i="1">
                <a:solidFill>
                  <a:srgbClr val="000000"/>
                </a:solidFill>
                <a:latin typeface="Helvetica-BoldOblique" charset="0"/>
              </a:rPr>
              <a:t>Human flea</a:t>
            </a:r>
          </a:p>
        </p:txBody>
      </p:sp>
      <p:sp>
        <p:nvSpPr>
          <p:cNvPr id="27654" name="Rectangle 7"/>
          <p:cNvSpPr>
            <a:spLocks noChangeArrowheads="1"/>
          </p:cNvSpPr>
          <p:nvPr/>
        </p:nvSpPr>
        <p:spPr bwMode="auto">
          <a:xfrm>
            <a:off x="457200" y="4572000"/>
            <a:ext cx="2133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i="1">
                <a:solidFill>
                  <a:srgbClr val="000000"/>
                </a:solidFill>
                <a:latin typeface="Helvetica-BoldOblique" charset="0"/>
              </a:rPr>
              <a:t>Adult heartworms in dog heart</a:t>
            </a:r>
          </a:p>
        </p:txBody>
      </p:sp>
      <p:sp>
        <p:nvSpPr>
          <p:cNvPr id="27655" name="Rectangle 8"/>
          <p:cNvSpPr>
            <a:spLocks noChangeArrowheads="1"/>
          </p:cNvSpPr>
          <p:nvPr/>
        </p:nvSpPr>
        <p:spPr bwMode="auto">
          <a:xfrm>
            <a:off x="728663" y="806450"/>
            <a:ext cx="757713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u="sng">
                <a:latin typeface="Arial" charset="0"/>
              </a:rPr>
              <a:t>Parasites</a:t>
            </a:r>
            <a:r>
              <a:rPr lang="en-US" sz="1800">
                <a:latin typeface="Arial" charset="0"/>
              </a:rPr>
              <a:t> consume only part of prey, don't kill, generally live in or on one to few hosts during lifetime.</a:t>
            </a:r>
          </a:p>
        </p:txBody>
      </p:sp>
      <p:pic>
        <p:nvPicPr>
          <p:cNvPr id="27656" name="Picture 11" descr="EcologyTo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294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3989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0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676400"/>
            <a:ext cx="19812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8" name="Picture 10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752600"/>
            <a:ext cx="213836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1028"/>
          <p:cNvSpPr>
            <a:spLocks noChangeArrowheads="1"/>
          </p:cNvSpPr>
          <p:nvPr/>
        </p:nvSpPr>
        <p:spPr bwMode="auto">
          <a:xfrm>
            <a:off x="6324600" y="4800600"/>
            <a:ext cx="21336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i="1">
                <a:solidFill>
                  <a:srgbClr val="000000"/>
                </a:solidFill>
                <a:latin typeface="Helvetica-BoldOblique" charset="0"/>
              </a:rPr>
              <a:t>Anaphes flavipes (cereal beetle parasitoid)</a:t>
            </a:r>
          </a:p>
        </p:txBody>
      </p:sp>
      <p:sp>
        <p:nvSpPr>
          <p:cNvPr id="29700" name="Rectangle 1029"/>
          <p:cNvSpPr>
            <a:spLocks noChangeArrowheads="1"/>
          </p:cNvSpPr>
          <p:nvPr/>
        </p:nvSpPr>
        <p:spPr bwMode="auto">
          <a:xfrm>
            <a:off x="685800" y="1828800"/>
            <a:ext cx="28194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i="1">
                <a:solidFill>
                  <a:srgbClr val="000000"/>
                </a:solidFill>
                <a:latin typeface="Helvetica-Oblique" charset="0"/>
              </a:rPr>
              <a:t>Pseudacteon curvatus, </a:t>
            </a:r>
            <a:r>
              <a:rPr lang="en-US" sz="1400">
                <a:solidFill>
                  <a:srgbClr val="000000"/>
                </a:solidFill>
                <a:latin typeface="LucidaGrande" charset="0"/>
              </a:rPr>
              <a:t>a South American species that parasitizes fire ants in the </a:t>
            </a:r>
            <a:r>
              <a:rPr lang="en-US" sz="1400" i="1">
                <a:solidFill>
                  <a:srgbClr val="000000"/>
                </a:solidFill>
                <a:latin typeface="Helvetica-Oblique" charset="0"/>
              </a:rPr>
              <a:t>saevissima </a:t>
            </a:r>
            <a:r>
              <a:rPr lang="en-US" sz="1400">
                <a:solidFill>
                  <a:srgbClr val="000000"/>
                </a:solidFill>
                <a:latin typeface="LucidaGrande" charset="0"/>
              </a:rPr>
              <a:t>complex </a:t>
            </a:r>
          </a:p>
        </p:txBody>
      </p:sp>
      <p:pic>
        <p:nvPicPr>
          <p:cNvPr id="248838" name="Picture 10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352800"/>
            <a:ext cx="20256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8839" name="Rectangle 1031"/>
          <p:cNvSpPr>
            <a:spLocks noChangeArrowheads="1"/>
          </p:cNvSpPr>
          <p:nvPr/>
        </p:nvSpPr>
        <p:spPr bwMode="auto">
          <a:xfrm>
            <a:off x="685800" y="6096000"/>
            <a:ext cx="2133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i="1">
                <a:solidFill>
                  <a:srgbClr val="000000"/>
                </a:solidFill>
                <a:latin typeface="Helvetica-BoldOblique" charset="0"/>
              </a:rPr>
              <a:t>Parasitoid from film </a:t>
            </a:r>
            <a:r>
              <a:rPr lang="ja-JP" altLang="en-US" sz="1400" i="1">
                <a:solidFill>
                  <a:srgbClr val="000000"/>
                </a:solidFill>
                <a:latin typeface="Helvetica-BoldOblique" charset="0"/>
              </a:rPr>
              <a:t>“</a:t>
            </a:r>
            <a:r>
              <a:rPr lang="en-US" altLang="ja-JP" sz="1400" i="1">
                <a:solidFill>
                  <a:srgbClr val="000000"/>
                </a:solidFill>
                <a:latin typeface="Helvetica-BoldOblique" charset="0"/>
              </a:rPr>
              <a:t>Aliens</a:t>
            </a:r>
            <a:r>
              <a:rPr lang="ja-JP" altLang="en-US" sz="1400" i="1">
                <a:solidFill>
                  <a:srgbClr val="000000"/>
                </a:solidFill>
                <a:latin typeface="Helvetica-BoldOblique" charset="0"/>
              </a:rPr>
              <a:t>”</a:t>
            </a:r>
            <a:endParaRPr lang="en-US" sz="1400" i="1">
              <a:solidFill>
                <a:srgbClr val="000000"/>
              </a:solidFill>
              <a:latin typeface="Helvetica-BoldOblique" charset="0"/>
            </a:endParaRPr>
          </a:p>
        </p:txBody>
      </p:sp>
      <p:sp>
        <p:nvSpPr>
          <p:cNvPr id="29703" name="Rectangle 1032"/>
          <p:cNvSpPr>
            <a:spLocks noChangeArrowheads="1"/>
          </p:cNvSpPr>
          <p:nvPr/>
        </p:nvSpPr>
        <p:spPr bwMode="auto">
          <a:xfrm>
            <a:off x="728663" y="760413"/>
            <a:ext cx="7577137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u="sng">
                <a:latin typeface="Arial" charset="0"/>
              </a:rPr>
              <a:t>Parasitoids </a:t>
            </a:r>
            <a:r>
              <a:rPr lang="en-US" sz="1800">
                <a:latin typeface="Arial" charset="0"/>
              </a:rPr>
              <a:t>are usually</a:t>
            </a:r>
            <a:r>
              <a:rPr lang="en-US" sz="1800" u="sng">
                <a:latin typeface="Arial" charset="0"/>
              </a:rPr>
              <a:t> </a:t>
            </a:r>
            <a:r>
              <a:rPr lang="en-US" sz="1800">
                <a:latin typeface="Arial" charset="0"/>
              </a:rPr>
              <a:t>insects with a free living adult which forage for a living host on or in which to lay eggs.  Larvae usually kill host.  Often disgusting.</a:t>
            </a:r>
          </a:p>
        </p:txBody>
      </p:sp>
      <p:pic>
        <p:nvPicPr>
          <p:cNvPr id="29704" name="Picture 1035" descr="EcologyTo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294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11" descr="beneficial-00-A=Fig2_GCMGA14623_parasitoid_example_02_small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886200"/>
            <a:ext cx="2714625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6" name="Rectangle 12"/>
          <p:cNvSpPr>
            <a:spLocks noChangeArrowheads="1"/>
          </p:cNvSpPr>
          <p:nvPr/>
        </p:nvSpPr>
        <p:spPr bwMode="auto">
          <a:xfrm>
            <a:off x="2895600" y="6035675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        </a:t>
            </a:r>
            <a:r>
              <a:rPr lang="en-US">
                <a:hlinkClick r:id="rId10"/>
              </a:rPr>
              <a:t>parasitoid on caterpillar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254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8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88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8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8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39" grpId="0" build="p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3"/>
          <p:cNvSpPr>
            <a:spLocks noChangeArrowheads="1"/>
          </p:cNvSpPr>
          <p:nvPr/>
        </p:nvSpPr>
        <p:spPr bwMode="auto">
          <a:xfrm>
            <a:off x="304800" y="838200"/>
            <a:ext cx="8153400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r>
              <a:rPr lang="en-US" sz="1800">
                <a:solidFill>
                  <a:srgbClr val="000000"/>
                </a:solidFill>
                <a:latin typeface="Arial" charset="0"/>
              </a:rPr>
              <a:t>IV. Populations and Biotic Influences	</a:t>
            </a:r>
          </a:p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r>
              <a:rPr lang="en-US" sz="1800">
                <a:solidFill>
                  <a:srgbClr val="000000"/>
                </a:solidFill>
                <a:latin typeface="Arial" charset="0"/>
              </a:rPr>
              <a:t>. . . .</a:t>
            </a:r>
          </a:p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r>
              <a:rPr lang="en-US" sz="1800">
                <a:latin typeface="Arial" charset="0"/>
              </a:rPr>
              <a:t>	D. 	Predation</a:t>
            </a:r>
          </a:p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r>
              <a:rPr lang="en-US" sz="1800">
                <a:latin typeface="Arial" charset="0"/>
              </a:rPr>
              <a:t>		3.	functional types</a:t>
            </a:r>
          </a:p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r>
              <a:rPr lang="en-US" sz="1800">
                <a:latin typeface="Arial" charset="0"/>
              </a:rPr>
              <a:t>			a.	true predators (predator-prey) - catch and kill prey immediately: wolves to whales to seed-eating rodents.  Note their effect on the numbers of individuals in prey populations.  </a:t>
            </a:r>
          </a:p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r>
              <a:rPr lang="en-US" sz="1800">
                <a:latin typeface="Arial" charset="0"/>
              </a:rPr>
              <a:t>			b. parasites and parasitoids (parasite-host)</a:t>
            </a:r>
          </a:p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r>
              <a:rPr lang="en-US" sz="1800">
                <a:latin typeface="Arial" charset="0"/>
              </a:rPr>
              <a:t>				</a:t>
            </a:r>
            <a:r>
              <a:rPr lang="en-US" sz="1800">
                <a:latin typeface="Arial" charset="0"/>
                <a:sym typeface="Wingdings" charset="0"/>
              </a:rPr>
              <a:t> </a:t>
            </a:r>
            <a:r>
              <a:rPr lang="en-US" sz="1800">
                <a:latin typeface="Arial" charset="0"/>
              </a:rPr>
              <a:t>parasites - also consume only part of </a:t>
            </a:r>
            <a:r>
              <a:rPr lang="en-US" sz="1800" u="sng">
                <a:latin typeface="Arial" charset="0"/>
              </a:rPr>
              <a:t>living</a:t>
            </a:r>
            <a:r>
              <a:rPr lang="en-US" sz="1800">
                <a:latin typeface="Arial" charset="0"/>
              </a:rPr>
              <a:t> prey, but generally do not kill the prey -- specialize on one to a few prey during their life;  tapeworms (diet pills), measles, mistletoes, aphids.  Note no effect on the numbers of individuals in prey population.</a:t>
            </a:r>
          </a:p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r>
              <a:rPr lang="en-US" sz="1800">
                <a:latin typeface="Arial" charset="0"/>
              </a:rPr>
              <a:t>		              </a:t>
            </a:r>
            <a:r>
              <a:rPr lang="en-US" sz="1800">
                <a:latin typeface="Arial" charset="0"/>
                <a:sym typeface="Wingdings" charset="0"/>
              </a:rPr>
              <a:t> </a:t>
            </a:r>
            <a:r>
              <a:rPr lang="en-US" sz="1800">
                <a:latin typeface="Arial" charset="0"/>
              </a:rPr>
              <a:t>parasitoids (larvae of wasps and flies) - free living adults which lay eggs in, on, or near other insects, generally consuming a living prey, while slowly killing it. Mostly resemble predators, because it changes numbers of individuals in prey populations.  Tomato-horned worms.</a:t>
            </a:r>
          </a:p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r>
              <a:rPr lang="en-US" sz="1800">
                <a:latin typeface="Arial" charset="0"/>
              </a:rPr>
              <a:t>		</a:t>
            </a:r>
            <a:r>
              <a:rPr lang="en-US" sz="1800">
                <a:solidFill>
                  <a:srgbClr val="FF0000"/>
                </a:solidFill>
                <a:latin typeface="Arial" charset="0"/>
              </a:rPr>
              <a:t>	c.	grazers (plant-herbivore) - remove only part of </a:t>
            </a:r>
            <a:r>
              <a:rPr lang="en-US" sz="1800" u="sng">
                <a:solidFill>
                  <a:srgbClr val="FF0000"/>
                </a:solidFill>
                <a:latin typeface="Arial" charset="0"/>
              </a:rPr>
              <a:t>many</a:t>
            </a:r>
            <a:r>
              <a:rPr lang="en-US" sz="1800">
                <a:solidFill>
                  <a:srgbClr val="FF0000"/>
                </a:solidFill>
                <a:latin typeface="Arial" charset="0"/>
              </a:rPr>
              <a:t> prey, rarely lethal; sheep, leeches, mosquitoes</a:t>
            </a:r>
          </a:p>
        </p:txBody>
      </p:sp>
      <p:sp>
        <p:nvSpPr>
          <p:cNvPr id="31746" name="Rectangle 4"/>
          <p:cNvSpPr>
            <a:spLocks noChangeArrowheads="1"/>
          </p:cNvSpPr>
          <p:nvPr/>
        </p:nvSpPr>
        <p:spPr bwMode="auto">
          <a:xfrm>
            <a:off x="9169400" y="6181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31747" name="Picture 6" descr="EcologyT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294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5109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25" y="2209800"/>
            <a:ext cx="35210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0"/>
            <a:ext cx="5335588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4"/>
          <p:cNvSpPr>
            <a:spLocks noChangeArrowheads="1"/>
          </p:cNvSpPr>
          <p:nvPr/>
        </p:nvSpPr>
        <p:spPr bwMode="auto">
          <a:xfrm>
            <a:off x="728663" y="746125"/>
            <a:ext cx="757713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u="sng">
                <a:latin typeface="Arial" charset="0"/>
              </a:rPr>
              <a:t>Grazers</a:t>
            </a:r>
            <a:r>
              <a:rPr lang="en-US" sz="2000">
                <a:latin typeface="Arial" charset="0"/>
              </a:rPr>
              <a:t> only consume part of prey, generally without killing, but also generally consume many prey during their lifetime</a:t>
            </a:r>
          </a:p>
        </p:txBody>
      </p:sp>
      <p:pic>
        <p:nvPicPr>
          <p:cNvPr id="33796" name="Picture 7" descr="EcologyTo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294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117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71600"/>
            <a:ext cx="8077200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Rectangle 3"/>
          <p:cNvSpPr>
            <a:spLocks noChangeArrowheads="1"/>
          </p:cNvSpPr>
          <p:nvPr/>
        </p:nvSpPr>
        <p:spPr bwMode="auto">
          <a:xfrm>
            <a:off x="762000" y="838200"/>
            <a:ext cx="7577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u="sng">
                <a:latin typeface="Arial" charset="0"/>
              </a:rPr>
              <a:t>Plants </a:t>
            </a:r>
            <a:r>
              <a:rPr lang="en-US" sz="1800">
                <a:latin typeface="Arial" charset="0"/>
              </a:rPr>
              <a:t>don</a:t>
            </a:r>
            <a:r>
              <a:rPr lang="ja-JP" altLang="en-US" sz="1800">
                <a:latin typeface="Arial" charset="0"/>
              </a:rPr>
              <a:t>’</a:t>
            </a:r>
            <a:r>
              <a:rPr lang="en-US" altLang="ja-JP" sz="1800">
                <a:latin typeface="Arial" charset="0"/>
              </a:rPr>
              <a:t>t generally fall into predator categories because they have abiotic resources, but they clearly forage for these resources.</a:t>
            </a:r>
            <a:endParaRPr lang="en-US" sz="1800">
              <a:latin typeface="Arial" charset="0"/>
            </a:endParaRPr>
          </a:p>
        </p:txBody>
      </p:sp>
      <p:pic>
        <p:nvPicPr>
          <p:cNvPr id="35843" name="Picture 4" descr="EcologyT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294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 Box 5"/>
          <p:cNvSpPr txBox="1">
            <a:spLocks noChangeArrowheads="1"/>
          </p:cNvSpPr>
          <p:nvPr/>
        </p:nvSpPr>
        <p:spPr bwMode="auto">
          <a:xfrm>
            <a:off x="35052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/>
              <a:t>Dollarweed</a:t>
            </a:r>
          </a:p>
        </p:txBody>
      </p:sp>
    </p:spTree>
    <p:extLst>
      <p:ext uri="{BB962C8B-B14F-4D97-AF65-F5344CB8AC3E}">
        <p14:creationId xmlns:p14="http://schemas.microsoft.com/office/powerpoint/2010/main" val="944379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2754313" cy="414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5"/>
          <p:cNvSpPr>
            <a:spLocks noChangeArrowheads="1"/>
          </p:cNvSpPr>
          <p:nvPr/>
        </p:nvSpPr>
        <p:spPr bwMode="auto">
          <a:xfrm>
            <a:off x="304800" y="746125"/>
            <a:ext cx="75771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u="sng">
                <a:latin typeface="Arial" charset="0"/>
              </a:rPr>
              <a:t>Carnivorous plants are active true predators</a:t>
            </a:r>
            <a:endParaRPr lang="en-US" sz="2000">
              <a:latin typeface="Arial" charset="0"/>
            </a:endParaRPr>
          </a:p>
        </p:txBody>
      </p:sp>
      <p:pic>
        <p:nvPicPr>
          <p:cNvPr id="37891" name="Picture 6" descr="EcologyT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294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5" y="987425"/>
            <a:ext cx="2720975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191000"/>
            <a:ext cx="3394075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Rectangle 9"/>
          <p:cNvSpPr>
            <a:spLocks noChangeArrowheads="1"/>
          </p:cNvSpPr>
          <p:nvPr/>
        </p:nvSpPr>
        <p:spPr bwMode="auto">
          <a:xfrm>
            <a:off x="381000" y="5562600"/>
            <a:ext cx="1752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>
                <a:latin typeface="Arial" charset="0"/>
              </a:rPr>
              <a:t>Prey found in S. flava leaves</a:t>
            </a:r>
          </a:p>
        </p:txBody>
      </p:sp>
      <p:sp>
        <p:nvSpPr>
          <p:cNvPr id="37895" name="Rectangle 10"/>
          <p:cNvSpPr>
            <a:spLocks noChangeArrowheads="1"/>
          </p:cNvSpPr>
          <p:nvPr/>
        </p:nvSpPr>
        <p:spPr bwMode="auto">
          <a:xfrm>
            <a:off x="4267200" y="1295400"/>
            <a:ext cx="1752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/>
            <a:r>
              <a:rPr lang="en-US" sz="1800">
                <a:latin typeface="Arial" charset="0"/>
              </a:rPr>
              <a:t>Bugs stuck on dew-thread.</a:t>
            </a:r>
          </a:p>
        </p:txBody>
      </p:sp>
    </p:spTree>
    <p:extLst>
      <p:ext uri="{BB962C8B-B14F-4D97-AF65-F5344CB8AC3E}">
        <p14:creationId xmlns:p14="http://schemas.microsoft.com/office/powerpoint/2010/main" val="3819497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ChangeArrowheads="1"/>
          </p:cNvSpPr>
          <p:nvPr/>
        </p:nvSpPr>
        <p:spPr bwMode="auto">
          <a:xfrm>
            <a:off x="304800" y="609600"/>
            <a:ext cx="8686800" cy="5878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IV. Populations and Biotic Influences	</a:t>
            </a:r>
          </a:p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	. . .</a:t>
            </a:r>
          </a:p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	D. 	Predation</a:t>
            </a:r>
          </a:p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		1.	definition </a:t>
            </a:r>
          </a:p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		2.	how do predator and prey numbers affect one </a:t>
            </a:r>
            <a:r>
              <a:rPr lang="en-US" sz="1800" dirty="0" smtClean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another’s abundances?</a:t>
            </a:r>
            <a:endParaRPr lang="en-US" sz="1800" dirty="0">
              <a:solidFill>
                <a:schemeClr val="bg1">
                  <a:lumMod val="65000"/>
                </a:schemeClr>
              </a:solidFill>
              <a:latin typeface="Arial" charset="0"/>
            </a:endParaRPr>
          </a:p>
          <a:p>
            <a:pPr marL="0" lvl="1"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r>
              <a:rPr lang="en-US" sz="1800" dirty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		3.	functional types</a:t>
            </a:r>
          </a:p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  <a:defRPr/>
            </a:pPr>
            <a:r>
              <a:rPr lang="en-US" sz="1800" dirty="0">
                <a:latin typeface="Arial" charset="0"/>
              </a:rPr>
              <a:t>		4.	Prey:  Effects of predation on prey behavior and evolution</a:t>
            </a:r>
          </a:p>
          <a:p>
            <a:pPr marL="1720850" indent="-355600">
              <a:tabLst>
                <a:tab pos="2738438" algn="l"/>
              </a:tabLst>
              <a:defRPr/>
            </a:pPr>
            <a:r>
              <a:rPr lang="en-US" sz="1600" dirty="0">
                <a:latin typeface="Arial" charset="0"/>
              </a:rPr>
              <a:t>--	</a:t>
            </a:r>
            <a:r>
              <a:rPr lang="en-US" sz="1800" dirty="0">
                <a:latin typeface="Arial" charset="0"/>
              </a:rPr>
              <a:t>immediate response in some cases is that prey dies.</a:t>
            </a:r>
            <a:r>
              <a:rPr lang="en-US" sz="1600" dirty="0">
                <a:latin typeface="Arial" charset="0"/>
              </a:rPr>
              <a:t>  Even parasitoids usually prevent the individual from reproducing, if not killing them immediately.  Clearly this effects numbers, in ways that we will soon discuss more explicitly</a:t>
            </a:r>
            <a:endParaRPr lang="en-US" sz="2000" dirty="0">
              <a:latin typeface="Arial" charset="0"/>
            </a:endParaRPr>
          </a:p>
          <a:p>
            <a:pPr marL="1720850" indent="-355600">
              <a:tabLst>
                <a:tab pos="2738438" algn="l"/>
              </a:tabLst>
              <a:defRPr/>
            </a:pPr>
            <a:r>
              <a:rPr lang="en-US" sz="2000" dirty="0">
                <a:latin typeface="Arial" charset="0"/>
              </a:rPr>
              <a:t>--	</a:t>
            </a:r>
            <a:r>
              <a:rPr lang="en-US" sz="1800" dirty="0">
                <a:latin typeface="Arial" charset="0"/>
              </a:rPr>
              <a:t>escape responses</a:t>
            </a:r>
            <a:r>
              <a:rPr lang="en-US" sz="1800" dirty="0" smtClean="0">
                <a:latin typeface="Arial" charset="0"/>
              </a:rPr>
              <a:t>:</a:t>
            </a:r>
            <a:endParaRPr lang="en-US" sz="1600" dirty="0">
              <a:latin typeface="Arial" charset="0"/>
            </a:endParaRPr>
          </a:p>
          <a:p>
            <a:pPr marL="2058988" indent="-693738">
              <a:tabLst>
                <a:tab pos="1711325" algn="l"/>
                <a:tab pos="2058988" algn="l"/>
              </a:tabLst>
              <a:defRPr/>
            </a:pPr>
            <a:r>
              <a:rPr lang="en-US" sz="1600" dirty="0">
                <a:latin typeface="Arial" charset="0"/>
              </a:rPr>
              <a:t>	- </a:t>
            </a:r>
            <a:r>
              <a:rPr lang="en-US" sz="1600" dirty="0" smtClean="0">
                <a:latin typeface="Arial" charset="0"/>
              </a:rPr>
              <a:t>	escape </a:t>
            </a:r>
            <a:r>
              <a:rPr lang="en-US" sz="1600" dirty="0">
                <a:latin typeface="Arial" charset="0"/>
              </a:rPr>
              <a:t>in space: prey can be widely </a:t>
            </a:r>
            <a:r>
              <a:rPr lang="en-US" sz="1600" dirty="0" smtClean="0">
                <a:latin typeface="Arial" charset="0"/>
              </a:rPr>
              <a:t>dispersed, or all together, depending on which makes it harder for a predator</a:t>
            </a:r>
            <a:endParaRPr lang="en-US" sz="1600" dirty="0">
              <a:latin typeface="Arial" charset="0"/>
            </a:endParaRPr>
          </a:p>
          <a:p>
            <a:pPr marL="2058988" indent="-693738">
              <a:tabLst>
                <a:tab pos="1711325" algn="l"/>
                <a:tab pos="2738438" algn="l"/>
              </a:tabLst>
              <a:defRPr/>
            </a:pPr>
            <a:r>
              <a:rPr lang="en-US" sz="1600" dirty="0">
                <a:latin typeface="Arial" charset="0"/>
              </a:rPr>
              <a:t>	- </a:t>
            </a:r>
            <a:r>
              <a:rPr lang="en-US" sz="1600" dirty="0" smtClean="0">
                <a:latin typeface="Arial" charset="0"/>
              </a:rPr>
              <a:t>	escape </a:t>
            </a:r>
            <a:r>
              <a:rPr lang="en-US" sz="1600" dirty="0">
                <a:latin typeface="Arial" charset="0"/>
              </a:rPr>
              <a:t>through behavior: prey can select for coloration or  distraction schemes that make them seem distasteful or give them more time to get away from a predator</a:t>
            </a:r>
          </a:p>
          <a:p>
            <a:pPr marL="1720850" indent="-355600">
              <a:tabLst>
                <a:tab pos="2738438" algn="l"/>
              </a:tabLst>
              <a:defRPr/>
            </a:pPr>
            <a:r>
              <a:rPr lang="en-US" sz="1600" dirty="0">
                <a:latin typeface="Arial" charset="0"/>
              </a:rPr>
              <a:t>		</a:t>
            </a:r>
            <a:r>
              <a:rPr lang="en-US" sz="1600" dirty="0">
                <a:latin typeface="Arial" charset="0"/>
                <a:sym typeface="Wingdings" charset="0"/>
              </a:rPr>
              <a:t> Cryptic (camouflage) coloration for hiding</a:t>
            </a:r>
          </a:p>
          <a:p>
            <a:pPr marL="1720850" indent="-355600">
              <a:tabLst>
                <a:tab pos="2738438" algn="l"/>
              </a:tabLst>
              <a:defRPr/>
            </a:pPr>
            <a:r>
              <a:rPr lang="en-US" sz="1600" dirty="0">
                <a:latin typeface="Arial" charset="0"/>
                <a:sym typeface="Wingdings" charset="0"/>
              </a:rPr>
              <a:t>			 Confusing patterns, i.e. mimicry (</a:t>
            </a:r>
            <a:r>
              <a:rPr lang="en-US" sz="1600" dirty="0" err="1">
                <a:solidFill>
                  <a:srgbClr val="FF0000"/>
                </a:solidFill>
                <a:latin typeface="Arial" charset="0"/>
                <a:sym typeface="Wingdings" charset="0"/>
              </a:rPr>
              <a:t>Batesian</a:t>
            </a:r>
            <a:r>
              <a:rPr lang="en-US" sz="1600" dirty="0">
                <a:solidFill>
                  <a:srgbClr val="FF0000"/>
                </a:solidFill>
                <a:latin typeface="Arial" charset="0"/>
                <a:sym typeface="Wingdings" charset="0"/>
              </a:rPr>
              <a:t> </a:t>
            </a:r>
            <a:r>
              <a:rPr lang="en-US" sz="1600" dirty="0">
                <a:latin typeface="Arial" charset="0"/>
                <a:sym typeface="Wingdings" charset="0"/>
              </a:rPr>
              <a:t>and </a:t>
            </a:r>
            <a:r>
              <a:rPr lang="en-US" sz="1600" dirty="0" err="1">
                <a:solidFill>
                  <a:srgbClr val="FF0000"/>
                </a:solidFill>
                <a:latin typeface="Arial" charset="0"/>
                <a:sym typeface="Wingdings" charset="0"/>
              </a:rPr>
              <a:t>Mullerian</a:t>
            </a:r>
            <a:r>
              <a:rPr lang="en-US" sz="1600" dirty="0">
                <a:latin typeface="Arial" charset="0"/>
                <a:sym typeface="Wingdings" charset="0"/>
              </a:rPr>
              <a:t>)</a:t>
            </a:r>
          </a:p>
          <a:p>
            <a:pPr marL="1720850" indent="-355600">
              <a:tabLst>
                <a:tab pos="2738438" algn="l"/>
              </a:tabLst>
              <a:defRPr/>
            </a:pPr>
            <a:r>
              <a:rPr lang="en-US" sz="1600" dirty="0">
                <a:latin typeface="Arial" charset="0"/>
                <a:sym typeface="Wingdings" charset="0"/>
              </a:rPr>
              <a:t>			 Startle, flash, and aposematic patterns</a:t>
            </a:r>
          </a:p>
          <a:p>
            <a:pPr marL="1720850" indent="-355600">
              <a:tabLst>
                <a:tab pos="2738438" algn="l"/>
              </a:tabLst>
              <a:defRPr/>
            </a:pPr>
            <a:r>
              <a:rPr lang="en-US" sz="1600" dirty="0">
                <a:latin typeface="Arial" charset="0"/>
                <a:sym typeface="Wingdings" charset="0"/>
              </a:rPr>
              <a:t>	- escape by chemical/physical defenses (i.e. scales, spines, distasteful or harmful chemical compounds)</a:t>
            </a:r>
          </a:p>
        </p:txBody>
      </p:sp>
      <p:sp>
        <p:nvSpPr>
          <p:cNvPr id="39938" name="Rectangle 3"/>
          <p:cNvSpPr>
            <a:spLocks noChangeArrowheads="1"/>
          </p:cNvSpPr>
          <p:nvPr/>
        </p:nvSpPr>
        <p:spPr bwMode="auto">
          <a:xfrm>
            <a:off x="9169400" y="6181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39939" name="Picture 4" descr="EcologyT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294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8874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3"/>
          <p:cNvSpPr>
            <a:spLocks noChangeArrowheads="1"/>
          </p:cNvSpPr>
          <p:nvPr/>
        </p:nvSpPr>
        <p:spPr bwMode="auto">
          <a:xfrm>
            <a:off x="9169400" y="6181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41986" name="Picture 4" descr="EcologyT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294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200400"/>
            <a:ext cx="6350000" cy="288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ectangle 8"/>
          <p:cNvSpPr>
            <a:spLocks noChangeArrowheads="1"/>
          </p:cNvSpPr>
          <p:nvPr/>
        </p:nvSpPr>
        <p:spPr bwMode="auto">
          <a:xfrm>
            <a:off x="1752600" y="533400"/>
            <a:ext cx="7010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 u="sng">
                <a:solidFill>
                  <a:srgbClr val="FF0000"/>
                </a:solidFill>
                <a:latin typeface="Arial" charset="0"/>
              </a:rPr>
              <a:t>Batesian</a:t>
            </a:r>
            <a:r>
              <a:rPr lang="en-US" sz="1800">
                <a:solidFill>
                  <a:srgbClr val="FF0000"/>
                </a:solidFill>
                <a:latin typeface="Arial" charset="0"/>
              </a:rPr>
              <a:t> mimicry = harmless organisms resemble poisonous or 		   distasteful</a:t>
            </a:r>
          </a:p>
        </p:txBody>
      </p:sp>
      <p:sp>
        <p:nvSpPr>
          <p:cNvPr id="41989" name="Rectangle 9"/>
          <p:cNvSpPr>
            <a:spLocks noChangeArrowheads="1"/>
          </p:cNvSpPr>
          <p:nvPr/>
        </p:nvSpPr>
        <p:spPr bwMode="auto">
          <a:xfrm>
            <a:off x="914400" y="6096000"/>
            <a:ext cx="7162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>
                <a:latin typeface="Arial" charset="0"/>
              </a:rPr>
              <a:t>These caterpillars all mimic snakes, organisms a bit more dangerous than tasty caterpillars.</a:t>
            </a:r>
          </a:p>
        </p:txBody>
      </p:sp>
      <p:pic>
        <p:nvPicPr>
          <p:cNvPr id="41990" name="Picture 10" descr="mimicr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43000"/>
            <a:ext cx="6248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Rectangle 11"/>
          <p:cNvSpPr>
            <a:spLocks noChangeArrowheads="1"/>
          </p:cNvSpPr>
          <p:nvPr/>
        </p:nvSpPr>
        <p:spPr bwMode="auto">
          <a:xfrm>
            <a:off x="609600" y="2590800"/>
            <a:ext cx="7924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u="sng">
                <a:latin typeface="Arial" charset="0"/>
              </a:rPr>
              <a:t>  Common Wasp</a:t>
            </a:r>
            <a:r>
              <a:rPr lang="en-US" sz="1600">
                <a:latin typeface="Arial" charset="0"/>
              </a:rPr>
              <a:t>, </a:t>
            </a:r>
            <a:r>
              <a:rPr lang="en-US" sz="1600" i="1">
                <a:latin typeface="Arial" charset="0"/>
              </a:rPr>
              <a:t>Vespula vulgaris</a:t>
            </a:r>
            <a:r>
              <a:rPr lang="en-US" sz="1600">
                <a:latin typeface="Arial" charset="0"/>
              </a:rPr>
              <a:t>, and some of its mimics - the Hoverfly, </a:t>
            </a:r>
            <a:r>
              <a:rPr lang="en-US" sz="1600" i="1">
                <a:latin typeface="Arial" charset="0"/>
              </a:rPr>
              <a:t>Syrphus ribesii</a:t>
            </a:r>
            <a:r>
              <a:rPr lang="en-US" sz="1600">
                <a:latin typeface="Arial" charset="0"/>
              </a:rPr>
              <a:t>, the Wasp Beetle, </a:t>
            </a:r>
            <a:r>
              <a:rPr lang="en-US" sz="1600" i="1">
                <a:latin typeface="Arial" charset="0"/>
              </a:rPr>
              <a:t>Clytus arietis</a:t>
            </a:r>
            <a:r>
              <a:rPr lang="en-US" sz="1600">
                <a:latin typeface="Arial" charset="0"/>
              </a:rPr>
              <a:t>, and the Hornet Moth, </a:t>
            </a:r>
            <a:r>
              <a:rPr lang="en-US" sz="1600" i="1">
                <a:latin typeface="Arial" charset="0"/>
              </a:rPr>
              <a:t>Sesia apiformis</a:t>
            </a:r>
            <a:r>
              <a:rPr lang="en-US" sz="1600">
                <a:latin typeface="Arial" charset="0"/>
              </a:rPr>
              <a:t>.</a:t>
            </a:r>
          </a:p>
        </p:txBody>
      </p:sp>
      <p:cxnSp>
        <p:nvCxnSpPr>
          <p:cNvPr id="41992" name="AutoShape 11"/>
          <p:cNvCxnSpPr>
            <a:cxnSpLocks noChangeShapeType="1"/>
          </p:cNvCxnSpPr>
          <p:nvPr/>
        </p:nvCxnSpPr>
        <p:spPr bwMode="auto">
          <a:xfrm rot="-5400000">
            <a:off x="666750" y="2152650"/>
            <a:ext cx="723900" cy="685800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993" name="Rectangle 13"/>
          <p:cNvSpPr>
            <a:spLocks noChangeArrowheads="1"/>
          </p:cNvSpPr>
          <p:nvPr/>
        </p:nvSpPr>
        <p:spPr bwMode="auto">
          <a:xfrm>
            <a:off x="1447800" y="1066800"/>
            <a:ext cx="1143000" cy="1600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486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3"/>
          <p:cNvSpPr>
            <a:spLocks noChangeArrowheads="1"/>
          </p:cNvSpPr>
          <p:nvPr/>
        </p:nvSpPr>
        <p:spPr bwMode="auto">
          <a:xfrm>
            <a:off x="9169400" y="6181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44034" name="Picture 4" descr="EcologyT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294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419600"/>
            <a:ext cx="60833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Rectangle 8"/>
          <p:cNvSpPr>
            <a:spLocks noChangeArrowheads="1"/>
          </p:cNvSpPr>
          <p:nvPr/>
        </p:nvSpPr>
        <p:spPr bwMode="auto">
          <a:xfrm>
            <a:off x="304800" y="838200"/>
            <a:ext cx="53165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u="sng">
                <a:solidFill>
                  <a:srgbClr val="FF0000"/>
                </a:solidFill>
                <a:latin typeface="Arial" charset="0"/>
              </a:rPr>
              <a:t>Mullerian</a:t>
            </a:r>
            <a:r>
              <a:rPr lang="en-US" sz="1800">
                <a:solidFill>
                  <a:srgbClr val="FF0000"/>
                </a:solidFill>
                <a:latin typeface="Arial" charset="0"/>
              </a:rPr>
              <a:t> mimicry - poisonous resemble poisonous</a:t>
            </a:r>
          </a:p>
        </p:txBody>
      </p:sp>
      <p:pic>
        <p:nvPicPr>
          <p:cNvPr id="4403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2819400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19200"/>
            <a:ext cx="2895600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Rectangle 11"/>
          <p:cNvSpPr>
            <a:spLocks noChangeArrowheads="1"/>
          </p:cNvSpPr>
          <p:nvPr/>
        </p:nvSpPr>
        <p:spPr bwMode="auto">
          <a:xfrm>
            <a:off x="304800" y="3032125"/>
            <a:ext cx="6096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latin typeface="Arial" charset="0"/>
              </a:rPr>
              <a:t>Noxious heliconid and noxious danaid butterflies cause birds to throw up.  This doesn</a:t>
            </a:r>
            <a:r>
              <a:rPr lang="ja-JP" altLang="en-US" sz="2000">
                <a:latin typeface="Arial" charset="0"/>
              </a:rPr>
              <a:t>’</a:t>
            </a:r>
            <a:r>
              <a:rPr lang="en-US" altLang="ja-JP" sz="2000">
                <a:latin typeface="Arial" charset="0"/>
              </a:rPr>
              <a:t>t save the butterfly</a:t>
            </a:r>
            <a:r>
              <a:rPr lang="ja-JP" altLang="en-US" sz="2000">
                <a:latin typeface="Arial" charset="0"/>
              </a:rPr>
              <a:t>’</a:t>
            </a:r>
            <a:r>
              <a:rPr lang="en-US" altLang="ja-JP" sz="2000">
                <a:latin typeface="Arial" charset="0"/>
              </a:rPr>
              <a:t>s life, but might save the offspring.</a:t>
            </a:r>
            <a:endParaRPr lang="en-US" sz="2000">
              <a:latin typeface="Arial" charset="0"/>
            </a:endParaRPr>
          </a:p>
        </p:txBody>
      </p:sp>
      <p:pic>
        <p:nvPicPr>
          <p:cNvPr id="44040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450" y="685800"/>
            <a:ext cx="21399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8424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Box 3"/>
          <p:cNvSpPr txBox="1">
            <a:spLocks noChangeArrowheads="1"/>
          </p:cNvSpPr>
          <p:nvPr/>
        </p:nvSpPr>
        <p:spPr bwMode="auto">
          <a:xfrm>
            <a:off x="1160463" y="931863"/>
            <a:ext cx="7212012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u="sng" dirty="0" smtClean="0">
                <a:latin typeface="Arial" pitchFamily="-107" charset="0"/>
                <a:ea typeface="Arial" pitchFamily="-107" charset="0"/>
                <a:cs typeface="Arial" pitchFamily="-107" charset="0"/>
              </a:rPr>
              <a:t>Host-parasite </a:t>
            </a:r>
            <a:r>
              <a:rPr lang="en-US" sz="2000" u="sng" dirty="0">
                <a:latin typeface="Arial" pitchFamily="-107" charset="0"/>
                <a:ea typeface="Arial" pitchFamily="-107" charset="0"/>
                <a:cs typeface="Arial" pitchFamily="-107" charset="0"/>
              </a:rPr>
              <a:t>interactions:</a:t>
            </a:r>
          </a:p>
          <a:p>
            <a:pPr>
              <a:defRPr/>
            </a:pPr>
            <a:endParaRPr lang="en-US" sz="2000" dirty="0">
              <a:latin typeface="Arial" pitchFamily="-107" charset="0"/>
              <a:ea typeface="Arial" pitchFamily="-107" charset="0"/>
              <a:cs typeface="Arial" pitchFamily="-107" charset="0"/>
            </a:endParaRPr>
          </a:p>
          <a:p>
            <a:pPr marL="458788" indent="-458788">
              <a:defRPr/>
            </a:pPr>
            <a:r>
              <a:rPr lang="en-US" sz="2000" dirty="0">
                <a:latin typeface="Arial" pitchFamily="-107" charset="0"/>
                <a:ea typeface="Arial" pitchFamily="-107" charset="0"/>
                <a:cs typeface="Arial" pitchFamily="-107" charset="0"/>
              </a:rPr>
              <a:t>--	</a:t>
            </a:r>
            <a:r>
              <a:rPr lang="en-US" sz="2000" u="sng" dirty="0">
                <a:latin typeface="Arial" pitchFamily="-107" charset="0"/>
                <a:ea typeface="Arial" pitchFamily="-107" charset="0"/>
                <a:cs typeface="Arial" pitchFamily="-107" charset="0"/>
              </a:rPr>
              <a:t>SIR model</a:t>
            </a:r>
            <a:r>
              <a:rPr lang="en-US" sz="2000" dirty="0">
                <a:latin typeface="Arial" pitchFamily="-107" charset="0"/>
                <a:ea typeface="Arial" pitchFamily="-107" charset="0"/>
                <a:cs typeface="Arial" pitchFamily="-107" charset="0"/>
              </a:rPr>
              <a:t> (susceptible, infected, or </a:t>
            </a:r>
            <a:r>
              <a:rPr lang="en-US" sz="2000" dirty="0" smtClean="0">
                <a:latin typeface="Arial" pitchFamily="-107" charset="0"/>
                <a:ea typeface="Arial" pitchFamily="-107" charset="0"/>
                <a:cs typeface="Arial" pitchFamily="-107" charset="0"/>
              </a:rPr>
              <a:t>recovered – see upcoming Zombie example)  </a:t>
            </a:r>
            <a:r>
              <a:rPr lang="en-US" sz="2000" dirty="0">
                <a:latin typeface="Arial" pitchFamily="-107" charset="0"/>
                <a:ea typeface="Arial" pitchFamily="-107" charset="0"/>
                <a:cs typeface="Arial" pitchFamily="-107" charset="0"/>
              </a:rPr>
              <a:t>In this case, the abundance of the parasite in the host is ignored (measles) and </a:t>
            </a:r>
            <a:r>
              <a:rPr lang="en-US" sz="2000" dirty="0" smtClean="0">
                <a:latin typeface="Arial" pitchFamily="-107" charset="0"/>
                <a:ea typeface="Arial" pitchFamily="-107" charset="0"/>
                <a:cs typeface="Arial" pitchFamily="-107" charset="0"/>
              </a:rPr>
              <a:t>instead we </a:t>
            </a:r>
            <a:r>
              <a:rPr lang="en-US" sz="2000" dirty="0">
                <a:latin typeface="Arial" pitchFamily="-107" charset="0"/>
                <a:ea typeface="Arial" pitchFamily="-107" charset="0"/>
                <a:cs typeface="Arial" pitchFamily="-107" charset="0"/>
              </a:rPr>
              <a:t>use is the number of infected people.</a:t>
            </a:r>
          </a:p>
          <a:p>
            <a:pPr marL="458788" indent="-458788">
              <a:defRPr/>
            </a:pPr>
            <a:endParaRPr lang="en-US" sz="2000" dirty="0">
              <a:latin typeface="Arial" pitchFamily="-107" charset="0"/>
              <a:ea typeface="Arial" pitchFamily="-107" charset="0"/>
              <a:cs typeface="Arial" pitchFamily="-107" charset="0"/>
            </a:endParaRPr>
          </a:p>
          <a:p>
            <a:pPr marL="458788" indent="-458788">
              <a:defRPr/>
            </a:pPr>
            <a:r>
              <a:rPr lang="en-US" sz="2000" dirty="0">
                <a:latin typeface="Arial" pitchFamily="-107" charset="0"/>
                <a:ea typeface="Arial" pitchFamily="-107" charset="0"/>
                <a:cs typeface="Arial" pitchFamily="-107" charset="0"/>
              </a:rPr>
              <a:t>--	</a:t>
            </a:r>
            <a:r>
              <a:rPr lang="en-US" sz="2000" dirty="0" smtClean="0">
                <a:latin typeface="Arial" pitchFamily="-107" charset="0"/>
                <a:ea typeface="Arial" pitchFamily="-107" charset="0"/>
                <a:cs typeface="Arial" pitchFamily="-107" charset="0"/>
              </a:rPr>
              <a:t>In </a:t>
            </a:r>
            <a:r>
              <a:rPr lang="en-US" sz="2000" dirty="0" err="1">
                <a:latin typeface="Arial" pitchFamily="-107" charset="0"/>
                <a:ea typeface="Arial" pitchFamily="-107" charset="0"/>
                <a:cs typeface="Arial" pitchFamily="-107" charset="0"/>
              </a:rPr>
              <a:t>macroparasites</a:t>
            </a:r>
            <a:r>
              <a:rPr lang="en-US" sz="2000" dirty="0">
                <a:latin typeface="Arial" pitchFamily="-107" charset="0"/>
                <a:ea typeface="Arial" pitchFamily="-107" charset="0"/>
                <a:cs typeface="Arial" pitchFamily="-107" charset="0"/>
              </a:rPr>
              <a:t> such as intestinal worms, the abundance of the parasite in the host DOES matter and must be taken into account</a:t>
            </a:r>
            <a:r>
              <a:rPr lang="en-US" sz="2000" dirty="0" smtClean="0">
                <a:latin typeface="Arial" pitchFamily="-107" charset="0"/>
                <a:ea typeface="Arial" pitchFamily="-107" charset="0"/>
                <a:cs typeface="Arial" pitchFamily="-107" charset="0"/>
              </a:rPr>
              <a:t>.</a:t>
            </a:r>
            <a:endParaRPr lang="en-US" sz="2000" dirty="0">
              <a:latin typeface="Arial" pitchFamily="-107" charset="0"/>
              <a:ea typeface="Arial" pitchFamily="-107" charset="0"/>
              <a:cs typeface="Arial" pitchFamily="-107" charset="0"/>
            </a:endParaRPr>
          </a:p>
          <a:p>
            <a:pPr marL="458788" indent="-458788">
              <a:defRPr/>
            </a:pPr>
            <a:endParaRPr lang="en-US" sz="2000" dirty="0">
              <a:latin typeface="Arial" pitchFamily="-107" charset="0"/>
              <a:ea typeface="Arial" pitchFamily="-107" charset="0"/>
              <a:cs typeface="Arial" pitchFamily="-107" charset="0"/>
            </a:endParaRPr>
          </a:p>
          <a:p>
            <a:pPr marL="458788" indent="-458788">
              <a:defRPr/>
            </a:pPr>
            <a:r>
              <a:rPr lang="en-US" sz="2000" dirty="0">
                <a:latin typeface="Arial" pitchFamily="-107" charset="0"/>
                <a:ea typeface="Arial" pitchFamily="-107" charset="0"/>
                <a:cs typeface="Arial" pitchFamily="-107" charset="0"/>
              </a:rPr>
              <a:t>--	Sometimes there are intermediate hosts that also must be understood.  </a:t>
            </a:r>
            <a:r>
              <a:rPr lang="en-US" sz="2000" dirty="0" err="1">
                <a:latin typeface="Arial" pitchFamily="-107" charset="0"/>
                <a:ea typeface="Arial" pitchFamily="-107" charset="0"/>
                <a:cs typeface="Arial" pitchFamily="-107" charset="0"/>
              </a:rPr>
              <a:t>Schistosomas</a:t>
            </a:r>
            <a:r>
              <a:rPr lang="en-US" sz="2000" dirty="0">
                <a:latin typeface="Arial" pitchFamily="-107" charset="0"/>
                <a:ea typeface="Arial" pitchFamily="-107" charset="0"/>
                <a:cs typeface="Arial" pitchFamily="-107" charset="0"/>
              </a:rPr>
              <a:t> are such parasites of humans that require a snail intermediate host.  100 million people carry at least one worm.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ChangeArrowheads="1"/>
          </p:cNvSpPr>
          <p:nvPr/>
        </p:nvSpPr>
        <p:spPr bwMode="auto">
          <a:xfrm>
            <a:off x="304800" y="838200"/>
            <a:ext cx="8153400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  <a:defRPr/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IV. Populations and Biotic Influences	</a:t>
            </a:r>
          </a:p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  <a:defRPr/>
            </a:pPr>
            <a:r>
              <a:rPr lang="en-US" sz="1800" dirty="0">
                <a:solidFill>
                  <a:srgbClr val="000000"/>
                </a:solidFill>
                <a:latin typeface="Arial" charset="0"/>
              </a:rPr>
              <a:t>. . . .</a:t>
            </a:r>
          </a:p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  <a:defRPr/>
            </a:pPr>
            <a:r>
              <a:rPr lang="en-US" sz="1800" dirty="0">
                <a:latin typeface="Arial" charset="0"/>
              </a:rPr>
              <a:t>	D. 	Predation</a:t>
            </a:r>
          </a:p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  <a:defRPr/>
            </a:pPr>
            <a:r>
              <a:rPr lang="en-US" sz="1800" dirty="0">
                <a:latin typeface="Arial" charset="0"/>
              </a:rPr>
              <a:t>		4.	Prey:  Effects of predation on prey behavior and </a:t>
            </a:r>
            <a:r>
              <a:rPr lang="en-US" sz="1800" dirty="0" smtClean="0">
                <a:latin typeface="Arial" charset="0"/>
              </a:rPr>
              <a:t>evolution</a:t>
            </a:r>
            <a:r>
              <a:rPr lang="en-US" sz="1600" dirty="0" smtClean="0">
                <a:latin typeface="Arial" charset="0"/>
              </a:rPr>
              <a:t> </a:t>
            </a:r>
            <a:endParaRPr lang="en-US" sz="2000" dirty="0">
              <a:latin typeface="Arial" charset="0"/>
            </a:endParaRPr>
          </a:p>
          <a:p>
            <a:pPr marL="1720850" indent="-355600">
              <a:tabLst>
                <a:tab pos="2738438" algn="l"/>
              </a:tabLst>
              <a:defRPr/>
            </a:pPr>
            <a:r>
              <a:rPr lang="en-US" sz="2000" dirty="0">
                <a:latin typeface="Arial" charset="0"/>
              </a:rPr>
              <a:t>--	</a:t>
            </a:r>
            <a:r>
              <a:rPr lang="en-US" sz="1800" dirty="0">
                <a:latin typeface="Arial" charset="0"/>
              </a:rPr>
              <a:t>escape responses:</a:t>
            </a:r>
          </a:p>
          <a:p>
            <a:pPr marL="1720850" indent="-355600">
              <a:tabLst>
                <a:tab pos="2738438" algn="l"/>
              </a:tabLst>
              <a:defRPr/>
            </a:pPr>
            <a:r>
              <a:rPr lang="en-US" sz="1800" dirty="0" smtClean="0">
                <a:latin typeface="Arial" charset="0"/>
                <a:sym typeface="Wingdings" charset="0"/>
              </a:rPr>
              <a:t>--	ecology of fear</a:t>
            </a:r>
          </a:p>
          <a:p>
            <a:pPr marL="1720850" indent="-355600">
              <a:tabLst>
                <a:tab pos="2738438" algn="l"/>
              </a:tabLst>
              <a:defRPr/>
            </a:pPr>
            <a:endParaRPr lang="en-US" sz="1800" dirty="0">
              <a:latin typeface="Arial" charset="0"/>
              <a:sym typeface="Wingdings" charset="0"/>
            </a:endParaRPr>
          </a:p>
          <a:p>
            <a:pPr marL="1720850" indent="-355600">
              <a:tabLst>
                <a:tab pos="2738438" algn="l"/>
              </a:tabLst>
              <a:defRPr/>
            </a:pPr>
            <a:r>
              <a:rPr lang="en-US" sz="1800" dirty="0" smtClean="0">
                <a:latin typeface="Arial" charset="0"/>
                <a:sym typeface="Wingdings" charset="0"/>
              </a:rPr>
              <a:t>Oz Schmitz work on spiders.</a:t>
            </a:r>
            <a:endParaRPr lang="en-US" sz="1800" dirty="0">
              <a:latin typeface="Arial" charset="0"/>
              <a:sym typeface="Wingdings" charset="0"/>
            </a:endParaRPr>
          </a:p>
        </p:txBody>
      </p:sp>
      <p:sp>
        <p:nvSpPr>
          <p:cNvPr id="39938" name="Rectangle 3"/>
          <p:cNvSpPr>
            <a:spLocks noChangeArrowheads="1"/>
          </p:cNvSpPr>
          <p:nvPr/>
        </p:nvSpPr>
        <p:spPr bwMode="auto">
          <a:xfrm>
            <a:off x="9169400" y="6181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39939" name="Picture 4" descr="EcologyT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294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694" y="4343400"/>
            <a:ext cx="1928906" cy="1311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038600"/>
            <a:ext cx="2493819" cy="18288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>
            <a:off x="3124200" y="4800600"/>
            <a:ext cx="60960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>
            <a:off x="3048000" y="5105400"/>
            <a:ext cx="60960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5638800" y="4800600"/>
            <a:ext cx="60960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5562600" y="5105400"/>
            <a:ext cx="60960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3299359" y="5024735"/>
            <a:ext cx="358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813959" y="5024735"/>
            <a:ext cx="358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60078" y="4215824"/>
            <a:ext cx="3213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-</a:t>
            </a:r>
            <a:endParaRPr lang="en-US" sz="3200" dirty="0"/>
          </a:p>
        </p:txBody>
      </p:sp>
      <p:sp>
        <p:nvSpPr>
          <p:cNvPr id="17" name="TextBox 16"/>
          <p:cNvSpPr txBox="1"/>
          <p:nvPr/>
        </p:nvSpPr>
        <p:spPr>
          <a:xfrm>
            <a:off x="5774678" y="4215824"/>
            <a:ext cx="32132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-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685800" y="6019800"/>
            <a:ext cx="7769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“Trophic cascade” of spiders on grasshoppers on plants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6040" y="4152900"/>
            <a:ext cx="249936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2982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ChangeArrowheads="1"/>
          </p:cNvSpPr>
          <p:nvPr/>
        </p:nvSpPr>
        <p:spPr bwMode="auto">
          <a:xfrm>
            <a:off x="9169400" y="6181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39939" name="Picture 4" descr="EcologyT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294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009011"/>
            <a:ext cx="7543800" cy="546798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67400" y="533400"/>
            <a:ext cx="2083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Glued spiders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57400" y="533400"/>
            <a:ext cx="1895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/>
                <a:cs typeface="Arial"/>
              </a:rPr>
              <a:t>Free spiders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65785" y="6477000"/>
            <a:ext cx="4878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Schmitz, et al.  1997.  Ecology 78:1388</a:t>
            </a:r>
            <a:r>
              <a:rPr lang="en-US" sz="1800" dirty="0">
                <a:latin typeface="Arial"/>
                <a:cs typeface="Arial"/>
              </a:rPr>
              <a:t>–</a:t>
            </a:r>
            <a:r>
              <a:rPr lang="en-US" sz="1800" dirty="0" smtClean="0">
                <a:latin typeface="Arial"/>
                <a:cs typeface="Arial"/>
              </a:rPr>
              <a:t>1399</a:t>
            </a:r>
            <a:endParaRPr lang="en-US" sz="1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9286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ChangeArrowheads="1"/>
          </p:cNvSpPr>
          <p:nvPr/>
        </p:nvSpPr>
        <p:spPr bwMode="auto">
          <a:xfrm>
            <a:off x="9169400" y="6181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39939" name="Picture 4" descr="EcologyT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294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762000"/>
            <a:ext cx="3469217" cy="2514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3505200"/>
            <a:ext cx="4038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0988" indent="-280988"/>
            <a:r>
              <a:rPr lang="en-US" dirty="0" smtClean="0">
                <a:latin typeface="Arial"/>
                <a:cs typeface="Arial"/>
              </a:rPr>
              <a:t>-- Herbivores alone suppress plants</a:t>
            </a:r>
          </a:p>
          <a:p>
            <a:pPr marL="280988" indent="-280988"/>
            <a:r>
              <a:rPr lang="en-US" dirty="0" smtClean="0">
                <a:latin typeface="Arial"/>
                <a:cs typeface="Arial"/>
              </a:rPr>
              <a:t>-- Spiders suppress herbivores, which releases plants</a:t>
            </a:r>
          </a:p>
          <a:p>
            <a:pPr marL="280988" indent="-280988"/>
            <a:r>
              <a:rPr lang="en-US" dirty="0" smtClean="0">
                <a:latin typeface="Arial"/>
                <a:cs typeface="Arial"/>
              </a:rPr>
              <a:t>-- But, this effect can also be accomplished just with the fear of spiders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8600" y="1371600"/>
            <a:ext cx="4902200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523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4"/>
          <p:cNvSpPr>
            <a:spLocks noChangeArrowheads="1"/>
          </p:cNvSpPr>
          <p:nvPr/>
        </p:nvSpPr>
        <p:spPr bwMode="auto">
          <a:xfrm>
            <a:off x="9169400" y="6181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69634" name="Picture 6" descr="EcologyT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294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Box 6"/>
          <p:cNvSpPr txBox="1">
            <a:spLocks noChangeArrowheads="1"/>
          </p:cNvSpPr>
          <p:nvPr/>
        </p:nvSpPr>
        <p:spPr bwMode="auto">
          <a:xfrm>
            <a:off x="457200" y="613111"/>
            <a:ext cx="8229600" cy="5940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688975" indent="-23177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000" u="sng" dirty="0" smtClean="0">
                <a:latin typeface="Arial" charset="0"/>
                <a:cs typeface="Arial" charset="0"/>
              </a:rPr>
              <a:t>Study Guide Items from Lecture 15</a:t>
            </a:r>
          </a:p>
          <a:p>
            <a:pPr>
              <a:defRPr/>
            </a:pPr>
            <a:endParaRPr lang="en-US" sz="1800" dirty="0" smtClean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US" sz="1800" u="sng" dirty="0" smtClean="0">
                <a:latin typeface="Arial" charset="0"/>
                <a:cs typeface="Arial" charset="0"/>
              </a:rPr>
              <a:t>Terms:</a:t>
            </a:r>
            <a:endParaRPr lang="en-US" sz="1600" dirty="0" smtClean="0">
              <a:latin typeface="Arial" charset="0"/>
              <a:cs typeface="Arial" charset="0"/>
            </a:endParaRPr>
          </a:p>
          <a:p>
            <a:pPr lvl="1">
              <a:buFont typeface="Arial" charset="0"/>
              <a:buChar char="•"/>
              <a:tabLst>
                <a:tab pos="3651250" algn="l"/>
                <a:tab pos="3881438" algn="l"/>
              </a:tabLst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Parasites	•</a:t>
            </a:r>
            <a:r>
              <a:rPr lang="en-US" sz="1600" dirty="0">
                <a:latin typeface="Arial" charset="0"/>
                <a:cs typeface="Arial" charset="0"/>
              </a:rPr>
              <a:t>	</a:t>
            </a:r>
            <a:r>
              <a:rPr lang="en-US" sz="1600" dirty="0" smtClean="0">
                <a:latin typeface="Arial" charset="0"/>
                <a:cs typeface="Arial" charset="0"/>
              </a:rPr>
              <a:t>parasitoids</a:t>
            </a:r>
          </a:p>
          <a:p>
            <a:pPr lvl="1">
              <a:buFont typeface="Arial" charset="0"/>
              <a:buChar char="•"/>
              <a:tabLst>
                <a:tab pos="3651250" algn="l"/>
                <a:tab pos="3881438" algn="l"/>
              </a:tabLst>
              <a:defRPr/>
            </a:pPr>
            <a:r>
              <a:rPr lang="en-US" sz="1600" dirty="0" smtClean="0">
                <a:latin typeface="Arial" charset="0"/>
                <a:cs typeface="Arial" charset="0"/>
              </a:rPr>
              <a:t>true predators</a:t>
            </a:r>
            <a:r>
              <a:rPr lang="en-US" sz="1600" dirty="0">
                <a:latin typeface="Arial" charset="0"/>
                <a:cs typeface="Arial" charset="0"/>
              </a:rPr>
              <a:t>	•	</a:t>
            </a:r>
            <a:r>
              <a:rPr lang="en-US" sz="1600" dirty="0" smtClean="0">
                <a:latin typeface="Arial" charset="0"/>
                <a:cs typeface="Arial" charset="0"/>
              </a:rPr>
              <a:t>grazers</a:t>
            </a:r>
          </a:p>
          <a:p>
            <a:pPr lvl="1">
              <a:buFont typeface="Arial" charset="0"/>
              <a:buChar char="•"/>
              <a:tabLst>
                <a:tab pos="3654425" algn="l"/>
                <a:tab pos="3879850" algn="l"/>
              </a:tabLst>
            </a:pPr>
            <a:r>
              <a:rPr lang="en-US" sz="1600" dirty="0" err="1">
                <a:latin typeface="Arial" charset="0"/>
                <a:cs typeface="Arial" charset="0"/>
              </a:rPr>
              <a:t>Batesian</a:t>
            </a:r>
            <a:r>
              <a:rPr lang="en-US" sz="1600" dirty="0">
                <a:latin typeface="Arial" charset="0"/>
                <a:cs typeface="Arial" charset="0"/>
              </a:rPr>
              <a:t> mimicry	•	</a:t>
            </a:r>
            <a:r>
              <a:rPr lang="en-US" sz="1600" dirty="0" smtClean="0">
                <a:latin typeface="Arial" charset="0"/>
                <a:cs typeface="Arial" charset="0"/>
              </a:rPr>
              <a:t>Trophic </a:t>
            </a:r>
            <a:r>
              <a:rPr lang="en-US" sz="1600" dirty="0">
                <a:latin typeface="Arial" charset="0"/>
                <a:cs typeface="Arial" charset="0"/>
              </a:rPr>
              <a:t>cascade</a:t>
            </a:r>
          </a:p>
          <a:p>
            <a:pPr lvl="1">
              <a:buFont typeface="Arial" charset="0"/>
              <a:buChar char="•"/>
              <a:tabLst>
                <a:tab pos="3654425" algn="l"/>
                <a:tab pos="3879850" algn="l"/>
              </a:tabLst>
            </a:pPr>
            <a:r>
              <a:rPr lang="en-US" sz="1600" dirty="0" err="1">
                <a:latin typeface="Arial" charset="0"/>
                <a:cs typeface="Arial" charset="0"/>
              </a:rPr>
              <a:t>Mullerian</a:t>
            </a:r>
            <a:r>
              <a:rPr lang="en-US" sz="1600" dirty="0">
                <a:latin typeface="Arial" charset="0"/>
                <a:cs typeface="Arial" charset="0"/>
              </a:rPr>
              <a:t> mimicry	•	</a:t>
            </a:r>
            <a:r>
              <a:rPr lang="en-US" sz="1600" dirty="0" smtClean="0">
                <a:latin typeface="Arial" charset="0"/>
                <a:cs typeface="Arial" charset="0"/>
              </a:rPr>
              <a:t>handling </a:t>
            </a:r>
            <a:r>
              <a:rPr lang="en-US" sz="1600" dirty="0">
                <a:latin typeface="Arial" charset="0"/>
                <a:cs typeface="Arial" charset="0"/>
              </a:rPr>
              <a:t>time</a:t>
            </a:r>
          </a:p>
          <a:p>
            <a:pPr lvl="1">
              <a:buFont typeface="Arial" charset="0"/>
              <a:buChar char="•"/>
              <a:tabLst>
                <a:tab pos="3654425" algn="l"/>
                <a:tab pos="3879850" algn="l"/>
              </a:tabLst>
            </a:pPr>
            <a:r>
              <a:rPr lang="en-US" sz="1600" dirty="0" smtClean="0">
                <a:latin typeface="Arial" charset="0"/>
                <a:cs typeface="Arial" charset="0"/>
              </a:rPr>
              <a:t>Functional response</a:t>
            </a:r>
            <a:r>
              <a:rPr lang="en-US" sz="1600" dirty="0">
                <a:latin typeface="Arial" charset="0"/>
                <a:cs typeface="Arial" charset="0"/>
              </a:rPr>
              <a:t>	•	</a:t>
            </a:r>
            <a:r>
              <a:rPr lang="en-US" sz="1600" dirty="0" smtClean="0">
                <a:latin typeface="Arial" charset="0"/>
                <a:cs typeface="Arial" charset="0"/>
              </a:rPr>
              <a:t>horizontal </a:t>
            </a:r>
            <a:r>
              <a:rPr lang="en-US" sz="1600" dirty="0">
                <a:latin typeface="Arial" charset="0"/>
                <a:cs typeface="Arial" charset="0"/>
              </a:rPr>
              <a:t>disease transmission</a:t>
            </a:r>
          </a:p>
          <a:p>
            <a:pPr lvl="1">
              <a:buFont typeface="Arial" charset="0"/>
              <a:buChar char="•"/>
              <a:tabLst>
                <a:tab pos="3654425" algn="l"/>
                <a:tab pos="3879850" algn="l"/>
              </a:tabLst>
              <a:defRPr/>
            </a:pPr>
            <a:r>
              <a:rPr lang="en-US" sz="1600" dirty="0">
                <a:latin typeface="Arial" charset="0"/>
                <a:cs typeface="Arial" charset="0"/>
              </a:rPr>
              <a:t>direct disease transmission	•	vertical disease </a:t>
            </a:r>
            <a:r>
              <a:rPr lang="en-US" sz="1600" dirty="0" smtClean="0">
                <a:latin typeface="Arial" charset="0"/>
                <a:cs typeface="Arial" charset="0"/>
              </a:rPr>
              <a:t>transmission</a:t>
            </a:r>
            <a:endParaRPr lang="en-US" sz="1600" dirty="0">
              <a:latin typeface="Arial" charset="0"/>
              <a:cs typeface="Arial" charset="0"/>
            </a:endParaRPr>
          </a:p>
          <a:p>
            <a:pPr lvl="1">
              <a:buFont typeface="Arial" charset="0"/>
              <a:buChar char="•"/>
              <a:defRPr/>
            </a:pPr>
            <a:r>
              <a:rPr lang="en-US" sz="1600" dirty="0">
                <a:latin typeface="Arial" charset="0"/>
                <a:cs typeface="Arial" charset="0"/>
              </a:rPr>
              <a:t>indirect disease </a:t>
            </a:r>
            <a:r>
              <a:rPr lang="en-US" sz="1600" dirty="0" smtClean="0">
                <a:latin typeface="Arial" charset="0"/>
                <a:cs typeface="Arial" charset="0"/>
              </a:rPr>
              <a:t>transmission</a:t>
            </a:r>
          </a:p>
          <a:p>
            <a:pPr>
              <a:buFont typeface="Arial" charset="0"/>
              <a:buChar char="•"/>
              <a:defRPr/>
            </a:pPr>
            <a:endParaRPr lang="en-US" sz="1600" dirty="0" smtClean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US" sz="1800" u="sng" dirty="0" smtClean="0">
                <a:latin typeface="Arial" charset="0"/>
                <a:cs typeface="Arial" charset="0"/>
              </a:rPr>
              <a:t>Concepts:</a:t>
            </a:r>
          </a:p>
          <a:p>
            <a:pPr marL="688975" indent="-227013">
              <a:buFont typeface="Arial"/>
              <a:buChar char="•"/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  <a:defRPr/>
            </a:pPr>
            <a:r>
              <a:rPr lang="en-US" sz="1600" dirty="0">
                <a:latin typeface="Arial" charset="0"/>
              </a:rPr>
              <a:t>T</a:t>
            </a:r>
            <a:r>
              <a:rPr lang="en-US" sz="1600" dirty="0" smtClean="0">
                <a:latin typeface="Arial" charset="0"/>
              </a:rPr>
              <a:t>he basic form of SIRS and zombie models (don’t need to memorize equations)</a:t>
            </a:r>
          </a:p>
          <a:p>
            <a:pPr marL="688975" indent="-227013">
              <a:buFont typeface="Arial"/>
              <a:buChar char="•"/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  <a:defRPr/>
            </a:pPr>
            <a:r>
              <a:rPr lang="en-US" sz="1600" dirty="0" smtClean="0">
                <a:latin typeface="Arial" charset="0"/>
              </a:rPr>
              <a:t>Predators can come in many forms, depending on how many prey they have during their life and whether or not they kill their prey</a:t>
            </a:r>
          </a:p>
          <a:p>
            <a:pPr marL="688975" indent="-227013">
              <a:buFont typeface="Arial"/>
              <a:buChar char="•"/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  <a:defRPr/>
            </a:pPr>
            <a:r>
              <a:rPr lang="en-US" sz="1600" dirty="0">
                <a:latin typeface="Arial" charset="0"/>
              </a:rPr>
              <a:t>T</a:t>
            </a:r>
            <a:r>
              <a:rPr lang="en-US" sz="1600" dirty="0" smtClean="0">
                <a:latin typeface="Arial" charset="0"/>
              </a:rPr>
              <a:t>hese types are true predators, parasites, parasitoids, and grazers.</a:t>
            </a:r>
          </a:p>
          <a:p>
            <a:pPr lvl="1">
              <a:buFontTx/>
              <a:buChar char="•"/>
            </a:pPr>
            <a:r>
              <a:rPr lang="en-US" sz="1600" dirty="0">
                <a:latin typeface="Arial" charset="0"/>
                <a:cs typeface="Arial" charset="0"/>
              </a:rPr>
              <a:t>Effects of predators on prey behavior</a:t>
            </a:r>
          </a:p>
          <a:p>
            <a:pPr lvl="1">
              <a:buFontTx/>
              <a:buChar char="•"/>
            </a:pPr>
            <a:r>
              <a:rPr lang="en-US" sz="1600" dirty="0">
                <a:latin typeface="Arial" charset="0"/>
                <a:cs typeface="Arial" charset="0"/>
              </a:rPr>
              <a:t>Effects of prey on predator behavior</a:t>
            </a:r>
          </a:p>
          <a:p>
            <a:pPr lvl="1">
              <a:buFontTx/>
              <a:buChar char="•"/>
            </a:pPr>
            <a:r>
              <a:rPr lang="en-US" sz="1600" dirty="0">
                <a:latin typeface="Arial" charset="0"/>
                <a:cs typeface="Arial" charset="0"/>
              </a:rPr>
              <a:t>Types of functional response curves</a:t>
            </a:r>
          </a:p>
          <a:p>
            <a:pPr>
              <a:defRPr/>
            </a:pPr>
            <a:endParaRPr lang="en-US" sz="1600" u="sng" dirty="0" smtClean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en-US" sz="1800" u="sng" dirty="0" smtClean="0">
                <a:latin typeface="Arial" charset="0"/>
                <a:cs typeface="Arial" charset="0"/>
              </a:rPr>
              <a:t>Case Studies:</a:t>
            </a:r>
          </a:p>
          <a:p>
            <a:pPr marL="681038" indent="-227013">
              <a:buFontTx/>
              <a:buChar char="•"/>
              <a:defRPr/>
            </a:pPr>
            <a:r>
              <a:rPr lang="en-US" sz="1600" dirty="0" err="1" smtClean="0">
                <a:latin typeface="Arial" charset="0"/>
                <a:cs typeface="Arial" charset="0"/>
              </a:rPr>
              <a:t>Smith</a:t>
            </a:r>
            <a:r>
              <a:rPr lang="en-US" sz="1600" dirty="0" err="1">
                <a:latin typeface="Arial" charset="0"/>
                <a:cs typeface="Arial" charset="0"/>
              </a:rPr>
              <a:t>?’s</a:t>
            </a:r>
            <a:r>
              <a:rPr lang="en-US" sz="1600" dirty="0">
                <a:latin typeface="Arial" charset="0"/>
                <a:cs typeface="Arial" charset="0"/>
              </a:rPr>
              <a:t> study of </a:t>
            </a:r>
            <a:r>
              <a:rPr lang="en-US" sz="1600" dirty="0" smtClean="0">
                <a:latin typeface="Arial" charset="0"/>
                <a:cs typeface="Arial" charset="0"/>
              </a:rPr>
              <a:t>zombies</a:t>
            </a:r>
          </a:p>
          <a:p>
            <a:pPr marL="681038" lvl="1" indent="-227013">
              <a:buFontTx/>
              <a:buChar char="•"/>
              <a:defRPr/>
            </a:pPr>
            <a:r>
              <a:rPr lang="en-US" sz="1600" dirty="0">
                <a:latin typeface="Arial" charset="0"/>
                <a:cs typeface="Arial" charset="0"/>
              </a:rPr>
              <a:t>Schmidt’s ecology of fear with spiders and </a:t>
            </a:r>
            <a:r>
              <a:rPr lang="en-US" sz="1600" dirty="0" smtClean="0">
                <a:latin typeface="Arial" charset="0"/>
                <a:cs typeface="Arial" charset="0"/>
              </a:rPr>
              <a:t>grasshoppers</a:t>
            </a:r>
            <a:endParaRPr lang="en-US" sz="16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295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Box 3"/>
          <p:cNvSpPr txBox="1">
            <a:spLocks noChangeArrowheads="1"/>
          </p:cNvSpPr>
          <p:nvPr/>
        </p:nvSpPr>
        <p:spPr bwMode="auto">
          <a:xfrm>
            <a:off x="1160463" y="533400"/>
            <a:ext cx="7212012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8788" indent="-458788">
              <a:defRPr/>
            </a:pPr>
            <a:r>
              <a:rPr lang="en-US" sz="2000" dirty="0">
                <a:latin typeface="Arial" pitchFamily="-107" charset="0"/>
                <a:ea typeface="Arial" pitchFamily="-107" charset="0"/>
                <a:cs typeface="Arial" pitchFamily="-107" charset="0"/>
              </a:rPr>
              <a:t>--	In all cases, parasites can be transmitted</a:t>
            </a:r>
            <a:r>
              <a:rPr lang="en-US" sz="2000" u="sng" dirty="0">
                <a:latin typeface="Arial" pitchFamily="-107" charset="0"/>
                <a:ea typeface="Arial" pitchFamily="-107" charset="0"/>
                <a:cs typeface="Arial" pitchFamily="-107" charset="0"/>
              </a:rPr>
              <a:t> vertically</a:t>
            </a:r>
            <a:r>
              <a:rPr lang="en-US" sz="2000" dirty="0">
                <a:latin typeface="Arial" pitchFamily="-107" charset="0"/>
                <a:ea typeface="Arial" pitchFamily="-107" charset="0"/>
                <a:cs typeface="Arial" pitchFamily="-107" charset="0"/>
              </a:rPr>
              <a:t> (mother to offspring) (hepatitis B, HIV) and horizontally (individual to individual through common environment).  </a:t>
            </a:r>
          </a:p>
          <a:p>
            <a:pPr marL="458788" indent="-458788">
              <a:defRPr/>
            </a:pPr>
            <a:endParaRPr lang="en-US" sz="2000" dirty="0">
              <a:latin typeface="Arial" pitchFamily="-107" charset="0"/>
              <a:ea typeface="Arial" pitchFamily="-107" charset="0"/>
              <a:cs typeface="Arial" pitchFamily="-107" charset="0"/>
            </a:endParaRPr>
          </a:p>
          <a:p>
            <a:pPr marL="458788" indent="-458788">
              <a:defRPr/>
            </a:pPr>
            <a:r>
              <a:rPr lang="en-US" sz="2000" dirty="0">
                <a:latin typeface="Arial" pitchFamily="-107" charset="0"/>
                <a:ea typeface="Arial" pitchFamily="-107" charset="0"/>
                <a:cs typeface="Arial" pitchFamily="-107" charset="0"/>
              </a:rPr>
              <a:t>--	</a:t>
            </a:r>
            <a:r>
              <a:rPr lang="en-US" sz="2000" u="sng" dirty="0">
                <a:latin typeface="Arial" pitchFamily="-107" charset="0"/>
                <a:ea typeface="Arial" pitchFamily="-107" charset="0"/>
                <a:cs typeface="Arial" pitchFamily="-107" charset="0"/>
              </a:rPr>
              <a:t>Horizontal transmission</a:t>
            </a:r>
            <a:r>
              <a:rPr lang="en-US" sz="2000" dirty="0">
                <a:latin typeface="Arial" pitchFamily="-107" charset="0"/>
                <a:ea typeface="Arial" pitchFamily="-107" charset="0"/>
                <a:cs typeface="Arial" pitchFamily="-107" charset="0"/>
              </a:rPr>
              <a:t> can be </a:t>
            </a:r>
            <a:r>
              <a:rPr lang="en-US" sz="2000" u="sng" dirty="0">
                <a:latin typeface="Arial" pitchFamily="-107" charset="0"/>
                <a:ea typeface="Arial" pitchFamily="-107" charset="0"/>
                <a:cs typeface="Arial" pitchFamily="-107" charset="0"/>
              </a:rPr>
              <a:t>direct </a:t>
            </a:r>
            <a:r>
              <a:rPr lang="en-US" sz="2000" dirty="0">
                <a:latin typeface="Arial" pitchFamily="-107" charset="0"/>
                <a:ea typeface="Arial" pitchFamily="-107" charset="0"/>
                <a:cs typeface="Arial" pitchFamily="-107" charset="0"/>
              </a:rPr>
              <a:t>(colds, STD) or </a:t>
            </a:r>
            <a:r>
              <a:rPr lang="en-US" sz="2000" u="sng" dirty="0" smtClean="0">
                <a:latin typeface="Arial" pitchFamily="-107" charset="0"/>
                <a:ea typeface="Arial" pitchFamily="-107" charset="0"/>
                <a:cs typeface="Arial" pitchFamily="-107" charset="0"/>
              </a:rPr>
              <a:t>indirect </a:t>
            </a:r>
            <a:r>
              <a:rPr lang="en-US" sz="2000" dirty="0">
                <a:latin typeface="Arial" pitchFamily="-107" charset="0"/>
                <a:ea typeface="Arial" pitchFamily="-107" charset="0"/>
                <a:cs typeface="Arial" pitchFamily="-107" charset="0"/>
              </a:rPr>
              <a:t>that involved animal transmission between humans (malaria, rabies, Lyme disease).</a:t>
            </a:r>
          </a:p>
          <a:p>
            <a:pPr>
              <a:defRPr/>
            </a:pPr>
            <a:endParaRPr lang="en-US" sz="2000" dirty="0">
              <a:latin typeface="Arial" pitchFamily="-107" charset="0"/>
              <a:ea typeface="Arial" pitchFamily="-107" charset="0"/>
              <a:cs typeface="Arial" pitchFamily="-107" charset="0"/>
            </a:endParaRPr>
          </a:p>
          <a:p>
            <a:pPr>
              <a:defRPr/>
            </a:pPr>
            <a:endParaRPr lang="en-US" sz="2000" dirty="0">
              <a:latin typeface="Arial" pitchFamily="-107" charset="0"/>
              <a:ea typeface="Arial" pitchFamily="-107" charset="0"/>
              <a:cs typeface="Arial" pitchFamily="-107" charset="0"/>
            </a:endParaRPr>
          </a:p>
          <a:p>
            <a:pPr algn="ctr">
              <a:defRPr/>
            </a:pPr>
            <a:r>
              <a:rPr lang="en-US" sz="2000" dirty="0">
                <a:latin typeface="Arial" pitchFamily="-107" charset="0"/>
                <a:ea typeface="Arial" pitchFamily="-107" charset="0"/>
                <a:cs typeface="Arial" pitchFamily="-107" charset="0"/>
              </a:rPr>
              <a:t>N = S + I + R</a:t>
            </a:r>
          </a:p>
          <a:p>
            <a:pPr algn="ctr">
              <a:defRPr/>
            </a:pPr>
            <a:endParaRPr lang="en-US" sz="2000" dirty="0">
              <a:latin typeface="Arial" pitchFamily="-107" charset="0"/>
              <a:ea typeface="Arial" pitchFamily="-107" charset="0"/>
              <a:cs typeface="Arial" pitchFamily="-107" charset="0"/>
            </a:endParaRPr>
          </a:p>
          <a:p>
            <a:pPr algn="ctr">
              <a:defRPr/>
            </a:pPr>
            <a:r>
              <a:rPr lang="en-US" sz="2000" dirty="0">
                <a:latin typeface="Arial" pitchFamily="-107" charset="0"/>
                <a:ea typeface="Arial" pitchFamily="-107" charset="0"/>
                <a:cs typeface="Arial" pitchFamily="-107" charset="0"/>
              </a:rPr>
              <a:t>Susceptible </a:t>
            </a:r>
            <a:r>
              <a:rPr lang="en-US" sz="2000" dirty="0">
                <a:latin typeface="Arial" pitchFamily="-107" charset="0"/>
                <a:ea typeface="Arial" pitchFamily="-107" charset="0"/>
                <a:cs typeface="Arial" pitchFamily="-107" charset="0"/>
                <a:sym typeface="Wingdings"/>
              </a:rPr>
              <a:t> </a:t>
            </a:r>
            <a:r>
              <a:rPr lang="en-US" sz="2000" dirty="0" err="1">
                <a:latin typeface="Arial" pitchFamily="-107" charset="0"/>
                <a:ea typeface="Arial" pitchFamily="-107" charset="0"/>
                <a:cs typeface="Arial" pitchFamily="-107" charset="0"/>
              </a:rPr>
              <a:t>dS</a:t>
            </a:r>
            <a:r>
              <a:rPr lang="en-US" sz="2000" dirty="0">
                <a:latin typeface="Arial" pitchFamily="-107" charset="0"/>
                <a:ea typeface="Arial" pitchFamily="-107" charset="0"/>
                <a:cs typeface="Arial" pitchFamily="-107" charset="0"/>
              </a:rPr>
              <a:t>/</a:t>
            </a:r>
            <a:r>
              <a:rPr lang="en-US" sz="2000" dirty="0" err="1">
                <a:latin typeface="Arial" pitchFamily="-107" charset="0"/>
                <a:ea typeface="Arial" pitchFamily="-107" charset="0"/>
                <a:cs typeface="Arial" pitchFamily="-107" charset="0"/>
              </a:rPr>
              <a:t>dt</a:t>
            </a:r>
            <a:r>
              <a:rPr lang="en-US" sz="2000" dirty="0">
                <a:latin typeface="Arial" pitchFamily="-107" charset="0"/>
                <a:ea typeface="Arial" pitchFamily="-107" charset="0"/>
                <a:cs typeface="Arial" pitchFamily="-107" charset="0"/>
              </a:rPr>
              <a:t> = </a:t>
            </a:r>
            <a:r>
              <a:rPr lang="en-US" sz="2000" dirty="0" err="1">
                <a:latin typeface="Arial" pitchFamily="-107" charset="0"/>
                <a:ea typeface="Arial" pitchFamily="-107" charset="0"/>
                <a:cs typeface="Arial" pitchFamily="-107" charset="0"/>
              </a:rPr>
              <a:t>bN</a:t>
            </a:r>
            <a:r>
              <a:rPr lang="en-US" sz="2000" dirty="0">
                <a:latin typeface="Arial" pitchFamily="-107" charset="0"/>
                <a:ea typeface="Arial" pitchFamily="-107" charset="0"/>
                <a:cs typeface="Arial" pitchFamily="-107" charset="0"/>
              </a:rPr>
              <a:t> – </a:t>
            </a:r>
            <a:r>
              <a:rPr lang="en-US" sz="2000" dirty="0" err="1">
                <a:latin typeface="Arial" pitchFamily="-107" charset="0"/>
                <a:ea typeface="Arial" pitchFamily="-107" charset="0"/>
                <a:cs typeface="Arial" pitchFamily="-107" charset="0"/>
              </a:rPr>
              <a:t>mS</a:t>
            </a:r>
            <a:r>
              <a:rPr lang="en-US" sz="2000" dirty="0">
                <a:latin typeface="Arial" pitchFamily="-107" charset="0"/>
                <a:ea typeface="Arial" pitchFamily="-107" charset="0"/>
                <a:cs typeface="Arial" pitchFamily="-107" charset="0"/>
              </a:rPr>
              <a:t> – </a:t>
            </a:r>
            <a:r>
              <a:rPr lang="en-US" sz="2000" dirty="0" err="1">
                <a:latin typeface="Symbol" pitchFamily="-107" charset="2"/>
                <a:ea typeface="Symbol" pitchFamily="-107" charset="2"/>
                <a:cs typeface="Symbol" pitchFamily="-107" charset="2"/>
              </a:rPr>
              <a:t>b</a:t>
            </a:r>
            <a:r>
              <a:rPr lang="en-US" sz="2000" dirty="0" err="1">
                <a:latin typeface="Arial" pitchFamily="-107" charset="0"/>
                <a:ea typeface="Arial" pitchFamily="-107" charset="0"/>
                <a:cs typeface="Arial" pitchFamily="-107" charset="0"/>
              </a:rPr>
              <a:t>SI</a:t>
            </a:r>
            <a:r>
              <a:rPr lang="en-US" sz="2000" dirty="0">
                <a:latin typeface="Arial" pitchFamily="-107" charset="0"/>
                <a:ea typeface="Arial" pitchFamily="-107" charset="0"/>
                <a:cs typeface="Arial" pitchFamily="-107" charset="0"/>
              </a:rPr>
              <a:t> + </a:t>
            </a:r>
            <a:r>
              <a:rPr lang="en-US" sz="2000" dirty="0" err="1">
                <a:latin typeface="Symbol" pitchFamily="-107" charset="2"/>
                <a:ea typeface="Symbol" pitchFamily="-107" charset="2"/>
                <a:cs typeface="Symbol" pitchFamily="-107" charset="2"/>
              </a:rPr>
              <a:t>g</a:t>
            </a:r>
            <a:r>
              <a:rPr lang="en-US" sz="2000" dirty="0" err="1">
                <a:latin typeface="Arial" pitchFamily="-107" charset="0"/>
                <a:ea typeface="Arial" pitchFamily="-107" charset="0"/>
                <a:cs typeface="Arial" pitchFamily="-107" charset="0"/>
              </a:rPr>
              <a:t>R</a:t>
            </a:r>
            <a:endParaRPr lang="en-US" sz="2000" dirty="0">
              <a:latin typeface="Arial" pitchFamily="-107" charset="0"/>
              <a:ea typeface="Arial" pitchFamily="-107" charset="0"/>
              <a:cs typeface="Arial" pitchFamily="-107" charset="0"/>
            </a:endParaRPr>
          </a:p>
          <a:p>
            <a:pPr algn="ctr">
              <a:defRPr/>
            </a:pPr>
            <a:endParaRPr lang="en-US" sz="2000" dirty="0">
              <a:latin typeface="Arial" pitchFamily="-107" charset="0"/>
              <a:ea typeface="Arial" pitchFamily="-107" charset="0"/>
              <a:cs typeface="Arial" pitchFamily="-107" charset="0"/>
            </a:endParaRPr>
          </a:p>
          <a:p>
            <a:pPr algn="ctr">
              <a:defRPr/>
            </a:pPr>
            <a:r>
              <a:rPr lang="en-US" sz="2000" dirty="0">
                <a:latin typeface="Arial" pitchFamily="-107" charset="0"/>
                <a:ea typeface="Arial" pitchFamily="-107" charset="0"/>
                <a:cs typeface="Arial" pitchFamily="-107" charset="0"/>
              </a:rPr>
              <a:t>Infected </a:t>
            </a:r>
            <a:r>
              <a:rPr lang="en-US" sz="2000" dirty="0">
                <a:latin typeface="Arial" pitchFamily="-107" charset="0"/>
                <a:ea typeface="Arial" pitchFamily="-107" charset="0"/>
                <a:cs typeface="Arial" pitchFamily="-107" charset="0"/>
                <a:sym typeface="Wingdings"/>
              </a:rPr>
              <a:t> </a:t>
            </a:r>
            <a:r>
              <a:rPr lang="en-US" sz="2000" dirty="0" err="1">
                <a:latin typeface="Arial" pitchFamily="-107" charset="0"/>
                <a:ea typeface="Arial" pitchFamily="-107" charset="0"/>
                <a:cs typeface="Arial" pitchFamily="-107" charset="0"/>
              </a:rPr>
              <a:t>dI</a:t>
            </a:r>
            <a:r>
              <a:rPr lang="en-US" sz="2000" dirty="0">
                <a:latin typeface="Arial" pitchFamily="-107" charset="0"/>
                <a:ea typeface="Arial" pitchFamily="-107" charset="0"/>
                <a:cs typeface="Arial" pitchFamily="-107" charset="0"/>
              </a:rPr>
              <a:t>/</a:t>
            </a:r>
            <a:r>
              <a:rPr lang="en-US" sz="2000" dirty="0" err="1">
                <a:latin typeface="Arial" pitchFamily="-107" charset="0"/>
                <a:ea typeface="Arial" pitchFamily="-107" charset="0"/>
                <a:cs typeface="Arial" pitchFamily="-107" charset="0"/>
              </a:rPr>
              <a:t>dt</a:t>
            </a:r>
            <a:r>
              <a:rPr lang="en-US" sz="2000" dirty="0">
                <a:latin typeface="Arial" pitchFamily="-107" charset="0"/>
                <a:ea typeface="Arial" pitchFamily="-107" charset="0"/>
                <a:cs typeface="Arial" pitchFamily="-107" charset="0"/>
              </a:rPr>
              <a:t> =  </a:t>
            </a:r>
            <a:r>
              <a:rPr lang="en-US" sz="2000" dirty="0" err="1">
                <a:latin typeface="Symbol" pitchFamily="-107" charset="2"/>
                <a:ea typeface="Symbol" pitchFamily="-107" charset="2"/>
                <a:cs typeface="Symbol" pitchFamily="-107" charset="2"/>
              </a:rPr>
              <a:t>b</a:t>
            </a:r>
            <a:r>
              <a:rPr lang="en-US" sz="2000" dirty="0" err="1">
                <a:latin typeface="Arial" pitchFamily="-107" charset="0"/>
                <a:ea typeface="Arial" pitchFamily="-107" charset="0"/>
                <a:cs typeface="Arial" pitchFamily="-107" charset="0"/>
              </a:rPr>
              <a:t>SI</a:t>
            </a:r>
            <a:r>
              <a:rPr lang="en-US" sz="2000" dirty="0">
                <a:latin typeface="Arial" pitchFamily="-107" charset="0"/>
                <a:ea typeface="Arial" pitchFamily="-107" charset="0"/>
                <a:cs typeface="Arial" pitchFamily="-107" charset="0"/>
              </a:rPr>
              <a:t> – (m + </a:t>
            </a:r>
            <a:r>
              <a:rPr lang="en-US" sz="2000" dirty="0">
                <a:latin typeface="Symbol" pitchFamily="-107" charset="2"/>
                <a:ea typeface="Symbol" pitchFamily="-107" charset="2"/>
                <a:cs typeface="Symbol" pitchFamily="-107" charset="2"/>
              </a:rPr>
              <a:t>a </a:t>
            </a:r>
            <a:r>
              <a:rPr lang="en-US" sz="2000" dirty="0">
                <a:latin typeface="Arial" pitchFamily="-107" charset="0"/>
                <a:ea typeface="Arial" pitchFamily="-107" charset="0"/>
                <a:cs typeface="Arial" pitchFamily="-107" charset="0"/>
              </a:rPr>
              <a:t>+ v)I</a:t>
            </a:r>
          </a:p>
          <a:p>
            <a:pPr algn="ctr">
              <a:defRPr/>
            </a:pPr>
            <a:endParaRPr lang="en-US" sz="2000" dirty="0">
              <a:latin typeface="Arial" pitchFamily="-107" charset="0"/>
              <a:ea typeface="Arial" pitchFamily="-107" charset="0"/>
              <a:cs typeface="Arial" pitchFamily="-107" charset="0"/>
            </a:endParaRPr>
          </a:p>
          <a:p>
            <a:pPr algn="ctr">
              <a:defRPr/>
            </a:pPr>
            <a:r>
              <a:rPr lang="en-US" sz="2000" dirty="0">
                <a:latin typeface="Arial" pitchFamily="-107" charset="0"/>
                <a:ea typeface="Arial" pitchFamily="-107" charset="0"/>
                <a:cs typeface="Arial" pitchFamily="-107" charset="0"/>
              </a:rPr>
              <a:t>Recovered </a:t>
            </a:r>
            <a:r>
              <a:rPr lang="en-US" sz="2000" dirty="0">
                <a:latin typeface="Arial" pitchFamily="-107" charset="0"/>
                <a:ea typeface="Arial" pitchFamily="-107" charset="0"/>
                <a:cs typeface="Arial" pitchFamily="-107" charset="0"/>
                <a:sym typeface="Wingdings"/>
              </a:rPr>
              <a:t> </a:t>
            </a:r>
            <a:r>
              <a:rPr lang="en-US" sz="2000" dirty="0" err="1">
                <a:latin typeface="Arial" pitchFamily="-107" charset="0"/>
                <a:ea typeface="Arial" pitchFamily="-107" charset="0"/>
                <a:cs typeface="Arial" pitchFamily="-107" charset="0"/>
              </a:rPr>
              <a:t>dR</a:t>
            </a:r>
            <a:r>
              <a:rPr lang="en-US" sz="2000" dirty="0">
                <a:latin typeface="Arial" pitchFamily="-107" charset="0"/>
                <a:ea typeface="Arial" pitchFamily="-107" charset="0"/>
                <a:cs typeface="Arial" pitchFamily="-107" charset="0"/>
              </a:rPr>
              <a:t>/</a:t>
            </a:r>
            <a:r>
              <a:rPr lang="en-US" sz="2000" dirty="0" err="1">
                <a:latin typeface="Arial" pitchFamily="-107" charset="0"/>
                <a:ea typeface="Arial" pitchFamily="-107" charset="0"/>
                <a:cs typeface="Arial" pitchFamily="-107" charset="0"/>
              </a:rPr>
              <a:t>dt</a:t>
            </a:r>
            <a:r>
              <a:rPr lang="en-US" sz="2000" dirty="0">
                <a:latin typeface="Arial" pitchFamily="-107" charset="0"/>
                <a:ea typeface="Arial" pitchFamily="-107" charset="0"/>
                <a:cs typeface="Arial" pitchFamily="-107" charset="0"/>
              </a:rPr>
              <a:t> = </a:t>
            </a:r>
            <a:r>
              <a:rPr lang="en-US" sz="2000" dirty="0" err="1">
                <a:latin typeface="Arial" pitchFamily="-107" charset="0"/>
                <a:ea typeface="Arial" pitchFamily="-107" charset="0"/>
                <a:cs typeface="Arial" pitchFamily="-107" charset="0"/>
              </a:rPr>
              <a:t>vI</a:t>
            </a:r>
            <a:r>
              <a:rPr lang="en-US" sz="2000" dirty="0">
                <a:latin typeface="Arial" pitchFamily="-107" charset="0"/>
                <a:ea typeface="Arial" pitchFamily="-107" charset="0"/>
                <a:cs typeface="Arial" pitchFamily="-107" charset="0"/>
              </a:rPr>
              <a:t> - </a:t>
            </a:r>
            <a:r>
              <a:rPr lang="en-US" sz="2000" dirty="0" err="1">
                <a:latin typeface="Arial" pitchFamily="-107" charset="0"/>
                <a:ea typeface="Arial" pitchFamily="-107" charset="0"/>
                <a:cs typeface="Arial" pitchFamily="-107" charset="0"/>
              </a:rPr>
              <a:t>mR</a:t>
            </a:r>
            <a:r>
              <a:rPr lang="en-US" sz="2000" dirty="0">
                <a:latin typeface="Arial" pitchFamily="-107" charset="0"/>
                <a:ea typeface="Arial" pitchFamily="-107" charset="0"/>
                <a:cs typeface="Arial" pitchFamily="-107" charset="0"/>
              </a:rPr>
              <a:t> – </a:t>
            </a:r>
            <a:r>
              <a:rPr lang="en-US" sz="2000" dirty="0" err="1">
                <a:latin typeface="Symbol" pitchFamily="-107" charset="2"/>
                <a:ea typeface="Symbol" pitchFamily="-107" charset="2"/>
                <a:cs typeface="Symbol" pitchFamily="-107" charset="2"/>
              </a:rPr>
              <a:t>g</a:t>
            </a:r>
            <a:r>
              <a:rPr lang="en-US" sz="2000" dirty="0" err="1">
                <a:latin typeface="Arial" pitchFamily="-107" charset="0"/>
                <a:ea typeface="Arial" pitchFamily="-107" charset="0"/>
                <a:cs typeface="Arial" pitchFamily="-107" charset="0"/>
              </a:rPr>
              <a:t>R</a:t>
            </a:r>
            <a:endParaRPr lang="en-US" sz="2000" dirty="0">
              <a:latin typeface="Arial" pitchFamily="-107" charset="0"/>
              <a:ea typeface="Arial" pitchFamily="-107" charset="0"/>
              <a:cs typeface="Arial" pitchFamily="-107" charset="0"/>
            </a:endParaRPr>
          </a:p>
          <a:p>
            <a:pPr algn="ctr">
              <a:defRPr/>
            </a:pPr>
            <a:endParaRPr lang="en-US" sz="2000" dirty="0">
              <a:latin typeface="Arial" pitchFamily="-107" charset="0"/>
              <a:ea typeface="Arial" pitchFamily="-107" charset="0"/>
              <a:cs typeface="Arial" pitchFamily="-107" charset="0"/>
            </a:endParaRPr>
          </a:p>
          <a:p>
            <a:pPr algn="ctr">
              <a:defRPr/>
            </a:pPr>
            <a:r>
              <a:rPr lang="en-US" sz="2000" dirty="0">
                <a:latin typeface="Arial" pitchFamily="-107" charset="0"/>
                <a:ea typeface="Arial" pitchFamily="-107" charset="0"/>
                <a:cs typeface="Arial" pitchFamily="-107" charset="0"/>
              </a:rPr>
              <a:t>(these should look vaguely </a:t>
            </a:r>
            <a:r>
              <a:rPr lang="en-US" sz="2000" dirty="0" smtClean="0">
                <a:latin typeface="Arial" pitchFamily="-107" charset="0"/>
                <a:ea typeface="Arial" pitchFamily="-107" charset="0"/>
                <a:cs typeface="Arial" pitchFamily="-107" charset="0"/>
              </a:rPr>
              <a:t>familiar, </a:t>
            </a:r>
          </a:p>
          <a:p>
            <a:pPr algn="ctr">
              <a:defRPr/>
            </a:pPr>
            <a:r>
              <a:rPr lang="en-US" sz="2000" dirty="0" smtClean="0">
                <a:latin typeface="Arial" pitchFamily="-107" charset="0"/>
                <a:ea typeface="Arial" pitchFamily="-107" charset="0"/>
                <a:cs typeface="Arial" pitchFamily="-107" charset="0"/>
              </a:rPr>
              <a:t>as all are basically </a:t>
            </a:r>
            <a:r>
              <a:rPr lang="en-US" sz="2000" dirty="0" err="1" smtClean="0">
                <a:latin typeface="Arial" pitchFamily="-107" charset="0"/>
                <a:ea typeface="Arial" pitchFamily="-107" charset="0"/>
                <a:cs typeface="Arial" pitchFamily="-107" charset="0"/>
              </a:rPr>
              <a:t>dN</a:t>
            </a:r>
            <a:r>
              <a:rPr lang="en-US" sz="2000" dirty="0" smtClean="0">
                <a:latin typeface="Arial" pitchFamily="-107" charset="0"/>
                <a:ea typeface="Arial" pitchFamily="-107" charset="0"/>
                <a:cs typeface="Arial" pitchFamily="-107" charset="0"/>
              </a:rPr>
              <a:t>/</a:t>
            </a:r>
            <a:r>
              <a:rPr lang="en-US" sz="2000" dirty="0" err="1" smtClean="0">
                <a:latin typeface="Arial" pitchFamily="-107" charset="0"/>
                <a:ea typeface="Arial" pitchFamily="-107" charset="0"/>
                <a:cs typeface="Arial" pitchFamily="-107" charset="0"/>
              </a:rPr>
              <a:t>dt</a:t>
            </a:r>
            <a:r>
              <a:rPr lang="en-US" sz="2000" dirty="0" smtClean="0">
                <a:latin typeface="Arial" pitchFamily="-107" charset="0"/>
                <a:ea typeface="Arial" pitchFamily="-107" charset="0"/>
                <a:cs typeface="Arial" pitchFamily="-107" charset="0"/>
              </a:rPr>
              <a:t> = b-d)</a:t>
            </a:r>
            <a:endParaRPr lang="en-US" sz="2000" dirty="0">
              <a:latin typeface="Arial" pitchFamily="-107" charset="0"/>
              <a:ea typeface="Arial" pitchFamily="-107" charset="0"/>
              <a:cs typeface="Arial" pitchFamily="-107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03400"/>
            <a:ext cx="726440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Rectangle 3"/>
          <p:cNvSpPr>
            <a:spLocks noChangeArrowheads="1"/>
          </p:cNvSpPr>
          <p:nvPr/>
        </p:nvSpPr>
        <p:spPr bwMode="auto">
          <a:xfrm>
            <a:off x="304800" y="838200"/>
            <a:ext cx="8534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u="sng">
                <a:solidFill>
                  <a:srgbClr val="000000"/>
                </a:solidFill>
                <a:latin typeface="Arial" charset="0"/>
              </a:rPr>
              <a:t>Robert Smith?’s Zombie Model</a:t>
            </a:r>
          </a:p>
          <a:p>
            <a:pPr algn="ctr"/>
            <a:endParaRPr lang="en-US" sz="2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1683" name="Rectangle 4"/>
          <p:cNvSpPr>
            <a:spLocks noChangeArrowheads="1"/>
          </p:cNvSpPr>
          <p:nvPr/>
        </p:nvSpPr>
        <p:spPr bwMode="auto">
          <a:xfrm>
            <a:off x="9169400" y="6181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71684" name="Picture 6" descr="EcologyT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294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Box 2"/>
          <p:cNvSpPr txBox="1">
            <a:spLocks noChangeArrowheads="1"/>
          </p:cNvSpPr>
          <p:nvPr/>
        </p:nvSpPr>
        <p:spPr bwMode="auto">
          <a:xfrm>
            <a:off x="976313" y="5694363"/>
            <a:ext cx="75580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sz="1600">
                <a:latin typeface="Arial" charset="0"/>
                <a:cs typeface="Arial" charset="0"/>
              </a:rPr>
              <a:t>P. Munz, I. Hudea, J. Imad and R.J. Smith? When zombies attack!: Mathematical modelling of an outbreak of zombie infection (Infectious Disease Modelling Research Progress 2009, in: J.M. Tchuenche and C. Chiyaka, eds, pp133-150).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0" y="36930"/>
            <a:ext cx="2438400" cy="15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33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3"/>
          <p:cNvSpPr>
            <a:spLocks noChangeArrowheads="1"/>
          </p:cNvSpPr>
          <p:nvPr/>
        </p:nvSpPr>
        <p:spPr bwMode="auto">
          <a:xfrm>
            <a:off x="304800" y="838200"/>
            <a:ext cx="8534400" cy="44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u="sng" dirty="0">
                <a:solidFill>
                  <a:srgbClr val="000000"/>
                </a:solidFill>
                <a:latin typeface="Arial" charset="0"/>
              </a:rPr>
              <a:t>Robert </a:t>
            </a:r>
            <a:r>
              <a:rPr lang="en-US" sz="2000" u="sng" dirty="0" err="1">
                <a:solidFill>
                  <a:srgbClr val="000000"/>
                </a:solidFill>
                <a:latin typeface="Arial" charset="0"/>
              </a:rPr>
              <a:t>Smith?’s</a:t>
            </a:r>
            <a:r>
              <a:rPr lang="en-US" sz="2000" u="sng" dirty="0">
                <a:solidFill>
                  <a:srgbClr val="000000"/>
                </a:solidFill>
                <a:latin typeface="Arial" charset="0"/>
              </a:rPr>
              <a:t> Zombie Model</a:t>
            </a:r>
          </a:p>
          <a:p>
            <a:pPr algn="ctr"/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Susceptibles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sym typeface="Wingdings" charset="0"/>
              </a:rPr>
              <a:t>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  <a:sym typeface="Wingdings" charset="0"/>
              </a:rPr>
              <a:t>d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/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dt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= </a:t>
            </a:r>
            <a:r>
              <a:rPr lang="en-US" sz="2000" dirty="0">
                <a:solidFill>
                  <a:srgbClr val="000000"/>
                </a:solidFill>
                <a:latin typeface="Symbol" charset="0"/>
                <a:cs typeface="Symbol" charset="0"/>
              </a:rPr>
              <a:t>P</a:t>
            </a: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S</a:t>
            </a:r>
            <a:r>
              <a:rPr lang="en-US" sz="2000" dirty="0">
                <a:solidFill>
                  <a:srgbClr val="000000"/>
                </a:solidFill>
                <a:latin typeface="Symbol" charset="0"/>
                <a:cs typeface="Symbol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Symbol" charset="0"/>
                <a:cs typeface="Symbol" charset="0"/>
              </a:rPr>
              <a:t>b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SZ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- </a:t>
            </a:r>
            <a:r>
              <a:rPr lang="en-US" sz="2000" dirty="0" err="1">
                <a:solidFill>
                  <a:srgbClr val="000000"/>
                </a:solidFill>
                <a:latin typeface="Symbol" charset="0"/>
                <a:cs typeface="Symbol" charset="0"/>
              </a:rPr>
              <a:t>d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S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 algn="ctr"/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Arial" charset="0"/>
              </a:rPr>
              <a:t>Removed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sym typeface="Wingdings" charset="0"/>
              </a:rPr>
              <a:t>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  <a:sym typeface="Wingdings" charset="0"/>
              </a:rPr>
              <a:t>dR</a:t>
            </a:r>
            <a:r>
              <a:rPr lang="en-US" sz="2000" dirty="0">
                <a:solidFill>
                  <a:srgbClr val="000000"/>
                </a:solidFill>
                <a:latin typeface="Arial" charset="0"/>
                <a:sym typeface="Wingdings" charset="0"/>
              </a:rPr>
              <a:t>/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  <a:sym typeface="Wingdings" charset="0"/>
              </a:rPr>
              <a:t>dt</a:t>
            </a:r>
            <a:r>
              <a:rPr lang="en-US" sz="2000" dirty="0">
                <a:solidFill>
                  <a:srgbClr val="000000"/>
                </a:solidFill>
                <a:latin typeface="Arial" charset="0"/>
                <a:sym typeface="Wingdings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= </a:t>
            </a:r>
            <a:r>
              <a:rPr lang="en-US" sz="2000" dirty="0" err="1">
                <a:solidFill>
                  <a:srgbClr val="000000"/>
                </a:solidFill>
                <a:latin typeface="Symbol" charset="0"/>
                <a:cs typeface="Symbol" charset="0"/>
              </a:rPr>
              <a:t>d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+ </a:t>
            </a:r>
            <a:r>
              <a:rPr lang="en-US" sz="2000" dirty="0" err="1">
                <a:solidFill>
                  <a:srgbClr val="000000"/>
                </a:solidFill>
                <a:latin typeface="Symbol" charset="0"/>
                <a:cs typeface="Symbol" charset="0"/>
              </a:rPr>
              <a:t>a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SZ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– </a:t>
            </a:r>
            <a:r>
              <a:rPr lang="en-US" sz="2000" dirty="0" err="1">
                <a:solidFill>
                  <a:srgbClr val="000000"/>
                </a:solidFill>
                <a:latin typeface="Symbol" charset="0"/>
                <a:cs typeface="Symbol" charset="0"/>
              </a:rPr>
              <a:t>z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R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 algn="ctr"/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Arial" charset="0"/>
              </a:rPr>
              <a:t>Zombies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sym typeface="Wingdings" charset="0"/>
              </a:rPr>
              <a:t>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  <a:sym typeface="Wingdings" charset="0"/>
              </a:rPr>
              <a:t>dZ</a:t>
            </a:r>
            <a:r>
              <a:rPr lang="en-US" sz="2000" dirty="0">
                <a:solidFill>
                  <a:srgbClr val="000000"/>
                </a:solidFill>
                <a:latin typeface="Arial" charset="0"/>
                <a:sym typeface="Wingdings" charset="0"/>
              </a:rPr>
              <a:t>/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  <a:sym typeface="Wingdings" charset="0"/>
              </a:rPr>
              <a:t>dt</a:t>
            </a:r>
            <a:r>
              <a:rPr lang="en-US" sz="2000" dirty="0">
                <a:solidFill>
                  <a:srgbClr val="000000"/>
                </a:solidFill>
                <a:latin typeface="Arial" charset="0"/>
                <a:sym typeface="Wingdings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= </a:t>
            </a:r>
            <a:r>
              <a:rPr lang="en-US" sz="2000" dirty="0" err="1">
                <a:solidFill>
                  <a:srgbClr val="000000"/>
                </a:solidFill>
                <a:latin typeface="Symbol" charset="0"/>
                <a:cs typeface="Symbol" charset="0"/>
              </a:rPr>
              <a:t>b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SZ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+ </a:t>
            </a:r>
            <a:r>
              <a:rPr lang="en-US" sz="2000" dirty="0" err="1">
                <a:solidFill>
                  <a:srgbClr val="000000"/>
                </a:solidFill>
                <a:latin typeface="Symbol" charset="0"/>
                <a:cs typeface="Symbol" charset="0"/>
              </a:rPr>
              <a:t>z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R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– </a:t>
            </a:r>
            <a:r>
              <a:rPr lang="en-US" sz="2000" dirty="0" err="1">
                <a:solidFill>
                  <a:srgbClr val="000000"/>
                </a:solidFill>
                <a:latin typeface="Symbol" charset="0"/>
                <a:cs typeface="Symbol" charset="0"/>
              </a:rPr>
              <a:t>a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SZ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r>
              <a:rPr lang="en-US" sz="1800" dirty="0">
                <a:solidFill>
                  <a:srgbClr val="000000"/>
                </a:solidFill>
                <a:latin typeface="Symbol" charset="0"/>
                <a:cs typeface="Symbol" charset="0"/>
              </a:rPr>
              <a:t>P </a:t>
            </a:r>
            <a:r>
              <a:rPr lang="en-US" sz="1800" dirty="0">
                <a:solidFill>
                  <a:srgbClr val="000000"/>
                </a:solidFill>
                <a:latin typeface="Arial" charset="0"/>
                <a:cs typeface="Arial" charset="0"/>
              </a:rPr>
              <a:t>is the birth rate</a:t>
            </a:r>
            <a:r>
              <a:rPr lang="en-US" sz="1800" dirty="0">
                <a:solidFill>
                  <a:srgbClr val="000000"/>
                </a:solidFill>
                <a:latin typeface="Symbol" charset="0"/>
                <a:cs typeface="Symbol" charset="0"/>
              </a:rPr>
              <a:t>.  </a:t>
            </a:r>
            <a:r>
              <a:rPr lang="en-US" sz="1800" u="sng" dirty="0" err="1">
                <a:solidFill>
                  <a:srgbClr val="000000"/>
                </a:solidFill>
                <a:latin typeface="Arial" charset="0"/>
              </a:rPr>
              <a:t>Susceptibles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are normal humans that can die through natural causes (</a:t>
            </a:r>
            <a:r>
              <a:rPr lang="en-US" sz="1800" dirty="0">
                <a:solidFill>
                  <a:srgbClr val="000000"/>
                </a:solidFill>
                <a:latin typeface="Symbol" charset="0"/>
                <a:cs typeface="Symbol" charset="0"/>
              </a:rPr>
              <a:t>d) 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or encounters with zombies (</a:t>
            </a:r>
            <a:r>
              <a:rPr lang="en-US" sz="1800" dirty="0">
                <a:solidFill>
                  <a:srgbClr val="000000"/>
                </a:solidFill>
                <a:latin typeface="Symbol" charset="0"/>
                <a:cs typeface="Symbol" charset="0"/>
              </a:rPr>
              <a:t>b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).  The </a:t>
            </a:r>
            <a:r>
              <a:rPr lang="en-US" sz="1800" u="sng" dirty="0">
                <a:solidFill>
                  <a:srgbClr val="000000"/>
                </a:solidFill>
                <a:latin typeface="Arial" charset="0"/>
              </a:rPr>
              <a:t>Removed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class may be those who died naturally or from Zombie attacks, some of whom may be resurrected as Zombies with probability </a:t>
            </a:r>
            <a:r>
              <a:rPr lang="en-US" sz="1800" dirty="0">
                <a:solidFill>
                  <a:srgbClr val="000000"/>
                </a:solidFill>
                <a:latin typeface="Symbol" charset="0"/>
                <a:cs typeface="Symbol" charset="0"/>
              </a:rPr>
              <a:t>z</a:t>
            </a:r>
            <a:r>
              <a:rPr lang="en-US" sz="1800" dirty="0">
                <a:solidFill>
                  <a:srgbClr val="000000"/>
                </a:solidFill>
                <a:latin typeface="Arial" charset="0"/>
                <a:cs typeface="Arial" charset="0"/>
              </a:rPr>
              <a:t>.  Thus, the </a:t>
            </a:r>
            <a:r>
              <a:rPr lang="en-US" sz="1800" u="sng" dirty="0">
                <a:solidFill>
                  <a:srgbClr val="000000"/>
                </a:solidFill>
                <a:latin typeface="Arial" charset="0"/>
                <a:cs typeface="Arial" charset="0"/>
              </a:rPr>
              <a:t>Zombie</a:t>
            </a:r>
            <a:r>
              <a:rPr lang="en-US" sz="1800" dirty="0">
                <a:solidFill>
                  <a:srgbClr val="000000"/>
                </a:solidFill>
                <a:latin typeface="Arial" charset="0"/>
                <a:cs typeface="Arial" charset="0"/>
              </a:rPr>
              <a:t> growth rate is the number of </a:t>
            </a:r>
            <a:r>
              <a:rPr lang="en-US" sz="1800" u="sng" dirty="0" err="1">
                <a:solidFill>
                  <a:srgbClr val="000000"/>
                </a:solidFill>
                <a:latin typeface="Arial" charset="0"/>
                <a:cs typeface="Arial" charset="0"/>
              </a:rPr>
              <a:t>Susceptibles</a:t>
            </a:r>
            <a:r>
              <a:rPr lang="en-US" sz="1800" dirty="0">
                <a:solidFill>
                  <a:srgbClr val="000000"/>
                </a:solidFill>
                <a:latin typeface="Arial" charset="0"/>
                <a:cs typeface="Arial" charset="0"/>
              </a:rPr>
              <a:t> converted and the number of dead resurrected, minus Zombies that are “killed”, generally by removing their head or otherwise having their brain destroyed. </a:t>
            </a:r>
          </a:p>
        </p:txBody>
      </p:sp>
      <p:sp>
        <p:nvSpPr>
          <p:cNvPr id="72706" name="Rectangle 4"/>
          <p:cNvSpPr>
            <a:spLocks noChangeArrowheads="1"/>
          </p:cNvSpPr>
          <p:nvPr/>
        </p:nvSpPr>
        <p:spPr bwMode="auto">
          <a:xfrm>
            <a:off x="9169400" y="6181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72707" name="Picture 6" descr="EcologyT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294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5080000"/>
            <a:ext cx="511810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76200"/>
            <a:ext cx="1828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293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6786" name="Group 2"/>
          <p:cNvGraphicFramePr>
            <a:graphicFrameLocks noGrp="1"/>
          </p:cNvGraphicFramePr>
          <p:nvPr/>
        </p:nvGraphicFramePr>
        <p:xfrm>
          <a:off x="838200" y="1752600"/>
          <a:ext cx="7620000" cy="3679825"/>
        </p:xfrm>
        <a:graphic>
          <a:graphicData uri="http://schemas.openxmlformats.org/drawingml/2006/table">
            <a:tbl>
              <a:tblPr/>
              <a:tblGrid>
                <a:gridCol w="1524000"/>
                <a:gridCol w="1693863"/>
                <a:gridCol w="1608137"/>
                <a:gridCol w="1346200"/>
                <a:gridCol w="1447800"/>
              </a:tblGrid>
              <a:tr h="9694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Interaction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Make equations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(b-d)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Equilibrium (dN/dt = 0)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Phase-space isoclines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Make predictions</a:t>
                      </a: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559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competition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Who wins?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Coexistence?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543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predation</a:t>
                      </a:r>
                    </a:p>
                  </a:txBody>
                  <a:tcPr marT="45729" marB="4572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Coexistence?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Oscillations?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6411" name="Rectangle 29"/>
          <p:cNvSpPr>
            <a:spLocks noChangeArrowheads="1"/>
          </p:cNvSpPr>
          <p:nvPr/>
        </p:nvSpPr>
        <p:spPr bwMode="auto">
          <a:xfrm>
            <a:off x="304800" y="838200"/>
            <a:ext cx="8153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r>
              <a:rPr lang="en-US" sz="2000">
                <a:latin typeface="Arial" charset="0"/>
              </a:rPr>
              <a:t>	Smith and his group did the same thing that we have done with competition and predator-prey equations – now set to zero and solve.</a:t>
            </a:r>
          </a:p>
          <a:p>
            <a:pPr>
              <a:tabLst>
                <a:tab pos="454025" algn="l"/>
                <a:tab pos="920750" algn="l"/>
                <a:tab pos="1373188" algn="l"/>
                <a:tab pos="1828800" algn="l"/>
                <a:tab pos="2284413" algn="l"/>
                <a:tab pos="2738438" algn="l"/>
              </a:tabLst>
            </a:pPr>
            <a:endParaRPr lang="en-US" sz="2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6412" name="Rectangle 30"/>
          <p:cNvSpPr>
            <a:spLocks noChangeArrowheads="1"/>
          </p:cNvSpPr>
          <p:nvPr/>
        </p:nvSpPr>
        <p:spPr bwMode="auto">
          <a:xfrm>
            <a:off x="9169400" y="6181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6413" name="Rectangle 33"/>
          <p:cNvSpPr>
            <a:spLocks noChangeArrowheads="1"/>
          </p:cNvSpPr>
          <p:nvPr/>
        </p:nvSpPr>
        <p:spPr bwMode="auto">
          <a:xfrm>
            <a:off x="5867400" y="2895600"/>
            <a:ext cx="9906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14" name="Line 34"/>
          <p:cNvSpPr>
            <a:spLocks noChangeShapeType="1"/>
          </p:cNvSpPr>
          <p:nvPr/>
        </p:nvSpPr>
        <p:spPr bwMode="auto">
          <a:xfrm>
            <a:off x="5867400" y="3048000"/>
            <a:ext cx="6096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15" name="Line 35"/>
          <p:cNvSpPr>
            <a:spLocks noChangeShapeType="1"/>
          </p:cNvSpPr>
          <p:nvPr/>
        </p:nvSpPr>
        <p:spPr bwMode="auto">
          <a:xfrm>
            <a:off x="5867400" y="3276600"/>
            <a:ext cx="914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16" name="Rectangle 36"/>
          <p:cNvSpPr>
            <a:spLocks noChangeArrowheads="1"/>
          </p:cNvSpPr>
          <p:nvPr/>
        </p:nvSpPr>
        <p:spPr bwMode="auto">
          <a:xfrm>
            <a:off x="5867400" y="4267200"/>
            <a:ext cx="990600" cy="838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17" name="Line 37"/>
          <p:cNvSpPr>
            <a:spLocks noChangeShapeType="1"/>
          </p:cNvSpPr>
          <p:nvPr/>
        </p:nvSpPr>
        <p:spPr bwMode="auto">
          <a:xfrm>
            <a:off x="5867400" y="47244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18" name="Line 38"/>
          <p:cNvSpPr>
            <a:spLocks noChangeShapeType="1"/>
          </p:cNvSpPr>
          <p:nvPr/>
        </p:nvSpPr>
        <p:spPr bwMode="auto">
          <a:xfrm>
            <a:off x="6324600" y="42672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6419" name="Picture 46" descr="EcologyTo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294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420" name="Object 2"/>
          <p:cNvGraphicFramePr>
            <a:graphicFrameLocks noChangeAspect="1"/>
          </p:cNvGraphicFramePr>
          <p:nvPr/>
        </p:nvGraphicFramePr>
        <p:xfrm>
          <a:off x="2362200" y="2895600"/>
          <a:ext cx="1636713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40" name="Equation" r:id="rId5" imgW="1727200" imgH="457200" progId="Equation.3">
                  <p:embed/>
                </p:oleObj>
              </mc:Choice>
              <mc:Fallback>
                <p:oleObj name="Equation" r:id="rId5" imgW="17272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2895600"/>
                        <a:ext cx="1636713" cy="433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21" name="Object 3"/>
          <p:cNvGraphicFramePr>
            <a:graphicFrameLocks noChangeAspect="1"/>
          </p:cNvGraphicFramePr>
          <p:nvPr/>
        </p:nvGraphicFramePr>
        <p:xfrm>
          <a:off x="2362200" y="3505200"/>
          <a:ext cx="1720850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41" name="Equation" r:id="rId7" imgW="1816100" imgH="457200" progId="Equation.3">
                  <p:embed/>
                </p:oleObj>
              </mc:Choice>
              <mc:Fallback>
                <p:oleObj name="Equation" r:id="rId7" imgW="18161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2200" y="3505200"/>
                        <a:ext cx="1720850" cy="433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22" name="Object 4"/>
          <p:cNvGraphicFramePr>
            <a:graphicFrameLocks noChangeAspect="1"/>
          </p:cNvGraphicFramePr>
          <p:nvPr/>
        </p:nvGraphicFramePr>
        <p:xfrm>
          <a:off x="4191000" y="3124200"/>
          <a:ext cx="1360488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42" name="Equation" r:id="rId9" imgW="952500" imgH="177800" progId="Equation.3">
                  <p:embed/>
                </p:oleObj>
              </mc:Choice>
              <mc:Fallback>
                <p:oleObj name="Equation" r:id="rId9" imgW="9525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3124200"/>
                        <a:ext cx="1360488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23" name="Object 5"/>
          <p:cNvGraphicFramePr>
            <a:graphicFrameLocks noChangeAspect="1"/>
          </p:cNvGraphicFramePr>
          <p:nvPr/>
        </p:nvGraphicFramePr>
        <p:xfrm>
          <a:off x="4173538" y="3581400"/>
          <a:ext cx="13970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43" name="Equation" r:id="rId11" imgW="977900" imgH="177800" progId="Equation.3">
                  <p:embed/>
                </p:oleObj>
              </mc:Choice>
              <mc:Fallback>
                <p:oleObj name="Equation" r:id="rId11" imgW="9779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73538" y="3581400"/>
                        <a:ext cx="1397000" cy="25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24" name="Object 6"/>
          <p:cNvGraphicFramePr>
            <a:graphicFrameLocks noChangeAspect="1"/>
          </p:cNvGraphicFramePr>
          <p:nvPr/>
        </p:nvGraphicFramePr>
        <p:xfrm>
          <a:off x="2516188" y="4191000"/>
          <a:ext cx="1444625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44" name="Equation" r:id="rId13" imgW="1104900" imgH="368300" progId="Equation.3">
                  <p:embed/>
                </p:oleObj>
              </mc:Choice>
              <mc:Fallback>
                <p:oleObj name="Equation" r:id="rId13" imgW="11049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6188" y="4191000"/>
                        <a:ext cx="1444625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25" name="Object 7"/>
          <p:cNvGraphicFramePr>
            <a:graphicFrameLocks noChangeAspect="1"/>
          </p:cNvGraphicFramePr>
          <p:nvPr/>
        </p:nvGraphicFramePr>
        <p:xfrm>
          <a:off x="2384425" y="4800600"/>
          <a:ext cx="1695450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45" name="Equation" r:id="rId15" imgW="1295400" imgH="368300" progId="Equation.3">
                  <p:embed/>
                </p:oleObj>
              </mc:Choice>
              <mc:Fallback>
                <p:oleObj name="Equation" r:id="rId15" imgW="1295400" imgH="368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4425" y="4800600"/>
                        <a:ext cx="1695450" cy="48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26" name="Object 8"/>
          <p:cNvGraphicFramePr>
            <a:graphicFrameLocks noChangeAspect="1"/>
          </p:cNvGraphicFramePr>
          <p:nvPr/>
        </p:nvGraphicFramePr>
        <p:xfrm>
          <a:off x="4552950" y="4083050"/>
          <a:ext cx="777875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46" name="Equation" r:id="rId17" imgW="469900" imgH="406400" progId="Equation.3">
                  <p:embed/>
                </p:oleObj>
              </mc:Choice>
              <mc:Fallback>
                <p:oleObj name="Equation" r:id="rId17" imgW="4699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2950" y="4083050"/>
                        <a:ext cx="777875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427" name="Object 9"/>
          <p:cNvGraphicFramePr>
            <a:graphicFrameLocks noChangeAspect="1"/>
          </p:cNvGraphicFramePr>
          <p:nvPr/>
        </p:nvGraphicFramePr>
        <p:xfrm>
          <a:off x="4497388" y="4759325"/>
          <a:ext cx="954087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47" name="Equation" r:id="rId19" imgW="622300" imgH="419100" progId="Equation.3">
                  <p:embed/>
                </p:oleObj>
              </mc:Choice>
              <mc:Fallback>
                <p:oleObj name="Equation" r:id="rId19" imgW="6223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7388" y="4759325"/>
                        <a:ext cx="954087" cy="641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38727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3"/>
          <p:cNvSpPr>
            <a:spLocks noChangeArrowheads="1"/>
          </p:cNvSpPr>
          <p:nvPr/>
        </p:nvSpPr>
        <p:spPr bwMode="auto">
          <a:xfrm>
            <a:off x="304800" y="838200"/>
            <a:ext cx="853440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 u="sng" dirty="0">
                <a:solidFill>
                  <a:srgbClr val="000000"/>
                </a:solidFill>
                <a:latin typeface="Arial" charset="0"/>
              </a:rPr>
              <a:t>Robert </a:t>
            </a:r>
            <a:r>
              <a:rPr lang="en-US" sz="2000" u="sng" dirty="0" err="1">
                <a:solidFill>
                  <a:srgbClr val="000000"/>
                </a:solidFill>
                <a:latin typeface="Arial" charset="0"/>
              </a:rPr>
              <a:t>Smith?’s</a:t>
            </a:r>
            <a:r>
              <a:rPr lang="en-US" sz="2000" u="sng" dirty="0">
                <a:solidFill>
                  <a:srgbClr val="000000"/>
                </a:solidFill>
                <a:latin typeface="Arial" charset="0"/>
              </a:rPr>
              <a:t> Zombie Model</a:t>
            </a:r>
          </a:p>
          <a:p>
            <a:pPr algn="ctr"/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" charset="0"/>
              </a:rPr>
              <a:t>At equilibrium (assuming </a:t>
            </a:r>
            <a:r>
              <a:rPr lang="en-US" sz="2000" dirty="0">
                <a:solidFill>
                  <a:srgbClr val="000000"/>
                </a:solidFill>
                <a:latin typeface="Symbol" charset="0"/>
                <a:cs typeface="Symbol" charset="0"/>
              </a:rPr>
              <a:t>P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and</a:t>
            </a:r>
            <a:r>
              <a:rPr lang="en-US" sz="2000" dirty="0">
                <a:solidFill>
                  <a:srgbClr val="000000"/>
                </a:solidFill>
                <a:latin typeface="Symbol" charset="0"/>
                <a:cs typeface="Symbol" charset="0"/>
              </a:rPr>
              <a:t> d =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0 over short timescales</a:t>
            </a:r>
            <a:r>
              <a:rPr lang="en-US" sz="2000" dirty="0">
                <a:solidFill>
                  <a:srgbClr val="000000"/>
                </a:solidFill>
                <a:latin typeface="Symbol" charset="0"/>
                <a:cs typeface="Symbol" charset="0"/>
              </a:rPr>
              <a:t>)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:</a:t>
            </a:r>
          </a:p>
          <a:p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Arial" charset="0"/>
              </a:rPr>
              <a:t>-</a:t>
            </a:r>
            <a:r>
              <a:rPr lang="en-US" sz="2000" dirty="0" err="1">
                <a:solidFill>
                  <a:srgbClr val="000000"/>
                </a:solidFill>
                <a:latin typeface="Symbol" charset="0"/>
                <a:cs typeface="Symbol" charset="0"/>
              </a:rPr>
              <a:t>b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SZ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= 0</a:t>
            </a:r>
          </a:p>
          <a:p>
            <a:pPr algn="ctr"/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Symbol" charset="0"/>
                <a:cs typeface="Symbol" charset="0"/>
              </a:rPr>
              <a:t>b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SZ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+ </a:t>
            </a:r>
            <a:r>
              <a:rPr lang="en-US" sz="2000" dirty="0" err="1">
                <a:solidFill>
                  <a:srgbClr val="000000"/>
                </a:solidFill>
                <a:latin typeface="Symbol" charset="0"/>
                <a:cs typeface="Symbol" charset="0"/>
              </a:rPr>
              <a:t>z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R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– </a:t>
            </a:r>
            <a:r>
              <a:rPr lang="en-US" sz="2000" dirty="0" err="1" smtClean="0">
                <a:solidFill>
                  <a:srgbClr val="000000"/>
                </a:solidFill>
                <a:latin typeface="Symbol" charset="0"/>
                <a:cs typeface="Symbol" charset="0"/>
              </a:rPr>
              <a:t>a</a:t>
            </a:r>
            <a:r>
              <a:rPr lang="en-US" sz="2000" dirty="0" err="1" smtClean="0">
                <a:solidFill>
                  <a:srgbClr val="000000"/>
                </a:solidFill>
                <a:latin typeface="Arial" charset="0"/>
              </a:rPr>
              <a:t>SZ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= 0</a:t>
            </a:r>
          </a:p>
          <a:p>
            <a:pPr algn="ctr"/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 algn="ctr"/>
            <a:r>
              <a:rPr lang="en-US" sz="2000" dirty="0" err="1">
                <a:solidFill>
                  <a:srgbClr val="000000"/>
                </a:solidFill>
                <a:latin typeface="Symbol" charset="0"/>
                <a:cs typeface="Symbol" charset="0"/>
              </a:rPr>
              <a:t>a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SZ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– </a:t>
            </a:r>
            <a:r>
              <a:rPr lang="en-US" sz="2000" dirty="0" err="1">
                <a:solidFill>
                  <a:srgbClr val="000000"/>
                </a:solidFill>
                <a:latin typeface="Symbol" charset="0"/>
                <a:cs typeface="Symbol" charset="0"/>
              </a:rPr>
              <a:t>z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R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= 0</a:t>
            </a:r>
          </a:p>
          <a:p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" charset="0"/>
              </a:rPr>
              <a:t>The phase plane with three species is a bit complicated.  But, basically these equations only can be true at two different stable states. Either S = 0 and it is all Zombies or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Z = 0, we 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have no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Zombies, 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and the population is healthy.</a:t>
            </a:r>
          </a:p>
          <a:p>
            <a:endParaRPr lang="en-US" sz="2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3730" name="Rectangle 4"/>
          <p:cNvSpPr>
            <a:spLocks noChangeArrowheads="1"/>
          </p:cNvSpPr>
          <p:nvPr/>
        </p:nvSpPr>
        <p:spPr bwMode="auto">
          <a:xfrm>
            <a:off x="9169400" y="6181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73731" name="Picture 6" descr="EcologyT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294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019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4"/>
          <p:cNvSpPr>
            <a:spLocks noChangeArrowheads="1"/>
          </p:cNvSpPr>
          <p:nvPr/>
        </p:nvSpPr>
        <p:spPr bwMode="auto">
          <a:xfrm>
            <a:off x="9169400" y="61817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74754" name="Picture 6" descr="EcologyT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294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16000"/>
            <a:ext cx="6540500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1452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3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36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7761</TotalTime>
  <Words>1331</Words>
  <Application>Microsoft Macintosh PowerPoint</Application>
  <PresentationFormat>On-screen Show (4:3)</PresentationFormat>
  <Paragraphs>270</Paragraphs>
  <Slides>33</Slides>
  <Notes>30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Blank Presentation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Biological Science, FSU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Ecology, PCB 3044 -- Fall 2003</dc:title>
  <dc:creator>T. Miller</dc:creator>
  <cp:lastModifiedBy>Thomas Miller</cp:lastModifiedBy>
  <cp:revision>315</cp:revision>
  <dcterms:created xsi:type="dcterms:W3CDTF">2010-11-10T00:36:19Z</dcterms:created>
  <dcterms:modified xsi:type="dcterms:W3CDTF">2016-10-31T15:21:49Z</dcterms:modified>
</cp:coreProperties>
</file>