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8.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11.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17.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18.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notesSlides/notesSlide21.xml" ContentType="application/vnd.openxmlformats-officedocument.presentationml.notesSlide+xml"/>
  <Override PartName="/ppt/embeddings/oleObject3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556" r:id="rId2"/>
    <p:sldId id="565" r:id="rId3"/>
    <p:sldId id="568" r:id="rId4"/>
    <p:sldId id="569" r:id="rId5"/>
    <p:sldId id="570" r:id="rId6"/>
    <p:sldId id="571" r:id="rId7"/>
    <p:sldId id="625" r:id="rId8"/>
    <p:sldId id="626" r:id="rId9"/>
    <p:sldId id="638" r:id="rId10"/>
    <p:sldId id="612" r:id="rId11"/>
    <p:sldId id="611" r:id="rId12"/>
    <p:sldId id="597" r:id="rId13"/>
    <p:sldId id="584" r:id="rId14"/>
    <p:sldId id="585" r:id="rId15"/>
    <p:sldId id="586" r:id="rId16"/>
    <p:sldId id="587" r:id="rId17"/>
    <p:sldId id="588" r:id="rId18"/>
    <p:sldId id="589" r:id="rId19"/>
    <p:sldId id="596" r:id="rId20"/>
    <p:sldId id="590" r:id="rId21"/>
    <p:sldId id="616" r:id="rId22"/>
    <p:sldId id="599" r:id="rId23"/>
    <p:sldId id="593" r:id="rId24"/>
    <p:sldId id="598" r:id="rId25"/>
    <p:sldId id="591" r:id="rId26"/>
    <p:sldId id="592" r:id="rId27"/>
    <p:sldId id="594" r:id="rId28"/>
    <p:sldId id="624"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42" autoAdjust="0"/>
    <p:restoredTop sz="91969" autoAdjust="0"/>
  </p:normalViewPr>
  <p:slideViewPr>
    <p:cSldViewPr>
      <p:cViewPr varScale="1">
        <p:scale>
          <a:sx n="98" d="100"/>
          <a:sy n="98" d="100"/>
        </p:scale>
        <p:origin x="-7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1" Type="http://schemas.openxmlformats.org/officeDocument/2006/relationships/image" Target="../media/image8.emf"/><Relationship Id="rId2"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1" Type="http://schemas.openxmlformats.org/officeDocument/2006/relationships/image" Target="../media/image23.emf"/><Relationship Id="rId2"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284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8"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4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4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284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91A10F-FBCD-E44B-9AA9-19D57C6CB261}" type="slidenum">
              <a:rPr lang="en-US"/>
              <a:pPr>
                <a:defRPr/>
              </a:pPr>
              <a:t>‹#›</a:t>
            </a:fld>
            <a:endParaRPr lang="en-US"/>
          </a:p>
        </p:txBody>
      </p:sp>
    </p:spTree>
    <p:extLst>
      <p:ext uri="{BB962C8B-B14F-4D97-AF65-F5344CB8AC3E}">
        <p14:creationId xmlns:p14="http://schemas.microsoft.com/office/powerpoint/2010/main" val="1601979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92" charset="-128"/>
        <a:cs typeface="ＭＳ Ｐゴシック" pitchFamily="92"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D724787-A228-5945-830F-9951C0DA41DA}" type="slidenum">
              <a:rPr lang="en-US" sz="1200"/>
              <a:pPr/>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F5E6B99-4330-FC45-90DE-CFD8FFAD8D4C}" type="slidenum">
              <a:rPr lang="en-US" sz="1200">
                <a:latin typeface="Arial" charset="0"/>
              </a:rPr>
              <a:pPr/>
              <a:t>10</a:t>
            </a:fld>
            <a:endParaRPr lang="en-US" sz="120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B5FB6A7-49EF-4648-ABC4-2AEFB5EDD448}" type="slidenum">
              <a:rPr lang="en-US" sz="1200"/>
              <a:pPr/>
              <a:t>11</a:t>
            </a:fld>
            <a:endParaRPr lang="en-US" sz="1200"/>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C5C1953-5747-D149-B132-650C481057B9}" type="slidenum">
              <a:rPr lang="en-US" sz="1200">
                <a:latin typeface="Arial" charset="0"/>
              </a:rPr>
              <a:pPr/>
              <a:t>12</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803F476-F72F-4845-A1E8-08443086D8BD}" type="slidenum">
              <a:rPr lang="en-US" sz="1200">
                <a:latin typeface="Arial" charset="0"/>
              </a:rPr>
              <a:pPr/>
              <a:t>13</a:t>
            </a:fld>
            <a:endParaRPr lang="en-US" sz="120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3B0065F-17B6-D04F-B911-50797EBF6594}" type="slidenum">
              <a:rPr lang="en-US" sz="1200"/>
              <a:pPr/>
              <a:t>14</a:t>
            </a:fld>
            <a:endParaRPr lang="en-US"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8AB6877-4D36-BB4A-8788-9ECB0BE8F9B4}" type="slidenum">
              <a:rPr lang="en-US" sz="1200"/>
              <a:pPr/>
              <a:t>15</a:t>
            </a:fld>
            <a:endParaRPr lang="en-US" sz="120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A78CE8D-371E-8B4A-A4C0-6A53AB08E4F0}" type="slidenum">
              <a:rPr lang="en-US" sz="1200"/>
              <a:pPr/>
              <a:t>16</a:t>
            </a:fld>
            <a:endParaRPr lang="en-US" sz="1200"/>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5AEE21F-2D96-6744-9ED2-7BC794D7F3DB}" type="slidenum">
              <a:rPr lang="en-US" sz="1200"/>
              <a:pPr/>
              <a:t>17</a:t>
            </a:fld>
            <a:endParaRPr lang="en-US" sz="120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7AE06DE-9CFD-D44A-9C89-7895AA1B5825}" type="slidenum">
              <a:rPr lang="en-US" sz="1200"/>
              <a:pPr/>
              <a:t>18</a:t>
            </a:fld>
            <a:endParaRPr lang="en-US" sz="120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7AE06DE-9CFD-D44A-9C89-7895AA1B5825}" type="slidenum">
              <a:rPr lang="en-US" sz="1200"/>
              <a:pPr/>
              <a:t>19</a:t>
            </a:fld>
            <a:endParaRPr lang="en-US" sz="120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DA3FD7D-C1C8-AC46-BF94-C5E19C523CA1}" type="slidenum">
              <a:rPr lang="en-US" sz="1200"/>
              <a:pPr/>
              <a:t>2</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12D48AA-67C2-124D-83DC-8C2BA4A2798A}" type="slidenum">
              <a:rPr lang="en-US" sz="1200"/>
              <a:pPr/>
              <a:t>20</a:t>
            </a:fld>
            <a:endParaRPr lang="en-US" sz="120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7AE06DE-9CFD-D44A-9C89-7895AA1B5825}" type="slidenum">
              <a:rPr lang="en-US" sz="1200"/>
              <a:pPr/>
              <a:t>21</a:t>
            </a:fld>
            <a:endParaRPr lang="en-US" sz="120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7AE06DE-9CFD-D44A-9C89-7895AA1B5825}" type="slidenum">
              <a:rPr lang="en-US" sz="1200"/>
              <a:pPr/>
              <a:t>22</a:t>
            </a:fld>
            <a:endParaRPr lang="en-US" sz="1200"/>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F058C85-02A2-4A46-9011-009042ABCD29}" type="slidenum">
              <a:rPr lang="en-US" sz="1200"/>
              <a:pPr/>
              <a:t>23</a:t>
            </a:fld>
            <a:endParaRPr lang="en-US" sz="120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F058C85-02A2-4A46-9011-009042ABCD29}" type="slidenum">
              <a:rPr lang="en-US" sz="1200"/>
              <a:pPr/>
              <a:t>24</a:t>
            </a:fld>
            <a:endParaRPr lang="en-US" sz="120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35EDADE-4342-EF4C-BF10-73FBFBD629F8}" type="slidenum">
              <a:rPr lang="en-US" sz="1200"/>
              <a:pPr/>
              <a:t>25</a:t>
            </a:fld>
            <a:endParaRPr lang="en-US"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5A68491-54F8-4342-B0B1-26DD2C43BE15}" type="slidenum">
              <a:rPr lang="en-US" sz="1200"/>
              <a:pPr/>
              <a:t>26</a:t>
            </a:fld>
            <a:endParaRPr lang="en-US" sz="1200"/>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3C5A6F1-51E9-F046-8D35-B189867958D1}" type="slidenum">
              <a:rPr lang="en-US" sz="1200"/>
              <a:pPr/>
              <a:t>27</a:t>
            </a:fld>
            <a:endParaRPr lang="en-US" sz="120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07BD8419-1231-3242-AF30-DE2BE8C3980B}" type="slidenum">
              <a:rPr lang="en-US" sz="1200"/>
              <a:pPr algn="r"/>
              <a:t>28</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A5F4FA1-EE4E-1D44-AF5E-3F83A942844D}" type="slidenum">
              <a:rPr lang="en-US" sz="1200"/>
              <a:pPr/>
              <a:t>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271FD7D-6CC0-C74F-A47D-F410F1EB8D65}" type="slidenum">
              <a:rPr lang="en-US" sz="1200"/>
              <a:pPr/>
              <a:t>4</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7CC9EFD-128E-F344-ACBB-337EBE25F835}" type="slidenum">
              <a:rPr lang="en-US" sz="1200"/>
              <a:pPr/>
              <a:t>5</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A2D49EF-6336-014A-9057-A9F7E4279144}" type="slidenum">
              <a:rPr lang="en-US" sz="1200"/>
              <a:pPr/>
              <a:t>6</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67013F4-36B8-B94D-B5D5-307B4FAEE85F}" type="slidenum">
              <a:rPr lang="en-US" sz="1200"/>
              <a:pPr/>
              <a:t>7</a:t>
            </a:fld>
            <a:endParaRPr lang="en-US" sz="120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2374D71-6742-5949-AF05-B68D534886CD}" type="slidenum">
              <a:rPr lang="en-US" sz="1200"/>
              <a:pPr/>
              <a:t>8</a:t>
            </a:fld>
            <a:endParaRPr lang="en-US" sz="120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2374D71-6742-5949-AF05-B68D534886CD}" type="slidenum">
              <a:rPr lang="en-US" sz="1200"/>
              <a:pPr/>
              <a:t>9</a:t>
            </a:fld>
            <a:endParaRPr lang="en-US" sz="120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ACEC39-7BF5-1545-8849-6EE2138048F5}" type="slidenum">
              <a:rPr lang="en-US"/>
              <a:pPr>
                <a:defRPr/>
              </a:pPr>
              <a:t>‹#›</a:t>
            </a:fld>
            <a:endParaRPr lang="en-US"/>
          </a:p>
        </p:txBody>
      </p:sp>
    </p:spTree>
    <p:extLst>
      <p:ext uri="{BB962C8B-B14F-4D97-AF65-F5344CB8AC3E}">
        <p14:creationId xmlns:p14="http://schemas.microsoft.com/office/powerpoint/2010/main" val="23998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0305EE-1FF5-FC4F-91FC-EAC13644C426}" type="slidenum">
              <a:rPr lang="en-US"/>
              <a:pPr>
                <a:defRPr/>
              </a:pPr>
              <a:t>‹#›</a:t>
            </a:fld>
            <a:endParaRPr lang="en-US"/>
          </a:p>
        </p:txBody>
      </p:sp>
    </p:spTree>
    <p:extLst>
      <p:ext uri="{BB962C8B-B14F-4D97-AF65-F5344CB8AC3E}">
        <p14:creationId xmlns:p14="http://schemas.microsoft.com/office/powerpoint/2010/main" val="67615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DD7C8B-54F8-EB41-A313-BD27771EF83A}" type="slidenum">
              <a:rPr lang="en-US"/>
              <a:pPr>
                <a:defRPr/>
              </a:pPr>
              <a:t>‹#›</a:t>
            </a:fld>
            <a:endParaRPr lang="en-US"/>
          </a:p>
        </p:txBody>
      </p:sp>
    </p:spTree>
    <p:extLst>
      <p:ext uri="{BB962C8B-B14F-4D97-AF65-F5344CB8AC3E}">
        <p14:creationId xmlns:p14="http://schemas.microsoft.com/office/powerpoint/2010/main" val="183675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6EA83-6E13-1A49-9C09-0EAFC76CB93D}" type="slidenum">
              <a:rPr lang="en-US"/>
              <a:pPr>
                <a:defRPr/>
              </a:pPr>
              <a:t>‹#›</a:t>
            </a:fld>
            <a:endParaRPr lang="en-US"/>
          </a:p>
        </p:txBody>
      </p:sp>
    </p:spTree>
    <p:extLst>
      <p:ext uri="{BB962C8B-B14F-4D97-AF65-F5344CB8AC3E}">
        <p14:creationId xmlns:p14="http://schemas.microsoft.com/office/powerpoint/2010/main" val="318620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08BC8-DA22-544B-A1EE-5991118EB60A}" type="slidenum">
              <a:rPr lang="en-US"/>
              <a:pPr>
                <a:defRPr/>
              </a:pPr>
              <a:t>‹#›</a:t>
            </a:fld>
            <a:endParaRPr lang="en-US"/>
          </a:p>
        </p:txBody>
      </p:sp>
    </p:spTree>
    <p:extLst>
      <p:ext uri="{BB962C8B-B14F-4D97-AF65-F5344CB8AC3E}">
        <p14:creationId xmlns:p14="http://schemas.microsoft.com/office/powerpoint/2010/main" val="346453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3850E-D4D2-0149-AD88-C1A260AD7B4B}" type="slidenum">
              <a:rPr lang="en-US"/>
              <a:pPr>
                <a:defRPr/>
              </a:pPr>
              <a:t>‹#›</a:t>
            </a:fld>
            <a:endParaRPr lang="en-US"/>
          </a:p>
        </p:txBody>
      </p:sp>
    </p:spTree>
    <p:extLst>
      <p:ext uri="{BB962C8B-B14F-4D97-AF65-F5344CB8AC3E}">
        <p14:creationId xmlns:p14="http://schemas.microsoft.com/office/powerpoint/2010/main" val="122032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FB7ACD-7011-8244-9BAB-DED29A430520}" type="slidenum">
              <a:rPr lang="en-US"/>
              <a:pPr>
                <a:defRPr/>
              </a:pPr>
              <a:t>‹#›</a:t>
            </a:fld>
            <a:endParaRPr lang="en-US"/>
          </a:p>
        </p:txBody>
      </p:sp>
    </p:spTree>
    <p:extLst>
      <p:ext uri="{BB962C8B-B14F-4D97-AF65-F5344CB8AC3E}">
        <p14:creationId xmlns:p14="http://schemas.microsoft.com/office/powerpoint/2010/main" val="385326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CF3233-C619-1445-87CA-0493A3219D75}" type="slidenum">
              <a:rPr lang="en-US"/>
              <a:pPr>
                <a:defRPr/>
              </a:pPr>
              <a:t>‹#›</a:t>
            </a:fld>
            <a:endParaRPr lang="en-US"/>
          </a:p>
        </p:txBody>
      </p:sp>
    </p:spTree>
    <p:extLst>
      <p:ext uri="{BB962C8B-B14F-4D97-AF65-F5344CB8AC3E}">
        <p14:creationId xmlns:p14="http://schemas.microsoft.com/office/powerpoint/2010/main" val="33910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3588AC-B940-774A-BA43-F82398F2C781}" type="slidenum">
              <a:rPr lang="en-US"/>
              <a:pPr>
                <a:defRPr/>
              </a:pPr>
              <a:t>‹#›</a:t>
            </a:fld>
            <a:endParaRPr lang="en-US"/>
          </a:p>
        </p:txBody>
      </p:sp>
    </p:spTree>
    <p:extLst>
      <p:ext uri="{BB962C8B-B14F-4D97-AF65-F5344CB8AC3E}">
        <p14:creationId xmlns:p14="http://schemas.microsoft.com/office/powerpoint/2010/main" val="287774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F86915-C458-BA4E-9029-17EBF4A33C3C}" type="slidenum">
              <a:rPr lang="en-US"/>
              <a:pPr>
                <a:defRPr/>
              </a:pPr>
              <a:t>‹#›</a:t>
            </a:fld>
            <a:endParaRPr lang="en-US"/>
          </a:p>
        </p:txBody>
      </p:sp>
    </p:spTree>
    <p:extLst>
      <p:ext uri="{BB962C8B-B14F-4D97-AF65-F5344CB8AC3E}">
        <p14:creationId xmlns:p14="http://schemas.microsoft.com/office/powerpoint/2010/main" val="320620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D9C3B7-0AEC-9C44-8C2D-EBE732933BFE}" type="slidenum">
              <a:rPr lang="en-US"/>
              <a:pPr>
                <a:defRPr/>
              </a:pPr>
              <a:t>‹#›</a:t>
            </a:fld>
            <a:endParaRPr lang="en-US"/>
          </a:p>
        </p:txBody>
      </p:sp>
    </p:spTree>
    <p:extLst>
      <p:ext uri="{BB962C8B-B14F-4D97-AF65-F5344CB8AC3E}">
        <p14:creationId xmlns:p14="http://schemas.microsoft.com/office/powerpoint/2010/main" val="4132851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7402ECD-C8E4-2340-B57F-6CC92801AC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92" charset="-128"/>
          <a:cs typeface="ＭＳ Ｐゴシック" pitchFamily="92"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92" charset="-128"/>
          <a:cs typeface="ＭＳ Ｐゴシック" pitchFamily="92"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92" charset="-128"/>
          <a:cs typeface="ＭＳ Ｐゴシック" pitchFamily="92"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92" charset="-128"/>
          <a:cs typeface="ＭＳ Ｐゴシック" pitchFamily="92"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92" charset="-128"/>
          <a:cs typeface="ＭＳ Ｐゴシック" pitchFamily="92"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2" charset="-128"/>
          <a:cs typeface="ＭＳ Ｐゴシック" pitchFamily="9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3.bin"/><Relationship Id="rId5" Type="http://schemas.openxmlformats.org/officeDocument/2006/relationships/image" Target="../media/image21.emf"/><Relationship Id="rId6" Type="http://schemas.openxmlformats.org/officeDocument/2006/relationships/oleObject" Target="../embeddings/oleObject14.bin"/><Relationship Id="rId7"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17.bin"/><Relationship Id="rId20" Type="http://schemas.openxmlformats.org/officeDocument/2006/relationships/image" Target="../media/image30.emf"/><Relationship Id="rId10" Type="http://schemas.openxmlformats.org/officeDocument/2006/relationships/image" Target="../media/image25.emf"/><Relationship Id="rId11" Type="http://schemas.openxmlformats.org/officeDocument/2006/relationships/oleObject" Target="../embeddings/oleObject18.bin"/><Relationship Id="rId12" Type="http://schemas.openxmlformats.org/officeDocument/2006/relationships/image" Target="../media/image26.emf"/><Relationship Id="rId13" Type="http://schemas.openxmlformats.org/officeDocument/2006/relationships/oleObject" Target="../embeddings/oleObject19.bin"/><Relationship Id="rId14" Type="http://schemas.openxmlformats.org/officeDocument/2006/relationships/image" Target="../media/image27.emf"/><Relationship Id="rId15" Type="http://schemas.openxmlformats.org/officeDocument/2006/relationships/oleObject" Target="../embeddings/oleObject20.bin"/><Relationship Id="rId16" Type="http://schemas.openxmlformats.org/officeDocument/2006/relationships/image" Target="../media/image28.emf"/><Relationship Id="rId17" Type="http://schemas.openxmlformats.org/officeDocument/2006/relationships/oleObject" Target="../embeddings/oleObject21.bin"/><Relationship Id="rId18" Type="http://schemas.openxmlformats.org/officeDocument/2006/relationships/image" Target="../media/image29.emf"/><Relationship Id="rId19" Type="http://schemas.openxmlformats.org/officeDocument/2006/relationships/oleObject" Target="../embeddings/oleObject22.bin"/><Relationship Id="rId1" Type="http://schemas.openxmlformats.org/officeDocument/2006/relationships/vmlDrawing" Target="../drawings/vmlDrawing4.vml"/><Relationship Id="rId2" Type="http://schemas.openxmlformats.org/officeDocument/2006/relationships/slideLayout" Target="../slideLayouts/slideLayout1.xml"/><Relationship Id="rId3" Type="http://schemas.openxmlformats.org/officeDocument/2006/relationships/notesSlide" Target="../notesSlides/notesSlide11.xml"/><Relationship Id="rId4" Type="http://schemas.openxmlformats.org/officeDocument/2006/relationships/image" Target="../media/image1.jpeg"/><Relationship Id="rId5" Type="http://schemas.openxmlformats.org/officeDocument/2006/relationships/oleObject" Target="../embeddings/oleObject15.bin"/><Relationship Id="rId6" Type="http://schemas.openxmlformats.org/officeDocument/2006/relationships/image" Target="../media/image23.emf"/><Relationship Id="rId7" Type="http://schemas.openxmlformats.org/officeDocument/2006/relationships/oleObject" Target="../embeddings/oleObject16.bin"/><Relationship Id="rId8"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3.bin"/><Relationship Id="rId5" Type="http://schemas.openxmlformats.org/officeDocument/2006/relationships/image" Target="../media/image34.emf"/><Relationship Id="rId6" Type="http://schemas.openxmlformats.org/officeDocument/2006/relationships/oleObject" Target="../embeddings/oleObject24.bin"/><Relationship Id="rId7" Type="http://schemas.openxmlformats.org/officeDocument/2006/relationships/image" Target="../media/image35.emf"/><Relationship Id="rId8" Type="http://schemas.openxmlformats.org/officeDocument/2006/relationships/image" Target="../media/image1.jpe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5.bin"/><Relationship Id="rId5" Type="http://schemas.openxmlformats.org/officeDocument/2006/relationships/image" Target="../media/image36.emf"/><Relationship Id="rId6" Type="http://schemas.openxmlformats.org/officeDocument/2006/relationships/oleObject" Target="../embeddings/oleObject26.bin"/><Relationship Id="rId7" Type="http://schemas.openxmlformats.org/officeDocument/2006/relationships/image" Target="../media/image37.emf"/><Relationship Id="rId8" Type="http://schemas.openxmlformats.org/officeDocument/2006/relationships/image" Target="../media/image1.jpe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0.png"/><Relationship Id="rId5" Type="http://schemas.openxmlformats.org/officeDocument/2006/relationships/image" Target="../media/image1.jpeg"/><Relationship Id="rId6" Type="http://schemas.openxmlformats.org/officeDocument/2006/relationships/oleObject" Target="../embeddings/oleObject27.bin"/><Relationship Id="rId7" Type="http://schemas.openxmlformats.org/officeDocument/2006/relationships/image" Target="../media/image38.emf"/><Relationship Id="rId8" Type="http://schemas.openxmlformats.org/officeDocument/2006/relationships/oleObject" Target="../embeddings/oleObject28.bin"/><Relationship Id="rId9" Type="http://schemas.openxmlformats.org/officeDocument/2006/relationships/image" Target="../media/image39.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1.emf"/><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9.bin"/><Relationship Id="rId5" Type="http://schemas.openxmlformats.org/officeDocument/2006/relationships/image" Target="../media/image42.emf"/><Relationship Id="rId6" Type="http://schemas.openxmlformats.org/officeDocument/2006/relationships/oleObject" Target="../embeddings/oleObject30.bin"/><Relationship Id="rId7" Type="http://schemas.openxmlformats.org/officeDocument/2006/relationships/image" Target="../media/image43.emf"/><Relationship Id="rId8" Type="http://schemas.openxmlformats.org/officeDocument/2006/relationships/image" Target="../media/image1.jpe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44.png"/><Relationship Id="rId5" Type="http://schemas.openxmlformats.org/officeDocument/2006/relationships/image" Target="../media/image1.jpeg"/><Relationship Id="rId6" Type="http://schemas.openxmlformats.org/officeDocument/2006/relationships/oleObject" Target="../embeddings/oleObject31.bin"/><Relationship Id="rId7" Type="http://schemas.openxmlformats.org/officeDocument/2006/relationships/image" Target="../media/image38.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32.bin"/><Relationship Id="rId5" Type="http://schemas.openxmlformats.org/officeDocument/2006/relationships/image" Target="../media/image48.emf"/><Relationship Id="rId6" Type="http://schemas.openxmlformats.org/officeDocument/2006/relationships/oleObject" Target="../embeddings/oleObject33.bin"/><Relationship Id="rId7" Type="http://schemas.openxmlformats.org/officeDocument/2006/relationships/image" Target="../media/image49.emf"/><Relationship Id="rId8" Type="http://schemas.openxmlformats.org/officeDocument/2006/relationships/image" Target="../media/image1.jpe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image" Target="../media/image15.emf"/><Relationship Id="rId10" Type="http://schemas.openxmlformats.org/officeDocument/2006/relationships/image" Target="../media/image10.emf"/><Relationship Id="rId11" Type="http://schemas.openxmlformats.org/officeDocument/2006/relationships/oleObject" Target="../embeddings/oleObject4.bin"/><Relationship Id="rId12" Type="http://schemas.openxmlformats.org/officeDocument/2006/relationships/image" Target="../media/image11.emf"/><Relationship Id="rId13" Type="http://schemas.openxmlformats.org/officeDocument/2006/relationships/oleObject" Target="../embeddings/oleObject5.bin"/><Relationship Id="rId14" Type="http://schemas.openxmlformats.org/officeDocument/2006/relationships/image" Target="../media/image12.emf"/><Relationship Id="rId15" Type="http://schemas.openxmlformats.org/officeDocument/2006/relationships/oleObject" Target="../embeddings/oleObject6.bin"/><Relationship Id="rId16" Type="http://schemas.openxmlformats.org/officeDocument/2006/relationships/image" Target="../media/image13.emf"/><Relationship Id="rId17" Type="http://schemas.openxmlformats.org/officeDocument/2006/relationships/oleObject" Target="../embeddings/oleObject7.bin"/><Relationship Id="rId18" Type="http://schemas.openxmlformats.org/officeDocument/2006/relationships/image" Target="../media/image14.emf"/><Relationship Id="rId19"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7.xml"/><Relationship Id="rId4" Type="http://schemas.openxmlformats.org/officeDocument/2006/relationships/image" Target="../media/image1.jpeg"/><Relationship Id="rId5" Type="http://schemas.openxmlformats.org/officeDocument/2006/relationships/oleObject" Target="../embeddings/oleObject1.bin"/><Relationship Id="rId6" Type="http://schemas.openxmlformats.org/officeDocument/2006/relationships/image" Target="../media/image8.emf"/><Relationship Id="rId7" Type="http://schemas.openxmlformats.org/officeDocument/2006/relationships/oleObject" Target="../embeddings/oleObject2.bin"/><Relationship Id="rId8" Type="http://schemas.openxmlformats.org/officeDocument/2006/relationships/image" Target="../media/image9.emf"/></Relationships>
</file>

<file path=ppt/slides/_rels/slide8.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1.jpeg"/><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8.xml"/><Relationship Id="rId4" Type="http://schemas.openxmlformats.org/officeDocument/2006/relationships/oleObject" Target="../embeddings/oleObject9.bin"/><Relationship Id="rId5" Type="http://schemas.openxmlformats.org/officeDocument/2006/relationships/image" Target="../media/image16.emf"/><Relationship Id="rId6" Type="http://schemas.openxmlformats.org/officeDocument/2006/relationships/oleObject" Target="../embeddings/oleObject10.bin"/><Relationship Id="rId7" Type="http://schemas.openxmlformats.org/officeDocument/2006/relationships/image" Target="../media/image17.emf"/><Relationship Id="rId8" Type="http://schemas.openxmlformats.org/officeDocument/2006/relationships/oleObject" Target="../embeddings/oleObject11.bin"/><Relationship Id="rId9" Type="http://schemas.openxmlformats.org/officeDocument/2006/relationships/image" Target="../media/image18.emf"/><Relationship Id="rId10"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e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433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457200" y="762000"/>
            <a:ext cx="4648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6538" indent="-236538"/>
            <a:r>
              <a:rPr lang="en-US" u="sng" dirty="0" smtClean="0">
                <a:latin typeface="Arial" charset="0"/>
              </a:rPr>
              <a:t>14th </a:t>
            </a:r>
            <a:r>
              <a:rPr lang="en-US" u="sng" dirty="0">
                <a:latin typeface="Arial" charset="0"/>
              </a:rPr>
              <a:t>Lecture – </a:t>
            </a:r>
            <a:r>
              <a:rPr lang="en-US" u="sng" dirty="0" smtClean="0">
                <a:latin typeface="Arial" charset="0"/>
              </a:rPr>
              <a:t>Oct. 25, 2016</a:t>
            </a:r>
            <a:endParaRPr lang="en-US" sz="2000" dirty="0">
              <a:latin typeface="Arial" charset="0"/>
            </a:endParaRPr>
          </a:p>
          <a:p>
            <a:pPr marL="346075" indent="-346075">
              <a:defRPr/>
            </a:pPr>
            <a:r>
              <a:rPr lang="en-US" sz="2000" dirty="0">
                <a:solidFill>
                  <a:srgbClr val="FF0000"/>
                </a:solidFill>
                <a:latin typeface="Arial" charset="0"/>
              </a:rPr>
              <a:t>-- 	Next Exam is November 3.</a:t>
            </a:r>
          </a:p>
          <a:p>
            <a:pPr marL="346075" indent="-346075">
              <a:defRPr/>
            </a:pPr>
            <a:r>
              <a:rPr lang="en-US" sz="2000" dirty="0">
                <a:solidFill>
                  <a:srgbClr val="FF0000"/>
                </a:solidFill>
                <a:latin typeface="Arial" charset="0"/>
              </a:rPr>
              <a:t>--	Third Assignment due </a:t>
            </a:r>
            <a:r>
              <a:rPr lang="en-US" sz="2000" dirty="0" smtClean="0">
                <a:solidFill>
                  <a:srgbClr val="FF0000"/>
                </a:solidFill>
                <a:latin typeface="Arial" charset="0"/>
              </a:rPr>
              <a:t>today by 5:00</a:t>
            </a:r>
            <a:endParaRPr lang="en-US" sz="2000" dirty="0">
              <a:solidFill>
                <a:srgbClr val="FF0000"/>
              </a:solidFill>
              <a:latin typeface="Arial" charset="0"/>
            </a:endParaRPr>
          </a:p>
          <a:p>
            <a:pPr marL="346075" indent="-346075">
              <a:defRPr/>
            </a:pPr>
            <a:r>
              <a:rPr lang="en-US" sz="2000" dirty="0" smtClean="0">
                <a:solidFill>
                  <a:srgbClr val="FF0000"/>
                </a:solidFill>
                <a:latin typeface="Arial" charset="0"/>
              </a:rPr>
              <a:t>--	Practice exam is posted</a:t>
            </a:r>
          </a:p>
          <a:p>
            <a:pPr marL="346075" indent="-346075">
              <a:defRPr/>
            </a:pPr>
            <a:r>
              <a:rPr lang="en-US" sz="2000" dirty="0" smtClean="0">
                <a:solidFill>
                  <a:srgbClr val="FF0000"/>
                </a:solidFill>
                <a:latin typeface="Arial" charset="0"/>
              </a:rPr>
              <a:t>--	Quiz Thursday!</a:t>
            </a:r>
            <a:endParaRPr lang="en-US" sz="2000" dirty="0">
              <a:solidFill>
                <a:srgbClr val="FF0000"/>
              </a:solidFill>
              <a:latin typeface="Arial" charset="0"/>
            </a:endParaRPr>
          </a:p>
        </p:txBody>
      </p:sp>
      <p:sp>
        <p:nvSpPr>
          <p:cNvPr id="4" name="TextBox 3"/>
          <p:cNvSpPr txBox="1"/>
          <p:nvPr/>
        </p:nvSpPr>
        <p:spPr>
          <a:xfrm>
            <a:off x="457200" y="2743200"/>
            <a:ext cx="4419600" cy="3477875"/>
          </a:xfrm>
          <a:prstGeom prst="rect">
            <a:avLst/>
          </a:prstGeom>
          <a:noFill/>
        </p:spPr>
        <p:txBody>
          <a:bodyPr wrap="square" rtlCol="0">
            <a:spAutoFit/>
          </a:bodyPr>
          <a:lstStyle/>
          <a:p>
            <a:r>
              <a:rPr lang="en-US" sz="2000" i="1" dirty="0">
                <a:latin typeface="Arial"/>
                <a:cs typeface="Arial"/>
              </a:rPr>
              <a:t>Friday, October 28, 4:00 pm, 1024 KIN</a:t>
            </a:r>
            <a:r>
              <a:rPr lang="en-US" sz="2000" dirty="0">
                <a:latin typeface="Arial"/>
                <a:cs typeface="Arial"/>
              </a:rPr>
              <a:t>—ECOLOGY AND EVOLUTION SEMINAR, </a:t>
            </a:r>
            <a:endParaRPr lang="en-US" sz="2000" dirty="0" smtClean="0">
              <a:latin typeface="Arial"/>
              <a:cs typeface="Arial"/>
            </a:endParaRPr>
          </a:p>
          <a:p>
            <a:endParaRPr lang="en-US" sz="2000" dirty="0">
              <a:latin typeface="Arial"/>
              <a:cs typeface="Arial"/>
            </a:endParaRPr>
          </a:p>
          <a:p>
            <a:r>
              <a:rPr lang="en-US" sz="2000" dirty="0" smtClean="0">
                <a:latin typeface="Arial"/>
                <a:cs typeface="Arial"/>
              </a:rPr>
              <a:t>"</a:t>
            </a:r>
            <a:r>
              <a:rPr lang="en-US" sz="2000" dirty="0">
                <a:latin typeface="Arial"/>
                <a:cs typeface="Arial"/>
              </a:rPr>
              <a:t>Influences of multiple species pools on fiddler crab associated microbial communities," </a:t>
            </a:r>
            <a:endParaRPr lang="en-US" sz="2000" dirty="0" smtClean="0">
              <a:latin typeface="Arial"/>
              <a:cs typeface="Arial"/>
            </a:endParaRPr>
          </a:p>
          <a:p>
            <a:endParaRPr lang="en-US" sz="2000" b="1" dirty="0">
              <a:latin typeface="Arial"/>
              <a:cs typeface="Arial"/>
            </a:endParaRPr>
          </a:p>
          <a:p>
            <a:r>
              <a:rPr lang="en-US" sz="2000" b="1" dirty="0" smtClean="0">
                <a:latin typeface="Arial"/>
                <a:cs typeface="Arial"/>
              </a:rPr>
              <a:t>Dr</a:t>
            </a:r>
            <a:r>
              <a:rPr lang="en-US" sz="2000" b="1" dirty="0">
                <a:latin typeface="Arial"/>
                <a:cs typeface="Arial"/>
              </a:rPr>
              <a:t>. Catalina Cuellar Gempeler, Department of Biological Science, Florida State University.</a:t>
            </a:r>
            <a:endParaRPr lang="en-US" sz="2000" dirty="0">
              <a:latin typeface="Arial"/>
              <a:cs typeface="Arial"/>
            </a:endParaRPr>
          </a:p>
        </p:txBody>
      </p:sp>
      <p:pic>
        <p:nvPicPr>
          <p:cNvPr id="5" name="Picture 4"/>
          <p:cNvPicPr>
            <a:picLocks noChangeAspect="1"/>
          </p:cNvPicPr>
          <p:nvPr/>
        </p:nvPicPr>
        <p:blipFill>
          <a:blip r:embed="rId4"/>
          <a:stretch>
            <a:fillRect/>
          </a:stretch>
        </p:blipFill>
        <p:spPr>
          <a:xfrm>
            <a:off x="5334000" y="2819400"/>
            <a:ext cx="3352800"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charset="0"/>
            </a:endParaRPr>
          </a:p>
        </p:txBody>
      </p:sp>
      <p:sp>
        <p:nvSpPr>
          <p:cNvPr id="56322" name="Rectangle 3"/>
          <p:cNvSpPr>
            <a:spLocks noChangeArrowheads="1"/>
          </p:cNvSpPr>
          <p:nvPr/>
        </p:nvSpPr>
        <p:spPr bwMode="auto">
          <a:xfrm>
            <a:off x="3352800" y="838200"/>
            <a:ext cx="5105400" cy="4876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endParaRPr>
          </a:p>
        </p:txBody>
      </p:sp>
      <p:sp>
        <p:nvSpPr>
          <p:cNvPr id="56323" name="Text Box 4"/>
          <p:cNvSpPr txBox="1">
            <a:spLocks noChangeArrowheads="1"/>
          </p:cNvSpPr>
          <p:nvPr/>
        </p:nvSpPr>
        <p:spPr bwMode="auto">
          <a:xfrm>
            <a:off x="4860925" y="6096000"/>
            <a:ext cx="237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prey abundance</a:t>
            </a:r>
          </a:p>
        </p:txBody>
      </p:sp>
      <p:sp>
        <p:nvSpPr>
          <p:cNvPr id="56324" name="Text Box 5"/>
          <p:cNvSpPr txBox="1">
            <a:spLocks noChangeArrowheads="1"/>
          </p:cNvSpPr>
          <p:nvPr/>
        </p:nvSpPr>
        <p:spPr bwMode="auto">
          <a:xfrm rot="-5400000">
            <a:off x="1210468" y="3056732"/>
            <a:ext cx="291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predator abundance</a:t>
            </a:r>
          </a:p>
        </p:txBody>
      </p:sp>
      <p:sp>
        <p:nvSpPr>
          <p:cNvPr id="56325" name="Line 6"/>
          <p:cNvSpPr>
            <a:spLocks noChangeShapeType="1"/>
          </p:cNvSpPr>
          <p:nvPr/>
        </p:nvSpPr>
        <p:spPr bwMode="auto">
          <a:xfrm>
            <a:off x="3352800" y="3124200"/>
            <a:ext cx="5105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6" name="Line 7"/>
          <p:cNvSpPr>
            <a:spLocks noChangeShapeType="1"/>
          </p:cNvSpPr>
          <p:nvPr/>
        </p:nvSpPr>
        <p:spPr bwMode="auto">
          <a:xfrm flipV="1">
            <a:off x="5334000" y="838200"/>
            <a:ext cx="0" cy="4876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6327" name="Group 8"/>
          <p:cNvGrpSpPr>
            <a:grpSpLocks/>
          </p:cNvGrpSpPr>
          <p:nvPr/>
        </p:nvGrpSpPr>
        <p:grpSpPr bwMode="auto">
          <a:xfrm>
            <a:off x="6477000" y="1371600"/>
            <a:ext cx="685800" cy="685800"/>
            <a:chOff x="3552" y="864"/>
            <a:chExt cx="432" cy="432"/>
          </a:xfrm>
        </p:grpSpPr>
        <p:sp>
          <p:nvSpPr>
            <p:cNvPr id="56346" name="Line 9"/>
            <p:cNvSpPr>
              <a:spLocks noChangeShapeType="1"/>
            </p:cNvSpPr>
            <p:nvPr/>
          </p:nvSpPr>
          <p:spPr bwMode="auto">
            <a:xfrm flipV="1">
              <a:off x="3984" y="96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7" name="Line 10"/>
            <p:cNvSpPr>
              <a:spLocks noChangeShapeType="1"/>
            </p:cNvSpPr>
            <p:nvPr/>
          </p:nvSpPr>
          <p:spPr bwMode="auto">
            <a:xfrm flipH="1">
              <a:off x="3648" y="129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8" name="Line 11"/>
            <p:cNvSpPr>
              <a:spLocks noChangeShapeType="1"/>
            </p:cNvSpPr>
            <p:nvPr/>
          </p:nvSpPr>
          <p:spPr bwMode="auto">
            <a:xfrm flipH="1" flipV="1">
              <a:off x="3552" y="864"/>
              <a:ext cx="43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28" name="Group 12"/>
          <p:cNvGrpSpPr>
            <a:grpSpLocks/>
          </p:cNvGrpSpPr>
          <p:nvPr/>
        </p:nvGrpSpPr>
        <p:grpSpPr bwMode="auto">
          <a:xfrm rot="-5400000">
            <a:off x="4038600" y="1524000"/>
            <a:ext cx="685800" cy="685800"/>
            <a:chOff x="3552" y="864"/>
            <a:chExt cx="432" cy="432"/>
          </a:xfrm>
        </p:grpSpPr>
        <p:sp>
          <p:nvSpPr>
            <p:cNvPr id="56343" name="Line 13"/>
            <p:cNvSpPr>
              <a:spLocks noChangeShapeType="1"/>
            </p:cNvSpPr>
            <p:nvPr/>
          </p:nvSpPr>
          <p:spPr bwMode="auto">
            <a:xfrm flipV="1">
              <a:off x="3984" y="96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4" name="Line 14"/>
            <p:cNvSpPr>
              <a:spLocks noChangeShapeType="1"/>
            </p:cNvSpPr>
            <p:nvPr/>
          </p:nvSpPr>
          <p:spPr bwMode="auto">
            <a:xfrm flipH="1">
              <a:off x="3648" y="129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5" name="Line 15"/>
            <p:cNvSpPr>
              <a:spLocks noChangeShapeType="1"/>
            </p:cNvSpPr>
            <p:nvPr/>
          </p:nvSpPr>
          <p:spPr bwMode="auto">
            <a:xfrm flipH="1" flipV="1">
              <a:off x="3552" y="864"/>
              <a:ext cx="43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29" name="Group 16"/>
          <p:cNvGrpSpPr>
            <a:grpSpLocks/>
          </p:cNvGrpSpPr>
          <p:nvPr/>
        </p:nvGrpSpPr>
        <p:grpSpPr bwMode="auto">
          <a:xfrm rot="10800000">
            <a:off x="3886200" y="4038600"/>
            <a:ext cx="685800" cy="685800"/>
            <a:chOff x="3552" y="864"/>
            <a:chExt cx="432" cy="432"/>
          </a:xfrm>
        </p:grpSpPr>
        <p:sp>
          <p:nvSpPr>
            <p:cNvPr id="56340" name="Line 17"/>
            <p:cNvSpPr>
              <a:spLocks noChangeShapeType="1"/>
            </p:cNvSpPr>
            <p:nvPr/>
          </p:nvSpPr>
          <p:spPr bwMode="auto">
            <a:xfrm flipV="1">
              <a:off x="3984" y="96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1" name="Line 18"/>
            <p:cNvSpPr>
              <a:spLocks noChangeShapeType="1"/>
            </p:cNvSpPr>
            <p:nvPr/>
          </p:nvSpPr>
          <p:spPr bwMode="auto">
            <a:xfrm flipH="1">
              <a:off x="3648" y="129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2" name="Line 19"/>
            <p:cNvSpPr>
              <a:spLocks noChangeShapeType="1"/>
            </p:cNvSpPr>
            <p:nvPr/>
          </p:nvSpPr>
          <p:spPr bwMode="auto">
            <a:xfrm flipH="1" flipV="1">
              <a:off x="3552" y="864"/>
              <a:ext cx="43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30" name="Group 20"/>
          <p:cNvGrpSpPr>
            <a:grpSpLocks/>
          </p:cNvGrpSpPr>
          <p:nvPr/>
        </p:nvGrpSpPr>
        <p:grpSpPr bwMode="auto">
          <a:xfrm rot="5400000">
            <a:off x="6477000" y="3886200"/>
            <a:ext cx="685800" cy="685800"/>
            <a:chOff x="3552" y="864"/>
            <a:chExt cx="432" cy="432"/>
          </a:xfrm>
        </p:grpSpPr>
        <p:sp>
          <p:nvSpPr>
            <p:cNvPr id="56337" name="Line 21"/>
            <p:cNvSpPr>
              <a:spLocks noChangeShapeType="1"/>
            </p:cNvSpPr>
            <p:nvPr/>
          </p:nvSpPr>
          <p:spPr bwMode="auto">
            <a:xfrm flipV="1">
              <a:off x="3984" y="96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8" name="Line 22"/>
            <p:cNvSpPr>
              <a:spLocks noChangeShapeType="1"/>
            </p:cNvSpPr>
            <p:nvPr/>
          </p:nvSpPr>
          <p:spPr bwMode="auto">
            <a:xfrm flipH="1">
              <a:off x="3648" y="129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9" name="Line 23"/>
            <p:cNvSpPr>
              <a:spLocks noChangeShapeType="1"/>
            </p:cNvSpPr>
            <p:nvPr/>
          </p:nvSpPr>
          <p:spPr bwMode="auto">
            <a:xfrm flipH="1" flipV="1">
              <a:off x="3552" y="864"/>
              <a:ext cx="43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6331" name="Text Box 24"/>
          <p:cNvSpPr txBox="1">
            <a:spLocks noChangeArrowheads="1"/>
          </p:cNvSpPr>
          <p:nvPr/>
        </p:nvSpPr>
        <p:spPr bwMode="auto">
          <a:xfrm>
            <a:off x="6165850" y="2819400"/>
            <a:ext cx="145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rPr>
              <a:t>prey isocline</a:t>
            </a:r>
          </a:p>
        </p:txBody>
      </p:sp>
      <p:sp>
        <p:nvSpPr>
          <p:cNvPr id="56332" name="Text Box 25"/>
          <p:cNvSpPr txBox="1">
            <a:spLocks noChangeArrowheads="1"/>
          </p:cNvSpPr>
          <p:nvPr/>
        </p:nvSpPr>
        <p:spPr bwMode="auto">
          <a:xfrm rot="-5400000">
            <a:off x="4230688" y="4164012"/>
            <a:ext cx="1862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rPr>
              <a:t>predator isocline</a:t>
            </a:r>
          </a:p>
        </p:txBody>
      </p:sp>
      <p:graphicFrame>
        <p:nvGraphicFramePr>
          <p:cNvPr id="56333" name="Object 2"/>
          <p:cNvGraphicFramePr>
            <a:graphicFrameLocks noChangeAspect="1"/>
          </p:cNvGraphicFramePr>
          <p:nvPr/>
        </p:nvGraphicFramePr>
        <p:xfrm>
          <a:off x="539750" y="2051050"/>
          <a:ext cx="1227138" cy="1130300"/>
        </p:xfrm>
        <a:graphic>
          <a:graphicData uri="http://schemas.openxmlformats.org/presentationml/2006/ole">
            <mc:AlternateContent xmlns:mc="http://schemas.openxmlformats.org/markup-compatibility/2006">
              <mc:Choice xmlns:v="urn:schemas-microsoft-com:vml" Requires="v">
                <p:oleObj spid="_x0000_s92233" name="Equation" r:id="rId4" imgW="469900" imgH="431800" progId="Equation.3">
                  <p:embed/>
                </p:oleObj>
              </mc:Choice>
              <mc:Fallback>
                <p:oleObj name="Equation" r:id="rId4" imgW="469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051050"/>
                        <a:ext cx="1227138"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6334" name="Object 3"/>
          <p:cNvGraphicFramePr>
            <a:graphicFrameLocks noChangeAspect="1"/>
          </p:cNvGraphicFramePr>
          <p:nvPr/>
        </p:nvGraphicFramePr>
        <p:xfrm>
          <a:off x="350838" y="3575050"/>
          <a:ext cx="1628775" cy="1130300"/>
        </p:xfrm>
        <a:graphic>
          <a:graphicData uri="http://schemas.openxmlformats.org/presentationml/2006/ole">
            <mc:AlternateContent xmlns:mc="http://schemas.openxmlformats.org/markup-compatibility/2006">
              <mc:Choice xmlns:v="urn:schemas-microsoft-com:vml" Requires="v">
                <p:oleObj spid="_x0000_s92234" name="Equation" r:id="rId6" imgW="622300" imgH="431800" progId="Equation.3">
                  <p:embed/>
                </p:oleObj>
              </mc:Choice>
              <mc:Fallback>
                <p:oleObj name="Equation" r:id="rId6" imgW="6223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8" y="3575050"/>
                        <a:ext cx="1628775"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335" name="Text Box 28"/>
          <p:cNvSpPr txBox="1">
            <a:spLocks noChangeArrowheads="1"/>
          </p:cNvSpPr>
          <p:nvPr/>
        </p:nvSpPr>
        <p:spPr bwMode="auto">
          <a:xfrm>
            <a:off x="2895600" y="2909888"/>
            <a:ext cx="442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rPr>
              <a:t>r/</a:t>
            </a:r>
            <a:r>
              <a:rPr lang="en-US" sz="1800">
                <a:latin typeface="Symbol" charset="0"/>
                <a:sym typeface="Symbol" charset="0"/>
              </a:rPr>
              <a:t></a:t>
            </a:r>
            <a:endParaRPr lang="en-US" sz="1800">
              <a:latin typeface="Arial" charset="0"/>
            </a:endParaRPr>
          </a:p>
        </p:txBody>
      </p:sp>
      <p:sp>
        <p:nvSpPr>
          <p:cNvPr id="56336" name="Rectangle 30"/>
          <p:cNvSpPr>
            <a:spLocks noChangeArrowheads="1"/>
          </p:cNvSpPr>
          <p:nvPr/>
        </p:nvSpPr>
        <p:spPr bwMode="auto">
          <a:xfrm>
            <a:off x="5043488" y="5729288"/>
            <a:ext cx="82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charset="0"/>
              </a:rPr>
              <a:t>m/</a:t>
            </a:r>
            <a:r>
              <a:rPr lang="en-US" sz="1800">
                <a:latin typeface="Symbol" charset="0"/>
                <a:sym typeface="Symbol" charset="0"/>
              </a:rPr>
              <a:t></a:t>
            </a:r>
            <a:endParaRPr lang="en-US" sz="1800">
              <a:latin typeface="Arial" charset="0"/>
            </a:endParaRPr>
          </a:p>
        </p:txBody>
      </p:sp>
    </p:spTree>
    <p:extLst>
      <p:ext uri="{BB962C8B-B14F-4D97-AF65-F5344CB8AC3E}">
        <p14:creationId xmlns:p14="http://schemas.microsoft.com/office/powerpoint/2010/main" val="3002226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Group 2"/>
          <p:cNvGraphicFramePr>
            <a:graphicFrameLocks noGrp="1"/>
          </p:cNvGraphicFramePr>
          <p:nvPr/>
        </p:nvGraphicFramePr>
        <p:xfrm>
          <a:off x="838200" y="1752600"/>
          <a:ext cx="7620000" cy="3679825"/>
        </p:xfrm>
        <a:graphic>
          <a:graphicData uri="http://schemas.openxmlformats.org/drawingml/2006/table">
            <a:tbl>
              <a:tblPr/>
              <a:tblGrid>
                <a:gridCol w="1524000"/>
                <a:gridCol w="1693863"/>
                <a:gridCol w="1608137"/>
                <a:gridCol w="1346200"/>
                <a:gridCol w="1447800"/>
              </a:tblGrid>
              <a:tr h="9694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equations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(b-d)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Equilibrium (dN/dt = 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Phase-space isoclines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predictions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competition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Who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predation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Oscillations?</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99" name="Rectangle 29"/>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4300" name="Rectangle 30"/>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4301" name="Rectangle 33"/>
          <p:cNvSpPr>
            <a:spLocks noChangeArrowheads="1"/>
          </p:cNvSpPr>
          <p:nvPr/>
        </p:nvSpPr>
        <p:spPr bwMode="auto">
          <a:xfrm>
            <a:off x="5867400" y="2895600"/>
            <a:ext cx="990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302" name="Line 34"/>
          <p:cNvSpPr>
            <a:spLocks noChangeShapeType="1"/>
          </p:cNvSpPr>
          <p:nvPr/>
        </p:nvSpPr>
        <p:spPr bwMode="auto">
          <a:xfrm>
            <a:off x="5867400" y="3048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3" name="Line 35"/>
          <p:cNvSpPr>
            <a:spLocks noChangeShapeType="1"/>
          </p:cNvSpPr>
          <p:nvPr/>
        </p:nvSpPr>
        <p:spPr bwMode="auto">
          <a:xfrm>
            <a:off x="5867400" y="32766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4" name="Rectangle 36"/>
          <p:cNvSpPr>
            <a:spLocks noChangeArrowheads="1"/>
          </p:cNvSpPr>
          <p:nvPr/>
        </p:nvSpPr>
        <p:spPr bwMode="auto">
          <a:xfrm>
            <a:off x="5867400" y="4267200"/>
            <a:ext cx="990600" cy="8382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54305" name="Line 37"/>
          <p:cNvSpPr>
            <a:spLocks noChangeShapeType="1"/>
          </p:cNvSpPr>
          <p:nvPr/>
        </p:nvSpPr>
        <p:spPr bwMode="auto">
          <a:xfrm>
            <a:off x="5867400" y="47244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6" name="Line 38"/>
          <p:cNvSpPr>
            <a:spLocks noChangeShapeType="1"/>
          </p:cNvSpPr>
          <p:nvPr/>
        </p:nvSpPr>
        <p:spPr bwMode="auto">
          <a:xfrm>
            <a:off x="6324600" y="4267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4307" name="Picture 4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308" name="Object 2"/>
          <p:cNvGraphicFramePr>
            <a:graphicFrameLocks noChangeAspect="1"/>
          </p:cNvGraphicFramePr>
          <p:nvPr/>
        </p:nvGraphicFramePr>
        <p:xfrm>
          <a:off x="2362200" y="2895600"/>
          <a:ext cx="1636713" cy="433388"/>
        </p:xfrm>
        <a:graphic>
          <a:graphicData uri="http://schemas.openxmlformats.org/presentationml/2006/ole">
            <mc:AlternateContent xmlns:mc="http://schemas.openxmlformats.org/markup-compatibility/2006">
              <mc:Choice xmlns:v="urn:schemas-microsoft-com:vml" Requires="v">
                <p:oleObj spid="_x0000_s91383" name="Equation" r:id="rId5" imgW="1727200" imgH="457200" progId="Equation.3">
                  <p:embed/>
                </p:oleObj>
              </mc:Choice>
              <mc:Fallback>
                <p:oleObj name="Equation" r:id="rId5" imgW="1727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367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09" name="Object 3"/>
          <p:cNvGraphicFramePr>
            <a:graphicFrameLocks noChangeAspect="1"/>
          </p:cNvGraphicFramePr>
          <p:nvPr/>
        </p:nvGraphicFramePr>
        <p:xfrm>
          <a:off x="2362200" y="3505200"/>
          <a:ext cx="1720850" cy="433388"/>
        </p:xfrm>
        <a:graphic>
          <a:graphicData uri="http://schemas.openxmlformats.org/presentationml/2006/ole">
            <mc:AlternateContent xmlns:mc="http://schemas.openxmlformats.org/markup-compatibility/2006">
              <mc:Choice xmlns:v="urn:schemas-microsoft-com:vml" Requires="v">
                <p:oleObj spid="_x0000_s91384" name="Equation" r:id="rId7" imgW="1816100" imgH="457200" progId="Equation.3">
                  <p:embed/>
                </p:oleObj>
              </mc:Choice>
              <mc:Fallback>
                <p:oleObj name="Equation" r:id="rId7" imgW="1816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05200"/>
                        <a:ext cx="17208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10" name="Object 4"/>
          <p:cNvGraphicFramePr>
            <a:graphicFrameLocks noChangeAspect="1"/>
          </p:cNvGraphicFramePr>
          <p:nvPr/>
        </p:nvGraphicFramePr>
        <p:xfrm>
          <a:off x="4191000" y="3124200"/>
          <a:ext cx="1360488" cy="254000"/>
        </p:xfrm>
        <a:graphic>
          <a:graphicData uri="http://schemas.openxmlformats.org/presentationml/2006/ole">
            <mc:AlternateContent xmlns:mc="http://schemas.openxmlformats.org/markup-compatibility/2006">
              <mc:Choice xmlns:v="urn:schemas-microsoft-com:vml" Requires="v">
                <p:oleObj spid="_x0000_s91385" name="Equation" r:id="rId9" imgW="952500" imgH="177800" progId="Equation.3">
                  <p:embed/>
                </p:oleObj>
              </mc:Choice>
              <mc:Fallback>
                <p:oleObj name="Equation" r:id="rId9" imgW="952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124200"/>
                        <a:ext cx="1360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11" name="Object 5"/>
          <p:cNvGraphicFramePr>
            <a:graphicFrameLocks noChangeAspect="1"/>
          </p:cNvGraphicFramePr>
          <p:nvPr/>
        </p:nvGraphicFramePr>
        <p:xfrm>
          <a:off x="4173538" y="3581400"/>
          <a:ext cx="1397000" cy="254000"/>
        </p:xfrm>
        <a:graphic>
          <a:graphicData uri="http://schemas.openxmlformats.org/presentationml/2006/ole">
            <mc:AlternateContent xmlns:mc="http://schemas.openxmlformats.org/markup-compatibility/2006">
              <mc:Choice xmlns:v="urn:schemas-microsoft-com:vml" Requires="v">
                <p:oleObj spid="_x0000_s91386" name="Equation" r:id="rId11" imgW="977900" imgH="177800" progId="Equation.3">
                  <p:embed/>
                </p:oleObj>
              </mc:Choice>
              <mc:Fallback>
                <p:oleObj name="Equation" r:id="rId11" imgW="9779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538" y="3581400"/>
                        <a:ext cx="1397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12" name="Object 6"/>
          <p:cNvGraphicFramePr>
            <a:graphicFrameLocks noChangeAspect="1"/>
          </p:cNvGraphicFramePr>
          <p:nvPr/>
        </p:nvGraphicFramePr>
        <p:xfrm>
          <a:off x="2540000" y="4191000"/>
          <a:ext cx="1395413" cy="482600"/>
        </p:xfrm>
        <a:graphic>
          <a:graphicData uri="http://schemas.openxmlformats.org/presentationml/2006/ole">
            <mc:AlternateContent xmlns:mc="http://schemas.openxmlformats.org/markup-compatibility/2006">
              <mc:Choice xmlns:v="urn:schemas-microsoft-com:vml" Requires="v">
                <p:oleObj spid="_x0000_s91387" name="Equation" r:id="rId13" imgW="1066800" imgH="368300" progId="Equation.3">
                  <p:embed/>
                </p:oleObj>
              </mc:Choice>
              <mc:Fallback>
                <p:oleObj name="Equation" r:id="rId13" imgW="1066800" imgH="368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0000" y="4191000"/>
                        <a:ext cx="13954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4313" name="Object 7"/>
          <p:cNvGraphicFramePr>
            <a:graphicFrameLocks noChangeAspect="1"/>
          </p:cNvGraphicFramePr>
          <p:nvPr/>
        </p:nvGraphicFramePr>
        <p:xfrm>
          <a:off x="2425700" y="4800600"/>
          <a:ext cx="1612900" cy="482600"/>
        </p:xfrm>
        <a:graphic>
          <a:graphicData uri="http://schemas.openxmlformats.org/presentationml/2006/ole">
            <mc:AlternateContent xmlns:mc="http://schemas.openxmlformats.org/markup-compatibility/2006">
              <mc:Choice xmlns:v="urn:schemas-microsoft-com:vml" Requires="v">
                <p:oleObj spid="_x0000_s91388" name="Equation" r:id="rId15" imgW="1231900" imgH="368300" progId="Equation.3">
                  <p:embed/>
                </p:oleObj>
              </mc:Choice>
              <mc:Fallback>
                <p:oleObj name="Equation" r:id="rId15" imgW="1231900" imgH="3683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5700" y="4800600"/>
                        <a:ext cx="161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4314" name="Object 8"/>
          <p:cNvGraphicFramePr>
            <a:graphicFrameLocks noChangeAspect="1"/>
          </p:cNvGraphicFramePr>
          <p:nvPr/>
        </p:nvGraphicFramePr>
        <p:xfrm>
          <a:off x="4552950" y="4083050"/>
          <a:ext cx="777875" cy="673100"/>
        </p:xfrm>
        <a:graphic>
          <a:graphicData uri="http://schemas.openxmlformats.org/presentationml/2006/ole">
            <mc:AlternateContent xmlns:mc="http://schemas.openxmlformats.org/markup-compatibility/2006">
              <mc:Choice xmlns:v="urn:schemas-microsoft-com:vml" Requires="v">
                <p:oleObj spid="_x0000_s91389" name="Equation" r:id="rId17" imgW="469900" imgH="406400" progId="Equation.3">
                  <p:embed/>
                </p:oleObj>
              </mc:Choice>
              <mc:Fallback>
                <p:oleObj name="Equation" r:id="rId17" imgW="469900" imgH="406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2950" y="4083050"/>
                        <a:ext cx="7778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4315" name="Object 9"/>
          <p:cNvGraphicFramePr>
            <a:graphicFrameLocks noChangeAspect="1"/>
          </p:cNvGraphicFramePr>
          <p:nvPr/>
        </p:nvGraphicFramePr>
        <p:xfrm>
          <a:off x="4497388" y="4768850"/>
          <a:ext cx="954087" cy="622300"/>
        </p:xfrm>
        <a:graphic>
          <a:graphicData uri="http://schemas.openxmlformats.org/presentationml/2006/ole">
            <mc:AlternateContent xmlns:mc="http://schemas.openxmlformats.org/markup-compatibility/2006">
              <mc:Choice xmlns:v="urn:schemas-microsoft-com:vml" Requires="v">
                <p:oleObj spid="_x0000_s91390" name="Equation" r:id="rId19" imgW="622300" imgH="406400" progId="Equation.3">
                  <p:embed/>
                </p:oleObj>
              </mc:Choice>
              <mc:Fallback>
                <p:oleObj name="Equation" r:id="rId19" imgW="622300" imgH="4064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7388" y="4768850"/>
                        <a:ext cx="95408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465507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304800" y="8382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a:t>
            </a:r>
          </a:p>
          <a:p>
            <a:pPr>
              <a:tabLst>
                <a:tab pos="454025" algn="l"/>
                <a:tab pos="920750" algn="l"/>
                <a:tab pos="1373188" algn="l"/>
                <a:tab pos="1828800" algn="l"/>
                <a:tab pos="2284413" algn="l"/>
                <a:tab pos="2738438" algn="l"/>
              </a:tabLst>
            </a:pPr>
            <a:r>
              <a:rPr lang="en-US" sz="2000">
                <a:latin typeface="Arial" charset="0"/>
              </a:rPr>
              <a:t>			i)	simple dynamics predict oscillations</a:t>
            </a:r>
          </a:p>
          <a:p>
            <a:pPr>
              <a:tabLst>
                <a:tab pos="454025" algn="l"/>
                <a:tab pos="920750" algn="l"/>
                <a:tab pos="1373188" algn="l"/>
                <a:tab pos="1828800" algn="l"/>
                <a:tab pos="2284413" algn="l"/>
                <a:tab pos="2738438" algn="l"/>
              </a:tabLst>
            </a:pPr>
            <a:r>
              <a:rPr lang="en-US" sz="2000">
                <a:solidFill>
                  <a:srgbClr val="FF0000"/>
                </a:solidFill>
                <a:latin typeface="Arial" charset="0"/>
              </a:rPr>
              <a:t>		</a:t>
            </a:r>
            <a:r>
              <a:rPr lang="en-US" sz="2000">
                <a:solidFill>
                  <a:srgbClr val="660066"/>
                </a:solidFill>
                <a:latin typeface="Arial" charset="0"/>
              </a:rPr>
              <a:t>		(may or may not be stable)</a:t>
            </a:r>
          </a:p>
        </p:txBody>
      </p:sp>
      <p:sp>
        <p:nvSpPr>
          <p:cNvPr id="3891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charset="0"/>
            </a:endParaRPr>
          </a:p>
        </p:txBody>
      </p:sp>
      <p:pic>
        <p:nvPicPr>
          <p:cNvPr id="389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3434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57425"/>
            <a:ext cx="47244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3936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304800" y="685800"/>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454025" algn="l"/>
                <a:tab pos="920750" algn="l"/>
                <a:tab pos="1373188" algn="l"/>
                <a:tab pos="1828800" algn="l"/>
                <a:tab pos="2284413" algn="l"/>
                <a:tab pos="2738438" algn="l"/>
              </a:tabLst>
            </a:pPr>
            <a:r>
              <a:rPr lang="en-US" sz="2000" dirty="0">
                <a:latin typeface="Arial" charset="0"/>
              </a:rPr>
              <a:t>		b.	Modeling predator-prey relationships</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simple dynamics predict oscillations</a:t>
            </a:r>
          </a:p>
          <a:p>
            <a:pPr>
              <a:tabLst>
                <a:tab pos="454025" algn="l"/>
                <a:tab pos="920750" algn="l"/>
                <a:tab pos="1373188" algn="l"/>
                <a:tab pos="1828800" algn="l"/>
                <a:tab pos="2284413" algn="l"/>
                <a:tab pos="2738438" algn="l"/>
              </a:tabLst>
            </a:pPr>
            <a:r>
              <a:rPr lang="en-US" sz="2000" dirty="0">
                <a:solidFill>
                  <a:srgbClr val="FF0000"/>
                </a:solidFill>
                <a:latin typeface="Arial" charset="0"/>
              </a:rPr>
              <a:t>		</a:t>
            </a:r>
            <a:r>
              <a:rPr lang="en-US" sz="2000" dirty="0">
                <a:solidFill>
                  <a:srgbClr val="660066"/>
                </a:solidFill>
                <a:latin typeface="Arial" charset="0"/>
              </a:rPr>
              <a:t>		</a:t>
            </a:r>
            <a:r>
              <a:rPr lang="en-US" sz="2000" dirty="0">
                <a:latin typeface="Arial" charset="0"/>
              </a:rPr>
              <a:t>Even if stable, may suffer from the </a:t>
            </a:r>
            <a:r>
              <a:rPr lang="ja-JP" altLang="en-US" sz="2000" dirty="0">
                <a:latin typeface="Arial" charset="0"/>
              </a:rPr>
              <a:t>“</a:t>
            </a:r>
            <a:r>
              <a:rPr lang="en-US" altLang="ja-JP" sz="2000" dirty="0" err="1">
                <a:latin typeface="Arial" charset="0"/>
              </a:rPr>
              <a:t>atto</a:t>
            </a:r>
            <a:r>
              <a:rPr lang="en-US" altLang="ja-JP" sz="2000" dirty="0">
                <a:latin typeface="Arial" charset="0"/>
              </a:rPr>
              <a:t>-fox</a:t>
            </a:r>
            <a:r>
              <a:rPr lang="ja-JP" altLang="en-US" sz="2000" dirty="0">
                <a:latin typeface="Arial" charset="0"/>
              </a:rPr>
              <a:t>”</a:t>
            </a:r>
            <a:r>
              <a:rPr lang="en-US" altLang="ja-JP" sz="2000" dirty="0">
                <a:latin typeface="Arial" charset="0"/>
              </a:rPr>
              <a:t> problem (10</a:t>
            </a:r>
            <a:r>
              <a:rPr lang="en-US" altLang="ja-JP" sz="2000" baseline="30000" dirty="0">
                <a:latin typeface="Arial" charset="0"/>
              </a:rPr>
              <a:t>-8</a:t>
            </a:r>
            <a:r>
              <a:rPr lang="en-US" altLang="ja-JP" sz="2000" dirty="0" smtClean="0">
                <a:latin typeface="Arial" charset="0"/>
              </a:rPr>
              <a:t>)</a:t>
            </a:r>
          </a:p>
          <a:p>
            <a:pPr>
              <a:tabLst>
                <a:tab pos="454025" algn="l"/>
                <a:tab pos="920750" algn="l"/>
                <a:tab pos="1373188" algn="l"/>
                <a:tab pos="1828800" algn="l"/>
                <a:tab pos="2284413" algn="l"/>
                <a:tab pos="2738438" algn="l"/>
              </a:tabLst>
            </a:pPr>
            <a:r>
              <a:rPr lang="en-US" sz="2000" dirty="0">
                <a:latin typeface="Arial" charset="0"/>
              </a:rPr>
              <a:t>	</a:t>
            </a:r>
            <a:r>
              <a:rPr lang="en-US" sz="2000" dirty="0" smtClean="0">
                <a:latin typeface="Arial" charset="0"/>
              </a:rPr>
              <a:t>		ii) 	may often be unstable!</a:t>
            </a:r>
            <a:endParaRPr lang="en-US" sz="2000" dirty="0">
              <a:latin typeface="Arial" charset="0"/>
            </a:endParaRPr>
          </a:p>
        </p:txBody>
      </p:sp>
      <p:sp>
        <p:nvSpPr>
          <p:cNvPr id="4096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charset="0"/>
            </a:endParaRPr>
          </a:p>
        </p:txBody>
      </p:sp>
      <p:pic>
        <p:nvPicPr>
          <p:cNvPr id="409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28850"/>
            <a:ext cx="88328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5723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304800" y="8382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FF0000"/>
                </a:solidFill>
                <a:latin typeface="Arial" charset="0"/>
              </a:rPr>
              <a:t>	</a:t>
            </a:r>
            <a:r>
              <a:rPr lang="en-US" sz="2000">
                <a:latin typeface="Arial" charset="0"/>
              </a:rPr>
              <a:t>				Gause</a:t>
            </a:r>
            <a:r>
              <a:rPr lang="ja-JP" altLang="en-US" sz="2000">
                <a:latin typeface="Arial" charset="0"/>
              </a:rPr>
              <a:t>’</a:t>
            </a:r>
            <a:r>
              <a:rPr lang="en-US" altLang="ja-JP" sz="2000">
                <a:latin typeface="Arial" charset="0"/>
              </a:rPr>
              <a:t>s work with protozoans</a:t>
            </a:r>
            <a:endParaRPr lang="en-US" sz="2000">
              <a:solidFill>
                <a:srgbClr val="FF0000"/>
              </a:solidFill>
              <a:latin typeface="Arial" charset="0"/>
            </a:endParaRPr>
          </a:p>
        </p:txBody>
      </p:sp>
      <p:sp>
        <p:nvSpPr>
          <p:cNvPr id="4301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30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3058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6"/>
          <p:cNvSpPr>
            <a:spLocks noChangeArrowheads="1"/>
          </p:cNvSpPr>
          <p:nvPr/>
        </p:nvSpPr>
        <p:spPr bwMode="auto">
          <a:xfrm>
            <a:off x="5257800" y="2057400"/>
            <a:ext cx="3463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buFont typeface="Times" charset="0"/>
              <a:buAutoNum type="alphaLcParenBoth"/>
            </a:pPr>
            <a:r>
              <a:rPr lang="en-US" sz="2000">
                <a:latin typeface="Arial" charset="0"/>
              </a:rPr>
              <a:t>Oat medium</a:t>
            </a:r>
          </a:p>
          <a:p>
            <a:pPr marL="457200" indent="-457200">
              <a:buFont typeface="Times" charset="0"/>
              <a:buAutoNum type="alphaLcParenBoth"/>
            </a:pPr>
            <a:r>
              <a:rPr lang="en-US" sz="2000">
                <a:latin typeface="Arial" charset="0"/>
              </a:rPr>
              <a:t>Oat medium w/sediment</a:t>
            </a:r>
          </a:p>
          <a:p>
            <a:pPr marL="457200" indent="-457200">
              <a:buFont typeface="Times" charset="0"/>
              <a:buAutoNum type="alphaLcParenBoth"/>
            </a:pPr>
            <a:r>
              <a:rPr lang="en-US" sz="2000">
                <a:latin typeface="Arial" charset="0"/>
              </a:rPr>
              <a:t>Oat medium w/ migration</a:t>
            </a:r>
          </a:p>
        </p:txBody>
      </p:sp>
      <p:sp>
        <p:nvSpPr>
          <p:cNvPr id="43013" name="Rectangle 7"/>
          <p:cNvSpPr>
            <a:spLocks noChangeArrowheads="1"/>
          </p:cNvSpPr>
          <p:nvPr/>
        </p:nvSpPr>
        <p:spPr bwMode="auto">
          <a:xfrm>
            <a:off x="4191000" y="3124200"/>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Arial" charset="0"/>
              </a:rPr>
              <a:t>prey</a:t>
            </a:r>
          </a:p>
        </p:txBody>
      </p:sp>
      <p:sp>
        <p:nvSpPr>
          <p:cNvPr id="43014" name="Rectangle 8"/>
          <p:cNvSpPr>
            <a:spLocks noChangeArrowheads="1"/>
          </p:cNvSpPr>
          <p:nvPr/>
        </p:nvSpPr>
        <p:spPr bwMode="auto">
          <a:xfrm>
            <a:off x="3886200" y="5638800"/>
            <a:ext cx="752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Arial" charset="0"/>
              </a:rPr>
              <a:t>predator</a:t>
            </a:r>
          </a:p>
        </p:txBody>
      </p:sp>
      <p:pic>
        <p:nvPicPr>
          <p:cNvPr id="43015" name="Picture 10"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3308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304800" y="838200"/>
            <a:ext cx="8153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solidFill>
                  <a:srgbClr val="000000"/>
                </a:solidFill>
                <a:latin typeface="Arial" charset="0"/>
              </a:rPr>
              <a:t>IV. Populations and Biotic Influences	</a:t>
            </a:r>
          </a:p>
          <a:p>
            <a:pPr>
              <a:tabLst>
                <a:tab pos="454025" algn="l"/>
                <a:tab pos="920750" algn="l"/>
                <a:tab pos="1373188" algn="l"/>
                <a:tab pos="1828800" algn="l"/>
                <a:tab pos="2284413" algn="l"/>
                <a:tab pos="2738438" algn="l"/>
              </a:tabLst>
            </a:pPr>
            <a:r>
              <a:rPr lang="en-US" sz="2000" dirty="0">
                <a:solidFill>
                  <a:srgbClr val="000000"/>
                </a:solidFill>
                <a:latin typeface="Arial" charset="0"/>
              </a:rPr>
              <a:t>	. . .</a:t>
            </a:r>
          </a:p>
          <a:p>
            <a:pPr>
              <a:tabLst>
                <a:tab pos="454025" algn="l"/>
                <a:tab pos="920750" algn="l"/>
                <a:tab pos="1373188" algn="l"/>
                <a:tab pos="1828800" algn="l"/>
                <a:tab pos="2284413" algn="l"/>
                <a:tab pos="2738438" algn="l"/>
              </a:tabLst>
            </a:pPr>
            <a:r>
              <a:rPr lang="en-US" sz="2000" dirty="0">
                <a:solidFill>
                  <a:srgbClr val="000000"/>
                </a:solidFill>
                <a:latin typeface="Arial" charset="0"/>
              </a:rPr>
              <a:t>	</a:t>
            </a:r>
            <a:r>
              <a:rPr lang="en-US" sz="2000" dirty="0">
                <a:latin typeface="Arial" charset="0"/>
              </a:rPr>
              <a:t>D. 	Predation</a:t>
            </a:r>
          </a:p>
          <a:p>
            <a:pPr>
              <a:tabLst>
                <a:tab pos="454025" algn="l"/>
                <a:tab pos="920750" algn="l"/>
                <a:tab pos="1373188" algn="l"/>
                <a:tab pos="1828800" algn="l"/>
                <a:tab pos="2284413" algn="l"/>
                <a:tab pos="2738438" algn="l"/>
              </a:tabLst>
            </a:pPr>
            <a:r>
              <a:rPr lang="en-US" sz="2000" dirty="0">
                <a:latin typeface="Arial" charset="0"/>
              </a:rPr>
              <a:t>				b.	Modeling predator-prey relationships - </a:t>
            </a:r>
            <a:r>
              <a:rPr lang="en-US" sz="2000" dirty="0" err="1">
                <a:latin typeface="Arial" charset="0"/>
              </a:rPr>
              <a:t>Lotka</a:t>
            </a:r>
            <a:r>
              <a:rPr lang="en-US" sz="2000" dirty="0" smtClean="0">
                <a:latin typeface="Arial" charset="0"/>
              </a:rPr>
              <a:t>-					</a:t>
            </a:r>
            <a:r>
              <a:rPr lang="en-US" sz="2000" dirty="0" err="1" smtClean="0">
                <a:latin typeface="Arial" charset="0"/>
              </a:rPr>
              <a:t>Volterra</a:t>
            </a:r>
            <a:r>
              <a:rPr lang="en-US" sz="2000" dirty="0" smtClean="0">
                <a:latin typeface="Arial" charset="0"/>
              </a:rPr>
              <a:t> </a:t>
            </a:r>
            <a:r>
              <a:rPr lang="en-US" sz="2000" dirty="0">
                <a:latin typeface="Arial" charset="0"/>
              </a:rPr>
              <a:t>models again.  </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simple equations</a:t>
            </a:r>
          </a:p>
          <a:p>
            <a:pPr>
              <a:tabLst>
                <a:tab pos="454025" algn="l"/>
                <a:tab pos="920750" algn="l"/>
                <a:tab pos="1373188" algn="l"/>
                <a:tab pos="1828800" algn="l"/>
                <a:tab pos="2284413" algn="l"/>
                <a:tab pos="2738438" algn="l"/>
              </a:tabLst>
            </a:pPr>
            <a:r>
              <a:rPr lang="en-US" sz="2000" dirty="0">
                <a:latin typeface="Arial" charset="0"/>
              </a:rPr>
              <a:t>					ii) 	oscillations and instability</a:t>
            </a:r>
          </a:p>
          <a:p>
            <a:pPr>
              <a:tabLst>
                <a:tab pos="454025" algn="l"/>
                <a:tab pos="920750" algn="l"/>
                <a:tab pos="1373188" algn="l"/>
                <a:tab pos="1828800" algn="l"/>
                <a:tab pos="2284413" algn="l"/>
                <a:tab pos="2738438" algn="l"/>
              </a:tabLst>
            </a:pPr>
            <a:r>
              <a:rPr lang="en-US" sz="2000" dirty="0">
                <a:latin typeface="Arial" charset="0"/>
              </a:rPr>
              <a:t>			</a:t>
            </a:r>
            <a:r>
              <a:rPr lang="en-US" sz="2000" dirty="0">
                <a:solidFill>
                  <a:srgbClr val="FF0000"/>
                </a:solidFill>
                <a:latin typeface="Arial" charset="0"/>
              </a:rPr>
              <a:t>		iii)	more complex assumptions (</a:t>
            </a:r>
            <a:r>
              <a:rPr lang="en-US" sz="2000" dirty="0" err="1">
                <a:solidFill>
                  <a:srgbClr val="FF0000"/>
                </a:solidFill>
                <a:latin typeface="Arial" charset="0"/>
              </a:rPr>
              <a:t>Rosenzweig</a:t>
            </a:r>
            <a:r>
              <a:rPr lang="en-US" sz="2000" dirty="0" smtClean="0">
                <a:solidFill>
                  <a:srgbClr val="FF0000"/>
                </a:solidFill>
                <a:latin typeface="Arial" charset="0"/>
              </a:rPr>
              <a:t>-						MacArthur </a:t>
            </a:r>
            <a:r>
              <a:rPr lang="en-US" sz="2000" dirty="0">
                <a:solidFill>
                  <a:srgbClr val="FF0000"/>
                </a:solidFill>
                <a:latin typeface="Arial" charset="0"/>
              </a:rPr>
              <a:t>modifications)</a:t>
            </a:r>
            <a:endParaRPr lang="en-US" sz="2000" dirty="0">
              <a:latin typeface="Arial" charset="0"/>
            </a:endParaRPr>
          </a:p>
        </p:txBody>
      </p:sp>
      <p:sp>
        <p:nvSpPr>
          <p:cNvPr id="4505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5059"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3164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4710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47107" name="Object 2"/>
          <p:cNvGraphicFramePr>
            <a:graphicFrameLocks noChangeAspect="1"/>
          </p:cNvGraphicFramePr>
          <p:nvPr/>
        </p:nvGraphicFramePr>
        <p:xfrm>
          <a:off x="892175" y="2259013"/>
          <a:ext cx="3354388" cy="963612"/>
        </p:xfrm>
        <a:graphic>
          <a:graphicData uri="http://schemas.openxmlformats.org/presentationml/2006/ole">
            <mc:AlternateContent xmlns:mc="http://schemas.openxmlformats.org/markup-compatibility/2006">
              <mc:Choice xmlns:v="urn:schemas-microsoft-com:vml" Requires="v">
                <p:oleObj spid="_x0000_s86123" name="Equation" r:id="rId4" imgW="1282700" imgH="368300" progId="Equation.3">
                  <p:embed/>
                </p:oleObj>
              </mc:Choice>
              <mc:Fallback>
                <p:oleObj name="Equation" r:id="rId4" imgW="1282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2259013"/>
                        <a:ext cx="3354388"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7108" name="Object 3"/>
          <p:cNvGraphicFramePr>
            <a:graphicFrameLocks noChangeAspect="1"/>
          </p:cNvGraphicFramePr>
          <p:nvPr/>
        </p:nvGraphicFramePr>
        <p:xfrm>
          <a:off x="730250" y="4643438"/>
          <a:ext cx="3822700" cy="963612"/>
        </p:xfrm>
        <a:graphic>
          <a:graphicData uri="http://schemas.openxmlformats.org/presentationml/2006/ole">
            <mc:AlternateContent xmlns:mc="http://schemas.openxmlformats.org/markup-compatibility/2006">
              <mc:Choice xmlns:v="urn:schemas-microsoft-com:vml" Requires="v">
                <p:oleObj spid="_x0000_s86124" name="Equation" r:id="rId6" imgW="1460500" imgH="368300" progId="Equation.3">
                  <p:embed/>
                </p:oleObj>
              </mc:Choice>
              <mc:Fallback>
                <p:oleObj name="Equation" r:id="rId6" imgW="1460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0" y="4643438"/>
                        <a:ext cx="38227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7109" name="Rectangle 9"/>
          <p:cNvSpPr>
            <a:spLocks noChangeArrowheads="1"/>
          </p:cNvSpPr>
          <p:nvPr/>
        </p:nvSpPr>
        <p:spPr bwMode="auto">
          <a:xfrm>
            <a:off x="838200" y="17526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prey:</a:t>
            </a:r>
          </a:p>
        </p:txBody>
      </p:sp>
      <p:sp>
        <p:nvSpPr>
          <p:cNvPr id="47110" name="Rectangle 10"/>
          <p:cNvSpPr>
            <a:spLocks noChangeArrowheads="1"/>
          </p:cNvSpPr>
          <p:nvPr/>
        </p:nvSpPr>
        <p:spPr bwMode="auto">
          <a:xfrm>
            <a:off x="762000" y="39624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predator:</a:t>
            </a:r>
          </a:p>
        </p:txBody>
      </p:sp>
      <p:pic>
        <p:nvPicPr>
          <p:cNvPr id="47111" name="Picture 12" descr="Ecology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4833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4915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49155" name="Object 2"/>
          <p:cNvGraphicFramePr>
            <a:graphicFrameLocks noChangeAspect="1"/>
          </p:cNvGraphicFramePr>
          <p:nvPr/>
        </p:nvGraphicFramePr>
        <p:xfrm>
          <a:off x="892175" y="2259013"/>
          <a:ext cx="3354388" cy="963612"/>
        </p:xfrm>
        <a:graphic>
          <a:graphicData uri="http://schemas.openxmlformats.org/presentationml/2006/ole">
            <mc:AlternateContent xmlns:mc="http://schemas.openxmlformats.org/markup-compatibility/2006">
              <mc:Choice xmlns:v="urn:schemas-microsoft-com:vml" Requires="v">
                <p:oleObj spid="_x0000_s87149" name="Equation" r:id="rId4" imgW="1282700" imgH="368300" progId="Equation.3">
                  <p:embed/>
                </p:oleObj>
              </mc:Choice>
              <mc:Fallback>
                <p:oleObj name="Equation" r:id="rId4" imgW="1282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2259013"/>
                        <a:ext cx="3354388"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9156" name="Object 3"/>
          <p:cNvGraphicFramePr>
            <a:graphicFrameLocks noChangeAspect="1"/>
          </p:cNvGraphicFramePr>
          <p:nvPr/>
        </p:nvGraphicFramePr>
        <p:xfrm>
          <a:off x="730250" y="4643438"/>
          <a:ext cx="3822700" cy="963612"/>
        </p:xfrm>
        <a:graphic>
          <a:graphicData uri="http://schemas.openxmlformats.org/presentationml/2006/ole">
            <mc:AlternateContent xmlns:mc="http://schemas.openxmlformats.org/markup-compatibility/2006">
              <mc:Choice xmlns:v="urn:schemas-microsoft-com:vml" Requires="v">
                <p:oleObj spid="_x0000_s87150" name="Equation" r:id="rId6" imgW="1460500" imgH="368300" progId="Equation.3">
                  <p:embed/>
                </p:oleObj>
              </mc:Choice>
              <mc:Fallback>
                <p:oleObj name="Equation" r:id="rId6" imgW="1460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0" y="4643438"/>
                        <a:ext cx="38227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9157" name="Rectangle 9"/>
          <p:cNvSpPr>
            <a:spLocks noChangeArrowheads="1"/>
          </p:cNvSpPr>
          <p:nvPr/>
        </p:nvSpPr>
        <p:spPr bwMode="auto">
          <a:xfrm>
            <a:off x="838200" y="17526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prey:</a:t>
            </a:r>
          </a:p>
        </p:txBody>
      </p:sp>
      <p:sp>
        <p:nvSpPr>
          <p:cNvPr id="49158" name="Rectangle 10"/>
          <p:cNvSpPr>
            <a:spLocks noChangeArrowheads="1"/>
          </p:cNvSpPr>
          <p:nvPr/>
        </p:nvSpPr>
        <p:spPr bwMode="auto">
          <a:xfrm>
            <a:off x="762000" y="39624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predator:</a:t>
            </a:r>
          </a:p>
        </p:txBody>
      </p:sp>
      <p:pic>
        <p:nvPicPr>
          <p:cNvPr id="49159" name="Picture 12" descr="Ecology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10"/>
          <p:cNvSpPr txBox="1">
            <a:spLocks noChangeArrowheads="1"/>
          </p:cNvSpPr>
          <p:nvPr/>
        </p:nvSpPr>
        <p:spPr bwMode="auto">
          <a:xfrm>
            <a:off x="4419600" y="2054225"/>
            <a:ext cx="46085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9250" indent="-3492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Assumes:</a:t>
            </a:r>
          </a:p>
          <a:p>
            <a:r>
              <a:rPr lang="en-US" sz="2000">
                <a:solidFill>
                  <a:srgbClr val="FF0000"/>
                </a:solidFill>
                <a:latin typeface="Arial" charset="0"/>
                <a:cs typeface="Arial" charset="0"/>
              </a:rPr>
              <a:t>	-- exponential growth</a:t>
            </a:r>
          </a:p>
          <a:p>
            <a:r>
              <a:rPr lang="en-US" sz="2000">
                <a:solidFill>
                  <a:srgbClr val="FF0000"/>
                </a:solidFill>
                <a:latin typeface="Arial" charset="0"/>
                <a:cs typeface="Arial" charset="0"/>
              </a:rPr>
              <a:t>	-- linear effects of density on growth</a:t>
            </a:r>
          </a:p>
        </p:txBody>
      </p:sp>
    </p:spTree>
    <p:extLst>
      <p:ext uri="{BB962C8B-B14F-4D97-AF65-F5344CB8AC3E}">
        <p14:creationId xmlns:p14="http://schemas.microsoft.com/office/powerpoint/2010/main" val="18441945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228600" y="-37851"/>
            <a:ext cx="2900581" cy="6895851"/>
          </a:xfrm>
          <a:prstGeom prst="rect">
            <a:avLst/>
          </a:prstGeom>
        </p:spPr>
      </p:pic>
      <p:sp>
        <p:nvSpPr>
          <p:cNvPr id="512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04" name="Picture 7"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2"/>
          <p:cNvGraphicFramePr>
            <a:graphicFrameLocks noChangeAspect="1"/>
          </p:cNvGraphicFramePr>
          <p:nvPr>
            <p:extLst>
              <p:ext uri="{D42A27DB-BD31-4B8C-83A1-F6EECF244321}">
                <p14:modId xmlns:p14="http://schemas.microsoft.com/office/powerpoint/2010/main" val="2306374279"/>
              </p:ext>
            </p:extLst>
          </p:nvPr>
        </p:nvGraphicFramePr>
        <p:xfrm>
          <a:off x="3352800" y="1109663"/>
          <a:ext cx="2755900" cy="1030287"/>
        </p:xfrm>
        <a:graphic>
          <a:graphicData uri="http://schemas.openxmlformats.org/presentationml/2006/ole">
            <mc:AlternateContent xmlns:mc="http://schemas.openxmlformats.org/markup-compatibility/2006">
              <mc:Choice xmlns:v="urn:schemas-microsoft-com:vml" Requires="v">
                <p:oleObj spid="_x0000_s90219" name="Equation" r:id="rId6" imgW="1054100" imgH="393700" progId="Equation.3">
                  <p:embed/>
                </p:oleObj>
              </mc:Choice>
              <mc:Fallback>
                <p:oleObj name="Equation" r:id="rId6" imgW="1054100" imgH="393700" progId="Equation.3">
                  <p:embed/>
                  <p:pic>
                    <p:nvPicPr>
                      <p:cNvPr id="0" name=""/>
                      <p:cNvPicPr>
                        <a:picLocks noChangeAspect="1" noChangeArrowheads="1"/>
                      </p:cNvPicPr>
                      <p:nvPr/>
                    </p:nvPicPr>
                    <p:blipFill>
                      <a:blip r:embed="rId7"/>
                      <a:srcRect/>
                      <a:stretch>
                        <a:fillRect/>
                      </a:stretch>
                    </p:blipFill>
                    <p:spPr bwMode="auto">
                      <a:xfrm>
                        <a:off x="3352800" y="1109663"/>
                        <a:ext cx="27559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637578258"/>
              </p:ext>
            </p:extLst>
          </p:nvPr>
        </p:nvGraphicFramePr>
        <p:xfrm>
          <a:off x="3352800" y="4462463"/>
          <a:ext cx="4551362" cy="1030287"/>
        </p:xfrm>
        <a:graphic>
          <a:graphicData uri="http://schemas.openxmlformats.org/presentationml/2006/ole">
            <mc:AlternateContent xmlns:mc="http://schemas.openxmlformats.org/markup-compatibility/2006">
              <mc:Choice xmlns:v="urn:schemas-microsoft-com:vml" Requires="v">
                <p:oleObj spid="_x0000_s90220" name="Equation" r:id="rId8" imgW="1739900" imgH="393700" progId="Equation.3">
                  <p:embed/>
                </p:oleObj>
              </mc:Choice>
              <mc:Fallback>
                <p:oleObj name="Equation" r:id="rId8" imgW="1739900" imgH="393700" progId="Equation.3">
                  <p:embed/>
                  <p:pic>
                    <p:nvPicPr>
                      <p:cNvPr id="0" name=""/>
                      <p:cNvPicPr>
                        <a:picLocks noChangeAspect="1" noChangeArrowheads="1"/>
                      </p:cNvPicPr>
                      <p:nvPr/>
                    </p:nvPicPr>
                    <p:blipFill>
                      <a:blip r:embed="rId9"/>
                      <a:srcRect/>
                      <a:stretch>
                        <a:fillRect/>
                      </a:stretch>
                    </p:blipFill>
                    <p:spPr bwMode="auto">
                      <a:xfrm>
                        <a:off x="3352800" y="4462463"/>
                        <a:ext cx="4551362"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Rectangle 7"/>
          <p:cNvSpPr/>
          <p:nvPr/>
        </p:nvSpPr>
        <p:spPr bwMode="auto">
          <a:xfrm>
            <a:off x="4800600" y="4572000"/>
            <a:ext cx="1828800" cy="83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Tree>
    <p:extLst>
      <p:ext uri="{BB962C8B-B14F-4D97-AF65-F5344CB8AC3E}">
        <p14:creationId xmlns:p14="http://schemas.microsoft.com/office/powerpoint/2010/main" val="3311222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04"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306297" y="0"/>
            <a:ext cx="8547234" cy="6858000"/>
          </a:xfrm>
          <a:prstGeom prst="rect">
            <a:avLst/>
          </a:prstGeom>
        </p:spPr>
      </p:pic>
    </p:spTree>
    <p:extLst>
      <p:ext uri="{BB962C8B-B14F-4D97-AF65-F5344CB8AC3E}">
        <p14:creationId xmlns:p14="http://schemas.microsoft.com/office/powerpoint/2010/main" val="17804516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381000" y="5334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1800" dirty="0" err="1">
                <a:latin typeface="Arial" charset="0"/>
                <a:cs typeface="Arial" charset="0"/>
              </a:rPr>
              <a:t>Gause</a:t>
            </a:r>
            <a:r>
              <a:rPr lang="ja-JP" altLang="en-US" sz="1800" dirty="0">
                <a:latin typeface="Arial" charset="0"/>
                <a:cs typeface="Arial" charset="0"/>
              </a:rPr>
              <a:t>’</a:t>
            </a:r>
            <a:r>
              <a:rPr lang="en-US" altLang="ja-JP" sz="1800" dirty="0">
                <a:latin typeface="Arial" charset="0"/>
                <a:cs typeface="Arial" charset="0"/>
              </a:rPr>
              <a:t>s work with protozoans shows that </a:t>
            </a:r>
            <a:r>
              <a:rPr lang="en-US" altLang="ja-JP" sz="1800" dirty="0" smtClean="0">
                <a:latin typeface="Arial" charset="0"/>
                <a:cs typeface="Arial" charset="0"/>
              </a:rPr>
              <a:t>feedbacks </a:t>
            </a:r>
            <a:r>
              <a:rPr lang="en-US" altLang="ja-JP" sz="1800" dirty="0">
                <a:latin typeface="Arial" charset="0"/>
                <a:cs typeface="Arial" charset="0"/>
              </a:rPr>
              <a:t>often causes extinctions and oscillations for predator and prey.  Can models help us understand these dynamics?</a:t>
            </a:r>
            <a:endParaRPr lang="en-US" sz="1800" dirty="0">
              <a:solidFill>
                <a:srgbClr val="FF0000"/>
              </a:solidFill>
              <a:latin typeface="Arial" charset="0"/>
              <a:cs typeface="Arial" charset="0"/>
            </a:endParaRPr>
          </a:p>
        </p:txBody>
      </p:sp>
      <p:sp>
        <p:nvSpPr>
          <p:cNvPr id="163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81150"/>
            <a:ext cx="83058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p:cNvSpPr>
            <a:spLocks noChangeArrowheads="1"/>
          </p:cNvSpPr>
          <p:nvPr/>
        </p:nvSpPr>
        <p:spPr bwMode="auto">
          <a:xfrm>
            <a:off x="5257800" y="2057400"/>
            <a:ext cx="319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buFont typeface="Times" charset="0"/>
              <a:buAutoNum type="alphaLcParenBoth"/>
            </a:pPr>
            <a:r>
              <a:rPr lang="en-US" sz="1800">
                <a:latin typeface="Arial" charset="0"/>
                <a:cs typeface="Arial" charset="0"/>
              </a:rPr>
              <a:t>Oat medium</a:t>
            </a:r>
          </a:p>
          <a:p>
            <a:pPr marL="457200" indent="-457200">
              <a:buFont typeface="Times" charset="0"/>
              <a:buAutoNum type="alphaLcParenBoth"/>
            </a:pPr>
            <a:r>
              <a:rPr lang="en-US" sz="1800">
                <a:latin typeface="Arial" charset="0"/>
                <a:cs typeface="Arial" charset="0"/>
              </a:rPr>
              <a:t>Oat medium w/sediment</a:t>
            </a:r>
          </a:p>
          <a:p>
            <a:pPr marL="457200" indent="-457200">
              <a:buFont typeface="Times" charset="0"/>
              <a:buAutoNum type="alphaLcParenBoth"/>
            </a:pPr>
            <a:r>
              <a:rPr lang="en-US" sz="1800">
                <a:latin typeface="Arial" charset="0"/>
                <a:cs typeface="Arial" charset="0"/>
              </a:rPr>
              <a:t>Oat medium w/ migration</a:t>
            </a:r>
          </a:p>
        </p:txBody>
      </p:sp>
      <p:sp>
        <p:nvSpPr>
          <p:cNvPr id="16389" name="Rectangle 7"/>
          <p:cNvSpPr>
            <a:spLocks noChangeArrowheads="1"/>
          </p:cNvSpPr>
          <p:nvPr/>
        </p:nvSpPr>
        <p:spPr bwMode="auto">
          <a:xfrm>
            <a:off x="4191000" y="3124200"/>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Arial" charset="0"/>
              </a:rPr>
              <a:t>prey</a:t>
            </a:r>
          </a:p>
        </p:txBody>
      </p:sp>
      <p:sp>
        <p:nvSpPr>
          <p:cNvPr id="16390" name="Rectangle 8"/>
          <p:cNvSpPr>
            <a:spLocks noChangeArrowheads="1"/>
          </p:cNvSpPr>
          <p:nvPr/>
        </p:nvSpPr>
        <p:spPr bwMode="auto">
          <a:xfrm>
            <a:off x="3886200" y="5638800"/>
            <a:ext cx="752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Arial" charset="0"/>
              </a:rPr>
              <a:t>predator</a:t>
            </a:r>
          </a:p>
        </p:txBody>
      </p:sp>
      <p:pic>
        <p:nvPicPr>
          <p:cNvPr id="16391" name="Picture 10"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325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53251" name="Object 2"/>
          <p:cNvGraphicFramePr>
            <a:graphicFrameLocks noChangeAspect="1"/>
          </p:cNvGraphicFramePr>
          <p:nvPr/>
        </p:nvGraphicFramePr>
        <p:xfrm>
          <a:off x="892175" y="2259013"/>
          <a:ext cx="3354388" cy="963612"/>
        </p:xfrm>
        <a:graphic>
          <a:graphicData uri="http://schemas.openxmlformats.org/presentationml/2006/ole">
            <mc:AlternateContent xmlns:mc="http://schemas.openxmlformats.org/markup-compatibility/2006">
              <mc:Choice xmlns:v="urn:schemas-microsoft-com:vml" Requires="v">
                <p:oleObj spid="_x0000_s88171" name="Equation" r:id="rId4" imgW="1282700" imgH="368300" progId="Equation.3">
                  <p:embed/>
                </p:oleObj>
              </mc:Choice>
              <mc:Fallback>
                <p:oleObj name="Equation" r:id="rId4" imgW="1282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2259013"/>
                        <a:ext cx="3354388"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3252" name="Object 3"/>
          <p:cNvGraphicFramePr>
            <a:graphicFrameLocks noChangeAspect="1"/>
          </p:cNvGraphicFramePr>
          <p:nvPr/>
        </p:nvGraphicFramePr>
        <p:xfrm>
          <a:off x="730250" y="4643438"/>
          <a:ext cx="3822700" cy="963612"/>
        </p:xfrm>
        <a:graphic>
          <a:graphicData uri="http://schemas.openxmlformats.org/presentationml/2006/ole">
            <mc:AlternateContent xmlns:mc="http://schemas.openxmlformats.org/markup-compatibility/2006">
              <mc:Choice xmlns:v="urn:schemas-microsoft-com:vml" Requires="v">
                <p:oleObj spid="_x0000_s88172" name="Equation" r:id="rId6" imgW="1460500" imgH="368300" progId="Equation.3">
                  <p:embed/>
                </p:oleObj>
              </mc:Choice>
              <mc:Fallback>
                <p:oleObj name="Equation" r:id="rId6" imgW="1460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0" y="4643438"/>
                        <a:ext cx="38227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3253" name="Rectangle 9"/>
          <p:cNvSpPr>
            <a:spLocks noChangeArrowheads="1"/>
          </p:cNvSpPr>
          <p:nvPr/>
        </p:nvSpPr>
        <p:spPr bwMode="auto">
          <a:xfrm>
            <a:off x="838200" y="17526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prey:</a:t>
            </a:r>
          </a:p>
        </p:txBody>
      </p:sp>
      <p:sp>
        <p:nvSpPr>
          <p:cNvPr id="53254" name="Rectangle 10"/>
          <p:cNvSpPr>
            <a:spLocks noChangeArrowheads="1"/>
          </p:cNvSpPr>
          <p:nvPr/>
        </p:nvSpPr>
        <p:spPr bwMode="auto">
          <a:xfrm>
            <a:off x="762000" y="39624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predator:</a:t>
            </a:r>
          </a:p>
        </p:txBody>
      </p:sp>
      <p:pic>
        <p:nvPicPr>
          <p:cNvPr id="53255" name="Picture 12" descr="Ecology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10"/>
          <p:cNvSpPr txBox="1">
            <a:spLocks noChangeArrowheads="1"/>
          </p:cNvSpPr>
          <p:nvPr/>
        </p:nvSpPr>
        <p:spPr bwMode="auto">
          <a:xfrm>
            <a:off x="4419600" y="2054225"/>
            <a:ext cx="46085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9250" indent="-3492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Assumes:</a:t>
            </a:r>
          </a:p>
          <a:p>
            <a:r>
              <a:rPr lang="en-US" sz="2000">
                <a:solidFill>
                  <a:srgbClr val="FF0000"/>
                </a:solidFill>
                <a:latin typeface="Arial" charset="0"/>
                <a:cs typeface="Arial" charset="0"/>
              </a:rPr>
              <a:t>	-- exponential growth</a:t>
            </a:r>
          </a:p>
          <a:p>
            <a:r>
              <a:rPr lang="en-US" sz="2000">
                <a:solidFill>
                  <a:srgbClr val="FF0000"/>
                </a:solidFill>
                <a:latin typeface="Arial" charset="0"/>
                <a:cs typeface="Arial" charset="0"/>
              </a:rPr>
              <a:t>	-- linear effects of density on growth</a:t>
            </a:r>
          </a:p>
        </p:txBody>
      </p:sp>
    </p:spTree>
    <p:extLst>
      <p:ext uri="{BB962C8B-B14F-4D97-AF65-F5344CB8AC3E}">
        <p14:creationId xmlns:p14="http://schemas.microsoft.com/office/powerpoint/2010/main" val="16044454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31968" y="0"/>
            <a:ext cx="2892232" cy="6858000"/>
          </a:xfrm>
          <a:prstGeom prst="rect">
            <a:avLst/>
          </a:prstGeom>
        </p:spPr>
      </p:pic>
      <p:sp>
        <p:nvSpPr>
          <p:cNvPr id="512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04" name="Picture 7"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2"/>
          <p:cNvGraphicFramePr>
            <a:graphicFrameLocks noChangeAspect="1"/>
          </p:cNvGraphicFramePr>
          <p:nvPr>
            <p:extLst>
              <p:ext uri="{D42A27DB-BD31-4B8C-83A1-F6EECF244321}">
                <p14:modId xmlns:p14="http://schemas.microsoft.com/office/powerpoint/2010/main" val="1914555853"/>
              </p:ext>
            </p:extLst>
          </p:nvPr>
        </p:nvGraphicFramePr>
        <p:xfrm>
          <a:off x="3352800" y="1109663"/>
          <a:ext cx="2755900" cy="1030287"/>
        </p:xfrm>
        <a:graphic>
          <a:graphicData uri="http://schemas.openxmlformats.org/presentationml/2006/ole">
            <mc:AlternateContent xmlns:mc="http://schemas.openxmlformats.org/markup-compatibility/2006">
              <mc:Choice xmlns:v="urn:schemas-microsoft-com:vml" Requires="v">
                <p:oleObj spid="_x0000_s94251" name="Equation" r:id="rId6" imgW="1054100" imgH="393700" progId="Equation.3">
                  <p:embed/>
                </p:oleObj>
              </mc:Choice>
              <mc:Fallback>
                <p:oleObj name="Equation" r:id="rId6" imgW="1054100" imgH="393700" progId="Equation.3">
                  <p:embed/>
                  <p:pic>
                    <p:nvPicPr>
                      <p:cNvPr id="0" name=""/>
                      <p:cNvPicPr>
                        <a:picLocks noChangeAspect="1" noChangeArrowheads="1"/>
                      </p:cNvPicPr>
                      <p:nvPr/>
                    </p:nvPicPr>
                    <p:blipFill>
                      <a:blip r:embed="rId7"/>
                      <a:srcRect/>
                      <a:stretch>
                        <a:fillRect/>
                      </a:stretch>
                    </p:blipFill>
                    <p:spPr bwMode="auto">
                      <a:xfrm>
                        <a:off x="3352800" y="1109663"/>
                        <a:ext cx="27559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4114800" y="4876800"/>
            <a:ext cx="1811013" cy="461665"/>
          </a:xfrm>
          <a:prstGeom prst="rect">
            <a:avLst/>
          </a:prstGeom>
          <a:noFill/>
        </p:spPr>
        <p:txBody>
          <a:bodyPr wrap="none" rtlCol="0">
            <a:spAutoFit/>
          </a:bodyPr>
          <a:lstStyle/>
          <a:p>
            <a:r>
              <a:rPr lang="en-US" dirty="0" err="1" smtClean="0"/>
              <a:t>Allee</a:t>
            </a:r>
            <a:r>
              <a:rPr lang="en-US" dirty="0" smtClean="0"/>
              <a:t> Effect?</a:t>
            </a:r>
            <a:endParaRPr lang="en-US" dirty="0"/>
          </a:p>
        </p:txBody>
      </p:sp>
    </p:spTree>
    <p:extLst>
      <p:ext uri="{BB962C8B-B14F-4D97-AF65-F5344CB8AC3E}">
        <p14:creationId xmlns:p14="http://schemas.microsoft.com/office/powerpoint/2010/main" val="30558559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04"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793299" y="1752600"/>
            <a:ext cx="5838902" cy="4127500"/>
          </a:xfrm>
          <a:prstGeom prst="rect">
            <a:avLst/>
          </a:prstGeom>
        </p:spPr>
      </p:pic>
      <p:sp>
        <p:nvSpPr>
          <p:cNvPr id="4" name="TextBox 3"/>
          <p:cNvSpPr txBox="1"/>
          <p:nvPr/>
        </p:nvSpPr>
        <p:spPr>
          <a:xfrm>
            <a:off x="6441500" y="2362200"/>
            <a:ext cx="2245300" cy="1569660"/>
          </a:xfrm>
          <a:prstGeom prst="rect">
            <a:avLst/>
          </a:prstGeom>
          <a:noFill/>
        </p:spPr>
        <p:txBody>
          <a:bodyPr wrap="square" rtlCol="0">
            <a:spAutoFit/>
          </a:bodyPr>
          <a:lstStyle/>
          <a:p>
            <a:r>
              <a:rPr lang="en-US" dirty="0" smtClean="0">
                <a:latin typeface="Arial"/>
                <a:cs typeface="Arial"/>
              </a:rPr>
              <a:t>Intraspecific competition at high densities stabilizes.</a:t>
            </a:r>
          </a:p>
        </p:txBody>
      </p:sp>
      <p:sp>
        <p:nvSpPr>
          <p:cNvPr id="7" name="TextBox 6"/>
          <p:cNvSpPr txBox="1"/>
          <p:nvPr/>
        </p:nvSpPr>
        <p:spPr>
          <a:xfrm>
            <a:off x="421699" y="1905000"/>
            <a:ext cx="2514600" cy="1200328"/>
          </a:xfrm>
          <a:prstGeom prst="rect">
            <a:avLst/>
          </a:prstGeom>
          <a:noFill/>
        </p:spPr>
        <p:txBody>
          <a:bodyPr wrap="square" rtlCol="0">
            <a:spAutoFit/>
          </a:bodyPr>
          <a:lstStyle/>
          <a:p>
            <a:r>
              <a:rPr lang="en-US" dirty="0" err="1" smtClean="0">
                <a:latin typeface="Arial"/>
                <a:cs typeface="Arial"/>
              </a:rPr>
              <a:t>Allee</a:t>
            </a:r>
            <a:r>
              <a:rPr lang="en-US" dirty="0" smtClean="0">
                <a:latin typeface="Arial"/>
                <a:cs typeface="Arial"/>
              </a:rPr>
              <a:t> effect at low densities destabilizes.</a:t>
            </a:r>
            <a:endParaRPr lang="en-US" dirty="0">
              <a:latin typeface="Arial"/>
              <a:cs typeface="Arial"/>
            </a:endParaRPr>
          </a:p>
        </p:txBody>
      </p:sp>
    </p:spTree>
    <p:extLst>
      <p:ext uri="{BB962C8B-B14F-4D97-AF65-F5344CB8AC3E}">
        <p14:creationId xmlns:p14="http://schemas.microsoft.com/office/powerpoint/2010/main" val="19044616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Rosenzweig-MacArthur variation</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939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93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22388"/>
            <a:ext cx="3624263"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5"/>
          <p:cNvSpPr txBox="1">
            <a:spLocks noChangeArrowheads="1"/>
          </p:cNvSpPr>
          <p:nvPr/>
        </p:nvSpPr>
        <p:spPr bwMode="auto">
          <a:xfrm>
            <a:off x="6553200" y="1981200"/>
            <a:ext cx="23622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285750" indent="-285750">
              <a:buFontTx/>
              <a:buChar char="-"/>
            </a:pPr>
            <a:r>
              <a:rPr lang="en-US" sz="1800" dirty="0" smtClean="0">
                <a:latin typeface="Arial" charset="0"/>
                <a:cs typeface="Arial" charset="0"/>
              </a:rPr>
              <a:t>Should </a:t>
            </a:r>
            <a:r>
              <a:rPr lang="en-US" sz="1800" dirty="0">
                <a:latin typeface="Arial" charset="0"/>
                <a:cs typeface="Arial" charset="0"/>
              </a:rPr>
              <a:t>tend to stabilize predator-prey </a:t>
            </a:r>
            <a:r>
              <a:rPr lang="en-US" sz="1800" dirty="0" smtClean="0">
                <a:latin typeface="Arial" charset="0"/>
                <a:cs typeface="Arial" charset="0"/>
              </a:rPr>
              <a:t>numbers</a:t>
            </a:r>
          </a:p>
          <a:p>
            <a:pPr marL="285750" indent="-285750">
              <a:buFontTx/>
              <a:buChar char="-"/>
            </a:pPr>
            <a:endParaRPr lang="en-US" sz="1800" dirty="0">
              <a:latin typeface="Arial" charset="0"/>
              <a:cs typeface="Arial" charset="0"/>
            </a:endParaRPr>
          </a:p>
          <a:p>
            <a:pPr marL="285750" indent="-285750">
              <a:buFontTx/>
              <a:buChar char="-"/>
            </a:pPr>
            <a:endParaRPr lang="en-US" sz="1800" dirty="0" smtClean="0">
              <a:latin typeface="Arial" charset="0"/>
              <a:cs typeface="Arial" charset="0"/>
            </a:endParaRPr>
          </a:p>
          <a:p>
            <a:pPr marL="285750" indent="-285750">
              <a:buFontTx/>
              <a:buChar char="-"/>
            </a:pPr>
            <a:endParaRPr lang="en-US" sz="1800" dirty="0" smtClean="0">
              <a:latin typeface="Arial" charset="0"/>
              <a:cs typeface="Arial" charset="0"/>
            </a:endParaRPr>
          </a:p>
          <a:p>
            <a:pPr marL="285750" indent="-285750">
              <a:buFontTx/>
              <a:buChar char="-"/>
            </a:pPr>
            <a:endParaRPr lang="en-US" sz="1800" dirty="0">
              <a:latin typeface="Arial" charset="0"/>
              <a:cs typeface="Arial" charset="0"/>
            </a:endParaRPr>
          </a:p>
          <a:p>
            <a:pPr marL="285750" indent="-285750">
              <a:buFontTx/>
              <a:buChar char="-"/>
            </a:pPr>
            <a:r>
              <a:rPr lang="en-US" sz="1800" dirty="0" smtClean="0">
                <a:latin typeface="Arial" charset="0"/>
                <a:cs typeface="Arial" charset="0"/>
              </a:rPr>
              <a:t>Depends on x intercept, which is m/(</a:t>
            </a:r>
            <a:r>
              <a:rPr lang="en-US" sz="1800" dirty="0">
                <a:latin typeface="Symbol" charset="2"/>
                <a:cs typeface="Symbol" charset="2"/>
              </a:rPr>
              <a:t>q</a:t>
            </a:r>
            <a:r>
              <a:rPr lang="en-US" sz="1800" baseline="-25000" dirty="0" smtClean="0">
                <a:latin typeface="Arial" charset="0"/>
                <a:cs typeface="Arial" charset="0"/>
              </a:rPr>
              <a:t>c</a:t>
            </a:r>
            <a:r>
              <a:rPr lang="en-US" sz="1800" dirty="0" smtClean="0">
                <a:latin typeface="Arial" charset="0"/>
                <a:cs typeface="Arial" charset="0"/>
              </a:rPr>
              <a:t> x </a:t>
            </a:r>
            <a:r>
              <a:rPr lang="en-US" sz="1800" dirty="0" err="1" smtClean="0">
                <a:latin typeface="Symbol" charset="2"/>
                <a:cs typeface="Symbol" charset="2"/>
              </a:rPr>
              <a:t>q</a:t>
            </a:r>
            <a:r>
              <a:rPr lang="en-US" sz="1800" baseline="-25000" dirty="0" err="1" smtClean="0">
                <a:latin typeface="Arial" charset="0"/>
                <a:cs typeface="Arial" charset="0"/>
              </a:rPr>
              <a:t>r</a:t>
            </a:r>
            <a:r>
              <a:rPr lang="en-US" sz="1800" dirty="0" smtClean="0">
                <a:latin typeface="Arial" charset="0"/>
                <a:cs typeface="Arial" charset="0"/>
              </a:rPr>
              <a:t>)</a:t>
            </a:r>
          </a:p>
          <a:p>
            <a:pPr marL="285750" indent="-285750">
              <a:buFontTx/>
              <a:buChar char="-"/>
            </a:pPr>
            <a:endParaRPr lang="en-US" sz="1800" dirty="0">
              <a:latin typeface="Arial" charset="0"/>
              <a:cs typeface="Arial" charset="0"/>
            </a:endParaRPr>
          </a:p>
          <a:p>
            <a:pPr marL="285750" indent="-285750">
              <a:buFontTx/>
              <a:buChar char="-"/>
            </a:pPr>
            <a:r>
              <a:rPr lang="en-US" sz="1800" dirty="0" smtClean="0">
                <a:latin typeface="Arial" charset="0"/>
                <a:cs typeface="Arial" charset="0"/>
              </a:rPr>
              <a:t>So, higher mortality will tend to stabilize, but higher efficiencies will destabilize</a:t>
            </a:r>
            <a:endParaRPr lang="en-US" sz="1800" dirty="0">
              <a:latin typeface="Arial" charset="0"/>
              <a:cs typeface="Arial" charset="0"/>
            </a:endParaRPr>
          </a:p>
        </p:txBody>
      </p:sp>
      <p:sp>
        <p:nvSpPr>
          <p:cNvPr id="59398" name="TextBox 6"/>
          <p:cNvSpPr txBox="1">
            <a:spLocks noChangeArrowheads="1"/>
          </p:cNvSpPr>
          <p:nvPr/>
        </p:nvSpPr>
        <p:spPr bwMode="auto">
          <a:xfrm>
            <a:off x="685800" y="48768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 Should tend to </a:t>
            </a:r>
            <a:r>
              <a:rPr lang="en-US" sz="1800">
                <a:solidFill>
                  <a:srgbClr val="FF0000"/>
                </a:solidFill>
                <a:latin typeface="Arial" charset="0"/>
                <a:cs typeface="Arial" charset="0"/>
              </a:rPr>
              <a:t>destabilize </a:t>
            </a:r>
            <a:r>
              <a:rPr lang="en-US" sz="1800">
                <a:latin typeface="Arial" charset="0"/>
                <a:cs typeface="Arial" charset="0"/>
              </a:rPr>
              <a:t>predator-prey numbers</a:t>
            </a:r>
          </a:p>
        </p:txBody>
      </p:sp>
    </p:spTree>
    <p:extLst>
      <p:ext uri="{BB962C8B-B14F-4D97-AF65-F5344CB8AC3E}">
        <p14:creationId xmlns:p14="http://schemas.microsoft.com/office/powerpoint/2010/main" val="7367419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Rosenzweig-MacArthur variation</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939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9396"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81000" y="1642932"/>
            <a:ext cx="5003800" cy="5062668"/>
          </a:xfrm>
          <a:prstGeom prst="rect">
            <a:avLst/>
          </a:prstGeom>
        </p:spPr>
      </p:pic>
      <p:sp>
        <p:nvSpPr>
          <p:cNvPr id="3" name="TextBox 2"/>
          <p:cNvSpPr txBox="1"/>
          <p:nvPr/>
        </p:nvSpPr>
        <p:spPr>
          <a:xfrm>
            <a:off x="5562600" y="2057400"/>
            <a:ext cx="3276600" cy="3970318"/>
          </a:xfrm>
          <a:prstGeom prst="rect">
            <a:avLst/>
          </a:prstGeom>
          <a:noFill/>
        </p:spPr>
        <p:txBody>
          <a:bodyPr wrap="square" rtlCol="0">
            <a:spAutoFit/>
          </a:bodyPr>
          <a:lstStyle/>
          <a:p>
            <a:pPr marL="457200" indent="-457200">
              <a:buAutoNum type="alphaLcParenBoth"/>
            </a:pPr>
            <a:r>
              <a:rPr lang="en-US" sz="1800" dirty="0" err="1" smtClean="0">
                <a:latin typeface="Arial"/>
                <a:cs typeface="Arial"/>
              </a:rPr>
              <a:t>Lotka-Volterra</a:t>
            </a:r>
            <a:endParaRPr lang="en-US" sz="1800" dirty="0" smtClean="0">
              <a:latin typeface="Arial"/>
              <a:cs typeface="Arial"/>
            </a:endParaRPr>
          </a:p>
          <a:p>
            <a:pPr marL="457200" indent="-457200">
              <a:buAutoNum type="alphaLcParenBoth"/>
            </a:pPr>
            <a:endParaRPr lang="en-US" sz="1800" dirty="0">
              <a:latin typeface="Arial"/>
              <a:cs typeface="Arial"/>
            </a:endParaRPr>
          </a:p>
          <a:p>
            <a:pPr marL="457200" indent="-457200">
              <a:buAutoNum type="alphaLcParenBoth"/>
            </a:pPr>
            <a:r>
              <a:rPr lang="en-US" sz="1800" dirty="0" smtClean="0">
                <a:latin typeface="Arial"/>
                <a:cs typeface="Arial"/>
              </a:rPr>
              <a:t>Intraspecific competition of prey stabilizes predator and prey</a:t>
            </a:r>
          </a:p>
          <a:p>
            <a:pPr marL="457200" indent="-457200">
              <a:buAutoNum type="alphaLcParenBoth"/>
            </a:pPr>
            <a:endParaRPr lang="en-US" sz="1800" dirty="0">
              <a:latin typeface="Arial"/>
              <a:cs typeface="Arial"/>
            </a:endParaRPr>
          </a:p>
          <a:p>
            <a:pPr marL="457200" indent="-457200">
              <a:buAutoNum type="alphaLcParenBoth"/>
            </a:pPr>
            <a:r>
              <a:rPr lang="en-US" sz="1800" dirty="0" smtClean="0">
                <a:latin typeface="Arial"/>
                <a:cs typeface="Arial"/>
              </a:rPr>
              <a:t>Also intraspecific competition of prey if predator isocline is shifted right</a:t>
            </a:r>
          </a:p>
          <a:p>
            <a:pPr marL="457200" indent="-457200">
              <a:buAutoNum type="alphaLcParenBoth"/>
            </a:pPr>
            <a:endParaRPr lang="en-US" sz="1800" dirty="0">
              <a:latin typeface="Arial"/>
              <a:cs typeface="Arial"/>
            </a:endParaRPr>
          </a:p>
          <a:p>
            <a:pPr marL="457200" indent="-457200">
              <a:buAutoNum type="alphaLcParenBoth"/>
            </a:pPr>
            <a:r>
              <a:rPr lang="en-US" sz="1800" dirty="0" err="1" smtClean="0">
                <a:latin typeface="Arial"/>
                <a:cs typeface="Arial"/>
              </a:rPr>
              <a:t>Allee</a:t>
            </a:r>
            <a:r>
              <a:rPr lang="en-US" sz="1800" dirty="0" smtClean="0">
                <a:latin typeface="Arial"/>
                <a:cs typeface="Arial"/>
              </a:rPr>
              <a:t> effects destabilizes predator and prey if isocline is shifted left.</a:t>
            </a:r>
            <a:endParaRPr lang="en-US" sz="1800" dirty="0">
              <a:latin typeface="Arial"/>
              <a:cs typeface="Arial"/>
            </a:endParaRPr>
          </a:p>
        </p:txBody>
      </p:sp>
    </p:spTree>
    <p:extLst>
      <p:ext uri="{BB962C8B-B14F-4D97-AF65-F5344CB8AC3E}">
        <p14:creationId xmlns:p14="http://schemas.microsoft.com/office/powerpoint/2010/main" val="40519576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529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55299" name="Object 2"/>
          <p:cNvGraphicFramePr>
            <a:graphicFrameLocks noChangeAspect="1"/>
          </p:cNvGraphicFramePr>
          <p:nvPr/>
        </p:nvGraphicFramePr>
        <p:xfrm>
          <a:off x="892175" y="2259013"/>
          <a:ext cx="3354388" cy="963612"/>
        </p:xfrm>
        <a:graphic>
          <a:graphicData uri="http://schemas.openxmlformats.org/presentationml/2006/ole">
            <mc:AlternateContent xmlns:mc="http://schemas.openxmlformats.org/markup-compatibility/2006">
              <mc:Choice xmlns:v="urn:schemas-microsoft-com:vml" Requires="v">
                <p:oleObj spid="_x0000_s89195" name="Equation" r:id="rId4" imgW="1282700" imgH="368300" progId="Equation.3">
                  <p:embed/>
                </p:oleObj>
              </mc:Choice>
              <mc:Fallback>
                <p:oleObj name="Equation" r:id="rId4" imgW="1282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2259013"/>
                        <a:ext cx="3354388"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5300" name="Object 3"/>
          <p:cNvGraphicFramePr>
            <a:graphicFrameLocks noChangeAspect="1"/>
          </p:cNvGraphicFramePr>
          <p:nvPr/>
        </p:nvGraphicFramePr>
        <p:xfrm>
          <a:off x="730250" y="4643438"/>
          <a:ext cx="3822700" cy="963612"/>
        </p:xfrm>
        <a:graphic>
          <a:graphicData uri="http://schemas.openxmlformats.org/presentationml/2006/ole">
            <mc:AlternateContent xmlns:mc="http://schemas.openxmlformats.org/markup-compatibility/2006">
              <mc:Choice xmlns:v="urn:schemas-microsoft-com:vml" Requires="v">
                <p:oleObj spid="_x0000_s89196" name="Equation" r:id="rId6" imgW="1460500" imgH="368300" progId="Equation.3">
                  <p:embed/>
                </p:oleObj>
              </mc:Choice>
              <mc:Fallback>
                <p:oleObj name="Equation" r:id="rId6" imgW="1460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0" y="4643438"/>
                        <a:ext cx="38227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5301" name="Rectangle 9"/>
          <p:cNvSpPr>
            <a:spLocks noChangeArrowheads="1"/>
          </p:cNvSpPr>
          <p:nvPr/>
        </p:nvSpPr>
        <p:spPr bwMode="auto">
          <a:xfrm>
            <a:off x="838200" y="17526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prey:</a:t>
            </a:r>
          </a:p>
        </p:txBody>
      </p:sp>
      <p:sp>
        <p:nvSpPr>
          <p:cNvPr id="55302" name="Rectangle 10"/>
          <p:cNvSpPr>
            <a:spLocks noChangeArrowheads="1"/>
          </p:cNvSpPr>
          <p:nvPr/>
        </p:nvSpPr>
        <p:spPr bwMode="auto">
          <a:xfrm>
            <a:off x="762000" y="39624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predator:</a:t>
            </a:r>
          </a:p>
        </p:txBody>
      </p:sp>
      <p:pic>
        <p:nvPicPr>
          <p:cNvPr id="55303" name="Picture 12" descr="Ecology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Box 10"/>
          <p:cNvSpPr txBox="1">
            <a:spLocks noChangeArrowheads="1"/>
          </p:cNvSpPr>
          <p:nvPr/>
        </p:nvSpPr>
        <p:spPr bwMode="auto">
          <a:xfrm>
            <a:off x="4419600" y="2054225"/>
            <a:ext cx="46085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9250" indent="-3492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Assumes:</a:t>
            </a:r>
          </a:p>
          <a:p>
            <a:r>
              <a:rPr lang="en-US" sz="2000">
                <a:solidFill>
                  <a:srgbClr val="FF0000"/>
                </a:solidFill>
                <a:latin typeface="Arial" charset="0"/>
                <a:cs typeface="Arial" charset="0"/>
              </a:rPr>
              <a:t>	-- exponential growth</a:t>
            </a:r>
          </a:p>
          <a:p>
            <a:r>
              <a:rPr lang="en-US" sz="2000">
                <a:solidFill>
                  <a:srgbClr val="FF0000"/>
                </a:solidFill>
                <a:latin typeface="Arial" charset="0"/>
                <a:cs typeface="Arial" charset="0"/>
              </a:rPr>
              <a:t>	-- linear effects of density on growth</a:t>
            </a:r>
          </a:p>
        </p:txBody>
      </p:sp>
      <p:sp>
        <p:nvSpPr>
          <p:cNvPr id="55305" name="TextBox 11"/>
          <p:cNvSpPr txBox="1">
            <a:spLocks noChangeArrowheads="1"/>
          </p:cNvSpPr>
          <p:nvPr/>
        </p:nvSpPr>
        <p:spPr bwMode="auto">
          <a:xfrm>
            <a:off x="4419600" y="4470400"/>
            <a:ext cx="4608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9250" indent="-3492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Assumes:</a:t>
            </a:r>
          </a:p>
          <a:p>
            <a:r>
              <a:rPr lang="en-US" sz="2000">
                <a:solidFill>
                  <a:srgbClr val="FF0000"/>
                </a:solidFill>
                <a:latin typeface="Arial" charset="0"/>
                <a:cs typeface="Arial" charset="0"/>
              </a:rPr>
              <a:t>	-- reproduction scales with density</a:t>
            </a:r>
          </a:p>
          <a:p>
            <a:r>
              <a:rPr lang="en-US" sz="2000">
                <a:solidFill>
                  <a:srgbClr val="FF0000"/>
                </a:solidFill>
                <a:latin typeface="Arial" charset="0"/>
                <a:cs typeface="Arial" charset="0"/>
              </a:rPr>
              <a:t>	-- linear effects of density on growth</a:t>
            </a:r>
          </a:p>
        </p:txBody>
      </p:sp>
    </p:spTree>
    <p:extLst>
      <p:ext uri="{BB962C8B-B14F-4D97-AF65-F5344CB8AC3E}">
        <p14:creationId xmlns:p14="http://schemas.microsoft.com/office/powerpoint/2010/main" val="19870827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Rosenzweig-MacArthur variation</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734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629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9946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modifications to assumptions (remember clockwise == tend to stabilize)</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6144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1443"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66548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6733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72706"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nvSpPr>
        <p:spPr bwMode="auto">
          <a:xfrm>
            <a:off x="457200" y="612775"/>
            <a:ext cx="868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688975" indent="-231775">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800" u="sng" dirty="0" smtClean="0">
                <a:latin typeface="Arial" charset="0"/>
                <a:cs typeface="Arial" charset="0"/>
              </a:rPr>
              <a:t>Study Guide Items from Lecture 14</a:t>
            </a:r>
          </a:p>
          <a:p>
            <a:pPr>
              <a:defRPr/>
            </a:pPr>
            <a:endParaRPr lang="en-US" sz="1800" dirty="0" smtClean="0">
              <a:latin typeface="Arial" charset="0"/>
              <a:cs typeface="Arial" charset="0"/>
            </a:endParaRPr>
          </a:p>
          <a:p>
            <a:pPr>
              <a:defRPr/>
            </a:pPr>
            <a:r>
              <a:rPr lang="en-US" sz="1800" u="sng" dirty="0" smtClean="0">
                <a:latin typeface="Arial" charset="0"/>
                <a:cs typeface="Arial" charset="0"/>
              </a:rPr>
              <a:t>Terms:</a:t>
            </a:r>
          </a:p>
          <a:p>
            <a:pPr>
              <a:defRPr/>
            </a:pPr>
            <a:endParaRPr lang="en-US" sz="1800" u="sng" dirty="0" smtClean="0">
              <a:latin typeface="Arial" charset="0"/>
              <a:cs typeface="Arial" charset="0"/>
            </a:endParaRPr>
          </a:p>
          <a:p>
            <a:pPr>
              <a:defRPr/>
            </a:pPr>
            <a:endParaRPr lang="en-US" sz="1800" u="sng" dirty="0" smtClean="0">
              <a:latin typeface="Arial" charset="0"/>
              <a:cs typeface="Arial" charset="0"/>
            </a:endParaRPr>
          </a:p>
          <a:p>
            <a:pPr>
              <a:defRPr/>
            </a:pPr>
            <a:r>
              <a:rPr lang="en-US" sz="1800" u="sng" dirty="0" smtClean="0">
                <a:latin typeface="Arial" charset="0"/>
                <a:cs typeface="Arial" charset="0"/>
              </a:rPr>
              <a:t>Concepts:</a:t>
            </a:r>
          </a:p>
          <a:p>
            <a:pPr lvl="1">
              <a:buFontTx/>
              <a:buChar char="•"/>
              <a:defRPr/>
            </a:pPr>
            <a:r>
              <a:rPr lang="en-US" sz="1800" dirty="0" smtClean="0">
                <a:latin typeface="Arial" charset="0"/>
                <a:cs typeface="Arial" charset="0"/>
              </a:rPr>
              <a:t>Assumptions of the basic predator-prey equations</a:t>
            </a:r>
          </a:p>
          <a:p>
            <a:pPr lvl="1">
              <a:buFontTx/>
              <a:buChar char="•"/>
              <a:defRPr/>
            </a:pPr>
            <a:r>
              <a:rPr lang="en-US" sz="1800" dirty="0" err="1" smtClean="0">
                <a:latin typeface="Arial" charset="0"/>
                <a:cs typeface="Arial" charset="0"/>
              </a:rPr>
              <a:t>Rosenzweig</a:t>
            </a:r>
            <a:r>
              <a:rPr lang="en-US" sz="1800" dirty="0" smtClean="0">
                <a:latin typeface="Arial" charset="0"/>
                <a:cs typeface="Arial" charset="0"/>
              </a:rPr>
              <a:t>-MacArthur variation (adding competition and </a:t>
            </a:r>
            <a:r>
              <a:rPr lang="en-US" sz="1800" dirty="0" err="1">
                <a:latin typeface="Arial" charset="0"/>
                <a:cs typeface="Arial" charset="0"/>
              </a:rPr>
              <a:t>A</a:t>
            </a:r>
            <a:r>
              <a:rPr lang="en-US" sz="1800" dirty="0" err="1" smtClean="0">
                <a:latin typeface="Arial" charset="0"/>
                <a:cs typeface="Arial" charset="0"/>
              </a:rPr>
              <a:t>llee</a:t>
            </a:r>
            <a:r>
              <a:rPr lang="en-US" sz="1800" dirty="0" smtClean="0">
                <a:latin typeface="Arial" charset="0"/>
                <a:cs typeface="Arial" charset="0"/>
              </a:rPr>
              <a:t> effects)</a:t>
            </a:r>
          </a:p>
          <a:p>
            <a:pPr lvl="1">
              <a:buFontTx/>
              <a:buChar char="•"/>
              <a:defRPr/>
            </a:pPr>
            <a:r>
              <a:rPr lang="en-US" sz="1800" dirty="0" smtClean="0">
                <a:latin typeface="Arial" charset="0"/>
                <a:cs typeface="Arial" charset="0"/>
              </a:rPr>
              <a:t>Effects of intraspecific competition in predators on stability of predator-prey</a:t>
            </a:r>
          </a:p>
          <a:p>
            <a:pPr lvl="1">
              <a:buFontTx/>
              <a:buChar char="•"/>
              <a:defRPr/>
            </a:pPr>
            <a:r>
              <a:rPr lang="en-US" sz="1800" dirty="0">
                <a:latin typeface="Arial" charset="0"/>
                <a:cs typeface="Arial" charset="0"/>
              </a:rPr>
              <a:t>Effects </a:t>
            </a:r>
            <a:r>
              <a:rPr lang="en-US" sz="1800" dirty="0" smtClean="0">
                <a:latin typeface="Arial" charset="0"/>
                <a:cs typeface="Arial" charset="0"/>
              </a:rPr>
              <a:t>of refuges or migration of prey </a:t>
            </a:r>
            <a:r>
              <a:rPr lang="en-US" sz="1800" dirty="0">
                <a:latin typeface="Arial" charset="0"/>
                <a:cs typeface="Arial" charset="0"/>
              </a:rPr>
              <a:t>on stability of predator-</a:t>
            </a:r>
            <a:r>
              <a:rPr lang="en-US" sz="1800" dirty="0" smtClean="0">
                <a:latin typeface="Arial" charset="0"/>
                <a:cs typeface="Arial" charset="0"/>
              </a:rPr>
              <a:t>prey</a:t>
            </a:r>
          </a:p>
          <a:p>
            <a:pPr>
              <a:defRPr/>
            </a:pPr>
            <a:endParaRPr lang="en-US" sz="1800" u="sng" dirty="0" smtClean="0">
              <a:latin typeface="Arial" charset="0"/>
              <a:cs typeface="Arial" charset="0"/>
            </a:endParaRPr>
          </a:p>
          <a:p>
            <a:pPr>
              <a:defRPr/>
            </a:pPr>
            <a:r>
              <a:rPr lang="en-US" sz="1800" u="sng" dirty="0" smtClean="0">
                <a:latin typeface="Arial" charset="0"/>
                <a:cs typeface="Arial" charset="0"/>
              </a:rPr>
              <a:t>Case Studies:</a:t>
            </a:r>
          </a:p>
          <a:p>
            <a:pPr marL="681038" indent="-227013">
              <a:buFontTx/>
              <a:buChar char="•"/>
              <a:defRPr/>
            </a:pPr>
            <a:r>
              <a:rPr lang="en-US" sz="1800" dirty="0" err="1" smtClean="0">
                <a:latin typeface="Arial" charset="0"/>
                <a:cs typeface="Arial" charset="0"/>
              </a:rPr>
              <a:t>Gause’s</a:t>
            </a:r>
            <a:r>
              <a:rPr lang="en-US" sz="1800" dirty="0" smtClean="0">
                <a:latin typeface="Arial" charset="0"/>
                <a:cs typeface="Arial" charset="0"/>
              </a:rPr>
              <a:t> protozoa</a:t>
            </a:r>
          </a:p>
          <a:p>
            <a:pPr marL="681038" indent="-227013">
              <a:buFontTx/>
              <a:buChar char="•"/>
              <a:defRPr/>
            </a:pPr>
            <a:r>
              <a:rPr lang="en-US" sz="1800" dirty="0" err="1" smtClean="0">
                <a:latin typeface="Arial" charset="0"/>
                <a:cs typeface="Arial" charset="0"/>
              </a:rPr>
              <a:t>Huffaker’s</a:t>
            </a:r>
            <a:r>
              <a:rPr lang="en-US" sz="1800" dirty="0" smtClean="0">
                <a:latin typeface="Arial" charset="0"/>
                <a:cs typeface="Arial" charset="0"/>
              </a:rPr>
              <a:t> mites on oranges</a:t>
            </a:r>
          </a:p>
        </p:txBody>
      </p:sp>
    </p:spTree>
    <p:extLst>
      <p:ext uri="{BB962C8B-B14F-4D97-AF65-F5344CB8AC3E}">
        <p14:creationId xmlns:p14="http://schemas.microsoft.com/office/powerpoint/2010/main" val="25090386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52800"/>
            <a:ext cx="60960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4"/>
          <p:cNvSpPr>
            <a:spLocks noChangeArrowheads="1"/>
          </p:cNvSpPr>
          <p:nvPr/>
        </p:nvSpPr>
        <p:spPr bwMode="auto">
          <a:xfrm>
            <a:off x="152400" y="762000"/>
            <a:ext cx="88392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u="sng" dirty="0" smtClean="0">
                <a:latin typeface="Arial" charset="0"/>
              </a:rPr>
              <a:t>Laboratory </a:t>
            </a:r>
            <a:r>
              <a:rPr lang="en-US" sz="2000" u="sng" dirty="0">
                <a:latin typeface="Arial" charset="0"/>
              </a:rPr>
              <a:t>studies of predation -- </a:t>
            </a:r>
            <a:r>
              <a:rPr lang="en-US" sz="2000" u="sng" dirty="0" err="1">
                <a:latin typeface="Arial" charset="0"/>
              </a:rPr>
              <a:t>Huffaker</a:t>
            </a:r>
            <a:r>
              <a:rPr lang="ja-JP" altLang="en-US" sz="2000" u="sng" dirty="0">
                <a:latin typeface="Arial" charset="0"/>
              </a:rPr>
              <a:t>’</a:t>
            </a:r>
            <a:r>
              <a:rPr lang="en-US" altLang="ja-JP" sz="2000" u="sng" dirty="0">
                <a:latin typeface="Arial" charset="0"/>
              </a:rPr>
              <a:t>s </a:t>
            </a:r>
            <a:r>
              <a:rPr lang="en-US" altLang="ja-JP" sz="2000" u="sng" dirty="0" smtClean="0">
                <a:latin typeface="Arial" charset="0"/>
              </a:rPr>
              <a:t>mites</a:t>
            </a:r>
          </a:p>
          <a:p>
            <a:pPr>
              <a:tabLst>
                <a:tab pos="454025" algn="l"/>
                <a:tab pos="920750" algn="l"/>
                <a:tab pos="1373188" algn="l"/>
                <a:tab pos="1828800" algn="l"/>
                <a:tab pos="2284413" algn="l"/>
                <a:tab pos="2738438" algn="l"/>
              </a:tabLst>
            </a:pPr>
            <a:r>
              <a:rPr lang="en-US" altLang="ja-JP" sz="1800" dirty="0">
                <a:latin typeface="Arial" charset="0"/>
              </a:rPr>
              <a:t>	</a:t>
            </a:r>
            <a:r>
              <a:rPr lang="en-US" altLang="ja-JP" sz="1800" dirty="0" err="1" smtClean="0">
                <a:latin typeface="Arial" charset="0"/>
              </a:rPr>
              <a:t>Huffaker</a:t>
            </a:r>
            <a:r>
              <a:rPr lang="en-US" altLang="ja-JP" sz="1800" dirty="0" smtClean="0">
                <a:latin typeface="Arial" charset="0"/>
              </a:rPr>
              <a:t> studied how predator and prey might coexist using mites on oranges.</a:t>
            </a:r>
            <a:endParaRPr lang="en-US" altLang="ja-JP" sz="1800" dirty="0">
              <a:latin typeface="Arial" charset="0"/>
            </a:endParaRP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1800" dirty="0">
                <a:latin typeface="Arial" charset="0"/>
              </a:rPr>
              <a:t>1)	First, he introduced the prey onto a single orange.  Then usually 11 days later, he would introduce the predator.  The predator would rapidly eat all the prey.  </a:t>
            </a:r>
          </a:p>
          <a:p>
            <a:pPr>
              <a:tabLst>
                <a:tab pos="454025" algn="l"/>
                <a:tab pos="920750" algn="l"/>
                <a:tab pos="1373188" algn="l"/>
                <a:tab pos="1828800" algn="l"/>
                <a:tab pos="2284413" algn="l"/>
                <a:tab pos="2738438" algn="l"/>
              </a:tabLst>
            </a:pPr>
            <a:endParaRPr lang="en-US" sz="1800" dirty="0">
              <a:latin typeface="Arial" charset="0"/>
            </a:endParaRPr>
          </a:p>
          <a:p>
            <a:pPr>
              <a:tabLst>
                <a:tab pos="454025" algn="l"/>
                <a:tab pos="920750" algn="l"/>
                <a:tab pos="1373188" algn="l"/>
                <a:tab pos="1828800" algn="l"/>
                <a:tab pos="2284413" algn="l"/>
                <a:tab pos="2738438" algn="l"/>
              </a:tabLst>
            </a:pPr>
            <a:r>
              <a:rPr lang="en-US" sz="1800" dirty="0">
                <a:latin typeface="Arial" charset="0"/>
              </a:rPr>
              <a:t>2)	</a:t>
            </a:r>
            <a:r>
              <a:rPr lang="en-US" sz="1800" dirty="0" err="1">
                <a:latin typeface="Arial" charset="0"/>
              </a:rPr>
              <a:t>Huffaker</a:t>
            </a:r>
            <a:r>
              <a:rPr lang="en-US" sz="1800" dirty="0">
                <a:latin typeface="Arial" charset="0"/>
              </a:rPr>
              <a:t> used a bunch of oranges, but covered some of each orange to create "patches" of food that added up to the same surface area as he had before.  Again the predator rapidly found all the prey and ate them.  But the prey persisted slightly longer, so he was encouraged. </a:t>
            </a:r>
          </a:p>
          <a:p>
            <a:pPr>
              <a:tabLst>
                <a:tab pos="454025" algn="l"/>
                <a:tab pos="920750" algn="l"/>
                <a:tab pos="1373188" algn="l"/>
                <a:tab pos="1828800" algn="l"/>
                <a:tab pos="2284413" algn="l"/>
                <a:tab pos="2738438" algn="l"/>
              </a:tabLst>
            </a:pPr>
            <a:endParaRPr lang="en-US" sz="2000" dirty="0">
              <a:solidFill>
                <a:srgbClr val="FF0000"/>
              </a:solidFill>
              <a:latin typeface="Arial" charset="0"/>
            </a:endParaRPr>
          </a:p>
        </p:txBody>
      </p:sp>
      <p:sp>
        <p:nvSpPr>
          <p:cNvPr id="18435" name="Rectangle 5"/>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84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81413"/>
            <a:ext cx="2743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152400" y="762000"/>
            <a:ext cx="8839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FF0000"/>
                </a:solidFill>
                <a:latin typeface="Arial" charset="0"/>
              </a:rPr>
              <a:t>	</a:t>
            </a:r>
            <a:r>
              <a:rPr lang="en-US" sz="2000">
                <a:latin typeface="Arial" charset="0"/>
              </a:rPr>
              <a:t>		c.	Laboratory studies of predation</a:t>
            </a:r>
          </a:p>
          <a:p>
            <a:pPr>
              <a:tabLst>
                <a:tab pos="454025" algn="l"/>
                <a:tab pos="920750" algn="l"/>
                <a:tab pos="1373188" algn="l"/>
                <a:tab pos="1828800" algn="l"/>
                <a:tab pos="2284413" algn="l"/>
                <a:tab pos="2738438" algn="l"/>
              </a:tabLst>
            </a:pPr>
            <a:r>
              <a:rPr lang="en-US" sz="2000">
                <a:latin typeface="Arial" charset="0"/>
              </a:rPr>
              <a:t>					Huffaker</a:t>
            </a:r>
            <a:r>
              <a:rPr lang="ja-JP" altLang="en-US" sz="2000">
                <a:latin typeface="Arial" charset="0"/>
              </a:rPr>
              <a:t>’</a:t>
            </a:r>
            <a:r>
              <a:rPr lang="en-US" altLang="ja-JP" sz="2000">
                <a:latin typeface="Arial" charset="0"/>
              </a:rPr>
              <a:t>s mites</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1800">
                <a:latin typeface="Arial" charset="0"/>
              </a:rPr>
              <a:t>3)	Then he set the oranges on trays, interspersing the real oranges with rubber balls.    Again, the prey were able to survive a little bit longer, but the predator eventually found the prey and eliminated them.  </a:t>
            </a:r>
          </a:p>
          <a:p>
            <a:pPr>
              <a:tabLst>
                <a:tab pos="454025" algn="l"/>
                <a:tab pos="920750" algn="l"/>
                <a:tab pos="1373188" algn="l"/>
                <a:tab pos="1828800" algn="l"/>
                <a:tab pos="2284413" algn="l"/>
                <a:tab pos="2738438" algn="l"/>
              </a:tabLst>
            </a:pPr>
            <a:endParaRPr lang="en-US" sz="1800">
              <a:latin typeface="Arial" charset="0"/>
            </a:endParaRPr>
          </a:p>
          <a:p>
            <a:pPr>
              <a:tabLst>
                <a:tab pos="454025" algn="l"/>
                <a:tab pos="920750" algn="l"/>
                <a:tab pos="1373188" algn="l"/>
                <a:tab pos="1828800" algn="l"/>
                <a:tab pos="2284413" algn="l"/>
                <a:tab pos="2738438" algn="l"/>
              </a:tabLst>
            </a:pPr>
            <a:endParaRPr lang="en-US" sz="1800">
              <a:latin typeface="Arial" charset="0"/>
            </a:endParaRP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7620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152400" y="457200"/>
            <a:ext cx="86868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FF0000"/>
                </a:solidFill>
                <a:latin typeface="Arial" charset="0"/>
              </a:rPr>
              <a:t>	</a:t>
            </a:r>
            <a:r>
              <a:rPr lang="en-US" sz="2000">
                <a:latin typeface="Arial" charset="0"/>
              </a:rPr>
              <a:t>		c.	Laboratory studies of predation</a:t>
            </a:r>
          </a:p>
          <a:p>
            <a:pPr>
              <a:tabLst>
                <a:tab pos="454025" algn="l"/>
                <a:tab pos="920750" algn="l"/>
                <a:tab pos="1373188" algn="l"/>
                <a:tab pos="1828800" algn="l"/>
                <a:tab pos="2284413" algn="l"/>
                <a:tab pos="2738438" algn="l"/>
              </a:tabLst>
            </a:pPr>
            <a:r>
              <a:rPr lang="en-US" sz="2000">
                <a:latin typeface="Arial" charset="0"/>
              </a:rPr>
              <a:t>					Huffaker</a:t>
            </a:r>
            <a:r>
              <a:rPr lang="ja-JP" altLang="en-US" sz="2000">
                <a:latin typeface="Arial" charset="0"/>
              </a:rPr>
              <a:t>’</a:t>
            </a:r>
            <a:r>
              <a:rPr lang="en-US" altLang="ja-JP" sz="2000">
                <a:latin typeface="Arial" charset="0"/>
              </a:rPr>
              <a:t>s mites</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1800">
                <a:latin typeface="Arial" charset="0"/>
              </a:rPr>
              <a:t>4)	Huffaker put vaseline barriers in areas.  This again helped, prolonging coexistence, but certainly not leading to any stable situation.</a:t>
            </a:r>
          </a:p>
          <a:p>
            <a:pPr>
              <a:tabLst>
                <a:tab pos="454025" algn="l"/>
                <a:tab pos="920750" algn="l"/>
                <a:tab pos="1373188" algn="l"/>
                <a:tab pos="1828800" algn="l"/>
                <a:tab pos="2284413" algn="l"/>
                <a:tab pos="2738438" algn="l"/>
              </a:tabLst>
            </a:pPr>
            <a:endParaRPr lang="en-US" sz="1800">
              <a:latin typeface="Arial" charset="0"/>
            </a:endParaRPr>
          </a:p>
          <a:p>
            <a:pPr>
              <a:tabLst>
                <a:tab pos="454025" algn="l"/>
                <a:tab pos="920750" algn="l"/>
                <a:tab pos="1373188" algn="l"/>
                <a:tab pos="1828800" algn="l"/>
                <a:tab pos="2284413" algn="l"/>
                <a:tab pos="2738438" algn="l"/>
              </a:tabLst>
            </a:pPr>
            <a:r>
              <a:rPr lang="en-US" sz="1800">
                <a:latin typeface="Arial" charset="0"/>
              </a:rPr>
              <a:t>5)	Finally, he tried to increase the prey dispersal by adding little posts. He got about three oscillations of the two together, coexisting for over 7 months.  Eventually, however, the predator eliminated the prey, thus eliminating themselves.</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2253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2800"/>
            <a:ext cx="81534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152400" y="762000"/>
            <a:ext cx="86868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solidFill>
                  <a:srgbClr val="FF0000"/>
                </a:solidFill>
                <a:latin typeface="Arial" charset="0"/>
              </a:rPr>
              <a:t>	</a:t>
            </a:r>
            <a:r>
              <a:rPr lang="en-US" sz="2000" dirty="0">
                <a:latin typeface="Arial" charset="0"/>
              </a:rPr>
              <a:t>		c.	Laboratory studies of predation</a:t>
            </a:r>
          </a:p>
          <a:p>
            <a:pPr>
              <a:tabLst>
                <a:tab pos="454025" algn="l"/>
                <a:tab pos="920750" algn="l"/>
                <a:tab pos="1373188" algn="l"/>
                <a:tab pos="1828800" algn="l"/>
                <a:tab pos="2284413" algn="l"/>
                <a:tab pos="2738438" algn="l"/>
              </a:tabLst>
            </a:pPr>
            <a:r>
              <a:rPr lang="en-US" sz="2000" dirty="0">
                <a:latin typeface="Arial" charset="0"/>
              </a:rPr>
              <a:t>	</a:t>
            </a:r>
          </a:p>
          <a:p>
            <a:pPr marL="1354138" lvl="1" indent="-609600">
              <a:tabLst>
                <a:tab pos="454025" algn="l"/>
                <a:tab pos="920750" algn="l"/>
                <a:tab pos="1373188" algn="l"/>
                <a:tab pos="1828800" algn="l"/>
                <a:tab pos="2284413" algn="l"/>
                <a:tab pos="2738438" algn="l"/>
              </a:tabLst>
            </a:pPr>
            <a:r>
              <a:rPr lang="en-US" sz="2000" u="sng" dirty="0">
                <a:latin typeface="Arial" charset="0"/>
              </a:rPr>
              <a:t>What can be concluded?</a:t>
            </a:r>
          </a:p>
          <a:p>
            <a:pPr marL="1354138" lvl="1" indent="-609600">
              <a:tabLst>
                <a:tab pos="454025" algn="l"/>
                <a:tab pos="920750" algn="l"/>
                <a:tab pos="1373188" algn="l"/>
                <a:tab pos="1828800" algn="l"/>
                <a:tab pos="2284413" algn="l"/>
                <a:tab pos="2738438" algn="l"/>
              </a:tabLst>
            </a:pPr>
            <a:endParaRPr lang="en-US" sz="2000" dirty="0">
              <a:latin typeface="Arial" charset="0"/>
            </a:endParaRPr>
          </a:p>
          <a:p>
            <a:pPr marL="1354138" lvl="1" indent="-609600">
              <a:tabLst>
                <a:tab pos="454025" algn="l"/>
                <a:tab pos="920750" algn="l"/>
                <a:tab pos="1373188" algn="l"/>
                <a:tab pos="1828800" algn="l"/>
                <a:tab pos="2284413" algn="l"/>
                <a:tab pos="2738438" algn="l"/>
              </a:tabLst>
            </a:pPr>
            <a:r>
              <a:rPr lang="en-US" sz="2000" dirty="0">
                <a:latin typeface="Arial" charset="0"/>
              </a:rPr>
              <a:t>	--	predator-prey frequently oscillate, even if for &lt;1 gen.</a:t>
            </a:r>
          </a:p>
          <a:p>
            <a:pPr marL="1354138" lvl="1" indent="-609600">
              <a:tabLst>
                <a:tab pos="454025" algn="l"/>
                <a:tab pos="920750" algn="l"/>
                <a:tab pos="1373188" algn="l"/>
                <a:tab pos="1828800" algn="l"/>
                <a:tab pos="2284413" algn="l"/>
                <a:tab pos="2738438" algn="l"/>
              </a:tabLst>
            </a:pPr>
            <a:r>
              <a:rPr lang="en-US" sz="2000" dirty="0">
                <a:latin typeface="Arial" charset="0"/>
              </a:rPr>
              <a:t>	--	very difficult to get coexistence.  </a:t>
            </a:r>
          </a:p>
          <a:p>
            <a:pPr marL="1354138" lvl="1" indent="-609600">
              <a:tabLst>
                <a:tab pos="454025" algn="l"/>
                <a:tab pos="920750" algn="l"/>
                <a:tab pos="1373188" algn="l"/>
                <a:tab pos="1828800" algn="l"/>
                <a:tab pos="2284413" algn="l"/>
                <a:tab pos="2738438" algn="l"/>
              </a:tabLst>
            </a:pPr>
            <a:r>
              <a:rPr lang="en-US" sz="2000" dirty="0">
                <a:latin typeface="Arial" charset="0"/>
              </a:rPr>
              <a:t>	--	in this case, factors that affect dispersal may be critical for allowing coexistence (</a:t>
            </a:r>
            <a:r>
              <a:rPr lang="en-US" sz="2000" dirty="0" err="1">
                <a:latin typeface="Arial" charset="0"/>
              </a:rPr>
              <a:t>Gause</a:t>
            </a:r>
            <a:r>
              <a:rPr lang="en-US" sz="2000" dirty="0">
                <a:latin typeface="Arial" charset="0"/>
              </a:rPr>
              <a:t> and </a:t>
            </a:r>
            <a:r>
              <a:rPr lang="en-US" sz="2000" dirty="0" err="1">
                <a:latin typeface="Arial" charset="0"/>
              </a:rPr>
              <a:t>Huffaker</a:t>
            </a:r>
            <a:r>
              <a:rPr lang="en-US" sz="2000" dirty="0">
                <a:latin typeface="Arial" charset="0"/>
              </a:rPr>
              <a:t>).</a:t>
            </a:r>
          </a:p>
          <a:p>
            <a:pPr marL="1354138" lvl="1" indent="-609600">
              <a:tabLst>
                <a:tab pos="454025" algn="l"/>
                <a:tab pos="920750" algn="l"/>
                <a:tab pos="1373188" algn="l"/>
                <a:tab pos="1828800" algn="l"/>
                <a:tab pos="2284413" algn="l"/>
                <a:tab pos="2738438" algn="l"/>
              </a:tabLst>
            </a:pPr>
            <a:r>
              <a:rPr lang="en-US" sz="2000" dirty="0">
                <a:latin typeface="Arial" charset="0"/>
              </a:rPr>
              <a:t>	--	some of the factors that </a:t>
            </a:r>
            <a:r>
              <a:rPr lang="en-US" sz="2000" dirty="0" err="1">
                <a:latin typeface="Arial" charset="0"/>
              </a:rPr>
              <a:t>Huffaker</a:t>
            </a:r>
            <a:r>
              <a:rPr lang="en-US" sz="2000" dirty="0">
                <a:latin typeface="Arial" charset="0"/>
              </a:rPr>
              <a:t> manipulated should have led to longer coexistence and they did.  For example, the smaller surface area of the oranges increases DD of prey (matches </a:t>
            </a:r>
            <a:r>
              <a:rPr lang="en-US" sz="2000" dirty="0" err="1">
                <a:latin typeface="Arial" charset="0"/>
              </a:rPr>
              <a:t>Rosenzweig</a:t>
            </a:r>
            <a:r>
              <a:rPr lang="en-US" sz="2000" dirty="0">
                <a:latin typeface="Arial" charset="0"/>
              </a:rPr>
              <a:t>/MacArthur </a:t>
            </a:r>
            <a:r>
              <a:rPr lang="en-US" sz="2000" dirty="0" smtClean="0">
                <a:latin typeface="Arial" charset="0"/>
              </a:rPr>
              <a:t>model).  </a:t>
            </a:r>
            <a:r>
              <a:rPr lang="en-US" sz="2000" dirty="0">
                <a:latin typeface="Arial" charset="0"/>
              </a:rPr>
              <a:t>Barriers of various sorts create </a:t>
            </a:r>
            <a:r>
              <a:rPr lang="en-US" sz="2000" dirty="0" err="1">
                <a:latin typeface="Arial" charset="0"/>
              </a:rPr>
              <a:t>refugia</a:t>
            </a:r>
            <a:r>
              <a:rPr lang="en-US" sz="2000" dirty="0">
                <a:latin typeface="Arial" charset="0"/>
              </a:rPr>
              <a:t>.  </a:t>
            </a:r>
          </a:p>
          <a:p>
            <a:pPr marL="1354138" lvl="1" indent="-609600">
              <a:tabLst>
                <a:tab pos="454025" algn="l"/>
                <a:tab pos="920750" algn="l"/>
                <a:tab pos="1373188" algn="l"/>
                <a:tab pos="1828800" algn="l"/>
                <a:tab pos="2284413" algn="l"/>
                <a:tab pos="2738438" algn="l"/>
              </a:tabLst>
            </a:pPr>
            <a:r>
              <a:rPr lang="en-US" sz="2000" dirty="0">
                <a:latin typeface="Arial" charset="0"/>
              </a:rPr>
              <a:t>	--	models have generally been insightful into lab dynamics of predators and prey</a:t>
            </a:r>
          </a:p>
          <a:p>
            <a:pPr marL="1354138" lvl="1" indent="-609600">
              <a:tabLst>
                <a:tab pos="454025" algn="l"/>
                <a:tab pos="920750" algn="l"/>
                <a:tab pos="1373188" algn="l"/>
                <a:tab pos="1828800" algn="l"/>
                <a:tab pos="2284413" algn="l"/>
                <a:tab pos="2738438" algn="l"/>
              </a:tabLst>
            </a:pPr>
            <a:r>
              <a:rPr lang="en-US" sz="2000" dirty="0">
                <a:latin typeface="Arial" charset="0"/>
              </a:rPr>
              <a:t>	--	real-world systems also show oscillations, but may be due to other factors</a:t>
            </a:r>
          </a:p>
          <a:p>
            <a:pPr marL="1354138" lvl="1" indent="-609600">
              <a:tabLst>
                <a:tab pos="454025" algn="l"/>
                <a:tab pos="920750" algn="l"/>
                <a:tab pos="1373188" algn="l"/>
                <a:tab pos="1828800" algn="l"/>
                <a:tab pos="2284413" algn="l"/>
                <a:tab pos="2738438" algn="l"/>
              </a:tabLst>
            </a:pPr>
            <a:r>
              <a:rPr lang="en-US" sz="2000" dirty="0">
                <a:latin typeface="Arial" charset="0"/>
              </a:rPr>
              <a:t>	--	real-world systems often do show predator control of prey #</a:t>
            </a:r>
            <a:r>
              <a:rPr lang="ja-JP" altLang="en-US" sz="2000" dirty="0">
                <a:latin typeface="Arial" charset="0"/>
              </a:rPr>
              <a:t>’</a:t>
            </a:r>
            <a:r>
              <a:rPr lang="en-US" altLang="ja-JP" sz="2000" dirty="0">
                <a:latin typeface="Arial" charset="0"/>
              </a:rPr>
              <a:t>s</a:t>
            </a:r>
          </a:p>
          <a:p>
            <a:pPr>
              <a:tabLst>
                <a:tab pos="454025" algn="l"/>
                <a:tab pos="920750" algn="l"/>
                <a:tab pos="1373188" algn="l"/>
                <a:tab pos="1828800" algn="l"/>
                <a:tab pos="2284413" algn="l"/>
                <a:tab pos="2738438" algn="l"/>
              </a:tabLst>
            </a:pPr>
            <a:endParaRPr lang="en-US" sz="2000" dirty="0">
              <a:solidFill>
                <a:srgbClr val="FF0000"/>
              </a:solidFill>
              <a:latin typeface="Arial" charset="0"/>
            </a:endParaRPr>
          </a:p>
        </p:txBody>
      </p:sp>
      <p:sp>
        <p:nvSpPr>
          <p:cNvPr id="2457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4579"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Group 2"/>
          <p:cNvGraphicFramePr>
            <a:graphicFrameLocks noGrp="1"/>
          </p:cNvGraphicFramePr>
          <p:nvPr/>
        </p:nvGraphicFramePr>
        <p:xfrm>
          <a:off x="838200" y="1752600"/>
          <a:ext cx="7620000" cy="3679825"/>
        </p:xfrm>
        <a:graphic>
          <a:graphicData uri="http://schemas.openxmlformats.org/drawingml/2006/table">
            <a:tbl>
              <a:tblPr/>
              <a:tblGrid>
                <a:gridCol w="1524000"/>
                <a:gridCol w="1693863"/>
                <a:gridCol w="1608137"/>
                <a:gridCol w="1346200"/>
                <a:gridCol w="1447800"/>
              </a:tblGrid>
              <a:tr h="9694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equations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(b-d)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Equilibrium (dN/dt = 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Phase-space isoclines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predictions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competition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Who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predation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Oscillations?</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3" name="Rectangle 29"/>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0204" name="Rectangle 30"/>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0205" name="Rectangle 33"/>
          <p:cNvSpPr>
            <a:spLocks noChangeArrowheads="1"/>
          </p:cNvSpPr>
          <p:nvPr/>
        </p:nvSpPr>
        <p:spPr bwMode="auto">
          <a:xfrm>
            <a:off x="5867400" y="2895600"/>
            <a:ext cx="990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206" name="Line 34"/>
          <p:cNvSpPr>
            <a:spLocks noChangeShapeType="1"/>
          </p:cNvSpPr>
          <p:nvPr/>
        </p:nvSpPr>
        <p:spPr bwMode="auto">
          <a:xfrm>
            <a:off x="5867400" y="3048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35"/>
          <p:cNvSpPr>
            <a:spLocks noChangeShapeType="1"/>
          </p:cNvSpPr>
          <p:nvPr/>
        </p:nvSpPr>
        <p:spPr bwMode="auto">
          <a:xfrm>
            <a:off x="5867400" y="32766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Rectangle 36"/>
          <p:cNvSpPr>
            <a:spLocks noChangeArrowheads="1"/>
          </p:cNvSpPr>
          <p:nvPr/>
        </p:nvSpPr>
        <p:spPr bwMode="auto">
          <a:xfrm>
            <a:off x="5867400" y="4267200"/>
            <a:ext cx="990600" cy="8382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50209" name="Line 37"/>
          <p:cNvSpPr>
            <a:spLocks noChangeShapeType="1"/>
          </p:cNvSpPr>
          <p:nvPr/>
        </p:nvSpPr>
        <p:spPr bwMode="auto">
          <a:xfrm>
            <a:off x="5867400" y="47244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0" name="Line 38"/>
          <p:cNvSpPr>
            <a:spLocks noChangeShapeType="1"/>
          </p:cNvSpPr>
          <p:nvPr/>
        </p:nvSpPr>
        <p:spPr bwMode="auto">
          <a:xfrm>
            <a:off x="6324600" y="4267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0211" name="Picture 4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212" name="Object 2"/>
          <p:cNvGraphicFramePr>
            <a:graphicFrameLocks noChangeAspect="1"/>
          </p:cNvGraphicFramePr>
          <p:nvPr/>
        </p:nvGraphicFramePr>
        <p:xfrm>
          <a:off x="2362200" y="2895600"/>
          <a:ext cx="1636713" cy="433388"/>
        </p:xfrm>
        <a:graphic>
          <a:graphicData uri="http://schemas.openxmlformats.org/presentationml/2006/ole">
            <mc:AlternateContent xmlns:mc="http://schemas.openxmlformats.org/markup-compatibility/2006">
              <mc:Choice xmlns:v="urn:schemas-microsoft-com:vml" Requires="v">
                <p:oleObj spid="_x0000_s1093" name="Equation" r:id="rId5" imgW="1727200" imgH="457200" progId="Equation.3">
                  <p:embed/>
                </p:oleObj>
              </mc:Choice>
              <mc:Fallback>
                <p:oleObj name="Equation" r:id="rId5" imgW="1727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367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3" name="Object 3"/>
          <p:cNvGraphicFramePr>
            <a:graphicFrameLocks noChangeAspect="1"/>
          </p:cNvGraphicFramePr>
          <p:nvPr/>
        </p:nvGraphicFramePr>
        <p:xfrm>
          <a:off x="2362200" y="3505200"/>
          <a:ext cx="1720850" cy="433388"/>
        </p:xfrm>
        <a:graphic>
          <a:graphicData uri="http://schemas.openxmlformats.org/presentationml/2006/ole">
            <mc:AlternateContent xmlns:mc="http://schemas.openxmlformats.org/markup-compatibility/2006">
              <mc:Choice xmlns:v="urn:schemas-microsoft-com:vml" Requires="v">
                <p:oleObj spid="_x0000_s1094" name="Equation" r:id="rId7" imgW="1816100" imgH="457200" progId="Equation.3">
                  <p:embed/>
                </p:oleObj>
              </mc:Choice>
              <mc:Fallback>
                <p:oleObj name="Equation" r:id="rId7" imgW="1816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05200"/>
                        <a:ext cx="17208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4" name="Object 4"/>
          <p:cNvGraphicFramePr>
            <a:graphicFrameLocks noChangeAspect="1"/>
          </p:cNvGraphicFramePr>
          <p:nvPr/>
        </p:nvGraphicFramePr>
        <p:xfrm>
          <a:off x="4191000" y="3124200"/>
          <a:ext cx="1360488" cy="254000"/>
        </p:xfrm>
        <a:graphic>
          <a:graphicData uri="http://schemas.openxmlformats.org/presentationml/2006/ole">
            <mc:AlternateContent xmlns:mc="http://schemas.openxmlformats.org/markup-compatibility/2006">
              <mc:Choice xmlns:v="urn:schemas-microsoft-com:vml" Requires="v">
                <p:oleObj spid="_x0000_s1095" name="Equation" r:id="rId9" imgW="952500" imgH="177800" progId="Equation.3">
                  <p:embed/>
                </p:oleObj>
              </mc:Choice>
              <mc:Fallback>
                <p:oleObj name="Equation" r:id="rId9" imgW="952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124200"/>
                        <a:ext cx="1360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5" name="Object 5"/>
          <p:cNvGraphicFramePr>
            <a:graphicFrameLocks noChangeAspect="1"/>
          </p:cNvGraphicFramePr>
          <p:nvPr/>
        </p:nvGraphicFramePr>
        <p:xfrm>
          <a:off x="4173538" y="3581400"/>
          <a:ext cx="1397000" cy="254000"/>
        </p:xfrm>
        <a:graphic>
          <a:graphicData uri="http://schemas.openxmlformats.org/presentationml/2006/ole">
            <mc:AlternateContent xmlns:mc="http://schemas.openxmlformats.org/markup-compatibility/2006">
              <mc:Choice xmlns:v="urn:schemas-microsoft-com:vml" Requires="v">
                <p:oleObj spid="_x0000_s1096" name="Equation" r:id="rId11" imgW="977900" imgH="177800" progId="Equation.3">
                  <p:embed/>
                </p:oleObj>
              </mc:Choice>
              <mc:Fallback>
                <p:oleObj name="Equation" r:id="rId11" imgW="9779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538" y="3581400"/>
                        <a:ext cx="1397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6" name="Object 6"/>
          <p:cNvGraphicFramePr>
            <a:graphicFrameLocks noChangeAspect="1"/>
          </p:cNvGraphicFramePr>
          <p:nvPr/>
        </p:nvGraphicFramePr>
        <p:xfrm>
          <a:off x="2516188" y="4191000"/>
          <a:ext cx="1444625" cy="482600"/>
        </p:xfrm>
        <a:graphic>
          <a:graphicData uri="http://schemas.openxmlformats.org/presentationml/2006/ole">
            <mc:AlternateContent xmlns:mc="http://schemas.openxmlformats.org/markup-compatibility/2006">
              <mc:Choice xmlns:v="urn:schemas-microsoft-com:vml" Requires="v">
                <p:oleObj spid="_x0000_s1097" name="Equation" r:id="rId13" imgW="1104900" imgH="368300" progId="Equation.3">
                  <p:embed/>
                </p:oleObj>
              </mc:Choice>
              <mc:Fallback>
                <p:oleObj name="Equation" r:id="rId13" imgW="1104900" imgH="368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6188" y="4191000"/>
                        <a:ext cx="14446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7" name="Object 7"/>
          <p:cNvGraphicFramePr>
            <a:graphicFrameLocks noChangeAspect="1"/>
          </p:cNvGraphicFramePr>
          <p:nvPr/>
        </p:nvGraphicFramePr>
        <p:xfrm>
          <a:off x="2384425" y="4800600"/>
          <a:ext cx="1695450" cy="482600"/>
        </p:xfrm>
        <a:graphic>
          <a:graphicData uri="http://schemas.openxmlformats.org/presentationml/2006/ole">
            <mc:AlternateContent xmlns:mc="http://schemas.openxmlformats.org/markup-compatibility/2006">
              <mc:Choice xmlns:v="urn:schemas-microsoft-com:vml" Requires="v">
                <p:oleObj spid="_x0000_s1098" name="Equation" r:id="rId15" imgW="1295400" imgH="368300" progId="Equation.3">
                  <p:embed/>
                </p:oleObj>
              </mc:Choice>
              <mc:Fallback>
                <p:oleObj name="Equation" r:id="rId15" imgW="1295400" imgH="3683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4425" y="4800600"/>
                        <a:ext cx="16954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8" name="Object 8"/>
          <p:cNvGraphicFramePr>
            <a:graphicFrameLocks noChangeAspect="1"/>
          </p:cNvGraphicFramePr>
          <p:nvPr/>
        </p:nvGraphicFramePr>
        <p:xfrm>
          <a:off x="4552950" y="4083050"/>
          <a:ext cx="777875" cy="673100"/>
        </p:xfrm>
        <a:graphic>
          <a:graphicData uri="http://schemas.openxmlformats.org/presentationml/2006/ole">
            <mc:AlternateContent xmlns:mc="http://schemas.openxmlformats.org/markup-compatibility/2006">
              <mc:Choice xmlns:v="urn:schemas-microsoft-com:vml" Requires="v">
                <p:oleObj spid="_x0000_s1099" name="Equation" r:id="rId17" imgW="469900" imgH="406400" progId="Equation.3">
                  <p:embed/>
                </p:oleObj>
              </mc:Choice>
              <mc:Fallback>
                <p:oleObj name="Equation" r:id="rId17" imgW="469900" imgH="406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2950" y="4083050"/>
                        <a:ext cx="7778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9" name="Object 9"/>
          <p:cNvGraphicFramePr>
            <a:graphicFrameLocks noChangeAspect="1"/>
          </p:cNvGraphicFramePr>
          <p:nvPr/>
        </p:nvGraphicFramePr>
        <p:xfrm>
          <a:off x="4497388" y="4759325"/>
          <a:ext cx="954087" cy="641350"/>
        </p:xfrm>
        <a:graphic>
          <a:graphicData uri="http://schemas.openxmlformats.org/presentationml/2006/ole">
            <mc:AlternateContent xmlns:mc="http://schemas.openxmlformats.org/markup-compatibility/2006">
              <mc:Choice xmlns:v="urn:schemas-microsoft-com:vml" Requires="v">
                <p:oleObj spid="_x0000_s1100" name="Equation" r:id="rId19" imgW="622300" imgH="419100" progId="Equation.3">
                  <p:embed/>
                </p:oleObj>
              </mc:Choice>
              <mc:Fallback>
                <p:oleObj name="Equation" r:id="rId19" imgW="622300" imgH="4191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7388" y="4759325"/>
                        <a:ext cx="954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356029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222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52227" name="Object 2"/>
          <p:cNvGraphicFramePr>
            <a:graphicFrameLocks noChangeAspect="1"/>
          </p:cNvGraphicFramePr>
          <p:nvPr/>
        </p:nvGraphicFramePr>
        <p:xfrm>
          <a:off x="892175" y="2259013"/>
          <a:ext cx="3354388" cy="963612"/>
        </p:xfrm>
        <a:graphic>
          <a:graphicData uri="http://schemas.openxmlformats.org/presentationml/2006/ole">
            <mc:AlternateContent xmlns:mc="http://schemas.openxmlformats.org/markup-compatibility/2006">
              <mc:Choice xmlns:v="urn:schemas-microsoft-com:vml" Requires="v">
                <p:oleObj spid="_x0000_s95269" name="Equation" r:id="rId4" imgW="1282700" imgH="368300" progId="Equation.3">
                  <p:embed/>
                </p:oleObj>
              </mc:Choice>
              <mc:Fallback>
                <p:oleObj name="Equation" r:id="rId4" imgW="1282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2259013"/>
                        <a:ext cx="3354388"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2228" name="Object 3"/>
          <p:cNvGraphicFramePr>
            <a:graphicFrameLocks noChangeAspect="1"/>
          </p:cNvGraphicFramePr>
          <p:nvPr/>
        </p:nvGraphicFramePr>
        <p:xfrm>
          <a:off x="730250" y="4643438"/>
          <a:ext cx="3822700" cy="963612"/>
        </p:xfrm>
        <a:graphic>
          <a:graphicData uri="http://schemas.openxmlformats.org/presentationml/2006/ole">
            <mc:AlternateContent xmlns:mc="http://schemas.openxmlformats.org/markup-compatibility/2006">
              <mc:Choice xmlns:v="urn:schemas-microsoft-com:vml" Requires="v">
                <p:oleObj spid="_x0000_s95270" name="Equation" r:id="rId6" imgW="1460500" imgH="368300" progId="Equation.3">
                  <p:embed/>
                </p:oleObj>
              </mc:Choice>
              <mc:Fallback>
                <p:oleObj name="Equation" r:id="rId6" imgW="1460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0" y="4643438"/>
                        <a:ext cx="38227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2229" name="Object 4"/>
          <p:cNvGraphicFramePr>
            <a:graphicFrameLocks noChangeAspect="1"/>
          </p:cNvGraphicFramePr>
          <p:nvPr/>
        </p:nvGraphicFramePr>
        <p:xfrm>
          <a:off x="5143500" y="1985963"/>
          <a:ext cx="1860550" cy="1662112"/>
        </p:xfrm>
        <a:graphic>
          <a:graphicData uri="http://schemas.openxmlformats.org/presentationml/2006/ole">
            <mc:AlternateContent xmlns:mc="http://schemas.openxmlformats.org/markup-compatibility/2006">
              <mc:Choice xmlns:v="urn:schemas-microsoft-com:vml" Requires="v">
                <p:oleObj spid="_x0000_s95271" name="Equation" r:id="rId8" imgW="711200" imgH="635000" progId="Equation.3">
                  <p:embed/>
                </p:oleObj>
              </mc:Choice>
              <mc:Fallback>
                <p:oleObj name="Equation" r:id="rId8" imgW="711200" imgH="635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0" y="1985963"/>
                        <a:ext cx="186055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2230" name="Object 5"/>
          <p:cNvGraphicFramePr>
            <a:graphicFrameLocks noChangeAspect="1"/>
          </p:cNvGraphicFramePr>
          <p:nvPr/>
        </p:nvGraphicFramePr>
        <p:xfrm>
          <a:off x="5321300" y="4500563"/>
          <a:ext cx="2327275" cy="1662112"/>
        </p:xfrm>
        <a:graphic>
          <a:graphicData uri="http://schemas.openxmlformats.org/presentationml/2006/ole">
            <mc:AlternateContent xmlns:mc="http://schemas.openxmlformats.org/markup-compatibility/2006">
              <mc:Choice xmlns:v="urn:schemas-microsoft-com:vml" Requires="v">
                <p:oleObj spid="_x0000_s95272" name="Equation" r:id="rId10" imgW="889000" imgH="635000" progId="Equation.3">
                  <p:embed/>
                </p:oleObj>
              </mc:Choice>
              <mc:Fallback>
                <p:oleObj name="Equation" r:id="rId10" imgW="889000" imgH="635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1300" y="4500563"/>
                        <a:ext cx="2327275"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231" name="Rectangle 9"/>
          <p:cNvSpPr>
            <a:spLocks noChangeArrowheads="1"/>
          </p:cNvSpPr>
          <p:nvPr/>
        </p:nvSpPr>
        <p:spPr bwMode="auto">
          <a:xfrm>
            <a:off x="838200" y="17526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prey:</a:t>
            </a:r>
          </a:p>
        </p:txBody>
      </p:sp>
      <p:sp>
        <p:nvSpPr>
          <p:cNvPr id="52232" name="Rectangle 10"/>
          <p:cNvSpPr>
            <a:spLocks noChangeArrowheads="1"/>
          </p:cNvSpPr>
          <p:nvPr/>
        </p:nvSpPr>
        <p:spPr bwMode="auto">
          <a:xfrm>
            <a:off x="762000" y="39624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predator:</a:t>
            </a:r>
          </a:p>
        </p:txBody>
      </p:sp>
      <p:pic>
        <p:nvPicPr>
          <p:cNvPr id="52233" name="Picture 12" descr="EcologyTo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336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2233" name="Picture 1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066800" y="685800"/>
            <a:ext cx="6375400" cy="5854700"/>
          </a:xfrm>
          <a:prstGeom prst="rect">
            <a:avLst/>
          </a:prstGeom>
        </p:spPr>
      </p:pic>
    </p:spTree>
    <p:extLst>
      <p:ext uri="{BB962C8B-B14F-4D97-AF65-F5344CB8AC3E}">
        <p14:creationId xmlns:p14="http://schemas.microsoft.com/office/powerpoint/2010/main" val="30872099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7612</TotalTime>
  <Words>440</Words>
  <Application>Microsoft Macintosh PowerPoint</Application>
  <PresentationFormat>On-screen Show (4:3)</PresentationFormat>
  <Paragraphs>202</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305</cp:revision>
  <dcterms:created xsi:type="dcterms:W3CDTF">2010-11-10T00:36:19Z</dcterms:created>
  <dcterms:modified xsi:type="dcterms:W3CDTF">2016-10-25T17:57:06Z</dcterms:modified>
</cp:coreProperties>
</file>