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29.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30.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3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32.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3.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34.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654" r:id="rId2"/>
    <p:sldId id="615" r:id="rId3"/>
    <p:sldId id="564" r:id="rId4"/>
    <p:sldId id="612" r:id="rId5"/>
    <p:sldId id="616" r:id="rId6"/>
    <p:sldId id="613" r:id="rId7"/>
    <p:sldId id="617" r:id="rId8"/>
    <p:sldId id="618" r:id="rId9"/>
    <p:sldId id="619" r:id="rId10"/>
    <p:sldId id="600" r:id="rId11"/>
    <p:sldId id="601" r:id="rId12"/>
    <p:sldId id="602" r:id="rId13"/>
    <p:sldId id="603" r:id="rId14"/>
    <p:sldId id="604" r:id="rId15"/>
    <p:sldId id="605" r:id="rId16"/>
    <p:sldId id="606" r:id="rId17"/>
    <p:sldId id="607" r:id="rId18"/>
    <p:sldId id="608" r:id="rId19"/>
    <p:sldId id="609" r:id="rId20"/>
    <p:sldId id="610" r:id="rId21"/>
    <p:sldId id="611" r:id="rId22"/>
    <p:sldId id="620" r:id="rId23"/>
    <p:sldId id="621" r:id="rId24"/>
    <p:sldId id="622" r:id="rId25"/>
    <p:sldId id="623" r:id="rId26"/>
    <p:sldId id="624" r:id="rId27"/>
    <p:sldId id="625" r:id="rId28"/>
    <p:sldId id="626" r:id="rId29"/>
    <p:sldId id="627" r:id="rId30"/>
    <p:sldId id="628" r:id="rId31"/>
    <p:sldId id="629" r:id="rId32"/>
    <p:sldId id="630" r:id="rId33"/>
    <p:sldId id="631" r:id="rId34"/>
    <p:sldId id="632" r:id="rId35"/>
    <p:sldId id="633" r:id="rId36"/>
    <p:sldId id="634" r:id="rId37"/>
    <p:sldId id="635" r:id="rId38"/>
    <p:sldId id="636" r:id="rId39"/>
    <p:sldId id="637" r:id="rId40"/>
    <p:sldId id="638" r:id="rId41"/>
    <p:sldId id="639" r:id="rId42"/>
    <p:sldId id="640" r:id="rId43"/>
    <p:sldId id="641" r:id="rId44"/>
    <p:sldId id="642" r:id="rId45"/>
    <p:sldId id="643" r:id="rId46"/>
    <p:sldId id="644" r:id="rId47"/>
    <p:sldId id="645" r:id="rId48"/>
    <p:sldId id="646" r:id="rId49"/>
    <p:sldId id="647" r:id="rId50"/>
    <p:sldId id="550"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53" autoAdjust="0"/>
    <p:restoredTop sz="82288" autoAdjust="0"/>
  </p:normalViewPr>
  <p:slideViewPr>
    <p:cSldViewPr>
      <p:cViewPr varScale="1">
        <p:scale>
          <a:sx n="70" d="100"/>
          <a:sy n="70" d="100"/>
        </p:scale>
        <p:origin x="-96" y="-744"/>
      </p:cViewPr>
      <p:guideLst>
        <p:guide orient="horz" pos="2160"/>
        <p:guide pos="2880"/>
      </p:guideLst>
    </p:cSldViewPr>
  </p:slideViewPr>
  <p:outlineViewPr>
    <p:cViewPr>
      <p:scale>
        <a:sx n="33" d="100"/>
        <a:sy n="33" d="100"/>
      </p:scale>
      <p:origin x="0" y="1520"/>
    </p:cViewPr>
  </p:outlineViewPr>
  <p:notesTextViewPr>
    <p:cViewPr>
      <p:scale>
        <a:sx n="100" d="100"/>
        <a:sy n="100" d="100"/>
      </p:scale>
      <p:origin x="0" y="0"/>
    </p:cViewPr>
  </p:notesTextViewPr>
  <p:sorterViewPr>
    <p:cViewPr varScale="1">
      <p:scale>
        <a:sx n="100" d="100"/>
        <a:sy n="100" d="100"/>
      </p:scale>
      <p:origin x="0" y="13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Sheet1!$E$3</c:f>
              <c:strCache>
                <c:ptCount val="1"/>
                <c:pt idx="0">
                  <c:v>Nt+1</c:v>
                </c:pt>
              </c:strCache>
            </c:strRef>
          </c:tx>
          <c:spPr>
            <a:ln>
              <a:solidFill>
                <a:srgbClr val="0000FF"/>
              </a:solidFill>
            </a:ln>
          </c:spPr>
          <c:xVal>
            <c:numRef>
              <c:f>Sheet1!$D$4:$D$16</c:f>
              <c:numCache>
                <c:formatCode>0</c:formatCode>
                <c:ptCount val="13"/>
                <c:pt idx="0" formatCode="General">
                  <c:v>1.0</c:v>
                </c:pt>
                <c:pt idx="1">
                  <c:v>1.99</c:v>
                </c:pt>
                <c:pt idx="2">
                  <c:v>3.940399</c:v>
                </c:pt>
                <c:pt idx="3">
                  <c:v>7.725530557207903</c:v>
                </c:pt>
                <c:pt idx="4">
                  <c:v>14.85422289051244</c:v>
                </c:pt>
                <c:pt idx="5">
                  <c:v>27.50196640421464</c:v>
                </c:pt>
                <c:pt idx="6">
                  <c:v>47.44035124744377</c:v>
                </c:pt>
                <c:pt idx="7">
                  <c:v>72.37483323007915</c:v>
                </c:pt>
                <c:pt idx="8">
                  <c:v>92.3685016093406</c:v>
                </c:pt>
                <c:pt idx="9">
                  <c:v>99.41760232313363</c:v>
                </c:pt>
                <c:pt idx="10">
                  <c:v>99.99660812945955</c:v>
                </c:pt>
                <c:pt idx="11">
                  <c:v>99.9999998849522</c:v>
                </c:pt>
                <c:pt idx="12" formatCode="General">
                  <c:v>100.0</c:v>
                </c:pt>
              </c:numCache>
            </c:numRef>
          </c:xVal>
          <c:yVal>
            <c:numRef>
              <c:f>Sheet1!$E$4:$E$16</c:f>
              <c:numCache>
                <c:formatCode>0</c:formatCode>
                <c:ptCount val="13"/>
                <c:pt idx="0">
                  <c:v>1.99</c:v>
                </c:pt>
                <c:pt idx="1">
                  <c:v>3.940399</c:v>
                </c:pt>
                <c:pt idx="2">
                  <c:v>7.725530557207903</c:v>
                </c:pt>
                <c:pt idx="3">
                  <c:v>14.85422289051244</c:v>
                </c:pt>
                <c:pt idx="4">
                  <c:v>27.50196640421464</c:v>
                </c:pt>
                <c:pt idx="5">
                  <c:v>47.44035124744377</c:v>
                </c:pt>
                <c:pt idx="6">
                  <c:v>72.37483323007915</c:v>
                </c:pt>
                <c:pt idx="7">
                  <c:v>92.3685016093406</c:v>
                </c:pt>
                <c:pt idx="8">
                  <c:v>99.41760232313363</c:v>
                </c:pt>
                <c:pt idx="9">
                  <c:v>99.99660812945955</c:v>
                </c:pt>
                <c:pt idx="10">
                  <c:v>99.9999998849522</c:v>
                </c:pt>
                <c:pt idx="11" formatCode="General">
                  <c:v>100.0</c:v>
                </c:pt>
                <c:pt idx="12" formatCode="General">
                  <c:v>100.0</c:v>
                </c:pt>
              </c:numCache>
            </c:numRef>
          </c:yVal>
          <c:smooth val="1"/>
        </c:ser>
        <c:dLbls>
          <c:showLegendKey val="0"/>
          <c:showVal val="0"/>
          <c:showCatName val="0"/>
          <c:showSerName val="0"/>
          <c:showPercent val="0"/>
          <c:showBubbleSize val="0"/>
        </c:dLbls>
        <c:axId val="2117634344"/>
        <c:axId val="2117585352"/>
      </c:scatterChart>
      <c:valAx>
        <c:axId val="2117634344"/>
        <c:scaling>
          <c:orientation val="minMax"/>
        </c:scaling>
        <c:delete val="0"/>
        <c:axPos val="b"/>
        <c:numFmt formatCode="General" sourceLinked="1"/>
        <c:majorTickMark val="out"/>
        <c:minorTickMark val="none"/>
        <c:tickLblPos val="nextTo"/>
        <c:crossAx val="2117585352"/>
        <c:crosses val="autoZero"/>
        <c:crossBetween val="midCat"/>
      </c:valAx>
      <c:valAx>
        <c:axId val="2117585352"/>
        <c:scaling>
          <c:orientation val="minMax"/>
        </c:scaling>
        <c:delete val="0"/>
        <c:axPos val="l"/>
        <c:majorGridlines/>
        <c:numFmt formatCode="0" sourceLinked="1"/>
        <c:majorTickMark val="out"/>
        <c:minorTickMark val="none"/>
        <c:tickLblPos val="nextTo"/>
        <c:crossAx val="2117634344"/>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Sheet1!$D$3</c:f>
              <c:strCache>
                <c:ptCount val="1"/>
                <c:pt idx="0">
                  <c:v>Nt</c:v>
                </c:pt>
              </c:strCache>
            </c:strRef>
          </c:tx>
          <c:spPr>
            <a:ln>
              <a:solidFill>
                <a:srgbClr val="0000FF"/>
              </a:solidFill>
            </a:ln>
          </c:spPr>
          <c:xVal>
            <c:numRef>
              <c:f>Sheet1!$C$4:$C$16</c:f>
              <c:numCache>
                <c:formatCode>General</c:formatCode>
                <c:ptCount val="13"/>
                <c:pt idx="0">
                  <c:v>1.0</c:v>
                </c:pt>
                <c:pt idx="1">
                  <c:v>2.0</c:v>
                </c:pt>
                <c:pt idx="2">
                  <c:v>3.0</c:v>
                </c:pt>
                <c:pt idx="3">
                  <c:v>4.0</c:v>
                </c:pt>
                <c:pt idx="4">
                  <c:v>5.0</c:v>
                </c:pt>
                <c:pt idx="5">
                  <c:v>6.0</c:v>
                </c:pt>
                <c:pt idx="6">
                  <c:v>7.0</c:v>
                </c:pt>
                <c:pt idx="7">
                  <c:v>8.0</c:v>
                </c:pt>
                <c:pt idx="8">
                  <c:v>9.0</c:v>
                </c:pt>
                <c:pt idx="9">
                  <c:v>10.0</c:v>
                </c:pt>
                <c:pt idx="10">
                  <c:v>11.0</c:v>
                </c:pt>
                <c:pt idx="11">
                  <c:v>12.0</c:v>
                </c:pt>
                <c:pt idx="12">
                  <c:v>13.0</c:v>
                </c:pt>
              </c:numCache>
            </c:numRef>
          </c:xVal>
          <c:yVal>
            <c:numRef>
              <c:f>Sheet1!$D$4:$D$16</c:f>
              <c:numCache>
                <c:formatCode>0</c:formatCode>
                <c:ptCount val="13"/>
                <c:pt idx="0" formatCode="General">
                  <c:v>1.0</c:v>
                </c:pt>
                <c:pt idx="1">
                  <c:v>1.99</c:v>
                </c:pt>
                <c:pt idx="2">
                  <c:v>3.940399</c:v>
                </c:pt>
                <c:pt idx="3">
                  <c:v>7.725530557207907</c:v>
                </c:pt>
                <c:pt idx="4">
                  <c:v>14.85422289051244</c:v>
                </c:pt>
                <c:pt idx="5">
                  <c:v>27.50196640421464</c:v>
                </c:pt>
                <c:pt idx="6">
                  <c:v>47.44035124744377</c:v>
                </c:pt>
                <c:pt idx="7">
                  <c:v>72.37483323007915</c:v>
                </c:pt>
                <c:pt idx="8">
                  <c:v>92.3685016093406</c:v>
                </c:pt>
                <c:pt idx="9">
                  <c:v>99.41760232313363</c:v>
                </c:pt>
                <c:pt idx="10">
                  <c:v>99.99660812945955</c:v>
                </c:pt>
                <c:pt idx="11">
                  <c:v>99.9999998849522</c:v>
                </c:pt>
                <c:pt idx="12" formatCode="General">
                  <c:v>100.0</c:v>
                </c:pt>
              </c:numCache>
            </c:numRef>
          </c:yVal>
          <c:smooth val="1"/>
        </c:ser>
        <c:dLbls>
          <c:showLegendKey val="0"/>
          <c:showVal val="0"/>
          <c:showCatName val="0"/>
          <c:showSerName val="0"/>
          <c:showPercent val="0"/>
          <c:showBubbleSize val="0"/>
        </c:dLbls>
        <c:axId val="2117636744"/>
        <c:axId val="2117653016"/>
      </c:scatterChart>
      <c:valAx>
        <c:axId val="2117636744"/>
        <c:scaling>
          <c:orientation val="minMax"/>
        </c:scaling>
        <c:delete val="0"/>
        <c:axPos val="b"/>
        <c:numFmt formatCode="General" sourceLinked="1"/>
        <c:majorTickMark val="out"/>
        <c:minorTickMark val="none"/>
        <c:tickLblPos val="nextTo"/>
        <c:crossAx val="2117653016"/>
        <c:crosses val="autoZero"/>
        <c:crossBetween val="midCat"/>
      </c:valAx>
      <c:valAx>
        <c:axId val="2117653016"/>
        <c:scaling>
          <c:orientation val="minMax"/>
        </c:scaling>
        <c:delete val="0"/>
        <c:axPos val="l"/>
        <c:majorGridlines/>
        <c:numFmt formatCode="General" sourceLinked="1"/>
        <c:majorTickMark val="out"/>
        <c:minorTickMark val="none"/>
        <c:tickLblPos val="nextTo"/>
        <c:crossAx val="2117636744"/>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Sheet1!$E$3</c:f>
              <c:strCache>
                <c:ptCount val="1"/>
                <c:pt idx="0">
                  <c:v>Nt+1</c:v>
                </c:pt>
              </c:strCache>
            </c:strRef>
          </c:tx>
          <c:spPr>
            <a:ln w="76200">
              <a:solidFill>
                <a:srgbClr val="0000FF"/>
              </a:solidFill>
            </a:ln>
          </c:spPr>
          <c:xVal>
            <c:numRef>
              <c:f>Sheet1!$D$4:$D$16</c:f>
              <c:numCache>
                <c:formatCode>0</c:formatCode>
                <c:ptCount val="13"/>
                <c:pt idx="0" formatCode="General">
                  <c:v>1.0</c:v>
                </c:pt>
                <c:pt idx="1">
                  <c:v>1.99</c:v>
                </c:pt>
                <c:pt idx="2">
                  <c:v>3.940399</c:v>
                </c:pt>
                <c:pt idx="3">
                  <c:v>7.7255305572079</c:v>
                </c:pt>
                <c:pt idx="4">
                  <c:v>14.85422289051244</c:v>
                </c:pt>
                <c:pt idx="5">
                  <c:v>27.50196640421464</c:v>
                </c:pt>
                <c:pt idx="6">
                  <c:v>47.44035124744377</c:v>
                </c:pt>
                <c:pt idx="7">
                  <c:v>72.37483323007915</c:v>
                </c:pt>
                <c:pt idx="8">
                  <c:v>92.3685016093406</c:v>
                </c:pt>
                <c:pt idx="9">
                  <c:v>99.41760232313363</c:v>
                </c:pt>
                <c:pt idx="10">
                  <c:v>99.99660812945955</c:v>
                </c:pt>
                <c:pt idx="11">
                  <c:v>99.9999998849522</c:v>
                </c:pt>
                <c:pt idx="12" formatCode="General">
                  <c:v>100.0</c:v>
                </c:pt>
              </c:numCache>
            </c:numRef>
          </c:xVal>
          <c:yVal>
            <c:numRef>
              <c:f>Sheet1!$E$4:$E$16</c:f>
              <c:numCache>
                <c:formatCode>0</c:formatCode>
                <c:ptCount val="13"/>
                <c:pt idx="0">
                  <c:v>1.99</c:v>
                </c:pt>
                <c:pt idx="1">
                  <c:v>3.940399</c:v>
                </c:pt>
                <c:pt idx="2">
                  <c:v>7.7255305572079</c:v>
                </c:pt>
                <c:pt idx="3">
                  <c:v>14.85422289051244</c:v>
                </c:pt>
                <c:pt idx="4">
                  <c:v>27.50196640421464</c:v>
                </c:pt>
                <c:pt idx="5">
                  <c:v>47.44035124744377</c:v>
                </c:pt>
                <c:pt idx="6">
                  <c:v>72.37483323007915</c:v>
                </c:pt>
                <c:pt idx="7">
                  <c:v>92.3685016093406</c:v>
                </c:pt>
                <c:pt idx="8">
                  <c:v>99.41760232313363</c:v>
                </c:pt>
                <c:pt idx="9">
                  <c:v>99.99660812945955</c:v>
                </c:pt>
                <c:pt idx="10">
                  <c:v>99.9999998849522</c:v>
                </c:pt>
                <c:pt idx="11" formatCode="General">
                  <c:v>100.0</c:v>
                </c:pt>
                <c:pt idx="12" formatCode="General">
                  <c:v>100.0</c:v>
                </c:pt>
              </c:numCache>
            </c:numRef>
          </c:yVal>
          <c:smooth val="1"/>
        </c:ser>
        <c:dLbls>
          <c:showLegendKey val="0"/>
          <c:showVal val="0"/>
          <c:showCatName val="0"/>
          <c:showSerName val="0"/>
          <c:showPercent val="0"/>
          <c:showBubbleSize val="0"/>
        </c:dLbls>
        <c:axId val="-2117728264"/>
        <c:axId val="-2117725240"/>
      </c:scatterChart>
      <c:valAx>
        <c:axId val="-2117728264"/>
        <c:scaling>
          <c:orientation val="minMax"/>
        </c:scaling>
        <c:delete val="0"/>
        <c:axPos val="b"/>
        <c:numFmt formatCode="General" sourceLinked="1"/>
        <c:majorTickMark val="out"/>
        <c:minorTickMark val="none"/>
        <c:tickLblPos val="nextTo"/>
        <c:crossAx val="-2117725240"/>
        <c:crosses val="autoZero"/>
        <c:crossBetween val="midCat"/>
      </c:valAx>
      <c:valAx>
        <c:axId val="-2117725240"/>
        <c:scaling>
          <c:orientation val="minMax"/>
        </c:scaling>
        <c:delete val="0"/>
        <c:axPos val="l"/>
        <c:majorGridlines/>
        <c:numFmt formatCode="0" sourceLinked="1"/>
        <c:majorTickMark val="out"/>
        <c:minorTickMark val="none"/>
        <c:tickLblPos val="nextTo"/>
        <c:crossAx val="-2117728264"/>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1" Type="http://schemas.openxmlformats.org/officeDocument/2006/relationships/image" Target="../media/image37.emf"/><Relationship Id="rId2"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1" Type="http://schemas.openxmlformats.org/officeDocument/2006/relationships/image" Target="../media/image37.emf"/><Relationship Id="rId2"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image" Target="../media/image49.emf"/><Relationship Id="rId2"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7" Type="http://schemas.openxmlformats.org/officeDocument/2006/relationships/image" Target="../media/image59.emf"/><Relationship Id="rId8" Type="http://schemas.openxmlformats.org/officeDocument/2006/relationships/image" Target="../media/image60.emf"/><Relationship Id="rId1" Type="http://schemas.openxmlformats.org/officeDocument/2006/relationships/image" Target="../media/image53.emf"/><Relationship Id="rId2" Type="http://schemas.openxmlformats.org/officeDocument/2006/relationships/image" Target="../media/image5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pitchFamily="-10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A332481-B5CB-EE42-A679-B93A42F53F1D}" type="datetime1">
              <a:rPr lang="en-US"/>
              <a:pPr>
                <a:defRPr/>
              </a:pPr>
              <a:t>10/24/16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pitchFamily="-10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262B7DF-BB42-DC46-B466-8D3DFCF5813A}" type="slidenum">
              <a:rPr lang="en-US"/>
              <a:pPr>
                <a:defRPr/>
              </a:pPr>
              <a:t>‹#›</a:t>
            </a:fld>
            <a:endParaRPr lang="en-US"/>
          </a:p>
        </p:txBody>
      </p:sp>
    </p:spTree>
    <p:extLst>
      <p:ext uri="{BB962C8B-B14F-4D97-AF65-F5344CB8AC3E}">
        <p14:creationId xmlns:p14="http://schemas.microsoft.com/office/powerpoint/2010/main" val="1724595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B4F15DA-3962-6D42-940A-2392DC28650F}" type="slidenum">
              <a:rPr lang="en-US" sz="1200"/>
              <a:pPr/>
              <a:t>1</a:t>
            </a:fld>
            <a:endParaRPr lang="en-US" sz="1200"/>
          </a:p>
        </p:txBody>
      </p:sp>
      <p:sp>
        <p:nvSpPr>
          <p:cNvPr id="15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atin typeface="Times" charset="0"/>
                <a:ea typeface="ＭＳ Ｐゴシック" charset="0"/>
                <a:cs typeface="ＭＳ Ｐゴシック" charset="0"/>
              </a:rPr>
              <a:t>Remind the students that their first of two written assignments is due in mid-October.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40F5B3E-56F8-C446-9458-96714AB1B89E}" type="slidenum">
              <a:rPr lang="en-US" sz="1200"/>
              <a:pPr/>
              <a:t>27</a:t>
            </a:fld>
            <a:endParaRPr lang="en-US" sz="1200"/>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charset="0"/>
                <a:ea typeface="ＭＳ Ｐゴシック" charset="0"/>
                <a:cs typeface="ＭＳ Ｐゴシック" charset="0"/>
              </a:rPr>
              <a:t>I think you wanted to take this out? Just checking…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charset="0"/>
                <a:ea typeface="ＭＳ Ｐゴシック" charset="0"/>
                <a:cs typeface="ＭＳ Ｐゴシック" charset="0"/>
              </a:rPr>
              <a:t>Other ways to figure out numbers that you should take (takes into account fishers cost)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0C4F33-1622-8E42-9D57-571031D4C1F4}" type="slidenum">
              <a:rPr lang="en-US" sz="1200"/>
              <a:pPr/>
              <a:t>33</a:t>
            </a:fld>
            <a:endParaRPr lang="en-US" sz="1200"/>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81019B-38C5-5D44-8AF7-A3244F2B7F24}" type="slidenum">
              <a:rPr lang="en-US" sz="1200"/>
              <a:pPr/>
              <a:t>34</a:t>
            </a:fld>
            <a:endParaRPr lang="en-US" sz="120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6D4C933-79EE-E440-A021-979D69ECA2FD}" type="slidenum">
              <a:rPr lang="en-US" sz="1200"/>
              <a:pPr/>
              <a:t>2</a:t>
            </a:fld>
            <a:endParaRPr lang="en-US" sz="1200"/>
          </a:p>
        </p:txBody>
      </p:sp>
      <p:sp>
        <p:nvSpPr>
          <p:cNvPr id="1536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50B6F6-226B-EA4C-9B6B-C3B1659A1AF6}" type="slidenum">
              <a:rPr lang="en-US" sz="1200"/>
              <a:pPr/>
              <a:t>35</a:t>
            </a:fld>
            <a:endParaRPr lang="en-US" sz="1200"/>
          </a:p>
        </p:txBody>
      </p:sp>
      <p:sp>
        <p:nvSpPr>
          <p:cNvPr id="21506" name="Rectangle 2"/>
          <p:cNvSpPr>
            <a:spLocks noGrp="1" noRot="1" noChangeAspect="1" noChangeArrowheads="1"/>
          </p:cNvSpPr>
          <p:nvPr>
            <p:ph type="sldImg"/>
          </p:nvPr>
        </p:nvSpPr>
        <p:spPr>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C5C288-22C1-6E4C-8508-5986E3BB825F}" type="slidenum">
              <a:rPr lang="en-US" sz="1200"/>
              <a:pPr/>
              <a:t>36</a:t>
            </a:fld>
            <a:endParaRPr lang="en-US" sz="1200"/>
          </a:p>
        </p:txBody>
      </p:sp>
      <p:sp>
        <p:nvSpPr>
          <p:cNvPr id="23554" name="Rectangle 2"/>
          <p:cNvSpPr>
            <a:spLocks noGrp="1" noRot="1" noChangeAspect="1" noChangeArrowheads="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6A1DCD-656A-E642-BE09-46D9F711DFCE}" type="slidenum">
              <a:rPr lang="en-US" sz="1200"/>
              <a:pPr/>
              <a:t>37</a:t>
            </a:fld>
            <a:endParaRPr lang="en-US" sz="1200"/>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8ED845-FCB7-7B4D-B2CB-7523A52728B8}" type="slidenum">
              <a:rPr lang="en-US" sz="1200"/>
              <a:pPr/>
              <a:t>38</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6122B5-78E1-FF44-BB7B-177AD691C302}" type="slidenum">
              <a:rPr lang="en-US" sz="1200"/>
              <a:pPr/>
              <a:t>39</a:t>
            </a:fld>
            <a:endParaRPr lang="en-US" sz="1200"/>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Loren’s data, showing a</a:t>
            </a:r>
            <a:r>
              <a:rPr lang="en-US" baseline="0" dirty="0" smtClean="0"/>
              <a:t> big switch from large groupers in the 1950’s (color gives size), to small snappers in the 2000’s.</a:t>
            </a:r>
            <a:endParaRPr lang="en-US" dirty="0"/>
          </a:p>
        </p:txBody>
      </p:sp>
      <p:sp>
        <p:nvSpPr>
          <p:cNvPr id="4" name="Slide Number Placeholder 3"/>
          <p:cNvSpPr>
            <a:spLocks noGrp="1"/>
          </p:cNvSpPr>
          <p:nvPr>
            <p:ph type="sldNum" sz="quarter" idx="10"/>
          </p:nvPr>
        </p:nvSpPr>
        <p:spPr/>
        <p:txBody>
          <a:bodyPr/>
          <a:lstStyle/>
          <a:p>
            <a:pPr>
              <a:defRPr/>
            </a:pPr>
            <a:fld id="{73B8FE9B-A2E0-3944-A969-914075D235DB}" type="slidenum">
              <a:rPr lang="en-US" smtClean="0"/>
              <a:pPr>
                <a:defRPr/>
              </a:pPr>
              <a:t>40</a:t>
            </a:fld>
            <a:endParaRPr lang="en-US"/>
          </a:p>
        </p:txBody>
      </p:sp>
    </p:spTree>
    <p:extLst>
      <p:ext uri="{BB962C8B-B14F-4D97-AF65-F5344CB8AC3E}">
        <p14:creationId xmlns:p14="http://schemas.microsoft.com/office/powerpoint/2010/main" val="2968903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BE3B63F-F72C-E040-A2FB-E294AD9544B7}" type="slidenum">
              <a:rPr lang="en-US" sz="1200"/>
              <a:pPr/>
              <a:t>42</a:t>
            </a:fld>
            <a:endParaRPr lang="en-US" sz="1200"/>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67013F4-36B8-B94D-B5D5-307B4FAEE85F}" type="slidenum">
              <a:rPr lang="en-US" sz="1200"/>
              <a:pPr/>
              <a:t>43</a:t>
            </a:fld>
            <a:endParaRPr lang="en-US" sz="120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8276DBC-0385-4342-B52C-621DEEB79A99}" type="slidenum">
              <a:rPr lang="en-US" sz="1200">
                <a:latin typeface="Arial" charset="0"/>
              </a:rPr>
              <a:pPr/>
              <a:t>44</a:t>
            </a:fld>
            <a:endParaRPr lang="en-US" sz="1200">
              <a:latin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t>
            </a:r>
            <a:r>
              <a:rPr lang="en-US" dirty="0" err="1" smtClean="0"/>
              <a:t>werner</a:t>
            </a:r>
            <a:r>
              <a:rPr lang="en-US" dirty="0" smtClean="0"/>
              <a:t> and hall!!!! -PROOF</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3</a:t>
            </a:fld>
            <a:endParaRPr lang="en-US"/>
          </a:p>
        </p:txBody>
      </p:sp>
    </p:spTree>
    <p:extLst>
      <p:ext uri="{BB962C8B-B14F-4D97-AF65-F5344CB8AC3E}">
        <p14:creationId xmlns:p14="http://schemas.microsoft.com/office/powerpoint/2010/main" val="493798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340110-2B36-6442-9FAD-E98B337DF652}" type="slidenum">
              <a:rPr lang="en-US" sz="1200">
                <a:latin typeface="Arial" charset="0"/>
              </a:rPr>
              <a:pPr/>
              <a:t>45</a:t>
            </a:fld>
            <a:endParaRPr lang="en-US" sz="1200">
              <a:latin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67013F4-36B8-B94D-B5D5-307B4FAEE85F}" type="slidenum">
              <a:rPr lang="en-US" sz="1200"/>
              <a:pPr/>
              <a:t>46</a:t>
            </a:fld>
            <a:endParaRPr lang="en-US" sz="120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2374D71-6742-5949-AF05-B68D534886CD}" type="slidenum">
              <a:rPr lang="en-US" sz="1200"/>
              <a:pPr/>
              <a:t>47</a:t>
            </a:fld>
            <a:endParaRPr lang="en-US" sz="120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B5FB6A7-49EF-4648-ABC4-2AEFB5EDD448}" type="slidenum">
              <a:rPr lang="en-US" sz="1200"/>
              <a:pPr/>
              <a:t>48</a:t>
            </a:fld>
            <a:endParaRPr lang="en-US" sz="1200"/>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F5E6B99-4330-FC45-90DE-CFD8FFAD8D4C}" type="slidenum">
              <a:rPr lang="en-US" sz="1200">
                <a:latin typeface="Arial" charset="0"/>
              </a:rPr>
              <a:pPr/>
              <a:t>49</a:t>
            </a:fld>
            <a:endParaRPr lang="en-US" sz="1200">
              <a:latin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53A037-1B21-BD47-AC28-4B29914CA7E2}" type="slidenum">
              <a:rPr lang="en-US" sz="1200"/>
              <a:pPr/>
              <a:t>50</a:t>
            </a:fld>
            <a:endParaRPr lang="en-US" sz="120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72DC4849-00A0-C845-8BF9-891FB2753FBB}" type="slidenum">
              <a:rPr lang="en-US" sz="1200"/>
              <a:pPr/>
              <a:t>4</a:t>
            </a:fld>
            <a:endParaRPr lang="en-US"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58B4B5B-DD06-8E4F-9566-A3D846C8BA04}" type="slidenum">
              <a:rPr lang="en-US" sz="1200"/>
              <a:pPr/>
              <a:t>6</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flower at different times – evidence?</a:t>
            </a:r>
          </a:p>
          <a:p>
            <a:endParaRPr lang="en-US" dirty="0" smtClean="0"/>
          </a:p>
          <a:p>
            <a:r>
              <a:rPr lang="en-US" dirty="0" smtClean="0"/>
              <a:t>Must</a:t>
            </a:r>
            <a:r>
              <a:rPr lang="en-US" baseline="0" dirty="0" smtClean="0"/>
              <a:t> do it in a non-random way</a:t>
            </a:r>
          </a:p>
          <a:p>
            <a:endParaRPr lang="en-US" baseline="0" dirty="0" smtClean="0"/>
          </a:p>
          <a:p>
            <a:r>
              <a:rPr lang="en-US" baseline="0" dirty="0" smtClean="0"/>
              <a:t>Need a null </a:t>
            </a:r>
            <a:r>
              <a:rPr lang="en-US" baseline="0" dirty="0" err="1" smtClean="0"/>
              <a:t>wodel</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15</a:t>
            </a:fld>
            <a:endParaRPr lang="en-US"/>
          </a:p>
        </p:txBody>
      </p:sp>
    </p:spTree>
    <p:extLst>
      <p:ext uri="{BB962C8B-B14F-4D97-AF65-F5344CB8AC3E}">
        <p14:creationId xmlns:p14="http://schemas.microsoft.com/office/powerpoint/2010/main" val="378918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and k selection is evolution of competitive ability</a:t>
            </a:r>
            <a:endParaRPr lang="en-US" dirty="0"/>
          </a:p>
        </p:txBody>
      </p:sp>
      <p:sp>
        <p:nvSpPr>
          <p:cNvPr id="4" name="Slide Number Placeholder 3"/>
          <p:cNvSpPr>
            <a:spLocks noGrp="1"/>
          </p:cNvSpPr>
          <p:nvPr>
            <p:ph type="sldNum" sz="quarter" idx="10"/>
          </p:nvPr>
        </p:nvSpPr>
        <p:spPr/>
        <p:txBody>
          <a:bodyPr/>
          <a:lstStyle/>
          <a:p>
            <a:pPr>
              <a:defRPr/>
            </a:pPr>
            <a:fld id="{0262B7DF-BB42-DC46-B466-8D3DFCF5813A}" type="slidenum">
              <a:rPr lang="en-US" smtClean="0"/>
              <a:pPr>
                <a:defRPr/>
              </a:pPr>
              <a:t>20</a:t>
            </a:fld>
            <a:endParaRPr lang="en-US"/>
          </a:p>
        </p:txBody>
      </p:sp>
    </p:spTree>
    <p:extLst>
      <p:ext uri="{BB962C8B-B14F-4D97-AF65-F5344CB8AC3E}">
        <p14:creationId xmlns:p14="http://schemas.microsoft.com/office/powerpoint/2010/main" val="104340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922590-41D4-0D4C-BC22-9CC845BBD0FB}" type="slidenum">
              <a:rPr lang="en-US"/>
              <a:pPr>
                <a:defRPr/>
              </a:pPr>
              <a:t>‹#›</a:t>
            </a:fld>
            <a:endParaRPr lang="en-US"/>
          </a:p>
        </p:txBody>
      </p:sp>
    </p:spTree>
    <p:extLst>
      <p:ext uri="{BB962C8B-B14F-4D97-AF65-F5344CB8AC3E}">
        <p14:creationId xmlns:p14="http://schemas.microsoft.com/office/powerpoint/2010/main" val="360091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330DFB-2587-564A-9780-35D4C67C0F2E}" type="slidenum">
              <a:rPr lang="en-US"/>
              <a:pPr>
                <a:defRPr/>
              </a:pPr>
              <a:t>‹#›</a:t>
            </a:fld>
            <a:endParaRPr lang="en-US"/>
          </a:p>
        </p:txBody>
      </p:sp>
    </p:spTree>
    <p:extLst>
      <p:ext uri="{BB962C8B-B14F-4D97-AF65-F5344CB8AC3E}">
        <p14:creationId xmlns:p14="http://schemas.microsoft.com/office/powerpoint/2010/main" val="45258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8A7E8-B122-9A41-8450-79B33B9F7492}" type="slidenum">
              <a:rPr lang="en-US"/>
              <a:pPr>
                <a:defRPr/>
              </a:pPr>
              <a:t>‹#›</a:t>
            </a:fld>
            <a:endParaRPr lang="en-US"/>
          </a:p>
        </p:txBody>
      </p:sp>
    </p:spTree>
    <p:extLst>
      <p:ext uri="{BB962C8B-B14F-4D97-AF65-F5344CB8AC3E}">
        <p14:creationId xmlns:p14="http://schemas.microsoft.com/office/powerpoint/2010/main" val="247159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6CCC6-EF4E-3C4C-A2CD-E3E573D1025A}" type="slidenum">
              <a:rPr lang="en-US"/>
              <a:pPr>
                <a:defRPr/>
              </a:pPr>
              <a:t>‹#›</a:t>
            </a:fld>
            <a:endParaRPr lang="en-US"/>
          </a:p>
        </p:txBody>
      </p:sp>
    </p:spTree>
    <p:extLst>
      <p:ext uri="{BB962C8B-B14F-4D97-AF65-F5344CB8AC3E}">
        <p14:creationId xmlns:p14="http://schemas.microsoft.com/office/powerpoint/2010/main" val="417654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0CF682-6C25-BB4F-B878-399DE30913F9}" type="slidenum">
              <a:rPr lang="en-US"/>
              <a:pPr>
                <a:defRPr/>
              </a:pPr>
              <a:t>‹#›</a:t>
            </a:fld>
            <a:endParaRPr lang="en-US"/>
          </a:p>
        </p:txBody>
      </p:sp>
    </p:spTree>
    <p:extLst>
      <p:ext uri="{BB962C8B-B14F-4D97-AF65-F5344CB8AC3E}">
        <p14:creationId xmlns:p14="http://schemas.microsoft.com/office/powerpoint/2010/main" val="34216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CA1995-350E-F345-B2B4-EE525CAB5985}" type="slidenum">
              <a:rPr lang="en-US"/>
              <a:pPr>
                <a:defRPr/>
              </a:pPr>
              <a:t>‹#›</a:t>
            </a:fld>
            <a:endParaRPr lang="en-US"/>
          </a:p>
        </p:txBody>
      </p:sp>
    </p:spTree>
    <p:extLst>
      <p:ext uri="{BB962C8B-B14F-4D97-AF65-F5344CB8AC3E}">
        <p14:creationId xmlns:p14="http://schemas.microsoft.com/office/powerpoint/2010/main" val="122579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650E76-0254-A54B-8589-360F18915887}" type="slidenum">
              <a:rPr lang="en-US"/>
              <a:pPr>
                <a:defRPr/>
              </a:pPr>
              <a:t>‹#›</a:t>
            </a:fld>
            <a:endParaRPr lang="en-US"/>
          </a:p>
        </p:txBody>
      </p:sp>
    </p:spTree>
    <p:extLst>
      <p:ext uri="{BB962C8B-B14F-4D97-AF65-F5344CB8AC3E}">
        <p14:creationId xmlns:p14="http://schemas.microsoft.com/office/powerpoint/2010/main" val="514906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824A7A-242D-4740-A707-4986B791DE1F}" type="slidenum">
              <a:rPr lang="en-US"/>
              <a:pPr>
                <a:defRPr/>
              </a:pPr>
              <a:t>‹#›</a:t>
            </a:fld>
            <a:endParaRPr lang="en-US"/>
          </a:p>
        </p:txBody>
      </p:sp>
    </p:spTree>
    <p:extLst>
      <p:ext uri="{BB962C8B-B14F-4D97-AF65-F5344CB8AC3E}">
        <p14:creationId xmlns:p14="http://schemas.microsoft.com/office/powerpoint/2010/main" val="11361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8B6FE0-2B52-FF4B-A3C6-3EC8B314D72E}" type="slidenum">
              <a:rPr lang="en-US"/>
              <a:pPr>
                <a:defRPr/>
              </a:pPr>
              <a:t>‹#›</a:t>
            </a:fld>
            <a:endParaRPr lang="en-US"/>
          </a:p>
        </p:txBody>
      </p:sp>
    </p:spTree>
    <p:extLst>
      <p:ext uri="{BB962C8B-B14F-4D97-AF65-F5344CB8AC3E}">
        <p14:creationId xmlns:p14="http://schemas.microsoft.com/office/powerpoint/2010/main" val="406938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B17AA3-D736-3344-979B-59456C094429}" type="slidenum">
              <a:rPr lang="en-US"/>
              <a:pPr>
                <a:defRPr/>
              </a:pPr>
              <a:t>‹#›</a:t>
            </a:fld>
            <a:endParaRPr lang="en-US"/>
          </a:p>
        </p:txBody>
      </p:sp>
    </p:spTree>
    <p:extLst>
      <p:ext uri="{BB962C8B-B14F-4D97-AF65-F5344CB8AC3E}">
        <p14:creationId xmlns:p14="http://schemas.microsoft.com/office/powerpoint/2010/main" val="127295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86E334-73ED-8E49-A45C-EECEBCBDA302}" type="slidenum">
              <a:rPr lang="en-US"/>
              <a:pPr>
                <a:defRPr/>
              </a:pPr>
              <a:t>‹#›</a:t>
            </a:fld>
            <a:endParaRPr lang="en-US"/>
          </a:p>
        </p:txBody>
      </p:sp>
    </p:spTree>
    <p:extLst>
      <p:ext uri="{BB962C8B-B14F-4D97-AF65-F5344CB8AC3E}">
        <p14:creationId xmlns:p14="http://schemas.microsoft.com/office/powerpoint/2010/main" val="1824872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28BB65A-DE70-AD4F-BB70-5D68C0EB25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92" charset="-128"/>
          <a:cs typeface="ＭＳ Ｐゴシック" pitchFamily="92"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92" charset="-128"/>
          <a:cs typeface="ＭＳ Ｐゴシック" pitchFamily="92"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92" charset="-128"/>
          <a:cs typeface="ＭＳ Ｐゴシック" pitchFamily="92"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92" charset="-128"/>
          <a:cs typeface="ＭＳ Ｐゴシック" pitchFamily="92"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92" charset="-128"/>
          <a:cs typeface="ＭＳ Ｐゴシック" pitchFamily="92" charset="-128"/>
        </a:defRPr>
      </a:lvl5pPr>
      <a:lvl6pPr marL="457200" algn="ctr" rtl="0" fontAlgn="base">
        <a:spcBef>
          <a:spcPct val="0"/>
        </a:spcBef>
        <a:spcAft>
          <a:spcPct val="0"/>
        </a:spcAft>
        <a:defRPr sz="4400">
          <a:solidFill>
            <a:schemeClr val="tx2"/>
          </a:solidFill>
          <a:latin typeface="Times" pitchFamily="92" charset="0"/>
        </a:defRPr>
      </a:lvl6pPr>
      <a:lvl7pPr marL="914400" algn="ctr" rtl="0" fontAlgn="base">
        <a:spcBef>
          <a:spcPct val="0"/>
        </a:spcBef>
        <a:spcAft>
          <a:spcPct val="0"/>
        </a:spcAft>
        <a:defRPr sz="4400">
          <a:solidFill>
            <a:schemeClr val="tx2"/>
          </a:solidFill>
          <a:latin typeface="Times" pitchFamily="92" charset="0"/>
        </a:defRPr>
      </a:lvl7pPr>
      <a:lvl8pPr marL="1371600" algn="ctr" rtl="0" fontAlgn="base">
        <a:spcBef>
          <a:spcPct val="0"/>
        </a:spcBef>
        <a:spcAft>
          <a:spcPct val="0"/>
        </a:spcAft>
        <a:defRPr sz="4400">
          <a:solidFill>
            <a:schemeClr val="tx2"/>
          </a:solidFill>
          <a:latin typeface="Times" pitchFamily="92" charset="0"/>
        </a:defRPr>
      </a:lvl8pPr>
      <a:lvl9pPr marL="1828800" algn="ctr" rtl="0" fontAlgn="base">
        <a:spcBef>
          <a:spcPct val="0"/>
        </a:spcBef>
        <a:spcAft>
          <a:spcPct val="0"/>
        </a:spcAft>
        <a:defRPr sz="4400">
          <a:solidFill>
            <a:schemeClr val="tx2"/>
          </a:solidFill>
          <a:latin typeface="Times" pitchFamily="9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2" charset="-128"/>
          <a:cs typeface="ＭＳ Ｐゴシック" pitchFamily="9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9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9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9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9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9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9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hyperlink" Target="http://www.bio.fsu.edu/faculty-hughes.php"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oleObject" Target="../embeddings/oleObject2.bin"/><Relationship Id="rId5"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5.bin"/><Relationship Id="rId20" Type="http://schemas.openxmlformats.org/officeDocument/2006/relationships/image" Target="../media/image44.emf"/><Relationship Id="rId10" Type="http://schemas.openxmlformats.org/officeDocument/2006/relationships/image" Target="../media/image39.emf"/><Relationship Id="rId11" Type="http://schemas.openxmlformats.org/officeDocument/2006/relationships/oleObject" Target="../embeddings/oleObject6.bin"/><Relationship Id="rId12" Type="http://schemas.openxmlformats.org/officeDocument/2006/relationships/image" Target="../media/image40.emf"/><Relationship Id="rId13" Type="http://schemas.openxmlformats.org/officeDocument/2006/relationships/oleObject" Target="../embeddings/oleObject7.bin"/><Relationship Id="rId14" Type="http://schemas.openxmlformats.org/officeDocument/2006/relationships/image" Target="../media/image41.emf"/><Relationship Id="rId15" Type="http://schemas.openxmlformats.org/officeDocument/2006/relationships/oleObject" Target="../embeddings/oleObject8.bin"/><Relationship Id="rId16" Type="http://schemas.openxmlformats.org/officeDocument/2006/relationships/image" Target="../media/image42.emf"/><Relationship Id="rId17" Type="http://schemas.openxmlformats.org/officeDocument/2006/relationships/oleObject" Target="../embeddings/oleObject9.bin"/><Relationship Id="rId18" Type="http://schemas.openxmlformats.org/officeDocument/2006/relationships/image" Target="../media/image43.emf"/><Relationship Id="rId19" Type="http://schemas.openxmlformats.org/officeDocument/2006/relationships/oleObject" Target="../embeddings/oleObject10.bin"/><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notesSlide" Target="../notesSlides/notesSlide28.xml"/><Relationship Id="rId4" Type="http://schemas.openxmlformats.org/officeDocument/2006/relationships/image" Target="../media/image1.jpeg"/><Relationship Id="rId5" Type="http://schemas.openxmlformats.org/officeDocument/2006/relationships/oleObject" Target="../embeddings/oleObject3.bin"/><Relationship Id="rId6" Type="http://schemas.openxmlformats.org/officeDocument/2006/relationships/image" Target="../media/image37.emf"/><Relationship Id="rId7" Type="http://schemas.openxmlformats.org/officeDocument/2006/relationships/oleObject" Target="../embeddings/oleObject4.bin"/><Relationship Id="rId8" Type="http://schemas.openxmlformats.org/officeDocument/2006/relationships/image" Target="../media/image38.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1.bin"/><Relationship Id="rId5" Type="http://schemas.openxmlformats.org/officeDocument/2006/relationships/image" Target="../media/image45.emf"/><Relationship Id="rId6" Type="http://schemas.openxmlformats.org/officeDocument/2006/relationships/oleObject" Target="../embeddings/oleObject12.bin"/><Relationship Id="rId7" Type="http://schemas.openxmlformats.org/officeDocument/2006/relationships/image" Target="../media/image46.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3.bin"/><Relationship Id="rId5" Type="http://schemas.openxmlformats.org/officeDocument/2006/relationships/image" Target="../media/image47.emf"/><Relationship Id="rId6" Type="http://schemas.openxmlformats.org/officeDocument/2006/relationships/oleObject" Target="../embeddings/oleObject14.bin"/><Relationship Id="rId7" Type="http://schemas.openxmlformats.org/officeDocument/2006/relationships/image" Target="../media/image48.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9" Type="http://schemas.openxmlformats.org/officeDocument/2006/relationships/oleObject" Target="../embeddings/oleObject17.bin"/><Relationship Id="rId20" Type="http://schemas.openxmlformats.org/officeDocument/2006/relationships/image" Target="../media/image44.emf"/><Relationship Id="rId10" Type="http://schemas.openxmlformats.org/officeDocument/2006/relationships/image" Target="../media/image39.emf"/><Relationship Id="rId11" Type="http://schemas.openxmlformats.org/officeDocument/2006/relationships/oleObject" Target="../embeddings/oleObject18.bin"/><Relationship Id="rId12" Type="http://schemas.openxmlformats.org/officeDocument/2006/relationships/image" Target="../media/image40.emf"/><Relationship Id="rId13" Type="http://schemas.openxmlformats.org/officeDocument/2006/relationships/oleObject" Target="../embeddings/oleObject19.bin"/><Relationship Id="rId14" Type="http://schemas.openxmlformats.org/officeDocument/2006/relationships/image" Target="../media/image41.emf"/><Relationship Id="rId15" Type="http://schemas.openxmlformats.org/officeDocument/2006/relationships/oleObject" Target="../embeddings/oleObject20.bin"/><Relationship Id="rId16" Type="http://schemas.openxmlformats.org/officeDocument/2006/relationships/image" Target="../media/image42.emf"/><Relationship Id="rId17" Type="http://schemas.openxmlformats.org/officeDocument/2006/relationships/oleObject" Target="../embeddings/oleObject21.bin"/><Relationship Id="rId18" Type="http://schemas.openxmlformats.org/officeDocument/2006/relationships/image" Target="../media/image43.emf"/><Relationship Id="rId19" Type="http://schemas.openxmlformats.org/officeDocument/2006/relationships/oleObject" Target="../embeddings/oleObject22.bin"/><Relationship Id="rId1" Type="http://schemas.openxmlformats.org/officeDocument/2006/relationships/vmlDrawing" Target="../drawings/vmlDrawing6.vml"/><Relationship Id="rId2" Type="http://schemas.openxmlformats.org/officeDocument/2006/relationships/slideLayout" Target="../slideLayouts/slideLayout1.xml"/><Relationship Id="rId3" Type="http://schemas.openxmlformats.org/officeDocument/2006/relationships/notesSlide" Target="../notesSlides/notesSlide31.xml"/><Relationship Id="rId4" Type="http://schemas.openxmlformats.org/officeDocument/2006/relationships/image" Target="../media/image1.jpeg"/><Relationship Id="rId5" Type="http://schemas.openxmlformats.org/officeDocument/2006/relationships/oleObject" Target="../embeddings/oleObject15.bin"/><Relationship Id="rId6" Type="http://schemas.openxmlformats.org/officeDocument/2006/relationships/image" Target="../media/image37.emf"/><Relationship Id="rId7" Type="http://schemas.openxmlformats.org/officeDocument/2006/relationships/oleObject" Target="../embeddings/oleObject16.bin"/><Relationship Id="rId8" Type="http://schemas.openxmlformats.org/officeDocument/2006/relationships/image" Target="../media/image38.emf"/></Relationships>
</file>

<file path=ppt/slides/_rels/slide47.xml.rels><?xml version="1.0" encoding="UTF-8" standalone="yes"?>
<Relationships xmlns="http://schemas.openxmlformats.org/package/2006/relationships"><Relationship Id="rId11" Type="http://schemas.openxmlformats.org/officeDocument/2006/relationships/image" Target="../media/image52.emf"/><Relationship Id="rId12" Type="http://schemas.openxmlformats.org/officeDocument/2006/relationships/image" Target="../media/image1.jpeg"/><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notesSlide" Target="../notesSlides/notesSlide32.xml"/><Relationship Id="rId4" Type="http://schemas.openxmlformats.org/officeDocument/2006/relationships/oleObject" Target="../embeddings/oleObject23.bin"/><Relationship Id="rId5" Type="http://schemas.openxmlformats.org/officeDocument/2006/relationships/image" Target="../media/image49.emf"/><Relationship Id="rId6" Type="http://schemas.openxmlformats.org/officeDocument/2006/relationships/oleObject" Target="../embeddings/oleObject24.bin"/><Relationship Id="rId7" Type="http://schemas.openxmlformats.org/officeDocument/2006/relationships/image" Target="../media/image50.emf"/><Relationship Id="rId8" Type="http://schemas.openxmlformats.org/officeDocument/2006/relationships/oleObject" Target="../embeddings/oleObject25.bin"/><Relationship Id="rId9" Type="http://schemas.openxmlformats.org/officeDocument/2006/relationships/image" Target="../media/image51.emf"/><Relationship Id="rId10"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image" Target="../media/image60.emf"/><Relationship Id="rId10" Type="http://schemas.openxmlformats.org/officeDocument/2006/relationships/image" Target="../media/image55.emf"/><Relationship Id="rId11" Type="http://schemas.openxmlformats.org/officeDocument/2006/relationships/oleObject" Target="../embeddings/oleObject30.bin"/><Relationship Id="rId12" Type="http://schemas.openxmlformats.org/officeDocument/2006/relationships/image" Target="../media/image56.emf"/><Relationship Id="rId13" Type="http://schemas.openxmlformats.org/officeDocument/2006/relationships/oleObject" Target="../embeddings/oleObject31.bin"/><Relationship Id="rId14" Type="http://schemas.openxmlformats.org/officeDocument/2006/relationships/image" Target="../media/image57.emf"/><Relationship Id="rId15" Type="http://schemas.openxmlformats.org/officeDocument/2006/relationships/oleObject" Target="../embeddings/oleObject32.bin"/><Relationship Id="rId16" Type="http://schemas.openxmlformats.org/officeDocument/2006/relationships/image" Target="../media/image58.emf"/><Relationship Id="rId17" Type="http://schemas.openxmlformats.org/officeDocument/2006/relationships/oleObject" Target="../embeddings/oleObject33.bin"/><Relationship Id="rId18" Type="http://schemas.openxmlformats.org/officeDocument/2006/relationships/image" Target="../media/image59.emf"/><Relationship Id="rId19" Type="http://schemas.openxmlformats.org/officeDocument/2006/relationships/oleObject" Target="../embeddings/oleObject34.bin"/><Relationship Id="rId1" Type="http://schemas.openxmlformats.org/officeDocument/2006/relationships/vmlDrawing" Target="../drawings/vmlDrawing8.vml"/><Relationship Id="rId2" Type="http://schemas.openxmlformats.org/officeDocument/2006/relationships/slideLayout" Target="../slideLayouts/slideLayout1.xml"/><Relationship Id="rId3" Type="http://schemas.openxmlformats.org/officeDocument/2006/relationships/notesSlide" Target="../notesSlides/notesSlide33.xml"/><Relationship Id="rId4" Type="http://schemas.openxmlformats.org/officeDocument/2006/relationships/image" Target="../media/image1.jpeg"/><Relationship Id="rId5" Type="http://schemas.openxmlformats.org/officeDocument/2006/relationships/oleObject" Target="../embeddings/oleObject27.bin"/><Relationship Id="rId6" Type="http://schemas.openxmlformats.org/officeDocument/2006/relationships/image" Target="../media/image53.emf"/><Relationship Id="rId7" Type="http://schemas.openxmlformats.org/officeDocument/2006/relationships/oleObject" Target="../embeddings/oleObject28.bin"/><Relationship Id="rId8" Type="http://schemas.openxmlformats.org/officeDocument/2006/relationships/image" Target="../media/image54.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35.bin"/><Relationship Id="rId5" Type="http://schemas.openxmlformats.org/officeDocument/2006/relationships/image" Target="../media/image61.emf"/><Relationship Id="rId6" Type="http://schemas.openxmlformats.org/officeDocument/2006/relationships/oleObject" Target="../embeddings/oleObject36.bin"/><Relationship Id="rId7" Type="http://schemas.openxmlformats.org/officeDocument/2006/relationships/image" Target="../media/image62.emf"/><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13.png"/><Relationship Id="rId6" Type="http://schemas.openxmlformats.org/officeDocument/2006/relationships/image" Target="../media/image1.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7"/>
          <p:cNvCxnSpPr>
            <a:cxnSpLocks noChangeShapeType="1"/>
          </p:cNvCxnSpPr>
          <p:nvPr/>
        </p:nvCxnSpPr>
        <p:spPr bwMode="auto">
          <a:xfrm>
            <a:off x="762000" y="2438400"/>
            <a:ext cx="4343400" cy="15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pic>
        <p:nvPicPr>
          <p:cNvPr id="7" name="Picture 8" descr="Lepomis_macrochi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38407"/>
            <a:ext cx="2743200" cy="176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457200" y="593725"/>
            <a:ext cx="8077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6538" indent="-236538">
              <a:defRPr/>
            </a:pPr>
            <a:r>
              <a:rPr lang="en-US" u="sng" dirty="0" smtClean="0">
                <a:latin typeface="Arial" charset="0"/>
              </a:rPr>
              <a:t>13</a:t>
            </a:r>
            <a:r>
              <a:rPr lang="en-US" u="sng" baseline="30000" dirty="0" smtClean="0">
                <a:latin typeface="Arial" charset="0"/>
              </a:rPr>
              <a:t>th</a:t>
            </a:r>
            <a:r>
              <a:rPr lang="en-US" u="sng" dirty="0" smtClean="0">
                <a:latin typeface="Arial" charset="0"/>
              </a:rPr>
              <a:t> Lecture </a:t>
            </a:r>
            <a:r>
              <a:rPr lang="en-US" u="sng" dirty="0">
                <a:latin typeface="Arial" charset="0"/>
              </a:rPr>
              <a:t>-- October </a:t>
            </a:r>
            <a:r>
              <a:rPr lang="en-US" u="sng" dirty="0" smtClean="0">
                <a:latin typeface="Arial" charset="0"/>
              </a:rPr>
              <a:t>20, 2016</a:t>
            </a:r>
            <a:endParaRPr lang="en-US" sz="1800" dirty="0" smtClean="0">
              <a:latin typeface="Arial" charset="0"/>
            </a:endParaRPr>
          </a:p>
          <a:p>
            <a:pPr marL="236538" indent="-236538">
              <a:defRPr/>
            </a:pPr>
            <a:endParaRPr lang="en-US" sz="1800" dirty="0">
              <a:latin typeface="Arial" charset="0"/>
            </a:endParaRPr>
          </a:p>
          <a:p>
            <a:pPr marL="280988" indent="-280988">
              <a:defRPr/>
            </a:pPr>
            <a:r>
              <a:rPr lang="en-US" sz="1800" dirty="0">
                <a:solidFill>
                  <a:srgbClr val="FF0000"/>
                </a:solidFill>
                <a:latin typeface="Arial" charset="0"/>
              </a:rPr>
              <a:t>--</a:t>
            </a:r>
            <a:r>
              <a:rPr lang="en-US" sz="1800" dirty="0">
                <a:latin typeface="Arial" charset="0"/>
              </a:rPr>
              <a:t> </a:t>
            </a:r>
            <a:r>
              <a:rPr lang="en-US" sz="1800" dirty="0">
                <a:solidFill>
                  <a:srgbClr val="FF0000"/>
                </a:solidFill>
                <a:latin typeface="Arial" charset="0"/>
              </a:rPr>
              <a:t> Read </a:t>
            </a:r>
            <a:r>
              <a:rPr lang="en-US" sz="1800" dirty="0" smtClean="0">
                <a:solidFill>
                  <a:srgbClr val="FF0000"/>
                </a:solidFill>
                <a:latin typeface="Arial" charset="0"/>
              </a:rPr>
              <a:t>Werner and Hall paper on Blackboard.</a:t>
            </a:r>
            <a:endParaRPr lang="en-US" sz="1800" dirty="0">
              <a:solidFill>
                <a:srgbClr val="FF0000"/>
              </a:solidFill>
              <a:latin typeface="Arial" charset="0"/>
            </a:endParaRPr>
          </a:p>
          <a:p>
            <a:pPr marL="280988" indent="-280988">
              <a:defRPr/>
            </a:pPr>
            <a:r>
              <a:rPr lang="en-US" sz="1800" dirty="0">
                <a:solidFill>
                  <a:srgbClr val="FF0000"/>
                </a:solidFill>
                <a:latin typeface="Arial" charset="0"/>
              </a:rPr>
              <a:t>--	</a:t>
            </a:r>
            <a:r>
              <a:rPr lang="en-US" sz="1800" dirty="0" smtClean="0">
                <a:solidFill>
                  <a:srgbClr val="FF0000"/>
                </a:solidFill>
                <a:latin typeface="Arial" charset="0"/>
              </a:rPr>
              <a:t>Third assignment </a:t>
            </a:r>
            <a:r>
              <a:rPr lang="en-US" sz="1800" dirty="0">
                <a:solidFill>
                  <a:srgbClr val="FF0000"/>
                </a:solidFill>
                <a:latin typeface="Arial" charset="0"/>
              </a:rPr>
              <a:t>now posted and due </a:t>
            </a:r>
            <a:r>
              <a:rPr lang="en-US" sz="1800" dirty="0" smtClean="0">
                <a:solidFill>
                  <a:srgbClr val="FF0000"/>
                </a:solidFill>
                <a:latin typeface="Arial" charset="0"/>
              </a:rPr>
              <a:t>Tuesday, </a:t>
            </a:r>
            <a:r>
              <a:rPr lang="en-US" sz="1800" dirty="0">
                <a:solidFill>
                  <a:srgbClr val="FF0000"/>
                </a:solidFill>
                <a:latin typeface="Arial" charset="0"/>
              </a:rPr>
              <a:t>Oct. </a:t>
            </a:r>
            <a:r>
              <a:rPr lang="en-US" sz="1800" dirty="0" smtClean="0">
                <a:solidFill>
                  <a:srgbClr val="FF0000"/>
                </a:solidFill>
                <a:latin typeface="Arial" charset="0"/>
              </a:rPr>
              <a:t>25</a:t>
            </a:r>
          </a:p>
          <a:p>
            <a:pPr marL="280988" indent="-280988">
              <a:defRPr/>
            </a:pPr>
            <a:r>
              <a:rPr lang="en-US" sz="1800" dirty="0" smtClean="0">
                <a:solidFill>
                  <a:srgbClr val="FF0000"/>
                </a:solidFill>
                <a:latin typeface="Arial" charset="0"/>
              </a:rPr>
              <a:t>-- 	2</a:t>
            </a:r>
            <a:r>
              <a:rPr lang="en-US" sz="1800" baseline="30000" dirty="0" smtClean="0">
                <a:solidFill>
                  <a:srgbClr val="FF0000"/>
                </a:solidFill>
                <a:latin typeface="Arial" charset="0"/>
              </a:rPr>
              <a:t>nd</a:t>
            </a:r>
            <a:r>
              <a:rPr lang="en-US" sz="1800" dirty="0" smtClean="0">
                <a:solidFill>
                  <a:srgbClr val="FF0000"/>
                </a:solidFill>
                <a:latin typeface="Arial" charset="0"/>
              </a:rPr>
              <a:t> Exam is Nov. 3.  I’ve started posting old exams.</a:t>
            </a:r>
          </a:p>
          <a:p>
            <a:pPr marL="280988" indent="-280988">
              <a:defRPr/>
            </a:pPr>
            <a:r>
              <a:rPr lang="en-US" sz="1800" dirty="0" smtClean="0">
                <a:solidFill>
                  <a:srgbClr val="FF0000"/>
                </a:solidFill>
                <a:latin typeface="Arial" charset="0"/>
              </a:rPr>
              <a:t>  </a:t>
            </a:r>
          </a:p>
        </p:txBody>
      </p:sp>
      <p:sp>
        <p:nvSpPr>
          <p:cNvPr id="3" name="TextBox 2"/>
          <p:cNvSpPr txBox="1"/>
          <p:nvPr/>
        </p:nvSpPr>
        <p:spPr>
          <a:xfrm>
            <a:off x="304801" y="2743200"/>
            <a:ext cx="6172200" cy="3785652"/>
          </a:xfrm>
          <a:prstGeom prst="rect">
            <a:avLst/>
          </a:prstGeom>
          <a:noFill/>
        </p:spPr>
        <p:txBody>
          <a:bodyPr wrap="square" rtlCol="0">
            <a:spAutoFit/>
          </a:bodyPr>
          <a:lstStyle/>
          <a:p>
            <a:r>
              <a:rPr lang="en-US" sz="2000" i="1" dirty="0">
                <a:latin typeface="Arial"/>
                <a:cs typeface="Arial"/>
              </a:rPr>
              <a:t>Thursday, October 20, 4:00 pm, 1024 KIN</a:t>
            </a:r>
            <a:r>
              <a:rPr lang="en-US" sz="2000" dirty="0">
                <a:latin typeface="Arial"/>
                <a:cs typeface="Arial"/>
              </a:rPr>
              <a:t>—BIOLOGICAL SCIENCE COLLOQUIUM, "An experimental study of adaptation in the real world in real time," </a:t>
            </a:r>
            <a:r>
              <a:rPr lang="en-US" sz="2000" b="1" dirty="0">
                <a:latin typeface="Arial"/>
                <a:cs typeface="Arial"/>
              </a:rPr>
              <a:t>Dr. Joseph Travis, Department of Biological Science, Florida State University. </a:t>
            </a:r>
            <a:endParaRPr lang="en-US" sz="2000" b="1" dirty="0" smtClean="0">
              <a:latin typeface="Arial"/>
              <a:cs typeface="Arial"/>
            </a:endParaRPr>
          </a:p>
          <a:p>
            <a:endParaRPr lang="en-US" sz="2000" b="1" dirty="0">
              <a:latin typeface="Arial"/>
              <a:cs typeface="Arial"/>
              <a:hlinkClick r:id="rId5"/>
            </a:endParaRPr>
          </a:p>
          <a:p>
            <a:r>
              <a:rPr lang="en-US" sz="2000" i="1" dirty="0">
                <a:latin typeface="Arial"/>
                <a:cs typeface="Arial"/>
              </a:rPr>
              <a:t>Friday, October 21, 4:00 pm, 1024 KIN</a:t>
            </a:r>
            <a:r>
              <a:rPr lang="en-US" sz="2000" dirty="0">
                <a:latin typeface="Arial"/>
                <a:cs typeface="Arial"/>
              </a:rPr>
              <a:t>—ECOLOGY AND EVOLUTION SEMINAR, "The breakdown of local adaptation in soapberry bugs: the consequences of switching to an invasive host plant," </a:t>
            </a:r>
            <a:r>
              <a:rPr lang="en-US" sz="2000" b="1" dirty="0">
                <a:latin typeface="Arial"/>
                <a:cs typeface="Arial"/>
              </a:rPr>
              <a:t>Dr. Meredith </a:t>
            </a:r>
            <a:r>
              <a:rPr lang="en-US" sz="2000" b="1" dirty="0" err="1" smtClean="0">
                <a:latin typeface="Arial"/>
                <a:cs typeface="Arial"/>
              </a:rPr>
              <a:t>Cenzer</a:t>
            </a:r>
            <a:r>
              <a:rPr lang="en-US" sz="2000" b="1" dirty="0" smtClean="0">
                <a:latin typeface="Arial"/>
                <a:cs typeface="Arial"/>
              </a:rPr>
              <a:t>, </a:t>
            </a:r>
            <a:r>
              <a:rPr lang="en-US" sz="2000" b="1" dirty="0">
                <a:latin typeface="Arial"/>
                <a:cs typeface="Arial"/>
              </a:rPr>
              <a:t>Department of Biological Science, Florida State University. </a:t>
            </a:r>
          </a:p>
        </p:txBody>
      </p:sp>
      <p:pic>
        <p:nvPicPr>
          <p:cNvPr id="4" name="Picture 3"/>
          <p:cNvPicPr>
            <a:picLocks noChangeAspect="1"/>
          </p:cNvPicPr>
          <p:nvPr/>
        </p:nvPicPr>
        <p:blipFill>
          <a:blip r:embed="rId6"/>
          <a:stretch>
            <a:fillRect/>
          </a:stretch>
        </p:blipFill>
        <p:spPr>
          <a:xfrm>
            <a:off x="6477000" y="2949742"/>
            <a:ext cx="2565153" cy="3476458"/>
          </a:xfrm>
          <a:prstGeom prst="rect">
            <a:avLst/>
          </a:prstGeom>
        </p:spPr>
      </p:pic>
    </p:spTree>
    <p:extLst>
      <p:ext uri="{BB962C8B-B14F-4D97-AF65-F5344CB8AC3E}">
        <p14:creationId xmlns:p14="http://schemas.microsoft.com/office/powerpoint/2010/main" val="16792767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304800" y="838200"/>
            <a:ext cx="8153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lgn="ctr">
              <a:tabLst>
                <a:tab pos="454025" algn="l"/>
                <a:tab pos="920750" algn="l"/>
                <a:tab pos="1373188" algn="l"/>
                <a:tab pos="1828800" algn="l"/>
                <a:tab pos="2284413" algn="l"/>
                <a:tab pos="2738438" algn="l"/>
              </a:tabLst>
            </a:pPr>
            <a:r>
              <a:rPr lang="en-US" sz="2000" b="1">
                <a:latin typeface="Arial" charset="0"/>
              </a:rPr>
              <a:t>What type of evidence is sufficient to demonstrate that competition is occurring in the wild?</a:t>
            </a: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a:t>
            </a:r>
          </a:p>
          <a:p>
            <a:pPr>
              <a:tabLst>
                <a:tab pos="454025" algn="l"/>
                <a:tab pos="920750" algn="l"/>
                <a:tab pos="1373188" algn="l"/>
                <a:tab pos="1828800" algn="l"/>
                <a:tab pos="2284413" algn="l"/>
                <a:tab pos="2738438" algn="l"/>
              </a:tabLst>
            </a:pPr>
            <a:r>
              <a:rPr lang="en-US" sz="2000">
                <a:latin typeface="Arial" charset="0"/>
              </a:rPr>
              <a:t>			i)	observation of interactions (insufficient)</a:t>
            </a:r>
          </a:p>
          <a:p>
            <a:pPr>
              <a:tabLst>
                <a:tab pos="454025" algn="l"/>
                <a:tab pos="920750" algn="l"/>
                <a:tab pos="1373188" algn="l"/>
                <a:tab pos="1828800" algn="l"/>
                <a:tab pos="2284413" algn="l"/>
                <a:tab pos="2738438" algn="l"/>
              </a:tabLst>
            </a:pPr>
            <a:r>
              <a:rPr lang="en-US" sz="2000">
                <a:latin typeface="Arial" charset="0"/>
              </a:rPr>
              <a:t>			ii)	correlations in abundance (insufficient)</a:t>
            </a:r>
          </a:p>
          <a:p>
            <a:pPr>
              <a:tabLst>
                <a:tab pos="454025" algn="l"/>
                <a:tab pos="920750" algn="l"/>
                <a:tab pos="1373188" algn="l"/>
                <a:tab pos="1828800" algn="l"/>
                <a:tab pos="2284413" algn="l"/>
                <a:tab pos="2738438" algn="l"/>
              </a:tabLst>
            </a:pPr>
            <a:r>
              <a:rPr lang="en-US" sz="2000">
                <a:latin typeface="Arial" charset="0"/>
              </a:rPr>
              <a:t>			iii)	experimental manipulations (convincing)</a:t>
            </a:r>
          </a:p>
          <a:p>
            <a:pPr>
              <a:tabLst>
                <a:tab pos="454025" algn="l"/>
                <a:tab pos="920750" algn="l"/>
                <a:tab pos="1373188" algn="l"/>
                <a:tab pos="1828800" algn="l"/>
                <a:tab pos="2284413" algn="l"/>
                <a:tab pos="2738438" algn="l"/>
              </a:tabLst>
            </a:pPr>
            <a:r>
              <a:rPr lang="en-US" sz="2000">
                <a:latin typeface="Arial" charset="0"/>
              </a:rPr>
              <a:t>			iv)	evolution of traits -- </a:t>
            </a:r>
            <a:r>
              <a:rPr lang="en-US" sz="2000">
                <a:solidFill>
                  <a:srgbClr val="FF0000"/>
                </a:solidFill>
                <a:latin typeface="Arial" charset="0"/>
              </a:rPr>
              <a:t>character displacement</a:t>
            </a:r>
            <a:endParaRPr lang="en-US" sz="2000">
              <a:latin typeface="Arial" charset="0"/>
            </a:endParaRPr>
          </a:p>
        </p:txBody>
      </p:sp>
      <p:sp>
        <p:nvSpPr>
          <p:cNvPr id="3072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0723"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016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676400"/>
            <a:ext cx="35877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iv)	evolution of traits -- </a:t>
            </a:r>
            <a:r>
              <a:rPr lang="en-US" sz="2000">
                <a:solidFill>
                  <a:srgbClr val="FF0000"/>
                </a:solidFill>
                <a:latin typeface="Arial" charset="0"/>
              </a:rPr>
              <a:t>character displacement</a:t>
            </a:r>
            <a:endParaRPr lang="en-US" sz="2000">
              <a:latin typeface="Arial" charset="0"/>
            </a:endParaRPr>
          </a:p>
        </p:txBody>
      </p:sp>
      <p:sp>
        <p:nvSpPr>
          <p:cNvPr id="31747"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1748" name="Rectangle 6"/>
          <p:cNvSpPr>
            <a:spLocks noChangeArrowheads="1"/>
          </p:cNvSpPr>
          <p:nvPr/>
        </p:nvSpPr>
        <p:spPr bwMode="auto">
          <a:xfrm>
            <a:off x="4572000" y="2235200"/>
            <a:ext cx="38036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rPr>
              <a:t>Some character differs among species, apparently allowing them to coexist, according to Gause</a:t>
            </a:r>
            <a:r>
              <a:rPr lang="ja-JP" altLang="en-US" sz="1800">
                <a:latin typeface="Arial" charset="0"/>
              </a:rPr>
              <a:t>’</a:t>
            </a:r>
            <a:r>
              <a:rPr lang="en-US" altLang="ja-JP" sz="1800">
                <a:latin typeface="Arial" charset="0"/>
              </a:rPr>
              <a:t>s competitive exclusion principle.  The character may be morphological or some aspect of their behavior such as diet.</a:t>
            </a:r>
          </a:p>
          <a:p>
            <a:endParaRPr lang="en-US" sz="1800">
              <a:latin typeface="Arial" charset="0"/>
            </a:endParaRPr>
          </a:p>
          <a:p>
            <a:r>
              <a:rPr lang="en-US" sz="1800">
                <a:latin typeface="Arial" charset="0"/>
              </a:rPr>
              <a:t>Here terns are arranged in order from largest (top) to smallest.  Sooty and Brown Noddy terns have very similar diets, but Sooty</a:t>
            </a:r>
            <a:r>
              <a:rPr lang="ja-JP" altLang="en-US" sz="1800">
                <a:latin typeface="Arial" charset="0"/>
              </a:rPr>
              <a:t>’</a:t>
            </a:r>
            <a:r>
              <a:rPr lang="en-US" altLang="ja-JP" sz="1800">
                <a:latin typeface="Arial" charset="0"/>
              </a:rPr>
              <a:t>s feed far at sea, while Brown Noddy terns feed near shore.</a:t>
            </a:r>
            <a:endParaRPr lang="en-US" sz="1800">
              <a:latin typeface="Arial" charset="0"/>
            </a:endParaRPr>
          </a:p>
        </p:txBody>
      </p:sp>
      <p:pic>
        <p:nvPicPr>
          <p:cNvPr id="31749"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1210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304800" y="838200"/>
            <a:ext cx="815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2000" dirty="0">
                <a:latin typeface="Arial" charset="0"/>
              </a:rPr>
              <a:t>		5.	Evidence of competition:</a:t>
            </a:r>
          </a:p>
          <a:p>
            <a:pPr marL="457200" indent="-457200">
              <a:tabLst>
                <a:tab pos="454025" algn="l"/>
                <a:tab pos="920750" algn="l"/>
                <a:tab pos="1373188" algn="l"/>
                <a:tab pos="1828800" algn="l"/>
                <a:tab pos="2284413" algn="l"/>
                <a:tab pos="2738438" algn="l"/>
              </a:tabLst>
            </a:pPr>
            <a:endParaRPr lang="en-US" sz="2000" dirty="0">
              <a:latin typeface="Arial" charset="0"/>
            </a:endParaRPr>
          </a:p>
          <a:p>
            <a:pPr marL="457200" indent="-457200" algn="ctr">
              <a:tabLst>
                <a:tab pos="454025" algn="l"/>
                <a:tab pos="920750" algn="l"/>
                <a:tab pos="1373188" algn="l"/>
                <a:tab pos="1828800" algn="l"/>
                <a:tab pos="2284413" algn="l"/>
                <a:tab pos="2738438" algn="l"/>
              </a:tabLst>
            </a:pPr>
            <a:r>
              <a:rPr lang="en-US" sz="2000" b="1" dirty="0">
                <a:latin typeface="Arial" charset="0"/>
              </a:rPr>
              <a:t>What type of evidence is sufficient to demonstrate that competition is occurring in the wild?</a:t>
            </a:r>
            <a:endParaRPr lang="en-US" sz="2000" dirty="0">
              <a:latin typeface="Arial" charset="0"/>
            </a:endParaRPr>
          </a:p>
          <a:p>
            <a:pPr marL="457200" indent="-457200">
              <a:tabLst>
                <a:tab pos="454025" algn="l"/>
                <a:tab pos="920750" algn="l"/>
                <a:tab pos="1373188" algn="l"/>
                <a:tab pos="1828800" algn="l"/>
                <a:tab pos="2284413" algn="l"/>
                <a:tab pos="2738438" algn="l"/>
              </a:tabLst>
            </a:pPr>
            <a:r>
              <a:rPr lang="en-US" sz="2000" dirty="0">
                <a:latin typeface="Arial" charset="0"/>
              </a:rPr>
              <a:t>	</a:t>
            </a:r>
          </a:p>
          <a:p>
            <a:pPr marL="457200" indent="-457200">
              <a:tabLst>
                <a:tab pos="454025" algn="l"/>
                <a:tab pos="920750" algn="l"/>
                <a:tab pos="1373188" algn="l"/>
                <a:tab pos="1828800" algn="l"/>
                <a:tab pos="2284413" algn="l"/>
                <a:tab pos="2738438" algn="l"/>
              </a:tabLst>
            </a:pPr>
            <a:r>
              <a:rPr lang="en-US" sz="2000" dirty="0">
                <a:latin typeface="Arial" charset="0"/>
              </a:rPr>
              <a:t>			iv)	evolution of traits -- character displacement</a:t>
            </a:r>
          </a:p>
          <a:p>
            <a:pPr marL="457200" indent="-457200">
              <a:tabLst>
                <a:tab pos="454025" algn="l"/>
                <a:tab pos="920750" algn="l"/>
                <a:tab pos="1373188" algn="l"/>
                <a:tab pos="1828800" algn="l"/>
                <a:tab pos="2284413" algn="l"/>
                <a:tab pos="2738438" algn="l"/>
              </a:tabLst>
            </a:pPr>
            <a:endParaRPr lang="en-US" sz="2000" dirty="0">
              <a:solidFill>
                <a:srgbClr val="FF0000"/>
              </a:solidFill>
              <a:latin typeface="Arial" charset="0"/>
            </a:endParaRPr>
          </a:p>
          <a:p>
            <a:pPr marL="457200" indent="-457200" algn="ctr">
              <a:tabLst>
                <a:tab pos="454025" algn="l"/>
                <a:tab pos="920750" algn="l"/>
                <a:tab pos="1373188" algn="l"/>
                <a:tab pos="1828800" algn="l"/>
                <a:tab pos="2284413" algn="l"/>
                <a:tab pos="2738438" algn="l"/>
              </a:tabLst>
            </a:pPr>
            <a:r>
              <a:rPr lang="en-US" sz="2000" dirty="0">
                <a:latin typeface="Arial" charset="0"/>
              </a:rPr>
              <a:t>Is this sufficient evidence that competition is occurring?</a:t>
            </a:r>
          </a:p>
          <a:p>
            <a:pPr marL="457200" indent="-457200" algn="ctr">
              <a:tabLst>
                <a:tab pos="454025" algn="l"/>
                <a:tab pos="920750" algn="l"/>
                <a:tab pos="1373188" algn="l"/>
                <a:tab pos="1828800" algn="l"/>
                <a:tab pos="2284413" algn="l"/>
                <a:tab pos="2738438" algn="l"/>
              </a:tabLst>
            </a:pPr>
            <a:endParaRPr lang="en-US" sz="2000" dirty="0">
              <a:latin typeface="Arial" charset="0"/>
            </a:endParaRPr>
          </a:p>
          <a:p>
            <a:pPr marL="457200" indent="-457200">
              <a:tabLst>
                <a:tab pos="454025" algn="l"/>
                <a:tab pos="920750" algn="l"/>
                <a:tab pos="1373188" algn="l"/>
                <a:tab pos="1828800" algn="l"/>
                <a:tab pos="2284413" algn="l"/>
                <a:tab pos="2738438" algn="l"/>
              </a:tabLst>
            </a:pPr>
            <a:r>
              <a:rPr lang="en-US" sz="2000" dirty="0">
                <a:latin typeface="Arial" charset="0"/>
              </a:rPr>
              <a:t>  Two problems:</a:t>
            </a:r>
            <a:endParaRPr lang="en-US" sz="2000" dirty="0">
              <a:solidFill>
                <a:srgbClr val="FF0000"/>
              </a:solidFill>
              <a:latin typeface="Arial" charset="0"/>
            </a:endParaRPr>
          </a:p>
          <a:p>
            <a:pPr marL="457200" indent="-457200">
              <a:tabLst>
                <a:tab pos="454025" algn="l"/>
                <a:tab pos="920750" algn="l"/>
                <a:tab pos="1373188" algn="l"/>
                <a:tab pos="1828800" algn="l"/>
                <a:tab pos="2284413" algn="l"/>
                <a:tab pos="2738438" algn="l"/>
              </a:tabLst>
            </a:pPr>
            <a:endParaRPr lang="en-US" sz="2000" dirty="0">
              <a:solidFill>
                <a:srgbClr val="FF0000"/>
              </a:solidFill>
              <a:latin typeface="Arial" charset="0"/>
            </a:endParaRPr>
          </a:p>
          <a:p>
            <a:pPr marL="457200" indent="-457200">
              <a:buFont typeface="Times" charset="0"/>
              <a:buAutoNum type="arabicParenBoth"/>
              <a:tabLst>
                <a:tab pos="454025" algn="l"/>
                <a:tab pos="920750" algn="l"/>
                <a:tab pos="1373188" algn="l"/>
                <a:tab pos="1828800" algn="l"/>
                <a:tab pos="2284413" algn="l"/>
                <a:tab pos="2738438" algn="l"/>
              </a:tabLst>
            </a:pPr>
            <a:r>
              <a:rPr lang="en-US" sz="2000" dirty="0">
                <a:solidFill>
                  <a:srgbClr val="FF0000"/>
                </a:solidFill>
                <a:latin typeface="Arial" charset="0"/>
              </a:rPr>
              <a:t>Other factors such as chance could produce the pattern</a:t>
            </a:r>
          </a:p>
          <a:p>
            <a:pPr marL="457200" indent="-457200">
              <a:buFont typeface="Times" charset="0"/>
              <a:buAutoNum type="arabicParenBoth"/>
              <a:tabLst>
                <a:tab pos="454025" algn="l"/>
                <a:tab pos="920750" algn="l"/>
                <a:tab pos="1373188" algn="l"/>
                <a:tab pos="1828800" algn="l"/>
                <a:tab pos="2284413" algn="l"/>
                <a:tab pos="2738438" algn="l"/>
              </a:tabLst>
            </a:pPr>
            <a:endParaRPr lang="en-US" sz="2000" dirty="0">
              <a:latin typeface="Arial" charset="0"/>
            </a:endParaRPr>
          </a:p>
          <a:p>
            <a:pPr marL="457200" indent="-457200">
              <a:buFont typeface="Times" charset="0"/>
              <a:buAutoNum type="arabicParenBoth"/>
              <a:tabLst>
                <a:tab pos="454025" algn="l"/>
                <a:tab pos="920750" algn="l"/>
                <a:tab pos="1373188" algn="l"/>
                <a:tab pos="1828800" algn="l"/>
                <a:tab pos="2284413" algn="l"/>
                <a:tab pos="2738438" algn="l"/>
              </a:tabLst>
            </a:pPr>
            <a:r>
              <a:rPr lang="en-US" sz="2000" dirty="0">
                <a:latin typeface="Arial" charset="0"/>
              </a:rPr>
              <a:t>This may all be evolution as the result of competition in the past, but the species may now differ so much that they are not competing</a:t>
            </a:r>
          </a:p>
        </p:txBody>
      </p:sp>
      <p:sp>
        <p:nvSpPr>
          <p:cNvPr id="3277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2771"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1310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304800" y="838200"/>
            <a:ext cx="8153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tabLst>
                <a:tab pos="454025" algn="l"/>
                <a:tab pos="920750" algn="l"/>
                <a:tab pos="1373188" algn="l"/>
                <a:tab pos="1828800" algn="l"/>
                <a:tab pos="2284413" algn="l"/>
                <a:tab pos="2738438" algn="l"/>
              </a:tabLst>
            </a:pPr>
            <a:r>
              <a:rPr lang="en-US" sz="2000">
                <a:latin typeface="Arial" charset="0"/>
              </a:rPr>
              <a:t>		5.	Evidence of competition:</a:t>
            </a:r>
          </a:p>
          <a:p>
            <a:pPr marL="457200" indent="-457200">
              <a:tabLst>
                <a:tab pos="454025" algn="l"/>
                <a:tab pos="920750" algn="l"/>
                <a:tab pos="1373188" algn="l"/>
                <a:tab pos="1828800" algn="l"/>
                <a:tab pos="2284413" algn="l"/>
                <a:tab pos="2738438" algn="l"/>
              </a:tabLst>
            </a:pPr>
            <a:endParaRPr lang="en-US" sz="2000">
              <a:latin typeface="Arial" charset="0"/>
            </a:endParaRPr>
          </a:p>
          <a:p>
            <a:pPr marL="457200" indent="-457200" algn="ctr">
              <a:tabLst>
                <a:tab pos="454025" algn="l"/>
                <a:tab pos="920750" algn="l"/>
                <a:tab pos="1373188" algn="l"/>
                <a:tab pos="1828800" algn="l"/>
                <a:tab pos="2284413" algn="l"/>
                <a:tab pos="2738438" algn="l"/>
              </a:tabLst>
            </a:pPr>
            <a:r>
              <a:rPr lang="en-US" sz="2000" b="1">
                <a:latin typeface="Arial" charset="0"/>
              </a:rPr>
              <a:t>What type of evidence is sufficient to demonstrate that competition is occurring in the wild?</a:t>
            </a:r>
            <a:endParaRPr lang="en-US" sz="2000">
              <a:latin typeface="Arial" charset="0"/>
            </a:endParaRPr>
          </a:p>
          <a:p>
            <a:pPr marL="457200" indent="-457200">
              <a:tabLst>
                <a:tab pos="454025" algn="l"/>
                <a:tab pos="920750" algn="l"/>
                <a:tab pos="1373188" algn="l"/>
                <a:tab pos="1828800" algn="l"/>
                <a:tab pos="2284413" algn="l"/>
                <a:tab pos="2738438" algn="l"/>
              </a:tabLst>
            </a:pPr>
            <a:r>
              <a:rPr lang="en-US" sz="2000">
                <a:latin typeface="Arial" charset="0"/>
              </a:rPr>
              <a:t>	</a:t>
            </a:r>
          </a:p>
          <a:p>
            <a:pPr marL="457200" indent="-457200">
              <a:tabLst>
                <a:tab pos="454025" algn="l"/>
                <a:tab pos="920750" algn="l"/>
                <a:tab pos="1373188" algn="l"/>
                <a:tab pos="1828800" algn="l"/>
                <a:tab pos="2284413" algn="l"/>
                <a:tab pos="2738438" algn="l"/>
              </a:tabLst>
            </a:pPr>
            <a:r>
              <a:rPr lang="en-US" sz="2000">
                <a:latin typeface="Arial" charset="0"/>
              </a:rPr>
              <a:t>			iv)	evolution of traits -- character displacement</a:t>
            </a:r>
          </a:p>
          <a:p>
            <a:pPr marL="457200" indent="-457200">
              <a:tabLst>
                <a:tab pos="454025" algn="l"/>
                <a:tab pos="920750" algn="l"/>
                <a:tab pos="1373188" algn="l"/>
                <a:tab pos="1828800" algn="l"/>
                <a:tab pos="2284413" algn="l"/>
                <a:tab pos="2738438" algn="l"/>
              </a:tabLst>
            </a:pPr>
            <a:endParaRPr lang="en-US" sz="2000">
              <a:solidFill>
                <a:srgbClr val="FF0000"/>
              </a:solidFill>
              <a:latin typeface="Arial" charset="0"/>
            </a:endParaRPr>
          </a:p>
          <a:p>
            <a:pPr marL="457200" indent="-457200" algn="ctr">
              <a:tabLst>
                <a:tab pos="454025" algn="l"/>
                <a:tab pos="920750" algn="l"/>
                <a:tab pos="1373188" algn="l"/>
                <a:tab pos="1828800" algn="l"/>
                <a:tab pos="2284413" algn="l"/>
                <a:tab pos="2738438" algn="l"/>
              </a:tabLst>
            </a:pPr>
            <a:r>
              <a:rPr lang="en-US" sz="2000">
                <a:latin typeface="Arial" charset="0"/>
              </a:rPr>
              <a:t>Is this sufficient evidence that competition is occurring?</a:t>
            </a:r>
          </a:p>
          <a:p>
            <a:pPr marL="457200" indent="-457200" algn="ctr">
              <a:tabLst>
                <a:tab pos="454025" algn="l"/>
                <a:tab pos="920750" algn="l"/>
                <a:tab pos="1373188" algn="l"/>
                <a:tab pos="1828800" algn="l"/>
                <a:tab pos="2284413" algn="l"/>
                <a:tab pos="2738438" algn="l"/>
              </a:tabLst>
            </a:pPr>
            <a:r>
              <a:rPr lang="en-US" sz="2000">
                <a:latin typeface="Arial" charset="0"/>
              </a:rPr>
              <a:t>  Two problems:</a:t>
            </a:r>
            <a:endParaRPr lang="en-US" sz="2000">
              <a:solidFill>
                <a:srgbClr val="FF0000"/>
              </a:solidFill>
              <a:latin typeface="Arial" charset="0"/>
            </a:endParaRPr>
          </a:p>
          <a:p>
            <a:pPr marL="457200" indent="-457200">
              <a:tabLst>
                <a:tab pos="454025" algn="l"/>
                <a:tab pos="920750" algn="l"/>
                <a:tab pos="1373188" algn="l"/>
                <a:tab pos="1828800" algn="l"/>
                <a:tab pos="2284413" algn="l"/>
                <a:tab pos="2738438" algn="l"/>
              </a:tabLst>
            </a:pPr>
            <a:endParaRPr lang="en-US" sz="2000">
              <a:solidFill>
                <a:srgbClr val="FF0000"/>
              </a:solidFill>
              <a:latin typeface="Arial" charset="0"/>
            </a:endParaRPr>
          </a:p>
          <a:p>
            <a:pPr marL="457200" indent="-457200">
              <a:buFont typeface="Times" charset="0"/>
              <a:buAutoNum type="arabicParenBoth"/>
              <a:tabLst>
                <a:tab pos="454025" algn="l"/>
                <a:tab pos="920750" algn="l"/>
                <a:tab pos="1373188" algn="l"/>
                <a:tab pos="1828800" algn="l"/>
                <a:tab pos="2284413" algn="l"/>
                <a:tab pos="2738438" algn="l"/>
              </a:tabLst>
            </a:pPr>
            <a:r>
              <a:rPr lang="en-US" sz="2000">
                <a:solidFill>
                  <a:srgbClr val="FF0000"/>
                </a:solidFill>
                <a:latin typeface="Arial" charset="0"/>
              </a:rPr>
              <a:t>Other factors such as chance could produce the pattern</a:t>
            </a:r>
          </a:p>
          <a:p>
            <a:pPr marL="457200" indent="-457200">
              <a:buFont typeface="Times" charset="0"/>
              <a:buNone/>
              <a:tabLst>
                <a:tab pos="454025" algn="l"/>
                <a:tab pos="920750" algn="l"/>
                <a:tab pos="1373188" algn="l"/>
                <a:tab pos="1828800" algn="l"/>
                <a:tab pos="2284413" algn="l"/>
                <a:tab pos="2738438" algn="l"/>
              </a:tabLst>
            </a:pPr>
            <a:endParaRPr lang="en-US" sz="2000">
              <a:latin typeface="Arial" charset="0"/>
            </a:endParaRPr>
          </a:p>
          <a:p>
            <a:pPr marL="457200" indent="-457200">
              <a:buFont typeface="Times" charset="0"/>
              <a:buNone/>
              <a:tabLst>
                <a:tab pos="454025" algn="l"/>
                <a:tab pos="920750" algn="l"/>
                <a:tab pos="1373188" algn="l"/>
                <a:tab pos="1828800" algn="l"/>
                <a:tab pos="2284413" algn="l"/>
                <a:tab pos="2738438" algn="l"/>
              </a:tabLst>
            </a:pPr>
            <a:r>
              <a:rPr lang="en-US" sz="2000">
                <a:latin typeface="Arial" charset="0"/>
              </a:rPr>
              <a:t>	The mere fact that species differ in some trait related to resources does not mean that the competition is occurring or is involved in the evolution of the trait.</a:t>
            </a:r>
          </a:p>
          <a:p>
            <a:pPr marL="457200" indent="-457200">
              <a:buFont typeface="Times" charset="0"/>
              <a:buNone/>
              <a:tabLst>
                <a:tab pos="454025" algn="l"/>
                <a:tab pos="920750" algn="l"/>
                <a:tab pos="1373188" algn="l"/>
                <a:tab pos="1828800" algn="l"/>
                <a:tab pos="2284413" algn="l"/>
                <a:tab pos="2738438" algn="l"/>
              </a:tabLst>
            </a:pPr>
            <a:endParaRPr lang="en-US" sz="2000">
              <a:latin typeface="Arial" charset="0"/>
            </a:endParaRPr>
          </a:p>
          <a:p>
            <a:pPr marL="457200" indent="-457200">
              <a:buFont typeface="Times" charset="0"/>
              <a:buChar char="•"/>
              <a:tabLst>
                <a:tab pos="454025" algn="l"/>
                <a:tab pos="920750" algn="l"/>
                <a:tab pos="1373188" algn="l"/>
                <a:tab pos="1828800" algn="l"/>
                <a:tab pos="2284413" algn="l"/>
                <a:tab pos="2738438" algn="l"/>
              </a:tabLst>
            </a:pPr>
            <a:endParaRPr lang="en-US" sz="2000">
              <a:latin typeface="Arial" charset="0"/>
            </a:endParaRPr>
          </a:p>
        </p:txBody>
      </p:sp>
      <p:sp>
        <p:nvSpPr>
          <p:cNvPr id="3379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3795"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6000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676400"/>
            <a:ext cx="35877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iv)	evolution of traits -- </a:t>
            </a:r>
            <a:r>
              <a:rPr lang="en-US" sz="2000">
                <a:solidFill>
                  <a:srgbClr val="FF0000"/>
                </a:solidFill>
                <a:latin typeface="Arial" charset="0"/>
              </a:rPr>
              <a:t>character displacement</a:t>
            </a:r>
            <a:endParaRPr lang="en-US" sz="2000">
              <a:latin typeface="Arial" charset="0"/>
            </a:endParaRPr>
          </a:p>
        </p:txBody>
      </p:sp>
      <p:sp>
        <p:nvSpPr>
          <p:cNvPr id="35843"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5844" name="Rectangle 6"/>
          <p:cNvSpPr>
            <a:spLocks noChangeArrowheads="1"/>
          </p:cNvSpPr>
          <p:nvPr/>
        </p:nvSpPr>
        <p:spPr bwMode="auto">
          <a:xfrm>
            <a:off x="4876800" y="2133600"/>
            <a:ext cx="38036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920750" algn="l"/>
                <a:tab pos="1373188" algn="l"/>
                <a:tab pos="1828800" algn="l"/>
                <a:tab pos="2284413" algn="l"/>
                <a:tab pos="2738438" algn="l"/>
              </a:tabLst>
            </a:pPr>
            <a:r>
              <a:rPr lang="en-US" sz="1800">
                <a:latin typeface="Arial" charset="0"/>
              </a:rPr>
              <a:t>A group of faculty and students at Florida State published several articles critical of character displacement studies.  They proposed that the patterns produced by the characters must be non-random to considered as the result of competitive interactions.  To test if they are non-random, they proposed testing such models against a random or </a:t>
            </a:r>
            <a:r>
              <a:rPr lang="ja-JP" altLang="en-US" sz="1800">
                <a:latin typeface="Arial" charset="0"/>
              </a:rPr>
              <a:t>“</a:t>
            </a:r>
            <a:r>
              <a:rPr lang="en-US" altLang="ja-JP" sz="1800">
                <a:latin typeface="Arial" charset="0"/>
              </a:rPr>
              <a:t>null</a:t>
            </a:r>
            <a:r>
              <a:rPr lang="ja-JP" altLang="en-US" sz="1800">
                <a:latin typeface="Arial" charset="0"/>
              </a:rPr>
              <a:t>”</a:t>
            </a:r>
            <a:r>
              <a:rPr lang="en-US" altLang="ja-JP" sz="1800">
                <a:latin typeface="Arial" charset="0"/>
              </a:rPr>
              <a:t>  distribution.</a:t>
            </a:r>
            <a:endParaRPr lang="en-US" sz="1800">
              <a:latin typeface="Arial" charset="0"/>
            </a:endParaRPr>
          </a:p>
        </p:txBody>
      </p:sp>
      <p:pic>
        <p:nvPicPr>
          <p:cNvPr id="35845"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6907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iv)	evolution of traits -- </a:t>
            </a:r>
            <a:r>
              <a:rPr lang="en-US" sz="2000">
                <a:solidFill>
                  <a:srgbClr val="FF0000"/>
                </a:solidFill>
                <a:latin typeface="Arial" charset="0"/>
              </a:rPr>
              <a:t>character displacement</a:t>
            </a:r>
            <a:endParaRPr lang="en-US" sz="2000">
              <a:latin typeface="Arial" charset="0"/>
            </a:endParaRPr>
          </a:p>
        </p:txBody>
      </p:sp>
      <p:sp>
        <p:nvSpPr>
          <p:cNvPr id="3686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6867" name="Rectangle 6"/>
          <p:cNvSpPr>
            <a:spLocks noChangeArrowheads="1"/>
          </p:cNvSpPr>
          <p:nvPr/>
        </p:nvSpPr>
        <p:spPr bwMode="auto">
          <a:xfrm>
            <a:off x="5105400" y="2362200"/>
            <a:ext cx="3429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rPr>
              <a:t>The top pattern is a random pattern of flowering times for different species of plants generated by a computer.  The bottom pattern is an actual flowering pattern of plants that were proposed to be competing for pollinators.  The real pattern is not significantly different from a random pattern.</a:t>
            </a:r>
          </a:p>
          <a:p>
            <a:endParaRPr lang="en-US" sz="1800">
              <a:latin typeface="Arial" charset="0"/>
            </a:endParaRPr>
          </a:p>
          <a:p>
            <a:r>
              <a:rPr lang="en-US" sz="1800">
                <a:latin typeface="Arial" charset="0"/>
              </a:rPr>
              <a:t>We could get the same pattern by ranking students by height!</a:t>
            </a:r>
          </a:p>
        </p:txBody>
      </p:sp>
      <p:sp>
        <p:nvSpPr>
          <p:cNvPr id="36868" name="Rectangle 7"/>
          <p:cNvSpPr>
            <a:spLocks noChangeArrowheads="1"/>
          </p:cNvSpPr>
          <p:nvPr/>
        </p:nvSpPr>
        <p:spPr bwMode="auto">
          <a:xfrm>
            <a:off x="4419600" y="438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68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32702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132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304800" y="838200"/>
            <a:ext cx="8153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920750" algn="l"/>
                <a:tab pos="1373188" algn="l"/>
                <a:tab pos="1828800" algn="l"/>
                <a:tab pos="2284413" algn="l"/>
                <a:tab pos="2738438" algn="l"/>
              </a:tabLst>
            </a:pPr>
            <a:r>
              <a:rPr lang="en-US" sz="2000">
                <a:latin typeface="Arial" charset="0"/>
              </a:rPr>
              <a:t>		5.	Evidence of competition:</a:t>
            </a:r>
          </a:p>
          <a:p>
            <a:pPr>
              <a:tabLst>
                <a:tab pos="920750" algn="l"/>
                <a:tab pos="1373188" algn="l"/>
                <a:tab pos="1828800" algn="l"/>
                <a:tab pos="2284413" algn="l"/>
                <a:tab pos="2738438" algn="l"/>
              </a:tabLst>
            </a:pPr>
            <a:endParaRPr lang="en-US" sz="2000">
              <a:latin typeface="Arial" charset="0"/>
            </a:endParaRPr>
          </a:p>
          <a:p>
            <a:pPr algn="ctr">
              <a:tabLst>
                <a:tab pos="920750" algn="l"/>
                <a:tab pos="1373188" algn="l"/>
                <a:tab pos="1828800" algn="l"/>
                <a:tab pos="2284413" algn="l"/>
                <a:tab pos="2738438" algn="l"/>
              </a:tabLst>
            </a:pPr>
            <a:r>
              <a:rPr lang="en-US" sz="2000" b="1">
                <a:latin typeface="Arial" charset="0"/>
              </a:rPr>
              <a:t>What type of evidence is sufficient to demonstrate that competition is occurring in the wild?</a:t>
            </a:r>
            <a:endParaRPr lang="en-US" sz="2000">
              <a:latin typeface="Arial" charset="0"/>
            </a:endParaRPr>
          </a:p>
          <a:p>
            <a:pPr>
              <a:tabLst>
                <a:tab pos="920750" algn="l"/>
                <a:tab pos="1373188" algn="l"/>
                <a:tab pos="1828800" algn="l"/>
                <a:tab pos="2284413" algn="l"/>
                <a:tab pos="2738438" algn="l"/>
              </a:tabLst>
            </a:pPr>
            <a:r>
              <a:rPr lang="en-US" sz="2000">
                <a:latin typeface="Arial" charset="0"/>
              </a:rPr>
              <a:t>	</a:t>
            </a:r>
          </a:p>
          <a:p>
            <a:pPr>
              <a:tabLst>
                <a:tab pos="920750" algn="l"/>
                <a:tab pos="1373188" algn="l"/>
                <a:tab pos="1828800" algn="l"/>
                <a:tab pos="2284413" algn="l"/>
                <a:tab pos="2738438" algn="l"/>
              </a:tabLst>
            </a:pPr>
            <a:r>
              <a:rPr lang="en-US" sz="2000">
                <a:latin typeface="Arial" charset="0"/>
              </a:rPr>
              <a:t>			iv)	evolution of traits -- character displacement</a:t>
            </a:r>
          </a:p>
          <a:p>
            <a:pPr>
              <a:tabLst>
                <a:tab pos="920750" algn="l"/>
                <a:tab pos="1373188" algn="l"/>
                <a:tab pos="1828800" algn="l"/>
                <a:tab pos="2284413" algn="l"/>
                <a:tab pos="2738438" algn="l"/>
              </a:tabLst>
            </a:pPr>
            <a:endParaRPr lang="en-US" sz="2000">
              <a:solidFill>
                <a:srgbClr val="FF0000"/>
              </a:solidFill>
              <a:latin typeface="Arial" charset="0"/>
            </a:endParaRPr>
          </a:p>
          <a:p>
            <a:pPr>
              <a:tabLst>
                <a:tab pos="920750" algn="l"/>
                <a:tab pos="1373188" algn="l"/>
                <a:tab pos="1828800" algn="l"/>
                <a:tab pos="2284413" algn="l"/>
                <a:tab pos="2738438" algn="l"/>
              </a:tabLst>
            </a:pPr>
            <a:r>
              <a:rPr lang="en-US" sz="2000">
                <a:latin typeface="Arial" charset="0"/>
              </a:rPr>
              <a:t>A group of faculty and students at Florida State published several articles critical of character displacement studies.  They proposed that the patterns produced by the characters must be non-random to considered as the result of competitive interactions.  To test if they are non-random, they proposed testing such models against a random or </a:t>
            </a:r>
            <a:r>
              <a:rPr lang="ja-JP" altLang="en-US" sz="2000">
                <a:latin typeface="Arial" charset="0"/>
              </a:rPr>
              <a:t>“</a:t>
            </a:r>
            <a:r>
              <a:rPr lang="en-US" altLang="ja-JP" sz="2000">
                <a:latin typeface="Arial" charset="0"/>
              </a:rPr>
              <a:t>null</a:t>
            </a:r>
            <a:r>
              <a:rPr lang="ja-JP" altLang="en-US" sz="2000">
                <a:latin typeface="Arial" charset="0"/>
              </a:rPr>
              <a:t>”</a:t>
            </a:r>
            <a:r>
              <a:rPr lang="en-US" altLang="ja-JP" sz="2000">
                <a:latin typeface="Arial" charset="0"/>
              </a:rPr>
              <a:t>  distribution.</a:t>
            </a:r>
          </a:p>
          <a:p>
            <a:pPr>
              <a:buFont typeface="Times" charset="0"/>
              <a:buNone/>
              <a:tabLst>
                <a:tab pos="920750" algn="l"/>
                <a:tab pos="1373188" algn="l"/>
                <a:tab pos="1828800" algn="l"/>
                <a:tab pos="2284413" algn="l"/>
                <a:tab pos="2738438" algn="l"/>
              </a:tabLst>
            </a:pPr>
            <a:endParaRPr lang="en-US" sz="2000">
              <a:latin typeface="Arial" charset="0"/>
            </a:endParaRPr>
          </a:p>
          <a:p>
            <a:pPr>
              <a:buFont typeface="Times" charset="0"/>
              <a:buChar char="•"/>
              <a:tabLst>
                <a:tab pos="920750" algn="l"/>
                <a:tab pos="1373188" algn="l"/>
                <a:tab pos="1828800" algn="l"/>
                <a:tab pos="2284413" algn="l"/>
                <a:tab pos="2738438" algn="l"/>
              </a:tabLst>
            </a:pPr>
            <a:endParaRPr lang="en-US" sz="2000">
              <a:latin typeface="Arial" charset="0"/>
            </a:endParaRPr>
          </a:p>
        </p:txBody>
      </p:sp>
      <p:sp>
        <p:nvSpPr>
          <p:cNvPr id="3481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4819" name="Picture 7"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4193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7890" name="Rectangle 6"/>
          <p:cNvSpPr>
            <a:spLocks noChangeArrowheads="1"/>
          </p:cNvSpPr>
          <p:nvPr/>
        </p:nvSpPr>
        <p:spPr bwMode="auto">
          <a:xfrm>
            <a:off x="4419600" y="438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78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3744913"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9"/>
          <p:cNvSpPr>
            <a:spLocks noChangeArrowheads="1"/>
          </p:cNvSpPr>
          <p:nvPr/>
        </p:nvSpPr>
        <p:spPr bwMode="auto">
          <a:xfrm>
            <a:off x="5105400" y="2514600"/>
            <a:ext cx="3505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Shahid Naeem</a:t>
            </a:r>
            <a:r>
              <a:rPr lang="ja-JP" altLang="en-US" sz="2000">
                <a:latin typeface="Arial" charset="0"/>
              </a:rPr>
              <a:t>’</a:t>
            </a:r>
            <a:r>
              <a:rPr lang="en-US" altLang="ja-JP" sz="2000">
                <a:latin typeface="Arial" charset="0"/>
              </a:rPr>
              <a:t>s xmas card, demonstrating the effect of the Florida State </a:t>
            </a:r>
            <a:r>
              <a:rPr lang="ja-JP" altLang="en-US" sz="2000">
                <a:latin typeface="Arial" charset="0"/>
              </a:rPr>
              <a:t>‘</a:t>
            </a:r>
            <a:r>
              <a:rPr lang="en-US" altLang="ja-JP" sz="2000">
                <a:latin typeface="Arial" charset="0"/>
              </a:rPr>
              <a:t>mafia</a:t>
            </a:r>
            <a:r>
              <a:rPr lang="ja-JP" altLang="en-US" sz="2000">
                <a:latin typeface="Arial" charset="0"/>
              </a:rPr>
              <a:t>”</a:t>
            </a:r>
            <a:r>
              <a:rPr lang="en-US" altLang="ja-JP" sz="2000">
                <a:latin typeface="Arial" charset="0"/>
              </a:rPr>
              <a:t> on ecology.</a:t>
            </a:r>
            <a:endParaRPr lang="en-US" sz="2000">
              <a:latin typeface="Arial" charset="0"/>
            </a:endParaRPr>
          </a:p>
        </p:txBody>
      </p:sp>
      <p:pic>
        <p:nvPicPr>
          <p:cNvPr id="37893" name="Picture 11"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38600"/>
            <a:ext cx="1524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5" name="Straight Connector 8"/>
          <p:cNvCxnSpPr>
            <a:cxnSpLocks noChangeShapeType="1"/>
          </p:cNvCxnSpPr>
          <p:nvPr/>
        </p:nvCxnSpPr>
        <p:spPr bwMode="auto">
          <a:xfrm>
            <a:off x="3352800" y="4343400"/>
            <a:ext cx="2819400" cy="228600"/>
          </a:xfrm>
          <a:prstGeom prst="line">
            <a:avLst/>
          </a:prstGeom>
          <a:noFill/>
          <a:ln w="57150">
            <a:solidFill>
              <a:schemeClr val="bg2"/>
            </a:solidFill>
            <a:round/>
            <a:headEnd type="triangle"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92347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8914" name="Rectangle 4"/>
          <p:cNvSpPr>
            <a:spLocks noChangeArrowheads="1"/>
          </p:cNvSpPr>
          <p:nvPr/>
        </p:nvSpPr>
        <p:spPr bwMode="auto">
          <a:xfrm>
            <a:off x="4419600" y="438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89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9343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8"/>
          <p:cNvSpPr>
            <a:spLocks noChangeArrowheads="1"/>
          </p:cNvSpPr>
          <p:nvPr/>
        </p:nvSpPr>
        <p:spPr bwMode="auto">
          <a:xfrm>
            <a:off x="1371600" y="4953000"/>
            <a:ext cx="6629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Species patterns in allopatry (occurring in different areas) and sympatry (occurring in the same area) is stronger evidence of character displacement.</a:t>
            </a:r>
          </a:p>
        </p:txBody>
      </p:sp>
      <p:pic>
        <p:nvPicPr>
          <p:cNvPr id="38917" name="Picture 1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271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7"/>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9938" name="Rectangle 1028"/>
          <p:cNvSpPr>
            <a:spLocks noChangeArrowheads="1"/>
          </p:cNvSpPr>
          <p:nvPr/>
        </p:nvSpPr>
        <p:spPr bwMode="auto">
          <a:xfrm>
            <a:off x="4419600" y="438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9939" name="Rectangle 1030"/>
          <p:cNvSpPr>
            <a:spLocks noChangeArrowheads="1"/>
          </p:cNvSpPr>
          <p:nvPr/>
        </p:nvSpPr>
        <p:spPr bwMode="auto">
          <a:xfrm>
            <a:off x="990600" y="762000"/>
            <a:ext cx="716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Best example is Darwin</a:t>
            </a:r>
            <a:r>
              <a:rPr lang="ja-JP" altLang="en-US" sz="2000">
                <a:latin typeface="Arial" charset="0"/>
              </a:rPr>
              <a:t>’</a:t>
            </a:r>
            <a:r>
              <a:rPr lang="en-US" altLang="ja-JP" sz="2000">
                <a:latin typeface="Arial" charset="0"/>
              </a:rPr>
              <a:t>s finches on the Galapagos Islands</a:t>
            </a:r>
            <a:endParaRPr lang="en-US" sz="2000">
              <a:latin typeface="Arial" charset="0"/>
            </a:endParaRPr>
          </a:p>
        </p:txBody>
      </p:sp>
      <p:pic>
        <p:nvPicPr>
          <p:cNvPr id="39940" name="Picture 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20788"/>
            <a:ext cx="70104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03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802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762000"/>
            <a:ext cx="7476565" cy="1938992"/>
          </a:xfrm>
          <a:prstGeom prst="rect">
            <a:avLst/>
          </a:prstGeom>
          <a:noFill/>
        </p:spPr>
        <p:txBody>
          <a:bodyPr wrap="square" rtlCol="0">
            <a:spAutoFit/>
          </a:bodyPr>
          <a:lstStyle/>
          <a:p>
            <a:r>
              <a:rPr lang="en-US" dirty="0" smtClean="0">
                <a:latin typeface="Arial"/>
                <a:cs typeface="Arial"/>
              </a:rPr>
              <a:t>A </a:t>
            </a:r>
            <a:r>
              <a:rPr lang="en-US" dirty="0">
                <a:latin typeface="Arial"/>
                <a:cs typeface="Arial"/>
              </a:rPr>
              <a:t>myth of the rural southeastern United States is </a:t>
            </a:r>
            <a:r>
              <a:rPr lang="en-US" dirty="0" smtClean="0">
                <a:latin typeface="Arial"/>
                <a:cs typeface="Arial"/>
              </a:rPr>
              <a:t>that </a:t>
            </a:r>
            <a:r>
              <a:rPr lang="en-US" dirty="0" err="1" smtClean="0">
                <a:latin typeface="Arial"/>
                <a:cs typeface="Arial"/>
              </a:rPr>
              <a:t>whipsnakes</a:t>
            </a:r>
            <a:r>
              <a:rPr lang="en-US" dirty="0" smtClean="0">
                <a:latin typeface="Arial"/>
                <a:cs typeface="Arial"/>
              </a:rPr>
              <a:t>, </a:t>
            </a:r>
            <a:r>
              <a:rPr lang="en-US" dirty="0">
                <a:latin typeface="Arial"/>
                <a:cs typeface="Arial"/>
              </a:rPr>
              <a:t>when disturbed, </a:t>
            </a:r>
            <a:r>
              <a:rPr lang="en-US" dirty="0" smtClean="0">
                <a:latin typeface="Arial"/>
                <a:cs typeface="Arial"/>
              </a:rPr>
              <a:t>could chase </a:t>
            </a:r>
            <a:r>
              <a:rPr lang="en-US" dirty="0">
                <a:latin typeface="Arial"/>
                <a:cs typeface="Arial"/>
              </a:rPr>
              <a:t>a person down, wrap him up in its coils, whip him to death with its tail, and then make sure he is dead by sticking its tail up the victim's nose to see if he is still breathing. </a:t>
            </a:r>
          </a:p>
        </p:txBody>
      </p:sp>
      <p:pic>
        <p:nvPicPr>
          <p:cNvPr id="4" name="Picture 3"/>
          <p:cNvPicPr>
            <a:picLocks noChangeAspect="1"/>
          </p:cNvPicPr>
          <p:nvPr/>
        </p:nvPicPr>
        <p:blipFill>
          <a:blip r:embed="rId3"/>
          <a:stretch>
            <a:fillRect/>
          </a:stretch>
        </p:blipFill>
        <p:spPr>
          <a:xfrm>
            <a:off x="4343400" y="3278776"/>
            <a:ext cx="4673600" cy="3071223"/>
          </a:xfrm>
          <a:prstGeom prst="rect">
            <a:avLst/>
          </a:prstGeom>
        </p:spPr>
      </p:pic>
    </p:spTree>
    <p:extLst>
      <p:ext uri="{BB962C8B-B14F-4D97-AF65-F5344CB8AC3E}">
        <p14:creationId xmlns:p14="http://schemas.microsoft.com/office/powerpoint/2010/main" val="41585092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7"/>
          <p:cNvSpPr>
            <a:spLocks noChangeArrowheads="1"/>
          </p:cNvSpPr>
          <p:nvPr/>
        </p:nvSpPr>
        <p:spPr bwMode="auto">
          <a:xfrm>
            <a:off x="304800" y="838200"/>
            <a:ext cx="8153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A.	Migration</a:t>
            </a:r>
          </a:p>
          <a:p>
            <a:pPr>
              <a:tabLst>
                <a:tab pos="454025" algn="l"/>
                <a:tab pos="920750" algn="l"/>
                <a:tab pos="1373188" algn="l"/>
                <a:tab pos="1828800" algn="l"/>
                <a:tab pos="2284413" algn="l"/>
                <a:tab pos="2738438" algn="l"/>
              </a:tabLst>
            </a:pPr>
            <a:r>
              <a:rPr lang="en-US" sz="2000">
                <a:solidFill>
                  <a:srgbClr val="000000"/>
                </a:solidFill>
                <a:latin typeface="Arial" charset="0"/>
              </a:rPr>
              <a:t>	B.	Types of Species Interactions</a:t>
            </a:r>
          </a:p>
          <a:p>
            <a:pPr>
              <a:tabLst>
                <a:tab pos="454025" algn="l"/>
                <a:tab pos="920750" algn="l"/>
                <a:tab pos="1373188" algn="l"/>
                <a:tab pos="1828800" algn="l"/>
                <a:tab pos="2284413" algn="l"/>
                <a:tab pos="2738438" algn="l"/>
              </a:tabLst>
            </a:pPr>
            <a:r>
              <a:rPr lang="en-US" sz="2000">
                <a:solidFill>
                  <a:srgbClr val="000000"/>
                </a:solidFill>
                <a:latin typeface="Arial" charset="0"/>
              </a:rPr>
              <a:t>	C.	Competition</a:t>
            </a:r>
          </a:p>
          <a:p>
            <a:pPr>
              <a:tabLst>
                <a:tab pos="454025" algn="l"/>
                <a:tab pos="920750" algn="l"/>
                <a:tab pos="1373188" algn="l"/>
                <a:tab pos="1828800" algn="l"/>
                <a:tab pos="2284413" algn="l"/>
                <a:tab pos="2738438" algn="l"/>
              </a:tabLst>
            </a:pPr>
            <a:r>
              <a:rPr lang="en-US" sz="2000">
                <a:latin typeface="Arial" charset="0"/>
              </a:rPr>
              <a:t>		1.	Definition:</a:t>
            </a:r>
          </a:p>
          <a:p>
            <a:pPr>
              <a:tabLst>
                <a:tab pos="454025" algn="l"/>
                <a:tab pos="920750" algn="l"/>
                <a:tab pos="1373188" algn="l"/>
                <a:tab pos="1828800" algn="l"/>
                <a:tab pos="2284413" algn="l"/>
                <a:tab pos="2738438" algn="l"/>
              </a:tabLst>
            </a:pPr>
            <a:r>
              <a:rPr lang="en-US" sz="2000">
                <a:latin typeface="Arial" charset="0"/>
              </a:rPr>
              <a:t>		2.	Types of competition (resource vs. interference)</a:t>
            </a:r>
          </a:p>
          <a:p>
            <a:pPr marL="1354138" lvl="1" indent="-609600">
              <a:tabLst>
                <a:tab pos="454025" algn="l"/>
                <a:tab pos="920750" algn="l"/>
                <a:tab pos="1373188" algn="l"/>
                <a:tab pos="1828800" algn="l"/>
                <a:tab pos="2284413" algn="l"/>
                <a:tab pos="2738438" algn="l"/>
              </a:tabLst>
            </a:pPr>
            <a:r>
              <a:rPr lang="en-US" sz="2000">
                <a:latin typeface="Arial" charset="0"/>
              </a:rPr>
              <a:t>	3.	Simple Models of Competition --</a:t>
            </a:r>
          </a:p>
          <a:p>
            <a:pPr>
              <a:tabLst>
                <a:tab pos="454025" algn="l"/>
                <a:tab pos="920750" algn="l"/>
                <a:tab pos="1373188" algn="l"/>
                <a:tab pos="1828800" algn="l"/>
                <a:tab pos="2284413" algn="l"/>
                <a:tab pos="2738438" algn="l"/>
              </a:tabLst>
            </a:pPr>
            <a:r>
              <a:rPr lang="en-US" sz="2000">
                <a:latin typeface="Arial" charset="0"/>
              </a:rPr>
              <a:t>		4.	Examples of Competition in Real Populations</a:t>
            </a:r>
          </a:p>
          <a:p>
            <a:pPr>
              <a:tabLst>
                <a:tab pos="454025" algn="l"/>
                <a:tab pos="920750" algn="l"/>
                <a:tab pos="1373188" algn="l"/>
                <a:tab pos="1828800" algn="l"/>
                <a:tab pos="2284413" algn="l"/>
                <a:tab pos="2738438" algn="l"/>
              </a:tabLst>
            </a:pPr>
            <a:r>
              <a:rPr lang="en-US" sz="2000">
                <a:latin typeface="Arial" charset="0"/>
              </a:rPr>
              <a:t>			a.	Tansley</a:t>
            </a:r>
            <a:r>
              <a:rPr lang="ja-JP" altLang="en-US" sz="2000">
                <a:latin typeface="Arial" charset="0"/>
              </a:rPr>
              <a:t>’</a:t>
            </a:r>
            <a:r>
              <a:rPr lang="en-US" altLang="ja-JP" sz="2000">
                <a:latin typeface="Arial" charset="0"/>
              </a:rPr>
              <a:t>s plant study</a:t>
            </a:r>
          </a:p>
          <a:p>
            <a:pPr>
              <a:tabLst>
                <a:tab pos="454025" algn="l"/>
                <a:tab pos="920750" algn="l"/>
                <a:tab pos="1373188" algn="l"/>
                <a:tab pos="1828800" algn="l"/>
                <a:tab pos="2284413" algn="l"/>
                <a:tab pos="2738438" algn="l"/>
              </a:tabLst>
            </a:pPr>
            <a:r>
              <a:rPr lang="en-US" sz="2000">
                <a:latin typeface="Arial" charset="0"/>
              </a:rPr>
              <a:t>			b.	A. C. Crombie  ( beetles and moths)</a:t>
            </a:r>
          </a:p>
          <a:p>
            <a:pPr>
              <a:tabLst>
                <a:tab pos="454025" algn="l"/>
                <a:tab pos="920750" algn="l"/>
                <a:tab pos="1373188" algn="l"/>
                <a:tab pos="1828800" algn="l"/>
                <a:tab pos="2284413" algn="l"/>
                <a:tab pos="2738438" algn="l"/>
              </a:tabLst>
            </a:pPr>
            <a:r>
              <a:rPr lang="en-US" sz="2000">
                <a:latin typeface="Arial" charset="0"/>
              </a:rPr>
              <a:t>			c.	Thomas Park (flour beetles) </a:t>
            </a:r>
          </a:p>
          <a:p>
            <a:pPr>
              <a:tabLst>
                <a:tab pos="454025" algn="l"/>
                <a:tab pos="920750" algn="l"/>
                <a:tab pos="1373188" algn="l"/>
                <a:tab pos="1828800" algn="l"/>
                <a:tab pos="2284413" algn="l"/>
                <a:tab pos="2738438" algn="l"/>
              </a:tabLst>
            </a:pPr>
            <a:r>
              <a:rPr lang="en-US" sz="2000">
                <a:latin typeface="Arial" charset="0"/>
              </a:rPr>
              <a:t>			d.	Violating the assumptions of L-V (Ayala</a:t>
            </a:r>
            <a:r>
              <a:rPr lang="ja-JP" altLang="en-US" sz="2000">
                <a:latin typeface="Arial" charset="0"/>
              </a:rPr>
              <a:t>’</a:t>
            </a:r>
            <a:r>
              <a:rPr lang="en-US" altLang="ja-JP" sz="2000">
                <a:latin typeface="Arial" charset="0"/>
              </a:rPr>
              <a:t>s Drosophila)</a:t>
            </a:r>
          </a:p>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r>
              <a:rPr lang="en-US" sz="2000">
                <a:latin typeface="Arial" charset="0"/>
              </a:rPr>
              <a:t>		6.	r and K selection (a reminder)</a:t>
            </a:r>
          </a:p>
        </p:txBody>
      </p:sp>
      <p:sp>
        <p:nvSpPr>
          <p:cNvPr id="40962" name="Rectangle 1028"/>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0963" name="Picture 103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8971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304800" y="838200"/>
            <a:ext cx="8153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A.	Migration</a:t>
            </a:r>
          </a:p>
          <a:p>
            <a:pPr>
              <a:tabLst>
                <a:tab pos="454025" algn="l"/>
                <a:tab pos="920750" algn="l"/>
                <a:tab pos="1373188" algn="l"/>
                <a:tab pos="1828800" algn="l"/>
                <a:tab pos="2284413" algn="l"/>
                <a:tab pos="2738438" algn="l"/>
              </a:tabLst>
            </a:pPr>
            <a:r>
              <a:rPr lang="en-US" sz="2000">
                <a:solidFill>
                  <a:srgbClr val="000000"/>
                </a:solidFill>
                <a:latin typeface="Arial" charset="0"/>
              </a:rPr>
              <a:t>	B.	Types of Species Interactions</a:t>
            </a:r>
          </a:p>
          <a:p>
            <a:pPr>
              <a:tabLst>
                <a:tab pos="454025" algn="l"/>
                <a:tab pos="920750" algn="l"/>
                <a:tab pos="1373188" algn="l"/>
                <a:tab pos="1828800" algn="l"/>
                <a:tab pos="2284413" algn="l"/>
                <a:tab pos="2738438" algn="l"/>
              </a:tabLst>
            </a:pPr>
            <a:r>
              <a:rPr lang="en-US" sz="2000">
                <a:solidFill>
                  <a:srgbClr val="000000"/>
                </a:solidFill>
                <a:latin typeface="Arial" charset="0"/>
              </a:rPr>
              <a:t>	C.	Competition</a:t>
            </a:r>
          </a:p>
          <a:p>
            <a:pPr>
              <a:tabLst>
                <a:tab pos="454025" algn="l"/>
                <a:tab pos="920750" algn="l"/>
                <a:tab pos="1373188" algn="l"/>
                <a:tab pos="1828800" algn="l"/>
                <a:tab pos="2284413" algn="l"/>
                <a:tab pos="2738438" algn="l"/>
              </a:tabLst>
            </a:pPr>
            <a:r>
              <a:rPr lang="en-US" sz="2000">
                <a:latin typeface="Arial" charset="0"/>
              </a:rPr>
              <a:t>--	Evolution may lead to very different species syndromes, depending on whether the species are limited by resources (K, competition) or their ability to grow fast (r, disturbance/predation). </a:t>
            </a:r>
          </a:p>
          <a:p>
            <a:pPr>
              <a:tabLst>
                <a:tab pos="454025" algn="l"/>
                <a:tab pos="920750" algn="l"/>
                <a:tab pos="1373188" algn="l"/>
                <a:tab pos="1828800" algn="l"/>
                <a:tab pos="2284413" algn="l"/>
                <a:tab pos="2738438" algn="l"/>
              </a:tabLst>
            </a:pPr>
            <a:endParaRPr lang="en-US" sz="2000">
              <a:latin typeface="Arial" charset="0"/>
            </a:endParaRPr>
          </a:p>
        </p:txBody>
      </p:sp>
      <p:sp>
        <p:nvSpPr>
          <p:cNvPr id="419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1987" name="Rectangle 5"/>
          <p:cNvSpPr>
            <a:spLocks noChangeArrowheads="1"/>
          </p:cNvSpPr>
          <p:nvPr/>
        </p:nvSpPr>
        <p:spPr bwMode="auto">
          <a:xfrm>
            <a:off x="1143000" y="3157538"/>
            <a:ext cx="70866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2738438" algn="ctr"/>
                <a:tab pos="5545138" algn="ctr"/>
              </a:tabLst>
            </a:pPr>
            <a:r>
              <a:rPr lang="en-US" sz="1600" u="sng">
                <a:latin typeface="Arial" charset="0"/>
              </a:rPr>
              <a:t>factor	r-selection	K-selection</a:t>
            </a:r>
          </a:p>
          <a:p>
            <a:pPr>
              <a:tabLst>
                <a:tab pos="2738438" algn="ctr"/>
                <a:tab pos="5545138" algn="ctr"/>
              </a:tabLst>
            </a:pPr>
            <a:r>
              <a:rPr lang="en-US" sz="1600">
                <a:latin typeface="Arial" charset="0"/>
              </a:rPr>
              <a:t>competition 	variable or weak	strong</a:t>
            </a:r>
            <a:endParaRPr lang="en-US" sz="1600" u="sng">
              <a:latin typeface="Arial" charset="0"/>
            </a:endParaRPr>
          </a:p>
          <a:p>
            <a:pPr>
              <a:tabLst>
                <a:tab pos="2738438" algn="ctr"/>
                <a:tab pos="5545138" algn="ctr"/>
              </a:tabLst>
            </a:pPr>
            <a:r>
              <a:rPr lang="en-US" sz="1600">
                <a:latin typeface="Arial" charset="0"/>
              </a:rPr>
              <a:t>climate	variable	constant</a:t>
            </a:r>
          </a:p>
          <a:p>
            <a:pPr>
              <a:tabLst>
                <a:tab pos="2738438" algn="ctr"/>
                <a:tab pos="5545138" algn="ctr"/>
              </a:tabLst>
            </a:pPr>
            <a:r>
              <a:rPr lang="en-US" sz="1600">
                <a:latin typeface="Arial" charset="0"/>
              </a:rPr>
              <a:t>mortality	DI, often catastrophic	DD, competition</a:t>
            </a:r>
          </a:p>
          <a:p>
            <a:pPr>
              <a:tabLst>
                <a:tab pos="2738438" algn="ctr"/>
                <a:tab pos="5545138" algn="ctr"/>
              </a:tabLst>
            </a:pPr>
            <a:r>
              <a:rPr lang="en-US" sz="1600">
                <a:latin typeface="Arial" charset="0"/>
              </a:rPr>
              <a:t>survivorship	often type III	often type I or II</a:t>
            </a:r>
          </a:p>
          <a:p>
            <a:pPr>
              <a:tabLst>
                <a:tab pos="2738438" algn="ctr"/>
                <a:tab pos="5545138" algn="ctr"/>
              </a:tabLst>
            </a:pPr>
            <a:r>
              <a:rPr lang="en-US" sz="1600">
                <a:latin typeface="Arial" charset="0"/>
              </a:rPr>
              <a:t>propulation size	variable	at or near K</a:t>
            </a:r>
          </a:p>
          <a:p>
            <a:pPr>
              <a:tabLst>
                <a:tab pos="2738438" algn="ctr"/>
                <a:tab pos="5545138" algn="ctr"/>
              </a:tabLst>
            </a:pPr>
            <a:r>
              <a:rPr lang="en-US" sz="1600">
                <a:latin typeface="Arial" charset="0"/>
              </a:rPr>
              <a:t>		</a:t>
            </a:r>
          </a:p>
          <a:p>
            <a:pPr>
              <a:tabLst>
                <a:tab pos="2738438" algn="ctr"/>
                <a:tab pos="5545138" algn="ctr"/>
              </a:tabLst>
            </a:pPr>
            <a:r>
              <a:rPr lang="en-US" sz="1600">
                <a:latin typeface="Arial" charset="0"/>
              </a:rPr>
              <a:t>selection favors	rapid development	slow development</a:t>
            </a:r>
          </a:p>
          <a:p>
            <a:pPr>
              <a:tabLst>
                <a:tab pos="2738438" algn="ctr"/>
                <a:tab pos="5545138" algn="ctr"/>
              </a:tabLst>
            </a:pPr>
            <a:r>
              <a:rPr lang="en-US" sz="1600">
                <a:latin typeface="Arial" charset="0"/>
              </a:rPr>
              <a:t>	high rm	low rm</a:t>
            </a:r>
          </a:p>
          <a:p>
            <a:pPr>
              <a:tabLst>
                <a:tab pos="2738438" algn="ctr"/>
                <a:tab pos="5545138" algn="ctr"/>
              </a:tabLst>
            </a:pPr>
            <a:r>
              <a:rPr lang="en-US" sz="1600">
                <a:latin typeface="Arial" charset="0"/>
              </a:rPr>
              <a:t>	early reproduction	delayed reproduction</a:t>
            </a:r>
          </a:p>
          <a:p>
            <a:pPr>
              <a:tabLst>
                <a:tab pos="2738438" algn="ctr"/>
                <a:tab pos="5545138" algn="ctr"/>
              </a:tabLst>
            </a:pPr>
            <a:r>
              <a:rPr lang="en-US" sz="1600">
                <a:latin typeface="Arial" charset="0"/>
              </a:rPr>
              <a:t>	small body size	large body size</a:t>
            </a:r>
          </a:p>
          <a:p>
            <a:pPr>
              <a:tabLst>
                <a:tab pos="2738438" algn="ctr"/>
                <a:tab pos="5545138" algn="ctr"/>
              </a:tabLst>
            </a:pPr>
            <a:r>
              <a:rPr lang="en-US" sz="1600">
                <a:latin typeface="Arial" charset="0"/>
              </a:rPr>
              <a:t>	semelparous	iteroparous</a:t>
            </a:r>
          </a:p>
          <a:p>
            <a:pPr>
              <a:tabLst>
                <a:tab pos="2738438" algn="ctr"/>
                <a:tab pos="5545138" algn="ctr"/>
              </a:tabLst>
            </a:pPr>
            <a:r>
              <a:rPr lang="en-US" sz="1600">
                <a:latin typeface="Arial" charset="0"/>
              </a:rPr>
              <a:t>	short life span	longer life span (&gt;1 yr.)</a:t>
            </a:r>
          </a:p>
        </p:txBody>
      </p:sp>
      <p:pic>
        <p:nvPicPr>
          <p:cNvPr id="41988" name="Picture 7"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077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304800" y="838200"/>
            <a:ext cx="8153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defRPr/>
            </a:pPr>
            <a:r>
              <a:rPr lang="en-US" sz="2000" dirty="0">
                <a:solidFill>
                  <a:srgbClr val="000000"/>
                </a:solidFill>
                <a:latin typeface="Arial" charset="0"/>
              </a:rPr>
              <a:t>IV. Populations and Biotic Influences	</a:t>
            </a:r>
          </a:p>
          <a:p>
            <a:pPr>
              <a:tabLst>
                <a:tab pos="454025" algn="l"/>
                <a:tab pos="920750" algn="l"/>
                <a:tab pos="1373188" algn="l"/>
                <a:tab pos="1828800" algn="l"/>
                <a:tab pos="2284413" algn="l"/>
                <a:tab pos="2738438" algn="l"/>
              </a:tabLst>
              <a:defRPr/>
            </a:pPr>
            <a:r>
              <a:rPr lang="en-US" sz="2000" dirty="0">
                <a:solidFill>
                  <a:srgbClr val="000000"/>
                </a:solidFill>
                <a:latin typeface="Arial" charset="0"/>
              </a:rPr>
              <a:t>	A.	Migration</a:t>
            </a:r>
          </a:p>
          <a:p>
            <a:pPr>
              <a:tabLst>
                <a:tab pos="454025" algn="l"/>
                <a:tab pos="920750" algn="l"/>
                <a:tab pos="1373188" algn="l"/>
                <a:tab pos="1828800" algn="l"/>
                <a:tab pos="2284413" algn="l"/>
                <a:tab pos="2738438" algn="l"/>
              </a:tabLst>
              <a:defRPr/>
            </a:pPr>
            <a:r>
              <a:rPr lang="en-US" sz="2000" dirty="0">
                <a:solidFill>
                  <a:srgbClr val="000000"/>
                </a:solidFill>
                <a:latin typeface="Arial" charset="0"/>
              </a:rPr>
              <a:t>	B.	Types of Species Interactions</a:t>
            </a:r>
          </a:p>
          <a:p>
            <a:pPr>
              <a:tabLst>
                <a:tab pos="454025" algn="l"/>
                <a:tab pos="920750" algn="l"/>
                <a:tab pos="1373188" algn="l"/>
                <a:tab pos="1828800" algn="l"/>
                <a:tab pos="2284413" algn="l"/>
                <a:tab pos="2738438" algn="l"/>
              </a:tabLst>
              <a:defRPr/>
            </a:pPr>
            <a:r>
              <a:rPr lang="en-US" sz="2000" dirty="0">
                <a:solidFill>
                  <a:srgbClr val="000000"/>
                </a:solidFill>
                <a:latin typeface="Arial" charset="0"/>
              </a:rPr>
              <a:t>	C.	Competition</a:t>
            </a:r>
          </a:p>
          <a:p>
            <a:pPr>
              <a:tabLst>
                <a:tab pos="454025" algn="l"/>
                <a:tab pos="920750" algn="l"/>
                <a:tab pos="1373188" algn="l"/>
                <a:tab pos="1828800" algn="l"/>
                <a:tab pos="2284413" algn="l"/>
                <a:tab pos="2738438" algn="l"/>
              </a:tabLst>
              <a:defRPr/>
            </a:pPr>
            <a:r>
              <a:rPr lang="en-US" sz="2000" dirty="0">
                <a:solidFill>
                  <a:srgbClr val="000000"/>
                </a:solidFill>
                <a:latin typeface="Arial" charset="0"/>
              </a:rPr>
              <a:t>	D. 	</a:t>
            </a:r>
            <a:r>
              <a:rPr lang="en-US" sz="2000" dirty="0">
                <a:latin typeface="Arial" charset="0"/>
              </a:rPr>
              <a:t>Predation</a:t>
            </a:r>
          </a:p>
          <a:p>
            <a:pPr>
              <a:tabLst>
                <a:tab pos="454025" algn="l"/>
                <a:tab pos="920750" algn="l"/>
                <a:tab pos="1373188" algn="l"/>
                <a:tab pos="1828800" algn="l"/>
                <a:tab pos="2284413" algn="l"/>
                <a:tab pos="2738438" algn="l"/>
              </a:tabLst>
              <a:defRPr/>
            </a:pPr>
            <a:endParaRPr lang="en-US" sz="2000" dirty="0">
              <a:latin typeface="Arial" charset="0"/>
            </a:endParaRPr>
          </a:p>
          <a:p>
            <a:pPr marL="1376363" indent="-1376363">
              <a:tabLst>
                <a:tab pos="454025" algn="l"/>
                <a:tab pos="920750" algn="l"/>
                <a:tab pos="1373188" algn="l"/>
                <a:tab pos="1828800" algn="l"/>
                <a:tab pos="2284413" algn="l"/>
                <a:tab pos="2738438" algn="l"/>
              </a:tabLst>
              <a:defRPr/>
            </a:pPr>
            <a:r>
              <a:rPr lang="en-US" sz="2000" dirty="0">
                <a:latin typeface="Arial" charset="0"/>
              </a:rPr>
              <a:t>		1.	</a:t>
            </a:r>
            <a:r>
              <a:rPr lang="en-US" sz="2000" dirty="0">
                <a:solidFill>
                  <a:srgbClr val="FF0000"/>
                </a:solidFill>
                <a:latin typeface="Arial" charset="0"/>
              </a:rPr>
              <a:t>definition - consumption of one organism (the prey) by another (the predator), in which the prey is alive when the predator first attacks.   (classified by a +/- relationship)</a:t>
            </a:r>
          </a:p>
          <a:p>
            <a:pPr marL="1376363" indent="-1376363">
              <a:tabLst>
                <a:tab pos="454025" algn="l"/>
                <a:tab pos="920750" algn="l"/>
                <a:tab pos="1373188" algn="l"/>
                <a:tab pos="1828800" algn="l"/>
                <a:tab pos="2284413" algn="l"/>
                <a:tab pos="2738438" algn="l"/>
              </a:tabLst>
              <a:defRPr/>
            </a:pPr>
            <a:endParaRPr lang="en-US" sz="2000" dirty="0">
              <a:latin typeface="Arial" charset="0"/>
            </a:endParaRPr>
          </a:p>
          <a:p>
            <a:pPr marL="1376363" indent="-1376363">
              <a:tabLst>
                <a:tab pos="454025" algn="l"/>
                <a:tab pos="920750" algn="l"/>
                <a:tab pos="1373188" algn="l"/>
                <a:tab pos="1828800" algn="l"/>
                <a:tab pos="2284413" algn="l"/>
                <a:tab pos="2738438" algn="l"/>
              </a:tabLst>
              <a:defRPr/>
            </a:pPr>
            <a:r>
              <a:rPr lang="en-US" sz="2000" dirty="0">
                <a:latin typeface="Arial" charset="0"/>
              </a:rPr>
              <a:t>		2.	numerical responses (feedback between predator and prey)</a:t>
            </a:r>
          </a:p>
          <a:p>
            <a:pPr marL="1376363" indent="-1376363">
              <a:tabLst>
                <a:tab pos="454025" algn="l"/>
                <a:tab pos="920750" algn="l"/>
                <a:tab pos="1373188" algn="l"/>
                <a:tab pos="1828800" algn="l"/>
                <a:tab pos="2284413" algn="l"/>
                <a:tab pos="2738438" algn="l"/>
              </a:tabLst>
              <a:defRPr/>
            </a:pPr>
            <a:endParaRPr lang="en-US" sz="2000" dirty="0">
              <a:latin typeface="Arial" charset="0"/>
            </a:endParaRPr>
          </a:p>
        </p:txBody>
      </p:sp>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1864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
          <p:cNvSpPr txBox="1">
            <a:spLocks noChangeArrowheads="1"/>
          </p:cNvSpPr>
          <p:nvPr/>
        </p:nvSpPr>
        <p:spPr bwMode="auto">
          <a:xfrm>
            <a:off x="152400" y="757238"/>
            <a:ext cx="868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u="sng">
                <a:latin typeface="Arial" charset="0"/>
                <a:cs typeface="Arial" charset="0"/>
              </a:rPr>
              <a:t>Classification of species interactions </a:t>
            </a:r>
          </a:p>
        </p:txBody>
      </p:sp>
      <p:sp>
        <p:nvSpPr>
          <p:cNvPr id="22530" name="Text Box 7"/>
          <p:cNvSpPr txBox="1">
            <a:spLocks noChangeArrowheads="1"/>
          </p:cNvSpPr>
          <p:nvPr/>
        </p:nvSpPr>
        <p:spPr bwMode="auto">
          <a:xfrm>
            <a:off x="1066800" y="6019800"/>
            <a:ext cx="716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solidFill>
                  <a:srgbClr val="FF0000"/>
                </a:solidFill>
                <a:latin typeface="Arial" charset="0"/>
                <a:cs typeface="Arial" charset="0"/>
              </a:rPr>
              <a:t>Symbiosis</a:t>
            </a:r>
            <a:r>
              <a:rPr lang="en-US" sz="2000">
                <a:latin typeface="Arial" charset="0"/>
                <a:cs typeface="Arial" charset="0"/>
              </a:rPr>
              <a:t>: close association between two species </a:t>
            </a:r>
          </a:p>
        </p:txBody>
      </p:sp>
      <p:pic>
        <p:nvPicPr>
          <p:cNvPr id="2253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2" name="Object 2"/>
          <p:cNvGraphicFramePr>
            <a:graphicFrameLocks noChangeAspect="1"/>
          </p:cNvGraphicFramePr>
          <p:nvPr/>
        </p:nvGraphicFramePr>
        <p:xfrm>
          <a:off x="1447800" y="1219200"/>
          <a:ext cx="5622925" cy="4495800"/>
        </p:xfrm>
        <a:graphic>
          <a:graphicData uri="http://schemas.openxmlformats.org/presentationml/2006/ole">
            <mc:AlternateContent xmlns:mc="http://schemas.openxmlformats.org/markup-compatibility/2006">
              <mc:Choice xmlns:v="urn:schemas-microsoft-com:vml" Requires="v">
                <p:oleObj spid="_x0000_s2056" name="Bitmap Image" r:id="rId4" imgW="5896798" imgH="4715533" progId="Paint.Picture">
                  <p:embed/>
                </p:oleObj>
              </mc:Choice>
              <mc:Fallback>
                <p:oleObj name="Bitmap Image" r:id="rId4" imgW="5896798" imgH="471553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219200"/>
                        <a:ext cx="5622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467151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304800" y="8382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1800" dirty="0">
                <a:solidFill>
                  <a:srgbClr val="000000"/>
                </a:solidFill>
                <a:latin typeface="Arial" charset="0"/>
              </a:rPr>
              <a:t>But, before we go further, we are going to take a quick look at theory again, very similar to our competition equations.  Remember that with competition, each species affects the growth rate of itself and the other species.</a:t>
            </a:r>
          </a:p>
          <a:p>
            <a:pPr>
              <a:tabLst>
                <a:tab pos="454025" algn="l"/>
                <a:tab pos="920750" algn="l"/>
                <a:tab pos="1373188" algn="l"/>
                <a:tab pos="1828800" algn="l"/>
                <a:tab pos="2284413" algn="l"/>
                <a:tab pos="2738438" algn="l"/>
              </a:tabLst>
            </a:pPr>
            <a:endParaRPr lang="en-US" sz="1800" dirty="0">
              <a:solidFill>
                <a:srgbClr val="000000"/>
              </a:solidFill>
              <a:latin typeface="Arial" charset="0"/>
            </a:endParaRPr>
          </a:p>
        </p:txBody>
      </p:sp>
      <p:sp>
        <p:nvSpPr>
          <p:cNvPr id="2355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355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1905000" y="2514600"/>
            <a:ext cx="1295400" cy="533400"/>
          </a:xfrm>
          <a:prstGeom prst="rect">
            <a:avLst/>
          </a:prstGeom>
          <a:solidFill>
            <a:schemeClr val="accent1"/>
          </a:solidFill>
          <a:ln w="9525">
            <a:solidFill>
              <a:schemeClr val="tx1"/>
            </a:solidFill>
            <a:round/>
            <a:headEnd/>
            <a:tailEnd/>
          </a:ln>
        </p:spPr>
        <p:txBody>
          <a:bodyPr/>
          <a:lstStyle/>
          <a:p>
            <a:pPr algn="ctr"/>
            <a:r>
              <a:rPr lang="en-US">
                <a:latin typeface="Arial" charset="0"/>
                <a:cs typeface="Arial" charset="0"/>
              </a:rPr>
              <a:t>N</a:t>
            </a:r>
            <a:r>
              <a:rPr lang="en-US" baseline="-25000">
                <a:latin typeface="Arial" charset="0"/>
                <a:cs typeface="Arial" charset="0"/>
              </a:rPr>
              <a:t>A</a:t>
            </a:r>
          </a:p>
        </p:txBody>
      </p:sp>
      <p:sp>
        <p:nvSpPr>
          <p:cNvPr id="23557" name="Rectangle 5"/>
          <p:cNvSpPr>
            <a:spLocks noChangeArrowheads="1"/>
          </p:cNvSpPr>
          <p:nvPr/>
        </p:nvSpPr>
        <p:spPr bwMode="auto">
          <a:xfrm>
            <a:off x="5410200" y="2514600"/>
            <a:ext cx="1295400" cy="533400"/>
          </a:xfrm>
          <a:prstGeom prst="rect">
            <a:avLst/>
          </a:prstGeom>
          <a:solidFill>
            <a:schemeClr val="accent1"/>
          </a:solidFill>
          <a:ln w="9525">
            <a:solidFill>
              <a:schemeClr val="tx1"/>
            </a:solidFill>
            <a:round/>
            <a:headEnd/>
            <a:tailEnd/>
          </a:ln>
        </p:spPr>
        <p:txBody>
          <a:bodyPr/>
          <a:lstStyle/>
          <a:p>
            <a:pPr algn="ctr"/>
            <a:r>
              <a:rPr lang="en-US">
                <a:latin typeface="Arial" charset="0"/>
                <a:cs typeface="Arial" charset="0"/>
              </a:rPr>
              <a:t>N</a:t>
            </a:r>
            <a:r>
              <a:rPr lang="en-US" baseline="-25000">
                <a:latin typeface="Arial" charset="0"/>
                <a:cs typeface="Arial" charset="0"/>
              </a:rPr>
              <a:t>B</a:t>
            </a:r>
          </a:p>
        </p:txBody>
      </p:sp>
      <p:cxnSp>
        <p:nvCxnSpPr>
          <p:cNvPr id="23558" name="Curved Connector 7"/>
          <p:cNvCxnSpPr>
            <a:cxnSpLocks noChangeShapeType="1"/>
            <a:stCxn id="23556" idx="2"/>
            <a:endCxn id="23557" idx="2"/>
          </p:cNvCxnSpPr>
          <p:nvPr/>
        </p:nvCxnSpPr>
        <p:spPr bwMode="auto">
          <a:xfrm rot="16200000" flipH="1">
            <a:off x="4305300" y="1295401"/>
            <a:ext cx="3175" cy="3505200"/>
          </a:xfrm>
          <a:prstGeom prst="curvedConnector3">
            <a:avLst>
              <a:gd name="adj1" fmla="val 30981069"/>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59" name="Curved Connector 9"/>
          <p:cNvCxnSpPr>
            <a:cxnSpLocks noChangeShapeType="1"/>
            <a:stCxn id="23557" idx="0"/>
            <a:endCxn id="23556" idx="0"/>
          </p:cNvCxnSpPr>
          <p:nvPr/>
        </p:nvCxnSpPr>
        <p:spPr bwMode="auto">
          <a:xfrm rot="16200000" flipV="1">
            <a:off x="4305300" y="762001"/>
            <a:ext cx="3175" cy="3505200"/>
          </a:xfrm>
          <a:prstGeom prst="curvedConnector3">
            <a:avLst>
              <a:gd name="adj1" fmla="val 19918486"/>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60" name="TextBox 14"/>
          <p:cNvSpPr txBox="1">
            <a:spLocks noChangeArrowheads="1"/>
          </p:cNvSpPr>
          <p:nvPr/>
        </p:nvSpPr>
        <p:spPr bwMode="auto">
          <a:xfrm>
            <a:off x="365125" y="3962400"/>
            <a:ext cx="8016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000000"/>
                </a:solidFill>
                <a:latin typeface="Arial" charset="0"/>
                <a:cs typeface="Arial" charset="0"/>
              </a:rPr>
              <a:t>With</a:t>
            </a:r>
            <a:r>
              <a:rPr lang="en-US" sz="1800">
                <a:latin typeface="Arial" charset="0"/>
                <a:cs typeface="Arial" charset="0"/>
              </a:rPr>
              <a:t> predation, again each species can have an effect on one another, but this time one is positive and one negative:</a:t>
            </a:r>
          </a:p>
        </p:txBody>
      </p:sp>
      <p:sp>
        <p:nvSpPr>
          <p:cNvPr id="23561" name="TextBox 15"/>
          <p:cNvSpPr txBox="1">
            <a:spLocks noChangeArrowheads="1"/>
          </p:cNvSpPr>
          <p:nvPr/>
        </p:nvSpPr>
        <p:spPr bwMode="auto">
          <a:xfrm>
            <a:off x="4114800" y="3149600"/>
            <a:ext cx="32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a:t>-</a:t>
            </a:r>
          </a:p>
        </p:txBody>
      </p:sp>
      <p:sp>
        <p:nvSpPr>
          <p:cNvPr id="23562" name="TextBox 16"/>
          <p:cNvSpPr txBox="1">
            <a:spLocks noChangeArrowheads="1"/>
          </p:cNvSpPr>
          <p:nvPr/>
        </p:nvSpPr>
        <p:spPr bwMode="auto">
          <a:xfrm>
            <a:off x="4114800" y="1752600"/>
            <a:ext cx="32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a:t>-</a:t>
            </a:r>
          </a:p>
        </p:txBody>
      </p:sp>
      <p:sp>
        <p:nvSpPr>
          <p:cNvPr id="23563" name="Rectangle 17"/>
          <p:cNvSpPr>
            <a:spLocks noChangeArrowheads="1"/>
          </p:cNvSpPr>
          <p:nvPr/>
        </p:nvSpPr>
        <p:spPr bwMode="auto">
          <a:xfrm>
            <a:off x="1905000" y="5411788"/>
            <a:ext cx="1295400" cy="533400"/>
          </a:xfrm>
          <a:prstGeom prst="rect">
            <a:avLst/>
          </a:prstGeom>
          <a:solidFill>
            <a:schemeClr val="accent1"/>
          </a:solidFill>
          <a:ln w="9525">
            <a:solidFill>
              <a:schemeClr val="tx1"/>
            </a:solidFill>
            <a:round/>
            <a:headEnd/>
            <a:tailEnd/>
          </a:ln>
        </p:spPr>
        <p:txBody>
          <a:bodyPr/>
          <a:lstStyle/>
          <a:p>
            <a:pPr algn="ctr"/>
            <a:r>
              <a:rPr lang="en-US">
                <a:latin typeface="Arial" charset="0"/>
                <a:cs typeface="Arial" charset="0"/>
              </a:rPr>
              <a:t>N</a:t>
            </a:r>
            <a:r>
              <a:rPr lang="en-US" baseline="-25000">
                <a:latin typeface="Arial" charset="0"/>
                <a:cs typeface="Arial" charset="0"/>
              </a:rPr>
              <a:t>A</a:t>
            </a:r>
          </a:p>
        </p:txBody>
      </p:sp>
      <p:sp>
        <p:nvSpPr>
          <p:cNvPr id="23564" name="Rectangle 18"/>
          <p:cNvSpPr>
            <a:spLocks noChangeArrowheads="1"/>
          </p:cNvSpPr>
          <p:nvPr/>
        </p:nvSpPr>
        <p:spPr bwMode="auto">
          <a:xfrm>
            <a:off x="5410200" y="5411788"/>
            <a:ext cx="1295400" cy="533400"/>
          </a:xfrm>
          <a:prstGeom prst="rect">
            <a:avLst/>
          </a:prstGeom>
          <a:solidFill>
            <a:schemeClr val="accent1"/>
          </a:solidFill>
          <a:ln w="9525">
            <a:solidFill>
              <a:schemeClr val="tx1"/>
            </a:solidFill>
            <a:round/>
            <a:headEnd/>
            <a:tailEnd/>
          </a:ln>
        </p:spPr>
        <p:txBody>
          <a:bodyPr/>
          <a:lstStyle/>
          <a:p>
            <a:pPr algn="ctr"/>
            <a:r>
              <a:rPr lang="en-US">
                <a:latin typeface="Arial" charset="0"/>
                <a:cs typeface="Arial" charset="0"/>
              </a:rPr>
              <a:t>P</a:t>
            </a:r>
            <a:r>
              <a:rPr lang="en-US" baseline="-25000">
                <a:latin typeface="Arial" charset="0"/>
                <a:cs typeface="Arial" charset="0"/>
              </a:rPr>
              <a:t>B</a:t>
            </a:r>
          </a:p>
        </p:txBody>
      </p:sp>
      <p:cxnSp>
        <p:nvCxnSpPr>
          <p:cNvPr id="23565" name="Curved Connector 19"/>
          <p:cNvCxnSpPr>
            <a:cxnSpLocks noChangeShapeType="1"/>
            <a:stCxn id="23563" idx="2"/>
            <a:endCxn id="23564" idx="2"/>
          </p:cNvCxnSpPr>
          <p:nvPr/>
        </p:nvCxnSpPr>
        <p:spPr bwMode="auto">
          <a:xfrm rot="16200000" flipH="1">
            <a:off x="4306094" y="4191794"/>
            <a:ext cx="1588" cy="3505200"/>
          </a:xfrm>
          <a:prstGeom prst="curvedConnector3">
            <a:avLst>
              <a:gd name="adj1" fmla="val 44171912"/>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6" name="Curved Connector 20"/>
          <p:cNvCxnSpPr>
            <a:cxnSpLocks noChangeShapeType="1"/>
            <a:stCxn id="23564" idx="0"/>
            <a:endCxn id="23563" idx="0"/>
          </p:cNvCxnSpPr>
          <p:nvPr/>
        </p:nvCxnSpPr>
        <p:spPr bwMode="auto">
          <a:xfrm rot="16200000" flipV="1">
            <a:off x="4306094" y="3658394"/>
            <a:ext cx="1588" cy="3505200"/>
          </a:xfrm>
          <a:prstGeom prst="curvedConnector3">
            <a:avLst>
              <a:gd name="adj1" fmla="val 41619583"/>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67" name="TextBox 21"/>
          <p:cNvSpPr txBox="1">
            <a:spLocks noChangeArrowheads="1"/>
          </p:cNvSpPr>
          <p:nvPr/>
        </p:nvSpPr>
        <p:spPr bwMode="auto">
          <a:xfrm>
            <a:off x="4114800" y="6045200"/>
            <a:ext cx="419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a:t>+</a:t>
            </a:r>
          </a:p>
        </p:txBody>
      </p:sp>
      <p:sp>
        <p:nvSpPr>
          <p:cNvPr id="23568" name="TextBox 22"/>
          <p:cNvSpPr txBox="1">
            <a:spLocks noChangeArrowheads="1"/>
          </p:cNvSpPr>
          <p:nvPr/>
        </p:nvSpPr>
        <p:spPr bwMode="auto">
          <a:xfrm>
            <a:off x="4114800" y="4649788"/>
            <a:ext cx="32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a:t>-</a:t>
            </a:r>
          </a:p>
        </p:txBody>
      </p:sp>
    </p:spTree>
    <p:extLst>
      <p:ext uri="{BB962C8B-B14F-4D97-AF65-F5344CB8AC3E}">
        <p14:creationId xmlns:p14="http://schemas.microsoft.com/office/powerpoint/2010/main" val="14020131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90438600"/>
              </p:ext>
            </p:extLst>
          </p:nvPr>
        </p:nvGraphicFramePr>
        <p:xfrm>
          <a:off x="4876800" y="3505200"/>
          <a:ext cx="3810000" cy="3089316"/>
        </p:xfrm>
        <a:graphic>
          <a:graphicData uri="http://schemas.openxmlformats.org/drawingml/2006/chart">
            <c:chart xmlns:c="http://schemas.openxmlformats.org/drawingml/2006/chart" xmlns:r="http://schemas.openxmlformats.org/officeDocument/2006/relationships" r:id="rId3"/>
          </a:graphicData>
        </a:graphic>
      </p:graphicFrame>
      <p:sp>
        <p:nvSpPr>
          <p:cNvPr id="92209" name="Text Box 49"/>
          <p:cNvSpPr txBox="1">
            <a:spLocks noChangeArrowheads="1"/>
          </p:cNvSpPr>
          <p:nvPr/>
        </p:nvSpPr>
        <p:spPr bwMode="auto">
          <a:xfrm>
            <a:off x="457200" y="381000"/>
            <a:ext cx="4191000" cy="27241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defRPr/>
            </a:pPr>
            <a:r>
              <a:rPr lang="en-US" sz="1800" dirty="0">
                <a:solidFill>
                  <a:srgbClr val="000000"/>
                </a:solidFill>
                <a:latin typeface="Arial" pitchFamily="-107" charset="0"/>
                <a:ea typeface="ＭＳ Ｐゴシック" pitchFamily="-107" charset="-128"/>
                <a:cs typeface="ＭＳ Ｐゴシック" pitchFamily="-107" charset="-128"/>
              </a:rPr>
              <a:t>Let’s first consider the </a:t>
            </a:r>
            <a:r>
              <a:rPr lang="en-US" sz="1800" u="sng" dirty="0">
                <a:solidFill>
                  <a:srgbClr val="000000"/>
                </a:solidFill>
                <a:latin typeface="Arial" pitchFamily="-107" charset="0"/>
                <a:ea typeface="ＭＳ Ｐゴシック" pitchFamily="-107" charset="-128"/>
                <a:cs typeface="ＭＳ Ｐゴシック" pitchFamily="-107" charset="-128"/>
              </a:rPr>
              <a:t>effect of the predator on the prey numbers</a:t>
            </a:r>
            <a:r>
              <a:rPr lang="en-US" sz="1800" dirty="0">
                <a:solidFill>
                  <a:srgbClr val="000000"/>
                </a:solidFill>
                <a:latin typeface="Arial" pitchFamily="-107" charset="0"/>
                <a:ea typeface="ＭＳ Ｐゴシック" pitchFamily="-107" charset="-128"/>
                <a:cs typeface="ＭＳ Ｐゴシック" pitchFamily="-107" charset="-128"/>
              </a:rPr>
              <a:t>.  </a:t>
            </a:r>
          </a:p>
          <a:p>
            <a:pPr>
              <a:spcBef>
                <a:spcPct val="50000"/>
              </a:spcBef>
              <a:defRPr/>
            </a:pPr>
            <a:r>
              <a:rPr lang="en-US" sz="1800" dirty="0">
                <a:solidFill>
                  <a:srgbClr val="000000"/>
                </a:solidFill>
                <a:latin typeface="Arial" pitchFamily="-107" charset="0"/>
                <a:ea typeface="ＭＳ Ｐゴシック" pitchFamily="-107" charset="-128"/>
                <a:cs typeface="ＭＳ Ｐゴシック" pitchFamily="-107" charset="-128"/>
              </a:rPr>
              <a:t>Remember: Logistic Growth…We can draw the growth curve (</a:t>
            </a:r>
            <a:r>
              <a:rPr lang="en-US" sz="1800" dirty="0" err="1">
                <a:solidFill>
                  <a:srgbClr val="000000"/>
                </a:solidFill>
                <a:latin typeface="Arial" pitchFamily="-107" charset="0"/>
                <a:ea typeface="ＭＳ Ｐゴシック" pitchFamily="-107" charset="-128"/>
                <a:cs typeface="ＭＳ Ｐゴシック" pitchFamily="-107" charset="-128"/>
              </a:rPr>
              <a:t>Nt</a:t>
            </a:r>
            <a:r>
              <a:rPr lang="en-US" sz="1800" dirty="0">
                <a:solidFill>
                  <a:srgbClr val="000000"/>
                </a:solidFill>
                <a:latin typeface="Arial" pitchFamily="-107" charset="0"/>
                <a:ea typeface="ＭＳ Ｐゴシック" pitchFamily="-107" charset="-128"/>
                <a:cs typeface="ＭＳ Ｐゴシック" pitchFamily="-107" charset="-128"/>
              </a:rPr>
              <a:t> vs. time) or we can draw the same things as </a:t>
            </a:r>
            <a:r>
              <a:rPr lang="en-US" sz="1800" dirty="0" err="1">
                <a:solidFill>
                  <a:srgbClr val="000000"/>
                </a:solidFill>
                <a:latin typeface="Arial" pitchFamily="-107" charset="0"/>
                <a:ea typeface="ＭＳ Ｐゴシック" pitchFamily="-107" charset="-128"/>
                <a:cs typeface="ＭＳ Ｐゴシック" pitchFamily="-107" charset="-128"/>
              </a:rPr>
              <a:t>Nt</a:t>
            </a:r>
            <a:r>
              <a:rPr lang="en-US" sz="1800" dirty="0">
                <a:solidFill>
                  <a:srgbClr val="000000"/>
                </a:solidFill>
                <a:latin typeface="Arial" pitchFamily="-107" charset="0"/>
                <a:ea typeface="ＭＳ Ｐゴシック" pitchFamily="-107" charset="-128"/>
                <a:cs typeface="ＭＳ Ｐゴシック" pitchFamily="-107" charset="-128"/>
              </a:rPr>
              <a:t> vs. Nt+1.  This second way of graphing the data illustrates where the population grows the most and is often called a “stock- recruitment curve”.</a:t>
            </a:r>
          </a:p>
        </p:txBody>
      </p:sp>
      <p:graphicFrame>
        <p:nvGraphicFramePr>
          <p:cNvPr id="6" name="Chart 5"/>
          <p:cNvGraphicFramePr/>
          <p:nvPr>
            <p:extLst>
              <p:ext uri="{D42A27DB-BD31-4B8C-83A1-F6EECF244321}">
                <p14:modId xmlns:p14="http://schemas.microsoft.com/office/powerpoint/2010/main" val="1621478768"/>
              </p:ext>
            </p:extLst>
          </p:nvPr>
        </p:nvGraphicFramePr>
        <p:xfrm>
          <a:off x="4876800" y="304800"/>
          <a:ext cx="3771900" cy="2882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p:cNvGraphicFramePr>
            <a:graphicFrameLocks noGrp="1"/>
          </p:cNvGraphicFramePr>
          <p:nvPr/>
        </p:nvGraphicFramePr>
        <p:xfrm>
          <a:off x="381000" y="3429000"/>
          <a:ext cx="3810000" cy="3044832"/>
        </p:xfrm>
        <a:graphic>
          <a:graphicData uri="http://schemas.openxmlformats.org/drawingml/2006/table">
            <a:tbl>
              <a:tblPr/>
              <a:tblGrid>
                <a:gridCol w="952500"/>
                <a:gridCol w="952500"/>
                <a:gridCol w="1066800"/>
                <a:gridCol w="838200"/>
              </a:tblGrid>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charset="0"/>
                          <a:ea typeface="ＭＳ Ｐゴシック" charset="0"/>
                          <a:cs typeface="ＭＳ Ｐゴシック" charset="0"/>
                        </a:rPr>
                        <a:t>Time</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charset="0"/>
                          <a:ea typeface="ＭＳ Ｐゴシック" charset="0"/>
                          <a:cs typeface="ＭＳ Ｐゴシック" charset="0"/>
                        </a:rPr>
                        <a:t>Nt</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charset="0"/>
                          <a:ea typeface="ＭＳ Ｐゴシック" charset="0"/>
                          <a:cs typeface="ＭＳ Ｐゴシック" charset="0"/>
                        </a:rPr>
                        <a:t>Nt+1</a:t>
                      </a:r>
                    </a:p>
                  </a:txBody>
                  <a:tcPr marL="12700" marR="12700" marT="1270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Verdana" charset="0"/>
                          <a:ea typeface="ＭＳ Ｐゴシック" charset="0"/>
                          <a:cs typeface="ＭＳ Ｐゴシック" charset="0"/>
                        </a:rPr>
                        <a:t>new N</a:t>
                      </a:r>
                    </a:p>
                  </a:txBody>
                  <a:tcPr marL="12700" marR="12700" marT="1270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4</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3</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4</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8</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4</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4</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8</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15</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7</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5</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15</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28</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13</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6</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28</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47</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19</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7</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47</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72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25</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8</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72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92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20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9</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92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99</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7</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99</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11</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12</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13</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100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Verdana" charset="0"/>
                          <a:ea typeface="ＭＳ Ｐゴシック" charset="0"/>
                          <a:cs typeface="ＭＳ Ｐゴシック" charset="0"/>
                        </a:rPr>
                        <a:t>0</a:t>
                      </a:r>
                    </a:p>
                  </a:txBody>
                  <a:tcPr marL="12700" marR="12700" marT="127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81" name="TextBox 7"/>
          <p:cNvSpPr txBox="1">
            <a:spLocks noChangeArrowheads="1"/>
          </p:cNvSpPr>
          <p:nvPr/>
        </p:nvSpPr>
        <p:spPr bwMode="auto">
          <a:xfrm>
            <a:off x="6446838" y="6411913"/>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latin typeface="Arial" charset="0"/>
                <a:cs typeface="Arial" charset="0"/>
              </a:rPr>
              <a:t>Nt (stock)</a:t>
            </a:r>
          </a:p>
        </p:txBody>
      </p:sp>
      <p:sp>
        <p:nvSpPr>
          <p:cNvPr id="25682" name="TextBox 8"/>
          <p:cNvSpPr txBox="1">
            <a:spLocks noChangeArrowheads="1"/>
          </p:cNvSpPr>
          <p:nvPr/>
        </p:nvSpPr>
        <p:spPr bwMode="auto">
          <a:xfrm rot="-5400000">
            <a:off x="3588544" y="4710906"/>
            <a:ext cx="218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latin typeface="Arial" charset="0"/>
                <a:cs typeface="Arial" charset="0"/>
              </a:rPr>
              <a:t>Nt+1 (recruitment)</a:t>
            </a:r>
          </a:p>
        </p:txBody>
      </p:sp>
      <p:sp>
        <p:nvSpPr>
          <p:cNvPr id="25683" name="TextBox 9"/>
          <p:cNvSpPr txBox="1">
            <a:spLocks noChangeArrowheads="1"/>
          </p:cNvSpPr>
          <p:nvPr/>
        </p:nvSpPr>
        <p:spPr bwMode="auto">
          <a:xfrm>
            <a:off x="6705600" y="2971800"/>
            <a:ext cx="65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latin typeface="Arial" charset="0"/>
                <a:cs typeface="Arial" charset="0"/>
              </a:rPr>
              <a:t>time</a:t>
            </a:r>
          </a:p>
        </p:txBody>
      </p:sp>
      <p:sp>
        <p:nvSpPr>
          <p:cNvPr id="25684" name="TextBox 11"/>
          <p:cNvSpPr txBox="1">
            <a:spLocks noChangeArrowheads="1"/>
          </p:cNvSpPr>
          <p:nvPr/>
        </p:nvSpPr>
        <p:spPr bwMode="auto">
          <a:xfrm rot="-5400000">
            <a:off x="4618831" y="1477169"/>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a:latin typeface="Arial" charset="0"/>
                <a:cs typeface="Arial" charset="0"/>
              </a:rPr>
              <a:t>Nt</a:t>
            </a:r>
          </a:p>
        </p:txBody>
      </p:sp>
      <p:cxnSp>
        <p:nvCxnSpPr>
          <p:cNvPr id="25685" name="Straight Connector 10"/>
          <p:cNvCxnSpPr>
            <a:cxnSpLocks noChangeShapeType="1"/>
          </p:cNvCxnSpPr>
          <p:nvPr/>
        </p:nvCxnSpPr>
        <p:spPr bwMode="auto">
          <a:xfrm flipV="1">
            <a:off x="5334000" y="3657600"/>
            <a:ext cx="30480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686" name="Straight Arrow Connector 12"/>
          <p:cNvCxnSpPr>
            <a:cxnSpLocks noChangeShapeType="1"/>
          </p:cNvCxnSpPr>
          <p:nvPr/>
        </p:nvCxnSpPr>
        <p:spPr bwMode="auto">
          <a:xfrm rot="5400000">
            <a:off x="6248401" y="5562600"/>
            <a:ext cx="1219200" cy="317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687" name="Straight Arrow Connector 13"/>
          <p:cNvCxnSpPr>
            <a:cxnSpLocks noChangeShapeType="1"/>
          </p:cNvCxnSpPr>
          <p:nvPr/>
        </p:nvCxnSpPr>
        <p:spPr bwMode="auto">
          <a:xfrm rot="5400000">
            <a:off x="6629401" y="4648200"/>
            <a:ext cx="457200" cy="317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5688" name="TextBox 15"/>
          <p:cNvSpPr txBox="1">
            <a:spLocks noChangeArrowheads="1"/>
          </p:cNvSpPr>
          <p:nvPr/>
        </p:nvSpPr>
        <p:spPr bwMode="auto">
          <a:xfrm>
            <a:off x="6934200" y="53340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Nt</a:t>
            </a:r>
          </a:p>
        </p:txBody>
      </p:sp>
      <p:sp>
        <p:nvSpPr>
          <p:cNvPr id="25689" name="TextBox 16"/>
          <p:cNvSpPr txBox="1">
            <a:spLocks noChangeArrowheads="1"/>
          </p:cNvSpPr>
          <p:nvPr/>
        </p:nvSpPr>
        <p:spPr bwMode="auto">
          <a:xfrm>
            <a:off x="6934200" y="4430713"/>
            <a:ext cx="6207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latin typeface="Arial" charset="0"/>
                <a:cs typeface="Arial" charset="0"/>
              </a:rPr>
              <a:t>new</a:t>
            </a:r>
          </a:p>
        </p:txBody>
      </p:sp>
      <p:cxnSp>
        <p:nvCxnSpPr>
          <p:cNvPr id="25690" name="Straight Arrow Connector 12"/>
          <p:cNvCxnSpPr>
            <a:cxnSpLocks noChangeShapeType="1"/>
          </p:cNvCxnSpPr>
          <p:nvPr/>
        </p:nvCxnSpPr>
        <p:spPr bwMode="auto">
          <a:xfrm>
            <a:off x="7086600" y="1447800"/>
            <a:ext cx="0" cy="144780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5691" name="TextBox 15"/>
          <p:cNvSpPr txBox="1">
            <a:spLocks noChangeArrowheads="1"/>
          </p:cNvSpPr>
          <p:nvPr/>
        </p:nvSpPr>
        <p:spPr bwMode="auto">
          <a:xfrm>
            <a:off x="6705600" y="22860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Nt</a:t>
            </a:r>
          </a:p>
        </p:txBody>
      </p:sp>
      <p:cxnSp>
        <p:nvCxnSpPr>
          <p:cNvPr id="25692" name="Straight Arrow Connector 12"/>
          <p:cNvCxnSpPr>
            <a:cxnSpLocks noChangeShapeType="1"/>
          </p:cNvCxnSpPr>
          <p:nvPr/>
        </p:nvCxnSpPr>
        <p:spPr bwMode="auto">
          <a:xfrm>
            <a:off x="7315200" y="1066800"/>
            <a:ext cx="0" cy="182880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5693" name="TextBox 19"/>
          <p:cNvSpPr txBox="1">
            <a:spLocks noChangeArrowheads="1"/>
          </p:cNvSpPr>
          <p:nvPr/>
        </p:nvSpPr>
        <p:spPr bwMode="auto">
          <a:xfrm>
            <a:off x="7391400" y="1447800"/>
            <a:ext cx="67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Nt+1</a:t>
            </a:r>
          </a:p>
        </p:txBody>
      </p:sp>
    </p:spTree>
    <p:extLst>
      <p:ext uri="{BB962C8B-B14F-4D97-AF65-F5344CB8AC3E}">
        <p14:creationId xmlns:p14="http://schemas.microsoft.com/office/powerpoint/2010/main" val="21153013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20850451"/>
              </p:ext>
            </p:extLst>
          </p:nvPr>
        </p:nvGraphicFramePr>
        <p:xfrm>
          <a:off x="990600" y="1219200"/>
          <a:ext cx="7239000" cy="4918116"/>
        </p:xfrm>
        <a:graphic>
          <a:graphicData uri="http://schemas.openxmlformats.org/drawingml/2006/chart">
            <c:chart xmlns:c="http://schemas.openxmlformats.org/drawingml/2006/chart" xmlns:r="http://schemas.openxmlformats.org/officeDocument/2006/relationships" r:id="rId3"/>
          </a:graphicData>
        </a:graphic>
      </p:graphicFrame>
      <p:sp>
        <p:nvSpPr>
          <p:cNvPr id="92209" name="Text Box 49"/>
          <p:cNvSpPr txBox="1">
            <a:spLocks noChangeArrowheads="1"/>
          </p:cNvSpPr>
          <p:nvPr/>
        </p:nvSpPr>
        <p:spPr bwMode="auto">
          <a:xfrm>
            <a:off x="457200" y="228600"/>
            <a:ext cx="8229600" cy="9233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defRPr/>
            </a:pPr>
            <a:r>
              <a:rPr lang="en-US" sz="1800" dirty="0" smtClean="0">
                <a:solidFill>
                  <a:srgbClr val="000000"/>
                </a:solidFill>
                <a:latin typeface="Arial" pitchFamily="-107" charset="0"/>
                <a:ea typeface="ＭＳ Ｐゴシック" pitchFamily="-107" charset="-128"/>
                <a:cs typeface="ＭＳ Ｐゴシック" pitchFamily="-107" charset="-128"/>
              </a:rPr>
              <a:t>The </a:t>
            </a:r>
            <a:r>
              <a:rPr lang="en-US" sz="1800" dirty="0">
                <a:solidFill>
                  <a:srgbClr val="000000"/>
                </a:solidFill>
                <a:latin typeface="Arial" pitchFamily="-107" charset="0"/>
                <a:ea typeface="ＭＳ Ｐゴシック" pitchFamily="-107" charset="-128"/>
                <a:cs typeface="ＭＳ Ｐゴシック" pitchFamily="-107" charset="-128"/>
              </a:rPr>
              <a:t>“stock- recruitment curve</a:t>
            </a:r>
            <a:r>
              <a:rPr lang="en-US" sz="1800" dirty="0" smtClean="0">
                <a:solidFill>
                  <a:srgbClr val="000000"/>
                </a:solidFill>
                <a:latin typeface="Arial" pitchFamily="-107" charset="0"/>
                <a:ea typeface="ＭＳ Ｐゴシック" pitchFamily="-107" charset="-128"/>
                <a:cs typeface="ＭＳ Ｐゴシック" pitchFamily="-107" charset="-128"/>
              </a:rPr>
              <a:t>” can predict how we should manage a self-replacing “stock”, such as fisheries or deer population.  Simple curve, but frustrating to understand sometimes.  </a:t>
            </a:r>
            <a:endParaRPr lang="en-US" sz="1800" dirty="0">
              <a:solidFill>
                <a:srgbClr val="000000"/>
              </a:solidFill>
              <a:latin typeface="Arial" pitchFamily="-107" charset="0"/>
              <a:ea typeface="ＭＳ Ｐゴシック" pitchFamily="-107" charset="-128"/>
              <a:cs typeface="ＭＳ Ｐゴシック" pitchFamily="-107" charset="-128"/>
            </a:endParaRPr>
          </a:p>
        </p:txBody>
      </p:sp>
      <p:sp>
        <p:nvSpPr>
          <p:cNvPr id="25681" name="TextBox 7"/>
          <p:cNvSpPr txBox="1">
            <a:spLocks noChangeArrowheads="1"/>
          </p:cNvSpPr>
          <p:nvPr/>
        </p:nvSpPr>
        <p:spPr bwMode="auto">
          <a:xfrm>
            <a:off x="3886200" y="6172200"/>
            <a:ext cx="18404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b="1" dirty="0" err="1">
                <a:latin typeface="Arial" charset="0"/>
                <a:cs typeface="Arial" charset="0"/>
              </a:rPr>
              <a:t>Nt</a:t>
            </a:r>
            <a:r>
              <a:rPr lang="en-US" sz="2800" b="1" dirty="0">
                <a:latin typeface="Arial" charset="0"/>
                <a:cs typeface="Arial" charset="0"/>
              </a:rPr>
              <a:t> (stock)</a:t>
            </a:r>
          </a:p>
        </p:txBody>
      </p:sp>
      <p:sp>
        <p:nvSpPr>
          <p:cNvPr id="25682" name="TextBox 8"/>
          <p:cNvSpPr txBox="1">
            <a:spLocks noChangeArrowheads="1"/>
          </p:cNvSpPr>
          <p:nvPr/>
        </p:nvSpPr>
        <p:spPr bwMode="auto">
          <a:xfrm rot="-5400000">
            <a:off x="-1001495" y="3192790"/>
            <a:ext cx="3287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b="1" dirty="0">
                <a:latin typeface="Arial" charset="0"/>
                <a:cs typeface="Arial" charset="0"/>
              </a:rPr>
              <a:t>Nt+1 (recruitment)</a:t>
            </a:r>
          </a:p>
        </p:txBody>
      </p:sp>
      <p:cxnSp>
        <p:nvCxnSpPr>
          <p:cNvPr id="25685" name="Straight Connector 10"/>
          <p:cNvCxnSpPr>
            <a:cxnSpLocks noChangeShapeType="1"/>
          </p:cNvCxnSpPr>
          <p:nvPr/>
        </p:nvCxnSpPr>
        <p:spPr bwMode="auto">
          <a:xfrm flipV="1">
            <a:off x="1371600" y="1524000"/>
            <a:ext cx="640080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686" name="Straight Arrow Connector 12"/>
          <p:cNvCxnSpPr>
            <a:cxnSpLocks noChangeShapeType="1"/>
          </p:cNvCxnSpPr>
          <p:nvPr/>
        </p:nvCxnSpPr>
        <p:spPr bwMode="auto">
          <a:xfrm>
            <a:off x="3962400" y="4191002"/>
            <a:ext cx="0" cy="1600199"/>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687" name="Straight Arrow Connector 13"/>
          <p:cNvCxnSpPr>
            <a:cxnSpLocks noChangeShapeType="1"/>
          </p:cNvCxnSpPr>
          <p:nvPr/>
        </p:nvCxnSpPr>
        <p:spPr bwMode="auto">
          <a:xfrm>
            <a:off x="3962400" y="3200402"/>
            <a:ext cx="0" cy="76199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5688" name="TextBox 15"/>
          <p:cNvSpPr txBox="1">
            <a:spLocks noChangeArrowheads="1"/>
          </p:cNvSpPr>
          <p:nvPr/>
        </p:nvSpPr>
        <p:spPr bwMode="auto">
          <a:xfrm>
            <a:off x="4267200" y="45720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a:latin typeface="Arial" charset="0"/>
                <a:cs typeface="Arial" charset="0"/>
              </a:rPr>
              <a:t>Nt</a:t>
            </a:r>
          </a:p>
        </p:txBody>
      </p:sp>
      <p:sp>
        <p:nvSpPr>
          <p:cNvPr id="25689" name="TextBox 16"/>
          <p:cNvSpPr txBox="1">
            <a:spLocks noChangeArrowheads="1"/>
          </p:cNvSpPr>
          <p:nvPr/>
        </p:nvSpPr>
        <p:spPr bwMode="auto">
          <a:xfrm>
            <a:off x="4114800" y="3124200"/>
            <a:ext cx="843375"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a:latin typeface="Arial" charset="0"/>
                <a:cs typeface="Arial" charset="0"/>
              </a:rPr>
              <a:t>new</a:t>
            </a:r>
          </a:p>
        </p:txBody>
      </p:sp>
    </p:spTree>
    <p:extLst>
      <p:ext uri="{BB962C8B-B14F-4D97-AF65-F5344CB8AC3E}">
        <p14:creationId xmlns:p14="http://schemas.microsoft.com/office/powerpoint/2010/main" val="36278118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304800" y="838200"/>
            <a:ext cx="838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charset="0"/>
              </a:rPr>
              <a:t>IV. Populations and Biotic Influences	</a:t>
            </a:r>
          </a:p>
          <a:p>
            <a:pPr>
              <a:tabLst>
                <a:tab pos="454025" algn="l"/>
                <a:tab pos="920750" algn="l"/>
                <a:tab pos="1373188" algn="l"/>
                <a:tab pos="1828800" algn="l"/>
                <a:tab pos="2284413" algn="l"/>
                <a:tab pos="2738438" algn="l"/>
              </a:tabLst>
            </a:pPr>
            <a:r>
              <a:rPr lang="en-US" sz="2000">
                <a:solidFill>
                  <a:srgbClr val="000000"/>
                </a:solidFill>
                <a:latin typeface="Arial" charset="0"/>
              </a:rPr>
              <a:t>	. . .</a:t>
            </a:r>
          </a:p>
          <a:p>
            <a:pPr>
              <a:tabLst>
                <a:tab pos="454025" algn="l"/>
                <a:tab pos="920750" algn="l"/>
                <a:tab pos="1373188" algn="l"/>
                <a:tab pos="1828800" algn="l"/>
                <a:tab pos="2284413" algn="l"/>
                <a:tab pos="2738438" algn="l"/>
              </a:tabLst>
            </a:pPr>
            <a:r>
              <a:rPr lang="en-US" sz="2000">
                <a:latin typeface="Arial" charset="0"/>
              </a:rPr>
              <a:t>			</a:t>
            </a:r>
            <a:r>
              <a:rPr lang="en-US" sz="2000">
                <a:solidFill>
                  <a:srgbClr val="FF0000"/>
                </a:solidFill>
                <a:latin typeface="Arial" charset="0"/>
              </a:rPr>
              <a:t>a.	optimal harvesting demonstrates how predators can</a:t>
            </a:r>
          </a:p>
          <a:p>
            <a:pPr>
              <a:tabLst>
                <a:tab pos="454025" algn="l"/>
                <a:tab pos="920750" algn="l"/>
                <a:tab pos="1373188" algn="l"/>
                <a:tab pos="1828800" algn="l"/>
                <a:tab pos="2284413" algn="l"/>
                <a:tab pos="2738438" algn="l"/>
              </a:tabLst>
            </a:pPr>
            <a:r>
              <a:rPr lang="en-US" sz="2000">
                <a:solidFill>
                  <a:srgbClr val="FF0000"/>
                </a:solidFill>
                <a:latin typeface="Arial" charset="0"/>
              </a:rPr>
              <a:t>			 	control prey numbers.</a:t>
            </a:r>
            <a:endParaRPr lang="en-US" sz="2000">
              <a:latin typeface="Arial" charset="0"/>
            </a:endParaRPr>
          </a:p>
          <a:p>
            <a:pPr>
              <a:tabLst>
                <a:tab pos="454025" algn="l"/>
                <a:tab pos="920750" algn="l"/>
                <a:tab pos="1373188" algn="l"/>
                <a:tab pos="1828800" algn="l"/>
                <a:tab pos="2284413" algn="l"/>
                <a:tab pos="2738438" algn="l"/>
              </a:tabLst>
            </a:pPr>
            <a:endParaRPr lang="en-US" sz="2000">
              <a:latin typeface="Arial" charset="0"/>
            </a:endParaRPr>
          </a:p>
        </p:txBody>
      </p:sp>
      <p:sp>
        <p:nvSpPr>
          <p:cNvPr id="2765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7651"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noChangeArrowheads="1"/>
          </p:cNvPicPr>
          <p:nvPr/>
        </p:nvPicPr>
        <p:blipFill>
          <a:blip r:embed="rId4">
            <a:extLst>
              <a:ext uri="{28A0092B-C50C-407E-A947-70E740481C1C}">
                <a14:useLocalDpi xmlns:a14="http://schemas.microsoft.com/office/drawing/2010/main" val="0"/>
              </a:ext>
            </a:extLst>
          </a:blip>
          <a:srcRect l="50037" r="1428"/>
          <a:stretch>
            <a:fillRect/>
          </a:stretch>
        </p:blipFill>
        <p:spPr bwMode="auto">
          <a:xfrm>
            <a:off x="1905000" y="2778125"/>
            <a:ext cx="5181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8279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838200" y="914400"/>
            <a:ext cx="792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rPr>
              <a:t>a.	Optimal harvesting of populations:  </a:t>
            </a:r>
          </a:p>
          <a:p>
            <a:pPr marL="457200" indent="-4572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rPr>
              <a:t>		Other population growth models could be used, such as the Beverton and Holt model which is more exponential with less strong intraspecific limitation (better for long-lived species).</a:t>
            </a:r>
          </a:p>
          <a:p>
            <a:pPr marL="457200" indent="-457200">
              <a:buFont typeface="Times" charset="0"/>
              <a:buNone/>
              <a:tabLst>
                <a:tab pos="454025" algn="l"/>
                <a:tab pos="920750" algn="l"/>
                <a:tab pos="1373188" algn="l"/>
                <a:tab pos="1828800" algn="l"/>
                <a:tab pos="2284413" algn="l"/>
                <a:tab pos="2738438" algn="l"/>
              </a:tabLst>
            </a:pPr>
            <a:endParaRPr lang="en-US" sz="2000">
              <a:solidFill>
                <a:srgbClr val="000000"/>
              </a:solidFill>
              <a:latin typeface="Arial" charset="0"/>
            </a:endParaRPr>
          </a:p>
          <a:p>
            <a:pPr marL="457200" indent="-4572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rPr>
              <a:t>Fig. 17.7</a:t>
            </a:r>
          </a:p>
        </p:txBody>
      </p:sp>
      <p:sp>
        <p:nvSpPr>
          <p:cNvPr id="2969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50292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6"/>
          <p:cNvSpPr>
            <a:spLocks noChangeArrowheads="1"/>
          </p:cNvSpPr>
          <p:nvPr/>
        </p:nvSpPr>
        <p:spPr bwMode="auto">
          <a:xfrm>
            <a:off x="6499225" y="3168650"/>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Beverton-Holt</a:t>
            </a:r>
          </a:p>
        </p:txBody>
      </p:sp>
      <p:sp>
        <p:nvSpPr>
          <p:cNvPr id="29701" name="Rectangle 7"/>
          <p:cNvSpPr>
            <a:spLocks noChangeArrowheads="1"/>
          </p:cNvSpPr>
          <p:nvPr/>
        </p:nvSpPr>
        <p:spPr bwMode="auto">
          <a:xfrm>
            <a:off x="6553200" y="4114800"/>
            <a:ext cx="76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Arial" charset="0"/>
              </a:rPr>
              <a:t>Ricker</a:t>
            </a:r>
          </a:p>
        </p:txBody>
      </p:sp>
      <p:pic>
        <p:nvPicPr>
          <p:cNvPr id="29702" name="Picture 9"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9750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838200" y="9144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rPr>
              <a:t>a.	Optimal harvesting of populations: </a:t>
            </a:r>
          </a:p>
          <a:p>
            <a:pPr marL="457200" indent="-4572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rPr>
              <a:t>		Actual relationship for real data is hard to discern</a:t>
            </a:r>
          </a:p>
          <a:p>
            <a:pPr marL="457200" indent="-457200">
              <a:buFont typeface="Times" charset="0"/>
              <a:buNone/>
              <a:tabLst>
                <a:tab pos="454025" algn="l"/>
                <a:tab pos="920750" algn="l"/>
                <a:tab pos="1373188" algn="l"/>
                <a:tab pos="1828800" algn="l"/>
                <a:tab pos="2284413" algn="l"/>
                <a:tab pos="2738438" algn="l"/>
              </a:tabLst>
            </a:pPr>
            <a:endParaRPr lang="en-US" sz="2000">
              <a:solidFill>
                <a:srgbClr val="000000"/>
              </a:solidFill>
              <a:latin typeface="Arial" charset="0"/>
            </a:endParaRPr>
          </a:p>
        </p:txBody>
      </p:sp>
      <p:sp>
        <p:nvSpPr>
          <p:cNvPr id="3174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17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6172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1677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304800" y="838200"/>
            <a:ext cx="8153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lgn="ctr">
              <a:tabLst>
                <a:tab pos="454025" algn="l"/>
                <a:tab pos="920750" algn="l"/>
                <a:tab pos="1373188" algn="l"/>
                <a:tab pos="1828800" algn="l"/>
                <a:tab pos="2284413" algn="l"/>
                <a:tab pos="2738438" algn="l"/>
              </a:tabLst>
            </a:pPr>
            <a:r>
              <a:rPr lang="en-US" sz="2000" b="1">
                <a:latin typeface="Arial" charset="0"/>
              </a:rPr>
              <a:t>What type of evidence is sufficient to demonstrate that competition is occurring in the wild?</a:t>
            </a: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a:t>
            </a:r>
            <a:endParaRPr lang="en-US" sz="2000" u="sng">
              <a:latin typeface="Arial" charset="0"/>
            </a:endParaRP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	observation of interactions (insufficient)</a:t>
            </a:r>
          </a:p>
          <a:p>
            <a:pPr>
              <a:tabLst>
                <a:tab pos="454025" algn="l"/>
                <a:tab pos="920750" algn="l"/>
                <a:tab pos="1373188" algn="l"/>
                <a:tab pos="1828800" algn="l"/>
                <a:tab pos="2284413" algn="l"/>
                <a:tab pos="2738438" algn="l"/>
              </a:tabLst>
            </a:pPr>
            <a:r>
              <a:rPr lang="en-US" sz="2000">
                <a:latin typeface="Arial" charset="0"/>
              </a:rPr>
              <a:t>			ii)	correlations in abundance (insufficient)</a:t>
            </a:r>
          </a:p>
          <a:p>
            <a:pPr>
              <a:tabLst>
                <a:tab pos="454025" algn="l"/>
                <a:tab pos="920750" algn="l"/>
                <a:tab pos="1373188" algn="l"/>
                <a:tab pos="1828800" algn="l"/>
                <a:tab pos="2284413" algn="l"/>
                <a:tab pos="2738438" algn="l"/>
              </a:tabLst>
            </a:pPr>
            <a:r>
              <a:rPr lang="en-US" sz="2000">
                <a:latin typeface="Arial" charset="0"/>
              </a:rPr>
              <a:t>			iii)	experimental manipulations</a:t>
            </a:r>
          </a:p>
          <a:p>
            <a:pPr>
              <a:tabLst>
                <a:tab pos="454025" algn="l"/>
                <a:tab pos="920750" algn="l"/>
                <a:tab pos="1373188" algn="l"/>
                <a:tab pos="1828800" algn="l"/>
                <a:tab pos="2284413" algn="l"/>
                <a:tab pos="2738438" algn="l"/>
              </a:tabLst>
            </a:pPr>
            <a:endParaRPr lang="en-US" sz="2000">
              <a:latin typeface="Arial" charset="0"/>
            </a:endParaRPr>
          </a:p>
          <a:p>
            <a:pPr algn="ctr">
              <a:tabLst>
                <a:tab pos="454025" algn="l"/>
                <a:tab pos="920750" algn="l"/>
                <a:tab pos="1373188" algn="l"/>
                <a:tab pos="1828800" algn="l"/>
                <a:tab pos="2284413" algn="l"/>
                <a:tab pos="2738438" algn="l"/>
              </a:tabLst>
            </a:pPr>
            <a:r>
              <a:rPr lang="en-US" sz="2000">
                <a:solidFill>
                  <a:srgbClr val="FF0000"/>
                </a:solidFill>
                <a:latin typeface="Arial" charset="0"/>
              </a:rPr>
              <a:t>YES!  This is the most common and, perhaps, </a:t>
            </a:r>
          </a:p>
          <a:p>
            <a:pPr algn="ctr">
              <a:tabLst>
                <a:tab pos="454025" algn="l"/>
                <a:tab pos="920750" algn="l"/>
                <a:tab pos="1373188" algn="l"/>
                <a:tab pos="1828800" algn="l"/>
                <a:tab pos="2284413" algn="l"/>
                <a:tab pos="2738438" algn="l"/>
              </a:tabLst>
            </a:pPr>
            <a:r>
              <a:rPr lang="en-US" sz="2000">
                <a:solidFill>
                  <a:srgbClr val="FF0000"/>
                </a:solidFill>
                <a:latin typeface="Arial" charset="0"/>
              </a:rPr>
              <a:t>satisfactory evidence of competition.</a:t>
            </a: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iv)	evolution of traits</a:t>
            </a:r>
          </a:p>
        </p:txBody>
      </p:sp>
      <p:sp>
        <p:nvSpPr>
          <p:cNvPr id="256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560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838200" y="9144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Times" charset="0"/>
              <a:buAutoNum type="alphaLcPeriod"/>
              <a:tabLst>
                <a:tab pos="454025" algn="l"/>
                <a:tab pos="920750" algn="l"/>
                <a:tab pos="1373188" algn="l"/>
                <a:tab pos="1828800" algn="l"/>
                <a:tab pos="2284413" algn="l"/>
                <a:tab pos="2738438" algn="l"/>
              </a:tabLst>
              <a:defRPr/>
            </a:pPr>
            <a:r>
              <a:rPr lang="en-US" sz="2000" dirty="0">
                <a:solidFill>
                  <a:srgbClr val="000000"/>
                </a:solidFill>
                <a:latin typeface="Arial" charset="0"/>
              </a:rPr>
              <a:t>Optimal harvesting of populations: </a:t>
            </a:r>
          </a:p>
          <a:p>
            <a:pPr>
              <a:tabLst>
                <a:tab pos="454025" algn="l"/>
                <a:tab pos="920750" algn="l"/>
                <a:tab pos="1373188" algn="l"/>
                <a:tab pos="1828800" algn="l"/>
                <a:tab pos="2284413" algn="l"/>
                <a:tab pos="2738438" algn="l"/>
              </a:tabLst>
              <a:defRPr/>
            </a:pPr>
            <a:r>
              <a:rPr lang="en-US" sz="2000" dirty="0">
                <a:solidFill>
                  <a:srgbClr val="000000"/>
                </a:solidFill>
                <a:latin typeface="Arial" charset="0"/>
              </a:rPr>
              <a:t>	Optimization model can be different if real-world costs are included -- </a:t>
            </a:r>
            <a:r>
              <a:rPr lang="en-US" sz="2000" dirty="0">
                <a:solidFill>
                  <a:srgbClr val="FF0000"/>
                </a:solidFill>
                <a:latin typeface="Arial" charset="0"/>
              </a:rPr>
              <a:t>economic optimization</a:t>
            </a:r>
            <a:endParaRPr lang="en-US" sz="2000" dirty="0">
              <a:solidFill>
                <a:srgbClr val="000000"/>
              </a:solidFill>
              <a:latin typeface="Arial" charset="0"/>
            </a:endParaRPr>
          </a:p>
        </p:txBody>
      </p:sp>
      <p:sp>
        <p:nvSpPr>
          <p:cNvPr id="3379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37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59436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5290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838200" y="914400"/>
            <a:ext cx="7924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a:solidFill>
                  <a:srgbClr val="000000"/>
                </a:solidFill>
                <a:latin typeface="Arial" charset="0"/>
                <a:cs typeface="Arial" charset="0"/>
              </a:rPr>
              <a:t>a.	</a:t>
            </a:r>
            <a:r>
              <a:rPr lang="en-US" sz="2000">
                <a:solidFill>
                  <a:srgbClr val="000000"/>
                </a:solidFill>
                <a:latin typeface="Arial" charset="0"/>
              </a:rPr>
              <a:t>Optimal harvesting of populations: </a:t>
            </a:r>
            <a:r>
              <a:rPr lang="en-US" sz="2000">
                <a:solidFill>
                  <a:srgbClr val="000000"/>
                </a:solidFill>
                <a:latin typeface="Arial" charset="0"/>
                <a:cs typeface="Arial" charset="0"/>
              </a:rPr>
              <a:t> </a:t>
            </a:r>
          </a:p>
          <a:p>
            <a:pPr marL="609600" indent="-6096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cs typeface="Arial" charset="0"/>
              </a:rPr>
              <a:t>		Case study: Antarctic Whaling</a:t>
            </a:r>
          </a:p>
          <a:p>
            <a:pPr marL="609600" indent="-609600">
              <a:buFont typeface="Times" charset="0"/>
              <a:buNone/>
              <a:tabLst>
                <a:tab pos="454025" algn="l"/>
                <a:tab pos="920750" algn="l"/>
                <a:tab pos="1373188" algn="l"/>
                <a:tab pos="1828800" algn="l"/>
                <a:tab pos="2284413" algn="l"/>
                <a:tab pos="2738438" algn="l"/>
              </a:tabLst>
            </a:pPr>
            <a:r>
              <a:rPr lang="ja-JP" altLang="en-US" sz="1800">
                <a:solidFill>
                  <a:srgbClr val="000000"/>
                </a:solidFill>
                <a:latin typeface="Arial" charset="0"/>
                <a:cs typeface="Arial" charset="0"/>
              </a:rPr>
              <a:t>“</a:t>
            </a:r>
            <a:r>
              <a:rPr lang="en-US" altLang="ja-JP" sz="1800">
                <a:solidFill>
                  <a:srgbClr val="000000"/>
                </a:solidFill>
                <a:latin typeface="Arial" charset="0"/>
                <a:cs typeface="Arial" charset="0"/>
              </a:rPr>
              <a:t>Fishing down</a:t>
            </a:r>
            <a:r>
              <a:rPr lang="ja-JP" altLang="en-US" sz="1800">
                <a:solidFill>
                  <a:srgbClr val="000000"/>
                </a:solidFill>
                <a:latin typeface="Arial" charset="0"/>
                <a:cs typeface="Arial" charset="0"/>
              </a:rPr>
              <a:t>”</a:t>
            </a:r>
            <a:r>
              <a:rPr lang="en-US" altLang="ja-JP" sz="1800">
                <a:solidFill>
                  <a:srgbClr val="000000"/>
                </a:solidFill>
                <a:latin typeface="Arial" charset="0"/>
                <a:cs typeface="Arial" charset="0"/>
              </a:rPr>
              <a:t> = </a:t>
            </a:r>
            <a:r>
              <a:rPr lang="en-US" altLang="ja-JP" sz="1800">
                <a:latin typeface="Arial" charset="0"/>
                <a:cs typeface="Arial" charset="0"/>
              </a:rPr>
              <a:t>targeting increasingly large quantities of smaller species of fish with less commercial value. </a:t>
            </a:r>
            <a:r>
              <a:rPr lang="en-US" altLang="ja-JP" sz="1800">
                <a:solidFill>
                  <a:srgbClr val="000000"/>
                </a:solidFill>
                <a:latin typeface="Arial" charset="0"/>
                <a:cs typeface="Arial" charset="0"/>
              </a:rPr>
              <a:t> </a:t>
            </a:r>
            <a:endParaRPr lang="en-US" sz="1800">
              <a:solidFill>
                <a:srgbClr val="000000"/>
              </a:solidFill>
              <a:latin typeface="Arial" charset="0"/>
              <a:cs typeface="Arial" charset="0"/>
            </a:endParaRPr>
          </a:p>
        </p:txBody>
      </p:sp>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83820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5844"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5467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838200" y="914400"/>
            <a:ext cx="7924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a:solidFill>
                  <a:srgbClr val="000000"/>
                </a:solidFill>
                <a:latin typeface="Arial" charset="0"/>
              </a:rPr>
              <a:t>a.	Harvesting populations:  </a:t>
            </a:r>
          </a:p>
          <a:p>
            <a:pPr marL="609600" indent="-6096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rPr>
              <a:t>		Case study: Antarctic Whaling</a:t>
            </a:r>
          </a:p>
          <a:p>
            <a:pPr marL="609600" indent="-609600">
              <a:buFont typeface="Times" charset="0"/>
              <a:buNone/>
              <a:tabLst>
                <a:tab pos="454025" algn="l"/>
                <a:tab pos="920750" algn="l"/>
                <a:tab pos="1373188" algn="l"/>
                <a:tab pos="1828800" algn="l"/>
                <a:tab pos="2284413" algn="l"/>
                <a:tab pos="2738438" algn="l"/>
              </a:tabLst>
            </a:pPr>
            <a:r>
              <a:rPr lang="en-US" sz="2000">
                <a:solidFill>
                  <a:srgbClr val="000000"/>
                </a:solidFill>
                <a:latin typeface="Arial" charset="0"/>
              </a:rPr>
              <a:t>			</a:t>
            </a:r>
            <a:r>
              <a:rPr lang="en-US" sz="2000">
                <a:solidFill>
                  <a:srgbClr val="000000"/>
                </a:solidFill>
                <a:latin typeface="Arial" charset="0"/>
                <a:sym typeface="Wingdings" charset="0"/>
              </a:rPr>
              <a:t> </a:t>
            </a:r>
            <a:r>
              <a:rPr lang="en-US" sz="1600">
                <a:solidFill>
                  <a:srgbClr val="000000"/>
                </a:solidFill>
                <a:latin typeface="Arial" charset="0"/>
              </a:rPr>
              <a:t>Fin whales experience maximum sustainable yield much closer to their 	      carrying capacity</a:t>
            </a:r>
          </a:p>
        </p:txBody>
      </p:sp>
      <p:sp>
        <p:nvSpPr>
          <p:cNvPr id="3789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477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91683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6" descr="Florida1950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6478588" cy="520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9"/>
          <p:cNvSpPr txBox="1">
            <a:spLocks noChangeArrowheads="1"/>
          </p:cNvSpPr>
          <p:nvPr/>
        </p:nvSpPr>
        <p:spPr bwMode="auto">
          <a:xfrm>
            <a:off x="8077200" y="6396038"/>
            <a:ext cx="108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1950</a:t>
            </a:r>
            <a:r>
              <a:rPr lang="ja-JP" altLang="en-US"/>
              <a:t>’</a:t>
            </a:r>
            <a:r>
              <a:rPr lang="en-US" altLang="ja-JP"/>
              <a:t>s</a:t>
            </a:r>
            <a:endParaRPr lang="en-US"/>
          </a:p>
        </p:txBody>
      </p:sp>
      <p:sp>
        <p:nvSpPr>
          <p:cNvPr id="2" name="TextBox 1"/>
          <p:cNvSpPr txBox="1"/>
          <p:nvPr/>
        </p:nvSpPr>
        <p:spPr>
          <a:xfrm>
            <a:off x="841207" y="725802"/>
            <a:ext cx="7235993" cy="830997"/>
          </a:xfrm>
          <a:prstGeom prst="rect">
            <a:avLst/>
          </a:prstGeom>
          <a:noFill/>
        </p:spPr>
        <p:txBody>
          <a:bodyPr wrap="square" rtlCol="0">
            <a:spAutoFit/>
          </a:bodyPr>
          <a:lstStyle/>
          <a:p>
            <a:r>
              <a:rPr lang="en-US" dirty="0" smtClean="0">
                <a:latin typeface="Arial"/>
                <a:cs typeface="Arial"/>
              </a:rPr>
              <a:t>Fishing can also have long-term effects on size and species, as well as catch</a:t>
            </a:r>
            <a:endParaRPr lang="en-US" dirty="0">
              <a:latin typeface="Arial"/>
              <a:cs typeface="Arial"/>
            </a:endParaRPr>
          </a:p>
        </p:txBody>
      </p:sp>
    </p:spTree>
    <p:extLst>
      <p:ext uri="{BB962C8B-B14F-4D97-AF65-F5344CB8AC3E}">
        <p14:creationId xmlns:p14="http://schemas.microsoft.com/office/powerpoint/2010/main" val="37780693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3" descr="Florida1950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62000"/>
            <a:ext cx="7026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8077200" y="6396038"/>
            <a:ext cx="108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1950</a:t>
            </a:r>
            <a:r>
              <a:rPr lang="ja-JP" altLang="en-US"/>
              <a:t>’</a:t>
            </a:r>
            <a:r>
              <a:rPr lang="en-US" altLang="ja-JP"/>
              <a:t>s</a:t>
            </a:r>
            <a:endParaRPr lang="en-US"/>
          </a:p>
        </p:txBody>
      </p:sp>
    </p:spTree>
    <p:extLst>
      <p:ext uri="{BB962C8B-B14F-4D97-AF65-F5344CB8AC3E}">
        <p14:creationId xmlns:p14="http://schemas.microsoft.com/office/powerpoint/2010/main" val="36713743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4" descr="Florida1970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1875" y="609600"/>
            <a:ext cx="46323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5"/>
          <p:cNvSpPr txBox="1">
            <a:spLocks noChangeArrowheads="1"/>
          </p:cNvSpPr>
          <p:nvPr/>
        </p:nvSpPr>
        <p:spPr bwMode="auto">
          <a:xfrm>
            <a:off x="8077200" y="6396038"/>
            <a:ext cx="108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1970</a:t>
            </a:r>
            <a:r>
              <a:rPr lang="ja-JP" altLang="en-US"/>
              <a:t>’</a:t>
            </a:r>
            <a:r>
              <a:rPr lang="en-US" altLang="ja-JP"/>
              <a:t>s</a:t>
            </a:r>
            <a:endParaRPr lang="en-US"/>
          </a:p>
        </p:txBody>
      </p:sp>
    </p:spTree>
    <p:extLst>
      <p:ext uri="{BB962C8B-B14F-4D97-AF65-F5344CB8AC3E}">
        <p14:creationId xmlns:p14="http://schemas.microsoft.com/office/powerpoint/2010/main" val="26678532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3" descr="Florida1970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762000"/>
            <a:ext cx="474345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5"/>
          <p:cNvSpPr txBox="1">
            <a:spLocks noChangeArrowheads="1"/>
          </p:cNvSpPr>
          <p:nvPr/>
        </p:nvSpPr>
        <p:spPr bwMode="auto">
          <a:xfrm>
            <a:off x="8077200" y="6396038"/>
            <a:ext cx="108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1970</a:t>
            </a:r>
            <a:r>
              <a:rPr lang="ja-JP" altLang="en-US"/>
              <a:t>’</a:t>
            </a:r>
            <a:r>
              <a:rPr lang="en-US" altLang="ja-JP"/>
              <a:t>s</a:t>
            </a:r>
            <a:endParaRPr lang="en-US"/>
          </a:p>
        </p:txBody>
      </p:sp>
    </p:spTree>
    <p:extLst>
      <p:ext uri="{BB962C8B-B14F-4D97-AF65-F5344CB8AC3E}">
        <p14:creationId xmlns:p14="http://schemas.microsoft.com/office/powerpoint/2010/main" val="39367687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4" descr="Florida1980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7599363"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5"/>
          <p:cNvSpPr txBox="1">
            <a:spLocks noChangeArrowheads="1"/>
          </p:cNvSpPr>
          <p:nvPr/>
        </p:nvSpPr>
        <p:spPr bwMode="auto">
          <a:xfrm>
            <a:off x="8077200" y="6396038"/>
            <a:ext cx="108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1980</a:t>
            </a:r>
            <a:r>
              <a:rPr lang="ja-JP" altLang="en-US"/>
              <a:t>’</a:t>
            </a:r>
            <a:r>
              <a:rPr lang="en-US" altLang="ja-JP"/>
              <a:t>s</a:t>
            </a:r>
            <a:endParaRPr lang="en-US"/>
          </a:p>
        </p:txBody>
      </p:sp>
    </p:spTree>
    <p:extLst>
      <p:ext uri="{BB962C8B-B14F-4D97-AF65-F5344CB8AC3E}">
        <p14:creationId xmlns:p14="http://schemas.microsoft.com/office/powerpoint/2010/main" val="3329196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3" descr="Florida1980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09600"/>
            <a:ext cx="4953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p:cNvSpPr txBox="1">
            <a:spLocks noChangeArrowheads="1"/>
          </p:cNvSpPr>
          <p:nvPr/>
        </p:nvSpPr>
        <p:spPr bwMode="auto">
          <a:xfrm>
            <a:off x="8077200" y="6396038"/>
            <a:ext cx="108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1980</a:t>
            </a:r>
            <a:r>
              <a:rPr lang="ja-JP" altLang="en-US"/>
              <a:t>’</a:t>
            </a:r>
            <a:r>
              <a:rPr lang="en-US" altLang="ja-JP"/>
              <a:t>s</a:t>
            </a:r>
            <a:endParaRPr lang="en-US"/>
          </a:p>
        </p:txBody>
      </p:sp>
    </p:spTree>
    <p:extLst>
      <p:ext uri="{BB962C8B-B14F-4D97-AF65-F5344CB8AC3E}">
        <p14:creationId xmlns:p14="http://schemas.microsoft.com/office/powerpoint/2010/main" val="24705039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4" descr="Florida200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47725"/>
            <a:ext cx="77724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5"/>
          <p:cNvSpPr txBox="1">
            <a:spLocks noChangeArrowheads="1"/>
          </p:cNvSpPr>
          <p:nvPr/>
        </p:nvSpPr>
        <p:spPr bwMode="auto">
          <a:xfrm>
            <a:off x="8077200" y="6396038"/>
            <a:ext cx="86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2007</a:t>
            </a:r>
          </a:p>
        </p:txBody>
      </p:sp>
    </p:spTree>
    <p:extLst>
      <p:ext uri="{BB962C8B-B14F-4D97-AF65-F5344CB8AC3E}">
        <p14:creationId xmlns:p14="http://schemas.microsoft.com/office/powerpoint/2010/main" val="29235958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76327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609600"/>
            <a:ext cx="17668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Box 11"/>
          <p:cNvSpPr txBox="1">
            <a:spLocks noChangeArrowheads="1"/>
          </p:cNvSpPr>
          <p:nvPr/>
        </p:nvSpPr>
        <p:spPr bwMode="auto">
          <a:xfrm>
            <a:off x="3429000" y="914400"/>
            <a:ext cx="50927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b="1" dirty="0">
                <a:latin typeface="Arial" charset="0"/>
                <a:cs typeface="Arial" charset="0"/>
              </a:rPr>
              <a:t>Niche Shifts in Sunfishes: Experimental Evidence and Significance</a:t>
            </a:r>
          </a:p>
          <a:p>
            <a:r>
              <a:rPr lang="en-US" sz="2000" dirty="0">
                <a:latin typeface="Arial" charset="0"/>
                <a:cs typeface="Arial" charset="0"/>
              </a:rPr>
              <a:t>Earl E. Werner; Donald J. Hall</a:t>
            </a:r>
          </a:p>
          <a:p>
            <a:r>
              <a:rPr lang="en-US" sz="2000" i="1" dirty="0">
                <a:latin typeface="Arial" charset="0"/>
                <a:cs typeface="Arial" charset="0"/>
              </a:rPr>
              <a:t>Science</a:t>
            </a:r>
            <a:r>
              <a:rPr lang="en-US" sz="2000" i="1" dirty="0" smtClean="0">
                <a:latin typeface="Arial" charset="0"/>
                <a:cs typeface="Arial" charset="0"/>
              </a:rPr>
              <a:t>, </a:t>
            </a:r>
            <a:r>
              <a:rPr lang="en-US" sz="2000" i="1" dirty="0">
                <a:latin typeface="Arial" charset="0"/>
                <a:cs typeface="Arial" charset="0"/>
              </a:rPr>
              <a:t>Vol. 191, No. 4225. (Jan. 30, 1976), pp. 404-406.</a:t>
            </a:r>
            <a:endParaRPr lang="en-US" sz="2000" dirty="0">
              <a:latin typeface="Arial" charset="0"/>
              <a:cs typeface="Arial" charset="0"/>
            </a:endParaRPr>
          </a:p>
        </p:txBody>
      </p:sp>
    </p:spTree>
    <p:extLst>
      <p:ext uri="{BB962C8B-B14F-4D97-AF65-F5344CB8AC3E}">
        <p14:creationId xmlns:p14="http://schemas.microsoft.com/office/powerpoint/2010/main" val="34499750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81000"/>
            <a:ext cx="9144000" cy="3630420"/>
          </a:xfrm>
          <a:prstGeom prst="rect">
            <a:avLst/>
          </a:prstGeom>
        </p:spPr>
      </p:pic>
      <p:sp>
        <p:nvSpPr>
          <p:cNvPr id="4" name="TextBox 3"/>
          <p:cNvSpPr txBox="1"/>
          <p:nvPr/>
        </p:nvSpPr>
        <p:spPr>
          <a:xfrm>
            <a:off x="7620000" y="1981200"/>
            <a:ext cx="1134257" cy="369332"/>
          </a:xfrm>
          <a:prstGeom prst="rect">
            <a:avLst/>
          </a:prstGeom>
          <a:noFill/>
        </p:spPr>
        <p:txBody>
          <a:bodyPr wrap="none" rtlCol="0">
            <a:spAutoFit/>
          </a:bodyPr>
          <a:lstStyle/>
          <a:p>
            <a:r>
              <a:rPr lang="en-US" sz="1800" b="0" dirty="0" smtClean="0">
                <a:latin typeface="Arial"/>
                <a:cs typeface="Arial"/>
              </a:rPr>
              <a:t>snappers</a:t>
            </a:r>
            <a:endParaRPr lang="en-US" sz="1800" b="0" dirty="0">
              <a:latin typeface="Arial"/>
              <a:cs typeface="Arial"/>
            </a:endParaRPr>
          </a:p>
        </p:txBody>
      </p:sp>
      <p:sp>
        <p:nvSpPr>
          <p:cNvPr id="10" name="TextBox 9"/>
          <p:cNvSpPr txBox="1"/>
          <p:nvPr/>
        </p:nvSpPr>
        <p:spPr>
          <a:xfrm>
            <a:off x="457200" y="4191000"/>
            <a:ext cx="8153400" cy="1015663"/>
          </a:xfrm>
          <a:prstGeom prst="rect">
            <a:avLst/>
          </a:prstGeom>
          <a:noFill/>
        </p:spPr>
        <p:txBody>
          <a:bodyPr wrap="square" rtlCol="0">
            <a:spAutoFit/>
          </a:bodyPr>
          <a:lstStyle/>
          <a:p>
            <a:r>
              <a:rPr lang="en-US" sz="2000" b="0" dirty="0" smtClean="0">
                <a:latin typeface="Arial"/>
                <a:cs typeface="Arial"/>
              </a:rPr>
              <a:t>Loren </a:t>
            </a:r>
            <a:r>
              <a:rPr lang="en-US" sz="2000" b="0" dirty="0" err="1" smtClean="0">
                <a:latin typeface="Arial"/>
                <a:cs typeface="Arial"/>
              </a:rPr>
              <a:t>McClenehan’s</a:t>
            </a:r>
            <a:r>
              <a:rPr lang="en-US" sz="2000" b="0" dirty="0" smtClean="0">
                <a:latin typeface="Arial"/>
                <a:cs typeface="Arial"/>
              </a:rPr>
              <a:t> analyses of photos shows that fishing has shifted from catching mostly groupers (</a:t>
            </a:r>
            <a:r>
              <a:rPr lang="en-US" sz="2000" b="0" i="1" dirty="0" err="1" smtClean="0">
                <a:latin typeface="Arial"/>
                <a:cs typeface="Arial"/>
              </a:rPr>
              <a:t>Epinephelus</a:t>
            </a:r>
            <a:r>
              <a:rPr lang="en-US" sz="2000" b="0" dirty="0" smtClean="0">
                <a:latin typeface="Arial"/>
                <a:cs typeface="Arial"/>
              </a:rPr>
              <a:t>) in the late 50’s to now catching mostly snapper (</a:t>
            </a:r>
            <a:r>
              <a:rPr lang="en-US" sz="2000" b="0" i="1" dirty="0" err="1" smtClean="0">
                <a:latin typeface="Arial"/>
                <a:cs typeface="Arial"/>
              </a:rPr>
              <a:t>Lutjanus</a:t>
            </a:r>
            <a:r>
              <a:rPr lang="en-US" sz="2000" b="0" dirty="0" smtClean="0">
                <a:latin typeface="Arial"/>
                <a:cs typeface="Arial"/>
              </a:rPr>
              <a:t> and </a:t>
            </a:r>
            <a:r>
              <a:rPr lang="en-US" sz="2000" b="0" i="1" dirty="0" err="1" smtClean="0">
                <a:latin typeface="Arial"/>
                <a:cs typeface="Arial"/>
              </a:rPr>
              <a:t>Ocyurus</a:t>
            </a:r>
            <a:r>
              <a:rPr lang="en-US" sz="2000" b="0" dirty="0" smtClean="0">
                <a:latin typeface="Arial"/>
                <a:cs typeface="Arial"/>
              </a:rPr>
              <a:t>).</a:t>
            </a:r>
            <a:endParaRPr lang="en-US" sz="2000" b="0" dirty="0">
              <a:latin typeface="Arial"/>
              <a:cs typeface="Arial"/>
            </a:endParaRPr>
          </a:p>
        </p:txBody>
      </p:sp>
      <p:sp>
        <p:nvSpPr>
          <p:cNvPr id="7" name="TextBox 6"/>
          <p:cNvSpPr txBox="1"/>
          <p:nvPr/>
        </p:nvSpPr>
        <p:spPr>
          <a:xfrm>
            <a:off x="4953000" y="762000"/>
            <a:ext cx="1095710" cy="369332"/>
          </a:xfrm>
          <a:prstGeom prst="rect">
            <a:avLst/>
          </a:prstGeom>
          <a:noFill/>
        </p:spPr>
        <p:txBody>
          <a:bodyPr wrap="none" rtlCol="0">
            <a:spAutoFit/>
          </a:bodyPr>
          <a:lstStyle/>
          <a:p>
            <a:r>
              <a:rPr lang="en-US" sz="1800" b="0" dirty="0" smtClean="0">
                <a:latin typeface="Arial"/>
                <a:cs typeface="Arial"/>
              </a:rPr>
              <a:t>groupers</a:t>
            </a:r>
            <a:endParaRPr lang="en-US" sz="1800" b="0" dirty="0">
              <a:latin typeface="Arial"/>
              <a:cs typeface="Arial"/>
            </a:endParaRPr>
          </a:p>
        </p:txBody>
      </p:sp>
    </p:spTree>
    <p:extLst>
      <p:ext uri="{BB962C8B-B14F-4D97-AF65-F5344CB8AC3E}">
        <p14:creationId xmlns:p14="http://schemas.microsoft.com/office/powerpoint/2010/main" val="15456630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457200" y="838200"/>
            <a:ext cx="8153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solidFill>
                  <a:srgbClr val="000000"/>
                </a:solidFill>
                <a:latin typeface="Arial" charset="0"/>
              </a:rPr>
              <a:t>Okay, but remember that this stock-recruitment approach only considers growth of the prey – but does not keep track of the predator abundances.  </a:t>
            </a:r>
            <a:r>
              <a:rPr lang="en-US" sz="2000" dirty="0" smtClean="0">
                <a:solidFill>
                  <a:srgbClr val="000000"/>
                </a:solidFill>
                <a:latin typeface="Arial" charset="0"/>
                <a:cs typeface="Arial" charset="0"/>
              </a:rPr>
              <a:t>With</a:t>
            </a:r>
            <a:r>
              <a:rPr lang="en-US" sz="2000" dirty="0" smtClean="0">
                <a:latin typeface="Arial" charset="0"/>
                <a:cs typeface="Arial" charset="0"/>
              </a:rPr>
              <a:t> </a:t>
            </a:r>
            <a:r>
              <a:rPr lang="en-US" sz="2000" dirty="0">
                <a:latin typeface="Arial" charset="0"/>
                <a:cs typeface="Arial" charset="0"/>
              </a:rPr>
              <a:t>predation, again each species can have an effect on one another, but this time one is positive and one negative:</a:t>
            </a:r>
          </a:p>
          <a:p>
            <a:pPr>
              <a:tabLst>
                <a:tab pos="454025" algn="l"/>
                <a:tab pos="920750" algn="l"/>
                <a:tab pos="1373188" algn="l"/>
                <a:tab pos="1828800" algn="l"/>
                <a:tab pos="2284413" algn="l"/>
                <a:tab pos="2738438" algn="l"/>
              </a:tabLst>
            </a:pPr>
            <a:endParaRPr lang="en-US" sz="2000" dirty="0">
              <a:solidFill>
                <a:srgbClr val="000000"/>
              </a:solidFill>
              <a:latin typeface="Arial" charset="0"/>
            </a:endParaRPr>
          </a:p>
        </p:txBody>
      </p:sp>
      <p:sp>
        <p:nvSpPr>
          <p:cNvPr id="3993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9939"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17"/>
          <p:cNvSpPr>
            <a:spLocks noChangeArrowheads="1"/>
          </p:cNvSpPr>
          <p:nvPr/>
        </p:nvSpPr>
        <p:spPr bwMode="auto">
          <a:xfrm>
            <a:off x="2057400" y="3278188"/>
            <a:ext cx="1295400" cy="533400"/>
          </a:xfrm>
          <a:prstGeom prst="rect">
            <a:avLst/>
          </a:prstGeom>
          <a:solidFill>
            <a:schemeClr val="accent1"/>
          </a:solidFill>
          <a:ln w="9525">
            <a:solidFill>
              <a:schemeClr val="tx1"/>
            </a:solidFill>
            <a:round/>
            <a:headEnd/>
            <a:tailEnd/>
          </a:ln>
        </p:spPr>
        <p:txBody>
          <a:bodyPr/>
          <a:lstStyle/>
          <a:p>
            <a:pPr algn="ctr"/>
            <a:r>
              <a:rPr lang="en-US">
                <a:latin typeface="Arial" charset="0"/>
                <a:cs typeface="Arial" charset="0"/>
              </a:rPr>
              <a:t>N</a:t>
            </a:r>
            <a:r>
              <a:rPr lang="en-US" baseline="-25000">
                <a:latin typeface="Arial" charset="0"/>
                <a:cs typeface="Arial" charset="0"/>
              </a:rPr>
              <a:t>A</a:t>
            </a:r>
          </a:p>
        </p:txBody>
      </p:sp>
      <p:sp>
        <p:nvSpPr>
          <p:cNvPr id="39948" name="Rectangle 18"/>
          <p:cNvSpPr>
            <a:spLocks noChangeArrowheads="1"/>
          </p:cNvSpPr>
          <p:nvPr/>
        </p:nvSpPr>
        <p:spPr bwMode="auto">
          <a:xfrm>
            <a:off x="5562600" y="3278188"/>
            <a:ext cx="1295400" cy="533400"/>
          </a:xfrm>
          <a:prstGeom prst="rect">
            <a:avLst/>
          </a:prstGeom>
          <a:solidFill>
            <a:schemeClr val="accent1"/>
          </a:solidFill>
          <a:ln w="9525">
            <a:solidFill>
              <a:schemeClr val="tx1"/>
            </a:solidFill>
            <a:round/>
            <a:headEnd/>
            <a:tailEnd/>
          </a:ln>
        </p:spPr>
        <p:txBody>
          <a:bodyPr/>
          <a:lstStyle/>
          <a:p>
            <a:pPr algn="ctr"/>
            <a:r>
              <a:rPr lang="en-US">
                <a:latin typeface="Arial" charset="0"/>
                <a:cs typeface="Arial" charset="0"/>
              </a:rPr>
              <a:t>P</a:t>
            </a:r>
            <a:r>
              <a:rPr lang="en-US" baseline="-25000">
                <a:latin typeface="Arial" charset="0"/>
                <a:cs typeface="Arial" charset="0"/>
              </a:rPr>
              <a:t>B</a:t>
            </a:r>
          </a:p>
        </p:txBody>
      </p:sp>
      <p:cxnSp>
        <p:nvCxnSpPr>
          <p:cNvPr id="39949" name="Curved Connector 19"/>
          <p:cNvCxnSpPr>
            <a:cxnSpLocks noChangeShapeType="1"/>
            <a:stCxn id="39947" idx="2"/>
            <a:endCxn id="39948" idx="2"/>
          </p:cNvCxnSpPr>
          <p:nvPr/>
        </p:nvCxnSpPr>
        <p:spPr bwMode="auto">
          <a:xfrm rot="16200000" flipH="1">
            <a:off x="4458494" y="2058194"/>
            <a:ext cx="1588" cy="3505200"/>
          </a:xfrm>
          <a:prstGeom prst="curvedConnector3">
            <a:avLst>
              <a:gd name="adj1" fmla="val 44171912"/>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50" name="Curved Connector 20"/>
          <p:cNvCxnSpPr>
            <a:cxnSpLocks noChangeShapeType="1"/>
            <a:stCxn id="39948" idx="0"/>
            <a:endCxn id="39947" idx="0"/>
          </p:cNvCxnSpPr>
          <p:nvPr/>
        </p:nvCxnSpPr>
        <p:spPr bwMode="auto">
          <a:xfrm rot="16200000" flipV="1">
            <a:off x="4458494" y="1524794"/>
            <a:ext cx="1588" cy="3505200"/>
          </a:xfrm>
          <a:prstGeom prst="curvedConnector3">
            <a:avLst>
              <a:gd name="adj1" fmla="val 41619583"/>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9951" name="TextBox 21"/>
          <p:cNvSpPr txBox="1">
            <a:spLocks noChangeArrowheads="1"/>
          </p:cNvSpPr>
          <p:nvPr/>
        </p:nvSpPr>
        <p:spPr bwMode="auto">
          <a:xfrm>
            <a:off x="4267200" y="3911600"/>
            <a:ext cx="419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a:t>+</a:t>
            </a:r>
          </a:p>
        </p:txBody>
      </p:sp>
      <p:sp>
        <p:nvSpPr>
          <p:cNvPr id="39952" name="TextBox 22"/>
          <p:cNvSpPr txBox="1">
            <a:spLocks noChangeArrowheads="1"/>
          </p:cNvSpPr>
          <p:nvPr/>
        </p:nvSpPr>
        <p:spPr bwMode="auto">
          <a:xfrm>
            <a:off x="4267200" y="2516188"/>
            <a:ext cx="32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a:t>-</a:t>
            </a:r>
          </a:p>
        </p:txBody>
      </p:sp>
      <p:sp>
        <p:nvSpPr>
          <p:cNvPr id="2" name="TextBox 1"/>
          <p:cNvSpPr txBox="1"/>
          <p:nvPr/>
        </p:nvSpPr>
        <p:spPr>
          <a:xfrm>
            <a:off x="457200" y="5029200"/>
            <a:ext cx="8077200" cy="1015663"/>
          </a:xfrm>
          <a:prstGeom prst="rect">
            <a:avLst/>
          </a:prstGeom>
          <a:noFill/>
        </p:spPr>
        <p:txBody>
          <a:bodyPr wrap="square" rtlCol="0">
            <a:spAutoFit/>
          </a:bodyPr>
          <a:lstStyle/>
          <a:p>
            <a:r>
              <a:rPr lang="en-US" sz="2000" dirty="0" smtClean="0">
                <a:latin typeface="Arial"/>
                <a:cs typeface="Arial"/>
              </a:rPr>
              <a:t>So, fisherman affect the fish abundances, but if we depended only on fish, then the fish abundance would also affect the fisherman abundance!</a:t>
            </a:r>
            <a:endParaRPr lang="en-US" sz="2000" dirty="0">
              <a:latin typeface="Arial"/>
              <a:cs typeface="Arial"/>
            </a:endParaRPr>
          </a:p>
        </p:txBody>
      </p:sp>
    </p:spTree>
    <p:extLst>
      <p:ext uri="{BB962C8B-B14F-4D97-AF65-F5344CB8AC3E}">
        <p14:creationId xmlns:p14="http://schemas.microsoft.com/office/powerpoint/2010/main" val="26932781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381000" y="5334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1800">
                <a:latin typeface="Arial" charset="0"/>
                <a:cs typeface="Arial" charset="0"/>
              </a:rPr>
              <a:t>Gause</a:t>
            </a:r>
            <a:r>
              <a:rPr lang="ja-JP" altLang="en-US" sz="1800">
                <a:latin typeface="Arial" charset="0"/>
                <a:cs typeface="Arial" charset="0"/>
              </a:rPr>
              <a:t>’</a:t>
            </a:r>
            <a:r>
              <a:rPr lang="en-US" altLang="ja-JP" sz="1800">
                <a:latin typeface="Arial" charset="0"/>
                <a:cs typeface="Arial" charset="0"/>
              </a:rPr>
              <a:t>s work with protozoans shows that this feedback often causes extinctions and oscillations for predator and prey.  Can models help us understand these dynamics?</a:t>
            </a:r>
            <a:endParaRPr lang="en-US" sz="1800">
              <a:solidFill>
                <a:srgbClr val="FF0000"/>
              </a:solidFill>
              <a:latin typeface="Arial" charset="0"/>
              <a:cs typeface="Arial" charset="0"/>
            </a:endParaRPr>
          </a:p>
        </p:txBody>
      </p:sp>
      <p:sp>
        <p:nvSpPr>
          <p:cNvPr id="419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81150"/>
            <a:ext cx="83058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p:cNvSpPr>
            <a:spLocks noChangeArrowheads="1"/>
          </p:cNvSpPr>
          <p:nvPr/>
        </p:nvSpPr>
        <p:spPr bwMode="auto">
          <a:xfrm>
            <a:off x="5257800" y="2057400"/>
            <a:ext cx="3198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indent="-457200">
              <a:buFont typeface="Times" charset="0"/>
              <a:buAutoNum type="alphaLcParenBoth"/>
            </a:pPr>
            <a:r>
              <a:rPr lang="en-US" sz="1800">
                <a:latin typeface="Arial" charset="0"/>
                <a:cs typeface="Arial" charset="0"/>
              </a:rPr>
              <a:t>Oat medium</a:t>
            </a:r>
          </a:p>
          <a:p>
            <a:pPr marL="457200" indent="-457200">
              <a:buFont typeface="Times" charset="0"/>
              <a:buAutoNum type="alphaLcParenBoth"/>
            </a:pPr>
            <a:r>
              <a:rPr lang="en-US" sz="1800">
                <a:latin typeface="Arial" charset="0"/>
                <a:cs typeface="Arial" charset="0"/>
              </a:rPr>
              <a:t>Oat medium w/sediment</a:t>
            </a:r>
          </a:p>
          <a:p>
            <a:pPr marL="457200" indent="-457200">
              <a:buFont typeface="Times" charset="0"/>
              <a:buAutoNum type="alphaLcParenBoth"/>
            </a:pPr>
            <a:r>
              <a:rPr lang="en-US" sz="1800">
                <a:latin typeface="Arial" charset="0"/>
                <a:cs typeface="Arial" charset="0"/>
              </a:rPr>
              <a:t>Oat medium w/ migration</a:t>
            </a:r>
          </a:p>
        </p:txBody>
      </p:sp>
      <p:sp>
        <p:nvSpPr>
          <p:cNvPr id="41989" name="Rectangle 7"/>
          <p:cNvSpPr>
            <a:spLocks noChangeArrowheads="1"/>
          </p:cNvSpPr>
          <p:nvPr/>
        </p:nvSpPr>
        <p:spPr bwMode="auto">
          <a:xfrm>
            <a:off x="4191000" y="3124200"/>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Arial" charset="0"/>
              </a:rPr>
              <a:t>prey</a:t>
            </a:r>
          </a:p>
        </p:txBody>
      </p:sp>
      <p:sp>
        <p:nvSpPr>
          <p:cNvPr id="41990" name="Rectangle 8"/>
          <p:cNvSpPr>
            <a:spLocks noChangeArrowheads="1"/>
          </p:cNvSpPr>
          <p:nvPr/>
        </p:nvSpPr>
        <p:spPr bwMode="auto">
          <a:xfrm>
            <a:off x="3886200" y="5638800"/>
            <a:ext cx="752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Arial" charset="0"/>
              </a:rPr>
              <a:t>predator</a:t>
            </a:r>
          </a:p>
        </p:txBody>
      </p:sp>
      <p:pic>
        <p:nvPicPr>
          <p:cNvPr id="41991" name="Picture 10"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0727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Oscillations?</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3" name="Rectangle 29"/>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0204"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0205"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6"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Rectangle 36"/>
          <p:cNvSpPr>
            <a:spLocks noChangeArrowheads="1"/>
          </p:cNvSpPr>
          <p:nvPr/>
        </p:nvSpPr>
        <p:spPr bwMode="auto">
          <a:xfrm>
            <a:off x="5867400" y="4267200"/>
            <a:ext cx="990600" cy="8382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50209" name="Line 37"/>
          <p:cNvSpPr>
            <a:spLocks noChangeShapeType="1"/>
          </p:cNvSpPr>
          <p:nvPr/>
        </p:nvSpPr>
        <p:spPr bwMode="auto">
          <a:xfrm>
            <a:off x="5867400" y="47244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0" name="Line 38"/>
          <p:cNvSpPr>
            <a:spLocks noChangeShapeType="1"/>
          </p:cNvSpPr>
          <p:nvPr/>
        </p:nvSpPr>
        <p:spPr bwMode="auto">
          <a:xfrm>
            <a:off x="6324600" y="4267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0211" name="Picture 4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212"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3115" name="Equation" r:id="rId5" imgW="1727200" imgH="457200" progId="Equation.3">
                  <p:embed/>
                </p:oleObj>
              </mc:Choice>
              <mc:Fallback>
                <p:oleObj name="Equation" r:id="rId5" imgW="1727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3"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3116"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4"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3117" name="Equation" r:id="rId9" imgW="952500" imgH="177800" progId="Equation.3">
                  <p:embed/>
                </p:oleObj>
              </mc:Choice>
              <mc:Fallback>
                <p:oleObj name="Equation" r:id="rId9" imgW="952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5"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3118" name="Equation" r:id="rId11" imgW="977900" imgH="177800" progId="Equation.3">
                  <p:embed/>
                </p:oleObj>
              </mc:Choice>
              <mc:Fallback>
                <p:oleObj name="Equation" r:id="rId11" imgW="9779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6" name="Object 6"/>
          <p:cNvGraphicFramePr>
            <a:graphicFrameLocks noChangeAspect="1"/>
          </p:cNvGraphicFramePr>
          <p:nvPr/>
        </p:nvGraphicFramePr>
        <p:xfrm>
          <a:off x="2516188" y="4191000"/>
          <a:ext cx="1444625" cy="482600"/>
        </p:xfrm>
        <a:graphic>
          <a:graphicData uri="http://schemas.openxmlformats.org/presentationml/2006/ole">
            <mc:AlternateContent xmlns:mc="http://schemas.openxmlformats.org/markup-compatibility/2006">
              <mc:Choice xmlns:v="urn:schemas-microsoft-com:vml" Requires="v">
                <p:oleObj spid="_x0000_s3119" name="Equation" r:id="rId13" imgW="1104900" imgH="368300" progId="Equation.3">
                  <p:embed/>
                </p:oleObj>
              </mc:Choice>
              <mc:Fallback>
                <p:oleObj name="Equation" r:id="rId13" imgW="1104900" imgH="368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6188" y="4191000"/>
                        <a:ext cx="14446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7" name="Object 7"/>
          <p:cNvGraphicFramePr>
            <a:graphicFrameLocks noChangeAspect="1"/>
          </p:cNvGraphicFramePr>
          <p:nvPr/>
        </p:nvGraphicFramePr>
        <p:xfrm>
          <a:off x="2384425" y="4800600"/>
          <a:ext cx="1695450" cy="482600"/>
        </p:xfrm>
        <a:graphic>
          <a:graphicData uri="http://schemas.openxmlformats.org/presentationml/2006/ole">
            <mc:AlternateContent xmlns:mc="http://schemas.openxmlformats.org/markup-compatibility/2006">
              <mc:Choice xmlns:v="urn:schemas-microsoft-com:vml" Requires="v">
                <p:oleObj spid="_x0000_s3120" name="Equation" r:id="rId15" imgW="1295400" imgH="368300" progId="Equation.3">
                  <p:embed/>
                </p:oleObj>
              </mc:Choice>
              <mc:Fallback>
                <p:oleObj name="Equation" r:id="rId15" imgW="1295400" imgH="3683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4425" y="4800600"/>
                        <a:ext cx="16954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8" name="Object 8"/>
          <p:cNvGraphicFramePr>
            <a:graphicFrameLocks noChangeAspect="1"/>
          </p:cNvGraphicFramePr>
          <p:nvPr/>
        </p:nvGraphicFramePr>
        <p:xfrm>
          <a:off x="4552950" y="4083050"/>
          <a:ext cx="777875" cy="673100"/>
        </p:xfrm>
        <a:graphic>
          <a:graphicData uri="http://schemas.openxmlformats.org/presentationml/2006/ole">
            <mc:AlternateContent xmlns:mc="http://schemas.openxmlformats.org/markup-compatibility/2006">
              <mc:Choice xmlns:v="urn:schemas-microsoft-com:vml" Requires="v">
                <p:oleObj spid="_x0000_s3121" name="Equation" r:id="rId17" imgW="469900" imgH="406400" progId="Equation.3">
                  <p:embed/>
                </p:oleObj>
              </mc:Choice>
              <mc:Fallback>
                <p:oleObj name="Equation" r:id="rId17" imgW="469900" imgH="406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2950" y="4083050"/>
                        <a:ext cx="7778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9" name="Object 9"/>
          <p:cNvGraphicFramePr>
            <a:graphicFrameLocks noChangeAspect="1"/>
          </p:cNvGraphicFramePr>
          <p:nvPr/>
        </p:nvGraphicFramePr>
        <p:xfrm>
          <a:off x="4497388" y="4759325"/>
          <a:ext cx="954087" cy="641350"/>
        </p:xfrm>
        <a:graphic>
          <a:graphicData uri="http://schemas.openxmlformats.org/presentationml/2006/ole">
            <mc:AlternateContent xmlns:mc="http://schemas.openxmlformats.org/markup-compatibility/2006">
              <mc:Choice xmlns:v="urn:schemas-microsoft-com:vml" Requires="v">
                <p:oleObj spid="_x0000_s3122" name="Equation" r:id="rId19" imgW="622300" imgH="419100" progId="Equation.3">
                  <p:embed/>
                </p:oleObj>
              </mc:Choice>
              <mc:Fallback>
                <p:oleObj name="Equation" r:id="rId19" imgW="622300" imgH="4191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7388" y="4759325"/>
                        <a:ext cx="954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964850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charset="0"/>
            </a:endParaRPr>
          </a:p>
        </p:txBody>
      </p:sp>
      <p:graphicFrame>
        <p:nvGraphicFramePr>
          <p:cNvPr id="32772" name="Object 2"/>
          <p:cNvGraphicFramePr>
            <a:graphicFrameLocks noChangeAspect="1"/>
          </p:cNvGraphicFramePr>
          <p:nvPr/>
        </p:nvGraphicFramePr>
        <p:xfrm>
          <a:off x="3194050" y="1643063"/>
          <a:ext cx="2757488" cy="1030287"/>
        </p:xfrm>
        <a:graphic>
          <a:graphicData uri="http://schemas.openxmlformats.org/presentationml/2006/ole">
            <mc:AlternateContent xmlns:mc="http://schemas.openxmlformats.org/markup-compatibility/2006">
              <mc:Choice xmlns:v="urn:schemas-microsoft-com:vml" Requires="v">
                <p:oleObj spid="_x0000_s4109" name="Equation" r:id="rId4" imgW="1054100" imgH="393700" progId="Equation.3">
                  <p:embed/>
                </p:oleObj>
              </mc:Choice>
              <mc:Fallback>
                <p:oleObj name="Equation" r:id="rId4" imgW="10541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0" y="1643063"/>
                        <a:ext cx="2757488"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3195638" y="1676400"/>
          <a:ext cx="1528762" cy="963613"/>
        </p:xfrm>
        <a:graphic>
          <a:graphicData uri="http://schemas.openxmlformats.org/presentationml/2006/ole">
            <mc:AlternateContent xmlns:mc="http://schemas.openxmlformats.org/markup-compatibility/2006">
              <mc:Choice xmlns:v="urn:schemas-microsoft-com:vml" Requires="v">
                <p:oleObj spid="_x0000_s4110" name="Equation" r:id="rId6" imgW="584200" imgH="368300" progId="Equation.3">
                  <p:embed/>
                </p:oleObj>
              </mc:Choice>
              <mc:Fallback>
                <p:oleObj name="Equation" r:id="rId6" imgW="5842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5638" y="1676400"/>
                        <a:ext cx="1528762"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24"/>
          <p:cNvGrpSpPr>
            <a:grpSpLocks/>
          </p:cNvGrpSpPr>
          <p:nvPr/>
        </p:nvGrpSpPr>
        <p:grpSpPr bwMode="auto">
          <a:xfrm>
            <a:off x="3505200" y="2438400"/>
            <a:ext cx="1219200" cy="990600"/>
            <a:chOff x="2208" y="1536"/>
            <a:chExt cx="768" cy="624"/>
          </a:xfrm>
        </p:grpSpPr>
        <p:sp>
          <p:nvSpPr>
            <p:cNvPr id="44049" name="Line 7"/>
            <p:cNvSpPr>
              <a:spLocks noChangeShapeType="1"/>
            </p:cNvSpPr>
            <p:nvPr/>
          </p:nvSpPr>
          <p:spPr bwMode="auto">
            <a:xfrm>
              <a:off x="2688" y="1536"/>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50" name="Line 8"/>
            <p:cNvSpPr>
              <a:spLocks noChangeShapeType="1"/>
            </p:cNvSpPr>
            <p:nvPr/>
          </p:nvSpPr>
          <p:spPr bwMode="auto">
            <a:xfrm flipH="1">
              <a:off x="2592" y="1536"/>
              <a:ext cx="24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51" name="Text Box 9"/>
            <p:cNvSpPr txBox="1">
              <a:spLocks noChangeArrowheads="1"/>
            </p:cNvSpPr>
            <p:nvPr/>
          </p:nvSpPr>
          <p:spPr bwMode="auto">
            <a:xfrm>
              <a:off x="2208" y="1834"/>
              <a:ext cx="7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Arial" charset="0"/>
                </a:rPr>
                <a:t>exponential </a:t>
              </a:r>
            </a:p>
            <a:p>
              <a:pPr algn="ctr"/>
              <a:r>
                <a:rPr lang="en-US" sz="1400">
                  <a:latin typeface="Arial" charset="0"/>
                </a:rPr>
                <a:t>growth</a:t>
              </a:r>
            </a:p>
          </p:txBody>
        </p:sp>
      </p:grpSp>
      <p:grpSp>
        <p:nvGrpSpPr>
          <p:cNvPr id="3" name="Group 14"/>
          <p:cNvGrpSpPr>
            <a:grpSpLocks/>
          </p:cNvGrpSpPr>
          <p:nvPr/>
        </p:nvGrpSpPr>
        <p:grpSpPr bwMode="auto">
          <a:xfrm>
            <a:off x="5105400" y="2438400"/>
            <a:ext cx="1806575" cy="1263650"/>
            <a:chOff x="3216" y="1536"/>
            <a:chExt cx="1138" cy="796"/>
          </a:xfrm>
        </p:grpSpPr>
        <p:sp>
          <p:nvSpPr>
            <p:cNvPr id="44046" name="Line 11"/>
            <p:cNvSpPr>
              <a:spLocks noChangeShapeType="1"/>
            </p:cNvSpPr>
            <p:nvPr/>
          </p:nvSpPr>
          <p:spPr bwMode="auto">
            <a:xfrm>
              <a:off x="3216" y="1536"/>
              <a:ext cx="43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12"/>
            <p:cNvSpPr>
              <a:spLocks noChangeShapeType="1"/>
            </p:cNvSpPr>
            <p:nvPr/>
          </p:nvSpPr>
          <p:spPr bwMode="auto">
            <a:xfrm>
              <a:off x="3408" y="1536"/>
              <a:ext cx="384"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Text Box 13"/>
            <p:cNvSpPr txBox="1">
              <a:spLocks noChangeArrowheads="1"/>
            </p:cNvSpPr>
            <p:nvPr/>
          </p:nvSpPr>
          <p:spPr bwMode="auto">
            <a:xfrm>
              <a:off x="3216" y="1872"/>
              <a:ext cx="113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solidFill>
                    <a:srgbClr val="FF0000"/>
                  </a:solidFill>
                  <a:latin typeface="Arial" charset="0"/>
                </a:rPr>
                <a:t>restrictions on growth due to predation</a:t>
              </a:r>
            </a:p>
          </p:txBody>
        </p:sp>
      </p:grpSp>
      <p:grpSp>
        <p:nvGrpSpPr>
          <p:cNvPr id="4" name="Group 23"/>
          <p:cNvGrpSpPr>
            <a:grpSpLocks/>
          </p:cNvGrpSpPr>
          <p:nvPr/>
        </p:nvGrpSpPr>
        <p:grpSpPr bwMode="auto">
          <a:xfrm>
            <a:off x="4038600" y="1006475"/>
            <a:ext cx="1154113" cy="822325"/>
            <a:chOff x="2544" y="634"/>
            <a:chExt cx="727" cy="518"/>
          </a:xfrm>
        </p:grpSpPr>
        <p:sp>
          <p:nvSpPr>
            <p:cNvPr id="44043" name="Line 16"/>
            <p:cNvSpPr>
              <a:spLocks noChangeShapeType="1"/>
            </p:cNvSpPr>
            <p:nvPr/>
          </p:nvSpPr>
          <p:spPr bwMode="auto">
            <a:xfrm>
              <a:off x="3127" y="1152"/>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4" name="Line 17"/>
            <p:cNvSpPr>
              <a:spLocks noChangeShapeType="1"/>
            </p:cNvSpPr>
            <p:nvPr/>
          </p:nvSpPr>
          <p:spPr bwMode="auto">
            <a:xfrm flipH="1" flipV="1">
              <a:off x="2983" y="912"/>
              <a:ext cx="240" cy="2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5" name="Text Box 19"/>
            <p:cNvSpPr txBox="1">
              <a:spLocks noChangeArrowheads="1"/>
            </p:cNvSpPr>
            <p:nvPr/>
          </p:nvSpPr>
          <p:spPr bwMode="auto">
            <a:xfrm>
              <a:off x="2544" y="634"/>
              <a:ext cx="58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Arial" charset="0"/>
                </a:rPr>
                <a:t>capture </a:t>
              </a:r>
            </a:p>
            <a:p>
              <a:pPr algn="ctr"/>
              <a:r>
                <a:rPr lang="en-US" sz="1400">
                  <a:latin typeface="Arial" charset="0"/>
                </a:rPr>
                <a:t>efficiency</a:t>
              </a:r>
            </a:p>
          </p:txBody>
        </p:sp>
      </p:grpSp>
      <p:grpSp>
        <p:nvGrpSpPr>
          <p:cNvPr id="5" name="Group 22"/>
          <p:cNvGrpSpPr>
            <a:grpSpLocks/>
          </p:cNvGrpSpPr>
          <p:nvPr/>
        </p:nvGrpSpPr>
        <p:grpSpPr bwMode="auto">
          <a:xfrm>
            <a:off x="5399088" y="990600"/>
            <a:ext cx="1992312" cy="838200"/>
            <a:chOff x="3401" y="624"/>
            <a:chExt cx="1255" cy="528"/>
          </a:xfrm>
        </p:grpSpPr>
        <p:sp>
          <p:nvSpPr>
            <p:cNvPr id="44040" name="Line 15"/>
            <p:cNvSpPr>
              <a:spLocks noChangeShapeType="1"/>
            </p:cNvSpPr>
            <p:nvPr/>
          </p:nvSpPr>
          <p:spPr bwMode="auto">
            <a:xfrm>
              <a:off x="3456" y="1152"/>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1" name="Line 18"/>
            <p:cNvSpPr>
              <a:spLocks noChangeShapeType="1"/>
            </p:cNvSpPr>
            <p:nvPr/>
          </p:nvSpPr>
          <p:spPr bwMode="auto">
            <a:xfrm flipV="1">
              <a:off x="3552" y="912"/>
              <a:ext cx="240" cy="2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2" name="Text Box 20"/>
            <p:cNvSpPr txBox="1">
              <a:spLocks noChangeArrowheads="1"/>
            </p:cNvSpPr>
            <p:nvPr/>
          </p:nvSpPr>
          <p:spPr bwMode="auto">
            <a:xfrm>
              <a:off x="3401" y="624"/>
              <a:ext cx="125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Arial" charset="0"/>
                </a:rPr>
                <a:t>probability of predators</a:t>
              </a:r>
            </a:p>
            <a:p>
              <a:pPr algn="ctr"/>
              <a:r>
                <a:rPr lang="en-US" sz="1400">
                  <a:latin typeface="Arial" charset="0"/>
                </a:rPr>
                <a:t>encountering prey</a:t>
              </a:r>
            </a:p>
          </p:txBody>
        </p:sp>
      </p:grpSp>
    </p:spTree>
    <p:extLst>
      <p:ext uri="{BB962C8B-B14F-4D97-AF65-F5344CB8AC3E}">
        <p14:creationId xmlns:p14="http://schemas.microsoft.com/office/powerpoint/2010/main" val="3166752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fade">
                                      <p:cBhvr>
                                        <p:cTn id="12" dur="500"/>
                                        <p:tgtEl>
                                          <p:spTgt spid="32772"/>
                                        </p:tgtEl>
                                      </p:cBhvr>
                                    </p:animEffect>
                                  </p:childTnLst>
                                </p:cTn>
                              </p:par>
                              <p:par>
                                <p:cTn id="13" presetID="9" presetClass="exit" presetSubtype="0" fill="hold" nodeType="withEffect">
                                  <p:stCondLst>
                                    <p:cond delay="0"/>
                                  </p:stCondLst>
                                  <p:childTnLst>
                                    <p:animEffect transition="out" filter="dissolve">
                                      <p:cBhvr>
                                        <p:cTn id="14" dur="500"/>
                                        <p:tgtEl>
                                          <p:spTgt spid="22531"/>
                                        </p:tgtEl>
                                      </p:cBhvr>
                                    </p:animEffect>
                                    <p:set>
                                      <p:cBhvr>
                                        <p:cTn id="15" dur="1" fill="hold">
                                          <p:stCondLst>
                                            <p:cond delay="499"/>
                                          </p:stCondLst>
                                        </p:cTn>
                                        <p:tgtEl>
                                          <p:spTgt spid="2253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lide(fromBottom)">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randombar(horizont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Object 2"/>
          <p:cNvGraphicFramePr>
            <a:graphicFrameLocks noChangeAspect="1"/>
          </p:cNvGraphicFramePr>
          <p:nvPr/>
        </p:nvGraphicFramePr>
        <p:xfrm>
          <a:off x="3203575" y="3352800"/>
          <a:ext cx="3019425" cy="985838"/>
        </p:xfrm>
        <a:graphic>
          <a:graphicData uri="http://schemas.openxmlformats.org/presentationml/2006/ole">
            <mc:AlternateContent xmlns:mc="http://schemas.openxmlformats.org/markup-compatibility/2006">
              <mc:Choice xmlns:v="urn:schemas-microsoft-com:vml" Requires="v">
                <p:oleObj spid="_x0000_s5133" name="Equation" r:id="rId4" imgW="1206500" imgH="393700" progId="Equation.3">
                  <p:embed/>
                </p:oleObj>
              </mc:Choice>
              <mc:Fallback>
                <p:oleObj name="Equation" r:id="rId4" imgW="12065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352800"/>
                        <a:ext cx="30194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6082" name="Object 3"/>
          <p:cNvGraphicFramePr>
            <a:graphicFrameLocks noChangeAspect="1"/>
          </p:cNvGraphicFramePr>
          <p:nvPr/>
        </p:nvGraphicFramePr>
        <p:xfrm>
          <a:off x="3338513" y="1643063"/>
          <a:ext cx="2757487" cy="1030287"/>
        </p:xfrm>
        <a:graphic>
          <a:graphicData uri="http://schemas.openxmlformats.org/presentationml/2006/ole">
            <mc:AlternateContent xmlns:mc="http://schemas.openxmlformats.org/markup-compatibility/2006">
              <mc:Choice xmlns:v="urn:schemas-microsoft-com:vml" Requires="v">
                <p:oleObj spid="_x0000_s5134" name="Equation" r:id="rId6" imgW="1054100" imgH="393700" progId="Equation.3">
                  <p:embed/>
                </p:oleObj>
              </mc:Choice>
              <mc:Fallback>
                <p:oleObj name="Equation" r:id="rId6" imgW="10541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8513" y="1643063"/>
                        <a:ext cx="2757487"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23"/>
          <p:cNvGrpSpPr>
            <a:grpSpLocks/>
          </p:cNvGrpSpPr>
          <p:nvPr/>
        </p:nvGrpSpPr>
        <p:grpSpPr bwMode="auto">
          <a:xfrm>
            <a:off x="3887788" y="4146550"/>
            <a:ext cx="1217612" cy="777875"/>
            <a:chOff x="2449" y="2612"/>
            <a:chExt cx="767" cy="490"/>
          </a:xfrm>
        </p:grpSpPr>
        <p:sp>
          <p:nvSpPr>
            <p:cNvPr id="46093" name="Line 5"/>
            <p:cNvSpPr>
              <a:spLocks noChangeShapeType="1"/>
            </p:cNvSpPr>
            <p:nvPr/>
          </p:nvSpPr>
          <p:spPr bwMode="auto">
            <a:xfrm>
              <a:off x="2688" y="2612"/>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6"/>
            <p:cNvSpPr>
              <a:spLocks noChangeShapeType="1"/>
            </p:cNvSpPr>
            <p:nvPr/>
          </p:nvSpPr>
          <p:spPr bwMode="auto">
            <a:xfrm flipH="1">
              <a:off x="2750" y="2612"/>
              <a:ext cx="240" cy="3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5" name="Text Box 7"/>
            <p:cNvSpPr txBox="1">
              <a:spLocks noChangeArrowheads="1"/>
            </p:cNvSpPr>
            <p:nvPr/>
          </p:nvSpPr>
          <p:spPr bwMode="auto">
            <a:xfrm>
              <a:off x="2449" y="2910"/>
              <a:ext cx="5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Arial" charset="0"/>
                </a:rPr>
                <a:t>birth rate</a:t>
              </a:r>
            </a:p>
          </p:txBody>
        </p:sp>
      </p:grpSp>
      <p:grpSp>
        <p:nvGrpSpPr>
          <p:cNvPr id="3" name="Group 24"/>
          <p:cNvGrpSpPr>
            <a:grpSpLocks/>
          </p:cNvGrpSpPr>
          <p:nvPr/>
        </p:nvGrpSpPr>
        <p:grpSpPr bwMode="auto">
          <a:xfrm>
            <a:off x="5410200" y="4146550"/>
            <a:ext cx="1273175" cy="730250"/>
            <a:chOff x="3408" y="2612"/>
            <a:chExt cx="802" cy="460"/>
          </a:xfrm>
        </p:grpSpPr>
        <p:sp>
          <p:nvSpPr>
            <p:cNvPr id="46090" name="Line 9"/>
            <p:cNvSpPr>
              <a:spLocks noChangeShapeType="1"/>
            </p:cNvSpPr>
            <p:nvPr/>
          </p:nvSpPr>
          <p:spPr bwMode="auto">
            <a:xfrm>
              <a:off x="3504" y="2612"/>
              <a:ext cx="43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0"/>
            <p:cNvSpPr>
              <a:spLocks noChangeShapeType="1"/>
            </p:cNvSpPr>
            <p:nvPr/>
          </p:nvSpPr>
          <p:spPr bwMode="auto">
            <a:xfrm>
              <a:off x="3696" y="2612"/>
              <a:ext cx="82" cy="26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Text Box 11"/>
            <p:cNvSpPr txBox="1">
              <a:spLocks noChangeArrowheads="1"/>
            </p:cNvSpPr>
            <p:nvPr/>
          </p:nvSpPr>
          <p:spPr bwMode="auto">
            <a:xfrm>
              <a:off x="3408" y="2880"/>
              <a:ext cx="8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solidFill>
                    <a:srgbClr val="FF0000"/>
                  </a:solidFill>
                  <a:latin typeface="Arial" charset="0"/>
                </a:rPr>
                <a:t>death rate</a:t>
              </a:r>
            </a:p>
          </p:txBody>
        </p:sp>
      </p:grpSp>
      <p:grpSp>
        <p:nvGrpSpPr>
          <p:cNvPr id="4" name="Group 25"/>
          <p:cNvGrpSpPr>
            <a:grpSpLocks/>
          </p:cNvGrpSpPr>
          <p:nvPr/>
        </p:nvGrpSpPr>
        <p:grpSpPr bwMode="auto">
          <a:xfrm>
            <a:off x="3429000" y="2819400"/>
            <a:ext cx="1162050" cy="838200"/>
            <a:chOff x="2160" y="1776"/>
            <a:chExt cx="732" cy="528"/>
          </a:xfrm>
        </p:grpSpPr>
        <p:sp>
          <p:nvSpPr>
            <p:cNvPr id="46087" name="Line 19"/>
            <p:cNvSpPr>
              <a:spLocks noChangeShapeType="1"/>
            </p:cNvSpPr>
            <p:nvPr/>
          </p:nvSpPr>
          <p:spPr bwMode="auto">
            <a:xfrm>
              <a:off x="2592" y="2304"/>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8" name="Line 20"/>
            <p:cNvSpPr>
              <a:spLocks noChangeShapeType="1"/>
            </p:cNvSpPr>
            <p:nvPr/>
          </p:nvSpPr>
          <p:spPr bwMode="auto">
            <a:xfrm flipH="1" flipV="1">
              <a:off x="2567" y="2064"/>
              <a:ext cx="96" cy="2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9" name="Text Box 21"/>
            <p:cNvSpPr txBox="1">
              <a:spLocks noChangeArrowheads="1"/>
            </p:cNvSpPr>
            <p:nvPr/>
          </p:nvSpPr>
          <p:spPr bwMode="auto">
            <a:xfrm>
              <a:off x="2160" y="1776"/>
              <a:ext cx="7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Arial" charset="0"/>
                </a:rPr>
                <a:t>reproductive</a:t>
              </a:r>
            </a:p>
            <a:p>
              <a:pPr algn="ctr"/>
              <a:r>
                <a:rPr lang="en-US" sz="1400">
                  <a:latin typeface="Arial" charset="0"/>
                </a:rPr>
                <a:t>efficiency</a:t>
              </a:r>
            </a:p>
          </p:txBody>
        </p:sp>
      </p:grpSp>
      <p:sp>
        <p:nvSpPr>
          <p:cNvPr id="46086" name="Line 5"/>
          <p:cNvSpPr>
            <a:spLocks noChangeShapeType="1"/>
          </p:cNvSpPr>
          <p:nvPr/>
        </p:nvSpPr>
        <p:spPr bwMode="auto">
          <a:xfrm>
            <a:off x="7008813" y="-2314575"/>
            <a:ext cx="83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80753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9" presetClass="entr" presetSubtype="0" accel="10000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Oscillations?</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03" name="Rectangle 29"/>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0204"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0205"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0206"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7"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Rectangle 36"/>
          <p:cNvSpPr>
            <a:spLocks noChangeArrowheads="1"/>
          </p:cNvSpPr>
          <p:nvPr/>
        </p:nvSpPr>
        <p:spPr bwMode="auto">
          <a:xfrm>
            <a:off x="5867400" y="4267200"/>
            <a:ext cx="990600" cy="8382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50209" name="Line 37"/>
          <p:cNvSpPr>
            <a:spLocks noChangeShapeType="1"/>
          </p:cNvSpPr>
          <p:nvPr/>
        </p:nvSpPr>
        <p:spPr bwMode="auto">
          <a:xfrm>
            <a:off x="5867400" y="47244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0" name="Line 38"/>
          <p:cNvSpPr>
            <a:spLocks noChangeShapeType="1"/>
          </p:cNvSpPr>
          <p:nvPr/>
        </p:nvSpPr>
        <p:spPr bwMode="auto">
          <a:xfrm>
            <a:off x="6324600" y="4267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0211" name="Picture 4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212"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6187" name="Equation" r:id="rId5" imgW="1727200" imgH="457200" progId="Equation.3">
                  <p:embed/>
                </p:oleObj>
              </mc:Choice>
              <mc:Fallback>
                <p:oleObj name="Equation" r:id="rId5" imgW="1727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3"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6188"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4"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6189" name="Equation" r:id="rId9" imgW="952500" imgH="177800" progId="Equation.3">
                  <p:embed/>
                </p:oleObj>
              </mc:Choice>
              <mc:Fallback>
                <p:oleObj name="Equation" r:id="rId9" imgW="952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5"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6190" name="Equation" r:id="rId11" imgW="977900" imgH="177800" progId="Equation.3">
                  <p:embed/>
                </p:oleObj>
              </mc:Choice>
              <mc:Fallback>
                <p:oleObj name="Equation" r:id="rId11" imgW="9779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0216" name="Object 6"/>
          <p:cNvGraphicFramePr>
            <a:graphicFrameLocks noChangeAspect="1"/>
          </p:cNvGraphicFramePr>
          <p:nvPr/>
        </p:nvGraphicFramePr>
        <p:xfrm>
          <a:off x="2516188" y="4191000"/>
          <a:ext cx="1444625" cy="482600"/>
        </p:xfrm>
        <a:graphic>
          <a:graphicData uri="http://schemas.openxmlformats.org/presentationml/2006/ole">
            <mc:AlternateContent xmlns:mc="http://schemas.openxmlformats.org/markup-compatibility/2006">
              <mc:Choice xmlns:v="urn:schemas-microsoft-com:vml" Requires="v">
                <p:oleObj spid="_x0000_s6191" name="Equation" r:id="rId13" imgW="1104900" imgH="368300" progId="Equation.3">
                  <p:embed/>
                </p:oleObj>
              </mc:Choice>
              <mc:Fallback>
                <p:oleObj name="Equation" r:id="rId13" imgW="1104900" imgH="368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6188" y="4191000"/>
                        <a:ext cx="14446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7" name="Object 7"/>
          <p:cNvGraphicFramePr>
            <a:graphicFrameLocks noChangeAspect="1"/>
          </p:cNvGraphicFramePr>
          <p:nvPr/>
        </p:nvGraphicFramePr>
        <p:xfrm>
          <a:off x="2384425" y="4800600"/>
          <a:ext cx="1695450" cy="482600"/>
        </p:xfrm>
        <a:graphic>
          <a:graphicData uri="http://schemas.openxmlformats.org/presentationml/2006/ole">
            <mc:AlternateContent xmlns:mc="http://schemas.openxmlformats.org/markup-compatibility/2006">
              <mc:Choice xmlns:v="urn:schemas-microsoft-com:vml" Requires="v">
                <p:oleObj spid="_x0000_s6192" name="Equation" r:id="rId15" imgW="1295400" imgH="368300" progId="Equation.3">
                  <p:embed/>
                </p:oleObj>
              </mc:Choice>
              <mc:Fallback>
                <p:oleObj name="Equation" r:id="rId15" imgW="1295400" imgH="3683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84425" y="4800600"/>
                        <a:ext cx="16954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8" name="Object 8"/>
          <p:cNvGraphicFramePr>
            <a:graphicFrameLocks noChangeAspect="1"/>
          </p:cNvGraphicFramePr>
          <p:nvPr/>
        </p:nvGraphicFramePr>
        <p:xfrm>
          <a:off x="4552950" y="4083050"/>
          <a:ext cx="777875" cy="673100"/>
        </p:xfrm>
        <a:graphic>
          <a:graphicData uri="http://schemas.openxmlformats.org/presentationml/2006/ole">
            <mc:AlternateContent xmlns:mc="http://schemas.openxmlformats.org/markup-compatibility/2006">
              <mc:Choice xmlns:v="urn:schemas-microsoft-com:vml" Requires="v">
                <p:oleObj spid="_x0000_s6193" name="Equation" r:id="rId17" imgW="469900" imgH="406400" progId="Equation.3">
                  <p:embed/>
                </p:oleObj>
              </mc:Choice>
              <mc:Fallback>
                <p:oleObj name="Equation" r:id="rId17" imgW="469900" imgH="406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2950" y="4083050"/>
                        <a:ext cx="7778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0219" name="Object 9"/>
          <p:cNvGraphicFramePr>
            <a:graphicFrameLocks noChangeAspect="1"/>
          </p:cNvGraphicFramePr>
          <p:nvPr/>
        </p:nvGraphicFramePr>
        <p:xfrm>
          <a:off x="4497388" y="4759325"/>
          <a:ext cx="954087" cy="641350"/>
        </p:xfrm>
        <a:graphic>
          <a:graphicData uri="http://schemas.openxmlformats.org/presentationml/2006/ole">
            <mc:AlternateContent xmlns:mc="http://schemas.openxmlformats.org/markup-compatibility/2006">
              <mc:Choice xmlns:v="urn:schemas-microsoft-com:vml" Requires="v">
                <p:oleObj spid="_x0000_s6194" name="Equation" r:id="rId19" imgW="622300" imgH="419100" progId="Equation.3">
                  <p:embed/>
                </p:oleObj>
              </mc:Choice>
              <mc:Fallback>
                <p:oleObj name="Equation" r:id="rId19" imgW="622300" imgH="4191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7388" y="4759325"/>
                        <a:ext cx="954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199088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22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52227" name="Object 2"/>
          <p:cNvGraphicFramePr>
            <a:graphicFrameLocks noChangeAspect="1"/>
          </p:cNvGraphicFramePr>
          <p:nvPr/>
        </p:nvGraphicFramePr>
        <p:xfrm>
          <a:off x="892175" y="2259013"/>
          <a:ext cx="3354388" cy="963612"/>
        </p:xfrm>
        <a:graphic>
          <a:graphicData uri="http://schemas.openxmlformats.org/presentationml/2006/ole">
            <mc:AlternateContent xmlns:mc="http://schemas.openxmlformats.org/markup-compatibility/2006">
              <mc:Choice xmlns:v="urn:schemas-microsoft-com:vml" Requires="v">
                <p:oleObj spid="_x0000_s7191" name="Equation" r:id="rId4" imgW="1282700" imgH="368300" progId="Equation.3">
                  <p:embed/>
                </p:oleObj>
              </mc:Choice>
              <mc:Fallback>
                <p:oleObj name="Equation" r:id="rId4" imgW="12827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75" y="2259013"/>
                        <a:ext cx="3354388"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228" name="Object 3"/>
          <p:cNvGraphicFramePr>
            <a:graphicFrameLocks noChangeAspect="1"/>
          </p:cNvGraphicFramePr>
          <p:nvPr/>
        </p:nvGraphicFramePr>
        <p:xfrm>
          <a:off x="730250" y="4643438"/>
          <a:ext cx="3822700" cy="963612"/>
        </p:xfrm>
        <a:graphic>
          <a:graphicData uri="http://schemas.openxmlformats.org/presentationml/2006/ole">
            <mc:AlternateContent xmlns:mc="http://schemas.openxmlformats.org/markup-compatibility/2006">
              <mc:Choice xmlns:v="urn:schemas-microsoft-com:vml" Requires="v">
                <p:oleObj spid="_x0000_s7192" name="Equation" r:id="rId6" imgW="1460500" imgH="368300" progId="Equation.3">
                  <p:embed/>
                </p:oleObj>
              </mc:Choice>
              <mc:Fallback>
                <p:oleObj name="Equation" r:id="rId6" imgW="14605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50" y="4643438"/>
                        <a:ext cx="38227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229" name="Object 4"/>
          <p:cNvGraphicFramePr>
            <a:graphicFrameLocks noChangeAspect="1"/>
          </p:cNvGraphicFramePr>
          <p:nvPr/>
        </p:nvGraphicFramePr>
        <p:xfrm>
          <a:off x="5143500" y="1985963"/>
          <a:ext cx="1860550" cy="1662112"/>
        </p:xfrm>
        <a:graphic>
          <a:graphicData uri="http://schemas.openxmlformats.org/presentationml/2006/ole">
            <mc:AlternateContent xmlns:mc="http://schemas.openxmlformats.org/markup-compatibility/2006">
              <mc:Choice xmlns:v="urn:schemas-microsoft-com:vml" Requires="v">
                <p:oleObj spid="_x0000_s7193" name="Equation" r:id="rId8" imgW="711200" imgH="635000" progId="Equation.3">
                  <p:embed/>
                </p:oleObj>
              </mc:Choice>
              <mc:Fallback>
                <p:oleObj name="Equation" r:id="rId8" imgW="711200" imgH="635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0" y="1985963"/>
                        <a:ext cx="1860550"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2230" name="Object 5"/>
          <p:cNvGraphicFramePr>
            <a:graphicFrameLocks noChangeAspect="1"/>
          </p:cNvGraphicFramePr>
          <p:nvPr/>
        </p:nvGraphicFramePr>
        <p:xfrm>
          <a:off x="5321300" y="4500563"/>
          <a:ext cx="2327275" cy="1662112"/>
        </p:xfrm>
        <a:graphic>
          <a:graphicData uri="http://schemas.openxmlformats.org/presentationml/2006/ole">
            <mc:AlternateContent xmlns:mc="http://schemas.openxmlformats.org/markup-compatibility/2006">
              <mc:Choice xmlns:v="urn:schemas-microsoft-com:vml" Requires="v">
                <p:oleObj spid="_x0000_s7194" name="Equation" r:id="rId10" imgW="889000" imgH="635000" progId="Equation.3">
                  <p:embed/>
                </p:oleObj>
              </mc:Choice>
              <mc:Fallback>
                <p:oleObj name="Equation" r:id="rId10" imgW="889000" imgH="635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1300" y="4500563"/>
                        <a:ext cx="2327275"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31" name="Rectangle 9"/>
          <p:cNvSpPr>
            <a:spLocks noChangeArrowheads="1"/>
          </p:cNvSpPr>
          <p:nvPr/>
        </p:nvSpPr>
        <p:spPr bwMode="auto">
          <a:xfrm>
            <a:off x="838200" y="17526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prey:</a:t>
            </a:r>
          </a:p>
        </p:txBody>
      </p:sp>
      <p:sp>
        <p:nvSpPr>
          <p:cNvPr id="52232" name="Rectangle 10"/>
          <p:cNvSpPr>
            <a:spLocks noChangeArrowheads="1"/>
          </p:cNvSpPr>
          <p:nvPr/>
        </p:nvSpPr>
        <p:spPr bwMode="auto">
          <a:xfrm>
            <a:off x="762000" y="3962400"/>
            <a:ext cx="245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u="sng">
                <a:latin typeface="Arial" charset="0"/>
              </a:rPr>
              <a:t>For the predator:</a:t>
            </a:r>
          </a:p>
        </p:txBody>
      </p:sp>
      <p:pic>
        <p:nvPicPr>
          <p:cNvPr id="52233" name="Picture 12" descr="EcologyTo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5247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786" name="Group 2"/>
          <p:cNvGraphicFramePr>
            <a:graphicFrameLocks noGrp="1"/>
          </p:cNvGraphicFramePr>
          <p:nvPr/>
        </p:nvGraphicFramePr>
        <p:xfrm>
          <a:off x="838200" y="1752600"/>
          <a:ext cx="7620000" cy="3679825"/>
        </p:xfrm>
        <a:graphic>
          <a:graphicData uri="http://schemas.openxmlformats.org/drawingml/2006/table">
            <a:tbl>
              <a:tblPr/>
              <a:tblGrid>
                <a:gridCol w="1524000"/>
                <a:gridCol w="1693863"/>
                <a:gridCol w="1608137"/>
                <a:gridCol w="1346200"/>
                <a:gridCol w="1447800"/>
              </a:tblGrid>
              <a:tr h="9694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Interaction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equations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(b-d)</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Equilibrium (dN/dt = 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Phase-space isoclines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Make predictions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9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competition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Who wins?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3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predation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Coexistence?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ＭＳ Ｐゴシック" charset="0"/>
                        </a:rPr>
                        <a:t>Oscillations?</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9" name="Rectangle 29"/>
          <p:cNvSpPr>
            <a:spLocks noChangeArrowheads="1"/>
          </p:cNvSpPr>
          <p:nvPr/>
        </p:nvSpPr>
        <p:spPr bwMode="auto">
          <a:xfrm>
            <a:off x="304800" y="8382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b.	Modeling predator-prey relationships - Lotka-Volterra models again.  </a:t>
            </a:r>
          </a:p>
          <a:p>
            <a:pPr>
              <a:tabLst>
                <a:tab pos="454025" algn="l"/>
                <a:tab pos="920750" algn="l"/>
                <a:tab pos="1373188" algn="l"/>
                <a:tab pos="1828800" algn="l"/>
                <a:tab pos="2284413" algn="l"/>
                <a:tab pos="2738438" algn="l"/>
              </a:tabLst>
            </a:pPr>
            <a:endParaRPr lang="en-US" sz="2000">
              <a:solidFill>
                <a:srgbClr val="FF0000"/>
              </a:solidFill>
              <a:latin typeface="Arial" charset="0"/>
            </a:endParaRPr>
          </a:p>
        </p:txBody>
      </p:sp>
      <p:sp>
        <p:nvSpPr>
          <p:cNvPr id="54300" name="Rectangle 30"/>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4301" name="Rectangle 33"/>
          <p:cNvSpPr>
            <a:spLocks noChangeArrowheads="1"/>
          </p:cNvSpPr>
          <p:nvPr/>
        </p:nvSpPr>
        <p:spPr bwMode="auto">
          <a:xfrm>
            <a:off x="5867400" y="2895600"/>
            <a:ext cx="990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302" name="Line 34"/>
          <p:cNvSpPr>
            <a:spLocks noChangeShapeType="1"/>
          </p:cNvSpPr>
          <p:nvPr/>
        </p:nvSpPr>
        <p:spPr bwMode="auto">
          <a:xfrm>
            <a:off x="5867400" y="3048000"/>
            <a:ext cx="6096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3" name="Line 35"/>
          <p:cNvSpPr>
            <a:spLocks noChangeShapeType="1"/>
          </p:cNvSpPr>
          <p:nvPr/>
        </p:nvSpPr>
        <p:spPr bwMode="auto">
          <a:xfrm>
            <a:off x="5867400" y="3276600"/>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4" name="Rectangle 36"/>
          <p:cNvSpPr>
            <a:spLocks noChangeArrowheads="1"/>
          </p:cNvSpPr>
          <p:nvPr/>
        </p:nvSpPr>
        <p:spPr bwMode="auto">
          <a:xfrm>
            <a:off x="5867400" y="4267200"/>
            <a:ext cx="990600" cy="8382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54305" name="Line 37"/>
          <p:cNvSpPr>
            <a:spLocks noChangeShapeType="1"/>
          </p:cNvSpPr>
          <p:nvPr/>
        </p:nvSpPr>
        <p:spPr bwMode="auto">
          <a:xfrm>
            <a:off x="5867400" y="47244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6" name="Line 38"/>
          <p:cNvSpPr>
            <a:spLocks noChangeShapeType="1"/>
          </p:cNvSpPr>
          <p:nvPr/>
        </p:nvSpPr>
        <p:spPr bwMode="auto">
          <a:xfrm>
            <a:off x="6324600" y="42672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4307" name="Picture 4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308" name="Object 2"/>
          <p:cNvGraphicFramePr>
            <a:graphicFrameLocks noChangeAspect="1"/>
          </p:cNvGraphicFramePr>
          <p:nvPr/>
        </p:nvGraphicFramePr>
        <p:xfrm>
          <a:off x="2362200" y="2895600"/>
          <a:ext cx="1636713" cy="433388"/>
        </p:xfrm>
        <a:graphic>
          <a:graphicData uri="http://schemas.openxmlformats.org/presentationml/2006/ole">
            <mc:AlternateContent xmlns:mc="http://schemas.openxmlformats.org/markup-compatibility/2006">
              <mc:Choice xmlns:v="urn:schemas-microsoft-com:vml" Requires="v">
                <p:oleObj spid="_x0000_s8235" name="Equation" r:id="rId5" imgW="1727200" imgH="457200" progId="Equation.3">
                  <p:embed/>
                </p:oleObj>
              </mc:Choice>
              <mc:Fallback>
                <p:oleObj name="Equation" r:id="rId5" imgW="17272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895600"/>
                        <a:ext cx="1636713"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09" name="Object 3"/>
          <p:cNvGraphicFramePr>
            <a:graphicFrameLocks noChangeAspect="1"/>
          </p:cNvGraphicFramePr>
          <p:nvPr/>
        </p:nvGraphicFramePr>
        <p:xfrm>
          <a:off x="2362200" y="3505200"/>
          <a:ext cx="1720850" cy="433388"/>
        </p:xfrm>
        <a:graphic>
          <a:graphicData uri="http://schemas.openxmlformats.org/presentationml/2006/ole">
            <mc:AlternateContent xmlns:mc="http://schemas.openxmlformats.org/markup-compatibility/2006">
              <mc:Choice xmlns:v="urn:schemas-microsoft-com:vml" Requires="v">
                <p:oleObj spid="_x0000_s8236" name="Equation" r:id="rId7" imgW="1816100" imgH="457200" progId="Equation.3">
                  <p:embed/>
                </p:oleObj>
              </mc:Choice>
              <mc:Fallback>
                <p:oleObj name="Equation" r:id="rId7" imgW="18161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05200"/>
                        <a:ext cx="17208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10" name="Object 4"/>
          <p:cNvGraphicFramePr>
            <a:graphicFrameLocks noChangeAspect="1"/>
          </p:cNvGraphicFramePr>
          <p:nvPr/>
        </p:nvGraphicFramePr>
        <p:xfrm>
          <a:off x="4191000" y="3124200"/>
          <a:ext cx="1360488" cy="254000"/>
        </p:xfrm>
        <a:graphic>
          <a:graphicData uri="http://schemas.openxmlformats.org/presentationml/2006/ole">
            <mc:AlternateContent xmlns:mc="http://schemas.openxmlformats.org/markup-compatibility/2006">
              <mc:Choice xmlns:v="urn:schemas-microsoft-com:vml" Requires="v">
                <p:oleObj spid="_x0000_s8237" name="Equation" r:id="rId9" imgW="952500" imgH="177800" progId="Equation.3">
                  <p:embed/>
                </p:oleObj>
              </mc:Choice>
              <mc:Fallback>
                <p:oleObj name="Equation" r:id="rId9" imgW="952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124200"/>
                        <a:ext cx="1360488"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11" name="Object 5"/>
          <p:cNvGraphicFramePr>
            <a:graphicFrameLocks noChangeAspect="1"/>
          </p:cNvGraphicFramePr>
          <p:nvPr/>
        </p:nvGraphicFramePr>
        <p:xfrm>
          <a:off x="4173538" y="3581400"/>
          <a:ext cx="1397000" cy="254000"/>
        </p:xfrm>
        <a:graphic>
          <a:graphicData uri="http://schemas.openxmlformats.org/presentationml/2006/ole">
            <mc:AlternateContent xmlns:mc="http://schemas.openxmlformats.org/markup-compatibility/2006">
              <mc:Choice xmlns:v="urn:schemas-microsoft-com:vml" Requires="v">
                <p:oleObj spid="_x0000_s8238" name="Equation" r:id="rId11" imgW="977900" imgH="177800" progId="Equation.3">
                  <p:embed/>
                </p:oleObj>
              </mc:Choice>
              <mc:Fallback>
                <p:oleObj name="Equation" r:id="rId11" imgW="9779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538" y="3581400"/>
                        <a:ext cx="1397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312" name="Object 6"/>
          <p:cNvGraphicFramePr>
            <a:graphicFrameLocks noChangeAspect="1"/>
          </p:cNvGraphicFramePr>
          <p:nvPr/>
        </p:nvGraphicFramePr>
        <p:xfrm>
          <a:off x="2540000" y="4191000"/>
          <a:ext cx="1395413" cy="482600"/>
        </p:xfrm>
        <a:graphic>
          <a:graphicData uri="http://schemas.openxmlformats.org/presentationml/2006/ole">
            <mc:AlternateContent xmlns:mc="http://schemas.openxmlformats.org/markup-compatibility/2006">
              <mc:Choice xmlns:v="urn:schemas-microsoft-com:vml" Requires="v">
                <p:oleObj spid="_x0000_s8239" name="Equation" r:id="rId13" imgW="1066800" imgH="368300" progId="Equation.3">
                  <p:embed/>
                </p:oleObj>
              </mc:Choice>
              <mc:Fallback>
                <p:oleObj name="Equation" r:id="rId13" imgW="1066800" imgH="368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0000" y="4191000"/>
                        <a:ext cx="13954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4313" name="Object 7"/>
          <p:cNvGraphicFramePr>
            <a:graphicFrameLocks noChangeAspect="1"/>
          </p:cNvGraphicFramePr>
          <p:nvPr/>
        </p:nvGraphicFramePr>
        <p:xfrm>
          <a:off x="2425700" y="4800600"/>
          <a:ext cx="1612900" cy="482600"/>
        </p:xfrm>
        <a:graphic>
          <a:graphicData uri="http://schemas.openxmlformats.org/presentationml/2006/ole">
            <mc:AlternateContent xmlns:mc="http://schemas.openxmlformats.org/markup-compatibility/2006">
              <mc:Choice xmlns:v="urn:schemas-microsoft-com:vml" Requires="v">
                <p:oleObj spid="_x0000_s8240" name="Equation" r:id="rId15" imgW="1231900" imgH="368300" progId="Equation.3">
                  <p:embed/>
                </p:oleObj>
              </mc:Choice>
              <mc:Fallback>
                <p:oleObj name="Equation" r:id="rId15" imgW="1231900" imgH="3683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5700" y="4800600"/>
                        <a:ext cx="1612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4314" name="Object 8"/>
          <p:cNvGraphicFramePr>
            <a:graphicFrameLocks noChangeAspect="1"/>
          </p:cNvGraphicFramePr>
          <p:nvPr/>
        </p:nvGraphicFramePr>
        <p:xfrm>
          <a:off x="4552950" y="4083050"/>
          <a:ext cx="777875" cy="673100"/>
        </p:xfrm>
        <a:graphic>
          <a:graphicData uri="http://schemas.openxmlformats.org/presentationml/2006/ole">
            <mc:AlternateContent xmlns:mc="http://schemas.openxmlformats.org/markup-compatibility/2006">
              <mc:Choice xmlns:v="urn:schemas-microsoft-com:vml" Requires="v">
                <p:oleObj spid="_x0000_s8241" name="Equation" r:id="rId17" imgW="469900" imgH="406400" progId="Equation.3">
                  <p:embed/>
                </p:oleObj>
              </mc:Choice>
              <mc:Fallback>
                <p:oleObj name="Equation" r:id="rId17" imgW="469900" imgH="4064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2950" y="4083050"/>
                        <a:ext cx="77787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4315" name="Object 9"/>
          <p:cNvGraphicFramePr>
            <a:graphicFrameLocks noChangeAspect="1"/>
          </p:cNvGraphicFramePr>
          <p:nvPr/>
        </p:nvGraphicFramePr>
        <p:xfrm>
          <a:off x="4497388" y="4768850"/>
          <a:ext cx="954087" cy="622300"/>
        </p:xfrm>
        <a:graphic>
          <a:graphicData uri="http://schemas.openxmlformats.org/presentationml/2006/ole">
            <mc:AlternateContent xmlns:mc="http://schemas.openxmlformats.org/markup-compatibility/2006">
              <mc:Choice xmlns:v="urn:schemas-microsoft-com:vml" Requires="v">
                <p:oleObj spid="_x0000_s8242" name="Equation" r:id="rId19" imgW="622300" imgH="406400" progId="Equation.3">
                  <p:embed/>
                </p:oleObj>
              </mc:Choice>
              <mc:Fallback>
                <p:oleObj name="Equation" r:id="rId19" imgW="622300" imgH="4064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7388" y="4768850"/>
                        <a:ext cx="95408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73281080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charset="0"/>
            </a:endParaRPr>
          </a:p>
        </p:txBody>
      </p:sp>
      <p:sp>
        <p:nvSpPr>
          <p:cNvPr id="56322" name="Rectangle 3"/>
          <p:cNvSpPr>
            <a:spLocks noChangeArrowheads="1"/>
          </p:cNvSpPr>
          <p:nvPr/>
        </p:nvSpPr>
        <p:spPr bwMode="auto">
          <a:xfrm>
            <a:off x="3352800" y="838200"/>
            <a:ext cx="5105400" cy="4876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endParaRPr>
          </a:p>
        </p:txBody>
      </p:sp>
      <p:sp>
        <p:nvSpPr>
          <p:cNvPr id="56323" name="Text Box 4"/>
          <p:cNvSpPr txBox="1">
            <a:spLocks noChangeArrowheads="1"/>
          </p:cNvSpPr>
          <p:nvPr/>
        </p:nvSpPr>
        <p:spPr bwMode="auto">
          <a:xfrm>
            <a:off x="4860925" y="6096000"/>
            <a:ext cx="237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prey abundance</a:t>
            </a:r>
          </a:p>
        </p:txBody>
      </p:sp>
      <p:sp>
        <p:nvSpPr>
          <p:cNvPr id="56324" name="Text Box 5"/>
          <p:cNvSpPr txBox="1">
            <a:spLocks noChangeArrowheads="1"/>
          </p:cNvSpPr>
          <p:nvPr/>
        </p:nvSpPr>
        <p:spPr bwMode="auto">
          <a:xfrm rot="-5400000">
            <a:off x="1210468" y="3056732"/>
            <a:ext cx="291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rPr>
              <a:t>predator abundance</a:t>
            </a:r>
          </a:p>
        </p:txBody>
      </p:sp>
      <p:sp>
        <p:nvSpPr>
          <p:cNvPr id="56325" name="Line 6"/>
          <p:cNvSpPr>
            <a:spLocks noChangeShapeType="1"/>
          </p:cNvSpPr>
          <p:nvPr/>
        </p:nvSpPr>
        <p:spPr bwMode="auto">
          <a:xfrm>
            <a:off x="3352800" y="3124200"/>
            <a:ext cx="5105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6" name="Line 7"/>
          <p:cNvSpPr>
            <a:spLocks noChangeShapeType="1"/>
          </p:cNvSpPr>
          <p:nvPr/>
        </p:nvSpPr>
        <p:spPr bwMode="auto">
          <a:xfrm flipV="1">
            <a:off x="5334000" y="838200"/>
            <a:ext cx="0" cy="4876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6327" name="Group 8"/>
          <p:cNvGrpSpPr>
            <a:grpSpLocks/>
          </p:cNvGrpSpPr>
          <p:nvPr/>
        </p:nvGrpSpPr>
        <p:grpSpPr bwMode="auto">
          <a:xfrm>
            <a:off x="6477000" y="1371600"/>
            <a:ext cx="685800" cy="685800"/>
            <a:chOff x="3552" y="864"/>
            <a:chExt cx="432" cy="432"/>
          </a:xfrm>
        </p:grpSpPr>
        <p:sp>
          <p:nvSpPr>
            <p:cNvPr id="56346" name="Line 9"/>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7" name="Line 10"/>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8" name="Line 11"/>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28" name="Group 12"/>
          <p:cNvGrpSpPr>
            <a:grpSpLocks/>
          </p:cNvGrpSpPr>
          <p:nvPr/>
        </p:nvGrpSpPr>
        <p:grpSpPr bwMode="auto">
          <a:xfrm rot="-5400000">
            <a:off x="4038600" y="1524000"/>
            <a:ext cx="685800" cy="685800"/>
            <a:chOff x="3552" y="864"/>
            <a:chExt cx="432" cy="432"/>
          </a:xfrm>
        </p:grpSpPr>
        <p:sp>
          <p:nvSpPr>
            <p:cNvPr id="56343" name="Line 13"/>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4" name="Line 14"/>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5" name="Line 15"/>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29" name="Group 16"/>
          <p:cNvGrpSpPr>
            <a:grpSpLocks/>
          </p:cNvGrpSpPr>
          <p:nvPr/>
        </p:nvGrpSpPr>
        <p:grpSpPr bwMode="auto">
          <a:xfrm rot="10800000">
            <a:off x="3886200" y="4038600"/>
            <a:ext cx="685800" cy="685800"/>
            <a:chOff x="3552" y="864"/>
            <a:chExt cx="432" cy="432"/>
          </a:xfrm>
        </p:grpSpPr>
        <p:sp>
          <p:nvSpPr>
            <p:cNvPr id="56340" name="Line 17"/>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1" name="Line 18"/>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42" name="Line 19"/>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30" name="Group 20"/>
          <p:cNvGrpSpPr>
            <a:grpSpLocks/>
          </p:cNvGrpSpPr>
          <p:nvPr/>
        </p:nvGrpSpPr>
        <p:grpSpPr bwMode="auto">
          <a:xfrm rot="5400000">
            <a:off x="6477000" y="3886200"/>
            <a:ext cx="685800" cy="685800"/>
            <a:chOff x="3552" y="864"/>
            <a:chExt cx="432" cy="432"/>
          </a:xfrm>
        </p:grpSpPr>
        <p:sp>
          <p:nvSpPr>
            <p:cNvPr id="56337" name="Line 21"/>
            <p:cNvSpPr>
              <a:spLocks noChangeShapeType="1"/>
            </p:cNvSpPr>
            <p:nvPr/>
          </p:nvSpPr>
          <p:spPr bwMode="auto">
            <a:xfrm flipV="1">
              <a:off x="3984" y="96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8" name="Line 22"/>
            <p:cNvSpPr>
              <a:spLocks noChangeShapeType="1"/>
            </p:cNvSpPr>
            <p:nvPr/>
          </p:nvSpPr>
          <p:spPr bwMode="auto">
            <a:xfrm flipH="1">
              <a:off x="3648" y="129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9" name="Line 23"/>
            <p:cNvSpPr>
              <a:spLocks noChangeShapeType="1"/>
            </p:cNvSpPr>
            <p:nvPr/>
          </p:nvSpPr>
          <p:spPr bwMode="auto">
            <a:xfrm flipH="1" flipV="1">
              <a:off x="3552" y="864"/>
              <a:ext cx="43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6331" name="Text Box 24"/>
          <p:cNvSpPr txBox="1">
            <a:spLocks noChangeArrowheads="1"/>
          </p:cNvSpPr>
          <p:nvPr/>
        </p:nvSpPr>
        <p:spPr bwMode="auto">
          <a:xfrm>
            <a:off x="6165850" y="2819400"/>
            <a:ext cx="145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rPr>
              <a:t>prey isocline</a:t>
            </a:r>
          </a:p>
        </p:txBody>
      </p:sp>
      <p:sp>
        <p:nvSpPr>
          <p:cNvPr id="56332" name="Text Box 25"/>
          <p:cNvSpPr txBox="1">
            <a:spLocks noChangeArrowheads="1"/>
          </p:cNvSpPr>
          <p:nvPr/>
        </p:nvSpPr>
        <p:spPr bwMode="auto">
          <a:xfrm rot="-5400000">
            <a:off x="4230688" y="4164012"/>
            <a:ext cx="1862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rPr>
              <a:t>predator isocline</a:t>
            </a:r>
          </a:p>
        </p:txBody>
      </p:sp>
      <p:graphicFrame>
        <p:nvGraphicFramePr>
          <p:cNvPr id="56333" name="Object 2"/>
          <p:cNvGraphicFramePr>
            <a:graphicFrameLocks noChangeAspect="1"/>
          </p:cNvGraphicFramePr>
          <p:nvPr/>
        </p:nvGraphicFramePr>
        <p:xfrm>
          <a:off x="539750" y="2051050"/>
          <a:ext cx="1227138" cy="1130300"/>
        </p:xfrm>
        <a:graphic>
          <a:graphicData uri="http://schemas.openxmlformats.org/presentationml/2006/ole">
            <mc:AlternateContent xmlns:mc="http://schemas.openxmlformats.org/markup-compatibility/2006">
              <mc:Choice xmlns:v="urn:schemas-microsoft-com:vml" Requires="v">
                <p:oleObj spid="_x0000_s9229" name="Equation" r:id="rId4" imgW="469900" imgH="431800" progId="Equation.3">
                  <p:embed/>
                </p:oleObj>
              </mc:Choice>
              <mc:Fallback>
                <p:oleObj name="Equation" r:id="rId4" imgW="469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051050"/>
                        <a:ext cx="1227138"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6334" name="Object 3"/>
          <p:cNvGraphicFramePr>
            <a:graphicFrameLocks noChangeAspect="1"/>
          </p:cNvGraphicFramePr>
          <p:nvPr/>
        </p:nvGraphicFramePr>
        <p:xfrm>
          <a:off x="350838" y="3575050"/>
          <a:ext cx="1628775" cy="1130300"/>
        </p:xfrm>
        <a:graphic>
          <a:graphicData uri="http://schemas.openxmlformats.org/presentationml/2006/ole">
            <mc:AlternateContent xmlns:mc="http://schemas.openxmlformats.org/markup-compatibility/2006">
              <mc:Choice xmlns:v="urn:schemas-microsoft-com:vml" Requires="v">
                <p:oleObj spid="_x0000_s9230" name="Equation" r:id="rId6" imgW="622300" imgH="431800" progId="Equation.3">
                  <p:embed/>
                </p:oleObj>
              </mc:Choice>
              <mc:Fallback>
                <p:oleObj name="Equation" r:id="rId6" imgW="6223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838" y="3575050"/>
                        <a:ext cx="1628775"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6335" name="Text Box 28"/>
          <p:cNvSpPr txBox="1">
            <a:spLocks noChangeArrowheads="1"/>
          </p:cNvSpPr>
          <p:nvPr/>
        </p:nvSpPr>
        <p:spPr bwMode="auto">
          <a:xfrm>
            <a:off x="2895600" y="2909888"/>
            <a:ext cx="442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rPr>
              <a:t>r/</a:t>
            </a:r>
            <a:r>
              <a:rPr lang="en-US" sz="1800">
                <a:latin typeface="Symbol" charset="0"/>
                <a:sym typeface="Symbol" charset="0"/>
              </a:rPr>
              <a:t></a:t>
            </a:r>
            <a:endParaRPr lang="en-US" sz="1800">
              <a:latin typeface="Arial" charset="0"/>
            </a:endParaRPr>
          </a:p>
        </p:txBody>
      </p:sp>
      <p:sp>
        <p:nvSpPr>
          <p:cNvPr id="56336" name="Rectangle 30"/>
          <p:cNvSpPr>
            <a:spLocks noChangeArrowheads="1"/>
          </p:cNvSpPr>
          <p:nvPr/>
        </p:nvSpPr>
        <p:spPr bwMode="auto">
          <a:xfrm>
            <a:off x="5043488" y="5729288"/>
            <a:ext cx="82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rPr>
              <a:t>m/</a:t>
            </a:r>
            <a:r>
              <a:rPr lang="en-US" sz="1800">
                <a:latin typeface="Symbol" charset="0"/>
                <a:sym typeface="Symbol" charset="0"/>
              </a:rPr>
              <a:t></a:t>
            </a:r>
            <a:endParaRPr lang="en-US" sz="1800">
              <a:latin typeface="Arial" charset="0"/>
            </a:endParaRPr>
          </a:p>
        </p:txBody>
      </p:sp>
    </p:spTree>
    <p:extLst>
      <p:ext uri="{BB962C8B-B14F-4D97-AF65-F5344CB8AC3E}">
        <p14:creationId xmlns:p14="http://schemas.microsoft.com/office/powerpoint/2010/main" val="27688503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304800" y="838200"/>
            <a:ext cx="8153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iii)	experimental manipulations</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Werner and Hall (Science 191:404-406) took ponds in Michigan that contain several different fish species: bluegills, green sunfish, and pumpkinseed sunfish.  They set up ponds with each species alone at 900 individuals and pond with all three species together at 2700 fish/pond.  </a:t>
            </a:r>
          </a:p>
          <a:p>
            <a:pPr>
              <a:tabLst>
                <a:tab pos="454025" algn="l"/>
                <a:tab pos="920750" algn="l"/>
                <a:tab pos="1373188" algn="l"/>
                <a:tab pos="1828800" algn="l"/>
                <a:tab pos="2284413" algn="l"/>
                <a:tab pos="2738438" algn="l"/>
              </a:tabLst>
            </a:pPr>
            <a:endParaRPr lang="en-US" sz="2000">
              <a:latin typeface="Arial" charset="0"/>
            </a:endParaRPr>
          </a:p>
        </p:txBody>
      </p:sp>
      <p:sp>
        <p:nvSpPr>
          <p:cNvPr id="266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0"/>
            <a:ext cx="26939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0"/>
            <a:ext cx="27432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810000"/>
            <a:ext cx="2667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8"/>
          <p:cNvSpPr>
            <a:spLocks noChangeArrowheads="1"/>
          </p:cNvSpPr>
          <p:nvPr/>
        </p:nvSpPr>
        <p:spPr bwMode="auto">
          <a:xfrm>
            <a:off x="1447800" y="5589588"/>
            <a:ext cx="833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green</a:t>
            </a:r>
          </a:p>
        </p:txBody>
      </p:sp>
      <p:sp>
        <p:nvSpPr>
          <p:cNvPr id="26631" name="Rectangle 9"/>
          <p:cNvSpPr>
            <a:spLocks noChangeArrowheads="1"/>
          </p:cNvSpPr>
          <p:nvPr/>
        </p:nvSpPr>
        <p:spPr bwMode="auto">
          <a:xfrm>
            <a:off x="3733800" y="5589588"/>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pumpkinseed</a:t>
            </a:r>
          </a:p>
        </p:txBody>
      </p:sp>
      <p:sp>
        <p:nvSpPr>
          <p:cNvPr id="26632" name="Rectangle 10"/>
          <p:cNvSpPr>
            <a:spLocks noChangeArrowheads="1"/>
          </p:cNvSpPr>
          <p:nvPr/>
        </p:nvSpPr>
        <p:spPr bwMode="auto">
          <a:xfrm>
            <a:off x="6781800" y="5589588"/>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bluegill</a:t>
            </a:r>
          </a:p>
        </p:txBody>
      </p:sp>
      <p:pic>
        <p:nvPicPr>
          <p:cNvPr id="26633" name="Picture 12"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89699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4034"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6"/>
          <p:cNvSpPr txBox="1">
            <a:spLocks noChangeArrowheads="1"/>
          </p:cNvSpPr>
          <p:nvPr/>
        </p:nvSpPr>
        <p:spPr bwMode="auto">
          <a:xfrm>
            <a:off x="457200" y="564712"/>
            <a:ext cx="8229600" cy="6093977"/>
          </a:xfrm>
          <a:prstGeom prst="rect">
            <a:avLst/>
          </a:prstGeom>
          <a:noFill/>
          <a:ln w="9525">
            <a:no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863600" indent="-4064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u="sng" dirty="0" smtClean="0">
                <a:latin typeface="Arial" charset="0"/>
                <a:cs typeface="Arial" charset="0"/>
              </a:rPr>
              <a:t>Study Guide Items from Lecture 13</a:t>
            </a:r>
          </a:p>
          <a:p>
            <a:pPr>
              <a:defRPr/>
            </a:pPr>
            <a:endParaRPr lang="en-US" sz="1800" dirty="0" smtClean="0">
              <a:latin typeface="Arial" charset="0"/>
              <a:cs typeface="Arial" charset="0"/>
            </a:endParaRPr>
          </a:p>
          <a:p>
            <a:pPr>
              <a:defRPr/>
            </a:pPr>
            <a:r>
              <a:rPr lang="en-US" sz="1600" u="sng" dirty="0" smtClean="0">
                <a:latin typeface="Arial" charset="0"/>
                <a:cs typeface="Arial" charset="0"/>
              </a:rPr>
              <a:t>Terms:</a:t>
            </a:r>
          </a:p>
          <a:p>
            <a:pPr marL="850900" indent="-346075">
              <a:buFont typeface="Arial" charset="0"/>
              <a:buChar char="•"/>
              <a:defRPr/>
            </a:pPr>
            <a:r>
              <a:rPr lang="en-US" sz="1600" dirty="0" smtClean="0">
                <a:latin typeface="Arial" charset="0"/>
                <a:cs typeface="Arial" charset="0"/>
              </a:rPr>
              <a:t>character displacement</a:t>
            </a:r>
          </a:p>
          <a:p>
            <a:pPr marL="850900" indent="-346075">
              <a:buFont typeface="Arial" charset="0"/>
              <a:buChar char="•"/>
              <a:defRPr/>
            </a:pPr>
            <a:r>
              <a:rPr lang="en-US" sz="1600" dirty="0" err="1">
                <a:latin typeface="Arial" charset="0"/>
                <a:cs typeface="Arial" charset="0"/>
              </a:rPr>
              <a:t>a</a:t>
            </a:r>
            <a:r>
              <a:rPr lang="en-US" sz="1600" dirty="0" err="1" smtClean="0">
                <a:latin typeface="Arial" charset="0"/>
                <a:cs typeface="Arial" charset="0"/>
              </a:rPr>
              <a:t>llopatry</a:t>
            </a:r>
            <a:endParaRPr lang="en-US" sz="1600" dirty="0" smtClean="0">
              <a:latin typeface="Arial" charset="0"/>
              <a:cs typeface="Arial" charset="0"/>
            </a:endParaRPr>
          </a:p>
          <a:p>
            <a:pPr marL="850900" indent="-346075">
              <a:buFont typeface="Arial" charset="0"/>
              <a:buChar char="•"/>
              <a:defRPr/>
            </a:pPr>
            <a:r>
              <a:rPr lang="en-US" sz="1600" dirty="0" err="1" smtClean="0">
                <a:latin typeface="Arial" charset="0"/>
                <a:cs typeface="Arial" charset="0"/>
              </a:rPr>
              <a:t>Sympatry</a:t>
            </a:r>
            <a:endParaRPr lang="en-US" sz="1600" dirty="0" smtClean="0">
              <a:latin typeface="Arial" charset="0"/>
              <a:cs typeface="Arial" charset="0"/>
            </a:endParaRPr>
          </a:p>
          <a:p>
            <a:pPr marL="850900" indent="-346075">
              <a:buFont typeface="Arial" charset="0"/>
              <a:buChar char="•"/>
              <a:defRPr/>
            </a:pPr>
            <a:r>
              <a:rPr lang="en-US" sz="1600" dirty="0" smtClean="0">
                <a:latin typeface="Arial" charset="0"/>
                <a:cs typeface="Arial" charset="0"/>
              </a:rPr>
              <a:t>Null model</a:t>
            </a:r>
          </a:p>
          <a:p>
            <a:pPr marL="850900" lvl="1" indent="-346075">
              <a:buFont typeface="Arial" charset="0"/>
              <a:buChar char="•"/>
              <a:defRPr/>
            </a:pPr>
            <a:r>
              <a:rPr lang="en-US" sz="1600" dirty="0">
                <a:latin typeface="Arial" charset="0"/>
              </a:rPr>
              <a:t>optimal harvesting </a:t>
            </a:r>
            <a:r>
              <a:rPr lang="en-US" sz="1600" dirty="0" smtClean="0">
                <a:latin typeface="Arial" charset="0"/>
              </a:rPr>
              <a:t>models</a:t>
            </a:r>
            <a:endParaRPr lang="en-US" sz="1600" dirty="0" smtClean="0">
              <a:latin typeface="Arial" charset="0"/>
              <a:cs typeface="Arial" charset="0"/>
            </a:endParaRPr>
          </a:p>
          <a:p>
            <a:pPr lvl="1">
              <a:buFont typeface="Arial" charset="0"/>
              <a:buChar char="•"/>
              <a:defRPr/>
            </a:pPr>
            <a:r>
              <a:rPr lang="en-US" sz="1600" dirty="0">
                <a:latin typeface="Arial" charset="0"/>
                <a:cs typeface="Arial" charset="0"/>
              </a:rPr>
              <a:t>predation</a:t>
            </a:r>
          </a:p>
          <a:p>
            <a:pPr lvl="1">
              <a:buFont typeface="Arial" charset="0"/>
              <a:buChar char="•"/>
              <a:defRPr/>
            </a:pPr>
            <a:r>
              <a:rPr lang="en-US" sz="1600" dirty="0">
                <a:latin typeface="Arial" charset="0"/>
                <a:cs typeface="Arial" charset="0"/>
              </a:rPr>
              <a:t>fishing </a:t>
            </a:r>
            <a:r>
              <a:rPr lang="en-US" sz="1600" dirty="0" smtClean="0">
                <a:latin typeface="Arial" charset="0"/>
                <a:cs typeface="Arial" charset="0"/>
              </a:rPr>
              <a:t>down</a:t>
            </a:r>
          </a:p>
          <a:p>
            <a:pPr>
              <a:defRPr/>
            </a:pPr>
            <a:endParaRPr lang="en-US" sz="1600" dirty="0" smtClean="0">
              <a:latin typeface="Arial" charset="0"/>
              <a:cs typeface="Arial" charset="0"/>
            </a:endParaRPr>
          </a:p>
          <a:p>
            <a:pPr>
              <a:defRPr/>
            </a:pPr>
            <a:r>
              <a:rPr lang="en-US" sz="1600" u="sng" dirty="0" smtClean="0">
                <a:latin typeface="Arial" charset="0"/>
                <a:cs typeface="Arial" charset="0"/>
              </a:rPr>
              <a:t>Concepts:</a:t>
            </a:r>
          </a:p>
          <a:p>
            <a:pPr lvl="1">
              <a:buFontTx/>
              <a:buChar char="•"/>
              <a:defRPr/>
            </a:pPr>
            <a:r>
              <a:rPr lang="en-US" sz="1600" dirty="0" smtClean="0">
                <a:latin typeface="Arial" charset="0"/>
              </a:rPr>
              <a:t>Evolutionary responses to competition, including character displacement?</a:t>
            </a:r>
            <a:endParaRPr lang="en-US" sz="1600" dirty="0">
              <a:latin typeface="Arial" charset="0"/>
            </a:endParaRPr>
          </a:p>
          <a:p>
            <a:pPr lvl="1">
              <a:buFontTx/>
              <a:buChar char="•"/>
              <a:defRPr/>
            </a:pPr>
            <a:r>
              <a:rPr lang="en-US" sz="1600" dirty="0">
                <a:latin typeface="Arial" charset="0"/>
              </a:rPr>
              <a:t>Use of null models for testing character displacement</a:t>
            </a:r>
          </a:p>
          <a:p>
            <a:pPr lvl="1">
              <a:buFontTx/>
              <a:buChar char="•"/>
              <a:defRPr/>
            </a:pPr>
            <a:r>
              <a:rPr lang="en-US" sz="1600" dirty="0">
                <a:latin typeface="Arial" charset="0"/>
              </a:rPr>
              <a:t>r and K selection as related to types of </a:t>
            </a:r>
            <a:r>
              <a:rPr lang="en-US" sz="1600" dirty="0" smtClean="0">
                <a:latin typeface="Arial" charset="0"/>
              </a:rPr>
              <a:t>competitors</a:t>
            </a:r>
          </a:p>
          <a:p>
            <a:pPr lvl="1">
              <a:buFontTx/>
              <a:buChar char="•"/>
              <a:defRPr/>
            </a:pPr>
            <a:r>
              <a:rPr lang="en-US" sz="1600" dirty="0">
                <a:latin typeface="Arial" charset="0"/>
              </a:rPr>
              <a:t>predator-prey numerical responses and (</a:t>
            </a:r>
            <a:r>
              <a:rPr lang="en-US" sz="1600" dirty="0" err="1">
                <a:latin typeface="Arial" charset="0"/>
              </a:rPr>
              <a:t>Lotka-Volterra</a:t>
            </a:r>
            <a:r>
              <a:rPr lang="en-US" sz="1600" dirty="0">
                <a:latin typeface="Arial" charset="0"/>
              </a:rPr>
              <a:t>) equations</a:t>
            </a:r>
          </a:p>
          <a:p>
            <a:pPr lvl="1">
              <a:buFontTx/>
              <a:buChar char="•"/>
              <a:defRPr/>
            </a:pPr>
            <a:r>
              <a:rPr lang="en-US" sz="1600" dirty="0">
                <a:latin typeface="Arial" charset="0"/>
              </a:rPr>
              <a:t>predator prey phase planes and abundances through </a:t>
            </a:r>
            <a:r>
              <a:rPr lang="en-US" sz="1600" dirty="0">
                <a:latin typeface="Arial" charset="0"/>
              </a:rPr>
              <a:t>time</a:t>
            </a:r>
            <a:endParaRPr lang="en-US" sz="1600" dirty="0">
              <a:latin typeface="Arial" charset="0"/>
            </a:endParaRPr>
          </a:p>
          <a:p>
            <a:pPr lvl="1">
              <a:defRPr/>
            </a:pPr>
            <a:endParaRPr lang="en-US" sz="1600" dirty="0" smtClean="0">
              <a:latin typeface="Arial" charset="0"/>
              <a:cs typeface="Arial" charset="0"/>
            </a:endParaRPr>
          </a:p>
          <a:p>
            <a:pPr lvl="1">
              <a:defRPr/>
            </a:pPr>
            <a:r>
              <a:rPr lang="en-US" sz="1600" u="sng" dirty="0" smtClean="0">
                <a:latin typeface="Arial" charset="0"/>
                <a:cs typeface="Arial" charset="0"/>
              </a:rPr>
              <a:t>Case Studies:</a:t>
            </a:r>
          </a:p>
          <a:p>
            <a:pPr lvl="1">
              <a:buFontTx/>
              <a:buChar char="•"/>
              <a:defRPr/>
            </a:pPr>
            <a:r>
              <a:rPr lang="en-US" sz="1600" dirty="0">
                <a:latin typeface="Arial" charset="0"/>
              </a:rPr>
              <a:t>Werner and Hall’s study of competition among three species of </a:t>
            </a:r>
            <a:r>
              <a:rPr lang="en-US" sz="1600" dirty="0" smtClean="0">
                <a:latin typeface="Arial" charset="0"/>
              </a:rPr>
              <a:t>sunfish</a:t>
            </a:r>
          </a:p>
          <a:p>
            <a:pPr lvl="1">
              <a:buFontTx/>
              <a:buChar char="•"/>
              <a:defRPr/>
            </a:pPr>
            <a:r>
              <a:rPr lang="en-US" sz="1600" dirty="0" smtClean="0">
                <a:latin typeface="Arial" charset="0"/>
              </a:rPr>
              <a:t>Character displacement in terns</a:t>
            </a:r>
            <a:endParaRPr lang="en-US" sz="1600" dirty="0">
              <a:latin typeface="Arial" charset="0"/>
            </a:endParaRPr>
          </a:p>
          <a:p>
            <a:pPr lvl="1">
              <a:buFontTx/>
              <a:buChar char="•"/>
              <a:defRPr/>
            </a:pPr>
            <a:r>
              <a:rPr lang="en-US" sz="1600" dirty="0">
                <a:latin typeface="Arial" charset="0"/>
              </a:rPr>
              <a:t>“fishing down” in whales</a:t>
            </a:r>
          </a:p>
          <a:p>
            <a:pPr lvl="1">
              <a:buFontTx/>
              <a:buChar char="•"/>
              <a:defRPr/>
            </a:pPr>
            <a:r>
              <a:rPr lang="en-US" sz="1600" dirty="0" err="1">
                <a:latin typeface="Arial" charset="0"/>
              </a:rPr>
              <a:t>McClenehan’s</a:t>
            </a:r>
            <a:r>
              <a:rPr lang="en-US" sz="1600" dirty="0">
                <a:latin typeface="Arial" charset="0"/>
              </a:rPr>
              <a:t> study of recreational fish catch in Florida since 1950</a:t>
            </a:r>
          </a:p>
          <a:p>
            <a:pPr lvl="1">
              <a:buFontTx/>
              <a:buChar char="•"/>
              <a:defRPr/>
            </a:pPr>
            <a:r>
              <a:rPr lang="en-US" sz="1600" dirty="0" err="1">
                <a:latin typeface="Arial" charset="0"/>
              </a:rPr>
              <a:t>Gause</a:t>
            </a:r>
            <a:r>
              <a:rPr lang="ja-JP" altLang="en-US" sz="1600" dirty="0">
                <a:latin typeface="Arial" charset="0"/>
              </a:rPr>
              <a:t>’</a:t>
            </a:r>
            <a:r>
              <a:rPr lang="en-US" altLang="ja-JP" sz="1600" dirty="0">
                <a:latin typeface="Arial" charset="0"/>
              </a:rPr>
              <a:t>s predator-prey protozoa experiments showing oscillations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5814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6" descr="Lepomis_cyanel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86275"/>
            <a:ext cx="3657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6" name="Picture 7" descr="Lepomis_gibbo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79713"/>
            <a:ext cx="27432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8" descr="Lepomis_macrochir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134938"/>
            <a:ext cx="4165600"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Rectangle 9"/>
          <p:cNvSpPr>
            <a:spLocks noChangeArrowheads="1"/>
          </p:cNvSpPr>
          <p:nvPr/>
        </p:nvSpPr>
        <p:spPr bwMode="auto">
          <a:xfrm>
            <a:off x="3429000" y="24384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Arial" charset="0"/>
              </a:rPr>
              <a:t>Bluegill sunfish</a:t>
            </a:r>
          </a:p>
        </p:txBody>
      </p:sp>
      <p:sp>
        <p:nvSpPr>
          <p:cNvPr id="120839" name="Rectangle 10"/>
          <p:cNvSpPr>
            <a:spLocks noChangeArrowheads="1"/>
          </p:cNvSpPr>
          <p:nvPr/>
        </p:nvSpPr>
        <p:spPr bwMode="auto">
          <a:xfrm>
            <a:off x="2971800" y="4114800"/>
            <a:ext cx="1874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Arial" charset="0"/>
              </a:rPr>
              <a:t>Pumpkinseed sunfish</a:t>
            </a:r>
          </a:p>
        </p:txBody>
      </p:sp>
      <p:sp>
        <p:nvSpPr>
          <p:cNvPr id="120840" name="Rectangle 11"/>
          <p:cNvSpPr>
            <a:spLocks noChangeArrowheads="1"/>
          </p:cNvSpPr>
          <p:nvPr/>
        </p:nvSpPr>
        <p:spPr bwMode="auto">
          <a:xfrm>
            <a:off x="3429000" y="6096000"/>
            <a:ext cx="1290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latin typeface="Arial" charset="0"/>
              </a:rPr>
              <a:t>Green sunfish</a:t>
            </a:r>
          </a:p>
        </p:txBody>
      </p:sp>
    </p:spTree>
    <p:extLst>
      <p:ext uri="{BB962C8B-B14F-4D97-AF65-F5344CB8AC3E}">
        <p14:creationId xmlns:p14="http://schemas.microsoft.com/office/powerpoint/2010/main" val="27768767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304800" y="838200"/>
            <a:ext cx="815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iii)	experimental manipulations -- Werner and Hall demonstrated that competition was occurring (-, - effects)</a:t>
            </a:r>
          </a:p>
        </p:txBody>
      </p:sp>
      <p:sp>
        <p:nvSpPr>
          <p:cNvPr id="2765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7651" name="Object 2"/>
          <p:cNvGraphicFramePr>
            <a:graphicFrameLocks noChangeAspect="1"/>
          </p:cNvGraphicFramePr>
          <p:nvPr/>
        </p:nvGraphicFramePr>
        <p:xfrm>
          <a:off x="1295400" y="2133600"/>
          <a:ext cx="6859588" cy="4064000"/>
        </p:xfrm>
        <a:graphic>
          <a:graphicData uri="http://schemas.openxmlformats.org/presentationml/2006/ole">
            <mc:AlternateContent xmlns:mc="http://schemas.openxmlformats.org/markup-compatibility/2006">
              <mc:Choice xmlns:v="urn:schemas-microsoft-com:vml" Requires="v">
                <p:oleObj spid="_x0000_s1032" name="Worksheet" r:id="rId4" imgW="6857433" imgH="4065696" progId="Excel.Sheet.8">
                  <p:embed/>
                </p:oleObj>
              </mc:Choice>
              <mc:Fallback>
                <p:oleObj name="Worksheet" r:id="rId4" imgW="6857433" imgH="406569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685958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52" name="Picture 8"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2"/>
          <p:cNvSpPr txBox="1">
            <a:spLocks noChangeArrowheads="1"/>
          </p:cNvSpPr>
          <p:nvPr/>
        </p:nvSpPr>
        <p:spPr bwMode="auto">
          <a:xfrm>
            <a:off x="2743200" y="5562600"/>
            <a:ext cx="57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blue</a:t>
            </a:r>
          </a:p>
        </p:txBody>
      </p:sp>
      <p:sp>
        <p:nvSpPr>
          <p:cNvPr id="27654" name="TextBox 7"/>
          <p:cNvSpPr txBox="1">
            <a:spLocks noChangeArrowheads="1"/>
          </p:cNvSpPr>
          <p:nvPr/>
        </p:nvSpPr>
        <p:spPr bwMode="auto">
          <a:xfrm>
            <a:off x="4038600" y="5562600"/>
            <a:ext cx="960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pumpkin</a:t>
            </a:r>
          </a:p>
        </p:txBody>
      </p:sp>
      <p:sp>
        <p:nvSpPr>
          <p:cNvPr id="27655" name="TextBox 8"/>
          <p:cNvSpPr txBox="1">
            <a:spLocks noChangeArrowheads="1"/>
          </p:cNvSpPr>
          <p:nvPr/>
        </p:nvSpPr>
        <p:spPr bwMode="auto">
          <a:xfrm>
            <a:off x="5715000" y="5562600"/>
            <a:ext cx="70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green</a:t>
            </a:r>
          </a:p>
        </p:txBody>
      </p:sp>
    </p:spTree>
    <p:extLst>
      <p:ext uri="{BB962C8B-B14F-4D97-AF65-F5344CB8AC3E}">
        <p14:creationId xmlns:p14="http://schemas.microsoft.com/office/powerpoint/2010/main" val="42400598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304800" y="838200"/>
            <a:ext cx="815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latin typeface="Arial" charset="0"/>
              </a:rPr>
              <a:t>		5.	Evidence of competition:</a:t>
            </a:r>
          </a:p>
          <a:p>
            <a:pPr>
              <a:tabLst>
                <a:tab pos="454025" algn="l"/>
                <a:tab pos="920750" algn="l"/>
                <a:tab pos="1373188" algn="l"/>
                <a:tab pos="1828800" algn="l"/>
                <a:tab pos="2284413" algn="l"/>
                <a:tab pos="2738438" algn="l"/>
              </a:tabLst>
            </a:pPr>
            <a:endParaRPr lang="en-US" sz="2000">
              <a:latin typeface="Arial" charset="0"/>
            </a:endParaRPr>
          </a:p>
          <a:p>
            <a:pPr>
              <a:tabLst>
                <a:tab pos="454025" algn="l"/>
                <a:tab pos="920750" algn="l"/>
                <a:tab pos="1373188" algn="l"/>
                <a:tab pos="1828800" algn="l"/>
                <a:tab pos="2284413" algn="l"/>
                <a:tab pos="2738438" algn="l"/>
              </a:tabLst>
            </a:pPr>
            <a:r>
              <a:rPr lang="en-US" sz="2000">
                <a:latin typeface="Arial" charset="0"/>
              </a:rPr>
              <a:t>			iii)	experimental manipulations -- Werner and Hall also demonstrated that competition is correlated with a shift in diets</a:t>
            </a:r>
          </a:p>
        </p:txBody>
      </p:sp>
      <p:sp>
        <p:nvSpPr>
          <p:cNvPr id="2867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86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209800"/>
            <a:ext cx="294798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4267200" y="4038600"/>
            <a:ext cx="4873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Arial" charset="0"/>
              </a:rPr>
              <a:t>Alone, each species prefers prey in vegetation</a:t>
            </a:r>
          </a:p>
        </p:txBody>
      </p:sp>
      <p:sp>
        <p:nvSpPr>
          <p:cNvPr id="28677" name="Rectangle 8"/>
          <p:cNvSpPr>
            <a:spLocks noChangeArrowheads="1"/>
          </p:cNvSpPr>
          <p:nvPr/>
        </p:nvSpPr>
        <p:spPr bwMode="auto">
          <a:xfrm>
            <a:off x="4343400" y="4905375"/>
            <a:ext cx="441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Arial" charset="0"/>
              </a:rPr>
              <a:t>When competing, </a:t>
            </a:r>
            <a:r>
              <a:rPr lang="en-US" sz="1800" i="1">
                <a:latin typeface="Arial" charset="0"/>
              </a:rPr>
              <a:t>L. cyanellus</a:t>
            </a:r>
            <a:r>
              <a:rPr lang="en-US" sz="1800">
                <a:latin typeface="Arial" charset="0"/>
              </a:rPr>
              <a:t> still takes vegetation prey, but </a:t>
            </a:r>
            <a:r>
              <a:rPr lang="en-US" sz="1800" i="1">
                <a:latin typeface="Arial" charset="0"/>
              </a:rPr>
              <a:t>L. gibbosus</a:t>
            </a:r>
            <a:r>
              <a:rPr lang="en-US" sz="1800">
                <a:latin typeface="Arial" charset="0"/>
              </a:rPr>
              <a:t> shifts to benthic fauna and </a:t>
            </a:r>
            <a:r>
              <a:rPr lang="en-US" sz="1800" i="1">
                <a:latin typeface="Arial" charset="0"/>
              </a:rPr>
              <a:t>L. macrochirus</a:t>
            </a:r>
            <a:r>
              <a:rPr lang="en-US" sz="1800">
                <a:latin typeface="Arial" charset="0"/>
              </a:rPr>
              <a:t> shifts to an open water diet.</a:t>
            </a:r>
          </a:p>
        </p:txBody>
      </p:sp>
      <p:sp>
        <p:nvSpPr>
          <p:cNvPr id="28678" name="Line 9"/>
          <p:cNvSpPr>
            <a:spLocks noChangeShapeType="1"/>
          </p:cNvSpPr>
          <p:nvPr/>
        </p:nvSpPr>
        <p:spPr bwMode="auto">
          <a:xfrm>
            <a:off x="3124200" y="3962400"/>
            <a:ext cx="1219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79" name="Line 10"/>
          <p:cNvSpPr>
            <a:spLocks noChangeShapeType="1"/>
          </p:cNvSpPr>
          <p:nvPr/>
        </p:nvSpPr>
        <p:spPr bwMode="auto">
          <a:xfrm flipV="1">
            <a:off x="3048000" y="4343400"/>
            <a:ext cx="1295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11"/>
          <p:cNvSpPr>
            <a:spLocks noChangeShapeType="1"/>
          </p:cNvSpPr>
          <p:nvPr/>
        </p:nvSpPr>
        <p:spPr bwMode="auto">
          <a:xfrm>
            <a:off x="3048000" y="5105400"/>
            <a:ext cx="1219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12"/>
          <p:cNvSpPr>
            <a:spLocks noChangeShapeType="1"/>
          </p:cNvSpPr>
          <p:nvPr/>
        </p:nvSpPr>
        <p:spPr bwMode="auto">
          <a:xfrm flipV="1">
            <a:off x="3048000" y="5486400"/>
            <a:ext cx="1219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8682" name="Picture 1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78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9"/>
          <p:cNvSpPr>
            <a:spLocks noChangeArrowheads="1"/>
          </p:cNvSpPr>
          <p:nvPr/>
        </p:nvSpPr>
        <p:spPr bwMode="auto">
          <a:xfrm>
            <a:off x="304800" y="838200"/>
            <a:ext cx="81534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u="sng">
                <a:latin typeface="Arial" charset="0"/>
              </a:rPr>
              <a:t>Summary of Werner and Hall (Science 191:404-406)</a:t>
            </a:r>
            <a:r>
              <a:rPr lang="en-US" sz="2000">
                <a:latin typeface="Arial" charset="0"/>
              </a:rPr>
              <a:t> </a:t>
            </a:r>
          </a:p>
          <a:p>
            <a:pPr>
              <a:tabLst>
                <a:tab pos="454025" algn="l"/>
                <a:tab pos="920750" algn="l"/>
                <a:tab pos="1373188" algn="l"/>
                <a:tab pos="1828800" algn="l"/>
                <a:tab pos="2284413" algn="l"/>
                <a:tab pos="2738438" algn="l"/>
              </a:tabLst>
            </a:pPr>
            <a:endParaRPr lang="en-US" sz="2000">
              <a:latin typeface="Arial" charset="0"/>
            </a:endParaRPr>
          </a:p>
          <a:p>
            <a:pPr marL="1354138" lvl="1" indent="-609600">
              <a:buFontTx/>
              <a:buChar char="•"/>
              <a:tabLst>
                <a:tab pos="454025" algn="l"/>
                <a:tab pos="920750" algn="l"/>
                <a:tab pos="1373188" algn="l"/>
                <a:tab pos="1828800" algn="l"/>
                <a:tab pos="2284413" algn="l"/>
                <a:tab pos="2738438" algn="l"/>
              </a:tabLst>
            </a:pPr>
            <a:r>
              <a:rPr lang="en-US" sz="2000">
                <a:latin typeface="Arial" charset="0"/>
              </a:rPr>
              <a:t>Used experiments to demonstrate the necessary conditions for competition -- that the presence of each species suppresses the population size of the other species (-,-).</a:t>
            </a:r>
          </a:p>
          <a:p>
            <a:pPr marL="1354138" lvl="1" indent="-609600">
              <a:buFontTx/>
              <a:buChar char="•"/>
              <a:tabLst>
                <a:tab pos="454025" algn="l"/>
                <a:tab pos="920750" algn="l"/>
                <a:tab pos="1373188" algn="l"/>
                <a:tab pos="1828800" algn="l"/>
                <a:tab pos="2284413" algn="l"/>
                <a:tab pos="2738438" algn="l"/>
              </a:tabLst>
            </a:pPr>
            <a:r>
              <a:rPr lang="en-US" sz="2000">
                <a:latin typeface="Arial" charset="0"/>
              </a:rPr>
              <a:t>Good example of comparing species with and without other species in order to demonstrate how they interact.  They created monocultures and a three-species mixture and then determined later individual sizes of fish.</a:t>
            </a:r>
          </a:p>
          <a:p>
            <a:pPr marL="1354138" lvl="1" indent="-609600">
              <a:buFontTx/>
              <a:buChar char="•"/>
              <a:tabLst>
                <a:tab pos="454025" algn="l"/>
                <a:tab pos="920750" algn="l"/>
                <a:tab pos="1373188" algn="l"/>
                <a:tab pos="1828800" algn="l"/>
                <a:tab pos="2284413" algn="l"/>
                <a:tab pos="2738438" algn="l"/>
              </a:tabLst>
            </a:pPr>
            <a:r>
              <a:rPr lang="en-US" sz="2000">
                <a:latin typeface="Arial" charset="0"/>
              </a:rPr>
              <a:t>Also shows niche (resource) partitioning.  If left alone, all the fish would feed in the vegetation. However, in competition, the dominant species, </a:t>
            </a:r>
            <a:r>
              <a:rPr lang="en-US" sz="2000" i="1">
                <a:latin typeface="Arial" charset="0"/>
              </a:rPr>
              <a:t>L. cyanellus</a:t>
            </a:r>
            <a:r>
              <a:rPr lang="en-US" sz="2000">
                <a:latin typeface="Arial" charset="0"/>
              </a:rPr>
              <a:t>, stays in the vegetation, while the other two species are forced to suboptimal parts of the habitat</a:t>
            </a:r>
          </a:p>
          <a:p>
            <a:pPr marL="1354138" lvl="1" indent="-609600">
              <a:buFontTx/>
              <a:buChar char="•"/>
              <a:tabLst>
                <a:tab pos="454025" algn="l"/>
                <a:tab pos="920750" algn="l"/>
                <a:tab pos="1373188" algn="l"/>
                <a:tab pos="1828800" algn="l"/>
                <a:tab pos="2284413" algn="l"/>
                <a:tab pos="2738438" algn="l"/>
              </a:tabLst>
            </a:pPr>
            <a:r>
              <a:rPr lang="en-US" sz="2000">
                <a:latin typeface="Arial" charset="0"/>
              </a:rPr>
              <a:t>This shows that the species are probably interacting through limiting food supplies -- so, it is probably resource rather than interference competition.</a:t>
            </a:r>
          </a:p>
        </p:txBody>
      </p:sp>
      <p:pic>
        <p:nvPicPr>
          <p:cNvPr id="29698" name="Picture 1030"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7782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5983</TotalTime>
  <Words>1593</Words>
  <Application>Microsoft Macintosh PowerPoint</Application>
  <PresentationFormat>On-screen Show (4:3)</PresentationFormat>
  <Paragraphs>420</Paragraphs>
  <Slides>50</Slides>
  <Notes>35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50</vt:i4>
      </vt:variant>
    </vt:vector>
  </HeadingPairs>
  <TitlesOfParts>
    <vt:vector size="54" baseType="lpstr">
      <vt:lpstr>Blank Presentation</vt:lpstr>
      <vt:lpstr>Worksheet</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246</cp:revision>
  <dcterms:created xsi:type="dcterms:W3CDTF">2010-10-22T22:19:12Z</dcterms:created>
  <dcterms:modified xsi:type="dcterms:W3CDTF">2016-10-25T03:12:21Z</dcterms:modified>
</cp:coreProperties>
</file>