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notesSlides/notesSlide2.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2"/>
  </p:notesMasterIdLst>
  <p:sldIdLst>
    <p:sldId id="623" r:id="rId2"/>
    <p:sldId id="605" r:id="rId3"/>
    <p:sldId id="656" r:id="rId4"/>
    <p:sldId id="655" r:id="rId5"/>
    <p:sldId id="520" r:id="rId6"/>
    <p:sldId id="521" r:id="rId7"/>
    <p:sldId id="482" r:id="rId8"/>
    <p:sldId id="483" r:id="rId9"/>
    <p:sldId id="484" r:id="rId10"/>
    <p:sldId id="559" r:id="rId11"/>
    <p:sldId id="621" r:id="rId12"/>
    <p:sldId id="614" r:id="rId13"/>
    <p:sldId id="617" r:id="rId14"/>
    <p:sldId id="620" r:id="rId15"/>
    <p:sldId id="512" r:id="rId16"/>
    <p:sldId id="513" r:id="rId17"/>
    <p:sldId id="491" r:id="rId18"/>
    <p:sldId id="524" r:id="rId19"/>
    <p:sldId id="493" r:id="rId20"/>
    <p:sldId id="577" r:id="rId21"/>
    <p:sldId id="578" r:id="rId22"/>
    <p:sldId id="495" r:id="rId23"/>
    <p:sldId id="496" r:id="rId24"/>
    <p:sldId id="497" r:id="rId25"/>
    <p:sldId id="629" r:id="rId26"/>
    <p:sldId id="625" r:id="rId27"/>
    <p:sldId id="626" r:id="rId28"/>
    <p:sldId id="627" r:id="rId29"/>
    <p:sldId id="628" r:id="rId30"/>
    <p:sldId id="632" r:id="rId31"/>
    <p:sldId id="633" r:id="rId32"/>
    <p:sldId id="634" r:id="rId33"/>
    <p:sldId id="635" r:id="rId34"/>
    <p:sldId id="636" r:id="rId35"/>
    <p:sldId id="637" r:id="rId36"/>
    <p:sldId id="638" r:id="rId37"/>
    <p:sldId id="640" r:id="rId38"/>
    <p:sldId id="654" r:id="rId39"/>
    <p:sldId id="641" r:id="rId40"/>
    <p:sldId id="642" r:id="rId41"/>
    <p:sldId id="643" r:id="rId42"/>
    <p:sldId id="644" r:id="rId43"/>
    <p:sldId id="645" r:id="rId44"/>
    <p:sldId id="646" r:id="rId45"/>
    <p:sldId id="647" r:id="rId46"/>
    <p:sldId id="648" r:id="rId47"/>
    <p:sldId id="649" r:id="rId48"/>
    <p:sldId id="650" r:id="rId49"/>
    <p:sldId id="527" r:id="rId50"/>
    <p:sldId id="572" r:id="rId5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356" autoAdjust="0"/>
    <p:restoredTop sz="90328" autoAdjust="0"/>
  </p:normalViewPr>
  <p:slideViewPr>
    <p:cSldViewPr>
      <p:cViewPr varScale="1">
        <p:scale>
          <a:sx n="103" d="100"/>
          <a:sy n="103" d="100"/>
        </p:scale>
        <p:origin x="-112"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9" d="100"/>
        <a:sy n="119" d="100"/>
      </p:scale>
      <p:origin x="0" y="107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 Id="rId3"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 Id="rId2"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1" Type="http://schemas.openxmlformats.org/officeDocument/2006/relationships/image" Target="../media/image12.emf"/><Relationship Id="rId2"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image" Target="../media/image16.emf"/><Relationship Id="rId2"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1" Type="http://schemas.openxmlformats.org/officeDocument/2006/relationships/image" Target="../media/image20.emf"/><Relationship Id="rId2"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 Id="rId2"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pitchFamily="-108"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074E0A43-A6FE-1345-9C72-B0D15AC0CBF8}" type="datetime1">
              <a:rPr lang="en-US"/>
              <a:pPr>
                <a:defRPr/>
              </a:pPr>
              <a:t>10/19/16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pitchFamily="-108"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ECED1DF-DF50-6D44-A16C-97C7C96FDDC7}" type="slidenum">
              <a:rPr lang="en-US"/>
              <a:pPr>
                <a:defRPr/>
              </a:pPr>
              <a:t>‹#›</a:t>
            </a:fld>
            <a:endParaRPr lang="en-US"/>
          </a:p>
        </p:txBody>
      </p:sp>
    </p:spTree>
    <p:extLst>
      <p:ext uri="{BB962C8B-B14F-4D97-AF65-F5344CB8AC3E}">
        <p14:creationId xmlns:p14="http://schemas.microsoft.com/office/powerpoint/2010/main" val="141030095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B4F15DA-3962-6D42-940A-2392DC28650F}" type="slidenum">
              <a:rPr lang="en-US" sz="1200"/>
              <a:pPr/>
              <a:t>1</a:t>
            </a:fld>
            <a:endParaRPr lang="en-US" sz="1200"/>
          </a:p>
        </p:txBody>
      </p:sp>
      <p:sp>
        <p:nvSpPr>
          <p:cNvPr id="15362"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536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a:latin typeface="Times" charset="0"/>
                <a:ea typeface="ＭＳ Ｐゴシック" charset="0"/>
                <a:cs typeface="ＭＳ Ｐゴシック" charset="0"/>
              </a:rPr>
              <a:t>Remind the students that their first of two written assignments is due in mid-October.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Correlation is not intuitive-ok but not sufficient</a:t>
            </a:r>
          </a:p>
          <a:p>
            <a:endParaRPr lang="en-US" dirty="0" smtClean="0"/>
          </a:p>
          <a:p>
            <a:r>
              <a:rPr lang="en-US" dirty="0" err="1" smtClean="0"/>
              <a:t>Exp</a:t>
            </a:r>
            <a:r>
              <a:rPr lang="en-US" dirty="0" smtClean="0"/>
              <a:t>- gold</a:t>
            </a:r>
            <a:r>
              <a:rPr lang="en-US" baseline="0" dirty="0" smtClean="0"/>
              <a:t> standard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0262B7DF-BB42-DC46-B466-8D3DFCF5813A}" type="slidenum">
              <a:rPr lang="en-US" smtClean="0"/>
              <a:pPr>
                <a:defRPr/>
              </a:pPr>
              <a:t>38</a:t>
            </a:fld>
            <a:endParaRPr lang="en-US"/>
          </a:p>
        </p:txBody>
      </p:sp>
    </p:spTree>
    <p:extLst>
      <p:ext uri="{BB962C8B-B14F-4D97-AF65-F5344CB8AC3E}">
        <p14:creationId xmlns:p14="http://schemas.microsoft.com/office/powerpoint/2010/main" val="2342265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Correlation is not intuitive-ok but not sufficient</a:t>
            </a:r>
          </a:p>
          <a:p>
            <a:endParaRPr lang="en-US" dirty="0" smtClean="0"/>
          </a:p>
          <a:p>
            <a:r>
              <a:rPr lang="en-US" dirty="0" err="1" smtClean="0"/>
              <a:t>Exp</a:t>
            </a:r>
            <a:r>
              <a:rPr lang="en-US" dirty="0" smtClean="0"/>
              <a:t>- gold</a:t>
            </a:r>
            <a:r>
              <a:rPr lang="en-US" baseline="0" dirty="0" smtClean="0"/>
              <a:t> standard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0262B7DF-BB42-DC46-B466-8D3DFCF5813A}" type="slidenum">
              <a:rPr lang="en-US" smtClean="0"/>
              <a:pPr>
                <a:defRPr/>
              </a:pPr>
              <a:t>39</a:t>
            </a:fld>
            <a:endParaRPr lang="en-US"/>
          </a:p>
        </p:txBody>
      </p:sp>
    </p:spTree>
    <p:extLst>
      <p:ext uri="{BB962C8B-B14F-4D97-AF65-F5344CB8AC3E}">
        <p14:creationId xmlns:p14="http://schemas.microsoft.com/office/powerpoint/2010/main" val="2342265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62B7DF-BB42-DC46-B466-8D3DFCF5813A}" type="slidenum">
              <a:rPr lang="en-US" smtClean="0"/>
              <a:pPr>
                <a:defRPr/>
              </a:pPr>
              <a:t>40</a:t>
            </a:fld>
            <a:endParaRPr lang="en-US"/>
          </a:p>
        </p:txBody>
      </p:sp>
    </p:spTree>
    <p:extLst>
      <p:ext uri="{BB962C8B-B14F-4D97-AF65-F5344CB8AC3E}">
        <p14:creationId xmlns:p14="http://schemas.microsoft.com/office/powerpoint/2010/main" val="147797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Obs</a:t>
            </a:r>
            <a:r>
              <a:rPr lang="en-US" dirty="0" smtClean="0"/>
              <a:t>-they don</a:t>
            </a:r>
            <a:r>
              <a:rPr lang="fr-FR" dirty="0" smtClean="0"/>
              <a:t>’</a:t>
            </a:r>
            <a:r>
              <a:rPr lang="en-US" dirty="0" smtClean="0"/>
              <a:t>t</a:t>
            </a:r>
            <a:r>
              <a:rPr lang="en-US" baseline="0" dirty="0" smtClean="0"/>
              <a:t> co-occur</a:t>
            </a:r>
          </a:p>
          <a:p>
            <a:r>
              <a:rPr lang="en-US" baseline="0" dirty="0" smtClean="0"/>
              <a:t>Hard to </a:t>
            </a:r>
            <a:r>
              <a:rPr lang="en-US" baseline="0" dirty="0" err="1" smtClean="0"/>
              <a:t>intrepret</a:t>
            </a:r>
            <a:r>
              <a:rPr lang="en-US" baseline="0" dirty="0" smtClean="0"/>
              <a:t> the pattern without natural history</a:t>
            </a:r>
            <a:endParaRPr lang="en-US" dirty="0"/>
          </a:p>
        </p:txBody>
      </p:sp>
      <p:sp>
        <p:nvSpPr>
          <p:cNvPr id="4" name="Slide Number Placeholder 3"/>
          <p:cNvSpPr>
            <a:spLocks noGrp="1"/>
          </p:cNvSpPr>
          <p:nvPr>
            <p:ph type="sldNum" sz="quarter" idx="10"/>
          </p:nvPr>
        </p:nvSpPr>
        <p:spPr/>
        <p:txBody>
          <a:bodyPr/>
          <a:lstStyle/>
          <a:p>
            <a:pPr>
              <a:defRPr/>
            </a:pPr>
            <a:fld id="{0262B7DF-BB42-DC46-B466-8D3DFCF5813A}" type="slidenum">
              <a:rPr lang="en-US" smtClean="0"/>
              <a:pPr>
                <a:defRPr/>
              </a:pPr>
              <a:t>45</a:t>
            </a:fld>
            <a:endParaRPr lang="en-US"/>
          </a:p>
        </p:txBody>
      </p:sp>
    </p:spTree>
    <p:extLst>
      <p:ext uri="{BB962C8B-B14F-4D97-AF65-F5344CB8AC3E}">
        <p14:creationId xmlns:p14="http://schemas.microsoft.com/office/powerpoint/2010/main" val="1023624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Negative</a:t>
            </a:r>
            <a:r>
              <a:rPr lang="en-US" baseline="0" dirty="0" smtClean="0"/>
              <a:t> or positive interactions</a:t>
            </a:r>
          </a:p>
          <a:p>
            <a:endParaRPr lang="en-US" baseline="0" dirty="0" smtClean="0"/>
          </a:p>
          <a:p>
            <a:r>
              <a:rPr lang="en-US" baseline="0" dirty="0" smtClean="0"/>
              <a:t>Correlation depends on scale</a:t>
            </a:r>
            <a:endParaRPr lang="en-US" dirty="0"/>
          </a:p>
        </p:txBody>
      </p:sp>
      <p:sp>
        <p:nvSpPr>
          <p:cNvPr id="4" name="Slide Number Placeholder 3"/>
          <p:cNvSpPr>
            <a:spLocks noGrp="1"/>
          </p:cNvSpPr>
          <p:nvPr>
            <p:ph type="sldNum" sz="quarter" idx="10"/>
          </p:nvPr>
        </p:nvSpPr>
        <p:spPr/>
        <p:txBody>
          <a:bodyPr/>
          <a:lstStyle/>
          <a:p>
            <a:pPr>
              <a:defRPr/>
            </a:pPr>
            <a:fld id="{0262B7DF-BB42-DC46-B466-8D3DFCF5813A}" type="slidenum">
              <a:rPr lang="en-US" smtClean="0"/>
              <a:pPr>
                <a:defRPr/>
              </a:pPr>
              <a:t>46</a:t>
            </a:fld>
            <a:endParaRPr lang="en-US"/>
          </a:p>
        </p:txBody>
      </p:sp>
    </p:spTree>
    <p:extLst>
      <p:ext uri="{BB962C8B-B14F-4D97-AF65-F5344CB8AC3E}">
        <p14:creationId xmlns:p14="http://schemas.microsoft.com/office/powerpoint/2010/main" val="2049061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a:t>
            </a:r>
            <a:r>
              <a:rPr lang="en-US" dirty="0" err="1" smtClean="0"/>
              <a:t>werner</a:t>
            </a:r>
            <a:r>
              <a:rPr lang="en-US" dirty="0" smtClean="0"/>
              <a:t> and hall!!!! -PROOF</a:t>
            </a:r>
            <a:endParaRPr lang="en-US" dirty="0"/>
          </a:p>
        </p:txBody>
      </p:sp>
      <p:sp>
        <p:nvSpPr>
          <p:cNvPr id="4" name="Slide Number Placeholder 3"/>
          <p:cNvSpPr>
            <a:spLocks noGrp="1"/>
          </p:cNvSpPr>
          <p:nvPr>
            <p:ph type="sldNum" sz="quarter" idx="10"/>
          </p:nvPr>
        </p:nvSpPr>
        <p:spPr/>
        <p:txBody>
          <a:bodyPr/>
          <a:lstStyle/>
          <a:p>
            <a:pPr>
              <a:defRPr/>
            </a:pPr>
            <a:fld id="{0262B7DF-BB42-DC46-B466-8D3DFCF5813A}" type="slidenum">
              <a:rPr lang="en-US" smtClean="0"/>
              <a:pPr>
                <a:defRPr/>
              </a:pPr>
              <a:t>48</a:t>
            </a:fld>
            <a:endParaRPr lang="en-US"/>
          </a:p>
        </p:txBody>
      </p:sp>
    </p:spTree>
    <p:extLst>
      <p:ext uri="{BB962C8B-B14F-4D97-AF65-F5344CB8AC3E}">
        <p14:creationId xmlns:p14="http://schemas.microsoft.com/office/powerpoint/2010/main" val="493798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637389A6-08CA-F445-B8B9-2C1A358B54B2}" type="slidenum">
              <a:rPr lang="en-US" sz="1200"/>
              <a:pPr/>
              <a:t>50</a:t>
            </a:fld>
            <a:endParaRPr lang="en-US" sz="1200"/>
          </a:p>
        </p:txBody>
      </p:sp>
      <p:sp>
        <p:nvSpPr>
          <p:cNvPr id="532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E964D19-C63B-DE44-886D-E20C0A01306D}" type="slidenum">
              <a:rPr lang="en-US" sz="1200"/>
              <a:pPr/>
              <a:t>10</a:t>
            </a:fld>
            <a:endParaRPr lang="en-US" sz="12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 is a function of</a:t>
            </a:r>
            <a:r>
              <a:rPr lang="en-US" baseline="0" dirty="0" smtClean="0"/>
              <a:t> the environment </a:t>
            </a:r>
          </a:p>
          <a:p>
            <a:r>
              <a:rPr lang="en-US" baseline="0" dirty="0" smtClean="0"/>
              <a:t>and a species </a:t>
            </a:r>
          </a:p>
          <a:p>
            <a:r>
              <a:rPr lang="en-US" baseline="0" dirty="0" smtClean="0"/>
              <a:t>and can be </a:t>
            </a:r>
            <a:r>
              <a:rPr lang="en-US" baseline="0" dirty="0" err="1" smtClean="0"/>
              <a:t>mainpulated</a:t>
            </a:r>
            <a:r>
              <a:rPr lang="en-US" baseline="0" dirty="0" smtClean="0"/>
              <a:t>.</a:t>
            </a:r>
          </a:p>
          <a:p>
            <a:endParaRPr lang="en-US" baseline="0" dirty="0" smtClean="0"/>
          </a:p>
          <a:p>
            <a:r>
              <a:rPr lang="en-US" baseline="0" dirty="0" smtClean="0"/>
              <a:t>Flour beetles tunnel and eat as they go, are </a:t>
            </a:r>
            <a:r>
              <a:rPr lang="en-US" baseline="0" dirty="0" err="1" smtClean="0"/>
              <a:t>canibals</a:t>
            </a:r>
            <a:r>
              <a:rPr lang="en-US" baseline="0" dirty="0" smtClean="0"/>
              <a:t> – dependent on temperature and humidity</a:t>
            </a:r>
            <a:endParaRPr lang="en-US" dirty="0"/>
          </a:p>
        </p:txBody>
      </p:sp>
      <p:sp>
        <p:nvSpPr>
          <p:cNvPr id="4" name="Slide Number Placeholder 3"/>
          <p:cNvSpPr>
            <a:spLocks noGrp="1"/>
          </p:cNvSpPr>
          <p:nvPr>
            <p:ph type="sldNum" sz="quarter" idx="10"/>
          </p:nvPr>
        </p:nvSpPr>
        <p:spPr/>
        <p:txBody>
          <a:bodyPr/>
          <a:lstStyle/>
          <a:p>
            <a:pPr>
              <a:defRPr/>
            </a:pPr>
            <a:fld id="{0262B7DF-BB42-DC46-B466-8D3DFCF5813A}" type="slidenum">
              <a:rPr lang="en-US" smtClean="0"/>
              <a:pPr>
                <a:defRPr/>
              </a:pPr>
              <a:t>30</a:t>
            </a:fld>
            <a:endParaRPr lang="en-US"/>
          </a:p>
        </p:txBody>
      </p:sp>
    </p:spTree>
    <p:extLst>
      <p:ext uri="{BB962C8B-B14F-4D97-AF65-F5344CB8AC3E}">
        <p14:creationId xmlns:p14="http://schemas.microsoft.com/office/powerpoint/2010/main" val="2435159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outcomes at different temperatures</a:t>
            </a:r>
            <a:endParaRPr lang="en-US" dirty="0"/>
          </a:p>
        </p:txBody>
      </p:sp>
      <p:sp>
        <p:nvSpPr>
          <p:cNvPr id="4" name="Slide Number Placeholder 3"/>
          <p:cNvSpPr>
            <a:spLocks noGrp="1"/>
          </p:cNvSpPr>
          <p:nvPr>
            <p:ph type="sldNum" sz="quarter" idx="10"/>
          </p:nvPr>
        </p:nvSpPr>
        <p:spPr/>
        <p:txBody>
          <a:bodyPr/>
          <a:lstStyle/>
          <a:p>
            <a:pPr>
              <a:defRPr/>
            </a:pPr>
            <a:fld id="{0262B7DF-BB42-DC46-B466-8D3DFCF5813A}" type="slidenum">
              <a:rPr lang="en-US" smtClean="0"/>
              <a:pPr>
                <a:defRPr/>
              </a:pPr>
              <a:t>31</a:t>
            </a:fld>
            <a:endParaRPr lang="en-US"/>
          </a:p>
        </p:txBody>
      </p:sp>
    </p:spTree>
    <p:extLst>
      <p:ext uri="{BB962C8B-B14F-4D97-AF65-F5344CB8AC3E}">
        <p14:creationId xmlns:p14="http://schemas.microsoft.com/office/powerpoint/2010/main" val="2757526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get all possible outcomes depending on the environment</a:t>
            </a:r>
            <a:endParaRPr lang="en-US" dirty="0"/>
          </a:p>
        </p:txBody>
      </p:sp>
      <p:sp>
        <p:nvSpPr>
          <p:cNvPr id="4" name="Slide Number Placeholder 3"/>
          <p:cNvSpPr>
            <a:spLocks noGrp="1"/>
          </p:cNvSpPr>
          <p:nvPr>
            <p:ph type="sldNum" sz="quarter" idx="10"/>
          </p:nvPr>
        </p:nvSpPr>
        <p:spPr/>
        <p:txBody>
          <a:bodyPr/>
          <a:lstStyle/>
          <a:p>
            <a:pPr>
              <a:defRPr/>
            </a:pPr>
            <a:fld id="{0262B7DF-BB42-DC46-B466-8D3DFCF5813A}" type="slidenum">
              <a:rPr lang="en-US" smtClean="0"/>
              <a:pPr>
                <a:defRPr/>
              </a:pPr>
              <a:t>32</a:t>
            </a:fld>
            <a:endParaRPr lang="en-US"/>
          </a:p>
        </p:txBody>
      </p:sp>
    </p:spTree>
    <p:extLst>
      <p:ext uri="{BB962C8B-B14F-4D97-AF65-F5344CB8AC3E}">
        <p14:creationId xmlns:p14="http://schemas.microsoft.com/office/powerpoint/2010/main" val="3426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C3598A6-6489-FC48-920E-ACE06B4FD82A}" type="slidenum">
              <a:rPr lang="en-US" sz="1200"/>
              <a:pPr/>
              <a:t>33</a:t>
            </a:fld>
            <a:endParaRPr lang="en-US" sz="1200"/>
          </a:p>
        </p:txBody>
      </p:sp>
      <p:sp>
        <p:nvSpPr>
          <p:cNvPr id="57346" name="Rectangle 1026"/>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7347" name="Rectangle 1027"/>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r>
              <a:rPr lang="en-US" dirty="0" smtClean="0">
                <a:latin typeface="Arial" charset="0"/>
                <a:ea typeface="ＭＳ Ｐゴシック" charset="0"/>
                <a:cs typeface="ＭＳ Ｐゴシック" charset="0"/>
              </a:rPr>
              <a:t>We already knew it affected </a:t>
            </a:r>
            <a:r>
              <a:rPr lang="en-US" dirty="0" err="1" smtClean="0">
                <a:latin typeface="Arial" charset="0"/>
                <a:ea typeface="ＭＳ Ｐゴシック" charset="0"/>
                <a:cs typeface="ＭＳ Ｐゴシック" charset="0"/>
              </a:rPr>
              <a:t>karying</a:t>
            </a:r>
            <a:r>
              <a:rPr lang="en-US" dirty="0" smtClean="0">
                <a:latin typeface="Arial" charset="0"/>
                <a:ea typeface="ＭＳ Ｐゴシック" charset="0"/>
                <a:cs typeface="ＭＳ Ｐゴシック" charset="0"/>
              </a:rPr>
              <a:t> capacity</a:t>
            </a:r>
          </a:p>
          <a:p>
            <a:pPr eaLnBrk="1" hangingPunct="1"/>
            <a:endParaRPr lang="en-US" dirty="0" smtClean="0">
              <a:latin typeface="Arial" charset="0"/>
              <a:ea typeface="ＭＳ Ｐゴシック" charset="0"/>
              <a:cs typeface="ＭＳ Ｐゴシック" charset="0"/>
            </a:endParaRPr>
          </a:p>
          <a:p>
            <a:pPr eaLnBrk="1" hangingPunct="1"/>
            <a:r>
              <a:rPr lang="en-US" dirty="0" smtClean="0">
                <a:latin typeface="Arial" charset="0"/>
                <a:ea typeface="ＭＳ Ｐゴシック" charset="0"/>
                <a:cs typeface="ＭＳ Ｐゴシック" charset="0"/>
              </a:rPr>
              <a:t>Think as a group-</a:t>
            </a:r>
            <a:r>
              <a:rPr lang="en-US" baseline="0" dirty="0" smtClean="0">
                <a:latin typeface="Arial" charset="0"/>
                <a:ea typeface="ＭＳ Ｐゴシック" charset="0"/>
                <a:cs typeface="ＭＳ Ｐゴシック" charset="0"/>
              </a:rPr>
              <a:t> how does changing temp change </a:t>
            </a:r>
            <a:r>
              <a:rPr lang="en-US" baseline="0" dirty="0" err="1" smtClean="0">
                <a:latin typeface="Arial" charset="0"/>
                <a:ea typeface="ＭＳ Ｐゴシック" charset="0"/>
                <a:cs typeface="ＭＳ Ｐゴシック" charset="0"/>
              </a:rPr>
              <a:t>competitivie</a:t>
            </a:r>
            <a:r>
              <a:rPr lang="en-US" baseline="0" dirty="0" smtClean="0">
                <a:latin typeface="Arial" charset="0"/>
                <a:ea typeface="ＭＳ Ｐゴシック" charset="0"/>
                <a:cs typeface="ＭＳ Ｐゴシック" charset="0"/>
              </a:rPr>
              <a:t> ability</a:t>
            </a:r>
            <a:endParaRPr lang="en-US" dirty="0">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Violating the assumptions</a:t>
            </a:r>
            <a:r>
              <a:rPr lang="en-US" baseline="0" dirty="0" smtClean="0"/>
              <a:t> of </a:t>
            </a:r>
            <a:r>
              <a:rPr lang="en-US" baseline="0" dirty="0" err="1" smtClean="0"/>
              <a:t>lotka</a:t>
            </a:r>
            <a:r>
              <a:rPr lang="en-US" baseline="0" dirty="0" smtClean="0"/>
              <a:t> </a:t>
            </a:r>
            <a:r>
              <a:rPr lang="en-US" baseline="0" dirty="0" err="1" smtClean="0"/>
              <a:t>volterra</a:t>
            </a:r>
            <a:endParaRPr lang="en-US" baseline="0" dirty="0" smtClean="0"/>
          </a:p>
          <a:p>
            <a:endParaRPr lang="en-US" baseline="0" dirty="0" smtClean="0"/>
          </a:p>
          <a:p>
            <a:r>
              <a:rPr lang="en-US" baseline="0" dirty="0" smtClean="0"/>
              <a:t>-for example linear </a:t>
            </a:r>
            <a:r>
              <a:rPr lang="en-US" baseline="0" dirty="0" err="1" smtClean="0"/>
              <a:t>assuptions</a:t>
            </a:r>
            <a:endParaRPr lang="en-US" baseline="0" dirty="0" smtClean="0"/>
          </a:p>
          <a:p>
            <a:r>
              <a:rPr lang="en-US" baseline="0" dirty="0" smtClean="0"/>
              <a:t>-2 people and 100 hotdogs</a:t>
            </a:r>
          </a:p>
          <a:p>
            <a:endParaRPr lang="en-US" baseline="0" dirty="0" smtClean="0"/>
          </a:p>
          <a:p>
            <a:r>
              <a:rPr lang="en-US" baseline="0" dirty="0" smtClean="0"/>
              <a:t>-</a:t>
            </a:r>
            <a:r>
              <a:rPr lang="en-US" baseline="0" dirty="0" err="1" smtClean="0"/>
              <a:t>ayala</a:t>
            </a:r>
            <a:r>
              <a:rPr lang="en-US" baseline="0" dirty="0" smtClean="0"/>
              <a:t> catholic priest geneticist-80 </a:t>
            </a:r>
            <a:r>
              <a:rPr lang="en-US" baseline="0" dirty="0" err="1" smtClean="0"/>
              <a:t>yo</a:t>
            </a:r>
            <a:r>
              <a:rPr lang="en-US" baseline="0" dirty="0" smtClean="0"/>
              <a:t> –-brute force-</a:t>
            </a:r>
            <a:endParaRPr lang="en-US" dirty="0"/>
          </a:p>
        </p:txBody>
      </p:sp>
      <p:sp>
        <p:nvSpPr>
          <p:cNvPr id="4" name="Slide Number Placeholder 3"/>
          <p:cNvSpPr>
            <a:spLocks noGrp="1"/>
          </p:cNvSpPr>
          <p:nvPr>
            <p:ph type="sldNum" sz="quarter" idx="10"/>
          </p:nvPr>
        </p:nvSpPr>
        <p:spPr/>
        <p:txBody>
          <a:bodyPr/>
          <a:lstStyle/>
          <a:p>
            <a:pPr>
              <a:defRPr/>
            </a:pPr>
            <a:fld id="{0262B7DF-BB42-DC46-B466-8D3DFCF5813A}" type="slidenum">
              <a:rPr lang="en-US" smtClean="0"/>
              <a:pPr>
                <a:defRPr/>
              </a:pPr>
              <a:t>34</a:t>
            </a:fld>
            <a:endParaRPr lang="en-US"/>
          </a:p>
        </p:txBody>
      </p:sp>
    </p:spTree>
    <p:extLst>
      <p:ext uri="{BB962C8B-B14F-4D97-AF65-F5344CB8AC3E}">
        <p14:creationId xmlns:p14="http://schemas.microsoft.com/office/powerpoint/2010/main" val="3874331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3464BD65-95B9-D846-9C3C-FC382DACB61E}" type="slidenum">
              <a:rPr lang="en-US" sz="1200">
                <a:latin typeface="Arial" charset="0"/>
              </a:rPr>
              <a:pPr/>
              <a:t>35</a:t>
            </a:fld>
            <a:endParaRPr lang="en-US" sz="1200">
              <a:latin typeface="Arial" charset="0"/>
            </a:endParaRPr>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baseline="0" dirty="0" smtClean="0"/>
              <a:t>but the curve does not change the competitive outcome</a:t>
            </a:r>
          </a:p>
          <a:p>
            <a:endParaRPr lang="en-US" baseline="0" dirty="0" smtClean="0">
              <a:latin typeface="Calibri" charset="0"/>
              <a:ea typeface="ＭＳ Ｐゴシック" charset="0"/>
              <a:cs typeface="ＭＳ Ｐゴシック" charset="0"/>
            </a:endParaRPr>
          </a:p>
          <a:p>
            <a:r>
              <a:rPr lang="en-US" baseline="0" dirty="0" smtClean="0">
                <a:latin typeface="Calibri" charset="0"/>
                <a:ea typeface="ＭＳ Ｐゴシック" charset="0"/>
                <a:cs typeface="ＭＳ Ｐゴシック" charset="0"/>
              </a:rPr>
              <a:t>Assumptions are robust</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can you</a:t>
            </a:r>
            <a:r>
              <a:rPr lang="en-US" baseline="0" dirty="0" smtClean="0"/>
              <a:t> tell whether they are competing</a:t>
            </a:r>
          </a:p>
          <a:p>
            <a:endParaRPr lang="en-US" baseline="0" dirty="0" smtClean="0"/>
          </a:p>
          <a:p>
            <a:r>
              <a:rPr lang="en-US" baseline="0" dirty="0" smtClean="0"/>
              <a:t>-make them </a:t>
            </a:r>
            <a:r>
              <a:rPr lang="en-US" baseline="0" dirty="0" err="1" smtClean="0"/>
              <a:t>makea</a:t>
            </a:r>
            <a:r>
              <a:rPr lang="en-US" baseline="0" dirty="0" smtClean="0"/>
              <a:t>  list</a:t>
            </a:r>
            <a:endParaRPr lang="en-US" dirty="0"/>
          </a:p>
        </p:txBody>
      </p:sp>
      <p:sp>
        <p:nvSpPr>
          <p:cNvPr id="4" name="Slide Number Placeholder 3"/>
          <p:cNvSpPr>
            <a:spLocks noGrp="1"/>
          </p:cNvSpPr>
          <p:nvPr>
            <p:ph type="sldNum" sz="quarter" idx="10"/>
          </p:nvPr>
        </p:nvSpPr>
        <p:spPr/>
        <p:txBody>
          <a:bodyPr/>
          <a:lstStyle/>
          <a:p>
            <a:pPr>
              <a:defRPr/>
            </a:pPr>
            <a:fld id="{0262B7DF-BB42-DC46-B466-8D3DFCF5813A}" type="slidenum">
              <a:rPr lang="en-US" smtClean="0"/>
              <a:pPr>
                <a:defRPr/>
              </a:pPr>
              <a:t>37</a:t>
            </a:fld>
            <a:endParaRPr lang="en-US"/>
          </a:p>
        </p:txBody>
      </p:sp>
    </p:spTree>
    <p:extLst>
      <p:ext uri="{BB962C8B-B14F-4D97-AF65-F5344CB8AC3E}">
        <p14:creationId xmlns:p14="http://schemas.microsoft.com/office/powerpoint/2010/main" val="1773186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10D34B-5343-3D47-BE5E-00C11A09087D}" type="slidenum">
              <a:rPr lang="en-US"/>
              <a:pPr>
                <a:defRPr/>
              </a:pPr>
              <a:t>‹#›</a:t>
            </a:fld>
            <a:endParaRPr lang="en-US"/>
          </a:p>
        </p:txBody>
      </p:sp>
    </p:spTree>
    <p:extLst>
      <p:ext uri="{BB962C8B-B14F-4D97-AF65-F5344CB8AC3E}">
        <p14:creationId xmlns:p14="http://schemas.microsoft.com/office/powerpoint/2010/main" val="3425386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F9A916-0FFE-F840-A4E7-A2A0C33E0582}" type="slidenum">
              <a:rPr lang="en-US"/>
              <a:pPr>
                <a:defRPr/>
              </a:pPr>
              <a:t>‹#›</a:t>
            </a:fld>
            <a:endParaRPr lang="en-US"/>
          </a:p>
        </p:txBody>
      </p:sp>
    </p:spTree>
    <p:extLst>
      <p:ext uri="{BB962C8B-B14F-4D97-AF65-F5344CB8AC3E}">
        <p14:creationId xmlns:p14="http://schemas.microsoft.com/office/powerpoint/2010/main" val="1739077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713D71-B8E0-2049-8343-46941DDAD905}" type="slidenum">
              <a:rPr lang="en-US"/>
              <a:pPr>
                <a:defRPr/>
              </a:pPr>
              <a:t>‹#›</a:t>
            </a:fld>
            <a:endParaRPr lang="en-US"/>
          </a:p>
        </p:txBody>
      </p:sp>
    </p:spTree>
    <p:extLst>
      <p:ext uri="{BB962C8B-B14F-4D97-AF65-F5344CB8AC3E}">
        <p14:creationId xmlns:p14="http://schemas.microsoft.com/office/powerpoint/2010/main" val="2762047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81135B-1809-884D-9785-4CCEBA1E5E05}" type="slidenum">
              <a:rPr lang="en-US"/>
              <a:pPr>
                <a:defRPr/>
              </a:pPr>
              <a:t>‹#›</a:t>
            </a:fld>
            <a:endParaRPr lang="en-US"/>
          </a:p>
        </p:txBody>
      </p:sp>
    </p:spTree>
    <p:extLst>
      <p:ext uri="{BB962C8B-B14F-4D97-AF65-F5344CB8AC3E}">
        <p14:creationId xmlns:p14="http://schemas.microsoft.com/office/powerpoint/2010/main" val="2353197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8CC3E5-4F52-394C-B280-6C3457CF1AC8}" type="slidenum">
              <a:rPr lang="en-US"/>
              <a:pPr>
                <a:defRPr/>
              </a:pPr>
              <a:t>‹#›</a:t>
            </a:fld>
            <a:endParaRPr lang="en-US"/>
          </a:p>
        </p:txBody>
      </p:sp>
    </p:spTree>
    <p:extLst>
      <p:ext uri="{BB962C8B-B14F-4D97-AF65-F5344CB8AC3E}">
        <p14:creationId xmlns:p14="http://schemas.microsoft.com/office/powerpoint/2010/main" val="203061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3BEBF8-EB45-F941-9D93-75C8760544B5}" type="slidenum">
              <a:rPr lang="en-US"/>
              <a:pPr>
                <a:defRPr/>
              </a:pPr>
              <a:t>‹#›</a:t>
            </a:fld>
            <a:endParaRPr lang="en-US"/>
          </a:p>
        </p:txBody>
      </p:sp>
    </p:spTree>
    <p:extLst>
      <p:ext uri="{BB962C8B-B14F-4D97-AF65-F5344CB8AC3E}">
        <p14:creationId xmlns:p14="http://schemas.microsoft.com/office/powerpoint/2010/main" val="2954199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03C76F-4622-BC46-B54F-13178E1B3C1B}" type="slidenum">
              <a:rPr lang="en-US"/>
              <a:pPr>
                <a:defRPr/>
              </a:pPr>
              <a:t>‹#›</a:t>
            </a:fld>
            <a:endParaRPr lang="en-US"/>
          </a:p>
        </p:txBody>
      </p:sp>
    </p:spTree>
    <p:extLst>
      <p:ext uri="{BB962C8B-B14F-4D97-AF65-F5344CB8AC3E}">
        <p14:creationId xmlns:p14="http://schemas.microsoft.com/office/powerpoint/2010/main" val="3854112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02F2DD9-C54B-3C46-A169-ECCF5F99AF6C}" type="slidenum">
              <a:rPr lang="en-US"/>
              <a:pPr>
                <a:defRPr/>
              </a:pPr>
              <a:t>‹#›</a:t>
            </a:fld>
            <a:endParaRPr lang="en-US"/>
          </a:p>
        </p:txBody>
      </p:sp>
    </p:spTree>
    <p:extLst>
      <p:ext uri="{BB962C8B-B14F-4D97-AF65-F5344CB8AC3E}">
        <p14:creationId xmlns:p14="http://schemas.microsoft.com/office/powerpoint/2010/main" val="3558295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7CEDCC0-44DB-D94B-B8CC-F5698267BF78}" type="slidenum">
              <a:rPr lang="en-US"/>
              <a:pPr>
                <a:defRPr/>
              </a:pPr>
              <a:t>‹#›</a:t>
            </a:fld>
            <a:endParaRPr lang="en-US"/>
          </a:p>
        </p:txBody>
      </p:sp>
    </p:spTree>
    <p:extLst>
      <p:ext uri="{BB962C8B-B14F-4D97-AF65-F5344CB8AC3E}">
        <p14:creationId xmlns:p14="http://schemas.microsoft.com/office/powerpoint/2010/main" val="2494421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D2F0D0-0B9A-2C47-A81B-7DA65FFDDDC6}" type="slidenum">
              <a:rPr lang="en-US"/>
              <a:pPr>
                <a:defRPr/>
              </a:pPr>
              <a:t>‹#›</a:t>
            </a:fld>
            <a:endParaRPr lang="en-US"/>
          </a:p>
        </p:txBody>
      </p:sp>
    </p:spTree>
    <p:extLst>
      <p:ext uri="{BB962C8B-B14F-4D97-AF65-F5344CB8AC3E}">
        <p14:creationId xmlns:p14="http://schemas.microsoft.com/office/powerpoint/2010/main" val="2923634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C6396F-8267-EC41-A966-1AE2E33FEBC1}" type="slidenum">
              <a:rPr lang="en-US"/>
              <a:pPr>
                <a:defRPr/>
              </a:pPr>
              <a:t>‹#›</a:t>
            </a:fld>
            <a:endParaRPr lang="en-US"/>
          </a:p>
        </p:txBody>
      </p:sp>
    </p:spTree>
    <p:extLst>
      <p:ext uri="{BB962C8B-B14F-4D97-AF65-F5344CB8AC3E}">
        <p14:creationId xmlns:p14="http://schemas.microsoft.com/office/powerpoint/2010/main" val="27598764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08"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08"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01DCB13-049A-F640-A7A7-227F3F87F0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92" charset="-128"/>
          <a:cs typeface="ＭＳ Ｐゴシック" pitchFamily="92" charset="-128"/>
        </a:defRPr>
      </a:lvl1pPr>
      <a:lvl2pPr algn="ctr" rtl="0" eaLnBrk="0" fontAlgn="base" hangingPunct="0">
        <a:spcBef>
          <a:spcPct val="0"/>
        </a:spcBef>
        <a:spcAft>
          <a:spcPct val="0"/>
        </a:spcAft>
        <a:defRPr sz="4400">
          <a:solidFill>
            <a:schemeClr val="tx2"/>
          </a:solidFill>
          <a:latin typeface="Times" pitchFamily="92" charset="0"/>
          <a:ea typeface="ＭＳ Ｐゴシック" pitchFamily="92" charset="-128"/>
          <a:cs typeface="ＭＳ Ｐゴシック" pitchFamily="92" charset="-128"/>
        </a:defRPr>
      </a:lvl2pPr>
      <a:lvl3pPr algn="ctr" rtl="0" eaLnBrk="0" fontAlgn="base" hangingPunct="0">
        <a:spcBef>
          <a:spcPct val="0"/>
        </a:spcBef>
        <a:spcAft>
          <a:spcPct val="0"/>
        </a:spcAft>
        <a:defRPr sz="4400">
          <a:solidFill>
            <a:schemeClr val="tx2"/>
          </a:solidFill>
          <a:latin typeface="Times" pitchFamily="92" charset="0"/>
          <a:ea typeface="ＭＳ Ｐゴシック" pitchFamily="92" charset="-128"/>
          <a:cs typeface="ＭＳ Ｐゴシック" pitchFamily="92" charset="-128"/>
        </a:defRPr>
      </a:lvl3pPr>
      <a:lvl4pPr algn="ctr" rtl="0" eaLnBrk="0" fontAlgn="base" hangingPunct="0">
        <a:spcBef>
          <a:spcPct val="0"/>
        </a:spcBef>
        <a:spcAft>
          <a:spcPct val="0"/>
        </a:spcAft>
        <a:defRPr sz="4400">
          <a:solidFill>
            <a:schemeClr val="tx2"/>
          </a:solidFill>
          <a:latin typeface="Times" pitchFamily="92" charset="0"/>
          <a:ea typeface="ＭＳ Ｐゴシック" pitchFamily="92" charset="-128"/>
          <a:cs typeface="ＭＳ Ｐゴシック" pitchFamily="92" charset="-128"/>
        </a:defRPr>
      </a:lvl4pPr>
      <a:lvl5pPr algn="ctr" rtl="0" eaLnBrk="0" fontAlgn="base" hangingPunct="0">
        <a:spcBef>
          <a:spcPct val="0"/>
        </a:spcBef>
        <a:spcAft>
          <a:spcPct val="0"/>
        </a:spcAft>
        <a:defRPr sz="4400">
          <a:solidFill>
            <a:schemeClr val="tx2"/>
          </a:solidFill>
          <a:latin typeface="Times" pitchFamily="92" charset="0"/>
          <a:ea typeface="ＭＳ Ｐゴシック" pitchFamily="92" charset="-128"/>
          <a:cs typeface="ＭＳ Ｐゴシック" pitchFamily="92" charset="-128"/>
        </a:defRPr>
      </a:lvl5pPr>
      <a:lvl6pPr marL="457200" algn="ctr" rtl="0" fontAlgn="base">
        <a:spcBef>
          <a:spcPct val="0"/>
        </a:spcBef>
        <a:spcAft>
          <a:spcPct val="0"/>
        </a:spcAft>
        <a:defRPr sz="4400">
          <a:solidFill>
            <a:schemeClr val="tx2"/>
          </a:solidFill>
          <a:latin typeface="Times" pitchFamily="92" charset="0"/>
        </a:defRPr>
      </a:lvl6pPr>
      <a:lvl7pPr marL="914400" algn="ctr" rtl="0" fontAlgn="base">
        <a:spcBef>
          <a:spcPct val="0"/>
        </a:spcBef>
        <a:spcAft>
          <a:spcPct val="0"/>
        </a:spcAft>
        <a:defRPr sz="4400">
          <a:solidFill>
            <a:schemeClr val="tx2"/>
          </a:solidFill>
          <a:latin typeface="Times" pitchFamily="92" charset="0"/>
        </a:defRPr>
      </a:lvl7pPr>
      <a:lvl8pPr marL="1371600" algn="ctr" rtl="0" fontAlgn="base">
        <a:spcBef>
          <a:spcPct val="0"/>
        </a:spcBef>
        <a:spcAft>
          <a:spcPct val="0"/>
        </a:spcAft>
        <a:defRPr sz="4400">
          <a:solidFill>
            <a:schemeClr val="tx2"/>
          </a:solidFill>
          <a:latin typeface="Times" pitchFamily="92" charset="0"/>
        </a:defRPr>
      </a:lvl8pPr>
      <a:lvl9pPr marL="1828800" algn="ctr" rtl="0" fontAlgn="base">
        <a:spcBef>
          <a:spcPct val="0"/>
        </a:spcBef>
        <a:spcAft>
          <a:spcPct val="0"/>
        </a:spcAft>
        <a:defRPr sz="4400">
          <a:solidFill>
            <a:schemeClr val="tx2"/>
          </a:solidFill>
          <a:latin typeface="Times" pitchFamily="9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92" charset="-128"/>
          <a:cs typeface="ＭＳ Ｐゴシック" pitchFamily="9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9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9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9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9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9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9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9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9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hyperlink" Target="http://www.bio.fsu.edu/faculty-hughes.php" TargetMode="External"/><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oleObject" Target="../embeddings/oleObject18.bin"/><Relationship Id="rId12" Type="http://schemas.openxmlformats.org/officeDocument/2006/relationships/image" Target="../media/image23.emf"/><Relationship Id="rId1" Type="http://schemas.openxmlformats.org/officeDocument/2006/relationships/vmlDrawing" Target="../drawings/vmlDrawing6.vml"/><Relationship Id="rId2" Type="http://schemas.openxmlformats.org/officeDocument/2006/relationships/slideLayout" Target="../slideLayouts/slideLayout1.xml"/><Relationship Id="rId3" Type="http://schemas.openxmlformats.org/officeDocument/2006/relationships/notesSlide" Target="../notesSlides/notesSlide2.xml"/><Relationship Id="rId4" Type="http://schemas.openxmlformats.org/officeDocument/2006/relationships/image" Target="../media/image1.jpeg"/><Relationship Id="rId5" Type="http://schemas.openxmlformats.org/officeDocument/2006/relationships/oleObject" Target="../embeddings/oleObject15.bin"/><Relationship Id="rId6" Type="http://schemas.openxmlformats.org/officeDocument/2006/relationships/image" Target="../media/image20.emf"/><Relationship Id="rId7" Type="http://schemas.openxmlformats.org/officeDocument/2006/relationships/oleObject" Target="../embeddings/oleObject16.bin"/><Relationship Id="rId8" Type="http://schemas.openxmlformats.org/officeDocument/2006/relationships/image" Target="../media/image21.emf"/><Relationship Id="rId9" Type="http://schemas.openxmlformats.org/officeDocument/2006/relationships/oleObject" Target="../embeddings/oleObject17.bin"/><Relationship Id="rId10" Type="http://schemas.openxmlformats.org/officeDocument/2006/relationships/image" Target="../media/image2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7.jpeg"/><Relationship Id="rId1" Type="http://schemas.openxmlformats.org/officeDocument/2006/relationships/slideLayout" Target="../slideLayouts/slideLayout1.xml"/><Relationship Id="rId2" Type="http://schemas.openxmlformats.org/officeDocument/2006/relationships/image" Target="../media/image2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image" Target="../media/image28.emf"/><Relationship Id="rId5" Type="http://schemas.openxmlformats.org/officeDocument/2006/relationships/oleObject" Target="../embeddings/oleObject20.bin"/><Relationship Id="rId6" Type="http://schemas.openxmlformats.org/officeDocument/2006/relationships/image" Target="../media/image29.emf"/><Relationship Id="rId7" Type="http://schemas.openxmlformats.org/officeDocument/2006/relationships/image" Target="../media/image1.jpeg"/><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7.jpeg"/><Relationship Id="rId1" Type="http://schemas.openxmlformats.org/officeDocument/2006/relationships/slideLayout" Target="../slideLayouts/slideLayout1.xml"/><Relationship Id="rId2" Type="http://schemas.openxmlformats.org/officeDocument/2006/relationships/image" Target="../media/image2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jpeg"/><Relationship Id="rId3" Type="http://schemas.openxmlformats.org/officeDocument/2006/relationships/image" Target="../media/image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jpeg"/><Relationship Id="rId3" Type="http://schemas.openxmlformats.org/officeDocument/2006/relationships/image" Target="../media/image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jpeg"/><Relationship Id="rId3" Type="http://schemas.openxmlformats.org/officeDocument/2006/relationships/image" Target="../media/image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3.emf"/><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2.xml.rels><?xml version="1.0" encoding="UTF-8" standalone="yes"?>
<Relationships xmlns="http://schemas.openxmlformats.org/package/2006/relationships"><Relationship Id="rId3" Type="http://schemas.openxmlformats.org/officeDocument/2006/relationships/image" Target="../media/image38.jpg"/><Relationship Id="rId4" Type="http://schemas.openxmlformats.org/officeDocument/2006/relationships/image" Target="../media/image39.jp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3.xml.rels><?xml version="1.0" encoding="UTF-8" standalone="yes"?>
<Relationships xmlns="http://schemas.openxmlformats.org/package/2006/relationships"><Relationship Id="rId3" Type="http://schemas.openxmlformats.org/officeDocument/2006/relationships/image" Target="../media/image38.jpg"/><Relationship Id="rId4" Type="http://schemas.openxmlformats.org/officeDocument/2006/relationships/image" Target="../media/image39.jp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0.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6.emf"/><Relationship Id="rId5" Type="http://schemas.openxmlformats.org/officeDocument/2006/relationships/image" Target="../media/image1.jpeg"/><Relationship Id="rId6" Type="http://schemas.openxmlformats.org/officeDocument/2006/relationships/oleObject" Target="../embeddings/oleObject2.bin"/><Relationship Id="rId7" Type="http://schemas.openxmlformats.org/officeDocument/2006/relationships/image" Target="../media/image7.emf"/><Relationship Id="rId8" Type="http://schemas.openxmlformats.org/officeDocument/2006/relationships/oleObject" Target="../embeddings/oleObject3.bin"/><Relationship Id="rId9"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9.emf"/><Relationship Id="rId5" Type="http://schemas.openxmlformats.org/officeDocument/2006/relationships/oleObject" Target="../embeddings/oleObject5.bin"/><Relationship Id="rId6" Type="http://schemas.openxmlformats.org/officeDocument/2006/relationships/image" Target="../media/image10.emf"/><Relationship Id="rId7" Type="http://schemas.openxmlformats.org/officeDocument/2006/relationships/image" Target="../media/image1.jpe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1.emf"/><Relationship Id="rId5" Type="http://schemas.openxmlformats.org/officeDocument/2006/relationships/image" Target="../media/image1.jpe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2.emf"/><Relationship Id="rId5" Type="http://schemas.openxmlformats.org/officeDocument/2006/relationships/oleObject" Target="../embeddings/oleObject8.bin"/><Relationship Id="rId6" Type="http://schemas.openxmlformats.org/officeDocument/2006/relationships/image" Target="../media/image13.emf"/><Relationship Id="rId7" Type="http://schemas.openxmlformats.org/officeDocument/2006/relationships/oleObject" Target="../embeddings/oleObject9.bin"/><Relationship Id="rId8" Type="http://schemas.openxmlformats.org/officeDocument/2006/relationships/image" Target="../media/image14.emf"/><Relationship Id="rId9" Type="http://schemas.openxmlformats.org/officeDocument/2006/relationships/oleObject" Target="../embeddings/oleObject10.bin"/><Relationship Id="rId10" Type="http://schemas.openxmlformats.org/officeDocument/2006/relationships/image" Target="../media/image15.emf"/><Relationship Id="rId11" Type="http://schemas.openxmlformats.org/officeDocument/2006/relationships/image" Target="../media/image1.jpeg"/><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16.emf"/><Relationship Id="rId5" Type="http://schemas.openxmlformats.org/officeDocument/2006/relationships/oleObject" Target="../embeddings/oleObject12.bin"/><Relationship Id="rId6" Type="http://schemas.openxmlformats.org/officeDocument/2006/relationships/image" Target="../media/image17.emf"/><Relationship Id="rId7" Type="http://schemas.openxmlformats.org/officeDocument/2006/relationships/oleObject" Target="../embeddings/oleObject13.bin"/><Relationship Id="rId8" Type="http://schemas.openxmlformats.org/officeDocument/2006/relationships/image" Target="../media/image18.emf"/><Relationship Id="rId9" Type="http://schemas.openxmlformats.org/officeDocument/2006/relationships/oleObject" Target="../embeddings/oleObject14.bin"/><Relationship Id="rId10" Type="http://schemas.openxmlformats.org/officeDocument/2006/relationships/image" Target="../media/image19.emf"/><Relationship Id="rId11" Type="http://schemas.openxmlformats.org/officeDocument/2006/relationships/image" Target="../media/image1.jpeg"/><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 name="Straight Connector 7"/>
          <p:cNvCxnSpPr>
            <a:cxnSpLocks noChangeShapeType="1"/>
          </p:cNvCxnSpPr>
          <p:nvPr/>
        </p:nvCxnSpPr>
        <p:spPr bwMode="auto">
          <a:xfrm>
            <a:off x="762000" y="2438400"/>
            <a:ext cx="4343400" cy="1588"/>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pic>
        <p:nvPicPr>
          <p:cNvPr id="7" name="Picture 8" descr="Lepomis_macrochir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638407"/>
            <a:ext cx="2743200" cy="1767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ChangeArrowheads="1"/>
          </p:cNvSpPr>
          <p:nvPr/>
        </p:nvSpPr>
        <p:spPr bwMode="auto">
          <a:xfrm>
            <a:off x="457200" y="593725"/>
            <a:ext cx="80772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36538" indent="-236538">
              <a:defRPr/>
            </a:pPr>
            <a:r>
              <a:rPr lang="en-US" u="sng" dirty="0" smtClean="0">
                <a:latin typeface="Arial" charset="0"/>
              </a:rPr>
              <a:t>12</a:t>
            </a:r>
            <a:r>
              <a:rPr lang="en-US" u="sng" baseline="30000" dirty="0" smtClean="0">
                <a:latin typeface="Arial" charset="0"/>
              </a:rPr>
              <a:t>th</a:t>
            </a:r>
            <a:r>
              <a:rPr lang="en-US" u="sng" dirty="0" smtClean="0">
                <a:latin typeface="Arial" charset="0"/>
              </a:rPr>
              <a:t> Lecture </a:t>
            </a:r>
            <a:r>
              <a:rPr lang="en-US" u="sng" dirty="0">
                <a:latin typeface="Arial" charset="0"/>
              </a:rPr>
              <a:t>-- October </a:t>
            </a:r>
            <a:r>
              <a:rPr lang="en-US" u="sng" dirty="0" smtClean="0">
                <a:latin typeface="Arial" charset="0"/>
              </a:rPr>
              <a:t>18, 2016</a:t>
            </a:r>
          </a:p>
          <a:p>
            <a:pPr marL="236538" indent="-236538">
              <a:defRPr/>
            </a:pPr>
            <a:endParaRPr lang="en-US" sz="1800" dirty="0" smtClean="0">
              <a:latin typeface="Arial" charset="0"/>
            </a:endParaRPr>
          </a:p>
          <a:p>
            <a:pPr marL="236538" indent="-236538">
              <a:defRPr/>
            </a:pPr>
            <a:endParaRPr lang="en-US" sz="1800" dirty="0">
              <a:latin typeface="Arial" charset="0"/>
            </a:endParaRPr>
          </a:p>
          <a:p>
            <a:pPr marL="280988" indent="-280988">
              <a:defRPr/>
            </a:pPr>
            <a:r>
              <a:rPr lang="en-US" sz="1800" dirty="0">
                <a:solidFill>
                  <a:srgbClr val="FF0000"/>
                </a:solidFill>
                <a:latin typeface="Arial" charset="0"/>
              </a:rPr>
              <a:t>--</a:t>
            </a:r>
            <a:r>
              <a:rPr lang="en-US" sz="1800" dirty="0">
                <a:latin typeface="Arial" charset="0"/>
              </a:rPr>
              <a:t> </a:t>
            </a:r>
            <a:r>
              <a:rPr lang="en-US" sz="1800" dirty="0">
                <a:solidFill>
                  <a:srgbClr val="FF0000"/>
                </a:solidFill>
                <a:latin typeface="Arial" charset="0"/>
              </a:rPr>
              <a:t> Read </a:t>
            </a:r>
            <a:r>
              <a:rPr lang="en-US" sz="1800" dirty="0" smtClean="0">
                <a:solidFill>
                  <a:srgbClr val="FF0000"/>
                </a:solidFill>
                <a:latin typeface="Arial" charset="0"/>
              </a:rPr>
              <a:t>Werner and Hall paper on Blackboard</a:t>
            </a:r>
            <a:endParaRPr lang="en-US" sz="1800" dirty="0">
              <a:solidFill>
                <a:srgbClr val="FF0000"/>
              </a:solidFill>
              <a:latin typeface="Arial" charset="0"/>
            </a:endParaRPr>
          </a:p>
          <a:p>
            <a:pPr marL="280988" indent="-280988">
              <a:defRPr/>
            </a:pPr>
            <a:r>
              <a:rPr lang="en-US" sz="1800" dirty="0">
                <a:solidFill>
                  <a:srgbClr val="FF0000"/>
                </a:solidFill>
                <a:latin typeface="Arial" charset="0"/>
              </a:rPr>
              <a:t>--	</a:t>
            </a:r>
            <a:r>
              <a:rPr lang="en-US" sz="1800" dirty="0" smtClean="0">
                <a:solidFill>
                  <a:srgbClr val="FF0000"/>
                </a:solidFill>
                <a:latin typeface="Arial" charset="0"/>
              </a:rPr>
              <a:t>Third assignment </a:t>
            </a:r>
            <a:r>
              <a:rPr lang="en-US" sz="1800" dirty="0">
                <a:solidFill>
                  <a:srgbClr val="FF0000"/>
                </a:solidFill>
                <a:latin typeface="Arial" charset="0"/>
              </a:rPr>
              <a:t>now posted and due </a:t>
            </a:r>
            <a:r>
              <a:rPr lang="en-US" sz="1800" dirty="0" smtClean="0">
                <a:solidFill>
                  <a:srgbClr val="FF0000"/>
                </a:solidFill>
                <a:latin typeface="Arial" charset="0"/>
              </a:rPr>
              <a:t>Tuesday, </a:t>
            </a:r>
            <a:r>
              <a:rPr lang="en-US" sz="1800" dirty="0">
                <a:solidFill>
                  <a:srgbClr val="FF0000"/>
                </a:solidFill>
                <a:latin typeface="Arial" charset="0"/>
              </a:rPr>
              <a:t>Oct. </a:t>
            </a:r>
            <a:r>
              <a:rPr lang="en-US" sz="1800" dirty="0" smtClean="0">
                <a:solidFill>
                  <a:srgbClr val="FF0000"/>
                </a:solidFill>
                <a:latin typeface="Arial" charset="0"/>
              </a:rPr>
              <a:t>25</a:t>
            </a:r>
          </a:p>
          <a:p>
            <a:pPr marL="280988" indent="-280988">
              <a:defRPr/>
            </a:pPr>
            <a:r>
              <a:rPr lang="en-US" sz="1800" dirty="0" smtClean="0">
                <a:solidFill>
                  <a:srgbClr val="FF0000"/>
                </a:solidFill>
                <a:latin typeface="Arial" charset="0"/>
              </a:rPr>
              <a:t>  </a:t>
            </a:r>
          </a:p>
        </p:txBody>
      </p:sp>
      <p:sp>
        <p:nvSpPr>
          <p:cNvPr id="3" name="TextBox 2"/>
          <p:cNvSpPr txBox="1"/>
          <p:nvPr/>
        </p:nvSpPr>
        <p:spPr>
          <a:xfrm>
            <a:off x="304801" y="2743200"/>
            <a:ext cx="6172200" cy="3785652"/>
          </a:xfrm>
          <a:prstGeom prst="rect">
            <a:avLst/>
          </a:prstGeom>
          <a:noFill/>
        </p:spPr>
        <p:txBody>
          <a:bodyPr wrap="square" rtlCol="0">
            <a:spAutoFit/>
          </a:bodyPr>
          <a:lstStyle/>
          <a:p>
            <a:r>
              <a:rPr lang="en-US" sz="2000" i="1" dirty="0">
                <a:latin typeface="Arial"/>
                <a:cs typeface="Arial"/>
              </a:rPr>
              <a:t>Thursday, October 20, 4:00 pm, 1024 KIN</a:t>
            </a:r>
            <a:r>
              <a:rPr lang="en-US" sz="2000" dirty="0">
                <a:latin typeface="Arial"/>
                <a:cs typeface="Arial"/>
              </a:rPr>
              <a:t>—BIOLOGICAL SCIENCE COLLOQUIUM, "An experimental study of adaptation in the real world in real time," </a:t>
            </a:r>
            <a:r>
              <a:rPr lang="en-US" sz="2000" b="1" dirty="0">
                <a:latin typeface="Arial"/>
                <a:cs typeface="Arial"/>
              </a:rPr>
              <a:t>Dr. Joseph Travis, Department of Biological Science, Florida State University. </a:t>
            </a:r>
            <a:endParaRPr lang="en-US" sz="2000" b="1" dirty="0" smtClean="0">
              <a:latin typeface="Arial"/>
              <a:cs typeface="Arial"/>
            </a:endParaRPr>
          </a:p>
          <a:p>
            <a:endParaRPr lang="en-US" sz="2000" b="1" dirty="0">
              <a:latin typeface="Arial"/>
              <a:cs typeface="Arial"/>
              <a:hlinkClick r:id="rId5"/>
            </a:endParaRPr>
          </a:p>
          <a:p>
            <a:r>
              <a:rPr lang="en-US" sz="2000" i="1" dirty="0">
                <a:latin typeface="Arial"/>
                <a:cs typeface="Arial"/>
              </a:rPr>
              <a:t>Friday, October 21, 4:00 pm, 1024 KIN</a:t>
            </a:r>
            <a:r>
              <a:rPr lang="en-US" sz="2000" dirty="0">
                <a:latin typeface="Arial"/>
                <a:cs typeface="Arial"/>
              </a:rPr>
              <a:t>—ECOLOGY AND EVOLUTION SEMINAR, "The breakdown of local adaptation in soapberry bugs: the consequences of switching to an invasive host plant," </a:t>
            </a:r>
            <a:r>
              <a:rPr lang="en-US" sz="2000" b="1" dirty="0">
                <a:latin typeface="Arial"/>
                <a:cs typeface="Arial"/>
              </a:rPr>
              <a:t>Dr. Meredith </a:t>
            </a:r>
            <a:r>
              <a:rPr lang="en-US" sz="2000" b="1" dirty="0" err="1" smtClean="0">
                <a:latin typeface="Arial"/>
                <a:cs typeface="Arial"/>
              </a:rPr>
              <a:t>Cenzer</a:t>
            </a:r>
            <a:r>
              <a:rPr lang="en-US" sz="2000" b="1" dirty="0" smtClean="0">
                <a:latin typeface="Arial"/>
                <a:cs typeface="Arial"/>
              </a:rPr>
              <a:t>, </a:t>
            </a:r>
            <a:r>
              <a:rPr lang="en-US" sz="2000" b="1" dirty="0">
                <a:latin typeface="Arial"/>
                <a:cs typeface="Arial"/>
              </a:rPr>
              <a:t>Department of Biological Science, Florida State University. </a:t>
            </a:r>
          </a:p>
        </p:txBody>
      </p:sp>
      <p:pic>
        <p:nvPicPr>
          <p:cNvPr id="4" name="Picture 3"/>
          <p:cNvPicPr>
            <a:picLocks noChangeAspect="1"/>
          </p:cNvPicPr>
          <p:nvPr/>
        </p:nvPicPr>
        <p:blipFill>
          <a:blip r:embed="rId6"/>
          <a:stretch>
            <a:fillRect/>
          </a:stretch>
        </p:blipFill>
        <p:spPr>
          <a:xfrm>
            <a:off x="6477000" y="2949742"/>
            <a:ext cx="2565153" cy="3476458"/>
          </a:xfrm>
          <a:prstGeom prst="rect">
            <a:avLst/>
          </a:prstGeom>
        </p:spPr>
      </p:pic>
    </p:spTree>
    <p:extLst>
      <p:ext uri="{BB962C8B-B14F-4D97-AF65-F5344CB8AC3E}">
        <p14:creationId xmlns:p14="http://schemas.microsoft.com/office/powerpoint/2010/main" val="6552593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786" name="Group 2"/>
          <p:cNvGraphicFramePr>
            <a:graphicFrameLocks noGrp="1"/>
          </p:cNvGraphicFramePr>
          <p:nvPr/>
        </p:nvGraphicFramePr>
        <p:xfrm>
          <a:off x="838200" y="1752600"/>
          <a:ext cx="7620000" cy="3679825"/>
        </p:xfrm>
        <a:graphic>
          <a:graphicData uri="http://schemas.openxmlformats.org/drawingml/2006/table">
            <a:tbl>
              <a:tblPr/>
              <a:tblGrid>
                <a:gridCol w="1524000"/>
                <a:gridCol w="1693863"/>
                <a:gridCol w="1608137"/>
                <a:gridCol w="1346200"/>
                <a:gridCol w="1447800"/>
              </a:tblGrid>
              <a:tr h="9694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Interaction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Make equations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(b-d)</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Equilibrium (dN/dt = 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Phase-space isoclines</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Make predictions</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59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competition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Who wins?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Coexistence?</a:t>
                      </a: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3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predation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bg1">
                            <a:lumMod val="85000"/>
                          </a:schemeClr>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bg1">
                            <a:lumMod val="85000"/>
                          </a:schemeClr>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bg1">
                            <a:lumMod val="85000"/>
                          </a:schemeClr>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bg1">
                            <a:lumMod val="85000"/>
                          </a:schemeClr>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r>
            </a:tbl>
          </a:graphicData>
        </a:graphic>
      </p:graphicFrame>
      <p:sp>
        <p:nvSpPr>
          <p:cNvPr id="32795" name="Rectangle 29"/>
          <p:cNvSpPr>
            <a:spLocks noChangeArrowheads="1"/>
          </p:cNvSpPr>
          <p:nvPr/>
        </p:nvSpPr>
        <p:spPr bwMode="auto">
          <a:xfrm>
            <a:off x="304800" y="838200"/>
            <a:ext cx="815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latin typeface="Arial" charset="0"/>
              </a:rPr>
              <a:t>		b.	Lotka-Volterra models.  </a:t>
            </a:r>
          </a:p>
          <a:p>
            <a:pPr>
              <a:tabLst>
                <a:tab pos="454025" algn="l"/>
                <a:tab pos="920750" algn="l"/>
                <a:tab pos="1373188" algn="l"/>
                <a:tab pos="1828800" algn="l"/>
                <a:tab pos="2284413" algn="l"/>
                <a:tab pos="2738438" algn="l"/>
              </a:tabLst>
            </a:pPr>
            <a:endParaRPr lang="en-US" sz="2000">
              <a:solidFill>
                <a:srgbClr val="FF0000"/>
              </a:solidFill>
              <a:latin typeface="Arial" charset="0"/>
            </a:endParaRPr>
          </a:p>
        </p:txBody>
      </p:sp>
      <p:sp>
        <p:nvSpPr>
          <p:cNvPr id="32796" name="Rectangle 30"/>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32797" name="Rectangle 33"/>
          <p:cNvSpPr>
            <a:spLocks noChangeArrowheads="1"/>
          </p:cNvSpPr>
          <p:nvPr/>
        </p:nvSpPr>
        <p:spPr bwMode="auto">
          <a:xfrm>
            <a:off x="5867400" y="2895600"/>
            <a:ext cx="990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798" name="Line 34"/>
          <p:cNvSpPr>
            <a:spLocks noChangeShapeType="1"/>
          </p:cNvSpPr>
          <p:nvPr/>
        </p:nvSpPr>
        <p:spPr bwMode="auto">
          <a:xfrm>
            <a:off x="5867400" y="3048000"/>
            <a:ext cx="609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9" name="Line 35"/>
          <p:cNvSpPr>
            <a:spLocks noChangeShapeType="1"/>
          </p:cNvSpPr>
          <p:nvPr/>
        </p:nvSpPr>
        <p:spPr bwMode="auto">
          <a:xfrm>
            <a:off x="5867400" y="32766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2800" name="Picture 46"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2801" name="Object 2"/>
          <p:cNvGraphicFramePr>
            <a:graphicFrameLocks noChangeAspect="1"/>
          </p:cNvGraphicFramePr>
          <p:nvPr/>
        </p:nvGraphicFramePr>
        <p:xfrm>
          <a:off x="2362200" y="2895600"/>
          <a:ext cx="1636713" cy="433388"/>
        </p:xfrm>
        <a:graphic>
          <a:graphicData uri="http://schemas.openxmlformats.org/presentationml/2006/ole">
            <mc:AlternateContent xmlns:mc="http://schemas.openxmlformats.org/markup-compatibility/2006">
              <mc:Choice xmlns:v="urn:schemas-microsoft-com:vml" Requires="v">
                <p:oleObj spid="_x0000_s32935" name="Equation" r:id="rId5" imgW="1727200" imgH="457200" progId="Equation.3">
                  <p:embed/>
                </p:oleObj>
              </mc:Choice>
              <mc:Fallback>
                <p:oleObj name="Equation" r:id="rId5" imgW="1727200" imgH="4572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895600"/>
                        <a:ext cx="1636713"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2802" name="Object 3"/>
          <p:cNvGraphicFramePr>
            <a:graphicFrameLocks noChangeAspect="1"/>
          </p:cNvGraphicFramePr>
          <p:nvPr/>
        </p:nvGraphicFramePr>
        <p:xfrm>
          <a:off x="2362200" y="3505200"/>
          <a:ext cx="1720850" cy="433388"/>
        </p:xfrm>
        <a:graphic>
          <a:graphicData uri="http://schemas.openxmlformats.org/presentationml/2006/ole">
            <mc:AlternateContent xmlns:mc="http://schemas.openxmlformats.org/markup-compatibility/2006">
              <mc:Choice xmlns:v="urn:schemas-microsoft-com:vml" Requires="v">
                <p:oleObj spid="_x0000_s32936" name="Equation" r:id="rId7" imgW="1816100" imgH="457200" progId="Equation.3">
                  <p:embed/>
                </p:oleObj>
              </mc:Choice>
              <mc:Fallback>
                <p:oleObj name="Equation" r:id="rId7" imgW="1816100" imgH="4572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505200"/>
                        <a:ext cx="1720850"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2803" name="Object 4"/>
          <p:cNvGraphicFramePr>
            <a:graphicFrameLocks noChangeAspect="1"/>
          </p:cNvGraphicFramePr>
          <p:nvPr/>
        </p:nvGraphicFramePr>
        <p:xfrm>
          <a:off x="4191000" y="3124200"/>
          <a:ext cx="1360488" cy="254000"/>
        </p:xfrm>
        <a:graphic>
          <a:graphicData uri="http://schemas.openxmlformats.org/presentationml/2006/ole">
            <mc:AlternateContent xmlns:mc="http://schemas.openxmlformats.org/markup-compatibility/2006">
              <mc:Choice xmlns:v="urn:schemas-microsoft-com:vml" Requires="v">
                <p:oleObj spid="_x0000_s32937" name="Equation" r:id="rId9" imgW="952500" imgH="177800" progId="Equation.3">
                  <p:embed/>
                </p:oleObj>
              </mc:Choice>
              <mc:Fallback>
                <p:oleObj name="Equation" r:id="rId9" imgW="952500" imgH="17780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3124200"/>
                        <a:ext cx="1360488"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2804" name="Object 5"/>
          <p:cNvGraphicFramePr>
            <a:graphicFrameLocks noChangeAspect="1"/>
          </p:cNvGraphicFramePr>
          <p:nvPr/>
        </p:nvGraphicFramePr>
        <p:xfrm>
          <a:off x="4173538" y="3581400"/>
          <a:ext cx="1397000" cy="254000"/>
        </p:xfrm>
        <a:graphic>
          <a:graphicData uri="http://schemas.openxmlformats.org/presentationml/2006/ole">
            <mc:AlternateContent xmlns:mc="http://schemas.openxmlformats.org/markup-compatibility/2006">
              <mc:Choice xmlns:v="urn:schemas-microsoft-com:vml" Requires="v">
                <p:oleObj spid="_x0000_s32938" name="Equation" r:id="rId11" imgW="977900" imgH="177800" progId="Equation.3">
                  <p:embed/>
                </p:oleObj>
              </mc:Choice>
              <mc:Fallback>
                <p:oleObj name="Equation" r:id="rId11" imgW="977900" imgH="177800" progId="Equation.3">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73538" y="3581400"/>
                        <a:ext cx="13970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9458" name="Rectangle 4"/>
          <p:cNvSpPr>
            <a:spLocks noChangeArrowheads="1"/>
          </p:cNvSpPr>
          <p:nvPr/>
        </p:nvSpPr>
        <p:spPr bwMode="auto">
          <a:xfrm>
            <a:off x="3200400" y="838200"/>
            <a:ext cx="5791200" cy="5181600"/>
          </a:xfrm>
          <a:prstGeom prst="rect">
            <a:avLst/>
          </a:prstGeom>
          <a:noFill/>
          <a:ln w="9525">
            <a:solidFill>
              <a:schemeClr val="tx1"/>
            </a:solidFill>
            <a:miter lim="800000"/>
            <a:headEnd/>
            <a:tailEnd/>
          </a:ln>
        </p:spPr>
        <p:txBody>
          <a:bodyPr wrap="none" anchor="ctr"/>
          <a:lstStyle/>
          <a:p>
            <a:endParaRPr lang="en-US"/>
          </a:p>
        </p:txBody>
      </p:sp>
      <p:sp>
        <p:nvSpPr>
          <p:cNvPr id="19459" name="Text Box 5"/>
          <p:cNvSpPr txBox="1">
            <a:spLocks noChangeArrowheads="1"/>
          </p:cNvSpPr>
          <p:nvPr/>
        </p:nvSpPr>
        <p:spPr bwMode="auto">
          <a:xfrm rot="-5400000">
            <a:off x="1050856" y="3279131"/>
            <a:ext cx="3537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Blue fish (N</a:t>
            </a:r>
            <a:r>
              <a:rPr lang="en-US" baseline="-25000" dirty="0" smtClean="0">
                <a:latin typeface="Arial" charset="0"/>
              </a:rPr>
              <a:t>B</a:t>
            </a:r>
            <a:r>
              <a:rPr lang="en-US" dirty="0" smtClean="0">
                <a:latin typeface="Arial" charset="0"/>
              </a:rPr>
              <a:t>)</a:t>
            </a:r>
            <a:endParaRPr lang="en-US" dirty="0">
              <a:latin typeface="Arial" charset="0"/>
            </a:endParaRPr>
          </a:p>
        </p:txBody>
      </p:sp>
      <p:sp>
        <p:nvSpPr>
          <p:cNvPr id="19460" name="Text Box 6"/>
          <p:cNvSpPr txBox="1">
            <a:spLocks noChangeArrowheads="1"/>
          </p:cNvSpPr>
          <p:nvPr/>
        </p:nvSpPr>
        <p:spPr bwMode="auto">
          <a:xfrm>
            <a:off x="4351579" y="6091535"/>
            <a:ext cx="34970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Red fish (N</a:t>
            </a:r>
            <a:r>
              <a:rPr lang="en-US" baseline="-25000" dirty="0" smtClean="0">
                <a:latin typeface="Arial" charset="0"/>
              </a:rPr>
              <a:t>R</a:t>
            </a:r>
            <a:r>
              <a:rPr lang="en-US" dirty="0" smtClean="0">
                <a:latin typeface="Arial" charset="0"/>
              </a:rPr>
              <a:t>)</a:t>
            </a:r>
            <a:endParaRPr lang="en-US" dirty="0">
              <a:latin typeface="Arial" charset="0"/>
            </a:endParaRPr>
          </a:p>
        </p:txBody>
      </p:sp>
      <p:sp>
        <p:nvSpPr>
          <p:cNvPr id="19465" name="Text Box 12"/>
          <p:cNvSpPr txBox="1">
            <a:spLocks noChangeArrowheads="1"/>
          </p:cNvSpPr>
          <p:nvPr/>
        </p:nvSpPr>
        <p:spPr bwMode="auto">
          <a:xfrm>
            <a:off x="4967696" y="457200"/>
            <a:ext cx="1966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a:latin typeface="Arial" charset="0"/>
              </a:rPr>
              <a:t>PHASE </a:t>
            </a:r>
            <a:r>
              <a:rPr lang="en-US" sz="2000" dirty="0" smtClean="0">
                <a:latin typeface="Arial" charset="0"/>
              </a:rPr>
              <a:t>PLANE</a:t>
            </a:r>
            <a:endParaRPr lang="en-US" sz="2000" dirty="0">
              <a:latin typeface="Arial" charset="0"/>
            </a:endParaRPr>
          </a:p>
        </p:txBody>
      </p:sp>
      <p:pic>
        <p:nvPicPr>
          <p:cNvPr id="19466" name="Picture 14"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135262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9458" name="Rectangle 4"/>
          <p:cNvSpPr>
            <a:spLocks noChangeArrowheads="1"/>
          </p:cNvSpPr>
          <p:nvPr/>
        </p:nvSpPr>
        <p:spPr bwMode="auto">
          <a:xfrm>
            <a:off x="3200400" y="838200"/>
            <a:ext cx="5791200" cy="5181600"/>
          </a:xfrm>
          <a:prstGeom prst="rect">
            <a:avLst/>
          </a:prstGeom>
          <a:noFill/>
          <a:ln w="9525">
            <a:solidFill>
              <a:schemeClr val="tx1"/>
            </a:solidFill>
            <a:miter lim="800000"/>
            <a:headEnd/>
            <a:tailEnd/>
          </a:ln>
        </p:spPr>
        <p:txBody>
          <a:bodyPr wrap="none" anchor="ctr"/>
          <a:lstStyle/>
          <a:p>
            <a:endParaRPr lang="en-US"/>
          </a:p>
        </p:txBody>
      </p:sp>
      <p:sp>
        <p:nvSpPr>
          <p:cNvPr id="19459" name="Text Box 5"/>
          <p:cNvSpPr txBox="1">
            <a:spLocks noChangeArrowheads="1"/>
          </p:cNvSpPr>
          <p:nvPr/>
        </p:nvSpPr>
        <p:spPr bwMode="auto">
          <a:xfrm rot="-5400000">
            <a:off x="1050856" y="3279131"/>
            <a:ext cx="3537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Blue fish (N</a:t>
            </a:r>
            <a:r>
              <a:rPr lang="en-US" baseline="-25000" dirty="0" smtClean="0">
                <a:latin typeface="Arial" charset="0"/>
              </a:rPr>
              <a:t>B</a:t>
            </a:r>
            <a:r>
              <a:rPr lang="en-US" dirty="0" smtClean="0">
                <a:latin typeface="Arial" charset="0"/>
              </a:rPr>
              <a:t>)</a:t>
            </a:r>
            <a:endParaRPr lang="en-US" dirty="0">
              <a:latin typeface="Arial" charset="0"/>
            </a:endParaRPr>
          </a:p>
        </p:txBody>
      </p:sp>
      <p:sp>
        <p:nvSpPr>
          <p:cNvPr id="19460" name="Text Box 6"/>
          <p:cNvSpPr txBox="1">
            <a:spLocks noChangeArrowheads="1"/>
          </p:cNvSpPr>
          <p:nvPr/>
        </p:nvSpPr>
        <p:spPr bwMode="auto">
          <a:xfrm>
            <a:off x="4351579" y="6091535"/>
            <a:ext cx="34970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Red fish (N</a:t>
            </a:r>
            <a:r>
              <a:rPr lang="en-US" baseline="-25000" dirty="0" smtClean="0">
                <a:latin typeface="Arial" charset="0"/>
              </a:rPr>
              <a:t>R</a:t>
            </a:r>
            <a:r>
              <a:rPr lang="en-US" dirty="0" smtClean="0">
                <a:latin typeface="Arial" charset="0"/>
              </a:rPr>
              <a:t>)</a:t>
            </a:r>
            <a:endParaRPr lang="en-US" dirty="0">
              <a:latin typeface="Arial" charset="0"/>
            </a:endParaRPr>
          </a:p>
        </p:txBody>
      </p:sp>
      <p:sp>
        <p:nvSpPr>
          <p:cNvPr id="19465" name="Text Box 12"/>
          <p:cNvSpPr txBox="1">
            <a:spLocks noChangeArrowheads="1"/>
          </p:cNvSpPr>
          <p:nvPr/>
        </p:nvSpPr>
        <p:spPr bwMode="auto">
          <a:xfrm>
            <a:off x="4967696" y="457200"/>
            <a:ext cx="1966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a:latin typeface="Arial" charset="0"/>
              </a:rPr>
              <a:t>PHASE </a:t>
            </a:r>
            <a:r>
              <a:rPr lang="en-US" sz="2000" dirty="0" smtClean="0">
                <a:latin typeface="Arial" charset="0"/>
              </a:rPr>
              <a:t>PLANE</a:t>
            </a:r>
            <a:endParaRPr lang="en-US" sz="2000" dirty="0">
              <a:latin typeface="Arial" charset="0"/>
            </a:endParaRPr>
          </a:p>
        </p:txBody>
      </p:sp>
      <p:pic>
        <p:nvPicPr>
          <p:cNvPr id="19466" name="Picture 14"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
          <p:cNvSpPr>
            <a:spLocks noChangeShapeType="1"/>
          </p:cNvSpPr>
          <p:nvPr/>
        </p:nvSpPr>
        <p:spPr bwMode="auto">
          <a:xfrm flipH="1">
            <a:off x="5580062" y="2209800"/>
            <a:ext cx="1295400" cy="0"/>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9" name="Line 10"/>
          <p:cNvSpPr>
            <a:spLocks noChangeShapeType="1"/>
          </p:cNvSpPr>
          <p:nvPr/>
        </p:nvSpPr>
        <p:spPr bwMode="auto">
          <a:xfrm flipV="1">
            <a:off x="5199062" y="5029200"/>
            <a:ext cx="1143000" cy="0"/>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 name="TextBox 1"/>
          <p:cNvSpPr txBox="1">
            <a:spLocks noChangeArrowheads="1"/>
          </p:cNvSpPr>
          <p:nvPr/>
        </p:nvSpPr>
        <p:spPr bwMode="auto">
          <a:xfrm>
            <a:off x="4741862" y="4267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11" name="TextBox 2"/>
          <p:cNvSpPr txBox="1">
            <a:spLocks noChangeArrowheads="1"/>
          </p:cNvSpPr>
          <p:nvPr/>
        </p:nvSpPr>
        <p:spPr bwMode="auto">
          <a:xfrm>
            <a:off x="5334000" y="10668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12" name="TextBox 14"/>
          <p:cNvSpPr txBox="1">
            <a:spLocks noChangeArrowheads="1"/>
          </p:cNvSpPr>
          <p:nvPr/>
        </p:nvSpPr>
        <p:spPr bwMode="auto">
          <a:xfrm>
            <a:off x="6096000" y="51816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t>
            </a:r>
          </a:p>
        </p:txBody>
      </p:sp>
      <p:sp>
        <p:nvSpPr>
          <p:cNvPr id="13" name="TextBox 15"/>
          <p:cNvSpPr txBox="1">
            <a:spLocks noChangeArrowheads="1"/>
          </p:cNvSpPr>
          <p:nvPr/>
        </p:nvSpPr>
        <p:spPr bwMode="auto">
          <a:xfrm>
            <a:off x="4589462" y="28194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14" name="TextBox 16"/>
          <p:cNvSpPr txBox="1">
            <a:spLocks noChangeArrowheads="1"/>
          </p:cNvSpPr>
          <p:nvPr/>
        </p:nvSpPr>
        <p:spPr bwMode="auto">
          <a:xfrm>
            <a:off x="4589462" y="5029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15" name="TextBox 17"/>
          <p:cNvSpPr txBox="1">
            <a:spLocks noChangeArrowheads="1"/>
          </p:cNvSpPr>
          <p:nvPr/>
        </p:nvSpPr>
        <p:spPr bwMode="auto">
          <a:xfrm>
            <a:off x="3903662" y="25908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16" name="TextBox 18"/>
          <p:cNvSpPr txBox="1">
            <a:spLocks noChangeArrowheads="1"/>
          </p:cNvSpPr>
          <p:nvPr/>
        </p:nvSpPr>
        <p:spPr bwMode="auto">
          <a:xfrm>
            <a:off x="5351462" y="39624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17" name="TextBox 19"/>
          <p:cNvSpPr txBox="1">
            <a:spLocks noChangeArrowheads="1"/>
          </p:cNvSpPr>
          <p:nvPr/>
        </p:nvSpPr>
        <p:spPr bwMode="auto">
          <a:xfrm>
            <a:off x="5334000" y="45720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t>
            </a:r>
          </a:p>
        </p:txBody>
      </p:sp>
      <p:sp>
        <p:nvSpPr>
          <p:cNvPr id="18" name="TextBox 20"/>
          <p:cNvSpPr txBox="1">
            <a:spLocks noChangeArrowheads="1"/>
          </p:cNvSpPr>
          <p:nvPr/>
        </p:nvSpPr>
        <p:spPr bwMode="auto">
          <a:xfrm>
            <a:off x="3810000" y="3505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t>
            </a:r>
          </a:p>
        </p:txBody>
      </p:sp>
      <p:sp>
        <p:nvSpPr>
          <p:cNvPr id="19" name="TextBox 21"/>
          <p:cNvSpPr txBox="1">
            <a:spLocks noChangeArrowheads="1"/>
          </p:cNvSpPr>
          <p:nvPr/>
        </p:nvSpPr>
        <p:spPr bwMode="auto">
          <a:xfrm>
            <a:off x="4741862" y="34290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20" name="TextBox 22"/>
          <p:cNvSpPr txBox="1">
            <a:spLocks noChangeArrowheads="1"/>
          </p:cNvSpPr>
          <p:nvPr/>
        </p:nvSpPr>
        <p:spPr bwMode="auto">
          <a:xfrm>
            <a:off x="5884862" y="4267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21" name="TextBox 23"/>
          <p:cNvSpPr txBox="1">
            <a:spLocks noChangeArrowheads="1"/>
          </p:cNvSpPr>
          <p:nvPr/>
        </p:nvSpPr>
        <p:spPr bwMode="auto">
          <a:xfrm>
            <a:off x="3657600" y="4648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t>
            </a:r>
          </a:p>
        </p:txBody>
      </p:sp>
      <p:sp>
        <p:nvSpPr>
          <p:cNvPr id="22" name="TextBox 24"/>
          <p:cNvSpPr txBox="1">
            <a:spLocks noChangeArrowheads="1"/>
          </p:cNvSpPr>
          <p:nvPr/>
        </p:nvSpPr>
        <p:spPr bwMode="auto">
          <a:xfrm>
            <a:off x="5351462" y="22098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3" name="TextBox 25"/>
          <p:cNvSpPr txBox="1">
            <a:spLocks noChangeArrowheads="1"/>
          </p:cNvSpPr>
          <p:nvPr/>
        </p:nvSpPr>
        <p:spPr bwMode="auto">
          <a:xfrm>
            <a:off x="6037262" y="25146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4" name="TextBox 26"/>
          <p:cNvSpPr txBox="1">
            <a:spLocks noChangeArrowheads="1"/>
          </p:cNvSpPr>
          <p:nvPr/>
        </p:nvSpPr>
        <p:spPr bwMode="auto">
          <a:xfrm>
            <a:off x="4513262" y="15240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5" name="TextBox 27"/>
          <p:cNvSpPr txBox="1">
            <a:spLocks noChangeArrowheads="1"/>
          </p:cNvSpPr>
          <p:nvPr/>
        </p:nvSpPr>
        <p:spPr bwMode="auto">
          <a:xfrm>
            <a:off x="5732462" y="17526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6" name="TextBox 28"/>
          <p:cNvSpPr txBox="1">
            <a:spLocks noChangeArrowheads="1"/>
          </p:cNvSpPr>
          <p:nvPr/>
        </p:nvSpPr>
        <p:spPr bwMode="auto">
          <a:xfrm>
            <a:off x="6646862" y="26670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7" name="TextBox 29"/>
          <p:cNvSpPr txBox="1">
            <a:spLocks noChangeArrowheads="1"/>
          </p:cNvSpPr>
          <p:nvPr/>
        </p:nvSpPr>
        <p:spPr bwMode="auto">
          <a:xfrm>
            <a:off x="7561262" y="35814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28" name="TextBox 30"/>
          <p:cNvSpPr txBox="1">
            <a:spLocks noChangeArrowheads="1"/>
          </p:cNvSpPr>
          <p:nvPr/>
        </p:nvSpPr>
        <p:spPr bwMode="auto">
          <a:xfrm>
            <a:off x="7561262" y="23622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9" name="TextBox 31"/>
          <p:cNvSpPr txBox="1">
            <a:spLocks noChangeArrowheads="1"/>
          </p:cNvSpPr>
          <p:nvPr/>
        </p:nvSpPr>
        <p:spPr bwMode="auto">
          <a:xfrm>
            <a:off x="6646862" y="15240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30" name="TextBox 32"/>
          <p:cNvSpPr txBox="1">
            <a:spLocks noChangeArrowheads="1"/>
          </p:cNvSpPr>
          <p:nvPr/>
        </p:nvSpPr>
        <p:spPr bwMode="auto">
          <a:xfrm>
            <a:off x="7561262" y="15240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31" name="TextBox 33"/>
          <p:cNvSpPr txBox="1">
            <a:spLocks noChangeArrowheads="1"/>
          </p:cNvSpPr>
          <p:nvPr/>
        </p:nvSpPr>
        <p:spPr bwMode="auto">
          <a:xfrm>
            <a:off x="6723062" y="33528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32" name="TextBox 29"/>
          <p:cNvSpPr txBox="1">
            <a:spLocks noChangeArrowheads="1"/>
          </p:cNvSpPr>
          <p:nvPr/>
        </p:nvSpPr>
        <p:spPr bwMode="auto">
          <a:xfrm>
            <a:off x="8229600" y="50292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33" name="TextBox 29"/>
          <p:cNvSpPr txBox="1">
            <a:spLocks noChangeArrowheads="1"/>
          </p:cNvSpPr>
          <p:nvPr/>
        </p:nvSpPr>
        <p:spPr bwMode="auto">
          <a:xfrm>
            <a:off x="8305800" y="32766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34" name="TextBox 29"/>
          <p:cNvSpPr txBox="1">
            <a:spLocks noChangeArrowheads="1"/>
          </p:cNvSpPr>
          <p:nvPr/>
        </p:nvSpPr>
        <p:spPr bwMode="auto">
          <a:xfrm>
            <a:off x="7391400" y="9144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35" name="TextBox 2"/>
          <p:cNvSpPr txBox="1">
            <a:spLocks noChangeArrowheads="1"/>
          </p:cNvSpPr>
          <p:nvPr/>
        </p:nvSpPr>
        <p:spPr bwMode="auto">
          <a:xfrm>
            <a:off x="3886200" y="9144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cxnSp>
        <p:nvCxnSpPr>
          <p:cNvPr id="3" name="Straight Connector 2"/>
          <p:cNvCxnSpPr/>
          <p:nvPr/>
        </p:nvCxnSpPr>
        <p:spPr bwMode="auto">
          <a:xfrm>
            <a:off x="3200400" y="1371600"/>
            <a:ext cx="5181600" cy="46482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4" name="TextBox 3"/>
          <p:cNvSpPr txBox="1"/>
          <p:nvPr/>
        </p:nvSpPr>
        <p:spPr>
          <a:xfrm>
            <a:off x="685800" y="762000"/>
            <a:ext cx="2219631" cy="1200328"/>
          </a:xfrm>
          <a:prstGeom prst="rect">
            <a:avLst/>
          </a:prstGeom>
          <a:noFill/>
        </p:spPr>
        <p:txBody>
          <a:bodyPr wrap="square" rtlCol="0">
            <a:spAutoFit/>
          </a:bodyPr>
          <a:lstStyle/>
          <a:p>
            <a:r>
              <a:rPr lang="en-US" dirty="0" smtClean="0">
                <a:solidFill>
                  <a:srgbClr val="FF0000"/>
                </a:solidFill>
                <a:latin typeface="Arial"/>
                <a:cs typeface="Arial"/>
              </a:rPr>
              <a:t>Isocline where </a:t>
            </a:r>
            <a:r>
              <a:rPr lang="en-US" dirty="0" err="1" smtClean="0">
                <a:solidFill>
                  <a:srgbClr val="FF0000"/>
                </a:solidFill>
                <a:latin typeface="Arial"/>
                <a:cs typeface="Arial"/>
              </a:rPr>
              <a:t>dN</a:t>
            </a:r>
            <a:r>
              <a:rPr lang="en-US" dirty="0" smtClean="0">
                <a:solidFill>
                  <a:srgbClr val="FF0000"/>
                </a:solidFill>
                <a:latin typeface="Arial"/>
                <a:cs typeface="Arial"/>
              </a:rPr>
              <a:t>/</a:t>
            </a:r>
            <a:r>
              <a:rPr lang="en-US" dirty="0" err="1" smtClean="0">
                <a:solidFill>
                  <a:srgbClr val="FF0000"/>
                </a:solidFill>
                <a:latin typeface="Arial"/>
                <a:cs typeface="Arial"/>
              </a:rPr>
              <a:t>dt</a:t>
            </a:r>
            <a:r>
              <a:rPr lang="en-US" dirty="0" smtClean="0">
                <a:solidFill>
                  <a:srgbClr val="FF0000"/>
                </a:solidFill>
                <a:latin typeface="Arial"/>
                <a:cs typeface="Arial"/>
              </a:rPr>
              <a:t> = 0 for red fish</a:t>
            </a:r>
            <a:endParaRPr lang="en-US" dirty="0">
              <a:solidFill>
                <a:srgbClr val="FF0000"/>
              </a:solidFill>
              <a:latin typeface="Arial"/>
              <a:cs typeface="Arial"/>
            </a:endParaRPr>
          </a:p>
        </p:txBody>
      </p:sp>
      <p:sp>
        <p:nvSpPr>
          <p:cNvPr id="39" name="TextBox 38"/>
          <p:cNvSpPr txBox="1"/>
          <p:nvPr/>
        </p:nvSpPr>
        <p:spPr>
          <a:xfrm>
            <a:off x="7239000" y="1371600"/>
            <a:ext cx="1367081" cy="461665"/>
          </a:xfrm>
          <a:prstGeom prst="rect">
            <a:avLst/>
          </a:prstGeom>
          <a:noFill/>
        </p:spPr>
        <p:txBody>
          <a:bodyPr wrap="none" rtlCol="0">
            <a:spAutoFit/>
          </a:bodyPr>
          <a:lstStyle/>
          <a:p>
            <a:r>
              <a:rPr lang="en-US" dirty="0" err="1" smtClean="0">
                <a:solidFill>
                  <a:srgbClr val="FF0000"/>
                </a:solidFill>
              </a:rPr>
              <a:t>dN</a:t>
            </a:r>
            <a:r>
              <a:rPr lang="en-US" dirty="0" smtClean="0">
                <a:solidFill>
                  <a:srgbClr val="FF0000"/>
                </a:solidFill>
              </a:rPr>
              <a:t>/</a:t>
            </a:r>
            <a:r>
              <a:rPr lang="en-US" dirty="0" err="1" smtClean="0">
                <a:solidFill>
                  <a:srgbClr val="FF0000"/>
                </a:solidFill>
              </a:rPr>
              <a:t>dt</a:t>
            </a:r>
            <a:r>
              <a:rPr lang="en-US" dirty="0" smtClean="0">
                <a:solidFill>
                  <a:srgbClr val="FF0000"/>
                </a:solidFill>
              </a:rPr>
              <a:t> &lt; 0</a:t>
            </a:r>
            <a:endParaRPr lang="en-US" dirty="0">
              <a:solidFill>
                <a:srgbClr val="FF0000"/>
              </a:solidFill>
            </a:endParaRPr>
          </a:p>
        </p:txBody>
      </p:sp>
      <p:sp>
        <p:nvSpPr>
          <p:cNvPr id="40" name="TextBox 39"/>
          <p:cNvSpPr txBox="1"/>
          <p:nvPr/>
        </p:nvSpPr>
        <p:spPr>
          <a:xfrm>
            <a:off x="3276600" y="4267200"/>
            <a:ext cx="1367081" cy="461665"/>
          </a:xfrm>
          <a:prstGeom prst="rect">
            <a:avLst/>
          </a:prstGeom>
          <a:noFill/>
        </p:spPr>
        <p:txBody>
          <a:bodyPr wrap="none" rtlCol="0">
            <a:spAutoFit/>
          </a:bodyPr>
          <a:lstStyle/>
          <a:p>
            <a:r>
              <a:rPr lang="en-US" dirty="0" err="1" smtClean="0">
                <a:solidFill>
                  <a:srgbClr val="FF0000"/>
                </a:solidFill>
              </a:rPr>
              <a:t>dN</a:t>
            </a:r>
            <a:r>
              <a:rPr lang="en-US" dirty="0" smtClean="0">
                <a:solidFill>
                  <a:srgbClr val="FF0000"/>
                </a:solidFill>
              </a:rPr>
              <a:t>/</a:t>
            </a:r>
            <a:r>
              <a:rPr lang="en-US" dirty="0" err="1" smtClean="0">
                <a:solidFill>
                  <a:srgbClr val="FF0000"/>
                </a:solidFill>
              </a:rPr>
              <a:t>dt</a:t>
            </a:r>
            <a:r>
              <a:rPr lang="en-US" dirty="0" smtClean="0">
                <a:solidFill>
                  <a:srgbClr val="FF0000"/>
                </a:solidFill>
              </a:rPr>
              <a:t> &gt; 0</a:t>
            </a:r>
            <a:endParaRPr lang="en-US" dirty="0">
              <a:solidFill>
                <a:srgbClr val="FF0000"/>
              </a:solidFill>
            </a:endParaRPr>
          </a:p>
        </p:txBody>
      </p:sp>
    </p:spTree>
    <p:extLst>
      <p:ext uri="{BB962C8B-B14F-4D97-AF65-F5344CB8AC3E}">
        <p14:creationId xmlns:p14="http://schemas.microsoft.com/office/powerpoint/2010/main" val="60720031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9458" name="Rectangle 4"/>
          <p:cNvSpPr>
            <a:spLocks noChangeArrowheads="1"/>
          </p:cNvSpPr>
          <p:nvPr/>
        </p:nvSpPr>
        <p:spPr bwMode="auto">
          <a:xfrm>
            <a:off x="3200400" y="838200"/>
            <a:ext cx="5791200" cy="5181600"/>
          </a:xfrm>
          <a:prstGeom prst="rect">
            <a:avLst/>
          </a:prstGeom>
          <a:noFill/>
          <a:ln w="9525">
            <a:solidFill>
              <a:schemeClr val="tx1"/>
            </a:solidFill>
            <a:miter lim="800000"/>
            <a:headEnd/>
            <a:tailEnd/>
          </a:ln>
        </p:spPr>
        <p:txBody>
          <a:bodyPr wrap="none" anchor="ctr"/>
          <a:lstStyle/>
          <a:p>
            <a:endParaRPr lang="en-US"/>
          </a:p>
        </p:txBody>
      </p:sp>
      <p:sp>
        <p:nvSpPr>
          <p:cNvPr id="19459" name="Text Box 5"/>
          <p:cNvSpPr txBox="1">
            <a:spLocks noChangeArrowheads="1"/>
          </p:cNvSpPr>
          <p:nvPr/>
        </p:nvSpPr>
        <p:spPr bwMode="auto">
          <a:xfrm rot="-5400000">
            <a:off x="1050856" y="3279131"/>
            <a:ext cx="3537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Blue fish (N</a:t>
            </a:r>
            <a:r>
              <a:rPr lang="en-US" baseline="-25000" dirty="0" smtClean="0">
                <a:latin typeface="Arial" charset="0"/>
              </a:rPr>
              <a:t>B</a:t>
            </a:r>
            <a:r>
              <a:rPr lang="en-US" dirty="0" smtClean="0">
                <a:latin typeface="Arial" charset="0"/>
              </a:rPr>
              <a:t>)</a:t>
            </a:r>
            <a:endParaRPr lang="en-US" dirty="0">
              <a:latin typeface="Arial" charset="0"/>
            </a:endParaRPr>
          </a:p>
        </p:txBody>
      </p:sp>
      <p:sp>
        <p:nvSpPr>
          <p:cNvPr id="19460" name="Text Box 6"/>
          <p:cNvSpPr txBox="1">
            <a:spLocks noChangeArrowheads="1"/>
          </p:cNvSpPr>
          <p:nvPr/>
        </p:nvSpPr>
        <p:spPr bwMode="auto">
          <a:xfrm>
            <a:off x="4351579" y="6091535"/>
            <a:ext cx="34970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Red fish (N</a:t>
            </a:r>
            <a:r>
              <a:rPr lang="en-US" baseline="-25000" dirty="0" smtClean="0">
                <a:latin typeface="Arial" charset="0"/>
              </a:rPr>
              <a:t>R</a:t>
            </a:r>
            <a:r>
              <a:rPr lang="en-US" dirty="0" smtClean="0">
                <a:latin typeface="Arial" charset="0"/>
              </a:rPr>
              <a:t>)</a:t>
            </a:r>
            <a:endParaRPr lang="en-US" dirty="0">
              <a:latin typeface="Arial" charset="0"/>
            </a:endParaRPr>
          </a:p>
        </p:txBody>
      </p:sp>
      <p:sp>
        <p:nvSpPr>
          <p:cNvPr id="19465" name="Text Box 12"/>
          <p:cNvSpPr txBox="1">
            <a:spLocks noChangeArrowheads="1"/>
          </p:cNvSpPr>
          <p:nvPr/>
        </p:nvSpPr>
        <p:spPr bwMode="auto">
          <a:xfrm>
            <a:off x="4967696" y="457200"/>
            <a:ext cx="1966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a:latin typeface="Arial" charset="0"/>
              </a:rPr>
              <a:t>PHASE </a:t>
            </a:r>
            <a:r>
              <a:rPr lang="en-US" sz="2000" dirty="0" smtClean="0">
                <a:latin typeface="Arial" charset="0"/>
              </a:rPr>
              <a:t>PLANE</a:t>
            </a:r>
            <a:endParaRPr lang="en-US" sz="2000" dirty="0">
              <a:latin typeface="Arial" charset="0"/>
            </a:endParaRPr>
          </a:p>
        </p:txBody>
      </p:sp>
      <p:pic>
        <p:nvPicPr>
          <p:cNvPr id="19466" name="Picture 14"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
          <p:cNvSpPr>
            <a:spLocks noChangeShapeType="1"/>
          </p:cNvSpPr>
          <p:nvPr/>
        </p:nvSpPr>
        <p:spPr bwMode="auto">
          <a:xfrm flipH="1">
            <a:off x="6858000" y="2209800"/>
            <a:ext cx="17462" cy="1066800"/>
          </a:xfrm>
          <a:prstGeom prst="line">
            <a:avLst/>
          </a:prstGeom>
          <a:noFill/>
          <a:ln w="38100">
            <a:solidFill>
              <a:srgbClr val="0000FF"/>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9" name="Line 10"/>
          <p:cNvSpPr>
            <a:spLocks noChangeShapeType="1"/>
          </p:cNvSpPr>
          <p:nvPr/>
        </p:nvSpPr>
        <p:spPr bwMode="auto">
          <a:xfrm flipH="1" flipV="1">
            <a:off x="5180436" y="3810000"/>
            <a:ext cx="18626" cy="1219200"/>
          </a:xfrm>
          <a:prstGeom prst="line">
            <a:avLst/>
          </a:prstGeom>
          <a:noFill/>
          <a:ln w="38100">
            <a:solidFill>
              <a:srgbClr val="0000FF"/>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 name="TextBox 1"/>
          <p:cNvSpPr txBox="1">
            <a:spLocks noChangeArrowheads="1"/>
          </p:cNvSpPr>
          <p:nvPr/>
        </p:nvSpPr>
        <p:spPr bwMode="auto">
          <a:xfrm>
            <a:off x="4741862" y="4267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11" name="TextBox 2"/>
          <p:cNvSpPr txBox="1">
            <a:spLocks noChangeArrowheads="1"/>
          </p:cNvSpPr>
          <p:nvPr/>
        </p:nvSpPr>
        <p:spPr bwMode="auto">
          <a:xfrm>
            <a:off x="5334000" y="10668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12" name="TextBox 14"/>
          <p:cNvSpPr txBox="1">
            <a:spLocks noChangeArrowheads="1"/>
          </p:cNvSpPr>
          <p:nvPr/>
        </p:nvSpPr>
        <p:spPr bwMode="auto">
          <a:xfrm>
            <a:off x="6096000" y="51816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t>
            </a:r>
          </a:p>
        </p:txBody>
      </p:sp>
      <p:sp>
        <p:nvSpPr>
          <p:cNvPr id="13" name="TextBox 15"/>
          <p:cNvSpPr txBox="1">
            <a:spLocks noChangeArrowheads="1"/>
          </p:cNvSpPr>
          <p:nvPr/>
        </p:nvSpPr>
        <p:spPr bwMode="auto">
          <a:xfrm>
            <a:off x="3962400" y="5410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t>
            </a:r>
          </a:p>
        </p:txBody>
      </p:sp>
      <p:sp>
        <p:nvSpPr>
          <p:cNvPr id="14" name="TextBox 16"/>
          <p:cNvSpPr txBox="1">
            <a:spLocks noChangeArrowheads="1"/>
          </p:cNvSpPr>
          <p:nvPr/>
        </p:nvSpPr>
        <p:spPr bwMode="auto">
          <a:xfrm>
            <a:off x="4589462" y="5029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15" name="TextBox 17"/>
          <p:cNvSpPr txBox="1">
            <a:spLocks noChangeArrowheads="1"/>
          </p:cNvSpPr>
          <p:nvPr/>
        </p:nvSpPr>
        <p:spPr bwMode="auto">
          <a:xfrm>
            <a:off x="3903662" y="25908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16" name="TextBox 18"/>
          <p:cNvSpPr txBox="1">
            <a:spLocks noChangeArrowheads="1"/>
          </p:cNvSpPr>
          <p:nvPr/>
        </p:nvSpPr>
        <p:spPr bwMode="auto">
          <a:xfrm>
            <a:off x="5351462" y="39624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17" name="TextBox 19"/>
          <p:cNvSpPr txBox="1">
            <a:spLocks noChangeArrowheads="1"/>
          </p:cNvSpPr>
          <p:nvPr/>
        </p:nvSpPr>
        <p:spPr bwMode="auto">
          <a:xfrm>
            <a:off x="5334000" y="45720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t>
            </a:r>
          </a:p>
        </p:txBody>
      </p:sp>
      <p:sp>
        <p:nvSpPr>
          <p:cNvPr id="18" name="TextBox 20"/>
          <p:cNvSpPr txBox="1">
            <a:spLocks noChangeArrowheads="1"/>
          </p:cNvSpPr>
          <p:nvPr/>
        </p:nvSpPr>
        <p:spPr bwMode="auto">
          <a:xfrm>
            <a:off x="3810000" y="3505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t>
            </a:r>
          </a:p>
        </p:txBody>
      </p:sp>
      <p:sp>
        <p:nvSpPr>
          <p:cNvPr id="19" name="TextBox 21"/>
          <p:cNvSpPr txBox="1">
            <a:spLocks noChangeArrowheads="1"/>
          </p:cNvSpPr>
          <p:nvPr/>
        </p:nvSpPr>
        <p:spPr bwMode="auto">
          <a:xfrm>
            <a:off x="4741862" y="34290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20" name="TextBox 22"/>
          <p:cNvSpPr txBox="1">
            <a:spLocks noChangeArrowheads="1"/>
          </p:cNvSpPr>
          <p:nvPr/>
        </p:nvSpPr>
        <p:spPr bwMode="auto">
          <a:xfrm>
            <a:off x="5884862" y="4267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21" name="TextBox 23"/>
          <p:cNvSpPr txBox="1">
            <a:spLocks noChangeArrowheads="1"/>
          </p:cNvSpPr>
          <p:nvPr/>
        </p:nvSpPr>
        <p:spPr bwMode="auto">
          <a:xfrm>
            <a:off x="3657600" y="4648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t>
            </a:r>
          </a:p>
        </p:txBody>
      </p:sp>
      <p:sp>
        <p:nvSpPr>
          <p:cNvPr id="22" name="TextBox 24"/>
          <p:cNvSpPr txBox="1">
            <a:spLocks noChangeArrowheads="1"/>
          </p:cNvSpPr>
          <p:nvPr/>
        </p:nvSpPr>
        <p:spPr bwMode="auto">
          <a:xfrm>
            <a:off x="5351462" y="22098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3" name="TextBox 25"/>
          <p:cNvSpPr txBox="1">
            <a:spLocks noChangeArrowheads="1"/>
          </p:cNvSpPr>
          <p:nvPr/>
        </p:nvSpPr>
        <p:spPr bwMode="auto">
          <a:xfrm>
            <a:off x="6037262" y="25146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4" name="TextBox 26"/>
          <p:cNvSpPr txBox="1">
            <a:spLocks noChangeArrowheads="1"/>
          </p:cNvSpPr>
          <p:nvPr/>
        </p:nvSpPr>
        <p:spPr bwMode="auto">
          <a:xfrm>
            <a:off x="4513262" y="15240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5" name="TextBox 27"/>
          <p:cNvSpPr txBox="1">
            <a:spLocks noChangeArrowheads="1"/>
          </p:cNvSpPr>
          <p:nvPr/>
        </p:nvSpPr>
        <p:spPr bwMode="auto">
          <a:xfrm>
            <a:off x="5732462" y="17526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6" name="TextBox 28"/>
          <p:cNvSpPr txBox="1">
            <a:spLocks noChangeArrowheads="1"/>
          </p:cNvSpPr>
          <p:nvPr/>
        </p:nvSpPr>
        <p:spPr bwMode="auto">
          <a:xfrm>
            <a:off x="6646862" y="26670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7" name="TextBox 29"/>
          <p:cNvSpPr txBox="1">
            <a:spLocks noChangeArrowheads="1"/>
          </p:cNvSpPr>
          <p:nvPr/>
        </p:nvSpPr>
        <p:spPr bwMode="auto">
          <a:xfrm>
            <a:off x="7561262" y="35814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28" name="TextBox 30"/>
          <p:cNvSpPr txBox="1">
            <a:spLocks noChangeArrowheads="1"/>
          </p:cNvSpPr>
          <p:nvPr/>
        </p:nvSpPr>
        <p:spPr bwMode="auto">
          <a:xfrm>
            <a:off x="7561262" y="23622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9" name="TextBox 31"/>
          <p:cNvSpPr txBox="1">
            <a:spLocks noChangeArrowheads="1"/>
          </p:cNvSpPr>
          <p:nvPr/>
        </p:nvSpPr>
        <p:spPr bwMode="auto">
          <a:xfrm>
            <a:off x="6646862" y="15240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30" name="TextBox 32"/>
          <p:cNvSpPr txBox="1">
            <a:spLocks noChangeArrowheads="1"/>
          </p:cNvSpPr>
          <p:nvPr/>
        </p:nvSpPr>
        <p:spPr bwMode="auto">
          <a:xfrm>
            <a:off x="7561262" y="15240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31" name="TextBox 33"/>
          <p:cNvSpPr txBox="1">
            <a:spLocks noChangeArrowheads="1"/>
          </p:cNvSpPr>
          <p:nvPr/>
        </p:nvSpPr>
        <p:spPr bwMode="auto">
          <a:xfrm>
            <a:off x="6723062" y="33528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33" name="TextBox 29"/>
          <p:cNvSpPr txBox="1">
            <a:spLocks noChangeArrowheads="1"/>
          </p:cNvSpPr>
          <p:nvPr/>
        </p:nvSpPr>
        <p:spPr bwMode="auto">
          <a:xfrm>
            <a:off x="8305800" y="32766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34" name="TextBox 29"/>
          <p:cNvSpPr txBox="1">
            <a:spLocks noChangeArrowheads="1"/>
          </p:cNvSpPr>
          <p:nvPr/>
        </p:nvSpPr>
        <p:spPr bwMode="auto">
          <a:xfrm>
            <a:off x="7391400" y="9144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35" name="TextBox 2"/>
          <p:cNvSpPr txBox="1">
            <a:spLocks noChangeArrowheads="1"/>
          </p:cNvSpPr>
          <p:nvPr/>
        </p:nvSpPr>
        <p:spPr bwMode="auto">
          <a:xfrm>
            <a:off x="3886200" y="9144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2" name="TextBox 1"/>
          <p:cNvSpPr txBox="1"/>
          <p:nvPr/>
        </p:nvSpPr>
        <p:spPr>
          <a:xfrm>
            <a:off x="7239000" y="1371600"/>
            <a:ext cx="1367081" cy="461665"/>
          </a:xfrm>
          <a:prstGeom prst="rect">
            <a:avLst/>
          </a:prstGeom>
          <a:noFill/>
        </p:spPr>
        <p:txBody>
          <a:bodyPr wrap="none" rtlCol="0">
            <a:spAutoFit/>
          </a:bodyPr>
          <a:lstStyle/>
          <a:p>
            <a:r>
              <a:rPr lang="en-US" dirty="0" err="1" smtClean="0">
                <a:solidFill>
                  <a:srgbClr val="0000FF"/>
                </a:solidFill>
              </a:rPr>
              <a:t>dN</a:t>
            </a:r>
            <a:r>
              <a:rPr lang="en-US" dirty="0" smtClean="0">
                <a:solidFill>
                  <a:srgbClr val="0000FF"/>
                </a:solidFill>
              </a:rPr>
              <a:t>/</a:t>
            </a:r>
            <a:r>
              <a:rPr lang="en-US" dirty="0" err="1" smtClean="0">
                <a:solidFill>
                  <a:srgbClr val="0000FF"/>
                </a:solidFill>
              </a:rPr>
              <a:t>dt</a:t>
            </a:r>
            <a:r>
              <a:rPr lang="en-US" dirty="0" smtClean="0">
                <a:solidFill>
                  <a:srgbClr val="0000FF"/>
                </a:solidFill>
              </a:rPr>
              <a:t> &lt; 0</a:t>
            </a:r>
            <a:endParaRPr lang="en-US" dirty="0">
              <a:solidFill>
                <a:srgbClr val="0000FF"/>
              </a:solidFill>
            </a:endParaRPr>
          </a:p>
        </p:txBody>
      </p:sp>
      <p:sp>
        <p:nvSpPr>
          <p:cNvPr id="37" name="TextBox 36"/>
          <p:cNvSpPr txBox="1"/>
          <p:nvPr/>
        </p:nvSpPr>
        <p:spPr>
          <a:xfrm>
            <a:off x="3357319" y="4267200"/>
            <a:ext cx="1367081" cy="461665"/>
          </a:xfrm>
          <a:prstGeom prst="rect">
            <a:avLst/>
          </a:prstGeom>
          <a:noFill/>
        </p:spPr>
        <p:txBody>
          <a:bodyPr wrap="none" rtlCol="0">
            <a:spAutoFit/>
          </a:bodyPr>
          <a:lstStyle/>
          <a:p>
            <a:r>
              <a:rPr lang="en-US" dirty="0" err="1" smtClean="0">
                <a:solidFill>
                  <a:srgbClr val="0000FF"/>
                </a:solidFill>
              </a:rPr>
              <a:t>dN</a:t>
            </a:r>
            <a:r>
              <a:rPr lang="en-US" dirty="0" smtClean="0">
                <a:solidFill>
                  <a:srgbClr val="0000FF"/>
                </a:solidFill>
              </a:rPr>
              <a:t>/</a:t>
            </a:r>
            <a:r>
              <a:rPr lang="en-US" dirty="0" err="1" smtClean="0">
                <a:solidFill>
                  <a:srgbClr val="0000FF"/>
                </a:solidFill>
              </a:rPr>
              <a:t>dt</a:t>
            </a:r>
            <a:r>
              <a:rPr lang="en-US" dirty="0" smtClean="0">
                <a:solidFill>
                  <a:srgbClr val="0000FF"/>
                </a:solidFill>
              </a:rPr>
              <a:t> &gt; 0</a:t>
            </a:r>
            <a:endParaRPr lang="en-US" dirty="0">
              <a:solidFill>
                <a:srgbClr val="0000FF"/>
              </a:solidFill>
            </a:endParaRPr>
          </a:p>
        </p:txBody>
      </p:sp>
      <p:cxnSp>
        <p:nvCxnSpPr>
          <p:cNvPr id="38" name="Straight Connector 37"/>
          <p:cNvCxnSpPr/>
          <p:nvPr/>
        </p:nvCxnSpPr>
        <p:spPr bwMode="auto">
          <a:xfrm>
            <a:off x="3200400" y="1752600"/>
            <a:ext cx="5791200" cy="3810000"/>
          </a:xfrm>
          <a:prstGeom prst="line">
            <a:avLst/>
          </a:prstGeom>
          <a:solidFill>
            <a:schemeClr val="accent1"/>
          </a:solidFill>
          <a:ln w="38100" cap="flat" cmpd="sng" algn="ctr">
            <a:solidFill>
              <a:srgbClr val="0000FF"/>
            </a:solidFill>
            <a:prstDash val="solid"/>
            <a:round/>
            <a:headEnd type="none" w="med" len="med"/>
            <a:tailEnd type="none" w="med" len="med"/>
          </a:ln>
          <a:effectLst/>
        </p:spPr>
      </p:cxnSp>
    </p:spTree>
    <p:extLst>
      <p:ext uri="{BB962C8B-B14F-4D97-AF65-F5344CB8AC3E}">
        <p14:creationId xmlns:p14="http://schemas.microsoft.com/office/powerpoint/2010/main" val="20911903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9458" name="Rectangle 4"/>
          <p:cNvSpPr>
            <a:spLocks noChangeArrowheads="1"/>
          </p:cNvSpPr>
          <p:nvPr/>
        </p:nvSpPr>
        <p:spPr bwMode="auto">
          <a:xfrm>
            <a:off x="3200400" y="838200"/>
            <a:ext cx="5791200" cy="5181600"/>
          </a:xfrm>
          <a:prstGeom prst="rect">
            <a:avLst/>
          </a:prstGeom>
          <a:noFill/>
          <a:ln w="9525">
            <a:solidFill>
              <a:schemeClr val="tx1"/>
            </a:solidFill>
            <a:miter lim="800000"/>
            <a:headEnd/>
            <a:tailEnd/>
          </a:ln>
        </p:spPr>
        <p:txBody>
          <a:bodyPr wrap="none" anchor="ctr"/>
          <a:lstStyle/>
          <a:p>
            <a:endParaRPr lang="en-US"/>
          </a:p>
        </p:txBody>
      </p:sp>
      <p:sp>
        <p:nvSpPr>
          <p:cNvPr id="19459" name="Text Box 5"/>
          <p:cNvSpPr txBox="1">
            <a:spLocks noChangeArrowheads="1"/>
          </p:cNvSpPr>
          <p:nvPr/>
        </p:nvSpPr>
        <p:spPr bwMode="auto">
          <a:xfrm rot="-5400000">
            <a:off x="1050856" y="3279131"/>
            <a:ext cx="3537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Blue fish (N</a:t>
            </a:r>
            <a:r>
              <a:rPr lang="en-US" baseline="-25000" dirty="0" smtClean="0">
                <a:latin typeface="Arial" charset="0"/>
              </a:rPr>
              <a:t>B</a:t>
            </a:r>
            <a:r>
              <a:rPr lang="en-US" dirty="0" smtClean="0">
                <a:latin typeface="Arial" charset="0"/>
              </a:rPr>
              <a:t>)</a:t>
            </a:r>
            <a:endParaRPr lang="en-US" dirty="0">
              <a:latin typeface="Arial" charset="0"/>
            </a:endParaRPr>
          </a:p>
        </p:txBody>
      </p:sp>
      <p:sp>
        <p:nvSpPr>
          <p:cNvPr id="19460" name="Text Box 6"/>
          <p:cNvSpPr txBox="1">
            <a:spLocks noChangeArrowheads="1"/>
          </p:cNvSpPr>
          <p:nvPr/>
        </p:nvSpPr>
        <p:spPr bwMode="auto">
          <a:xfrm>
            <a:off x="4351579" y="6091535"/>
            <a:ext cx="34970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Red fish (N</a:t>
            </a:r>
            <a:r>
              <a:rPr lang="en-US" baseline="-25000" dirty="0" smtClean="0">
                <a:latin typeface="Arial" charset="0"/>
              </a:rPr>
              <a:t>R</a:t>
            </a:r>
            <a:r>
              <a:rPr lang="en-US" dirty="0" smtClean="0">
                <a:latin typeface="Arial" charset="0"/>
              </a:rPr>
              <a:t>)</a:t>
            </a:r>
            <a:endParaRPr lang="en-US" dirty="0">
              <a:latin typeface="Arial" charset="0"/>
            </a:endParaRPr>
          </a:p>
        </p:txBody>
      </p:sp>
      <p:sp>
        <p:nvSpPr>
          <p:cNvPr id="19465" name="Text Box 12"/>
          <p:cNvSpPr txBox="1">
            <a:spLocks noChangeArrowheads="1"/>
          </p:cNvSpPr>
          <p:nvPr/>
        </p:nvSpPr>
        <p:spPr bwMode="auto">
          <a:xfrm>
            <a:off x="4967696" y="457200"/>
            <a:ext cx="1966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a:latin typeface="Arial" charset="0"/>
              </a:rPr>
              <a:t>PHASE </a:t>
            </a:r>
            <a:r>
              <a:rPr lang="en-US" sz="2000" dirty="0" smtClean="0">
                <a:latin typeface="Arial" charset="0"/>
              </a:rPr>
              <a:t>PLANE</a:t>
            </a:r>
            <a:endParaRPr lang="en-US" sz="2000" dirty="0">
              <a:latin typeface="Arial" charset="0"/>
            </a:endParaRPr>
          </a:p>
        </p:txBody>
      </p:sp>
      <p:pic>
        <p:nvPicPr>
          <p:cNvPr id="19466" name="Picture 14"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bwMode="auto">
          <a:xfrm>
            <a:off x="3200400" y="1981200"/>
            <a:ext cx="5791200" cy="2895600"/>
          </a:xfrm>
          <a:prstGeom prst="line">
            <a:avLst/>
          </a:prstGeom>
          <a:solidFill>
            <a:schemeClr val="accent1"/>
          </a:solidFill>
          <a:ln w="38100" cap="flat" cmpd="sng" algn="ctr">
            <a:solidFill>
              <a:srgbClr val="0000FF"/>
            </a:solidFill>
            <a:prstDash val="solid"/>
            <a:round/>
            <a:headEnd type="none" w="med" len="med"/>
            <a:tailEnd type="none" w="med" len="med"/>
          </a:ln>
          <a:effectLst/>
        </p:spPr>
      </p:cxnSp>
      <p:cxnSp>
        <p:nvCxnSpPr>
          <p:cNvPr id="88" name="Straight Connector 87"/>
          <p:cNvCxnSpPr/>
          <p:nvPr/>
        </p:nvCxnSpPr>
        <p:spPr bwMode="auto">
          <a:xfrm>
            <a:off x="3200400" y="1371600"/>
            <a:ext cx="5181600" cy="46482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2" name="TextBox 1"/>
          <p:cNvSpPr txBox="1"/>
          <p:nvPr/>
        </p:nvSpPr>
        <p:spPr>
          <a:xfrm>
            <a:off x="4191000" y="1524000"/>
            <a:ext cx="4394200" cy="1200328"/>
          </a:xfrm>
          <a:prstGeom prst="rect">
            <a:avLst/>
          </a:prstGeom>
          <a:noFill/>
        </p:spPr>
        <p:txBody>
          <a:bodyPr wrap="square" rtlCol="0">
            <a:spAutoFit/>
          </a:bodyPr>
          <a:lstStyle/>
          <a:p>
            <a:pPr algn="r"/>
            <a:r>
              <a:rPr lang="en-US" dirty="0" smtClean="0">
                <a:latin typeface="Arial"/>
                <a:cs typeface="Arial"/>
              </a:rPr>
              <a:t>Remember that the growth rate of each species on its isocline is ZERO.</a:t>
            </a:r>
            <a:endParaRPr lang="en-US" dirty="0">
              <a:latin typeface="Arial"/>
              <a:cs typeface="Arial"/>
            </a:endParaRPr>
          </a:p>
        </p:txBody>
      </p:sp>
    </p:spTree>
    <p:extLst>
      <p:ext uri="{BB962C8B-B14F-4D97-AF65-F5344CB8AC3E}">
        <p14:creationId xmlns:p14="http://schemas.microsoft.com/office/powerpoint/2010/main" val="38457425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36866" name="Picture 8"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4" descr="07-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9600"/>
            <a:ext cx="5546725"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5" descr="07-0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810000"/>
            <a:ext cx="54546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6"/>
          <p:cNvSpPr txBox="1">
            <a:spLocks noChangeArrowheads="1"/>
          </p:cNvSpPr>
          <p:nvPr/>
        </p:nvSpPr>
        <p:spPr bwMode="auto">
          <a:xfrm>
            <a:off x="3124200" y="914400"/>
            <a:ext cx="172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Arial" charset="0"/>
                <a:cs typeface="Arial" charset="0"/>
              </a:rPr>
              <a:t>Species 1 wins</a:t>
            </a:r>
          </a:p>
        </p:txBody>
      </p:sp>
      <p:sp>
        <p:nvSpPr>
          <p:cNvPr id="36870" name="TextBox 7"/>
          <p:cNvSpPr txBox="1">
            <a:spLocks noChangeArrowheads="1"/>
          </p:cNvSpPr>
          <p:nvPr/>
        </p:nvSpPr>
        <p:spPr bwMode="auto">
          <a:xfrm>
            <a:off x="3124200" y="4125913"/>
            <a:ext cx="1724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Arial" charset="0"/>
                <a:cs typeface="Arial" charset="0"/>
              </a:rPr>
              <a:t>Species 2 wins</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4" descr="07-0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5435600"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37891" name="Picture 7"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5" descr="07-0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486150"/>
            <a:ext cx="5573713"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6"/>
          <p:cNvSpPr txBox="1">
            <a:spLocks noChangeArrowheads="1"/>
          </p:cNvSpPr>
          <p:nvPr/>
        </p:nvSpPr>
        <p:spPr bwMode="auto">
          <a:xfrm>
            <a:off x="3124200" y="914400"/>
            <a:ext cx="2276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Arial" charset="0"/>
                <a:cs typeface="Arial" charset="0"/>
              </a:rPr>
              <a:t>Unstable equilibrium</a:t>
            </a:r>
          </a:p>
        </p:txBody>
      </p:sp>
      <p:sp>
        <p:nvSpPr>
          <p:cNvPr id="37894" name="TextBox 7"/>
          <p:cNvSpPr txBox="1">
            <a:spLocks noChangeArrowheads="1"/>
          </p:cNvSpPr>
          <p:nvPr/>
        </p:nvSpPr>
        <p:spPr bwMode="auto">
          <a:xfrm>
            <a:off x="3133725" y="3962400"/>
            <a:ext cx="2019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Arial" charset="0"/>
                <a:cs typeface="Arial" charset="0"/>
              </a:rPr>
              <a:t>Stable equilibrium</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ChangeArrowheads="1"/>
          </p:cNvSpPr>
          <p:nvPr/>
        </p:nvSpPr>
        <p:spPr bwMode="auto">
          <a:xfrm>
            <a:off x="533400" y="838200"/>
            <a:ext cx="82296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defRPr/>
            </a:pPr>
            <a:r>
              <a:rPr lang="en-US" sz="2000" dirty="0">
                <a:solidFill>
                  <a:srgbClr val="000000"/>
                </a:solidFill>
                <a:latin typeface="Arial" charset="0"/>
              </a:rPr>
              <a:t>V. Populations and Biotic Influences	</a:t>
            </a:r>
          </a:p>
          <a:p>
            <a:pPr>
              <a:tabLst>
                <a:tab pos="454025" algn="l"/>
                <a:tab pos="920750" algn="l"/>
                <a:tab pos="1373188" algn="l"/>
                <a:tab pos="1828800" algn="l"/>
                <a:tab pos="2284413" algn="l"/>
                <a:tab pos="2738438" algn="l"/>
              </a:tabLst>
              <a:defRPr/>
            </a:pPr>
            <a:r>
              <a:rPr lang="en-US" sz="2000" dirty="0">
                <a:solidFill>
                  <a:srgbClr val="000000"/>
                </a:solidFill>
                <a:latin typeface="Arial" charset="0"/>
              </a:rPr>
              <a:t>	. . . . . . . . </a:t>
            </a:r>
            <a:endParaRPr lang="en-US" sz="2000" dirty="0">
              <a:latin typeface="Arial" charset="0"/>
            </a:endParaRPr>
          </a:p>
          <a:p>
            <a:pPr marL="1354138" lvl="1" indent="-609600">
              <a:tabLst>
                <a:tab pos="454025" algn="l"/>
                <a:tab pos="920750" algn="l"/>
                <a:tab pos="1373188" algn="l"/>
                <a:tab pos="1828800" algn="l"/>
                <a:tab pos="2284413" algn="l"/>
                <a:tab pos="2738438" algn="l"/>
              </a:tabLst>
              <a:defRPr/>
            </a:pPr>
            <a:r>
              <a:rPr lang="en-US" sz="2000" dirty="0">
                <a:latin typeface="Arial" charset="0"/>
              </a:rPr>
              <a:t>	3.	Simple Models of Competition --</a:t>
            </a:r>
          </a:p>
          <a:p>
            <a:pPr>
              <a:tabLst>
                <a:tab pos="454025" algn="l"/>
                <a:tab pos="920750" algn="l"/>
                <a:tab pos="1373188" algn="l"/>
                <a:tab pos="1828800" algn="l"/>
                <a:tab pos="2284413" algn="l"/>
                <a:tab pos="2738438" algn="l"/>
              </a:tabLst>
              <a:defRPr/>
            </a:pPr>
            <a:r>
              <a:rPr lang="en-US" sz="2000" dirty="0">
                <a:latin typeface="Arial" charset="0"/>
              </a:rPr>
              <a:t>			a.	</a:t>
            </a:r>
            <a:r>
              <a:rPr lang="en-US" sz="2000" dirty="0" err="1">
                <a:latin typeface="Arial" charset="0"/>
              </a:rPr>
              <a:t>Lotka-Volterra</a:t>
            </a:r>
            <a:r>
              <a:rPr lang="en-US" sz="2000" dirty="0">
                <a:latin typeface="Arial" charset="0"/>
              </a:rPr>
              <a:t> equations and isoclines</a:t>
            </a:r>
          </a:p>
          <a:p>
            <a:pPr>
              <a:tabLst>
                <a:tab pos="454025" algn="l"/>
                <a:tab pos="920750" algn="l"/>
                <a:tab pos="1373188" algn="l"/>
                <a:tab pos="1828800" algn="l"/>
                <a:tab pos="2284413" algn="l"/>
                <a:tab pos="2738438" algn="l"/>
              </a:tabLst>
              <a:defRPr/>
            </a:pPr>
            <a:r>
              <a:rPr lang="en-US" sz="2000" dirty="0">
                <a:latin typeface="Arial" charset="0"/>
              </a:rPr>
              <a:t>			</a:t>
            </a:r>
            <a:r>
              <a:rPr lang="en-US" sz="2000" dirty="0" smtClean="0">
                <a:latin typeface="Arial" charset="0"/>
              </a:rPr>
              <a:t>b.</a:t>
            </a:r>
            <a:r>
              <a:rPr lang="en-US" sz="2000" dirty="0">
                <a:latin typeface="Arial" charset="0"/>
              </a:rPr>
              <a:t>	</a:t>
            </a:r>
            <a:r>
              <a:rPr lang="en-US" sz="2000" u="sng" dirty="0">
                <a:solidFill>
                  <a:srgbClr val="FF0000"/>
                </a:solidFill>
                <a:latin typeface="Arial" charset="0"/>
              </a:rPr>
              <a:t>Predictions</a:t>
            </a:r>
            <a:r>
              <a:rPr lang="en-US" sz="2000" dirty="0">
                <a:latin typeface="Arial" charset="0"/>
              </a:rPr>
              <a:t>:  The model allows us to make predictions about what factors determine competitive outcomes. </a:t>
            </a:r>
          </a:p>
          <a:p>
            <a:pPr>
              <a:tabLst>
                <a:tab pos="454025" algn="l"/>
                <a:tab pos="920750" algn="l"/>
                <a:tab pos="1373188" algn="l"/>
                <a:tab pos="1828800" algn="l"/>
                <a:tab pos="2284413" algn="l"/>
                <a:tab pos="2738438" algn="l"/>
              </a:tabLst>
              <a:defRPr/>
            </a:pPr>
            <a:endParaRPr lang="en-US" sz="2000" dirty="0">
              <a:latin typeface="Arial" charset="0"/>
            </a:endParaRPr>
          </a:p>
          <a:p>
            <a:pPr marL="2232025" indent="-2232025">
              <a:tabLst>
                <a:tab pos="454025" algn="l"/>
                <a:tab pos="920750" algn="l"/>
                <a:tab pos="1373188" algn="l"/>
                <a:tab pos="1828800" algn="l"/>
                <a:tab pos="2284413" algn="l"/>
                <a:tab pos="2738438" algn="l"/>
              </a:tabLst>
              <a:defRPr/>
            </a:pPr>
            <a:r>
              <a:rPr lang="en-US" sz="2000" dirty="0">
                <a:latin typeface="Arial" charset="0"/>
              </a:rPr>
              <a:t>				</a:t>
            </a:r>
            <a:r>
              <a:rPr lang="en-US" sz="2000" dirty="0" err="1">
                <a:latin typeface="Arial" charset="0"/>
              </a:rPr>
              <a:t>i</a:t>
            </a:r>
            <a:r>
              <a:rPr lang="en-US" sz="2000" dirty="0">
                <a:latin typeface="Arial" charset="0"/>
              </a:rPr>
              <a:t>.	Competition can lead to one of four outcomes (1 always wins, 2 always wins, 1</a:t>
            </a:r>
            <a:r>
              <a:rPr lang="en-US" sz="1800" dirty="0">
                <a:latin typeface="Arial" charset="0"/>
              </a:rPr>
              <a:t>&amp;</a:t>
            </a:r>
            <a:r>
              <a:rPr lang="en-US" sz="2000" dirty="0">
                <a:latin typeface="Arial" charset="0"/>
              </a:rPr>
              <a:t>2 coexist or either 1 or 2 can win depending on initial abundances).  </a:t>
            </a:r>
            <a:endParaRPr lang="en-US" sz="2000" dirty="0" smtClean="0">
              <a:latin typeface="Arial" charset="0"/>
            </a:endParaRPr>
          </a:p>
          <a:p>
            <a:pPr marL="2232025" indent="-2232025">
              <a:tabLst>
                <a:tab pos="454025" algn="l"/>
                <a:tab pos="920750" algn="l"/>
                <a:tab pos="1373188" algn="l"/>
                <a:tab pos="1828800" algn="l"/>
                <a:tab pos="2284413" algn="l"/>
                <a:tab pos="2738438" algn="l"/>
              </a:tabLst>
              <a:defRPr/>
            </a:pPr>
            <a:endParaRPr lang="en-US" sz="2000" dirty="0">
              <a:latin typeface="Arial" charset="0"/>
            </a:endParaRPr>
          </a:p>
          <a:p>
            <a:pPr marL="2232025" indent="-2232025">
              <a:tabLst>
                <a:tab pos="454025" algn="l"/>
                <a:tab pos="920750" algn="l"/>
                <a:tab pos="1373188" algn="l"/>
                <a:tab pos="1828800" algn="l"/>
                <a:tab pos="2284413" algn="l"/>
                <a:tab pos="2738438" algn="l"/>
              </a:tabLst>
              <a:defRPr/>
            </a:pPr>
            <a:r>
              <a:rPr lang="en-US" sz="2000" dirty="0">
                <a:latin typeface="Arial" charset="0"/>
              </a:rPr>
              <a:t>				ii.	Competitive outcome is dependent on K and </a:t>
            </a:r>
            <a:r>
              <a:rPr lang="en-US" sz="2000" dirty="0">
                <a:latin typeface="Symbol" charset="0"/>
                <a:sym typeface="Symbol" charset="0"/>
              </a:rPr>
              <a:t></a:t>
            </a:r>
            <a:r>
              <a:rPr lang="en-US" sz="2000" dirty="0">
                <a:latin typeface="Arial" charset="0"/>
              </a:rPr>
              <a:t>. Species with higher K and/or lower </a:t>
            </a:r>
            <a:r>
              <a:rPr lang="en-US" sz="2000" dirty="0">
                <a:latin typeface="Arial" charset="0"/>
                <a:sym typeface="Symbol" charset="0"/>
              </a:rPr>
              <a:t></a:t>
            </a:r>
            <a:r>
              <a:rPr lang="en-US" sz="2000" baseline="-25000" dirty="0">
                <a:latin typeface="Arial" charset="0"/>
              </a:rPr>
              <a:t>12</a:t>
            </a:r>
            <a:r>
              <a:rPr lang="en-US" sz="2000" dirty="0">
                <a:latin typeface="Arial" charset="0"/>
              </a:rPr>
              <a:t> will be better competitors.  </a:t>
            </a:r>
          </a:p>
          <a:p>
            <a:pPr>
              <a:tabLst>
                <a:tab pos="454025" algn="l"/>
                <a:tab pos="920750" algn="l"/>
                <a:tab pos="1373188" algn="l"/>
                <a:tab pos="1828800" algn="l"/>
                <a:tab pos="2284413" algn="l"/>
                <a:tab pos="2738438" algn="l"/>
              </a:tabLst>
              <a:defRPr/>
            </a:pPr>
            <a:endParaRPr lang="en-US" sz="2000" dirty="0">
              <a:latin typeface="Arial" charset="0"/>
            </a:endParaRPr>
          </a:p>
          <a:p>
            <a:pPr marL="1354138" lvl="1" indent="-609600">
              <a:tabLst>
                <a:tab pos="454025" algn="l"/>
                <a:tab pos="920750" algn="l"/>
                <a:tab pos="1373188" algn="l"/>
                <a:tab pos="1828800" algn="l"/>
                <a:tab pos="2284413" algn="l"/>
                <a:tab pos="2738438" algn="l"/>
              </a:tabLst>
              <a:defRPr/>
            </a:pPr>
            <a:endParaRPr lang="en-US" sz="2000" dirty="0">
              <a:latin typeface="Arial" charset="0"/>
            </a:endParaRPr>
          </a:p>
        </p:txBody>
      </p:sp>
      <p:sp>
        <p:nvSpPr>
          <p:cNvPr id="41986"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41987" name="Picture 6"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43010" name="Picture 8"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4" descr="07-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9600"/>
            <a:ext cx="5546725"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5" descr="07-0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810000"/>
            <a:ext cx="54546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6"/>
          <p:cNvSpPr txBox="1">
            <a:spLocks noChangeArrowheads="1"/>
          </p:cNvSpPr>
          <p:nvPr/>
        </p:nvSpPr>
        <p:spPr bwMode="auto">
          <a:xfrm>
            <a:off x="3124200" y="914400"/>
            <a:ext cx="172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Arial" charset="0"/>
                <a:cs typeface="Arial" charset="0"/>
              </a:rPr>
              <a:t>Species 1 wins</a:t>
            </a:r>
          </a:p>
        </p:txBody>
      </p:sp>
      <p:sp>
        <p:nvSpPr>
          <p:cNvPr id="43014" name="TextBox 7"/>
          <p:cNvSpPr txBox="1">
            <a:spLocks noChangeArrowheads="1"/>
          </p:cNvSpPr>
          <p:nvPr/>
        </p:nvSpPr>
        <p:spPr bwMode="auto">
          <a:xfrm>
            <a:off x="3124200" y="4125913"/>
            <a:ext cx="1724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Arial" charset="0"/>
                <a:cs typeface="Arial" charset="0"/>
              </a:rPr>
              <a:t>Species 2 wins</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p:cNvSpPr>
            <a:spLocks noChangeArrowheads="1"/>
          </p:cNvSpPr>
          <p:nvPr/>
        </p:nvSpPr>
        <p:spPr bwMode="auto">
          <a:xfrm>
            <a:off x="533400" y="838200"/>
            <a:ext cx="82296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dirty="0">
                <a:solidFill>
                  <a:srgbClr val="000000"/>
                </a:solidFill>
                <a:latin typeface="Arial" charset="0"/>
              </a:rPr>
              <a:t>V. Populations and Biotic Influences	</a:t>
            </a:r>
          </a:p>
          <a:p>
            <a:pPr>
              <a:tabLst>
                <a:tab pos="454025" algn="l"/>
                <a:tab pos="920750" algn="l"/>
                <a:tab pos="1373188" algn="l"/>
                <a:tab pos="1828800" algn="l"/>
                <a:tab pos="2284413" algn="l"/>
                <a:tab pos="2738438" algn="l"/>
              </a:tabLst>
            </a:pPr>
            <a:r>
              <a:rPr lang="en-US" sz="2000" dirty="0">
                <a:solidFill>
                  <a:srgbClr val="000000"/>
                </a:solidFill>
                <a:latin typeface="Arial" charset="0"/>
              </a:rPr>
              <a:t>	. . . . . . . . </a:t>
            </a:r>
            <a:endParaRPr lang="en-US" sz="2000" dirty="0">
              <a:latin typeface="Arial" charset="0"/>
            </a:endParaRPr>
          </a:p>
          <a:p>
            <a:pPr marL="1354138" lvl="1" indent="-609600">
              <a:tabLst>
                <a:tab pos="454025" algn="l"/>
                <a:tab pos="920750" algn="l"/>
                <a:tab pos="1373188" algn="l"/>
                <a:tab pos="1828800" algn="l"/>
                <a:tab pos="2284413" algn="l"/>
                <a:tab pos="2738438" algn="l"/>
              </a:tabLst>
            </a:pPr>
            <a:r>
              <a:rPr lang="en-US" sz="2000" dirty="0">
                <a:latin typeface="Arial" charset="0"/>
              </a:rPr>
              <a:t>	3.	Simple Models of Competition --</a:t>
            </a:r>
          </a:p>
          <a:p>
            <a:pPr>
              <a:tabLst>
                <a:tab pos="454025" algn="l"/>
                <a:tab pos="920750" algn="l"/>
                <a:tab pos="1373188" algn="l"/>
                <a:tab pos="1828800" algn="l"/>
                <a:tab pos="2284413" algn="l"/>
                <a:tab pos="2738438" algn="l"/>
              </a:tabLst>
            </a:pPr>
            <a:r>
              <a:rPr lang="en-US" sz="2000" dirty="0">
                <a:latin typeface="Arial" charset="0"/>
              </a:rPr>
              <a:t>			a.	</a:t>
            </a:r>
            <a:r>
              <a:rPr lang="en-US" sz="2000" dirty="0" err="1">
                <a:latin typeface="Arial" charset="0"/>
              </a:rPr>
              <a:t>Lotka-Volterra</a:t>
            </a:r>
            <a:r>
              <a:rPr lang="en-US" sz="2000" dirty="0">
                <a:latin typeface="Arial" charset="0"/>
              </a:rPr>
              <a:t> equations and isoclines</a:t>
            </a:r>
          </a:p>
          <a:p>
            <a:pPr>
              <a:tabLst>
                <a:tab pos="454025" algn="l"/>
                <a:tab pos="920750" algn="l"/>
                <a:tab pos="1373188" algn="l"/>
                <a:tab pos="1828800" algn="l"/>
                <a:tab pos="2284413" algn="l"/>
                <a:tab pos="2738438" algn="l"/>
              </a:tabLst>
            </a:pPr>
            <a:r>
              <a:rPr lang="en-US" sz="2000" dirty="0">
                <a:latin typeface="Arial" charset="0"/>
              </a:rPr>
              <a:t>			b.	</a:t>
            </a:r>
            <a:r>
              <a:rPr lang="en-US" sz="2000" u="sng" dirty="0" smtClean="0">
                <a:solidFill>
                  <a:srgbClr val="FF0000"/>
                </a:solidFill>
                <a:latin typeface="Arial" charset="0"/>
              </a:rPr>
              <a:t>Predictions</a:t>
            </a:r>
            <a:r>
              <a:rPr lang="en-US" sz="2000" dirty="0">
                <a:latin typeface="Arial" charset="0"/>
              </a:rPr>
              <a:t>:  The model allows us to make predictions about what factors determine competitive outcomes. </a:t>
            </a:r>
          </a:p>
          <a:p>
            <a:pPr>
              <a:tabLst>
                <a:tab pos="454025" algn="l"/>
                <a:tab pos="920750" algn="l"/>
                <a:tab pos="1373188" algn="l"/>
                <a:tab pos="1828800" algn="l"/>
                <a:tab pos="2284413" algn="l"/>
                <a:tab pos="2738438" algn="l"/>
              </a:tabLst>
            </a:pPr>
            <a:r>
              <a:rPr lang="en-US" sz="2000" dirty="0">
                <a:latin typeface="Arial" charset="0"/>
              </a:rPr>
              <a:t>				</a:t>
            </a:r>
            <a:r>
              <a:rPr lang="en-US" sz="2000" dirty="0" err="1">
                <a:latin typeface="Arial" charset="0"/>
              </a:rPr>
              <a:t>i</a:t>
            </a:r>
            <a:r>
              <a:rPr lang="en-US" sz="2000" dirty="0">
                <a:latin typeface="Arial" charset="0"/>
              </a:rPr>
              <a:t>.	Competition can lead to one of four outcomes 				ii.	Competitive outcome is dependent on K and </a:t>
            </a:r>
            <a:r>
              <a:rPr lang="en-US" sz="2000" dirty="0">
                <a:latin typeface="Symbol" charset="0"/>
                <a:cs typeface="Symbol" charset="0"/>
              </a:rPr>
              <a:t>a</a:t>
            </a:r>
            <a:endParaRPr lang="en-US" sz="2000" dirty="0">
              <a:latin typeface="Arial" charset="0"/>
              <a:cs typeface="Symbol" charset="0"/>
            </a:endParaRPr>
          </a:p>
          <a:p>
            <a:pPr>
              <a:tabLst>
                <a:tab pos="454025" algn="l"/>
                <a:tab pos="920750" algn="l"/>
                <a:tab pos="1373188" algn="l"/>
                <a:tab pos="1828800" algn="l"/>
                <a:tab pos="2284413" algn="l"/>
                <a:tab pos="2738438" algn="l"/>
              </a:tabLst>
            </a:pPr>
            <a:r>
              <a:rPr lang="en-US" sz="2000" dirty="0">
                <a:latin typeface="Arial" charset="0"/>
                <a:cs typeface="Symbol" charset="0"/>
              </a:rPr>
              <a:t>				iii.	Competitive outcome is not dependent on r</a:t>
            </a:r>
          </a:p>
          <a:p>
            <a:pPr>
              <a:tabLst>
                <a:tab pos="454025" algn="l"/>
                <a:tab pos="920750" algn="l"/>
                <a:tab pos="1373188" algn="l"/>
                <a:tab pos="1828800" algn="l"/>
                <a:tab pos="2284413" algn="l"/>
                <a:tab pos="2738438" algn="l"/>
              </a:tabLst>
            </a:pPr>
            <a:r>
              <a:rPr lang="en-US" sz="2000" dirty="0">
                <a:latin typeface="Arial" charset="0"/>
                <a:cs typeface="Symbol" charset="0"/>
              </a:rPr>
              <a:t>			</a:t>
            </a:r>
          </a:p>
          <a:p>
            <a:pPr>
              <a:tabLst>
                <a:tab pos="454025" algn="l"/>
                <a:tab pos="920750" algn="l"/>
                <a:tab pos="1373188" algn="l"/>
                <a:tab pos="1828800" algn="l"/>
                <a:tab pos="2284413" algn="l"/>
                <a:tab pos="2738438" algn="l"/>
              </a:tabLst>
            </a:pPr>
            <a:endParaRPr lang="en-US" sz="2000" dirty="0">
              <a:latin typeface="Arial" charset="0"/>
              <a:cs typeface="Symbol" charset="0"/>
            </a:endParaRPr>
          </a:p>
        </p:txBody>
      </p:sp>
      <p:sp>
        <p:nvSpPr>
          <p:cNvPr id="44034"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graphicFrame>
        <p:nvGraphicFramePr>
          <p:cNvPr id="44035" name="Object 2"/>
          <p:cNvGraphicFramePr>
            <a:graphicFrameLocks noChangeAspect="1"/>
          </p:cNvGraphicFramePr>
          <p:nvPr/>
        </p:nvGraphicFramePr>
        <p:xfrm>
          <a:off x="3316288" y="4572000"/>
          <a:ext cx="2371725" cy="442913"/>
        </p:xfrm>
        <a:graphic>
          <a:graphicData uri="http://schemas.openxmlformats.org/presentationml/2006/ole">
            <mc:AlternateContent xmlns:mc="http://schemas.openxmlformats.org/markup-compatibility/2006">
              <mc:Choice xmlns:v="urn:schemas-microsoft-com:vml" Requires="v">
                <p:oleObj spid="_x0000_s44108" name="Equation" r:id="rId3" imgW="952500" imgH="177800" progId="Equation.3">
                  <p:embed/>
                </p:oleObj>
              </mc:Choice>
              <mc:Fallback>
                <p:oleObj name="Equation" r:id="rId3" imgW="952500" imgH="1778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6288" y="4572000"/>
                        <a:ext cx="2371725"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44036" name="Object 3"/>
          <p:cNvGraphicFramePr>
            <a:graphicFrameLocks noChangeAspect="1"/>
          </p:cNvGraphicFramePr>
          <p:nvPr/>
        </p:nvGraphicFramePr>
        <p:xfrm>
          <a:off x="3313113" y="5348288"/>
          <a:ext cx="2433637" cy="442912"/>
        </p:xfrm>
        <a:graphic>
          <a:graphicData uri="http://schemas.openxmlformats.org/presentationml/2006/ole">
            <mc:AlternateContent xmlns:mc="http://schemas.openxmlformats.org/markup-compatibility/2006">
              <mc:Choice xmlns:v="urn:schemas-microsoft-com:vml" Requires="v">
                <p:oleObj spid="_x0000_s44109" name="Equation" r:id="rId5" imgW="977900" imgH="177800" progId="Equation.3">
                  <p:embed/>
                </p:oleObj>
              </mc:Choice>
              <mc:Fallback>
                <p:oleObj name="Equation" r:id="rId5" imgW="977900" imgH="1778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3113" y="5348288"/>
                        <a:ext cx="2433637"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44037" name="Picture 8" descr="EcologyTo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ooked_Island_backdune_20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143708050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43010" name="Picture 8"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4" descr="07-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9600"/>
            <a:ext cx="5546725"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5" descr="07-0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810000"/>
            <a:ext cx="54546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6"/>
          <p:cNvSpPr txBox="1">
            <a:spLocks noChangeArrowheads="1"/>
          </p:cNvSpPr>
          <p:nvPr/>
        </p:nvSpPr>
        <p:spPr bwMode="auto">
          <a:xfrm>
            <a:off x="3124200" y="914400"/>
            <a:ext cx="172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Arial" charset="0"/>
                <a:cs typeface="Arial" charset="0"/>
              </a:rPr>
              <a:t>Species 1 wins</a:t>
            </a:r>
          </a:p>
        </p:txBody>
      </p:sp>
      <p:sp>
        <p:nvSpPr>
          <p:cNvPr id="43014" name="TextBox 7"/>
          <p:cNvSpPr txBox="1">
            <a:spLocks noChangeArrowheads="1"/>
          </p:cNvSpPr>
          <p:nvPr/>
        </p:nvSpPr>
        <p:spPr bwMode="auto">
          <a:xfrm>
            <a:off x="3124200" y="4125913"/>
            <a:ext cx="1724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Arial" charset="0"/>
                <a:cs typeface="Arial" charset="0"/>
              </a:rPr>
              <a:t>Species 2 wins</a:t>
            </a:r>
          </a:p>
        </p:txBody>
      </p:sp>
    </p:spTree>
    <p:extLst>
      <p:ext uri="{BB962C8B-B14F-4D97-AF65-F5344CB8AC3E}">
        <p14:creationId xmlns:p14="http://schemas.microsoft.com/office/powerpoint/2010/main" val="5144359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4" descr="07-0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5435600"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37891" name="Picture 7"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5" descr="07-0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486150"/>
            <a:ext cx="5573713"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6"/>
          <p:cNvSpPr txBox="1">
            <a:spLocks noChangeArrowheads="1"/>
          </p:cNvSpPr>
          <p:nvPr/>
        </p:nvSpPr>
        <p:spPr bwMode="auto">
          <a:xfrm>
            <a:off x="3124200" y="914400"/>
            <a:ext cx="2276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Arial" charset="0"/>
                <a:cs typeface="Arial" charset="0"/>
              </a:rPr>
              <a:t>Unstable equilibrium</a:t>
            </a:r>
          </a:p>
        </p:txBody>
      </p:sp>
      <p:sp>
        <p:nvSpPr>
          <p:cNvPr id="37894" name="TextBox 7"/>
          <p:cNvSpPr txBox="1">
            <a:spLocks noChangeArrowheads="1"/>
          </p:cNvSpPr>
          <p:nvPr/>
        </p:nvSpPr>
        <p:spPr bwMode="auto">
          <a:xfrm>
            <a:off x="3133725" y="3962400"/>
            <a:ext cx="2019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Arial" charset="0"/>
                <a:cs typeface="Arial" charset="0"/>
              </a:rPr>
              <a:t>Stable equilibrium</a:t>
            </a:r>
          </a:p>
        </p:txBody>
      </p:sp>
    </p:spTree>
    <p:extLst>
      <p:ext uri="{BB962C8B-B14F-4D97-AF65-F5344CB8AC3E}">
        <p14:creationId xmlns:p14="http://schemas.microsoft.com/office/powerpoint/2010/main" val="323933698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3"/>
          <p:cNvSpPr>
            <a:spLocks noChangeArrowheads="1"/>
          </p:cNvSpPr>
          <p:nvPr/>
        </p:nvSpPr>
        <p:spPr bwMode="auto">
          <a:xfrm>
            <a:off x="533400" y="838200"/>
            <a:ext cx="82296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dirty="0">
                <a:solidFill>
                  <a:srgbClr val="000000"/>
                </a:solidFill>
                <a:latin typeface="Arial" charset="0"/>
              </a:rPr>
              <a:t>V. Populations and Biotic Influences	</a:t>
            </a:r>
          </a:p>
          <a:p>
            <a:pPr>
              <a:tabLst>
                <a:tab pos="454025" algn="l"/>
                <a:tab pos="920750" algn="l"/>
                <a:tab pos="1373188" algn="l"/>
                <a:tab pos="1828800" algn="l"/>
                <a:tab pos="2284413" algn="l"/>
                <a:tab pos="2738438" algn="l"/>
              </a:tabLst>
            </a:pPr>
            <a:r>
              <a:rPr lang="en-US" sz="2000" dirty="0">
                <a:solidFill>
                  <a:srgbClr val="000000"/>
                </a:solidFill>
                <a:latin typeface="Arial" charset="0"/>
              </a:rPr>
              <a:t>	. . . . . . . . </a:t>
            </a:r>
            <a:endParaRPr lang="en-US" sz="2000" dirty="0">
              <a:latin typeface="Arial" charset="0"/>
            </a:endParaRPr>
          </a:p>
          <a:p>
            <a:pPr marL="1354138" lvl="1" indent="-609600">
              <a:tabLst>
                <a:tab pos="454025" algn="l"/>
                <a:tab pos="920750" algn="l"/>
                <a:tab pos="1373188" algn="l"/>
                <a:tab pos="1828800" algn="l"/>
                <a:tab pos="2284413" algn="l"/>
                <a:tab pos="2738438" algn="l"/>
              </a:tabLst>
            </a:pPr>
            <a:r>
              <a:rPr lang="en-US" sz="2000" dirty="0">
                <a:latin typeface="Arial" charset="0"/>
              </a:rPr>
              <a:t>	3.	Simple Models of Competition --</a:t>
            </a:r>
          </a:p>
          <a:p>
            <a:pPr>
              <a:tabLst>
                <a:tab pos="454025" algn="l"/>
                <a:tab pos="920750" algn="l"/>
                <a:tab pos="1373188" algn="l"/>
                <a:tab pos="1828800" algn="l"/>
                <a:tab pos="2284413" algn="l"/>
                <a:tab pos="2738438" algn="l"/>
              </a:tabLst>
            </a:pPr>
            <a:r>
              <a:rPr lang="en-US" sz="2000" dirty="0">
                <a:latin typeface="Arial" charset="0"/>
              </a:rPr>
              <a:t>			a.	</a:t>
            </a:r>
            <a:r>
              <a:rPr lang="en-US" sz="2000" dirty="0" err="1">
                <a:latin typeface="Arial" charset="0"/>
              </a:rPr>
              <a:t>Lotka-Volterra</a:t>
            </a:r>
            <a:r>
              <a:rPr lang="en-US" sz="2000" dirty="0">
                <a:latin typeface="Arial" charset="0"/>
              </a:rPr>
              <a:t> equations and isoclines</a:t>
            </a:r>
          </a:p>
          <a:p>
            <a:pPr>
              <a:tabLst>
                <a:tab pos="454025" algn="l"/>
                <a:tab pos="920750" algn="l"/>
                <a:tab pos="1373188" algn="l"/>
                <a:tab pos="1828800" algn="l"/>
                <a:tab pos="2284413" algn="l"/>
                <a:tab pos="2738438" algn="l"/>
              </a:tabLst>
            </a:pPr>
            <a:r>
              <a:rPr lang="en-US" sz="2000" dirty="0">
                <a:latin typeface="Arial" charset="0"/>
              </a:rPr>
              <a:t>			b.	</a:t>
            </a:r>
            <a:r>
              <a:rPr lang="en-US" sz="2000" u="sng" dirty="0" smtClean="0">
                <a:latin typeface="Arial" charset="0"/>
              </a:rPr>
              <a:t>Predictions</a:t>
            </a:r>
            <a:r>
              <a:rPr lang="en-US" sz="2000" dirty="0">
                <a:latin typeface="Arial" charset="0"/>
              </a:rPr>
              <a:t>:  The model allows us to make predictions about what factors determine competitive outcomes. </a:t>
            </a:r>
          </a:p>
          <a:p>
            <a:pPr>
              <a:tabLst>
                <a:tab pos="454025" algn="l"/>
                <a:tab pos="920750" algn="l"/>
                <a:tab pos="1373188" algn="l"/>
                <a:tab pos="1828800" algn="l"/>
                <a:tab pos="2284413" algn="l"/>
                <a:tab pos="2738438" algn="l"/>
              </a:tabLst>
            </a:pPr>
            <a:r>
              <a:rPr lang="en-US" sz="2000" dirty="0">
                <a:latin typeface="Arial" charset="0"/>
              </a:rPr>
              <a:t>				</a:t>
            </a:r>
            <a:r>
              <a:rPr lang="en-US" sz="2000" dirty="0" err="1">
                <a:latin typeface="Arial" charset="0"/>
              </a:rPr>
              <a:t>i</a:t>
            </a:r>
            <a:r>
              <a:rPr lang="en-US" sz="2000" dirty="0">
                <a:latin typeface="Arial" charset="0"/>
              </a:rPr>
              <a:t>.	Competition can lead to one of four outcomes 				ii.	Competitive outcome is dependent on K and </a:t>
            </a:r>
            <a:r>
              <a:rPr lang="en-US" sz="2000" dirty="0">
                <a:latin typeface="Symbol" charset="0"/>
                <a:cs typeface="Symbol" charset="0"/>
              </a:rPr>
              <a:t>a</a:t>
            </a:r>
          </a:p>
          <a:p>
            <a:pPr>
              <a:tabLst>
                <a:tab pos="454025" algn="l"/>
                <a:tab pos="920750" algn="l"/>
                <a:tab pos="1373188" algn="l"/>
                <a:tab pos="1828800" algn="l"/>
                <a:tab pos="2284413" algn="l"/>
                <a:tab pos="2738438" algn="l"/>
              </a:tabLst>
            </a:pPr>
            <a:r>
              <a:rPr lang="en-US" sz="2000" dirty="0">
                <a:latin typeface="Arial" charset="0"/>
                <a:cs typeface="Symbol" charset="0"/>
              </a:rPr>
              <a:t>				iii.	Competitive outcome is not dependent on r</a:t>
            </a:r>
          </a:p>
          <a:p>
            <a:pPr>
              <a:tabLst>
                <a:tab pos="454025" algn="l"/>
                <a:tab pos="920750" algn="l"/>
                <a:tab pos="1373188" algn="l"/>
                <a:tab pos="1828800" algn="l"/>
                <a:tab pos="2284413" algn="l"/>
                <a:tab pos="2738438" algn="l"/>
              </a:tabLst>
            </a:pPr>
            <a:endParaRPr lang="en-US" sz="2000" dirty="0">
              <a:latin typeface="Arial" charset="0"/>
              <a:cs typeface="Symbol" charset="0"/>
            </a:endParaRPr>
          </a:p>
          <a:p>
            <a:pPr>
              <a:tabLst>
                <a:tab pos="454025" algn="l"/>
                <a:tab pos="920750" algn="l"/>
                <a:tab pos="1373188" algn="l"/>
                <a:tab pos="1828800" algn="l"/>
                <a:tab pos="2284413" algn="l"/>
                <a:tab pos="2738438" algn="l"/>
              </a:tabLst>
            </a:pPr>
            <a:r>
              <a:rPr lang="en-US" sz="2000" dirty="0">
                <a:latin typeface="Arial" charset="0"/>
                <a:cs typeface="Symbol" charset="0"/>
              </a:rPr>
              <a:t>				</a:t>
            </a:r>
            <a:r>
              <a:rPr lang="en-US" sz="2000" dirty="0">
                <a:solidFill>
                  <a:srgbClr val="FF0000"/>
                </a:solidFill>
                <a:latin typeface="Arial" charset="0"/>
                <a:cs typeface="Symbol" charset="0"/>
              </a:rPr>
              <a:t>iv.	Coexistence requires that intraspecific competition</a:t>
            </a:r>
          </a:p>
          <a:p>
            <a:pPr>
              <a:tabLst>
                <a:tab pos="454025" algn="l"/>
                <a:tab pos="920750" algn="l"/>
                <a:tab pos="1373188" algn="l"/>
                <a:tab pos="1828800" algn="l"/>
                <a:tab pos="2284413" algn="l"/>
                <a:tab pos="2738438" algn="l"/>
              </a:tabLst>
            </a:pPr>
            <a:r>
              <a:rPr lang="en-US" sz="2000" dirty="0">
                <a:solidFill>
                  <a:srgbClr val="FF0000"/>
                </a:solidFill>
                <a:latin typeface="Arial" charset="0"/>
                <a:cs typeface="Symbol" charset="0"/>
              </a:rPr>
              <a:t>					(=1) is greater than interspecific competition </a:t>
            </a:r>
          </a:p>
          <a:p>
            <a:pPr>
              <a:tabLst>
                <a:tab pos="454025" algn="l"/>
                <a:tab pos="920750" algn="l"/>
                <a:tab pos="1373188" algn="l"/>
                <a:tab pos="1828800" algn="l"/>
                <a:tab pos="2284413" algn="l"/>
                <a:tab pos="2738438" algn="l"/>
              </a:tabLst>
            </a:pPr>
            <a:r>
              <a:rPr lang="en-US" sz="2000" dirty="0">
                <a:solidFill>
                  <a:srgbClr val="FF0000"/>
                </a:solidFill>
                <a:latin typeface="Arial" charset="0"/>
                <a:cs typeface="Symbol" charset="0"/>
              </a:rPr>
              <a:t>					(alpha</a:t>
            </a:r>
            <a:r>
              <a:rPr lang="ja-JP" altLang="en-US" sz="2000" dirty="0">
                <a:solidFill>
                  <a:srgbClr val="FF0000"/>
                </a:solidFill>
                <a:latin typeface="Arial" charset="0"/>
                <a:cs typeface="Symbol" charset="0"/>
              </a:rPr>
              <a:t>’</a:t>
            </a:r>
            <a:r>
              <a:rPr lang="en-US" altLang="ja-JP" sz="2000" dirty="0">
                <a:solidFill>
                  <a:srgbClr val="FF0000"/>
                </a:solidFill>
                <a:latin typeface="Arial" charset="0"/>
                <a:cs typeface="Symbol" charset="0"/>
              </a:rPr>
              <a:t>s) for both species.</a:t>
            </a:r>
            <a:endParaRPr lang="en-US" altLang="ja-JP" sz="2000" dirty="0">
              <a:latin typeface="Arial" charset="0"/>
              <a:cs typeface="Symbol" charset="0"/>
            </a:endParaRPr>
          </a:p>
          <a:p>
            <a:pPr>
              <a:tabLst>
                <a:tab pos="454025" algn="l"/>
                <a:tab pos="920750" algn="l"/>
                <a:tab pos="1373188" algn="l"/>
                <a:tab pos="1828800" algn="l"/>
                <a:tab pos="2284413" algn="l"/>
                <a:tab pos="2738438" algn="l"/>
              </a:tabLst>
            </a:pPr>
            <a:endParaRPr lang="en-US" sz="2000" dirty="0">
              <a:latin typeface="Arial" charset="0"/>
              <a:cs typeface="Symbol" charset="0"/>
            </a:endParaRPr>
          </a:p>
        </p:txBody>
      </p:sp>
      <p:sp>
        <p:nvSpPr>
          <p:cNvPr id="47106"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47107" name="Picture 6"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4"/>
          <p:cNvSpPr>
            <a:spLocks noChangeArrowheads="1"/>
          </p:cNvSpPr>
          <p:nvPr/>
        </p:nvSpPr>
        <p:spPr bwMode="auto">
          <a:xfrm>
            <a:off x="1371600" y="1524000"/>
            <a:ext cx="4267200" cy="3886200"/>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48130" name="Text Box 5"/>
          <p:cNvSpPr txBox="1">
            <a:spLocks noChangeArrowheads="1"/>
          </p:cNvSpPr>
          <p:nvPr/>
        </p:nvSpPr>
        <p:spPr bwMode="auto">
          <a:xfrm rot="-5400000">
            <a:off x="-1227138" y="3182938"/>
            <a:ext cx="3673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Arial" charset="0"/>
              </a:rPr>
              <a:t>NUMBER OF BLUE FISH</a:t>
            </a:r>
          </a:p>
        </p:txBody>
      </p:sp>
      <p:sp>
        <p:nvSpPr>
          <p:cNvPr id="48131" name="Text Box 6"/>
          <p:cNvSpPr txBox="1">
            <a:spLocks noChangeArrowheads="1"/>
          </p:cNvSpPr>
          <p:nvPr/>
        </p:nvSpPr>
        <p:spPr bwMode="auto">
          <a:xfrm>
            <a:off x="1676400" y="5791200"/>
            <a:ext cx="3519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Arial" charset="0"/>
              </a:rPr>
              <a:t>NUMBER OF RED FISH</a:t>
            </a:r>
          </a:p>
        </p:txBody>
      </p:sp>
      <p:sp>
        <p:nvSpPr>
          <p:cNvPr id="48132" name="Line 7"/>
          <p:cNvSpPr>
            <a:spLocks noChangeShapeType="1"/>
          </p:cNvSpPr>
          <p:nvPr/>
        </p:nvSpPr>
        <p:spPr bwMode="auto">
          <a:xfrm>
            <a:off x="1371600" y="1905000"/>
            <a:ext cx="2438400" cy="35052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33" name="Text Box 8"/>
          <p:cNvSpPr txBox="1">
            <a:spLocks noChangeArrowheads="1"/>
          </p:cNvSpPr>
          <p:nvPr/>
        </p:nvSpPr>
        <p:spPr bwMode="auto">
          <a:xfrm>
            <a:off x="3657600" y="5410200"/>
            <a:ext cx="500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Arial" charset="0"/>
              </a:rPr>
              <a:t>K</a:t>
            </a:r>
            <a:r>
              <a:rPr lang="en-US" baseline="-25000">
                <a:latin typeface="Arial" charset="0"/>
              </a:rPr>
              <a:t>1</a:t>
            </a:r>
            <a:endParaRPr lang="en-US">
              <a:latin typeface="Arial" charset="0"/>
            </a:endParaRPr>
          </a:p>
        </p:txBody>
      </p:sp>
      <p:sp>
        <p:nvSpPr>
          <p:cNvPr id="48134" name="Text Box 9"/>
          <p:cNvSpPr txBox="1">
            <a:spLocks noChangeArrowheads="1"/>
          </p:cNvSpPr>
          <p:nvPr/>
        </p:nvSpPr>
        <p:spPr bwMode="auto">
          <a:xfrm>
            <a:off x="1524000" y="1600200"/>
            <a:ext cx="1003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Arial" charset="0"/>
              </a:rPr>
              <a:t>K</a:t>
            </a:r>
            <a:r>
              <a:rPr lang="en-US" baseline="-25000">
                <a:latin typeface="Arial" charset="0"/>
              </a:rPr>
              <a:t>1</a:t>
            </a:r>
            <a:r>
              <a:rPr lang="en-US">
                <a:latin typeface="Arial" charset="0"/>
              </a:rPr>
              <a:t>/</a:t>
            </a:r>
            <a:r>
              <a:rPr lang="en-US">
                <a:latin typeface="Symbol" charset="0"/>
              </a:rPr>
              <a:t>a</a:t>
            </a:r>
            <a:r>
              <a:rPr lang="en-US" baseline="-25000">
                <a:latin typeface="Arial" charset="0"/>
              </a:rPr>
              <a:t>12</a:t>
            </a:r>
            <a:endParaRPr lang="en-US">
              <a:latin typeface="Arial" charset="0"/>
            </a:endParaRPr>
          </a:p>
        </p:txBody>
      </p:sp>
      <p:sp>
        <p:nvSpPr>
          <p:cNvPr id="48135" name="Line 10"/>
          <p:cNvSpPr>
            <a:spLocks noChangeShapeType="1"/>
          </p:cNvSpPr>
          <p:nvPr/>
        </p:nvSpPr>
        <p:spPr bwMode="auto">
          <a:xfrm>
            <a:off x="1371600" y="2743200"/>
            <a:ext cx="3657600" cy="26670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36" name="Text Box 11"/>
          <p:cNvSpPr txBox="1">
            <a:spLocks noChangeArrowheads="1"/>
          </p:cNvSpPr>
          <p:nvPr/>
        </p:nvSpPr>
        <p:spPr bwMode="auto">
          <a:xfrm>
            <a:off x="838200" y="2514600"/>
            <a:ext cx="500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Arial" charset="0"/>
              </a:rPr>
              <a:t>K</a:t>
            </a:r>
            <a:r>
              <a:rPr lang="en-US" baseline="-25000">
                <a:latin typeface="Arial" charset="0"/>
              </a:rPr>
              <a:t>2</a:t>
            </a:r>
            <a:endParaRPr lang="en-US">
              <a:latin typeface="Arial" charset="0"/>
            </a:endParaRPr>
          </a:p>
        </p:txBody>
      </p:sp>
      <p:sp>
        <p:nvSpPr>
          <p:cNvPr id="48137" name="Text Box 12"/>
          <p:cNvSpPr txBox="1">
            <a:spLocks noChangeArrowheads="1"/>
          </p:cNvSpPr>
          <p:nvPr/>
        </p:nvSpPr>
        <p:spPr bwMode="auto">
          <a:xfrm>
            <a:off x="4637088" y="5410200"/>
            <a:ext cx="1003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Arial" charset="0"/>
              </a:rPr>
              <a:t>K</a:t>
            </a:r>
            <a:r>
              <a:rPr lang="en-US" baseline="-25000">
                <a:latin typeface="Arial" charset="0"/>
              </a:rPr>
              <a:t>2</a:t>
            </a:r>
            <a:r>
              <a:rPr lang="en-US">
                <a:latin typeface="Arial" charset="0"/>
              </a:rPr>
              <a:t>/</a:t>
            </a:r>
            <a:r>
              <a:rPr lang="en-US">
                <a:latin typeface="Symbol" charset="0"/>
              </a:rPr>
              <a:t>a</a:t>
            </a:r>
            <a:r>
              <a:rPr lang="en-US" baseline="-25000">
                <a:latin typeface="Arial" charset="0"/>
              </a:rPr>
              <a:t>21</a:t>
            </a:r>
            <a:endParaRPr lang="en-US">
              <a:latin typeface="Arial" charset="0"/>
            </a:endParaRPr>
          </a:p>
        </p:txBody>
      </p:sp>
      <p:sp>
        <p:nvSpPr>
          <p:cNvPr id="48138" name="Rectangle 13"/>
          <p:cNvSpPr>
            <a:spLocks noChangeArrowheads="1"/>
          </p:cNvSpPr>
          <p:nvPr/>
        </p:nvSpPr>
        <p:spPr bwMode="auto">
          <a:xfrm>
            <a:off x="5791200" y="1828800"/>
            <a:ext cx="3048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latin typeface="Arial" charset="0"/>
              </a:rPr>
              <a:t>Stable coexistence of competitors requires that</a:t>
            </a:r>
          </a:p>
          <a:p>
            <a:r>
              <a:rPr lang="en-US" sz="2000">
                <a:latin typeface="Arial" charset="0"/>
              </a:rPr>
              <a:t> </a:t>
            </a:r>
          </a:p>
          <a:p>
            <a:pPr algn="ctr"/>
            <a:r>
              <a:rPr lang="en-US" sz="2000">
                <a:latin typeface="Arial" charset="0"/>
              </a:rPr>
              <a:t>K/</a:t>
            </a:r>
            <a:r>
              <a:rPr lang="en-US" sz="2000">
                <a:latin typeface="Symbol" charset="0"/>
              </a:rPr>
              <a:t>a</a:t>
            </a:r>
            <a:r>
              <a:rPr lang="en-US" sz="2000">
                <a:latin typeface="Arial" charset="0"/>
              </a:rPr>
              <a:t> &gt; K</a:t>
            </a:r>
          </a:p>
          <a:p>
            <a:endParaRPr lang="en-US" sz="2000">
              <a:latin typeface="Arial" charset="0"/>
            </a:endParaRPr>
          </a:p>
          <a:p>
            <a:r>
              <a:rPr lang="en-US" sz="2000">
                <a:latin typeface="Arial" charset="0"/>
              </a:rPr>
              <a:t>so that, IF the K</a:t>
            </a:r>
            <a:r>
              <a:rPr lang="ja-JP" altLang="en-US" sz="2000">
                <a:latin typeface="Arial" charset="0"/>
              </a:rPr>
              <a:t>’</a:t>
            </a:r>
            <a:r>
              <a:rPr lang="en-US" altLang="ja-JP" sz="2000">
                <a:latin typeface="Arial" charset="0"/>
              </a:rPr>
              <a:t>s are relatively similar in size:</a:t>
            </a:r>
          </a:p>
          <a:p>
            <a:endParaRPr lang="en-US" sz="2000">
              <a:latin typeface="Arial" charset="0"/>
            </a:endParaRPr>
          </a:p>
          <a:p>
            <a:pPr algn="ctr"/>
            <a:r>
              <a:rPr lang="en-US" sz="2000">
                <a:latin typeface="Symbol" charset="0"/>
              </a:rPr>
              <a:t>a</a:t>
            </a:r>
            <a:r>
              <a:rPr lang="en-US" sz="2000">
                <a:latin typeface="Arial" charset="0"/>
              </a:rPr>
              <a:t> &lt; 1.0</a:t>
            </a:r>
          </a:p>
        </p:txBody>
      </p:sp>
      <p:sp>
        <p:nvSpPr>
          <p:cNvPr id="48139" name="Text Box 14"/>
          <p:cNvSpPr txBox="1">
            <a:spLocks noChangeArrowheads="1"/>
          </p:cNvSpPr>
          <p:nvPr/>
        </p:nvSpPr>
        <p:spPr bwMode="auto">
          <a:xfrm>
            <a:off x="2590800" y="898525"/>
            <a:ext cx="4079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latin typeface="Arial" charset="0"/>
              </a:rPr>
              <a:t>CRITERION FOR COEXISTENCE</a:t>
            </a:r>
          </a:p>
        </p:txBody>
      </p:sp>
      <p:pic>
        <p:nvPicPr>
          <p:cNvPr id="48140" name="Picture 16"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49154" name="Text Box 4"/>
          <p:cNvSpPr txBox="1">
            <a:spLocks noChangeArrowheads="1"/>
          </p:cNvSpPr>
          <p:nvPr/>
        </p:nvSpPr>
        <p:spPr bwMode="auto">
          <a:xfrm>
            <a:off x="2622550" y="838200"/>
            <a:ext cx="4079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latin typeface="Arial" charset="0"/>
              </a:rPr>
              <a:t>CRITERION FOR COEXISTENCE</a:t>
            </a:r>
          </a:p>
        </p:txBody>
      </p:sp>
      <p:grpSp>
        <p:nvGrpSpPr>
          <p:cNvPr id="49155" name="Group 5"/>
          <p:cNvGrpSpPr>
            <a:grpSpLocks/>
          </p:cNvGrpSpPr>
          <p:nvPr/>
        </p:nvGrpSpPr>
        <p:grpSpPr bwMode="auto">
          <a:xfrm>
            <a:off x="914400" y="1828800"/>
            <a:ext cx="3248025" cy="3319463"/>
            <a:chOff x="936" y="960"/>
            <a:chExt cx="3209" cy="3086"/>
          </a:xfrm>
        </p:grpSpPr>
        <p:sp>
          <p:nvSpPr>
            <p:cNvPr id="49158" name="Rectangle 6"/>
            <p:cNvSpPr>
              <a:spLocks noChangeArrowheads="1"/>
            </p:cNvSpPr>
            <p:nvPr/>
          </p:nvSpPr>
          <p:spPr bwMode="auto">
            <a:xfrm>
              <a:off x="1440" y="960"/>
              <a:ext cx="2688" cy="2448"/>
            </a:xfrm>
            <a:prstGeom prst="rect">
              <a:avLst/>
            </a:prstGeom>
            <a:solidFill>
              <a:schemeClr val="accent1"/>
            </a:solidFill>
            <a:ln w="9525">
              <a:solidFill>
                <a:schemeClr val="tx1"/>
              </a:solidFill>
              <a:miter lim="800000"/>
              <a:headEnd/>
              <a:tailEnd/>
            </a:ln>
          </p:spPr>
          <p:txBody>
            <a:bodyPr wrap="none" anchor="ctr"/>
            <a:lstStyle/>
            <a:p>
              <a:pPr algn="ctr"/>
              <a:endParaRPr lang="en-US" sz="1400"/>
            </a:p>
          </p:txBody>
        </p:sp>
        <p:sp>
          <p:nvSpPr>
            <p:cNvPr id="49159" name="Text Box 7"/>
            <p:cNvSpPr txBox="1">
              <a:spLocks noChangeArrowheads="1"/>
            </p:cNvSpPr>
            <p:nvPr/>
          </p:nvSpPr>
          <p:spPr bwMode="auto">
            <a:xfrm rot="-5400000">
              <a:off x="55" y="2172"/>
              <a:ext cx="2063"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latin typeface="Arial" charset="0"/>
                </a:rPr>
                <a:t>NUMBER OF BLUE FISH</a:t>
              </a:r>
            </a:p>
          </p:txBody>
        </p:sp>
        <p:sp>
          <p:nvSpPr>
            <p:cNvPr id="49160" name="Text Box 8"/>
            <p:cNvSpPr txBox="1">
              <a:spLocks noChangeArrowheads="1"/>
            </p:cNvSpPr>
            <p:nvPr/>
          </p:nvSpPr>
          <p:spPr bwMode="auto">
            <a:xfrm>
              <a:off x="1631" y="3763"/>
              <a:ext cx="2105"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latin typeface="Arial" charset="0"/>
                </a:rPr>
                <a:t>NUMBER OF RED FISH</a:t>
              </a:r>
            </a:p>
          </p:txBody>
        </p:sp>
        <p:sp>
          <p:nvSpPr>
            <p:cNvPr id="49161" name="Line 9"/>
            <p:cNvSpPr>
              <a:spLocks noChangeShapeType="1"/>
            </p:cNvSpPr>
            <p:nvPr/>
          </p:nvSpPr>
          <p:spPr bwMode="auto">
            <a:xfrm>
              <a:off x="1440" y="1200"/>
              <a:ext cx="1536" cy="220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2" name="Text Box 10"/>
            <p:cNvSpPr txBox="1">
              <a:spLocks noChangeArrowheads="1"/>
            </p:cNvSpPr>
            <p:nvPr/>
          </p:nvSpPr>
          <p:spPr bwMode="auto">
            <a:xfrm>
              <a:off x="2879" y="3522"/>
              <a:ext cx="363"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latin typeface="Arial" charset="0"/>
                </a:rPr>
                <a:t>K</a:t>
              </a:r>
              <a:r>
                <a:rPr lang="en-US" sz="1400" baseline="-25000">
                  <a:latin typeface="Arial" charset="0"/>
                </a:rPr>
                <a:t>1</a:t>
              </a:r>
              <a:endParaRPr lang="en-US" sz="1400">
                <a:latin typeface="Arial" charset="0"/>
              </a:endParaRPr>
            </a:p>
          </p:txBody>
        </p:sp>
        <p:sp>
          <p:nvSpPr>
            <p:cNvPr id="49163" name="Text Box 11"/>
            <p:cNvSpPr txBox="1">
              <a:spLocks noChangeArrowheads="1"/>
            </p:cNvSpPr>
            <p:nvPr/>
          </p:nvSpPr>
          <p:spPr bwMode="auto">
            <a:xfrm>
              <a:off x="1535" y="1115"/>
              <a:ext cx="648"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latin typeface="Arial" charset="0"/>
                </a:rPr>
                <a:t>K</a:t>
              </a:r>
              <a:r>
                <a:rPr lang="en-US" sz="1400" baseline="-25000">
                  <a:latin typeface="Arial" charset="0"/>
                </a:rPr>
                <a:t>1</a:t>
              </a:r>
              <a:r>
                <a:rPr lang="en-US" sz="1400">
                  <a:latin typeface="Arial" charset="0"/>
                </a:rPr>
                <a:t>/</a:t>
              </a:r>
              <a:r>
                <a:rPr lang="en-US" sz="1400">
                  <a:latin typeface="Symbol" charset="0"/>
                </a:rPr>
                <a:t>a</a:t>
              </a:r>
              <a:r>
                <a:rPr lang="en-US" sz="1400" baseline="-25000">
                  <a:latin typeface="Arial" charset="0"/>
                </a:rPr>
                <a:t>12</a:t>
              </a:r>
              <a:endParaRPr lang="en-US" sz="1400">
                <a:latin typeface="Arial" charset="0"/>
              </a:endParaRPr>
            </a:p>
          </p:txBody>
        </p:sp>
        <p:sp>
          <p:nvSpPr>
            <p:cNvPr id="49164" name="Line 12"/>
            <p:cNvSpPr>
              <a:spLocks noChangeShapeType="1"/>
            </p:cNvSpPr>
            <p:nvPr/>
          </p:nvSpPr>
          <p:spPr bwMode="auto">
            <a:xfrm>
              <a:off x="1440" y="1728"/>
              <a:ext cx="2304" cy="168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5" name="Text Box 13"/>
            <p:cNvSpPr txBox="1">
              <a:spLocks noChangeArrowheads="1"/>
            </p:cNvSpPr>
            <p:nvPr/>
          </p:nvSpPr>
          <p:spPr bwMode="auto">
            <a:xfrm>
              <a:off x="1104" y="1699"/>
              <a:ext cx="36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latin typeface="Arial" charset="0"/>
                </a:rPr>
                <a:t>K</a:t>
              </a:r>
              <a:r>
                <a:rPr lang="en-US" sz="1400" baseline="-25000">
                  <a:latin typeface="Arial" charset="0"/>
                </a:rPr>
                <a:t>2</a:t>
              </a:r>
              <a:endParaRPr lang="en-US" sz="1400">
                <a:latin typeface="Arial" charset="0"/>
              </a:endParaRPr>
            </a:p>
          </p:txBody>
        </p:sp>
        <p:sp>
          <p:nvSpPr>
            <p:cNvPr id="49166" name="Text Box 14"/>
            <p:cNvSpPr txBox="1">
              <a:spLocks noChangeArrowheads="1"/>
            </p:cNvSpPr>
            <p:nvPr/>
          </p:nvSpPr>
          <p:spPr bwMode="auto">
            <a:xfrm>
              <a:off x="3497" y="3513"/>
              <a:ext cx="648"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latin typeface="Arial" charset="0"/>
                </a:rPr>
                <a:t>K</a:t>
              </a:r>
              <a:r>
                <a:rPr lang="en-US" sz="1400" baseline="-25000">
                  <a:latin typeface="Arial" charset="0"/>
                </a:rPr>
                <a:t>2</a:t>
              </a:r>
              <a:r>
                <a:rPr lang="en-US" sz="1400">
                  <a:latin typeface="Arial" charset="0"/>
                </a:rPr>
                <a:t>/</a:t>
              </a:r>
              <a:r>
                <a:rPr lang="en-US" sz="1400">
                  <a:latin typeface="Symbol" charset="0"/>
                </a:rPr>
                <a:t>a</a:t>
              </a:r>
              <a:r>
                <a:rPr lang="en-US" sz="1400" baseline="-25000">
                  <a:latin typeface="Arial" charset="0"/>
                </a:rPr>
                <a:t>21</a:t>
              </a:r>
              <a:endParaRPr lang="en-US" sz="1400">
                <a:latin typeface="Arial" charset="0"/>
              </a:endParaRPr>
            </a:p>
          </p:txBody>
        </p:sp>
      </p:grpSp>
      <p:sp>
        <p:nvSpPr>
          <p:cNvPr id="49156" name="Rectangle 15"/>
          <p:cNvSpPr>
            <a:spLocks noChangeArrowheads="1"/>
          </p:cNvSpPr>
          <p:nvPr/>
        </p:nvSpPr>
        <p:spPr bwMode="auto">
          <a:xfrm>
            <a:off x="4876800" y="1600200"/>
            <a:ext cx="37338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latin typeface="Arial" charset="0"/>
              </a:rPr>
              <a:t>Coexistence of competitors requires that: </a:t>
            </a:r>
          </a:p>
          <a:p>
            <a:pPr algn="ctr"/>
            <a:r>
              <a:rPr lang="en-US" sz="2000" dirty="0">
                <a:latin typeface="Arial" charset="0"/>
              </a:rPr>
              <a:t>K/</a:t>
            </a:r>
            <a:r>
              <a:rPr lang="en-US" sz="2000" dirty="0">
                <a:latin typeface="Symbol" charset="0"/>
              </a:rPr>
              <a:t>a</a:t>
            </a:r>
            <a:r>
              <a:rPr lang="en-US" sz="2000" dirty="0">
                <a:latin typeface="Arial" charset="0"/>
              </a:rPr>
              <a:t> &gt; K</a:t>
            </a:r>
          </a:p>
          <a:p>
            <a:r>
              <a:rPr lang="en-US" sz="2000" dirty="0">
                <a:latin typeface="Arial" charset="0"/>
              </a:rPr>
              <a:t>so that </a:t>
            </a:r>
          </a:p>
          <a:p>
            <a:pPr algn="ctr">
              <a:buFont typeface="Symbol" charset="0"/>
              <a:buChar char="a"/>
            </a:pPr>
            <a:r>
              <a:rPr lang="en-US" sz="2000" dirty="0">
                <a:latin typeface="Arial" charset="0"/>
              </a:rPr>
              <a:t>&lt; 1.0</a:t>
            </a:r>
          </a:p>
          <a:p>
            <a:pPr>
              <a:buFont typeface="Symbol" charset="0"/>
              <a:buChar char="a"/>
            </a:pPr>
            <a:endParaRPr lang="en-US" sz="2000" dirty="0">
              <a:latin typeface="Arial" charset="0"/>
            </a:endParaRPr>
          </a:p>
          <a:p>
            <a:pPr>
              <a:buFont typeface="Symbol" charset="0"/>
              <a:buNone/>
            </a:pPr>
            <a:r>
              <a:rPr lang="en-US" sz="2000" dirty="0">
                <a:latin typeface="Arial" charset="0"/>
              </a:rPr>
              <a:t>Another way of stating this is that, for similar species (K</a:t>
            </a:r>
            <a:r>
              <a:rPr lang="ja-JP" altLang="en-US" sz="2000" dirty="0">
                <a:latin typeface="Arial" charset="0"/>
              </a:rPr>
              <a:t>’</a:t>
            </a:r>
            <a:r>
              <a:rPr lang="en-US" altLang="ja-JP" sz="2000" dirty="0">
                <a:latin typeface="Arial" charset="0"/>
              </a:rPr>
              <a:t>s are similar), coexistence requires that</a:t>
            </a:r>
            <a:r>
              <a:rPr lang="en-US" altLang="ja-JP" sz="2000" u="sng" dirty="0">
                <a:latin typeface="Arial" charset="0"/>
              </a:rPr>
              <a:t> intraspecific competition</a:t>
            </a:r>
            <a:r>
              <a:rPr lang="en-US" altLang="ja-JP" sz="2000" dirty="0">
                <a:latin typeface="Arial" charset="0"/>
              </a:rPr>
              <a:t> (</a:t>
            </a:r>
            <a:r>
              <a:rPr lang="en-US" altLang="ja-JP" sz="2000" dirty="0">
                <a:latin typeface="Symbol" charset="0"/>
              </a:rPr>
              <a:t>a</a:t>
            </a:r>
            <a:r>
              <a:rPr lang="en-US" altLang="ja-JP" sz="2000" baseline="-25000" dirty="0">
                <a:latin typeface="Arial" charset="0"/>
              </a:rPr>
              <a:t>11</a:t>
            </a:r>
            <a:r>
              <a:rPr lang="en-US" altLang="ja-JP" sz="2000" dirty="0">
                <a:latin typeface="Arial" charset="0"/>
              </a:rPr>
              <a:t> and </a:t>
            </a:r>
            <a:r>
              <a:rPr lang="en-US" altLang="ja-JP" sz="2000" dirty="0">
                <a:latin typeface="Symbol" charset="0"/>
              </a:rPr>
              <a:t>a</a:t>
            </a:r>
            <a:r>
              <a:rPr lang="en-US" altLang="ja-JP" sz="2000" baseline="-25000" dirty="0">
                <a:latin typeface="Arial" charset="0"/>
              </a:rPr>
              <a:t>22</a:t>
            </a:r>
            <a:r>
              <a:rPr lang="en-US" altLang="ja-JP" sz="2000" dirty="0">
                <a:latin typeface="Arial" charset="0"/>
              </a:rPr>
              <a:t> = 1) </a:t>
            </a:r>
            <a:r>
              <a:rPr lang="en-US" altLang="ja-JP" sz="2000" u="sng" dirty="0">
                <a:latin typeface="Arial" charset="0"/>
              </a:rPr>
              <a:t>be greater than interspecific competition</a:t>
            </a:r>
            <a:r>
              <a:rPr lang="en-US" altLang="ja-JP" sz="2000" dirty="0">
                <a:latin typeface="Arial" charset="0"/>
              </a:rPr>
              <a:t> (</a:t>
            </a:r>
            <a:r>
              <a:rPr lang="en-US" altLang="ja-JP" sz="2000" dirty="0">
                <a:latin typeface="Symbol" charset="0"/>
              </a:rPr>
              <a:t>a</a:t>
            </a:r>
            <a:r>
              <a:rPr lang="en-US" altLang="ja-JP" sz="2000" baseline="-25000" dirty="0">
                <a:latin typeface="Arial" charset="0"/>
              </a:rPr>
              <a:t>12</a:t>
            </a:r>
            <a:r>
              <a:rPr lang="en-US" altLang="ja-JP" sz="2000" dirty="0">
                <a:latin typeface="Arial" charset="0"/>
              </a:rPr>
              <a:t> and </a:t>
            </a:r>
            <a:r>
              <a:rPr lang="en-US" altLang="ja-JP" sz="2000" dirty="0">
                <a:latin typeface="Symbol" charset="0"/>
              </a:rPr>
              <a:t>a</a:t>
            </a:r>
            <a:r>
              <a:rPr lang="en-US" altLang="ja-JP" sz="2000" baseline="-25000" dirty="0">
                <a:latin typeface="Arial" charset="0"/>
              </a:rPr>
              <a:t>21</a:t>
            </a:r>
            <a:r>
              <a:rPr lang="en-US" altLang="ja-JP" sz="2000" dirty="0">
                <a:latin typeface="Arial" charset="0"/>
              </a:rPr>
              <a:t> &lt; 1.0)</a:t>
            </a:r>
            <a:endParaRPr lang="en-US" sz="2000" dirty="0">
              <a:latin typeface="Arial" charset="0"/>
            </a:endParaRPr>
          </a:p>
        </p:txBody>
      </p:sp>
      <p:pic>
        <p:nvPicPr>
          <p:cNvPr id="49157" name="Picture 17"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ChangeArrowheads="1"/>
          </p:cNvSpPr>
          <p:nvPr/>
        </p:nvSpPr>
        <p:spPr bwMode="auto">
          <a:xfrm>
            <a:off x="762000" y="609600"/>
            <a:ext cx="82296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dirty="0">
                <a:solidFill>
                  <a:srgbClr val="000000"/>
                </a:solidFill>
                <a:latin typeface="Arial" charset="0"/>
              </a:rPr>
              <a:t>V. Populations and Biotic Influences	</a:t>
            </a:r>
          </a:p>
          <a:p>
            <a:pPr>
              <a:tabLst>
                <a:tab pos="454025" algn="l"/>
                <a:tab pos="920750" algn="l"/>
                <a:tab pos="1373188" algn="l"/>
                <a:tab pos="1828800" algn="l"/>
                <a:tab pos="2284413" algn="l"/>
                <a:tab pos="2738438" algn="l"/>
              </a:tabLst>
            </a:pPr>
            <a:r>
              <a:rPr lang="en-US" sz="2000" dirty="0">
                <a:solidFill>
                  <a:srgbClr val="000000"/>
                </a:solidFill>
                <a:latin typeface="Arial" charset="0"/>
              </a:rPr>
              <a:t>	. . . . </a:t>
            </a:r>
            <a:endParaRPr lang="en-US" sz="2000" dirty="0">
              <a:latin typeface="Arial" charset="0"/>
            </a:endParaRPr>
          </a:p>
          <a:p>
            <a:pPr>
              <a:tabLst>
                <a:tab pos="454025" algn="l"/>
                <a:tab pos="920750" algn="l"/>
                <a:tab pos="1373188" algn="l"/>
                <a:tab pos="1828800" algn="l"/>
                <a:tab pos="2284413" algn="l"/>
                <a:tab pos="2738438" algn="l"/>
              </a:tabLst>
            </a:pPr>
            <a:r>
              <a:rPr lang="en-US" sz="2000" dirty="0">
                <a:latin typeface="Arial" charset="0"/>
              </a:rPr>
              <a:t>		4.	Examples of Competition with Real Species</a:t>
            </a:r>
          </a:p>
          <a:p>
            <a:pPr>
              <a:tabLst>
                <a:tab pos="454025" algn="l"/>
                <a:tab pos="920750" algn="l"/>
                <a:tab pos="1373188" algn="l"/>
                <a:tab pos="1828800" algn="l"/>
                <a:tab pos="2284413" algn="l"/>
                <a:tab pos="2738438" algn="l"/>
              </a:tabLst>
            </a:pPr>
            <a:r>
              <a:rPr lang="en-US" sz="2000" dirty="0">
                <a:latin typeface="Arial" charset="0"/>
              </a:rPr>
              <a:t>			a.	</a:t>
            </a:r>
            <a:r>
              <a:rPr lang="en-US" sz="2000" dirty="0" err="1">
                <a:latin typeface="Arial" charset="0"/>
              </a:rPr>
              <a:t>Tansley</a:t>
            </a:r>
            <a:r>
              <a:rPr lang="ja-JP" altLang="en-US" sz="2000" dirty="0">
                <a:latin typeface="Arial" charset="0"/>
              </a:rPr>
              <a:t>’</a:t>
            </a:r>
            <a:r>
              <a:rPr lang="en-US" altLang="ja-JP" sz="2000" dirty="0">
                <a:latin typeface="Arial" charset="0"/>
              </a:rPr>
              <a:t>s plant work</a:t>
            </a:r>
          </a:p>
          <a:p>
            <a:pPr>
              <a:tabLst>
                <a:tab pos="454025" algn="l"/>
                <a:tab pos="920750" algn="l"/>
                <a:tab pos="1373188" algn="l"/>
                <a:tab pos="1828800" algn="l"/>
                <a:tab pos="2284413" algn="l"/>
                <a:tab pos="2738438" algn="l"/>
              </a:tabLst>
            </a:pPr>
            <a:r>
              <a:rPr lang="en-US" sz="2000" dirty="0">
                <a:latin typeface="Arial" charset="0"/>
              </a:rPr>
              <a:t>		</a:t>
            </a:r>
          </a:p>
          <a:p>
            <a:pPr>
              <a:tabLst>
                <a:tab pos="454025" algn="l"/>
                <a:tab pos="920750" algn="l"/>
                <a:tab pos="1373188" algn="l"/>
                <a:tab pos="1828800" algn="l"/>
                <a:tab pos="2284413" algn="l"/>
                <a:tab pos="2738438" algn="l"/>
              </a:tabLst>
            </a:pPr>
            <a:r>
              <a:rPr lang="en-US" sz="2000" b="1" dirty="0">
                <a:latin typeface="Arial" charset="0"/>
              </a:rPr>
              <a:t>Can we test the competition models </a:t>
            </a:r>
            <a:r>
              <a:rPr lang="en-US" sz="2000" b="1" dirty="0" smtClean="0">
                <a:latin typeface="Arial" charset="0"/>
              </a:rPr>
              <a:t>and </a:t>
            </a:r>
            <a:r>
              <a:rPr lang="en-US" sz="2000" b="1" dirty="0">
                <a:latin typeface="Arial" charset="0"/>
              </a:rPr>
              <a:t>see if they are meaningful?</a:t>
            </a:r>
            <a:endParaRPr lang="en-US" sz="2000" dirty="0">
              <a:latin typeface="Arial" charset="0"/>
            </a:endParaRPr>
          </a:p>
          <a:p>
            <a:pPr>
              <a:tabLst>
                <a:tab pos="454025" algn="l"/>
                <a:tab pos="920750" algn="l"/>
                <a:tab pos="1373188" algn="l"/>
                <a:tab pos="1828800" algn="l"/>
                <a:tab pos="2284413" algn="l"/>
                <a:tab pos="2738438" algn="l"/>
              </a:tabLst>
            </a:pPr>
            <a:endParaRPr lang="en-US" sz="2000" dirty="0">
              <a:latin typeface="Arial" charset="0"/>
            </a:endParaRPr>
          </a:p>
          <a:p>
            <a:pPr>
              <a:tabLst>
                <a:tab pos="454025" algn="l"/>
                <a:tab pos="920750" algn="l"/>
                <a:tab pos="1373188" algn="l"/>
                <a:tab pos="1828800" algn="l"/>
                <a:tab pos="2284413" algn="l"/>
                <a:tab pos="2738438" algn="l"/>
              </a:tabLst>
            </a:pPr>
            <a:r>
              <a:rPr lang="en-US" sz="2000" dirty="0" err="1">
                <a:latin typeface="Arial" charset="0"/>
              </a:rPr>
              <a:t>Lotka</a:t>
            </a:r>
            <a:r>
              <a:rPr lang="en-US" sz="2000" dirty="0">
                <a:latin typeface="Arial" charset="0"/>
              </a:rPr>
              <a:t> </a:t>
            </a:r>
            <a:r>
              <a:rPr lang="en-US" sz="2000" dirty="0" err="1">
                <a:latin typeface="Arial" charset="0"/>
              </a:rPr>
              <a:t>Volterra</a:t>
            </a:r>
            <a:r>
              <a:rPr lang="en-US" sz="2000" dirty="0">
                <a:latin typeface="Arial" charset="0"/>
              </a:rPr>
              <a:t> equations can tested by just finding all the necessary variables to determine the isoclines, including:</a:t>
            </a:r>
          </a:p>
          <a:p>
            <a:pPr>
              <a:tabLst>
                <a:tab pos="454025" algn="l"/>
                <a:tab pos="920750" algn="l"/>
                <a:tab pos="1373188" algn="l"/>
                <a:tab pos="1828800" algn="l"/>
                <a:tab pos="2284413" algn="l"/>
                <a:tab pos="2738438" algn="l"/>
              </a:tabLst>
            </a:pPr>
            <a:endParaRPr lang="en-US" sz="2000" dirty="0">
              <a:latin typeface="Arial" charset="0"/>
            </a:endParaRPr>
          </a:p>
          <a:p>
            <a:pPr>
              <a:tabLst>
                <a:tab pos="454025" algn="l"/>
                <a:tab pos="920750" algn="l"/>
                <a:tab pos="1373188" algn="l"/>
                <a:tab pos="1828800" algn="l"/>
                <a:tab pos="2284413" algn="l"/>
                <a:tab pos="2738438" algn="l"/>
              </a:tabLst>
            </a:pPr>
            <a:r>
              <a:rPr lang="en-US" sz="2000" dirty="0">
                <a:latin typeface="Arial" charset="0"/>
              </a:rPr>
              <a:t>K = grow each species alone until an equilibrium is </a:t>
            </a:r>
            <a:r>
              <a:rPr lang="en-US" sz="2000" dirty="0" smtClean="0">
                <a:latin typeface="Arial" charset="0"/>
              </a:rPr>
              <a:t>reached</a:t>
            </a:r>
          </a:p>
          <a:p>
            <a:pPr>
              <a:tabLst>
                <a:tab pos="454025" algn="l"/>
                <a:tab pos="920750" algn="l"/>
                <a:tab pos="1373188" algn="l"/>
                <a:tab pos="1828800" algn="l"/>
                <a:tab pos="2284413" algn="l"/>
                <a:tab pos="2738438" algn="l"/>
              </a:tabLst>
            </a:pPr>
            <a:endParaRPr lang="en-US" sz="2000" dirty="0">
              <a:latin typeface="Arial" charset="0"/>
            </a:endParaRPr>
          </a:p>
          <a:p>
            <a:pPr>
              <a:tabLst>
                <a:tab pos="454025" algn="l"/>
                <a:tab pos="920750" algn="l"/>
                <a:tab pos="1373188" algn="l"/>
                <a:tab pos="1828800" algn="l"/>
                <a:tab pos="2284413" algn="l"/>
                <a:tab pos="2738438" algn="l"/>
              </a:tabLst>
            </a:pPr>
            <a:r>
              <a:rPr lang="en-US" sz="2000" dirty="0">
                <a:latin typeface="Arial" charset="0"/>
              </a:rPr>
              <a:t>r = 	grow each species at very low densities with lots of resources and measure 1/N </a:t>
            </a:r>
            <a:r>
              <a:rPr lang="en-US" sz="2000" dirty="0" err="1">
                <a:latin typeface="Arial" charset="0"/>
              </a:rPr>
              <a:t>dN</a:t>
            </a:r>
            <a:r>
              <a:rPr lang="en-US" sz="2000" dirty="0">
                <a:latin typeface="Arial" charset="0"/>
              </a:rPr>
              <a:t>/</a:t>
            </a:r>
            <a:r>
              <a:rPr lang="en-US" sz="2000" dirty="0" err="1" smtClean="0">
                <a:latin typeface="Arial" charset="0"/>
              </a:rPr>
              <a:t>dt</a:t>
            </a:r>
            <a:endParaRPr lang="en-US" sz="2000" dirty="0" smtClean="0">
              <a:latin typeface="Arial" charset="0"/>
            </a:endParaRPr>
          </a:p>
          <a:p>
            <a:pPr>
              <a:tabLst>
                <a:tab pos="454025" algn="l"/>
                <a:tab pos="920750" algn="l"/>
                <a:tab pos="1373188" algn="l"/>
                <a:tab pos="1828800" algn="l"/>
                <a:tab pos="2284413" algn="l"/>
                <a:tab pos="2738438" algn="l"/>
              </a:tabLst>
            </a:pPr>
            <a:endParaRPr lang="en-US" sz="2000" dirty="0">
              <a:latin typeface="Arial" charset="0"/>
            </a:endParaRPr>
          </a:p>
          <a:p>
            <a:pPr>
              <a:tabLst>
                <a:tab pos="454025" algn="l"/>
                <a:tab pos="920750" algn="l"/>
                <a:tab pos="1373188" algn="l"/>
                <a:tab pos="1828800" algn="l"/>
                <a:tab pos="2284413" algn="l"/>
                <a:tab pos="2738438" algn="l"/>
              </a:tabLst>
            </a:pPr>
            <a:r>
              <a:rPr lang="en-US" sz="2000" dirty="0">
                <a:latin typeface="Symbol" charset="0"/>
              </a:rPr>
              <a:t>a</a:t>
            </a:r>
            <a:r>
              <a:rPr lang="en-US" sz="2000" dirty="0">
                <a:latin typeface="Arial" charset="0"/>
              </a:rPr>
              <a:t> = grow species together for a short time and measure per-capita effects on each other</a:t>
            </a:r>
            <a:r>
              <a:rPr lang="ja-JP" altLang="en-US" sz="2000" dirty="0">
                <a:latin typeface="Arial" charset="0"/>
              </a:rPr>
              <a:t>’</a:t>
            </a:r>
            <a:r>
              <a:rPr lang="en-US" altLang="ja-JP" sz="2000" dirty="0">
                <a:latin typeface="Arial" charset="0"/>
              </a:rPr>
              <a:t>s growth rates -- then solve using LV equations.</a:t>
            </a:r>
            <a:endParaRPr lang="en-US" sz="2000" dirty="0">
              <a:latin typeface="Arial" charset="0"/>
            </a:endParaRPr>
          </a:p>
        </p:txBody>
      </p:sp>
      <p:sp>
        <p:nvSpPr>
          <p:cNvPr id="46082"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46083" name="Picture 6"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518131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38375"/>
            <a:ext cx="6477000"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Rectangle 4"/>
          <p:cNvSpPr>
            <a:spLocks noChangeArrowheads="1"/>
          </p:cNvSpPr>
          <p:nvPr/>
        </p:nvSpPr>
        <p:spPr bwMode="auto">
          <a:xfrm>
            <a:off x="533400" y="838200"/>
            <a:ext cx="82296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tabLst>
                <a:tab pos="454025" algn="l"/>
                <a:tab pos="920750" algn="l"/>
                <a:tab pos="1373188" algn="l"/>
                <a:tab pos="1828800" algn="l"/>
                <a:tab pos="2284413" algn="l"/>
                <a:tab pos="2738438" algn="l"/>
              </a:tabLst>
            </a:pPr>
            <a:r>
              <a:rPr lang="en-US" sz="2000">
                <a:latin typeface="Arial" charset="0"/>
              </a:rPr>
              <a:t>		4.	Examples of Competition with Real Species</a:t>
            </a:r>
          </a:p>
          <a:p>
            <a:pPr marL="457200" indent="-457200">
              <a:tabLst>
                <a:tab pos="454025" algn="l"/>
                <a:tab pos="920750" algn="l"/>
                <a:tab pos="1373188" algn="l"/>
                <a:tab pos="1828800" algn="l"/>
                <a:tab pos="2284413" algn="l"/>
                <a:tab pos="2738438" algn="l"/>
              </a:tabLst>
            </a:pPr>
            <a:r>
              <a:rPr lang="en-US" sz="2000">
                <a:latin typeface="Arial" charset="0"/>
              </a:rPr>
              <a:t>			a.	Tansley</a:t>
            </a:r>
            <a:r>
              <a:rPr lang="ja-JP" altLang="en-US" sz="2000">
                <a:latin typeface="Arial" charset="0"/>
              </a:rPr>
              <a:t>’</a:t>
            </a:r>
            <a:r>
              <a:rPr lang="en-US" altLang="ja-JP" sz="2000">
                <a:latin typeface="Arial" charset="0"/>
              </a:rPr>
              <a:t>s plant study</a:t>
            </a:r>
          </a:p>
          <a:p>
            <a:pPr marL="457200" indent="-457200">
              <a:tabLst>
                <a:tab pos="454025" algn="l"/>
                <a:tab pos="920750" algn="l"/>
                <a:tab pos="1373188" algn="l"/>
                <a:tab pos="1828800" algn="l"/>
                <a:tab pos="2284413" algn="l"/>
                <a:tab pos="2738438" algn="l"/>
              </a:tabLst>
            </a:pPr>
            <a:r>
              <a:rPr lang="en-US" sz="2000">
                <a:latin typeface="Arial" charset="0"/>
              </a:rPr>
              <a:t>			b.	A. C. Crombie did this with moths and beetles which compete for grain</a:t>
            </a:r>
          </a:p>
          <a:p>
            <a:pPr marL="457200" indent="-457200">
              <a:buFont typeface="Times" charset="0"/>
              <a:buAutoNum type="alphaUcPeriod"/>
              <a:tabLst>
                <a:tab pos="454025" algn="l"/>
                <a:tab pos="920750" algn="l"/>
                <a:tab pos="1373188" algn="l"/>
                <a:tab pos="1828800" algn="l"/>
                <a:tab pos="2284413" algn="l"/>
                <a:tab pos="2738438" algn="l"/>
              </a:tabLst>
            </a:pPr>
            <a:endParaRPr lang="en-US" sz="2000">
              <a:latin typeface="Arial" charset="0"/>
            </a:endParaRPr>
          </a:p>
          <a:p>
            <a:pPr marL="457200" indent="-457200">
              <a:buFont typeface="Times" charset="0"/>
              <a:buAutoNum type="alphaUcPeriod"/>
              <a:tabLst>
                <a:tab pos="454025" algn="l"/>
                <a:tab pos="920750" algn="l"/>
                <a:tab pos="1373188" algn="l"/>
                <a:tab pos="1828800" algn="l"/>
                <a:tab pos="2284413" algn="l"/>
                <a:tab pos="2738438" algn="l"/>
              </a:tabLst>
            </a:pPr>
            <a:endParaRPr lang="en-US" sz="2000">
              <a:latin typeface="Arial" charset="0"/>
            </a:endParaRPr>
          </a:p>
        </p:txBody>
      </p:sp>
      <p:sp>
        <p:nvSpPr>
          <p:cNvPr id="47107" name="Rectangle 5"/>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47108" name="Picture 7"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399570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p:cNvSpPr>
            <a:spLocks noChangeArrowheads="1"/>
          </p:cNvSpPr>
          <p:nvPr/>
        </p:nvSpPr>
        <p:spPr bwMode="auto">
          <a:xfrm>
            <a:off x="533400" y="838200"/>
            <a:ext cx="8229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tabLst>
                <a:tab pos="454025" algn="l"/>
                <a:tab pos="920750" algn="l"/>
                <a:tab pos="1373188" algn="l"/>
                <a:tab pos="1828800" algn="l"/>
                <a:tab pos="2284413" algn="l"/>
                <a:tab pos="2738438" algn="l"/>
              </a:tabLst>
            </a:pPr>
            <a:r>
              <a:rPr lang="en-US" sz="2000">
                <a:latin typeface="Arial" charset="0"/>
              </a:rPr>
              <a:t>Crombie found:</a:t>
            </a:r>
          </a:p>
          <a:p>
            <a:pPr marL="457200" indent="-457200">
              <a:buFont typeface="Times" charset="0"/>
              <a:buAutoNum type="alphaUcPeriod"/>
              <a:tabLst>
                <a:tab pos="454025" algn="l"/>
                <a:tab pos="920750" algn="l"/>
                <a:tab pos="1373188" algn="l"/>
                <a:tab pos="1828800" algn="l"/>
                <a:tab pos="2284413" algn="l"/>
                <a:tab pos="2738438" algn="l"/>
              </a:tabLst>
            </a:pPr>
            <a:endParaRPr lang="en-US" sz="2000">
              <a:latin typeface="Arial" charset="0"/>
            </a:endParaRPr>
          </a:p>
          <a:p>
            <a:pPr marL="457200" indent="-457200">
              <a:buFont typeface="Times" charset="0"/>
              <a:buAutoNum type="alphaUcPeriod"/>
              <a:tabLst>
                <a:tab pos="454025" algn="l"/>
                <a:tab pos="920750" algn="l"/>
                <a:tab pos="1373188" algn="l"/>
                <a:tab pos="1828800" algn="l"/>
                <a:tab pos="2284413" algn="l"/>
                <a:tab pos="2738438" algn="l"/>
              </a:tabLst>
            </a:pPr>
            <a:endParaRPr lang="en-US" sz="2000">
              <a:latin typeface="Arial" charset="0"/>
            </a:endParaRPr>
          </a:p>
        </p:txBody>
      </p:sp>
      <p:sp>
        <p:nvSpPr>
          <p:cNvPr id="48130"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4813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514600"/>
            <a:ext cx="6453188"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2758" name="Group 6"/>
          <p:cNvGraphicFramePr>
            <a:graphicFrameLocks noGrp="1"/>
          </p:cNvGraphicFramePr>
          <p:nvPr/>
        </p:nvGraphicFramePr>
        <p:xfrm>
          <a:off x="2590800" y="685800"/>
          <a:ext cx="4343400" cy="1828800"/>
        </p:xfrm>
        <a:graphic>
          <a:graphicData uri="http://schemas.openxmlformats.org/drawingml/2006/table">
            <a:tbl>
              <a:tblPr/>
              <a:tblGrid>
                <a:gridCol w="685800"/>
                <a:gridCol w="1905000"/>
                <a:gridCol w="1752600"/>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Arial" charset="0"/>
                          <a:ea typeface="ＭＳ Ｐゴシック" charset="0"/>
                          <a:cs typeface="ＭＳ Ｐゴシック" charset="0"/>
                        </a:rPr>
                        <a:t>Rhizopertha</a:t>
                      </a:r>
                      <a:endParaRPr kumimoji="0" lang="en-US" sz="24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Arial" charset="0"/>
                          <a:ea typeface="ＭＳ Ｐゴシック" charset="0"/>
                          <a:cs typeface="ＭＳ Ｐゴシック" charset="0"/>
                        </a:rPr>
                        <a:t>Sitotraga</a:t>
                      </a:r>
                      <a:endParaRPr kumimoji="0" lang="en-US" sz="24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338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0.10/day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Symbol" charset="0"/>
                          <a:ea typeface="ＭＳ Ｐゴシック" charset="0"/>
                          <a:cs typeface="ＭＳ Ｐゴシック"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Symbol" charset="0"/>
                          <a:ea typeface="ＭＳ Ｐゴシック" charset="0"/>
                          <a:cs typeface="ＭＳ Ｐゴシック" charset="0"/>
                        </a:rPr>
                        <a:t>a</a:t>
                      </a:r>
                      <a:r>
                        <a:rPr kumimoji="0" lang="en-US" sz="2400" b="0" i="0" u="none" strike="noStrike" cap="none" normalizeH="0" baseline="-25000">
                          <a:ln>
                            <a:noFill/>
                          </a:ln>
                          <a:solidFill>
                            <a:schemeClr val="tx1"/>
                          </a:solidFill>
                          <a:effectLst/>
                          <a:latin typeface="Arial" charset="0"/>
                          <a:ea typeface="ＭＳ Ｐゴシック" charset="0"/>
                          <a:cs typeface="ＭＳ Ｐゴシック" charset="0"/>
                        </a:rPr>
                        <a:t>RS</a:t>
                      </a: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 =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Symbol" charset="0"/>
                          <a:ea typeface="ＭＳ Ｐゴシック" charset="0"/>
                          <a:cs typeface="ＭＳ Ｐゴシック" charset="0"/>
                        </a:rPr>
                        <a:t>a</a:t>
                      </a:r>
                      <a:r>
                        <a:rPr kumimoji="0" lang="en-US" sz="2400" b="0" i="0" u="none" strike="noStrike" cap="none" normalizeH="0" baseline="-25000">
                          <a:ln>
                            <a:noFill/>
                          </a:ln>
                          <a:solidFill>
                            <a:schemeClr val="tx1"/>
                          </a:solidFill>
                          <a:effectLst/>
                          <a:latin typeface="Arial" charset="0"/>
                          <a:ea typeface="ＭＳ Ｐゴシック" charset="0"/>
                          <a:cs typeface="ＭＳ Ｐゴシック" charset="0"/>
                        </a:rPr>
                        <a:t>SR</a:t>
                      </a: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 = 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8154" name="Picture 29"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55" name="Rectangle 30"/>
          <p:cNvSpPr>
            <a:spLocks noChangeArrowheads="1"/>
          </p:cNvSpPr>
          <p:nvPr/>
        </p:nvSpPr>
        <p:spPr bwMode="auto">
          <a:xfrm>
            <a:off x="6705600" y="3048000"/>
            <a:ext cx="20574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latin typeface="Arial" charset="0"/>
              </a:rPr>
              <a:t>The model correctly predicts that </a:t>
            </a:r>
            <a:r>
              <a:rPr lang="en-US" sz="2000" i="1">
                <a:latin typeface="Arial" charset="0"/>
              </a:rPr>
              <a:t>Rhizopertha</a:t>
            </a:r>
            <a:r>
              <a:rPr lang="en-US" sz="2000">
                <a:latin typeface="Arial" charset="0"/>
              </a:rPr>
              <a:t> wins in competition</a:t>
            </a:r>
          </a:p>
        </p:txBody>
      </p:sp>
    </p:spTree>
    <p:extLst>
      <p:ext uri="{BB962C8B-B14F-4D97-AF65-F5344CB8AC3E}">
        <p14:creationId xmlns:p14="http://schemas.microsoft.com/office/powerpoint/2010/main" val="276334088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491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85888"/>
            <a:ext cx="6477000" cy="524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5"/>
          <p:cNvSpPr>
            <a:spLocks noChangeArrowheads="1"/>
          </p:cNvSpPr>
          <p:nvPr/>
        </p:nvSpPr>
        <p:spPr bwMode="auto">
          <a:xfrm>
            <a:off x="533400" y="838200"/>
            <a:ext cx="822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tabLst>
                <a:tab pos="454025" algn="l"/>
                <a:tab pos="920750" algn="l"/>
                <a:tab pos="1373188" algn="l"/>
                <a:tab pos="1828800" algn="l"/>
                <a:tab pos="2284413" algn="l"/>
                <a:tab pos="2738438" algn="l"/>
              </a:tabLst>
            </a:pPr>
            <a:r>
              <a:rPr lang="en-US" sz="2000">
                <a:latin typeface="Arial" charset="0"/>
              </a:rPr>
              <a:t>Other studies by Crombie with different species assemblages showed coexistence:</a:t>
            </a:r>
          </a:p>
        </p:txBody>
      </p:sp>
      <p:pic>
        <p:nvPicPr>
          <p:cNvPr id="49156" name="Picture 7"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275583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50178" name="Rectangle 4"/>
          <p:cNvSpPr>
            <a:spLocks noChangeArrowheads="1"/>
          </p:cNvSpPr>
          <p:nvPr/>
        </p:nvSpPr>
        <p:spPr bwMode="auto">
          <a:xfrm>
            <a:off x="1219200" y="1447800"/>
            <a:ext cx="70866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tabLst>
                <a:tab pos="454025" algn="l"/>
                <a:tab pos="920750" algn="l"/>
                <a:tab pos="1373188" algn="l"/>
                <a:tab pos="1828800" algn="l"/>
                <a:tab pos="2284413" algn="l"/>
                <a:tab pos="2738438" algn="l"/>
              </a:tabLst>
            </a:pPr>
            <a:r>
              <a:rPr lang="en-US" sz="2000">
                <a:latin typeface="Arial" charset="0"/>
              </a:rPr>
              <a:t>So, A. C. Crombie</a:t>
            </a:r>
            <a:r>
              <a:rPr lang="ja-JP" altLang="en-US" sz="2000">
                <a:latin typeface="Arial" charset="0"/>
              </a:rPr>
              <a:t>’</a:t>
            </a:r>
            <a:r>
              <a:rPr lang="en-US" altLang="ja-JP" sz="2000">
                <a:latin typeface="Arial" charset="0"/>
              </a:rPr>
              <a:t>s work with laboratory cultures of insects in competition for grain demonstrate that:</a:t>
            </a:r>
          </a:p>
          <a:p>
            <a:pPr marL="457200" indent="-457200">
              <a:tabLst>
                <a:tab pos="454025" algn="l"/>
                <a:tab pos="920750" algn="l"/>
                <a:tab pos="1373188" algn="l"/>
                <a:tab pos="1828800" algn="l"/>
                <a:tab pos="2284413" algn="l"/>
                <a:tab pos="2738438" algn="l"/>
              </a:tabLst>
            </a:pPr>
            <a:endParaRPr lang="en-US" sz="2000">
              <a:latin typeface="Arial" charset="0"/>
            </a:endParaRPr>
          </a:p>
          <a:p>
            <a:pPr marL="457200" indent="-457200">
              <a:buFontTx/>
              <a:buChar char="•"/>
              <a:tabLst>
                <a:tab pos="454025" algn="l"/>
                <a:tab pos="920750" algn="l"/>
                <a:tab pos="1373188" algn="l"/>
                <a:tab pos="1828800" algn="l"/>
                <a:tab pos="2284413" algn="l"/>
                <a:tab pos="2738438" algn="l"/>
              </a:tabLst>
            </a:pPr>
            <a:r>
              <a:rPr lang="en-US" sz="2000">
                <a:latin typeface="Arial" charset="0"/>
              </a:rPr>
              <a:t>Competition occurs for limiting resources</a:t>
            </a:r>
          </a:p>
          <a:p>
            <a:pPr marL="457200" indent="-457200">
              <a:buFontTx/>
              <a:buChar char="•"/>
              <a:tabLst>
                <a:tab pos="454025" algn="l"/>
                <a:tab pos="920750" algn="l"/>
                <a:tab pos="1373188" algn="l"/>
                <a:tab pos="1828800" algn="l"/>
                <a:tab pos="2284413" algn="l"/>
                <a:tab pos="2738438" algn="l"/>
              </a:tabLst>
            </a:pPr>
            <a:endParaRPr lang="en-US" sz="2000">
              <a:latin typeface="Arial" charset="0"/>
            </a:endParaRPr>
          </a:p>
          <a:p>
            <a:pPr marL="457200" indent="-457200">
              <a:buFontTx/>
              <a:buChar char="•"/>
              <a:tabLst>
                <a:tab pos="454025" algn="l"/>
                <a:tab pos="920750" algn="l"/>
                <a:tab pos="1373188" algn="l"/>
                <a:tab pos="1828800" algn="l"/>
                <a:tab pos="2284413" algn="l"/>
                <a:tab pos="2738438" algn="l"/>
              </a:tabLst>
            </a:pPr>
            <a:r>
              <a:rPr lang="en-US" sz="2000">
                <a:latin typeface="Arial" charset="0"/>
              </a:rPr>
              <a:t>Competition can lead to competitive exclusion or coexistence for different species combinations</a:t>
            </a:r>
          </a:p>
          <a:p>
            <a:pPr marL="457200" indent="-457200">
              <a:buFontTx/>
              <a:buChar char="•"/>
              <a:tabLst>
                <a:tab pos="454025" algn="l"/>
                <a:tab pos="920750" algn="l"/>
                <a:tab pos="1373188" algn="l"/>
                <a:tab pos="1828800" algn="l"/>
                <a:tab pos="2284413" algn="l"/>
                <a:tab pos="2738438" algn="l"/>
              </a:tabLst>
            </a:pPr>
            <a:endParaRPr lang="en-US" sz="2000">
              <a:latin typeface="Arial" charset="0"/>
            </a:endParaRPr>
          </a:p>
          <a:p>
            <a:pPr marL="457200" indent="-457200">
              <a:buFontTx/>
              <a:buChar char="•"/>
              <a:tabLst>
                <a:tab pos="454025" algn="l"/>
                <a:tab pos="920750" algn="l"/>
                <a:tab pos="1373188" algn="l"/>
                <a:tab pos="1828800" algn="l"/>
                <a:tab pos="2284413" algn="l"/>
                <a:tab pos="2738438" algn="l"/>
              </a:tabLst>
            </a:pPr>
            <a:r>
              <a:rPr lang="en-US" sz="2000">
                <a:latin typeface="Arial" charset="0"/>
              </a:rPr>
              <a:t>The outcome of competition can be well described by Lotka-Volterra equations using simple experiments</a:t>
            </a:r>
          </a:p>
          <a:p>
            <a:pPr marL="457200" indent="-457200">
              <a:buFontTx/>
              <a:buChar char="•"/>
              <a:tabLst>
                <a:tab pos="454025" algn="l"/>
                <a:tab pos="920750" algn="l"/>
                <a:tab pos="1373188" algn="l"/>
                <a:tab pos="1828800" algn="l"/>
                <a:tab pos="2284413" algn="l"/>
                <a:tab pos="2738438" algn="l"/>
              </a:tabLst>
            </a:pPr>
            <a:endParaRPr lang="en-US" sz="2000">
              <a:latin typeface="Arial" charset="0"/>
            </a:endParaRPr>
          </a:p>
        </p:txBody>
      </p:sp>
      <p:pic>
        <p:nvPicPr>
          <p:cNvPr id="50179" name="Picture 6"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74975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6_Crooked_Cr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69010838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p:cNvSpPr>
            <a:spLocks noChangeArrowheads="1"/>
          </p:cNvSpPr>
          <p:nvPr/>
        </p:nvSpPr>
        <p:spPr bwMode="auto">
          <a:xfrm>
            <a:off x="533400" y="838200"/>
            <a:ext cx="83820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tabLst>
                <a:tab pos="454025" algn="l"/>
                <a:tab pos="920750" algn="l"/>
                <a:tab pos="1373188" algn="l"/>
                <a:tab pos="1828800" algn="l"/>
                <a:tab pos="2284413" algn="l"/>
                <a:tab pos="2738438" algn="l"/>
              </a:tabLst>
            </a:pPr>
            <a:r>
              <a:rPr lang="en-US" sz="2000" dirty="0">
                <a:latin typeface="Arial" charset="0"/>
              </a:rPr>
              <a:t>		4.	Examples of Competition with Real Species</a:t>
            </a:r>
          </a:p>
          <a:p>
            <a:pPr marL="457200" indent="-457200">
              <a:tabLst>
                <a:tab pos="454025" algn="l"/>
                <a:tab pos="920750" algn="l"/>
                <a:tab pos="1373188" algn="l"/>
                <a:tab pos="1828800" algn="l"/>
                <a:tab pos="2284413" algn="l"/>
                <a:tab pos="2738438" algn="l"/>
              </a:tabLst>
            </a:pPr>
            <a:r>
              <a:rPr lang="en-US" sz="2000" dirty="0">
                <a:latin typeface="Arial" charset="0"/>
              </a:rPr>
              <a:t>			a.	</a:t>
            </a:r>
            <a:r>
              <a:rPr lang="en-US" sz="2000" dirty="0" err="1">
                <a:latin typeface="Arial" charset="0"/>
              </a:rPr>
              <a:t>Tansley</a:t>
            </a:r>
            <a:r>
              <a:rPr lang="ja-JP" altLang="en-US" sz="2000" dirty="0">
                <a:latin typeface="Arial" charset="0"/>
              </a:rPr>
              <a:t>’</a:t>
            </a:r>
            <a:r>
              <a:rPr lang="en-US" altLang="ja-JP" sz="2000" dirty="0">
                <a:latin typeface="Arial" charset="0"/>
              </a:rPr>
              <a:t>s plant study</a:t>
            </a:r>
          </a:p>
          <a:p>
            <a:pPr marL="457200" indent="-457200">
              <a:tabLst>
                <a:tab pos="454025" algn="l"/>
                <a:tab pos="920750" algn="l"/>
                <a:tab pos="1373188" algn="l"/>
                <a:tab pos="1828800" algn="l"/>
                <a:tab pos="2284413" algn="l"/>
                <a:tab pos="2738438" algn="l"/>
              </a:tabLst>
            </a:pPr>
            <a:r>
              <a:rPr lang="en-US" sz="2000" dirty="0">
                <a:latin typeface="Arial" charset="0"/>
              </a:rPr>
              <a:t>			b.	A. C. Crombie tested </a:t>
            </a:r>
            <a:r>
              <a:rPr lang="en-US" sz="2000" dirty="0" err="1">
                <a:latin typeface="Arial" charset="0"/>
              </a:rPr>
              <a:t>Lotka-Volterra</a:t>
            </a:r>
            <a:r>
              <a:rPr lang="en-US" sz="2000" dirty="0">
                <a:latin typeface="Arial" charset="0"/>
              </a:rPr>
              <a:t> with beetles and moths</a:t>
            </a:r>
          </a:p>
          <a:p>
            <a:pPr marL="457200" indent="-457200">
              <a:tabLst>
                <a:tab pos="454025" algn="l"/>
                <a:tab pos="920750" algn="l"/>
                <a:tab pos="1373188" algn="l"/>
                <a:tab pos="1828800" algn="l"/>
                <a:tab pos="2284413" algn="l"/>
                <a:tab pos="2738438" algn="l"/>
              </a:tabLst>
            </a:pPr>
            <a:r>
              <a:rPr lang="en-US" sz="2000" dirty="0">
                <a:latin typeface="Arial" charset="0"/>
              </a:rPr>
              <a:t>			</a:t>
            </a:r>
          </a:p>
          <a:p>
            <a:pPr marL="457200" indent="-457200">
              <a:tabLst>
                <a:tab pos="454025" algn="l"/>
                <a:tab pos="920750" algn="l"/>
                <a:tab pos="1373188" algn="l"/>
                <a:tab pos="1828800" algn="l"/>
                <a:tab pos="2284413" algn="l"/>
                <a:tab pos="2738438" algn="l"/>
              </a:tabLst>
            </a:pPr>
            <a:r>
              <a:rPr lang="en-US" sz="2000" dirty="0">
                <a:latin typeface="Arial" charset="0"/>
              </a:rPr>
              <a:t>	Can we demonstrate that competition changes with environment, as </a:t>
            </a:r>
            <a:r>
              <a:rPr lang="en-US" sz="2000" dirty="0" err="1">
                <a:latin typeface="Arial" charset="0"/>
              </a:rPr>
              <a:t>Tansley</a:t>
            </a:r>
            <a:r>
              <a:rPr lang="en-US" sz="2000" dirty="0">
                <a:latin typeface="Arial" charset="0"/>
              </a:rPr>
              <a:t> apparently found?</a:t>
            </a:r>
          </a:p>
          <a:p>
            <a:pPr marL="457200" indent="-457200">
              <a:tabLst>
                <a:tab pos="454025" algn="l"/>
                <a:tab pos="920750" algn="l"/>
                <a:tab pos="1373188" algn="l"/>
                <a:tab pos="1828800" algn="l"/>
                <a:tab pos="2284413" algn="l"/>
                <a:tab pos="2738438" algn="l"/>
              </a:tabLst>
            </a:pPr>
            <a:endParaRPr lang="en-US" sz="2000" dirty="0">
              <a:latin typeface="Arial" charset="0"/>
            </a:endParaRPr>
          </a:p>
          <a:p>
            <a:pPr marL="457200" indent="-457200">
              <a:tabLst>
                <a:tab pos="454025" algn="l"/>
                <a:tab pos="920750" algn="l"/>
                <a:tab pos="1373188" algn="l"/>
                <a:tab pos="1828800" algn="l"/>
                <a:tab pos="2284413" algn="l"/>
                <a:tab pos="2738438" algn="l"/>
              </a:tabLst>
            </a:pPr>
            <a:r>
              <a:rPr lang="en-US" sz="2000" dirty="0">
                <a:latin typeface="Arial" charset="0"/>
              </a:rPr>
              <a:t>	c.  Thomas Park worked on competition in flour beetles.  These species generally exhibit resource competition, where each species tries to consume flour in vials in the lab as </a:t>
            </a:r>
            <a:r>
              <a:rPr lang="en-US" sz="2000" dirty="0" smtClean="0">
                <a:latin typeface="Arial" charset="0"/>
              </a:rPr>
              <a:t>fast </a:t>
            </a:r>
            <a:r>
              <a:rPr lang="en-US" sz="2000" dirty="0">
                <a:latin typeface="Arial" charset="0"/>
              </a:rPr>
              <a:t>as possible.  Some of the species are also predators/cannibals, eating the eggs and larvae of competitors along with the flour as they chug along feeding.</a:t>
            </a:r>
          </a:p>
          <a:p>
            <a:pPr marL="457200" indent="-457200">
              <a:tabLst>
                <a:tab pos="454025" algn="l"/>
                <a:tab pos="920750" algn="l"/>
                <a:tab pos="1373188" algn="l"/>
                <a:tab pos="1828800" algn="l"/>
                <a:tab pos="2284413" algn="l"/>
                <a:tab pos="2738438" algn="l"/>
              </a:tabLst>
            </a:pPr>
            <a:r>
              <a:rPr lang="en-US" sz="2000" dirty="0">
                <a:latin typeface="Arial" charset="0"/>
              </a:rPr>
              <a:t>	</a:t>
            </a:r>
          </a:p>
          <a:p>
            <a:pPr marL="457200" indent="-457200">
              <a:tabLst>
                <a:tab pos="454025" algn="l"/>
                <a:tab pos="920750" algn="l"/>
                <a:tab pos="1373188" algn="l"/>
                <a:tab pos="1828800" algn="l"/>
                <a:tab pos="2284413" algn="l"/>
                <a:tab pos="2738438" algn="l"/>
              </a:tabLst>
            </a:pPr>
            <a:r>
              <a:rPr lang="en-US" sz="2000" dirty="0">
                <a:latin typeface="Arial" charset="0"/>
              </a:rPr>
              <a:t>			Park grew two species in a variety of conditions of different </a:t>
            </a:r>
          </a:p>
          <a:p>
            <a:pPr marL="457200" indent="-457200">
              <a:tabLst>
                <a:tab pos="454025" algn="l"/>
                <a:tab pos="920750" algn="l"/>
                <a:tab pos="1373188" algn="l"/>
                <a:tab pos="1828800" algn="l"/>
                <a:tab pos="2284413" algn="l"/>
                <a:tab pos="2738438" algn="l"/>
              </a:tabLst>
            </a:pPr>
            <a:r>
              <a:rPr lang="en-US" sz="2000" dirty="0">
                <a:latin typeface="Arial" charset="0"/>
              </a:rPr>
              <a:t>				temperatures and humidity.  </a:t>
            </a:r>
          </a:p>
        </p:txBody>
      </p:sp>
      <p:sp>
        <p:nvSpPr>
          <p:cNvPr id="51202"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51203"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981022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3"/>
          <p:cNvSpPr>
            <a:spLocks noChangeArrowheads="1"/>
          </p:cNvSpPr>
          <p:nvPr/>
        </p:nvSpPr>
        <p:spPr bwMode="auto">
          <a:xfrm>
            <a:off x="533400" y="838200"/>
            <a:ext cx="8382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tabLst>
                <a:tab pos="454025" algn="l"/>
                <a:tab pos="920750" algn="l"/>
                <a:tab pos="1373188" algn="l"/>
                <a:tab pos="1828800" algn="l"/>
                <a:tab pos="2284413" algn="l"/>
                <a:tab pos="2738438" algn="l"/>
              </a:tabLst>
            </a:pPr>
            <a:r>
              <a:rPr lang="en-US" sz="1800">
                <a:latin typeface="Arial" charset="0"/>
              </a:rPr>
              <a:t>		4.	Examples of Competition with Real Species</a:t>
            </a:r>
          </a:p>
          <a:p>
            <a:pPr marL="457200" indent="-457200">
              <a:tabLst>
                <a:tab pos="454025" algn="l"/>
                <a:tab pos="920750" algn="l"/>
                <a:tab pos="1373188" algn="l"/>
                <a:tab pos="1828800" algn="l"/>
                <a:tab pos="2284413" algn="l"/>
                <a:tab pos="2738438" algn="l"/>
              </a:tabLst>
            </a:pPr>
            <a:r>
              <a:rPr lang="en-US" sz="1800">
                <a:latin typeface="Arial" charset="0"/>
              </a:rPr>
              <a:t>			a.	Tansley</a:t>
            </a:r>
            <a:r>
              <a:rPr lang="ja-JP" altLang="en-US" sz="1800">
                <a:latin typeface="Arial" charset="0"/>
              </a:rPr>
              <a:t>’</a:t>
            </a:r>
            <a:r>
              <a:rPr lang="en-US" altLang="ja-JP" sz="1800">
                <a:latin typeface="Arial" charset="0"/>
              </a:rPr>
              <a:t>s plant study</a:t>
            </a:r>
          </a:p>
          <a:p>
            <a:pPr marL="457200" indent="-457200">
              <a:tabLst>
                <a:tab pos="454025" algn="l"/>
                <a:tab pos="920750" algn="l"/>
                <a:tab pos="1373188" algn="l"/>
                <a:tab pos="1828800" algn="l"/>
                <a:tab pos="2284413" algn="l"/>
                <a:tab pos="2738438" algn="l"/>
              </a:tabLst>
            </a:pPr>
            <a:r>
              <a:rPr lang="en-US" sz="1800">
                <a:latin typeface="Arial" charset="0"/>
              </a:rPr>
              <a:t>			b.	A. C. Crombie tested Lotka-Volterra with beetles and moths</a:t>
            </a:r>
          </a:p>
          <a:p>
            <a:pPr marL="457200" indent="-457200">
              <a:tabLst>
                <a:tab pos="454025" algn="l"/>
                <a:tab pos="920750" algn="l"/>
                <a:tab pos="1373188" algn="l"/>
                <a:tab pos="1828800" algn="l"/>
                <a:tab pos="2284413" algn="l"/>
                <a:tab pos="2738438" algn="l"/>
              </a:tabLst>
            </a:pPr>
            <a:r>
              <a:rPr lang="en-US" sz="1800">
                <a:latin typeface="Arial" charset="0"/>
              </a:rPr>
              <a:t>			c.	Thomas Park worked on competition in flour beetles.  </a:t>
            </a:r>
          </a:p>
          <a:p>
            <a:pPr marL="457200" indent="-457200">
              <a:tabLst>
                <a:tab pos="454025" algn="l"/>
                <a:tab pos="920750" algn="l"/>
                <a:tab pos="1373188" algn="l"/>
                <a:tab pos="1828800" algn="l"/>
                <a:tab pos="2284413" algn="l"/>
                <a:tab pos="2738438" algn="l"/>
              </a:tabLst>
            </a:pPr>
            <a:endParaRPr lang="en-US" sz="1800">
              <a:latin typeface="Arial" charset="0"/>
            </a:endParaRPr>
          </a:p>
          <a:p>
            <a:pPr marL="457200" indent="-457200">
              <a:tabLst>
                <a:tab pos="454025" algn="l"/>
                <a:tab pos="920750" algn="l"/>
                <a:tab pos="1373188" algn="l"/>
                <a:tab pos="1828800" algn="l"/>
                <a:tab pos="2284413" algn="l"/>
                <a:tab pos="2738438" algn="l"/>
              </a:tabLst>
            </a:pPr>
            <a:endParaRPr lang="en-US" sz="1800">
              <a:latin typeface="Arial" charset="0"/>
            </a:endParaRPr>
          </a:p>
        </p:txBody>
      </p:sp>
      <p:sp>
        <p:nvSpPr>
          <p:cNvPr id="52226"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52227" name="Picture 7"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Box 8"/>
          <p:cNvSpPr txBox="1">
            <a:spLocks noChangeArrowheads="1"/>
          </p:cNvSpPr>
          <p:nvPr/>
        </p:nvSpPr>
        <p:spPr bwMode="auto">
          <a:xfrm>
            <a:off x="457200" y="2362200"/>
            <a:ext cx="3424238"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a:latin typeface="Arial" charset="0"/>
              </a:rPr>
              <a:t>Under dry conditions, </a:t>
            </a:r>
            <a:r>
              <a:rPr lang="en-US" sz="2000" i="1" dirty="0" err="1">
                <a:latin typeface="Arial" charset="0"/>
              </a:rPr>
              <a:t>Tribolium</a:t>
            </a:r>
            <a:r>
              <a:rPr lang="en-US" sz="2000" i="1" dirty="0">
                <a:latin typeface="Arial" charset="0"/>
              </a:rPr>
              <a:t> </a:t>
            </a:r>
            <a:r>
              <a:rPr lang="en-US" sz="2000" i="1" dirty="0" err="1">
                <a:latin typeface="Arial" charset="0"/>
              </a:rPr>
              <a:t>confusum</a:t>
            </a:r>
            <a:r>
              <a:rPr lang="en-US" sz="2000" dirty="0">
                <a:latin typeface="Arial" charset="0"/>
              </a:rPr>
              <a:t> virtually always won.  However, under moist conditions, temperature had an effect on the winner.  </a:t>
            </a:r>
          </a:p>
          <a:p>
            <a:endParaRPr lang="en-US" sz="2000" dirty="0">
              <a:latin typeface="Arial" charset="0"/>
            </a:endParaRPr>
          </a:p>
          <a:p>
            <a:r>
              <a:rPr lang="en-US" sz="2000" dirty="0">
                <a:latin typeface="Arial" charset="0"/>
              </a:rPr>
              <a:t>For example, under moist conditions, Park found:</a:t>
            </a:r>
          </a:p>
          <a:p>
            <a:endParaRPr lang="en-US" sz="2000" dirty="0"/>
          </a:p>
        </p:txBody>
      </p:sp>
      <p:pic>
        <p:nvPicPr>
          <p:cNvPr id="52229"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25875" y="2057400"/>
            <a:ext cx="41370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730610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53250" name="Rectangle 4"/>
          <p:cNvSpPr>
            <a:spLocks noChangeArrowheads="1"/>
          </p:cNvSpPr>
          <p:nvPr/>
        </p:nvSpPr>
        <p:spPr bwMode="auto">
          <a:xfrm>
            <a:off x="2874963" y="15176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53251" name="Rectangle 5"/>
          <p:cNvSpPr>
            <a:spLocks noChangeArrowheads="1"/>
          </p:cNvSpPr>
          <p:nvPr/>
        </p:nvSpPr>
        <p:spPr bwMode="auto">
          <a:xfrm>
            <a:off x="609600" y="1371600"/>
            <a:ext cx="77724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latin typeface="Arial" charset="0"/>
              </a:rPr>
              <a:t>Park demonstrated that  environmental conditions do affect the outcome of competition by varying the K</a:t>
            </a:r>
            <a:r>
              <a:rPr lang="ja-JP" altLang="en-US" sz="2000" dirty="0">
                <a:latin typeface="Arial" charset="0"/>
              </a:rPr>
              <a:t>’</a:t>
            </a:r>
            <a:r>
              <a:rPr lang="en-US" altLang="ja-JP" sz="2000" dirty="0">
                <a:latin typeface="Arial" charset="0"/>
              </a:rPr>
              <a:t>s and </a:t>
            </a:r>
            <a:r>
              <a:rPr lang="en-US" altLang="ja-JP" sz="2000" dirty="0">
                <a:latin typeface="Symbol" charset="0"/>
              </a:rPr>
              <a:t>a</a:t>
            </a:r>
            <a:r>
              <a:rPr lang="ja-JP" altLang="en-US" sz="2000" dirty="0">
                <a:latin typeface="Arial" charset="0"/>
              </a:rPr>
              <a:t>’</a:t>
            </a:r>
            <a:r>
              <a:rPr lang="en-US" altLang="ja-JP" sz="2000" dirty="0">
                <a:latin typeface="Arial" charset="0"/>
              </a:rPr>
              <a:t>s of the component species.</a:t>
            </a:r>
          </a:p>
          <a:p>
            <a:endParaRPr lang="en-US" sz="2000" dirty="0">
              <a:latin typeface="Arial" charset="0"/>
            </a:endParaRPr>
          </a:p>
          <a:p>
            <a:r>
              <a:rPr lang="en-US" sz="2000" dirty="0" smtClean="0">
                <a:latin typeface="Arial" charset="0"/>
              </a:rPr>
              <a:t>Park </a:t>
            </a:r>
            <a:r>
              <a:rPr lang="en-US" sz="2000" dirty="0">
                <a:latin typeface="Arial" charset="0"/>
              </a:rPr>
              <a:t>worked on a number of different species of  flour beetles under a variety of conditions.  He was able to easily demonstrate all four of the predicted outcomes of competition (A wins, B wins, AB </a:t>
            </a:r>
            <a:r>
              <a:rPr lang="en-US" sz="2000" dirty="0" smtClean="0">
                <a:latin typeface="Arial" charset="0"/>
              </a:rPr>
              <a:t>have stable coexistence, or winner </a:t>
            </a:r>
            <a:r>
              <a:rPr lang="en-US" sz="2000" dirty="0">
                <a:latin typeface="Arial" charset="0"/>
              </a:rPr>
              <a:t>depends on initial abundance)</a:t>
            </a:r>
            <a:endParaRPr lang="en-US" sz="2000" b="1" dirty="0">
              <a:latin typeface="Arial" charset="0"/>
            </a:endParaRPr>
          </a:p>
          <a:p>
            <a:endParaRPr lang="en-US" sz="2000" dirty="0">
              <a:latin typeface="Arial" charset="0"/>
            </a:endParaRPr>
          </a:p>
        </p:txBody>
      </p:sp>
      <p:pic>
        <p:nvPicPr>
          <p:cNvPr id="53252" name="Picture 7"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191000"/>
            <a:ext cx="3810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295584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027"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4" name="TextBox 1"/>
          <p:cNvSpPr txBox="1">
            <a:spLocks noChangeArrowheads="1"/>
          </p:cNvSpPr>
          <p:nvPr/>
        </p:nvSpPr>
        <p:spPr bwMode="auto">
          <a:xfrm>
            <a:off x="1066800" y="5791200"/>
            <a:ext cx="6858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Arial" charset="0"/>
                <a:cs typeface="Arial" charset="0"/>
              </a:rPr>
              <a:t>Growth of populations of </a:t>
            </a:r>
            <a:r>
              <a:rPr lang="en-US" sz="1800" i="1">
                <a:latin typeface="Arial" charset="0"/>
                <a:cs typeface="Arial" charset="0"/>
              </a:rPr>
              <a:t>Moina macrocopa </a:t>
            </a:r>
            <a:r>
              <a:rPr lang="en-US" sz="1800">
                <a:latin typeface="Arial" charset="0"/>
                <a:cs typeface="Arial" charset="0"/>
              </a:rPr>
              <a:t>at three temperatures (from Hutchinson).  Does temperature affect r or K?  </a:t>
            </a:r>
            <a:r>
              <a:rPr lang="en-US" sz="1800">
                <a:solidFill>
                  <a:srgbClr val="FF0000"/>
                </a:solidFill>
                <a:latin typeface="Arial" charset="0"/>
                <a:cs typeface="Arial" charset="0"/>
              </a:rPr>
              <a:t>Now, how does it affect the competitive ability of this species?</a:t>
            </a:r>
          </a:p>
        </p:txBody>
      </p:sp>
      <p:pic>
        <p:nvPicPr>
          <p:cNvPr id="5427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117600"/>
            <a:ext cx="71628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609600"/>
            <a:ext cx="16383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791185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55298" name="Rectangle 4"/>
          <p:cNvSpPr>
            <a:spLocks noChangeArrowheads="1"/>
          </p:cNvSpPr>
          <p:nvPr/>
        </p:nvSpPr>
        <p:spPr bwMode="auto">
          <a:xfrm>
            <a:off x="2874963" y="15176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55299" name="Rectangle 5"/>
          <p:cNvSpPr>
            <a:spLocks noChangeArrowheads="1"/>
          </p:cNvSpPr>
          <p:nvPr/>
        </p:nvSpPr>
        <p:spPr bwMode="auto">
          <a:xfrm>
            <a:off x="685800" y="838200"/>
            <a:ext cx="80010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5613" algn="l"/>
                <a:tab pos="909638" algn="l"/>
                <a:tab pos="1374775" algn="l"/>
                <a:tab pos="1828800" algn="l"/>
              </a:tabLst>
            </a:pPr>
            <a:r>
              <a:rPr lang="en-US" sz="2000" dirty="0">
                <a:latin typeface="Arial" charset="0"/>
              </a:rPr>
              <a:t>4.	Examples of Competition in Real Populations</a:t>
            </a:r>
          </a:p>
          <a:p>
            <a:pPr>
              <a:tabLst>
                <a:tab pos="455613" algn="l"/>
                <a:tab pos="909638" algn="l"/>
                <a:tab pos="1374775" algn="l"/>
                <a:tab pos="1828800" algn="l"/>
              </a:tabLst>
            </a:pPr>
            <a:r>
              <a:rPr lang="en-US" sz="2000" dirty="0">
                <a:latin typeface="Arial" charset="0"/>
              </a:rPr>
              <a:t>	a.	</a:t>
            </a:r>
            <a:r>
              <a:rPr lang="en-US" sz="2000" dirty="0" err="1">
                <a:latin typeface="Arial" charset="0"/>
              </a:rPr>
              <a:t>Tansley</a:t>
            </a:r>
            <a:r>
              <a:rPr lang="ja-JP" altLang="en-US" sz="2000" dirty="0">
                <a:latin typeface="Arial" charset="0"/>
              </a:rPr>
              <a:t>’</a:t>
            </a:r>
            <a:r>
              <a:rPr lang="en-US" altLang="ja-JP" sz="2000" dirty="0">
                <a:latin typeface="Arial" charset="0"/>
              </a:rPr>
              <a:t>s plant study</a:t>
            </a:r>
          </a:p>
          <a:p>
            <a:pPr>
              <a:tabLst>
                <a:tab pos="455613" algn="l"/>
                <a:tab pos="909638" algn="l"/>
                <a:tab pos="1374775" algn="l"/>
                <a:tab pos="1828800" algn="l"/>
              </a:tabLst>
            </a:pPr>
            <a:r>
              <a:rPr lang="en-US" sz="2000" dirty="0">
                <a:latin typeface="Arial" charset="0"/>
              </a:rPr>
              <a:t>	b.	A. C. Crombie tested </a:t>
            </a:r>
            <a:r>
              <a:rPr lang="en-US" sz="2000" dirty="0" err="1">
                <a:latin typeface="Arial" charset="0"/>
              </a:rPr>
              <a:t>Lotka-Volterra</a:t>
            </a:r>
            <a:r>
              <a:rPr lang="en-US" sz="2000" dirty="0">
                <a:latin typeface="Arial" charset="0"/>
              </a:rPr>
              <a:t> with beetles and moths</a:t>
            </a:r>
          </a:p>
          <a:p>
            <a:pPr>
              <a:tabLst>
                <a:tab pos="455613" algn="l"/>
                <a:tab pos="909638" algn="l"/>
                <a:tab pos="1374775" algn="l"/>
                <a:tab pos="1828800" algn="l"/>
              </a:tabLst>
            </a:pPr>
            <a:r>
              <a:rPr lang="en-US" sz="2000" dirty="0">
                <a:latin typeface="Arial" charset="0"/>
              </a:rPr>
              <a:t>	c.	Thomas Park worked on competition in flour beetles. </a:t>
            </a:r>
          </a:p>
          <a:p>
            <a:pPr>
              <a:tabLst>
                <a:tab pos="455613" algn="l"/>
                <a:tab pos="909638" algn="l"/>
                <a:tab pos="1374775" algn="l"/>
                <a:tab pos="1828800" algn="l"/>
              </a:tabLst>
            </a:pPr>
            <a:endParaRPr lang="en-US" sz="2000" dirty="0">
              <a:latin typeface="Arial" charset="0"/>
            </a:endParaRPr>
          </a:p>
          <a:p>
            <a:pPr>
              <a:tabLst>
                <a:tab pos="455613" algn="l"/>
                <a:tab pos="909638" algn="l"/>
                <a:tab pos="1374775" algn="l"/>
                <a:tab pos="1828800" algn="l"/>
              </a:tabLst>
            </a:pPr>
            <a:r>
              <a:rPr lang="en-US" sz="2000" dirty="0">
                <a:latin typeface="Arial" charset="0"/>
              </a:rPr>
              <a:t>	d.	Finally, there have been studies that have looked at violating the assumptions of L-V.  In reality, for example, </a:t>
            </a:r>
            <a:r>
              <a:rPr lang="en-US" dirty="0">
                <a:latin typeface="Symbol" charset="0"/>
                <a:cs typeface="Symbol" charset="0"/>
              </a:rPr>
              <a:t>a</a:t>
            </a:r>
            <a:r>
              <a:rPr lang="ja-JP" altLang="en-US" sz="2000" dirty="0">
                <a:latin typeface="Arial" charset="0"/>
              </a:rPr>
              <a:t>’</a:t>
            </a:r>
            <a:r>
              <a:rPr lang="en-US" altLang="ja-JP" sz="2000" dirty="0">
                <a:latin typeface="Arial" charset="0"/>
              </a:rPr>
              <a:t>s are not constant and so the isoclines are not actually straight but are somewhat curved.  </a:t>
            </a:r>
            <a:endParaRPr lang="en-US" altLang="ja-JP" sz="2000" dirty="0" smtClean="0">
              <a:latin typeface="Arial" charset="0"/>
            </a:endParaRPr>
          </a:p>
          <a:p>
            <a:pPr>
              <a:tabLst>
                <a:tab pos="455613" algn="l"/>
                <a:tab pos="909638" algn="l"/>
                <a:tab pos="1374775" algn="l"/>
                <a:tab pos="1828800" algn="l"/>
              </a:tabLst>
            </a:pPr>
            <a:endParaRPr lang="en-US" altLang="ja-JP" sz="2000" dirty="0">
              <a:latin typeface="Arial" charset="0"/>
            </a:endParaRPr>
          </a:p>
          <a:p>
            <a:pPr>
              <a:tabLst>
                <a:tab pos="455613" algn="l"/>
                <a:tab pos="909638" algn="l"/>
                <a:tab pos="1374775" algn="l"/>
                <a:tab pos="1828800" algn="l"/>
              </a:tabLst>
            </a:pPr>
            <a:r>
              <a:rPr lang="en-US" altLang="ja-JP" sz="2000" dirty="0" smtClean="0">
                <a:latin typeface="Arial" charset="0"/>
              </a:rPr>
              <a:t>Ayala </a:t>
            </a:r>
            <a:r>
              <a:rPr lang="en-US" altLang="ja-JP" sz="2000" dirty="0">
                <a:latin typeface="Arial" charset="0"/>
              </a:rPr>
              <a:t>demonstrated this with fruit flies, showing the competition was most intense when one or both species was rare, but was not intense when each is closer to its carrying capacity.   This yields curved isoclines.</a:t>
            </a:r>
          </a:p>
          <a:p>
            <a:pPr>
              <a:tabLst>
                <a:tab pos="455613" algn="l"/>
                <a:tab pos="909638" algn="l"/>
                <a:tab pos="1374775" algn="l"/>
                <a:tab pos="1828800" algn="l"/>
              </a:tabLst>
            </a:pPr>
            <a:endParaRPr lang="en-US" sz="2000" dirty="0">
              <a:latin typeface="Arial" charset="0"/>
            </a:endParaRPr>
          </a:p>
        </p:txBody>
      </p:sp>
      <p:pic>
        <p:nvPicPr>
          <p:cNvPr id="55300" name="Picture 7"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63340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0"/>
            <a:ext cx="5389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373620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55298" name="Rectangle 4"/>
          <p:cNvSpPr>
            <a:spLocks noChangeArrowheads="1"/>
          </p:cNvSpPr>
          <p:nvPr/>
        </p:nvSpPr>
        <p:spPr bwMode="auto">
          <a:xfrm>
            <a:off x="2874963" y="15176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55299" name="Rectangle 5"/>
          <p:cNvSpPr>
            <a:spLocks noChangeArrowheads="1"/>
          </p:cNvSpPr>
          <p:nvPr/>
        </p:nvSpPr>
        <p:spPr bwMode="auto">
          <a:xfrm>
            <a:off x="685800" y="838200"/>
            <a:ext cx="8001000" cy="415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5613" algn="l"/>
                <a:tab pos="909638" algn="l"/>
                <a:tab pos="1374775" algn="l"/>
                <a:tab pos="1828800" algn="l"/>
              </a:tabLst>
            </a:pPr>
            <a:r>
              <a:rPr lang="en-US" sz="2000" dirty="0">
                <a:latin typeface="Arial" charset="0"/>
              </a:rPr>
              <a:t>4.	Examples of Competition in Real Populations</a:t>
            </a:r>
          </a:p>
          <a:p>
            <a:pPr>
              <a:tabLst>
                <a:tab pos="455613" algn="l"/>
                <a:tab pos="909638" algn="l"/>
                <a:tab pos="1374775" algn="l"/>
                <a:tab pos="1828800" algn="l"/>
              </a:tabLst>
            </a:pPr>
            <a:r>
              <a:rPr lang="en-US" sz="2000" dirty="0">
                <a:latin typeface="Arial" charset="0"/>
              </a:rPr>
              <a:t>	a.	</a:t>
            </a:r>
            <a:r>
              <a:rPr lang="en-US" sz="2000" dirty="0" err="1">
                <a:latin typeface="Arial" charset="0"/>
              </a:rPr>
              <a:t>Tansley</a:t>
            </a:r>
            <a:r>
              <a:rPr lang="ja-JP" altLang="en-US" sz="2000" dirty="0">
                <a:latin typeface="Arial" charset="0"/>
              </a:rPr>
              <a:t>’</a:t>
            </a:r>
            <a:r>
              <a:rPr lang="en-US" altLang="ja-JP" sz="2000" dirty="0">
                <a:latin typeface="Arial" charset="0"/>
              </a:rPr>
              <a:t>s plant study</a:t>
            </a:r>
          </a:p>
          <a:p>
            <a:pPr>
              <a:tabLst>
                <a:tab pos="455613" algn="l"/>
                <a:tab pos="909638" algn="l"/>
                <a:tab pos="1374775" algn="l"/>
                <a:tab pos="1828800" algn="l"/>
              </a:tabLst>
            </a:pPr>
            <a:r>
              <a:rPr lang="en-US" sz="2000" dirty="0">
                <a:latin typeface="Arial" charset="0"/>
              </a:rPr>
              <a:t>	b.	A. C. Crombie tested </a:t>
            </a:r>
            <a:r>
              <a:rPr lang="en-US" sz="2000" dirty="0" err="1">
                <a:latin typeface="Arial" charset="0"/>
              </a:rPr>
              <a:t>Lotka-Volterra</a:t>
            </a:r>
            <a:r>
              <a:rPr lang="en-US" sz="2000" dirty="0">
                <a:latin typeface="Arial" charset="0"/>
              </a:rPr>
              <a:t> with beetles and moths</a:t>
            </a:r>
          </a:p>
          <a:p>
            <a:pPr>
              <a:tabLst>
                <a:tab pos="455613" algn="l"/>
                <a:tab pos="909638" algn="l"/>
                <a:tab pos="1374775" algn="l"/>
                <a:tab pos="1828800" algn="l"/>
              </a:tabLst>
            </a:pPr>
            <a:r>
              <a:rPr lang="en-US" sz="2000" dirty="0">
                <a:latin typeface="Arial" charset="0"/>
              </a:rPr>
              <a:t>	c.	Thomas Park worked on competition in flour beetles. </a:t>
            </a:r>
          </a:p>
          <a:p>
            <a:pPr>
              <a:tabLst>
                <a:tab pos="455613" algn="l"/>
                <a:tab pos="909638" algn="l"/>
                <a:tab pos="1374775" algn="l"/>
                <a:tab pos="1828800" algn="l"/>
              </a:tabLst>
            </a:pPr>
            <a:endParaRPr lang="en-US" sz="2000" dirty="0">
              <a:latin typeface="Arial" charset="0"/>
            </a:endParaRPr>
          </a:p>
          <a:p>
            <a:pPr>
              <a:tabLst>
                <a:tab pos="455613" algn="l"/>
                <a:tab pos="909638" algn="l"/>
                <a:tab pos="1374775" algn="l"/>
                <a:tab pos="1828800" algn="l"/>
              </a:tabLst>
            </a:pPr>
            <a:r>
              <a:rPr lang="en-US" sz="2000" dirty="0">
                <a:latin typeface="Arial" charset="0"/>
              </a:rPr>
              <a:t>	d.	Finally, there have been studies that have looked at violating the assumptions of L-V.  In reality, for example, </a:t>
            </a:r>
            <a:r>
              <a:rPr lang="en-US" dirty="0">
                <a:latin typeface="Symbol" charset="0"/>
                <a:cs typeface="Symbol" charset="0"/>
              </a:rPr>
              <a:t>a</a:t>
            </a:r>
            <a:r>
              <a:rPr lang="ja-JP" altLang="en-US" sz="2000" dirty="0">
                <a:latin typeface="Arial" charset="0"/>
              </a:rPr>
              <a:t>’</a:t>
            </a:r>
            <a:r>
              <a:rPr lang="en-US" altLang="ja-JP" sz="2000" dirty="0">
                <a:latin typeface="Arial" charset="0"/>
              </a:rPr>
              <a:t>s are not constant and so the isoclines are not actually straight but are somewhat curved. </a:t>
            </a:r>
          </a:p>
          <a:p>
            <a:pPr>
              <a:tabLst>
                <a:tab pos="455613" algn="l"/>
                <a:tab pos="909638" algn="l"/>
                <a:tab pos="1374775" algn="l"/>
                <a:tab pos="1828800" algn="l"/>
              </a:tabLst>
            </a:pPr>
            <a:endParaRPr lang="en-US" sz="2000" dirty="0">
              <a:latin typeface="Arial" charset="0"/>
            </a:endParaRPr>
          </a:p>
          <a:p>
            <a:pPr>
              <a:tabLst>
                <a:tab pos="455613" algn="l"/>
                <a:tab pos="909638" algn="l"/>
                <a:tab pos="1374775" algn="l"/>
                <a:tab pos="1828800" algn="l"/>
              </a:tabLst>
            </a:pPr>
            <a:r>
              <a:rPr lang="en-US" sz="2000" dirty="0">
                <a:solidFill>
                  <a:srgbClr val="FF0000"/>
                </a:solidFill>
                <a:latin typeface="Arial" charset="0"/>
              </a:rPr>
              <a:t>The important things here is that the assumptions of the L-V can be frequently violated.  The specific predictions from L-V may then NOT work, but the qualitative predictions often still hold.</a:t>
            </a:r>
            <a:endParaRPr lang="en-US" sz="2000" dirty="0">
              <a:latin typeface="Arial" charset="0"/>
            </a:endParaRPr>
          </a:p>
        </p:txBody>
      </p:sp>
      <p:pic>
        <p:nvPicPr>
          <p:cNvPr id="55300" name="Picture 7"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046559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304800" y="762000"/>
            <a:ext cx="830580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tabLst>
                <a:tab pos="454025" algn="l"/>
                <a:tab pos="920750" algn="l"/>
                <a:tab pos="1373188" algn="l"/>
                <a:tab pos="1828800" algn="l"/>
                <a:tab pos="2284413" algn="l"/>
                <a:tab pos="2738438" algn="l"/>
              </a:tabLst>
            </a:pPr>
            <a:r>
              <a:rPr lang="en-US" sz="2000" dirty="0">
                <a:solidFill>
                  <a:srgbClr val="000000"/>
                </a:solidFill>
                <a:latin typeface="Arial" charset="0"/>
              </a:rPr>
              <a:t>V. Populations and Biotic Influences	</a:t>
            </a:r>
          </a:p>
          <a:p>
            <a:pPr>
              <a:tabLst>
                <a:tab pos="454025" algn="l"/>
                <a:tab pos="920750" algn="l"/>
                <a:tab pos="1373188" algn="l"/>
                <a:tab pos="1828800" algn="l"/>
                <a:tab pos="2284413" algn="l"/>
                <a:tab pos="2738438" algn="l"/>
              </a:tabLst>
            </a:pPr>
            <a:r>
              <a:rPr lang="en-US" sz="2000" dirty="0">
                <a:solidFill>
                  <a:srgbClr val="000000"/>
                </a:solidFill>
                <a:latin typeface="Arial" charset="0"/>
              </a:rPr>
              <a:t>	A.	Migration</a:t>
            </a:r>
          </a:p>
          <a:p>
            <a:pPr>
              <a:tabLst>
                <a:tab pos="454025" algn="l"/>
                <a:tab pos="920750" algn="l"/>
                <a:tab pos="1373188" algn="l"/>
                <a:tab pos="1828800" algn="l"/>
                <a:tab pos="2284413" algn="l"/>
                <a:tab pos="2738438" algn="l"/>
              </a:tabLst>
            </a:pPr>
            <a:r>
              <a:rPr lang="en-US" sz="2000" dirty="0">
                <a:solidFill>
                  <a:srgbClr val="000000"/>
                </a:solidFill>
                <a:latin typeface="Arial" charset="0"/>
              </a:rPr>
              <a:t>	B.	Types of Species Interactions</a:t>
            </a:r>
          </a:p>
          <a:p>
            <a:pPr>
              <a:tabLst>
                <a:tab pos="454025" algn="l"/>
                <a:tab pos="920750" algn="l"/>
                <a:tab pos="1373188" algn="l"/>
                <a:tab pos="1828800" algn="l"/>
                <a:tab pos="2284413" algn="l"/>
                <a:tab pos="2738438" algn="l"/>
              </a:tabLst>
            </a:pPr>
            <a:r>
              <a:rPr lang="en-US" sz="2000" dirty="0">
                <a:solidFill>
                  <a:srgbClr val="000000"/>
                </a:solidFill>
                <a:latin typeface="Arial" charset="0"/>
              </a:rPr>
              <a:t>	C.	Competition</a:t>
            </a:r>
          </a:p>
          <a:p>
            <a:pPr>
              <a:tabLst>
                <a:tab pos="454025" algn="l"/>
                <a:tab pos="920750" algn="l"/>
                <a:tab pos="1373188" algn="l"/>
                <a:tab pos="1828800" algn="l"/>
                <a:tab pos="2284413" algn="l"/>
                <a:tab pos="2738438" algn="l"/>
              </a:tabLst>
            </a:pPr>
            <a:r>
              <a:rPr lang="en-US" sz="2000" dirty="0">
                <a:latin typeface="Arial" charset="0"/>
              </a:rPr>
              <a:t>		1.	Definition:</a:t>
            </a:r>
          </a:p>
          <a:p>
            <a:pPr>
              <a:tabLst>
                <a:tab pos="454025" algn="l"/>
                <a:tab pos="920750" algn="l"/>
                <a:tab pos="1373188" algn="l"/>
                <a:tab pos="1828800" algn="l"/>
                <a:tab pos="2284413" algn="l"/>
                <a:tab pos="2738438" algn="l"/>
              </a:tabLst>
            </a:pPr>
            <a:r>
              <a:rPr lang="en-US" sz="2000" dirty="0">
                <a:latin typeface="Arial" charset="0"/>
              </a:rPr>
              <a:t>		2.	Types of competition (resource vs. interference)</a:t>
            </a:r>
          </a:p>
          <a:p>
            <a:pPr marL="1354138" lvl="1" indent="-609600">
              <a:tabLst>
                <a:tab pos="454025" algn="l"/>
                <a:tab pos="920750" algn="l"/>
                <a:tab pos="1373188" algn="l"/>
                <a:tab pos="1828800" algn="l"/>
                <a:tab pos="2284413" algn="l"/>
                <a:tab pos="2738438" algn="l"/>
              </a:tabLst>
            </a:pPr>
            <a:r>
              <a:rPr lang="en-US" sz="2000" dirty="0">
                <a:latin typeface="Arial" charset="0"/>
              </a:rPr>
              <a:t>	3.	Simple Models of Competition --</a:t>
            </a:r>
          </a:p>
          <a:p>
            <a:pPr>
              <a:tabLst>
                <a:tab pos="454025" algn="l"/>
                <a:tab pos="920750" algn="l"/>
                <a:tab pos="1373188" algn="l"/>
                <a:tab pos="1828800" algn="l"/>
                <a:tab pos="2284413" algn="l"/>
                <a:tab pos="2738438" algn="l"/>
              </a:tabLst>
            </a:pPr>
            <a:r>
              <a:rPr lang="en-US" sz="2000" dirty="0">
                <a:latin typeface="Arial" charset="0"/>
              </a:rPr>
              <a:t>		4.	Examples of Competition in Real Populations</a:t>
            </a:r>
          </a:p>
          <a:p>
            <a:pPr>
              <a:tabLst>
                <a:tab pos="454025" algn="l"/>
                <a:tab pos="920750" algn="l"/>
                <a:tab pos="1373188" algn="l"/>
                <a:tab pos="1828800" algn="l"/>
                <a:tab pos="2284413" algn="l"/>
                <a:tab pos="2738438" algn="l"/>
              </a:tabLst>
            </a:pPr>
            <a:r>
              <a:rPr lang="en-US" sz="2000" dirty="0">
                <a:latin typeface="Arial" charset="0"/>
              </a:rPr>
              <a:t>			a.	</a:t>
            </a:r>
            <a:r>
              <a:rPr lang="en-US" sz="2000" dirty="0" err="1">
                <a:latin typeface="Arial" charset="0"/>
              </a:rPr>
              <a:t>Tansley</a:t>
            </a:r>
            <a:r>
              <a:rPr lang="ja-JP" altLang="en-US" sz="2000" dirty="0">
                <a:latin typeface="Arial" charset="0"/>
              </a:rPr>
              <a:t>’</a:t>
            </a:r>
            <a:r>
              <a:rPr lang="en-US" altLang="ja-JP" sz="2000" dirty="0">
                <a:latin typeface="Arial" charset="0"/>
              </a:rPr>
              <a:t>s plant study</a:t>
            </a:r>
          </a:p>
          <a:p>
            <a:pPr>
              <a:tabLst>
                <a:tab pos="454025" algn="l"/>
                <a:tab pos="920750" algn="l"/>
                <a:tab pos="1373188" algn="l"/>
                <a:tab pos="1828800" algn="l"/>
                <a:tab pos="2284413" algn="l"/>
                <a:tab pos="2738438" algn="l"/>
              </a:tabLst>
            </a:pPr>
            <a:r>
              <a:rPr lang="en-US" sz="2000" dirty="0">
                <a:latin typeface="Arial" charset="0"/>
              </a:rPr>
              <a:t>			b.	A. C. Crombie  ( beetles and moths)</a:t>
            </a:r>
          </a:p>
          <a:p>
            <a:pPr>
              <a:tabLst>
                <a:tab pos="454025" algn="l"/>
                <a:tab pos="920750" algn="l"/>
                <a:tab pos="1373188" algn="l"/>
                <a:tab pos="1828800" algn="l"/>
                <a:tab pos="2284413" algn="l"/>
                <a:tab pos="2738438" algn="l"/>
              </a:tabLst>
            </a:pPr>
            <a:r>
              <a:rPr lang="en-US" sz="2000" dirty="0">
                <a:latin typeface="Arial" charset="0"/>
              </a:rPr>
              <a:t>			c.	Thomas Park (flour beetles) </a:t>
            </a:r>
          </a:p>
          <a:p>
            <a:pPr>
              <a:tabLst>
                <a:tab pos="454025" algn="l"/>
                <a:tab pos="920750" algn="l"/>
                <a:tab pos="1373188" algn="l"/>
                <a:tab pos="1828800" algn="l"/>
                <a:tab pos="2284413" algn="l"/>
                <a:tab pos="2738438" algn="l"/>
              </a:tabLst>
            </a:pPr>
            <a:r>
              <a:rPr lang="en-US" sz="2000" dirty="0">
                <a:latin typeface="Arial" charset="0"/>
              </a:rPr>
              <a:t>			d.	Violating the assumptions of L-V (Ayala</a:t>
            </a:r>
            <a:r>
              <a:rPr lang="ja-JP" altLang="en-US" sz="2000" dirty="0">
                <a:latin typeface="Arial" charset="0"/>
              </a:rPr>
              <a:t>’</a:t>
            </a:r>
            <a:r>
              <a:rPr lang="en-US" altLang="ja-JP" sz="2000" dirty="0">
                <a:latin typeface="Arial" charset="0"/>
              </a:rPr>
              <a:t>s Drosophila)</a:t>
            </a:r>
          </a:p>
          <a:p>
            <a:pPr>
              <a:tabLst>
                <a:tab pos="454025" algn="l"/>
                <a:tab pos="920750" algn="l"/>
                <a:tab pos="1373188" algn="l"/>
                <a:tab pos="1828800" algn="l"/>
                <a:tab pos="2284413" algn="l"/>
                <a:tab pos="2738438" algn="l"/>
              </a:tabLst>
            </a:pPr>
            <a:r>
              <a:rPr lang="en-US" sz="2000" dirty="0">
                <a:latin typeface="Arial" charset="0"/>
              </a:rPr>
              <a:t>		5.	Evidence of competition:</a:t>
            </a:r>
          </a:p>
          <a:p>
            <a:pPr>
              <a:tabLst>
                <a:tab pos="454025" algn="l"/>
                <a:tab pos="920750" algn="l"/>
                <a:tab pos="1373188" algn="l"/>
                <a:tab pos="1828800" algn="l"/>
                <a:tab pos="2284413" algn="l"/>
                <a:tab pos="2738438" algn="l"/>
              </a:tabLst>
            </a:pPr>
            <a:endParaRPr lang="en-US" sz="2000" dirty="0">
              <a:latin typeface="Arial" charset="0"/>
            </a:endParaRPr>
          </a:p>
          <a:p>
            <a:pPr algn="ctr">
              <a:tabLst>
                <a:tab pos="454025" algn="l"/>
                <a:tab pos="920750" algn="l"/>
                <a:tab pos="1373188" algn="l"/>
                <a:tab pos="1828800" algn="l"/>
                <a:tab pos="2284413" algn="l"/>
                <a:tab pos="2738438" algn="l"/>
              </a:tabLst>
            </a:pPr>
            <a:r>
              <a:rPr lang="en-US" sz="2000" b="1" dirty="0">
                <a:solidFill>
                  <a:srgbClr val="FF0000"/>
                </a:solidFill>
                <a:latin typeface="Arial" charset="0"/>
              </a:rPr>
              <a:t>What type of evidence is sufficient to demonstrate that competition is occurring in the wild</a:t>
            </a:r>
            <a:r>
              <a:rPr lang="en-US" sz="2000" b="1" dirty="0" smtClean="0">
                <a:solidFill>
                  <a:srgbClr val="FF0000"/>
                </a:solidFill>
                <a:latin typeface="Arial" charset="0"/>
              </a:rPr>
              <a:t>?</a:t>
            </a:r>
          </a:p>
          <a:p>
            <a:pPr algn="ctr">
              <a:tabLst>
                <a:tab pos="454025" algn="l"/>
                <a:tab pos="920750" algn="l"/>
                <a:tab pos="1373188" algn="l"/>
                <a:tab pos="1828800" algn="l"/>
                <a:tab pos="2284413" algn="l"/>
                <a:tab pos="2738438" algn="l"/>
              </a:tabLst>
            </a:pPr>
            <a:endParaRPr lang="en-US" sz="2000" b="1" dirty="0">
              <a:solidFill>
                <a:srgbClr val="FF0000"/>
              </a:solidFill>
              <a:latin typeface="Arial" charset="0"/>
            </a:endParaRPr>
          </a:p>
          <a:p>
            <a:pPr lvl="1">
              <a:tabLst>
                <a:tab pos="454025" algn="l"/>
                <a:tab pos="920750" algn="l"/>
                <a:tab pos="1373188" algn="l"/>
                <a:tab pos="1828800" algn="l"/>
                <a:tab pos="2284413" algn="l"/>
                <a:tab pos="2738438" algn="l"/>
              </a:tabLst>
            </a:pPr>
            <a:r>
              <a:rPr lang="en-US" sz="2000" b="1" dirty="0" smtClean="0">
                <a:solidFill>
                  <a:srgbClr val="0000FF"/>
                </a:solidFill>
                <a:latin typeface="Arial"/>
                <a:cs typeface="Arial"/>
              </a:rPr>
              <a:t>Operationally, </a:t>
            </a:r>
            <a:r>
              <a:rPr lang="en-US" sz="2000" dirty="0" smtClean="0">
                <a:solidFill>
                  <a:srgbClr val="0000FF"/>
                </a:solidFill>
                <a:latin typeface="Arial"/>
                <a:cs typeface="Arial"/>
              </a:rPr>
              <a:t>Competition is an interaction between species, in which the population of one is lowered by the presence of the other.</a:t>
            </a:r>
            <a:endParaRPr lang="en-US" sz="2000" dirty="0">
              <a:solidFill>
                <a:srgbClr val="0000FF"/>
              </a:solidFill>
              <a:latin typeface="Arial"/>
              <a:cs typeface="Arial"/>
            </a:endParaRPr>
          </a:p>
        </p:txBody>
      </p:sp>
      <p:sp>
        <p:nvSpPr>
          <p:cNvPr id="16386"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16387"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242112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ChangeArrowheads="1"/>
          </p:cNvSpPr>
          <p:nvPr/>
        </p:nvSpPr>
        <p:spPr bwMode="auto">
          <a:xfrm>
            <a:off x="685800" y="838200"/>
            <a:ext cx="77724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dirty="0">
                <a:latin typeface="Arial" charset="0"/>
              </a:rPr>
              <a:t>		5.	Evidence of competition:</a:t>
            </a:r>
          </a:p>
          <a:p>
            <a:pPr>
              <a:tabLst>
                <a:tab pos="454025" algn="l"/>
                <a:tab pos="920750" algn="l"/>
                <a:tab pos="1373188" algn="l"/>
                <a:tab pos="1828800" algn="l"/>
                <a:tab pos="2284413" algn="l"/>
                <a:tab pos="2738438" algn="l"/>
              </a:tabLst>
            </a:pPr>
            <a:endParaRPr lang="en-US" sz="2000" dirty="0">
              <a:latin typeface="Arial" charset="0"/>
            </a:endParaRPr>
          </a:p>
          <a:p>
            <a:pPr algn="ctr">
              <a:tabLst>
                <a:tab pos="454025" algn="l"/>
                <a:tab pos="920750" algn="l"/>
                <a:tab pos="1373188" algn="l"/>
                <a:tab pos="1828800" algn="l"/>
                <a:tab pos="2284413" algn="l"/>
                <a:tab pos="2738438" algn="l"/>
              </a:tabLst>
            </a:pPr>
            <a:r>
              <a:rPr lang="en-US" sz="2000" b="1" dirty="0">
                <a:latin typeface="Arial" charset="0"/>
              </a:rPr>
              <a:t>What type of evidence is sufficient to demonstrate that competition is occurring in the wild?</a:t>
            </a:r>
            <a:endParaRPr lang="en-US" sz="2000" dirty="0">
              <a:latin typeface="Arial" charset="0"/>
            </a:endParaRPr>
          </a:p>
          <a:p>
            <a:pPr>
              <a:tabLst>
                <a:tab pos="454025" algn="l"/>
                <a:tab pos="920750" algn="l"/>
                <a:tab pos="1373188" algn="l"/>
                <a:tab pos="1828800" algn="l"/>
                <a:tab pos="2284413" algn="l"/>
                <a:tab pos="2738438" algn="l"/>
              </a:tabLst>
            </a:pPr>
            <a:r>
              <a:rPr lang="en-US" sz="2000" dirty="0">
                <a:latin typeface="Arial" charset="0"/>
              </a:rPr>
              <a:t>	</a:t>
            </a:r>
          </a:p>
          <a:p>
            <a:pPr>
              <a:tabLst>
                <a:tab pos="454025" algn="l"/>
                <a:tab pos="920750" algn="l"/>
                <a:tab pos="1373188" algn="l"/>
                <a:tab pos="1828800" algn="l"/>
                <a:tab pos="2284413" algn="l"/>
                <a:tab pos="2738438" algn="l"/>
              </a:tabLst>
            </a:pPr>
            <a:r>
              <a:rPr lang="en-US" sz="2000" dirty="0">
                <a:latin typeface="Arial" charset="0"/>
              </a:rPr>
              <a:t>			</a:t>
            </a:r>
            <a:r>
              <a:rPr lang="en-US" sz="2000" dirty="0" err="1">
                <a:latin typeface="Arial" charset="0"/>
              </a:rPr>
              <a:t>i</a:t>
            </a:r>
            <a:r>
              <a:rPr lang="en-US" sz="2000" dirty="0">
                <a:latin typeface="Arial" charset="0"/>
              </a:rPr>
              <a:t>)	</a:t>
            </a:r>
            <a:r>
              <a:rPr lang="en-US" sz="2000" dirty="0" smtClean="0">
                <a:latin typeface="Arial" charset="0"/>
              </a:rPr>
              <a:t>?</a:t>
            </a:r>
            <a:endParaRPr lang="en-US" sz="2000" dirty="0">
              <a:latin typeface="Arial" charset="0"/>
            </a:endParaRPr>
          </a:p>
          <a:p>
            <a:pPr>
              <a:tabLst>
                <a:tab pos="454025" algn="l"/>
                <a:tab pos="920750" algn="l"/>
                <a:tab pos="1373188" algn="l"/>
                <a:tab pos="1828800" algn="l"/>
                <a:tab pos="2284413" algn="l"/>
                <a:tab pos="2738438" algn="l"/>
              </a:tabLst>
            </a:pPr>
            <a:r>
              <a:rPr lang="en-US" sz="2000" dirty="0">
                <a:latin typeface="Arial" charset="0"/>
              </a:rPr>
              <a:t>			ii)	</a:t>
            </a:r>
            <a:r>
              <a:rPr lang="en-US" sz="2000" dirty="0" smtClean="0">
                <a:latin typeface="Arial" charset="0"/>
              </a:rPr>
              <a:t>?</a:t>
            </a:r>
            <a:endParaRPr lang="en-US" sz="2000" dirty="0">
              <a:latin typeface="Arial" charset="0"/>
            </a:endParaRPr>
          </a:p>
          <a:p>
            <a:pPr>
              <a:tabLst>
                <a:tab pos="454025" algn="l"/>
                <a:tab pos="920750" algn="l"/>
                <a:tab pos="1373188" algn="l"/>
                <a:tab pos="1828800" algn="l"/>
                <a:tab pos="2284413" algn="l"/>
                <a:tab pos="2738438" algn="l"/>
              </a:tabLst>
            </a:pPr>
            <a:r>
              <a:rPr lang="en-US" sz="2000" dirty="0">
                <a:latin typeface="Arial" charset="0"/>
              </a:rPr>
              <a:t>			iii)	</a:t>
            </a:r>
            <a:r>
              <a:rPr lang="en-US" sz="2000" dirty="0" smtClean="0">
                <a:latin typeface="Arial" charset="0"/>
              </a:rPr>
              <a:t>?</a:t>
            </a:r>
            <a:endParaRPr lang="en-US" sz="2000" dirty="0">
              <a:latin typeface="Arial" charset="0"/>
            </a:endParaRPr>
          </a:p>
          <a:p>
            <a:pPr>
              <a:tabLst>
                <a:tab pos="454025" algn="l"/>
                <a:tab pos="920750" algn="l"/>
                <a:tab pos="1373188" algn="l"/>
                <a:tab pos="1828800" algn="l"/>
                <a:tab pos="2284413" algn="l"/>
                <a:tab pos="2738438" algn="l"/>
              </a:tabLst>
            </a:pPr>
            <a:r>
              <a:rPr lang="en-US" sz="2000" dirty="0">
                <a:latin typeface="Arial" charset="0"/>
              </a:rPr>
              <a:t>			iv)	</a:t>
            </a:r>
            <a:r>
              <a:rPr lang="en-US" sz="2000" dirty="0" smtClean="0">
                <a:latin typeface="Arial" charset="0"/>
              </a:rPr>
              <a:t>?</a:t>
            </a:r>
            <a:endParaRPr lang="en-US" sz="2000" dirty="0">
              <a:latin typeface="Arial" charset="0"/>
            </a:endParaRPr>
          </a:p>
          <a:p>
            <a:pPr>
              <a:tabLst>
                <a:tab pos="454025" algn="l"/>
                <a:tab pos="920750" algn="l"/>
                <a:tab pos="1373188" algn="l"/>
                <a:tab pos="1828800" algn="l"/>
                <a:tab pos="2284413" algn="l"/>
                <a:tab pos="2738438" algn="l"/>
              </a:tabLst>
            </a:pPr>
            <a:endParaRPr lang="en-US" sz="2000" dirty="0">
              <a:latin typeface="Arial" charset="0"/>
            </a:endParaRPr>
          </a:p>
        </p:txBody>
      </p:sp>
      <p:sp>
        <p:nvSpPr>
          <p:cNvPr id="17410"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17411"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491501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ChangeArrowheads="1"/>
          </p:cNvSpPr>
          <p:nvPr/>
        </p:nvSpPr>
        <p:spPr bwMode="auto">
          <a:xfrm>
            <a:off x="685800" y="838200"/>
            <a:ext cx="7772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latin typeface="Arial" charset="0"/>
              </a:rPr>
              <a:t>		5.	Evidence of competition:</a:t>
            </a:r>
          </a:p>
          <a:p>
            <a:pPr>
              <a:tabLst>
                <a:tab pos="454025" algn="l"/>
                <a:tab pos="920750" algn="l"/>
                <a:tab pos="1373188" algn="l"/>
                <a:tab pos="1828800" algn="l"/>
                <a:tab pos="2284413" algn="l"/>
                <a:tab pos="2738438" algn="l"/>
              </a:tabLst>
            </a:pPr>
            <a:endParaRPr lang="en-US" sz="2000">
              <a:latin typeface="Arial" charset="0"/>
            </a:endParaRPr>
          </a:p>
          <a:p>
            <a:pPr algn="ctr">
              <a:tabLst>
                <a:tab pos="454025" algn="l"/>
                <a:tab pos="920750" algn="l"/>
                <a:tab pos="1373188" algn="l"/>
                <a:tab pos="1828800" algn="l"/>
                <a:tab pos="2284413" algn="l"/>
                <a:tab pos="2738438" algn="l"/>
              </a:tabLst>
            </a:pPr>
            <a:r>
              <a:rPr lang="en-US" sz="2000" b="1">
                <a:latin typeface="Arial" charset="0"/>
              </a:rPr>
              <a:t>What type of evidence is sufficient to demonstrate that competition is occurring in the wild?</a:t>
            </a:r>
            <a:endParaRPr lang="en-US" sz="2000">
              <a:latin typeface="Arial" charset="0"/>
            </a:endParaRPr>
          </a:p>
          <a:p>
            <a:pPr>
              <a:tabLst>
                <a:tab pos="454025" algn="l"/>
                <a:tab pos="920750" algn="l"/>
                <a:tab pos="1373188" algn="l"/>
                <a:tab pos="1828800" algn="l"/>
                <a:tab pos="2284413" algn="l"/>
                <a:tab pos="2738438" algn="l"/>
              </a:tabLst>
            </a:pPr>
            <a:r>
              <a:rPr lang="en-US" sz="2000">
                <a:latin typeface="Arial" charset="0"/>
              </a:rPr>
              <a:t>	</a:t>
            </a:r>
          </a:p>
          <a:p>
            <a:pPr>
              <a:tabLst>
                <a:tab pos="454025" algn="l"/>
                <a:tab pos="920750" algn="l"/>
                <a:tab pos="1373188" algn="l"/>
                <a:tab pos="1828800" algn="l"/>
                <a:tab pos="2284413" algn="l"/>
                <a:tab pos="2738438" algn="l"/>
              </a:tabLst>
            </a:pPr>
            <a:r>
              <a:rPr lang="en-US" sz="2000">
                <a:latin typeface="Arial" charset="0"/>
              </a:rPr>
              <a:t>			i)	observation of interactions</a:t>
            </a:r>
          </a:p>
          <a:p>
            <a:pPr>
              <a:tabLst>
                <a:tab pos="454025" algn="l"/>
                <a:tab pos="920750" algn="l"/>
                <a:tab pos="1373188" algn="l"/>
                <a:tab pos="1828800" algn="l"/>
                <a:tab pos="2284413" algn="l"/>
                <a:tab pos="2738438" algn="l"/>
              </a:tabLst>
            </a:pPr>
            <a:r>
              <a:rPr lang="en-US" sz="2000">
                <a:latin typeface="Arial" charset="0"/>
              </a:rPr>
              <a:t>			ii)	correlations in abundance</a:t>
            </a:r>
          </a:p>
          <a:p>
            <a:pPr>
              <a:tabLst>
                <a:tab pos="454025" algn="l"/>
                <a:tab pos="920750" algn="l"/>
                <a:tab pos="1373188" algn="l"/>
                <a:tab pos="1828800" algn="l"/>
                <a:tab pos="2284413" algn="l"/>
                <a:tab pos="2738438" algn="l"/>
              </a:tabLst>
            </a:pPr>
            <a:r>
              <a:rPr lang="en-US" sz="2000">
                <a:latin typeface="Arial" charset="0"/>
              </a:rPr>
              <a:t>			iii)	experimental manipulations</a:t>
            </a:r>
          </a:p>
          <a:p>
            <a:pPr>
              <a:tabLst>
                <a:tab pos="454025" algn="l"/>
                <a:tab pos="920750" algn="l"/>
                <a:tab pos="1373188" algn="l"/>
                <a:tab pos="1828800" algn="l"/>
                <a:tab pos="2284413" algn="l"/>
                <a:tab pos="2738438" algn="l"/>
              </a:tabLst>
            </a:pPr>
            <a:r>
              <a:rPr lang="en-US" sz="2000">
                <a:latin typeface="Arial" charset="0"/>
              </a:rPr>
              <a:t>			iv)	evolution of traits</a:t>
            </a:r>
          </a:p>
          <a:p>
            <a:pPr>
              <a:tabLst>
                <a:tab pos="454025" algn="l"/>
                <a:tab pos="920750" algn="l"/>
                <a:tab pos="1373188" algn="l"/>
                <a:tab pos="1828800" algn="l"/>
                <a:tab pos="2284413" algn="l"/>
                <a:tab pos="2738438" algn="l"/>
              </a:tabLst>
            </a:pPr>
            <a:endParaRPr lang="en-US" sz="2000">
              <a:latin typeface="Arial" charset="0"/>
            </a:endParaRPr>
          </a:p>
          <a:p>
            <a:pPr>
              <a:tabLst>
                <a:tab pos="454025" algn="l"/>
                <a:tab pos="920750" algn="l"/>
                <a:tab pos="1373188" algn="l"/>
                <a:tab pos="1828800" algn="l"/>
                <a:tab pos="2284413" algn="l"/>
                <a:tab pos="2738438" algn="l"/>
              </a:tabLst>
            </a:pPr>
            <a:r>
              <a:rPr lang="en-US" sz="2000">
                <a:latin typeface="Arial" charset="0"/>
              </a:rPr>
              <a:t>Ultimately, all are associated with Gause</a:t>
            </a:r>
            <a:r>
              <a:rPr lang="ja-JP" altLang="en-US" sz="2000">
                <a:latin typeface="Arial" charset="0"/>
              </a:rPr>
              <a:t>’</a:t>
            </a:r>
            <a:r>
              <a:rPr lang="en-US" altLang="ja-JP" sz="2000">
                <a:latin typeface="Arial" charset="0"/>
              </a:rPr>
              <a:t>s competitive exclusion principle, </a:t>
            </a:r>
            <a:r>
              <a:rPr lang="ja-JP" altLang="en-US" sz="2000">
                <a:latin typeface="Arial" charset="0"/>
              </a:rPr>
              <a:t>“</a:t>
            </a:r>
            <a:r>
              <a:rPr lang="en-US" altLang="ja-JP" sz="2000">
                <a:latin typeface="Arial" charset="0"/>
              </a:rPr>
              <a:t>complete competitors cannot coexist.</a:t>
            </a:r>
            <a:r>
              <a:rPr lang="ja-JP" altLang="en-US" sz="2000">
                <a:latin typeface="Arial" charset="0"/>
              </a:rPr>
              <a:t>”</a:t>
            </a:r>
            <a:r>
              <a:rPr lang="en-US" altLang="ja-JP" sz="2000">
                <a:latin typeface="Arial" charset="0"/>
              </a:rPr>
              <a:t>  Or, stated another way, species must differ in resource use in some way to allow coexistence.</a:t>
            </a:r>
            <a:endParaRPr lang="en-US" sz="2000">
              <a:latin typeface="Arial" charset="0"/>
            </a:endParaRPr>
          </a:p>
        </p:txBody>
      </p:sp>
      <p:sp>
        <p:nvSpPr>
          <p:cNvPr id="17410"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17411"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80420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9465" name="Text Box 12"/>
          <p:cNvSpPr txBox="1">
            <a:spLocks noChangeArrowheads="1"/>
          </p:cNvSpPr>
          <p:nvPr/>
        </p:nvSpPr>
        <p:spPr bwMode="auto">
          <a:xfrm>
            <a:off x="3657600" y="2158424"/>
            <a:ext cx="21336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smtClean="0">
                <a:latin typeface="Arial"/>
                <a:cs typeface="Arial"/>
              </a:rPr>
              <a:t>BIOLOGY</a:t>
            </a:r>
            <a:endParaRPr lang="en-US" sz="3200" dirty="0">
              <a:latin typeface="Arial"/>
              <a:cs typeface="Arial"/>
            </a:endParaRPr>
          </a:p>
        </p:txBody>
      </p:sp>
      <p:pic>
        <p:nvPicPr>
          <p:cNvPr id="19466" name="Picture 14"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2"/>
          <p:cNvSpPr txBox="1">
            <a:spLocks noChangeArrowheads="1"/>
          </p:cNvSpPr>
          <p:nvPr/>
        </p:nvSpPr>
        <p:spPr bwMode="auto">
          <a:xfrm>
            <a:off x="1752600" y="4901624"/>
            <a:ext cx="14478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smtClean="0">
                <a:latin typeface="Arial"/>
                <a:cs typeface="Arial"/>
              </a:rPr>
              <a:t>MATH</a:t>
            </a:r>
            <a:endParaRPr lang="en-US" sz="3200" dirty="0">
              <a:latin typeface="Arial"/>
              <a:cs typeface="Arial"/>
            </a:endParaRPr>
          </a:p>
        </p:txBody>
      </p:sp>
      <p:sp>
        <p:nvSpPr>
          <p:cNvPr id="3" name="TextBox 2"/>
          <p:cNvSpPr txBox="1"/>
          <p:nvPr/>
        </p:nvSpPr>
        <p:spPr>
          <a:xfrm>
            <a:off x="5410200" y="4901624"/>
            <a:ext cx="2282992" cy="584776"/>
          </a:xfrm>
          <a:prstGeom prst="rect">
            <a:avLst/>
          </a:prstGeom>
          <a:noFill/>
        </p:spPr>
        <p:txBody>
          <a:bodyPr wrap="square" rtlCol="0">
            <a:spAutoFit/>
          </a:bodyPr>
          <a:lstStyle/>
          <a:p>
            <a:r>
              <a:rPr lang="en-US" sz="3200" dirty="0" smtClean="0">
                <a:latin typeface="Arial"/>
                <a:cs typeface="Arial"/>
              </a:rPr>
              <a:t>GRAPHS</a:t>
            </a:r>
            <a:endParaRPr lang="en-US" sz="3200" dirty="0">
              <a:latin typeface="Arial"/>
              <a:cs typeface="Arial"/>
            </a:endParaRPr>
          </a:p>
        </p:txBody>
      </p:sp>
      <p:cxnSp>
        <p:nvCxnSpPr>
          <p:cNvPr id="5" name="Straight Arrow Connector 4"/>
          <p:cNvCxnSpPr>
            <a:endCxn id="9" idx="0"/>
          </p:cNvCxnSpPr>
          <p:nvPr/>
        </p:nvCxnSpPr>
        <p:spPr bwMode="auto">
          <a:xfrm flipH="1">
            <a:off x="2476500" y="2844224"/>
            <a:ext cx="1485900" cy="2057400"/>
          </a:xfrm>
          <a:prstGeom prst="straightConnector1">
            <a:avLst/>
          </a:prstGeom>
          <a:solidFill>
            <a:schemeClr val="accent1"/>
          </a:solidFill>
          <a:ln w="76200" cap="flat" cmpd="sng" algn="ctr">
            <a:solidFill>
              <a:schemeClr val="tx1"/>
            </a:solidFill>
            <a:prstDash val="solid"/>
            <a:round/>
            <a:headEnd type="arrow"/>
            <a:tailEnd type="arrow"/>
          </a:ln>
          <a:effectLst/>
        </p:spPr>
      </p:cxnSp>
      <p:cxnSp>
        <p:nvCxnSpPr>
          <p:cNvPr id="13" name="Straight Arrow Connector 12"/>
          <p:cNvCxnSpPr>
            <a:stCxn id="3" idx="1"/>
            <a:endCxn id="9" idx="3"/>
          </p:cNvCxnSpPr>
          <p:nvPr/>
        </p:nvCxnSpPr>
        <p:spPr bwMode="auto">
          <a:xfrm flipH="1">
            <a:off x="3200400" y="5194012"/>
            <a:ext cx="2209800" cy="0"/>
          </a:xfrm>
          <a:prstGeom prst="straightConnector1">
            <a:avLst/>
          </a:prstGeom>
          <a:solidFill>
            <a:schemeClr val="accent1"/>
          </a:solidFill>
          <a:ln w="76200" cap="flat" cmpd="sng" algn="ctr">
            <a:solidFill>
              <a:schemeClr val="tx1"/>
            </a:solidFill>
            <a:prstDash val="solid"/>
            <a:round/>
            <a:headEnd type="arrow"/>
            <a:tailEnd type="arrow"/>
          </a:ln>
          <a:effectLst/>
        </p:spPr>
      </p:cxnSp>
      <p:cxnSp>
        <p:nvCxnSpPr>
          <p:cNvPr id="19" name="Straight Arrow Connector 18"/>
          <p:cNvCxnSpPr>
            <a:stCxn id="19465" idx="2"/>
            <a:endCxn id="3" idx="0"/>
          </p:cNvCxnSpPr>
          <p:nvPr/>
        </p:nvCxnSpPr>
        <p:spPr bwMode="auto">
          <a:xfrm>
            <a:off x="4724400" y="2743200"/>
            <a:ext cx="1827296" cy="2158424"/>
          </a:xfrm>
          <a:prstGeom prst="straightConnector1">
            <a:avLst/>
          </a:prstGeom>
          <a:solidFill>
            <a:schemeClr val="accent1"/>
          </a:solidFill>
          <a:ln w="76200" cap="flat" cmpd="sng" algn="ctr">
            <a:solidFill>
              <a:schemeClr val="tx1"/>
            </a:solidFill>
            <a:prstDash val="solid"/>
            <a:round/>
            <a:headEnd type="arrow"/>
            <a:tailEnd type="arrow"/>
          </a:ln>
          <a:effectLst/>
        </p:spPr>
      </p:cxnSp>
      <p:sp>
        <p:nvSpPr>
          <p:cNvPr id="17" name="TextBox 16"/>
          <p:cNvSpPr txBox="1"/>
          <p:nvPr/>
        </p:nvSpPr>
        <p:spPr>
          <a:xfrm>
            <a:off x="1371600" y="914400"/>
            <a:ext cx="7083425" cy="523220"/>
          </a:xfrm>
          <a:prstGeom prst="rect">
            <a:avLst/>
          </a:prstGeom>
          <a:noFill/>
        </p:spPr>
        <p:txBody>
          <a:bodyPr wrap="square" rtlCol="0">
            <a:spAutoFit/>
          </a:bodyPr>
          <a:lstStyle/>
          <a:p>
            <a:r>
              <a:rPr lang="en-US" sz="2800" dirty="0" smtClean="0">
                <a:latin typeface="Arial"/>
                <a:cs typeface="Arial"/>
              </a:rPr>
              <a:t>Remember the mantra:</a:t>
            </a:r>
            <a:endParaRPr lang="en-US" sz="2800" dirty="0">
              <a:latin typeface="Arial"/>
              <a:cs typeface="Arial"/>
            </a:endParaRPr>
          </a:p>
        </p:txBody>
      </p:sp>
    </p:spTree>
    <p:extLst>
      <p:ext uri="{BB962C8B-B14F-4D97-AF65-F5344CB8AC3E}">
        <p14:creationId xmlns:p14="http://schemas.microsoft.com/office/powerpoint/2010/main" val="86468678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ChangeArrowheads="1"/>
          </p:cNvSpPr>
          <p:nvPr/>
        </p:nvSpPr>
        <p:spPr bwMode="auto">
          <a:xfrm>
            <a:off x="304800" y="838200"/>
            <a:ext cx="81534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latin typeface="Arial" charset="0"/>
              </a:rPr>
              <a:t>		5.	Evidence of competition:</a:t>
            </a:r>
          </a:p>
          <a:p>
            <a:pPr>
              <a:tabLst>
                <a:tab pos="454025" algn="l"/>
                <a:tab pos="920750" algn="l"/>
                <a:tab pos="1373188" algn="l"/>
                <a:tab pos="1828800" algn="l"/>
                <a:tab pos="2284413" algn="l"/>
                <a:tab pos="2738438" algn="l"/>
              </a:tabLst>
            </a:pPr>
            <a:endParaRPr lang="en-US" sz="2000">
              <a:latin typeface="Arial" charset="0"/>
            </a:endParaRPr>
          </a:p>
          <a:p>
            <a:pPr algn="ctr">
              <a:tabLst>
                <a:tab pos="454025" algn="l"/>
                <a:tab pos="920750" algn="l"/>
                <a:tab pos="1373188" algn="l"/>
                <a:tab pos="1828800" algn="l"/>
                <a:tab pos="2284413" algn="l"/>
                <a:tab pos="2738438" algn="l"/>
              </a:tabLst>
            </a:pPr>
            <a:r>
              <a:rPr lang="en-US" sz="2000" b="1">
                <a:latin typeface="Arial" charset="0"/>
              </a:rPr>
              <a:t>What type of evidence is sufficient to demonstrate that competition is occurring in the wild?</a:t>
            </a:r>
            <a:endParaRPr lang="en-US" sz="2000">
              <a:latin typeface="Arial" charset="0"/>
            </a:endParaRPr>
          </a:p>
          <a:p>
            <a:pPr>
              <a:tabLst>
                <a:tab pos="454025" algn="l"/>
                <a:tab pos="920750" algn="l"/>
                <a:tab pos="1373188" algn="l"/>
                <a:tab pos="1828800" algn="l"/>
                <a:tab pos="2284413" algn="l"/>
                <a:tab pos="2738438" algn="l"/>
              </a:tabLst>
            </a:pPr>
            <a:r>
              <a:rPr lang="en-US" sz="2000">
                <a:latin typeface="Arial" charset="0"/>
              </a:rPr>
              <a:t>	</a:t>
            </a:r>
          </a:p>
          <a:p>
            <a:pPr>
              <a:tabLst>
                <a:tab pos="454025" algn="l"/>
                <a:tab pos="920750" algn="l"/>
                <a:tab pos="1373188" algn="l"/>
                <a:tab pos="1828800" algn="l"/>
                <a:tab pos="2284413" algn="l"/>
                <a:tab pos="2738438" algn="l"/>
              </a:tabLst>
            </a:pPr>
            <a:r>
              <a:rPr lang="en-US" sz="2000">
                <a:latin typeface="Arial" charset="0"/>
              </a:rPr>
              <a:t>	i)	</a:t>
            </a:r>
            <a:r>
              <a:rPr lang="en-US" sz="2000">
                <a:solidFill>
                  <a:srgbClr val="FF0000"/>
                </a:solidFill>
                <a:latin typeface="Arial" charset="0"/>
              </a:rPr>
              <a:t>observation of interactions</a:t>
            </a:r>
            <a:endParaRPr lang="en-US" sz="2000">
              <a:latin typeface="Arial" charset="0"/>
            </a:endParaRPr>
          </a:p>
          <a:p>
            <a:pPr>
              <a:tabLst>
                <a:tab pos="454025" algn="l"/>
                <a:tab pos="920750" algn="l"/>
                <a:tab pos="1373188" algn="l"/>
                <a:tab pos="1828800" algn="l"/>
                <a:tab pos="2284413" algn="l"/>
                <a:tab pos="2738438" algn="l"/>
              </a:tabLst>
            </a:pPr>
            <a:r>
              <a:rPr lang="en-US" sz="2000">
                <a:latin typeface="Arial" charset="0"/>
              </a:rPr>
              <a:t>	ii)	correlations in abundance</a:t>
            </a:r>
          </a:p>
          <a:p>
            <a:pPr>
              <a:tabLst>
                <a:tab pos="454025" algn="l"/>
                <a:tab pos="920750" algn="l"/>
                <a:tab pos="1373188" algn="l"/>
                <a:tab pos="1828800" algn="l"/>
                <a:tab pos="2284413" algn="l"/>
                <a:tab pos="2738438" algn="l"/>
              </a:tabLst>
            </a:pPr>
            <a:r>
              <a:rPr lang="en-US" sz="2000">
                <a:latin typeface="Arial" charset="0"/>
              </a:rPr>
              <a:t>	iii)	experimental manipulations</a:t>
            </a:r>
          </a:p>
          <a:p>
            <a:pPr>
              <a:tabLst>
                <a:tab pos="454025" algn="l"/>
                <a:tab pos="920750" algn="l"/>
                <a:tab pos="1373188" algn="l"/>
                <a:tab pos="1828800" algn="l"/>
                <a:tab pos="2284413" algn="l"/>
                <a:tab pos="2738438" algn="l"/>
              </a:tabLst>
            </a:pPr>
            <a:r>
              <a:rPr lang="en-US" sz="2000">
                <a:latin typeface="Arial" charset="0"/>
              </a:rPr>
              <a:t>	iv)	evolution of traits</a:t>
            </a:r>
          </a:p>
          <a:p>
            <a:pPr>
              <a:tabLst>
                <a:tab pos="454025" algn="l"/>
                <a:tab pos="920750" algn="l"/>
                <a:tab pos="1373188" algn="l"/>
                <a:tab pos="1828800" algn="l"/>
                <a:tab pos="2284413" algn="l"/>
                <a:tab pos="2738438" algn="l"/>
              </a:tabLst>
            </a:pPr>
            <a:endParaRPr lang="en-US" sz="2000">
              <a:latin typeface="Arial" charset="0"/>
            </a:endParaRPr>
          </a:p>
          <a:p>
            <a:pPr>
              <a:tabLst>
                <a:tab pos="454025" algn="l"/>
                <a:tab pos="920750" algn="l"/>
                <a:tab pos="1373188" algn="l"/>
                <a:tab pos="1828800" algn="l"/>
                <a:tab pos="2284413" algn="l"/>
                <a:tab pos="2738438" algn="l"/>
              </a:tabLst>
            </a:pPr>
            <a:r>
              <a:rPr lang="en-US" sz="2000">
                <a:latin typeface="Arial" charset="0"/>
              </a:rPr>
              <a:t>	i)	observe active interference behavior between organisms (e.g.,  animals use the same food or fight for mates or flowers to pollinate).  This provides </a:t>
            </a:r>
            <a:r>
              <a:rPr lang="en-US" sz="2000" u="sng">
                <a:latin typeface="Arial" charset="0"/>
              </a:rPr>
              <a:t>necessary but not sufficient</a:t>
            </a:r>
            <a:r>
              <a:rPr lang="en-US" sz="2000">
                <a:latin typeface="Arial" charset="0"/>
              </a:rPr>
              <a:t> criteria.  Consider all the animals that drink water at some permanent pool.  Are they competing, even if water is always available?  No, not unless water is limiting.  That is, to show that two species interact and to show that they affect each others dN/dt are two different things.</a:t>
            </a:r>
          </a:p>
        </p:txBody>
      </p:sp>
      <p:sp>
        <p:nvSpPr>
          <p:cNvPr id="18434"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18435"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132000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ChangeArrowheads="1"/>
          </p:cNvSpPr>
          <p:nvPr/>
        </p:nvSpPr>
        <p:spPr bwMode="auto">
          <a:xfrm>
            <a:off x="304800" y="838200"/>
            <a:ext cx="81534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dirty="0">
                <a:latin typeface="Arial" charset="0"/>
              </a:rPr>
              <a:t>		5.	Evidence of competition:</a:t>
            </a:r>
          </a:p>
          <a:p>
            <a:pPr>
              <a:tabLst>
                <a:tab pos="454025" algn="l"/>
                <a:tab pos="920750" algn="l"/>
                <a:tab pos="1373188" algn="l"/>
                <a:tab pos="1828800" algn="l"/>
                <a:tab pos="2284413" algn="l"/>
                <a:tab pos="2738438" algn="l"/>
              </a:tabLst>
            </a:pPr>
            <a:endParaRPr lang="en-US" sz="2000" dirty="0">
              <a:latin typeface="Arial" charset="0"/>
            </a:endParaRPr>
          </a:p>
          <a:p>
            <a:pPr algn="ctr">
              <a:tabLst>
                <a:tab pos="454025" algn="l"/>
                <a:tab pos="920750" algn="l"/>
                <a:tab pos="1373188" algn="l"/>
                <a:tab pos="1828800" algn="l"/>
                <a:tab pos="2284413" algn="l"/>
                <a:tab pos="2738438" algn="l"/>
              </a:tabLst>
            </a:pPr>
            <a:r>
              <a:rPr lang="en-US" sz="2000" b="1" dirty="0">
                <a:latin typeface="Arial" charset="0"/>
              </a:rPr>
              <a:t>What type of evidence is sufficient to demonstrate that competition is occurring in the wild?</a:t>
            </a:r>
            <a:endParaRPr lang="en-US" sz="2000" dirty="0">
              <a:latin typeface="Arial" charset="0"/>
            </a:endParaRPr>
          </a:p>
          <a:p>
            <a:pPr>
              <a:tabLst>
                <a:tab pos="454025" algn="l"/>
                <a:tab pos="920750" algn="l"/>
                <a:tab pos="1373188" algn="l"/>
                <a:tab pos="1828800" algn="l"/>
                <a:tab pos="2284413" algn="l"/>
                <a:tab pos="2738438" algn="l"/>
              </a:tabLst>
            </a:pPr>
            <a:r>
              <a:rPr lang="en-US" sz="2000" dirty="0">
                <a:latin typeface="Arial" charset="0"/>
              </a:rPr>
              <a:t>	</a:t>
            </a:r>
          </a:p>
          <a:p>
            <a:pPr>
              <a:tabLst>
                <a:tab pos="454025" algn="l"/>
                <a:tab pos="920750" algn="l"/>
                <a:tab pos="1373188" algn="l"/>
                <a:tab pos="1828800" algn="l"/>
                <a:tab pos="2284413" algn="l"/>
                <a:tab pos="2738438" algn="l"/>
              </a:tabLst>
            </a:pPr>
            <a:r>
              <a:rPr lang="en-US" sz="2000" dirty="0">
                <a:latin typeface="Arial" charset="0"/>
              </a:rPr>
              <a:t>			</a:t>
            </a:r>
            <a:r>
              <a:rPr lang="en-US" sz="2000" dirty="0" err="1">
                <a:latin typeface="Arial" charset="0"/>
              </a:rPr>
              <a:t>i</a:t>
            </a:r>
            <a:r>
              <a:rPr lang="en-US" sz="2000" dirty="0">
                <a:latin typeface="Arial" charset="0"/>
              </a:rPr>
              <a:t>)	observation of interactions</a:t>
            </a:r>
          </a:p>
          <a:p>
            <a:pPr>
              <a:tabLst>
                <a:tab pos="454025" algn="l"/>
                <a:tab pos="920750" algn="l"/>
                <a:tab pos="1373188" algn="l"/>
                <a:tab pos="1828800" algn="l"/>
                <a:tab pos="2284413" algn="l"/>
                <a:tab pos="2738438" algn="l"/>
              </a:tabLst>
            </a:pPr>
            <a:endParaRPr lang="en-US" sz="2000" dirty="0">
              <a:latin typeface="Arial" charset="0"/>
            </a:endParaRPr>
          </a:p>
          <a:p>
            <a:pPr>
              <a:tabLst>
                <a:tab pos="454025" algn="l"/>
                <a:tab pos="920750" algn="l"/>
                <a:tab pos="1373188" algn="l"/>
                <a:tab pos="1828800" algn="l"/>
                <a:tab pos="2284413" algn="l"/>
                <a:tab pos="2738438" algn="l"/>
              </a:tabLst>
            </a:pPr>
            <a:r>
              <a:rPr lang="en-US" sz="2000" dirty="0" smtClean="0">
                <a:solidFill>
                  <a:srgbClr val="FF0000"/>
                </a:solidFill>
                <a:latin typeface="Arial" charset="0"/>
              </a:rPr>
              <a:t>		Insufficient, because it doesn’</a:t>
            </a:r>
            <a:r>
              <a:rPr lang="en-US" altLang="ja-JP" sz="2000" dirty="0" smtClean="0">
                <a:solidFill>
                  <a:srgbClr val="FF0000"/>
                </a:solidFill>
                <a:latin typeface="Arial" charset="0"/>
              </a:rPr>
              <a:t>t </a:t>
            </a:r>
            <a:r>
              <a:rPr lang="ja-JP" altLang="en-US" sz="2000" dirty="0" smtClean="0">
                <a:solidFill>
                  <a:srgbClr val="FF0000"/>
                </a:solidFill>
                <a:latin typeface="Arial" charset="0"/>
              </a:rPr>
              <a:t>“</a:t>
            </a:r>
            <a:r>
              <a:rPr lang="en-US" altLang="ja-JP" sz="2000" dirty="0" smtClean="0">
                <a:solidFill>
                  <a:srgbClr val="FF0000"/>
                </a:solidFill>
                <a:latin typeface="Arial" charset="0"/>
              </a:rPr>
              <a:t>prove</a:t>
            </a:r>
            <a:r>
              <a:rPr lang="ja-JP" altLang="en-US" sz="2000" dirty="0" smtClean="0">
                <a:solidFill>
                  <a:srgbClr val="FF0000"/>
                </a:solidFill>
                <a:latin typeface="Arial" charset="0"/>
              </a:rPr>
              <a:t>”</a:t>
            </a:r>
            <a:r>
              <a:rPr lang="en-US" altLang="ja-JP" sz="2000" dirty="0" smtClean="0">
                <a:solidFill>
                  <a:srgbClr val="FF0000"/>
                </a:solidFill>
                <a:latin typeface="Arial" charset="0"/>
              </a:rPr>
              <a:t> negative effects, and </a:t>
            </a:r>
          </a:p>
          <a:p>
            <a:pPr>
              <a:tabLst>
                <a:tab pos="454025" algn="l"/>
                <a:tab pos="920750" algn="l"/>
                <a:tab pos="1373188" algn="l"/>
                <a:tab pos="1828800" algn="l"/>
                <a:tab pos="2284413" algn="l"/>
                <a:tab pos="2738438" algn="l"/>
              </a:tabLst>
            </a:pPr>
            <a:r>
              <a:rPr lang="en-US" altLang="ja-JP" sz="2000" dirty="0">
                <a:solidFill>
                  <a:srgbClr val="FF0000"/>
                </a:solidFill>
                <a:latin typeface="Arial" charset="0"/>
              </a:rPr>
              <a:t>	</a:t>
            </a:r>
            <a:r>
              <a:rPr lang="en-US" altLang="ja-JP" sz="2000" dirty="0" smtClean="0">
                <a:solidFill>
                  <a:srgbClr val="FF0000"/>
                </a:solidFill>
                <a:latin typeface="Arial" charset="0"/>
              </a:rPr>
              <a:t>	competition </a:t>
            </a:r>
            <a:r>
              <a:rPr lang="en-US" altLang="ja-JP" sz="2000" dirty="0">
                <a:solidFill>
                  <a:srgbClr val="FF0000"/>
                </a:solidFill>
                <a:latin typeface="Arial" charset="0"/>
              </a:rPr>
              <a:t>may be hard to observe.</a:t>
            </a:r>
          </a:p>
          <a:p>
            <a:pPr>
              <a:tabLst>
                <a:tab pos="454025" algn="l"/>
                <a:tab pos="920750" algn="l"/>
                <a:tab pos="1373188" algn="l"/>
                <a:tab pos="1828800" algn="l"/>
                <a:tab pos="2284413" algn="l"/>
                <a:tab pos="2738438" algn="l"/>
              </a:tabLst>
            </a:pPr>
            <a:endParaRPr lang="en-US" sz="2000" dirty="0">
              <a:latin typeface="Arial" charset="0"/>
            </a:endParaRPr>
          </a:p>
          <a:p>
            <a:pPr>
              <a:tabLst>
                <a:tab pos="454025" algn="l"/>
                <a:tab pos="920750" algn="l"/>
                <a:tab pos="1373188" algn="l"/>
                <a:tab pos="1828800" algn="l"/>
                <a:tab pos="2284413" algn="l"/>
                <a:tab pos="2738438" algn="l"/>
              </a:tabLst>
            </a:pPr>
            <a:r>
              <a:rPr lang="en-US" sz="2000" dirty="0">
                <a:latin typeface="Arial" charset="0"/>
              </a:rPr>
              <a:t>			ii)	correlations in abundance</a:t>
            </a:r>
          </a:p>
          <a:p>
            <a:pPr>
              <a:tabLst>
                <a:tab pos="454025" algn="l"/>
                <a:tab pos="920750" algn="l"/>
                <a:tab pos="1373188" algn="l"/>
                <a:tab pos="1828800" algn="l"/>
                <a:tab pos="2284413" algn="l"/>
                <a:tab pos="2738438" algn="l"/>
              </a:tabLst>
            </a:pPr>
            <a:r>
              <a:rPr lang="en-US" sz="2000" dirty="0">
                <a:latin typeface="Arial" charset="0"/>
              </a:rPr>
              <a:t>			iii)	experimental manipulations</a:t>
            </a:r>
          </a:p>
          <a:p>
            <a:pPr>
              <a:tabLst>
                <a:tab pos="454025" algn="l"/>
                <a:tab pos="920750" algn="l"/>
                <a:tab pos="1373188" algn="l"/>
                <a:tab pos="1828800" algn="l"/>
                <a:tab pos="2284413" algn="l"/>
                <a:tab pos="2738438" algn="l"/>
              </a:tabLst>
            </a:pPr>
            <a:r>
              <a:rPr lang="en-US" sz="2000" dirty="0">
                <a:latin typeface="Arial" charset="0"/>
              </a:rPr>
              <a:t>			iv)	evolution of traits</a:t>
            </a:r>
          </a:p>
        </p:txBody>
      </p:sp>
      <p:sp>
        <p:nvSpPr>
          <p:cNvPr id="20482"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0483" name="Picture 6"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434477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ChangeArrowheads="1"/>
          </p:cNvSpPr>
          <p:nvPr/>
        </p:nvSpPr>
        <p:spPr bwMode="auto">
          <a:xfrm>
            <a:off x="304800" y="838200"/>
            <a:ext cx="815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dirty="0" smtClean="0">
                <a:latin typeface="Arial" charset="0"/>
              </a:rPr>
              <a:t>ii</a:t>
            </a:r>
            <a:r>
              <a:rPr lang="en-US" sz="2000" dirty="0">
                <a:latin typeface="Arial" charset="0"/>
              </a:rPr>
              <a:t>)	correlations in </a:t>
            </a:r>
            <a:r>
              <a:rPr lang="en-US" sz="2000" dirty="0" smtClean="0">
                <a:latin typeface="Arial" charset="0"/>
              </a:rPr>
              <a:t>abundance</a:t>
            </a:r>
            <a:endParaRPr lang="en-US" sz="2000" dirty="0">
              <a:latin typeface="Arial" charset="0"/>
            </a:endParaRPr>
          </a:p>
        </p:txBody>
      </p:sp>
      <p:sp>
        <p:nvSpPr>
          <p:cNvPr id="20482"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0483" name="Picture 6"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p:nvSpPr>
        <p:spPr>
          <a:xfrm>
            <a:off x="1024784" y="1443569"/>
            <a:ext cx="6671416" cy="4804831"/>
          </a:xfrm>
          <a:custGeom>
            <a:avLst/>
            <a:gdLst>
              <a:gd name="connsiteX0" fmla="*/ 3065640 w 6671416"/>
              <a:gd name="connsiteY0" fmla="*/ 58397 h 4804831"/>
              <a:gd name="connsiteX1" fmla="*/ 3576580 w 6671416"/>
              <a:gd name="connsiteY1" fmla="*/ 43798 h 4804831"/>
              <a:gd name="connsiteX2" fmla="*/ 3722562 w 6671416"/>
              <a:gd name="connsiteY2" fmla="*/ 14599 h 4804831"/>
              <a:gd name="connsiteX3" fmla="*/ 3824750 w 6671416"/>
              <a:gd name="connsiteY3" fmla="*/ 0 h 4804831"/>
              <a:gd name="connsiteX4" fmla="*/ 4525468 w 6671416"/>
              <a:gd name="connsiteY4" fmla="*/ 14599 h 4804831"/>
              <a:gd name="connsiteX5" fmla="*/ 4613058 w 6671416"/>
              <a:gd name="connsiteY5" fmla="*/ 43798 h 4804831"/>
              <a:gd name="connsiteX6" fmla="*/ 4671451 w 6671416"/>
              <a:gd name="connsiteY6" fmla="*/ 58397 h 4804831"/>
              <a:gd name="connsiteX7" fmla="*/ 4715246 w 6671416"/>
              <a:gd name="connsiteY7" fmla="*/ 87595 h 4804831"/>
              <a:gd name="connsiteX8" fmla="*/ 4802835 w 6671416"/>
              <a:gd name="connsiteY8" fmla="*/ 116794 h 4804831"/>
              <a:gd name="connsiteX9" fmla="*/ 5109399 w 6671416"/>
              <a:gd name="connsiteY9" fmla="*/ 145992 h 4804831"/>
              <a:gd name="connsiteX10" fmla="*/ 5196989 w 6671416"/>
              <a:gd name="connsiteY10" fmla="*/ 160592 h 4804831"/>
              <a:gd name="connsiteX11" fmla="*/ 5342972 w 6671416"/>
              <a:gd name="connsiteY11" fmla="*/ 189790 h 4804831"/>
              <a:gd name="connsiteX12" fmla="*/ 5445160 w 6671416"/>
              <a:gd name="connsiteY12" fmla="*/ 204389 h 4804831"/>
              <a:gd name="connsiteX13" fmla="*/ 5561946 w 6671416"/>
              <a:gd name="connsiteY13" fmla="*/ 248187 h 4804831"/>
              <a:gd name="connsiteX14" fmla="*/ 5722527 w 6671416"/>
              <a:gd name="connsiteY14" fmla="*/ 306584 h 4804831"/>
              <a:gd name="connsiteX15" fmla="*/ 5897707 w 6671416"/>
              <a:gd name="connsiteY15" fmla="*/ 394180 h 4804831"/>
              <a:gd name="connsiteX16" fmla="*/ 5941502 w 6671416"/>
              <a:gd name="connsiteY16" fmla="*/ 423378 h 4804831"/>
              <a:gd name="connsiteX17" fmla="*/ 6029091 w 6671416"/>
              <a:gd name="connsiteY17" fmla="*/ 452577 h 4804831"/>
              <a:gd name="connsiteX18" fmla="*/ 6087484 w 6671416"/>
              <a:gd name="connsiteY18" fmla="*/ 481775 h 4804831"/>
              <a:gd name="connsiteX19" fmla="*/ 6175074 w 6671416"/>
              <a:gd name="connsiteY19" fmla="*/ 554772 h 4804831"/>
              <a:gd name="connsiteX20" fmla="*/ 6291860 w 6671416"/>
              <a:gd name="connsiteY20" fmla="*/ 686165 h 4804831"/>
              <a:gd name="connsiteX21" fmla="*/ 6335655 w 6671416"/>
              <a:gd name="connsiteY21" fmla="*/ 729963 h 4804831"/>
              <a:gd name="connsiteX22" fmla="*/ 6423245 w 6671416"/>
              <a:gd name="connsiteY22" fmla="*/ 875955 h 4804831"/>
              <a:gd name="connsiteX23" fmla="*/ 6437843 w 6671416"/>
              <a:gd name="connsiteY23" fmla="*/ 963551 h 4804831"/>
              <a:gd name="connsiteX24" fmla="*/ 6452441 w 6671416"/>
              <a:gd name="connsiteY24" fmla="*/ 1065745 h 4804831"/>
              <a:gd name="connsiteX25" fmla="*/ 6481638 w 6671416"/>
              <a:gd name="connsiteY25" fmla="*/ 1167940 h 4804831"/>
              <a:gd name="connsiteX26" fmla="*/ 6510835 w 6671416"/>
              <a:gd name="connsiteY26" fmla="*/ 1284734 h 4804831"/>
              <a:gd name="connsiteX27" fmla="*/ 6525433 w 6671416"/>
              <a:gd name="connsiteY27" fmla="*/ 1430727 h 4804831"/>
              <a:gd name="connsiteX28" fmla="*/ 6554629 w 6671416"/>
              <a:gd name="connsiteY28" fmla="*/ 1620517 h 4804831"/>
              <a:gd name="connsiteX29" fmla="*/ 6583826 w 6671416"/>
              <a:gd name="connsiteY29" fmla="*/ 1708113 h 4804831"/>
              <a:gd name="connsiteX30" fmla="*/ 6627621 w 6671416"/>
              <a:gd name="connsiteY30" fmla="*/ 1868704 h 4804831"/>
              <a:gd name="connsiteX31" fmla="*/ 6671416 w 6671416"/>
              <a:gd name="connsiteY31" fmla="*/ 1970899 h 4804831"/>
              <a:gd name="connsiteX32" fmla="*/ 6613023 w 6671416"/>
              <a:gd name="connsiteY32" fmla="*/ 2686263 h 4804831"/>
              <a:gd name="connsiteX33" fmla="*/ 6598424 w 6671416"/>
              <a:gd name="connsiteY33" fmla="*/ 3314031 h 4804831"/>
              <a:gd name="connsiteX34" fmla="*/ 6583826 w 6671416"/>
              <a:gd name="connsiteY34" fmla="*/ 3372428 h 4804831"/>
              <a:gd name="connsiteX35" fmla="*/ 6554629 w 6671416"/>
              <a:gd name="connsiteY35" fmla="*/ 3518420 h 4804831"/>
              <a:gd name="connsiteX36" fmla="*/ 6540031 w 6671416"/>
              <a:gd name="connsiteY36" fmla="*/ 3825005 h 4804831"/>
              <a:gd name="connsiteX37" fmla="*/ 6525433 w 6671416"/>
              <a:gd name="connsiteY37" fmla="*/ 3868802 h 4804831"/>
              <a:gd name="connsiteX38" fmla="*/ 6496236 w 6671416"/>
              <a:gd name="connsiteY38" fmla="*/ 4058593 h 4804831"/>
              <a:gd name="connsiteX39" fmla="*/ 6467040 w 6671416"/>
              <a:gd name="connsiteY39" fmla="*/ 4102390 h 4804831"/>
              <a:gd name="connsiteX40" fmla="*/ 6452441 w 6671416"/>
              <a:gd name="connsiteY40" fmla="*/ 4146188 h 4804831"/>
              <a:gd name="connsiteX41" fmla="*/ 6394048 w 6671416"/>
              <a:gd name="connsiteY41" fmla="*/ 4277582 h 4804831"/>
              <a:gd name="connsiteX42" fmla="*/ 6364852 w 6671416"/>
              <a:gd name="connsiteY42" fmla="*/ 4321379 h 4804831"/>
              <a:gd name="connsiteX43" fmla="*/ 6335655 w 6671416"/>
              <a:gd name="connsiteY43" fmla="*/ 4379776 h 4804831"/>
              <a:gd name="connsiteX44" fmla="*/ 6291860 w 6671416"/>
              <a:gd name="connsiteY44" fmla="*/ 4408975 h 4804831"/>
              <a:gd name="connsiteX45" fmla="*/ 6204271 w 6671416"/>
              <a:gd name="connsiteY45" fmla="*/ 4511170 h 4804831"/>
              <a:gd name="connsiteX46" fmla="*/ 6145878 w 6671416"/>
              <a:gd name="connsiteY46" fmla="*/ 4540368 h 4804831"/>
              <a:gd name="connsiteX47" fmla="*/ 6029091 w 6671416"/>
              <a:gd name="connsiteY47" fmla="*/ 4613364 h 4804831"/>
              <a:gd name="connsiteX48" fmla="*/ 5912305 w 6671416"/>
              <a:gd name="connsiteY48" fmla="*/ 4657162 h 4804831"/>
              <a:gd name="connsiteX49" fmla="*/ 5868510 w 6671416"/>
              <a:gd name="connsiteY49" fmla="*/ 4700960 h 4804831"/>
              <a:gd name="connsiteX50" fmla="*/ 5810117 w 6671416"/>
              <a:gd name="connsiteY50" fmla="*/ 4715559 h 4804831"/>
              <a:gd name="connsiteX51" fmla="*/ 5678732 w 6671416"/>
              <a:gd name="connsiteY51" fmla="*/ 4759357 h 4804831"/>
              <a:gd name="connsiteX52" fmla="*/ 5605741 w 6671416"/>
              <a:gd name="connsiteY52" fmla="*/ 4788555 h 4804831"/>
              <a:gd name="connsiteX53" fmla="*/ 5021810 w 6671416"/>
              <a:gd name="connsiteY53" fmla="*/ 4788555 h 4804831"/>
              <a:gd name="connsiteX54" fmla="*/ 4978015 w 6671416"/>
              <a:gd name="connsiteY54" fmla="*/ 4759357 h 4804831"/>
              <a:gd name="connsiteX55" fmla="*/ 4919622 w 6671416"/>
              <a:gd name="connsiteY55" fmla="*/ 4730158 h 4804831"/>
              <a:gd name="connsiteX56" fmla="*/ 4817434 w 6671416"/>
              <a:gd name="connsiteY56" fmla="*/ 4671761 h 4804831"/>
              <a:gd name="connsiteX57" fmla="*/ 4700647 w 6671416"/>
              <a:gd name="connsiteY57" fmla="*/ 4584166 h 4804831"/>
              <a:gd name="connsiteX58" fmla="*/ 4656853 w 6671416"/>
              <a:gd name="connsiteY58" fmla="*/ 4540368 h 4804831"/>
              <a:gd name="connsiteX59" fmla="*/ 4525468 w 6671416"/>
              <a:gd name="connsiteY59" fmla="*/ 4438173 h 4804831"/>
              <a:gd name="connsiteX60" fmla="*/ 4467075 w 6671416"/>
              <a:gd name="connsiteY60" fmla="*/ 4379776 h 4804831"/>
              <a:gd name="connsiteX61" fmla="*/ 4437878 w 6671416"/>
              <a:gd name="connsiteY61" fmla="*/ 4335979 h 4804831"/>
              <a:gd name="connsiteX62" fmla="*/ 4394083 w 6671416"/>
              <a:gd name="connsiteY62" fmla="*/ 4306780 h 4804831"/>
              <a:gd name="connsiteX63" fmla="*/ 4321092 w 6671416"/>
              <a:gd name="connsiteY63" fmla="*/ 4233784 h 4804831"/>
              <a:gd name="connsiteX64" fmla="*/ 4277297 w 6671416"/>
              <a:gd name="connsiteY64" fmla="*/ 4175387 h 4804831"/>
              <a:gd name="connsiteX65" fmla="*/ 4116716 w 6671416"/>
              <a:gd name="connsiteY65" fmla="*/ 4043993 h 4804831"/>
              <a:gd name="connsiteX66" fmla="*/ 4058323 w 6671416"/>
              <a:gd name="connsiteY66" fmla="*/ 4029394 h 4804831"/>
              <a:gd name="connsiteX67" fmla="*/ 3956135 w 6671416"/>
              <a:gd name="connsiteY67" fmla="*/ 3956398 h 4804831"/>
              <a:gd name="connsiteX68" fmla="*/ 3912340 w 6671416"/>
              <a:gd name="connsiteY68" fmla="*/ 3941799 h 4804831"/>
              <a:gd name="connsiteX69" fmla="*/ 3722562 w 6671416"/>
              <a:gd name="connsiteY69" fmla="*/ 3839604 h 4804831"/>
              <a:gd name="connsiteX70" fmla="*/ 3634973 w 6671416"/>
              <a:gd name="connsiteY70" fmla="*/ 3810405 h 4804831"/>
              <a:gd name="connsiteX71" fmla="*/ 3561981 w 6671416"/>
              <a:gd name="connsiteY71" fmla="*/ 3795806 h 4804831"/>
              <a:gd name="connsiteX72" fmla="*/ 3430597 w 6671416"/>
              <a:gd name="connsiteY72" fmla="*/ 3766608 h 4804831"/>
              <a:gd name="connsiteX73" fmla="*/ 3094836 w 6671416"/>
              <a:gd name="connsiteY73" fmla="*/ 3781207 h 4804831"/>
              <a:gd name="connsiteX74" fmla="*/ 3036443 w 6671416"/>
              <a:gd name="connsiteY74" fmla="*/ 3810405 h 4804831"/>
              <a:gd name="connsiteX75" fmla="*/ 2934255 w 6671416"/>
              <a:gd name="connsiteY75" fmla="*/ 3854203 h 4804831"/>
              <a:gd name="connsiteX76" fmla="*/ 2875862 w 6671416"/>
              <a:gd name="connsiteY76" fmla="*/ 3898001 h 4804831"/>
              <a:gd name="connsiteX77" fmla="*/ 2817469 w 6671416"/>
              <a:gd name="connsiteY77" fmla="*/ 3912600 h 4804831"/>
              <a:gd name="connsiteX78" fmla="*/ 2773674 w 6671416"/>
              <a:gd name="connsiteY78" fmla="*/ 3927199 h 4804831"/>
              <a:gd name="connsiteX79" fmla="*/ 2627691 w 6671416"/>
              <a:gd name="connsiteY79" fmla="*/ 4014795 h 4804831"/>
              <a:gd name="connsiteX80" fmla="*/ 2510905 w 6671416"/>
              <a:gd name="connsiteY80" fmla="*/ 4058593 h 4804831"/>
              <a:gd name="connsiteX81" fmla="*/ 2379520 w 6671416"/>
              <a:gd name="connsiteY81" fmla="*/ 4102390 h 4804831"/>
              <a:gd name="connsiteX82" fmla="*/ 1926974 w 6671416"/>
              <a:gd name="connsiteY82" fmla="*/ 4335979 h 4804831"/>
              <a:gd name="connsiteX83" fmla="*/ 1795589 w 6671416"/>
              <a:gd name="connsiteY83" fmla="*/ 4394376 h 4804831"/>
              <a:gd name="connsiteX84" fmla="*/ 1591213 w 6671416"/>
              <a:gd name="connsiteY84" fmla="*/ 4452773 h 4804831"/>
              <a:gd name="connsiteX85" fmla="*/ 1416034 w 6671416"/>
              <a:gd name="connsiteY85" fmla="*/ 4481971 h 4804831"/>
              <a:gd name="connsiteX86" fmla="*/ 1343042 w 6671416"/>
              <a:gd name="connsiteY86" fmla="*/ 4511170 h 4804831"/>
              <a:gd name="connsiteX87" fmla="*/ 598530 w 6671416"/>
              <a:gd name="connsiteY87" fmla="*/ 4452773 h 4804831"/>
              <a:gd name="connsiteX88" fmla="*/ 554735 w 6671416"/>
              <a:gd name="connsiteY88" fmla="*/ 4423574 h 4804831"/>
              <a:gd name="connsiteX89" fmla="*/ 364957 w 6671416"/>
              <a:gd name="connsiteY89" fmla="*/ 4306780 h 4804831"/>
              <a:gd name="connsiteX90" fmla="*/ 321162 w 6671416"/>
              <a:gd name="connsiteY90" fmla="*/ 4248383 h 4804831"/>
              <a:gd name="connsiteX91" fmla="*/ 248171 w 6671416"/>
              <a:gd name="connsiteY91" fmla="*/ 4175387 h 4804831"/>
              <a:gd name="connsiteX92" fmla="*/ 175179 w 6671416"/>
              <a:gd name="connsiteY92" fmla="*/ 4029394 h 4804831"/>
              <a:gd name="connsiteX93" fmla="*/ 116786 w 6671416"/>
              <a:gd name="connsiteY93" fmla="*/ 3912600 h 4804831"/>
              <a:gd name="connsiteX94" fmla="*/ 72991 w 6671416"/>
              <a:gd name="connsiteY94" fmla="*/ 3795806 h 4804831"/>
              <a:gd name="connsiteX95" fmla="*/ 43795 w 6671416"/>
              <a:gd name="connsiteY95" fmla="*/ 3708211 h 4804831"/>
              <a:gd name="connsiteX96" fmla="*/ 14598 w 6671416"/>
              <a:gd name="connsiteY96" fmla="*/ 3547619 h 4804831"/>
              <a:gd name="connsiteX97" fmla="*/ 0 w 6671416"/>
              <a:gd name="connsiteY97" fmla="*/ 3503821 h 4804831"/>
              <a:gd name="connsiteX98" fmla="*/ 14598 w 6671416"/>
              <a:gd name="connsiteY98" fmla="*/ 3051244 h 4804831"/>
              <a:gd name="connsiteX99" fmla="*/ 131385 w 6671416"/>
              <a:gd name="connsiteY99" fmla="*/ 2876053 h 4804831"/>
              <a:gd name="connsiteX100" fmla="*/ 364957 w 6671416"/>
              <a:gd name="connsiteY100" fmla="*/ 2700862 h 4804831"/>
              <a:gd name="connsiteX101" fmla="*/ 481743 w 6671416"/>
              <a:gd name="connsiteY101" fmla="*/ 2627866 h 4804831"/>
              <a:gd name="connsiteX102" fmla="*/ 613128 w 6671416"/>
              <a:gd name="connsiteY102" fmla="*/ 2598667 h 4804831"/>
              <a:gd name="connsiteX103" fmla="*/ 671521 w 6671416"/>
              <a:gd name="connsiteY103" fmla="*/ 2569469 h 4804831"/>
              <a:gd name="connsiteX104" fmla="*/ 744513 w 6671416"/>
              <a:gd name="connsiteY104" fmla="*/ 2554869 h 4804831"/>
              <a:gd name="connsiteX105" fmla="*/ 846701 w 6671416"/>
              <a:gd name="connsiteY105" fmla="*/ 2525671 h 4804831"/>
              <a:gd name="connsiteX106" fmla="*/ 1065675 w 6671416"/>
              <a:gd name="connsiteY106" fmla="*/ 2452675 h 4804831"/>
              <a:gd name="connsiteX107" fmla="*/ 1284649 w 6671416"/>
              <a:gd name="connsiteY107" fmla="*/ 2408877 h 4804831"/>
              <a:gd name="connsiteX108" fmla="*/ 1357640 w 6671416"/>
              <a:gd name="connsiteY108" fmla="*/ 2394278 h 4804831"/>
              <a:gd name="connsiteX109" fmla="*/ 1795589 w 6671416"/>
              <a:gd name="connsiteY109" fmla="*/ 2365079 h 4804831"/>
              <a:gd name="connsiteX110" fmla="*/ 1853982 w 6671416"/>
              <a:gd name="connsiteY110" fmla="*/ 2350480 h 4804831"/>
              <a:gd name="connsiteX111" fmla="*/ 1985367 w 6671416"/>
              <a:gd name="connsiteY111" fmla="*/ 2306682 h 4804831"/>
              <a:gd name="connsiteX112" fmla="*/ 2131349 w 6671416"/>
              <a:gd name="connsiteY112" fmla="*/ 2160690 h 4804831"/>
              <a:gd name="connsiteX113" fmla="*/ 2218939 w 6671416"/>
              <a:gd name="connsiteY113" fmla="*/ 2043896 h 4804831"/>
              <a:gd name="connsiteX114" fmla="*/ 2321127 w 6671416"/>
              <a:gd name="connsiteY114" fmla="*/ 1854105 h 4804831"/>
              <a:gd name="connsiteX115" fmla="*/ 2291931 w 6671416"/>
              <a:gd name="connsiteY115" fmla="*/ 1635116 h 4804831"/>
              <a:gd name="connsiteX116" fmla="*/ 2175144 w 6671416"/>
              <a:gd name="connsiteY116" fmla="*/ 1562120 h 4804831"/>
              <a:gd name="connsiteX117" fmla="*/ 2102153 w 6671416"/>
              <a:gd name="connsiteY117" fmla="*/ 1430727 h 4804831"/>
              <a:gd name="connsiteX118" fmla="*/ 2116751 w 6671416"/>
              <a:gd name="connsiteY118" fmla="*/ 948951 h 4804831"/>
              <a:gd name="connsiteX119" fmla="*/ 2131349 w 6671416"/>
              <a:gd name="connsiteY119" fmla="*/ 905154 h 4804831"/>
              <a:gd name="connsiteX120" fmla="*/ 2204341 w 6671416"/>
              <a:gd name="connsiteY120" fmla="*/ 802959 h 4804831"/>
              <a:gd name="connsiteX121" fmla="*/ 2248136 w 6671416"/>
              <a:gd name="connsiteY121" fmla="*/ 715363 h 4804831"/>
              <a:gd name="connsiteX122" fmla="*/ 2306529 w 6671416"/>
              <a:gd name="connsiteY122" fmla="*/ 671566 h 4804831"/>
              <a:gd name="connsiteX123" fmla="*/ 2408717 w 6671416"/>
              <a:gd name="connsiteY123" fmla="*/ 554772 h 4804831"/>
              <a:gd name="connsiteX124" fmla="*/ 2452512 w 6671416"/>
              <a:gd name="connsiteY124" fmla="*/ 510974 h 4804831"/>
              <a:gd name="connsiteX125" fmla="*/ 2583896 w 6671416"/>
              <a:gd name="connsiteY125" fmla="*/ 350382 h 4804831"/>
              <a:gd name="connsiteX126" fmla="*/ 2642289 w 6671416"/>
              <a:gd name="connsiteY126" fmla="*/ 291985 h 4804831"/>
              <a:gd name="connsiteX127" fmla="*/ 2686084 w 6671416"/>
              <a:gd name="connsiteY127" fmla="*/ 262786 h 4804831"/>
              <a:gd name="connsiteX128" fmla="*/ 2773674 w 6671416"/>
              <a:gd name="connsiteY128" fmla="*/ 233588 h 4804831"/>
              <a:gd name="connsiteX129" fmla="*/ 2802871 w 6671416"/>
              <a:gd name="connsiteY129" fmla="*/ 189790 h 4804831"/>
              <a:gd name="connsiteX130" fmla="*/ 2890460 w 6671416"/>
              <a:gd name="connsiteY130" fmla="*/ 160592 h 4804831"/>
              <a:gd name="connsiteX131" fmla="*/ 2934255 w 6671416"/>
              <a:gd name="connsiteY131" fmla="*/ 145992 h 4804831"/>
              <a:gd name="connsiteX132" fmla="*/ 3021845 w 6671416"/>
              <a:gd name="connsiteY132" fmla="*/ 87595 h 4804831"/>
              <a:gd name="connsiteX133" fmla="*/ 3065640 w 6671416"/>
              <a:gd name="connsiteY133" fmla="*/ 58397 h 480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6671416" h="4804831">
                <a:moveTo>
                  <a:pt x="3065640" y="58397"/>
                </a:moveTo>
                <a:cubicBezTo>
                  <a:pt x="3158096" y="51098"/>
                  <a:pt x="3406575" y="55133"/>
                  <a:pt x="3576580" y="43798"/>
                </a:cubicBezTo>
                <a:cubicBezTo>
                  <a:pt x="3626095" y="40497"/>
                  <a:pt x="3673436" y="21617"/>
                  <a:pt x="3722562" y="14599"/>
                </a:cubicBezTo>
                <a:lnTo>
                  <a:pt x="3824750" y="0"/>
                </a:lnTo>
                <a:cubicBezTo>
                  <a:pt x="4058323" y="4866"/>
                  <a:pt x="4292204" y="1639"/>
                  <a:pt x="4525468" y="14599"/>
                </a:cubicBezTo>
                <a:cubicBezTo>
                  <a:pt x="4556197" y="16306"/>
                  <a:pt x="4583580" y="34954"/>
                  <a:pt x="4613058" y="43798"/>
                </a:cubicBezTo>
                <a:cubicBezTo>
                  <a:pt x="4632275" y="49564"/>
                  <a:pt x="4651987" y="53531"/>
                  <a:pt x="4671451" y="58397"/>
                </a:cubicBezTo>
                <a:cubicBezTo>
                  <a:pt x="4686049" y="68130"/>
                  <a:pt x="4699213" y="80469"/>
                  <a:pt x="4715246" y="87595"/>
                </a:cubicBezTo>
                <a:cubicBezTo>
                  <a:pt x="4743369" y="100095"/>
                  <a:pt x="4773639" y="107061"/>
                  <a:pt x="4802835" y="116794"/>
                </a:cubicBezTo>
                <a:cubicBezTo>
                  <a:pt x="4929848" y="159135"/>
                  <a:pt x="4831292" y="130541"/>
                  <a:pt x="5109399" y="145992"/>
                </a:cubicBezTo>
                <a:cubicBezTo>
                  <a:pt x="5138596" y="150859"/>
                  <a:pt x="5167897" y="155137"/>
                  <a:pt x="5196989" y="160592"/>
                </a:cubicBezTo>
                <a:cubicBezTo>
                  <a:pt x="5245764" y="169738"/>
                  <a:pt x="5294102" y="181166"/>
                  <a:pt x="5342972" y="189790"/>
                </a:cubicBezTo>
                <a:cubicBezTo>
                  <a:pt x="5376857" y="195770"/>
                  <a:pt x="5411097" y="199523"/>
                  <a:pt x="5445160" y="204389"/>
                </a:cubicBezTo>
                <a:lnTo>
                  <a:pt x="5561946" y="248187"/>
                </a:lnTo>
                <a:cubicBezTo>
                  <a:pt x="5623768" y="270268"/>
                  <a:pt x="5664069" y="279072"/>
                  <a:pt x="5722527" y="306584"/>
                </a:cubicBezTo>
                <a:cubicBezTo>
                  <a:pt x="5781599" y="334384"/>
                  <a:pt x="5843386" y="357964"/>
                  <a:pt x="5897707" y="394180"/>
                </a:cubicBezTo>
                <a:cubicBezTo>
                  <a:pt x="5912305" y="403913"/>
                  <a:pt x="5925469" y="416252"/>
                  <a:pt x="5941502" y="423378"/>
                </a:cubicBezTo>
                <a:cubicBezTo>
                  <a:pt x="5969625" y="435878"/>
                  <a:pt x="6000517" y="441146"/>
                  <a:pt x="6029091" y="452577"/>
                </a:cubicBezTo>
                <a:cubicBezTo>
                  <a:pt x="6049296" y="460660"/>
                  <a:pt x="6068020" y="472042"/>
                  <a:pt x="6087484" y="481775"/>
                </a:cubicBezTo>
                <a:cubicBezTo>
                  <a:pt x="6215423" y="609722"/>
                  <a:pt x="6053136" y="453151"/>
                  <a:pt x="6175074" y="554772"/>
                </a:cubicBezTo>
                <a:cubicBezTo>
                  <a:pt x="6217408" y="590053"/>
                  <a:pt x="6257815" y="647862"/>
                  <a:pt x="6291860" y="686165"/>
                </a:cubicBezTo>
                <a:cubicBezTo>
                  <a:pt x="6305576" y="701596"/>
                  <a:pt x="6323904" y="712988"/>
                  <a:pt x="6335655" y="729963"/>
                </a:cubicBezTo>
                <a:cubicBezTo>
                  <a:pt x="6367957" y="776624"/>
                  <a:pt x="6423245" y="875955"/>
                  <a:pt x="6423245" y="875955"/>
                </a:cubicBezTo>
                <a:cubicBezTo>
                  <a:pt x="6428111" y="905154"/>
                  <a:pt x="6433342" y="934294"/>
                  <a:pt x="6437843" y="963551"/>
                </a:cubicBezTo>
                <a:cubicBezTo>
                  <a:pt x="6443075" y="997561"/>
                  <a:pt x="6446286" y="1031890"/>
                  <a:pt x="6452441" y="1065745"/>
                </a:cubicBezTo>
                <a:cubicBezTo>
                  <a:pt x="6465701" y="1138678"/>
                  <a:pt x="6464585" y="1105408"/>
                  <a:pt x="6481638" y="1167940"/>
                </a:cubicBezTo>
                <a:cubicBezTo>
                  <a:pt x="6492196" y="1206656"/>
                  <a:pt x="6510835" y="1284734"/>
                  <a:pt x="6510835" y="1284734"/>
                </a:cubicBezTo>
                <a:cubicBezTo>
                  <a:pt x="6515701" y="1333398"/>
                  <a:pt x="6520033" y="1382119"/>
                  <a:pt x="6525433" y="1430727"/>
                </a:cubicBezTo>
                <a:cubicBezTo>
                  <a:pt x="6530982" y="1480676"/>
                  <a:pt x="6540006" y="1566897"/>
                  <a:pt x="6554629" y="1620517"/>
                </a:cubicBezTo>
                <a:cubicBezTo>
                  <a:pt x="6562727" y="1650211"/>
                  <a:pt x="6574094" y="1678914"/>
                  <a:pt x="6583826" y="1708113"/>
                </a:cubicBezTo>
                <a:cubicBezTo>
                  <a:pt x="6610299" y="1866961"/>
                  <a:pt x="6580732" y="1728027"/>
                  <a:pt x="6627621" y="1868704"/>
                </a:cubicBezTo>
                <a:cubicBezTo>
                  <a:pt x="6659044" y="1962979"/>
                  <a:pt x="6620098" y="1893919"/>
                  <a:pt x="6671416" y="1970899"/>
                </a:cubicBezTo>
                <a:cubicBezTo>
                  <a:pt x="6625169" y="2618391"/>
                  <a:pt x="6656597" y="2381217"/>
                  <a:pt x="6613023" y="2686263"/>
                </a:cubicBezTo>
                <a:cubicBezTo>
                  <a:pt x="6608157" y="2895519"/>
                  <a:pt x="6607322" y="3104908"/>
                  <a:pt x="6598424" y="3314031"/>
                </a:cubicBezTo>
                <a:cubicBezTo>
                  <a:pt x="6597571" y="3334078"/>
                  <a:pt x="6588030" y="3352809"/>
                  <a:pt x="6583826" y="3372428"/>
                </a:cubicBezTo>
                <a:cubicBezTo>
                  <a:pt x="6573428" y="3420954"/>
                  <a:pt x="6554629" y="3518420"/>
                  <a:pt x="6554629" y="3518420"/>
                </a:cubicBezTo>
                <a:cubicBezTo>
                  <a:pt x="6549763" y="3620615"/>
                  <a:pt x="6548527" y="3723048"/>
                  <a:pt x="6540031" y="3825005"/>
                </a:cubicBezTo>
                <a:cubicBezTo>
                  <a:pt x="6538753" y="3840340"/>
                  <a:pt x="6528451" y="3853712"/>
                  <a:pt x="6525433" y="3868802"/>
                </a:cubicBezTo>
                <a:cubicBezTo>
                  <a:pt x="6523181" y="3880061"/>
                  <a:pt x="6502270" y="4040489"/>
                  <a:pt x="6496236" y="4058593"/>
                </a:cubicBezTo>
                <a:cubicBezTo>
                  <a:pt x="6490688" y="4075238"/>
                  <a:pt x="6474886" y="4086697"/>
                  <a:pt x="6467040" y="4102390"/>
                </a:cubicBezTo>
                <a:cubicBezTo>
                  <a:pt x="6460158" y="4116155"/>
                  <a:pt x="6457844" y="4131779"/>
                  <a:pt x="6452441" y="4146188"/>
                </a:cubicBezTo>
                <a:cubicBezTo>
                  <a:pt x="6435374" y="4191703"/>
                  <a:pt x="6418180" y="4235348"/>
                  <a:pt x="6394048" y="4277582"/>
                </a:cubicBezTo>
                <a:cubicBezTo>
                  <a:pt x="6385343" y="4292816"/>
                  <a:pt x="6373557" y="4306145"/>
                  <a:pt x="6364852" y="4321379"/>
                </a:cubicBezTo>
                <a:cubicBezTo>
                  <a:pt x="6354055" y="4340275"/>
                  <a:pt x="6349587" y="4363057"/>
                  <a:pt x="6335655" y="4379776"/>
                </a:cubicBezTo>
                <a:cubicBezTo>
                  <a:pt x="6324423" y="4393255"/>
                  <a:pt x="6306458" y="4399242"/>
                  <a:pt x="6291860" y="4408975"/>
                </a:cubicBezTo>
                <a:cubicBezTo>
                  <a:pt x="6262437" y="4453114"/>
                  <a:pt x="6251471" y="4475768"/>
                  <a:pt x="6204271" y="4511170"/>
                </a:cubicBezTo>
                <a:cubicBezTo>
                  <a:pt x="6186862" y="4524228"/>
                  <a:pt x="6164772" y="4529570"/>
                  <a:pt x="6145878" y="4540368"/>
                </a:cubicBezTo>
                <a:cubicBezTo>
                  <a:pt x="6064798" y="4586702"/>
                  <a:pt x="6139245" y="4558284"/>
                  <a:pt x="6029091" y="4613364"/>
                </a:cubicBezTo>
                <a:cubicBezTo>
                  <a:pt x="5994172" y="4630824"/>
                  <a:pt x="5950213" y="4644525"/>
                  <a:pt x="5912305" y="4657162"/>
                </a:cubicBezTo>
                <a:cubicBezTo>
                  <a:pt x="5897707" y="4671761"/>
                  <a:pt x="5886435" y="4690716"/>
                  <a:pt x="5868510" y="4700960"/>
                </a:cubicBezTo>
                <a:cubicBezTo>
                  <a:pt x="5851090" y="4710915"/>
                  <a:pt x="5828903" y="4708514"/>
                  <a:pt x="5810117" y="4715559"/>
                </a:cubicBezTo>
                <a:cubicBezTo>
                  <a:pt x="5671970" y="4767368"/>
                  <a:pt x="5838694" y="4727363"/>
                  <a:pt x="5678732" y="4759357"/>
                </a:cubicBezTo>
                <a:cubicBezTo>
                  <a:pt x="5654402" y="4769090"/>
                  <a:pt x="5631364" y="4783064"/>
                  <a:pt x="5605741" y="4788555"/>
                </a:cubicBezTo>
                <a:cubicBezTo>
                  <a:pt x="5442103" y="4823623"/>
                  <a:pt x="5115086" y="4791564"/>
                  <a:pt x="5021810" y="4788555"/>
                </a:cubicBezTo>
                <a:cubicBezTo>
                  <a:pt x="5007212" y="4778822"/>
                  <a:pt x="4993248" y="4768062"/>
                  <a:pt x="4978015" y="4759357"/>
                </a:cubicBezTo>
                <a:cubicBezTo>
                  <a:pt x="4959120" y="4748559"/>
                  <a:pt x="4938727" y="4740579"/>
                  <a:pt x="4919622" y="4730158"/>
                </a:cubicBezTo>
                <a:cubicBezTo>
                  <a:pt x="4885181" y="4711370"/>
                  <a:pt x="4851075" y="4691947"/>
                  <a:pt x="4817434" y="4671761"/>
                </a:cubicBezTo>
                <a:cubicBezTo>
                  <a:pt x="4777927" y="4648055"/>
                  <a:pt x="4733682" y="4613073"/>
                  <a:pt x="4700647" y="4584166"/>
                </a:cubicBezTo>
                <a:cubicBezTo>
                  <a:pt x="4685110" y="4570570"/>
                  <a:pt x="4672713" y="4553586"/>
                  <a:pt x="4656853" y="4540368"/>
                </a:cubicBezTo>
                <a:cubicBezTo>
                  <a:pt x="4614231" y="4504847"/>
                  <a:pt x="4564699" y="4477407"/>
                  <a:pt x="4525468" y="4438173"/>
                </a:cubicBezTo>
                <a:cubicBezTo>
                  <a:pt x="4506004" y="4418707"/>
                  <a:pt x="4484989" y="4400677"/>
                  <a:pt x="4467075" y="4379776"/>
                </a:cubicBezTo>
                <a:cubicBezTo>
                  <a:pt x="4455657" y="4366454"/>
                  <a:pt x="4450284" y="4348386"/>
                  <a:pt x="4437878" y="4335979"/>
                </a:cubicBezTo>
                <a:cubicBezTo>
                  <a:pt x="4425472" y="4323572"/>
                  <a:pt x="4408681" y="4316513"/>
                  <a:pt x="4394083" y="4306780"/>
                </a:cubicBezTo>
                <a:cubicBezTo>
                  <a:pt x="4316228" y="4189987"/>
                  <a:pt x="4418412" y="4331109"/>
                  <a:pt x="4321092" y="4233784"/>
                </a:cubicBezTo>
                <a:cubicBezTo>
                  <a:pt x="4303887" y="4216579"/>
                  <a:pt x="4293131" y="4193861"/>
                  <a:pt x="4277297" y="4175387"/>
                </a:cubicBezTo>
                <a:cubicBezTo>
                  <a:pt x="4244162" y="4136726"/>
                  <a:pt x="4143794" y="4050763"/>
                  <a:pt x="4116716" y="4043993"/>
                </a:cubicBezTo>
                <a:lnTo>
                  <a:pt x="4058323" y="4029394"/>
                </a:lnTo>
                <a:cubicBezTo>
                  <a:pt x="4045094" y="4019471"/>
                  <a:pt x="3977485" y="3967074"/>
                  <a:pt x="3956135" y="3956398"/>
                </a:cubicBezTo>
                <a:cubicBezTo>
                  <a:pt x="3942372" y="3949516"/>
                  <a:pt x="3926103" y="3948681"/>
                  <a:pt x="3912340" y="3941799"/>
                </a:cubicBezTo>
                <a:cubicBezTo>
                  <a:pt x="3828512" y="3899882"/>
                  <a:pt x="3824103" y="3873454"/>
                  <a:pt x="3722562" y="3839604"/>
                </a:cubicBezTo>
                <a:cubicBezTo>
                  <a:pt x="3693366" y="3829871"/>
                  <a:pt x="3665151" y="3816441"/>
                  <a:pt x="3634973" y="3810405"/>
                </a:cubicBezTo>
                <a:cubicBezTo>
                  <a:pt x="3610642" y="3805539"/>
                  <a:pt x="3586203" y="3801189"/>
                  <a:pt x="3561981" y="3795806"/>
                </a:cubicBezTo>
                <a:cubicBezTo>
                  <a:pt x="3376423" y="3754569"/>
                  <a:pt x="3650757" y="3810642"/>
                  <a:pt x="3430597" y="3766608"/>
                </a:cubicBezTo>
                <a:cubicBezTo>
                  <a:pt x="3318677" y="3771474"/>
                  <a:pt x="3206177" y="3768835"/>
                  <a:pt x="3094836" y="3781207"/>
                </a:cubicBezTo>
                <a:cubicBezTo>
                  <a:pt x="3073207" y="3783610"/>
                  <a:pt x="3056445" y="3801832"/>
                  <a:pt x="3036443" y="3810405"/>
                </a:cubicBezTo>
                <a:cubicBezTo>
                  <a:pt x="2973235" y="3837496"/>
                  <a:pt x="3004670" y="3810191"/>
                  <a:pt x="2934255" y="3854203"/>
                </a:cubicBezTo>
                <a:cubicBezTo>
                  <a:pt x="2913623" y="3867099"/>
                  <a:pt x="2897624" y="3887119"/>
                  <a:pt x="2875862" y="3898001"/>
                </a:cubicBezTo>
                <a:cubicBezTo>
                  <a:pt x="2857917" y="3906974"/>
                  <a:pt x="2836760" y="3907088"/>
                  <a:pt x="2817469" y="3912600"/>
                </a:cubicBezTo>
                <a:cubicBezTo>
                  <a:pt x="2802673" y="3916828"/>
                  <a:pt x="2787736" y="3920949"/>
                  <a:pt x="2773674" y="3927199"/>
                </a:cubicBezTo>
                <a:cubicBezTo>
                  <a:pt x="2520587" y="4039689"/>
                  <a:pt x="2819332" y="3908321"/>
                  <a:pt x="2627691" y="4014795"/>
                </a:cubicBezTo>
                <a:cubicBezTo>
                  <a:pt x="2559660" y="4052593"/>
                  <a:pt x="2568257" y="4034012"/>
                  <a:pt x="2510905" y="4058593"/>
                </a:cubicBezTo>
                <a:cubicBezTo>
                  <a:pt x="2405140" y="4103924"/>
                  <a:pt x="2502560" y="4077781"/>
                  <a:pt x="2379520" y="4102390"/>
                </a:cubicBezTo>
                <a:cubicBezTo>
                  <a:pt x="2149301" y="4240531"/>
                  <a:pt x="2259212" y="4180924"/>
                  <a:pt x="1926974" y="4335979"/>
                </a:cubicBezTo>
                <a:cubicBezTo>
                  <a:pt x="1883545" y="4356247"/>
                  <a:pt x="1841671" y="4381209"/>
                  <a:pt x="1795589" y="4394376"/>
                </a:cubicBezTo>
                <a:cubicBezTo>
                  <a:pt x="1727464" y="4413842"/>
                  <a:pt x="1661353" y="4442753"/>
                  <a:pt x="1591213" y="4452773"/>
                </a:cubicBezTo>
                <a:cubicBezTo>
                  <a:pt x="1464462" y="4470881"/>
                  <a:pt x="1522765" y="4460624"/>
                  <a:pt x="1416034" y="4481971"/>
                </a:cubicBezTo>
                <a:cubicBezTo>
                  <a:pt x="1391703" y="4491704"/>
                  <a:pt x="1369242" y="4510646"/>
                  <a:pt x="1343042" y="4511170"/>
                </a:cubicBezTo>
                <a:cubicBezTo>
                  <a:pt x="887695" y="4520277"/>
                  <a:pt x="847116" y="4590886"/>
                  <a:pt x="598530" y="4452773"/>
                </a:cubicBezTo>
                <a:cubicBezTo>
                  <a:pt x="583193" y="4444252"/>
                  <a:pt x="570428" y="4431421"/>
                  <a:pt x="554735" y="4423574"/>
                </a:cubicBezTo>
                <a:cubicBezTo>
                  <a:pt x="474305" y="4383356"/>
                  <a:pt x="432619" y="4397001"/>
                  <a:pt x="364957" y="4306780"/>
                </a:cubicBezTo>
                <a:cubicBezTo>
                  <a:pt x="350359" y="4287314"/>
                  <a:pt x="337326" y="4266569"/>
                  <a:pt x="321162" y="4248383"/>
                </a:cubicBezTo>
                <a:cubicBezTo>
                  <a:pt x="298302" y="4222664"/>
                  <a:pt x="267257" y="4204018"/>
                  <a:pt x="248171" y="4175387"/>
                </a:cubicBezTo>
                <a:cubicBezTo>
                  <a:pt x="217992" y="4130116"/>
                  <a:pt x="199510" y="4078058"/>
                  <a:pt x="175179" y="4029394"/>
                </a:cubicBezTo>
                <a:lnTo>
                  <a:pt x="116786" y="3912600"/>
                </a:lnTo>
                <a:cubicBezTo>
                  <a:pt x="67841" y="3814704"/>
                  <a:pt x="102804" y="3895187"/>
                  <a:pt x="72991" y="3795806"/>
                </a:cubicBezTo>
                <a:cubicBezTo>
                  <a:pt x="64148" y="3766326"/>
                  <a:pt x="43795" y="3708211"/>
                  <a:pt x="43795" y="3708211"/>
                </a:cubicBezTo>
                <a:cubicBezTo>
                  <a:pt x="37285" y="3669146"/>
                  <a:pt x="24803" y="3588442"/>
                  <a:pt x="14598" y="3547619"/>
                </a:cubicBezTo>
                <a:cubicBezTo>
                  <a:pt x="10866" y="3532690"/>
                  <a:pt x="4866" y="3518420"/>
                  <a:pt x="0" y="3503821"/>
                </a:cubicBezTo>
                <a:cubicBezTo>
                  <a:pt x="4866" y="3352962"/>
                  <a:pt x="2064" y="3201660"/>
                  <a:pt x="14598" y="3051244"/>
                </a:cubicBezTo>
                <a:cubicBezTo>
                  <a:pt x="19809" y="2988710"/>
                  <a:pt x="96330" y="2908919"/>
                  <a:pt x="131385" y="2876053"/>
                </a:cubicBezTo>
                <a:cubicBezTo>
                  <a:pt x="239149" y="2775018"/>
                  <a:pt x="262466" y="2772611"/>
                  <a:pt x="364957" y="2700862"/>
                </a:cubicBezTo>
                <a:cubicBezTo>
                  <a:pt x="417956" y="2663760"/>
                  <a:pt x="421983" y="2650277"/>
                  <a:pt x="481743" y="2627866"/>
                </a:cubicBezTo>
                <a:cubicBezTo>
                  <a:pt x="505310" y="2619028"/>
                  <a:pt x="593301" y="2602633"/>
                  <a:pt x="613128" y="2598667"/>
                </a:cubicBezTo>
                <a:cubicBezTo>
                  <a:pt x="632592" y="2588934"/>
                  <a:pt x="650876" y="2576351"/>
                  <a:pt x="671521" y="2569469"/>
                </a:cubicBezTo>
                <a:cubicBezTo>
                  <a:pt x="695060" y="2561622"/>
                  <a:pt x="720441" y="2560887"/>
                  <a:pt x="744513" y="2554869"/>
                </a:cubicBezTo>
                <a:cubicBezTo>
                  <a:pt x="778881" y="2546276"/>
                  <a:pt x="813295" y="2537462"/>
                  <a:pt x="846701" y="2525671"/>
                </a:cubicBezTo>
                <a:cubicBezTo>
                  <a:pt x="1067729" y="2447656"/>
                  <a:pt x="916669" y="2482477"/>
                  <a:pt x="1065675" y="2452675"/>
                </a:cubicBezTo>
                <a:cubicBezTo>
                  <a:pt x="1178849" y="2396083"/>
                  <a:pt x="1085827" y="2433731"/>
                  <a:pt x="1284649" y="2408877"/>
                </a:cubicBezTo>
                <a:cubicBezTo>
                  <a:pt x="1309270" y="2405799"/>
                  <a:pt x="1333045" y="2397558"/>
                  <a:pt x="1357640" y="2394278"/>
                </a:cubicBezTo>
                <a:cubicBezTo>
                  <a:pt x="1503417" y="2374839"/>
                  <a:pt x="1648389" y="2372439"/>
                  <a:pt x="1795589" y="2365079"/>
                </a:cubicBezTo>
                <a:cubicBezTo>
                  <a:pt x="1815053" y="2360213"/>
                  <a:pt x="1834396" y="2354833"/>
                  <a:pt x="1853982" y="2350480"/>
                </a:cubicBezTo>
                <a:cubicBezTo>
                  <a:pt x="1918576" y="2336125"/>
                  <a:pt x="1930863" y="2343021"/>
                  <a:pt x="1985367" y="2306682"/>
                </a:cubicBezTo>
                <a:cubicBezTo>
                  <a:pt x="2049885" y="2263667"/>
                  <a:pt x="2084946" y="2224499"/>
                  <a:pt x="2131349" y="2160690"/>
                </a:cubicBezTo>
                <a:cubicBezTo>
                  <a:pt x="2228087" y="2027665"/>
                  <a:pt x="2124287" y="2138552"/>
                  <a:pt x="2218939" y="2043896"/>
                </a:cubicBezTo>
                <a:cubicBezTo>
                  <a:pt x="2290021" y="1901722"/>
                  <a:pt x="2254939" y="1964426"/>
                  <a:pt x="2321127" y="1854105"/>
                </a:cubicBezTo>
                <a:cubicBezTo>
                  <a:pt x="2311395" y="1781109"/>
                  <a:pt x="2324863" y="1700984"/>
                  <a:pt x="2291931" y="1635116"/>
                </a:cubicBezTo>
                <a:cubicBezTo>
                  <a:pt x="2271402" y="1594054"/>
                  <a:pt x="2175144" y="1562120"/>
                  <a:pt x="2175144" y="1562120"/>
                </a:cubicBezTo>
                <a:cubicBezTo>
                  <a:pt x="2149994" y="1528584"/>
                  <a:pt x="2103369" y="1476958"/>
                  <a:pt x="2102153" y="1430727"/>
                </a:cubicBezTo>
                <a:cubicBezTo>
                  <a:pt x="2097927" y="1270117"/>
                  <a:pt x="2107840" y="1109369"/>
                  <a:pt x="2116751" y="948951"/>
                </a:cubicBezTo>
                <a:cubicBezTo>
                  <a:pt x="2117605" y="933586"/>
                  <a:pt x="2124467" y="918918"/>
                  <a:pt x="2131349" y="905154"/>
                </a:cubicBezTo>
                <a:cubicBezTo>
                  <a:pt x="2149175" y="869500"/>
                  <a:pt x="2184503" y="836024"/>
                  <a:pt x="2204341" y="802959"/>
                </a:cubicBezTo>
                <a:cubicBezTo>
                  <a:pt x="2221136" y="774966"/>
                  <a:pt x="2228095" y="741132"/>
                  <a:pt x="2248136" y="715363"/>
                </a:cubicBezTo>
                <a:cubicBezTo>
                  <a:pt x="2263073" y="696157"/>
                  <a:pt x="2288056" y="687401"/>
                  <a:pt x="2306529" y="671566"/>
                </a:cubicBezTo>
                <a:cubicBezTo>
                  <a:pt x="2357154" y="628170"/>
                  <a:pt x="2360370" y="610029"/>
                  <a:pt x="2408717" y="554772"/>
                </a:cubicBezTo>
                <a:cubicBezTo>
                  <a:pt x="2422312" y="539234"/>
                  <a:pt x="2437914" y="525573"/>
                  <a:pt x="2452512" y="510974"/>
                </a:cubicBezTo>
                <a:cubicBezTo>
                  <a:pt x="2503250" y="409489"/>
                  <a:pt x="2466320" y="467966"/>
                  <a:pt x="2583896" y="350382"/>
                </a:cubicBezTo>
                <a:cubicBezTo>
                  <a:pt x="2603360" y="330916"/>
                  <a:pt x="2619385" y="307255"/>
                  <a:pt x="2642289" y="291985"/>
                </a:cubicBezTo>
                <a:cubicBezTo>
                  <a:pt x="2656887" y="282252"/>
                  <a:pt x="2670051" y="269912"/>
                  <a:pt x="2686084" y="262786"/>
                </a:cubicBezTo>
                <a:cubicBezTo>
                  <a:pt x="2714207" y="250286"/>
                  <a:pt x="2773674" y="233588"/>
                  <a:pt x="2773674" y="233588"/>
                </a:cubicBezTo>
                <a:cubicBezTo>
                  <a:pt x="2783406" y="218989"/>
                  <a:pt x="2787992" y="199090"/>
                  <a:pt x="2802871" y="189790"/>
                </a:cubicBezTo>
                <a:cubicBezTo>
                  <a:pt x="2828968" y="173478"/>
                  <a:pt x="2861264" y="170325"/>
                  <a:pt x="2890460" y="160592"/>
                </a:cubicBezTo>
                <a:cubicBezTo>
                  <a:pt x="2905058" y="155725"/>
                  <a:pt x="2921452" y="154528"/>
                  <a:pt x="2934255" y="145992"/>
                </a:cubicBezTo>
                <a:cubicBezTo>
                  <a:pt x="2963452" y="126526"/>
                  <a:pt x="2988555" y="98692"/>
                  <a:pt x="3021845" y="87595"/>
                </a:cubicBezTo>
                <a:cubicBezTo>
                  <a:pt x="3075962" y="69555"/>
                  <a:pt x="2973184" y="65696"/>
                  <a:pt x="3065640" y="58397"/>
                </a:cubicBezTo>
                <a:close/>
              </a:path>
            </a:pathLst>
          </a:custGeom>
          <a:ln w="38100"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92" charset="0"/>
            </a:endParaRPr>
          </a:p>
        </p:txBody>
      </p:sp>
      <p:pic>
        <p:nvPicPr>
          <p:cNvPr id="7" name="Picture 6" descr="redfis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477000" y="5562600"/>
            <a:ext cx="457200" cy="393700"/>
          </a:xfrm>
          <a:prstGeom prst="rect">
            <a:avLst/>
          </a:prstGeom>
        </p:spPr>
      </p:pic>
      <p:pic>
        <p:nvPicPr>
          <p:cNvPr id="11" name="Picture 10" descr="redfis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5105400"/>
            <a:ext cx="525610" cy="393700"/>
          </a:xfrm>
          <a:prstGeom prst="rect">
            <a:avLst/>
          </a:prstGeom>
        </p:spPr>
      </p:pic>
      <p:pic>
        <p:nvPicPr>
          <p:cNvPr id="12" name="Picture 11" descr="redfis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2286000"/>
            <a:ext cx="525610" cy="393700"/>
          </a:xfrm>
          <a:prstGeom prst="rect">
            <a:avLst/>
          </a:prstGeom>
        </p:spPr>
      </p:pic>
      <p:pic>
        <p:nvPicPr>
          <p:cNvPr id="13" name="Picture 12" descr="redfis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2362200"/>
            <a:ext cx="525610" cy="393700"/>
          </a:xfrm>
          <a:prstGeom prst="rect">
            <a:avLst/>
          </a:prstGeom>
        </p:spPr>
      </p:pic>
      <p:pic>
        <p:nvPicPr>
          <p:cNvPr id="14" name="Picture 13" descr="redfis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5029200"/>
            <a:ext cx="525610" cy="393700"/>
          </a:xfrm>
          <a:prstGeom prst="rect">
            <a:avLst/>
          </a:prstGeom>
        </p:spPr>
      </p:pic>
      <p:pic>
        <p:nvPicPr>
          <p:cNvPr id="15" name="Picture 14" descr="redfis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752600" y="5029200"/>
            <a:ext cx="457200" cy="393700"/>
          </a:xfrm>
          <a:prstGeom prst="rect">
            <a:avLst/>
          </a:prstGeom>
        </p:spPr>
      </p:pic>
      <p:pic>
        <p:nvPicPr>
          <p:cNvPr id="16" name="Picture 15" descr="redfis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4191000"/>
            <a:ext cx="525610" cy="393700"/>
          </a:xfrm>
          <a:prstGeom prst="rect">
            <a:avLst/>
          </a:prstGeom>
        </p:spPr>
      </p:pic>
      <p:pic>
        <p:nvPicPr>
          <p:cNvPr id="8" name="Picture 7" descr="bluefis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1752600"/>
            <a:ext cx="431800" cy="323433"/>
          </a:xfrm>
          <a:prstGeom prst="rect">
            <a:avLst/>
          </a:prstGeom>
        </p:spPr>
      </p:pic>
      <p:pic>
        <p:nvPicPr>
          <p:cNvPr id="18" name="Picture 17" descr="bluefis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2362200"/>
            <a:ext cx="431800" cy="323433"/>
          </a:xfrm>
          <a:prstGeom prst="rect">
            <a:avLst/>
          </a:prstGeom>
        </p:spPr>
      </p:pic>
      <p:pic>
        <p:nvPicPr>
          <p:cNvPr id="19" name="Picture 18" descr="bluefis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3124200"/>
            <a:ext cx="431800" cy="323433"/>
          </a:xfrm>
          <a:prstGeom prst="rect">
            <a:avLst/>
          </a:prstGeom>
        </p:spPr>
      </p:pic>
      <p:pic>
        <p:nvPicPr>
          <p:cNvPr id="20" name="Picture 19" descr="bluefis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2819400"/>
            <a:ext cx="431800" cy="323433"/>
          </a:xfrm>
          <a:prstGeom prst="rect">
            <a:avLst/>
          </a:prstGeom>
        </p:spPr>
      </p:pic>
      <p:pic>
        <p:nvPicPr>
          <p:cNvPr id="21" name="Picture 20" descr="bluefis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4267200"/>
            <a:ext cx="431800" cy="323433"/>
          </a:xfrm>
          <a:prstGeom prst="rect">
            <a:avLst/>
          </a:prstGeom>
        </p:spPr>
      </p:pic>
      <p:pic>
        <p:nvPicPr>
          <p:cNvPr id="22" name="Picture 21" descr="bluefis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4038600"/>
            <a:ext cx="431800" cy="323433"/>
          </a:xfrm>
          <a:prstGeom prst="rect">
            <a:avLst/>
          </a:prstGeom>
        </p:spPr>
      </p:pic>
      <p:pic>
        <p:nvPicPr>
          <p:cNvPr id="23" name="Picture 22" descr="bluefis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5029200"/>
            <a:ext cx="431800" cy="323433"/>
          </a:xfrm>
          <a:prstGeom prst="rect">
            <a:avLst/>
          </a:prstGeom>
        </p:spPr>
      </p:pic>
      <p:pic>
        <p:nvPicPr>
          <p:cNvPr id="24" name="Picture 23" descr="bluefis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191000" y="3200400"/>
            <a:ext cx="457200" cy="342458"/>
          </a:xfrm>
          <a:prstGeom prst="rect">
            <a:avLst/>
          </a:prstGeom>
        </p:spPr>
      </p:pic>
      <p:pic>
        <p:nvPicPr>
          <p:cNvPr id="25" name="Picture 24" descr="bluefis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4572000"/>
            <a:ext cx="431800" cy="323433"/>
          </a:xfrm>
          <a:prstGeom prst="rect">
            <a:avLst/>
          </a:prstGeom>
        </p:spPr>
      </p:pic>
      <p:pic>
        <p:nvPicPr>
          <p:cNvPr id="26" name="Picture 25" descr="redfis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3962400"/>
            <a:ext cx="525610" cy="393700"/>
          </a:xfrm>
          <a:prstGeom prst="rect">
            <a:avLst/>
          </a:prstGeom>
        </p:spPr>
      </p:pic>
    </p:spTree>
    <p:extLst>
      <p:ext uri="{BB962C8B-B14F-4D97-AF65-F5344CB8AC3E}">
        <p14:creationId xmlns:p14="http://schemas.microsoft.com/office/powerpoint/2010/main" val="332930989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ChangeArrowheads="1"/>
          </p:cNvSpPr>
          <p:nvPr/>
        </p:nvSpPr>
        <p:spPr bwMode="auto">
          <a:xfrm>
            <a:off x="304800" y="838200"/>
            <a:ext cx="815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dirty="0" smtClean="0">
                <a:latin typeface="Arial" charset="0"/>
              </a:rPr>
              <a:t>ii</a:t>
            </a:r>
            <a:r>
              <a:rPr lang="en-US" sz="2000" dirty="0">
                <a:latin typeface="Arial" charset="0"/>
              </a:rPr>
              <a:t>)	correlations in </a:t>
            </a:r>
            <a:r>
              <a:rPr lang="en-US" sz="2000" dirty="0" smtClean="0">
                <a:latin typeface="Arial" charset="0"/>
              </a:rPr>
              <a:t>abundance</a:t>
            </a:r>
            <a:endParaRPr lang="en-US" sz="2000" dirty="0">
              <a:latin typeface="Arial" charset="0"/>
            </a:endParaRPr>
          </a:p>
        </p:txBody>
      </p:sp>
      <p:sp>
        <p:nvSpPr>
          <p:cNvPr id="20482"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0483" name="Picture 6"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p:nvSpPr>
        <p:spPr>
          <a:xfrm>
            <a:off x="1024784" y="1443569"/>
            <a:ext cx="6671416" cy="4804831"/>
          </a:xfrm>
          <a:custGeom>
            <a:avLst/>
            <a:gdLst>
              <a:gd name="connsiteX0" fmla="*/ 3065640 w 6671416"/>
              <a:gd name="connsiteY0" fmla="*/ 58397 h 4804831"/>
              <a:gd name="connsiteX1" fmla="*/ 3576580 w 6671416"/>
              <a:gd name="connsiteY1" fmla="*/ 43798 h 4804831"/>
              <a:gd name="connsiteX2" fmla="*/ 3722562 w 6671416"/>
              <a:gd name="connsiteY2" fmla="*/ 14599 h 4804831"/>
              <a:gd name="connsiteX3" fmla="*/ 3824750 w 6671416"/>
              <a:gd name="connsiteY3" fmla="*/ 0 h 4804831"/>
              <a:gd name="connsiteX4" fmla="*/ 4525468 w 6671416"/>
              <a:gd name="connsiteY4" fmla="*/ 14599 h 4804831"/>
              <a:gd name="connsiteX5" fmla="*/ 4613058 w 6671416"/>
              <a:gd name="connsiteY5" fmla="*/ 43798 h 4804831"/>
              <a:gd name="connsiteX6" fmla="*/ 4671451 w 6671416"/>
              <a:gd name="connsiteY6" fmla="*/ 58397 h 4804831"/>
              <a:gd name="connsiteX7" fmla="*/ 4715246 w 6671416"/>
              <a:gd name="connsiteY7" fmla="*/ 87595 h 4804831"/>
              <a:gd name="connsiteX8" fmla="*/ 4802835 w 6671416"/>
              <a:gd name="connsiteY8" fmla="*/ 116794 h 4804831"/>
              <a:gd name="connsiteX9" fmla="*/ 5109399 w 6671416"/>
              <a:gd name="connsiteY9" fmla="*/ 145992 h 4804831"/>
              <a:gd name="connsiteX10" fmla="*/ 5196989 w 6671416"/>
              <a:gd name="connsiteY10" fmla="*/ 160592 h 4804831"/>
              <a:gd name="connsiteX11" fmla="*/ 5342972 w 6671416"/>
              <a:gd name="connsiteY11" fmla="*/ 189790 h 4804831"/>
              <a:gd name="connsiteX12" fmla="*/ 5445160 w 6671416"/>
              <a:gd name="connsiteY12" fmla="*/ 204389 h 4804831"/>
              <a:gd name="connsiteX13" fmla="*/ 5561946 w 6671416"/>
              <a:gd name="connsiteY13" fmla="*/ 248187 h 4804831"/>
              <a:gd name="connsiteX14" fmla="*/ 5722527 w 6671416"/>
              <a:gd name="connsiteY14" fmla="*/ 306584 h 4804831"/>
              <a:gd name="connsiteX15" fmla="*/ 5897707 w 6671416"/>
              <a:gd name="connsiteY15" fmla="*/ 394180 h 4804831"/>
              <a:gd name="connsiteX16" fmla="*/ 5941502 w 6671416"/>
              <a:gd name="connsiteY16" fmla="*/ 423378 h 4804831"/>
              <a:gd name="connsiteX17" fmla="*/ 6029091 w 6671416"/>
              <a:gd name="connsiteY17" fmla="*/ 452577 h 4804831"/>
              <a:gd name="connsiteX18" fmla="*/ 6087484 w 6671416"/>
              <a:gd name="connsiteY18" fmla="*/ 481775 h 4804831"/>
              <a:gd name="connsiteX19" fmla="*/ 6175074 w 6671416"/>
              <a:gd name="connsiteY19" fmla="*/ 554772 h 4804831"/>
              <a:gd name="connsiteX20" fmla="*/ 6291860 w 6671416"/>
              <a:gd name="connsiteY20" fmla="*/ 686165 h 4804831"/>
              <a:gd name="connsiteX21" fmla="*/ 6335655 w 6671416"/>
              <a:gd name="connsiteY21" fmla="*/ 729963 h 4804831"/>
              <a:gd name="connsiteX22" fmla="*/ 6423245 w 6671416"/>
              <a:gd name="connsiteY22" fmla="*/ 875955 h 4804831"/>
              <a:gd name="connsiteX23" fmla="*/ 6437843 w 6671416"/>
              <a:gd name="connsiteY23" fmla="*/ 963551 h 4804831"/>
              <a:gd name="connsiteX24" fmla="*/ 6452441 w 6671416"/>
              <a:gd name="connsiteY24" fmla="*/ 1065745 h 4804831"/>
              <a:gd name="connsiteX25" fmla="*/ 6481638 w 6671416"/>
              <a:gd name="connsiteY25" fmla="*/ 1167940 h 4804831"/>
              <a:gd name="connsiteX26" fmla="*/ 6510835 w 6671416"/>
              <a:gd name="connsiteY26" fmla="*/ 1284734 h 4804831"/>
              <a:gd name="connsiteX27" fmla="*/ 6525433 w 6671416"/>
              <a:gd name="connsiteY27" fmla="*/ 1430727 h 4804831"/>
              <a:gd name="connsiteX28" fmla="*/ 6554629 w 6671416"/>
              <a:gd name="connsiteY28" fmla="*/ 1620517 h 4804831"/>
              <a:gd name="connsiteX29" fmla="*/ 6583826 w 6671416"/>
              <a:gd name="connsiteY29" fmla="*/ 1708113 h 4804831"/>
              <a:gd name="connsiteX30" fmla="*/ 6627621 w 6671416"/>
              <a:gd name="connsiteY30" fmla="*/ 1868704 h 4804831"/>
              <a:gd name="connsiteX31" fmla="*/ 6671416 w 6671416"/>
              <a:gd name="connsiteY31" fmla="*/ 1970899 h 4804831"/>
              <a:gd name="connsiteX32" fmla="*/ 6613023 w 6671416"/>
              <a:gd name="connsiteY32" fmla="*/ 2686263 h 4804831"/>
              <a:gd name="connsiteX33" fmla="*/ 6598424 w 6671416"/>
              <a:gd name="connsiteY33" fmla="*/ 3314031 h 4804831"/>
              <a:gd name="connsiteX34" fmla="*/ 6583826 w 6671416"/>
              <a:gd name="connsiteY34" fmla="*/ 3372428 h 4804831"/>
              <a:gd name="connsiteX35" fmla="*/ 6554629 w 6671416"/>
              <a:gd name="connsiteY35" fmla="*/ 3518420 h 4804831"/>
              <a:gd name="connsiteX36" fmla="*/ 6540031 w 6671416"/>
              <a:gd name="connsiteY36" fmla="*/ 3825005 h 4804831"/>
              <a:gd name="connsiteX37" fmla="*/ 6525433 w 6671416"/>
              <a:gd name="connsiteY37" fmla="*/ 3868802 h 4804831"/>
              <a:gd name="connsiteX38" fmla="*/ 6496236 w 6671416"/>
              <a:gd name="connsiteY38" fmla="*/ 4058593 h 4804831"/>
              <a:gd name="connsiteX39" fmla="*/ 6467040 w 6671416"/>
              <a:gd name="connsiteY39" fmla="*/ 4102390 h 4804831"/>
              <a:gd name="connsiteX40" fmla="*/ 6452441 w 6671416"/>
              <a:gd name="connsiteY40" fmla="*/ 4146188 h 4804831"/>
              <a:gd name="connsiteX41" fmla="*/ 6394048 w 6671416"/>
              <a:gd name="connsiteY41" fmla="*/ 4277582 h 4804831"/>
              <a:gd name="connsiteX42" fmla="*/ 6364852 w 6671416"/>
              <a:gd name="connsiteY42" fmla="*/ 4321379 h 4804831"/>
              <a:gd name="connsiteX43" fmla="*/ 6335655 w 6671416"/>
              <a:gd name="connsiteY43" fmla="*/ 4379776 h 4804831"/>
              <a:gd name="connsiteX44" fmla="*/ 6291860 w 6671416"/>
              <a:gd name="connsiteY44" fmla="*/ 4408975 h 4804831"/>
              <a:gd name="connsiteX45" fmla="*/ 6204271 w 6671416"/>
              <a:gd name="connsiteY45" fmla="*/ 4511170 h 4804831"/>
              <a:gd name="connsiteX46" fmla="*/ 6145878 w 6671416"/>
              <a:gd name="connsiteY46" fmla="*/ 4540368 h 4804831"/>
              <a:gd name="connsiteX47" fmla="*/ 6029091 w 6671416"/>
              <a:gd name="connsiteY47" fmla="*/ 4613364 h 4804831"/>
              <a:gd name="connsiteX48" fmla="*/ 5912305 w 6671416"/>
              <a:gd name="connsiteY48" fmla="*/ 4657162 h 4804831"/>
              <a:gd name="connsiteX49" fmla="*/ 5868510 w 6671416"/>
              <a:gd name="connsiteY49" fmla="*/ 4700960 h 4804831"/>
              <a:gd name="connsiteX50" fmla="*/ 5810117 w 6671416"/>
              <a:gd name="connsiteY50" fmla="*/ 4715559 h 4804831"/>
              <a:gd name="connsiteX51" fmla="*/ 5678732 w 6671416"/>
              <a:gd name="connsiteY51" fmla="*/ 4759357 h 4804831"/>
              <a:gd name="connsiteX52" fmla="*/ 5605741 w 6671416"/>
              <a:gd name="connsiteY52" fmla="*/ 4788555 h 4804831"/>
              <a:gd name="connsiteX53" fmla="*/ 5021810 w 6671416"/>
              <a:gd name="connsiteY53" fmla="*/ 4788555 h 4804831"/>
              <a:gd name="connsiteX54" fmla="*/ 4978015 w 6671416"/>
              <a:gd name="connsiteY54" fmla="*/ 4759357 h 4804831"/>
              <a:gd name="connsiteX55" fmla="*/ 4919622 w 6671416"/>
              <a:gd name="connsiteY55" fmla="*/ 4730158 h 4804831"/>
              <a:gd name="connsiteX56" fmla="*/ 4817434 w 6671416"/>
              <a:gd name="connsiteY56" fmla="*/ 4671761 h 4804831"/>
              <a:gd name="connsiteX57" fmla="*/ 4700647 w 6671416"/>
              <a:gd name="connsiteY57" fmla="*/ 4584166 h 4804831"/>
              <a:gd name="connsiteX58" fmla="*/ 4656853 w 6671416"/>
              <a:gd name="connsiteY58" fmla="*/ 4540368 h 4804831"/>
              <a:gd name="connsiteX59" fmla="*/ 4525468 w 6671416"/>
              <a:gd name="connsiteY59" fmla="*/ 4438173 h 4804831"/>
              <a:gd name="connsiteX60" fmla="*/ 4467075 w 6671416"/>
              <a:gd name="connsiteY60" fmla="*/ 4379776 h 4804831"/>
              <a:gd name="connsiteX61" fmla="*/ 4437878 w 6671416"/>
              <a:gd name="connsiteY61" fmla="*/ 4335979 h 4804831"/>
              <a:gd name="connsiteX62" fmla="*/ 4394083 w 6671416"/>
              <a:gd name="connsiteY62" fmla="*/ 4306780 h 4804831"/>
              <a:gd name="connsiteX63" fmla="*/ 4321092 w 6671416"/>
              <a:gd name="connsiteY63" fmla="*/ 4233784 h 4804831"/>
              <a:gd name="connsiteX64" fmla="*/ 4277297 w 6671416"/>
              <a:gd name="connsiteY64" fmla="*/ 4175387 h 4804831"/>
              <a:gd name="connsiteX65" fmla="*/ 4116716 w 6671416"/>
              <a:gd name="connsiteY65" fmla="*/ 4043993 h 4804831"/>
              <a:gd name="connsiteX66" fmla="*/ 4058323 w 6671416"/>
              <a:gd name="connsiteY66" fmla="*/ 4029394 h 4804831"/>
              <a:gd name="connsiteX67" fmla="*/ 3956135 w 6671416"/>
              <a:gd name="connsiteY67" fmla="*/ 3956398 h 4804831"/>
              <a:gd name="connsiteX68" fmla="*/ 3912340 w 6671416"/>
              <a:gd name="connsiteY68" fmla="*/ 3941799 h 4804831"/>
              <a:gd name="connsiteX69" fmla="*/ 3722562 w 6671416"/>
              <a:gd name="connsiteY69" fmla="*/ 3839604 h 4804831"/>
              <a:gd name="connsiteX70" fmla="*/ 3634973 w 6671416"/>
              <a:gd name="connsiteY70" fmla="*/ 3810405 h 4804831"/>
              <a:gd name="connsiteX71" fmla="*/ 3561981 w 6671416"/>
              <a:gd name="connsiteY71" fmla="*/ 3795806 h 4804831"/>
              <a:gd name="connsiteX72" fmla="*/ 3430597 w 6671416"/>
              <a:gd name="connsiteY72" fmla="*/ 3766608 h 4804831"/>
              <a:gd name="connsiteX73" fmla="*/ 3094836 w 6671416"/>
              <a:gd name="connsiteY73" fmla="*/ 3781207 h 4804831"/>
              <a:gd name="connsiteX74" fmla="*/ 3036443 w 6671416"/>
              <a:gd name="connsiteY74" fmla="*/ 3810405 h 4804831"/>
              <a:gd name="connsiteX75" fmla="*/ 2934255 w 6671416"/>
              <a:gd name="connsiteY75" fmla="*/ 3854203 h 4804831"/>
              <a:gd name="connsiteX76" fmla="*/ 2875862 w 6671416"/>
              <a:gd name="connsiteY76" fmla="*/ 3898001 h 4804831"/>
              <a:gd name="connsiteX77" fmla="*/ 2817469 w 6671416"/>
              <a:gd name="connsiteY77" fmla="*/ 3912600 h 4804831"/>
              <a:gd name="connsiteX78" fmla="*/ 2773674 w 6671416"/>
              <a:gd name="connsiteY78" fmla="*/ 3927199 h 4804831"/>
              <a:gd name="connsiteX79" fmla="*/ 2627691 w 6671416"/>
              <a:gd name="connsiteY79" fmla="*/ 4014795 h 4804831"/>
              <a:gd name="connsiteX80" fmla="*/ 2510905 w 6671416"/>
              <a:gd name="connsiteY80" fmla="*/ 4058593 h 4804831"/>
              <a:gd name="connsiteX81" fmla="*/ 2379520 w 6671416"/>
              <a:gd name="connsiteY81" fmla="*/ 4102390 h 4804831"/>
              <a:gd name="connsiteX82" fmla="*/ 1926974 w 6671416"/>
              <a:gd name="connsiteY82" fmla="*/ 4335979 h 4804831"/>
              <a:gd name="connsiteX83" fmla="*/ 1795589 w 6671416"/>
              <a:gd name="connsiteY83" fmla="*/ 4394376 h 4804831"/>
              <a:gd name="connsiteX84" fmla="*/ 1591213 w 6671416"/>
              <a:gd name="connsiteY84" fmla="*/ 4452773 h 4804831"/>
              <a:gd name="connsiteX85" fmla="*/ 1416034 w 6671416"/>
              <a:gd name="connsiteY85" fmla="*/ 4481971 h 4804831"/>
              <a:gd name="connsiteX86" fmla="*/ 1343042 w 6671416"/>
              <a:gd name="connsiteY86" fmla="*/ 4511170 h 4804831"/>
              <a:gd name="connsiteX87" fmla="*/ 598530 w 6671416"/>
              <a:gd name="connsiteY87" fmla="*/ 4452773 h 4804831"/>
              <a:gd name="connsiteX88" fmla="*/ 554735 w 6671416"/>
              <a:gd name="connsiteY88" fmla="*/ 4423574 h 4804831"/>
              <a:gd name="connsiteX89" fmla="*/ 364957 w 6671416"/>
              <a:gd name="connsiteY89" fmla="*/ 4306780 h 4804831"/>
              <a:gd name="connsiteX90" fmla="*/ 321162 w 6671416"/>
              <a:gd name="connsiteY90" fmla="*/ 4248383 h 4804831"/>
              <a:gd name="connsiteX91" fmla="*/ 248171 w 6671416"/>
              <a:gd name="connsiteY91" fmla="*/ 4175387 h 4804831"/>
              <a:gd name="connsiteX92" fmla="*/ 175179 w 6671416"/>
              <a:gd name="connsiteY92" fmla="*/ 4029394 h 4804831"/>
              <a:gd name="connsiteX93" fmla="*/ 116786 w 6671416"/>
              <a:gd name="connsiteY93" fmla="*/ 3912600 h 4804831"/>
              <a:gd name="connsiteX94" fmla="*/ 72991 w 6671416"/>
              <a:gd name="connsiteY94" fmla="*/ 3795806 h 4804831"/>
              <a:gd name="connsiteX95" fmla="*/ 43795 w 6671416"/>
              <a:gd name="connsiteY95" fmla="*/ 3708211 h 4804831"/>
              <a:gd name="connsiteX96" fmla="*/ 14598 w 6671416"/>
              <a:gd name="connsiteY96" fmla="*/ 3547619 h 4804831"/>
              <a:gd name="connsiteX97" fmla="*/ 0 w 6671416"/>
              <a:gd name="connsiteY97" fmla="*/ 3503821 h 4804831"/>
              <a:gd name="connsiteX98" fmla="*/ 14598 w 6671416"/>
              <a:gd name="connsiteY98" fmla="*/ 3051244 h 4804831"/>
              <a:gd name="connsiteX99" fmla="*/ 131385 w 6671416"/>
              <a:gd name="connsiteY99" fmla="*/ 2876053 h 4804831"/>
              <a:gd name="connsiteX100" fmla="*/ 364957 w 6671416"/>
              <a:gd name="connsiteY100" fmla="*/ 2700862 h 4804831"/>
              <a:gd name="connsiteX101" fmla="*/ 481743 w 6671416"/>
              <a:gd name="connsiteY101" fmla="*/ 2627866 h 4804831"/>
              <a:gd name="connsiteX102" fmla="*/ 613128 w 6671416"/>
              <a:gd name="connsiteY102" fmla="*/ 2598667 h 4804831"/>
              <a:gd name="connsiteX103" fmla="*/ 671521 w 6671416"/>
              <a:gd name="connsiteY103" fmla="*/ 2569469 h 4804831"/>
              <a:gd name="connsiteX104" fmla="*/ 744513 w 6671416"/>
              <a:gd name="connsiteY104" fmla="*/ 2554869 h 4804831"/>
              <a:gd name="connsiteX105" fmla="*/ 846701 w 6671416"/>
              <a:gd name="connsiteY105" fmla="*/ 2525671 h 4804831"/>
              <a:gd name="connsiteX106" fmla="*/ 1065675 w 6671416"/>
              <a:gd name="connsiteY106" fmla="*/ 2452675 h 4804831"/>
              <a:gd name="connsiteX107" fmla="*/ 1284649 w 6671416"/>
              <a:gd name="connsiteY107" fmla="*/ 2408877 h 4804831"/>
              <a:gd name="connsiteX108" fmla="*/ 1357640 w 6671416"/>
              <a:gd name="connsiteY108" fmla="*/ 2394278 h 4804831"/>
              <a:gd name="connsiteX109" fmla="*/ 1795589 w 6671416"/>
              <a:gd name="connsiteY109" fmla="*/ 2365079 h 4804831"/>
              <a:gd name="connsiteX110" fmla="*/ 1853982 w 6671416"/>
              <a:gd name="connsiteY110" fmla="*/ 2350480 h 4804831"/>
              <a:gd name="connsiteX111" fmla="*/ 1985367 w 6671416"/>
              <a:gd name="connsiteY111" fmla="*/ 2306682 h 4804831"/>
              <a:gd name="connsiteX112" fmla="*/ 2131349 w 6671416"/>
              <a:gd name="connsiteY112" fmla="*/ 2160690 h 4804831"/>
              <a:gd name="connsiteX113" fmla="*/ 2218939 w 6671416"/>
              <a:gd name="connsiteY113" fmla="*/ 2043896 h 4804831"/>
              <a:gd name="connsiteX114" fmla="*/ 2321127 w 6671416"/>
              <a:gd name="connsiteY114" fmla="*/ 1854105 h 4804831"/>
              <a:gd name="connsiteX115" fmla="*/ 2291931 w 6671416"/>
              <a:gd name="connsiteY115" fmla="*/ 1635116 h 4804831"/>
              <a:gd name="connsiteX116" fmla="*/ 2175144 w 6671416"/>
              <a:gd name="connsiteY116" fmla="*/ 1562120 h 4804831"/>
              <a:gd name="connsiteX117" fmla="*/ 2102153 w 6671416"/>
              <a:gd name="connsiteY117" fmla="*/ 1430727 h 4804831"/>
              <a:gd name="connsiteX118" fmla="*/ 2116751 w 6671416"/>
              <a:gd name="connsiteY118" fmla="*/ 948951 h 4804831"/>
              <a:gd name="connsiteX119" fmla="*/ 2131349 w 6671416"/>
              <a:gd name="connsiteY119" fmla="*/ 905154 h 4804831"/>
              <a:gd name="connsiteX120" fmla="*/ 2204341 w 6671416"/>
              <a:gd name="connsiteY120" fmla="*/ 802959 h 4804831"/>
              <a:gd name="connsiteX121" fmla="*/ 2248136 w 6671416"/>
              <a:gd name="connsiteY121" fmla="*/ 715363 h 4804831"/>
              <a:gd name="connsiteX122" fmla="*/ 2306529 w 6671416"/>
              <a:gd name="connsiteY122" fmla="*/ 671566 h 4804831"/>
              <a:gd name="connsiteX123" fmla="*/ 2408717 w 6671416"/>
              <a:gd name="connsiteY123" fmla="*/ 554772 h 4804831"/>
              <a:gd name="connsiteX124" fmla="*/ 2452512 w 6671416"/>
              <a:gd name="connsiteY124" fmla="*/ 510974 h 4804831"/>
              <a:gd name="connsiteX125" fmla="*/ 2583896 w 6671416"/>
              <a:gd name="connsiteY125" fmla="*/ 350382 h 4804831"/>
              <a:gd name="connsiteX126" fmla="*/ 2642289 w 6671416"/>
              <a:gd name="connsiteY126" fmla="*/ 291985 h 4804831"/>
              <a:gd name="connsiteX127" fmla="*/ 2686084 w 6671416"/>
              <a:gd name="connsiteY127" fmla="*/ 262786 h 4804831"/>
              <a:gd name="connsiteX128" fmla="*/ 2773674 w 6671416"/>
              <a:gd name="connsiteY128" fmla="*/ 233588 h 4804831"/>
              <a:gd name="connsiteX129" fmla="*/ 2802871 w 6671416"/>
              <a:gd name="connsiteY129" fmla="*/ 189790 h 4804831"/>
              <a:gd name="connsiteX130" fmla="*/ 2890460 w 6671416"/>
              <a:gd name="connsiteY130" fmla="*/ 160592 h 4804831"/>
              <a:gd name="connsiteX131" fmla="*/ 2934255 w 6671416"/>
              <a:gd name="connsiteY131" fmla="*/ 145992 h 4804831"/>
              <a:gd name="connsiteX132" fmla="*/ 3021845 w 6671416"/>
              <a:gd name="connsiteY132" fmla="*/ 87595 h 4804831"/>
              <a:gd name="connsiteX133" fmla="*/ 3065640 w 6671416"/>
              <a:gd name="connsiteY133" fmla="*/ 58397 h 480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6671416" h="4804831">
                <a:moveTo>
                  <a:pt x="3065640" y="58397"/>
                </a:moveTo>
                <a:cubicBezTo>
                  <a:pt x="3158096" y="51098"/>
                  <a:pt x="3406575" y="55133"/>
                  <a:pt x="3576580" y="43798"/>
                </a:cubicBezTo>
                <a:cubicBezTo>
                  <a:pt x="3626095" y="40497"/>
                  <a:pt x="3673436" y="21617"/>
                  <a:pt x="3722562" y="14599"/>
                </a:cubicBezTo>
                <a:lnTo>
                  <a:pt x="3824750" y="0"/>
                </a:lnTo>
                <a:cubicBezTo>
                  <a:pt x="4058323" y="4866"/>
                  <a:pt x="4292204" y="1639"/>
                  <a:pt x="4525468" y="14599"/>
                </a:cubicBezTo>
                <a:cubicBezTo>
                  <a:pt x="4556197" y="16306"/>
                  <a:pt x="4583580" y="34954"/>
                  <a:pt x="4613058" y="43798"/>
                </a:cubicBezTo>
                <a:cubicBezTo>
                  <a:pt x="4632275" y="49564"/>
                  <a:pt x="4651987" y="53531"/>
                  <a:pt x="4671451" y="58397"/>
                </a:cubicBezTo>
                <a:cubicBezTo>
                  <a:pt x="4686049" y="68130"/>
                  <a:pt x="4699213" y="80469"/>
                  <a:pt x="4715246" y="87595"/>
                </a:cubicBezTo>
                <a:cubicBezTo>
                  <a:pt x="4743369" y="100095"/>
                  <a:pt x="4773639" y="107061"/>
                  <a:pt x="4802835" y="116794"/>
                </a:cubicBezTo>
                <a:cubicBezTo>
                  <a:pt x="4929848" y="159135"/>
                  <a:pt x="4831292" y="130541"/>
                  <a:pt x="5109399" y="145992"/>
                </a:cubicBezTo>
                <a:cubicBezTo>
                  <a:pt x="5138596" y="150859"/>
                  <a:pt x="5167897" y="155137"/>
                  <a:pt x="5196989" y="160592"/>
                </a:cubicBezTo>
                <a:cubicBezTo>
                  <a:pt x="5245764" y="169738"/>
                  <a:pt x="5294102" y="181166"/>
                  <a:pt x="5342972" y="189790"/>
                </a:cubicBezTo>
                <a:cubicBezTo>
                  <a:pt x="5376857" y="195770"/>
                  <a:pt x="5411097" y="199523"/>
                  <a:pt x="5445160" y="204389"/>
                </a:cubicBezTo>
                <a:lnTo>
                  <a:pt x="5561946" y="248187"/>
                </a:lnTo>
                <a:cubicBezTo>
                  <a:pt x="5623768" y="270268"/>
                  <a:pt x="5664069" y="279072"/>
                  <a:pt x="5722527" y="306584"/>
                </a:cubicBezTo>
                <a:cubicBezTo>
                  <a:pt x="5781599" y="334384"/>
                  <a:pt x="5843386" y="357964"/>
                  <a:pt x="5897707" y="394180"/>
                </a:cubicBezTo>
                <a:cubicBezTo>
                  <a:pt x="5912305" y="403913"/>
                  <a:pt x="5925469" y="416252"/>
                  <a:pt x="5941502" y="423378"/>
                </a:cubicBezTo>
                <a:cubicBezTo>
                  <a:pt x="5969625" y="435878"/>
                  <a:pt x="6000517" y="441146"/>
                  <a:pt x="6029091" y="452577"/>
                </a:cubicBezTo>
                <a:cubicBezTo>
                  <a:pt x="6049296" y="460660"/>
                  <a:pt x="6068020" y="472042"/>
                  <a:pt x="6087484" y="481775"/>
                </a:cubicBezTo>
                <a:cubicBezTo>
                  <a:pt x="6215423" y="609722"/>
                  <a:pt x="6053136" y="453151"/>
                  <a:pt x="6175074" y="554772"/>
                </a:cubicBezTo>
                <a:cubicBezTo>
                  <a:pt x="6217408" y="590053"/>
                  <a:pt x="6257815" y="647862"/>
                  <a:pt x="6291860" y="686165"/>
                </a:cubicBezTo>
                <a:cubicBezTo>
                  <a:pt x="6305576" y="701596"/>
                  <a:pt x="6323904" y="712988"/>
                  <a:pt x="6335655" y="729963"/>
                </a:cubicBezTo>
                <a:cubicBezTo>
                  <a:pt x="6367957" y="776624"/>
                  <a:pt x="6423245" y="875955"/>
                  <a:pt x="6423245" y="875955"/>
                </a:cubicBezTo>
                <a:cubicBezTo>
                  <a:pt x="6428111" y="905154"/>
                  <a:pt x="6433342" y="934294"/>
                  <a:pt x="6437843" y="963551"/>
                </a:cubicBezTo>
                <a:cubicBezTo>
                  <a:pt x="6443075" y="997561"/>
                  <a:pt x="6446286" y="1031890"/>
                  <a:pt x="6452441" y="1065745"/>
                </a:cubicBezTo>
                <a:cubicBezTo>
                  <a:pt x="6465701" y="1138678"/>
                  <a:pt x="6464585" y="1105408"/>
                  <a:pt x="6481638" y="1167940"/>
                </a:cubicBezTo>
                <a:cubicBezTo>
                  <a:pt x="6492196" y="1206656"/>
                  <a:pt x="6510835" y="1284734"/>
                  <a:pt x="6510835" y="1284734"/>
                </a:cubicBezTo>
                <a:cubicBezTo>
                  <a:pt x="6515701" y="1333398"/>
                  <a:pt x="6520033" y="1382119"/>
                  <a:pt x="6525433" y="1430727"/>
                </a:cubicBezTo>
                <a:cubicBezTo>
                  <a:pt x="6530982" y="1480676"/>
                  <a:pt x="6540006" y="1566897"/>
                  <a:pt x="6554629" y="1620517"/>
                </a:cubicBezTo>
                <a:cubicBezTo>
                  <a:pt x="6562727" y="1650211"/>
                  <a:pt x="6574094" y="1678914"/>
                  <a:pt x="6583826" y="1708113"/>
                </a:cubicBezTo>
                <a:cubicBezTo>
                  <a:pt x="6610299" y="1866961"/>
                  <a:pt x="6580732" y="1728027"/>
                  <a:pt x="6627621" y="1868704"/>
                </a:cubicBezTo>
                <a:cubicBezTo>
                  <a:pt x="6659044" y="1962979"/>
                  <a:pt x="6620098" y="1893919"/>
                  <a:pt x="6671416" y="1970899"/>
                </a:cubicBezTo>
                <a:cubicBezTo>
                  <a:pt x="6625169" y="2618391"/>
                  <a:pt x="6656597" y="2381217"/>
                  <a:pt x="6613023" y="2686263"/>
                </a:cubicBezTo>
                <a:cubicBezTo>
                  <a:pt x="6608157" y="2895519"/>
                  <a:pt x="6607322" y="3104908"/>
                  <a:pt x="6598424" y="3314031"/>
                </a:cubicBezTo>
                <a:cubicBezTo>
                  <a:pt x="6597571" y="3334078"/>
                  <a:pt x="6588030" y="3352809"/>
                  <a:pt x="6583826" y="3372428"/>
                </a:cubicBezTo>
                <a:cubicBezTo>
                  <a:pt x="6573428" y="3420954"/>
                  <a:pt x="6554629" y="3518420"/>
                  <a:pt x="6554629" y="3518420"/>
                </a:cubicBezTo>
                <a:cubicBezTo>
                  <a:pt x="6549763" y="3620615"/>
                  <a:pt x="6548527" y="3723048"/>
                  <a:pt x="6540031" y="3825005"/>
                </a:cubicBezTo>
                <a:cubicBezTo>
                  <a:pt x="6538753" y="3840340"/>
                  <a:pt x="6528451" y="3853712"/>
                  <a:pt x="6525433" y="3868802"/>
                </a:cubicBezTo>
                <a:cubicBezTo>
                  <a:pt x="6523181" y="3880061"/>
                  <a:pt x="6502270" y="4040489"/>
                  <a:pt x="6496236" y="4058593"/>
                </a:cubicBezTo>
                <a:cubicBezTo>
                  <a:pt x="6490688" y="4075238"/>
                  <a:pt x="6474886" y="4086697"/>
                  <a:pt x="6467040" y="4102390"/>
                </a:cubicBezTo>
                <a:cubicBezTo>
                  <a:pt x="6460158" y="4116155"/>
                  <a:pt x="6457844" y="4131779"/>
                  <a:pt x="6452441" y="4146188"/>
                </a:cubicBezTo>
                <a:cubicBezTo>
                  <a:pt x="6435374" y="4191703"/>
                  <a:pt x="6418180" y="4235348"/>
                  <a:pt x="6394048" y="4277582"/>
                </a:cubicBezTo>
                <a:cubicBezTo>
                  <a:pt x="6385343" y="4292816"/>
                  <a:pt x="6373557" y="4306145"/>
                  <a:pt x="6364852" y="4321379"/>
                </a:cubicBezTo>
                <a:cubicBezTo>
                  <a:pt x="6354055" y="4340275"/>
                  <a:pt x="6349587" y="4363057"/>
                  <a:pt x="6335655" y="4379776"/>
                </a:cubicBezTo>
                <a:cubicBezTo>
                  <a:pt x="6324423" y="4393255"/>
                  <a:pt x="6306458" y="4399242"/>
                  <a:pt x="6291860" y="4408975"/>
                </a:cubicBezTo>
                <a:cubicBezTo>
                  <a:pt x="6262437" y="4453114"/>
                  <a:pt x="6251471" y="4475768"/>
                  <a:pt x="6204271" y="4511170"/>
                </a:cubicBezTo>
                <a:cubicBezTo>
                  <a:pt x="6186862" y="4524228"/>
                  <a:pt x="6164772" y="4529570"/>
                  <a:pt x="6145878" y="4540368"/>
                </a:cubicBezTo>
                <a:cubicBezTo>
                  <a:pt x="6064798" y="4586702"/>
                  <a:pt x="6139245" y="4558284"/>
                  <a:pt x="6029091" y="4613364"/>
                </a:cubicBezTo>
                <a:cubicBezTo>
                  <a:pt x="5994172" y="4630824"/>
                  <a:pt x="5950213" y="4644525"/>
                  <a:pt x="5912305" y="4657162"/>
                </a:cubicBezTo>
                <a:cubicBezTo>
                  <a:pt x="5897707" y="4671761"/>
                  <a:pt x="5886435" y="4690716"/>
                  <a:pt x="5868510" y="4700960"/>
                </a:cubicBezTo>
                <a:cubicBezTo>
                  <a:pt x="5851090" y="4710915"/>
                  <a:pt x="5828903" y="4708514"/>
                  <a:pt x="5810117" y="4715559"/>
                </a:cubicBezTo>
                <a:cubicBezTo>
                  <a:pt x="5671970" y="4767368"/>
                  <a:pt x="5838694" y="4727363"/>
                  <a:pt x="5678732" y="4759357"/>
                </a:cubicBezTo>
                <a:cubicBezTo>
                  <a:pt x="5654402" y="4769090"/>
                  <a:pt x="5631364" y="4783064"/>
                  <a:pt x="5605741" y="4788555"/>
                </a:cubicBezTo>
                <a:cubicBezTo>
                  <a:pt x="5442103" y="4823623"/>
                  <a:pt x="5115086" y="4791564"/>
                  <a:pt x="5021810" y="4788555"/>
                </a:cubicBezTo>
                <a:cubicBezTo>
                  <a:pt x="5007212" y="4778822"/>
                  <a:pt x="4993248" y="4768062"/>
                  <a:pt x="4978015" y="4759357"/>
                </a:cubicBezTo>
                <a:cubicBezTo>
                  <a:pt x="4959120" y="4748559"/>
                  <a:pt x="4938727" y="4740579"/>
                  <a:pt x="4919622" y="4730158"/>
                </a:cubicBezTo>
                <a:cubicBezTo>
                  <a:pt x="4885181" y="4711370"/>
                  <a:pt x="4851075" y="4691947"/>
                  <a:pt x="4817434" y="4671761"/>
                </a:cubicBezTo>
                <a:cubicBezTo>
                  <a:pt x="4777927" y="4648055"/>
                  <a:pt x="4733682" y="4613073"/>
                  <a:pt x="4700647" y="4584166"/>
                </a:cubicBezTo>
                <a:cubicBezTo>
                  <a:pt x="4685110" y="4570570"/>
                  <a:pt x="4672713" y="4553586"/>
                  <a:pt x="4656853" y="4540368"/>
                </a:cubicBezTo>
                <a:cubicBezTo>
                  <a:pt x="4614231" y="4504847"/>
                  <a:pt x="4564699" y="4477407"/>
                  <a:pt x="4525468" y="4438173"/>
                </a:cubicBezTo>
                <a:cubicBezTo>
                  <a:pt x="4506004" y="4418707"/>
                  <a:pt x="4484989" y="4400677"/>
                  <a:pt x="4467075" y="4379776"/>
                </a:cubicBezTo>
                <a:cubicBezTo>
                  <a:pt x="4455657" y="4366454"/>
                  <a:pt x="4450284" y="4348386"/>
                  <a:pt x="4437878" y="4335979"/>
                </a:cubicBezTo>
                <a:cubicBezTo>
                  <a:pt x="4425472" y="4323572"/>
                  <a:pt x="4408681" y="4316513"/>
                  <a:pt x="4394083" y="4306780"/>
                </a:cubicBezTo>
                <a:cubicBezTo>
                  <a:pt x="4316228" y="4189987"/>
                  <a:pt x="4418412" y="4331109"/>
                  <a:pt x="4321092" y="4233784"/>
                </a:cubicBezTo>
                <a:cubicBezTo>
                  <a:pt x="4303887" y="4216579"/>
                  <a:pt x="4293131" y="4193861"/>
                  <a:pt x="4277297" y="4175387"/>
                </a:cubicBezTo>
                <a:cubicBezTo>
                  <a:pt x="4244162" y="4136726"/>
                  <a:pt x="4143794" y="4050763"/>
                  <a:pt x="4116716" y="4043993"/>
                </a:cubicBezTo>
                <a:lnTo>
                  <a:pt x="4058323" y="4029394"/>
                </a:lnTo>
                <a:cubicBezTo>
                  <a:pt x="4045094" y="4019471"/>
                  <a:pt x="3977485" y="3967074"/>
                  <a:pt x="3956135" y="3956398"/>
                </a:cubicBezTo>
                <a:cubicBezTo>
                  <a:pt x="3942372" y="3949516"/>
                  <a:pt x="3926103" y="3948681"/>
                  <a:pt x="3912340" y="3941799"/>
                </a:cubicBezTo>
                <a:cubicBezTo>
                  <a:pt x="3828512" y="3899882"/>
                  <a:pt x="3824103" y="3873454"/>
                  <a:pt x="3722562" y="3839604"/>
                </a:cubicBezTo>
                <a:cubicBezTo>
                  <a:pt x="3693366" y="3829871"/>
                  <a:pt x="3665151" y="3816441"/>
                  <a:pt x="3634973" y="3810405"/>
                </a:cubicBezTo>
                <a:cubicBezTo>
                  <a:pt x="3610642" y="3805539"/>
                  <a:pt x="3586203" y="3801189"/>
                  <a:pt x="3561981" y="3795806"/>
                </a:cubicBezTo>
                <a:cubicBezTo>
                  <a:pt x="3376423" y="3754569"/>
                  <a:pt x="3650757" y="3810642"/>
                  <a:pt x="3430597" y="3766608"/>
                </a:cubicBezTo>
                <a:cubicBezTo>
                  <a:pt x="3318677" y="3771474"/>
                  <a:pt x="3206177" y="3768835"/>
                  <a:pt x="3094836" y="3781207"/>
                </a:cubicBezTo>
                <a:cubicBezTo>
                  <a:pt x="3073207" y="3783610"/>
                  <a:pt x="3056445" y="3801832"/>
                  <a:pt x="3036443" y="3810405"/>
                </a:cubicBezTo>
                <a:cubicBezTo>
                  <a:pt x="2973235" y="3837496"/>
                  <a:pt x="3004670" y="3810191"/>
                  <a:pt x="2934255" y="3854203"/>
                </a:cubicBezTo>
                <a:cubicBezTo>
                  <a:pt x="2913623" y="3867099"/>
                  <a:pt x="2897624" y="3887119"/>
                  <a:pt x="2875862" y="3898001"/>
                </a:cubicBezTo>
                <a:cubicBezTo>
                  <a:pt x="2857917" y="3906974"/>
                  <a:pt x="2836760" y="3907088"/>
                  <a:pt x="2817469" y="3912600"/>
                </a:cubicBezTo>
                <a:cubicBezTo>
                  <a:pt x="2802673" y="3916828"/>
                  <a:pt x="2787736" y="3920949"/>
                  <a:pt x="2773674" y="3927199"/>
                </a:cubicBezTo>
                <a:cubicBezTo>
                  <a:pt x="2520587" y="4039689"/>
                  <a:pt x="2819332" y="3908321"/>
                  <a:pt x="2627691" y="4014795"/>
                </a:cubicBezTo>
                <a:cubicBezTo>
                  <a:pt x="2559660" y="4052593"/>
                  <a:pt x="2568257" y="4034012"/>
                  <a:pt x="2510905" y="4058593"/>
                </a:cubicBezTo>
                <a:cubicBezTo>
                  <a:pt x="2405140" y="4103924"/>
                  <a:pt x="2502560" y="4077781"/>
                  <a:pt x="2379520" y="4102390"/>
                </a:cubicBezTo>
                <a:cubicBezTo>
                  <a:pt x="2149301" y="4240531"/>
                  <a:pt x="2259212" y="4180924"/>
                  <a:pt x="1926974" y="4335979"/>
                </a:cubicBezTo>
                <a:cubicBezTo>
                  <a:pt x="1883545" y="4356247"/>
                  <a:pt x="1841671" y="4381209"/>
                  <a:pt x="1795589" y="4394376"/>
                </a:cubicBezTo>
                <a:cubicBezTo>
                  <a:pt x="1727464" y="4413842"/>
                  <a:pt x="1661353" y="4442753"/>
                  <a:pt x="1591213" y="4452773"/>
                </a:cubicBezTo>
                <a:cubicBezTo>
                  <a:pt x="1464462" y="4470881"/>
                  <a:pt x="1522765" y="4460624"/>
                  <a:pt x="1416034" y="4481971"/>
                </a:cubicBezTo>
                <a:cubicBezTo>
                  <a:pt x="1391703" y="4491704"/>
                  <a:pt x="1369242" y="4510646"/>
                  <a:pt x="1343042" y="4511170"/>
                </a:cubicBezTo>
                <a:cubicBezTo>
                  <a:pt x="887695" y="4520277"/>
                  <a:pt x="847116" y="4590886"/>
                  <a:pt x="598530" y="4452773"/>
                </a:cubicBezTo>
                <a:cubicBezTo>
                  <a:pt x="583193" y="4444252"/>
                  <a:pt x="570428" y="4431421"/>
                  <a:pt x="554735" y="4423574"/>
                </a:cubicBezTo>
                <a:cubicBezTo>
                  <a:pt x="474305" y="4383356"/>
                  <a:pt x="432619" y="4397001"/>
                  <a:pt x="364957" y="4306780"/>
                </a:cubicBezTo>
                <a:cubicBezTo>
                  <a:pt x="350359" y="4287314"/>
                  <a:pt x="337326" y="4266569"/>
                  <a:pt x="321162" y="4248383"/>
                </a:cubicBezTo>
                <a:cubicBezTo>
                  <a:pt x="298302" y="4222664"/>
                  <a:pt x="267257" y="4204018"/>
                  <a:pt x="248171" y="4175387"/>
                </a:cubicBezTo>
                <a:cubicBezTo>
                  <a:pt x="217992" y="4130116"/>
                  <a:pt x="199510" y="4078058"/>
                  <a:pt x="175179" y="4029394"/>
                </a:cubicBezTo>
                <a:lnTo>
                  <a:pt x="116786" y="3912600"/>
                </a:lnTo>
                <a:cubicBezTo>
                  <a:pt x="67841" y="3814704"/>
                  <a:pt x="102804" y="3895187"/>
                  <a:pt x="72991" y="3795806"/>
                </a:cubicBezTo>
                <a:cubicBezTo>
                  <a:pt x="64148" y="3766326"/>
                  <a:pt x="43795" y="3708211"/>
                  <a:pt x="43795" y="3708211"/>
                </a:cubicBezTo>
                <a:cubicBezTo>
                  <a:pt x="37285" y="3669146"/>
                  <a:pt x="24803" y="3588442"/>
                  <a:pt x="14598" y="3547619"/>
                </a:cubicBezTo>
                <a:cubicBezTo>
                  <a:pt x="10866" y="3532690"/>
                  <a:pt x="4866" y="3518420"/>
                  <a:pt x="0" y="3503821"/>
                </a:cubicBezTo>
                <a:cubicBezTo>
                  <a:pt x="4866" y="3352962"/>
                  <a:pt x="2064" y="3201660"/>
                  <a:pt x="14598" y="3051244"/>
                </a:cubicBezTo>
                <a:cubicBezTo>
                  <a:pt x="19809" y="2988710"/>
                  <a:pt x="96330" y="2908919"/>
                  <a:pt x="131385" y="2876053"/>
                </a:cubicBezTo>
                <a:cubicBezTo>
                  <a:pt x="239149" y="2775018"/>
                  <a:pt x="262466" y="2772611"/>
                  <a:pt x="364957" y="2700862"/>
                </a:cubicBezTo>
                <a:cubicBezTo>
                  <a:pt x="417956" y="2663760"/>
                  <a:pt x="421983" y="2650277"/>
                  <a:pt x="481743" y="2627866"/>
                </a:cubicBezTo>
                <a:cubicBezTo>
                  <a:pt x="505310" y="2619028"/>
                  <a:pt x="593301" y="2602633"/>
                  <a:pt x="613128" y="2598667"/>
                </a:cubicBezTo>
                <a:cubicBezTo>
                  <a:pt x="632592" y="2588934"/>
                  <a:pt x="650876" y="2576351"/>
                  <a:pt x="671521" y="2569469"/>
                </a:cubicBezTo>
                <a:cubicBezTo>
                  <a:pt x="695060" y="2561622"/>
                  <a:pt x="720441" y="2560887"/>
                  <a:pt x="744513" y="2554869"/>
                </a:cubicBezTo>
                <a:cubicBezTo>
                  <a:pt x="778881" y="2546276"/>
                  <a:pt x="813295" y="2537462"/>
                  <a:pt x="846701" y="2525671"/>
                </a:cubicBezTo>
                <a:cubicBezTo>
                  <a:pt x="1067729" y="2447656"/>
                  <a:pt x="916669" y="2482477"/>
                  <a:pt x="1065675" y="2452675"/>
                </a:cubicBezTo>
                <a:cubicBezTo>
                  <a:pt x="1178849" y="2396083"/>
                  <a:pt x="1085827" y="2433731"/>
                  <a:pt x="1284649" y="2408877"/>
                </a:cubicBezTo>
                <a:cubicBezTo>
                  <a:pt x="1309270" y="2405799"/>
                  <a:pt x="1333045" y="2397558"/>
                  <a:pt x="1357640" y="2394278"/>
                </a:cubicBezTo>
                <a:cubicBezTo>
                  <a:pt x="1503417" y="2374839"/>
                  <a:pt x="1648389" y="2372439"/>
                  <a:pt x="1795589" y="2365079"/>
                </a:cubicBezTo>
                <a:cubicBezTo>
                  <a:pt x="1815053" y="2360213"/>
                  <a:pt x="1834396" y="2354833"/>
                  <a:pt x="1853982" y="2350480"/>
                </a:cubicBezTo>
                <a:cubicBezTo>
                  <a:pt x="1918576" y="2336125"/>
                  <a:pt x="1930863" y="2343021"/>
                  <a:pt x="1985367" y="2306682"/>
                </a:cubicBezTo>
                <a:cubicBezTo>
                  <a:pt x="2049885" y="2263667"/>
                  <a:pt x="2084946" y="2224499"/>
                  <a:pt x="2131349" y="2160690"/>
                </a:cubicBezTo>
                <a:cubicBezTo>
                  <a:pt x="2228087" y="2027665"/>
                  <a:pt x="2124287" y="2138552"/>
                  <a:pt x="2218939" y="2043896"/>
                </a:cubicBezTo>
                <a:cubicBezTo>
                  <a:pt x="2290021" y="1901722"/>
                  <a:pt x="2254939" y="1964426"/>
                  <a:pt x="2321127" y="1854105"/>
                </a:cubicBezTo>
                <a:cubicBezTo>
                  <a:pt x="2311395" y="1781109"/>
                  <a:pt x="2324863" y="1700984"/>
                  <a:pt x="2291931" y="1635116"/>
                </a:cubicBezTo>
                <a:cubicBezTo>
                  <a:pt x="2271402" y="1594054"/>
                  <a:pt x="2175144" y="1562120"/>
                  <a:pt x="2175144" y="1562120"/>
                </a:cubicBezTo>
                <a:cubicBezTo>
                  <a:pt x="2149994" y="1528584"/>
                  <a:pt x="2103369" y="1476958"/>
                  <a:pt x="2102153" y="1430727"/>
                </a:cubicBezTo>
                <a:cubicBezTo>
                  <a:pt x="2097927" y="1270117"/>
                  <a:pt x="2107840" y="1109369"/>
                  <a:pt x="2116751" y="948951"/>
                </a:cubicBezTo>
                <a:cubicBezTo>
                  <a:pt x="2117605" y="933586"/>
                  <a:pt x="2124467" y="918918"/>
                  <a:pt x="2131349" y="905154"/>
                </a:cubicBezTo>
                <a:cubicBezTo>
                  <a:pt x="2149175" y="869500"/>
                  <a:pt x="2184503" y="836024"/>
                  <a:pt x="2204341" y="802959"/>
                </a:cubicBezTo>
                <a:cubicBezTo>
                  <a:pt x="2221136" y="774966"/>
                  <a:pt x="2228095" y="741132"/>
                  <a:pt x="2248136" y="715363"/>
                </a:cubicBezTo>
                <a:cubicBezTo>
                  <a:pt x="2263073" y="696157"/>
                  <a:pt x="2288056" y="687401"/>
                  <a:pt x="2306529" y="671566"/>
                </a:cubicBezTo>
                <a:cubicBezTo>
                  <a:pt x="2357154" y="628170"/>
                  <a:pt x="2360370" y="610029"/>
                  <a:pt x="2408717" y="554772"/>
                </a:cubicBezTo>
                <a:cubicBezTo>
                  <a:pt x="2422312" y="539234"/>
                  <a:pt x="2437914" y="525573"/>
                  <a:pt x="2452512" y="510974"/>
                </a:cubicBezTo>
                <a:cubicBezTo>
                  <a:pt x="2503250" y="409489"/>
                  <a:pt x="2466320" y="467966"/>
                  <a:pt x="2583896" y="350382"/>
                </a:cubicBezTo>
                <a:cubicBezTo>
                  <a:pt x="2603360" y="330916"/>
                  <a:pt x="2619385" y="307255"/>
                  <a:pt x="2642289" y="291985"/>
                </a:cubicBezTo>
                <a:cubicBezTo>
                  <a:pt x="2656887" y="282252"/>
                  <a:pt x="2670051" y="269912"/>
                  <a:pt x="2686084" y="262786"/>
                </a:cubicBezTo>
                <a:cubicBezTo>
                  <a:pt x="2714207" y="250286"/>
                  <a:pt x="2773674" y="233588"/>
                  <a:pt x="2773674" y="233588"/>
                </a:cubicBezTo>
                <a:cubicBezTo>
                  <a:pt x="2783406" y="218989"/>
                  <a:pt x="2787992" y="199090"/>
                  <a:pt x="2802871" y="189790"/>
                </a:cubicBezTo>
                <a:cubicBezTo>
                  <a:pt x="2828968" y="173478"/>
                  <a:pt x="2861264" y="170325"/>
                  <a:pt x="2890460" y="160592"/>
                </a:cubicBezTo>
                <a:cubicBezTo>
                  <a:pt x="2905058" y="155725"/>
                  <a:pt x="2921452" y="154528"/>
                  <a:pt x="2934255" y="145992"/>
                </a:cubicBezTo>
                <a:cubicBezTo>
                  <a:pt x="2963452" y="126526"/>
                  <a:pt x="2988555" y="98692"/>
                  <a:pt x="3021845" y="87595"/>
                </a:cubicBezTo>
                <a:cubicBezTo>
                  <a:pt x="3075962" y="69555"/>
                  <a:pt x="2973184" y="65696"/>
                  <a:pt x="3065640" y="58397"/>
                </a:cubicBezTo>
                <a:close/>
              </a:path>
            </a:pathLst>
          </a:custGeom>
          <a:ln w="38100"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92" charset="0"/>
            </a:endParaRPr>
          </a:p>
        </p:txBody>
      </p:sp>
      <p:pic>
        <p:nvPicPr>
          <p:cNvPr id="7" name="Picture 6" descr="redfis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858000" y="3962400"/>
            <a:ext cx="457200" cy="393700"/>
          </a:xfrm>
          <a:prstGeom prst="rect">
            <a:avLst/>
          </a:prstGeom>
        </p:spPr>
      </p:pic>
      <p:pic>
        <p:nvPicPr>
          <p:cNvPr id="11" name="Picture 10" descr="redfis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2133600"/>
            <a:ext cx="525610" cy="393700"/>
          </a:xfrm>
          <a:prstGeom prst="rect">
            <a:avLst/>
          </a:prstGeom>
        </p:spPr>
      </p:pic>
      <p:pic>
        <p:nvPicPr>
          <p:cNvPr id="12" name="Picture 11" descr="redfis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4800600"/>
            <a:ext cx="525610" cy="393700"/>
          </a:xfrm>
          <a:prstGeom prst="rect">
            <a:avLst/>
          </a:prstGeom>
        </p:spPr>
      </p:pic>
      <p:pic>
        <p:nvPicPr>
          <p:cNvPr id="13" name="Picture 12" descr="redfis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2362200"/>
            <a:ext cx="525610" cy="393700"/>
          </a:xfrm>
          <a:prstGeom prst="rect">
            <a:avLst/>
          </a:prstGeom>
        </p:spPr>
      </p:pic>
      <p:pic>
        <p:nvPicPr>
          <p:cNvPr id="14" name="Picture 13" descr="redfis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5029200"/>
            <a:ext cx="525610" cy="393700"/>
          </a:xfrm>
          <a:prstGeom prst="rect">
            <a:avLst/>
          </a:prstGeom>
        </p:spPr>
      </p:pic>
      <p:pic>
        <p:nvPicPr>
          <p:cNvPr id="15" name="Picture 14" descr="redfis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629400" y="5410200"/>
            <a:ext cx="457200" cy="393700"/>
          </a:xfrm>
          <a:prstGeom prst="rect">
            <a:avLst/>
          </a:prstGeom>
        </p:spPr>
      </p:pic>
      <p:pic>
        <p:nvPicPr>
          <p:cNvPr id="16" name="Picture 15" descr="redfis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4191000"/>
            <a:ext cx="525610" cy="393700"/>
          </a:xfrm>
          <a:prstGeom prst="rect">
            <a:avLst/>
          </a:prstGeom>
        </p:spPr>
      </p:pic>
      <p:pic>
        <p:nvPicPr>
          <p:cNvPr id="8" name="Picture 7" descr="bluefis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1828800"/>
            <a:ext cx="431800" cy="323433"/>
          </a:xfrm>
          <a:prstGeom prst="rect">
            <a:avLst/>
          </a:prstGeom>
        </p:spPr>
      </p:pic>
      <p:pic>
        <p:nvPicPr>
          <p:cNvPr id="18" name="Picture 17" descr="bluefis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1828800"/>
            <a:ext cx="431800" cy="323433"/>
          </a:xfrm>
          <a:prstGeom prst="rect">
            <a:avLst/>
          </a:prstGeom>
        </p:spPr>
      </p:pic>
      <p:pic>
        <p:nvPicPr>
          <p:cNvPr id="19" name="Picture 18" descr="bluefis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5257800"/>
            <a:ext cx="431800" cy="323433"/>
          </a:xfrm>
          <a:prstGeom prst="rect">
            <a:avLst/>
          </a:prstGeom>
        </p:spPr>
      </p:pic>
      <p:pic>
        <p:nvPicPr>
          <p:cNvPr id="20" name="Picture 19" descr="bluefis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3962400"/>
            <a:ext cx="431800" cy="323433"/>
          </a:xfrm>
          <a:prstGeom prst="rect">
            <a:avLst/>
          </a:prstGeom>
        </p:spPr>
      </p:pic>
      <p:pic>
        <p:nvPicPr>
          <p:cNvPr id="21" name="Picture 20" descr="bluefis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4572000"/>
            <a:ext cx="431800" cy="323433"/>
          </a:xfrm>
          <a:prstGeom prst="rect">
            <a:avLst/>
          </a:prstGeom>
        </p:spPr>
      </p:pic>
      <p:pic>
        <p:nvPicPr>
          <p:cNvPr id="22" name="Picture 21" descr="bluefis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800" y="2743200"/>
            <a:ext cx="431800" cy="323433"/>
          </a:xfrm>
          <a:prstGeom prst="rect">
            <a:avLst/>
          </a:prstGeom>
        </p:spPr>
      </p:pic>
      <p:pic>
        <p:nvPicPr>
          <p:cNvPr id="23" name="Picture 22" descr="bluefis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2971800"/>
            <a:ext cx="431800" cy="323433"/>
          </a:xfrm>
          <a:prstGeom prst="rect">
            <a:avLst/>
          </a:prstGeom>
        </p:spPr>
      </p:pic>
      <p:pic>
        <p:nvPicPr>
          <p:cNvPr id="24" name="Picture 23" descr="bluefis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162800" y="3657600"/>
            <a:ext cx="457200" cy="342458"/>
          </a:xfrm>
          <a:prstGeom prst="rect">
            <a:avLst/>
          </a:prstGeom>
        </p:spPr>
      </p:pic>
      <p:pic>
        <p:nvPicPr>
          <p:cNvPr id="25" name="Picture 24" descr="bluefis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4953000"/>
            <a:ext cx="431800" cy="323433"/>
          </a:xfrm>
          <a:prstGeom prst="rect">
            <a:avLst/>
          </a:prstGeom>
        </p:spPr>
      </p:pic>
      <p:pic>
        <p:nvPicPr>
          <p:cNvPr id="26" name="Picture 25" descr="redfis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4390" y="3568700"/>
            <a:ext cx="525610" cy="393700"/>
          </a:xfrm>
          <a:prstGeom prst="rect">
            <a:avLst/>
          </a:prstGeom>
        </p:spPr>
      </p:pic>
    </p:spTree>
    <p:extLst>
      <p:ext uri="{BB962C8B-B14F-4D97-AF65-F5344CB8AC3E}">
        <p14:creationId xmlns:p14="http://schemas.microsoft.com/office/powerpoint/2010/main" val="250080459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ChangeArrowheads="1"/>
          </p:cNvSpPr>
          <p:nvPr/>
        </p:nvSpPr>
        <p:spPr bwMode="auto">
          <a:xfrm>
            <a:off x="304800" y="838200"/>
            <a:ext cx="8153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dirty="0">
                <a:latin typeface="Arial" charset="0"/>
              </a:rPr>
              <a:t>		5.	Evidence of competition:</a:t>
            </a:r>
          </a:p>
          <a:p>
            <a:pPr>
              <a:tabLst>
                <a:tab pos="454025" algn="l"/>
                <a:tab pos="920750" algn="l"/>
                <a:tab pos="1373188" algn="l"/>
                <a:tab pos="1828800" algn="l"/>
                <a:tab pos="2284413" algn="l"/>
                <a:tab pos="2738438" algn="l"/>
              </a:tabLst>
            </a:pPr>
            <a:endParaRPr lang="en-US" sz="2000" dirty="0">
              <a:latin typeface="Arial" charset="0"/>
            </a:endParaRPr>
          </a:p>
          <a:p>
            <a:pPr algn="ctr">
              <a:tabLst>
                <a:tab pos="454025" algn="l"/>
                <a:tab pos="920750" algn="l"/>
                <a:tab pos="1373188" algn="l"/>
                <a:tab pos="1828800" algn="l"/>
                <a:tab pos="2284413" algn="l"/>
                <a:tab pos="2738438" algn="l"/>
              </a:tabLst>
            </a:pPr>
            <a:r>
              <a:rPr lang="en-US" sz="2000" b="1" dirty="0">
                <a:latin typeface="Arial" charset="0"/>
              </a:rPr>
              <a:t>What type of evidence is sufficient to demonstrate that competition is occurring in the wild?</a:t>
            </a:r>
            <a:endParaRPr lang="en-US" sz="2000" dirty="0">
              <a:latin typeface="Arial" charset="0"/>
            </a:endParaRPr>
          </a:p>
          <a:p>
            <a:pPr>
              <a:tabLst>
                <a:tab pos="454025" algn="l"/>
                <a:tab pos="920750" algn="l"/>
                <a:tab pos="1373188" algn="l"/>
                <a:tab pos="1828800" algn="l"/>
                <a:tab pos="2284413" algn="l"/>
                <a:tab pos="2738438" algn="l"/>
              </a:tabLst>
            </a:pPr>
            <a:r>
              <a:rPr lang="en-US" sz="2000" dirty="0">
                <a:latin typeface="Arial" charset="0"/>
              </a:rPr>
              <a:t>	</a:t>
            </a:r>
          </a:p>
          <a:p>
            <a:pPr>
              <a:tabLst>
                <a:tab pos="454025" algn="l"/>
                <a:tab pos="920750" algn="l"/>
                <a:tab pos="1373188" algn="l"/>
                <a:tab pos="1828800" algn="l"/>
                <a:tab pos="2284413" algn="l"/>
                <a:tab pos="2738438" algn="l"/>
              </a:tabLst>
            </a:pPr>
            <a:r>
              <a:rPr lang="en-US" sz="2000" dirty="0">
                <a:latin typeface="Arial" charset="0"/>
              </a:rPr>
              <a:t>			</a:t>
            </a:r>
            <a:r>
              <a:rPr lang="en-US" sz="2000" dirty="0" err="1">
                <a:latin typeface="Arial" charset="0"/>
              </a:rPr>
              <a:t>i</a:t>
            </a:r>
            <a:r>
              <a:rPr lang="en-US" sz="2000" dirty="0">
                <a:latin typeface="Arial" charset="0"/>
              </a:rPr>
              <a:t>)	observation of interactions (insufficient)</a:t>
            </a:r>
          </a:p>
          <a:p>
            <a:pPr>
              <a:tabLst>
                <a:tab pos="454025" algn="l"/>
                <a:tab pos="920750" algn="l"/>
                <a:tab pos="1373188" algn="l"/>
                <a:tab pos="1828800" algn="l"/>
                <a:tab pos="2284413" algn="l"/>
                <a:tab pos="2738438" algn="l"/>
              </a:tabLst>
            </a:pPr>
            <a:r>
              <a:rPr lang="en-US" sz="2000" dirty="0">
                <a:latin typeface="Arial" charset="0"/>
              </a:rPr>
              <a:t>			ii)	correlations in abundance</a:t>
            </a:r>
          </a:p>
          <a:p>
            <a:pPr>
              <a:tabLst>
                <a:tab pos="454025" algn="l"/>
                <a:tab pos="920750" algn="l"/>
                <a:tab pos="1373188" algn="l"/>
                <a:tab pos="1828800" algn="l"/>
                <a:tab pos="2284413" algn="l"/>
                <a:tab pos="2738438" algn="l"/>
              </a:tabLst>
            </a:pPr>
            <a:endParaRPr lang="en-US" sz="2000" dirty="0">
              <a:latin typeface="Arial" charset="0"/>
            </a:endParaRPr>
          </a:p>
          <a:p>
            <a:pPr>
              <a:tabLst>
                <a:tab pos="454025" algn="l"/>
                <a:tab pos="920750" algn="l"/>
                <a:tab pos="1373188" algn="l"/>
                <a:tab pos="1828800" algn="l"/>
                <a:tab pos="2284413" algn="l"/>
                <a:tab pos="2738438" algn="l"/>
              </a:tabLst>
            </a:pPr>
            <a:r>
              <a:rPr lang="en-US" sz="2000" dirty="0">
                <a:solidFill>
                  <a:srgbClr val="FF0000"/>
                </a:solidFill>
                <a:latin typeface="Arial" charset="0"/>
              </a:rPr>
              <a:t>	If species are negatively correlated in where they occur, does this mean they are </a:t>
            </a:r>
            <a:r>
              <a:rPr lang="en-US" sz="2000" dirty="0" smtClean="0">
                <a:solidFill>
                  <a:srgbClr val="FF0000"/>
                </a:solidFill>
                <a:latin typeface="Arial" charset="0"/>
              </a:rPr>
              <a:t>competitors?  </a:t>
            </a:r>
            <a:r>
              <a:rPr lang="en-US" sz="2000" dirty="0">
                <a:solidFill>
                  <a:srgbClr val="FF0000"/>
                </a:solidFill>
                <a:latin typeface="Arial" charset="0"/>
              </a:rPr>
              <a:t>And, if they are positively correlated, are they not competitors?</a:t>
            </a:r>
            <a:endParaRPr lang="en-US" sz="2000" dirty="0">
              <a:latin typeface="Arial" charset="0"/>
            </a:endParaRPr>
          </a:p>
          <a:p>
            <a:pPr>
              <a:tabLst>
                <a:tab pos="454025" algn="l"/>
                <a:tab pos="920750" algn="l"/>
                <a:tab pos="1373188" algn="l"/>
                <a:tab pos="1828800" algn="l"/>
                <a:tab pos="2284413" algn="l"/>
                <a:tab pos="2738438" algn="l"/>
              </a:tabLst>
            </a:pPr>
            <a:endParaRPr lang="en-US" sz="2000" dirty="0">
              <a:latin typeface="Arial" charset="0"/>
            </a:endParaRPr>
          </a:p>
          <a:p>
            <a:pPr>
              <a:tabLst>
                <a:tab pos="454025" algn="l"/>
                <a:tab pos="920750" algn="l"/>
                <a:tab pos="1373188" algn="l"/>
                <a:tab pos="1828800" algn="l"/>
                <a:tab pos="2284413" algn="l"/>
                <a:tab pos="2738438" algn="l"/>
              </a:tabLst>
            </a:pPr>
            <a:r>
              <a:rPr lang="en-US" sz="2000" dirty="0">
                <a:latin typeface="Arial" charset="0"/>
              </a:rPr>
              <a:t>			iii)	experimental manipulations</a:t>
            </a:r>
          </a:p>
          <a:p>
            <a:pPr>
              <a:tabLst>
                <a:tab pos="454025" algn="l"/>
                <a:tab pos="920750" algn="l"/>
                <a:tab pos="1373188" algn="l"/>
                <a:tab pos="1828800" algn="l"/>
                <a:tab pos="2284413" algn="l"/>
                <a:tab pos="2738438" algn="l"/>
              </a:tabLst>
            </a:pPr>
            <a:r>
              <a:rPr lang="en-US" sz="2000" dirty="0">
                <a:latin typeface="Arial" charset="0"/>
              </a:rPr>
              <a:t>			iv)	evolution of traits</a:t>
            </a:r>
          </a:p>
        </p:txBody>
      </p:sp>
      <p:sp>
        <p:nvSpPr>
          <p:cNvPr id="21506"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1507" name="Picture 6"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106076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2530"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85800"/>
            <a:ext cx="5257800" cy="585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5"/>
          <p:cNvSpPr txBox="1">
            <a:spLocks noChangeArrowheads="1"/>
          </p:cNvSpPr>
          <p:nvPr/>
        </p:nvSpPr>
        <p:spPr bwMode="auto">
          <a:xfrm>
            <a:off x="5562600" y="2133600"/>
            <a:ext cx="3429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u="sng">
                <a:latin typeface="Arial" charset="0"/>
                <a:cs typeface="Arial" charset="0"/>
              </a:rPr>
              <a:t>Common side-blotched lizards </a:t>
            </a:r>
            <a:r>
              <a:rPr lang="en-US" sz="1800">
                <a:latin typeface="Arial" charset="0"/>
                <a:cs typeface="Arial" charset="0"/>
              </a:rPr>
              <a:t>have territorial males.  These males have three color morphs, blue, yellow, and orange, that compete for mates. The polygynous orange-throated males dominate the more monogamous mate-guarding blues; the oranges are in turn bested by the sneaker strategy of yellow-throated males, and the sneaker strategy of yellows is in turn bested by the mate guarding strategy of blue-throated males.</a:t>
            </a:r>
          </a:p>
          <a:p>
            <a:r>
              <a:rPr lang="en-US" sz="1800">
                <a:latin typeface="Arial" charset="0"/>
                <a:cs typeface="Arial" charset="0"/>
              </a:rPr>
              <a:t>(figure from B. Sinervo)</a:t>
            </a:r>
          </a:p>
        </p:txBody>
      </p:sp>
      <p:pic>
        <p:nvPicPr>
          <p:cNvPr id="22533"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457200"/>
            <a:ext cx="2286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300618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3554"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1650" y="1676400"/>
            <a:ext cx="21891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657600" y="4267200"/>
            <a:ext cx="1535547" cy="461665"/>
          </a:xfrm>
          <a:prstGeom prst="rect">
            <a:avLst/>
          </a:prstGeom>
          <a:noFill/>
        </p:spPr>
        <p:txBody>
          <a:bodyPr wrap="none">
            <a:spAutoFit/>
          </a:bodyPr>
          <a:lstStyle/>
          <a:p>
            <a:pPr>
              <a:defRPr/>
            </a:pPr>
            <a:r>
              <a:rPr lang="en-US" b="1" dirty="0">
                <a:ln w="12700">
                  <a:solidFill>
                    <a:schemeClr val="tx2">
                      <a:satMod val="155000"/>
                    </a:schemeClr>
                  </a:solidFill>
                  <a:prstDash val="solid"/>
                </a:ln>
                <a:solidFill>
                  <a:srgbClr val="FF8000"/>
                </a:solidFill>
                <a:effectLst>
                  <a:outerShdw blurRad="41275" dist="20320" dir="1800000" algn="tl" rotWithShape="0">
                    <a:srgbClr val="000000">
                      <a:alpha val="40000"/>
                    </a:srgbClr>
                  </a:outerShdw>
                </a:effectLst>
                <a:latin typeface="Arial"/>
                <a:cs typeface="Arial"/>
              </a:rPr>
              <a:t>ORANGE</a:t>
            </a:r>
          </a:p>
        </p:txBody>
      </p:sp>
      <p:sp>
        <p:nvSpPr>
          <p:cNvPr id="10" name="TextBox 9"/>
          <p:cNvSpPr txBox="1"/>
          <p:nvPr/>
        </p:nvSpPr>
        <p:spPr>
          <a:xfrm>
            <a:off x="7086600" y="3200400"/>
            <a:ext cx="1022485" cy="461665"/>
          </a:xfrm>
          <a:prstGeom prst="rect">
            <a:avLst/>
          </a:prstGeom>
          <a:noFill/>
        </p:spPr>
        <p:txBody>
          <a:bodyPr wrap="none">
            <a:spAutoFit/>
          </a:bodyPr>
          <a:lstStyle/>
          <a:p>
            <a:pPr>
              <a:defRPr/>
            </a:pPr>
            <a:r>
              <a:rPr lang="en-US"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Arial"/>
                <a:cs typeface="Arial"/>
              </a:rPr>
              <a:t>BLUE</a:t>
            </a:r>
          </a:p>
        </p:txBody>
      </p:sp>
      <p:sp>
        <p:nvSpPr>
          <p:cNvPr id="11" name="TextBox 10"/>
          <p:cNvSpPr txBox="1"/>
          <p:nvPr/>
        </p:nvSpPr>
        <p:spPr>
          <a:xfrm>
            <a:off x="4495800" y="914400"/>
            <a:ext cx="1518364" cy="461665"/>
          </a:xfrm>
          <a:prstGeom prst="rect">
            <a:avLst/>
          </a:prstGeom>
          <a:noFill/>
        </p:spPr>
        <p:txBody>
          <a:bodyPr wrap="none">
            <a:spAutoFit/>
          </a:bodyPr>
          <a:lstStyle/>
          <a:p>
            <a:pPr>
              <a:defRPr/>
            </a:pPr>
            <a:r>
              <a:rPr lang="en-US"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a:cs typeface="Arial"/>
              </a:rPr>
              <a:t>YELLOW</a:t>
            </a:r>
          </a:p>
        </p:txBody>
      </p:sp>
      <p:cxnSp>
        <p:nvCxnSpPr>
          <p:cNvPr id="5" name="Straight Arrow Connector 4"/>
          <p:cNvCxnSpPr>
            <a:stCxn id="7" idx="3"/>
            <a:endCxn id="10" idx="2"/>
          </p:cNvCxnSpPr>
          <p:nvPr/>
        </p:nvCxnSpPr>
        <p:spPr bwMode="auto">
          <a:xfrm flipV="1">
            <a:off x="5192848" y="3662363"/>
            <a:ext cx="2405062" cy="835025"/>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14" name="Straight Arrow Connector 13"/>
          <p:cNvCxnSpPr>
            <a:endCxn id="7" idx="0"/>
          </p:cNvCxnSpPr>
          <p:nvPr/>
        </p:nvCxnSpPr>
        <p:spPr bwMode="auto">
          <a:xfrm flipH="1">
            <a:off x="4426085" y="1447800"/>
            <a:ext cx="679450" cy="281940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17" name="Straight Arrow Connector 16"/>
          <p:cNvCxnSpPr>
            <a:stCxn id="10" idx="0"/>
            <a:endCxn id="11" idx="3"/>
          </p:cNvCxnSpPr>
          <p:nvPr/>
        </p:nvCxnSpPr>
        <p:spPr bwMode="auto">
          <a:xfrm flipH="1" flipV="1">
            <a:off x="6013585" y="1144588"/>
            <a:ext cx="1584325" cy="2055812"/>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23562" name="TextBox 19"/>
          <p:cNvSpPr txBox="1">
            <a:spLocks noChangeArrowheads="1"/>
          </p:cNvSpPr>
          <p:nvPr/>
        </p:nvSpPr>
        <p:spPr bwMode="auto">
          <a:xfrm>
            <a:off x="685800" y="5105400"/>
            <a:ext cx="7924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Arial" charset="0"/>
                <a:cs typeface="Arial" charset="0"/>
              </a:rPr>
              <a:t>These non-transitive relationships allow all three types to coexist.  All types are competitors, yet will be positively correlated at some spatial scales, negatively at others.</a:t>
            </a:r>
          </a:p>
        </p:txBody>
      </p:sp>
      <p:sp>
        <p:nvSpPr>
          <p:cNvPr id="2" name="TextBox 1"/>
          <p:cNvSpPr txBox="1"/>
          <p:nvPr/>
        </p:nvSpPr>
        <p:spPr>
          <a:xfrm>
            <a:off x="3918085" y="4572000"/>
            <a:ext cx="992692" cy="369332"/>
          </a:xfrm>
          <a:prstGeom prst="rect">
            <a:avLst/>
          </a:prstGeom>
          <a:noFill/>
        </p:spPr>
        <p:txBody>
          <a:bodyPr wrap="none" rtlCol="0">
            <a:spAutoFit/>
          </a:bodyPr>
          <a:lstStyle/>
          <a:p>
            <a:r>
              <a:rPr lang="en-US" sz="1800" dirty="0" smtClean="0">
                <a:latin typeface="Arial"/>
                <a:cs typeface="Arial"/>
              </a:rPr>
              <a:t>(harem)</a:t>
            </a:r>
            <a:endParaRPr lang="en-US" sz="1800" dirty="0">
              <a:latin typeface="Arial"/>
              <a:cs typeface="Arial"/>
            </a:endParaRPr>
          </a:p>
        </p:txBody>
      </p:sp>
      <p:sp>
        <p:nvSpPr>
          <p:cNvPr id="13" name="TextBox 12"/>
          <p:cNvSpPr txBox="1"/>
          <p:nvPr/>
        </p:nvSpPr>
        <p:spPr>
          <a:xfrm>
            <a:off x="7950049" y="3200400"/>
            <a:ext cx="928785" cy="369332"/>
          </a:xfrm>
          <a:prstGeom prst="rect">
            <a:avLst/>
          </a:prstGeom>
          <a:noFill/>
        </p:spPr>
        <p:txBody>
          <a:bodyPr wrap="none" rtlCol="0">
            <a:spAutoFit/>
          </a:bodyPr>
          <a:lstStyle/>
          <a:p>
            <a:r>
              <a:rPr lang="en-US" sz="1800" dirty="0" smtClean="0">
                <a:latin typeface="Arial"/>
                <a:cs typeface="Arial"/>
              </a:rPr>
              <a:t>(guard)</a:t>
            </a:r>
            <a:endParaRPr lang="en-US" sz="1800" dirty="0">
              <a:latin typeface="Arial"/>
              <a:cs typeface="Arial"/>
            </a:endParaRPr>
          </a:p>
        </p:txBody>
      </p:sp>
      <p:sp>
        <p:nvSpPr>
          <p:cNvPr id="15" name="TextBox 14"/>
          <p:cNvSpPr txBox="1"/>
          <p:nvPr/>
        </p:nvSpPr>
        <p:spPr>
          <a:xfrm>
            <a:off x="4984885" y="609600"/>
            <a:ext cx="954370" cy="369332"/>
          </a:xfrm>
          <a:prstGeom prst="rect">
            <a:avLst/>
          </a:prstGeom>
          <a:noFill/>
        </p:spPr>
        <p:txBody>
          <a:bodyPr wrap="none" rtlCol="0">
            <a:spAutoFit/>
          </a:bodyPr>
          <a:lstStyle/>
          <a:p>
            <a:r>
              <a:rPr lang="en-US" sz="1800" dirty="0" smtClean="0">
                <a:latin typeface="Arial"/>
                <a:cs typeface="Arial"/>
              </a:rPr>
              <a:t>(</a:t>
            </a:r>
            <a:r>
              <a:rPr lang="en-US" sz="1800" dirty="0" err="1" smtClean="0">
                <a:latin typeface="Arial"/>
                <a:cs typeface="Arial"/>
              </a:rPr>
              <a:t>sneek</a:t>
            </a:r>
            <a:r>
              <a:rPr lang="en-US" sz="1800" dirty="0" smtClean="0">
                <a:latin typeface="Arial"/>
                <a:cs typeface="Arial"/>
              </a:rPr>
              <a:t>)</a:t>
            </a:r>
            <a:endParaRPr lang="en-US" sz="1800" dirty="0">
              <a:latin typeface="Arial"/>
              <a:cs typeface="Arial"/>
            </a:endParaRPr>
          </a:p>
        </p:txBody>
      </p:sp>
    </p:spTree>
    <p:extLst>
      <p:ext uri="{BB962C8B-B14F-4D97-AF65-F5344CB8AC3E}">
        <p14:creationId xmlns:p14="http://schemas.microsoft.com/office/powerpoint/2010/main" val="411587812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ChangeArrowheads="1"/>
          </p:cNvSpPr>
          <p:nvPr/>
        </p:nvSpPr>
        <p:spPr bwMode="auto">
          <a:xfrm>
            <a:off x="304800" y="838200"/>
            <a:ext cx="81534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latin typeface="Arial" charset="0"/>
              </a:rPr>
              <a:t>		5.	Evidence of competition:</a:t>
            </a:r>
          </a:p>
          <a:p>
            <a:pPr>
              <a:tabLst>
                <a:tab pos="454025" algn="l"/>
                <a:tab pos="920750" algn="l"/>
                <a:tab pos="1373188" algn="l"/>
                <a:tab pos="1828800" algn="l"/>
                <a:tab pos="2284413" algn="l"/>
                <a:tab pos="2738438" algn="l"/>
              </a:tabLst>
            </a:pPr>
            <a:endParaRPr lang="en-US" sz="2000">
              <a:latin typeface="Arial" charset="0"/>
            </a:endParaRPr>
          </a:p>
          <a:p>
            <a:pPr algn="ctr">
              <a:tabLst>
                <a:tab pos="454025" algn="l"/>
                <a:tab pos="920750" algn="l"/>
                <a:tab pos="1373188" algn="l"/>
                <a:tab pos="1828800" algn="l"/>
                <a:tab pos="2284413" algn="l"/>
                <a:tab pos="2738438" algn="l"/>
              </a:tabLst>
            </a:pPr>
            <a:r>
              <a:rPr lang="en-US" sz="2000" b="1">
                <a:latin typeface="Arial" charset="0"/>
              </a:rPr>
              <a:t>What type of evidence is sufficient to demonstrate that competition is occurring in the wild?</a:t>
            </a:r>
            <a:endParaRPr lang="en-US" sz="2000">
              <a:latin typeface="Arial" charset="0"/>
            </a:endParaRPr>
          </a:p>
          <a:p>
            <a:pPr>
              <a:tabLst>
                <a:tab pos="454025" algn="l"/>
                <a:tab pos="920750" algn="l"/>
                <a:tab pos="1373188" algn="l"/>
                <a:tab pos="1828800" algn="l"/>
                <a:tab pos="2284413" algn="l"/>
                <a:tab pos="2738438" algn="l"/>
              </a:tabLst>
            </a:pPr>
            <a:r>
              <a:rPr lang="en-US" sz="2000">
                <a:latin typeface="Arial" charset="0"/>
              </a:rPr>
              <a:t>	</a:t>
            </a:r>
          </a:p>
          <a:p>
            <a:pPr>
              <a:tabLst>
                <a:tab pos="454025" algn="l"/>
                <a:tab pos="920750" algn="l"/>
                <a:tab pos="1373188" algn="l"/>
                <a:tab pos="1828800" algn="l"/>
                <a:tab pos="2284413" algn="l"/>
                <a:tab pos="2738438" algn="l"/>
              </a:tabLst>
            </a:pPr>
            <a:r>
              <a:rPr lang="en-US" sz="2000">
                <a:latin typeface="Arial" charset="0"/>
              </a:rPr>
              <a:t>			i)	observation of interactions (insufficient)</a:t>
            </a:r>
          </a:p>
          <a:p>
            <a:pPr>
              <a:tabLst>
                <a:tab pos="454025" algn="l"/>
                <a:tab pos="920750" algn="l"/>
                <a:tab pos="1373188" algn="l"/>
                <a:tab pos="1828800" algn="l"/>
                <a:tab pos="2284413" algn="l"/>
                <a:tab pos="2738438" algn="l"/>
              </a:tabLst>
            </a:pPr>
            <a:r>
              <a:rPr lang="en-US" sz="2000">
                <a:latin typeface="Arial" charset="0"/>
              </a:rPr>
              <a:t>			ii)	correlations in abundance</a:t>
            </a:r>
          </a:p>
          <a:p>
            <a:pPr>
              <a:tabLst>
                <a:tab pos="454025" algn="l"/>
                <a:tab pos="920750" algn="l"/>
                <a:tab pos="1373188" algn="l"/>
                <a:tab pos="1828800" algn="l"/>
                <a:tab pos="2284413" algn="l"/>
                <a:tab pos="2738438" algn="l"/>
              </a:tabLst>
            </a:pPr>
            <a:endParaRPr lang="en-US" sz="2000">
              <a:latin typeface="Arial" charset="0"/>
            </a:endParaRPr>
          </a:p>
          <a:p>
            <a:pPr>
              <a:tabLst>
                <a:tab pos="454025" algn="l"/>
                <a:tab pos="920750" algn="l"/>
                <a:tab pos="1373188" algn="l"/>
                <a:tab pos="1828800" algn="l"/>
                <a:tab pos="2284413" algn="l"/>
                <a:tab pos="2738438" algn="l"/>
              </a:tabLst>
            </a:pPr>
            <a:r>
              <a:rPr lang="en-US" sz="2000">
                <a:solidFill>
                  <a:srgbClr val="FF0000"/>
                </a:solidFill>
                <a:latin typeface="Arial" charset="0"/>
              </a:rPr>
              <a:t>	At some scale, competitors are positively correlated with the abundance of their resource, which means that they will have positively correlations in abundance with one another.  Other factors such as predation could cause negative correlation between possible competitors.</a:t>
            </a:r>
            <a:r>
              <a:rPr lang="en-US" sz="2000">
                <a:latin typeface="Arial" charset="0"/>
              </a:rPr>
              <a:t> </a:t>
            </a:r>
          </a:p>
          <a:p>
            <a:pPr>
              <a:tabLst>
                <a:tab pos="454025" algn="l"/>
                <a:tab pos="920750" algn="l"/>
                <a:tab pos="1373188" algn="l"/>
                <a:tab pos="1828800" algn="l"/>
                <a:tab pos="2284413" algn="l"/>
                <a:tab pos="2738438" algn="l"/>
              </a:tabLst>
            </a:pPr>
            <a:endParaRPr lang="en-US" sz="2000">
              <a:latin typeface="Arial" charset="0"/>
            </a:endParaRPr>
          </a:p>
          <a:p>
            <a:pPr>
              <a:tabLst>
                <a:tab pos="454025" algn="l"/>
                <a:tab pos="920750" algn="l"/>
                <a:tab pos="1373188" algn="l"/>
                <a:tab pos="1828800" algn="l"/>
                <a:tab pos="2284413" algn="l"/>
                <a:tab pos="2738438" algn="l"/>
              </a:tabLst>
            </a:pPr>
            <a:r>
              <a:rPr lang="en-US" sz="2000">
                <a:latin typeface="Arial" charset="0"/>
              </a:rPr>
              <a:t>			iii)	experimental manipulations</a:t>
            </a:r>
          </a:p>
          <a:p>
            <a:pPr>
              <a:tabLst>
                <a:tab pos="454025" algn="l"/>
                <a:tab pos="920750" algn="l"/>
                <a:tab pos="1373188" algn="l"/>
                <a:tab pos="1828800" algn="l"/>
                <a:tab pos="2284413" algn="l"/>
                <a:tab pos="2738438" algn="l"/>
              </a:tabLst>
            </a:pPr>
            <a:r>
              <a:rPr lang="en-US" sz="2000">
                <a:latin typeface="Arial" charset="0"/>
              </a:rPr>
              <a:t>			iv)	evolution of traits</a:t>
            </a:r>
          </a:p>
        </p:txBody>
      </p:sp>
      <p:sp>
        <p:nvSpPr>
          <p:cNvPr id="24578"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4579" name="Picture 6"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19565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p:cNvSpPr>
            <a:spLocks noChangeArrowheads="1"/>
          </p:cNvSpPr>
          <p:nvPr/>
        </p:nvSpPr>
        <p:spPr bwMode="auto">
          <a:xfrm>
            <a:off x="304800" y="838200"/>
            <a:ext cx="81534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dirty="0">
                <a:latin typeface="Arial" charset="0"/>
              </a:rPr>
              <a:t>		5.	Evidence of competition:</a:t>
            </a:r>
          </a:p>
          <a:p>
            <a:pPr>
              <a:tabLst>
                <a:tab pos="454025" algn="l"/>
                <a:tab pos="920750" algn="l"/>
                <a:tab pos="1373188" algn="l"/>
                <a:tab pos="1828800" algn="l"/>
                <a:tab pos="2284413" algn="l"/>
                <a:tab pos="2738438" algn="l"/>
              </a:tabLst>
            </a:pPr>
            <a:endParaRPr lang="en-US" sz="2000" dirty="0">
              <a:latin typeface="Arial" charset="0"/>
            </a:endParaRPr>
          </a:p>
          <a:p>
            <a:pPr algn="ctr">
              <a:tabLst>
                <a:tab pos="454025" algn="l"/>
                <a:tab pos="920750" algn="l"/>
                <a:tab pos="1373188" algn="l"/>
                <a:tab pos="1828800" algn="l"/>
                <a:tab pos="2284413" algn="l"/>
                <a:tab pos="2738438" algn="l"/>
              </a:tabLst>
            </a:pPr>
            <a:r>
              <a:rPr lang="en-US" sz="2000" b="1" dirty="0">
                <a:latin typeface="Arial" charset="0"/>
              </a:rPr>
              <a:t>What type of evidence is sufficient to demonstrate that competition is occurring in the wild?</a:t>
            </a:r>
            <a:endParaRPr lang="en-US" sz="2000" dirty="0">
              <a:latin typeface="Arial" charset="0"/>
            </a:endParaRPr>
          </a:p>
          <a:p>
            <a:pPr>
              <a:tabLst>
                <a:tab pos="454025" algn="l"/>
                <a:tab pos="920750" algn="l"/>
                <a:tab pos="1373188" algn="l"/>
                <a:tab pos="1828800" algn="l"/>
                <a:tab pos="2284413" algn="l"/>
                <a:tab pos="2738438" algn="l"/>
              </a:tabLst>
            </a:pPr>
            <a:r>
              <a:rPr lang="en-US" sz="2000" dirty="0">
                <a:latin typeface="Arial" charset="0"/>
              </a:rPr>
              <a:t>	</a:t>
            </a:r>
            <a:endParaRPr lang="en-US" sz="2000" u="sng" dirty="0">
              <a:latin typeface="Arial" charset="0"/>
            </a:endParaRPr>
          </a:p>
          <a:p>
            <a:pPr>
              <a:tabLst>
                <a:tab pos="454025" algn="l"/>
                <a:tab pos="920750" algn="l"/>
                <a:tab pos="1373188" algn="l"/>
                <a:tab pos="1828800" algn="l"/>
                <a:tab pos="2284413" algn="l"/>
                <a:tab pos="2738438" algn="l"/>
              </a:tabLst>
            </a:pPr>
            <a:endParaRPr lang="en-US" sz="2000" dirty="0">
              <a:latin typeface="Arial" charset="0"/>
            </a:endParaRPr>
          </a:p>
          <a:p>
            <a:pPr>
              <a:tabLst>
                <a:tab pos="454025" algn="l"/>
                <a:tab pos="920750" algn="l"/>
                <a:tab pos="1373188" algn="l"/>
                <a:tab pos="1828800" algn="l"/>
                <a:tab pos="2284413" algn="l"/>
                <a:tab pos="2738438" algn="l"/>
              </a:tabLst>
            </a:pPr>
            <a:r>
              <a:rPr lang="en-US" sz="2000" dirty="0">
                <a:latin typeface="Arial" charset="0"/>
              </a:rPr>
              <a:t>			</a:t>
            </a:r>
            <a:r>
              <a:rPr lang="en-US" sz="2000" dirty="0" err="1">
                <a:latin typeface="Arial" charset="0"/>
              </a:rPr>
              <a:t>i</a:t>
            </a:r>
            <a:r>
              <a:rPr lang="en-US" sz="2000" dirty="0">
                <a:latin typeface="Arial" charset="0"/>
              </a:rPr>
              <a:t>)	observation of interactions (insufficient)</a:t>
            </a:r>
          </a:p>
          <a:p>
            <a:pPr>
              <a:tabLst>
                <a:tab pos="454025" algn="l"/>
                <a:tab pos="920750" algn="l"/>
                <a:tab pos="1373188" algn="l"/>
                <a:tab pos="1828800" algn="l"/>
                <a:tab pos="2284413" algn="l"/>
                <a:tab pos="2738438" algn="l"/>
              </a:tabLst>
            </a:pPr>
            <a:r>
              <a:rPr lang="en-US" sz="2000" dirty="0">
                <a:latin typeface="Arial" charset="0"/>
              </a:rPr>
              <a:t>			ii)	correlations in abundance (insufficient)</a:t>
            </a:r>
          </a:p>
          <a:p>
            <a:pPr>
              <a:tabLst>
                <a:tab pos="454025" algn="l"/>
                <a:tab pos="920750" algn="l"/>
                <a:tab pos="1373188" algn="l"/>
                <a:tab pos="1828800" algn="l"/>
                <a:tab pos="2284413" algn="l"/>
                <a:tab pos="2738438" algn="l"/>
              </a:tabLst>
            </a:pPr>
            <a:r>
              <a:rPr lang="en-US" sz="2000" dirty="0">
                <a:latin typeface="Arial" charset="0"/>
              </a:rPr>
              <a:t>			iii)	experimental manipulations</a:t>
            </a:r>
          </a:p>
          <a:p>
            <a:pPr>
              <a:tabLst>
                <a:tab pos="454025" algn="l"/>
                <a:tab pos="920750" algn="l"/>
                <a:tab pos="1373188" algn="l"/>
                <a:tab pos="1828800" algn="l"/>
                <a:tab pos="2284413" algn="l"/>
                <a:tab pos="2738438" algn="l"/>
              </a:tabLst>
            </a:pPr>
            <a:endParaRPr lang="en-US" sz="2000" dirty="0">
              <a:latin typeface="Arial" charset="0"/>
            </a:endParaRPr>
          </a:p>
          <a:p>
            <a:pPr algn="ctr">
              <a:tabLst>
                <a:tab pos="454025" algn="l"/>
                <a:tab pos="920750" algn="l"/>
                <a:tab pos="1373188" algn="l"/>
                <a:tab pos="1828800" algn="l"/>
                <a:tab pos="2284413" algn="l"/>
                <a:tab pos="2738438" algn="l"/>
              </a:tabLst>
            </a:pPr>
            <a:r>
              <a:rPr lang="en-US" sz="2000" dirty="0">
                <a:solidFill>
                  <a:srgbClr val="FF0000"/>
                </a:solidFill>
                <a:latin typeface="Arial" charset="0"/>
              </a:rPr>
              <a:t>YES!  This is the most common and, perhaps, </a:t>
            </a:r>
          </a:p>
          <a:p>
            <a:pPr algn="ctr">
              <a:tabLst>
                <a:tab pos="454025" algn="l"/>
                <a:tab pos="920750" algn="l"/>
                <a:tab pos="1373188" algn="l"/>
                <a:tab pos="1828800" algn="l"/>
                <a:tab pos="2284413" algn="l"/>
                <a:tab pos="2738438" algn="l"/>
              </a:tabLst>
            </a:pPr>
            <a:r>
              <a:rPr lang="en-US" sz="2000" dirty="0">
                <a:solidFill>
                  <a:srgbClr val="FF0000"/>
                </a:solidFill>
                <a:latin typeface="Arial" charset="0"/>
              </a:rPr>
              <a:t>satisfactory evidence of competition.</a:t>
            </a:r>
            <a:r>
              <a:rPr lang="en-US" sz="2000" dirty="0">
                <a:latin typeface="Arial" charset="0"/>
              </a:rPr>
              <a:t> </a:t>
            </a:r>
            <a:r>
              <a:rPr lang="en-US" sz="2000" dirty="0" smtClean="0">
                <a:latin typeface="Arial" charset="0"/>
              </a:rPr>
              <a:t>  </a:t>
            </a:r>
          </a:p>
          <a:p>
            <a:pPr algn="ctr">
              <a:tabLst>
                <a:tab pos="454025" algn="l"/>
                <a:tab pos="920750" algn="l"/>
                <a:tab pos="1373188" algn="l"/>
                <a:tab pos="1828800" algn="l"/>
                <a:tab pos="2284413" algn="l"/>
                <a:tab pos="2738438" algn="l"/>
              </a:tabLst>
            </a:pPr>
            <a:r>
              <a:rPr lang="en-US" sz="2000" dirty="0" smtClean="0">
                <a:latin typeface="Arial" charset="0"/>
              </a:rPr>
              <a:t>Remember </a:t>
            </a:r>
            <a:r>
              <a:rPr lang="en-US" sz="2000" dirty="0" err="1" smtClean="0">
                <a:latin typeface="Arial" charset="0"/>
              </a:rPr>
              <a:t>Tansley</a:t>
            </a:r>
            <a:r>
              <a:rPr lang="en-US" sz="2000" dirty="0" smtClean="0">
                <a:latin typeface="Arial" charset="0"/>
              </a:rPr>
              <a:t> and Connell! </a:t>
            </a:r>
            <a:r>
              <a:rPr lang="en-US" sz="2000" u="sng" dirty="0" smtClean="0">
                <a:latin typeface="Arial" charset="0"/>
              </a:rPr>
              <a:t>Both were Experiments.</a:t>
            </a:r>
            <a:endParaRPr lang="en-US" sz="2000" u="sng" dirty="0">
              <a:latin typeface="Arial" charset="0"/>
            </a:endParaRPr>
          </a:p>
          <a:p>
            <a:pPr>
              <a:tabLst>
                <a:tab pos="454025" algn="l"/>
                <a:tab pos="920750" algn="l"/>
                <a:tab pos="1373188" algn="l"/>
                <a:tab pos="1828800" algn="l"/>
                <a:tab pos="2284413" algn="l"/>
                <a:tab pos="2738438" algn="l"/>
              </a:tabLst>
            </a:pPr>
            <a:endParaRPr lang="en-US" sz="2000" dirty="0">
              <a:latin typeface="Arial" charset="0"/>
            </a:endParaRPr>
          </a:p>
          <a:p>
            <a:pPr>
              <a:tabLst>
                <a:tab pos="454025" algn="l"/>
                <a:tab pos="920750" algn="l"/>
                <a:tab pos="1373188" algn="l"/>
                <a:tab pos="1828800" algn="l"/>
                <a:tab pos="2284413" algn="l"/>
                <a:tab pos="2738438" algn="l"/>
              </a:tabLst>
            </a:pPr>
            <a:r>
              <a:rPr lang="en-US" sz="2000" dirty="0">
                <a:latin typeface="Arial" charset="0"/>
              </a:rPr>
              <a:t>			iv)	evolution of traits</a:t>
            </a:r>
          </a:p>
        </p:txBody>
      </p:sp>
      <p:sp>
        <p:nvSpPr>
          <p:cNvPr id="25602"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5603"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672680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7"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TextBox 1"/>
          <p:cNvSpPr txBox="1">
            <a:spLocks noChangeArrowheads="1"/>
          </p:cNvSpPr>
          <p:nvPr/>
        </p:nvSpPr>
        <p:spPr bwMode="auto">
          <a:xfrm>
            <a:off x="457200" y="1660524"/>
            <a:ext cx="8153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buFontTx/>
              <a:buAutoNum type="alphaUcPeriod" startAt="7"/>
            </a:pPr>
            <a:r>
              <a:rPr lang="en-US" sz="2000" dirty="0">
                <a:latin typeface="Arial" charset="0"/>
                <a:cs typeface="Arial" charset="0"/>
              </a:rPr>
              <a:t>We grow our red fish and blue fish in different starting combinations and follow the fish through time until equilibrium.  We get the following results:</a:t>
            </a:r>
            <a:endParaRPr lang="en-US" sz="2000" dirty="0">
              <a:solidFill>
                <a:srgbClr val="FF0000"/>
              </a:solidFill>
              <a:latin typeface="Arial" charset="0"/>
              <a:cs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91880441"/>
              </p:ext>
            </p:extLst>
          </p:nvPr>
        </p:nvGraphicFramePr>
        <p:xfrm>
          <a:off x="1447800" y="2727324"/>
          <a:ext cx="6096000" cy="2225676"/>
        </p:xfrm>
        <a:graphic>
          <a:graphicData uri="http://schemas.openxmlformats.org/drawingml/2006/table">
            <a:tbl>
              <a:tblPr firstRow="1" bandRow="1">
                <a:tableStyleId>{5C22544A-7EE6-4342-B048-85BDC9FD1C3A}</a:tableStyleId>
              </a:tblPr>
              <a:tblGrid>
                <a:gridCol w="1524000"/>
                <a:gridCol w="1524000"/>
                <a:gridCol w="1524000"/>
                <a:gridCol w="1524000"/>
              </a:tblGrid>
              <a:tr h="370946">
                <a:tc gridSpan="2">
                  <a:txBody>
                    <a:bodyPr/>
                    <a:lstStyle/>
                    <a:p>
                      <a:r>
                        <a:rPr lang="en-US" sz="1800" dirty="0" smtClean="0">
                          <a:solidFill>
                            <a:srgbClr val="FF0000"/>
                          </a:solidFill>
                        </a:rPr>
                        <a:t>Initial abundances</a:t>
                      </a:r>
                      <a:endParaRPr lang="en-US" sz="1800" dirty="0">
                        <a:solidFill>
                          <a:srgbClr val="FF0000"/>
                        </a:solidFill>
                      </a:endParaRPr>
                    </a:p>
                  </a:txBody>
                  <a:tcPr marT="45733" marB="45733"/>
                </a:tc>
                <a:tc hMerge="1">
                  <a:txBody>
                    <a:bodyPr/>
                    <a:lstStyle/>
                    <a:p>
                      <a:endParaRPr lang="en-US" dirty="0"/>
                    </a:p>
                  </a:txBody>
                  <a:tcPr/>
                </a:tc>
                <a:tc gridSpan="2">
                  <a:txBody>
                    <a:bodyPr/>
                    <a:lstStyle/>
                    <a:p>
                      <a:r>
                        <a:rPr lang="en-US" sz="1800" dirty="0" smtClean="0">
                          <a:solidFill>
                            <a:srgbClr val="FF0000"/>
                          </a:solidFill>
                        </a:rPr>
                        <a:t>Final abundances</a:t>
                      </a:r>
                      <a:endParaRPr lang="en-US" sz="1800" dirty="0">
                        <a:solidFill>
                          <a:srgbClr val="FF0000"/>
                        </a:solidFill>
                      </a:endParaRPr>
                    </a:p>
                  </a:txBody>
                  <a:tcPr marT="45733" marB="45733"/>
                </a:tc>
                <a:tc hMerge="1">
                  <a:txBody>
                    <a:bodyPr/>
                    <a:lstStyle/>
                    <a:p>
                      <a:endParaRPr lang="en-US" dirty="0"/>
                    </a:p>
                  </a:txBody>
                  <a:tcPr/>
                </a:tc>
              </a:tr>
              <a:tr h="370946">
                <a:tc>
                  <a:txBody>
                    <a:bodyPr/>
                    <a:lstStyle/>
                    <a:p>
                      <a:r>
                        <a:rPr lang="en-US" sz="1800" dirty="0" smtClean="0"/>
                        <a:t>blue </a:t>
                      </a:r>
                      <a:endParaRPr lang="en-US" sz="1800" dirty="0"/>
                    </a:p>
                  </a:txBody>
                  <a:tcPr marT="45733" marB="45733"/>
                </a:tc>
                <a:tc>
                  <a:txBody>
                    <a:bodyPr/>
                    <a:lstStyle/>
                    <a:p>
                      <a:r>
                        <a:rPr lang="en-US" sz="1800" dirty="0" smtClean="0"/>
                        <a:t>red</a:t>
                      </a:r>
                      <a:endParaRPr lang="en-US" sz="1800" dirty="0"/>
                    </a:p>
                  </a:txBody>
                  <a:tcPr marT="45733" marB="45733"/>
                </a:tc>
                <a:tc>
                  <a:txBody>
                    <a:bodyPr/>
                    <a:lstStyle/>
                    <a:p>
                      <a:r>
                        <a:rPr lang="en-US" sz="1800" dirty="0" smtClean="0"/>
                        <a:t>blue </a:t>
                      </a:r>
                      <a:endParaRPr lang="en-US" sz="1800" dirty="0"/>
                    </a:p>
                  </a:txBody>
                  <a:tcPr marT="45733" marB="45733"/>
                </a:tc>
                <a:tc>
                  <a:txBody>
                    <a:bodyPr/>
                    <a:lstStyle/>
                    <a:p>
                      <a:r>
                        <a:rPr lang="en-US" sz="1800" dirty="0" smtClean="0"/>
                        <a:t>red</a:t>
                      </a:r>
                      <a:endParaRPr lang="en-US" sz="1800" dirty="0"/>
                    </a:p>
                  </a:txBody>
                  <a:tcPr marT="45733" marB="45733"/>
                </a:tc>
              </a:tr>
              <a:tr h="370946">
                <a:tc>
                  <a:txBody>
                    <a:bodyPr/>
                    <a:lstStyle/>
                    <a:p>
                      <a:r>
                        <a:rPr lang="en-US" sz="1800" dirty="0" smtClean="0"/>
                        <a:t>2</a:t>
                      </a:r>
                      <a:endParaRPr lang="en-US" sz="1800" dirty="0"/>
                    </a:p>
                  </a:txBody>
                  <a:tcPr marT="45733" marB="45733"/>
                </a:tc>
                <a:tc>
                  <a:txBody>
                    <a:bodyPr/>
                    <a:lstStyle/>
                    <a:p>
                      <a:r>
                        <a:rPr lang="en-US" sz="1800" dirty="0" smtClean="0"/>
                        <a:t>0</a:t>
                      </a:r>
                      <a:endParaRPr lang="en-US" sz="1800" dirty="0"/>
                    </a:p>
                  </a:txBody>
                  <a:tcPr marT="45733" marB="45733"/>
                </a:tc>
                <a:tc>
                  <a:txBody>
                    <a:bodyPr/>
                    <a:lstStyle/>
                    <a:p>
                      <a:r>
                        <a:rPr lang="en-US" sz="1800" dirty="0" smtClean="0"/>
                        <a:t>80</a:t>
                      </a:r>
                      <a:endParaRPr lang="en-US" sz="1800" dirty="0"/>
                    </a:p>
                  </a:txBody>
                  <a:tcPr marT="45733" marB="45733"/>
                </a:tc>
                <a:tc>
                  <a:txBody>
                    <a:bodyPr/>
                    <a:lstStyle/>
                    <a:p>
                      <a:r>
                        <a:rPr lang="en-US" sz="1800" dirty="0" smtClean="0"/>
                        <a:t>0</a:t>
                      </a:r>
                      <a:endParaRPr lang="en-US" sz="1800" dirty="0"/>
                    </a:p>
                  </a:txBody>
                  <a:tcPr marT="45733" marB="45733"/>
                </a:tc>
              </a:tr>
              <a:tr h="370946">
                <a:tc>
                  <a:txBody>
                    <a:bodyPr/>
                    <a:lstStyle/>
                    <a:p>
                      <a:r>
                        <a:rPr lang="en-US" sz="1800" dirty="0" smtClean="0"/>
                        <a:t>0</a:t>
                      </a:r>
                      <a:endParaRPr lang="en-US" sz="1800" dirty="0"/>
                    </a:p>
                  </a:txBody>
                  <a:tcPr marT="45733" marB="45733"/>
                </a:tc>
                <a:tc>
                  <a:txBody>
                    <a:bodyPr/>
                    <a:lstStyle/>
                    <a:p>
                      <a:r>
                        <a:rPr lang="en-US" sz="1800" dirty="0" smtClean="0"/>
                        <a:t>2</a:t>
                      </a:r>
                      <a:endParaRPr lang="en-US" sz="1800" dirty="0"/>
                    </a:p>
                  </a:txBody>
                  <a:tcPr marT="45733" marB="45733"/>
                </a:tc>
                <a:tc>
                  <a:txBody>
                    <a:bodyPr/>
                    <a:lstStyle/>
                    <a:p>
                      <a:r>
                        <a:rPr lang="en-US" sz="1800" dirty="0" smtClean="0"/>
                        <a:t>0</a:t>
                      </a:r>
                      <a:endParaRPr lang="en-US" sz="1800" dirty="0"/>
                    </a:p>
                  </a:txBody>
                  <a:tcPr marT="45733" marB="45733"/>
                </a:tc>
                <a:tc>
                  <a:txBody>
                    <a:bodyPr/>
                    <a:lstStyle/>
                    <a:p>
                      <a:r>
                        <a:rPr lang="en-US" sz="1800" dirty="0" smtClean="0"/>
                        <a:t>120</a:t>
                      </a:r>
                      <a:endParaRPr lang="en-US" sz="1800" dirty="0"/>
                    </a:p>
                  </a:txBody>
                  <a:tcPr marT="45733" marB="45733"/>
                </a:tc>
              </a:tr>
              <a:tr h="370946">
                <a:tc>
                  <a:txBody>
                    <a:bodyPr/>
                    <a:lstStyle/>
                    <a:p>
                      <a:r>
                        <a:rPr lang="en-US" sz="1800" dirty="0" smtClean="0"/>
                        <a:t>2</a:t>
                      </a:r>
                      <a:endParaRPr lang="en-US" sz="1800" dirty="0"/>
                    </a:p>
                  </a:txBody>
                  <a:tcPr marT="45733" marB="45733"/>
                </a:tc>
                <a:tc>
                  <a:txBody>
                    <a:bodyPr/>
                    <a:lstStyle/>
                    <a:p>
                      <a:r>
                        <a:rPr lang="en-US" sz="1800" dirty="0" smtClean="0"/>
                        <a:t>100</a:t>
                      </a:r>
                      <a:endParaRPr lang="en-US" sz="1800" dirty="0"/>
                    </a:p>
                  </a:txBody>
                  <a:tcPr marT="45733" marB="45733"/>
                </a:tc>
                <a:tc>
                  <a:txBody>
                    <a:bodyPr/>
                    <a:lstStyle/>
                    <a:p>
                      <a:r>
                        <a:rPr lang="en-US" sz="1800" dirty="0" smtClean="0"/>
                        <a:t>0</a:t>
                      </a:r>
                      <a:endParaRPr lang="en-US" sz="1800" dirty="0"/>
                    </a:p>
                  </a:txBody>
                  <a:tcPr marT="45733" marB="45733"/>
                </a:tc>
                <a:tc>
                  <a:txBody>
                    <a:bodyPr/>
                    <a:lstStyle/>
                    <a:p>
                      <a:r>
                        <a:rPr lang="en-US" sz="1800" dirty="0" smtClean="0"/>
                        <a:t>120</a:t>
                      </a:r>
                      <a:endParaRPr lang="en-US" sz="1800" dirty="0"/>
                    </a:p>
                  </a:txBody>
                  <a:tcPr marT="45733" marB="45733"/>
                </a:tc>
              </a:tr>
              <a:tr h="370946">
                <a:tc>
                  <a:txBody>
                    <a:bodyPr/>
                    <a:lstStyle/>
                    <a:p>
                      <a:r>
                        <a:rPr lang="en-US" sz="1800" dirty="0" smtClean="0"/>
                        <a:t>65</a:t>
                      </a:r>
                      <a:endParaRPr lang="en-US" sz="1800" dirty="0"/>
                    </a:p>
                  </a:txBody>
                  <a:tcPr marT="45733" marB="45733"/>
                </a:tc>
                <a:tc>
                  <a:txBody>
                    <a:bodyPr/>
                    <a:lstStyle/>
                    <a:p>
                      <a:r>
                        <a:rPr lang="en-US" sz="1800" dirty="0" smtClean="0"/>
                        <a:t>5</a:t>
                      </a:r>
                      <a:endParaRPr lang="en-US" sz="1800" dirty="0"/>
                    </a:p>
                  </a:txBody>
                  <a:tcPr marT="45733" marB="45733"/>
                </a:tc>
                <a:tc>
                  <a:txBody>
                    <a:bodyPr/>
                    <a:lstStyle/>
                    <a:p>
                      <a:r>
                        <a:rPr lang="en-US" sz="1800" dirty="0" smtClean="0"/>
                        <a:t>80</a:t>
                      </a:r>
                      <a:endParaRPr lang="en-US" sz="1800" dirty="0"/>
                    </a:p>
                  </a:txBody>
                  <a:tcPr marT="45733" marB="45733"/>
                </a:tc>
                <a:tc>
                  <a:txBody>
                    <a:bodyPr/>
                    <a:lstStyle/>
                    <a:p>
                      <a:r>
                        <a:rPr lang="en-US" sz="1800" dirty="0" smtClean="0"/>
                        <a:t>0</a:t>
                      </a:r>
                      <a:endParaRPr lang="en-US" sz="1800" dirty="0"/>
                    </a:p>
                  </a:txBody>
                  <a:tcPr marT="45733" marB="45733"/>
                </a:tc>
              </a:tr>
            </a:tbl>
          </a:graphicData>
        </a:graphic>
      </p:graphicFrame>
      <p:sp>
        <p:nvSpPr>
          <p:cNvPr id="51238" name="TextBox 4"/>
          <p:cNvSpPr txBox="1">
            <a:spLocks noChangeArrowheads="1"/>
          </p:cNvSpPr>
          <p:nvPr/>
        </p:nvSpPr>
        <p:spPr bwMode="auto">
          <a:xfrm>
            <a:off x="762000" y="5181600"/>
            <a:ext cx="7875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latin typeface="Arial" charset="0"/>
                <a:cs typeface="Arial" charset="0"/>
              </a:rPr>
              <a:t>Draw the appropriate isoclines.  Label axes and points and use correct values, where possible.</a:t>
            </a:r>
          </a:p>
        </p:txBody>
      </p:sp>
      <p:sp>
        <p:nvSpPr>
          <p:cNvPr id="2" name="TextBox 1"/>
          <p:cNvSpPr txBox="1"/>
          <p:nvPr/>
        </p:nvSpPr>
        <p:spPr>
          <a:xfrm>
            <a:off x="406400" y="977900"/>
            <a:ext cx="6976339" cy="461665"/>
          </a:xfrm>
          <a:prstGeom prst="rect">
            <a:avLst/>
          </a:prstGeom>
          <a:noFill/>
        </p:spPr>
        <p:txBody>
          <a:bodyPr wrap="none" rtlCol="0">
            <a:spAutoFit/>
          </a:bodyPr>
          <a:lstStyle/>
          <a:p>
            <a:r>
              <a:rPr lang="en-US" u="sng" dirty="0" smtClean="0">
                <a:latin typeface="Arial"/>
                <a:cs typeface="Arial"/>
              </a:rPr>
              <a:t>Here is an example of a question from a past test.</a:t>
            </a:r>
            <a:endParaRPr lang="en-US" u="sng" dirty="0">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p:cNvSpPr>
            <a:spLocks noChangeArrowheads="1"/>
          </p:cNvSpPr>
          <p:nvPr/>
        </p:nvSpPr>
        <p:spPr bwMode="auto">
          <a:xfrm>
            <a:off x="533400" y="838200"/>
            <a:ext cx="82296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solidFill>
                  <a:srgbClr val="000000"/>
                </a:solidFill>
                <a:latin typeface="Arial" charset="0"/>
              </a:rPr>
              <a:t>V. Populations and Biotic Influences	</a:t>
            </a:r>
          </a:p>
          <a:p>
            <a:pPr>
              <a:tabLst>
                <a:tab pos="454025" algn="l"/>
                <a:tab pos="920750" algn="l"/>
                <a:tab pos="1373188" algn="l"/>
                <a:tab pos="1828800" algn="l"/>
                <a:tab pos="2284413" algn="l"/>
                <a:tab pos="2738438" algn="l"/>
              </a:tabLst>
            </a:pPr>
            <a:r>
              <a:rPr lang="en-US" sz="2000">
                <a:solidFill>
                  <a:srgbClr val="000000"/>
                </a:solidFill>
                <a:latin typeface="Arial" charset="0"/>
              </a:rPr>
              <a:t>	. . . . . . . </a:t>
            </a:r>
            <a:endParaRPr lang="en-US" sz="2000">
              <a:latin typeface="Arial" charset="0"/>
            </a:endParaRPr>
          </a:p>
          <a:p>
            <a:pPr marL="1354138" lvl="1" indent="-609600">
              <a:tabLst>
                <a:tab pos="454025" algn="l"/>
                <a:tab pos="920750" algn="l"/>
                <a:tab pos="1373188" algn="l"/>
                <a:tab pos="1828800" algn="l"/>
                <a:tab pos="2284413" algn="l"/>
                <a:tab pos="2738438" algn="l"/>
              </a:tabLst>
            </a:pPr>
            <a:r>
              <a:rPr lang="en-US" sz="2000">
                <a:latin typeface="Arial" charset="0"/>
              </a:rPr>
              <a:t>	3.	Simple Models of Competition --</a:t>
            </a:r>
          </a:p>
          <a:p>
            <a:pPr>
              <a:tabLst>
                <a:tab pos="454025" algn="l"/>
                <a:tab pos="920750" algn="l"/>
                <a:tab pos="1373188" algn="l"/>
                <a:tab pos="1828800" algn="l"/>
                <a:tab pos="2284413" algn="l"/>
                <a:tab pos="2738438" algn="l"/>
              </a:tabLst>
            </a:pPr>
            <a:r>
              <a:rPr lang="en-US" sz="2000">
                <a:latin typeface="Arial" charset="0"/>
              </a:rPr>
              <a:t>			a.	 </a:t>
            </a:r>
            <a:r>
              <a:rPr lang="en-US" sz="2000">
                <a:solidFill>
                  <a:srgbClr val="FF0000"/>
                </a:solidFill>
                <a:latin typeface="Arial" charset="0"/>
              </a:rPr>
              <a:t>Lotka-Volterra equations</a:t>
            </a:r>
            <a:r>
              <a:rPr lang="en-US" sz="2000">
                <a:latin typeface="Arial" charset="0"/>
              </a:rPr>
              <a:t> and isoclines</a:t>
            </a:r>
          </a:p>
          <a:p>
            <a:pPr>
              <a:tabLst>
                <a:tab pos="454025" algn="l"/>
                <a:tab pos="920750" algn="l"/>
                <a:tab pos="1373188" algn="l"/>
                <a:tab pos="1828800" algn="l"/>
                <a:tab pos="2284413" algn="l"/>
                <a:tab pos="2738438" algn="l"/>
              </a:tabLst>
            </a:pPr>
            <a:r>
              <a:rPr lang="en-US" sz="2000">
                <a:latin typeface="Arial" charset="0"/>
              </a:rPr>
              <a:t>				i)	extend logistic equation to two species</a:t>
            </a:r>
          </a:p>
          <a:p>
            <a:pPr>
              <a:tabLst>
                <a:tab pos="454025" algn="l"/>
                <a:tab pos="920750" algn="l"/>
                <a:tab pos="1373188" algn="l"/>
                <a:tab pos="1828800" algn="l"/>
                <a:tab pos="2284413" algn="l"/>
                <a:tab pos="2738438" algn="l"/>
              </a:tabLst>
            </a:pPr>
            <a:r>
              <a:rPr lang="en-US" sz="2000">
                <a:latin typeface="Arial" charset="0"/>
              </a:rPr>
              <a:t>				</a:t>
            </a:r>
          </a:p>
          <a:p>
            <a:pPr>
              <a:tabLst>
                <a:tab pos="454025" algn="l"/>
                <a:tab pos="920750" algn="l"/>
                <a:tab pos="1373188" algn="l"/>
                <a:tab pos="1828800" algn="l"/>
                <a:tab pos="2284413" algn="l"/>
                <a:tab pos="2738438" algn="l"/>
              </a:tabLst>
            </a:pPr>
            <a:endParaRPr lang="en-US" sz="2000">
              <a:latin typeface="Arial" charset="0"/>
            </a:endParaRPr>
          </a:p>
        </p:txBody>
      </p:sp>
      <p:sp>
        <p:nvSpPr>
          <p:cNvPr id="25602"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graphicFrame>
        <p:nvGraphicFramePr>
          <p:cNvPr id="25603" name="Object 2"/>
          <p:cNvGraphicFramePr>
            <a:graphicFrameLocks noChangeAspect="1"/>
          </p:cNvGraphicFramePr>
          <p:nvPr/>
        </p:nvGraphicFramePr>
        <p:xfrm>
          <a:off x="3200400" y="2667000"/>
          <a:ext cx="1454150" cy="979488"/>
        </p:xfrm>
        <a:graphic>
          <a:graphicData uri="http://schemas.openxmlformats.org/presentationml/2006/ole">
            <mc:AlternateContent xmlns:mc="http://schemas.openxmlformats.org/markup-compatibility/2006">
              <mc:Choice xmlns:v="urn:schemas-microsoft-com:vml" Requires="v">
                <p:oleObj spid="_x0000_s25710" name="Equation" r:id="rId3" imgW="584200" imgH="393700" progId="Equation.3">
                  <p:embed/>
                </p:oleObj>
              </mc:Choice>
              <mc:Fallback>
                <p:oleObj name="Equation" r:id="rId3" imgW="584200" imgH="3937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667000"/>
                        <a:ext cx="145415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25604" name="Picture 8" descr="EcologyT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9"/>
          <p:cNvSpPr>
            <a:spLocks noChangeArrowheads="1"/>
          </p:cNvSpPr>
          <p:nvPr/>
        </p:nvSpPr>
        <p:spPr bwMode="auto">
          <a:xfrm>
            <a:off x="1066800" y="2955925"/>
            <a:ext cx="1482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Arial" charset="0"/>
              </a:rPr>
              <a:t>exponential</a:t>
            </a:r>
          </a:p>
        </p:txBody>
      </p:sp>
      <p:sp>
        <p:nvSpPr>
          <p:cNvPr id="25606" name="Rectangle 10"/>
          <p:cNvSpPr>
            <a:spLocks noChangeArrowheads="1"/>
          </p:cNvSpPr>
          <p:nvPr/>
        </p:nvSpPr>
        <p:spPr bwMode="auto">
          <a:xfrm>
            <a:off x="1065213" y="3810000"/>
            <a:ext cx="15255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Arial" charset="0"/>
              </a:rPr>
              <a:t>intraspecific</a:t>
            </a:r>
          </a:p>
          <a:p>
            <a:r>
              <a:rPr lang="en-US" sz="2000">
                <a:latin typeface="Arial" charset="0"/>
              </a:rPr>
              <a:t>competition</a:t>
            </a:r>
          </a:p>
        </p:txBody>
      </p:sp>
      <p:sp>
        <p:nvSpPr>
          <p:cNvPr id="25607" name="Rectangle 11"/>
          <p:cNvSpPr>
            <a:spLocks noChangeArrowheads="1"/>
          </p:cNvSpPr>
          <p:nvPr/>
        </p:nvSpPr>
        <p:spPr bwMode="auto">
          <a:xfrm>
            <a:off x="914400" y="4724400"/>
            <a:ext cx="22082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Arial" charset="0"/>
              </a:rPr>
              <a:t>Interspecific </a:t>
            </a:r>
          </a:p>
          <a:p>
            <a:r>
              <a:rPr lang="en-US" sz="2000">
                <a:latin typeface="Arial" charset="0"/>
              </a:rPr>
              <a:t>(and intraspecific)</a:t>
            </a:r>
          </a:p>
          <a:p>
            <a:r>
              <a:rPr lang="en-US" sz="2000">
                <a:latin typeface="Arial" charset="0"/>
              </a:rPr>
              <a:t>competition</a:t>
            </a:r>
          </a:p>
        </p:txBody>
      </p:sp>
      <p:graphicFrame>
        <p:nvGraphicFramePr>
          <p:cNvPr id="9" name="Object 2"/>
          <p:cNvGraphicFramePr>
            <a:graphicFrameLocks noChangeAspect="1"/>
          </p:cNvGraphicFramePr>
          <p:nvPr/>
        </p:nvGraphicFramePr>
        <p:xfrm>
          <a:off x="3124200" y="3657600"/>
          <a:ext cx="2813050" cy="979488"/>
        </p:xfrm>
        <a:graphic>
          <a:graphicData uri="http://schemas.openxmlformats.org/presentationml/2006/ole">
            <mc:AlternateContent xmlns:mc="http://schemas.openxmlformats.org/markup-compatibility/2006">
              <mc:Choice xmlns:v="urn:schemas-microsoft-com:vml" Requires="v">
                <p:oleObj spid="_x0000_s25711" name="Equation" r:id="rId6" imgW="1130300" imgH="393700" progId="Equation.3">
                  <p:embed/>
                </p:oleObj>
              </mc:Choice>
              <mc:Fallback>
                <p:oleObj name="Equation" r:id="rId6" imgW="1130300" imgH="3937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3657600"/>
                        <a:ext cx="281305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 name="Object 2"/>
          <p:cNvGraphicFramePr>
            <a:graphicFrameLocks noChangeAspect="1"/>
          </p:cNvGraphicFramePr>
          <p:nvPr/>
        </p:nvGraphicFramePr>
        <p:xfrm>
          <a:off x="3136900" y="4716463"/>
          <a:ext cx="4330700" cy="1074737"/>
        </p:xfrm>
        <a:graphic>
          <a:graphicData uri="http://schemas.openxmlformats.org/presentationml/2006/ole">
            <mc:AlternateContent xmlns:mc="http://schemas.openxmlformats.org/markup-compatibility/2006">
              <mc:Choice xmlns:v="urn:schemas-microsoft-com:vml" Requires="v">
                <p:oleObj spid="_x0000_s25712" name="Equation" r:id="rId8" imgW="1739900" imgH="431800" progId="Equation.3">
                  <p:embed/>
                </p:oleObj>
              </mc:Choice>
              <mc:Fallback>
                <p:oleObj name="Equation" r:id="rId8" imgW="1739900" imgH="431800" progId="Equation.3">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6900" y="4716463"/>
                        <a:ext cx="4330700"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52226"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Box 6"/>
          <p:cNvSpPr txBox="1">
            <a:spLocks noChangeArrowheads="1"/>
          </p:cNvSpPr>
          <p:nvPr/>
        </p:nvSpPr>
        <p:spPr bwMode="auto">
          <a:xfrm>
            <a:off x="457200" y="941388"/>
            <a:ext cx="8229600" cy="5909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863600" indent="-40640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u="sng" dirty="0">
                <a:latin typeface="Arial" charset="0"/>
                <a:cs typeface="Arial" charset="0"/>
              </a:rPr>
              <a:t>Study Guide Items from Lecture </a:t>
            </a:r>
            <a:r>
              <a:rPr lang="en-US" sz="1800" u="sng" dirty="0" smtClean="0">
                <a:latin typeface="Arial" charset="0"/>
                <a:cs typeface="Arial" charset="0"/>
              </a:rPr>
              <a:t>12</a:t>
            </a:r>
            <a:endParaRPr lang="en-US" sz="1800" u="sng" dirty="0">
              <a:latin typeface="Arial" charset="0"/>
              <a:cs typeface="Arial" charset="0"/>
            </a:endParaRPr>
          </a:p>
          <a:p>
            <a:endParaRPr lang="en-US" sz="1800" dirty="0">
              <a:latin typeface="Arial" charset="0"/>
              <a:cs typeface="Arial" charset="0"/>
            </a:endParaRPr>
          </a:p>
          <a:p>
            <a:r>
              <a:rPr lang="en-US" sz="1800" u="sng" dirty="0">
                <a:latin typeface="Arial" charset="0"/>
                <a:cs typeface="Arial" charset="0"/>
              </a:rPr>
              <a:t>Terms:</a:t>
            </a:r>
          </a:p>
          <a:p>
            <a:pPr marL="450850" indent="-450850">
              <a:buFont typeface="Arial" charset="0"/>
              <a:buChar char="•"/>
            </a:pPr>
            <a:r>
              <a:rPr lang="en-US" sz="1800" dirty="0">
                <a:latin typeface="Arial" charset="0"/>
                <a:cs typeface="Arial" charset="0"/>
              </a:rPr>
              <a:t>Stable equilibrium</a:t>
            </a:r>
          </a:p>
          <a:p>
            <a:pPr marL="450850" indent="-450850">
              <a:buFont typeface="Arial" charset="0"/>
              <a:buChar char="•"/>
            </a:pPr>
            <a:r>
              <a:rPr lang="en-US" sz="1800" dirty="0">
                <a:latin typeface="Arial" charset="0"/>
                <a:cs typeface="Arial" charset="0"/>
              </a:rPr>
              <a:t>Unstable equilibrium</a:t>
            </a:r>
          </a:p>
          <a:p>
            <a:endParaRPr lang="en-US" sz="1800" dirty="0">
              <a:latin typeface="Arial" charset="0"/>
              <a:cs typeface="Arial" charset="0"/>
            </a:endParaRPr>
          </a:p>
          <a:p>
            <a:r>
              <a:rPr lang="en-US" sz="1800" u="sng" dirty="0">
                <a:latin typeface="Arial" charset="0"/>
                <a:cs typeface="Arial" charset="0"/>
              </a:rPr>
              <a:t>Concepts:</a:t>
            </a:r>
          </a:p>
          <a:p>
            <a:pPr marL="450850" lvl="1" indent="-450850" defTabSz="-55563">
              <a:buFont typeface="Arial" charset="0"/>
              <a:buChar char="•"/>
            </a:pPr>
            <a:r>
              <a:rPr lang="en-US" sz="1800" dirty="0">
                <a:latin typeface="Arial" charset="0"/>
                <a:cs typeface="Arial" charset="0"/>
              </a:rPr>
              <a:t>Review of competition equations and isoclines</a:t>
            </a:r>
          </a:p>
          <a:p>
            <a:pPr marL="450850" lvl="1" indent="-450850" defTabSz="-55563">
              <a:buFont typeface="Arial" charset="0"/>
              <a:buChar char="•"/>
            </a:pPr>
            <a:r>
              <a:rPr lang="en-US" sz="1800" dirty="0">
                <a:latin typeface="Arial" charset="0"/>
                <a:cs typeface="Arial" charset="0"/>
              </a:rPr>
              <a:t>Four outcomes of competition (A wins, B wins, stable and unstable coexistence)</a:t>
            </a:r>
          </a:p>
          <a:p>
            <a:pPr marL="450850" lvl="1" indent="-450850" defTabSz="-55563">
              <a:buFont typeface="Arial" charset="0"/>
              <a:buChar char="•"/>
            </a:pPr>
            <a:r>
              <a:rPr lang="en-US" sz="1800" dirty="0" smtClean="0">
                <a:latin typeface="Arial" charset="0"/>
                <a:cs typeface="Arial" charset="0"/>
              </a:rPr>
              <a:t>Predictions </a:t>
            </a:r>
            <a:r>
              <a:rPr lang="en-US" sz="1800" dirty="0">
                <a:latin typeface="Arial" charset="0"/>
                <a:cs typeface="Arial" charset="0"/>
              </a:rPr>
              <a:t>of </a:t>
            </a:r>
            <a:r>
              <a:rPr lang="en-US" sz="1800" dirty="0" err="1">
                <a:latin typeface="Arial" charset="0"/>
                <a:cs typeface="Arial" charset="0"/>
              </a:rPr>
              <a:t>Lotka-Volterra</a:t>
            </a:r>
            <a:r>
              <a:rPr lang="en-US" sz="1800" dirty="0">
                <a:latin typeface="Arial" charset="0"/>
                <a:cs typeface="Arial" charset="0"/>
              </a:rPr>
              <a:t> </a:t>
            </a:r>
            <a:r>
              <a:rPr lang="en-US" sz="1800" dirty="0" smtClean="0">
                <a:latin typeface="Arial" charset="0"/>
                <a:cs typeface="Arial" charset="0"/>
              </a:rPr>
              <a:t>equations</a:t>
            </a:r>
          </a:p>
          <a:p>
            <a:pPr marL="450850" lvl="1" indent="-450850" defTabSz="-55563">
              <a:buFont typeface="Arial" charset="0"/>
              <a:buChar char="•"/>
            </a:pPr>
            <a:r>
              <a:rPr lang="en-US" sz="1800" dirty="0" smtClean="0">
                <a:latin typeface="Arial" charset="0"/>
                <a:cs typeface="Arial" charset="0"/>
              </a:rPr>
              <a:t>Coexistence requires K &lt; K/</a:t>
            </a:r>
            <a:r>
              <a:rPr lang="en-US" sz="1800" dirty="0" smtClean="0">
                <a:latin typeface="Symbol" charset="2"/>
                <a:cs typeface="Symbol" charset="2"/>
              </a:rPr>
              <a:t>a</a:t>
            </a:r>
            <a:r>
              <a:rPr lang="en-US" sz="1800" dirty="0" smtClean="0">
                <a:latin typeface="Arial" charset="0"/>
                <a:cs typeface="Arial" charset="0"/>
              </a:rPr>
              <a:t> or </a:t>
            </a:r>
            <a:r>
              <a:rPr lang="en-US" sz="1800" dirty="0" smtClean="0">
                <a:latin typeface="Symbol" charset="2"/>
                <a:cs typeface="Symbol" charset="2"/>
              </a:rPr>
              <a:t>a</a:t>
            </a:r>
            <a:r>
              <a:rPr lang="en-US" sz="1800" dirty="0" smtClean="0">
                <a:latin typeface="Arial" charset="0"/>
                <a:cs typeface="Arial" charset="0"/>
              </a:rPr>
              <a:t> &lt; </a:t>
            </a:r>
            <a:r>
              <a:rPr lang="en-US" sz="1800" dirty="0" smtClean="0">
                <a:latin typeface="Arial" charset="0"/>
                <a:cs typeface="Arial" charset="0"/>
              </a:rPr>
              <a:t>1.0 (intra- &gt; interspecific competition)</a:t>
            </a:r>
          </a:p>
          <a:p>
            <a:pPr marL="450850" lvl="1" indent="-450850" defTabSz="-55563">
              <a:buFont typeface="Arial" charset="0"/>
              <a:buChar char="•"/>
            </a:pPr>
            <a:r>
              <a:rPr lang="en-US" sz="1800" dirty="0" smtClean="0">
                <a:latin typeface="Arial" charset="0"/>
                <a:cs typeface="Arial" charset="0"/>
              </a:rPr>
              <a:t>What is </a:t>
            </a:r>
            <a:r>
              <a:rPr lang="en-US" sz="1800" smtClean="0">
                <a:latin typeface="Arial" charset="0"/>
                <a:cs typeface="Arial" charset="0"/>
              </a:rPr>
              <a:t>sufficient evidence </a:t>
            </a:r>
            <a:r>
              <a:rPr lang="en-US" sz="1800" dirty="0" smtClean="0">
                <a:latin typeface="Arial" charset="0"/>
                <a:cs typeface="Arial" charset="0"/>
              </a:rPr>
              <a:t>for competition in </a:t>
            </a:r>
            <a:r>
              <a:rPr lang="en-US" sz="1800" smtClean="0">
                <a:latin typeface="Arial" charset="0"/>
                <a:cs typeface="Arial" charset="0"/>
              </a:rPr>
              <a:t>the wild?</a:t>
            </a:r>
            <a:endParaRPr lang="en-US" sz="1800" dirty="0">
              <a:latin typeface="Arial" charset="0"/>
              <a:cs typeface="Arial" charset="0"/>
            </a:endParaRPr>
          </a:p>
          <a:p>
            <a:pPr lvl="1"/>
            <a:endParaRPr lang="en-US" sz="1800" dirty="0">
              <a:latin typeface="Arial" charset="0"/>
              <a:cs typeface="Arial" charset="0"/>
            </a:endParaRPr>
          </a:p>
          <a:p>
            <a:pPr marL="406400" lvl="1"/>
            <a:r>
              <a:rPr lang="en-US" sz="1800" u="sng" dirty="0">
                <a:latin typeface="Arial" charset="0"/>
                <a:cs typeface="Arial" charset="0"/>
              </a:rPr>
              <a:t>Case Studies</a:t>
            </a:r>
          </a:p>
          <a:p>
            <a:pPr marL="450850" lvl="1" indent="-450850">
              <a:buFont typeface="Arial" charset="0"/>
              <a:buChar char="•"/>
            </a:pPr>
            <a:r>
              <a:rPr lang="en-US" sz="1800" dirty="0" smtClean="0">
                <a:latin typeface="Arial" charset="0"/>
                <a:cs typeface="Arial" charset="0"/>
              </a:rPr>
              <a:t>Crombie’s work with beetle and moth </a:t>
            </a:r>
            <a:r>
              <a:rPr lang="en-US" sz="1800" dirty="0" smtClean="0">
                <a:latin typeface="Arial" charset="0"/>
                <a:cs typeface="Arial" charset="0"/>
              </a:rPr>
              <a:t>larvae, testing </a:t>
            </a:r>
            <a:r>
              <a:rPr lang="en-US" sz="1800" dirty="0" err="1" smtClean="0">
                <a:latin typeface="Arial" charset="0"/>
                <a:cs typeface="Arial" charset="0"/>
              </a:rPr>
              <a:t>Lotka-Volterra</a:t>
            </a:r>
            <a:endParaRPr lang="en-US" sz="1800" dirty="0" smtClean="0">
              <a:latin typeface="Arial" charset="0"/>
              <a:cs typeface="Arial" charset="0"/>
            </a:endParaRPr>
          </a:p>
          <a:p>
            <a:pPr marL="450850" lvl="1" indent="-450850">
              <a:buFont typeface="Arial" charset="0"/>
              <a:buChar char="•"/>
              <a:defRPr/>
            </a:pPr>
            <a:r>
              <a:rPr lang="en-US" sz="1800" dirty="0">
                <a:latin typeface="Arial" charset="0"/>
                <a:cs typeface="Arial" charset="0"/>
              </a:rPr>
              <a:t>Park’s work with flour beetles, showing that the outcome of competition depends on the environmental conditions</a:t>
            </a:r>
          </a:p>
          <a:p>
            <a:pPr marL="450850" lvl="1" indent="-450850">
              <a:buFont typeface="Arial" charset="0"/>
              <a:buChar char="•"/>
              <a:defRPr/>
            </a:pPr>
            <a:r>
              <a:rPr lang="en-US" sz="1800" dirty="0">
                <a:latin typeface="Arial" charset="0"/>
                <a:cs typeface="Arial" charset="0"/>
              </a:rPr>
              <a:t>Ayala’s work with competition in Drosophila</a:t>
            </a:r>
          </a:p>
          <a:p>
            <a:pPr marL="450850" lvl="1" indent="-450850">
              <a:buFont typeface="Arial" charset="0"/>
              <a:buChar char="•"/>
              <a:defRPr/>
            </a:pPr>
            <a:r>
              <a:rPr lang="en-US" sz="1800" dirty="0">
                <a:latin typeface="Arial" charset="0"/>
                <a:cs typeface="Arial" charset="0"/>
              </a:rPr>
              <a:t>Three colors of males of side-blotched lizards</a:t>
            </a:r>
          </a:p>
          <a:p>
            <a:pPr marL="0" lvl="1" indent="0"/>
            <a:endParaRPr lang="en-US" sz="1800" dirty="0">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533400" y="838200"/>
            <a:ext cx="82296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solidFill>
                  <a:srgbClr val="000000"/>
                </a:solidFill>
                <a:latin typeface="Arial" charset="0"/>
              </a:rPr>
              <a:t>V. Populations and Biotic Influences	</a:t>
            </a:r>
          </a:p>
          <a:p>
            <a:pPr>
              <a:tabLst>
                <a:tab pos="454025" algn="l"/>
                <a:tab pos="920750" algn="l"/>
                <a:tab pos="1373188" algn="l"/>
                <a:tab pos="1828800" algn="l"/>
                <a:tab pos="2284413" algn="l"/>
                <a:tab pos="2738438" algn="l"/>
              </a:tabLst>
            </a:pPr>
            <a:r>
              <a:rPr lang="en-US" sz="2000">
                <a:solidFill>
                  <a:srgbClr val="000000"/>
                </a:solidFill>
                <a:latin typeface="Arial" charset="0"/>
              </a:rPr>
              <a:t>	. . . . . . . </a:t>
            </a:r>
            <a:endParaRPr lang="en-US" sz="2000">
              <a:latin typeface="Arial" charset="0"/>
            </a:endParaRPr>
          </a:p>
          <a:p>
            <a:pPr marL="1354138" lvl="1" indent="-609600">
              <a:tabLst>
                <a:tab pos="454025" algn="l"/>
                <a:tab pos="920750" algn="l"/>
                <a:tab pos="1373188" algn="l"/>
                <a:tab pos="1828800" algn="l"/>
                <a:tab pos="2284413" algn="l"/>
                <a:tab pos="2738438" algn="l"/>
              </a:tabLst>
            </a:pPr>
            <a:r>
              <a:rPr lang="en-US" sz="2000">
                <a:latin typeface="Arial" charset="0"/>
              </a:rPr>
              <a:t>	3.	Simple Models of Competition --</a:t>
            </a:r>
          </a:p>
          <a:p>
            <a:pPr>
              <a:tabLst>
                <a:tab pos="454025" algn="l"/>
                <a:tab pos="920750" algn="l"/>
                <a:tab pos="1373188" algn="l"/>
                <a:tab pos="1828800" algn="l"/>
                <a:tab pos="2284413" algn="l"/>
                <a:tab pos="2738438" algn="l"/>
              </a:tabLst>
            </a:pPr>
            <a:r>
              <a:rPr lang="en-US" sz="2000">
                <a:latin typeface="Arial" charset="0"/>
              </a:rPr>
              <a:t>			a.	 </a:t>
            </a:r>
            <a:r>
              <a:rPr lang="en-US" sz="2000">
                <a:solidFill>
                  <a:srgbClr val="FF0000"/>
                </a:solidFill>
                <a:latin typeface="Arial" charset="0"/>
              </a:rPr>
              <a:t>Lotka-Volterra equations</a:t>
            </a:r>
            <a:r>
              <a:rPr lang="en-US" sz="2000">
                <a:latin typeface="Arial" charset="0"/>
              </a:rPr>
              <a:t> and isoclines</a:t>
            </a:r>
          </a:p>
          <a:p>
            <a:pPr>
              <a:tabLst>
                <a:tab pos="454025" algn="l"/>
                <a:tab pos="920750" algn="l"/>
                <a:tab pos="1373188" algn="l"/>
                <a:tab pos="1828800" algn="l"/>
                <a:tab pos="2284413" algn="l"/>
                <a:tab pos="2738438" algn="l"/>
              </a:tabLst>
            </a:pPr>
            <a:r>
              <a:rPr lang="en-US" sz="2000">
                <a:latin typeface="Arial" charset="0"/>
              </a:rPr>
              <a:t>				i)	extend logistic equation to two species</a:t>
            </a:r>
          </a:p>
          <a:p>
            <a:pPr>
              <a:tabLst>
                <a:tab pos="454025" algn="l"/>
                <a:tab pos="920750" algn="l"/>
                <a:tab pos="1373188" algn="l"/>
                <a:tab pos="1828800" algn="l"/>
                <a:tab pos="2284413" algn="l"/>
                <a:tab pos="2738438" algn="l"/>
              </a:tabLst>
            </a:pPr>
            <a:r>
              <a:rPr lang="en-US" sz="2000">
                <a:latin typeface="Arial" charset="0"/>
              </a:rPr>
              <a:t>				</a:t>
            </a:r>
          </a:p>
          <a:p>
            <a:pPr>
              <a:tabLst>
                <a:tab pos="454025" algn="l"/>
                <a:tab pos="920750" algn="l"/>
                <a:tab pos="1373188" algn="l"/>
                <a:tab pos="1828800" algn="l"/>
                <a:tab pos="2284413" algn="l"/>
                <a:tab pos="2738438" algn="l"/>
              </a:tabLst>
            </a:pPr>
            <a:endParaRPr lang="en-US" sz="2000">
              <a:latin typeface="Arial" charset="0"/>
            </a:endParaRPr>
          </a:p>
        </p:txBody>
      </p:sp>
      <p:sp>
        <p:nvSpPr>
          <p:cNvPr id="26626"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graphicFrame>
        <p:nvGraphicFramePr>
          <p:cNvPr id="26627" name="Object 2"/>
          <p:cNvGraphicFramePr>
            <a:graphicFrameLocks noChangeAspect="1"/>
          </p:cNvGraphicFramePr>
          <p:nvPr/>
        </p:nvGraphicFramePr>
        <p:xfrm>
          <a:off x="2590800" y="2798763"/>
          <a:ext cx="4267200" cy="1011237"/>
        </p:xfrm>
        <a:graphic>
          <a:graphicData uri="http://schemas.openxmlformats.org/presentationml/2006/ole">
            <mc:AlternateContent xmlns:mc="http://schemas.openxmlformats.org/markup-compatibility/2006">
              <mc:Choice xmlns:v="urn:schemas-microsoft-com:vml" Requires="v">
                <p:oleObj spid="_x0000_s26701" name="Equation" r:id="rId3" imgW="1714500" imgH="406400" progId="Equation.3">
                  <p:embed/>
                </p:oleObj>
              </mc:Choice>
              <mc:Fallback>
                <p:oleObj name="Equation" r:id="rId3" imgW="1714500" imgH="4064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798763"/>
                        <a:ext cx="4267200"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6628" name="Object 3"/>
          <p:cNvGraphicFramePr>
            <a:graphicFrameLocks noChangeAspect="1"/>
          </p:cNvGraphicFramePr>
          <p:nvPr/>
        </p:nvGraphicFramePr>
        <p:xfrm>
          <a:off x="2520950" y="4398963"/>
          <a:ext cx="4489450" cy="1011237"/>
        </p:xfrm>
        <a:graphic>
          <a:graphicData uri="http://schemas.openxmlformats.org/presentationml/2006/ole">
            <mc:AlternateContent xmlns:mc="http://schemas.openxmlformats.org/markup-compatibility/2006">
              <mc:Choice xmlns:v="urn:schemas-microsoft-com:vml" Requires="v">
                <p:oleObj spid="_x0000_s26702" name="Equation" r:id="rId5" imgW="1803400" imgH="406400" progId="Equation.3">
                  <p:embed/>
                </p:oleObj>
              </mc:Choice>
              <mc:Fallback>
                <p:oleObj name="Equation" r:id="rId5" imgW="1803400" imgH="4064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0950" y="4398963"/>
                        <a:ext cx="4489450"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26629" name="Picture 6" descr="EcologyTo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Box 1"/>
          <p:cNvSpPr txBox="1">
            <a:spLocks noChangeArrowheads="1"/>
          </p:cNvSpPr>
          <p:nvPr/>
        </p:nvSpPr>
        <p:spPr bwMode="auto">
          <a:xfrm>
            <a:off x="1371600" y="5486400"/>
            <a:ext cx="69135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latin typeface="Arial" charset="0"/>
                <a:cs typeface="Arial" charset="0"/>
              </a:rPr>
              <a:t>But, these just tell us the growth rates of the two species, not who wins in competition or if they coexist.  The outcome of competition involves looking at when dN/dt = 0.</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ChangeArrowheads="1"/>
          </p:cNvSpPr>
          <p:nvPr/>
        </p:nvSpPr>
        <p:spPr bwMode="auto">
          <a:xfrm>
            <a:off x="533400" y="838200"/>
            <a:ext cx="82296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solidFill>
                  <a:srgbClr val="000000"/>
                </a:solidFill>
                <a:latin typeface="Arial" charset="0"/>
              </a:rPr>
              <a:t>V. Populations and Biotic Influences	</a:t>
            </a:r>
          </a:p>
          <a:p>
            <a:pPr>
              <a:tabLst>
                <a:tab pos="454025" algn="l"/>
                <a:tab pos="920750" algn="l"/>
                <a:tab pos="1373188" algn="l"/>
                <a:tab pos="1828800" algn="l"/>
                <a:tab pos="2284413" algn="l"/>
                <a:tab pos="2738438" algn="l"/>
              </a:tabLst>
            </a:pPr>
            <a:r>
              <a:rPr lang="en-US" sz="2000">
                <a:solidFill>
                  <a:srgbClr val="000000"/>
                </a:solidFill>
                <a:latin typeface="Arial" charset="0"/>
              </a:rPr>
              <a:t>	. . . . . . . </a:t>
            </a:r>
            <a:endParaRPr lang="en-US" sz="2000">
              <a:latin typeface="Arial" charset="0"/>
            </a:endParaRPr>
          </a:p>
          <a:p>
            <a:pPr marL="1354138" lvl="1" indent="-609600">
              <a:tabLst>
                <a:tab pos="454025" algn="l"/>
                <a:tab pos="920750" algn="l"/>
                <a:tab pos="1373188" algn="l"/>
                <a:tab pos="1828800" algn="l"/>
                <a:tab pos="2284413" algn="l"/>
                <a:tab pos="2738438" algn="l"/>
              </a:tabLst>
            </a:pPr>
            <a:r>
              <a:rPr lang="en-US" sz="2000">
                <a:latin typeface="Arial" charset="0"/>
              </a:rPr>
              <a:t>	3.	Simple Models of Competition --</a:t>
            </a:r>
          </a:p>
          <a:p>
            <a:pPr>
              <a:tabLst>
                <a:tab pos="454025" algn="l"/>
                <a:tab pos="920750" algn="l"/>
                <a:tab pos="1373188" algn="l"/>
                <a:tab pos="1828800" algn="l"/>
                <a:tab pos="2284413" algn="l"/>
                <a:tab pos="2738438" algn="l"/>
              </a:tabLst>
            </a:pPr>
            <a:r>
              <a:rPr lang="en-US" sz="2000">
                <a:latin typeface="Arial" charset="0"/>
              </a:rPr>
              <a:t>			a.	 </a:t>
            </a:r>
            <a:r>
              <a:rPr lang="en-US" sz="2000">
                <a:solidFill>
                  <a:srgbClr val="FF0000"/>
                </a:solidFill>
                <a:latin typeface="Arial" charset="0"/>
              </a:rPr>
              <a:t>Lotka-Volterra equations</a:t>
            </a:r>
            <a:r>
              <a:rPr lang="en-US" sz="2000">
                <a:latin typeface="Arial" charset="0"/>
              </a:rPr>
              <a:t> and isoclines</a:t>
            </a:r>
          </a:p>
          <a:p>
            <a:pPr>
              <a:tabLst>
                <a:tab pos="454025" algn="l"/>
                <a:tab pos="920750" algn="l"/>
                <a:tab pos="1373188" algn="l"/>
                <a:tab pos="1828800" algn="l"/>
                <a:tab pos="2284413" algn="l"/>
                <a:tab pos="2738438" algn="l"/>
              </a:tabLst>
            </a:pPr>
            <a:r>
              <a:rPr lang="en-US" sz="2000">
                <a:latin typeface="Arial" charset="0"/>
              </a:rPr>
              <a:t>				i)	extend logistic equation to two species</a:t>
            </a:r>
          </a:p>
          <a:p>
            <a:pPr>
              <a:tabLst>
                <a:tab pos="454025" algn="l"/>
                <a:tab pos="920750" algn="l"/>
                <a:tab pos="1373188" algn="l"/>
                <a:tab pos="1828800" algn="l"/>
                <a:tab pos="2284413" algn="l"/>
                <a:tab pos="2738438" algn="l"/>
              </a:tabLst>
            </a:pPr>
            <a:r>
              <a:rPr lang="en-US" sz="2000">
                <a:latin typeface="Arial" charset="0"/>
              </a:rPr>
              <a:t>				ii)	set equations to zero and derive isoclines</a:t>
            </a:r>
          </a:p>
          <a:p>
            <a:pPr>
              <a:tabLst>
                <a:tab pos="454025" algn="l"/>
                <a:tab pos="920750" algn="l"/>
                <a:tab pos="1373188" algn="l"/>
                <a:tab pos="1828800" algn="l"/>
                <a:tab pos="2284413" algn="l"/>
                <a:tab pos="2738438" algn="l"/>
              </a:tabLst>
            </a:pPr>
            <a:r>
              <a:rPr lang="en-US" sz="2000">
                <a:latin typeface="Arial" charset="0"/>
              </a:rPr>
              <a:t>				</a:t>
            </a:r>
          </a:p>
          <a:p>
            <a:pPr>
              <a:tabLst>
                <a:tab pos="454025" algn="l"/>
                <a:tab pos="920750" algn="l"/>
                <a:tab pos="1373188" algn="l"/>
                <a:tab pos="1828800" algn="l"/>
                <a:tab pos="2284413" algn="l"/>
                <a:tab pos="2738438" algn="l"/>
              </a:tabLst>
            </a:pPr>
            <a:r>
              <a:rPr lang="en-US" sz="2000">
                <a:latin typeface="Arial" charset="0"/>
              </a:rPr>
              <a:t>In both the previous two scenarios seen in the graphs, the growth rates of the two species go to zero.  So we can set our growth equations to zero to figure out what happens at equilibrium, when the growth rate of the species is zero.</a:t>
            </a:r>
          </a:p>
        </p:txBody>
      </p:sp>
      <p:sp>
        <p:nvSpPr>
          <p:cNvPr id="29698"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graphicFrame>
        <p:nvGraphicFramePr>
          <p:cNvPr id="29699" name="Object 2"/>
          <p:cNvGraphicFramePr>
            <a:graphicFrameLocks noChangeAspect="1"/>
          </p:cNvGraphicFramePr>
          <p:nvPr/>
        </p:nvGraphicFramePr>
        <p:xfrm>
          <a:off x="2078038" y="4800600"/>
          <a:ext cx="4837112" cy="1011238"/>
        </p:xfrm>
        <a:graphic>
          <a:graphicData uri="http://schemas.openxmlformats.org/presentationml/2006/ole">
            <mc:AlternateContent xmlns:mc="http://schemas.openxmlformats.org/markup-compatibility/2006">
              <mc:Choice xmlns:v="urn:schemas-microsoft-com:vml" Requires="v">
                <p:oleObj spid="_x0000_s29741" name="Equation" r:id="rId3" imgW="1943100" imgH="406400" progId="Equation.3">
                  <p:embed/>
                </p:oleObj>
              </mc:Choice>
              <mc:Fallback>
                <p:oleObj name="Equation" r:id="rId3" imgW="1943100" imgH="4064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8038" y="4800600"/>
                        <a:ext cx="4837112"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29700" name="Picture 11" descr="EcologyT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ChangeArrowheads="1"/>
          </p:cNvSpPr>
          <p:nvPr/>
        </p:nvSpPr>
        <p:spPr bwMode="auto">
          <a:xfrm>
            <a:off x="533400" y="838200"/>
            <a:ext cx="82296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solidFill>
                  <a:srgbClr val="000000"/>
                </a:solidFill>
                <a:latin typeface="Arial" charset="0"/>
              </a:rPr>
              <a:t>V. Populations and Biotic Influences	</a:t>
            </a:r>
          </a:p>
          <a:p>
            <a:pPr>
              <a:tabLst>
                <a:tab pos="454025" algn="l"/>
                <a:tab pos="920750" algn="l"/>
                <a:tab pos="1373188" algn="l"/>
                <a:tab pos="1828800" algn="l"/>
                <a:tab pos="2284413" algn="l"/>
                <a:tab pos="2738438" algn="l"/>
              </a:tabLst>
            </a:pPr>
            <a:r>
              <a:rPr lang="en-US" sz="2000">
                <a:solidFill>
                  <a:srgbClr val="000000"/>
                </a:solidFill>
                <a:latin typeface="Arial" charset="0"/>
              </a:rPr>
              <a:t>	. . . . . . . </a:t>
            </a:r>
            <a:endParaRPr lang="en-US" sz="2000">
              <a:latin typeface="Arial" charset="0"/>
            </a:endParaRPr>
          </a:p>
          <a:p>
            <a:pPr marL="1354138" lvl="1" indent="-609600">
              <a:tabLst>
                <a:tab pos="454025" algn="l"/>
                <a:tab pos="920750" algn="l"/>
                <a:tab pos="1373188" algn="l"/>
                <a:tab pos="1828800" algn="l"/>
                <a:tab pos="2284413" algn="l"/>
                <a:tab pos="2738438" algn="l"/>
              </a:tabLst>
            </a:pPr>
            <a:r>
              <a:rPr lang="en-US" sz="2000">
                <a:latin typeface="Arial" charset="0"/>
              </a:rPr>
              <a:t>	3.	Simple Models of Competition --</a:t>
            </a:r>
          </a:p>
          <a:p>
            <a:pPr>
              <a:tabLst>
                <a:tab pos="454025" algn="l"/>
                <a:tab pos="920750" algn="l"/>
                <a:tab pos="1373188" algn="l"/>
                <a:tab pos="1828800" algn="l"/>
                <a:tab pos="2284413" algn="l"/>
                <a:tab pos="2738438" algn="l"/>
              </a:tabLst>
            </a:pPr>
            <a:r>
              <a:rPr lang="en-US" sz="2000">
                <a:latin typeface="Arial" charset="0"/>
              </a:rPr>
              <a:t>			a.	 </a:t>
            </a:r>
            <a:r>
              <a:rPr lang="en-US" sz="2000">
                <a:solidFill>
                  <a:srgbClr val="FF0000"/>
                </a:solidFill>
                <a:latin typeface="Arial" charset="0"/>
              </a:rPr>
              <a:t>Lotka-Volterra equations</a:t>
            </a:r>
            <a:r>
              <a:rPr lang="en-US" sz="2000">
                <a:latin typeface="Arial" charset="0"/>
              </a:rPr>
              <a:t> and isoclines</a:t>
            </a:r>
          </a:p>
          <a:p>
            <a:pPr>
              <a:tabLst>
                <a:tab pos="454025" algn="l"/>
                <a:tab pos="920750" algn="l"/>
                <a:tab pos="1373188" algn="l"/>
                <a:tab pos="1828800" algn="l"/>
                <a:tab pos="2284413" algn="l"/>
                <a:tab pos="2738438" algn="l"/>
              </a:tabLst>
            </a:pPr>
            <a:r>
              <a:rPr lang="en-US" sz="2000">
                <a:latin typeface="Arial" charset="0"/>
              </a:rPr>
              <a:t>				i)	extend logistic equation to two species</a:t>
            </a:r>
          </a:p>
          <a:p>
            <a:pPr>
              <a:tabLst>
                <a:tab pos="454025" algn="l"/>
                <a:tab pos="920750" algn="l"/>
                <a:tab pos="1373188" algn="l"/>
                <a:tab pos="1828800" algn="l"/>
                <a:tab pos="2284413" algn="l"/>
                <a:tab pos="2738438" algn="l"/>
              </a:tabLst>
            </a:pPr>
            <a:r>
              <a:rPr lang="en-US" sz="2000">
                <a:latin typeface="Arial" charset="0"/>
              </a:rPr>
              <a:t>				ii)	set equations to zero and derive isoclines</a:t>
            </a:r>
          </a:p>
          <a:p>
            <a:pPr>
              <a:tabLst>
                <a:tab pos="454025" algn="l"/>
                <a:tab pos="920750" algn="l"/>
                <a:tab pos="1373188" algn="l"/>
                <a:tab pos="1828800" algn="l"/>
                <a:tab pos="2284413" algn="l"/>
                <a:tab pos="2738438" algn="l"/>
              </a:tabLst>
            </a:pPr>
            <a:r>
              <a:rPr lang="en-US" sz="2000">
                <a:latin typeface="Arial" charset="0"/>
              </a:rPr>
              <a:t>				</a:t>
            </a:r>
          </a:p>
          <a:p>
            <a:pPr>
              <a:tabLst>
                <a:tab pos="454025" algn="l"/>
                <a:tab pos="920750" algn="l"/>
                <a:tab pos="1373188" algn="l"/>
                <a:tab pos="1828800" algn="l"/>
                <a:tab pos="2284413" algn="l"/>
                <a:tab pos="2738438" algn="l"/>
              </a:tabLst>
            </a:pPr>
            <a:endParaRPr lang="en-US" sz="2000">
              <a:latin typeface="Arial" charset="0"/>
            </a:endParaRPr>
          </a:p>
        </p:txBody>
      </p:sp>
      <p:sp>
        <p:nvSpPr>
          <p:cNvPr id="30722"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graphicFrame>
        <p:nvGraphicFramePr>
          <p:cNvPr id="30723" name="Object 2"/>
          <p:cNvGraphicFramePr>
            <a:graphicFrameLocks noChangeAspect="1"/>
          </p:cNvGraphicFramePr>
          <p:nvPr/>
        </p:nvGraphicFramePr>
        <p:xfrm>
          <a:off x="2078038" y="2971800"/>
          <a:ext cx="4837112" cy="1011238"/>
        </p:xfrm>
        <a:graphic>
          <a:graphicData uri="http://schemas.openxmlformats.org/presentationml/2006/ole">
            <mc:AlternateContent xmlns:mc="http://schemas.openxmlformats.org/markup-compatibility/2006">
              <mc:Choice xmlns:v="urn:schemas-microsoft-com:vml" Requires="v">
                <p:oleObj spid="_x0000_s30858" name="Equation" r:id="rId3" imgW="1943100" imgH="406400" progId="Equation.3">
                  <p:embed/>
                </p:oleObj>
              </mc:Choice>
              <mc:Fallback>
                <p:oleObj name="Equation" r:id="rId3" imgW="1943100" imgH="4064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8038" y="2971800"/>
                        <a:ext cx="4837112"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30724" name="Object 3"/>
          <p:cNvGraphicFramePr>
            <a:graphicFrameLocks noChangeAspect="1"/>
          </p:cNvGraphicFramePr>
          <p:nvPr/>
        </p:nvGraphicFramePr>
        <p:xfrm>
          <a:off x="3097213" y="4114800"/>
          <a:ext cx="2908300" cy="442913"/>
        </p:xfrm>
        <a:graphic>
          <a:graphicData uri="http://schemas.openxmlformats.org/presentationml/2006/ole">
            <mc:AlternateContent xmlns:mc="http://schemas.openxmlformats.org/markup-compatibility/2006">
              <mc:Choice xmlns:v="urn:schemas-microsoft-com:vml" Requires="v">
                <p:oleObj spid="_x0000_s30859" name="Equation" r:id="rId5" imgW="1168400" imgH="177800" progId="Equation.3">
                  <p:embed/>
                </p:oleObj>
              </mc:Choice>
              <mc:Fallback>
                <p:oleObj name="Equation" r:id="rId5" imgW="1168400" imgH="1778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7213" y="4114800"/>
                        <a:ext cx="29083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30725" name="Object 4"/>
          <p:cNvGraphicFramePr>
            <a:graphicFrameLocks noChangeAspect="1"/>
          </p:cNvGraphicFramePr>
          <p:nvPr/>
        </p:nvGraphicFramePr>
        <p:xfrm>
          <a:off x="3316288" y="4953000"/>
          <a:ext cx="2371725" cy="442913"/>
        </p:xfrm>
        <a:graphic>
          <a:graphicData uri="http://schemas.openxmlformats.org/presentationml/2006/ole">
            <mc:AlternateContent xmlns:mc="http://schemas.openxmlformats.org/markup-compatibility/2006">
              <mc:Choice xmlns:v="urn:schemas-microsoft-com:vml" Requires="v">
                <p:oleObj spid="_x0000_s30860" name="Equation" r:id="rId7" imgW="952500" imgH="177800" progId="Equation.3">
                  <p:embed/>
                </p:oleObj>
              </mc:Choice>
              <mc:Fallback>
                <p:oleObj name="Equation" r:id="rId7" imgW="952500" imgH="1778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6288" y="4953000"/>
                        <a:ext cx="2371725"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30726" name="Object 5"/>
          <p:cNvGraphicFramePr>
            <a:graphicFrameLocks noChangeAspect="1"/>
          </p:cNvGraphicFramePr>
          <p:nvPr/>
        </p:nvGraphicFramePr>
        <p:xfrm>
          <a:off x="3313113" y="5729288"/>
          <a:ext cx="2433637" cy="442912"/>
        </p:xfrm>
        <a:graphic>
          <a:graphicData uri="http://schemas.openxmlformats.org/presentationml/2006/ole">
            <mc:AlternateContent xmlns:mc="http://schemas.openxmlformats.org/markup-compatibility/2006">
              <mc:Choice xmlns:v="urn:schemas-microsoft-com:vml" Requires="v">
                <p:oleObj spid="_x0000_s30861" name="Equation" r:id="rId9" imgW="977900" imgH="177800" progId="Equation.3">
                  <p:embed/>
                </p:oleObj>
              </mc:Choice>
              <mc:Fallback>
                <p:oleObj name="Equation" r:id="rId9" imgW="977900" imgH="1778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13113" y="5729288"/>
                        <a:ext cx="2433637"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30727" name="Picture 8" descr="EcologyTop"/>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533400" y="838200"/>
            <a:ext cx="82296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solidFill>
                  <a:srgbClr val="000000"/>
                </a:solidFill>
                <a:latin typeface="Arial" charset="0"/>
              </a:rPr>
              <a:t>V. Populations and Biotic Influences	</a:t>
            </a:r>
          </a:p>
          <a:p>
            <a:pPr>
              <a:tabLst>
                <a:tab pos="454025" algn="l"/>
                <a:tab pos="920750" algn="l"/>
                <a:tab pos="1373188" algn="l"/>
                <a:tab pos="1828800" algn="l"/>
                <a:tab pos="2284413" algn="l"/>
                <a:tab pos="2738438" algn="l"/>
              </a:tabLst>
            </a:pPr>
            <a:r>
              <a:rPr lang="en-US" sz="2000">
                <a:solidFill>
                  <a:srgbClr val="000000"/>
                </a:solidFill>
                <a:latin typeface="Arial" charset="0"/>
              </a:rPr>
              <a:t>	. . . . . . . </a:t>
            </a:r>
            <a:endParaRPr lang="en-US" sz="2000">
              <a:latin typeface="Arial" charset="0"/>
            </a:endParaRPr>
          </a:p>
          <a:p>
            <a:pPr marL="1354138" lvl="1" indent="-609600">
              <a:tabLst>
                <a:tab pos="454025" algn="l"/>
                <a:tab pos="920750" algn="l"/>
                <a:tab pos="1373188" algn="l"/>
                <a:tab pos="1828800" algn="l"/>
                <a:tab pos="2284413" algn="l"/>
                <a:tab pos="2738438" algn="l"/>
              </a:tabLst>
            </a:pPr>
            <a:r>
              <a:rPr lang="en-US" sz="2000">
                <a:latin typeface="Arial" charset="0"/>
              </a:rPr>
              <a:t>	3.	Simple Models of Competition --</a:t>
            </a:r>
          </a:p>
          <a:p>
            <a:pPr>
              <a:tabLst>
                <a:tab pos="454025" algn="l"/>
                <a:tab pos="920750" algn="l"/>
                <a:tab pos="1373188" algn="l"/>
                <a:tab pos="1828800" algn="l"/>
                <a:tab pos="2284413" algn="l"/>
                <a:tab pos="2738438" algn="l"/>
              </a:tabLst>
            </a:pPr>
            <a:r>
              <a:rPr lang="en-US" sz="2000">
                <a:latin typeface="Arial" charset="0"/>
              </a:rPr>
              <a:t>			a.	 </a:t>
            </a:r>
            <a:r>
              <a:rPr lang="en-US" sz="2000">
                <a:solidFill>
                  <a:srgbClr val="FF0000"/>
                </a:solidFill>
                <a:latin typeface="Arial" charset="0"/>
              </a:rPr>
              <a:t>Lotka-Volterra equations</a:t>
            </a:r>
            <a:r>
              <a:rPr lang="en-US" sz="2000">
                <a:latin typeface="Arial" charset="0"/>
              </a:rPr>
              <a:t> and isoclines</a:t>
            </a:r>
          </a:p>
          <a:p>
            <a:pPr>
              <a:tabLst>
                <a:tab pos="454025" algn="l"/>
                <a:tab pos="920750" algn="l"/>
                <a:tab pos="1373188" algn="l"/>
                <a:tab pos="1828800" algn="l"/>
                <a:tab pos="2284413" algn="l"/>
                <a:tab pos="2738438" algn="l"/>
              </a:tabLst>
            </a:pPr>
            <a:r>
              <a:rPr lang="en-US" sz="2000">
                <a:latin typeface="Arial" charset="0"/>
              </a:rPr>
              <a:t>				i)	extend logistic equation to two species</a:t>
            </a:r>
          </a:p>
          <a:p>
            <a:pPr>
              <a:tabLst>
                <a:tab pos="454025" algn="l"/>
                <a:tab pos="920750" algn="l"/>
                <a:tab pos="1373188" algn="l"/>
                <a:tab pos="1828800" algn="l"/>
                <a:tab pos="2284413" algn="l"/>
                <a:tab pos="2738438" algn="l"/>
              </a:tabLst>
            </a:pPr>
            <a:r>
              <a:rPr lang="en-US" sz="2000">
                <a:latin typeface="Arial" charset="0"/>
              </a:rPr>
              <a:t>				ii)	set equations to zero and derive isoclines</a:t>
            </a:r>
          </a:p>
          <a:p>
            <a:pPr>
              <a:tabLst>
                <a:tab pos="454025" algn="l"/>
                <a:tab pos="920750" algn="l"/>
                <a:tab pos="1373188" algn="l"/>
                <a:tab pos="1828800" algn="l"/>
                <a:tab pos="2284413" algn="l"/>
                <a:tab pos="2738438" algn="l"/>
              </a:tabLst>
            </a:pPr>
            <a:r>
              <a:rPr lang="en-US" sz="2000">
                <a:latin typeface="Arial" charset="0"/>
              </a:rPr>
              <a:t>				</a:t>
            </a:r>
          </a:p>
          <a:p>
            <a:pPr>
              <a:tabLst>
                <a:tab pos="454025" algn="l"/>
                <a:tab pos="920750" algn="l"/>
                <a:tab pos="1373188" algn="l"/>
                <a:tab pos="1828800" algn="l"/>
                <a:tab pos="2284413" algn="l"/>
                <a:tab pos="2738438" algn="l"/>
              </a:tabLst>
            </a:pPr>
            <a:endParaRPr lang="en-US" sz="2000">
              <a:latin typeface="Arial" charset="0"/>
            </a:endParaRPr>
          </a:p>
        </p:txBody>
      </p:sp>
      <p:sp>
        <p:nvSpPr>
          <p:cNvPr id="31746"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graphicFrame>
        <p:nvGraphicFramePr>
          <p:cNvPr id="31747" name="Object 2"/>
          <p:cNvGraphicFramePr>
            <a:graphicFrameLocks noChangeAspect="1"/>
          </p:cNvGraphicFramePr>
          <p:nvPr/>
        </p:nvGraphicFramePr>
        <p:xfrm>
          <a:off x="2078038" y="2971800"/>
          <a:ext cx="4837112" cy="1011238"/>
        </p:xfrm>
        <a:graphic>
          <a:graphicData uri="http://schemas.openxmlformats.org/presentationml/2006/ole">
            <mc:AlternateContent xmlns:mc="http://schemas.openxmlformats.org/markup-compatibility/2006">
              <mc:Choice xmlns:v="urn:schemas-microsoft-com:vml" Requires="v">
                <p:oleObj spid="_x0000_s31885" name="Equation" r:id="rId3" imgW="1943100" imgH="406400" progId="Equation.3">
                  <p:embed/>
                </p:oleObj>
              </mc:Choice>
              <mc:Fallback>
                <p:oleObj name="Equation" r:id="rId3" imgW="1943100" imgH="4064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8038" y="2971800"/>
                        <a:ext cx="4837112"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31748" name="Object 3"/>
          <p:cNvGraphicFramePr>
            <a:graphicFrameLocks noChangeAspect="1"/>
          </p:cNvGraphicFramePr>
          <p:nvPr/>
        </p:nvGraphicFramePr>
        <p:xfrm>
          <a:off x="3097213" y="4114800"/>
          <a:ext cx="2908300" cy="442913"/>
        </p:xfrm>
        <a:graphic>
          <a:graphicData uri="http://schemas.openxmlformats.org/presentationml/2006/ole">
            <mc:AlternateContent xmlns:mc="http://schemas.openxmlformats.org/markup-compatibility/2006">
              <mc:Choice xmlns:v="urn:schemas-microsoft-com:vml" Requires="v">
                <p:oleObj spid="_x0000_s31886" name="Equation" r:id="rId5" imgW="1168400" imgH="177800" progId="Equation.3">
                  <p:embed/>
                </p:oleObj>
              </mc:Choice>
              <mc:Fallback>
                <p:oleObj name="Equation" r:id="rId5" imgW="1168400" imgH="1778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7213" y="4114800"/>
                        <a:ext cx="29083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31749" name="Object 4"/>
          <p:cNvGraphicFramePr>
            <a:graphicFrameLocks noChangeAspect="1"/>
          </p:cNvGraphicFramePr>
          <p:nvPr/>
        </p:nvGraphicFramePr>
        <p:xfrm>
          <a:off x="3316288" y="4953000"/>
          <a:ext cx="2371725" cy="442913"/>
        </p:xfrm>
        <a:graphic>
          <a:graphicData uri="http://schemas.openxmlformats.org/presentationml/2006/ole">
            <mc:AlternateContent xmlns:mc="http://schemas.openxmlformats.org/markup-compatibility/2006">
              <mc:Choice xmlns:v="urn:schemas-microsoft-com:vml" Requires="v">
                <p:oleObj spid="_x0000_s31887" name="Equation" r:id="rId7" imgW="952500" imgH="177800" progId="Equation.3">
                  <p:embed/>
                </p:oleObj>
              </mc:Choice>
              <mc:Fallback>
                <p:oleObj name="Equation" r:id="rId7" imgW="952500" imgH="1778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6288" y="4953000"/>
                        <a:ext cx="2371725"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31750" name="Object 5"/>
          <p:cNvGraphicFramePr>
            <a:graphicFrameLocks noChangeAspect="1"/>
          </p:cNvGraphicFramePr>
          <p:nvPr/>
        </p:nvGraphicFramePr>
        <p:xfrm>
          <a:off x="3313113" y="5729288"/>
          <a:ext cx="2433637" cy="442912"/>
        </p:xfrm>
        <a:graphic>
          <a:graphicData uri="http://schemas.openxmlformats.org/presentationml/2006/ole">
            <mc:AlternateContent xmlns:mc="http://schemas.openxmlformats.org/markup-compatibility/2006">
              <mc:Choice xmlns:v="urn:schemas-microsoft-com:vml" Requires="v">
                <p:oleObj spid="_x0000_s31888" name="Equation" r:id="rId9" imgW="977900" imgH="177800" progId="Equation.3">
                  <p:embed/>
                </p:oleObj>
              </mc:Choice>
              <mc:Fallback>
                <p:oleObj name="Equation" r:id="rId9" imgW="977900" imgH="1778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13113" y="5729288"/>
                        <a:ext cx="2433637"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31751" name="Picture 8" descr="EcologyTop"/>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Rectangle 9"/>
          <p:cNvSpPr>
            <a:spLocks noChangeArrowheads="1"/>
          </p:cNvSpPr>
          <p:nvPr/>
        </p:nvSpPr>
        <p:spPr bwMode="auto">
          <a:xfrm>
            <a:off x="2743200" y="4724400"/>
            <a:ext cx="3581400" cy="9144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53" name="Text Box 10"/>
          <p:cNvSpPr txBox="1">
            <a:spLocks noChangeArrowheads="1"/>
          </p:cNvSpPr>
          <p:nvPr/>
        </p:nvSpPr>
        <p:spPr bwMode="auto">
          <a:xfrm>
            <a:off x="6400800" y="4648200"/>
            <a:ext cx="2743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solidFill>
                  <a:srgbClr val="FF0000"/>
                </a:solidFill>
                <a:latin typeface="Arial" charset="0"/>
              </a:rPr>
              <a:t>It also describes a line on our graph of N</a:t>
            </a:r>
            <a:r>
              <a:rPr lang="en-US" sz="2000" baseline="-25000">
                <a:solidFill>
                  <a:srgbClr val="FF0000"/>
                </a:solidFill>
                <a:latin typeface="Arial" charset="0"/>
              </a:rPr>
              <a:t>1</a:t>
            </a:r>
            <a:r>
              <a:rPr lang="en-US" sz="2000">
                <a:solidFill>
                  <a:srgbClr val="FF0000"/>
                </a:solidFill>
                <a:latin typeface="Arial" charset="0"/>
              </a:rPr>
              <a:t> against N</a:t>
            </a:r>
            <a:r>
              <a:rPr lang="en-US" sz="2000" baseline="-25000">
                <a:solidFill>
                  <a:srgbClr val="FF0000"/>
                </a:solidFill>
                <a:latin typeface="Arial" charset="0"/>
              </a:rPr>
              <a:t>2</a:t>
            </a:r>
            <a:r>
              <a:rPr lang="en-US" sz="2000">
                <a:solidFill>
                  <a:srgbClr val="FF0000"/>
                </a:solidFill>
                <a:latin typeface="Arial" charset="0"/>
              </a:rPr>
              <a:t>.</a:t>
            </a:r>
            <a:endParaRPr lang="en-US" sz="2000">
              <a:latin typeface="Arial" charset="0"/>
            </a:endParaRPr>
          </a:p>
        </p:txBody>
      </p:sp>
      <p:sp>
        <p:nvSpPr>
          <p:cNvPr id="31754" name="Text Box 11"/>
          <p:cNvSpPr txBox="1">
            <a:spLocks noChangeArrowheads="1"/>
          </p:cNvSpPr>
          <p:nvPr/>
        </p:nvSpPr>
        <p:spPr bwMode="auto">
          <a:xfrm>
            <a:off x="0" y="4495800"/>
            <a:ext cx="2743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solidFill>
                  <a:srgbClr val="FF0000"/>
                </a:solidFill>
                <a:latin typeface="Arial" charset="0"/>
              </a:rPr>
              <a:t>What does this mean?  This is true when the growth rate of the species is zero.</a:t>
            </a:r>
            <a:endParaRPr lang="en-US" sz="200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9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9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4547</TotalTime>
  <Words>1377</Words>
  <Application>Microsoft Macintosh PowerPoint</Application>
  <PresentationFormat>On-screen Show (4:3)</PresentationFormat>
  <Paragraphs>480</Paragraphs>
  <Slides>50</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Blank Presentation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Biological Science, FSU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 PCB 3044 -- Fall 2003</dc:title>
  <dc:creator>T. Miller</dc:creator>
  <cp:lastModifiedBy>Thomas Miller</cp:lastModifiedBy>
  <cp:revision>230</cp:revision>
  <dcterms:created xsi:type="dcterms:W3CDTF">2010-10-19T14:11:25Z</dcterms:created>
  <dcterms:modified xsi:type="dcterms:W3CDTF">2016-10-19T16:36:58Z</dcterms:modified>
</cp:coreProperties>
</file>