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Microsoft_Equation1.bin" ContentType="application/vnd.openxmlformats-officedocument.oleObject"/>
  <Override PartName="/ppt/notesSlides/notesSlide3.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638" r:id="rId2"/>
    <p:sldId id="641" r:id="rId3"/>
    <p:sldId id="642" r:id="rId4"/>
    <p:sldId id="650" r:id="rId5"/>
    <p:sldId id="651" r:id="rId6"/>
    <p:sldId id="652" r:id="rId7"/>
    <p:sldId id="653" r:id="rId8"/>
    <p:sldId id="654" r:id="rId9"/>
    <p:sldId id="666" r:id="rId10"/>
    <p:sldId id="643" r:id="rId11"/>
    <p:sldId id="644" r:id="rId12"/>
    <p:sldId id="645" r:id="rId13"/>
    <p:sldId id="646" r:id="rId14"/>
    <p:sldId id="647" r:id="rId15"/>
    <p:sldId id="667" r:id="rId16"/>
    <p:sldId id="648" r:id="rId17"/>
    <p:sldId id="655" r:id="rId18"/>
    <p:sldId id="657" r:id="rId19"/>
    <p:sldId id="658" r:id="rId20"/>
    <p:sldId id="659" r:id="rId21"/>
    <p:sldId id="660" r:id="rId22"/>
    <p:sldId id="661" r:id="rId23"/>
    <p:sldId id="662" r:id="rId24"/>
    <p:sldId id="663" r:id="rId25"/>
    <p:sldId id="664" r:id="rId26"/>
    <p:sldId id="665" r:id="rId27"/>
    <p:sldId id="51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884" autoAdjust="0"/>
  </p:normalViewPr>
  <p:slideViewPr>
    <p:cSldViewPr>
      <p:cViewPr varScale="1">
        <p:scale>
          <a:sx n="104" d="100"/>
          <a:sy n="104" d="100"/>
        </p:scale>
        <p:origin x="-12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10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homasmiller:Teaching:PCB%203043%20Fall%202013%20&#402;:Assignments%202013:LigiaNiche_2013.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Verdana"/>
                <a:ea typeface="Verdana"/>
                <a:cs typeface="Verdana"/>
              </a:defRPr>
            </a:pPr>
            <a:r>
              <a:rPr lang="en-US"/>
              <a:t>Ligia Distribution</a:t>
            </a:r>
          </a:p>
        </c:rich>
      </c:tx>
      <c:layout>
        <c:manualLayout>
          <c:xMode val="edge"/>
          <c:yMode val="edge"/>
          <c:x val="0.331104414065506"/>
          <c:y val="0.0347826086956522"/>
        </c:manualLayout>
      </c:layout>
      <c:overlay val="0"/>
      <c:spPr>
        <a:noFill/>
        <a:ln w="25400">
          <a:noFill/>
        </a:ln>
      </c:spPr>
    </c:title>
    <c:autoTitleDeleted val="0"/>
    <c:plotArea>
      <c:layout>
        <c:manualLayout>
          <c:layoutTarget val="inner"/>
          <c:xMode val="edge"/>
          <c:yMode val="edge"/>
          <c:x val="0.167224489895901"/>
          <c:y val="0.200000318444801"/>
          <c:w val="0.725754286148211"/>
          <c:h val="0.582609623295723"/>
        </c:manualLayout>
      </c:layout>
      <c:scatterChart>
        <c:scatterStyle val="lineMarker"/>
        <c:varyColors val="0"/>
        <c:ser>
          <c:idx val="0"/>
          <c:order val="0"/>
          <c:tx>
            <c:v>Ligia</c:v>
          </c:tx>
          <c:spPr>
            <a:ln w="12700">
              <a:solidFill>
                <a:srgbClr val="FCF305"/>
              </a:solidFill>
              <a:prstDash val="solid"/>
            </a:ln>
          </c:spPr>
          <c:marker>
            <c:symbol val="diamond"/>
            <c:size val="5"/>
            <c:spPr>
              <a:solidFill>
                <a:srgbClr val="FCF305"/>
              </a:solidFill>
              <a:ln>
                <a:solidFill>
                  <a:srgbClr val="FCF305"/>
                </a:solidFill>
                <a:prstDash val="solid"/>
              </a:ln>
            </c:spPr>
          </c:marker>
          <c:xVal>
            <c:numRef>
              <c:f>Sheet1!$B$5:$B$20</c:f>
              <c:numCache>
                <c:formatCode>General</c:formatCode>
                <c:ptCount val="1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numCache>
            </c:numRef>
          </c:xVal>
          <c:yVal>
            <c:numRef>
              <c:f>Sheet1!$C$5:$C$20</c:f>
              <c:numCache>
                <c:formatCode>General</c:formatCode>
                <c:ptCount val="16"/>
                <c:pt idx="0">
                  <c:v>0.0</c:v>
                </c:pt>
                <c:pt idx="1">
                  <c:v>70.0</c:v>
                </c:pt>
                <c:pt idx="2">
                  <c:v>125.0</c:v>
                </c:pt>
                <c:pt idx="3">
                  <c:v>144.0</c:v>
                </c:pt>
                <c:pt idx="4">
                  <c:v>164.0</c:v>
                </c:pt>
                <c:pt idx="5">
                  <c:v>200.0</c:v>
                </c:pt>
                <c:pt idx="6">
                  <c:v>289.0</c:v>
                </c:pt>
                <c:pt idx="7">
                  <c:v>363.0</c:v>
                </c:pt>
                <c:pt idx="8">
                  <c:v>431.0</c:v>
                </c:pt>
                <c:pt idx="9">
                  <c:v>389.0</c:v>
                </c:pt>
                <c:pt idx="10">
                  <c:v>288.0</c:v>
                </c:pt>
                <c:pt idx="11">
                  <c:v>247.0</c:v>
                </c:pt>
                <c:pt idx="12">
                  <c:v>18.0</c:v>
                </c:pt>
                <c:pt idx="13">
                  <c:v>0.0</c:v>
                </c:pt>
                <c:pt idx="14">
                  <c:v>0.0</c:v>
                </c:pt>
                <c:pt idx="15">
                  <c:v>0.0</c:v>
                </c:pt>
              </c:numCache>
            </c:numRef>
          </c:yVal>
          <c:smooth val="0"/>
        </c:ser>
        <c:ser>
          <c:idx val="1"/>
          <c:order val="1"/>
          <c:tx>
            <c:v>triggerfish</c:v>
          </c:tx>
          <c:spPr>
            <a:ln w="12700">
              <a:solidFill>
                <a:srgbClr val="CCFFFF"/>
              </a:solidFill>
              <a:prstDash val="solid"/>
            </a:ln>
          </c:spPr>
          <c:marker>
            <c:symbol val="square"/>
            <c:size val="5"/>
            <c:spPr>
              <a:solidFill>
                <a:srgbClr val="CCFFFF"/>
              </a:solidFill>
              <a:ln>
                <a:solidFill>
                  <a:srgbClr val="CCFFFF"/>
                </a:solidFill>
                <a:prstDash val="solid"/>
              </a:ln>
            </c:spPr>
          </c:marker>
          <c:xVal>
            <c:numRef>
              <c:f>Sheet1!$B$5:$B$20</c:f>
              <c:numCache>
                <c:formatCode>General</c:formatCode>
                <c:ptCount val="1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numCache>
            </c:numRef>
          </c:xVal>
          <c:yVal>
            <c:numRef>
              <c:f>Sheet1!$D$5:$D$20</c:f>
              <c:numCache>
                <c:formatCode>General</c:formatCode>
                <c:ptCount val="16"/>
                <c:pt idx="0">
                  <c:v>0.0</c:v>
                </c:pt>
                <c:pt idx="1">
                  <c:v>0.0</c:v>
                </c:pt>
                <c:pt idx="2">
                  <c:v>0.0</c:v>
                </c:pt>
                <c:pt idx="3">
                  <c:v>0.0</c:v>
                </c:pt>
                <c:pt idx="4">
                  <c:v>0.0</c:v>
                </c:pt>
                <c:pt idx="5">
                  <c:v>0.0</c:v>
                </c:pt>
                <c:pt idx="6">
                  <c:v>0.0</c:v>
                </c:pt>
                <c:pt idx="7">
                  <c:v>0.0</c:v>
                </c:pt>
                <c:pt idx="8">
                  <c:v>2.0</c:v>
                </c:pt>
                <c:pt idx="9">
                  <c:v>8.0</c:v>
                </c:pt>
                <c:pt idx="10">
                  <c:v>15.0</c:v>
                </c:pt>
                <c:pt idx="11">
                  <c:v>21.0</c:v>
                </c:pt>
                <c:pt idx="12">
                  <c:v>28.0</c:v>
                </c:pt>
                <c:pt idx="13">
                  <c:v>43.0</c:v>
                </c:pt>
                <c:pt idx="14">
                  <c:v>46.0</c:v>
                </c:pt>
                <c:pt idx="15">
                  <c:v>45.0</c:v>
                </c:pt>
              </c:numCache>
            </c:numRef>
          </c:yVal>
          <c:smooth val="0"/>
        </c:ser>
        <c:ser>
          <c:idx val="2"/>
          <c:order val="2"/>
          <c:tx>
            <c:v>Gamarus</c:v>
          </c:tx>
          <c:spPr>
            <a:ln w="12700">
              <a:solidFill>
                <a:srgbClr val="FF99CC"/>
              </a:solidFill>
              <a:prstDash val="solid"/>
            </a:ln>
          </c:spPr>
          <c:marker>
            <c:symbol val="triangle"/>
            <c:size val="5"/>
            <c:spPr>
              <a:solidFill>
                <a:srgbClr val="FF99CC"/>
              </a:solidFill>
              <a:ln>
                <a:solidFill>
                  <a:srgbClr val="FF99CC"/>
                </a:solidFill>
                <a:prstDash val="solid"/>
              </a:ln>
            </c:spPr>
          </c:marker>
          <c:xVal>
            <c:numRef>
              <c:f>Sheet1!$B$5:$B$20</c:f>
              <c:numCache>
                <c:formatCode>General</c:formatCode>
                <c:ptCount val="1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numCache>
            </c:numRef>
          </c:xVal>
          <c:yVal>
            <c:numRef>
              <c:f>Sheet1!$E$5:$E$20</c:f>
              <c:numCache>
                <c:formatCode>General</c:formatCode>
                <c:ptCount val="16"/>
                <c:pt idx="0">
                  <c:v>150.0</c:v>
                </c:pt>
                <c:pt idx="1">
                  <c:v>251.0</c:v>
                </c:pt>
                <c:pt idx="2">
                  <c:v>312.0</c:v>
                </c:pt>
                <c:pt idx="3">
                  <c:v>432.0</c:v>
                </c:pt>
                <c:pt idx="4">
                  <c:v>491.0</c:v>
                </c:pt>
                <c:pt idx="5">
                  <c:v>500.0</c:v>
                </c:pt>
                <c:pt idx="6">
                  <c:v>432.0</c:v>
                </c:pt>
                <c:pt idx="7">
                  <c:v>401.0</c:v>
                </c:pt>
                <c:pt idx="8">
                  <c:v>360.0</c:v>
                </c:pt>
                <c:pt idx="9">
                  <c:v>324.0</c:v>
                </c:pt>
                <c:pt idx="10">
                  <c:v>255.0</c:v>
                </c:pt>
                <c:pt idx="11">
                  <c:v>123.0</c:v>
                </c:pt>
                <c:pt idx="12">
                  <c:v>60.0</c:v>
                </c:pt>
                <c:pt idx="13">
                  <c:v>0.0</c:v>
                </c:pt>
                <c:pt idx="14">
                  <c:v>0.0</c:v>
                </c:pt>
                <c:pt idx="15">
                  <c:v>0.0</c:v>
                </c:pt>
              </c:numCache>
            </c:numRef>
          </c:yVal>
          <c:smooth val="0"/>
        </c:ser>
        <c:dLbls>
          <c:showLegendKey val="0"/>
          <c:showVal val="0"/>
          <c:showCatName val="0"/>
          <c:showSerName val="0"/>
          <c:showPercent val="0"/>
          <c:showBubbleSize val="0"/>
        </c:dLbls>
        <c:axId val="2124536856"/>
        <c:axId val="2124528888"/>
      </c:scatterChart>
      <c:valAx>
        <c:axId val="2124536856"/>
        <c:scaling>
          <c:orientation val="minMax"/>
          <c:max val="160.0"/>
          <c:min val="0.0"/>
        </c:scaling>
        <c:delete val="0"/>
        <c:axPos val="b"/>
        <c:title>
          <c:tx>
            <c:rich>
              <a:bodyPr/>
              <a:lstStyle/>
              <a:p>
                <a:pPr>
                  <a:defRPr sz="1100" b="1" i="0" u="none" strike="noStrike" baseline="0">
                    <a:solidFill>
                      <a:srgbClr val="000000"/>
                    </a:solidFill>
                    <a:latin typeface="Verdana"/>
                    <a:ea typeface="Verdana"/>
                    <a:cs typeface="Verdana"/>
                  </a:defRPr>
                </a:pPr>
                <a:r>
                  <a:rPr lang="en-US"/>
                  <a:t>Depth</a:t>
                </a:r>
              </a:p>
            </c:rich>
          </c:tx>
          <c:layout>
            <c:manualLayout>
              <c:xMode val="edge"/>
              <c:yMode val="edge"/>
              <c:x val="0.458195131960296"/>
              <c:y val="0.878262238959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Verdana"/>
                <a:ea typeface="Verdana"/>
                <a:cs typeface="Verdana"/>
              </a:defRPr>
            </a:pPr>
            <a:endParaRPr lang="en-US"/>
          </a:p>
        </c:txPr>
        <c:crossAx val="2124528888"/>
        <c:crosses val="autoZero"/>
        <c:crossBetween val="midCat"/>
      </c:valAx>
      <c:valAx>
        <c:axId val="2124528888"/>
        <c:scaling>
          <c:orientation val="minMax"/>
          <c:min val="0.0"/>
        </c:scaling>
        <c:delete val="0"/>
        <c:axPos val="l"/>
        <c:title>
          <c:tx>
            <c:rich>
              <a:bodyPr/>
              <a:lstStyle/>
              <a:p>
                <a:pPr>
                  <a:defRPr sz="900" b="1" i="0" u="none" strike="noStrike" baseline="0">
                    <a:solidFill>
                      <a:srgbClr val="000000"/>
                    </a:solidFill>
                    <a:latin typeface="Verdana"/>
                    <a:ea typeface="Verdana"/>
                    <a:cs typeface="Verdana"/>
                  </a:defRPr>
                </a:pPr>
                <a:r>
                  <a:rPr lang="en-US"/>
                  <a:t>Numbers of Ligia per Plot</a:t>
                </a:r>
              </a:p>
            </c:rich>
          </c:tx>
          <c:layout>
            <c:manualLayout>
              <c:xMode val="edge"/>
              <c:yMode val="edge"/>
              <c:x val="0.0200669419579881"/>
              <c:y val="0.20000034234851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Verdana"/>
                <a:ea typeface="Verdana"/>
                <a:cs typeface="Verdana"/>
              </a:defRPr>
            </a:pPr>
            <a:endParaRPr lang="en-US"/>
          </a:p>
        </c:txPr>
        <c:crossAx val="2124536856"/>
        <c:crosses val="autoZero"/>
        <c:crossBetween val="midCat"/>
      </c:valAx>
      <c:spPr>
        <a:solidFill>
          <a:srgbClr val="333333"/>
        </a:solidFill>
        <a:ln w="12700">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550" b="0" i="0" u="none" strike="noStrike" baseline="0">
          <a:solidFill>
            <a:srgbClr val="000000"/>
          </a:solidFill>
          <a:latin typeface="Verdana"/>
          <a:ea typeface="Verdana"/>
          <a:cs typeface="Verdana"/>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image" Target="../media/image13.emf"/><Relationship Id="rId2"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image" Target="../media/image17.emf"/><Relationship Id="rId2"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image" Target="../media/image22.emf"/><Relationship Id="rId2"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0.11449</cdr:x>
      <cdr:y>0.86274</cdr:y>
    </cdr:from>
    <cdr:to>
      <cdr:x>0.29026</cdr:x>
      <cdr:y>0.94486</cdr:y>
    </cdr:to>
    <cdr:sp macro="" textlink="">
      <cdr:nvSpPr>
        <cdr:cNvPr id="3073" name="Text Box 1"/>
        <cdr:cNvSpPr txBox="1">
          <a:spLocks xmlns:a="http://schemas.openxmlformats.org/drawingml/2006/main" noChangeArrowheads="1"/>
        </cdr:cNvSpPr>
      </cdr:nvSpPr>
      <cdr:spPr bwMode="auto">
        <a:xfrm xmlns:a="http://schemas.openxmlformats.org/drawingml/2006/main">
          <a:off x="446388" y="2520055"/>
          <a:ext cx="685316" cy="2398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lnSpc>
              <a:spcPts val="900"/>
            </a:lnSpc>
            <a:defRPr sz="1000"/>
          </a:pPr>
          <a:r>
            <a:rPr lang="en-US" sz="800" b="0" i="0" strike="noStrike">
              <a:solidFill>
                <a:srgbClr val="000000"/>
              </a:solidFill>
              <a:latin typeface="Arial"/>
              <a:ea typeface="Arial"/>
              <a:cs typeface="Arial"/>
            </a:rPr>
            <a:t>UPPER LIMIT</a:t>
          </a:r>
        </a:p>
        <a:p xmlns:a="http://schemas.openxmlformats.org/drawingml/2006/main">
          <a:pPr algn="l" rtl="0">
            <a:lnSpc>
              <a:spcPts val="800"/>
            </a:lnSpc>
            <a:defRPr sz="1000"/>
          </a:pPr>
          <a:r>
            <a:rPr lang="en-US" sz="800" b="0" i="0" strike="noStrike">
              <a:solidFill>
                <a:srgbClr val="000000"/>
              </a:solidFill>
              <a:latin typeface="Arial"/>
              <a:ea typeface="Arial"/>
              <a:cs typeface="Arial"/>
            </a:rPr>
            <a:t>(INTERTIDAL)</a:t>
          </a:r>
        </a:p>
      </cdr:txBody>
    </cdr:sp>
  </cdr:relSizeAnchor>
  <cdr:relSizeAnchor xmlns:cdr="http://schemas.openxmlformats.org/drawingml/2006/chartDrawing">
    <cdr:from>
      <cdr:x>0.75965</cdr:x>
      <cdr:y>0.86274</cdr:y>
    </cdr:from>
    <cdr:to>
      <cdr:x>0.93544</cdr:x>
      <cdr:y>0.94486</cdr:y>
    </cdr:to>
    <cdr:sp macro="" textlink="">
      <cdr:nvSpPr>
        <cdr:cNvPr id="3074" name="Text Box 2"/>
        <cdr:cNvSpPr txBox="1">
          <a:spLocks xmlns:a="http://schemas.openxmlformats.org/drawingml/2006/main" noChangeArrowheads="1"/>
        </cdr:cNvSpPr>
      </cdr:nvSpPr>
      <cdr:spPr bwMode="auto">
        <a:xfrm xmlns:a="http://schemas.openxmlformats.org/drawingml/2006/main">
          <a:off x="2961811" y="2520055"/>
          <a:ext cx="685366" cy="2398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lnSpc>
              <a:spcPts val="900"/>
            </a:lnSpc>
            <a:defRPr sz="1000"/>
          </a:pPr>
          <a:r>
            <a:rPr lang="en-US" sz="800" b="0" i="0" strike="noStrike">
              <a:solidFill>
                <a:srgbClr val="000000"/>
              </a:solidFill>
              <a:latin typeface="Arial"/>
              <a:ea typeface="Arial"/>
              <a:cs typeface="Arial"/>
            </a:rPr>
            <a:t>LOWER LIMIT</a:t>
          </a:r>
        </a:p>
        <a:p xmlns:a="http://schemas.openxmlformats.org/drawingml/2006/main">
          <a:pPr algn="l" rtl="0">
            <a:lnSpc>
              <a:spcPts val="800"/>
            </a:lnSpc>
            <a:defRPr sz="1000"/>
          </a:pPr>
          <a:r>
            <a:rPr lang="en-US" sz="800" b="0" i="0" strike="noStrike">
              <a:solidFill>
                <a:srgbClr val="000000"/>
              </a:solidFill>
              <a:latin typeface="Arial"/>
              <a:ea typeface="Arial"/>
              <a:cs typeface="Arial"/>
            </a:rPr>
            <a:t>(SUBTIDAL)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pitchFamily="-10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DB6FB3C-A7EC-2843-89A6-808DD26624D9}" type="datetime1">
              <a:rPr lang="en-US"/>
              <a:pPr>
                <a:defRPr/>
              </a:pPr>
              <a:t>10/13/16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pitchFamily="-10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3B2CC25-FEDE-614C-8BBB-A1EB04C0CA3B}" type="slidenum">
              <a:rPr lang="en-US"/>
              <a:pPr>
                <a:defRPr/>
              </a:pPr>
              <a:t>‹#›</a:t>
            </a:fld>
            <a:endParaRPr lang="en-US"/>
          </a:p>
        </p:txBody>
      </p:sp>
    </p:spTree>
    <p:extLst>
      <p:ext uri="{BB962C8B-B14F-4D97-AF65-F5344CB8AC3E}">
        <p14:creationId xmlns:p14="http://schemas.microsoft.com/office/powerpoint/2010/main" val="24900445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7A9DF2B3-C83E-654F-8917-8069F2A3009E}"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Remind the students that their first of two written assignments is due in mid-October.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B4F15DA-3962-6D42-940A-2392DC28650F}" type="slidenum">
              <a:rPr lang="en-US" sz="1200"/>
              <a:pPr/>
              <a:t>2</a:t>
            </a:fld>
            <a:endParaRPr lang="en-US" sz="1200"/>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Times" charset="0"/>
                <a:ea typeface="ＭＳ Ｐゴシック" charset="0"/>
                <a:cs typeface="ＭＳ Ｐゴシック" charset="0"/>
              </a:rPr>
              <a:t>Remind the students that their first of two written assignments is due in mid-October.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E964D19-C63B-DE44-886D-E20C0A01306D}" type="slidenum">
              <a:rPr lang="en-US" sz="1200"/>
              <a:pPr/>
              <a:t>16</a:t>
            </a:fld>
            <a:endParaRPr lang="en-US" sz="12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80B01F-4634-4248-9BDC-A01869FF3DF3}" type="slidenum">
              <a:rPr lang="en-US" sz="1200"/>
              <a:pPr/>
              <a:t>27</a:t>
            </a:fld>
            <a:endParaRPr lang="en-US" sz="1200"/>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A26952-1AA8-1B4C-B604-AC2FB89FE8B5}" type="slidenum">
              <a:rPr lang="en-US"/>
              <a:pPr>
                <a:defRPr/>
              </a:pPr>
              <a:t>‹#›</a:t>
            </a:fld>
            <a:endParaRPr lang="en-US"/>
          </a:p>
        </p:txBody>
      </p:sp>
    </p:spTree>
    <p:extLst>
      <p:ext uri="{BB962C8B-B14F-4D97-AF65-F5344CB8AC3E}">
        <p14:creationId xmlns:p14="http://schemas.microsoft.com/office/powerpoint/2010/main" val="180966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D7E0C-198E-7241-8E36-7DE79812D9E2}" type="slidenum">
              <a:rPr lang="en-US"/>
              <a:pPr>
                <a:defRPr/>
              </a:pPr>
              <a:t>‹#›</a:t>
            </a:fld>
            <a:endParaRPr lang="en-US"/>
          </a:p>
        </p:txBody>
      </p:sp>
    </p:spTree>
    <p:extLst>
      <p:ext uri="{BB962C8B-B14F-4D97-AF65-F5344CB8AC3E}">
        <p14:creationId xmlns:p14="http://schemas.microsoft.com/office/powerpoint/2010/main" val="115715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F01084-AD32-454E-9DF1-4528AE9F16BF}" type="slidenum">
              <a:rPr lang="en-US"/>
              <a:pPr>
                <a:defRPr/>
              </a:pPr>
              <a:t>‹#›</a:t>
            </a:fld>
            <a:endParaRPr lang="en-US"/>
          </a:p>
        </p:txBody>
      </p:sp>
    </p:spTree>
    <p:extLst>
      <p:ext uri="{BB962C8B-B14F-4D97-AF65-F5344CB8AC3E}">
        <p14:creationId xmlns:p14="http://schemas.microsoft.com/office/powerpoint/2010/main" val="109115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847D5E-ACFE-C746-8A0F-2102A2CC7213}" type="slidenum">
              <a:rPr lang="en-US"/>
              <a:pPr>
                <a:defRPr/>
              </a:pPr>
              <a:t>‹#›</a:t>
            </a:fld>
            <a:endParaRPr lang="en-US"/>
          </a:p>
        </p:txBody>
      </p:sp>
    </p:spTree>
    <p:extLst>
      <p:ext uri="{BB962C8B-B14F-4D97-AF65-F5344CB8AC3E}">
        <p14:creationId xmlns:p14="http://schemas.microsoft.com/office/powerpoint/2010/main" val="20175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3E3D5-2E48-7C42-BFEC-1E4C18F4816A}" type="slidenum">
              <a:rPr lang="en-US"/>
              <a:pPr>
                <a:defRPr/>
              </a:pPr>
              <a:t>‹#›</a:t>
            </a:fld>
            <a:endParaRPr lang="en-US"/>
          </a:p>
        </p:txBody>
      </p:sp>
    </p:spTree>
    <p:extLst>
      <p:ext uri="{BB962C8B-B14F-4D97-AF65-F5344CB8AC3E}">
        <p14:creationId xmlns:p14="http://schemas.microsoft.com/office/powerpoint/2010/main" val="62431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C5EBED-64EE-1249-B7F7-BEB053B730CC}" type="slidenum">
              <a:rPr lang="en-US"/>
              <a:pPr>
                <a:defRPr/>
              </a:pPr>
              <a:t>‹#›</a:t>
            </a:fld>
            <a:endParaRPr lang="en-US"/>
          </a:p>
        </p:txBody>
      </p:sp>
    </p:spTree>
    <p:extLst>
      <p:ext uri="{BB962C8B-B14F-4D97-AF65-F5344CB8AC3E}">
        <p14:creationId xmlns:p14="http://schemas.microsoft.com/office/powerpoint/2010/main" val="54191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045570-F85B-DA49-906E-4DDA5E43D5FF}" type="slidenum">
              <a:rPr lang="en-US"/>
              <a:pPr>
                <a:defRPr/>
              </a:pPr>
              <a:t>‹#›</a:t>
            </a:fld>
            <a:endParaRPr lang="en-US"/>
          </a:p>
        </p:txBody>
      </p:sp>
    </p:spTree>
    <p:extLst>
      <p:ext uri="{BB962C8B-B14F-4D97-AF65-F5344CB8AC3E}">
        <p14:creationId xmlns:p14="http://schemas.microsoft.com/office/powerpoint/2010/main" val="68265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E6C88D-5B3B-2A41-9639-05F9ABCBF093}" type="slidenum">
              <a:rPr lang="en-US"/>
              <a:pPr>
                <a:defRPr/>
              </a:pPr>
              <a:t>‹#›</a:t>
            </a:fld>
            <a:endParaRPr lang="en-US"/>
          </a:p>
        </p:txBody>
      </p:sp>
    </p:spTree>
    <p:extLst>
      <p:ext uri="{BB962C8B-B14F-4D97-AF65-F5344CB8AC3E}">
        <p14:creationId xmlns:p14="http://schemas.microsoft.com/office/powerpoint/2010/main" val="297982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CA03B5-B981-B448-BB27-E3C51C3DC052}" type="slidenum">
              <a:rPr lang="en-US"/>
              <a:pPr>
                <a:defRPr/>
              </a:pPr>
              <a:t>‹#›</a:t>
            </a:fld>
            <a:endParaRPr lang="en-US"/>
          </a:p>
        </p:txBody>
      </p:sp>
    </p:spTree>
    <p:extLst>
      <p:ext uri="{BB962C8B-B14F-4D97-AF65-F5344CB8AC3E}">
        <p14:creationId xmlns:p14="http://schemas.microsoft.com/office/powerpoint/2010/main" val="76206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1EF076-C966-7D46-A935-123EBE1C56CF}" type="slidenum">
              <a:rPr lang="en-US"/>
              <a:pPr>
                <a:defRPr/>
              </a:pPr>
              <a:t>‹#›</a:t>
            </a:fld>
            <a:endParaRPr lang="en-US"/>
          </a:p>
        </p:txBody>
      </p:sp>
    </p:spTree>
    <p:extLst>
      <p:ext uri="{BB962C8B-B14F-4D97-AF65-F5344CB8AC3E}">
        <p14:creationId xmlns:p14="http://schemas.microsoft.com/office/powerpoint/2010/main" val="13955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91FB35-F323-2844-8D9F-E6FB402528AC}" type="slidenum">
              <a:rPr lang="en-US"/>
              <a:pPr>
                <a:defRPr/>
              </a:pPr>
              <a:t>‹#›</a:t>
            </a:fld>
            <a:endParaRPr lang="en-US"/>
          </a:p>
        </p:txBody>
      </p:sp>
    </p:spTree>
    <p:extLst>
      <p:ext uri="{BB962C8B-B14F-4D97-AF65-F5344CB8AC3E}">
        <p14:creationId xmlns:p14="http://schemas.microsoft.com/office/powerpoint/2010/main" val="19726584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AE4DEF-5F59-8843-A9FC-E4F6BE98D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Times" pitchFamily="92"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Times" pitchFamily="92" charset="0"/>
        </a:defRPr>
      </a:lvl6pPr>
      <a:lvl7pPr marL="914400" algn="ctr" rtl="0" fontAlgn="base">
        <a:spcBef>
          <a:spcPct val="0"/>
        </a:spcBef>
        <a:spcAft>
          <a:spcPct val="0"/>
        </a:spcAft>
        <a:defRPr sz="4400">
          <a:solidFill>
            <a:schemeClr val="tx2"/>
          </a:solidFill>
          <a:latin typeface="Times" pitchFamily="92" charset="0"/>
        </a:defRPr>
      </a:lvl7pPr>
      <a:lvl8pPr marL="1371600" algn="ctr" rtl="0" fontAlgn="base">
        <a:spcBef>
          <a:spcPct val="0"/>
        </a:spcBef>
        <a:spcAft>
          <a:spcPct val="0"/>
        </a:spcAft>
        <a:defRPr sz="4400">
          <a:solidFill>
            <a:schemeClr val="tx2"/>
          </a:solidFill>
          <a:latin typeface="Times" pitchFamily="92" charset="0"/>
        </a:defRPr>
      </a:lvl8pPr>
      <a:lvl9pPr marL="1828800" algn="ctr" rtl="0" fontAlgn="base">
        <a:spcBef>
          <a:spcPct val="0"/>
        </a:spcBef>
        <a:spcAft>
          <a:spcPct val="0"/>
        </a:spcAft>
        <a:defRPr sz="4400">
          <a:solidFill>
            <a:schemeClr val="tx2"/>
          </a:solidFill>
          <a:latin typeface="Times" pitchFamily="9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image" Target="../media/image1.jpeg"/><Relationship Id="rId6" Type="http://schemas.openxmlformats.org/officeDocument/2006/relationships/oleObject" Target="../embeddings/oleObject2.bin"/><Relationship Id="rId7" Type="http://schemas.openxmlformats.org/officeDocument/2006/relationships/image" Target="../media/image8.emf"/><Relationship Id="rId8" Type="http://schemas.openxmlformats.org/officeDocument/2006/relationships/oleObject" Target="../embeddings/oleObject3.bin"/><Relationship Id="rId9"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emf"/><Relationship Id="rId5" Type="http://schemas.openxmlformats.org/officeDocument/2006/relationships/oleObject" Target="../embeddings/oleObject5.bin"/><Relationship Id="rId6" Type="http://schemas.openxmlformats.org/officeDocument/2006/relationships/image" Target="../media/image11.emf"/><Relationship Id="rId7"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emf"/><Relationship Id="rId5" Type="http://schemas.openxmlformats.org/officeDocument/2006/relationships/image" Target="../media/image1.jpe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3.emf"/><Relationship Id="rId5" Type="http://schemas.openxmlformats.org/officeDocument/2006/relationships/oleObject" Target="../embeddings/oleObject8.bin"/><Relationship Id="rId6" Type="http://schemas.openxmlformats.org/officeDocument/2006/relationships/image" Target="../media/image14.emf"/><Relationship Id="rId7" Type="http://schemas.openxmlformats.org/officeDocument/2006/relationships/oleObject" Target="../embeddings/oleObject9.bin"/><Relationship Id="rId8" Type="http://schemas.openxmlformats.org/officeDocument/2006/relationships/image" Target="../media/image15.emf"/><Relationship Id="rId9" Type="http://schemas.openxmlformats.org/officeDocument/2006/relationships/oleObject" Target="../embeddings/oleObject10.bin"/><Relationship Id="rId10" Type="http://schemas.openxmlformats.org/officeDocument/2006/relationships/image" Target="../media/image16.emf"/><Relationship Id="rId11" Type="http://schemas.openxmlformats.org/officeDocument/2006/relationships/image" Target="../media/image1.jpe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7.emf"/><Relationship Id="rId5" Type="http://schemas.openxmlformats.org/officeDocument/2006/relationships/oleObject" Target="../embeddings/oleObject12.bin"/><Relationship Id="rId6" Type="http://schemas.openxmlformats.org/officeDocument/2006/relationships/image" Target="../media/image18.emf"/><Relationship Id="rId7" Type="http://schemas.openxmlformats.org/officeDocument/2006/relationships/oleObject" Target="../embeddings/oleObject13.bin"/><Relationship Id="rId8" Type="http://schemas.openxmlformats.org/officeDocument/2006/relationships/image" Target="../media/image19.emf"/><Relationship Id="rId9" Type="http://schemas.openxmlformats.org/officeDocument/2006/relationships/oleObject" Target="../embeddings/oleObject14.bin"/><Relationship Id="rId10" Type="http://schemas.openxmlformats.org/officeDocument/2006/relationships/image" Target="../media/image20.emf"/><Relationship Id="rId11" Type="http://schemas.openxmlformats.org/officeDocument/2006/relationships/image" Target="../media/image1.jpe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Microsoft_Equation1.bin"/><Relationship Id="rId5"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notesSlide" Target="../notesSlides/notesSlide3.xml"/><Relationship Id="rId4" Type="http://schemas.openxmlformats.org/officeDocument/2006/relationships/image" Target="../media/image1.jpeg"/><Relationship Id="rId5" Type="http://schemas.openxmlformats.org/officeDocument/2006/relationships/oleObject" Target="../embeddings/oleObject15.bin"/><Relationship Id="rId6" Type="http://schemas.openxmlformats.org/officeDocument/2006/relationships/image" Target="../media/image22.emf"/><Relationship Id="rId7" Type="http://schemas.openxmlformats.org/officeDocument/2006/relationships/oleObject" Target="../embeddings/oleObject16.bin"/><Relationship Id="rId8" Type="http://schemas.openxmlformats.org/officeDocument/2006/relationships/image" Target="../media/image23.emf"/><Relationship Id="rId9" Type="http://schemas.openxmlformats.org/officeDocument/2006/relationships/oleObject" Target="../embeddings/oleObject17.bin"/><Relationship Id="rId10"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6.emf"/><Relationship Id="rId5" Type="http://schemas.openxmlformats.org/officeDocument/2006/relationships/oleObject" Target="../embeddings/oleObject20.bin"/><Relationship Id="rId6" Type="http://schemas.openxmlformats.org/officeDocument/2006/relationships/image" Target="../media/image27.emf"/><Relationship Id="rId7" Type="http://schemas.openxmlformats.org/officeDocument/2006/relationships/image" Target="../media/image1.jpe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ChangeArrowheads="1"/>
          </p:cNvSpPr>
          <p:nvPr/>
        </p:nvSpPr>
        <p:spPr bwMode="auto">
          <a:xfrm>
            <a:off x="152400" y="68580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6538" indent="-236538" algn="l"/>
            <a:r>
              <a:rPr lang="en-US" u="sng" dirty="0" smtClean="0">
                <a:latin typeface="Arial" charset="0"/>
              </a:rPr>
              <a:t>11</a:t>
            </a:r>
            <a:r>
              <a:rPr lang="en-US" u="sng" baseline="30000" dirty="0" smtClean="0">
                <a:latin typeface="Arial" charset="0"/>
              </a:rPr>
              <a:t>th</a:t>
            </a:r>
            <a:r>
              <a:rPr lang="en-US" u="sng" dirty="0" smtClean="0">
                <a:latin typeface="Arial" charset="0"/>
              </a:rPr>
              <a:t> </a:t>
            </a:r>
            <a:r>
              <a:rPr lang="en-US" u="sng" dirty="0">
                <a:latin typeface="Arial" charset="0"/>
              </a:rPr>
              <a:t>Lecture – </a:t>
            </a:r>
            <a:r>
              <a:rPr lang="en-US" u="sng" dirty="0" smtClean="0">
                <a:latin typeface="Arial" charset="0"/>
              </a:rPr>
              <a:t>Oct. 13, 2016</a:t>
            </a:r>
          </a:p>
          <a:p>
            <a:pPr marL="236538" indent="-236538" algn="l"/>
            <a:endParaRPr lang="en-US" sz="2000" dirty="0" smtClean="0">
              <a:solidFill>
                <a:srgbClr val="FF0000"/>
              </a:solidFill>
              <a:latin typeface="Arial" charset="0"/>
            </a:endParaRPr>
          </a:p>
          <a:p>
            <a:pPr marL="236538" indent="-236538" algn="l"/>
            <a:r>
              <a:rPr lang="en-US" sz="2000" dirty="0" smtClean="0">
                <a:solidFill>
                  <a:srgbClr val="FF0000"/>
                </a:solidFill>
                <a:latin typeface="Arial" charset="0"/>
              </a:rPr>
              <a:t>First Seminar Report Due Today by 5:00</a:t>
            </a:r>
          </a:p>
          <a:p>
            <a:pPr marL="236538" indent="-236538" algn="l"/>
            <a:r>
              <a:rPr lang="en-US" sz="2000" dirty="0" smtClean="0">
                <a:solidFill>
                  <a:srgbClr val="FF0000"/>
                </a:solidFill>
                <a:latin typeface="Arial" charset="0"/>
              </a:rPr>
              <a:t>Third Assignment </a:t>
            </a:r>
            <a:r>
              <a:rPr lang="en-US" sz="2000" dirty="0" smtClean="0">
                <a:solidFill>
                  <a:srgbClr val="FF0000"/>
                </a:solidFill>
                <a:latin typeface="Arial" charset="0"/>
              </a:rPr>
              <a:t>is posted.</a:t>
            </a:r>
            <a:endParaRPr lang="en-US" sz="2000" dirty="0">
              <a:solidFill>
                <a:srgbClr val="FF0000"/>
              </a:solidFill>
              <a:latin typeface="Arial" charset="0"/>
            </a:endParaRPr>
          </a:p>
        </p:txBody>
      </p:sp>
      <p:sp>
        <p:nvSpPr>
          <p:cNvPr id="14339" name="Rectangle 5"/>
          <p:cNvSpPr>
            <a:spLocks noChangeArrowheads="1"/>
          </p:cNvSpPr>
          <p:nvPr/>
        </p:nvSpPr>
        <p:spPr bwMode="auto">
          <a:xfrm>
            <a:off x="381000" y="2438400"/>
            <a:ext cx="4724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i="1" dirty="0">
                <a:latin typeface="Arial"/>
                <a:cs typeface="Arial"/>
              </a:rPr>
              <a:t>Friday, October 14, 4:00 pm, 1024 KIN</a:t>
            </a:r>
            <a:r>
              <a:rPr lang="en-US" sz="1800" dirty="0">
                <a:latin typeface="Arial"/>
                <a:cs typeface="Arial"/>
              </a:rPr>
              <a:t>—ECOLOGY AND EVOLUTION </a:t>
            </a:r>
            <a:r>
              <a:rPr lang="en-US" sz="1800" dirty="0" smtClean="0">
                <a:latin typeface="Arial"/>
                <a:cs typeface="Arial"/>
              </a:rPr>
              <a:t>SEMINAR”</a:t>
            </a:r>
          </a:p>
          <a:p>
            <a:pPr algn="l"/>
            <a:endParaRPr lang="en-US" sz="1800" dirty="0">
              <a:latin typeface="Arial"/>
              <a:cs typeface="Arial"/>
            </a:endParaRPr>
          </a:p>
          <a:p>
            <a:pPr algn="l"/>
            <a:endParaRPr lang="en-US" sz="1800" dirty="0" smtClean="0">
              <a:latin typeface="Arial"/>
              <a:cs typeface="Arial"/>
            </a:endParaRPr>
          </a:p>
          <a:p>
            <a:pPr algn="l"/>
            <a:r>
              <a:rPr lang="en-US" sz="1800" dirty="0" smtClean="0">
                <a:latin typeface="Arial"/>
                <a:cs typeface="Arial"/>
              </a:rPr>
              <a:t>Encountering </a:t>
            </a:r>
            <a:r>
              <a:rPr lang="en-US" sz="1800" dirty="0">
                <a:latin typeface="Arial"/>
                <a:cs typeface="Arial"/>
              </a:rPr>
              <a:t>predators: the nature of the acute stress response and its effects on learned </a:t>
            </a:r>
            <a:r>
              <a:rPr lang="en-US" sz="1800" dirty="0" err="1">
                <a:latin typeface="Arial"/>
                <a:cs typeface="Arial"/>
              </a:rPr>
              <a:t>antipredator</a:t>
            </a:r>
            <a:r>
              <a:rPr lang="en-US" sz="1800" dirty="0">
                <a:latin typeface="Arial"/>
                <a:cs typeface="Arial"/>
              </a:rPr>
              <a:t> behavior in free-living birds," </a:t>
            </a:r>
            <a:endParaRPr lang="en-US" sz="1800" dirty="0" smtClean="0">
              <a:latin typeface="Arial"/>
              <a:cs typeface="Arial"/>
            </a:endParaRPr>
          </a:p>
          <a:p>
            <a:pPr algn="l"/>
            <a:endParaRPr lang="en-US" sz="1800" b="1" dirty="0">
              <a:latin typeface="Arial"/>
              <a:cs typeface="Arial"/>
            </a:endParaRPr>
          </a:p>
          <a:p>
            <a:pPr algn="l"/>
            <a:r>
              <a:rPr lang="en-US" sz="1800" b="1" dirty="0" smtClean="0">
                <a:latin typeface="Arial"/>
                <a:cs typeface="Arial"/>
              </a:rPr>
              <a:t>Dr</a:t>
            </a:r>
            <a:r>
              <a:rPr lang="en-US" sz="1800" b="1" dirty="0">
                <a:latin typeface="Arial"/>
                <a:cs typeface="Arial"/>
              </a:rPr>
              <a:t>. Blake C. Jones, Department of Biology, University of Memphis, TN. </a:t>
            </a:r>
            <a:endParaRPr lang="en-US" sz="1800" dirty="0">
              <a:latin typeface="Arial"/>
              <a:cs typeface="Aria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1828800"/>
            <a:ext cx="2946400" cy="4419600"/>
          </a:xfrm>
          <a:prstGeom prst="rect">
            <a:avLst/>
          </a:prstGeom>
        </p:spPr>
      </p:pic>
    </p:spTree>
    <p:extLst>
      <p:ext uri="{BB962C8B-B14F-4D97-AF65-F5344CB8AC3E}">
        <p14:creationId xmlns:p14="http://schemas.microsoft.com/office/powerpoint/2010/main" val="3438214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533400" y="838200"/>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256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5603" name="Object 2"/>
          <p:cNvGraphicFramePr>
            <a:graphicFrameLocks noChangeAspect="1"/>
          </p:cNvGraphicFramePr>
          <p:nvPr/>
        </p:nvGraphicFramePr>
        <p:xfrm>
          <a:off x="3200400" y="2667000"/>
          <a:ext cx="1454150" cy="979488"/>
        </p:xfrm>
        <a:graphic>
          <a:graphicData uri="http://schemas.openxmlformats.org/presentationml/2006/ole">
            <mc:AlternateContent xmlns:mc="http://schemas.openxmlformats.org/markup-compatibility/2006">
              <mc:Choice xmlns:v="urn:schemas-microsoft-com:vml" Requires="v">
                <p:oleObj spid="_x0000_s1044" name="Equation" r:id="rId3" imgW="584200" imgH="393700" progId="Equation.3">
                  <p:embed/>
                </p:oleObj>
              </mc:Choice>
              <mc:Fallback>
                <p:oleObj name="Equation" r:id="rId3" imgW="5842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145415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5604" name="Picture 8"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9"/>
          <p:cNvSpPr>
            <a:spLocks noChangeArrowheads="1"/>
          </p:cNvSpPr>
          <p:nvPr/>
        </p:nvSpPr>
        <p:spPr bwMode="auto">
          <a:xfrm>
            <a:off x="1066800" y="2955925"/>
            <a:ext cx="148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exponential</a:t>
            </a:r>
          </a:p>
        </p:txBody>
      </p:sp>
      <p:sp>
        <p:nvSpPr>
          <p:cNvPr id="25606" name="Rectangle 10"/>
          <p:cNvSpPr>
            <a:spLocks noChangeArrowheads="1"/>
          </p:cNvSpPr>
          <p:nvPr/>
        </p:nvSpPr>
        <p:spPr bwMode="auto">
          <a:xfrm>
            <a:off x="1065213" y="3810000"/>
            <a:ext cx="1525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intraspecific</a:t>
            </a:r>
          </a:p>
          <a:p>
            <a:r>
              <a:rPr lang="en-US" sz="2000">
                <a:latin typeface="Arial" charset="0"/>
              </a:rPr>
              <a:t>competition</a:t>
            </a:r>
          </a:p>
        </p:txBody>
      </p:sp>
      <p:sp>
        <p:nvSpPr>
          <p:cNvPr id="25607" name="Rectangle 11"/>
          <p:cNvSpPr>
            <a:spLocks noChangeArrowheads="1"/>
          </p:cNvSpPr>
          <p:nvPr/>
        </p:nvSpPr>
        <p:spPr bwMode="auto">
          <a:xfrm>
            <a:off x="914400" y="4724400"/>
            <a:ext cx="2208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Interspecific </a:t>
            </a:r>
          </a:p>
          <a:p>
            <a:r>
              <a:rPr lang="en-US" sz="2000">
                <a:latin typeface="Arial" charset="0"/>
              </a:rPr>
              <a:t>(and intraspecific)</a:t>
            </a:r>
          </a:p>
          <a:p>
            <a:r>
              <a:rPr lang="en-US" sz="2000">
                <a:latin typeface="Arial" charset="0"/>
              </a:rPr>
              <a:t>competition</a:t>
            </a:r>
          </a:p>
        </p:txBody>
      </p:sp>
      <p:graphicFrame>
        <p:nvGraphicFramePr>
          <p:cNvPr id="9" name="Object 2"/>
          <p:cNvGraphicFramePr>
            <a:graphicFrameLocks noChangeAspect="1"/>
          </p:cNvGraphicFramePr>
          <p:nvPr/>
        </p:nvGraphicFramePr>
        <p:xfrm>
          <a:off x="3124200" y="3657600"/>
          <a:ext cx="2813050" cy="979488"/>
        </p:xfrm>
        <a:graphic>
          <a:graphicData uri="http://schemas.openxmlformats.org/presentationml/2006/ole">
            <mc:AlternateContent xmlns:mc="http://schemas.openxmlformats.org/markup-compatibility/2006">
              <mc:Choice xmlns:v="urn:schemas-microsoft-com:vml" Requires="v">
                <p:oleObj spid="_x0000_s1045" name="Equation" r:id="rId6" imgW="1130300" imgH="393700" progId="Equation.3">
                  <p:embed/>
                </p:oleObj>
              </mc:Choice>
              <mc:Fallback>
                <p:oleObj name="Equation" r:id="rId6" imgW="11303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657600"/>
                        <a:ext cx="281305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
          <p:cNvGraphicFramePr>
            <a:graphicFrameLocks noChangeAspect="1"/>
          </p:cNvGraphicFramePr>
          <p:nvPr/>
        </p:nvGraphicFramePr>
        <p:xfrm>
          <a:off x="3136900" y="4716463"/>
          <a:ext cx="4330700" cy="1074737"/>
        </p:xfrm>
        <a:graphic>
          <a:graphicData uri="http://schemas.openxmlformats.org/presentationml/2006/ole">
            <mc:AlternateContent xmlns:mc="http://schemas.openxmlformats.org/markup-compatibility/2006">
              <mc:Choice xmlns:v="urn:schemas-microsoft-com:vml" Requires="v">
                <p:oleObj spid="_x0000_s1046" name="Equation" r:id="rId8" imgW="1739900" imgH="431800" progId="Equation.3">
                  <p:embed/>
                </p:oleObj>
              </mc:Choice>
              <mc:Fallback>
                <p:oleObj name="Equation" r:id="rId8" imgW="17399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4716463"/>
                        <a:ext cx="4330700"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50841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533400" y="838200"/>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2662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6627" name="Object 2"/>
          <p:cNvGraphicFramePr>
            <a:graphicFrameLocks noChangeAspect="1"/>
          </p:cNvGraphicFramePr>
          <p:nvPr/>
        </p:nvGraphicFramePr>
        <p:xfrm>
          <a:off x="2590800" y="2798763"/>
          <a:ext cx="4267200" cy="1011237"/>
        </p:xfrm>
        <a:graphic>
          <a:graphicData uri="http://schemas.openxmlformats.org/presentationml/2006/ole">
            <mc:AlternateContent xmlns:mc="http://schemas.openxmlformats.org/markup-compatibility/2006">
              <mc:Choice xmlns:v="urn:schemas-microsoft-com:vml" Requires="v">
                <p:oleObj spid="_x0000_s90126" name="Equation" r:id="rId3" imgW="1714500" imgH="406400" progId="Equation.3">
                  <p:embed/>
                </p:oleObj>
              </mc:Choice>
              <mc:Fallback>
                <p:oleObj name="Equation" r:id="rId3" imgW="17145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98763"/>
                        <a:ext cx="42672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28" name="Object 3"/>
          <p:cNvGraphicFramePr>
            <a:graphicFrameLocks noChangeAspect="1"/>
          </p:cNvGraphicFramePr>
          <p:nvPr/>
        </p:nvGraphicFramePr>
        <p:xfrm>
          <a:off x="2520950" y="4398963"/>
          <a:ext cx="4489450" cy="1011237"/>
        </p:xfrm>
        <a:graphic>
          <a:graphicData uri="http://schemas.openxmlformats.org/presentationml/2006/ole">
            <mc:AlternateContent xmlns:mc="http://schemas.openxmlformats.org/markup-compatibility/2006">
              <mc:Choice xmlns:v="urn:schemas-microsoft-com:vml" Requires="v">
                <p:oleObj spid="_x0000_s90127" name="Equation" r:id="rId5" imgW="1803400" imgH="406400" progId="Equation.3">
                  <p:embed/>
                </p:oleObj>
              </mc:Choice>
              <mc:Fallback>
                <p:oleObj name="Equation" r:id="rId5" imgW="18034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0" y="4398963"/>
                        <a:ext cx="44894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6629" name="Picture 6"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
          <p:cNvSpPr txBox="1">
            <a:spLocks noChangeArrowheads="1"/>
          </p:cNvSpPr>
          <p:nvPr/>
        </p:nvSpPr>
        <p:spPr bwMode="auto">
          <a:xfrm>
            <a:off x="1371600" y="5486400"/>
            <a:ext cx="6913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But, these just tell us the growth rates of the two species, not who wins in competition or if they coexist.  The outcome of competition involves looking at when dN/dt = 0.</a:t>
            </a:r>
          </a:p>
        </p:txBody>
      </p:sp>
    </p:spTree>
    <p:extLst>
      <p:ext uri="{BB962C8B-B14F-4D97-AF65-F5344CB8AC3E}">
        <p14:creationId xmlns:p14="http://schemas.microsoft.com/office/powerpoint/2010/main" val="912197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533400" y="838200"/>
            <a:ext cx="822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ii)	set equations to zero and derive isoclines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r>
              <a:rPr lang="en-US" sz="2000">
                <a:latin typeface="Arial" charset="0"/>
              </a:rPr>
              <a:t>In both the previous two scenarios seen in the graphs, the growth rates of the two species go to zero.  So we can set our growth equations to zero to figure out what happens at equilibrium, when the growth rate of the species is zero.</a:t>
            </a:r>
          </a:p>
        </p:txBody>
      </p:sp>
      <p:sp>
        <p:nvSpPr>
          <p:cNvPr id="2969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9699" name="Object 2"/>
          <p:cNvGraphicFramePr>
            <a:graphicFrameLocks noChangeAspect="1"/>
          </p:cNvGraphicFramePr>
          <p:nvPr/>
        </p:nvGraphicFramePr>
        <p:xfrm>
          <a:off x="2078038" y="4800600"/>
          <a:ext cx="4837112" cy="1011238"/>
        </p:xfrm>
        <a:graphic>
          <a:graphicData uri="http://schemas.openxmlformats.org/presentationml/2006/ole">
            <mc:AlternateContent xmlns:mc="http://schemas.openxmlformats.org/markup-compatibility/2006">
              <mc:Choice xmlns:v="urn:schemas-microsoft-com:vml" Requires="v">
                <p:oleObj spid="_x0000_s91144" name="Equation" r:id="rId3" imgW="1943100" imgH="406400" progId="Equation.3">
                  <p:embed/>
                </p:oleObj>
              </mc:Choice>
              <mc:Fallback>
                <p:oleObj name="Equation" r:id="rId3" imgW="19431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4800600"/>
                        <a:ext cx="483711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9700" name="Picture 11"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9571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533400" y="838200"/>
            <a:ext cx="822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ii)	set equations to zero and derive isoclines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30722"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0723" name="Object 2"/>
          <p:cNvGraphicFramePr>
            <a:graphicFrameLocks noChangeAspect="1"/>
          </p:cNvGraphicFramePr>
          <p:nvPr/>
        </p:nvGraphicFramePr>
        <p:xfrm>
          <a:off x="2078038" y="2971800"/>
          <a:ext cx="4837112" cy="1011238"/>
        </p:xfrm>
        <a:graphic>
          <a:graphicData uri="http://schemas.openxmlformats.org/presentationml/2006/ole">
            <mc:AlternateContent xmlns:mc="http://schemas.openxmlformats.org/markup-compatibility/2006">
              <mc:Choice xmlns:v="urn:schemas-microsoft-com:vml" Requires="v">
                <p:oleObj spid="_x0000_s92186" name="Equation" r:id="rId3" imgW="1943100" imgH="406400" progId="Equation.3">
                  <p:embed/>
                </p:oleObj>
              </mc:Choice>
              <mc:Fallback>
                <p:oleObj name="Equation" r:id="rId3" imgW="19431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971800"/>
                        <a:ext cx="483711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24" name="Object 3"/>
          <p:cNvGraphicFramePr>
            <a:graphicFrameLocks noChangeAspect="1"/>
          </p:cNvGraphicFramePr>
          <p:nvPr/>
        </p:nvGraphicFramePr>
        <p:xfrm>
          <a:off x="3097213" y="4114800"/>
          <a:ext cx="2908300" cy="442913"/>
        </p:xfrm>
        <a:graphic>
          <a:graphicData uri="http://schemas.openxmlformats.org/presentationml/2006/ole">
            <mc:AlternateContent xmlns:mc="http://schemas.openxmlformats.org/markup-compatibility/2006">
              <mc:Choice xmlns:v="urn:schemas-microsoft-com:vml" Requires="v">
                <p:oleObj spid="_x0000_s92187" name="Equation" r:id="rId5" imgW="1168400" imgH="177800" progId="Equation.3">
                  <p:embed/>
                </p:oleObj>
              </mc:Choice>
              <mc:Fallback>
                <p:oleObj name="Equation" r:id="rId5" imgW="11684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213" y="4114800"/>
                        <a:ext cx="29083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25" name="Object 4"/>
          <p:cNvGraphicFramePr>
            <a:graphicFrameLocks noChangeAspect="1"/>
          </p:cNvGraphicFramePr>
          <p:nvPr/>
        </p:nvGraphicFramePr>
        <p:xfrm>
          <a:off x="3316288" y="4953000"/>
          <a:ext cx="2371725" cy="442913"/>
        </p:xfrm>
        <a:graphic>
          <a:graphicData uri="http://schemas.openxmlformats.org/presentationml/2006/ole">
            <mc:AlternateContent xmlns:mc="http://schemas.openxmlformats.org/markup-compatibility/2006">
              <mc:Choice xmlns:v="urn:schemas-microsoft-com:vml" Requires="v">
                <p:oleObj spid="_x0000_s92188" name="Equation" r:id="rId7" imgW="952500" imgH="177800" progId="Equation.3">
                  <p:embed/>
                </p:oleObj>
              </mc:Choice>
              <mc:Fallback>
                <p:oleObj name="Equation" r:id="rId7" imgW="9525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6288" y="4953000"/>
                        <a:ext cx="23717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726" name="Object 5"/>
          <p:cNvGraphicFramePr>
            <a:graphicFrameLocks noChangeAspect="1"/>
          </p:cNvGraphicFramePr>
          <p:nvPr/>
        </p:nvGraphicFramePr>
        <p:xfrm>
          <a:off x="3313113" y="5729288"/>
          <a:ext cx="2433637" cy="442912"/>
        </p:xfrm>
        <a:graphic>
          <a:graphicData uri="http://schemas.openxmlformats.org/presentationml/2006/ole">
            <mc:AlternateContent xmlns:mc="http://schemas.openxmlformats.org/markup-compatibility/2006">
              <mc:Choice xmlns:v="urn:schemas-microsoft-com:vml" Requires="v">
                <p:oleObj spid="_x0000_s92189" name="Equation" r:id="rId9" imgW="977900" imgH="177800" progId="Equation.3">
                  <p:embed/>
                </p:oleObj>
              </mc:Choice>
              <mc:Fallback>
                <p:oleObj name="Equation" r:id="rId9" imgW="9779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3113" y="5729288"/>
                        <a:ext cx="243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0727" name="Picture 8" descr="EcologyTo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068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533400" y="838200"/>
            <a:ext cx="822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 . . . . </a:t>
            </a:r>
            <a:endParaRPr lang="en-US" sz="2000">
              <a:latin typeface="Arial" charset="0"/>
            </a:endParaRP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a.	 </a:t>
            </a:r>
            <a:r>
              <a:rPr lang="en-US" sz="2000">
                <a:solidFill>
                  <a:srgbClr val="FF0000"/>
                </a:solidFill>
                <a:latin typeface="Arial" charset="0"/>
              </a:rPr>
              <a:t>Lotka-Volterra equations</a:t>
            </a:r>
            <a:r>
              <a:rPr lang="en-US" sz="2000">
                <a:latin typeface="Arial" charset="0"/>
              </a:rPr>
              <a:t> and isoclines</a:t>
            </a:r>
          </a:p>
          <a:p>
            <a:pPr>
              <a:tabLst>
                <a:tab pos="454025" algn="l"/>
                <a:tab pos="920750" algn="l"/>
                <a:tab pos="1373188" algn="l"/>
                <a:tab pos="1828800" algn="l"/>
                <a:tab pos="2284413" algn="l"/>
                <a:tab pos="2738438" algn="l"/>
              </a:tabLst>
            </a:pPr>
            <a:r>
              <a:rPr lang="en-US" sz="2000">
                <a:latin typeface="Arial" charset="0"/>
              </a:rPr>
              <a:t>				i)	extend logistic equation to two species</a:t>
            </a:r>
          </a:p>
          <a:p>
            <a:pPr>
              <a:tabLst>
                <a:tab pos="454025" algn="l"/>
                <a:tab pos="920750" algn="l"/>
                <a:tab pos="1373188" algn="l"/>
                <a:tab pos="1828800" algn="l"/>
                <a:tab pos="2284413" algn="l"/>
                <a:tab pos="2738438" algn="l"/>
              </a:tabLst>
            </a:pPr>
            <a:r>
              <a:rPr lang="en-US" sz="2000">
                <a:latin typeface="Arial" charset="0"/>
              </a:rPr>
              <a:t>				ii)	set equations to zero and derive isoclines</a:t>
            </a: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p:txBody>
      </p:sp>
      <p:sp>
        <p:nvSpPr>
          <p:cNvPr id="3174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1747" name="Object 2"/>
          <p:cNvGraphicFramePr>
            <a:graphicFrameLocks noChangeAspect="1"/>
          </p:cNvGraphicFramePr>
          <p:nvPr/>
        </p:nvGraphicFramePr>
        <p:xfrm>
          <a:off x="2078038" y="2971800"/>
          <a:ext cx="4837112" cy="1011238"/>
        </p:xfrm>
        <a:graphic>
          <a:graphicData uri="http://schemas.openxmlformats.org/presentationml/2006/ole">
            <mc:AlternateContent xmlns:mc="http://schemas.openxmlformats.org/markup-compatibility/2006">
              <mc:Choice xmlns:v="urn:schemas-microsoft-com:vml" Requires="v">
                <p:oleObj spid="_x0000_s93210" name="Equation" r:id="rId3" imgW="1943100" imgH="406400" progId="Equation.3">
                  <p:embed/>
                </p:oleObj>
              </mc:Choice>
              <mc:Fallback>
                <p:oleObj name="Equation" r:id="rId3" imgW="19431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971800"/>
                        <a:ext cx="4837112"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748" name="Object 3"/>
          <p:cNvGraphicFramePr>
            <a:graphicFrameLocks noChangeAspect="1"/>
          </p:cNvGraphicFramePr>
          <p:nvPr/>
        </p:nvGraphicFramePr>
        <p:xfrm>
          <a:off x="3097213" y="4114800"/>
          <a:ext cx="2908300" cy="442913"/>
        </p:xfrm>
        <a:graphic>
          <a:graphicData uri="http://schemas.openxmlformats.org/presentationml/2006/ole">
            <mc:AlternateContent xmlns:mc="http://schemas.openxmlformats.org/markup-compatibility/2006">
              <mc:Choice xmlns:v="urn:schemas-microsoft-com:vml" Requires="v">
                <p:oleObj spid="_x0000_s93211" name="Equation" r:id="rId5" imgW="1168400" imgH="177800" progId="Equation.3">
                  <p:embed/>
                </p:oleObj>
              </mc:Choice>
              <mc:Fallback>
                <p:oleObj name="Equation" r:id="rId5" imgW="11684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213" y="4114800"/>
                        <a:ext cx="29083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749" name="Object 4"/>
          <p:cNvGraphicFramePr>
            <a:graphicFrameLocks noChangeAspect="1"/>
          </p:cNvGraphicFramePr>
          <p:nvPr/>
        </p:nvGraphicFramePr>
        <p:xfrm>
          <a:off x="3316288" y="4953000"/>
          <a:ext cx="2371725" cy="442913"/>
        </p:xfrm>
        <a:graphic>
          <a:graphicData uri="http://schemas.openxmlformats.org/presentationml/2006/ole">
            <mc:AlternateContent xmlns:mc="http://schemas.openxmlformats.org/markup-compatibility/2006">
              <mc:Choice xmlns:v="urn:schemas-microsoft-com:vml" Requires="v">
                <p:oleObj spid="_x0000_s93212" name="Equation" r:id="rId7" imgW="952500" imgH="177800" progId="Equation.3">
                  <p:embed/>
                </p:oleObj>
              </mc:Choice>
              <mc:Fallback>
                <p:oleObj name="Equation" r:id="rId7" imgW="9525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6288" y="4953000"/>
                        <a:ext cx="23717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750" name="Object 5"/>
          <p:cNvGraphicFramePr>
            <a:graphicFrameLocks noChangeAspect="1"/>
          </p:cNvGraphicFramePr>
          <p:nvPr/>
        </p:nvGraphicFramePr>
        <p:xfrm>
          <a:off x="3313113" y="5729288"/>
          <a:ext cx="2433637" cy="442912"/>
        </p:xfrm>
        <a:graphic>
          <a:graphicData uri="http://schemas.openxmlformats.org/presentationml/2006/ole">
            <mc:AlternateContent xmlns:mc="http://schemas.openxmlformats.org/markup-compatibility/2006">
              <mc:Choice xmlns:v="urn:schemas-microsoft-com:vml" Requires="v">
                <p:oleObj spid="_x0000_s93213" name="Equation" r:id="rId9" imgW="977900" imgH="177800" progId="Equation.3">
                  <p:embed/>
                </p:oleObj>
              </mc:Choice>
              <mc:Fallback>
                <p:oleObj name="Equation" r:id="rId9" imgW="9779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3113" y="5729288"/>
                        <a:ext cx="243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1751" name="Picture 8" descr="EcologyTo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9"/>
          <p:cNvSpPr>
            <a:spLocks noChangeArrowheads="1"/>
          </p:cNvSpPr>
          <p:nvPr/>
        </p:nvSpPr>
        <p:spPr bwMode="auto">
          <a:xfrm>
            <a:off x="2743200" y="4724400"/>
            <a:ext cx="3581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3" name="Text Box 10"/>
          <p:cNvSpPr txBox="1">
            <a:spLocks noChangeArrowheads="1"/>
          </p:cNvSpPr>
          <p:nvPr/>
        </p:nvSpPr>
        <p:spPr bwMode="auto">
          <a:xfrm>
            <a:off x="6400800" y="4648200"/>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rPr>
              <a:t>It also describes a line on our graph of N</a:t>
            </a:r>
            <a:r>
              <a:rPr lang="en-US" sz="2000" baseline="-25000">
                <a:solidFill>
                  <a:srgbClr val="FF0000"/>
                </a:solidFill>
                <a:latin typeface="Arial" charset="0"/>
              </a:rPr>
              <a:t>1</a:t>
            </a:r>
            <a:r>
              <a:rPr lang="en-US" sz="2000">
                <a:solidFill>
                  <a:srgbClr val="FF0000"/>
                </a:solidFill>
                <a:latin typeface="Arial" charset="0"/>
              </a:rPr>
              <a:t> against N</a:t>
            </a:r>
            <a:r>
              <a:rPr lang="en-US" sz="2000" baseline="-25000">
                <a:solidFill>
                  <a:srgbClr val="FF0000"/>
                </a:solidFill>
                <a:latin typeface="Arial" charset="0"/>
              </a:rPr>
              <a:t>2</a:t>
            </a:r>
            <a:r>
              <a:rPr lang="en-US" sz="2000">
                <a:solidFill>
                  <a:srgbClr val="FF0000"/>
                </a:solidFill>
                <a:latin typeface="Arial" charset="0"/>
              </a:rPr>
              <a:t>.</a:t>
            </a:r>
            <a:endParaRPr lang="en-US" sz="2000">
              <a:latin typeface="Arial" charset="0"/>
            </a:endParaRPr>
          </a:p>
        </p:txBody>
      </p:sp>
      <p:sp>
        <p:nvSpPr>
          <p:cNvPr id="31754" name="Text Box 11"/>
          <p:cNvSpPr txBox="1">
            <a:spLocks noChangeArrowheads="1"/>
          </p:cNvSpPr>
          <p:nvPr/>
        </p:nvSpPr>
        <p:spPr bwMode="auto">
          <a:xfrm>
            <a:off x="0" y="4495800"/>
            <a:ext cx="274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rPr>
              <a:t>What does this mean?  This is true when the growth rate of the species is zero.</a:t>
            </a:r>
            <a:endParaRPr lang="en-US" sz="2000">
              <a:latin typeface="Arial" charset="0"/>
            </a:endParaRPr>
          </a:p>
        </p:txBody>
      </p:sp>
    </p:spTree>
    <p:extLst>
      <p:ext uri="{BB962C8B-B14F-4D97-AF65-F5344CB8AC3E}">
        <p14:creationId xmlns:p14="http://schemas.microsoft.com/office/powerpoint/2010/main" val="6157006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371600" y="1524000"/>
            <a:ext cx="4267200" cy="38862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8130" name="Text Box 5"/>
          <p:cNvSpPr txBox="1">
            <a:spLocks noChangeArrowheads="1"/>
          </p:cNvSpPr>
          <p:nvPr/>
        </p:nvSpPr>
        <p:spPr bwMode="auto">
          <a:xfrm rot="-5400000">
            <a:off x="-1227138" y="3182938"/>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NUMBER OF BLUE FISH</a:t>
            </a:r>
          </a:p>
        </p:txBody>
      </p:sp>
      <p:sp>
        <p:nvSpPr>
          <p:cNvPr id="48131" name="Text Box 6"/>
          <p:cNvSpPr txBox="1">
            <a:spLocks noChangeArrowheads="1"/>
          </p:cNvSpPr>
          <p:nvPr/>
        </p:nvSpPr>
        <p:spPr bwMode="auto">
          <a:xfrm>
            <a:off x="1676400" y="5791200"/>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NUMBER OF RED FISH</a:t>
            </a:r>
          </a:p>
        </p:txBody>
      </p:sp>
      <p:sp>
        <p:nvSpPr>
          <p:cNvPr id="48132" name="Line 7"/>
          <p:cNvSpPr>
            <a:spLocks noChangeShapeType="1"/>
          </p:cNvSpPr>
          <p:nvPr/>
        </p:nvSpPr>
        <p:spPr bwMode="auto">
          <a:xfrm>
            <a:off x="1371600" y="1905000"/>
            <a:ext cx="2438400" cy="3505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3" name="Text Box 8"/>
          <p:cNvSpPr txBox="1">
            <a:spLocks noChangeArrowheads="1"/>
          </p:cNvSpPr>
          <p:nvPr/>
        </p:nvSpPr>
        <p:spPr bwMode="auto">
          <a:xfrm>
            <a:off x="3657600" y="54102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1</a:t>
            </a:r>
            <a:endParaRPr lang="en-US">
              <a:latin typeface="Arial" charset="0"/>
            </a:endParaRPr>
          </a:p>
        </p:txBody>
      </p:sp>
      <p:sp>
        <p:nvSpPr>
          <p:cNvPr id="48134" name="Text Box 9"/>
          <p:cNvSpPr txBox="1">
            <a:spLocks noChangeArrowheads="1"/>
          </p:cNvSpPr>
          <p:nvPr/>
        </p:nvSpPr>
        <p:spPr bwMode="auto">
          <a:xfrm>
            <a:off x="1524000" y="16002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1</a:t>
            </a:r>
            <a:r>
              <a:rPr lang="en-US">
                <a:latin typeface="Arial" charset="0"/>
              </a:rPr>
              <a:t>/</a:t>
            </a:r>
            <a:r>
              <a:rPr lang="en-US">
                <a:latin typeface="Symbol" charset="0"/>
              </a:rPr>
              <a:t>a</a:t>
            </a:r>
            <a:r>
              <a:rPr lang="en-US" baseline="-25000">
                <a:latin typeface="Arial" charset="0"/>
              </a:rPr>
              <a:t>12</a:t>
            </a:r>
            <a:endParaRPr lang="en-US">
              <a:latin typeface="Arial" charset="0"/>
            </a:endParaRPr>
          </a:p>
        </p:txBody>
      </p:sp>
      <p:sp>
        <p:nvSpPr>
          <p:cNvPr id="48135" name="Line 10"/>
          <p:cNvSpPr>
            <a:spLocks noChangeShapeType="1"/>
          </p:cNvSpPr>
          <p:nvPr/>
        </p:nvSpPr>
        <p:spPr bwMode="auto">
          <a:xfrm>
            <a:off x="1371600" y="2743200"/>
            <a:ext cx="3657600" cy="26670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6" name="Text Box 11"/>
          <p:cNvSpPr txBox="1">
            <a:spLocks noChangeArrowheads="1"/>
          </p:cNvSpPr>
          <p:nvPr/>
        </p:nvSpPr>
        <p:spPr bwMode="auto">
          <a:xfrm>
            <a:off x="838200" y="25146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2</a:t>
            </a:r>
            <a:endParaRPr lang="en-US">
              <a:latin typeface="Arial" charset="0"/>
            </a:endParaRPr>
          </a:p>
        </p:txBody>
      </p:sp>
      <p:sp>
        <p:nvSpPr>
          <p:cNvPr id="48137" name="Text Box 12"/>
          <p:cNvSpPr txBox="1">
            <a:spLocks noChangeArrowheads="1"/>
          </p:cNvSpPr>
          <p:nvPr/>
        </p:nvSpPr>
        <p:spPr bwMode="auto">
          <a:xfrm>
            <a:off x="4637088" y="54102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2</a:t>
            </a:r>
            <a:r>
              <a:rPr lang="en-US">
                <a:latin typeface="Arial" charset="0"/>
              </a:rPr>
              <a:t>/</a:t>
            </a:r>
            <a:r>
              <a:rPr lang="en-US">
                <a:latin typeface="Symbol" charset="0"/>
              </a:rPr>
              <a:t>a</a:t>
            </a:r>
            <a:r>
              <a:rPr lang="en-US" baseline="-25000">
                <a:latin typeface="Arial" charset="0"/>
              </a:rPr>
              <a:t>21</a:t>
            </a:r>
            <a:endParaRPr lang="en-US">
              <a:latin typeface="Arial" charset="0"/>
            </a:endParaRPr>
          </a:p>
        </p:txBody>
      </p:sp>
      <p:sp>
        <p:nvSpPr>
          <p:cNvPr id="48139" name="Text Box 14"/>
          <p:cNvSpPr txBox="1">
            <a:spLocks noChangeArrowheads="1"/>
          </p:cNvSpPr>
          <p:nvPr/>
        </p:nvSpPr>
        <p:spPr bwMode="auto">
          <a:xfrm>
            <a:off x="2590800" y="898525"/>
            <a:ext cx="407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rPr>
              <a:t>CRITERION FOR COEXISTENCE</a:t>
            </a:r>
          </a:p>
        </p:txBody>
      </p:sp>
      <p:pic>
        <p:nvPicPr>
          <p:cNvPr id="48140" name="Picture 1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4"/>
          <p:cNvGraphicFramePr>
            <a:graphicFrameLocks noChangeAspect="1"/>
          </p:cNvGraphicFramePr>
          <p:nvPr>
            <p:extLst>
              <p:ext uri="{D42A27DB-BD31-4B8C-83A1-F6EECF244321}">
                <p14:modId xmlns:p14="http://schemas.microsoft.com/office/powerpoint/2010/main" val="945967574"/>
              </p:ext>
            </p:extLst>
          </p:nvPr>
        </p:nvGraphicFramePr>
        <p:xfrm>
          <a:off x="6172200" y="1600200"/>
          <a:ext cx="2435225" cy="1641475"/>
        </p:xfrm>
        <a:graphic>
          <a:graphicData uri="http://schemas.openxmlformats.org/presentationml/2006/ole">
            <mc:AlternateContent xmlns:mc="http://schemas.openxmlformats.org/markup-compatibility/2006">
              <mc:Choice xmlns:v="urn:schemas-microsoft-com:vml" Requires="v">
                <p:oleObj spid="_x0000_s96259" name="Equation" r:id="rId4" imgW="977900" imgH="660400" progId="Equation.3">
                  <p:embed/>
                </p:oleObj>
              </mc:Choice>
              <mc:Fallback>
                <p:oleObj name="Equation" r:id="rId4" imgW="977900" imgH="660400" progId="Equation.3">
                  <p:embed/>
                  <p:pic>
                    <p:nvPicPr>
                      <p:cNvPr id="0" name=""/>
                      <p:cNvPicPr>
                        <a:picLocks noChangeAspect="1" noChangeArrowheads="1"/>
                      </p:cNvPicPr>
                      <p:nvPr/>
                    </p:nvPicPr>
                    <p:blipFill>
                      <a:blip r:embed="rId5"/>
                      <a:srcRect/>
                      <a:stretch>
                        <a:fillRect/>
                      </a:stretch>
                    </p:blipFill>
                    <p:spPr bwMode="auto">
                      <a:xfrm>
                        <a:off x="6172200" y="1600200"/>
                        <a:ext cx="2435225" cy="1641475"/>
                      </a:xfrm>
                      <a:prstGeom prst="rect">
                        <a:avLst/>
                      </a:prstGeom>
                      <a:noFill/>
                      <a:ln>
                        <a:noFill/>
                      </a:ln>
                      <a:effectLst/>
                      <a:extLst/>
                    </p:spPr>
                  </p:pic>
                </p:oleObj>
              </mc:Fallback>
            </mc:AlternateContent>
          </a:graphicData>
        </a:graphic>
      </p:graphicFrame>
      <p:sp>
        <p:nvSpPr>
          <p:cNvPr id="2" name="TextBox 1"/>
          <p:cNvSpPr txBox="1"/>
          <p:nvPr/>
        </p:nvSpPr>
        <p:spPr>
          <a:xfrm>
            <a:off x="6019801" y="3624681"/>
            <a:ext cx="2895600" cy="2308324"/>
          </a:xfrm>
          <a:prstGeom prst="rect">
            <a:avLst/>
          </a:prstGeom>
          <a:noFill/>
        </p:spPr>
        <p:txBody>
          <a:bodyPr wrap="square" rtlCol="0">
            <a:spAutoFit/>
          </a:bodyPr>
          <a:lstStyle/>
          <a:p>
            <a:r>
              <a:rPr lang="en-US" dirty="0" smtClean="0">
                <a:latin typeface="Arial"/>
                <a:cs typeface="Arial"/>
              </a:rPr>
              <a:t>Better competitor will have the outside isocline, which requires a higher K or a lower alpha.</a:t>
            </a:r>
            <a:endParaRPr lang="en-US" dirty="0">
              <a:latin typeface="Arial"/>
              <a:cs typeface="Arial"/>
            </a:endParaRPr>
          </a:p>
        </p:txBody>
      </p:sp>
    </p:spTree>
    <p:extLst>
      <p:ext uri="{BB962C8B-B14F-4D97-AF65-F5344CB8AC3E}">
        <p14:creationId xmlns:p14="http://schemas.microsoft.com/office/powerpoint/2010/main" val="39480567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bg1">
                            <a:lumMod val="85000"/>
                          </a:schemeClr>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32795" name="Rectangle 29"/>
          <p:cNvSpPr>
            <a:spLocks noChangeArrowheads="1"/>
          </p:cNvSpPr>
          <p:nvPr/>
        </p:nvSpPr>
        <p:spPr bwMode="auto">
          <a:xfrm>
            <a:off x="304800" y="8382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Lotka-Volterra models.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32796"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2797"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98"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9"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2800"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801"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94234"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802"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94235"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803"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94236"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804"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94237"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8723050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533400" y="838200"/>
            <a:ext cx="8229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defRPr/>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 . . . . . . . </a:t>
            </a:r>
            <a:endParaRPr lang="en-US" sz="2000" dirty="0">
              <a:latin typeface="Arial" charset="0"/>
            </a:endParaRPr>
          </a:p>
          <a:p>
            <a:pPr marL="1354138" lvl="1" indent="-609600">
              <a:tabLst>
                <a:tab pos="454025" algn="l"/>
                <a:tab pos="920750" algn="l"/>
                <a:tab pos="1373188" algn="l"/>
                <a:tab pos="1828800" algn="l"/>
                <a:tab pos="2284413" algn="l"/>
                <a:tab pos="2738438" algn="l"/>
              </a:tabLst>
              <a:defRPr/>
            </a:pPr>
            <a:r>
              <a:rPr lang="en-US" sz="2000" dirty="0">
                <a:latin typeface="Arial" charset="0"/>
              </a:rPr>
              <a:t>	3.	Simple Models of Competition --</a:t>
            </a:r>
          </a:p>
          <a:p>
            <a:pPr>
              <a:tabLst>
                <a:tab pos="454025" algn="l"/>
                <a:tab pos="920750" algn="l"/>
                <a:tab pos="1373188" algn="l"/>
                <a:tab pos="1828800" algn="l"/>
                <a:tab pos="2284413" algn="l"/>
                <a:tab pos="2738438" algn="l"/>
              </a:tabLst>
              <a:defRPr/>
            </a:pPr>
            <a:r>
              <a:rPr lang="en-US" sz="2000" dirty="0">
                <a:latin typeface="Arial" charset="0"/>
              </a:rPr>
              <a:t>			a.	</a:t>
            </a:r>
            <a:r>
              <a:rPr lang="en-US" sz="2000" dirty="0" err="1">
                <a:latin typeface="Arial" charset="0"/>
              </a:rPr>
              <a:t>Lotka-Volterra</a:t>
            </a:r>
            <a:r>
              <a:rPr lang="en-US" sz="2000" dirty="0">
                <a:latin typeface="Arial" charset="0"/>
              </a:rPr>
              <a:t> equations and isoclines</a:t>
            </a:r>
          </a:p>
          <a:p>
            <a:pPr>
              <a:tabLst>
                <a:tab pos="454025" algn="l"/>
                <a:tab pos="920750" algn="l"/>
                <a:tab pos="1373188" algn="l"/>
                <a:tab pos="1828800" algn="l"/>
                <a:tab pos="2284413" algn="l"/>
                <a:tab pos="2738438" algn="l"/>
              </a:tabLst>
              <a:defRPr/>
            </a:pPr>
            <a:r>
              <a:rPr lang="en-US" sz="2000" dirty="0">
                <a:latin typeface="Arial" charset="0"/>
              </a:rPr>
              <a:t>			</a:t>
            </a:r>
            <a:r>
              <a:rPr lang="en-US" sz="2000" dirty="0" smtClean="0">
                <a:latin typeface="Arial" charset="0"/>
              </a:rPr>
              <a:t>b.</a:t>
            </a:r>
            <a:r>
              <a:rPr lang="en-US" sz="2000" dirty="0">
                <a:latin typeface="Arial" charset="0"/>
              </a:rPr>
              <a:t>	</a:t>
            </a:r>
            <a:r>
              <a:rPr lang="en-US" sz="2000" u="sng" dirty="0">
                <a:solidFill>
                  <a:srgbClr val="FF0000"/>
                </a:solidFill>
                <a:latin typeface="Arial" charset="0"/>
              </a:rPr>
              <a:t>Predictions</a:t>
            </a:r>
            <a:r>
              <a:rPr lang="en-US" sz="2000" dirty="0">
                <a:latin typeface="Arial" charset="0"/>
              </a:rPr>
              <a:t>:  The model allows us to make predictions about what factors determine competitive outcomes. </a:t>
            </a:r>
          </a:p>
          <a:p>
            <a:pPr>
              <a:tabLst>
                <a:tab pos="454025" algn="l"/>
                <a:tab pos="920750" algn="l"/>
                <a:tab pos="1373188" algn="l"/>
                <a:tab pos="1828800" algn="l"/>
                <a:tab pos="2284413" algn="l"/>
                <a:tab pos="2738438" algn="l"/>
              </a:tabLst>
              <a:defRPr/>
            </a:pPr>
            <a:endParaRPr lang="en-US" sz="2000" dirty="0">
              <a:latin typeface="Arial" charset="0"/>
            </a:endParaRPr>
          </a:p>
          <a:p>
            <a:pPr marL="2232025" indent="-2232025">
              <a:tabLst>
                <a:tab pos="454025" algn="l"/>
                <a:tab pos="920750" algn="l"/>
                <a:tab pos="1373188" algn="l"/>
                <a:tab pos="1828800" algn="l"/>
                <a:tab pos="2284413" algn="l"/>
                <a:tab pos="2738438" algn="l"/>
              </a:tabLst>
              <a:defRPr/>
            </a:pPr>
            <a:r>
              <a:rPr lang="en-US" sz="2000" dirty="0">
                <a:latin typeface="Arial" charset="0"/>
              </a:rPr>
              <a:t>				</a:t>
            </a:r>
            <a:r>
              <a:rPr lang="en-US" sz="2000" dirty="0" err="1">
                <a:latin typeface="Arial" charset="0"/>
              </a:rPr>
              <a:t>i</a:t>
            </a:r>
            <a:r>
              <a:rPr lang="en-US" sz="2000" dirty="0">
                <a:latin typeface="Arial" charset="0"/>
              </a:rPr>
              <a:t>.	Competition can lead to one of four outcomes (1 always wins, 2 always wins, 1</a:t>
            </a:r>
            <a:r>
              <a:rPr lang="en-US" sz="1800" dirty="0">
                <a:latin typeface="Arial" charset="0"/>
              </a:rPr>
              <a:t>&amp;</a:t>
            </a:r>
            <a:r>
              <a:rPr lang="en-US" sz="2000" dirty="0">
                <a:latin typeface="Arial" charset="0"/>
              </a:rPr>
              <a:t>2 coexist or either 1 or 2 can win depending on initial abundances).  </a:t>
            </a:r>
            <a:endParaRPr lang="en-US" sz="2000" dirty="0" smtClean="0">
              <a:latin typeface="Arial" charset="0"/>
            </a:endParaRPr>
          </a:p>
          <a:p>
            <a:pPr marL="2232025" indent="-2232025">
              <a:tabLst>
                <a:tab pos="454025" algn="l"/>
                <a:tab pos="920750" algn="l"/>
                <a:tab pos="1373188" algn="l"/>
                <a:tab pos="1828800" algn="l"/>
                <a:tab pos="2284413" algn="l"/>
                <a:tab pos="2738438" algn="l"/>
              </a:tabLst>
              <a:defRPr/>
            </a:pPr>
            <a:endParaRPr lang="en-US" sz="2000" dirty="0">
              <a:latin typeface="Arial" charset="0"/>
            </a:endParaRPr>
          </a:p>
          <a:p>
            <a:pPr marL="2232025" indent="-2232025">
              <a:tabLst>
                <a:tab pos="454025" algn="l"/>
                <a:tab pos="920750" algn="l"/>
                <a:tab pos="1373188" algn="l"/>
                <a:tab pos="1828800" algn="l"/>
                <a:tab pos="2284413" algn="l"/>
                <a:tab pos="2738438" algn="l"/>
              </a:tabLst>
              <a:defRPr/>
            </a:pPr>
            <a:r>
              <a:rPr lang="en-US" sz="2000" dirty="0">
                <a:latin typeface="Arial" charset="0"/>
              </a:rPr>
              <a:t>				ii.	Competitive outcome is dependent on K and </a:t>
            </a:r>
            <a:r>
              <a:rPr lang="en-US" sz="2000" dirty="0">
                <a:latin typeface="Symbol" charset="0"/>
                <a:sym typeface="Symbol" charset="0"/>
              </a:rPr>
              <a:t></a:t>
            </a:r>
            <a:r>
              <a:rPr lang="en-US" sz="2000" dirty="0">
                <a:latin typeface="Arial" charset="0"/>
              </a:rPr>
              <a:t>. Species with higher K and/or lower </a:t>
            </a:r>
            <a:r>
              <a:rPr lang="en-US" sz="2000" dirty="0">
                <a:latin typeface="Arial" charset="0"/>
                <a:sym typeface="Symbol" charset="0"/>
              </a:rPr>
              <a:t></a:t>
            </a:r>
            <a:r>
              <a:rPr lang="en-US" sz="2000" baseline="-25000" dirty="0">
                <a:latin typeface="Arial" charset="0"/>
              </a:rPr>
              <a:t>12</a:t>
            </a:r>
            <a:r>
              <a:rPr lang="en-US" sz="2000" dirty="0">
                <a:latin typeface="Arial" charset="0"/>
              </a:rPr>
              <a:t> will be better competitors.  </a:t>
            </a:r>
          </a:p>
          <a:p>
            <a:pPr>
              <a:tabLst>
                <a:tab pos="454025" algn="l"/>
                <a:tab pos="920750" algn="l"/>
                <a:tab pos="1373188" algn="l"/>
                <a:tab pos="1828800" algn="l"/>
                <a:tab pos="2284413" algn="l"/>
                <a:tab pos="2738438" algn="l"/>
              </a:tabLst>
              <a:defRPr/>
            </a:pPr>
            <a:endParaRPr lang="en-US" sz="2000" dirty="0">
              <a:latin typeface="Arial" charset="0"/>
            </a:endParaRPr>
          </a:p>
          <a:p>
            <a:pPr marL="1354138" lvl="1" indent="-609600">
              <a:tabLst>
                <a:tab pos="454025" algn="l"/>
                <a:tab pos="920750" algn="l"/>
                <a:tab pos="1373188" algn="l"/>
                <a:tab pos="1828800" algn="l"/>
                <a:tab pos="2284413" algn="l"/>
                <a:tab pos="2738438" algn="l"/>
              </a:tabLst>
              <a:defRPr/>
            </a:pPr>
            <a:endParaRPr lang="en-US" sz="2000" dirty="0">
              <a:latin typeface="Arial" charset="0"/>
            </a:endParaRPr>
          </a:p>
        </p:txBody>
      </p:sp>
      <p:sp>
        <p:nvSpPr>
          <p:cNvPr id="419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7"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6788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533400" y="8382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 . . . . . . . </a:t>
            </a:r>
            <a:endParaRPr lang="en-US" sz="2000" dirty="0">
              <a:latin typeface="Arial" charset="0"/>
            </a:endParaRPr>
          </a:p>
          <a:p>
            <a:pPr marL="1354138" lvl="1" indent="-609600">
              <a:tabLst>
                <a:tab pos="454025" algn="l"/>
                <a:tab pos="920750" algn="l"/>
                <a:tab pos="1373188" algn="l"/>
                <a:tab pos="1828800" algn="l"/>
                <a:tab pos="2284413" algn="l"/>
                <a:tab pos="2738438" algn="l"/>
              </a:tabLst>
            </a:pPr>
            <a:r>
              <a:rPr lang="en-US" sz="2000" dirty="0">
                <a:latin typeface="Arial" charset="0"/>
              </a:rPr>
              <a:t>	3.	Simple Models of Competition --</a:t>
            </a:r>
          </a:p>
          <a:p>
            <a:pPr>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Lotka-Volterra</a:t>
            </a:r>
            <a:r>
              <a:rPr lang="en-US" sz="2000" dirty="0">
                <a:latin typeface="Arial" charset="0"/>
              </a:rPr>
              <a:t> equations and isoclines</a:t>
            </a:r>
          </a:p>
          <a:p>
            <a:pPr>
              <a:tabLst>
                <a:tab pos="454025" algn="l"/>
                <a:tab pos="920750" algn="l"/>
                <a:tab pos="1373188" algn="l"/>
                <a:tab pos="1828800" algn="l"/>
                <a:tab pos="2284413" algn="l"/>
                <a:tab pos="2738438" algn="l"/>
              </a:tabLst>
            </a:pPr>
            <a:r>
              <a:rPr lang="en-US" sz="2000" dirty="0">
                <a:latin typeface="Arial" charset="0"/>
              </a:rPr>
              <a:t>			b.	</a:t>
            </a:r>
            <a:r>
              <a:rPr lang="en-US" sz="2000" u="sng" dirty="0" smtClean="0">
                <a:solidFill>
                  <a:srgbClr val="FF0000"/>
                </a:solidFill>
                <a:latin typeface="Arial" charset="0"/>
              </a:rPr>
              <a:t>Predictions</a:t>
            </a:r>
            <a:r>
              <a:rPr lang="en-US" sz="2000" dirty="0">
                <a:latin typeface="Arial" charset="0"/>
              </a:rPr>
              <a:t>:  The model allows us to make predictions about what factors determine competitive outcomes.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Competition can lead to one of four outcomes 				ii.	Competitive outcome is dependent on K and </a:t>
            </a:r>
            <a:r>
              <a:rPr lang="en-US" sz="2000" dirty="0">
                <a:latin typeface="Symbol" charset="0"/>
                <a:cs typeface="Symbol" charset="0"/>
              </a:rPr>
              <a:t>a</a:t>
            </a:r>
            <a:endParaRPr lang="en-US" sz="2000" dirty="0">
              <a:latin typeface="Arial" charset="0"/>
              <a:cs typeface="Symbol" charset="0"/>
            </a:endParaRPr>
          </a:p>
          <a:p>
            <a:pPr>
              <a:tabLst>
                <a:tab pos="454025" algn="l"/>
                <a:tab pos="920750" algn="l"/>
                <a:tab pos="1373188" algn="l"/>
                <a:tab pos="1828800" algn="l"/>
                <a:tab pos="2284413" algn="l"/>
                <a:tab pos="2738438" algn="l"/>
              </a:tabLst>
            </a:pPr>
            <a:r>
              <a:rPr lang="en-US" sz="2000" dirty="0">
                <a:latin typeface="Arial" charset="0"/>
                <a:cs typeface="Symbol" charset="0"/>
              </a:rPr>
              <a:t>				iii.	Competitive outcome is not dependent on r</a:t>
            </a:r>
          </a:p>
          <a:p>
            <a:pPr>
              <a:tabLst>
                <a:tab pos="454025" algn="l"/>
                <a:tab pos="920750" algn="l"/>
                <a:tab pos="1373188" algn="l"/>
                <a:tab pos="1828800" algn="l"/>
                <a:tab pos="2284413" algn="l"/>
                <a:tab pos="2738438" algn="l"/>
              </a:tabLst>
            </a:pPr>
            <a:r>
              <a:rPr lang="en-US" sz="2000" dirty="0">
                <a:latin typeface="Arial" charset="0"/>
                <a:cs typeface="Symbol" charset="0"/>
              </a:rPr>
              <a:t>			</a:t>
            </a:r>
          </a:p>
          <a:p>
            <a:pPr>
              <a:tabLst>
                <a:tab pos="454025" algn="l"/>
                <a:tab pos="920750" algn="l"/>
                <a:tab pos="1373188" algn="l"/>
                <a:tab pos="1828800" algn="l"/>
                <a:tab pos="2284413" algn="l"/>
                <a:tab pos="2738438" algn="l"/>
              </a:tabLst>
            </a:pPr>
            <a:endParaRPr lang="en-US" sz="2000" dirty="0">
              <a:latin typeface="Arial" charset="0"/>
              <a:cs typeface="Symbol" charset="0"/>
            </a:endParaRPr>
          </a:p>
        </p:txBody>
      </p:sp>
      <p:sp>
        <p:nvSpPr>
          <p:cNvPr id="4403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44035" name="Object 2"/>
          <p:cNvGraphicFramePr>
            <a:graphicFrameLocks noChangeAspect="1"/>
          </p:cNvGraphicFramePr>
          <p:nvPr/>
        </p:nvGraphicFramePr>
        <p:xfrm>
          <a:off x="3316288" y="4572000"/>
          <a:ext cx="2371725" cy="442913"/>
        </p:xfrm>
        <a:graphic>
          <a:graphicData uri="http://schemas.openxmlformats.org/presentationml/2006/ole">
            <mc:AlternateContent xmlns:mc="http://schemas.openxmlformats.org/markup-compatibility/2006">
              <mc:Choice xmlns:v="urn:schemas-microsoft-com:vml" Requires="v">
                <p:oleObj spid="_x0000_s95246" name="Equation" r:id="rId3" imgW="952500" imgH="177800" progId="Equation.3">
                  <p:embed/>
                </p:oleObj>
              </mc:Choice>
              <mc:Fallback>
                <p:oleObj name="Equation" r:id="rId3" imgW="9525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288" y="4572000"/>
                        <a:ext cx="23717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4036" name="Object 3"/>
          <p:cNvGraphicFramePr>
            <a:graphicFrameLocks noChangeAspect="1"/>
          </p:cNvGraphicFramePr>
          <p:nvPr/>
        </p:nvGraphicFramePr>
        <p:xfrm>
          <a:off x="3313113" y="5348288"/>
          <a:ext cx="2433637" cy="442912"/>
        </p:xfrm>
        <a:graphic>
          <a:graphicData uri="http://schemas.openxmlformats.org/presentationml/2006/ole">
            <mc:AlternateContent xmlns:mc="http://schemas.openxmlformats.org/markup-compatibility/2006">
              <mc:Choice xmlns:v="urn:schemas-microsoft-com:vml" Requires="v">
                <p:oleObj spid="_x0000_s95247" name="Equation" r:id="rId5" imgW="977900" imgH="177800" progId="Equation.3">
                  <p:embed/>
                </p:oleObj>
              </mc:Choice>
              <mc:Fallback>
                <p:oleObj name="Equation" r:id="rId5" imgW="9779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3113" y="5348288"/>
                        <a:ext cx="24336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44037" name="Picture 8"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1043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0" name="Picture 8"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07-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55467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07-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5454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3124200" y="9144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1 wins</a:t>
            </a:r>
          </a:p>
        </p:txBody>
      </p:sp>
      <p:sp>
        <p:nvSpPr>
          <p:cNvPr id="43014" name="TextBox 7"/>
          <p:cNvSpPr txBox="1">
            <a:spLocks noChangeArrowheads="1"/>
          </p:cNvSpPr>
          <p:nvPr/>
        </p:nvSpPr>
        <p:spPr bwMode="auto">
          <a:xfrm>
            <a:off x="3124200" y="4125913"/>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2 wins</a:t>
            </a:r>
          </a:p>
        </p:txBody>
      </p:sp>
    </p:spTree>
    <p:extLst>
      <p:ext uri="{BB962C8B-B14F-4D97-AF65-F5344CB8AC3E}">
        <p14:creationId xmlns:p14="http://schemas.microsoft.com/office/powerpoint/2010/main" val="838936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3381119436"/>
              </p:ext>
            </p:extLst>
          </p:nvPr>
        </p:nvGraphicFramePr>
        <p:xfrm>
          <a:off x="685800" y="1066800"/>
          <a:ext cx="7848600" cy="5410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82213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07-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5435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7891"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07-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86150"/>
            <a:ext cx="55737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3124200" y="914400"/>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Unstable equilibrium</a:t>
            </a:r>
          </a:p>
        </p:txBody>
      </p:sp>
      <p:sp>
        <p:nvSpPr>
          <p:cNvPr id="37894" name="TextBox 7"/>
          <p:cNvSpPr txBox="1">
            <a:spLocks noChangeArrowheads="1"/>
          </p:cNvSpPr>
          <p:nvPr/>
        </p:nvSpPr>
        <p:spPr bwMode="auto">
          <a:xfrm>
            <a:off x="3133725" y="39624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Stable equilibrium</a:t>
            </a:r>
          </a:p>
        </p:txBody>
      </p:sp>
    </p:spTree>
    <p:extLst>
      <p:ext uri="{BB962C8B-B14F-4D97-AF65-F5344CB8AC3E}">
        <p14:creationId xmlns:p14="http://schemas.microsoft.com/office/powerpoint/2010/main" val="7673067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533400" y="838200"/>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dirty="0">
                <a:solidFill>
                  <a:srgbClr val="000000"/>
                </a:solidFill>
                <a:latin typeface="Arial" charset="0"/>
              </a:rPr>
              <a:t>	. . . . . . . . </a:t>
            </a:r>
            <a:endParaRPr lang="en-US" sz="2000" dirty="0">
              <a:latin typeface="Arial" charset="0"/>
            </a:endParaRPr>
          </a:p>
          <a:p>
            <a:pPr marL="1354138" lvl="1" indent="-609600">
              <a:tabLst>
                <a:tab pos="454025" algn="l"/>
                <a:tab pos="920750" algn="l"/>
                <a:tab pos="1373188" algn="l"/>
                <a:tab pos="1828800" algn="l"/>
                <a:tab pos="2284413" algn="l"/>
                <a:tab pos="2738438" algn="l"/>
              </a:tabLst>
            </a:pPr>
            <a:r>
              <a:rPr lang="en-US" sz="2000" dirty="0">
                <a:latin typeface="Arial" charset="0"/>
              </a:rPr>
              <a:t>	3.	Simple Models of Competition --</a:t>
            </a:r>
          </a:p>
          <a:p>
            <a:pPr>
              <a:tabLst>
                <a:tab pos="454025" algn="l"/>
                <a:tab pos="920750" algn="l"/>
                <a:tab pos="1373188" algn="l"/>
                <a:tab pos="1828800" algn="l"/>
                <a:tab pos="2284413" algn="l"/>
                <a:tab pos="2738438" algn="l"/>
              </a:tabLst>
            </a:pPr>
            <a:r>
              <a:rPr lang="en-US" sz="2000" dirty="0">
                <a:latin typeface="Arial" charset="0"/>
              </a:rPr>
              <a:t>			a.	</a:t>
            </a:r>
            <a:r>
              <a:rPr lang="en-US" sz="2000" dirty="0" err="1">
                <a:latin typeface="Arial" charset="0"/>
              </a:rPr>
              <a:t>Lotka-Volterra</a:t>
            </a:r>
            <a:r>
              <a:rPr lang="en-US" sz="2000" dirty="0">
                <a:latin typeface="Arial" charset="0"/>
              </a:rPr>
              <a:t> equations and isoclines</a:t>
            </a:r>
          </a:p>
          <a:p>
            <a:pPr>
              <a:tabLst>
                <a:tab pos="454025" algn="l"/>
                <a:tab pos="920750" algn="l"/>
                <a:tab pos="1373188" algn="l"/>
                <a:tab pos="1828800" algn="l"/>
                <a:tab pos="2284413" algn="l"/>
                <a:tab pos="2738438" algn="l"/>
              </a:tabLst>
            </a:pPr>
            <a:r>
              <a:rPr lang="en-US" sz="2000" dirty="0">
                <a:latin typeface="Arial" charset="0"/>
              </a:rPr>
              <a:t>			b.	</a:t>
            </a:r>
            <a:r>
              <a:rPr lang="en-US" sz="2000" u="sng" dirty="0" smtClean="0">
                <a:latin typeface="Arial" charset="0"/>
              </a:rPr>
              <a:t>Predictions</a:t>
            </a:r>
            <a:r>
              <a:rPr lang="en-US" sz="2000" dirty="0">
                <a:latin typeface="Arial" charset="0"/>
              </a:rPr>
              <a:t>:  The model allows us to make predictions about what factors determine competitive outcomes. </a:t>
            </a:r>
          </a:p>
          <a:p>
            <a:pPr>
              <a:tabLst>
                <a:tab pos="454025" algn="l"/>
                <a:tab pos="920750" algn="l"/>
                <a:tab pos="1373188" algn="l"/>
                <a:tab pos="1828800" algn="l"/>
                <a:tab pos="2284413" algn="l"/>
                <a:tab pos="2738438" algn="l"/>
              </a:tabLst>
            </a:pPr>
            <a:r>
              <a:rPr lang="en-US" sz="2000" dirty="0">
                <a:latin typeface="Arial" charset="0"/>
              </a:rPr>
              <a:t>				</a:t>
            </a:r>
            <a:r>
              <a:rPr lang="en-US" sz="2000" dirty="0" err="1">
                <a:latin typeface="Arial" charset="0"/>
              </a:rPr>
              <a:t>i</a:t>
            </a:r>
            <a:r>
              <a:rPr lang="en-US" sz="2000" dirty="0">
                <a:latin typeface="Arial" charset="0"/>
              </a:rPr>
              <a:t>.	Competition can lead to one of four outcomes 				ii.	Competitive outcome is dependent on K and </a:t>
            </a:r>
            <a:r>
              <a:rPr lang="en-US" sz="2000" dirty="0">
                <a:latin typeface="Symbol" charset="0"/>
                <a:cs typeface="Symbol" charset="0"/>
              </a:rPr>
              <a:t>a</a:t>
            </a:r>
          </a:p>
          <a:p>
            <a:pPr>
              <a:tabLst>
                <a:tab pos="454025" algn="l"/>
                <a:tab pos="920750" algn="l"/>
                <a:tab pos="1373188" algn="l"/>
                <a:tab pos="1828800" algn="l"/>
                <a:tab pos="2284413" algn="l"/>
                <a:tab pos="2738438" algn="l"/>
              </a:tabLst>
            </a:pPr>
            <a:r>
              <a:rPr lang="en-US" sz="2000" dirty="0">
                <a:latin typeface="Arial" charset="0"/>
                <a:cs typeface="Symbol" charset="0"/>
              </a:rPr>
              <a:t>				iii.	Competitive outcome is not dependent on r</a:t>
            </a:r>
          </a:p>
          <a:p>
            <a:pPr>
              <a:tabLst>
                <a:tab pos="454025" algn="l"/>
                <a:tab pos="920750" algn="l"/>
                <a:tab pos="1373188" algn="l"/>
                <a:tab pos="1828800" algn="l"/>
                <a:tab pos="2284413" algn="l"/>
                <a:tab pos="2738438" algn="l"/>
              </a:tabLst>
            </a:pPr>
            <a:endParaRPr lang="en-US" sz="2000" dirty="0">
              <a:latin typeface="Arial" charset="0"/>
              <a:cs typeface="Symbol" charset="0"/>
            </a:endParaRPr>
          </a:p>
          <a:p>
            <a:pPr>
              <a:tabLst>
                <a:tab pos="454025" algn="l"/>
                <a:tab pos="920750" algn="l"/>
                <a:tab pos="1373188" algn="l"/>
                <a:tab pos="1828800" algn="l"/>
                <a:tab pos="2284413" algn="l"/>
                <a:tab pos="2738438" algn="l"/>
              </a:tabLst>
            </a:pPr>
            <a:r>
              <a:rPr lang="en-US" sz="2000" dirty="0">
                <a:latin typeface="Arial" charset="0"/>
                <a:cs typeface="Symbol" charset="0"/>
              </a:rPr>
              <a:t>				</a:t>
            </a:r>
            <a:r>
              <a:rPr lang="en-US" sz="2000" dirty="0">
                <a:solidFill>
                  <a:srgbClr val="FF0000"/>
                </a:solidFill>
                <a:latin typeface="Arial" charset="0"/>
                <a:cs typeface="Symbol" charset="0"/>
              </a:rPr>
              <a:t>iv.	Coexistence requires that intraspecific competition</a:t>
            </a:r>
          </a:p>
          <a:p>
            <a:pPr>
              <a:tabLst>
                <a:tab pos="454025" algn="l"/>
                <a:tab pos="920750" algn="l"/>
                <a:tab pos="1373188" algn="l"/>
                <a:tab pos="1828800" algn="l"/>
                <a:tab pos="2284413" algn="l"/>
                <a:tab pos="2738438" algn="l"/>
              </a:tabLst>
            </a:pPr>
            <a:r>
              <a:rPr lang="en-US" sz="2000" dirty="0">
                <a:solidFill>
                  <a:srgbClr val="FF0000"/>
                </a:solidFill>
                <a:latin typeface="Arial" charset="0"/>
                <a:cs typeface="Symbol" charset="0"/>
              </a:rPr>
              <a:t>					(=1) is greater than interspecific competition </a:t>
            </a:r>
          </a:p>
          <a:p>
            <a:pPr>
              <a:tabLst>
                <a:tab pos="454025" algn="l"/>
                <a:tab pos="920750" algn="l"/>
                <a:tab pos="1373188" algn="l"/>
                <a:tab pos="1828800" algn="l"/>
                <a:tab pos="2284413" algn="l"/>
                <a:tab pos="2738438" algn="l"/>
              </a:tabLst>
            </a:pPr>
            <a:r>
              <a:rPr lang="en-US" sz="2000" dirty="0">
                <a:solidFill>
                  <a:srgbClr val="FF0000"/>
                </a:solidFill>
                <a:latin typeface="Arial" charset="0"/>
                <a:cs typeface="Symbol" charset="0"/>
              </a:rPr>
              <a:t>					(alpha</a:t>
            </a:r>
            <a:r>
              <a:rPr lang="ja-JP" altLang="en-US" sz="2000" dirty="0">
                <a:solidFill>
                  <a:srgbClr val="FF0000"/>
                </a:solidFill>
                <a:latin typeface="Arial" charset="0"/>
                <a:cs typeface="Symbol" charset="0"/>
              </a:rPr>
              <a:t>’</a:t>
            </a:r>
            <a:r>
              <a:rPr lang="en-US" altLang="ja-JP" sz="2000" dirty="0">
                <a:solidFill>
                  <a:srgbClr val="FF0000"/>
                </a:solidFill>
                <a:latin typeface="Arial" charset="0"/>
                <a:cs typeface="Symbol" charset="0"/>
              </a:rPr>
              <a:t>s) for both species.</a:t>
            </a:r>
            <a:endParaRPr lang="en-US" altLang="ja-JP" sz="2000" dirty="0">
              <a:latin typeface="Arial" charset="0"/>
              <a:cs typeface="Symbol" charset="0"/>
            </a:endParaRPr>
          </a:p>
          <a:p>
            <a:pPr>
              <a:tabLst>
                <a:tab pos="454025" algn="l"/>
                <a:tab pos="920750" algn="l"/>
                <a:tab pos="1373188" algn="l"/>
                <a:tab pos="1828800" algn="l"/>
                <a:tab pos="2284413" algn="l"/>
                <a:tab pos="2738438" algn="l"/>
              </a:tabLst>
            </a:pPr>
            <a:endParaRPr lang="en-US" sz="2000" dirty="0">
              <a:latin typeface="Arial" charset="0"/>
              <a:cs typeface="Symbol" charset="0"/>
            </a:endParaRPr>
          </a:p>
        </p:txBody>
      </p:sp>
      <p:sp>
        <p:nvSpPr>
          <p:cNvPr id="471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7107"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2799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1371600" y="1524000"/>
            <a:ext cx="4267200" cy="38862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8130" name="Text Box 5"/>
          <p:cNvSpPr txBox="1">
            <a:spLocks noChangeArrowheads="1"/>
          </p:cNvSpPr>
          <p:nvPr/>
        </p:nvSpPr>
        <p:spPr bwMode="auto">
          <a:xfrm rot="-5400000">
            <a:off x="-1227138" y="3182938"/>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NUMBER OF BLUE FISH</a:t>
            </a:r>
          </a:p>
        </p:txBody>
      </p:sp>
      <p:sp>
        <p:nvSpPr>
          <p:cNvPr id="48131" name="Text Box 6"/>
          <p:cNvSpPr txBox="1">
            <a:spLocks noChangeArrowheads="1"/>
          </p:cNvSpPr>
          <p:nvPr/>
        </p:nvSpPr>
        <p:spPr bwMode="auto">
          <a:xfrm>
            <a:off x="1676400" y="5791200"/>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NUMBER OF RED FISH</a:t>
            </a:r>
          </a:p>
        </p:txBody>
      </p:sp>
      <p:sp>
        <p:nvSpPr>
          <p:cNvPr id="48132" name="Line 7"/>
          <p:cNvSpPr>
            <a:spLocks noChangeShapeType="1"/>
          </p:cNvSpPr>
          <p:nvPr/>
        </p:nvSpPr>
        <p:spPr bwMode="auto">
          <a:xfrm>
            <a:off x="1371600" y="1905000"/>
            <a:ext cx="2438400" cy="3505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3" name="Text Box 8"/>
          <p:cNvSpPr txBox="1">
            <a:spLocks noChangeArrowheads="1"/>
          </p:cNvSpPr>
          <p:nvPr/>
        </p:nvSpPr>
        <p:spPr bwMode="auto">
          <a:xfrm>
            <a:off x="3657600" y="54102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1</a:t>
            </a:r>
            <a:endParaRPr lang="en-US">
              <a:latin typeface="Arial" charset="0"/>
            </a:endParaRPr>
          </a:p>
        </p:txBody>
      </p:sp>
      <p:sp>
        <p:nvSpPr>
          <p:cNvPr id="48134" name="Text Box 9"/>
          <p:cNvSpPr txBox="1">
            <a:spLocks noChangeArrowheads="1"/>
          </p:cNvSpPr>
          <p:nvPr/>
        </p:nvSpPr>
        <p:spPr bwMode="auto">
          <a:xfrm>
            <a:off x="1524000" y="16002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1</a:t>
            </a:r>
            <a:r>
              <a:rPr lang="en-US">
                <a:latin typeface="Arial" charset="0"/>
              </a:rPr>
              <a:t>/</a:t>
            </a:r>
            <a:r>
              <a:rPr lang="en-US">
                <a:latin typeface="Symbol" charset="0"/>
              </a:rPr>
              <a:t>a</a:t>
            </a:r>
            <a:r>
              <a:rPr lang="en-US" baseline="-25000">
                <a:latin typeface="Arial" charset="0"/>
              </a:rPr>
              <a:t>12</a:t>
            </a:r>
            <a:endParaRPr lang="en-US">
              <a:latin typeface="Arial" charset="0"/>
            </a:endParaRPr>
          </a:p>
        </p:txBody>
      </p:sp>
      <p:sp>
        <p:nvSpPr>
          <p:cNvPr id="48135" name="Line 10"/>
          <p:cNvSpPr>
            <a:spLocks noChangeShapeType="1"/>
          </p:cNvSpPr>
          <p:nvPr/>
        </p:nvSpPr>
        <p:spPr bwMode="auto">
          <a:xfrm>
            <a:off x="1371600" y="2743200"/>
            <a:ext cx="3657600" cy="26670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6" name="Text Box 11"/>
          <p:cNvSpPr txBox="1">
            <a:spLocks noChangeArrowheads="1"/>
          </p:cNvSpPr>
          <p:nvPr/>
        </p:nvSpPr>
        <p:spPr bwMode="auto">
          <a:xfrm>
            <a:off x="838200" y="25146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2</a:t>
            </a:r>
            <a:endParaRPr lang="en-US">
              <a:latin typeface="Arial" charset="0"/>
            </a:endParaRPr>
          </a:p>
        </p:txBody>
      </p:sp>
      <p:sp>
        <p:nvSpPr>
          <p:cNvPr id="48137" name="Text Box 12"/>
          <p:cNvSpPr txBox="1">
            <a:spLocks noChangeArrowheads="1"/>
          </p:cNvSpPr>
          <p:nvPr/>
        </p:nvSpPr>
        <p:spPr bwMode="auto">
          <a:xfrm>
            <a:off x="4637088" y="54102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K</a:t>
            </a:r>
            <a:r>
              <a:rPr lang="en-US" baseline="-25000">
                <a:latin typeface="Arial" charset="0"/>
              </a:rPr>
              <a:t>2</a:t>
            </a:r>
            <a:r>
              <a:rPr lang="en-US">
                <a:latin typeface="Arial" charset="0"/>
              </a:rPr>
              <a:t>/</a:t>
            </a:r>
            <a:r>
              <a:rPr lang="en-US">
                <a:latin typeface="Symbol" charset="0"/>
              </a:rPr>
              <a:t>a</a:t>
            </a:r>
            <a:r>
              <a:rPr lang="en-US" baseline="-25000">
                <a:latin typeface="Arial" charset="0"/>
              </a:rPr>
              <a:t>21</a:t>
            </a:r>
            <a:endParaRPr lang="en-US">
              <a:latin typeface="Arial" charset="0"/>
            </a:endParaRPr>
          </a:p>
        </p:txBody>
      </p:sp>
      <p:sp>
        <p:nvSpPr>
          <p:cNvPr id="48138" name="Rectangle 13"/>
          <p:cNvSpPr>
            <a:spLocks noChangeArrowheads="1"/>
          </p:cNvSpPr>
          <p:nvPr/>
        </p:nvSpPr>
        <p:spPr bwMode="auto">
          <a:xfrm>
            <a:off x="5791200" y="1828800"/>
            <a:ext cx="3048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Stable coexistence of competitors requires that</a:t>
            </a:r>
          </a:p>
          <a:p>
            <a:r>
              <a:rPr lang="en-US" sz="2000">
                <a:latin typeface="Arial" charset="0"/>
              </a:rPr>
              <a:t> </a:t>
            </a:r>
          </a:p>
          <a:p>
            <a:pPr algn="ctr"/>
            <a:r>
              <a:rPr lang="en-US" sz="2000">
                <a:latin typeface="Arial" charset="0"/>
              </a:rPr>
              <a:t>K/</a:t>
            </a:r>
            <a:r>
              <a:rPr lang="en-US" sz="2000">
                <a:latin typeface="Symbol" charset="0"/>
              </a:rPr>
              <a:t>a</a:t>
            </a:r>
            <a:r>
              <a:rPr lang="en-US" sz="2000">
                <a:latin typeface="Arial" charset="0"/>
              </a:rPr>
              <a:t> &gt; K</a:t>
            </a:r>
          </a:p>
          <a:p>
            <a:endParaRPr lang="en-US" sz="2000">
              <a:latin typeface="Arial" charset="0"/>
            </a:endParaRPr>
          </a:p>
          <a:p>
            <a:r>
              <a:rPr lang="en-US" sz="2000">
                <a:latin typeface="Arial" charset="0"/>
              </a:rPr>
              <a:t>so that, IF the K</a:t>
            </a:r>
            <a:r>
              <a:rPr lang="ja-JP" altLang="en-US" sz="2000">
                <a:latin typeface="Arial" charset="0"/>
              </a:rPr>
              <a:t>’</a:t>
            </a:r>
            <a:r>
              <a:rPr lang="en-US" altLang="ja-JP" sz="2000">
                <a:latin typeface="Arial" charset="0"/>
              </a:rPr>
              <a:t>s are relatively similar in size:</a:t>
            </a:r>
          </a:p>
          <a:p>
            <a:endParaRPr lang="en-US" sz="2000">
              <a:latin typeface="Arial" charset="0"/>
            </a:endParaRPr>
          </a:p>
          <a:p>
            <a:pPr algn="ctr"/>
            <a:r>
              <a:rPr lang="en-US" sz="2000">
                <a:latin typeface="Symbol" charset="0"/>
              </a:rPr>
              <a:t>a</a:t>
            </a:r>
            <a:r>
              <a:rPr lang="en-US" sz="2000">
                <a:latin typeface="Arial" charset="0"/>
              </a:rPr>
              <a:t> &lt; 1.0</a:t>
            </a:r>
          </a:p>
        </p:txBody>
      </p:sp>
      <p:sp>
        <p:nvSpPr>
          <p:cNvPr id="48139" name="Text Box 14"/>
          <p:cNvSpPr txBox="1">
            <a:spLocks noChangeArrowheads="1"/>
          </p:cNvSpPr>
          <p:nvPr/>
        </p:nvSpPr>
        <p:spPr bwMode="auto">
          <a:xfrm>
            <a:off x="2590800" y="898525"/>
            <a:ext cx="407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rPr>
              <a:t>CRITERION FOR COEXISTENCE</a:t>
            </a:r>
          </a:p>
        </p:txBody>
      </p:sp>
      <p:pic>
        <p:nvPicPr>
          <p:cNvPr id="48140" name="Picture 1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4280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9154" name="Text Box 4"/>
          <p:cNvSpPr txBox="1">
            <a:spLocks noChangeArrowheads="1"/>
          </p:cNvSpPr>
          <p:nvPr/>
        </p:nvSpPr>
        <p:spPr bwMode="auto">
          <a:xfrm>
            <a:off x="2622550" y="838200"/>
            <a:ext cx="4079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rPr>
              <a:t>CRITERION FOR COEXISTENCE</a:t>
            </a:r>
          </a:p>
        </p:txBody>
      </p:sp>
      <p:grpSp>
        <p:nvGrpSpPr>
          <p:cNvPr id="49155" name="Group 5"/>
          <p:cNvGrpSpPr>
            <a:grpSpLocks/>
          </p:cNvGrpSpPr>
          <p:nvPr/>
        </p:nvGrpSpPr>
        <p:grpSpPr bwMode="auto">
          <a:xfrm>
            <a:off x="914400" y="1828800"/>
            <a:ext cx="3248025" cy="3319463"/>
            <a:chOff x="936" y="960"/>
            <a:chExt cx="3209" cy="3086"/>
          </a:xfrm>
        </p:grpSpPr>
        <p:sp>
          <p:nvSpPr>
            <p:cNvPr id="49158" name="Rectangle 6"/>
            <p:cNvSpPr>
              <a:spLocks noChangeArrowheads="1"/>
            </p:cNvSpPr>
            <p:nvPr/>
          </p:nvSpPr>
          <p:spPr bwMode="auto">
            <a:xfrm>
              <a:off x="1440" y="960"/>
              <a:ext cx="2688" cy="2448"/>
            </a:xfrm>
            <a:prstGeom prst="rect">
              <a:avLst/>
            </a:prstGeom>
            <a:solidFill>
              <a:schemeClr val="accent1"/>
            </a:solidFill>
            <a:ln w="9525">
              <a:solidFill>
                <a:schemeClr val="tx1"/>
              </a:solidFill>
              <a:miter lim="800000"/>
              <a:headEnd/>
              <a:tailEnd/>
            </a:ln>
          </p:spPr>
          <p:txBody>
            <a:bodyPr wrap="none" anchor="ctr"/>
            <a:lstStyle/>
            <a:p>
              <a:pPr algn="ctr"/>
              <a:endParaRPr lang="en-US" sz="1400"/>
            </a:p>
          </p:txBody>
        </p:sp>
        <p:sp>
          <p:nvSpPr>
            <p:cNvPr id="49159" name="Text Box 7"/>
            <p:cNvSpPr txBox="1">
              <a:spLocks noChangeArrowheads="1"/>
            </p:cNvSpPr>
            <p:nvPr/>
          </p:nvSpPr>
          <p:spPr bwMode="auto">
            <a:xfrm rot="-5400000">
              <a:off x="55" y="2172"/>
              <a:ext cx="206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NUMBER OF BLUE FISH</a:t>
              </a:r>
            </a:p>
          </p:txBody>
        </p:sp>
        <p:sp>
          <p:nvSpPr>
            <p:cNvPr id="49160" name="Text Box 8"/>
            <p:cNvSpPr txBox="1">
              <a:spLocks noChangeArrowheads="1"/>
            </p:cNvSpPr>
            <p:nvPr/>
          </p:nvSpPr>
          <p:spPr bwMode="auto">
            <a:xfrm>
              <a:off x="1631" y="3763"/>
              <a:ext cx="210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NUMBER OF RED FISH</a:t>
              </a:r>
            </a:p>
          </p:txBody>
        </p:sp>
        <p:sp>
          <p:nvSpPr>
            <p:cNvPr id="49161" name="Line 9"/>
            <p:cNvSpPr>
              <a:spLocks noChangeShapeType="1"/>
            </p:cNvSpPr>
            <p:nvPr/>
          </p:nvSpPr>
          <p:spPr bwMode="auto">
            <a:xfrm>
              <a:off x="1440" y="1200"/>
              <a:ext cx="1536" cy="220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Text Box 10"/>
            <p:cNvSpPr txBox="1">
              <a:spLocks noChangeArrowheads="1"/>
            </p:cNvSpPr>
            <p:nvPr/>
          </p:nvSpPr>
          <p:spPr bwMode="auto">
            <a:xfrm>
              <a:off x="2879" y="3522"/>
              <a:ext cx="36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1</a:t>
              </a:r>
              <a:endParaRPr lang="en-US" sz="1400">
                <a:latin typeface="Arial" charset="0"/>
              </a:endParaRPr>
            </a:p>
          </p:txBody>
        </p:sp>
        <p:sp>
          <p:nvSpPr>
            <p:cNvPr id="49163" name="Text Box 11"/>
            <p:cNvSpPr txBox="1">
              <a:spLocks noChangeArrowheads="1"/>
            </p:cNvSpPr>
            <p:nvPr/>
          </p:nvSpPr>
          <p:spPr bwMode="auto">
            <a:xfrm>
              <a:off x="1535" y="1115"/>
              <a:ext cx="64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1</a:t>
              </a:r>
              <a:r>
                <a:rPr lang="en-US" sz="1400">
                  <a:latin typeface="Arial" charset="0"/>
                </a:rPr>
                <a:t>/</a:t>
              </a:r>
              <a:r>
                <a:rPr lang="en-US" sz="1400">
                  <a:latin typeface="Symbol" charset="0"/>
                </a:rPr>
                <a:t>a</a:t>
              </a:r>
              <a:r>
                <a:rPr lang="en-US" sz="1400" baseline="-25000">
                  <a:latin typeface="Arial" charset="0"/>
                </a:rPr>
                <a:t>12</a:t>
              </a:r>
              <a:endParaRPr lang="en-US" sz="1400">
                <a:latin typeface="Arial" charset="0"/>
              </a:endParaRPr>
            </a:p>
          </p:txBody>
        </p:sp>
        <p:sp>
          <p:nvSpPr>
            <p:cNvPr id="49164" name="Line 12"/>
            <p:cNvSpPr>
              <a:spLocks noChangeShapeType="1"/>
            </p:cNvSpPr>
            <p:nvPr/>
          </p:nvSpPr>
          <p:spPr bwMode="auto">
            <a:xfrm>
              <a:off x="1440" y="1728"/>
              <a:ext cx="2304" cy="1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Text Box 13"/>
            <p:cNvSpPr txBox="1">
              <a:spLocks noChangeArrowheads="1"/>
            </p:cNvSpPr>
            <p:nvPr/>
          </p:nvSpPr>
          <p:spPr bwMode="auto">
            <a:xfrm>
              <a:off x="1104" y="1699"/>
              <a:ext cx="36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2</a:t>
              </a:r>
              <a:endParaRPr lang="en-US" sz="1400">
                <a:latin typeface="Arial" charset="0"/>
              </a:endParaRPr>
            </a:p>
          </p:txBody>
        </p:sp>
        <p:sp>
          <p:nvSpPr>
            <p:cNvPr id="49166" name="Text Box 14"/>
            <p:cNvSpPr txBox="1">
              <a:spLocks noChangeArrowheads="1"/>
            </p:cNvSpPr>
            <p:nvPr/>
          </p:nvSpPr>
          <p:spPr bwMode="auto">
            <a:xfrm>
              <a:off x="3497" y="3513"/>
              <a:ext cx="64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rPr>
                <a:t>K</a:t>
              </a:r>
              <a:r>
                <a:rPr lang="en-US" sz="1400" baseline="-25000">
                  <a:latin typeface="Arial" charset="0"/>
                </a:rPr>
                <a:t>2</a:t>
              </a:r>
              <a:r>
                <a:rPr lang="en-US" sz="1400">
                  <a:latin typeface="Arial" charset="0"/>
                </a:rPr>
                <a:t>/</a:t>
              </a:r>
              <a:r>
                <a:rPr lang="en-US" sz="1400">
                  <a:latin typeface="Symbol" charset="0"/>
                </a:rPr>
                <a:t>a</a:t>
              </a:r>
              <a:r>
                <a:rPr lang="en-US" sz="1400" baseline="-25000">
                  <a:latin typeface="Arial" charset="0"/>
                </a:rPr>
                <a:t>21</a:t>
              </a:r>
              <a:endParaRPr lang="en-US" sz="1400">
                <a:latin typeface="Arial" charset="0"/>
              </a:endParaRPr>
            </a:p>
          </p:txBody>
        </p:sp>
      </p:grpSp>
      <p:sp>
        <p:nvSpPr>
          <p:cNvPr id="49156" name="Rectangle 15"/>
          <p:cNvSpPr>
            <a:spLocks noChangeArrowheads="1"/>
          </p:cNvSpPr>
          <p:nvPr/>
        </p:nvSpPr>
        <p:spPr bwMode="auto">
          <a:xfrm>
            <a:off x="4876800" y="1600200"/>
            <a:ext cx="3733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charset="0"/>
              </a:rPr>
              <a:t>Coexistence of competitors requires that: </a:t>
            </a:r>
          </a:p>
          <a:p>
            <a:pPr algn="ctr"/>
            <a:r>
              <a:rPr lang="en-US" sz="2000" dirty="0">
                <a:latin typeface="Arial" charset="0"/>
              </a:rPr>
              <a:t>K/</a:t>
            </a:r>
            <a:r>
              <a:rPr lang="en-US" sz="2000" dirty="0">
                <a:latin typeface="Symbol" charset="0"/>
              </a:rPr>
              <a:t>a</a:t>
            </a:r>
            <a:r>
              <a:rPr lang="en-US" sz="2000" dirty="0">
                <a:latin typeface="Arial" charset="0"/>
              </a:rPr>
              <a:t> &gt; K</a:t>
            </a:r>
          </a:p>
          <a:p>
            <a:r>
              <a:rPr lang="en-US" sz="2000" dirty="0">
                <a:latin typeface="Arial" charset="0"/>
              </a:rPr>
              <a:t>so that </a:t>
            </a:r>
          </a:p>
          <a:p>
            <a:pPr algn="ctr">
              <a:buFont typeface="Symbol" charset="0"/>
              <a:buChar char="a"/>
            </a:pPr>
            <a:r>
              <a:rPr lang="en-US" sz="2000" dirty="0">
                <a:latin typeface="Arial" charset="0"/>
              </a:rPr>
              <a:t>&lt; 1.0</a:t>
            </a:r>
          </a:p>
          <a:p>
            <a:pPr>
              <a:buFont typeface="Symbol" charset="0"/>
              <a:buChar char="a"/>
            </a:pPr>
            <a:endParaRPr lang="en-US" sz="2000" dirty="0">
              <a:latin typeface="Arial" charset="0"/>
            </a:endParaRPr>
          </a:p>
          <a:p>
            <a:pPr>
              <a:buFont typeface="Symbol" charset="0"/>
              <a:buNone/>
            </a:pPr>
            <a:r>
              <a:rPr lang="en-US" sz="2000" dirty="0">
                <a:latin typeface="Arial" charset="0"/>
              </a:rPr>
              <a:t>Another way of stating this is that, for similar species (K</a:t>
            </a:r>
            <a:r>
              <a:rPr lang="ja-JP" altLang="en-US" sz="2000" dirty="0">
                <a:latin typeface="Arial" charset="0"/>
              </a:rPr>
              <a:t>’</a:t>
            </a:r>
            <a:r>
              <a:rPr lang="en-US" altLang="ja-JP" sz="2000" dirty="0">
                <a:latin typeface="Arial" charset="0"/>
              </a:rPr>
              <a:t>s are similar), coexistence requires that</a:t>
            </a:r>
            <a:r>
              <a:rPr lang="en-US" altLang="ja-JP" sz="2000" u="sng" dirty="0">
                <a:latin typeface="Arial" charset="0"/>
              </a:rPr>
              <a:t> intraspecific competition</a:t>
            </a:r>
            <a:r>
              <a:rPr lang="en-US" altLang="ja-JP" sz="2000" dirty="0">
                <a:latin typeface="Arial" charset="0"/>
              </a:rPr>
              <a:t> (</a:t>
            </a:r>
            <a:r>
              <a:rPr lang="en-US" altLang="ja-JP" sz="2000" dirty="0">
                <a:latin typeface="Symbol" charset="0"/>
              </a:rPr>
              <a:t>a</a:t>
            </a:r>
            <a:r>
              <a:rPr lang="en-US" altLang="ja-JP" sz="2000" baseline="-25000" dirty="0">
                <a:latin typeface="Arial" charset="0"/>
              </a:rPr>
              <a:t>11</a:t>
            </a:r>
            <a:r>
              <a:rPr lang="en-US" altLang="ja-JP" sz="2000" dirty="0">
                <a:latin typeface="Arial" charset="0"/>
              </a:rPr>
              <a:t> and </a:t>
            </a:r>
            <a:r>
              <a:rPr lang="en-US" altLang="ja-JP" sz="2000" dirty="0">
                <a:latin typeface="Symbol" charset="0"/>
              </a:rPr>
              <a:t>a</a:t>
            </a:r>
            <a:r>
              <a:rPr lang="en-US" altLang="ja-JP" sz="2000" baseline="-25000" dirty="0">
                <a:latin typeface="Arial" charset="0"/>
              </a:rPr>
              <a:t>22</a:t>
            </a:r>
            <a:r>
              <a:rPr lang="en-US" altLang="ja-JP" sz="2000" dirty="0">
                <a:latin typeface="Arial" charset="0"/>
              </a:rPr>
              <a:t> = 1) </a:t>
            </a:r>
            <a:r>
              <a:rPr lang="en-US" altLang="ja-JP" sz="2000" u="sng" dirty="0">
                <a:latin typeface="Arial" charset="0"/>
              </a:rPr>
              <a:t>be greater than interspecific competition</a:t>
            </a:r>
            <a:r>
              <a:rPr lang="en-US" altLang="ja-JP" sz="2000" dirty="0">
                <a:latin typeface="Arial" charset="0"/>
              </a:rPr>
              <a:t> (</a:t>
            </a:r>
            <a:r>
              <a:rPr lang="en-US" altLang="ja-JP" sz="2000" dirty="0">
                <a:latin typeface="Symbol" charset="0"/>
              </a:rPr>
              <a:t>a</a:t>
            </a:r>
            <a:r>
              <a:rPr lang="en-US" altLang="ja-JP" sz="2000" baseline="-25000" dirty="0">
                <a:latin typeface="Arial" charset="0"/>
              </a:rPr>
              <a:t>12</a:t>
            </a:r>
            <a:r>
              <a:rPr lang="en-US" altLang="ja-JP" sz="2000" dirty="0">
                <a:latin typeface="Arial" charset="0"/>
              </a:rPr>
              <a:t> and </a:t>
            </a:r>
            <a:r>
              <a:rPr lang="en-US" altLang="ja-JP" sz="2000" dirty="0">
                <a:latin typeface="Symbol" charset="0"/>
              </a:rPr>
              <a:t>a</a:t>
            </a:r>
            <a:r>
              <a:rPr lang="en-US" altLang="ja-JP" sz="2000" baseline="-25000" dirty="0">
                <a:latin typeface="Arial" charset="0"/>
              </a:rPr>
              <a:t>21</a:t>
            </a:r>
            <a:r>
              <a:rPr lang="en-US" altLang="ja-JP" sz="2000" dirty="0">
                <a:latin typeface="Arial" charset="0"/>
              </a:rPr>
              <a:t> &lt; 1.0)</a:t>
            </a:r>
            <a:endParaRPr lang="en-US" sz="2000" dirty="0">
              <a:latin typeface="Arial" charset="0"/>
            </a:endParaRPr>
          </a:p>
        </p:txBody>
      </p:sp>
      <p:pic>
        <p:nvPicPr>
          <p:cNvPr id="49157" name="Picture 17"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680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762000" y="609600"/>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smtClean="0">
                <a:solidFill>
                  <a:srgbClr val="000000"/>
                </a:solidFill>
                <a:latin typeface="Arial" charset="0"/>
              </a:rPr>
              <a:t>In Class Worksheet:</a:t>
            </a:r>
            <a:endParaRPr lang="en-US" sz="2000" dirty="0">
              <a:latin typeface="Arial" charset="0"/>
            </a:endParaRPr>
          </a:p>
        </p:txBody>
      </p:sp>
      <p:sp>
        <p:nvSpPr>
          <p:cNvPr id="460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60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188213" y="838200"/>
            <a:ext cx="6584187" cy="5918200"/>
          </a:xfrm>
          <a:prstGeom prst="rect">
            <a:avLst/>
          </a:prstGeom>
        </p:spPr>
      </p:pic>
    </p:spTree>
    <p:extLst>
      <p:ext uri="{BB962C8B-B14F-4D97-AF65-F5344CB8AC3E}">
        <p14:creationId xmlns:p14="http://schemas.microsoft.com/office/powerpoint/2010/main" val="41961103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762000" y="609600"/>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smtClean="0">
                <a:solidFill>
                  <a:srgbClr val="000000"/>
                </a:solidFill>
                <a:latin typeface="Arial" charset="0"/>
              </a:rPr>
              <a:t>In Class Worksheet:</a:t>
            </a:r>
            <a:endParaRPr lang="en-US" sz="2000" dirty="0">
              <a:latin typeface="Arial" charset="0"/>
            </a:endParaRPr>
          </a:p>
        </p:txBody>
      </p:sp>
      <p:sp>
        <p:nvSpPr>
          <p:cNvPr id="460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60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184400" y="1155700"/>
            <a:ext cx="4775200" cy="4533900"/>
          </a:xfrm>
          <a:prstGeom prst="rect">
            <a:avLst/>
          </a:prstGeom>
        </p:spPr>
      </p:pic>
    </p:spTree>
    <p:extLst>
      <p:ext uri="{BB962C8B-B14F-4D97-AF65-F5344CB8AC3E}">
        <p14:creationId xmlns:p14="http://schemas.microsoft.com/office/powerpoint/2010/main" val="37067734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762000" y="609600"/>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smtClean="0">
                <a:solidFill>
                  <a:srgbClr val="000000"/>
                </a:solidFill>
                <a:latin typeface="Arial" charset="0"/>
              </a:rPr>
              <a:t>In Class Worksheet:</a:t>
            </a:r>
            <a:endParaRPr lang="en-US" sz="2000" dirty="0">
              <a:latin typeface="Arial" charset="0"/>
            </a:endParaRPr>
          </a:p>
        </p:txBody>
      </p:sp>
      <p:sp>
        <p:nvSpPr>
          <p:cNvPr id="460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608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184400" y="1155700"/>
            <a:ext cx="4775200" cy="4533900"/>
          </a:xfrm>
          <a:prstGeom prst="rect">
            <a:avLst/>
          </a:prstGeom>
        </p:spPr>
      </p:pic>
    </p:spTree>
    <p:extLst>
      <p:ext uri="{BB962C8B-B14F-4D97-AF65-F5344CB8AC3E}">
        <p14:creationId xmlns:p14="http://schemas.microsoft.com/office/powerpoint/2010/main" val="42183341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84994"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6"/>
          <p:cNvSpPr txBox="1">
            <a:spLocks noChangeArrowheads="1"/>
          </p:cNvSpPr>
          <p:nvPr/>
        </p:nvSpPr>
        <p:spPr bwMode="auto">
          <a:xfrm>
            <a:off x="457200" y="612775"/>
            <a:ext cx="8229600" cy="5016758"/>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u="sng" dirty="0" smtClean="0">
                <a:latin typeface="Arial" charset="0"/>
                <a:cs typeface="Arial" charset="0"/>
              </a:rPr>
              <a:t>Study Guide Items from Lecture 11</a:t>
            </a:r>
          </a:p>
          <a:p>
            <a:pPr>
              <a:defRPr/>
            </a:pPr>
            <a:endParaRPr lang="en-US" sz="2000" dirty="0" smtClean="0">
              <a:latin typeface="Arial" charset="0"/>
              <a:cs typeface="Arial" charset="0"/>
            </a:endParaRPr>
          </a:p>
          <a:p>
            <a:pPr>
              <a:defRPr/>
            </a:pPr>
            <a:r>
              <a:rPr lang="en-US" sz="2000" u="sng" dirty="0" smtClean="0">
                <a:latin typeface="Arial" charset="0"/>
                <a:cs typeface="Arial" charset="0"/>
              </a:rPr>
              <a:t>Terms:</a:t>
            </a:r>
          </a:p>
          <a:p>
            <a:pPr marL="860425" indent="-409575">
              <a:buFont typeface="Arial" charset="0"/>
              <a:buChar char="•"/>
              <a:tabLst>
                <a:tab pos="3651250" algn="l"/>
                <a:tab pos="3997325" algn="l"/>
              </a:tabLst>
              <a:defRPr/>
            </a:pPr>
            <a:r>
              <a:rPr lang="en-US" sz="2000" dirty="0" smtClean="0">
                <a:latin typeface="Arial" charset="0"/>
                <a:cs typeface="Arial" charset="0"/>
              </a:rPr>
              <a:t>Isocline	</a:t>
            </a:r>
          </a:p>
          <a:p>
            <a:pPr marL="860425" indent="-409575">
              <a:buFont typeface="Arial" charset="0"/>
              <a:buChar char="•"/>
              <a:tabLst>
                <a:tab pos="3651250" algn="l"/>
                <a:tab pos="3997325" algn="l"/>
              </a:tabLst>
              <a:defRPr/>
            </a:pPr>
            <a:r>
              <a:rPr lang="en-US" sz="2000" dirty="0" smtClean="0">
                <a:latin typeface="Arial" charset="0"/>
                <a:cs typeface="Arial" charset="0"/>
              </a:rPr>
              <a:t>phase plane	</a:t>
            </a:r>
            <a:endParaRPr lang="en-US" sz="2000" dirty="0" smtClean="0">
              <a:latin typeface="Arial" charset="0"/>
              <a:cs typeface="Arial" charset="0"/>
            </a:endParaRPr>
          </a:p>
          <a:p>
            <a:pPr marL="860425" indent="-409575">
              <a:buFont typeface="Arial" charset="0"/>
              <a:buChar char="•"/>
              <a:tabLst>
                <a:tab pos="3651250" algn="l"/>
                <a:tab pos="3997325" algn="l"/>
              </a:tabLst>
              <a:defRPr/>
            </a:pPr>
            <a:endParaRPr lang="en-US" sz="2000" dirty="0" smtClean="0">
              <a:latin typeface="Arial" charset="0"/>
              <a:cs typeface="Arial" charset="0"/>
            </a:endParaRPr>
          </a:p>
          <a:p>
            <a:pPr>
              <a:defRPr/>
            </a:pPr>
            <a:r>
              <a:rPr lang="en-US" sz="2000" u="sng" dirty="0" smtClean="0">
                <a:latin typeface="Arial" charset="0"/>
                <a:cs typeface="Arial" charset="0"/>
              </a:rPr>
              <a:t>Concepts:</a:t>
            </a:r>
          </a:p>
          <a:p>
            <a:pPr lvl="1">
              <a:buFont typeface="Arial" charset="0"/>
              <a:buChar char="•"/>
              <a:defRPr/>
            </a:pPr>
            <a:r>
              <a:rPr lang="en-US" sz="2000" dirty="0" smtClean="0">
                <a:latin typeface="Arial" charset="0"/>
                <a:cs typeface="Arial" charset="0"/>
              </a:rPr>
              <a:t>How </a:t>
            </a:r>
            <a:r>
              <a:rPr lang="en-US" sz="2000" dirty="0" smtClean="0">
                <a:latin typeface="Arial" charset="0"/>
                <a:cs typeface="Arial" charset="0"/>
              </a:rPr>
              <a:t>to get isoclines in phase planes from two-species growth equations</a:t>
            </a:r>
          </a:p>
          <a:p>
            <a:pPr lvl="1">
              <a:buFont typeface="Arial" charset="0"/>
              <a:buChar char="•"/>
              <a:defRPr/>
            </a:pPr>
            <a:r>
              <a:rPr lang="en-US" sz="2000" dirty="0" smtClean="0">
                <a:latin typeface="Arial" charset="0"/>
                <a:cs typeface="Arial" charset="0"/>
              </a:rPr>
              <a:t>Phase </a:t>
            </a:r>
            <a:r>
              <a:rPr lang="en-US" sz="2000" dirty="0" smtClean="0">
                <a:latin typeface="Arial" charset="0"/>
                <a:cs typeface="Arial" charset="0"/>
              </a:rPr>
              <a:t>planes </a:t>
            </a:r>
          </a:p>
          <a:p>
            <a:pPr lvl="1">
              <a:buFont typeface="Arial" charset="0"/>
              <a:buChar char="•"/>
              <a:defRPr/>
            </a:pPr>
            <a:r>
              <a:rPr lang="en-US" sz="2000" dirty="0" err="1" smtClean="0">
                <a:latin typeface="Arial" charset="0"/>
                <a:cs typeface="Arial" charset="0"/>
              </a:rPr>
              <a:t>Lotka-Volterra</a:t>
            </a:r>
            <a:r>
              <a:rPr lang="en-US" sz="2000" dirty="0" smtClean="0">
                <a:latin typeface="Arial" charset="0"/>
                <a:cs typeface="Arial" charset="0"/>
              </a:rPr>
              <a:t> competition equations.</a:t>
            </a:r>
          </a:p>
          <a:p>
            <a:pPr lvl="1">
              <a:buFont typeface="Arial" charset="0"/>
              <a:buChar char="•"/>
              <a:defRPr/>
            </a:pPr>
            <a:r>
              <a:rPr lang="en-US" sz="2000" dirty="0">
                <a:latin typeface="Arial" charset="0"/>
                <a:cs typeface="Arial" charset="0"/>
              </a:rPr>
              <a:t>Four outcomes of competition (A wins, B wins, stable and unstable coexistence</a:t>
            </a:r>
            <a:r>
              <a:rPr lang="en-US" sz="2000" dirty="0" smtClean="0">
                <a:latin typeface="Arial" charset="0"/>
                <a:cs typeface="Arial" charset="0"/>
              </a:rPr>
              <a:t>)</a:t>
            </a:r>
          </a:p>
          <a:p>
            <a:pPr lvl="1">
              <a:defRPr/>
            </a:pPr>
            <a:endParaRPr lang="en-US" sz="2000" dirty="0" smtClean="0">
              <a:latin typeface="Arial" charset="0"/>
              <a:cs typeface="Arial" charset="0"/>
            </a:endParaRPr>
          </a:p>
          <a:p>
            <a:pPr lvl="1">
              <a:defRPr/>
            </a:pPr>
            <a:r>
              <a:rPr lang="en-US" sz="2000" u="sng" dirty="0" smtClean="0">
                <a:latin typeface="Arial" charset="0"/>
                <a:cs typeface="Arial" charset="0"/>
              </a:rPr>
              <a:t>Case Studies:</a:t>
            </a:r>
            <a:endParaRPr lang="en-US" sz="2000" dirty="0" smtClean="0">
              <a:latin typeface="Arial" charset="0"/>
              <a:cs typeface="Arial" charset="0"/>
            </a:endParaRPr>
          </a:p>
          <a:p>
            <a:pPr lvl="1">
              <a:buFont typeface="Arial" charset="0"/>
              <a:buChar char="•"/>
              <a:defRPr/>
            </a:pPr>
            <a:r>
              <a:rPr lang="en-US" sz="2000" dirty="0" smtClean="0">
                <a:latin typeface="Arial" charset="0"/>
                <a:cs typeface="Arial" charset="0"/>
              </a:rPr>
              <a:t>none</a:t>
            </a:r>
            <a:endParaRPr lang="en-US" sz="2000" dirty="0"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65" name="Text Box 12"/>
          <p:cNvSpPr txBox="1">
            <a:spLocks noChangeArrowheads="1"/>
          </p:cNvSpPr>
          <p:nvPr/>
        </p:nvSpPr>
        <p:spPr bwMode="auto">
          <a:xfrm>
            <a:off x="3657600" y="2158424"/>
            <a:ext cx="2133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BIOLOGY</a:t>
            </a:r>
            <a:endParaRPr lang="en-US" sz="3200" dirty="0">
              <a:latin typeface="Arial"/>
              <a:cs typeface="Arial"/>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1752600" y="4901624"/>
            <a:ext cx="144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MATH</a:t>
            </a:r>
            <a:endParaRPr lang="en-US" sz="3200" dirty="0">
              <a:latin typeface="Arial"/>
              <a:cs typeface="Arial"/>
            </a:endParaRPr>
          </a:p>
        </p:txBody>
      </p:sp>
      <p:sp>
        <p:nvSpPr>
          <p:cNvPr id="3" name="TextBox 2"/>
          <p:cNvSpPr txBox="1"/>
          <p:nvPr/>
        </p:nvSpPr>
        <p:spPr>
          <a:xfrm>
            <a:off x="5410200" y="4901624"/>
            <a:ext cx="2282992" cy="584776"/>
          </a:xfrm>
          <a:prstGeom prst="rect">
            <a:avLst/>
          </a:prstGeom>
          <a:noFill/>
        </p:spPr>
        <p:txBody>
          <a:bodyPr wrap="square" rtlCol="0">
            <a:spAutoFit/>
          </a:bodyPr>
          <a:lstStyle/>
          <a:p>
            <a:r>
              <a:rPr lang="en-US" sz="3200" dirty="0" smtClean="0">
                <a:latin typeface="Arial"/>
                <a:cs typeface="Arial"/>
              </a:rPr>
              <a:t>GRAPHS</a:t>
            </a:r>
            <a:endParaRPr lang="en-US" sz="3200" dirty="0">
              <a:latin typeface="Arial"/>
              <a:cs typeface="Arial"/>
            </a:endParaRPr>
          </a:p>
        </p:txBody>
      </p:sp>
      <p:cxnSp>
        <p:nvCxnSpPr>
          <p:cNvPr id="5" name="Straight Arrow Connector 4"/>
          <p:cNvCxnSpPr>
            <a:endCxn id="9" idx="0"/>
          </p:cNvCxnSpPr>
          <p:nvPr/>
        </p:nvCxnSpPr>
        <p:spPr bwMode="auto">
          <a:xfrm flipH="1">
            <a:off x="2476500" y="2844224"/>
            <a:ext cx="1485900" cy="205740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3" name="Straight Arrow Connector 12"/>
          <p:cNvCxnSpPr>
            <a:stCxn id="3" idx="1"/>
            <a:endCxn id="9" idx="3"/>
          </p:cNvCxnSpPr>
          <p:nvPr/>
        </p:nvCxnSpPr>
        <p:spPr bwMode="auto">
          <a:xfrm flipH="1">
            <a:off x="3200400" y="5194012"/>
            <a:ext cx="2209800" cy="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9" name="Straight Arrow Connector 18"/>
          <p:cNvCxnSpPr>
            <a:stCxn id="19465" idx="2"/>
            <a:endCxn id="3" idx="0"/>
          </p:cNvCxnSpPr>
          <p:nvPr/>
        </p:nvCxnSpPr>
        <p:spPr bwMode="auto">
          <a:xfrm>
            <a:off x="4724400" y="2743200"/>
            <a:ext cx="1827296" cy="2158424"/>
          </a:xfrm>
          <a:prstGeom prst="straightConnector1">
            <a:avLst/>
          </a:prstGeom>
          <a:solidFill>
            <a:schemeClr val="accent1"/>
          </a:solidFill>
          <a:ln w="76200" cap="flat" cmpd="sng" algn="ctr">
            <a:solidFill>
              <a:schemeClr val="tx1"/>
            </a:solidFill>
            <a:prstDash val="solid"/>
            <a:round/>
            <a:headEnd type="arrow"/>
            <a:tailEnd type="arrow"/>
          </a:ln>
          <a:effectLst/>
        </p:spPr>
      </p:cxnSp>
      <p:sp>
        <p:nvSpPr>
          <p:cNvPr id="17" name="TextBox 16"/>
          <p:cNvSpPr txBox="1"/>
          <p:nvPr/>
        </p:nvSpPr>
        <p:spPr>
          <a:xfrm>
            <a:off x="1371600" y="914400"/>
            <a:ext cx="7083425" cy="954107"/>
          </a:xfrm>
          <a:prstGeom prst="rect">
            <a:avLst/>
          </a:prstGeom>
          <a:noFill/>
        </p:spPr>
        <p:txBody>
          <a:bodyPr wrap="square" rtlCol="0">
            <a:spAutoFit/>
          </a:bodyPr>
          <a:lstStyle/>
          <a:p>
            <a:r>
              <a:rPr lang="en-US" sz="2800" dirty="0" smtClean="0">
                <a:latin typeface="Arial"/>
                <a:cs typeface="Arial"/>
              </a:rPr>
              <a:t>We are going to delve into competition stuff for awhile.  Remember:</a:t>
            </a:r>
            <a:endParaRPr lang="en-US" sz="2800" dirty="0">
              <a:latin typeface="Arial"/>
              <a:cs typeface="Arial"/>
            </a:endParaRPr>
          </a:p>
        </p:txBody>
      </p:sp>
    </p:spTree>
    <p:extLst>
      <p:ext uri="{BB962C8B-B14F-4D97-AF65-F5344CB8AC3E}">
        <p14:creationId xmlns:p14="http://schemas.microsoft.com/office/powerpoint/2010/main" val="2322556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5580062" y="2209800"/>
            <a:ext cx="12954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V="1">
            <a:off x="5199062" y="5029200"/>
            <a:ext cx="1143000" cy="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4589462" y="2819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2" name="TextBox 29"/>
          <p:cNvSpPr txBox="1">
            <a:spLocks noChangeArrowheads="1"/>
          </p:cNvSpPr>
          <p:nvPr/>
        </p:nvSpPr>
        <p:spPr bwMode="auto">
          <a:xfrm>
            <a:off x="8229600" y="5029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cxnSp>
        <p:nvCxnSpPr>
          <p:cNvPr id="3" name="Straight Connector 2"/>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 name="TextBox 3"/>
          <p:cNvSpPr txBox="1"/>
          <p:nvPr/>
        </p:nvSpPr>
        <p:spPr>
          <a:xfrm>
            <a:off x="685800" y="762000"/>
            <a:ext cx="2219631" cy="1200328"/>
          </a:xfrm>
          <a:prstGeom prst="rect">
            <a:avLst/>
          </a:prstGeom>
          <a:noFill/>
        </p:spPr>
        <p:txBody>
          <a:bodyPr wrap="square" rtlCol="0">
            <a:spAutoFit/>
          </a:bodyPr>
          <a:lstStyle/>
          <a:p>
            <a:r>
              <a:rPr lang="en-US" dirty="0" smtClean="0">
                <a:solidFill>
                  <a:srgbClr val="FF0000"/>
                </a:solidFill>
                <a:latin typeface="Arial"/>
                <a:cs typeface="Arial"/>
              </a:rPr>
              <a:t>Isocline where </a:t>
            </a:r>
            <a:r>
              <a:rPr lang="en-US" dirty="0" err="1" smtClean="0">
                <a:solidFill>
                  <a:srgbClr val="FF0000"/>
                </a:solidFill>
                <a:latin typeface="Arial"/>
                <a:cs typeface="Arial"/>
              </a:rPr>
              <a:t>dN</a:t>
            </a:r>
            <a:r>
              <a:rPr lang="en-US" dirty="0" smtClean="0">
                <a:solidFill>
                  <a:srgbClr val="FF0000"/>
                </a:solidFill>
                <a:latin typeface="Arial"/>
                <a:cs typeface="Arial"/>
              </a:rPr>
              <a:t>/</a:t>
            </a:r>
            <a:r>
              <a:rPr lang="en-US" dirty="0" err="1" smtClean="0">
                <a:solidFill>
                  <a:srgbClr val="FF0000"/>
                </a:solidFill>
                <a:latin typeface="Arial"/>
                <a:cs typeface="Arial"/>
              </a:rPr>
              <a:t>dt</a:t>
            </a:r>
            <a:r>
              <a:rPr lang="en-US" dirty="0" smtClean="0">
                <a:solidFill>
                  <a:srgbClr val="FF0000"/>
                </a:solidFill>
                <a:latin typeface="Arial"/>
                <a:cs typeface="Arial"/>
              </a:rPr>
              <a:t> = 0 for red fish</a:t>
            </a:r>
            <a:endParaRPr lang="en-US" dirty="0">
              <a:solidFill>
                <a:srgbClr val="FF0000"/>
              </a:solidFill>
              <a:latin typeface="Arial"/>
              <a:cs typeface="Arial"/>
            </a:endParaRPr>
          </a:p>
        </p:txBody>
      </p:sp>
      <p:sp>
        <p:nvSpPr>
          <p:cNvPr id="39" name="TextBox 38"/>
          <p:cNvSpPr txBox="1"/>
          <p:nvPr/>
        </p:nvSpPr>
        <p:spPr>
          <a:xfrm>
            <a:off x="7239000" y="13716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&lt; 0</a:t>
            </a:r>
            <a:endParaRPr lang="en-US" dirty="0">
              <a:solidFill>
                <a:srgbClr val="FF0000"/>
              </a:solidFill>
            </a:endParaRPr>
          </a:p>
        </p:txBody>
      </p:sp>
      <p:sp>
        <p:nvSpPr>
          <p:cNvPr id="40" name="TextBox 39"/>
          <p:cNvSpPr txBox="1"/>
          <p:nvPr/>
        </p:nvSpPr>
        <p:spPr>
          <a:xfrm>
            <a:off x="3276600" y="4267200"/>
            <a:ext cx="1367081" cy="461665"/>
          </a:xfrm>
          <a:prstGeom prst="rect">
            <a:avLst/>
          </a:prstGeom>
          <a:noFill/>
        </p:spPr>
        <p:txBody>
          <a:bodyPr wrap="none" rtlCol="0">
            <a:spAutoFit/>
          </a:bodyPr>
          <a:lstStyle/>
          <a:p>
            <a:r>
              <a:rPr lang="en-US" dirty="0" err="1" smtClean="0">
                <a:solidFill>
                  <a:srgbClr val="FF0000"/>
                </a:solidFill>
              </a:rPr>
              <a:t>dN</a:t>
            </a:r>
            <a:r>
              <a:rPr lang="en-US" dirty="0" smtClean="0">
                <a:solidFill>
                  <a:srgbClr val="FF0000"/>
                </a:solidFill>
              </a:rPr>
              <a:t>/</a:t>
            </a:r>
            <a:r>
              <a:rPr lang="en-US" dirty="0" err="1" smtClean="0">
                <a:solidFill>
                  <a:srgbClr val="FF0000"/>
                </a:solidFill>
              </a:rPr>
              <a:t>dt</a:t>
            </a:r>
            <a:r>
              <a:rPr lang="en-US" dirty="0" smtClean="0">
                <a:solidFill>
                  <a:srgbClr val="FF0000"/>
                </a:solidFill>
              </a:rPr>
              <a:t> &gt; 0</a:t>
            </a:r>
            <a:endParaRPr lang="en-US" dirty="0">
              <a:solidFill>
                <a:srgbClr val="FF0000"/>
              </a:solidFill>
            </a:endParaRPr>
          </a:p>
        </p:txBody>
      </p:sp>
    </p:spTree>
    <p:extLst>
      <p:ext uri="{BB962C8B-B14F-4D97-AF65-F5344CB8AC3E}">
        <p14:creationId xmlns:p14="http://schemas.microsoft.com/office/powerpoint/2010/main" val="41543264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H="1">
            <a:off x="6858000" y="2209800"/>
            <a:ext cx="17462" cy="10668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9" name="Line 10"/>
          <p:cNvSpPr>
            <a:spLocks noChangeShapeType="1"/>
          </p:cNvSpPr>
          <p:nvPr/>
        </p:nvSpPr>
        <p:spPr bwMode="auto">
          <a:xfrm flipH="1" flipV="1">
            <a:off x="5180436" y="3810000"/>
            <a:ext cx="18626" cy="12192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Box 1"/>
          <p:cNvSpPr txBox="1">
            <a:spLocks noChangeArrowheads="1"/>
          </p:cNvSpPr>
          <p:nvPr/>
        </p:nvSpPr>
        <p:spPr bwMode="auto">
          <a:xfrm>
            <a:off x="4741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1" name="TextBox 2"/>
          <p:cNvSpPr txBox="1">
            <a:spLocks noChangeArrowheads="1"/>
          </p:cNvSpPr>
          <p:nvPr/>
        </p:nvSpPr>
        <p:spPr bwMode="auto">
          <a:xfrm>
            <a:off x="5334000" y="1066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12" name="TextBox 14"/>
          <p:cNvSpPr txBox="1">
            <a:spLocks noChangeArrowheads="1"/>
          </p:cNvSpPr>
          <p:nvPr/>
        </p:nvSpPr>
        <p:spPr bwMode="auto">
          <a:xfrm>
            <a:off x="6096000" y="51816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3" name="TextBox 15"/>
          <p:cNvSpPr txBox="1">
            <a:spLocks noChangeArrowheads="1"/>
          </p:cNvSpPr>
          <p:nvPr/>
        </p:nvSpPr>
        <p:spPr bwMode="auto">
          <a:xfrm>
            <a:off x="3962400" y="5410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4" name="TextBox 16"/>
          <p:cNvSpPr txBox="1">
            <a:spLocks noChangeArrowheads="1"/>
          </p:cNvSpPr>
          <p:nvPr/>
        </p:nvSpPr>
        <p:spPr bwMode="auto">
          <a:xfrm>
            <a:off x="4589462" y="5029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5" name="TextBox 17"/>
          <p:cNvSpPr txBox="1">
            <a:spLocks noChangeArrowheads="1"/>
          </p:cNvSpPr>
          <p:nvPr/>
        </p:nvSpPr>
        <p:spPr bwMode="auto">
          <a:xfrm>
            <a:off x="3903662" y="25908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6" name="TextBox 18"/>
          <p:cNvSpPr txBox="1">
            <a:spLocks noChangeArrowheads="1"/>
          </p:cNvSpPr>
          <p:nvPr/>
        </p:nvSpPr>
        <p:spPr bwMode="auto">
          <a:xfrm>
            <a:off x="5351462" y="39624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17" name="TextBox 19"/>
          <p:cNvSpPr txBox="1">
            <a:spLocks noChangeArrowheads="1"/>
          </p:cNvSpPr>
          <p:nvPr/>
        </p:nvSpPr>
        <p:spPr bwMode="auto">
          <a:xfrm>
            <a:off x="5334000" y="4572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8" name="TextBox 20"/>
          <p:cNvSpPr txBox="1">
            <a:spLocks noChangeArrowheads="1"/>
          </p:cNvSpPr>
          <p:nvPr/>
        </p:nvSpPr>
        <p:spPr bwMode="auto">
          <a:xfrm>
            <a:off x="3810000" y="3505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19" name="TextBox 21"/>
          <p:cNvSpPr txBox="1">
            <a:spLocks noChangeArrowheads="1"/>
          </p:cNvSpPr>
          <p:nvPr/>
        </p:nvSpPr>
        <p:spPr bwMode="auto">
          <a:xfrm>
            <a:off x="4741862" y="34290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0" name="TextBox 22"/>
          <p:cNvSpPr txBox="1">
            <a:spLocks noChangeArrowheads="1"/>
          </p:cNvSpPr>
          <p:nvPr/>
        </p:nvSpPr>
        <p:spPr bwMode="auto">
          <a:xfrm>
            <a:off x="5884862" y="4267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t>
            </a:r>
          </a:p>
        </p:txBody>
      </p:sp>
      <p:sp>
        <p:nvSpPr>
          <p:cNvPr id="21" name="TextBox 23"/>
          <p:cNvSpPr txBox="1">
            <a:spLocks noChangeArrowheads="1"/>
          </p:cNvSpPr>
          <p:nvPr/>
        </p:nvSpPr>
        <p:spPr bwMode="auto">
          <a:xfrm>
            <a:off x="3657600" y="4648200"/>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t>
            </a:r>
          </a:p>
        </p:txBody>
      </p:sp>
      <p:sp>
        <p:nvSpPr>
          <p:cNvPr id="22" name="TextBox 24"/>
          <p:cNvSpPr txBox="1">
            <a:spLocks noChangeArrowheads="1"/>
          </p:cNvSpPr>
          <p:nvPr/>
        </p:nvSpPr>
        <p:spPr bwMode="auto">
          <a:xfrm>
            <a:off x="5351462" y="2209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3" name="TextBox 25"/>
          <p:cNvSpPr txBox="1">
            <a:spLocks noChangeArrowheads="1"/>
          </p:cNvSpPr>
          <p:nvPr/>
        </p:nvSpPr>
        <p:spPr bwMode="auto">
          <a:xfrm>
            <a:off x="6037262" y="2514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4" name="TextBox 26"/>
          <p:cNvSpPr txBox="1">
            <a:spLocks noChangeArrowheads="1"/>
          </p:cNvSpPr>
          <p:nvPr/>
        </p:nvSpPr>
        <p:spPr bwMode="auto">
          <a:xfrm>
            <a:off x="4513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5" name="TextBox 27"/>
          <p:cNvSpPr txBox="1">
            <a:spLocks noChangeArrowheads="1"/>
          </p:cNvSpPr>
          <p:nvPr/>
        </p:nvSpPr>
        <p:spPr bwMode="auto">
          <a:xfrm>
            <a:off x="5732462" y="1752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6" name="TextBox 28"/>
          <p:cNvSpPr txBox="1">
            <a:spLocks noChangeArrowheads="1"/>
          </p:cNvSpPr>
          <p:nvPr/>
        </p:nvSpPr>
        <p:spPr bwMode="auto">
          <a:xfrm>
            <a:off x="6646862" y="2667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7" name="TextBox 29"/>
          <p:cNvSpPr txBox="1">
            <a:spLocks noChangeArrowheads="1"/>
          </p:cNvSpPr>
          <p:nvPr/>
        </p:nvSpPr>
        <p:spPr bwMode="auto">
          <a:xfrm>
            <a:off x="7561262" y="3581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8" name="TextBox 30"/>
          <p:cNvSpPr txBox="1">
            <a:spLocks noChangeArrowheads="1"/>
          </p:cNvSpPr>
          <p:nvPr/>
        </p:nvSpPr>
        <p:spPr bwMode="auto">
          <a:xfrm>
            <a:off x="7561262" y="23622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29" name="TextBox 31"/>
          <p:cNvSpPr txBox="1">
            <a:spLocks noChangeArrowheads="1"/>
          </p:cNvSpPr>
          <p:nvPr/>
        </p:nvSpPr>
        <p:spPr bwMode="auto">
          <a:xfrm>
            <a:off x="66468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0" name="TextBox 32"/>
          <p:cNvSpPr txBox="1">
            <a:spLocks noChangeArrowheads="1"/>
          </p:cNvSpPr>
          <p:nvPr/>
        </p:nvSpPr>
        <p:spPr bwMode="auto">
          <a:xfrm>
            <a:off x="7561262" y="15240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1" name="TextBox 33"/>
          <p:cNvSpPr txBox="1">
            <a:spLocks noChangeArrowheads="1"/>
          </p:cNvSpPr>
          <p:nvPr/>
        </p:nvSpPr>
        <p:spPr bwMode="auto">
          <a:xfrm>
            <a:off x="6723062" y="33528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a:t>-</a:t>
            </a:r>
          </a:p>
        </p:txBody>
      </p:sp>
      <p:sp>
        <p:nvSpPr>
          <p:cNvPr id="33" name="TextBox 29"/>
          <p:cNvSpPr txBox="1">
            <a:spLocks noChangeArrowheads="1"/>
          </p:cNvSpPr>
          <p:nvPr/>
        </p:nvSpPr>
        <p:spPr bwMode="auto">
          <a:xfrm>
            <a:off x="8305800" y="32766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4" name="TextBox 29"/>
          <p:cNvSpPr txBox="1">
            <a:spLocks noChangeArrowheads="1"/>
          </p:cNvSpPr>
          <p:nvPr/>
        </p:nvSpPr>
        <p:spPr bwMode="auto">
          <a:xfrm>
            <a:off x="73914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35" name="TextBox 2"/>
          <p:cNvSpPr txBox="1">
            <a:spLocks noChangeArrowheads="1"/>
          </p:cNvSpPr>
          <p:nvPr/>
        </p:nvSpPr>
        <p:spPr bwMode="auto">
          <a:xfrm>
            <a:off x="3886200" y="914400"/>
            <a:ext cx="32132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a:t>-</a:t>
            </a:r>
          </a:p>
        </p:txBody>
      </p:sp>
      <p:sp>
        <p:nvSpPr>
          <p:cNvPr id="2" name="TextBox 1"/>
          <p:cNvSpPr txBox="1"/>
          <p:nvPr/>
        </p:nvSpPr>
        <p:spPr>
          <a:xfrm>
            <a:off x="7239000" y="13716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&lt; 0</a:t>
            </a:r>
            <a:endParaRPr lang="en-US" dirty="0">
              <a:solidFill>
                <a:srgbClr val="0000FF"/>
              </a:solidFill>
            </a:endParaRPr>
          </a:p>
        </p:txBody>
      </p:sp>
      <p:sp>
        <p:nvSpPr>
          <p:cNvPr id="37" name="TextBox 36"/>
          <p:cNvSpPr txBox="1"/>
          <p:nvPr/>
        </p:nvSpPr>
        <p:spPr>
          <a:xfrm>
            <a:off x="3357319" y="4267200"/>
            <a:ext cx="1367081" cy="461665"/>
          </a:xfrm>
          <a:prstGeom prst="rect">
            <a:avLst/>
          </a:prstGeom>
          <a:noFill/>
        </p:spPr>
        <p:txBody>
          <a:bodyPr wrap="none" rtlCol="0">
            <a:spAutoFit/>
          </a:bodyPr>
          <a:lstStyle/>
          <a:p>
            <a:r>
              <a:rPr lang="en-US" dirty="0" err="1" smtClean="0">
                <a:solidFill>
                  <a:srgbClr val="0000FF"/>
                </a:solidFill>
              </a:rPr>
              <a:t>dN</a:t>
            </a:r>
            <a:r>
              <a:rPr lang="en-US" dirty="0" smtClean="0">
                <a:solidFill>
                  <a:srgbClr val="0000FF"/>
                </a:solidFill>
              </a:rPr>
              <a:t>/</a:t>
            </a:r>
            <a:r>
              <a:rPr lang="en-US" dirty="0" err="1" smtClean="0">
                <a:solidFill>
                  <a:srgbClr val="0000FF"/>
                </a:solidFill>
              </a:rPr>
              <a:t>dt</a:t>
            </a:r>
            <a:r>
              <a:rPr lang="en-US" dirty="0" smtClean="0">
                <a:solidFill>
                  <a:srgbClr val="0000FF"/>
                </a:solidFill>
              </a:rPr>
              <a:t> &gt; 0</a:t>
            </a:r>
            <a:endParaRPr lang="en-US" dirty="0">
              <a:solidFill>
                <a:srgbClr val="0000FF"/>
              </a:solidFill>
            </a:endParaRPr>
          </a:p>
        </p:txBody>
      </p:sp>
      <p:cxnSp>
        <p:nvCxnSpPr>
          <p:cNvPr id="38" name="Straight Connector 37"/>
          <p:cNvCxnSpPr/>
          <p:nvPr/>
        </p:nvCxnSpPr>
        <p:spPr bwMode="auto">
          <a:xfrm>
            <a:off x="3200400" y="1752600"/>
            <a:ext cx="5791200" cy="38100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3985736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58" name="Rectangle 4"/>
          <p:cNvSpPr>
            <a:spLocks noChangeArrowheads="1"/>
          </p:cNvSpPr>
          <p:nvPr/>
        </p:nvSpPr>
        <p:spPr bwMode="auto">
          <a:xfrm>
            <a:off x="3200400" y="838200"/>
            <a:ext cx="5791200" cy="5181600"/>
          </a:xfrm>
          <a:prstGeom prst="rect">
            <a:avLst/>
          </a:prstGeom>
          <a:noFill/>
          <a:ln w="9525">
            <a:solidFill>
              <a:schemeClr val="tx1"/>
            </a:solidFill>
            <a:miter lim="800000"/>
            <a:headEnd/>
            <a:tailEnd/>
          </a:ln>
        </p:spPr>
        <p:txBody>
          <a:bodyPr wrap="none" anchor="ctr"/>
          <a:lstStyle/>
          <a:p>
            <a:endParaRPr lang="en-US"/>
          </a:p>
        </p:txBody>
      </p:sp>
      <p:sp>
        <p:nvSpPr>
          <p:cNvPr id="19459" name="Text Box 5"/>
          <p:cNvSpPr txBox="1">
            <a:spLocks noChangeArrowheads="1"/>
          </p:cNvSpPr>
          <p:nvPr/>
        </p:nvSpPr>
        <p:spPr bwMode="auto">
          <a:xfrm rot="-5400000">
            <a:off x="1050856" y="3279131"/>
            <a:ext cx="3537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Blue fish (N</a:t>
            </a:r>
            <a:r>
              <a:rPr lang="en-US" baseline="-25000" dirty="0" smtClean="0">
                <a:latin typeface="Arial" charset="0"/>
              </a:rPr>
              <a:t>B</a:t>
            </a:r>
            <a:r>
              <a:rPr lang="en-US" dirty="0" smtClean="0">
                <a:latin typeface="Arial" charset="0"/>
              </a:rPr>
              <a:t>)</a:t>
            </a:r>
            <a:endParaRPr lang="en-US" dirty="0">
              <a:latin typeface="Arial" charset="0"/>
            </a:endParaRPr>
          </a:p>
        </p:txBody>
      </p:sp>
      <p:sp>
        <p:nvSpPr>
          <p:cNvPr id="19460" name="Text Box 6"/>
          <p:cNvSpPr txBox="1">
            <a:spLocks noChangeArrowheads="1"/>
          </p:cNvSpPr>
          <p:nvPr/>
        </p:nvSpPr>
        <p:spPr bwMode="auto">
          <a:xfrm>
            <a:off x="4351579" y="6091535"/>
            <a:ext cx="3497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rPr>
              <a:t>Number of Red fish (N</a:t>
            </a:r>
            <a:r>
              <a:rPr lang="en-US" baseline="-25000" dirty="0" smtClean="0">
                <a:latin typeface="Arial" charset="0"/>
              </a:rPr>
              <a:t>R</a:t>
            </a:r>
            <a:r>
              <a:rPr lang="en-US" dirty="0" smtClean="0">
                <a:latin typeface="Arial" charset="0"/>
              </a:rPr>
              <a:t>)</a:t>
            </a:r>
            <a:endParaRPr lang="en-US" dirty="0">
              <a:latin typeface="Arial" charset="0"/>
            </a:endParaRPr>
          </a:p>
        </p:txBody>
      </p:sp>
      <p:sp>
        <p:nvSpPr>
          <p:cNvPr id="19465" name="Text Box 12"/>
          <p:cNvSpPr txBox="1">
            <a:spLocks noChangeArrowheads="1"/>
          </p:cNvSpPr>
          <p:nvPr/>
        </p:nvSpPr>
        <p:spPr bwMode="auto">
          <a:xfrm>
            <a:off x="4967696" y="457200"/>
            <a:ext cx="1966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rPr>
              <a:t>PHASE </a:t>
            </a:r>
            <a:r>
              <a:rPr lang="en-US" sz="2000" dirty="0" smtClean="0">
                <a:latin typeface="Arial" charset="0"/>
              </a:rPr>
              <a:t>PLANE</a:t>
            </a:r>
            <a:endParaRPr lang="en-US" sz="2000" dirty="0">
              <a:latin typeface="Arial" charset="0"/>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3200400" y="1981200"/>
            <a:ext cx="5791200" cy="2895600"/>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88" name="Straight Connector 87"/>
          <p:cNvCxnSpPr/>
          <p:nvPr/>
        </p:nvCxnSpPr>
        <p:spPr bwMode="auto">
          <a:xfrm>
            <a:off x="3200400" y="1371600"/>
            <a:ext cx="5181600" cy="4648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 name="TextBox 1"/>
          <p:cNvSpPr txBox="1"/>
          <p:nvPr/>
        </p:nvSpPr>
        <p:spPr>
          <a:xfrm>
            <a:off x="4191000" y="1524000"/>
            <a:ext cx="4394200" cy="1200328"/>
          </a:xfrm>
          <a:prstGeom prst="rect">
            <a:avLst/>
          </a:prstGeom>
          <a:noFill/>
        </p:spPr>
        <p:txBody>
          <a:bodyPr wrap="square" rtlCol="0">
            <a:spAutoFit/>
          </a:bodyPr>
          <a:lstStyle/>
          <a:p>
            <a:pPr algn="r"/>
            <a:r>
              <a:rPr lang="en-US" dirty="0" smtClean="0">
                <a:latin typeface="Arial"/>
                <a:cs typeface="Arial"/>
              </a:rPr>
              <a:t>Remember that the growth rate of each species on its isocline is ZERO.</a:t>
            </a:r>
            <a:endParaRPr lang="en-US" dirty="0">
              <a:latin typeface="Arial"/>
              <a:cs typeface="Arial"/>
            </a:endParaRPr>
          </a:p>
        </p:txBody>
      </p:sp>
    </p:spTree>
    <p:extLst>
      <p:ext uri="{BB962C8B-B14F-4D97-AF65-F5344CB8AC3E}">
        <p14:creationId xmlns:p14="http://schemas.microsoft.com/office/powerpoint/2010/main" val="2336663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6866" name="Picture 8"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07-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55467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07-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5454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3124200" y="9144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1 wins</a:t>
            </a:r>
          </a:p>
        </p:txBody>
      </p:sp>
      <p:sp>
        <p:nvSpPr>
          <p:cNvPr id="36870" name="TextBox 7"/>
          <p:cNvSpPr txBox="1">
            <a:spLocks noChangeArrowheads="1"/>
          </p:cNvSpPr>
          <p:nvPr/>
        </p:nvSpPr>
        <p:spPr bwMode="auto">
          <a:xfrm>
            <a:off x="3124200" y="4125913"/>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Species 2 wins</a:t>
            </a:r>
          </a:p>
        </p:txBody>
      </p:sp>
    </p:spTree>
    <p:extLst>
      <p:ext uri="{BB962C8B-B14F-4D97-AF65-F5344CB8AC3E}">
        <p14:creationId xmlns:p14="http://schemas.microsoft.com/office/powerpoint/2010/main" val="3973775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07-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5435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7891"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07-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86150"/>
            <a:ext cx="557371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3124200" y="914400"/>
            <a:ext cx="227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Unstable equilibrium</a:t>
            </a:r>
          </a:p>
        </p:txBody>
      </p:sp>
      <p:sp>
        <p:nvSpPr>
          <p:cNvPr id="37894" name="TextBox 7"/>
          <p:cNvSpPr txBox="1">
            <a:spLocks noChangeArrowheads="1"/>
          </p:cNvSpPr>
          <p:nvPr/>
        </p:nvSpPr>
        <p:spPr bwMode="auto">
          <a:xfrm>
            <a:off x="3133725" y="3962400"/>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Stable equilibrium</a:t>
            </a:r>
          </a:p>
        </p:txBody>
      </p:sp>
    </p:spTree>
    <p:extLst>
      <p:ext uri="{BB962C8B-B14F-4D97-AF65-F5344CB8AC3E}">
        <p14:creationId xmlns:p14="http://schemas.microsoft.com/office/powerpoint/2010/main" val="1972642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9465" name="Text Box 12"/>
          <p:cNvSpPr txBox="1">
            <a:spLocks noChangeArrowheads="1"/>
          </p:cNvSpPr>
          <p:nvPr/>
        </p:nvSpPr>
        <p:spPr bwMode="auto">
          <a:xfrm>
            <a:off x="3657600" y="2158424"/>
            <a:ext cx="2133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BIOLOGY</a:t>
            </a:r>
            <a:endParaRPr lang="en-US" sz="3200" dirty="0">
              <a:latin typeface="Arial"/>
              <a:cs typeface="Arial"/>
            </a:endParaRPr>
          </a:p>
        </p:txBody>
      </p:sp>
      <p:pic>
        <p:nvPicPr>
          <p:cNvPr id="19466" name="Picture 14"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1752600" y="4901624"/>
            <a:ext cx="144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dirty="0" smtClean="0">
                <a:latin typeface="Arial"/>
                <a:cs typeface="Arial"/>
              </a:rPr>
              <a:t>MATH</a:t>
            </a:r>
            <a:endParaRPr lang="en-US" sz="3200" dirty="0">
              <a:latin typeface="Arial"/>
              <a:cs typeface="Arial"/>
            </a:endParaRPr>
          </a:p>
        </p:txBody>
      </p:sp>
      <p:sp>
        <p:nvSpPr>
          <p:cNvPr id="3" name="TextBox 2"/>
          <p:cNvSpPr txBox="1"/>
          <p:nvPr/>
        </p:nvSpPr>
        <p:spPr>
          <a:xfrm>
            <a:off x="5410200" y="4901624"/>
            <a:ext cx="2282992" cy="584776"/>
          </a:xfrm>
          <a:prstGeom prst="rect">
            <a:avLst/>
          </a:prstGeom>
          <a:noFill/>
        </p:spPr>
        <p:txBody>
          <a:bodyPr wrap="square" rtlCol="0">
            <a:spAutoFit/>
          </a:bodyPr>
          <a:lstStyle/>
          <a:p>
            <a:r>
              <a:rPr lang="en-US" sz="3200" dirty="0" smtClean="0">
                <a:latin typeface="Arial"/>
                <a:cs typeface="Arial"/>
              </a:rPr>
              <a:t>GRAPHS</a:t>
            </a:r>
            <a:endParaRPr lang="en-US" sz="3200" dirty="0">
              <a:latin typeface="Arial"/>
              <a:cs typeface="Arial"/>
            </a:endParaRPr>
          </a:p>
        </p:txBody>
      </p:sp>
      <p:cxnSp>
        <p:nvCxnSpPr>
          <p:cNvPr id="5" name="Straight Arrow Connector 4"/>
          <p:cNvCxnSpPr>
            <a:endCxn id="9" idx="0"/>
          </p:cNvCxnSpPr>
          <p:nvPr/>
        </p:nvCxnSpPr>
        <p:spPr bwMode="auto">
          <a:xfrm flipH="1">
            <a:off x="2476500" y="2844224"/>
            <a:ext cx="1485900" cy="205740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3" name="Straight Arrow Connector 12"/>
          <p:cNvCxnSpPr>
            <a:stCxn id="3" idx="1"/>
            <a:endCxn id="9" idx="3"/>
          </p:cNvCxnSpPr>
          <p:nvPr/>
        </p:nvCxnSpPr>
        <p:spPr bwMode="auto">
          <a:xfrm flipH="1">
            <a:off x="3200400" y="5194012"/>
            <a:ext cx="2209800" cy="0"/>
          </a:xfrm>
          <a:prstGeom prst="straightConnector1">
            <a:avLst/>
          </a:prstGeom>
          <a:solidFill>
            <a:schemeClr val="accent1"/>
          </a:solidFill>
          <a:ln w="76200" cap="flat" cmpd="sng" algn="ctr">
            <a:solidFill>
              <a:schemeClr val="tx1"/>
            </a:solidFill>
            <a:prstDash val="solid"/>
            <a:round/>
            <a:headEnd type="arrow"/>
            <a:tailEnd type="arrow"/>
          </a:ln>
          <a:effectLst/>
        </p:spPr>
      </p:cxnSp>
      <p:cxnSp>
        <p:nvCxnSpPr>
          <p:cNvPr id="19" name="Straight Arrow Connector 18"/>
          <p:cNvCxnSpPr>
            <a:stCxn id="19465" idx="2"/>
            <a:endCxn id="3" idx="0"/>
          </p:cNvCxnSpPr>
          <p:nvPr/>
        </p:nvCxnSpPr>
        <p:spPr bwMode="auto">
          <a:xfrm>
            <a:off x="4724400" y="2743200"/>
            <a:ext cx="1827296" cy="2158424"/>
          </a:xfrm>
          <a:prstGeom prst="straightConnector1">
            <a:avLst/>
          </a:prstGeom>
          <a:solidFill>
            <a:schemeClr val="accent1"/>
          </a:solidFill>
          <a:ln w="76200" cap="flat" cmpd="sng" algn="ctr">
            <a:solidFill>
              <a:schemeClr val="tx1"/>
            </a:solidFill>
            <a:prstDash val="solid"/>
            <a:round/>
            <a:headEnd type="arrow"/>
            <a:tailEnd type="arrow"/>
          </a:ln>
          <a:effectLst/>
        </p:spPr>
      </p:cxnSp>
      <p:sp>
        <p:nvSpPr>
          <p:cNvPr id="17" name="TextBox 16"/>
          <p:cNvSpPr txBox="1"/>
          <p:nvPr/>
        </p:nvSpPr>
        <p:spPr>
          <a:xfrm>
            <a:off x="1371600" y="914400"/>
            <a:ext cx="7083425" cy="954107"/>
          </a:xfrm>
          <a:prstGeom prst="rect">
            <a:avLst/>
          </a:prstGeom>
          <a:noFill/>
        </p:spPr>
        <p:txBody>
          <a:bodyPr wrap="square" rtlCol="0">
            <a:spAutoFit/>
          </a:bodyPr>
          <a:lstStyle/>
          <a:p>
            <a:r>
              <a:rPr lang="en-US" sz="2800" dirty="0" smtClean="0">
                <a:latin typeface="Arial"/>
                <a:cs typeface="Arial"/>
              </a:rPr>
              <a:t>We are going to delve into competition stuff for awhile.  Remember:</a:t>
            </a:r>
            <a:endParaRPr lang="en-US" sz="2800" dirty="0">
              <a:latin typeface="Arial"/>
              <a:cs typeface="Arial"/>
            </a:endParaRPr>
          </a:p>
        </p:txBody>
      </p:sp>
    </p:spTree>
    <p:extLst>
      <p:ext uri="{BB962C8B-B14F-4D97-AF65-F5344CB8AC3E}">
        <p14:creationId xmlns:p14="http://schemas.microsoft.com/office/powerpoint/2010/main" val="7645585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4917</TotalTime>
  <Words>666</Words>
  <Application>Microsoft Macintosh PowerPoint</Application>
  <PresentationFormat>On-screen Show (4:3)</PresentationFormat>
  <Paragraphs>245</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Blank Presentation</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242</cp:revision>
  <dcterms:created xsi:type="dcterms:W3CDTF">2010-10-19T14:11:25Z</dcterms:created>
  <dcterms:modified xsi:type="dcterms:W3CDTF">2016-10-13T14:08:27Z</dcterms:modified>
</cp:coreProperties>
</file>