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370" r:id="rId2"/>
    <p:sldId id="404" r:id="rId3"/>
    <p:sldId id="406" r:id="rId4"/>
    <p:sldId id="405" r:id="rId5"/>
    <p:sldId id="407" r:id="rId6"/>
    <p:sldId id="414" r:id="rId7"/>
    <p:sldId id="408" r:id="rId8"/>
    <p:sldId id="413" r:id="rId9"/>
    <p:sldId id="409" r:id="rId10"/>
    <p:sldId id="410" r:id="rId11"/>
    <p:sldId id="411" r:id="rId12"/>
    <p:sldId id="412" r:id="rId13"/>
    <p:sldId id="416" r:id="rId14"/>
    <p:sldId id="417" r:id="rId15"/>
    <p:sldId id="418" r:id="rId16"/>
    <p:sldId id="419" r:id="rId17"/>
    <p:sldId id="420" r:id="rId18"/>
    <p:sldId id="455" r:id="rId19"/>
    <p:sldId id="421" r:id="rId20"/>
    <p:sldId id="422" r:id="rId21"/>
    <p:sldId id="423" r:id="rId22"/>
    <p:sldId id="424" r:id="rId23"/>
    <p:sldId id="425" r:id="rId24"/>
    <p:sldId id="426" r:id="rId25"/>
    <p:sldId id="427" r:id="rId26"/>
    <p:sldId id="429" r:id="rId27"/>
    <p:sldId id="430" r:id="rId28"/>
    <p:sldId id="431" r:id="rId29"/>
    <p:sldId id="434" r:id="rId30"/>
    <p:sldId id="432" r:id="rId31"/>
    <p:sldId id="456" r:id="rId32"/>
    <p:sldId id="433"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28" r:id="rId54"/>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90" autoAdjust="0"/>
    <p:restoredTop sz="84227" autoAdjust="0"/>
  </p:normalViewPr>
  <p:slideViewPr>
    <p:cSldViewPr>
      <p:cViewPr varScale="1">
        <p:scale>
          <a:sx n="89" d="100"/>
          <a:sy n="89" d="100"/>
        </p:scale>
        <p:origin x="-7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37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7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37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7C5E32-9567-A045-B714-FE794BAA614D}" type="slidenum">
              <a:rPr lang="en-US"/>
              <a:pPr>
                <a:defRPr/>
              </a:pPr>
              <a:t>‹#›</a:t>
            </a:fld>
            <a:endParaRPr lang="en-US"/>
          </a:p>
        </p:txBody>
      </p:sp>
    </p:spTree>
    <p:extLst>
      <p:ext uri="{BB962C8B-B14F-4D97-AF65-F5344CB8AC3E}">
        <p14:creationId xmlns:p14="http://schemas.microsoft.com/office/powerpoint/2010/main" val="2513170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7A9DF2B3-C83E-654F-8917-8069F2A3009E}"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Remind the students that their first of two written assignments is due in mid-October.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6CA5CA8-FD39-C945-B4EC-F11EF5E59821}" type="slidenum">
              <a:rPr lang="en-US" sz="1200"/>
              <a:pPr/>
              <a:t>10</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D79EF9A-E577-1246-8519-9C2AB83C3683}" type="slidenum">
              <a:rPr lang="en-US" sz="1200"/>
              <a:pPr/>
              <a:t>11</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9CDC8D9-C39E-F44F-A209-8904A8CEB1A8}" type="slidenum">
              <a:rPr lang="en-US" sz="1200"/>
              <a:pPr/>
              <a:t>12</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EF63EF-4D20-2C43-8387-2A49B224C688}" type="slidenum">
              <a:rPr lang="en-US" sz="1200"/>
              <a:pPr/>
              <a:t>13</a:t>
            </a:fld>
            <a:endParaRPr lang="en-US" sz="120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2176B50-15F3-5F45-A0DC-1C182B8619D8}" type="slidenum">
              <a:rPr lang="en-US" sz="1200"/>
              <a:pPr/>
              <a:t>14</a:t>
            </a:fld>
            <a:endParaRPr lang="en-US"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FB09B33-E38E-1347-AF43-E9A246ED16A4}" type="slidenum">
              <a:rPr lang="en-US" sz="1200"/>
              <a:pPr/>
              <a:t>15</a:t>
            </a:fld>
            <a:endParaRPr lang="en-US"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194912-A13D-1846-8064-0C49C7297F71}" type="slidenum">
              <a:rPr lang="en-US" sz="1200"/>
              <a:pPr/>
              <a:t>16</a:t>
            </a:fld>
            <a:endParaRPr lang="en-US" sz="120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F748ADA-CE8E-DE48-A8A4-FC1EAE778342}" type="slidenum">
              <a:rPr lang="en-US" sz="1200"/>
              <a:pPr/>
              <a:t>17</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165917-4C8C-1B43-A1DD-048DC75EBFC3}" type="slidenum">
              <a:rPr lang="en-US" sz="1200"/>
              <a:pPr/>
              <a:t>19</a:t>
            </a:fld>
            <a:endParaRPr lang="en-US" sz="120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a lot of different types of species interactions that can</a:t>
            </a:r>
            <a:r>
              <a:rPr lang="en-US" baseline="0" dirty="0" smtClean="0"/>
              <a:t> affect population growth and can be both negative and positive.  Since interactions occur between pairs of species, we can categorize these effects based on there they help or hurt either member of the pair.  For example, competition, but definition hurts both members of a pair, whereas mutualisms help both members.  If you think about it a bit, you will realize that predation hurts the prey, but helps the predator.  Finally, two other types of interactions are sometimes discussed, commensalism and </a:t>
            </a:r>
            <a:r>
              <a:rPr lang="en-US" baseline="0" dirty="0" err="1" smtClean="0"/>
              <a:t>amensalism</a:t>
            </a:r>
            <a:r>
              <a:rPr lang="en-US" baseline="0" dirty="0" smtClean="0"/>
              <a:t>, in which one species is just not affected, while the other species is either helped or hurt, respectively.</a:t>
            </a:r>
            <a:endParaRPr lang="en-US" dirty="0"/>
          </a:p>
        </p:txBody>
      </p:sp>
      <p:sp>
        <p:nvSpPr>
          <p:cNvPr id="4" name="Slide Number Placeholder 3"/>
          <p:cNvSpPr>
            <a:spLocks noGrp="1"/>
          </p:cNvSpPr>
          <p:nvPr>
            <p:ph type="sldNum" sz="quarter" idx="10"/>
          </p:nvPr>
        </p:nvSpPr>
        <p:spPr/>
        <p:txBody>
          <a:bodyPr/>
          <a:lstStyle/>
          <a:p>
            <a:pPr>
              <a:defRPr/>
            </a:pPr>
            <a:fld id="{73B8FE9B-A2E0-3944-A969-914075D235DB}" type="slidenum">
              <a:rPr lang="en-US" smtClean="0"/>
              <a:pPr>
                <a:defRPr/>
              </a:pPr>
              <a:t>20</a:t>
            </a:fld>
            <a:endParaRPr lang="en-US"/>
          </a:p>
        </p:txBody>
      </p:sp>
    </p:spTree>
    <p:extLst>
      <p:ext uri="{BB962C8B-B14F-4D97-AF65-F5344CB8AC3E}">
        <p14:creationId xmlns:p14="http://schemas.microsoft.com/office/powerpoint/2010/main" val="355925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D254C5-5660-9941-A0E1-DB1608DC9D91}" type="slidenum">
              <a:rPr lang="en-US" sz="1200"/>
              <a:pPr/>
              <a:t>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a lot of different types of species interactions that can</a:t>
            </a:r>
            <a:r>
              <a:rPr lang="en-US" baseline="0" dirty="0" smtClean="0"/>
              <a:t> affect population growth and can be both negative and positive.  Since interactions occur between pairs of species, we can categorize these effects based on there they help or hurt either member of the pair.  For example, competition, but definition hurts both members of a pair, whereas mutualisms help both members.  If you think about it a bit, you will realize that predation hurts the prey, but helps the predator.  Finally, two other types of interactions are sometimes discussed, commensalism and </a:t>
            </a:r>
            <a:r>
              <a:rPr lang="en-US" baseline="0" dirty="0" err="1" smtClean="0"/>
              <a:t>amensalism</a:t>
            </a:r>
            <a:r>
              <a:rPr lang="en-US" baseline="0" dirty="0" smtClean="0"/>
              <a:t>, in which one species is just not affected, while the other species is either helped or hurt, respectively.</a:t>
            </a:r>
            <a:endParaRPr lang="en-US" dirty="0"/>
          </a:p>
        </p:txBody>
      </p:sp>
      <p:sp>
        <p:nvSpPr>
          <p:cNvPr id="4" name="Slide Number Placeholder 3"/>
          <p:cNvSpPr>
            <a:spLocks noGrp="1"/>
          </p:cNvSpPr>
          <p:nvPr>
            <p:ph type="sldNum" sz="quarter" idx="10"/>
          </p:nvPr>
        </p:nvSpPr>
        <p:spPr/>
        <p:txBody>
          <a:bodyPr/>
          <a:lstStyle/>
          <a:p>
            <a:pPr>
              <a:defRPr/>
            </a:pPr>
            <a:fld id="{73B8FE9B-A2E0-3944-A969-914075D235DB}" type="slidenum">
              <a:rPr lang="en-US" smtClean="0"/>
              <a:pPr>
                <a:defRPr/>
              </a:pPr>
              <a:t>21</a:t>
            </a:fld>
            <a:endParaRPr lang="en-US"/>
          </a:p>
        </p:txBody>
      </p:sp>
    </p:spTree>
    <p:extLst>
      <p:ext uri="{BB962C8B-B14F-4D97-AF65-F5344CB8AC3E}">
        <p14:creationId xmlns:p14="http://schemas.microsoft.com/office/powerpoint/2010/main" val="355925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1E59BEF-C780-D344-B33B-BB515A6245FC}" type="slidenum">
              <a:rPr lang="en-US" sz="1200"/>
              <a:pPr/>
              <a:t>22</a:t>
            </a:fld>
            <a:endParaRPr lang="en-US"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70A28EC-04FA-384E-A078-7E3FBCFC1E1D}" type="slidenum">
              <a:rPr lang="en-US" sz="1200"/>
              <a:pPr/>
              <a:t>23</a:t>
            </a:fld>
            <a:endParaRPr 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D6F3805-1359-F648-BF8D-E41148C6B8A8}" type="slidenum">
              <a:rPr lang="en-US" sz="1200"/>
              <a:pPr/>
              <a:t>27</a:t>
            </a:fld>
            <a:endParaRPr lang="en-US" sz="1200"/>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BFF04C6-71AC-5540-A451-188C547BE5F6}" type="slidenum">
              <a:rPr lang="en-US" sz="1200"/>
              <a:pPr/>
              <a:t>28</a:t>
            </a:fld>
            <a:endParaRPr lang="en-US" sz="120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22A3B11-4D1D-0B40-9393-2E9239656DB1}" type="slidenum">
              <a:rPr lang="en-US" sz="1200"/>
              <a:pPr/>
              <a:t>32</a:t>
            </a:fld>
            <a:endParaRPr lang="en-US" sz="120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63F3937-6191-7C45-84EB-BD1634AF4AC3}" type="slidenum">
              <a:rPr lang="en-US" sz="1200">
                <a:latin typeface="Arial" charset="0"/>
              </a:rPr>
              <a:pPr/>
              <a:t>51</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86E7789-C572-2545-A19C-6BA888DDC3DA}" type="slidenum">
              <a:rPr lang="en-US" sz="1200"/>
              <a:pPr/>
              <a:t>53</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D254C5-5660-9941-A0E1-DB1608DC9D91}" type="slidenum">
              <a:rPr lang="en-US" sz="1200"/>
              <a:pPr/>
              <a:t>3</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D254C5-5660-9941-A0E1-DB1608DC9D91}" type="slidenum">
              <a:rPr lang="en-US" sz="1200"/>
              <a:pPr/>
              <a:t>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ACF7E5-F506-A243-8773-66747421C2FC}" type="slidenum">
              <a:rPr lang="en-US" sz="1200"/>
              <a:pPr/>
              <a:t>5</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56B8FC5-86AE-1B4A-AA87-F170A8D5612C}" type="slidenum">
              <a:rPr lang="en-US" sz="1200"/>
              <a:pPr/>
              <a:t>6</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7F97807-36F4-2B42-9285-4E13B1670701}" type="slidenum">
              <a:rPr lang="en-US" sz="1200"/>
              <a:pPr/>
              <a:t>7</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26F6105-F05B-BE48-86FC-141A224F52AC}" type="slidenum">
              <a:rPr lang="en-US" sz="1200"/>
              <a:pPr/>
              <a:t>8</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98D4573-0BF0-914D-BA84-7EF9FE66F770}" type="slidenum">
              <a:rPr lang="en-US" sz="1200"/>
              <a:pPr/>
              <a:t>9</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C27F3-9F74-4543-8005-BE4D1553F4AD}" type="slidenum">
              <a:rPr lang="en-US"/>
              <a:pPr>
                <a:defRPr/>
              </a:pPr>
              <a:t>‹#›</a:t>
            </a:fld>
            <a:endParaRPr lang="en-US"/>
          </a:p>
        </p:txBody>
      </p:sp>
    </p:spTree>
    <p:extLst>
      <p:ext uri="{BB962C8B-B14F-4D97-AF65-F5344CB8AC3E}">
        <p14:creationId xmlns:p14="http://schemas.microsoft.com/office/powerpoint/2010/main" val="267853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684C7-585F-334D-8D08-55219230DC01}" type="slidenum">
              <a:rPr lang="en-US"/>
              <a:pPr>
                <a:defRPr/>
              </a:pPr>
              <a:t>‹#›</a:t>
            </a:fld>
            <a:endParaRPr lang="en-US"/>
          </a:p>
        </p:txBody>
      </p:sp>
    </p:spTree>
    <p:extLst>
      <p:ext uri="{BB962C8B-B14F-4D97-AF65-F5344CB8AC3E}">
        <p14:creationId xmlns:p14="http://schemas.microsoft.com/office/powerpoint/2010/main" val="284235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7D27E-2D71-F04D-B409-DA29EECCA5B5}" type="slidenum">
              <a:rPr lang="en-US"/>
              <a:pPr>
                <a:defRPr/>
              </a:pPr>
              <a:t>‹#›</a:t>
            </a:fld>
            <a:endParaRPr lang="en-US"/>
          </a:p>
        </p:txBody>
      </p:sp>
    </p:spTree>
    <p:extLst>
      <p:ext uri="{BB962C8B-B14F-4D97-AF65-F5344CB8AC3E}">
        <p14:creationId xmlns:p14="http://schemas.microsoft.com/office/powerpoint/2010/main" val="244449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BB271-050E-DE40-B15C-6FCFC4C7399F}" type="slidenum">
              <a:rPr lang="en-US"/>
              <a:pPr>
                <a:defRPr/>
              </a:pPr>
              <a:t>‹#›</a:t>
            </a:fld>
            <a:endParaRPr lang="en-US"/>
          </a:p>
        </p:txBody>
      </p:sp>
    </p:spTree>
    <p:extLst>
      <p:ext uri="{BB962C8B-B14F-4D97-AF65-F5344CB8AC3E}">
        <p14:creationId xmlns:p14="http://schemas.microsoft.com/office/powerpoint/2010/main" val="339962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BA468F-AF09-3947-8821-AAC30B9356EE}" type="slidenum">
              <a:rPr lang="en-US"/>
              <a:pPr>
                <a:defRPr/>
              </a:pPr>
              <a:t>‹#›</a:t>
            </a:fld>
            <a:endParaRPr lang="en-US"/>
          </a:p>
        </p:txBody>
      </p:sp>
    </p:spTree>
    <p:extLst>
      <p:ext uri="{BB962C8B-B14F-4D97-AF65-F5344CB8AC3E}">
        <p14:creationId xmlns:p14="http://schemas.microsoft.com/office/powerpoint/2010/main" val="2596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91CF5C-13F9-0E4C-A180-A621B1ADCB97}" type="slidenum">
              <a:rPr lang="en-US"/>
              <a:pPr>
                <a:defRPr/>
              </a:pPr>
              <a:t>‹#›</a:t>
            </a:fld>
            <a:endParaRPr lang="en-US"/>
          </a:p>
        </p:txBody>
      </p:sp>
    </p:spTree>
    <p:extLst>
      <p:ext uri="{BB962C8B-B14F-4D97-AF65-F5344CB8AC3E}">
        <p14:creationId xmlns:p14="http://schemas.microsoft.com/office/powerpoint/2010/main" val="275913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43F23E-00C5-4C48-AA9E-BDBA154EC203}" type="slidenum">
              <a:rPr lang="en-US"/>
              <a:pPr>
                <a:defRPr/>
              </a:pPr>
              <a:t>‹#›</a:t>
            </a:fld>
            <a:endParaRPr lang="en-US"/>
          </a:p>
        </p:txBody>
      </p:sp>
    </p:spTree>
    <p:extLst>
      <p:ext uri="{BB962C8B-B14F-4D97-AF65-F5344CB8AC3E}">
        <p14:creationId xmlns:p14="http://schemas.microsoft.com/office/powerpoint/2010/main" val="201331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0D74D9-01A2-F240-962C-7787C489402E}" type="slidenum">
              <a:rPr lang="en-US"/>
              <a:pPr>
                <a:defRPr/>
              </a:pPr>
              <a:t>‹#›</a:t>
            </a:fld>
            <a:endParaRPr lang="en-US"/>
          </a:p>
        </p:txBody>
      </p:sp>
    </p:spTree>
    <p:extLst>
      <p:ext uri="{BB962C8B-B14F-4D97-AF65-F5344CB8AC3E}">
        <p14:creationId xmlns:p14="http://schemas.microsoft.com/office/powerpoint/2010/main" val="177140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CBEC4F-E3A8-2E4E-999B-EC61C3511D19}" type="slidenum">
              <a:rPr lang="en-US"/>
              <a:pPr>
                <a:defRPr/>
              </a:pPr>
              <a:t>‹#›</a:t>
            </a:fld>
            <a:endParaRPr lang="en-US"/>
          </a:p>
        </p:txBody>
      </p:sp>
    </p:spTree>
    <p:extLst>
      <p:ext uri="{BB962C8B-B14F-4D97-AF65-F5344CB8AC3E}">
        <p14:creationId xmlns:p14="http://schemas.microsoft.com/office/powerpoint/2010/main" val="303110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8FBC65-4430-4946-974C-0C57389E0486}" type="slidenum">
              <a:rPr lang="en-US"/>
              <a:pPr>
                <a:defRPr/>
              </a:pPr>
              <a:t>‹#›</a:t>
            </a:fld>
            <a:endParaRPr lang="en-US"/>
          </a:p>
        </p:txBody>
      </p:sp>
    </p:spTree>
    <p:extLst>
      <p:ext uri="{BB962C8B-B14F-4D97-AF65-F5344CB8AC3E}">
        <p14:creationId xmlns:p14="http://schemas.microsoft.com/office/powerpoint/2010/main" val="311376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69B88-F078-5B40-BB49-F52031B6DFDA}" type="slidenum">
              <a:rPr lang="en-US"/>
              <a:pPr>
                <a:defRPr/>
              </a:pPr>
              <a:t>‹#›</a:t>
            </a:fld>
            <a:endParaRPr lang="en-US"/>
          </a:p>
        </p:txBody>
      </p:sp>
    </p:spTree>
    <p:extLst>
      <p:ext uri="{BB962C8B-B14F-4D97-AF65-F5344CB8AC3E}">
        <p14:creationId xmlns:p14="http://schemas.microsoft.com/office/powerpoint/2010/main" val="704749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DB31010-6B6D-0749-A290-5B149A3F05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jpeg"/><Relationship Id="rId7" Type="http://schemas.openxmlformats.org/officeDocument/2006/relationships/oleObject" Target="../embeddings/oleObject2.bin"/><Relationship Id="rId8" Type="http://schemas.openxmlformats.org/officeDocument/2006/relationships/oleObject" Target="../embeddings/Microsoft_Word_97_-_2004_Document2.doc"/><Relationship Id="rId9"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oleObject" Target="../embeddings/oleObject3.bin"/><Relationship Id="rId7" Type="http://schemas.openxmlformats.org/officeDocument/2006/relationships/oleObject" Target="../embeddings/Microsoft_Word_97_-_2004_Document3.doc"/><Relationship Id="rId8" Type="http://schemas.openxmlformats.org/officeDocument/2006/relationships/image" Target="../media/image8.emf"/><Relationship Id="rId9" Type="http://schemas.openxmlformats.org/officeDocument/2006/relationships/image" Target="../media/image14.jpeg"/><Relationship Id="rId10" Type="http://schemas.openxmlformats.org/officeDocument/2006/relationships/image" Target="../media/image1.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4.bin"/><Relationship Id="rId5" Type="http://schemas.openxmlformats.org/officeDocument/2006/relationships/oleObject" Target="../embeddings/Microsoft_Word_97_-_2004_Document4.doc"/><Relationship Id="rId6" Type="http://schemas.openxmlformats.org/officeDocument/2006/relationships/image" Target="../media/image22.png"/><Relationship Id="rId7" Type="http://schemas.openxmlformats.org/officeDocument/2006/relationships/image" Target="../media/image1.jpeg"/><Relationship Id="rId8" Type="http://schemas.openxmlformats.org/officeDocument/2006/relationships/image" Target="../media/image23.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27.emf"/><Relationship Id="rId6" Type="http://schemas.openxmlformats.org/officeDocument/2006/relationships/image" Target="../media/image26.jpeg"/><Relationship Id="rId7" Type="http://schemas.openxmlformats.org/officeDocument/2006/relationships/image" Target="../media/image1.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png"/><Relationship Id="rId5"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notesSlide" Target="../notesSlides/notesSlide25.xml"/><Relationship Id="rId4" Type="http://schemas.openxmlformats.org/officeDocument/2006/relationships/image" Target="../media/image1.jpeg"/><Relationship Id="rId5" Type="http://schemas.openxmlformats.org/officeDocument/2006/relationships/oleObject" Target="../embeddings/oleObject6.bin"/><Relationship Id="rId6" Type="http://schemas.openxmlformats.org/officeDocument/2006/relationships/image" Target="../media/image31.emf"/><Relationship Id="rId7" Type="http://schemas.openxmlformats.org/officeDocument/2006/relationships/oleObject" Target="../embeddings/oleObject7.bin"/><Relationship Id="rId8" Type="http://schemas.openxmlformats.org/officeDocument/2006/relationships/image" Target="../media/image32.emf"/><Relationship Id="rId9" Type="http://schemas.openxmlformats.org/officeDocument/2006/relationships/oleObject" Target="../embeddings/oleObject8.bin"/><Relationship Id="rId10"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3"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png"/><Relationship Id="rId10" Type="http://schemas.openxmlformats.org/officeDocument/2006/relationships/image" Target="../media/image53.jpeg"/></Relationships>
</file>

<file path=ppt/slides/_rels/slide39.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3"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png"/><Relationship Id="rId10"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3"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png"/><Relationship Id="rId10"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3"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png"/><Relationship Id="rId10"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8.emf"/><Relationship Id="rId7"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ChangeArrowheads="1"/>
          </p:cNvSpPr>
          <p:nvPr/>
        </p:nvSpPr>
        <p:spPr bwMode="auto">
          <a:xfrm>
            <a:off x="15240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6538" indent="-236538" algn="l"/>
            <a:r>
              <a:rPr lang="en-US" u="sng" dirty="0" smtClean="0">
                <a:latin typeface="Arial" charset="0"/>
              </a:rPr>
              <a:t>10th </a:t>
            </a:r>
            <a:r>
              <a:rPr lang="en-US" u="sng" dirty="0">
                <a:latin typeface="Arial" charset="0"/>
              </a:rPr>
              <a:t>Lecture – </a:t>
            </a:r>
            <a:r>
              <a:rPr lang="en-US" u="sng" dirty="0" smtClean="0">
                <a:latin typeface="Arial" charset="0"/>
              </a:rPr>
              <a:t>Oct. 10, 2016</a:t>
            </a:r>
          </a:p>
          <a:p>
            <a:pPr marL="236538" indent="-236538" algn="l"/>
            <a:endParaRPr lang="en-US" sz="2000" dirty="0" smtClean="0">
              <a:solidFill>
                <a:srgbClr val="FF0000"/>
              </a:solidFill>
              <a:latin typeface="Arial" charset="0"/>
            </a:endParaRPr>
          </a:p>
          <a:p>
            <a:pPr marL="236538" indent="-236538" algn="l"/>
            <a:r>
              <a:rPr lang="en-US" sz="2000" dirty="0" smtClean="0">
                <a:solidFill>
                  <a:srgbClr val="FF0000"/>
                </a:solidFill>
                <a:latin typeface="Arial" charset="0"/>
              </a:rPr>
              <a:t>First Seminar Report Due Thursday</a:t>
            </a:r>
          </a:p>
          <a:p>
            <a:pPr marL="236538" indent="-236538" algn="l"/>
            <a:r>
              <a:rPr lang="en-US" sz="2000" dirty="0" smtClean="0">
                <a:solidFill>
                  <a:srgbClr val="FF0000"/>
                </a:solidFill>
                <a:latin typeface="Arial" charset="0"/>
              </a:rPr>
              <a:t>Third Assignment will be posted Thursday</a:t>
            </a:r>
            <a:endParaRPr lang="en-US" sz="2000" dirty="0">
              <a:solidFill>
                <a:srgbClr val="FF0000"/>
              </a:solidFill>
              <a:latin typeface="Arial" charset="0"/>
            </a:endParaRPr>
          </a:p>
        </p:txBody>
      </p:sp>
      <p:sp>
        <p:nvSpPr>
          <p:cNvPr id="14339" name="Rectangle 5"/>
          <p:cNvSpPr>
            <a:spLocks noChangeArrowheads="1"/>
          </p:cNvSpPr>
          <p:nvPr/>
        </p:nvSpPr>
        <p:spPr bwMode="auto">
          <a:xfrm>
            <a:off x="381000" y="2438400"/>
            <a:ext cx="4724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i="1" dirty="0">
                <a:latin typeface="Arial"/>
                <a:cs typeface="Arial"/>
              </a:rPr>
              <a:t>Friday, October 14, 4:00 pm, 1024 KIN</a:t>
            </a:r>
            <a:r>
              <a:rPr lang="en-US" sz="1800" dirty="0">
                <a:latin typeface="Arial"/>
                <a:cs typeface="Arial"/>
              </a:rPr>
              <a:t>—ECOLOGY AND EVOLUTION </a:t>
            </a:r>
            <a:r>
              <a:rPr lang="en-US" sz="1800" dirty="0" smtClean="0">
                <a:latin typeface="Arial"/>
                <a:cs typeface="Arial"/>
              </a:rPr>
              <a:t>SEMINAR”</a:t>
            </a:r>
          </a:p>
          <a:p>
            <a:pPr algn="l"/>
            <a:endParaRPr lang="en-US" sz="1800" dirty="0">
              <a:latin typeface="Arial"/>
              <a:cs typeface="Arial"/>
            </a:endParaRPr>
          </a:p>
          <a:p>
            <a:pPr algn="l"/>
            <a:endParaRPr lang="en-US" sz="1800" dirty="0" smtClean="0">
              <a:latin typeface="Arial"/>
              <a:cs typeface="Arial"/>
            </a:endParaRPr>
          </a:p>
          <a:p>
            <a:pPr algn="l"/>
            <a:r>
              <a:rPr lang="en-US" sz="1800" dirty="0" smtClean="0">
                <a:latin typeface="Arial"/>
                <a:cs typeface="Arial"/>
              </a:rPr>
              <a:t>Encountering </a:t>
            </a:r>
            <a:r>
              <a:rPr lang="en-US" sz="1800" dirty="0">
                <a:latin typeface="Arial"/>
                <a:cs typeface="Arial"/>
              </a:rPr>
              <a:t>predators: the nature of the acute stress response and its effects on learned </a:t>
            </a:r>
            <a:r>
              <a:rPr lang="en-US" sz="1800" dirty="0" err="1">
                <a:latin typeface="Arial"/>
                <a:cs typeface="Arial"/>
              </a:rPr>
              <a:t>antipredator</a:t>
            </a:r>
            <a:r>
              <a:rPr lang="en-US" sz="1800" dirty="0">
                <a:latin typeface="Arial"/>
                <a:cs typeface="Arial"/>
              </a:rPr>
              <a:t> behavior in free-living birds," </a:t>
            </a:r>
            <a:endParaRPr lang="en-US" sz="1800" dirty="0" smtClean="0">
              <a:latin typeface="Arial"/>
              <a:cs typeface="Arial"/>
            </a:endParaRPr>
          </a:p>
          <a:p>
            <a:pPr algn="l"/>
            <a:endParaRPr lang="en-US" sz="1800" b="1" dirty="0">
              <a:latin typeface="Arial"/>
              <a:cs typeface="Arial"/>
            </a:endParaRPr>
          </a:p>
          <a:p>
            <a:pPr algn="l"/>
            <a:r>
              <a:rPr lang="en-US" sz="1800" b="1" dirty="0" smtClean="0">
                <a:latin typeface="Arial"/>
                <a:cs typeface="Arial"/>
              </a:rPr>
              <a:t>Dr</a:t>
            </a:r>
            <a:r>
              <a:rPr lang="en-US" sz="1800" b="1" dirty="0">
                <a:latin typeface="Arial"/>
                <a:cs typeface="Arial"/>
              </a:rPr>
              <a:t>. Blake C. Jones, Department of Biology, University of Memphis, TN. </a:t>
            </a:r>
            <a:endParaRPr lang="en-US" sz="1800" dirty="0">
              <a:latin typeface="Arial"/>
              <a:cs typeface="Aria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1828800"/>
            <a:ext cx="2946400"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taig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81400" y="2895600"/>
            <a:ext cx="5410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5" descr="tundr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1066800"/>
            <a:ext cx="439261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6"/>
          <p:cNvSpPr>
            <a:spLocks noChangeArrowheads="1"/>
          </p:cNvSpPr>
          <p:nvPr/>
        </p:nvSpPr>
        <p:spPr bwMode="auto">
          <a:xfrm>
            <a:off x="762000" y="5943600"/>
            <a:ext cx="259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cs typeface="Arial" charset="0"/>
              </a:rPr>
              <a:t>Taiga or boreal forest</a:t>
            </a:r>
          </a:p>
        </p:txBody>
      </p:sp>
      <p:sp>
        <p:nvSpPr>
          <p:cNvPr id="55300" name="Rectangle 7"/>
          <p:cNvSpPr>
            <a:spLocks noChangeArrowheads="1"/>
          </p:cNvSpPr>
          <p:nvPr/>
        </p:nvSpPr>
        <p:spPr bwMode="auto">
          <a:xfrm>
            <a:off x="4846638" y="1036638"/>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cs typeface="Arial" charset="0"/>
              </a:rPr>
              <a:t>tundra</a:t>
            </a:r>
          </a:p>
        </p:txBody>
      </p:sp>
      <p:pic>
        <p:nvPicPr>
          <p:cNvPr id="55301" name="Picture 8" descr="EcologyTo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2" name="Object 2"/>
          <p:cNvGraphicFramePr>
            <a:graphicFrameLocks noChangeAspect="1"/>
          </p:cNvGraphicFramePr>
          <p:nvPr/>
        </p:nvGraphicFramePr>
        <p:xfrm>
          <a:off x="6096000" y="388938"/>
          <a:ext cx="2743200" cy="2278062"/>
        </p:xfrm>
        <a:graphic>
          <a:graphicData uri="http://schemas.openxmlformats.org/presentationml/2006/ole">
            <mc:AlternateContent xmlns:mc="http://schemas.openxmlformats.org/markup-compatibility/2006">
              <mc:Choice xmlns:v="urn:schemas-microsoft-com:vml" Requires="v">
                <p:oleObj spid="_x0000_s4126" name="Document" r:id="rId8" imgW="3289300" imgH="2730500" progId="Word.Document.8">
                  <p:embed/>
                </p:oleObj>
              </mc:Choice>
              <mc:Fallback>
                <p:oleObj name="Document" r:id="rId8" imgW="3289300" imgH="273050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88938"/>
                        <a:ext cx="2743200" cy="227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512711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Saguaro-foothills-L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1143000"/>
            <a:ext cx="292417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picgrasslan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685800"/>
            <a:ext cx="3852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ChangeArrowheads="1"/>
          </p:cNvSpPr>
          <p:nvPr/>
        </p:nvSpPr>
        <p:spPr bwMode="auto">
          <a:xfrm>
            <a:off x="381000" y="5486400"/>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cs typeface="Arial" charset="0"/>
              </a:rPr>
              <a:t>desert</a:t>
            </a:r>
          </a:p>
        </p:txBody>
      </p:sp>
      <p:sp>
        <p:nvSpPr>
          <p:cNvPr id="57348" name="Rectangle 6"/>
          <p:cNvSpPr>
            <a:spLocks noChangeArrowheads="1"/>
          </p:cNvSpPr>
          <p:nvPr/>
        </p:nvSpPr>
        <p:spPr bwMode="auto">
          <a:xfrm>
            <a:off x="1079500" y="6477000"/>
            <a:ext cx="255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cs typeface="Arial" charset="0"/>
              </a:rPr>
              <a:t>temperate rain forest</a:t>
            </a:r>
          </a:p>
        </p:txBody>
      </p:sp>
      <p:sp>
        <p:nvSpPr>
          <p:cNvPr id="57349" name="Rectangle 7"/>
          <p:cNvSpPr>
            <a:spLocks noChangeArrowheads="1"/>
          </p:cNvSpPr>
          <p:nvPr/>
        </p:nvSpPr>
        <p:spPr bwMode="auto">
          <a:xfrm>
            <a:off x="6477000" y="533400"/>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cs typeface="Arial" charset="0"/>
              </a:rPr>
              <a:t>grassland</a:t>
            </a:r>
          </a:p>
        </p:txBody>
      </p:sp>
      <p:graphicFrame>
        <p:nvGraphicFramePr>
          <p:cNvPr id="57350" name="Object 2"/>
          <p:cNvGraphicFramePr>
            <a:graphicFrameLocks noChangeAspect="1"/>
          </p:cNvGraphicFramePr>
          <p:nvPr>
            <p:extLst>
              <p:ext uri="{D42A27DB-BD31-4B8C-83A1-F6EECF244321}">
                <p14:modId xmlns:p14="http://schemas.microsoft.com/office/powerpoint/2010/main" val="502012739"/>
              </p:ext>
            </p:extLst>
          </p:nvPr>
        </p:nvGraphicFramePr>
        <p:xfrm>
          <a:off x="6567488" y="1143000"/>
          <a:ext cx="2568575" cy="2133600"/>
        </p:xfrm>
        <a:graphic>
          <a:graphicData uri="http://schemas.openxmlformats.org/presentationml/2006/ole">
            <mc:AlternateContent xmlns:mc="http://schemas.openxmlformats.org/markup-compatibility/2006">
              <mc:Choice xmlns:v="urn:schemas-microsoft-com:vml" Requires="v">
                <p:oleObj spid="_x0000_s5150" name="Document" r:id="rId7" imgW="3289300" imgH="2730500" progId="Word.Document.8">
                  <p:embed/>
                </p:oleObj>
              </mc:Choice>
              <mc:Fallback>
                <p:oleObj name="Document" r:id="rId7" imgW="3289300" imgH="273050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7488" y="1143000"/>
                        <a:ext cx="25685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7351" name="Picture 3" descr="rain"/>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971800" y="3505200"/>
            <a:ext cx="40386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EcologyTop"/>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828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ryfi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1400" y="990600"/>
            <a:ext cx="3810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3" descr="sahar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3825875"/>
            <a:ext cx="411638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belize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1428750"/>
            <a:ext cx="30083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6"/>
          <p:cNvSpPr>
            <a:spLocks noChangeArrowheads="1"/>
          </p:cNvSpPr>
          <p:nvPr/>
        </p:nvSpPr>
        <p:spPr bwMode="auto">
          <a:xfrm>
            <a:off x="381000" y="5410200"/>
            <a:ext cx="235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Tropical rainforests</a:t>
            </a:r>
          </a:p>
        </p:txBody>
      </p:sp>
      <p:sp>
        <p:nvSpPr>
          <p:cNvPr id="59398" name="Rectangle 7"/>
          <p:cNvSpPr>
            <a:spLocks noChangeArrowheads="1"/>
          </p:cNvSpPr>
          <p:nvPr/>
        </p:nvSpPr>
        <p:spPr bwMode="auto">
          <a:xfrm>
            <a:off x="7391400" y="1219200"/>
            <a:ext cx="1219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Tropical seasonal habitats (wet/dry seasons)</a:t>
            </a:r>
          </a:p>
        </p:txBody>
      </p:sp>
      <p:sp>
        <p:nvSpPr>
          <p:cNvPr id="59399" name="Rectangle 8"/>
          <p:cNvSpPr>
            <a:spLocks noChangeArrowheads="1"/>
          </p:cNvSpPr>
          <p:nvPr/>
        </p:nvSpPr>
        <p:spPr bwMode="auto">
          <a:xfrm>
            <a:off x="3657600" y="6096000"/>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desert</a:t>
            </a:r>
          </a:p>
        </p:txBody>
      </p:sp>
      <p:pic>
        <p:nvPicPr>
          <p:cNvPr id="9" name="Picture 6" descr="EcologyTo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34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533400" y="838200"/>
            <a:ext cx="822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a:t>
            </a:r>
            <a:r>
              <a:rPr lang="en-US" sz="2000" dirty="0" smtClean="0">
                <a:solidFill>
                  <a:srgbClr val="000000"/>
                </a:solidFill>
                <a:latin typeface="Arial" charset="0"/>
              </a:rPr>
              <a:t>.</a:t>
            </a:r>
            <a:r>
              <a:rPr lang="en-US" sz="2000" dirty="0">
                <a:solidFill>
                  <a:srgbClr val="000000"/>
                </a:solidFill>
                <a:latin typeface="Arial" charset="0"/>
              </a:rPr>
              <a:t>	types 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B. </a:t>
            </a:r>
            <a:r>
              <a:rPr lang="en-US" sz="2000" dirty="0">
                <a:solidFill>
                  <a:srgbClr val="000000"/>
                </a:solidFill>
                <a:latin typeface="Arial" charset="0"/>
              </a:rPr>
              <a:t>	Competition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C.</a:t>
            </a:r>
            <a:r>
              <a:rPr lang="en-US" sz="2000" dirty="0">
                <a:solidFill>
                  <a:srgbClr val="000000"/>
                </a:solidFill>
                <a:latin typeface="Arial" charset="0"/>
              </a:rPr>
              <a:t>	Predation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D.</a:t>
            </a:r>
            <a:r>
              <a:rPr lang="en-US" sz="2000" dirty="0">
                <a:solidFill>
                  <a:srgbClr val="000000"/>
                </a:solidFill>
                <a:latin typeface="Arial" charset="0"/>
              </a:rPr>
              <a:t>	Mutualisms</a:t>
            </a:r>
          </a:p>
        </p:txBody>
      </p:sp>
      <p:sp>
        <p:nvSpPr>
          <p:cNvPr id="471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7107"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609600" y="41910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a:solidFill>
                  <a:srgbClr val="000000"/>
                </a:solidFill>
                <a:latin typeface="Arial" charset="0"/>
              </a:rPr>
              <a:t>Joe Connell</a:t>
            </a:r>
            <a:r>
              <a:rPr lang="ja-JP" altLang="en-US" sz="2000">
                <a:solidFill>
                  <a:srgbClr val="000000"/>
                </a:solidFill>
                <a:latin typeface="Arial" charset="0"/>
              </a:rPr>
              <a:t>’</a:t>
            </a:r>
            <a:r>
              <a:rPr lang="en-US" altLang="ja-JP" sz="2000">
                <a:solidFill>
                  <a:srgbClr val="000000"/>
                </a:solidFill>
                <a:latin typeface="Arial" charset="0"/>
              </a:rPr>
              <a:t>s barnacle study (1961).</a:t>
            </a:r>
            <a:endParaRPr lang="en-US" sz="2000">
              <a:latin typeface="Arial" charset="0"/>
            </a:endParaRPr>
          </a:p>
        </p:txBody>
      </p:sp>
      <p:pic>
        <p:nvPicPr>
          <p:cNvPr id="47109"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3661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228600" y="914400"/>
            <a:ext cx="8915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1800" dirty="0">
                <a:solidFill>
                  <a:srgbClr val="000000"/>
                </a:solidFill>
                <a:latin typeface="Arial" charset="0"/>
              </a:rPr>
              <a:t>First, a little biology lesson.  Barnacles are encrusting marine organisms that permanently attach to hard surfaces, such as rocks, docks, ships, or even whales.  They are actually crustaceans, like lobsters or crabs.  As larvae, they float around in the water, eventually settling out on hard substrates.  They glue their head to the surface, leaving their legs to wave in the water, filter feeding anything in the water column. They surround themselves with a hard shell, usually constructed of six plates, with two more plates that can be used to cover the opening at the top.  The top plates both prevent desiccation and deter predators.  </a:t>
            </a:r>
          </a:p>
          <a:p>
            <a:pPr algn="l">
              <a:tabLst>
                <a:tab pos="454025" algn="l"/>
                <a:tab pos="920750" algn="l"/>
                <a:tab pos="1373188" algn="l"/>
                <a:tab pos="1828800" algn="l"/>
                <a:tab pos="2284413" algn="l"/>
                <a:tab pos="2738438" algn="l"/>
              </a:tabLst>
            </a:pPr>
            <a:endParaRPr lang="en-US" sz="1800" dirty="0">
              <a:solidFill>
                <a:srgbClr val="000000"/>
              </a:solidFill>
              <a:latin typeface="Arial" charset="0"/>
            </a:endParaRPr>
          </a:p>
          <a:p>
            <a:pPr algn="l">
              <a:tabLst>
                <a:tab pos="454025" algn="l"/>
                <a:tab pos="920750" algn="l"/>
                <a:tab pos="1373188" algn="l"/>
                <a:tab pos="1828800" algn="l"/>
                <a:tab pos="2284413" algn="l"/>
                <a:tab pos="2738438" algn="l"/>
              </a:tabLst>
            </a:pPr>
            <a:r>
              <a:rPr lang="en-US" sz="1800" dirty="0">
                <a:solidFill>
                  <a:srgbClr val="000000"/>
                </a:solidFill>
                <a:latin typeface="Arial" charset="0"/>
              </a:rPr>
              <a:t>Kurt Lively, at Indiana U., has studied predation by </a:t>
            </a:r>
            <a:r>
              <a:rPr lang="en-US" sz="1800" i="1" dirty="0" err="1">
                <a:solidFill>
                  <a:srgbClr val="000000"/>
                </a:solidFill>
                <a:latin typeface="Arial" charset="0"/>
              </a:rPr>
              <a:t>Acanthina</a:t>
            </a:r>
            <a:r>
              <a:rPr lang="en-US" sz="1800" dirty="0">
                <a:solidFill>
                  <a:srgbClr val="000000"/>
                </a:solidFill>
                <a:latin typeface="Arial" charset="0"/>
              </a:rPr>
              <a:t> (a snail) on barnacles.  </a:t>
            </a:r>
            <a:r>
              <a:rPr lang="en-US" sz="1800" i="1" dirty="0" err="1">
                <a:solidFill>
                  <a:srgbClr val="000000"/>
                </a:solidFill>
                <a:latin typeface="Arial" charset="0"/>
              </a:rPr>
              <a:t>Acanthina</a:t>
            </a:r>
            <a:r>
              <a:rPr lang="en-US" sz="1800" dirty="0">
                <a:solidFill>
                  <a:srgbClr val="000000"/>
                </a:solidFill>
                <a:latin typeface="Arial" charset="0"/>
              </a:rPr>
              <a:t> have a </a:t>
            </a:r>
            <a:r>
              <a:rPr lang="ja-JP" altLang="en-US" sz="1800" dirty="0">
                <a:solidFill>
                  <a:srgbClr val="000000"/>
                </a:solidFill>
                <a:latin typeface="Arial" charset="0"/>
              </a:rPr>
              <a:t>“</a:t>
            </a:r>
            <a:r>
              <a:rPr lang="en-US" altLang="ja-JP" sz="1800" dirty="0">
                <a:solidFill>
                  <a:srgbClr val="000000"/>
                </a:solidFill>
                <a:latin typeface="Arial" charset="0"/>
              </a:rPr>
              <a:t>tooth</a:t>
            </a:r>
            <a:r>
              <a:rPr lang="ja-JP" altLang="en-US" sz="1800" dirty="0">
                <a:solidFill>
                  <a:srgbClr val="000000"/>
                </a:solidFill>
                <a:latin typeface="Arial" charset="0"/>
              </a:rPr>
              <a:t>”</a:t>
            </a:r>
            <a:r>
              <a:rPr lang="en-US" altLang="ja-JP" sz="1800" dirty="0">
                <a:solidFill>
                  <a:srgbClr val="000000"/>
                </a:solidFill>
                <a:latin typeface="Arial" charset="0"/>
              </a:rPr>
              <a:t> that they use to feed on barnacles.  He found that where predation was heavy, a special shaped barnacle has evolved, with a bent-over top that reduces predation.</a:t>
            </a:r>
            <a:endParaRPr lang="en-US" sz="1800" dirty="0">
              <a:latin typeface="Arial" charset="0"/>
            </a:endParaRPr>
          </a:p>
        </p:txBody>
      </p:sp>
      <p:sp>
        <p:nvSpPr>
          <p:cNvPr id="4915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9155" name="Picture 10"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48200"/>
            <a:ext cx="2741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876800" y="4521200"/>
            <a:ext cx="160813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779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4267200" y="9144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a:solidFill>
                  <a:srgbClr val="000000"/>
                </a:solidFill>
                <a:latin typeface="Arial" charset="0"/>
              </a:rPr>
              <a:t>Joe Connell</a:t>
            </a:r>
            <a:r>
              <a:rPr lang="ja-JP" altLang="en-US" sz="2000">
                <a:solidFill>
                  <a:srgbClr val="000000"/>
                </a:solidFill>
                <a:latin typeface="Arial" charset="0"/>
              </a:rPr>
              <a:t>’</a:t>
            </a:r>
            <a:r>
              <a:rPr lang="en-US" altLang="ja-JP" sz="2000">
                <a:solidFill>
                  <a:srgbClr val="000000"/>
                </a:solidFill>
                <a:latin typeface="Arial" charset="0"/>
              </a:rPr>
              <a:t>s barnacle study.</a:t>
            </a:r>
            <a:endParaRPr lang="en-US" sz="2000">
              <a:latin typeface="Arial" charset="0"/>
            </a:endParaRPr>
          </a:p>
        </p:txBody>
      </p:sp>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3" name="Picture 7"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3400" y="1152525"/>
            <a:ext cx="3048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6"/>
          <p:cNvSpPr txBox="1">
            <a:spLocks noChangeArrowheads="1"/>
          </p:cNvSpPr>
          <p:nvPr/>
        </p:nvSpPr>
        <p:spPr bwMode="auto">
          <a:xfrm>
            <a:off x="3962400" y="1447800"/>
            <a:ext cx="457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dirty="0">
                <a:latin typeface="Arial" charset="0"/>
                <a:cs typeface="Arial" charset="0"/>
              </a:rPr>
              <a:t>Connell noted that two common barnacle species occurred at different locations in the intertidal. </a:t>
            </a:r>
          </a:p>
          <a:p>
            <a:pPr algn="l"/>
            <a:endParaRPr lang="en-US" sz="2000" dirty="0">
              <a:latin typeface="Arial" charset="0"/>
              <a:cs typeface="Arial" charset="0"/>
            </a:endParaRPr>
          </a:p>
          <a:p>
            <a:pPr algn="l"/>
            <a:r>
              <a:rPr lang="en-US" sz="2000" i="1" dirty="0" err="1">
                <a:latin typeface="Arial" charset="0"/>
                <a:cs typeface="Arial" charset="0"/>
              </a:rPr>
              <a:t>Chthamalus</a:t>
            </a:r>
            <a:r>
              <a:rPr lang="en-US" sz="2000" i="1" dirty="0">
                <a:latin typeface="Arial" charset="0"/>
                <a:cs typeface="Arial" charset="0"/>
              </a:rPr>
              <a:t> </a:t>
            </a:r>
            <a:r>
              <a:rPr lang="en-US" sz="2000" dirty="0">
                <a:latin typeface="Arial" charset="0"/>
                <a:cs typeface="Arial" charset="0"/>
              </a:rPr>
              <a:t>usually occurred higher, while </a:t>
            </a:r>
            <a:r>
              <a:rPr lang="en-US" sz="2000" i="1" dirty="0" err="1">
                <a:latin typeface="Arial" charset="0"/>
                <a:cs typeface="Arial" charset="0"/>
              </a:rPr>
              <a:t>Balanus</a:t>
            </a:r>
            <a:r>
              <a:rPr lang="en-US" sz="2000" i="1" dirty="0">
                <a:latin typeface="Arial" charset="0"/>
                <a:cs typeface="Arial" charset="0"/>
              </a:rPr>
              <a:t> </a:t>
            </a:r>
            <a:r>
              <a:rPr lang="en-US" sz="2000" dirty="0">
                <a:latin typeface="Arial" charset="0"/>
                <a:cs typeface="Arial" charset="0"/>
              </a:rPr>
              <a:t>always occurred lower.  He used experiments to determine which factors limited where the barnacles occurred (distribution) and their abundance where they did occur (density).  </a:t>
            </a:r>
          </a:p>
          <a:p>
            <a:pPr algn="l"/>
            <a:endParaRPr lang="en-US" sz="2000" dirty="0">
              <a:solidFill>
                <a:srgbClr val="FF0000"/>
              </a:solidFill>
              <a:latin typeface="Arial" charset="0"/>
              <a:cs typeface="Arial" charset="0"/>
            </a:endParaRPr>
          </a:p>
          <a:p>
            <a:pPr algn="l"/>
            <a:r>
              <a:rPr lang="en-US" sz="2000" dirty="0" smtClean="0">
                <a:solidFill>
                  <a:srgbClr val="FF0000"/>
                </a:solidFill>
                <a:latin typeface="Arial" charset="0"/>
                <a:cs typeface="Arial" charset="0"/>
              </a:rPr>
              <a:t>Remember this!  It </a:t>
            </a:r>
            <a:r>
              <a:rPr lang="en-US" sz="2000" dirty="0">
                <a:solidFill>
                  <a:srgbClr val="FF0000"/>
                </a:solidFill>
                <a:latin typeface="Arial" charset="0"/>
                <a:cs typeface="Arial" charset="0"/>
              </a:rPr>
              <a:t>is much like Assignment </a:t>
            </a:r>
            <a:r>
              <a:rPr lang="en-US" sz="2000" dirty="0" smtClean="0">
                <a:solidFill>
                  <a:srgbClr val="FF0000"/>
                </a:solidFill>
                <a:latin typeface="Arial" charset="0"/>
                <a:cs typeface="Arial" charset="0"/>
              </a:rPr>
              <a:t>3.</a:t>
            </a:r>
            <a:endParaRPr lang="en-US" sz="2000" dirty="0">
              <a:solidFill>
                <a:srgbClr val="FF0000"/>
              </a:solidFill>
              <a:latin typeface="Arial" charset="0"/>
              <a:cs typeface="Arial" charset="0"/>
            </a:endParaRPr>
          </a:p>
        </p:txBody>
      </p:sp>
    </p:spTree>
    <p:extLst>
      <p:ext uri="{BB962C8B-B14F-4D97-AF65-F5344CB8AC3E}">
        <p14:creationId xmlns:p14="http://schemas.microsoft.com/office/powerpoint/2010/main" val="3430951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533400" y="5334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Joe Connell</a:t>
            </a:r>
            <a:r>
              <a:rPr lang="ja-JP" altLang="en-US" sz="2000">
                <a:solidFill>
                  <a:srgbClr val="000000"/>
                </a:solidFill>
                <a:latin typeface="Arial" charset="0"/>
              </a:rPr>
              <a:t>’</a:t>
            </a:r>
            <a:r>
              <a:rPr lang="en-US" altLang="ja-JP" sz="2000">
                <a:solidFill>
                  <a:srgbClr val="000000"/>
                </a:solidFill>
                <a:latin typeface="Arial" charset="0"/>
              </a:rPr>
              <a:t>s barnacle study.</a:t>
            </a:r>
            <a:endParaRPr lang="en-US" sz="2000">
              <a:latin typeface="Arial" charset="0"/>
            </a:endParaRPr>
          </a:p>
        </p:txBody>
      </p:sp>
      <p:sp>
        <p:nvSpPr>
          <p:cNvPr id="5325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3251" name="Object 2"/>
          <p:cNvGraphicFramePr>
            <a:graphicFrameLocks noChangeAspect="1"/>
          </p:cNvGraphicFramePr>
          <p:nvPr/>
        </p:nvGraphicFramePr>
        <p:xfrm>
          <a:off x="4191000" y="1676400"/>
          <a:ext cx="4648200" cy="4356100"/>
        </p:xfrm>
        <a:graphic>
          <a:graphicData uri="http://schemas.openxmlformats.org/presentationml/2006/ole">
            <mc:AlternateContent xmlns:mc="http://schemas.openxmlformats.org/markup-compatibility/2006">
              <mc:Choice xmlns:v="urn:schemas-microsoft-com:vml" Requires="v">
                <p:oleObj spid="_x0000_s6170" name="Document" r:id="rId5" imgW="16203175" imgH="15187302" progId="Word.Document.8">
                  <p:embed/>
                </p:oleObj>
              </mc:Choice>
              <mc:Fallback>
                <p:oleObj name="Document" r:id="rId5" imgW="16203175" imgH="1518730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76400"/>
                        <a:ext cx="46482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2" name="Picture 7" descr="EcologyTop"/>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6"/>
          <p:cNvSpPr txBox="1">
            <a:spLocks noChangeArrowheads="1"/>
          </p:cNvSpPr>
          <p:nvPr/>
        </p:nvSpPr>
        <p:spPr bwMode="auto">
          <a:xfrm>
            <a:off x="609600" y="16002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dirty="0">
                <a:latin typeface="Arial" charset="0"/>
                <a:cs typeface="Arial" charset="0"/>
              </a:rPr>
              <a:t>In his experiments, Connell removed competitors (e.g., </a:t>
            </a:r>
            <a:r>
              <a:rPr lang="en-US" sz="2000" i="1" dirty="0" err="1">
                <a:latin typeface="Arial" charset="0"/>
                <a:cs typeface="Arial" charset="0"/>
              </a:rPr>
              <a:t>Balanus</a:t>
            </a:r>
            <a:r>
              <a:rPr lang="en-US" sz="2000" dirty="0">
                <a:latin typeface="Arial" charset="0"/>
                <a:cs typeface="Arial" charset="0"/>
              </a:rPr>
              <a:t>) or predators (e.g., </a:t>
            </a:r>
            <a:r>
              <a:rPr lang="en-US" sz="2000" dirty="0" err="1">
                <a:latin typeface="Arial" charset="0"/>
                <a:cs typeface="Arial" charset="0"/>
              </a:rPr>
              <a:t>Thaid</a:t>
            </a:r>
            <a:r>
              <a:rPr lang="en-US" sz="2000" dirty="0">
                <a:latin typeface="Arial" charset="0"/>
                <a:cs typeface="Arial" charset="0"/>
              </a:rPr>
              <a:t> snails) and then follow the </a:t>
            </a:r>
            <a:r>
              <a:rPr lang="en-US" sz="2000" i="1" dirty="0" err="1">
                <a:latin typeface="Arial" charset="0"/>
                <a:cs typeface="Arial" charset="0"/>
              </a:rPr>
              <a:t>Chthamalus</a:t>
            </a:r>
            <a:r>
              <a:rPr lang="en-US" sz="2000" i="1" dirty="0">
                <a:latin typeface="Arial" charset="0"/>
                <a:cs typeface="Arial" charset="0"/>
              </a:rPr>
              <a:t> </a:t>
            </a:r>
            <a:r>
              <a:rPr lang="en-US" sz="2000" dirty="0">
                <a:latin typeface="Arial" charset="0"/>
                <a:cs typeface="Arial" charset="0"/>
              </a:rPr>
              <a:t>populations through time.</a:t>
            </a:r>
            <a:endParaRPr lang="en-US" sz="2000" dirty="0">
              <a:solidFill>
                <a:srgbClr val="0000FF"/>
              </a:solidFill>
              <a:latin typeface="Arial" charset="0"/>
              <a:cs typeface="Arial" charset="0"/>
            </a:endParaRPr>
          </a:p>
        </p:txBody>
      </p:sp>
      <p:pic>
        <p:nvPicPr>
          <p:cNvPr id="53254" name="Picture 2"/>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990600" y="3810000"/>
            <a:ext cx="2295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2674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533400" y="8382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Joe Connell</a:t>
            </a:r>
            <a:r>
              <a:rPr lang="ja-JP" altLang="en-US" sz="2000">
                <a:solidFill>
                  <a:srgbClr val="000000"/>
                </a:solidFill>
                <a:latin typeface="Arial" charset="0"/>
              </a:rPr>
              <a:t>’</a:t>
            </a:r>
            <a:r>
              <a:rPr lang="en-US" altLang="ja-JP" sz="2000">
                <a:solidFill>
                  <a:srgbClr val="000000"/>
                </a:solidFill>
                <a:latin typeface="Arial" charset="0"/>
              </a:rPr>
              <a:t>s barnacle study.</a:t>
            </a:r>
            <a:endParaRPr lang="en-US" sz="2000">
              <a:latin typeface="Arial" charset="0"/>
            </a:endParaRPr>
          </a:p>
        </p:txBody>
      </p:sp>
      <p:sp>
        <p:nvSpPr>
          <p:cNvPr id="5529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529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284274"/>
            <a:ext cx="9144000" cy="523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8" descr="EcologyTo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037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13"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0" y="1016000"/>
            <a:ext cx="9144000" cy="4808306"/>
          </a:xfrm>
          <a:prstGeom prst="rect">
            <a:avLst/>
          </a:prstGeom>
        </p:spPr>
      </p:pic>
      <p:sp>
        <p:nvSpPr>
          <p:cNvPr id="3" name="TextBox 2"/>
          <p:cNvSpPr txBox="1"/>
          <p:nvPr/>
        </p:nvSpPr>
        <p:spPr>
          <a:xfrm>
            <a:off x="3709815" y="6096000"/>
            <a:ext cx="1946717" cy="461665"/>
          </a:xfrm>
          <a:prstGeom prst="rect">
            <a:avLst/>
          </a:prstGeom>
          <a:noFill/>
        </p:spPr>
        <p:txBody>
          <a:bodyPr wrap="none" rtlCol="0">
            <a:spAutoFit/>
          </a:bodyPr>
          <a:lstStyle/>
          <a:p>
            <a:r>
              <a:rPr lang="en-US" dirty="0" smtClean="0">
                <a:latin typeface="Arial"/>
                <a:cs typeface="Arial"/>
              </a:rPr>
              <a:t>Better figure</a:t>
            </a:r>
            <a:r>
              <a:rPr lang="en-US" dirty="0">
                <a:latin typeface="Arial"/>
                <a:cs typeface="Arial"/>
              </a:rPr>
              <a:t>!</a:t>
            </a:r>
          </a:p>
        </p:txBody>
      </p:sp>
      <p:sp>
        <p:nvSpPr>
          <p:cNvPr id="4" name="TextBox 3"/>
          <p:cNvSpPr txBox="1"/>
          <p:nvPr/>
        </p:nvSpPr>
        <p:spPr>
          <a:xfrm>
            <a:off x="3873458" y="1795046"/>
            <a:ext cx="3136942" cy="307777"/>
          </a:xfrm>
          <a:prstGeom prst="rect">
            <a:avLst/>
          </a:prstGeom>
          <a:noFill/>
        </p:spPr>
        <p:txBody>
          <a:bodyPr wrap="none" rtlCol="0">
            <a:spAutoFit/>
          </a:bodyPr>
          <a:lstStyle/>
          <a:p>
            <a:r>
              <a:rPr lang="en-US" sz="1400" i="1" dirty="0" err="1" smtClean="0">
                <a:latin typeface="Arial"/>
                <a:cs typeface="Arial"/>
              </a:rPr>
              <a:t>Chthamalus</a:t>
            </a:r>
            <a:r>
              <a:rPr lang="en-US" sz="1400" dirty="0" smtClean="0">
                <a:latin typeface="Arial"/>
                <a:cs typeface="Arial"/>
              </a:rPr>
              <a:t> dies through desiccation</a:t>
            </a:r>
            <a:endParaRPr lang="en-US" sz="1400" dirty="0">
              <a:latin typeface="Arial"/>
              <a:cs typeface="Arial"/>
            </a:endParaRPr>
          </a:p>
        </p:txBody>
      </p:sp>
    </p:spTree>
    <p:extLst>
      <p:ext uri="{BB962C8B-B14F-4D97-AF65-F5344CB8AC3E}">
        <p14:creationId xmlns:p14="http://schemas.microsoft.com/office/powerpoint/2010/main" val="29814676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457200" y="11557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defRPr/>
            </a:pPr>
            <a:r>
              <a:rPr lang="en-US" sz="2000" u="sng" dirty="0">
                <a:solidFill>
                  <a:srgbClr val="000000"/>
                </a:solidFill>
                <a:latin typeface="Arial" charset="0"/>
              </a:rPr>
              <a:t>What you should understand from Joe Connell</a:t>
            </a:r>
            <a:r>
              <a:rPr lang="ja-JP" altLang="en-US" sz="2000" u="sng" dirty="0">
                <a:solidFill>
                  <a:srgbClr val="000000"/>
                </a:solidFill>
                <a:latin typeface="Arial" charset="0"/>
              </a:rPr>
              <a:t>’</a:t>
            </a:r>
            <a:r>
              <a:rPr lang="en-US" sz="2000" u="sng" dirty="0">
                <a:solidFill>
                  <a:srgbClr val="000000"/>
                </a:solidFill>
                <a:latin typeface="Arial" charset="0"/>
              </a:rPr>
              <a:t>s barnacle study:</a:t>
            </a:r>
            <a:endParaRPr lang="en-US" sz="2000" dirty="0">
              <a:solidFill>
                <a:srgbClr val="000000"/>
              </a:solidFill>
              <a:latin typeface="Arial" charset="0"/>
            </a:endParaRPr>
          </a:p>
          <a:p>
            <a:pPr algn="l">
              <a:tabLst>
                <a:tab pos="454025" algn="l"/>
                <a:tab pos="920750" algn="l"/>
                <a:tab pos="1373188" algn="l"/>
                <a:tab pos="1828800" algn="l"/>
                <a:tab pos="2284413" algn="l"/>
                <a:tab pos="2738438" algn="l"/>
              </a:tabLst>
              <a:defRPr/>
            </a:pPr>
            <a:endParaRPr lang="en-US" sz="2000" dirty="0">
              <a:latin typeface="Arial" charset="0"/>
            </a:endParaRPr>
          </a:p>
          <a:p>
            <a:pPr marL="342900" indent="-342900" algn="l">
              <a:buFont typeface="Arial"/>
              <a:buChar char="•"/>
              <a:tabLst>
                <a:tab pos="454025" algn="l"/>
                <a:tab pos="920750" algn="l"/>
                <a:tab pos="1373188" algn="l"/>
                <a:tab pos="1828800" algn="l"/>
                <a:tab pos="2284413" algn="l"/>
                <a:tab pos="2738438" algn="l"/>
              </a:tabLst>
              <a:defRPr/>
            </a:pPr>
            <a:r>
              <a:rPr lang="en-US" sz="2000" dirty="0">
                <a:latin typeface="Arial" charset="0"/>
              </a:rPr>
              <a:t>Know the upper and lower limits to each species and what causes them.</a:t>
            </a:r>
          </a:p>
          <a:p>
            <a:pPr marL="342900" indent="-342900" algn="l">
              <a:buFont typeface="Arial"/>
              <a:buChar char="•"/>
              <a:tabLst>
                <a:tab pos="454025" algn="l"/>
                <a:tab pos="920750" algn="l"/>
                <a:tab pos="1373188" algn="l"/>
                <a:tab pos="1828800" algn="l"/>
                <a:tab pos="2284413" algn="l"/>
                <a:tab pos="2738438" algn="l"/>
              </a:tabLst>
              <a:defRPr/>
            </a:pPr>
            <a:endParaRPr lang="en-US" sz="2000" dirty="0">
              <a:latin typeface="Arial" charset="0"/>
            </a:endParaRPr>
          </a:p>
          <a:p>
            <a:pPr marL="342900" indent="-342900" algn="l">
              <a:buFont typeface="Arial"/>
              <a:buChar char="•"/>
              <a:tabLst>
                <a:tab pos="454025" algn="l"/>
                <a:tab pos="920750" algn="l"/>
                <a:tab pos="1373188" algn="l"/>
                <a:tab pos="1828800" algn="l"/>
                <a:tab pos="2284413" algn="l"/>
                <a:tab pos="2738438" algn="l"/>
              </a:tabLst>
              <a:defRPr/>
            </a:pPr>
            <a:r>
              <a:rPr lang="en-US" sz="2000" dirty="0">
                <a:latin typeface="Arial" charset="0"/>
              </a:rPr>
              <a:t>Recognize that this is a study of both fundamental (abiotic) niche and realized (biotic) niche.</a:t>
            </a:r>
          </a:p>
          <a:p>
            <a:pPr marL="342900" indent="-342900" algn="l">
              <a:buFont typeface="Arial"/>
              <a:buChar char="•"/>
              <a:tabLst>
                <a:tab pos="454025" algn="l"/>
                <a:tab pos="920750" algn="l"/>
                <a:tab pos="1373188" algn="l"/>
                <a:tab pos="1828800" algn="l"/>
                <a:tab pos="2284413" algn="l"/>
                <a:tab pos="2738438" algn="l"/>
              </a:tabLst>
              <a:defRPr/>
            </a:pPr>
            <a:endParaRPr lang="en-US" sz="2000" dirty="0">
              <a:latin typeface="Arial" charset="0"/>
            </a:endParaRPr>
          </a:p>
          <a:p>
            <a:pPr marL="342900" indent="-342900" algn="l">
              <a:buFont typeface="Arial"/>
              <a:buChar char="•"/>
              <a:tabLst>
                <a:tab pos="454025" algn="l"/>
                <a:tab pos="920750" algn="l"/>
                <a:tab pos="1373188" algn="l"/>
                <a:tab pos="1828800" algn="l"/>
                <a:tab pos="2284413" algn="l"/>
                <a:tab pos="2738438" algn="l"/>
              </a:tabLst>
              <a:defRPr/>
            </a:pPr>
            <a:r>
              <a:rPr lang="en-US" sz="2000" dirty="0">
                <a:latin typeface="Arial" charset="0"/>
              </a:rPr>
              <a:t>Shows that species do not necessarily occur in their ideal location, but can be displaced by a better competitor or predator (difference between fundamental and realized niche).</a:t>
            </a:r>
          </a:p>
          <a:p>
            <a:pPr marL="342900" indent="-342900" algn="l">
              <a:buFont typeface="Arial"/>
              <a:buChar char="•"/>
              <a:tabLst>
                <a:tab pos="454025" algn="l"/>
                <a:tab pos="920750" algn="l"/>
                <a:tab pos="1373188" algn="l"/>
                <a:tab pos="1828800" algn="l"/>
                <a:tab pos="2284413" algn="l"/>
                <a:tab pos="2738438" algn="l"/>
              </a:tabLst>
              <a:defRPr/>
            </a:pPr>
            <a:endParaRPr lang="en-US" sz="2000" dirty="0">
              <a:latin typeface="Arial" charset="0"/>
            </a:endParaRPr>
          </a:p>
          <a:p>
            <a:pPr marL="342900" indent="-342900" algn="l">
              <a:buFont typeface="Arial"/>
              <a:buChar char="•"/>
              <a:tabLst>
                <a:tab pos="454025" algn="l"/>
                <a:tab pos="920750" algn="l"/>
                <a:tab pos="1373188" algn="l"/>
                <a:tab pos="1828800" algn="l"/>
                <a:tab pos="2284413" algn="l"/>
                <a:tab pos="2738438" algn="l"/>
              </a:tabLst>
              <a:defRPr/>
            </a:pPr>
            <a:r>
              <a:rPr lang="en-US" sz="2000" dirty="0">
                <a:latin typeface="Arial" charset="0"/>
              </a:rPr>
              <a:t>Has drought stress, competition, and predation.</a:t>
            </a:r>
          </a:p>
          <a:p>
            <a:pPr marL="342900" indent="-342900" algn="l">
              <a:buFont typeface="Arial"/>
              <a:buChar char="•"/>
              <a:tabLst>
                <a:tab pos="454025" algn="l"/>
                <a:tab pos="920750" algn="l"/>
                <a:tab pos="1373188" algn="l"/>
                <a:tab pos="1828800" algn="l"/>
                <a:tab pos="2284413" algn="l"/>
                <a:tab pos="2738438" algn="l"/>
              </a:tabLst>
              <a:defRPr/>
            </a:pPr>
            <a:endParaRPr lang="en-US" sz="2000" dirty="0">
              <a:latin typeface="Arial" charset="0"/>
            </a:endParaRPr>
          </a:p>
          <a:p>
            <a:pPr marL="342900" indent="-342900" algn="l">
              <a:buFont typeface="Arial"/>
              <a:buChar char="•"/>
              <a:tabLst>
                <a:tab pos="454025" algn="l"/>
                <a:tab pos="920750" algn="l"/>
                <a:tab pos="1373188" algn="l"/>
                <a:tab pos="1828800" algn="l"/>
                <a:tab pos="2284413" algn="l"/>
                <a:tab pos="2738438" algn="l"/>
              </a:tabLst>
              <a:defRPr/>
            </a:pPr>
            <a:r>
              <a:rPr lang="en-US" sz="2000" dirty="0">
                <a:latin typeface="Arial" charset="0"/>
              </a:rPr>
              <a:t>Different parts of a species range can be controlled by different factors.</a:t>
            </a:r>
          </a:p>
        </p:txBody>
      </p:sp>
      <p:sp>
        <p:nvSpPr>
          <p:cNvPr id="5734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7"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81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3600" y="2209800"/>
            <a:ext cx="4747028" cy="433001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9000" y="796524"/>
            <a:ext cx="7645400" cy="1054232"/>
          </a:xfrm>
          <a:prstGeom prst="rect">
            <a:avLst/>
          </a:prstGeom>
        </p:spPr>
      </p:pic>
      <p:sp>
        <p:nvSpPr>
          <p:cNvPr id="4" name="TextBox 3"/>
          <p:cNvSpPr txBox="1"/>
          <p:nvPr/>
        </p:nvSpPr>
        <p:spPr>
          <a:xfrm>
            <a:off x="957767" y="1981200"/>
            <a:ext cx="4433375" cy="400110"/>
          </a:xfrm>
          <a:prstGeom prst="rect">
            <a:avLst/>
          </a:prstGeom>
          <a:noFill/>
        </p:spPr>
        <p:txBody>
          <a:bodyPr wrap="none" rtlCol="0">
            <a:spAutoFit/>
          </a:bodyPr>
          <a:lstStyle/>
          <a:p>
            <a:r>
              <a:rPr lang="en-US" sz="2000" dirty="0" err="1" smtClean="0">
                <a:latin typeface="Arial"/>
                <a:cs typeface="Arial"/>
              </a:rPr>
              <a:t>Grinnellian</a:t>
            </a:r>
            <a:r>
              <a:rPr lang="en-US" sz="2000" dirty="0" smtClean="0">
                <a:latin typeface="Arial"/>
                <a:cs typeface="Arial"/>
              </a:rPr>
              <a:t> niche is the “needs” niche</a:t>
            </a:r>
            <a:endParaRPr lang="en-US" sz="2000" dirty="0">
              <a:latin typeface="Arial"/>
              <a:cs typeface="Arial"/>
            </a:endParaRPr>
          </a:p>
        </p:txBody>
      </p:sp>
    </p:spTree>
    <p:extLst>
      <p:ext uri="{BB962C8B-B14F-4D97-AF65-F5344CB8AC3E}">
        <p14:creationId xmlns:p14="http://schemas.microsoft.com/office/powerpoint/2010/main" val="3017289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152400" y="7572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spcBef>
                <a:spcPct val="50000"/>
              </a:spcBef>
            </a:pPr>
            <a:r>
              <a:rPr lang="en-US" u="sng">
                <a:latin typeface="Arial" charset="0"/>
                <a:cs typeface="Arial" charset="0"/>
              </a:rPr>
              <a:t>Classification of species interactions </a:t>
            </a:r>
          </a:p>
        </p:txBody>
      </p:sp>
      <p:sp>
        <p:nvSpPr>
          <p:cNvPr id="34819" name="Text Box 7"/>
          <p:cNvSpPr txBox="1">
            <a:spLocks noChangeArrowheads="1"/>
          </p:cNvSpPr>
          <p:nvPr/>
        </p:nvSpPr>
        <p:spPr bwMode="auto">
          <a:xfrm>
            <a:off x="838200" y="615309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spcBef>
                <a:spcPct val="50000"/>
              </a:spcBef>
            </a:pPr>
            <a:r>
              <a:rPr lang="en-US" sz="2000" b="0" dirty="0">
                <a:solidFill>
                  <a:srgbClr val="FF0000"/>
                </a:solidFill>
                <a:latin typeface="Arial" charset="0"/>
                <a:cs typeface="Arial" charset="0"/>
              </a:rPr>
              <a:t>Symbiosis</a:t>
            </a:r>
            <a:r>
              <a:rPr lang="en-US" sz="2000" b="0" dirty="0">
                <a:latin typeface="Arial" charset="0"/>
                <a:cs typeface="Arial" charset="0"/>
              </a:rPr>
              <a:t>: close association between two </a:t>
            </a:r>
            <a:r>
              <a:rPr lang="en-US" sz="2000" b="0" dirty="0" smtClean="0">
                <a:latin typeface="Arial" charset="0"/>
                <a:cs typeface="Arial" charset="0"/>
              </a:rPr>
              <a:t>species, often positive </a:t>
            </a:r>
            <a:endParaRPr lang="en-US" sz="2000" b="0" dirty="0">
              <a:latin typeface="Arial" charset="0"/>
              <a:cs typeface="Arial" charset="0"/>
            </a:endParaRPr>
          </a:p>
        </p:txBody>
      </p:sp>
      <p:sp>
        <p:nvSpPr>
          <p:cNvPr id="6" name="TextBox 5"/>
          <p:cNvSpPr txBox="1"/>
          <p:nvPr/>
        </p:nvSpPr>
        <p:spPr>
          <a:xfrm>
            <a:off x="42756" y="-4465"/>
            <a:ext cx="2014644"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rgbClr val="FFFF00">
                      <a:alpha val="40000"/>
                    </a:srgbClr>
                  </a:glow>
                  <a:outerShdw blurRad="50800" dist="39000" dir="5460000" algn="tl">
                    <a:srgbClr val="000000">
                      <a:alpha val="38000"/>
                    </a:srgbClr>
                  </a:outerShdw>
                </a:effectLst>
                <a:latin typeface="Arial"/>
                <a:cs typeface="Arial"/>
              </a:rPr>
              <a:t>BIOSCOPES</a:t>
            </a:r>
          </a:p>
        </p:txBody>
      </p:sp>
      <p:graphicFrame>
        <p:nvGraphicFramePr>
          <p:cNvPr id="4" name="Table 3"/>
          <p:cNvGraphicFramePr>
            <a:graphicFrameLocks noGrp="1"/>
          </p:cNvGraphicFramePr>
          <p:nvPr>
            <p:extLst>
              <p:ext uri="{D42A27DB-BD31-4B8C-83A1-F6EECF244321}">
                <p14:modId xmlns:p14="http://schemas.microsoft.com/office/powerpoint/2010/main" val="922343499"/>
              </p:ext>
            </p:extLst>
          </p:nvPr>
        </p:nvGraphicFramePr>
        <p:xfrm>
          <a:off x="457200" y="1415811"/>
          <a:ext cx="8229600" cy="4222989"/>
        </p:xfrm>
        <a:graphic>
          <a:graphicData uri="http://schemas.openxmlformats.org/drawingml/2006/table">
            <a:tbl>
              <a:tblPr firstRow="1" firstCol="1">
                <a:tableStyleId>{5C22544A-7EE6-4342-B048-85BDC9FD1C3A}</a:tableStyleId>
              </a:tblPr>
              <a:tblGrid>
                <a:gridCol w="1337310"/>
                <a:gridCol w="2097653"/>
                <a:gridCol w="2361537"/>
                <a:gridCol w="2433100"/>
              </a:tblGrid>
              <a:tr h="1011423">
                <a:tc>
                  <a:txBody>
                    <a:bodyPr/>
                    <a:lstStyle/>
                    <a:p>
                      <a:pPr algn="ct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0</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8151">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latin typeface="Arial"/>
                          <a:cs typeface="Arial"/>
                        </a:rPr>
                        <a:t>mutualism</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latin typeface="Arial"/>
                          <a:cs typeface="Arial"/>
                        </a:rPr>
                        <a:t>commensalism</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latin typeface="Arial"/>
                          <a:cs typeface="Arial"/>
                        </a:rPr>
                        <a:t>predation</a:t>
                      </a:r>
                    </a:p>
                    <a:p>
                      <a:pPr algn="ctr"/>
                      <a:r>
                        <a:rPr lang="en-US" sz="2400" dirty="0" smtClean="0">
                          <a:solidFill>
                            <a:schemeClr val="tx1"/>
                          </a:solidFill>
                          <a:latin typeface="Arial"/>
                          <a:cs typeface="Arial"/>
                        </a:rPr>
                        <a:t>parasitism</a:t>
                      </a:r>
                    </a:p>
                    <a:p>
                      <a:pPr algn="ctr"/>
                      <a:r>
                        <a:rPr lang="en-US" sz="2400" dirty="0" smtClean="0">
                          <a:solidFill>
                            <a:schemeClr val="tx1"/>
                          </a:solidFill>
                          <a:latin typeface="Arial"/>
                          <a:cs typeface="Arial"/>
                        </a:rPr>
                        <a:t>herbivory</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1423">
                <a:tc>
                  <a:txBody>
                    <a:bodyPr/>
                    <a:lstStyle/>
                    <a:p>
                      <a:pPr algn="ctr"/>
                      <a:r>
                        <a:rPr lang="en-US" sz="3200" dirty="0" smtClean="0">
                          <a:solidFill>
                            <a:schemeClr val="tx1"/>
                          </a:solidFill>
                          <a:latin typeface="Arial"/>
                          <a:cs typeface="Arial"/>
                        </a:rPr>
                        <a:t>0</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2400" dirty="0" smtClean="0">
                          <a:solidFill>
                            <a:schemeClr val="tx1"/>
                          </a:solidFill>
                          <a:latin typeface="Arial"/>
                          <a:cs typeface="Arial"/>
                        </a:rPr>
                        <a:t>no interaction</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2400" dirty="0" err="1" smtClean="0">
                          <a:solidFill>
                            <a:schemeClr val="tx1"/>
                          </a:solidFill>
                          <a:latin typeface="Arial"/>
                          <a:cs typeface="Arial"/>
                        </a:rPr>
                        <a:t>amensalism</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1423">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2400" dirty="0" smtClean="0">
                          <a:solidFill>
                            <a:schemeClr val="tx1"/>
                          </a:solidFill>
                          <a:latin typeface="Arial"/>
                          <a:cs typeface="Arial"/>
                        </a:rPr>
                        <a:t>competition</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20893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152400" y="7572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spcBef>
                <a:spcPct val="50000"/>
              </a:spcBef>
            </a:pPr>
            <a:r>
              <a:rPr lang="en-US" u="sng">
                <a:latin typeface="Arial" charset="0"/>
                <a:cs typeface="Arial" charset="0"/>
              </a:rPr>
              <a:t>Classification of species interactions </a:t>
            </a:r>
          </a:p>
        </p:txBody>
      </p:sp>
      <p:sp>
        <p:nvSpPr>
          <p:cNvPr id="34819" name="Text Box 7"/>
          <p:cNvSpPr txBox="1">
            <a:spLocks noChangeArrowheads="1"/>
          </p:cNvSpPr>
          <p:nvPr/>
        </p:nvSpPr>
        <p:spPr bwMode="auto">
          <a:xfrm>
            <a:off x="838200" y="59436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spcBef>
                <a:spcPct val="50000"/>
              </a:spcBef>
            </a:pPr>
            <a:r>
              <a:rPr lang="en-US" sz="2000" b="0" dirty="0">
                <a:solidFill>
                  <a:srgbClr val="FF0000"/>
                </a:solidFill>
                <a:latin typeface="Arial" charset="0"/>
                <a:cs typeface="Arial" charset="0"/>
              </a:rPr>
              <a:t>Symbiosis</a:t>
            </a:r>
            <a:r>
              <a:rPr lang="en-US" sz="2000" b="0" dirty="0">
                <a:latin typeface="Arial" charset="0"/>
                <a:cs typeface="Arial" charset="0"/>
              </a:rPr>
              <a:t>: close association between two </a:t>
            </a:r>
            <a:r>
              <a:rPr lang="en-US" sz="2000" b="0" dirty="0" smtClean="0">
                <a:latin typeface="Arial" charset="0"/>
                <a:cs typeface="Arial" charset="0"/>
              </a:rPr>
              <a:t>species, often positive </a:t>
            </a:r>
            <a:endParaRPr lang="en-US" sz="2000" b="0" dirty="0">
              <a:latin typeface="Arial" charset="0"/>
              <a:cs typeface="Arial" charset="0"/>
            </a:endParaRPr>
          </a:p>
        </p:txBody>
      </p:sp>
      <p:sp>
        <p:nvSpPr>
          <p:cNvPr id="6" name="TextBox 5"/>
          <p:cNvSpPr txBox="1"/>
          <p:nvPr/>
        </p:nvSpPr>
        <p:spPr>
          <a:xfrm>
            <a:off x="42756" y="-4465"/>
            <a:ext cx="2014644"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rgbClr val="FFFF00">
                      <a:alpha val="40000"/>
                    </a:srgbClr>
                  </a:glow>
                  <a:outerShdw blurRad="50800" dist="39000" dir="5460000" algn="tl">
                    <a:srgbClr val="000000">
                      <a:alpha val="38000"/>
                    </a:srgbClr>
                  </a:outerShdw>
                </a:effectLst>
                <a:latin typeface="Arial"/>
                <a:cs typeface="Arial"/>
              </a:rPr>
              <a:t>BIOSCOPES</a:t>
            </a:r>
          </a:p>
        </p:txBody>
      </p:sp>
      <p:graphicFrame>
        <p:nvGraphicFramePr>
          <p:cNvPr id="4" name="Table 3"/>
          <p:cNvGraphicFramePr>
            <a:graphicFrameLocks noGrp="1"/>
          </p:cNvGraphicFramePr>
          <p:nvPr>
            <p:extLst>
              <p:ext uri="{D42A27DB-BD31-4B8C-83A1-F6EECF244321}">
                <p14:modId xmlns:p14="http://schemas.microsoft.com/office/powerpoint/2010/main" val="3414730963"/>
              </p:ext>
            </p:extLst>
          </p:nvPr>
        </p:nvGraphicFramePr>
        <p:xfrm>
          <a:off x="457200" y="1415811"/>
          <a:ext cx="8229600" cy="4222989"/>
        </p:xfrm>
        <a:graphic>
          <a:graphicData uri="http://schemas.openxmlformats.org/drawingml/2006/table">
            <a:tbl>
              <a:tblPr firstRow="1" firstCol="1">
                <a:tableStyleId>{5C22544A-7EE6-4342-B048-85BDC9FD1C3A}</a:tableStyleId>
              </a:tblPr>
              <a:tblGrid>
                <a:gridCol w="1337310"/>
                <a:gridCol w="2097653"/>
                <a:gridCol w="2361537"/>
                <a:gridCol w="2433100"/>
              </a:tblGrid>
              <a:tr h="1011423">
                <a:tc>
                  <a:txBody>
                    <a:bodyPr/>
                    <a:lstStyle/>
                    <a:p>
                      <a:pPr algn="ct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0</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8151">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FF0000"/>
                          </a:solidFill>
                          <a:latin typeface="Arial"/>
                          <a:cs typeface="Arial"/>
                        </a:rPr>
                        <a:t>mutualism</a:t>
                      </a:r>
                      <a:endParaRPr lang="en-US" sz="2400" dirty="0">
                        <a:solidFill>
                          <a:srgbClr val="FF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FF0000"/>
                          </a:solidFill>
                          <a:latin typeface="Arial"/>
                          <a:cs typeface="Arial"/>
                        </a:rPr>
                        <a:t>commensalism</a:t>
                      </a:r>
                      <a:endParaRPr lang="en-US" sz="2400" dirty="0">
                        <a:solidFill>
                          <a:srgbClr val="FF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FF0000"/>
                          </a:solidFill>
                          <a:latin typeface="Arial"/>
                          <a:cs typeface="Arial"/>
                        </a:rPr>
                        <a:t>predation</a:t>
                      </a:r>
                    </a:p>
                    <a:p>
                      <a:pPr algn="ctr"/>
                      <a:r>
                        <a:rPr lang="en-US" sz="2400" dirty="0" smtClean="0">
                          <a:solidFill>
                            <a:srgbClr val="FF0000"/>
                          </a:solidFill>
                          <a:latin typeface="Arial"/>
                          <a:cs typeface="Arial"/>
                        </a:rPr>
                        <a:t>parasitism</a:t>
                      </a:r>
                    </a:p>
                    <a:p>
                      <a:pPr algn="ctr"/>
                      <a:r>
                        <a:rPr lang="en-US" sz="2400" dirty="0" smtClean="0">
                          <a:solidFill>
                            <a:srgbClr val="FF0000"/>
                          </a:solidFill>
                          <a:latin typeface="Arial"/>
                          <a:cs typeface="Arial"/>
                        </a:rPr>
                        <a:t>herbivory</a:t>
                      </a:r>
                      <a:endParaRPr lang="en-US" sz="2400" dirty="0">
                        <a:solidFill>
                          <a:srgbClr val="FF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1423">
                <a:tc>
                  <a:txBody>
                    <a:bodyPr/>
                    <a:lstStyle/>
                    <a:p>
                      <a:pPr algn="ctr"/>
                      <a:r>
                        <a:rPr lang="en-US" sz="3200" dirty="0" smtClean="0">
                          <a:solidFill>
                            <a:schemeClr val="tx1"/>
                          </a:solidFill>
                          <a:latin typeface="Arial"/>
                          <a:cs typeface="Arial"/>
                        </a:rPr>
                        <a:t>0</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2400" dirty="0" smtClean="0">
                          <a:solidFill>
                            <a:schemeClr val="tx1"/>
                          </a:solidFill>
                          <a:latin typeface="Arial"/>
                          <a:cs typeface="Arial"/>
                        </a:rPr>
                        <a:t>no interaction</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2400" dirty="0" err="1" smtClean="0">
                          <a:solidFill>
                            <a:schemeClr val="tx1"/>
                          </a:solidFill>
                          <a:latin typeface="Arial"/>
                          <a:cs typeface="Arial"/>
                        </a:rPr>
                        <a:t>amensalism</a:t>
                      </a: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1423">
                <a:tc>
                  <a:txBody>
                    <a:bodyPr/>
                    <a:lstStyle/>
                    <a:p>
                      <a:pPr algn="ctr"/>
                      <a:r>
                        <a:rPr lang="en-US" sz="3200" dirty="0" smtClean="0">
                          <a:solidFill>
                            <a:schemeClr val="tx1"/>
                          </a:solidFill>
                          <a:latin typeface="Arial"/>
                          <a:cs typeface="Arial"/>
                        </a:rPr>
                        <a:t>-</a:t>
                      </a:r>
                      <a:endParaRPr lang="en-US" sz="32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endParaRPr lang="en-US" sz="240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2400" dirty="0" smtClean="0">
                          <a:solidFill>
                            <a:srgbClr val="FF0000"/>
                          </a:solidFill>
                          <a:latin typeface="Arial"/>
                          <a:cs typeface="Arial"/>
                        </a:rPr>
                        <a:t>competition</a:t>
                      </a:r>
                      <a:endParaRPr lang="en-US" sz="2400" dirty="0">
                        <a:solidFill>
                          <a:srgbClr val="FF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57354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533400" y="838200"/>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a:t>
            </a:r>
            <a:r>
              <a:rPr lang="en-US" sz="2000" dirty="0" smtClean="0">
                <a:solidFill>
                  <a:srgbClr val="000000"/>
                </a:solidFill>
                <a:latin typeface="Arial" charset="0"/>
              </a:rPr>
              <a:t>Types </a:t>
            </a:r>
            <a:r>
              <a:rPr lang="en-US" sz="2000" dirty="0">
                <a:solidFill>
                  <a:srgbClr val="000000"/>
                </a:solidFill>
                <a:latin typeface="Arial" charset="0"/>
              </a:rPr>
              <a:t>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1.	Joe Connell</a:t>
            </a:r>
            <a:r>
              <a:rPr lang="ja-JP" altLang="en-US" sz="2000" dirty="0">
                <a:solidFill>
                  <a:srgbClr val="000000"/>
                </a:solidFill>
                <a:latin typeface="Arial" charset="0"/>
              </a:rPr>
              <a:t>’</a:t>
            </a:r>
            <a:r>
              <a:rPr lang="en-US" altLang="ja-JP" sz="2000" dirty="0">
                <a:solidFill>
                  <a:srgbClr val="000000"/>
                </a:solidFill>
                <a:latin typeface="Arial" charset="0"/>
              </a:rPr>
              <a:t>s barnacle study (1961).</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2.	Classes of interactions</a:t>
            </a:r>
          </a:p>
          <a:p>
            <a:pPr algn="l">
              <a:tabLst>
                <a:tab pos="454025" algn="l"/>
                <a:tab pos="920750" algn="l"/>
                <a:tab pos="1373188" algn="l"/>
                <a:tab pos="1828800" algn="l"/>
                <a:tab pos="2284413" algn="l"/>
                <a:tab pos="2738438" algn="l"/>
              </a:tabLst>
            </a:pPr>
            <a:endParaRPr lang="en-US" sz="2000" dirty="0">
              <a:solidFill>
                <a:srgbClr val="000000"/>
              </a:solidFill>
              <a:latin typeface="Arial" charset="0"/>
            </a:endParaRPr>
          </a:p>
          <a:p>
            <a:pPr algn="l">
              <a:tabLst>
                <a:tab pos="454025" algn="l"/>
                <a:tab pos="920750" algn="l"/>
                <a:tab pos="1373188" algn="l"/>
                <a:tab pos="1828800" algn="l"/>
                <a:tab pos="2284413" algn="l"/>
                <a:tab pos="2738438" algn="l"/>
              </a:tabLst>
            </a:pPr>
            <a:endParaRPr lang="en-US" sz="2000" dirty="0">
              <a:solidFill>
                <a:srgbClr val="000000"/>
              </a:solidFill>
              <a:latin typeface="Arial" charset="0"/>
            </a:endParaRPr>
          </a:p>
          <a:p>
            <a:pPr algn="l">
              <a:tabLst>
                <a:tab pos="454025" algn="l"/>
                <a:tab pos="920750" algn="l"/>
                <a:tab pos="1373188" algn="l"/>
                <a:tab pos="1828800" algn="l"/>
                <a:tab pos="2284413" algn="l"/>
                <a:tab pos="2738438" algn="l"/>
              </a:tabLst>
            </a:pPr>
            <a:endParaRPr lang="en-US" sz="2000" dirty="0">
              <a:solidFill>
                <a:srgbClr val="000000"/>
              </a:solidFill>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p:txBody>
      </p:sp>
      <p:sp>
        <p:nvSpPr>
          <p:cNvPr id="5939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939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10668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EcologyTo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914400" y="3505200"/>
          <a:ext cx="7467600" cy="2590800"/>
        </p:xfrm>
        <a:graphic>
          <a:graphicData uri="http://schemas.openxmlformats.org/drawingml/2006/table">
            <a:tbl>
              <a:tblPr/>
              <a:tblGrid>
                <a:gridCol w="2489200"/>
                <a:gridCol w="2489200"/>
                <a:gridCol w="24892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Type of interaction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effects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Connell?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Competition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limits Chthamalus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Predator-prey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Herbivore-plant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Parasite-host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limits Balanus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Commensalism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Mutualism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13882683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ChangeArrowheads="1"/>
          </p:cNvSpPr>
          <p:nvPr/>
        </p:nvSpPr>
        <p:spPr bwMode="auto">
          <a:xfrm>
            <a:off x="533400" y="838200"/>
            <a:ext cx="82296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defRPr/>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defRPr/>
            </a:pPr>
            <a:r>
              <a:rPr lang="en-US" sz="2000" dirty="0">
                <a:solidFill>
                  <a:srgbClr val="000000"/>
                </a:solidFill>
                <a:latin typeface="Arial" charset="0"/>
              </a:rPr>
              <a:t>	A.	Migration</a:t>
            </a:r>
          </a:p>
          <a:p>
            <a:pPr algn="l">
              <a:tabLst>
                <a:tab pos="454025" algn="l"/>
                <a:tab pos="920750" algn="l"/>
                <a:tab pos="1373188" algn="l"/>
                <a:tab pos="1828800" algn="l"/>
                <a:tab pos="2284413" algn="l"/>
                <a:tab pos="2738438" algn="l"/>
              </a:tabLst>
              <a:defRPr/>
            </a:pPr>
            <a:r>
              <a:rPr lang="en-US" sz="2000" dirty="0">
                <a:solidFill>
                  <a:srgbClr val="000000"/>
                </a:solidFill>
                <a:latin typeface="Arial" charset="0"/>
              </a:rPr>
              <a:t>	B.	Types of Species Interactions</a:t>
            </a:r>
          </a:p>
          <a:p>
            <a:pPr algn="l">
              <a:tabLst>
                <a:tab pos="454025" algn="l"/>
                <a:tab pos="920750" algn="l"/>
                <a:tab pos="1373188" algn="l"/>
                <a:tab pos="1828800" algn="l"/>
                <a:tab pos="2284413" algn="l"/>
                <a:tab pos="2738438" algn="l"/>
              </a:tabLst>
              <a:defRPr/>
            </a:pPr>
            <a:r>
              <a:rPr lang="en-US" sz="2000" dirty="0">
                <a:solidFill>
                  <a:srgbClr val="000000"/>
                </a:solidFill>
                <a:latin typeface="Arial" charset="0"/>
              </a:rPr>
              <a:t>	C.	Competition</a:t>
            </a:r>
          </a:p>
          <a:p>
            <a:pPr algn="l">
              <a:tabLst>
                <a:tab pos="454025" algn="l"/>
                <a:tab pos="920750" algn="l"/>
                <a:tab pos="1373188" algn="l"/>
                <a:tab pos="1828800" algn="l"/>
                <a:tab pos="2284413" algn="l"/>
                <a:tab pos="2738438" algn="l"/>
              </a:tabLst>
              <a:defRPr/>
            </a:pPr>
            <a:r>
              <a:rPr lang="en-US" sz="2000" dirty="0">
                <a:latin typeface="Arial" charset="0"/>
              </a:rPr>
              <a:t>		1.	</a:t>
            </a:r>
            <a:r>
              <a:rPr lang="en-US" sz="2000" dirty="0">
                <a:solidFill>
                  <a:srgbClr val="FF0000"/>
                </a:solidFill>
                <a:latin typeface="Arial" charset="0"/>
              </a:rPr>
              <a:t>Definition:  </a:t>
            </a:r>
            <a:r>
              <a:rPr lang="en-US" sz="2000" i="1" dirty="0">
                <a:solidFill>
                  <a:srgbClr val="FF0000"/>
                </a:solidFill>
              </a:rPr>
              <a:t>“a reduction in resource acquisition rate (feeding, foraging, parasitism, nutrient uptake) due to the action or presence of another individual that seeks to acquire the same resources”</a:t>
            </a:r>
            <a:r>
              <a:rPr lang="en-US" sz="2000" i="1" dirty="0"/>
              <a:t> </a:t>
            </a:r>
            <a:r>
              <a:rPr lang="en-US" sz="1800" dirty="0"/>
              <a:t>(after Nakayama &amp; </a:t>
            </a:r>
            <a:r>
              <a:rPr lang="en-US" sz="1800" dirty="0" err="1"/>
              <a:t>Fuiman</a:t>
            </a:r>
            <a:r>
              <a:rPr lang="en-US" sz="1800" dirty="0"/>
              <a:t> 2010).</a:t>
            </a:r>
            <a:endParaRPr lang="en-US" altLang="ja-JP" sz="1800" dirty="0">
              <a:solidFill>
                <a:srgbClr val="FF0000"/>
              </a:solidFill>
              <a:latin typeface="Arial" charset="0"/>
            </a:endParaRPr>
          </a:p>
          <a:p>
            <a:pPr marL="517525" indent="-517525" algn="l">
              <a:tabLst>
                <a:tab pos="454025" algn="l"/>
                <a:tab pos="920750" algn="l"/>
                <a:tab pos="1373188" algn="l"/>
                <a:tab pos="1828800" algn="l"/>
                <a:tab pos="2284413" algn="l"/>
                <a:tab pos="2738438" algn="l"/>
              </a:tabLst>
              <a:defRPr/>
            </a:pPr>
            <a:endParaRPr lang="en-US" sz="2000" dirty="0">
              <a:latin typeface="Arial" charset="0"/>
            </a:endParaRPr>
          </a:p>
          <a:p>
            <a:pPr marL="517525" indent="-517525" algn="l">
              <a:tabLst>
                <a:tab pos="454025" algn="l"/>
                <a:tab pos="920750" algn="l"/>
                <a:tab pos="1373188" algn="l"/>
                <a:tab pos="1828800" algn="l"/>
                <a:tab pos="2284413" algn="l"/>
                <a:tab pos="2738438" algn="l"/>
              </a:tabLst>
              <a:defRPr/>
            </a:pPr>
            <a:r>
              <a:rPr lang="en-US" sz="2000" dirty="0">
                <a:latin typeface="Arial" charset="0"/>
              </a:rPr>
              <a:t>Some simple examples to think about:</a:t>
            </a:r>
          </a:p>
          <a:p>
            <a:pPr marL="517525" indent="-517525" algn="l">
              <a:tabLst>
                <a:tab pos="454025" algn="l"/>
                <a:tab pos="920750" algn="l"/>
                <a:tab pos="1373188" algn="l"/>
                <a:tab pos="1828800" algn="l"/>
                <a:tab pos="2284413" algn="l"/>
                <a:tab pos="2738438" algn="l"/>
              </a:tabLst>
              <a:defRPr/>
            </a:pPr>
            <a:endParaRPr lang="en-US" sz="2000" dirty="0">
              <a:latin typeface="Arial" charset="0"/>
            </a:endParaRPr>
          </a:p>
          <a:p>
            <a:pPr marL="517525" indent="-517525" algn="l">
              <a:tabLst>
                <a:tab pos="454025" algn="l"/>
                <a:tab pos="920750" algn="l"/>
                <a:tab pos="1373188" algn="l"/>
                <a:tab pos="1828800" algn="l"/>
                <a:tab pos="2284413" algn="l"/>
                <a:tab pos="2738438" algn="l"/>
              </a:tabLst>
              <a:defRPr/>
            </a:pPr>
            <a:r>
              <a:rPr lang="en-US" sz="2000" dirty="0">
                <a:latin typeface="Arial" charset="0"/>
              </a:rPr>
              <a:t>--	green herons and little blue herons feeding on fish in a pond.</a:t>
            </a:r>
          </a:p>
          <a:p>
            <a:pPr marL="517525" indent="-517525" algn="l">
              <a:tabLst>
                <a:tab pos="454025" algn="l"/>
                <a:tab pos="920750" algn="l"/>
                <a:tab pos="1373188" algn="l"/>
                <a:tab pos="1828800" algn="l"/>
                <a:tab pos="2284413" algn="l"/>
                <a:tab pos="2738438" algn="l"/>
              </a:tabLst>
              <a:defRPr/>
            </a:pPr>
            <a:r>
              <a:rPr lang="en-US" sz="2000" dirty="0">
                <a:latin typeface="Arial" charset="0"/>
              </a:rPr>
              <a:t>--	two male lions competing for a mate (but we will mostly discuss interspecific competition here).</a:t>
            </a:r>
          </a:p>
          <a:p>
            <a:pPr marL="517525" indent="-517525" algn="l">
              <a:tabLst>
                <a:tab pos="454025" algn="l"/>
                <a:tab pos="920750" algn="l"/>
                <a:tab pos="1373188" algn="l"/>
                <a:tab pos="1828800" algn="l"/>
                <a:tab pos="2284413" algn="l"/>
                <a:tab pos="2738438" algn="l"/>
              </a:tabLst>
              <a:defRPr/>
            </a:pPr>
            <a:r>
              <a:rPr lang="en-US" sz="2000" dirty="0">
                <a:latin typeface="Arial" charset="0"/>
              </a:rPr>
              <a:t>-- 	plants compete for water?  Only if water is limiting and one species affects the water availability of the second species.</a:t>
            </a:r>
          </a:p>
          <a:p>
            <a:pPr algn="l">
              <a:tabLst>
                <a:tab pos="454025" algn="l"/>
                <a:tab pos="920750" algn="l"/>
                <a:tab pos="1373188" algn="l"/>
                <a:tab pos="1828800" algn="l"/>
                <a:tab pos="2284413" algn="l"/>
                <a:tab pos="2738438" algn="l"/>
              </a:tabLst>
              <a:defRPr/>
            </a:pPr>
            <a:endParaRPr lang="en-US" sz="2000" dirty="0">
              <a:latin typeface="Arial" charset="0"/>
            </a:endParaRPr>
          </a:p>
        </p:txBody>
      </p:sp>
      <p:sp>
        <p:nvSpPr>
          <p:cNvPr id="6144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1443" name="Picture 7"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1760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533400" y="838200"/>
            <a:ext cx="8229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A couple of quick e</a:t>
            </a:r>
            <a:r>
              <a:rPr lang="en-US" sz="2000" dirty="0">
                <a:latin typeface="Arial" charset="0"/>
              </a:rPr>
              <a:t>xamples of competition:</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1800" dirty="0">
                <a:latin typeface="Arial" charset="0"/>
              </a:rPr>
              <a:t>The first person to test for the effects of competition between species was A. G. </a:t>
            </a:r>
            <a:r>
              <a:rPr lang="en-US" sz="1800" dirty="0" err="1">
                <a:latin typeface="Arial" charset="0"/>
              </a:rPr>
              <a:t>Tansley</a:t>
            </a:r>
            <a:r>
              <a:rPr lang="en-US" sz="1800" dirty="0">
                <a:latin typeface="Arial" charset="0"/>
              </a:rPr>
              <a:t> in 1917.  He noted that closely related plants generally </a:t>
            </a:r>
            <a:r>
              <a:rPr lang="en-US" sz="1800" dirty="0" smtClean="0">
                <a:latin typeface="Arial" charset="0"/>
              </a:rPr>
              <a:t>didn’</a:t>
            </a:r>
            <a:r>
              <a:rPr lang="en-US" altLang="ja-JP" sz="1800" dirty="0" smtClean="0">
                <a:latin typeface="Arial" charset="0"/>
              </a:rPr>
              <a:t>t </a:t>
            </a:r>
            <a:r>
              <a:rPr lang="en-US" altLang="ja-JP" sz="1800" dirty="0">
                <a:latin typeface="Arial" charset="0"/>
              </a:rPr>
              <a:t>grow together in the same habitat.  This </a:t>
            </a:r>
            <a:r>
              <a:rPr lang="en-US" altLang="ja-JP" sz="1800" dirty="0" smtClean="0">
                <a:latin typeface="Arial" charset="0"/>
              </a:rPr>
              <a:t>wasn’t </a:t>
            </a:r>
            <a:r>
              <a:rPr lang="en-US" altLang="ja-JP" sz="1800" dirty="0">
                <a:latin typeface="Arial" charset="0"/>
              </a:rPr>
              <a:t>a new observation, but he wanted to see if the cause was competition (involving niche overlap) or if the species simply had completely different niches and </a:t>
            </a:r>
            <a:r>
              <a:rPr lang="en-US" altLang="ja-JP" sz="1800" dirty="0" smtClean="0">
                <a:latin typeface="Arial" charset="0"/>
              </a:rPr>
              <a:t>couldn’t </a:t>
            </a:r>
            <a:r>
              <a:rPr lang="en-US" altLang="ja-JP" sz="1800" dirty="0">
                <a:latin typeface="Arial" charset="0"/>
              </a:rPr>
              <a:t>grow in the same habitat.  He chose two species of a plant called bedstraw (</a:t>
            </a:r>
            <a:r>
              <a:rPr lang="en-US" altLang="ja-JP" sz="1800" i="1" dirty="0" err="1">
                <a:latin typeface="Arial" charset="0"/>
              </a:rPr>
              <a:t>Galium</a:t>
            </a:r>
            <a:r>
              <a:rPr lang="en-US" altLang="ja-JP" sz="1800" dirty="0">
                <a:latin typeface="Arial" charset="0"/>
              </a:rPr>
              <a:t>), each of which was generally found on a different soil type.  He grew each plant alone and together on both its soil of origin and on the soil from the other species</a:t>
            </a:r>
            <a:r>
              <a:rPr lang="ja-JP" altLang="en-US" sz="1800" dirty="0">
                <a:latin typeface="Arial" charset="0"/>
              </a:rPr>
              <a:t>’</a:t>
            </a:r>
            <a:r>
              <a:rPr lang="en-US" altLang="ja-JP" sz="1800" dirty="0">
                <a:latin typeface="Arial" charset="0"/>
              </a:rPr>
              <a:t> site.</a:t>
            </a:r>
            <a:endParaRPr lang="en-US" sz="1800" dirty="0">
              <a:latin typeface="Arial" charset="0"/>
            </a:endParaRPr>
          </a:p>
        </p:txBody>
      </p:sp>
      <p:sp>
        <p:nvSpPr>
          <p:cNvPr id="6349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3491" name="Picture 8"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p:cNvSpPr>
            <a:spLocks noChangeArrowheads="1"/>
          </p:cNvSpPr>
          <p:nvPr/>
        </p:nvSpPr>
        <p:spPr bwMode="auto">
          <a:xfrm>
            <a:off x="609600" y="12954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A. G. Tansley (1917)</a:t>
            </a:r>
          </a:p>
        </p:txBody>
      </p:sp>
      <p:pic>
        <p:nvPicPr>
          <p:cNvPr id="63493"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752600"/>
            <a:ext cx="2362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2635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152400" y="14478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A. G. Tansley (1917)</a:t>
            </a:r>
          </a:p>
        </p:txBody>
      </p:sp>
      <p:sp>
        <p:nvSpPr>
          <p:cNvPr id="6451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64515" name="Object 2"/>
          <p:cNvGraphicFramePr>
            <a:graphicFrameLocks noChangeAspect="1"/>
          </p:cNvGraphicFramePr>
          <p:nvPr/>
        </p:nvGraphicFramePr>
        <p:xfrm>
          <a:off x="2505075" y="914400"/>
          <a:ext cx="6715125" cy="3632200"/>
        </p:xfrm>
        <a:graphic>
          <a:graphicData uri="http://schemas.openxmlformats.org/presentationml/2006/ole">
            <mc:AlternateContent xmlns:mc="http://schemas.openxmlformats.org/markup-compatibility/2006">
              <mc:Choice xmlns:v="urn:schemas-microsoft-com:vml" Requires="v">
                <p:oleObj spid="_x0000_s7194" name="Worksheet" r:id="rId4" imgW="8445500" imgH="4762500" progId="Excel.Sheet.8">
                  <p:embed/>
                </p:oleObj>
              </mc:Choice>
              <mc:Fallback>
                <p:oleObj name="Worksheet" r:id="rId4" imgW="8445500" imgH="47625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914400"/>
                        <a:ext cx="671512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Rectangle 10"/>
          <p:cNvSpPr>
            <a:spLocks noChangeArrowheads="1"/>
          </p:cNvSpPr>
          <p:nvPr/>
        </p:nvSpPr>
        <p:spPr bwMode="auto">
          <a:xfrm>
            <a:off x="685800" y="4479925"/>
            <a:ext cx="8010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a:latin typeface="Arial" charset="0"/>
              </a:rPr>
              <a:t>There are two points to take from this.  </a:t>
            </a:r>
            <a:r>
              <a:rPr lang="en-US" sz="1800" u="sng" dirty="0">
                <a:latin typeface="Arial" charset="0"/>
              </a:rPr>
              <a:t>First</a:t>
            </a:r>
            <a:r>
              <a:rPr lang="en-US" sz="1800" dirty="0">
                <a:latin typeface="Arial" charset="0"/>
              </a:rPr>
              <a:t>, one must compare the growth with and without  competitors to quantify competition.  </a:t>
            </a:r>
            <a:r>
              <a:rPr lang="en-US" sz="1800" u="sng" dirty="0">
                <a:latin typeface="Arial" charset="0"/>
              </a:rPr>
              <a:t>Second</a:t>
            </a:r>
            <a:r>
              <a:rPr lang="en-US" sz="1800" dirty="0">
                <a:latin typeface="Arial" charset="0"/>
              </a:rPr>
              <a:t>, the outcome of competition can vary with environment.  Note that these were done within a single generation – just the growth period of a single plant, and so his measures don</a:t>
            </a:r>
            <a:r>
              <a:rPr lang="ja-JP" altLang="en-US" sz="1800" dirty="0">
                <a:latin typeface="Arial" charset="0"/>
              </a:rPr>
              <a:t>’</a:t>
            </a:r>
            <a:r>
              <a:rPr lang="en-US" altLang="ja-JP" sz="1800" dirty="0">
                <a:latin typeface="Arial" charset="0"/>
              </a:rPr>
              <a:t>t translate directly in </a:t>
            </a:r>
            <a:r>
              <a:rPr lang="en-US" altLang="ja-JP" sz="1800" dirty="0" err="1">
                <a:latin typeface="Arial" charset="0"/>
              </a:rPr>
              <a:t>dN</a:t>
            </a:r>
            <a:r>
              <a:rPr lang="en-US" altLang="ja-JP" sz="1800" dirty="0">
                <a:latin typeface="Arial" charset="0"/>
              </a:rPr>
              <a:t>/</a:t>
            </a:r>
            <a:r>
              <a:rPr lang="en-US" altLang="ja-JP" sz="1800" dirty="0" err="1">
                <a:latin typeface="Arial" charset="0"/>
              </a:rPr>
              <a:t>dt</a:t>
            </a:r>
            <a:r>
              <a:rPr lang="en-US" altLang="ja-JP" sz="1800" dirty="0">
                <a:latin typeface="Arial" charset="0"/>
              </a:rPr>
              <a:t> measures of population growth.  </a:t>
            </a:r>
            <a:endParaRPr lang="en-US" sz="1800" dirty="0">
              <a:latin typeface="Arial" charset="0"/>
            </a:endParaRPr>
          </a:p>
        </p:txBody>
      </p:sp>
      <p:pic>
        <p:nvPicPr>
          <p:cNvPr id="64517"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905000"/>
            <a:ext cx="2362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3" descr="EcologyTop"/>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9297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5538" name="Rectangle 10"/>
          <p:cNvSpPr>
            <a:spLocks noChangeArrowheads="1"/>
          </p:cNvSpPr>
          <p:nvPr/>
        </p:nvSpPr>
        <p:spPr bwMode="auto">
          <a:xfrm>
            <a:off x="228600" y="762000"/>
            <a:ext cx="2971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err="1">
                <a:latin typeface="Arial" charset="0"/>
              </a:rPr>
              <a:t>Gause</a:t>
            </a:r>
            <a:r>
              <a:rPr lang="en-US" sz="1800" dirty="0">
                <a:latin typeface="Arial" charset="0"/>
              </a:rPr>
              <a:t> studied competition between protozoa species feeding on yeast cells.  Similar to </a:t>
            </a:r>
            <a:r>
              <a:rPr lang="en-US" sz="1800" dirty="0" err="1">
                <a:latin typeface="Arial" charset="0"/>
              </a:rPr>
              <a:t>Tansley</a:t>
            </a:r>
            <a:r>
              <a:rPr lang="en-US" sz="1800" dirty="0">
                <a:latin typeface="Arial" charset="0"/>
              </a:rPr>
              <a:t>, he compared the growth of populations in monoculture (alone) with growth in competition with another species.</a:t>
            </a:r>
          </a:p>
          <a:p>
            <a:endParaRPr lang="en-US" sz="1800" dirty="0">
              <a:solidFill>
                <a:srgbClr val="FF0000"/>
              </a:solidFill>
              <a:latin typeface="Arial" charset="0"/>
            </a:endParaRPr>
          </a:p>
          <a:p>
            <a:r>
              <a:rPr lang="en-US" sz="1800" dirty="0">
                <a:solidFill>
                  <a:srgbClr val="FF0000"/>
                </a:solidFill>
                <a:latin typeface="Arial" charset="0"/>
              </a:rPr>
              <a:t>This worked caused </a:t>
            </a:r>
            <a:r>
              <a:rPr lang="en-US" sz="1800" dirty="0" err="1">
                <a:solidFill>
                  <a:srgbClr val="FF0000"/>
                </a:solidFill>
                <a:latin typeface="Arial" charset="0"/>
              </a:rPr>
              <a:t>Gause</a:t>
            </a:r>
            <a:r>
              <a:rPr lang="en-US" sz="1800" dirty="0">
                <a:solidFill>
                  <a:srgbClr val="FF0000"/>
                </a:solidFill>
                <a:latin typeface="Arial" charset="0"/>
              </a:rPr>
              <a:t> to propose his theorem:</a:t>
            </a:r>
          </a:p>
          <a:p>
            <a:endParaRPr lang="en-US" sz="1800" dirty="0">
              <a:latin typeface="Arial" charset="0"/>
            </a:endParaRPr>
          </a:p>
          <a:p>
            <a:r>
              <a:rPr lang="en-US" sz="1800" dirty="0">
                <a:latin typeface="Arial" charset="0"/>
              </a:rPr>
              <a:t>Two species cannot coexist unless they are doing things differently</a:t>
            </a:r>
          </a:p>
          <a:p>
            <a:endParaRPr lang="en-US" sz="1800" dirty="0">
              <a:latin typeface="Arial" charset="0"/>
            </a:endParaRPr>
          </a:p>
          <a:p>
            <a:pPr algn="ctr"/>
            <a:r>
              <a:rPr lang="en-US" sz="1800" dirty="0">
                <a:latin typeface="Arial" charset="0"/>
              </a:rPr>
              <a:t>or:</a:t>
            </a:r>
          </a:p>
          <a:p>
            <a:endParaRPr lang="en-US" sz="1800" dirty="0">
              <a:latin typeface="Arial" charset="0"/>
            </a:endParaRPr>
          </a:p>
          <a:p>
            <a:r>
              <a:rPr lang="en-US" sz="1800" dirty="0">
                <a:latin typeface="Arial" charset="0"/>
              </a:rPr>
              <a:t>No two species can occupy the same ecological niche.</a:t>
            </a:r>
          </a:p>
        </p:txBody>
      </p:sp>
      <p:pic>
        <p:nvPicPr>
          <p:cNvPr id="65539" name="Picture 13"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7" descr="07-0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25813" y="457200"/>
            <a:ext cx="58181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8"/>
          <p:cNvSpPr>
            <a:spLocks noChangeArrowheads="1"/>
          </p:cNvSpPr>
          <p:nvPr/>
        </p:nvSpPr>
        <p:spPr bwMode="auto">
          <a:xfrm>
            <a:off x="152400" y="4267200"/>
            <a:ext cx="3124200" cy="24384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604782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ChangeArrowheads="1"/>
          </p:cNvSpPr>
          <p:nvPr/>
        </p:nvSpPr>
        <p:spPr bwMode="auto">
          <a:xfrm>
            <a:off x="533400" y="838200"/>
            <a:ext cx="8229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Migration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B.	Types 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C.	Competition</a:t>
            </a:r>
          </a:p>
          <a:p>
            <a:pPr algn="l">
              <a:tabLst>
                <a:tab pos="454025" algn="l"/>
                <a:tab pos="920750" algn="l"/>
                <a:tab pos="1373188" algn="l"/>
                <a:tab pos="1828800" algn="l"/>
                <a:tab pos="2284413" algn="l"/>
                <a:tab pos="2738438" algn="l"/>
              </a:tabLst>
            </a:pPr>
            <a:r>
              <a:rPr lang="en-US" sz="2000" dirty="0">
                <a:latin typeface="Arial" charset="0"/>
              </a:rPr>
              <a:t>		1.	Definition:</a:t>
            </a:r>
          </a:p>
          <a:p>
            <a:pPr algn="l">
              <a:tabLst>
                <a:tab pos="454025" algn="l"/>
                <a:tab pos="920750" algn="l"/>
                <a:tab pos="1373188" algn="l"/>
                <a:tab pos="1828800" algn="l"/>
                <a:tab pos="2284413" algn="l"/>
                <a:tab pos="2738438" algn="l"/>
              </a:tabLst>
            </a:pPr>
            <a:r>
              <a:rPr lang="en-US" sz="2000" dirty="0">
                <a:latin typeface="Arial" charset="0"/>
              </a:rPr>
              <a:t>		2..	We can also classify two different types of competition</a:t>
            </a:r>
          </a:p>
          <a:p>
            <a:pPr algn="l">
              <a:tabLst>
                <a:tab pos="454025" algn="l"/>
                <a:tab pos="920750" algn="l"/>
                <a:tab pos="1373188" algn="l"/>
                <a:tab pos="1828800" algn="l"/>
                <a:tab pos="2284413" algn="l"/>
                <a:tab pos="2738438" algn="l"/>
              </a:tabLst>
            </a:pPr>
            <a:r>
              <a:rPr lang="en-US" sz="2000" dirty="0">
                <a:latin typeface="Arial" charset="0"/>
              </a:rPr>
              <a:t>			a.	</a:t>
            </a:r>
            <a:r>
              <a:rPr lang="en-US" sz="2000" u="sng" dirty="0">
                <a:solidFill>
                  <a:srgbClr val="FF0000"/>
                </a:solidFill>
                <a:latin typeface="Arial" charset="0"/>
              </a:rPr>
              <a:t>resource </a:t>
            </a:r>
            <a:r>
              <a:rPr lang="en-US" sz="2000" dirty="0">
                <a:solidFill>
                  <a:srgbClr val="FF0000"/>
                </a:solidFill>
                <a:latin typeface="Arial" charset="0"/>
              </a:rPr>
              <a:t>competition</a:t>
            </a: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b.	</a:t>
            </a:r>
            <a:r>
              <a:rPr lang="en-US" sz="2000" u="sng" dirty="0">
                <a:solidFill>
                  <a:srgbClr val="FF0000"/>
                </a:solidFill>
                <a:latin typeface="Arial" charset="0"/>
              </a:rPr>
              <a:t>interference</a:t>
            </a:r>
            <a:r>
              <a:rPr lang="en-US" sz="2000" dirty="0">
                <a:solidFill>
                  <a:srgbClr val="FF0000"/>
                </a:solidFill>
                <a:latin typeface="Arial" charset="0"/>
              </a:rPr>
              <a:t> competition</a:t>
            </a:r>
            <a:r>
              <a:rPr lang="en-US" sz="2000" dirty="0">
                <a:latin typeface="Arial" charset="0"/>
              </a:rPr>
              <a:t>, frequently for space.</a:t>
            </a:r>
          </a:p>
          <a:p>
            <a:pPr algn="l">
              <a:tabLst>
                <a:tab pos="454025" algn="l"/>
                <a:tab pos="920750" algn="l"/>
                <a:tab pos="1373188" algn="l"/>
                <a:tab pos="1828800" algn="l"/>
                <a:tab pos="2284413" algn="l"/>
                <a:tab pos="2738438" algn="l"/>
              </a:tabLst>
            </a:pPr>
            <a:r>
              <a:rPr lang="en-US" sz="2000" dirty="0">
                <a:latin typeface="Arial" charset="0"/>
              </a:rPr>
              <a:t>			c.	everything in between.  Not always clear, for example </a:t>
            </a:r>
            <a:r>
              <a:rPr lang="en-US" sz="2000" dirty="0" smtClean="0">
                <a:latin typeface="Arial" charset="0"/>
              </a:rPr>
              <a:t>				light </a:t>
            </a:r>
            <a:r>
              <a:rPr lang="en-US" sz="2000" dirty="0">
                <a:latin typeface="Arial" charset="0"/>
              </a:rPr>
              <a:t>competition in plants.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p:txBody>
      </p:sp>
      <p:sp>
        <p:nvSpPr>
          <p:cNvPr id="6656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6563"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3785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533400" y="838200"/>
            <a:ext cx="8229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Migration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B.	Types 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C.	Competition</a:t>
            </a:r>
          </a:p>
          <a:p>
            <a:pPr algn="l">
              <a:tabLst>
                <a:tab pos="454025" algn="l"/>
                <a:tab pos="920750" algn="l"/>
                <a:tab pos="1373188" algn="l"/>
                <a:tab pos="1828800" algn="l"/>
                <a:tab pos="2284413" algn="l"/>
                <a:tab pos="2738438" algn="l"/>
              </a:tabLst>
            </a:pPr>
            <a:r>
              <a:rPr lang="en-US" sz="2000" dirty="0">
                <a:latin typeface="Arial" charset="0"/>
              </a:rPr>
              <a:t>		1.	Definition:</a:t>
            </a:r>
          </a:p>
          <a:p>
            <a:pPr algn="l">
              <a:tabLst>
                <a:tab pos="454025" algn="l"/>
                <a:tab pos="920750" algn="l"/>
                <a:tab pos="1373188" algn="l"/>
                <a:tab pos="1828800" algn="l"/>
                <a:tab pos="2284413" algn="l"/>
                <a:tab pos="2738438" algn="l"/>
              </a:tabLst>
            </a:pPr>
            <a:r>
              <a:rPr lang="en-US" sz="2000" dirty="0">
                <a:latin typeface="Arial" charset="0"/>
              </a:rPr>
              <a:t>		2..	We can also classify two different types of competition</a:t>
            </a:r>
          </a:p>
          <a:p>
            <a:pPr algn="l">
              <a:tabLst>
                <a:tab pos="454025" algn="l"/>
                <a:tab pos="920750" algn="l"/>
                <a:tab pos="1373188" algn="l"/>
                <a:tab pos="1828800" algn="l"/>
                <a:tab pos="2284413" algn="l"/>
                <a:tab pos="2738438" algn="l"/>
              </a:tabLst>
            </a:pPr>
            <a:r>
              <a:rPr lang="en-US" sz="2000" dirty="0">
                <a:latin typeface="Arial" charset="0"/>
              </a:rPr>
              <a:t>			a.	</a:t>
            </a:r>
            <a:r>
              <a:rPr lang="en-US" sz="2000" u="sng" dirty="0">
                <a:solidFill>
                  <a:srgbClr val="FF0000"/>
                </a:solidFill>
                <a:latin typeface="Arial" charset="0"/>
              </a:rPr>
              <a:t>resource </a:t>
            </a:r>
            <a:r>
              <a:rPr lang="en-US" sz="2000" dirty="0">
                <a:solidFill>
                  <a:srgbClr val="FF0000"/>
                </a:solidFill>
                <a:latin typeface="Arial" charset="0"/>
              </a:rPr>
              <a:t>competition</a:t>
            </a: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b.	</a:t>
            </a:r>
            <a:r>
              <a:rPr lang="en-US" sz="2000" u="sng" dirty="0">
                <a:solidFill>
                  <a:srgbClr val="FF0000"/>
                </a:solidFill>
                <a:latin typeface="Arial" charset="0"/>
              </a:rPr>
              <a:t>interference</a:t>
            </a:r>
            <a:r>
              <a:rPr lang="en-US" sz="2000" dirty="0">
                <a:solidFill>
                  <a:srgbClr val="FF0000"/>
                </a:solidFill>
                <a:latin typeface="Arial" charset="0"/>
              </a:rPr>
              <a:t> competition</a:t>
            </a:r>
            <a:r>
              <a:rPr lang="en-US" sz="2000" dirty="0">
                <a:latin typeface="Arial" charset="0"/>
              </a:rPr>
              <a:t>, frequently for space.</a:t>
            </a:r>
          </a:p>
          <a:p>
            <a:pPr algn="l">
              <a:tabLst>
                <a:tab pos="454025" algn="l"/>
                <a:tab pos="920750" algn="l"/>
                <a:tab pos="1373188" algn="l"/>
                <a:tab pos="1828800" algn="l"/>
                <a:tab pos="2284413" algn="l"/>
                <a:tab pos="2738438" algn="l"/>
              </a:tabLst>
            </a:pPr>
            <a:r>
              <a:rPr lang="en-US" sz="2000" dirty="0">
                <a:latin typeface="Arial" charset="0"/>
              </a:rPr>
              <a:t>			c.	everything in between.  Not always clear, for example </a:t>
            </a:r>
            <a:r>
              <a:rPr lang="en-US" sz="2000" dirty="0" smtClean="0">
                <a:latin typeface="Arial" charset="0"/>
              </a:rPr>
              <a:t>				light </a:t>
            </a:r>
            <a:r>
              <a:rPr lang="en-US" sz="2000" dirty="0">
                <a:latin typeface="Arial" charset="0"/>
              </a:rPr>
              <a:t>competition in plants.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p:txBody>
      </p:sp>
      <p:sp>
        <p:nvSpPr>
          <p:cNvPr id="686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8611"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3592513"/>
            <a:ext cx="25146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62200" y="4038600"/>
            <a:ext cx="23161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Box 6"/>
          <p:cNvSpPr txBox="1">
            <a:spLocks noChangeArrowheads="1"/>
          </p:cNvSpPr>
          <p:nvPr/>
        </p:nvSpPr>
        <p:spPr bwMode="auto">
          <a:xfrm>
            <a:off x="914400" y="4800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Eisenberg</a:t>
            </a:r>
            <a:r>
              <a:rPr lang="ja-JP" altLang="en-US" sz="1800">
                <a:latin typeface="Arial" charset="0"/>
                <a:cs typeface="Arial" charset="0"/>
              </a:rPr>
              <a:t>’</a:t>
            </a:r>
            <a:r>
              <a:rPr lang="en-US" altLang="ja-JP" sz="1800">
                <a:latin typeface="Arial" charset="0"/>
                <a:cs typeface="Arial" charset="0"/>
              </a:rPr>
              <a:t>s snails?</a:t>
            </a:r>
            <a:endParaRPr lang="en-US" sz="1800">
              <a:latin typeface="Arial" charset="0"/>
              <a:cs typeface="Arial" charset="0"/>
            </a:endParaRPr>
          </a:p>
        </p:txBody>
      </p:sp>
      <p:sp>
        <p:nvSpPr>
          <p:cNvPr id="68615" name="TextBox 7"/>
          <p:cNvSpPr txBox="1">
            <a:spLocks noChangeArrowheads="1"/>
          </p:cNvSpPr>
          <p:nvPr/>
        </p:nvSpPr>
        <p:spPr bwMode="auto">
          <a:xfrm>
            <a:off x="5105400" y="4800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Hawaiian pheasants?</a:t>
            </a:r>
          </a:p>
        </p:txBody>
      </p:sp>
    </p:spTree>
    <p:extLst>
      <p:ext uri="{BB962C8B-B14F-4D97-AF65-F5344CB8AC3E}">
        <p14:creationId xmlns:p14="http://schemas.microsoft.com/office/powerpoint/2010/main" val="622546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65" name="Text Box 12"/>
          <p:cNvSpPr txBox="1">
            <a:spLocks noChangeArrowheads="1"/>
          </p:cNvSpPr>
          <p:nvPr/>
        </p:nvSpPr>
        <p:spPr bwMode="auto">
          <a:xfrm>
            <a:off x="3657600" y="2158424"/>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BIOLOGY</a:t>
            </a:r>
            <a:endParaRPr lang="en-US" sz="3200" dirty="0">
              <a:latin typeface="Arial"/>
              <a:cs typeface="Arial"/>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752600" y="4901624"/>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MATH</a:t>
            </a:r>
            <a:endParaRPr lang="en-US" sz="3200" dirty="0">
              <a:latin typeface="Arial"/>
              <a:cs typeface="Arial"/>
            </a:endParaRPr>
          </a:p>
        </p:txBody>
      </p:sp>
      <p:sp>
        <p:nvSpPr>
          <p:cNvPr id="3" name="TextBox 2"/>
          <p:cNvSpPr txBox="1"/>
          <p:nvPr/>
        </p:nvSpPr>
        <p:spPr>
          <a:xfrm>
            <a:off x="5410200" y="4901624"/>
            <a:ext cx="2282992" cy="584776"/>
          </a:xfrm>
          <a:prstGeom prst="rect">
            <a:avLst/>
          </a:prstGeom>
          <a:noFill/>
        </p:spPr>
        <p:txBody>
          <a:bodyPr wrap="square" rtlCol="0">
            <a:spAutoFit/>
          </a:bodyPr>
          <a:lstStyle/>
          <a:p>
            <a:r>
              <a:rPr lang="en-US" sz="3200" dirty="0" smtClean="0">
                <a:latin typeface="Arial"/>
                <a:cs typeface="Arial"/>
              </a:rPr>
              <a:t>GRAPHS</a:t>
            </a:r>
            <a:endParaRPr lang="en-US" sz="3200" dirty="0">
              <a:latin typeface="Arial"/>
              <a:cs typeface="Arial"/>
            </a:endParaRPr>
          </a:p>
        </p:txBody>
      </p:sp>
      <p:cxnSp>
        <p:nvCxnSpPr>
          <p:cNvPr id="5" name="Straight Arrow Connector 4"/>
          <p:cNvCxnSpPr>
            <a:endCxn id="9" idx="0"/>
          </p:cNvCxnSpPr>
          <p:nvPr/>
        </p:nvCxnSpPr>
        <p:spPr bwMode="auto">
          <a:xfrm flipH="1">
            <a:off x="2476500" y="2844224"/>
            <a:ext cx="1485900" cy="205740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3" name="Straight Arrow Connector 12"/>
          <p:cNvCxnSpPr>
            <a:stCxn id="3" idx="1"/>
            <a:endCxn id="9" idx="3"/>
          </p:cNvCxnSpPr>
          <p:nvPr/>
        </p:nvCxnSpPr>
        <p:spPr bwMode="auto">
          <a:xfrm flipH="1">
            <a:off x="3200400" y="5194012"/>
            <a:ext cx="2209800" cy="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9" name="Straight Arrow Connector 18"/>
          <p:cNvCxnSpPr>
            <a:stCxn id="19465" idx="2"/>
            <a:endCxn id="3" idx="0"/>
          </p:cNvCxnSpPr>
          <p:nvPr/>
        </p:nvCxnSpPr>
        <p:spPr bwMode="auto">
          <a:xfrm>
            <a:off x="4724400" y="2743200"/>
            <a:ext cx="1827296" cy="2158424"/>
          </a:xfrm>
          <a:prstGeom prst="straightConnector1">
            <a:avLst/>
          </a:prstGeom>
          <a:solidFill>
            <a:schemeClr val="accent1"/>
          </a:solidFill>
          <a:ln w="76200" cap="flat" cmpd="sng" algn="ctr">
            <a:solidFill>
              <a:schemeClr val="tx1"/>
            </a:solidFill>
            <a:prstDash val="solid"/>
            <a:round/>
            <a:headEnd type="arrow"/>
            <a:tailEnd type="arrow"/>
          </a:ln>
          <a:effectLst/>
        </p:spPr>
      </p:cxnSp>
      <p:sp>
        <p:nvSpPr>
          <p:cNvPr id="17" name="TextBox 16"/>
          <p:cNvSpPr txBox="1"/>
          <p:nvPr/>
        </p:nvSpPr>
        <p:spPr>
          <a:xfrm>
            <a:off x="1371600" y="914400"/>
            <a:ext cx="7083425" cy="1200328"/>
          </a:xfrm>
          <a:prstGeom prst="rect">
            <a:avLst/>
          </a:prstGeom>
          <a:noFill/>
        </p:spPr>
        <p:txBody>
          <a:bodyPr wrap="square" rtlCol="0">
            <a:spAutoFit/>
          </a:bodyPr>
          <a:lstStyle/>
          <a:p>
            <a:pPr algn="l"/>
            <a:r>
              <a:rPr lang="en-US" dirty="0" smtClean="0">
                <a:latin typeface="Arial"/>
                <a:cs typeface="Arial"/>
              </a:rPr>
              <a:t>We are going to delve into competition stuff for awhile.  It is going to be complicated.  Just </a:t>
            </a:r>
            <a:r>
              <a:rPr lang="en-US" dirty="0">
                <a:latin typeface="Arial"/>
                <a:cs typeface="Arial"/>
              </a:rPr>
              <a:t>r</a:t>
            </a:r>
            <a:r>
              <a:rPr lang="en-US" dirty="0" smtClean="0">
                <a:latin typeface="Arial"/>
                <a:cs typeface="Arial"/>
              </a:rPr>
              <a:t>emember:</a:t>
            </a:r>
            <a:endParaRPr lang="en-US" dirty="0">
              <a:latin typeface="Arial"/>
              <a:cs typeface="Arial"/>
            </a:endParaRPr>
          </a:p>
        </p:txBody>
      </p:sp>
    </p:spTree>
    <p:extLst>
      <p:ext uri="{BB962C8B-B14F-4D97-AF65-F5344CB8AC3E}">
        <p14:creationId xmlns:p14="http://schemas.microsoft.com/office/powerpoint/2010/main" val="34446819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58454" y="811324"/>
            <a:ext cx="8504546" cy="4802076"/>
          </a:xfrm>
          <a:prstGeom prst="rect">
            <a:avLst/>
          </a:prstGeom>
        </p:spPr>
      </p:pic>
    </p:spTree>
    <p:extLst>
      <p:ext uri="{BB962C8B-B14F-4D97-AF65-F5344CB8AC3E}">
        <p14:creationId xmlns:p14="http://schemas.microsoft.com/office/powerpoint/2010/main" val="2998907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ChangeArrowheads="1"/>
          </p:cNvSpPr>
          <p:nvPr/>
        </p:nvSpPr>
        <p:spPr bwMode="auto">
          <a:xfrm>
            <a:off x="533400" y="8382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a:t>
            </a:r>
            <a:r>
              <a:rPr lang="en-US" sz="2000" dirty="0" smtClean="0">
                <a:solidFill>
                  <a:srgbClr val="000000"/>
                </a:solidFill>
                <a:latin typeface="Arial" charset="0"/>
              </a:rPr>
              <a:t>Types </a:t>
            </a:r>
            <a:r>
              <a:rPr lang="en-US" sz="2000" dirty="0">
                <a:solidFill>
                  <a:srgbClr val="000000"/>
                </a:solidFill>
                <a:latin typeface="Arial" charset="0"/>
              </a:rPr>
              <a:t>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B.</a:t>
            </a:r>
            <a:r>
              <a:rPr lang="en-US" sz="2000" dirty="0">
                <a:solidFill>
                  <a:srgbClr val="000000"/>
                </a:solidFill>
                <a:latin typeface="Arial" charset="0"/>
              </a:rPr>
              <a:t>	Competition</a:t>
            </a:r>
          </a:p>
          <a:p>
            <a:pPr algn="l">
              <a:tabLst>
                <a:tab pos="454025" algn="l"/>
                <a:tab pos="920750" algn="l"/>
                <a:tab pos="1373188" algn="l"/>
                <a:tab pos="1828800" algn="l"/>
                <a:tab pos="2284413" algn="l"/>
                <a:tab pos="2738438" algn="l"/>
              </a:tabLst>
            </a:pPr>
            <a:r>
              <a:rPr lang="en-US" sz="2000" dirty="0">
                <a:latin typeface="Arial" charset="0"/>
              </a:rPr>
              <a:t>		1.	Definition:</a:t>
            </a:r>
          </a:p>
          <a:p>
            <a:pPr algn="l">
              <a:tabLst>
                <a:tab pos="454025" algn="l"/>
                <a:tab pos="920750" algn="l"/>
                <a:tab pos="1373188" algn="l"/>
                <a:tab pos="1828800" algn="l"/>
                <a:tab pos="2284413" algn="l"/>
                <a:tab pos="2738438" algn="l"/>
              </a:tabLst>
            </a:pPr>
            <a:r>
              <a:rPr lang="en-US" sz="2000" dirty="0">
                <a:latin typeface="Arial" charset="0"/>
              </a:rPr>
              <a:t>		2.	Types of competition (resource vs. interference)</a:t>
            </a:r>
          </a:p>
          <a:p>
            <a:pPr algn="l">
              <a:tabLst>
                <a:tab pos="454025" algn="l"/>
                <a:tab pos="920750" algn="l"/>
                <a:tab pos="1373188" algn="l"/>
                <a:tab pos="1828800" algn="l"/>
                <a:tab pos="2284413" algn="l"/>
                <a:tab pos="2738438" algn="l"/>
              </a:tabLst>
            </a:pPr>
            <a:r>
              <a:rPr lang="en-US" sz="2000" dirty="0">
                <a:latin typeface="Arial" charset="0"/>
              </a:rPr>
              <a:t>		3.	Simple Models of Competition --</a:t>
            </a:r>
          </a:p>
          <a:p>
            <a:pPr algn="l">
              <a:tabLst>
                <a:tab pos="454025" algn="l"/>
                <a:tab pos="920750" algn="l"/>
                <a:tab pos="1373188" algn="l"/>
                <a:tab pos="1828800" algn="l"/>
                <a:tab pos="2284413" algn="l"/>
                <a:tab pos="2738438" algn="l"/>
              </a:tabLst>
            </a:pPr>
            <a:r>
              <a:rPr lang="en-US" sz="2000" dirty="0">
                <a:latin typeface="Arial" charset="0"/>
              </a:rPr>
              <a:t>			a.	 </a:t>
            </a:r>
            <a:r>
              <a:rPr lang="en-US" sz="2000" dirty="0" err="1">
                <a:solidFill>
                  <a:srgbClr val="FF0000"/>
                </a:solidFill>
                <a:latin typeface="Arial" charset="0"/>
              </a:rPr>
              <a:t>Lotka-Volterra</a:t>
            </a:r>
            <a:r>
              <a:rPr lang="en-US" sz="2000" dirty="0">
                <a:solidFill>
                  <a:srgbClr val="FF0000"/>
                </a:solidFill>
                <a:latin typeface="Arial" charset="0"/>
              </a:rPr>
              <a:t> equations</a:t>
            </a:r>
            <a:r>
              <a:rPr lang="en-US" sz="2000" dirty="0">
                <a:latin typeface="Arial" charset="0"/>
              </a:rPr>
              <a:t> and isoclines</a:t>
            </a:r>
          </a:p>
          <a:p>
            <a:pPr algn="l">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extend logistic equation to two species</a:t>
            </a:r>
          </a:p>
          <a:p>
            <a:pPr algn="l">
              <a:tabLst>
                <a:tab pos="454025" algn="l"/>
                <a:tab pos="920750" algn="l"/>
                <a:tab pos="1373188" algn="l"/>
                <a:tab pos="1828800" algn="l"/>
                <a:tab pos="2284413" algn="l"/>
                <a:tab pos="2738438" algn="l"/>
              </a:tabLst>
            </a:pPr>
            <a:r>
              <a:rPr lang="en-US" sz="2000" dirty="0">
                <a:latin typeface="Arial" charset="0"/>
              </a:rPr>
              <a:t>				ii)	set equations to zero and derive isoclines</a:t>
            </a:r>
          </a:p>
          <a:p>
            <a:pPr algn="l">
              <a:tabLst>
                <a:tab pos="454025" algn="l"/>
                <a:tab pos="920750" algn="l"/>
                <a:tab pos="1373188" algn="l"/>
                <a:tab pos="1828800" algn="l"/>
                <a:tab pos="2284413" algn="l"/>
                <a:tab pos="2738438" algn="l"/>
              </a:tabLst>
            </a:pPr>
            <a:r>
              <a:rPr lang="en-US" sz="2000" dirty="0">
                <a:latin typeface="Arial" charset="0"/>
              </a:rPr>
              <a:t>				iii)	plot isoclines and understand zones</a:t>
            </a:r>
          </a:p>
          <a:p>
            <a:pPr algn="l">
              <a:tabLst>
                <a:tab pos="454025" algn="l"/>
                <a:tab pos="920750" algn="l"/>
                <a:tab pos="1373188" algn="l"/>
                <a:tab pos="1828800" algn="l"/>
                <a:tab pos="2284413" algn="l"/>
                <a:tab pos="2738438" algn="l"/>
              </a:tabLst>
            </a:pPr>
            <a:r>
              <a:rPr lang="en-US" sz="2000" dirty="0">
                <a:latin typeface="Arial" charset="0"/>
              </a:rPr>
              <a:t>				iv)	make predictions based on zones and intercepts</a:t>
            </a:r>
          </a:p>
        </p:txBody>
      </p:sp>
      <p:sp>
        <p:nvSpPr>
          <p:cNvPr id="7065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0659" name="Picture 6"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0194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0659" name="Picture 6"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762000" y="1371600"/>
            <a:ext cx="3429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dirty="0">
                <a:solidFill>
                  <a:schemeClr val="accent2"/>
                </a:solidFill>
                <a:latin typeface="Arial" charset="0"/>
              </a:rPr>
              <a:t>We want equations that will predict various possible outcomes of competition that are observed in nature.  Either species may go extinct or the two species may co-exist</a:t>
            </a:r>
            <a:r>
              <a:rPr lang="en-US" sz="2000" dirty="0" smtClean="0">
                <a:solidFill>
                  <a:schemeClr val="accent2"/>
                </a:solidFill>
                <a:latin typeface="Arial" charset="0"/>
              </a:rPr>
              <a:t>.  Can we predict which species will win?  Can we predict when the species will coexist?</a:t>
            </a:r>
          </a:p>
          <a:p>
            <a:pPr algn="l"/>
            <a:endParaRPr lang="en-US" sz="2000" dirty="0">
              <a:solidFill>
                <a:schemeClr val="accent2"/>
              </a:solidFill>
              <a:latin typeface="Arial" charset="0"/>
            </a:endParaRPr>
          </a:p>
          <a:p>
            <a:pPr algn="l"/>
            <a:r>
              <a:rPr lang="en-US" sz="2000" dirty="0" smtClean="0">
                <a:solidFill>
                  <a:schemeClr val="accent2"/>
                </a:solidFill>
                <a:latin typeface="Arial" charset="0"/>
              </a:rPr>
              <a:t>Can we use this to better understand competition?</a:t>
            </a:r>
            <a:endParaRPr lang="en-US" sz="2000" dirty="0">
              <a:solidFill>
                <a:schemeClr val="accent2"/>
              </a:solidFill>
              <a:latin typeface="Arial" charset="0"/>
            </a:endParaRPr>
          </a:p>
        </p:txBody>
      </p:sp>
      <p:pic>
        <p:nvPicPr>
          <p:cNvPr id="6" name="Picture 7" descr="07-0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91000" y="990599"/>
            <a:ext cx="4495800" cy="49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709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17435" name="Rectangle 29"/>
          <p:cNvSpPr>
            <a:spLocks noChangeArrowheads="1"/>
          </p:cNvSpPr>
          <p:nvPr/>
        </p:nvSpPr>
        <p:spPr bwMode="auto">
          <a:xfrm>
            <a:off x="304800" y="8382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charset="0"/>
              </a:rPr>
              <a:t>		b.	</a:t>
            </a:r>
            <a:r>
              <a:rPr lang="en-US" sz="2000" dirty="0" err="1">
                <a:latin typeface="Arial" charset="0"/>
              </a:rPr>
              <a:t>Lotka-Volterra</a:t>
            </a:r>
            <a:r>
              <a:rPr lang="en-US" sz="2000" dirty="0">
                <a:latin typeface="Arial" charset="0"/>
              </a:rPr>
              <a:t> </a:t>
            </a:r>
            <a:r>
              <a:rPr lang="en-US" sz="2000" dirty="0" smtClean="0">
                <a:latin typeface="Arial" charset="0"/>
              </a:rPr>
              <a:t>models</a:t>
            </a:r>
            <a:r>
              <a:rPr lang="en-US" sz="2000" dirty="0">
                <a:latin typeface="Arial" charset="0"/>
              </a:rPr>
              <a:t> </a:t>
            </a:r>
            <a:r>
              <a:rPr lang="en-US" sz="2000" dirty="0" smtClean="0">
                <a:latin typeface="Arial" charset="0"/>
              </a:rPr>
              <a:t>– a rubric</a:t>
            </a:r>
            <a:endParaRPr lang="en-US" sz="2000" dirty="0">
              <a:latin typeface="Arial" charset="0"/>
            </a:endParaRPr>
          </a:p>
          <a:p>
            <a:pPr>
              <a:tabLst>
                <a:tab pos="454025" algn="l"/>
                <a:tab pos="920750" algn="l"/>
                <a:tab pos="1373188" algn="l"/>
                <a:tab pos="1828800" algn="l"/>
                <a:tab pos="2284413" algn="l"/>
                <a:tab pos="2738438" algn="l"/>
              </a:tabLst>
            </a:pPr>
            <a:endParaRPr lang="en-US" sz="2000" dirty="0">
              <a:solidFill>
                <a:srgbClr val="FF0000"/>
              </a:solidFill>
              <a:latin typeface="Arial" charset="0"/>
            </a:endParaRPr>
          </a:p>
        </p:txBody>
      </p:sp>
      <p:sp>
        <p:nvSpPr>
          <p:cNvPr id="17436"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7437"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8"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40" name="Picture 46" descr="EcologyTo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1"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8277"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42"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8278"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43"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8279"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44"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8280"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72573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806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457200" y="838200"/>
            <a:ext cx="3276600" cy="2667000"/>
            <a:chOff x="1905000" y="2057400"/>
            <a:chExt cx="4699000" cy="3525916"/>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07484" y="3505200"/>
              <a:ext cx="712116" cy="533400"/>
            </a:xfrm>
            <a:prstGeom prst="rect">
              <a:avLst/>
            </a:prstGeom>
          </p:spPr>
        </p:pic>
        <p:pic>
          <p:nvPicPr>
            <p:cNvPr id="20" name="Picture 1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114800"/>
              <a:ext cx="729072" cy="546100"/>
            </a:xfrm>
            <a:prstGeom prst="rect">
              <a:avLst/>
            </a:prstGeom>
          </p:spPr>
        </p:pic>
      </p:grpSp>
    </p:spTree>
    <p:extLst>
      <p:ext uri="{BB962C8B-B14F-4D97-AF65-F5344CB8AC3E}">
        <p14:creationId xmlns:p14="http://schemas.microsoft.com/office/powerpoint/2010/main" val="4132998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995 -0.01042 C 0.1671 -0.02478 0.23443 -0.03891 0.27122 0.01899 C 0.30783 0.07712 0.33004 0.26285 0.31998 0.33812 C 0.31008 0.41361 0.26046 0.44279 0.21118 0.47221 " pathEditMode="relative" rAng="0" ptsTypes="aaaA">
                                      <p:cBhvr>
                                        <p:cTn id="6" dur="2000" fill="hold"/>
                                        <p:tgtEl>
                                          <p:spTgt spid="17"/>
                                        </p:tgtEl>
                                        <p:attrNameLst>
                                          <p:attrName>ppt_x</p:attrName>
                                          <p:attrName>ppt_y</p:attrName>
                                        </p:attrNameLst>
                                      </p:cBhvr>
                                      <p:rCtr x="11504" y="22696"/>
                                    </p:animMotion>
                                  </p:childTnLst>
                                </p:cTn>
                              </p:par>
                              <p:par>
                                <p:cTn id="7" presetID="6" presetClass="emph" presetSubtype="0" fill="hold" nodeType="withEffect">
                                  <p:stCondLst>
                                    <p:cond delay="0"/>
                                  </p:stCondLst>
                                  <p:childTnLst>
                                    <p:animScale>
                                      <p:cBhvr>
                                        <p:cTn id="8" dur="2000" fill="hold"/>
                                        <p:tgtEl>
                                          <p:spTgt spid="17"/>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457200" y="914400"/>
            <a:ext cx="3352800" cy="27432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429000" y="34290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21" name="Picture 2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22" name="Picture 2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23" name="Picture 2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24" name="Picture 2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spTree>
    <p:extLst>
      <p:ext uri="{BB962C8B-B14F-4D97-AF65-F5344CB8AC3E}">
        <p14:creationId xmlns:p14="http://schemas.microsoft.com/office/powerpoint/2010/main" val="4055191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9766E-6 6.91061E-6 C 0.10464 -0.0213 0.20927 -0.04237 0.29811 -0.00208 C 0.38696 0.03822 0.47285 0.15425 0.53306 0.24202 C 0.59327 0.32979 0.62624 0.42706 0.65921 0.52432 " pathEditMode="relative" ptsTypes="aaaA">
                                      <p:cBhvr>
                                        <p:cTn id="6" dur="2000" fill="hold"/>
                                        <p:tgtEl>
                                          <p:spTgt spid="8"/>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8"/>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533400" y="990600"/>
            <a:ext cx="3352800" cy="26670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267200" y="3581400"/>
              <a:ext cx="712116" cy="533400"/>
            </a:xfrm>
            <a:prstGeom prst="rect">
              <a:avLst/>
            </a:prstGeom>
          </p:spPr>
        </p:pic>
        <p:pic>
          <p:nvPicPr>
            <p:cNvPr id="11" name="Picture 1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514600" y="3200400"/>
              <a:ext cx="729072" cy="546100"/>
            </a:xfrm>
            <a:prstGeom prst="rect">
              <a:avLst/>
            </a:prstGeom>
          </p:spPr>
        </p:pic>
        <p:pic>
          <p:nvPicPr>
            <p:cNvPr id="12" name="Picture 1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48000" y="4648200"/>
              <a:ext cx="729072" cy="546100"/>
            </a:xfrm>
            <a:prstGeom prst="rect">
              <a:avLst/>
            </a:prstGeom>
          </p:spPr>
        </p:pic>
        <p:pic>
          <p:nvPicPr>
            <p:cNvPr id="13" name="Picture 1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14" name="Picture 1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410200" y="4038600"/>
              <a:ext cx="729072" cy="546100"/>
            </a:xfrm>
            <a:prstGeom prst="rect">
              <a:avLst/>
            </a:prstGeom>
          </p:spPr>
        </p:pic>
        <p:pic>
          <p:nvPicPr>
            <p:cNvPr id="15" name="Picture 1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038600" y="4800600"/>
              <a:ext cx="729072" cy="546100"/>
            </a:xfrm>
            <a:prstGeom prst="rect">
              <a:avLst/>
            </a:prstGeom>
          </p:spPr>
        </p:pic>
        <p:pic>
          <p:nvPicPr>
            <p:cNvPr id="16" name="Picture 1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7800" y="2667000"/>
              <a:ext cx="729072" cy="546100"/>
            </a:xfrm>
            <a:prstGeom prst="rect">
              <a:avLst/>
            </a:prstGeom>
          </p:spPr>
        </p:pic>
        <p:pic>
          <p:nvPicPr>
            <p:cNvPr id="17" name="Picture 1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667000"/>
              <a:ext cx="729072" cy="546100"/>
            </a:xfrm>
            <a:prstGeom prst="rect">
              <a:avLst/>
            </a:prstGeom>
          </p:spPr>
        </p:pic>
        <p:pic>
          <p:nvPicPr>
            <p:cNvPr id="18" name="Picture 1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00" y="3962400"/>
              <a:ext cx="729072" cy="546100"/>
            </a:xfrm>
            <a:prstGeom prst="rect">
              <a:avLst/>
            </a:prstGeom>
          </p:spPr>
        </p:pic>
        <p:pic>
          <p:nvPicPr>
            <p:cNvPr id="19" name="Picture 1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6600" y="4038600"/>
              <a:ext cx="729072" cy="546100"/>
            </a:xfrm>
            <a:prstGeom prst="rect">
              <a:avLst/>
            </a:prstGeom>
          </p:spPr>
        </p:pic>
        <p:pic>
          <p:nvPicPr>
            <p:cNvPr id="20" name="Picture 1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191000"/>
              <a:ext cx="729072" cy="5461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70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6800" y="32766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46482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352800" y="3505200"/>
              <a:ext cx="729072" cy="546100"/>
            </a:xfrm>
            <a:prstGeom prst="rect">
              <a:avLst/>
            </a:prstGeom>
          </p:spPr>
        </p:pic>
      </p:grpSp>
    </p:spTree>
    <p:extLst>
      <p:ext uri="{BB962C8B-B14F-4D97-AF65-F5344CB8AC3E}">
        <p14:creationId xmlns:p14="http://schemas.microsoft.com/office/powerpoint/2010/main" val="2493855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4133E-7 -8.12876E-6 L 0.17491 -0.1334 " pathEditMode="relative" ptsTypes="AA">
                                      <p:cBhvr>
                                        <p:cTn id="6" dur="2000" fill="hold"/>
                                        <p:tgtEl>
                                          <p:spTgt spid="8"/>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8"/>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381000" y="990600"/>
            <a:ext cx="3276600" cy="25908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25" name="Picture 2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26" name="Picture 2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27" name="Picture 2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28" name="Picture 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29" name="Picture 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30" name="Picture 2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31" name="Picture 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spTree>
    <p:extLst>
      <p:ext uri="{BB962C8B-B14F-4D97-AF65-F5344CB8AC3E}">
        <p14:creationId xmlns:p14="http://schemas.microsoft.com/office/powerpoint/2010/main" val="1549170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7 C 0.09005 0.10885 0.18046 0.217 0.2457 0.27212 C 0.31095 0.32724 0.34687 0.34229 0.39094 0.33118 C 0.43501 0.32006 0.47683 0.25058 0.51067 0.20473 C 0.54451 0.15887 0.56862 0.10908 0.59431 0.05535 C 0.61999 0.00163 0.64254 -0.05789 0.66528 -0.11718 " pathEditMode="relative" ptsTypes="aaaaaA">
                                      <p:cBhvr>
                                        <p:cTn id="6" dur="2000" fill="hold"/>
                                        <p:tgtEl>
                                          <p:spTgt spid="8"/>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8"/>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721600" y="990600"/>
            <a:ext cx="1117600" cy="9144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25" name="Picture 2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26" name="Picture 2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27" name="Picture 2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28" name="Picture 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29" name="Picture 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30" name="Picture 2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31" name="Picture 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grpSp>
        <p:nvGrpSpPr>
          <p:cNvPr id="32" name="Group 31"/>
          <p:cNvGrpSpPr/>
          <p:nvPr/>
        </p:nvGrpSpPr>
        <p:grpSpPr>
          <a:xfrm>
            <a:off x="3505200" y="990600"/>
            <a:ext cx="1219200" cy="914400"/>
            <a:chOff x="1905000" y="2057400"/>
            <a:chExt cx="4699000" cy="3525916"/>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34" name="Picture 33" descr="redfish.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267200" y="3581400"/>
              <a:ext cx="712116" cy="533400"/>
            </a:xfrm>
            <a:prstGeom prst="rect">
              <a:avLst/>
            </a:prstGeom>
          </p:spPr>
        </p:pic>
        <p:pic>
          <p:nvPicPr>
            <p:cNvPr id="35" name="Picture 3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514600" y="3200400"/>
              <a:ext cx="729072" cy="546100"/>
            </a:xfrm>
            <a:prstGeom prst="rect">
              <a:avLst/>
            </a:prstGeom>
          </p:spPr>
        </p:pic>
        <p:pic>
          <p:nvPicPr>
            <p:cNvPr id="36" name="Picture 3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048000" y="4648200"/>
              <a:ext cx="729072" cy="546100"/>
            </a:xfrm>
            <a:prstGeom prst="rect">
              <a:avLst/>
            </a:prstGeom>
          </p:spPr>
        </p:pic>
        <p:pic>
          <p:nvPicPr>
            <p:cNvPr id="37" name="Picture 3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38" name="Picture 3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410200" y="4038600"/>
              <a:ext cx="729072" cy="546100"/>
            </a:xfrm>
            <a:prstGeom prst="rect">
              <a:avLst/>
            </a:prstGeom>
          </p:spPr>
        </p:pic>
        <p:pic>
          <p:nvPicPr>
            <p:cNvPr id="39" name="Picture 38"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4038600" y="4800600"/>
              <a:ext cx="729072" cy="546100"/>
            </a:xfrm>
            <a:prstGeom prst="rect">
              <a:avLst/>
            </a:prstGeom>
          </p:spPr>
        </p:pic>
        <p:pic>
          <p:nvPicPr>
            <p:cNvPr id="40" name="Picture 39"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7800" y="2667000"/>
              <a:ext cx="729072" cy="546100"/>
            </a:xfrm>
            <a:prstGeom prst="rect">
              <a:avLst/>
            </a:prstGeom>
          </p:spPr>
        </p:pic>
        <p:pic>
          <p:nvPicPr>
            <p:cNvPr id="41" name="Picture 40"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0" y="2667000"/>
              <a:ext cx="729072" cy="546100"/>
            </a:xfrm>
            <a:prstGeom prst="rect">
              <a:avLst/>
            </a:prstGeom>
          </p:spPr>
        </p:pic>
        <p:pic>
          <p:nvPicPr>
            <p:cNvPr id="42" name="Picture 41"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9800" y="3962400"/>
              <a:ext cx="729072" cy="546100"/>
            </a:xfrm>
            <a:prstGeom prst="rect">
              <a:avLst/>
            </a:prstGeom>
          </p:spPr>
        </p:pic>
        <p:pic>
          <p:nvPicPr>
            <p:cNvPr id="43" name="Picture 42"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600" y="4038600"/>
              <a:ext cx="729072" cy="546100"/>
            </a:xfrm>
            <a:prstGeom prst="rect">
              <a:avLst/>
            </a:prstGeom>
          </p:spPr>
        </p:pic>
        <p:pic>
          <p:nvPicPr>
            <p:cNvPr id="44" name="Picture 43"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4191000"/>
              <a:ext cx="729072" cy="546100"/>
            </a:xfrm>
            <a:prstGeom prst="rect">
              <a:avLst/>
            </a:prstGeom>
          </p:spPr>
        </p:pic>
        <p:pic>
          <p:nvPicPr>
            <p:cNvPr id="45" name="Picture 4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7000" y="2590800"/>
              <a:ext cx="729072" cy="546100"/>
            </a:xfrm>
            <a:prstGeom prst="rect">
              <a:avLst/>
            </a:prstGeom>
          </p:spPr>
        </p:pic>
        <p:pic>
          <p:nvPicPr>
            <p:cNvPr id="46" name="Picture 4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6800" y="3276600"/>
              <a:ext cx="729072" cy="546100"/>
            </a:xfrm>
            <a:prstGeom prst="rect">
              <a:avLst/>
            </a:prstGeom>
          </p:spPr>
        </p:pic>
        <p:pic>
          <p:nvPicPr>
            <p:cNvPr id="47" name="Picture 4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3000" y="4648200"/>
              <a:ext cx="729072" cy="546100"/>
            </a:xfrm>
            <a:prstGeom prst="rect">
              <a:avLst/>
            </a:prstGeom>
          </p:spPr>
        </p:pic>
        <p:pic>
          <p:nvPicPr>
            <p:cNvPr id="48" name="Picture 4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352800" y="3505200"/>
              <a:ext cx="729072" cy="546100"/>
            </a:xfrm>
            <a:prstGeom prst="rect">
              <a:avLst/>
            </a:prstGeom>
          </p:spPr>
        </p:pic>
      </p:grpSp>
      <p:grpSp>
        <p:nvGrpSpPr>
          <p:cNvPr id="49" name="Group 48"/>
          <p:cNvGrpSpPr/>
          <p:nvPr/>
        </p:nvGrpSpPr>
        <p:grpSpPr>
          <a:xfrm>
            <a:off x="7543800" y="5410200"/>
            <a:ext cx="1193800" cy="914400"/>
            <a:chOff x="1905000" y="2057400"/>
            <a:chExt cx="4699000" cy="3525916"/>
          </a:xfrm>
        </p:grpSpPr>
        <p:pic>
          <p:nvPicPr>
            <p:cNvPr id="50" name="Picture 4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51" name="Picture 5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2" name="Picture 5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3429000" y="3429000"/>
              <a:ext cx="712116" cy="533400"/>
            </a:xfrm>
            <a:prstGeom prst="rect">
              <a:avLst/>
            </a:prstGeom>
          </p:spPr>
        </p:pic>
        <p:pic>
          <p:nvPicPr>
            <p:cNvPr id="53" name="Picture 5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54" name="Picture 5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55" name="Picture 5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56" name="Picture 55"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57" name="Picture 56"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58" name="Picture 57"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9" name="Picture 58"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60" name="Picture 59"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61" name="Picture 6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62" name="Picture 6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63" name="Picture 6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64" name="Picture 6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65" name="Picture 6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grpSp>
        <p:nvGrpSpPr>
          <p:cNvPr id="66" name="Group 65"/>
          <p:cNvGrpSpPr/>
          <p:nvPr/>
        </p:nvGrpSpPr>
        <p:grpSpPr>
          <a:xfrm>
            <a:off x="3505200" y="4876800"/>
            <a:ext cx="1295400" cy="914400"/>
            <a:chOff x="1905000" y="2057400"/>
            <a:chExt cx="4699000" cy="3525916"/>
          </a:xfrm>
        </p:grpSpPr>
        <p:pic>
          <p:nvPicPr>
            <p:cNvPr id="67" name="Picture 6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68" name="Picture 67" descr="redfish.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3707484" y="3505200"/>
              <a:ext cx="712116" cy="533400"/>
            </a:xfrm>
            <a:prstGeom prst="rect">
              <a:avLst/>
            </a:prstGeom>
          </p:spPr>
        </p:pic>
        <p:pic>
          <p:nvPicPr>
            <p:cNvPr id="69" name="Picture 68" descr="bluefish.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4800" y="4114800"/>
              <a:ext cx="729072" cy="546100"/>
            </a:xfrm>
            <a:prstGeom prst="rect">
              <a:avLst/>
            </a:prstGeom>
          </p:spPr>
        </p:pic>
      </p:grpSp>
    </p:spTree>
    <p:extLst>
      <p:ext uri="{BB962C8B-B14F-4D97-AF65-F5344CB8AC3E}">
        <p14:creationId xmlns:p14="http://schemas.microsoft.com/office/powerpoint/2010/main" val="24121087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721600" y="990600"/>
            <a:ext cx="1117600" cy="9144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25" name="Picture 2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26" name="Picture 2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27" name="Picture 2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28" name="Picture 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29" name="Picture 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30" name="Picture 2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31" name="Picture 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grpSp>
        <p:nvGrpSpPr>
          <p:cNvPr id="32" name="Group 31"/>
          <p:cNvGrpSpPr/>
          <p:nvPr/>
        </p:nvGrpSpPr>
        <p:grpSpPr>
          <a:xfrm>
            <a:off x="3505200" y="990600"/>
            <a:ext cx="1219200" cy="914400"/>
            <a:chOff x="1905000" y="2057400"/>
            <a:chExt cx="4699000" cy="3525916"/>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34" name="Picture 33" descr="redfish.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267200" y="3581400"/>
              <a:ext cx="712116" cy="533400"/>
            </a:xfrm>
            <a:prstGeom prst="rect">
              <a:avLst/>
            </a:prstGeom>
          </p:spPr>
        </p:pic>
        <p:pic>
          <p:nvPicPr>
            <p:cNvPr id="35" name="Picture 3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514600" y="3200400"/>
              <a:ext cx="729072" cy="546100"/>
            </a:xfrm>
            <a:prstGeom prst="rect">
              <a:avLst/>
            </a:prstGeom>
          </p:spPr>
        </p:pic>
        <p:pic>
          <p:nvPicPr>
            <p:cNvPr id="36" name="Picture 3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048000" y="4648200"/>
              <a:ext cx="729072" cy="546100"/>
            </a:xfrm>
            <a:prstGeom prst="rect">
              <a:avLst/>
            </a:prstGeom>
          </p:spPr>
        </p:pic>
        <p:pic>
          <p:nvPicPr>
            <p:cNvPr id="37" name="Picture 3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38" name="Picture 3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410200" y="4038600"/>
              <a:ext cx="729072" cy="546100"/>
            </a:xfrm>
            <a:prstGeom prst="rect">
              <a:avLst/>
            </a:prstGeom>
          </p:spPr>
        </p:pic>
        <p:pic>
          <p:nvPicPr>
            <p:cNvPr id="39" name="Picture 38"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4038600" y="4800600"/>
              <a:ext cx="729072" cy="546100"/>
            </a:xfrm>
            <a:prstGeom prst="rect">
              <a:avLst/>
            </a:prstGeom>
          </p:spPr>
        </p:pic>
        <p:pic>
          <p:nvPicPr>
            <p:cNvPr id="40" name="Picture 39"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7800" y="2667000"/>
              <a:ext cx="729072" cy="546100"/>
            </a:xfrm>
            <a:prstGeom prst="rect">
              <a:avLst/>
            </a:prstGeom>
          </p:spPr>
        </p:pic>
        <p:pic>
          <p:nvPicPr>
            <p:cNvPr id="41" name="Picture 40"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0" y="2667000"/>
              <a:ext cx="729072" cy="546100"/>
            </a:xfrm>
            <a:prstGeom prst="rect">
              <a:avLst/>
            </a:prstGeom>
          </p:spPr>
        </p:pic>
        <p:pic>
          <p:nvPicPr>
            <p:cNvPr id="42" name="Picture 41"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9800" y="3962400"/>
              <a:ext cx="729072" cy="546100"/>
            </a:xfrm>
            <a:prstGeom prst="rect">
              <a:avLst/>
            </a:prstGeom>
          </p:spPr>
        </p:pic>
        <p:pic>
          <p:nvPicPr>
            <p:cNvPr id="43" name="Picture 42"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600" y="4038600"/>
              <a:ext cx="729072" cy="546100"/>
            </a:xfrm>
            <a:prstGeom prst="rect">
              <a:avLst/>
            </a:prstGeom>
          </p:spPr>
        </p:pic>
        <p:pic>
          <p:nvPicPr>
            <p:cNvPr id="44" name="Picture 43"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4191000"/>
              <a:ext cx="729072" cy="546100"/>
            </a:xfrm>
            <a:prstGeom prst="rect">
              <a:avLst/>
            </a:prstGeom>
          </p:spPr>
        </p:pic>
        <p:pic>
          <p:nvPicPr>
            <p:cNvPr id="45" name="Picture 4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7000" y="2590800"/>
              <a:ext cx="729072" cy="546100"/>
            </a:xfrm>
            <a:prstGeom prst="rect">
              <a:avLst/>
            </a:prstGeom>
          </p:spPr>
        </p:pic>
        <p:pic>
          <p:nvPicPr>
            <p:cNvPr id="46" name="Picture 4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6800" y="3276600"/>
              <a:ext cx="729072" cy="546100"/>
            </a:xfrm>
            <a:prstGeom prst="rect">
              <a:avLst/>
            </a:prstGeom>
          </p:spPr>
        </p:pic>
        <p:pic>
          <p:nvPicPr>
            <p:cNvPr id="47" name="Picture 4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3000" y="4648200"/>
              <a:ext cx="729072" cy="546100"/>
            </a:xfrm>
            <a:prstGeom prst="rect">
              <a:avLst/>
            </a:prstGeom>
          </p:spPr>
        </p:pic>
        <p:pic>
          <p:nvPicPr>
            <p:cNvPr id="48" name="Picture 4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352800" y="3505200"/>
              <a:ext cx="729072" cy="546100"/>
            </a:xfrm>
            <a:prstGeom prst="rect">
              <a:avLst/>
            </a:prstGeom>
          </p:spPr>
        </p:pic>
      </p:grpSp>
      <p:grpSp>
        <p:nvGrpSpPr>
          <p:cNvPr id="49" name="Group 48"/>
          <p:cNvGrpSpPr/>
          <p:nvPr/>
        </p:nvGrpSpPr>
        <p:grpSpPr>
          <a:xfrm>
            <a:off x="7543800" y="5410200"/>
            <a:ext cx="1193800" cy="914400"/>
            <a:chOff x="1905000" y="2057400"/>
            <a:chExt cx="4699000" cy="3525916"/>
          </a:xfrm>
        </p:grpSpPr>
        <p:pic>
          <p:nvPicPr>
            <p:cNvPr id="50" name="Picture 4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51" name="Picture 5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2" name="Picture 5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3429000" y="3429000"/>
              <a:ext cx="712116" cy="533400"/>
            </a:xfrm>
            <a:prstGeom prst="rect">
              <a:avLst/>
            </a:prstGeom>
          </p:spPr>
        </p:pic>
        <p:pic>
          <p:nvPicPr>
            <p:cNvPr id="53" name="Picture 5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54" name="Picture 5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55" name="Picture 5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56" name="Picture 55"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57" name="Picture 56"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58" name="Picture 57"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9" name="Picture 58"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60" name="Picture 59"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61" name="Picture 6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62" name="Picture 6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63" name="Picture 6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64" name="Picture 6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65" name="Picture 6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grpSp>
        <p:nvGrpSpPr>
          <p:cNvPr id="66" name="Group 65"/>
          <p:cNvGrpSpPr/>
          <p:nvPr/>
        </p:nvGrpSpPr>
        <p:grpSpPr>
          <a:xfrm>
            <a:off x="3505200" y="4876800"/>
            <a:ext cx="1295400" cy="914400"/>
            <a:chOff x="1905000" y="2057400"/>
            <a:chExt cx="4699000" cy="3525916"/>
          </a:xfrm>
        </p:grpSpPr>
        <p:pic>
          <p:nvPicPr>
            <p:cNvPr id="67" name="Picture 6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68" name="Picture 67" descr="redfish.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3707484" y="3505200"/>
              <a:ext cx="712116" cy="533400"/>
            </a:xfrm>
            <a:prstGeom prst="rect">
              <a:avLst/>
            </a:prstGeom>
          </p:spPr>
        </p:pic>
        <p:pic>
          <p:nvPicPr>
            <p:cNvPr id="69" name="Picture 68" descr="bluefish.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4800" y="4114800"/>
              <a:ext cx="729072" cy="546100"/>
            </a:xfrm>
            <a:prstGeom prst="rect">
              <a:avLst/>
            </a:prstGeom>
          </p:spPr>
        </p:pic>
      </p:grpSp>
      <p:sp>
        <p:nvSpPr>
          <p:cNvPr id="2" name="TextBox 1"/>
          <p:cNvSpPr txBox="1"/>
          <p:nvPr/>
        </p:nvSpPr>
        <p:spPr>
          <a:xfrm>
            <a:off x="3733800" y="2286000"/>
            <a:ext cx="5105400" cy="1938992"/>
          </a:xfrm>
          <a:prstGeom prst="rect">
            <a:avLst/>
          </a:prstGeom>
          <a:noFill/>
        </p:spPr>
        <p:txBody>
          <a:bodyPr wrap="square" rtlCol="0">
            <a:spAutoFit/>
          </a:bodyPr>
          <a:lstStyle/>
          <a:p>
            <a:pPr algn="l"/>
            <a:r>
              <a:rPr lang="en-US" sz="2000" dirty="0" smtClean="0">
                <a:latin typeface="Arial"/>
                <a:cs typeface="Arial"/>
              </a:rPr>
              <a:t>Okay, now think about how the redfish population is doing in each of these circumstances?   We have the tools to understand how populations are doing. Try thinking about this in terms of </a:t>
            </a:r>
          </a:p>
          <a:p>
            <a:pPr algn="l"/>
            <a:r>
              <a:rPr lang="en-US" sz="2000" dirty="0" err="1" smtClean="0">
                <a:latin typeface="Arial"/>
                <a:cs typeface="Arial"/>
              </a:rPr>
              <a:t>dN</a:t>
            </a:r>
            <a:r>
              <a:rPr lang="en-US" sz="2000" dirty="0" smtClean="0">
                <a:latin typeface="Arial"/>
                <a:cs typeface="Arial"/>
              </a:rPr>
              <a:t>/</a:t>
            </a:r>
            <a:r>
              <a:rPr lang="en-US" sz="2000" dirty="0" err="1" smtClean="0">
                <a:latin typeface="Arial"/>
                <a:cs typeface="Arial"/>
              </a:rPr>
              <a:t>dt</a:t>
            </a:r>
            <a:endParaRPr lang="en-US" sz="2000" dirty="0">
              <a:latin typeface="Arial"/>
              <a:cs typeface="Arial"/>
            </a:endParaRPr>
          </a:p>
        </p:txBody>
      </p:sp>
    </p:spTree>
    <p:extLst>
      <p:ext uri="{BB962C8B-B14F-4D97-AF65-F5344CB8AC3E}">
        <p14:creationId xmlns:p14="http://schemas.microsoft.com/office/powerpoint/2010/main" val="1457245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4856" y="914400"/>
            <a:ext cx="4291944" cy="403860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914400"/>
            <a:ext cx="4081948" cy="4038600"/>
          </a:xfrm>
          <a:prstGeom prst="rect">
            <a:avLst/>
          </a:prstGeom>
        </p:spPr>
      </p:pic>
      <p:sp>
        <p:nvSpPr>
          <p:cNvPr id="2" name="TextBox 1"/>
          <p:cNvSpPr txBox="1"/>
          <p:nvPr/>
        </p:nvSpPr>
        <p:spPr>
          <a:xfrm>
            <a:off x="838200" y="5410200"/>
            <a:ext cx="7772400" cy="1200328"/>
          </a:xfrm>
          <a:prstGeom prst="rect">
            <a:avLst/>
          </a:prstGeom>
          <a:noFill/>
        </p:spPr>
        <p:txBody>
          <a:bodyPr wrap="square" rtlCol="0">
            <a:spAutoFit/>
          </a:bodyPr>
          <a:lstStyle/>
          <a:p>
            <a:pPr algn="l"/>
            <a:r>
              <a:rPr lang="en-US" dirty="0" smtClean="0">
                <a:latin typeface="Arial"/>
                <a:cs typeface="Arial"/>
              </a:rPr>
              <a:t>48 out of the 53 bird species investigated in California appear to be shifting their distribution to track their niche space as climate change occurs.</a:t>
            </a:r>
            <a:endParaRPr lang="en-US" dirty="0">
              <a:latin typeface="Arial"/>
              <a:cs typeface="Arial"/>
            </a:endParaRPr>
          </a:p>
        </p:txBody>
      </p:sp>
    </p:spTree>
    <p:extLst>
      <p:ext uri="{BB962C8B-B14F-4D97-AF65-F5344CB8AC3E}">
        <p14:creationId xmlns:p14="http://schemas.microsoft.com/office/powerpoint/2010/main" val="98309282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 name="TextBox 3"/>
          <p:cNvSpPr txBox="1"/>
          <p:nvPr/>
        </p:nvSpPr>
        <p:spPr>
          <a:xfrm>
            <a:off x="685800" y="762000"/>
            <a:ext cx="2219631" cy="1200328"/>
          </a:xfrm>
          <a:prstGeom prst="rect">
            <a:avLst/>
          </a:prstGeom>
          <a:noFill/>
        </p:spPr>
        <p:txBody>
          <a:bodyPr wrap="square" rtlCol="0">
            <a:spAutoFit/>
          </a:bodyPr>
          <a:lstStyle/>
          <a:p>
            <a:r>
              <a:rPr lang="en-US" dirty="0" smtClean="0">
                <a:solidFill>
                  <a:srgbClr val="FF0000"/>
                </a:solidFill>
                <a:latin typeface="Arial"/>
                <a:cs typeface="Arial"/>
              </a:rPr>
              <a:t>Isocline where </a:t>
            </a:r>
            <a:r>
              <a:rPr lang="en-US" dirty="0" err="1" smtClean="0">
                <a:solidFill>
                  <a:srgbClr val="FF0000"/>
                </a:solidFill>
                <a:latin typeface="Arial"/>
                <a:cs typeface="Arial"/>
              </a:rPr>
              <a:t>dN</a:t>
            </a:r>
            <a:r>
              <a:rPr lang="en-US" dirty="0" smtClean="0">
                <a:solidFill>
                  <a:srgbClr val="FF0000"/>
                </a:solidFill>
                <a:latin typeface="Arial"/>
                <a:cs typeface="Arial"/>
              </a:rPr>
              <a:t>/</a:t>
            </a:r>
            <a:r>
              <a:rPr lang="en-US" dirty="0" err="1" smtClean="0">
                <a:solidFill>
                  <a:srgbClr val="FF0000"/>
                </a:solidFill>
                <a:latin typeface="Arial"/>
                <a:cs typeface="Arial"/>
              </a:rPr>
              <a:t>dt</a:t>
            </a:r>
            <a:r>
              <a:rPr lang="en-US" dirty="0" smtClean="0">
                <a:solidFill>
                  <a:srgbClr val="FF0000"/>
                </a:solidFill>
                <a:latin typeface="Arial"/>
                <a:cs typeface="Arial"/>
              </a:rPr>
              <a:t> = 0 for red fish</a:t>
            </a:r>
            <a:endParaRPr lang="en-US" dirty="0">
              <a:solidFill>
                <a:srgbClr val="FF0000"/>
              </a:solidFill>
              <a:latin typeface="Arial"/>
              <a:cs typeface="Arial"/>
            </a:endParaRPr>
          </a:p>
        </p:txBody>
      </p:sp>
      <p:grpSp>
        <p:nvGrpSpPr>
          <p:cNvPr id="2" name="Group 1"/>
          <p:cNvGrpSpPr/>
          <p:nvPr/>
        </p:nvGrpSpPr>
        <p:grpSpPr>
          <a:xfrm>
            <a:off x="3124200" y="5181600"/>
            <a:ext cx="1193800" cy="914400"/>
            <a:chOff x="3124200" y="5181600"/>
            <a:chExt cx="1193800" cy="914400"/>
          </a:xfrm>
        </p:grpSpPr>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5181600"/>
              <a:ext cx="1193800" cy="914400"/>
            </a:xfrm>
            <a:prstGeom prst="rect">
              <a:avLst/>
            </a:prstGeom>
          </p:spPr>
        </p:pic>
        <p:pic>
          <p:nvPicPr>
            <p:cNvPr id="43" name="Picture 4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63044" y="5596591"/>
              <a:ext cx="180916" cy="138330"/>
            </a:xfrm>
            <a:prstGeom prst="rect">
              <a:avLst/>
            </a:prstGeom>
          </p:spPr>
        </p:pic>
        <p:pic>
          <p:nvPicPr>
            <p:cNvPr id="50" name="Picture 4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63044" y="5596591"/>
              <a:ext cx="180916" cy="138330"/>
            </a:xfrm>
            <a:prstGeom prst="rect">
              <a:avLst/>
            </a:prstGeom>
          </p:spPr>
        </p:pic>
      </p:grpSp>
      <p:grpSp>
        <p:nvGrpSpPr>
          <p:cNvPr id="5" name="Group 4"/>
          <p:cNvGrpSpPr/>
          <p:nvPr/>
        </p:nvGrpSpPr>
        <p:grpSpPr>
          <a:xfrm>
            <a:off x="4572000" y="5181600"/>
            <a:ext cx="1193800" cy="914400"/>
            <a:chOff x="4572000" y="5181600"/>
            <a:chExt cx="1193800" cy="914400"/>
          </a:xfrm>
        </p:grpSpPr>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5181600"/>
              <a:ext cx="1193800" cy="914400"/>
            </a:xfrm>
            <a:prstGeom prst="rect">
              <a:avLst/>
            </a:prstGeom>
          </p:spPr>
        </p:pic>
        <p:pic>
          <p:nvPicPr>
            <p:cNvPr id="60" name="Picture 5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210844" y="5596591"/>
              <a:ext cx="180916" cy="138330"/>
            </a:xfrm>
            <a:prstGeom prst="rect">
              <a:avLst/>
            </a:prstGeom>
          </p:spPr>
        </p:pic>
        <p:pic>
          <p:nvPicPr>
            <p:cNvPr id="62" name="Picture 6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510" y="5497784"/>
              <a:ext cx="180916" cy="138330"/>
            </a:xfrm>
            <a:prstGeom prst="rect">
              <a:avLst/>
            </a:prstGeom>
          </p:spPr>
        </p:pic>
        <p:pic>
          <p:nvPicPr>
            <p:cNvPr id="67" name="Picture 6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210844" y="5596591"/>
              <a:ext cx="180916" cy="138330"/>
            </a:xfrm>
            <a:prstGeom prst="rect">
              <a:avLst/>
            </a:prstGeom>
          </p:spPr>
        </p:pic>
        <p:pic>
          <p:nvPicPr>
            <p:cNvPr id="70" name="Picture 6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843025" y="5280407"/>
              <a:ext cx="180916" cy="138330"/>
            </a:xfrm>
            <a:prstGeom prst="rect">
              <a:avLst/>
            </a:prstGeom>
          </p:spPr>
        </p:pic>
        <p:pic>
          <p:nvPicPr>
            <p:cNvPr id="71" name="Picture 7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3025" y="5873251"/>
              <a:ext cx="180916" cy="138330"/>
            </a:xfrm>
            <a:prstGeom prst="rect">
              <a:avLst/>
            </a:prstGeom>
          </p:spPr>
        </p:pic>
      </p:grpSp>
      <p:grpSp>
        <p:nvGrpSpPr>
          <p:cNvPr id="6" name="Group 5"/>
          <p:cNvGrpSpPr/>
          <p:nvPr/>
        </p:nvGrpSpPr>
        <p:grpSpPr>
          <a:xfrm>
            <a:off x="6096000" y="5181600"/>
            <a:ext cx="1193800" cy="914400"/>
            <a:chOff x="6096000" y="5181600"/>
            <a:chExt cx="1193800" cy="914400"/>
          </a:xfrm>
        </p:grpSpPr>
        <p:pic>
          <p:nvPicPr>
            <p:cNvPr id="76" name="Picture 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181600"/>
              <a:ext cx="1193800" cy="914400"/>
            </a:xfrm>
            <a:prstGeom prst="rect">
              <a:avLst/>
            </a:prstGeom>
          </p:spPr>
        </p:pic>
        <p:pic>
          <p:nvPicPr>
            <p:cNvPr id="77" name="Picture 7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734844" y="5596591"/>
              <a:ext cx="180916" cy="138330"/>
            </a:xfrm>
            <a:prstGeom prst="rect">
              <a:avLst/>
            </a:prstGeom>
          </p:spPr>
        </p:pic>
        <p:pic>
          <p:nvPicPr>
            <p:cNvPr id="79" name="Picture 7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510" y="5497784"/>
              <a:ext cx="180916" cy="138330"/>
            </a:xfrm>
            <a:prstGeom prst="rect">
              <a:avLst/>
            </a:prstGeom>
          </p:spPr>
        </p:pic>
        <p:pic>
          <p:nvPicPr>
            <p:cNvPr id="81" name="Picture 8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7792" y="5675637"/>
              <a:ext cx="180916" cy="138330"/>
            </a:xfrm>
            <a:prstGeom prst="rect">
              <a:avLst/>
            </a:prstGeom>
          </p:spPr>
        </p:pic>
        <p:pic>
          <p:nvPicPr>
            <p:cNvPr id="82" name="Picture 8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638050" y="5300169"/>
              <a:ext cx="180916" cy="138330"/>
            </a:xfrm>
            <a:prstGeom prst="rect">
              <a:avLst/>
            </a:prstGeom>
          </p:spPr>
        </p:pic>
        <p:pic>
          <p:nvPicPr>
            <p:cNvPr id="84" name="Picture 8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734844" y="5596591"/>
              <a:ext cx="180916" cy="138330"/>
            </a:xfrm>
            <a:prstGeom prst="rect">
              <a:avLst/>
            </a:prstGeom>
          </p:spPr>
        </p:pic>
        <p:pic>
          <p:nvPicPr>
            <p:cNvPr id="85" name="Picture 8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250871" y="5478022"/>
              <a:ext cx="180916" cy="138330"/>
            </a:xfrm>
            <a:prstGeom prst="rect">
              <a:avLst/>
            </a:prstGeom>
          </p:spPr>
        </p:pic>
        <p:pic>
          <p:nvPicPr>
            <p:cNvPr id="86" name="Picture 8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7792" y="5339692"/>
              <a:ext cx="180916" cy="138330"/>
            </a:xfrm>
            <a:prstGeom prst="rect">
              <a:avLst/>
            </a:prstGeom>
          </p:spPr>
        </p:pic>
        <p:pic>
          <p:nvPicPr>
            <p:cNvPr id="87" name="Picture 8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67025" y="5280407"/>
              <a:ext cx="180916" cy="138330"/>
            </a:xfrm>
            <a:prstGeom prst="rect">
              <a:avLst/>
            </a:prstGeom>
          </p:spPr>
        </p:pic>
        <p:pic>
          <p:nvPicPr>
            <p:cNvPr id="88" name="Picture 8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7025" y="5873251"/>
              <a:ext cx="180916" cy="138330"/>
            </a:xfrm>
            <a:prstGeom prst="rect">
              <a:avLst/>
            </a:prstGeom>
          </p:spPr>
        </p:pic>
        <p:pic>
          <p:nvPicPr>
            <p:cNvPr id="89" name="Picture 8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537" y="5695398"/>
              <a:ext cx="180916" cy="138330"/>
            </a:xfrm>
            <a:prstGeom prst="rect">
              <a:avLst/>
            </a:prstGeom>
          </p:spPr>
        </p:pic>
        <p:pic>
          <p:nvPicPr>
            <p:cNvPr id="90" name="Picture 8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676768" y="5853490"/>
              <a:ext cx="180916" cy="138330"/>
            </a:xfrm>
            <a:prstGeom prst="rect">
              <a:avLst/>
            </a:prstGeom>
          </p:spPr>
        </p:pic>
      </p:grpSp>
      <p:grpSp>
        <p:nvGrpSpPr>
          <p:cNvPr id="92" name="Group 91"/>
          <p:cNvGrpSpPr/>
          <p:nvPr/>
        </p:nvGrpSpPr>
        <p:grpSpPr>
          <a:xfrm>
            <a:off x="7543800" y="5181600"/>
            <a:ext cx="1193800" cy="914400"/>
            <a:chOff x="1905000" y="2057400"/>
            <a:chExt cx="4699000" cy="3525916"/>
          </a:xfrm>
        </p:grpSpPr>
        <p:pic>
          <p:nvPicPr>
            <p:cNvPr id="93" name="Picture 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94" name="Picture 9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95" name="Picture 9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429000" y="3429000"/>
              <a:ext cx="712116" cy="533400"/>
            </a:xfrm>
            <a:prstGeom prst="rect">
              <a:avLst/>
            </a:prstGeom>
          </p:spPr>
        </p:pic>
        <p:pic>
          <p:nvPicPr>
            <p:cNvPr id="96" name="Picture 9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97" name="Picture 9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98" name="Picture 9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99" name="Picture 9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100" name="Picture 9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101" name="Picture 10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02" name="Picture 10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103" name="Picture 10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104" name="Picture 10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105" name="Picture 10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106" name="Picture 10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107" name="Picture 10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108" name="Picture 10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spTree>
    <p:extLst>
      <p:ext uri="{BB962C8B-B14F-4D97-AF65-F5344CB8AC3E}">
        <p14:creationId xmlns:p14="http://schemas.microsoft.com/office/powerpoint/2010/main" val="800385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dissolve">
                                      <p:cBhvr>
                                        <p:cTn id="2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721600" y="990600"/>
            <a:ext cx="1117600" cy="9144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25" name="Picture 2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26" name="Picture 2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27" name="Picture 2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28" name="Picture 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29" name="Picture 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30" name="Picture 2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31" name="Picture 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grpSp>
        <p:nvGrpSpPr>
          <p:cNvPr id="32" name="Group 31"/>
          <p:cNvGrpSpPr/>
          <p:nvPr/>
        </p:nvGrpSpPr>
        <p:grpSpPr>
          <a:xfrm>
            <a:off x="3505200" y="990600"/>
            <a:ext cx="1219200" cy="914400"/>
            <a:chOff x="1905000" y="2057400"/>
            <a:chExt cx="4699000" cy="3525916"/>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34" name="Picture 33" descr="redfish.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267200" y="3581400"/>
              <a:ext cx="712116" cy="533400"/>
            </a:xfrm>
            <a:prstGeom prst="rect">
              <a:avLst/>
            </a:prstGeom>
          </p:spPr>
        </p:pic>
        <p:pic>
          <p:nvPicPr>
            <p:cNvPr id="35" name="Picture 3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514600" y="3200400"/>
              <a:ext cx="729072" cy="546100"/>
            </a:xfrm>
            <a:prstGeom prst="rect">
              <a:avLst/>
            </a:prstGeom>
          </p:spPr>
        </p:pic>
        <p:pic>
          <p:nvPicPr>
            <p:cNvPr id="36" name="Picture 3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048000" y="4648200"/>
              <a:ext cx="729072" cy="546100"/>
            </a:xfrm>
            <a:prstGeom prst="rect">
              <a:avLst/>
            </a:prstGeom>
          </p:spPr>
        </p:pic>
        <p:pic>
          <p:nvPicPr>
            <p:cNvPr id="37" name="Picture 3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38" name="Picture 3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410200" y="4038600"/>
              <a:ext cx="729072" cy="546100"/>
            </a:xfrm>
            <a:prstGeom prst="rect">
              <a:avLst/>
            </a:prstGeom>
          </p:spPr>
        </p:pic>
        <p:pic>
          <p:nvPicPr>
            <p:cNvPr id="39" name="Picture 38"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4038600" y="4800600"/>
              <a:ext cx="729072" cy="546100"/>
            </a:xfrm>
            <a:prstGeom prst="rect">
              <a:avLst/>
            </a:prstGeom>
          </p:spPr>
        </p:pic>
        <p:pic>
          <p:nvPicPr>
            <p:cNvPr id="40" name="Picture 39"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7800" y="2667000"/>
              <a:ext cx="729072" cy="546100"/>
            </a:xfrm>
            <a:prstGeom prst="rect">
              <a:avLst/>
            </a:prstGeom>
          </p:spPr>
        </p:pic>
        <p:pic>
          <p:nvPicPr>
            <p:cNvPr id="41" name="Picture 40"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0" y="2667000"/>
              <a:ext cx="729072" cy="546100"/>
            </a:xfrm>
            <a:prstGeom prst="rect">
              <a:avLst/>
            </a:prstGeom>
          </p:spPr>
        </p:pic>
        <p:pic>
          <p:nvPicPr>
            <p:cNvPr id="42" name="Picture 41"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9800" y="3962400"/>
              <a:ext cx="729072" cy="546100"/>
            </a:xfrm>
            <a:prstGeom prst="rect">
              <a:avLst/>
            </a:prstGeom>
          </p:spPr>
        </p:pic>
        <p:pic>
          <p:nvPicPr>
            <p:cNvPr id="43" name="Picture 42"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600" y="4038600"/>
              <a:ext cx="729072" cy="546100"/>
            </a:xfrm>
            <a:prstGeom prst="rect">
              <a:avLst/>
            </a:prstGeom>
          </p:spPr>
        </p:pic>
        <p:pic>
          <p:nvPicPr>
            <p:cNvPr id="44" name="Picture 43"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4191000"/>
              <a:ext cx="729072" cy="546100"/>
            </a:xfrm>
            <a:prstGeom prst="rect">
              <a:avLst/>
            </a:prstGeom>
          </p:spPr>
        </p:pic>
        <p:pic>
          <p:nvPicPr>
            <p:cNvPr id="45" name="Picture 4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7000" y="2590800"/>
              <a:ext cx="729072" cy="546100"/>
            </a:xfrm>
            <a:prstGeom prst="rect">
              <a:avLst/>
            </a:prstGeom>
          </p:spPr>
        </p:pic>
        <p:pic>
          <p:nvPicPr>
            <p:cNvPr id="46" name="Picture 4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6800" y="3276600"/>
              <a:ext cx="729072" cy="546100"/>
            </a:xfrm>
            <a:prstGeom prst="rect">
              <a:avLst/>
            </a:prstGeom>
          </p:spPr>
        </p:pic>
        <p:pic>
          <p:nvPicPr>
            <p:cNvPr id="47" name="Picture 4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3000" y="4648200"/>
              <a:ext cx="729072" cy="546100"/>
            </a:xfrm>
            <a:prstGeom prst="rect">
              <a:avLst/>
            </a:prstGeom>
          </p:spPr>
        </p:pic>
        <p:pic>
          <p:nvPicPr>
            <p:cNvPr id="48" name="Picture 4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352800" y="3505200"/>
              <a:ext cx="729072" cy="546100"/>
            </a:xfrm>
            <a:prstGeom prst="rect">
              <a:avLst/>
            </a:prstGeom>
          </p:spPr>
        </p:pic>
      </p:grpSp>
      <p:grpSp>
        <p:nvGrpSpPr>
          <p:cNvPr id="49" name="Group 48"/>
          <p:cNvGrpSpPr/>
          <p:nvPr/>
        </p:nvGrpSpPr>
        <p:grpSpPr>
          <a:xfrm>
            <a:off x="7543800" y="5410200"/>
            <a:ext cx="1193800" cy="914400"/>
            <a:chOff x="1905000" y="2057400"/>
            <a:chExt cx="4699000" cy="3525916"/>
          </a:xfrm>
        </p:grpSpPr>
        <p:pic>
          <p:nvPicPr>
            <p:cNvPr id="50" name="Picture 4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51" name="Picture 5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2" name="Picture 5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3429000" y="3429000"/>
              <a:ext cx="712116" cy="533400"/>
            </a:xfrm>
            <a:prstGeom prst="rect">
              <a:avLst/>
            </a:prstGeom>
          </p:spPr>
        </p:pic>
        <p:pic>
          <p:nvPicPr>
            <p:cNvPr id="53" name="Picture 5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54" name="Picture 5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55" name="Picture 5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56" name="Picture 55"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57" name="Picture 56"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58" name="Picture 57"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9" name="Picture 58"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60" name="Picture 59"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61" name="Picture 6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62" name="Picture 6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63" name="Picture 6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64" name="Picture 6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65" name="Picture 6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grpSp>
        <p:nvGrpSpPr>
          <p:cNvPr id="66" name="Group 65"/>
          <p:cNvGrpSpPr/>
          <p:nvPr/>
        </p:nvGrpSpPr>
        <p:grpSpPr>
          <a:xfrm>
            <a:off x="3505200" y="4876800"/>
            <a:ext cx="1295400" cy="914400"/>
            <a:chOff x="1905000" y="2057400"/>
            <a:chExt cx="4699000" cy="3525916"/>
          </a:xfrm>
        </p:grpSpPr>
        <p:pic>
          <p:nvPicPr>
            <p:cNvPr id="67" name="Picture 6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68" name="Picture 67" descr="redfish.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3707484" y="3505200"/>
              <a:ext cx="712116" cy="533400"/>
            </a:xfrm>
            <a:prstGeom prst="rect">
              <a:avLst/>
            </a:prstGeom>
          </p:spPr>
        </p:pic>
        <p:pic>
          <p:nvPicPr>
            <p:cNvPr id="69" name="Picture 68" descr="bluefish.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4800" y="4114800"/>
              <a:ext cx="729072" cy="546100"/>
            </a:xfrm>
            <a:prstGeom prst="rect">
              <a:avLst/>
            </a:prstGeom>
          </p:spPr>
        </p:pic>
      </p:grpSp>
      <p:sp>
        <p:nvSpPr>
          <p:cNvPr id="2" name="TextBox 1"/>
          <p:cNvSpPr txBox="1"/>
          <p:nvPr/>
        </p:nvSpPr>
        <p:spPr>
          <a:xfrm>
            <a:off x="6629400" y="1600200"/>
            <a:ext cx="1507565" cy="707886"/>
          </a:xfrm>
          <a:prstGeom prst="rect">
            <a:avLst/>
          </a:prstGeom>
          <a:noFill/>
        </p:spPr>
        <p:txBody>
          <a:bodyPr wrap="square" rtlCol="0">
            <a:spAutoFit/>
          </a:bodyPr>
          <a:lstStyle/>
          <a:p>
            <a:pPr algn="l"/>
            <a:r>
              <a:rPr lang="en-US" sz="2000" dirty="0" smtClean="0">
                <a:latin typeface="Arial"/>
                <a:cs typeface="Arial"/>
              </a:rPr>
              <a:t>Negative growth?</a:t>
            </a:r>
            <a:endParaRPr lang="en-US" sz="2000" dirty="0">
              <a:latin typeface="Arial"/>
              <a:cs typeface="Arial"/>
            </a:endParaRPr>
          </a:p>
        </p:txBody>
      </p:sp>
      <p:sp>
        <p:nvSpPr>
          <p:cNvPr id="71" name="TextBox 70"/>
          <p:cNvSpPr txBox="1"/>
          <p:nvPr/>
        </p:nvSpPr>
        <p:spPr>
          <a:xfrm>
            <a:off x="6096000" y="4343400"/>
            <a:ext cx="2590800" cy="1015663"/>
          </a:xfrm>
          <a:prstGeom prst="rect">
            <a:avLst/>
          </a:prstGeom>
          <a:noFill/>
        </p:spPr>
        <p:txBody>
          <a:bodyPr wrap="square" rtlCol="0">
            <a:spAutoFit/>
          </a:bodyPr>
          <a:lstStyle/>
          <a:p>
            <a:pPr algn="l"/>
            <a:r>
              <a:rPr lang="en-US" sz="2000" dirty="0" smtClean="0">
                <a:latin typeface="Arial"/>
                <a:cs typeface="Arial"/>
              </a:rPr>
              <a:t>Negative growth if intraspecific competition is high?</a:t>
            </a:r>
            <a:endParaRPr lang="en-US" sz="2000" dirty="0">
              <a:latin typeface="Arial"/>
              <a:cs typeface="Arial"/>
            </a:endParaRPr>
          </a:p>
        </p:txBody>
      </p:sp>
      <p:sp>
        <p:nvSpPr>
          <p:cNvPr id="72" name="TextBox 71"/>
          <p:cNvSpPr txBox="1"/>
          <p:nvPr/>
        </p:nvSpPr>
        <p:spPr>
          <a:xfrm>
            <a:off x="3352800" y="1905000"/>
            <a:ext cx="2590800" cy="1015663"/>
          </a:xfrm>
          <a:prstGeom prst="rect">
            <a:avLst/>
          </a:prstGeom>
          <a:noFill/>
        </p:spPr>
        <p:txBody>
          <a:bodyPr wrap="square" rtlCol="0">
            <a:spAutoFit/>
          </a:bodyPr>
          <a:lstStyle/>
          <a:p>
            <a:pPr algn="l"/>
            <a:r>
              <a:rPr lang="en-US" sz="2000" dirty="0" smtClean="0">
                <a:latin typeface="Arial"/>
                <a:cs typeface="Arial"/>
              </a:rPr>
              <a:t>Negative growth if interspecific competition is high?</a:t>
            </a:r>
            <a:endParaRPr lang="en-US" sz="2000" dirty="0">
              <a:latin typeface="Arial"/>
              <a:cs typeface="Arial"/>
            </a:endParaRPr>
          </a:p>
        </p:txBody>
      </p:sp>
      <p:sp>
        <p:nvSpPr>
          <p:cNvPr id="73" name="TextBox 72"/>
          <p:cNvSpPr txBox="1"/>
          <p:nvPr/>
        </p:nvSpPr>
        <p:spPr>
          <a:xfrm>
            <a:off x="3978835" y="4114800"/>
            <a:ext cx="1507565" cy="707886"/>
          </a:xfrm>
          <a:prstGeom prst="rect">
            <a:avLst/>
          </a:prstGeom>
          <a:noFill/>
        </p:spPr>
        <p:txBody>
          <a:bodyPr wrap="square" rtlCol="0">
            <a:spAutoFit/>
          </a:bodyPr>
          <a:lstStyle/>
          <a:p>
            <a:pPr algn="l"/>
            <a:r>
              <a:rPr lang="en-US" sz="2000" dirty="0" smtClean="0">
                <a:latin typeface="Arial"/>
                <a:cs typeface="Arial"/>
              </a:rPr>
              <a:t>Positive growth?</a:t>
            </a:r>
            <a:endParaRPr lang="en-US" sz="2000" dirty="0">
              <a:latin typeface="Arial"/>
              <a:cs typeface="Arial"/>
            </a:endParaRPr>
          </a:p>
        </p:txBody>
      </p:sp>
    </p:spTree>
    <p:extLst>
      <p:ext uri="{BB962C8B-B14F-4D97-AF65-F5344CB8AC3E}">
        <p14:creationId xmlns:p14="http://schemas.microsoft.com/office/powerpoint/2010/main" val="3026204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dissolve">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5580062" y="2209800"/>
            <a:ext cx="12954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V="1">
            <a:off x="5199062" y="5029200"/>
            <a:ext cx="11430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4589462" y="2819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2" name="TextBox 29"/>
          <p:cNvSpPr txBox="1">
            <a:spLocks noChangeArrowheads="1"/>
          </p:cNvSpPr>
          <p:nvPr/>
        </p:nvSpPr>
        <p:spPr bwMode="auto">
          <a:xfrm>
            <a:off x="8229600" y="5029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 name="TextBox 1"/>
          <p:cNvSpPr txBox="1"/>
          <p:nvPr/>
        </p:nvSpPr>
        <p:spPr>
          <a:xfrm>
            <a:off x="7239000" y="13716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&lt; 0</a:t>
            </a:r>
            <a:endParaRPr lang="en-US" dirty="0">
              <a:solidFill>
                <a:srgbClr val="FF0000"/>
              </a:solidFill>
            </a:endParaRPr>
          </a:p>
        </p:txBody>
      </p:sp>
      <p:sp>
        <p:nvSpPr>
          <p:cNvPr id="37" name="TextBox 36"/>
          <p:cNvSpPr txBox="1"/>
          <p:nvPr/>
        </p:nvSpPr>
        <p:spPr>
          <a:xfrm>
            <a:off x="3276600" y="42672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&gt; 0</a:t>
            </a:r>
            <a:endParaRPr lang="en-US" dirty="0">
              <a:solidFill>
                <a:srgbClr val="FF0000"/>
              </a:solidFill>
            </a:endParaRPr>
          </a:p>
        </p:txBody>
      </p:sp>
    </p:spTree>
    <p:extLst>
      <p:ext uri="{BB962C8B-B14F-4D97-AF65-F5344CB8AC3E}">
        <p14:creationId xmlns:p14="http://schemas.microsoft.com/office/powerpoint/2010/main" val="19987033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5580062" y="2209800"/>
            <a:ext cx="12954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V="1">
            <a:off x="5199062" y="5029200"/>
            <a:ext cx="11430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4589462" y="2819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2" name="TextBox 29"/>
          <p:cNvSpPr txBox="1">
            <a:spLocks noChangeArrowheads="1"/>
          </p:cNvSpPr>
          <p:nvPr/>
        </p:nvSpPr>
        <p:spPr bwMode="auto">
          <a:xfrm>
            <a:off x="8229600" y="5029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cxnSp>
        <p:nvCxnSpPr>
          <p:cNvPr id="3" name="Straight Connector 2"/>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 name="TextBox 3"/>
          <p:cNvSpPr txBox="1"/>
          <p:nvPr/>
        </p:nvSpPr>
        <p:spPr>
          <a:xfrm>
            <a:off x="685800" y="762000"/>
            <a:ext cx="2219631" cy="1200328"/>
          </a:xfrm>
          <a:prstGeom prst="rect">
            <a:avLst/>
          </a:prstGeom>
          <a:noFill/>
        </p:spPr>
        <p:txBody>
          <a:bodyPr wrap="square" rtlCol="0">
            <a:spAutoFit/>
          </a:bodyPr>
          <a:lstStyle/>
          <a:p>
            <a:pPr algn="l"/>
            <a:r>
              <a:rPr lang="en-US" dirty="0" smtClean="0">
                <a:solidFill>
                  <a:srgbClr val="FF0000"/>
                </a:solidFill>
                <a:latin typeface="Arial"/>
                <a:cs typeface="Arial"/>
              </a:rPr>
              <a:t>Isocline where </a:t>
            </a:r>
            <a:r>
              <a:rPr lang="en-US" dirty="0" err="1" smtClean="0">
                <a:solidFill>
                  <a:srgbClr val="FF0000"/>
                </a:solidFill>
                <a:latin typeface="Arial"/>
                <a:cs typeface="Arial"/>
              </a:rPr>
              <a:t>dN</a:t>
            </a:r>
            <a:r>
              <a:rPr lang="en-US" dirty="0" smtClean="0">
                <a:solidFill>
                  <a:srgbClr val="FF0000"/>
                </a:solidFill>
                <a:latin typeface="Arial"/>
                <a:cs typeface="Arial"/>
              </a:rPr>
              <a:t>/</a:t>
            </a:r>
            <a:r>
              <a:rPr lang="en-US" dirty="0" err="1" smtClean="0">
                <a:solidFill>
                  <a:srgbClr val="FF0000"/>
                </a:solidFill>
                <a:latin typeface="Arial"/>
                <a:cs typeface="Arial"/>
              </a:rPr>
              <a:t>dt</a:t>
            </a:r>
            <a:r>
              <a:rPr lang="en-US" dirty="0" smtClean="0">
                <a:solidFill>
                  <a:srgbClr val="FF0000"/>
                </a:solidFill>
                <a:latin typeface="Arial"/>
                <a:cs typeface="Arial"/>
              </a:rPr>
              <a:t> = 0 for red fish</a:t>
            </a:r>
            <a:endParaRPr lang="en-US" dirty="0">
              <a:solidFill>
                <a:srgbClr val="FF0000"/>
              </a:solidFill>
              <a:latin typeface="Arial"/>
              <a:cs typeface="Arial"/>
            </a:endParaRPr>
          </a:p>
        </p:txBody>
      </p:sp>
      <p:sp>
        <p:nvSpPr>
          <p:cNvPr id="39" name="TextBox 38"/>
          <p:cNvSpPr txBox="1"/>
          <p:nvPr/>
        </p:nvSpPr>
        <p:spPr>
          <a:xfrm>
            <a:off x="7239000" y="13716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&lt; 0</a:t>
            </a:r>
            <a:endParaRPr lang="en-US" dirty="0">
              <a:solidFill>
                <a:srgbClr val="FF0000"/>
              </a:solidFill>
            </a:endParaRPr>
          </a:p>
        </p:txBody>
      </p:sp>
      <p:sp>
        <p:nvSpPr>
          <p:cNvPr id="40" name="TextBox 39"/>
          <p:cNvSpPr txBox="1"/>
          <p:nvPr/>
        </p:nvSpPr>
        <p:spPr>
          <a:xfrm>
            <a:off x="3276600" y="42672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&gt; 0</a:t>
            </a:r>
            <a:endParaRPr lang="en-US" dirty="0">
              <a:solidFill>
                <a:srgbClr val="FF0000"/>
              </a:solidFill>
            </a:endParaRPr>
          </a:p>
        </p:txBody>
      </p:sp>
    </p:spTree>
    <p:extLst>
      <p:ext uri="{BB962C8B-B14F-4D97-AF65-F5344CB8AC3E}">
        <p14:creationId xmlns:p14="http://schemas.microsoft.com/office/powerpoint/2010/main" val="432643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721600" y="990600"/>
            <a:ext cx="1117600" cy="914400"/>
            <a:chOff x="1905000" y="2057400"/>
            <a:chExt cx="4699000" cy="352591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10" name="Picture 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11" name="Picture 1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12" name="Picture 1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13" name="Picture 1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14" name="Picture 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15" name="Picture 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16" name="Picture 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17" name="Picture 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18" name="Picture 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19" name="Picture 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20" name="Picture 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21" name="Picture 2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22" name="Picture 2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23" name="Picture 2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24" name="Picture 2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25" name="Picture 2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26" name="Picture 2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27" name="Picture 2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28" name="Picture 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29" name="Picture 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30" name="Picture 2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31" name="Picture 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grpSp>
        <p:nvGrpSpPr>
          <p:cNvPr id="32" name="Group 31"/>
          <p:cNvGrpSpPr/>
          <p:nvPr/>
        </p:nvGrpSpPr>
        <p:grpSpPr>
          <a:xfrm>
            <a:off x="3505200" y="990600"/>
            <a:ext cx="1219200" cy="914400"/>
            <a:chOff x="1905000" y="2057400"/>
            <a:chExt cx="4699000" cy="3525916"/>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34" name="Picture 33" descr="redfish.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267200" y="3581400"/>
              <a:ext cx="712116" cy="533400"/>
            </a:xfrm>
            <a:prstGeom prst="rect">
              <a:avLst/>
            </a:prstGeom>
          </p:spPr>
        </p:pic>
        <p:pic>
          <p:nvPicPr>
            <p:cNvPr id="35" name="Picture 3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514600" y="3200400"/>
              <a:ext cx="729072" cy="546100"/>
            </a:xfrm>
            <a:prstGeom prst="rect">
              <a:avLst/>
            </a:prstGeom>
          </p:spPr>
        </p:pic>
        <p:pic>
          <p:nvPicPr>
            <p:cNvPr id="36" name="Picture 3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048000" y="4648200"/>
              <a:ext cx="729072" cy="546100"/>
            </a:xfrm>
            <a:prstGeom prst="rect">
              <a:avLst/>
            </a:prstGeom>
          </p:spPr>
        </p:pic>
        <p:pic>
          <p:nvPicPr>
            <p:cNvPr id="37" name="Picture 3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38" name="Picture 3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410200" y="4038600"/>
              <a:ext cx="729072" cy="546100"/>
            </a:xfrm>
            <a:prstGeom prst="rect">
              <a:avLst/>
            </a:prstGeom>
          </p:spPr>
        </p:pic>
        <p:pic>
          <p:nvPicPr>
            <p:cNvPr id="39" name="Picture 38"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4038600" y="4800600"/>
              <a:ext cx="729072" cy="546100"/>
            </a:xfrm>
            <a:prstGeom prst="rect">
              <a:avLst/>
            </a:prstGeom>
          </p:spPr>
        </p:pic>
        <p:pic>
          <p:nvPicPr>
            <p:cNvPr id="40" name="Picture 39"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7800" y="2667000"/>
              <a:ext cx="729072" cy="546100"/>
            </a:xfrm>
            <a:prstGeom prst="rect">
              <a:avLst/>
            </a:prstGeom>
          </p:spPr>
        </p:pic>
        <p:pic>
          <p:nvPicPr>
            <p:cNvPr id="41" name="Picture 40"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0" y="2667000"/>
              <a:ext cx="729072" cy="546100"/>
            </a:xfrm>
            <a:prstGeom prst="rect">
              <a:avLst/>
            </a:prstGeom>
          </p:spPr>
        </p:pic>
        <p:pic>
          <p:nvPicPr>
            <p:cNvPr id="42" name="Picture 41"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9800" y="3962400"/>
              <a:ext cx="729072" cy="546100"/>
            </a:xfrm>
            <a:prstGeom prst="rect">
              <a:avLst/>
            </a:prstGeom>
          </p:spPr>
        </p:pic>
        <p:pic>
          <p:nvPicPr>
            <p:cNvPr id="43" name="Picture 42"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600" y="4038600"/>
              <a:ext cx="729072" cy="546100"/>
            </a:xfrm>
            <a:prstGeom prst="rect">
              <a:avLst/>
            </a:prstGeom>
          </p:spPr>
        </p:pic>
        <p:pic>
          <p:nvPicPr>
            <p:cNvPr id="44" name="Picture 43"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4191000"/>
              <a:ext cx="729072" cy="546100"/>
            </a:xfrm>
            <a:prstGeom prst="rect">
              <a:avLst/>
            </a:prstGeom>
          </p:spPr>
        </p:pic>
        <p:pic>
          <p:nvPicPr>
            <p:cNvPr id="45" name="Picture 44"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7000" y="2590800"/>
              <a:ext cx="729072" cy="546100"/>
            </a:xfrm>
            <a:prstGeom prst="rect">
              <a:avLst/>
            </a:prstGeom>
          </p:spPr>
        </p:pic>
        <p:pic>
          <p:nvPicPr>
            <p:cNvPr id="46" name="Picture 45"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6800" y="3276600"/>
              <a:ext cx="729072" cy="546100"/>
            </a:xfrm>
            <a:prstGeom prst="rect">
              <a:avLst/>
            </a:prstGeom>
          </p:spPr>
        </p:pic>
        <p:pic>
          <p:nvPicPr>
            <p:cNvPr id="47" name="Picture 46"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3000" y="4648200"/>
              <a:ext cx="729072" cy="546100"/>
            </a:xfrm>
            <a:prstGeom prst="rect">
              <a:avLst/>
            </a:prstGeom>
          </p:spPr>
        </p:pic>
        <p:pic>
          <p:nvPicPr>
            <p:cNvPr id="48" name="Picture 47"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352800" y="3505200"/>
              <a:ext cx="729072" cy="546100"/>
            </a:xfrm>
            <a:prstGeom prst="rect">
              <a:avLst/>
            </a:prstGeom>
          </p:spPr>
        </p:pic>
      </p:grpSp>
      <p:grpSp>
        <p:nvGrpSpPr>
          <p:cNvPr id="49" name="Group 48"/>
          <p:cNvGrpSpPr/>
          <p:nvPr/>
        </p:nvGrpSpPr>
        <p:grpSpPr>
          <a:xfrm>
            <a:off x="7543800" y="5029200"/>
            <a:ext cx="1193800" cy="914400"/>
            <a:chOff x="1905000" y="2057400"/>
            <a:chExt cx="4699000" cy="3525916"/>
          </a:xfrm>
        </p:grpSpPr>
        <p:pic>
          <p:nvPicPr>
            <p:cNvPr id="50" name="Picture 4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51" name="Picture 5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3" name="Picture 5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10200" y="3276600"/>
              <a:ext cx="712116" cy="533400"/>
            </a:xfrm>
            <a:prstGeom prst="rect">
              <a:avLst/>
            </a:prstGeom>
          </p:spPr>
        </p:pic>
        <p:pic>
          <p:nvPicPr>
            <p:cNvPr id="54" name="Picture 5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4600" y="4038600"/>
              <a:ext cx="712116" cy="533400"/>
            </a:xfrm>
            <a:prstGeom prst="rect">
              <a:avLst/>
            </a:prstGeom>
          </p:spPr>
        </p:pic>
        <p:pic>
          <p:nvPicPr>
            <p:cNvPr id="55" name="Picture 5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3962400"/>
              <a:ext cx="712116" cy="533400"/>
            </a:xfrm>
            <a:prstGeom prst="rect">
              <a:avLst/>
            </a:prstGeom>
          </p:spPr>
        </p:pic>
        <p:pic>
          <p:nvPicPr>
            <p:cNvPr id="56" name="Picture 55"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038600" y="2514600"/>
              <a:ext cx="712116" cy="533400"/>
            </a:xfrm>
            <a:prstGeom prst="rect">
              <a:avLst/>
            </a:prstGeom>
          </p:spPr>
        </p:pic>
        <p:pic>
          <p:nvPicPr>
            <p:cNvPr id="57" name="Picture 56"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953000" y="4572000"/>
              <a:ext cx="712116" cy="533400"/>
            </a:xfrm>
            <a:prstGeom prst="rect">
              <a:avLst/>
            </a:prstGeom>
          </p:spPr>
        </p:pic>
        <p:pic>
          <p:nvPicPr>
            <p:cNvPr id="58" name="Picture 57"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59" name="Picture 58"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514600" y="3200400"/>
              <a:ext cx="712116" cy="533400"/>
            </a:xfrm>
            <a:prstGeom prst="rect">
              <a:avLst/>
            </a:prstGeom>
          </p:spPr>
        </p:pic>
        <p:pic>
          <p:nvPicPr>
            <p:cNvPr id="60" name="Picture 59"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7800" y="2667000"/>
              <a:ext cx="712116" cy="533400"/>
            </a:xfrm>
            <a:prstGeom prst="rect">
              <a:avLst/>
            </a:prstGeom>
          </p:spPr>
        </p:pic>
        <p:pic>
          <p:nvPicPr>
            <p:cNvPr id="61" name="Picture 60"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971800" y="2438400"/>
              <a:ext cx="712116" cy="533400"/>
            </a:xfrm>
            <a:prstGeom prst="rect">
              <a:avLst/>
            </a:prstGeom>
          </p:spPr>
        </p:pic>
        <p:pic>
          <p:nvPicPr>
            <p:cNvPr id="62" name="Picture 61"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1800" y="4724400"/>
              <a:ext cx="712116" cy="533400"/>
            </a:xfrm>
            <a:prstGeom prst="rect">
              <a:avLst/>
            </a:prstGeom>
          </p:spPr>
        </p:pic>
        <p:pic>
          <p:nvPicPr>
            <p:cNvPr id="63" name="Picture 62"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05200" y="4038600"/>
              <a:ext cx="712116" cy="533400"/>
            </a:xfrm>
            <a:prstGeom prst="rect">
              <a:avLst/>
            </a:prstGeom>
          </p:spPr>
        </p:pic>
        <p:pic>
          <p:nvPicPr>
            <p:cNvPr id="64" name="Picture 63"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191000" y="4648200"/>
              <a:ext cx="712116" cy="533400"/>
            </a:xfrm>
            <a:prstGeom prst="rect">
              <a:avLst/>
            </a:prstGeom>
          </p:spPr>
        </p:pic>
        <p:pic>
          <p:nvPicPr>
            <p:cNvPr id="65" name="Picture 64" descr="redfish.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2971800"/>
              <a:ext cx="712116" cy="533400"/>
            </a:xfrm>
            <a:prstGeom prst="rect">
              <a:avLst/>
            </a:prstGeom>
          </p:spPr>
        </p:pic>
      </p:grpSp>
      <p:grpSp>
        <p:nvGrpSpPr>
          <p:cNvPr id="66" name="Group 65"/>
          <p:cNvGrpSpPr/>
          <p:nvPr/>
        </p:nvGrpSpPr>
        <p:grpSpPr>
          <a:xfrm>
            <a:off x="3505200" y="4876800"/>
            <a:ext cx="1295400" cy="914400"/>
            <a:chOff x="1905000" y="2057400"/>
            <a:chExt cx="4699000" cy="3525916"/>
          </a:xfrm>
        </p:grpSpPr>
        <p:pic>
          <p:nvPicPr>
            <p:cNvPr id="67" name="Picture 6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68" name="Picture 67" descr="redfish.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3707484" y="3505200"/>
              <a:ext cx="712116" cy="533400"/>
            </a:xfrm>
            <a:prstGeom prst="rect">
              <a:avLst/>
            </a:prstGeom>
          </p:spPr>
        </p:pic>
        <p:pic>
          <p:nvPicPr>
            <p:cNvPr id="69" name="Picture 68" descr="bluefish.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4800" y="4114800"/>
              <a:ext cx="729072" cy="546100"/>
            </a:xfrm>
            <a:prstGeom prst="rect">
              <a:avLst/>
            </a:prstGeom>
          </p:spPr>
        </p:pic>
      </p:grpSp>
      <p:sp>
        <p:nvSpPr>
          <p:cNvPr id="2" name="TextBox 1"/>
          <p:cNvSpPr txBox="1"/>
          <p:nvPr/>
        </p:nvSpPr>
        <p:spPr>
          <a:xfrm>
            <a:off x="6629400" y="1600200"/>
            <a:ext cx="1507565" cy="707886"/>
          </a:xfrm>
          <a:prstGeom prst="rect">
            <a:avLst/>
          </a:prstGeom>
          <a:noFill/>
        </p:spPr>
        <p:txBody>
          <a:bodyPr wrap="square" rtlCol="0">
            <a:spAutoFit/>
          </a:bodyPr>
          <a:lstStyle/>
          <a:p>
            <a:pPr algn="l"/>
            <a:r>
              <a:rPr lang="en-US" sz="2000" dirty="0" smtClean="0">
                <a:latin typeface="Arial"/>
                <a:cs typeface="Arial"/>
              </a:rPr>
              <a:t>Negative growth?</a:t>
            </a:r>
            <a:endParaRPr lang="en-US" sz="2000" dirty="0">
              <a:latin typeface="Arial"/>
              <a:cs typeface="Arial"/>
            </a:endParaRPr>
          </a:p>
        </p:txBody>
      </p:sp>
      <p:sp>
        <p:nvSpPr>
          <p:cNvPr id="71" name="TextBox 70"/>
          <p:cNvSpPr txBox="1"/>
          <p:nvPr/>
        </p:nvSpPr>
        <p:spPr>
          <a:xfrm>
            <a:off x="6096000" y="4038600"/>
            <a:ext cx="2590800" cy="1015663"/>
          </a:xfrm>
          <a:prstGeom prst="rect">
            <a:avLst/>
          </a:prstGeom>
          <a:noFill/>
        </p:spPr>
        <p:txBody>
          <a:bodyPr wrap="square" rtlCol="0">
            <a:spAutoFit/>
          </a:bodyPr>
          <a:lstStyle/>
          <a:p>
            <a:pPr algn="l"/>
            <a:r>
              <a:rPr lang="en-US" sz="2000" dirty="0" smtClean="0">
                <a:latin typeface="Arial"/>
                <a:cs typeface="Arial"/>
              </a:rPr>
              <a:t>Negative growth if interspecific competition is high?</a:t>
            </a:r>
            <a:endParaRPr lang="en-US" sz="2000" dirty="0">
              <a:latin typeface="Arial"/>
              <a:cs typeface="Arial"/>
            </a:endParaRPr>
          </a:p>
        </p:txBody>
      </p:sp>
      <p:sp>
        <p:nvSpPr>
          <p:cNvPr id="72" name="TextBox 71"/>
          <p:cNvSpPr txBox="1"/>
          <p:nvPr/>
        </p:nvSpPr>
        <p:spPr>
          <a:xfrm>
            <a:off x="3352800" y="1905000"/>
            <a:ext cx="2590800" cy="1015663"/>
          </a:xfrm>
          <a:prstGeom prst="rect">
            <a:avLst/>
          </a:prstGeom>
          <a:noFill/>
        </p:spPr>
        <p:txBody>
          <a:bodyPr wrap="square" rtlCol="0">
            <a:spAutoFit/>
          </a:bodyPr>
          <a:lstStyle/>
          <a:p>
            <a:pPr algn="l"/>
            <a:r>
              <a:rPr lang="en-US" sz="2000" dirty="0" smtClean="0">
                <a:latin typeface="Arial"/>
                <a:cs typeface="Arial"/>
              </a:rPr>
              <a:t>Negative growth if intraspecific competition is high?</a:t>
            </a:r>
            <a:endParaRPr lang="en-US" sz="2000" dirty="0">
              <a:latin typeface="Arial"/>
              <a:cs typeface="Arial"/>
            </a:endParaRPr>
          </a:p>
        </p:txBody>
      </p:sp>
      <p:sp>
        <p:nvSpPr>
          <p:cNvPr id="73" name="TextBox 72"/>
          <p:cNvSpPr txBox="1"/>
          <p:nvPr/>
        </p:nvSpPr>
        <p:spPr>
          <a:xfrm>
            <a:off x="3978835" y="4114800"/>
            <a:ext cx="1507565" cy="707886"/>
          </a:xfrm>
          <a:prstGeom prst="rect">
            <a:avLst/>
          </a:prstGeom>
          <a:noFill/>
        </p:spPr>
        <p:txBody>
          <a:bodyPr wrap="square" rtlCol="0">
            <a:spAutoFit/>
          </a:bodyPr>
          <a:lstStyle/>
          <a:p>
            <a:pPr algn="l"/>
            <a:r>
              <a:rPr lang="en-US" sz="2000" dirty="0" smtClean="0">
                <a:latin typeface="Arial"/>
                <a:cs typeface="Arial"/>
              </a:rPr>
              <a:t>Positive growth?</a:t>
            </a:r>
            <a:endParaRPr lang="en-US" sz="2000" dirty="0">
              <a:latin typeface="Arial"/>
              <a:cs typeface="Arial"/>
            </a:endParaRPr>
          </a:p>
        </p:txBody>
      </p:sp>
      <p:pic>
        <p:nvPicPr>
          <p:cNvPr id="74" name="Picture 73" descr="bluefis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924800" y="5725776"/>
            <a:ext cx="189165" cy="141624"/>
          </a:xfrm>
          <a:prstGeom prst="rect">
            <a:avLst/>
          </a:prstGeom>
        </p:spPr>
      </p:pic>
      <p:sp>
        <p:nvSpPr>
          <p:cNvPr id="3" name="TextBox 2"/>
          <p:cNvSpPr txBox="1"/>
          <p:nvPr/>
        </p:nvSpPr>
        <p:spPr>
          <a:xfrm>
            <a:off x="450628" y="1065055"/>
            <a:ext cx="2140171" cy="1200328"/>
          </a:xfrm>
          <a:prstGeom prst="rect">
            <a:avLst/>
          </a:prstGeom>
          <a:noFill/>
        </p:spPr>
        <p:txBody>
          <a:bodyPr wrap="square" rtlCol="0">
            <a:spAutoFit/>
          </a:bodyPr>
          <a:lstStyle/>
          <a:p>
            <a:pPr algn="l"/>
            <a:r>
              <a:rPr lang="en-US" dirty="0" smtClean="0">
                <a:solidFill>
                  <a:srgbClr val="0000FF"/>
                </a:solidFill>
                <a:latin typeface="Arial"/>
                <a:cs typeface="Arial"/>
              </a:rPr>
              <a:t>Now consider the blue fish’s growth </a:t>
            </a:r>
            <a:r>
              <a:rPr lang="en-US" dirty="0" smtClean="0">
                <a:solidFill>
                  <a:srgbClr val="0000FF"/>
                </a:solidFill>
                <a:latin typeface="Arial"/>
                <a:cs typeface="Arial"/>
                <a:sym typeface="Wingdings"/>
              </a:rPr>
              <a:t></a:t>
            </a:r>
            <a:endParaRPr lang="en-US" dirty="0">
              <a:solidFill>
                <a:srgbClr val="0000FF"/>
              </a:solidFill>
              <a:latin typeface="Arial"/>
              <a:cs typeface="Arial"/>
            </a:endParaRPr>
          </a:p>
        </p:txBody>
      </p:sp>
    </p:spTree>
    <p:extLst>
      <p:ext uri="{BB962C8B-B14F-4D97-AF65-F5344CB8AC3E}">
        <p14:creationId xmlns:p14="http://schemas.microsoft.com/office/powerpoint/2010/main" val="406234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dissolve">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6858000" y="2209800"/>
            <a:ext cx="17462" cy="10668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H="1" flipV="1">
            <a:off x="5180436" y="3810000"/>
            <a:ext cx="18626" cy="12192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3962400" y="5410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 name="TextBox 1"/>
          <p:cNvSpPr txBox="1"/>
          <p:nvPr/>
        </p:nvSpPr>
        <p:spPr>
          <a:xfrm>
            <a:off x="7239000" y="13716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&lt; 0</a:t>
            </a:r>
            <a:endParaRPr lang="en-US" dirty="0">
              <a:solidFill>
                <a:srgbClr val="0000FF"/>
              </a:solidFill>
            </a:endParaRPr>
          </a:p>
        </p:txBody>
      </p:sp>
      <p:sp>
        <p:nvSpPr>
          <p:cNvPr id="37" name="TextBox 36"/>
          <p:cNvSpPr txBox="1"/>
          <p:nvPr/>
        </p:nvSpPr>
        <p:spPr>
          <a:xfrm>
            <a:off x="3357319" y="42672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&gt; 0</a:t>
            </a:r>
            <a:endParaRPr lang="en-US" dirty="0">
              <a:solidFill>
                <a:srgbClr val="0000FF"/>
              </a:solidFill>
            </a:endParaRPr>
          </a:p>
        </p:txBody>
      </p:sp>
    </p:spTree>
    <p:extLst>
      <p:ext uri="{BB962C8B-B14F-4D97-AF65-F5344CB8AC3E}">
        <p14:creationId xmlns:p14="http://schemas.microsoft.com/office/powerpoint/2010/main" val="31584248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980769" y="857072"/>
            <a:ext cx="2219631" cy="1200328"/>
          </a:xfrm>
          <a:prstGeom prst="rect">
            <a:avLst/>
          </a:prstGeom>
          <a:noFill/>
        </p:spPr>
        <p:txBody>
          <a:bodyPr wrap="square" rtlCol="0">
            <a:spAutoFit/>
          </a:bodyPr>
          <a:lstStyle/>
          <a:p>
            <a:pPr algn="l"/>
            <a:r>
              <a:rPr lang="en-US" dirty="0" smtClean="0">
                <a:solidFill>
                  <a:srgbClr val="0000FF"/>
                </a:solidFill>
                <a:latin typeface="Arial"/>
                <a:cs typeface="Arial"/>
              </a:rPr>
              <a:t>Isocline where </a:t>
            </a:r>
            <a:r>
              <a:rPr lang="en-US" dirty="0" err="1" smtClean="0">
                <a:solidFill>
                  <a:srgbClr val="0000FF"/>
                </a:solidFill>
                <a:latin typeface="Arial"/>
                <a:cs typeface="Arial"/>
              </a:rPr>
              <a:t>dN</a:t>
            </a:r>
            <a:r>
              <a:rPr lang="en-US" dirty="0" smtClean="0">
                <a:solidFill>
                  <a:srgbClr val="0000FF"/>
                </a:solidFill>
                <a:latin typeface="Arial"/>
                <a:cs typeface="Arial"/>
              </a:rPr>
              <a:t>/</a:t>
            </a:r>
            <a:r>
              <a:rPr lang="en-US" dirty="0" err="1" smtClean="0">
                <a:solidFill>
                  <a:srgbClr val="0000FF"/>
                </a:solidFill>
                <a:latin typeface="Arial"/>
                <a:cs typeface="Arial"/>
              </a:rPr>
              <a:t>dt</a:t>
            </a:r>
            <a:r>
              <a:rPr lang="en-US" dirty="0" smtClean="0">
                <a:solidFill>
                  <a:srgbClr val="0000FF"/>
                </a:solidFill>
                <a:latin typeface="Arial"/>
                <a:cs typeface="Arial"/>
              </a:rPr>
              <a:t> = 0 for blue fish</a:t>
            </a:r>
            <a:endParaRPr lang="en-US" dirty="0">
              <a:solidFill>
                <a:srgbClr val="0000FF"/>
              </a:solidFill>
              <a:latin typeface="Arial"/>
              <a:cs typeface="Arial"/>
            </a:endParaRPr>
          </a:p>
        </p:txBody>
      </p:sp>
      <p:cxnSp>
        <p:nvCxnSpPr>
          <p:cNvPr id="4" name="Straight Connector 3"/>
          <p:cNvCxnSpPr/>
          <p:nvPr/>
        </p:nvCxnSpPr>
        <p:spPr bwMode="auto">
          <a:xfrm>
            <a:off x="3200400" y="1981200"/>
            <a:ext cx="5791200" cy="28956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pSp>
        <p:nvGrpSpPr>
          <p:cNvPr id="40" name="Group 39"/>
          <p:cNvGrpSpPr/>
          <p:nvPr/>
        </p:nvGrpSpPr>
        <p:grpSpPr>
          <a:xfrm>
            <a:off x="7721600" y="990600"/>
            <a:ext cx="1117600" cy="914400"/>
            <a:chOff x="1905000" y="2057400"/>
            <a:chExt cx="4699000" cy="3525916"/>
          </a:xfrm>
        </p:grpSpPr>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42" name="Picture 4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43" name="Picture 4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44" name="Picture 4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45" name="Picture 4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46" name="Picture 4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47" name="Picture 4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48" name="Picture 4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49" name="Picture 4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50" name="Picture 4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51" name="Picture 5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52" name="Picture 5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53" name="Picture 5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54" name="Picture 5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55" name="Picture 5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56" name="Picture 5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57" name="Picture 5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58" name="Picture 5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59" name="Picture 5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60" name="Picture 5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61" name="Picture 6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62" name="Picture 6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63" name="Picture 6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grpSp>
        <p:nvGrpSpPr>
          <p:cNvPr id="7" name="Group 6"/>
          <p:cNvGrpSpPr/>
          <p:nvPr/>
        </p:nvGrpSpPr>
        <p:grpSpPr>
          <a:xfrm>
            <a:off x="7772400" y="1981200"/>
            <a:ext cx="1117600" cy="914400"/>
            <a:chOff x="7772400" y="1981200"/>
            <a:chExt cx="1117600" cy="914400"/>
          </a:xfrm>
        </p:grpSpPr>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1981200"/>
              <a:ext cx="1117600" cy="914400"/>
            </a:xfrm>
            <a:prstGeom prst="rect">
              <a:avLst/>
            </a:prstGeom>
          </p:spPr>
        </p:pic>
        <p:pic>
          <p:nvPicPr>
            <p:cNvPr id="66" name="Picture 6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3576" y="2317145"/>
              <a:ext cx="169368" cy="138330"/>
            </a:xfrm>
            <a:prstGeom prst="rect">
              <a:avLst/>
            </a:prstGeom>
          </p:spPr>
        </p:pic>
        <p:pic>
          <p:nvPicPr>
            <p:cNvPr id="67" name="Picture 6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4192" y="2178815"/>
              <a:ext cx="169368" cy="138330"/>
            </a:xfrm>
            <a:prstGeom prst="rect">
              <a:avLst/>
            </a:prstGeom>
          </p:spPr>
        </p:pic>
        <p:pic>
          <p:nvPicPr>
            <p:cNvPr id="68" name="Picture 6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1111" y="2356668"/>
              <a:ext cx="169368" cy="138330"/>
            </a:xfrm>
            <a:prstGeom prst="rect">
              <a:avLst/>
            </a:prstGeom>
          </p:spPr>
        </p:pic>
        <p:pic>
          <p:nvPicPr>
            <p:cNvPr id="69" name="Picture 6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64208" y="2712374"/>
              <a:ext cx="169368" cy="138330"/>
            </a:xfrm>
            <a:prstGeom prst="rect">
              <a:avLst/>
            </a:prstGeom>
          </p:spPr>
        </p:pic>
        <p:pic>
          <p:nvPicPr>
            <p:cNvPr id="70" name="Picture 6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45441" y="2633328"/>
              <a:ext cx="169368" cy="138330"/>
            </a:xfrm>
            <a:prstGeom prst="rect">
              <a:avLst/>
            </a:prstGeom>
          </p:spPr>
        </p:pic>
        <p:pic>
          <p:nvPicPr>
            <p:cNvPr id="71" name="Picture 7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70467" y="2396191"/>
              <a:ext cx="169368" cy="138330"/>
            </a:xfrm>
            <a:prstGeom prst="rect">
              <a:avLst/>
            </a:prstGeom>
          </p:spPr>
        </p:pic>
        <p:pic>
          <p:nvPicPr>
            <p:cNvPr id="72" name="Picture 7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26125" y="2317145"/>
              <a:ext cx="169368" cy="138330"/>
            </a:xfrm>
            <a:prstGeom prst="rect">
              <a:avLst/>
            </a:prstGeom>
          </p:spPr>
        </p:pic>
        <p:pic>
          <p:nvPicPr>
            <p:cNvPr id="73" name="Picture 7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7330" y="2080007"/>
              <a:ext cx="169368" cy="138330"/>
            </a:xfrm>
            <a:prstGeom prst="rect">
              <a:avLst/>
            </a:prstGeom>
          </p:spPr>
        </p:pic>
        <p:pic>
          <p:nvPicPr>
            <p:cNvPr id="74" name="Picture 7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56113" y="2080007"/>
              <a:ext cx="169368" cy="138330"/>
            </a:xfrm>
            <a:prstGeom prst="rect">
              <a:avLst/>
            </a:prstGeom>
          </p:spPr>
        </p:pic>
        <p:pic>
          <p:nvPicPr>
            <p:cNvPr id="75" name="Picture 7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235" y="2692613"/>
              <a:ext cx="169368" cy="138330"/>
            </a:xfrm>
            <a:prstGeom prst="rect">
              <a:avLst/>
            </a:prstGeom>
          </p:spPr>
        </p:pic>
        <p:pic>
          <p:nvPicPr>
            <p:cNvPr id="76" name="Picture 7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8646" y="2396191"/>
              <a:ext cx="169368" cy="138330"/>
            </a:xfrm>
            <a:prstGeom prst="rect">
              <a:avLst/>
            </a:prstGeom>
          </p:spPr>
        </p:pic>
        <p:pic>
          <p:nvPicPr>
            <p:cNvPr id="77" name="Picture 7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81139" y="2119530"/>
              <a:ext cx="173401" cy="141624"/>
            </a:xfrm>
            <a:prstGeom prst="rect">
              <a:avLst/>
            </a:prstGeom>
          </p:spPr>
        </p:pic>
        <p:pic>
          <p:nvPicPr>
            <p:cNvPr id="78" name="Picture 7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033957" y="2689319"/>
              <a:ext cx="173401" cy="141624"/>
            </a:xfrm>
            <a:prstGeom prst="rect">
              <a:avLst/>
            </a:prstGeom>
          </p:spPr>
        </p:pic>
        <p:pic>
          <p:nvPicPr>
            <p:cNvPr id="79" name="Picture 7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89235" y="2198576"/>
              <a:ext cx="173401" cy="141624"/>
            </a:xfrm>
            <a:prstGeom prst="rect">
              <a:avLst/>
            </a:prstGeom>
          </p:spPr>
        </p:pic>
        <p:pic>
          <p:nvPicPr>
            <p:cNvPr id="80" name="Picture 7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487038" y="2494998"/>
              <a:ext cx="173401" cy="141624"/>
            </a:xfrm>
            <a:prstGeom prst="rect">
              <a:avLst/>
            </a:prstGeom>
          </p:spPr>
        </p:pic>
        <p:pic>
          <p:nvPicPr>
            <p:cNvPr id="83" name="Picture 8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7974" y="2080007"/>
              <a:ext cx="173401" cy="141624"/>
            </a:xfrm>
            <a:prstGeom prst="rect">
              <a:avLst/>
            </a:prstGeom>
          </p:spPr>
        </p:pic>
        <p:pic>
          <p:nvPicPr>
            <p:cNvPr id="84" name="Picture 8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4601" y="2254567"/>
              <a:ext cx="173401" cy="141624"/>
            </a:xfrm>
            <a:prstGeom prst="rect">
              <a:avLst/>
            </a:prstGeom>
          </p:spPr>
        </p:pic>
        <p:pic>
          <p:nvPicPr>
            <p:cNvPr id="85" name="Picture 8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5509" y="2531228"/>
              <a:ext cx="173401" cy="141624"/>
            </a:xfrm>
            <a:prstGeom prst="rect">
              <a:avLst/>
            </a:prstGeom>
          </p:spPr>
        </p:pic>
        <p:pic>
          <p:nvPicPr>
            <p:cNvPr id="86" name="Picture 8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3929" y="2554283"/>
              <a:ext cx="173401" cy="141624"/>
            </a:xfrm>
            <a:prstGeom prst="rect">
              <a:avLst/>
            </a:prstGeom>
          </p:spPr>
        </p:pic>
      </p:grpSp>
      <p:grpSp>
        <p:nvGrpSpPr>
          <p:cNvPr id="6" name="Group 5"/>
          <p:cNvGrpSpPr/>
          <p:nvPr/>
        </p:nvGrpSpPr>
        <p:grpSpPr>
          <a:xfrm>
            <a:off x="7772400" y="3124200"/>
            <a:ext cx="1117600" cy="914400"/>
            <a:chOff x="7772400" y="3124200"/>
            <a:chExt cx="1117600" cy="914400"/>
          </a:xfrm>
        </p:grpSpPr>
        <p:pic>
          <p:nvPicPr>
            <p:cNvPr id="89" name="Picture 8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3124200"/>
              <a:ext cx="1117600" cy="914400"/>
            </a:xfrm>
            <a:prstGeom prst="rect">
              <a:avLst/>
            </a:prstGeom>
          </p:spPr>
        </p:pic>
        <p:pic>
          <p:nvPicPr>
            <p:cNvPr id="90" name="Picture 8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3576" y="3460145"/>
              <a:ext cx="169368" cy="138330"/>
            </a:xfrm>
            <a:prstGeom prst="rect">
              <a:avLst/>
            </a:prstGeom>
          </p:spPr>
        </p:pic>
        <p:pic>
          <p:nvPicPr>
            <p:cNvPr id="91" name="Picture 9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4192" y="3321815"/>
              <a:ext cx="169368" cy="138330"/>
            </a:xfrm>
            <a:prstGeom prst="rect">
              <a:avLst/>
            </a:prstGeom>
          </p:spPr>
        </p:pic>
        <p:pic>
          <p:nvPicPr>
            <p:cNvPr id="92" name="Picture 9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1111" y="3499668"/>
              <a:ext cx="169368" cy="138330"/>
            </a:xfrm>
            <a:prstGeom prst="rect">
              <a:avLst/>
            </a:prstGeom>
          </p:spPr>
        </p:pic>
        <p:pic>
          <p:nvPicPr>
            <p:cNvPr id="93" name="Picture 9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64208" y="3855374"/>
              <a:ext cx="169368" cy="138330"/>
            </a:xfrm>
            <a:prstGeom prst="rect">
              <a:avLst/>
            </a:prstGeom>
          </p:spPr>
        </p:pic>
        <p:pic>
          <p:nvPicPr>
            <p:cNvPr id="94" name="Picture 9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45441" y="3776328"/>
              <a:ext cx="169368" cy="138330"/>
            </a:xfrm>
            <a:prstGeom prst="rect">
              <a:avLst/>
            </a:prstGeom>
          </p:spPr>
        </p:pic>
        <p:pic>
          <p:nvPicPr>
            <p:cNvPr id="95" name="Picture 9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70467" y="3539191"/>
              <a:ext cx="169368" cy="138330"/>
            </a:xfrm>
            <a:prstGeom prst="rect">
              <a:avLst/>
            </a:prstGeom>
          </p:spPr>
        </p:pic>
        <p:pic>
          <p:nvPicPr>
            <p:cNvPr id="96" name="Picture 9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26125" y="3460145"/>
              <a:ext cx="169368" cy="138330"/>
            </a:xfrm>
            <a:prstGeom prst="rect">
              <a:avLst/>
            </a:prstGeom>
          </p:spPr>
        </p:pic>
        <p:pic>
          <p:nvPicPr>
            <p:cNvPr id="97" name="Picture 9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7330" y="3223007"/>
              <a:ext cx="169368" cy="138330"/>
            </a:xfrm>
            <a:prstGeom prst="rect">
              <a:avLst/>
            </a:prstGeom>
          </p:spPr>
        </p:pic>
        <p:pic>
          <p:nvPicPr>
            <p:cNvPr id="98" name="Picture 9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56113" y="3223007"/>
              <a:ext cx="169368" cy="138330"/>
            </a:xfrm>
            <a:prstGeom prst="rect">
              <a:avLst/>
            </a:prstGeom>
          </p:spPr>
        </p:pic>
        <p:pic>
          <p:nvPicPr>
            <p:cNvPr id="99" name="Picture 9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235" y="3835613"/>
              <a:ext cx="169368" cy="138330"/>
            </a:xfrm>
            <a:prstGeom prst="rect">
              <a:avLst/>
            </a:prstGeom>
          </p:spPr>
        </p:pic>
        <p:pic>
          <p:nvPicPr>
            <p:cNvPr id="100" name="Picture 9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8646" y="3539191"/>
              <a:ext cx="169368" cy="138330"/>
            </a:xfrm>
            <a:prstGeom prst="rect">
              <a:avLst/>
            </a:prstGeom>
          </p:spPr>
        </p:pic>
        <p:pic>
          <p:nvPicPr>
            <p:cNvPr id="101" name="Picture 10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81139" y="3262530"/>
              <a:ext cx="173401" cy="141624"/>
            </a:xfrm>
            <a:prstGeom prst="rect">
              <a:avLst/>
            </a:prstGeom>
          </p:spPr>
        </p:pic>
        <p:pic>
          <p:nvPicPr>
            <p:cNvPr id="103" name="Picture 10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89235" y="3341576"/>
              <a:ext cx="173401" cy="141624"/>
            </a:xfrm>
            <a:prstGeom prst="rect">
              <a:avLst/>
            </a:prstGeom>
          </p:spPr>
        </p:pic>
        <p:pic>
          <p:nvPicPr>
            <p:cNvPr id="106" name="Picture 10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2316" y="3578714"/>
              <a:ext cx="173401" cy="141624"/>
            </a:xfrm>
            <a:prstGeom prst="rect">
              <a:avLst/>
            </a:prstGeom>
          </p:spPr>
        </p:pic>
        <p:pic>
          <p:nvPicPr>
            <p:cNvPr id="109" name="Picture 10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5509" y="3674228"/>
              <a:ext cx="173401" cy="141624"/>
            </a:xfrm>
            <a:prstGeom prst="rect">
              <a:avLst/>
            </a:prstGeom>
          </p:spPr>
        </p:pic>
        <p:pic>
          <p:nvPicPr>
            <p:cNvPr id="110" name="Picture 10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3929" y="3697283"/>
              <a:ext cx="173401" cy="141624"/>
            </a:xfrm>
            <a:prstGeom prst="rect">
              <a:avLst/>
            </a:prstGeom>
          </p:spPr>
        </p:pic>
      </p:grpSp>
      <p:grpSp>
        <p:nvGrpSpPr>
          <p:cNvPr id="5" name="Group 4"/>
          <p:cNvGrpSpPr/>
          <p:nvPr/>
        </p:nvGrpSpPr>
        <p:grpSpPr>
          <a:xfrm>
            <a:off x="7772400" y="4191000"/>
            <a:ext cx="1117600" cy="914400"/>
            <a:chOff x="7772400" y="4191000"/>
            <a:chExt cx="1117600" cy="914400"/>
          </a:xfrm>
        </p:grpSpPr>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4191000"/>
              <a:ext cx="1117600" cy="914400"/>
            </a:xfrm>
            <a:prstGeom prst="rect">
              <a:avLst/>
            </a:prstGeom>
          </p:spPr>
        </p:pic>
        <p:pic>
          <p:nvPicPr>
            <p:cNvPr id="114" name="Picture 11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3576" y="4526945"/>
              <a:ext cx="169368" cy="138330"/>
            </a:xfrm>
            <a:prstGeom prst="rect">
              <a:avLst/>
            </a:prstGeom>
          </p:spPr>
        </p:pic>
        <p:pic>
          <p:nvPicPr>
            <p:cNvPr id="115" name="Picture 11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4192" y="4388615"/>
              <a:ext cx="169368" cy="138330"/>
            </a:xfrm>
            <a:prstGeom prst="rect">
              <a:avLst/>
            </a:prstGeom>
          </p:spPr>
        </p:pic>
        <p:pic>
          <p:nvPicPr>
            <p:cNvPr id="116" name="Picture 11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1111" y="4566468"/>
              <a:ext cx="169368" cy="138330"/>
            </a:xfrm>
            <a:prstGeom prst="rect">
              <a:avLst/>
            </a:prstGeom>
          </p:spPr>
        </p:pic>
        <p:pic>
          <p:nvPicPr>
            <p:cNvPr id="117" name="Picture 11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64208" y="4922174"/>
              <a:ext cx="169368" cy="138330"/>
            </a:xfrm>
            <a:prstGeom prst="rect">
              <a:avLst/>
            </a:prstGeom>
          </p:spPr>
        </p:pic>
        <p:pic>
          <p:nvPicPr>
            <p:cNvPr id="118" name="Picture 1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45441" y="4843128"/>
              <a:ext cx="169368" cy="138330"/>
            </a:xfrm>
            <a:prstGeom prst="rect">
              <a:avLst/>
            </a:prstGeom>
          </p:spPr>
        </p:pic>
        <p:pic>
          <p:nvPicPr>
            <p:cNvPr id="119" name="Picture 11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70467" y="4605991"/>
              <a:ext cx="169368" cy="138330"/>
            </a:xfrm>
            <a:prstGeom prst="rect">
              <a:avLst/>
            </a:prstGeom>
          </p:spPr>
        </p:pic>
        <p:pic>
          <p:nvPicPr>
            <p:cNvPr id="120" name="Picture 1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26125" y="4526945"/>
              <a:ext cx="169368" cy="138330"/>
            </a:xfrm>
            <a:prstGeom prst="rect">
              <a:avLst/>
            </a:prstGeom>
          </p:spPr>
        </p:pic>
        <p:pic>
          <p:nvPicPr>
            <p:cNvPr id="121" name="Picture 12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7330" y="4289807"/>
              <a:ext cx="169368" cy="138330"/>
            </a:xfrm>
            <a:prstGeom prst="rect">
              <a:avLst/>
            </a:prstGeom>
          </p:spPr>
        </p:pic>
        <p:pic>
          <p:nvPicPr>
            <p:cNvPr id="122" name="Picture 12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56113" y="4289807"/>
              <a:ext cx="169368" cy="138330"/>
            </a:xfrm>
            <a:prstGeom prst="rect">
              <a:avLst/>
            </a:prstGeom>
          </p:spPr>
        </p:pic>
        <p:pic>
          <p:nvPicPr>
            <p:cNvPr id="123" name="Picture 12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235" y="4902413"/>
              <a:ext cx="169368" cy="138330"/>
            </a:xfrm>
            <a:prstGeom prst="rect">
              <a:avLst/>
            </a:prstGeom>
          </p:spPr>
        </p:pic>
        <p:pic>
          <p:nvPicPr>
            <p:cNvPr id="124" name="Picture 12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8646" y="4605991"/>
              <a:ext cx="169368" cy="138330"/>
            </a:xfrm>
            <a:prstGeom prst="rect">
              <a:avLst/>
            </a:prstGeom>
          </p:spPr>
        </p:pic>
        <p:pic>
          <p:nvPicPr>
            <p:cNvPr id="128" name="Picture 12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487038" y="4704798"/>
              <a:ext cx="173401" cy="141624"/>
            </a:xfrm>
            <a:prstGeom prst="rect">
              <a:avLst/>
            </a:prstGeom>
          </p:spPr>
        </p:pic>
        <p:pic>
          <p:nvPicPr>
            <p:cNvPr id="132" name="Picture 13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4601" y="4464367"/>
              <a:ext cx="173401" cy="141624"/>
            </a:xfrm>
            <a:prstGeom prst="rect">
              <a:avLst/>
            </a:prstGeom>
          </p:spPr>
        </p:pic>
      </p:grpSp>
    </p:spTree>
    <p:extLst>
      <p:ext uri="{BB962C8B-B14F-4D97-AF65-F5344CB8AC3E}">
        <p14:creationId xmlns:p14="http://schemas.microsoft.com/office/powerpoint/2010/main" val="853553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3200400" y="1981200"/>
            <a:ext cx="5791200" cy="28956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pSp>
        <p:nvGrpSpPr>
          <p:cNvPr id="40" name="Group 39"/>
          <p:cNvGrpSpPr/>
          <p:nvPr/>
        </p:nvGrpSpPr>
        <p:grpSpPr>
          <a:xfrm>
            <a:off x="7721600" y="990600"/>
            <a:ext cx="1117600" cy="914400"/>
            <a:chOff x="1905000" y="2057400"/>
            <a:chExt cx="4699000" cy="3525916"/>
          </a:xfrm>
        </p:grpSpPr>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2057400"/>
              <a:ext cx="4699000" cy="3525916"/>
            </a:xfrm>
            <a:prstGeom prst="rect">
              <a:avLst/>
            </a:prstGeom>
          </p:spPr>
        </p:pic>
        <p:pic>
          <p:nvPicPr>
            <p:cNvPr id="42" name="Picture 4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3352800"/>
              <a:ext cx="712116" cy="533400"/>
            </a:xfrm>
            <a:prstGeom prst="rect">
              <a:avLst/>
            </a:prstGeom>
          </p:spPr>
        </p:pic>
        <p:pic>
          <p:nvPicPr>
            <p:cNvPr id="43" name="Picture 4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2819400"/>
              <a:ext cx="712116" cy="533400"/>
            </a:xfrm>
            <a:prstGeom prst="rect">
              <a:avLst/>
            </a:prstGeom>
          </p:spPr>
        </p:pic>
        <p:pic>
          <p:nvPicPr>
            <p:cNvPr id="44" name="Picture 4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505200"/>
              <a:ext cx="712116" cy="533400"/>
            </a:xfrm>
            <a:prstGeom prst="rect">
              <a:avLst/>
            </a:prstGeom>
          </p:spPr>
        </p:pic>
        <p:pic>
          <p:nvPicPr>
            <p:cNvPr id="45" name="Picture 4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93284" y="4876800"/>
              <a:ext cx="712116" cy="533400"/>
            </a:xfrm>
            <a:prstGeom prst="rect">
              <a:avLst/>
            </a:prstGeom>
          </p:spPr>
        </p:pic>
        <p:pic>
          <p:nvPicPr>
            <p:cNvPr id="46" name="Picture 4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284" y="4572000"/>
              <a:ext cx="712116" cy="533400"/>
            </a:xfrm>
            <a:prstGeom prst="rect">
              <a:avLst/>
            </a:prstGeom>
          </p:spPr>
        </p:pic>
        <p:pic>
          <p:nvPicPr>
            <p:cNvPr id="47" name="Picture 4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9600" y="3657600"/>
              <a:ext cx="712116" cy="533400"/>
            </a:xfrm>
            <a:prstGeom prst="rect">
              <a:avLst/>
            </a:prstGeom>
          </p:spPr>
        </p:pic>
        <p:pic>
          <p:nvPicPr>
            <p:cNvPr id="48" name="Picture 4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71800" y="3352800"/>
              <a:ext cx="712116" cy="533400"/>
            </a:xfrm>
            <a:prstGeom prst="rect">
              <a:avLst/>
            </a:prstGeom>
          </p:spPr>
        </p:pic>
        <p:pic>
          <p:nvPicPr>
            <p:cNvPr id="49" name="Picture 4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2438400"/>
              <a:ext cx="712116" cy="533400"/>
            </a:xfrm>
            <a:prstGeom prst="rect">
              <a:avLst/>
            </a:prstGeom>
          </p:spPr>
        </p:pic>
        <p:pic>
          <p:nvPicPr>
            <p:cNvPr id="50" name="Picture 4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097884" y="2438400"/>
              <a:ext cx="712116" cy="533400"/>
            </a:xfrm>
            <a:prstGeom prst="rect">
              <a:avLst/>
            </a:prstGeom>
          </p:spPr>
        </p:pic>
        <p:pic>
          <p:nvPicPr>
            <p:cNvPr id="51" name="Picture 5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800600"/>
              <a:ext cx="712116" cy="533400"/>
            </a:xfrm>
            <a:prstGeom prst="rect">
              <a:avLst/>
            </a:prstGeom>
          </p:spPr>
        </p:pic>
        <p:pic>
          <p:nvPicPr>
            <p:cNvPr id="52" name="Picture 5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3657600"/>
              <a:ext cx="712116" cy="533400"/>
            </a:xfrm>
            <a:prstGeom prst="rect">
              <a:avLst/>
            </a:prstGeom>
          </p:spPr>
        </p:pic>
        <p:pic>
          <p:nvPicPr>
            <p:cNvPr id="53" name="Picture 5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62200" y="2590800"/>
              <a:ext cx="729072" cy="546100"/>
            </a:xfrm>
            <a:prstGeom prst="rect">
              <a:avLst/>
            </a:prstGeom>
          </p:spPr>
        </p:pic>
        <p:pic>
          <p:nvPicPr>
            <p:cNvPr id="54" name="Picture 5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04728" y="4787900"/>
              <a:ext cx="729072" cy="546100"/>
            </a:xfrm>
            <a:prstGeom prst="rect">
              <a:avLst/>
            </a:prstGeom>
          </p:spPr>
        </p:pic>
        <p:pic>
          <p:nvPicPr>
            <p:cNvPr id="55" name="Picture 5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57600" y="2895600"/>
              <a:ext cx="729072" cy="546100"/>
            </a:xfrm>
            <a:prstGeom prst="rect">
              <a:avLst/>
            </a:prstGeom>
          </p:spPr>
        </p:pic>
        <p:pic>
          <p:nvPicPr>
            <p:cNvPr id="56" name="Picture 5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909728" y="4038600"/>
              <a:ext cx="729072" cy="546100"/>
            </a:xfrm>
            <a:prstGeom prst="rect">
              <a:avLst/>
            </a:prstGeom>
          </p:spPr>
        </p:pic>
        <p:pic>
          <p:nvPicPr>
            <p:cNvPr id="57" name="Picture 5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81400" y="4038600"/>
              <a:ext cx="729072" cy="546100"/>
            </a:xfrm>
            <a:prstGeom prst="rect">
              <a:avLst/>
            </a:prstGeom>
          </p:spPr>
        </p:pic>
        <p:pic>
          <p:nvPicPr>
            <p:cNvPr id="58" name="Picture 5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600" y="3810000"/>
              <a:ext cx="729072" cy="546100"/>
            </a:xfrm>
            <a:prstGeom prst="rect">
              <a:avLst/>
            </a:prstGeom>
          </p:spPr>
        </p:pic>
        <p:pic>
          <p:nvPicPr>
            <p:cNvPr id="59" name="Picture 5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2438400"/>
              <a:ext cx="729072" cy="546100"/>
            </a:xfrm>
            <a:prstGeom prst="rect">
              <a:avLst/>
            </a:prstGeom>
          </p:spPr>
        </p:pic>
        <p:pic>
          <p:nvPicPr>
            <p:cNvPr id="60" name="Picture 5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6528" y="3111500"/>
              <a:ext cx="729072" cy="546100"/>
            </a:xfrm>
            <a:prstGeom prst="rect">
              <a:avLst/>
            </a:prstGeom>
          </p:spPr>
        </p:pic>
        <p:pic>
          <p:nvPicPr>
            <p:cNvPr id="61" name="Picture 6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4178300"/>
              <a:ext cx="729072" cy="546100"/>
            </a:xfrm>
            <a:prstGeom prst="rect">
              <a:avLst/>
            </a:prstGeom>
          </p:spPr>
        </p:pic>
        <p:pic>
          <p:nvPicPr>
            <p:cNvPr id="62" name="Picture 6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3928" y="4267200"/>
              <a:ext cx="729072" cy="546100"/>
            </a:xfrm>
            <a:prstGeom prst="rect">
              <a:avLst/>
            </a:prstGeom>
          </p:spPr>
        </p:pic>
        <p:pic>
          <p:nvPicPr>
            <p:cNvPr id="63" name="Picture 6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2971800"/>
              <a:ext cx="729072" cy="546100"/>
            </a:xfrm>
            <a:prstGeom prst="rect">
              <a:avLst/>
            </a:prstGeom>
          </p:spPr>
        </p:pic>
      </p:grpSp>
      <p:cxnSp>
        <p:nvCxnSpPr>
          <p:cNvPr id="88" name="Straight Connector 87"/>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8" name="Group 7"/>
          <p:cNvGrpSpPr/>
          <p:nvPr/>
        </p:nvGrpSpPr>
        <p:grpSpPr>
          <a:xfrm>
            <a:off x="7010400" y="1524000"/>
            <a:ext cx="1117600" cy="914400"/>
            <a:chOff x="7010400" y="1524000"/>
            <a:chExt cx="1117600" cy="914400"/>
          </a:xfrm>
        </p:grpSpPr>
        <p:pic>
          <p:nvPicPr>
            <p:cNvPr id="193" name="Picture 1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0400" y="1524000"/>
              <a:ext cx="1117600" cy="914400"/>
            </a:xfrm>
            <a:prstGeom prst="rect">
              <a:avLst/>
            </a:prstGeom>
          </p:spPr>
        </p:pic>
        <p:pic>
          <p:nvPicPr>
            <p:cNvPr id="194" name="Picture 19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1576" y="1859945"/>
              <a:ext cx="169368" cy="138330"/>
            </a:xfrm>
            <a:prstGeom prst="rect">
              <a:avLst/>
            </a:prstGeom>
          </p:spPr>
        </p:pic>
        <p:pic>
          <p:nvPicPr>
            <p:cNvPr id="195" name="Picture 19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192" y="1721615"/>
              <a:ext cx="169368" cy="138330"/>
            </a:xfrm>
            <a:prstGeom prst="rect">
              <a:avLst/>
            </a:prstGeom>
          </p:spPr>
        </p:pic>
        <p:pic>
          <p:nvPicPr>
            <p:cNvPr id="196" name="Picture 19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9111" y="1899468"/>
              <a:ext cx="169368" cy="138330"/>
            </a:xfrm>
            <a:prstGeom prst="rect">
              <a:avLst/>
            </a:prstGeom>
          </p:spPr>
        </p:pic>
        <p:pic>
          <p:nvPicPr>
            <p:cNvPr id="197" name="Picture 196"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602208" y="2255174"/>
              <a:ext cx="169368" cy="138330"/>
            </a:xfrm>
            <a:prstGeom prst="rect">
              <a:avLst/>
            </a:prstGeom>
          </p:spPr>
        </p:pic>
        <p:pic>
          <p:nvPicPr>
            <p:cNvPr id="198" name="Picture 19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783441" y="2176128"/>
              <a:ext cx="169368" cy="138330"/>
            </a:xfrm>
            <a:prstGeom prst="rect">
              <a:avLst/>
            </a:prstGeom>
          </p:spPr>
        </p:pic>
        <p:pic>
          <p:nvPicPr>
            <p:cNvPr id="201" name="Picture 20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5330" y="1622807"/>
              <a:ext cx="169368" cy="138330"/>
            </a:xfrm>
            <a:prstGeom prst="rect">
              <a:avLst/>
            </a:prstGeom>
          </p:spPr>
        </p:pic>
        <p:pic>
          <p:nvPicPr>
            <p:cNvPr id="202" name="Picture 20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94113" y="1622807"/>
              <a:ext cx="169368" cy="138330"/>
            </a:xfrm>
            <a:prstGeom prst="rect">
              <a:avLst/>
            </a:prstGeom>
          </p:spPr>
        </p:pic>
        <p:pic>
          <p:nvPicPr>
            <p:cNvPr id="203" name="Picture 202"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7235" y="2235413"/>
              <a:ext cx="169368" cy="138330"/>
            </a:xfrm>
            <a:prstGeom prst="rect">
              <a:avLst/>
            </a:prstGeom>
          </p:spPr>
        </p:pic>
        <p:pic>
          <p:nvPicPr>
            <p:cNvPr id="204" name="Picture 20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6646" y="1938991"/>
              <a:ext cx="169368" cy="138330"/>
            </a:xfrm>
            <a:prstGeom prst="rect">
              <a:avLst/>
            </a:prstGeom>
          </p:spPr>
        </p:pic>
        <p:pic>
          <p:nvPicPr>
            <p:cNvPr id="205" name="Picture 20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119139" y="1662330"/>
              <a:ext cx="173401" cy="141624"/>
            </a:xfrm>
            <a:prstGeom prst="rect">
              <a:avLst/>
            </a:prstGeom>
          </p:spPr>
        </p:pic>
        <p:pic>
          <p:nvPicPr>
            <p:cNvPr id="206" name="Picture 205"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71957" y="2232119"/>
              <a:ext cx="173401" cy="141624"/>
            </a:xfrm>
            <a:prstGeom prst="rect">
              <a:avLst/>
            </a:prstGeom>
          </p:spPr>
        </p:pic>
        <p:pic>
          <p:nvPicPr>
            <p:cNvPr id="207" name="Picture 20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27235" y="1741376"/>
              <a:ext cx="173401" cy="141624"/>
            </a:xfrm>
            <a:prstGeom prst="rect">
              <a:avLst/>
            </a:prstGeom>
          </p:spPr>
        </p:pic>
        <p:pic>
          <p:nvPicPr>
            <p:cNvPr id="208" name="Picture 20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725038" y="2037798"/>
              <a:ext cx="173401" cy="141624"/>
            </a:xfrm>
            <a:prstGeom prst="rect">
              <a:avLst/>
            </a:prstGeom>
          </p:spPr>
        </p:pic>
        <p:pic>
          <p:nvPicPr>
            <p:cNvPr id="209" name="Picture 20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09111" y="2037798"/>
              <a:ext cx="173401" cy="141624"/>
            </a:xfrm>
            <a:prstGeom prst="rect">
              <a:avLst/>
            </a:prstGeom>
          </p:spPr>
        </p:pic>
        <p:pic>
          <p:nvPicPr>
            <p:cNvPr id="210" name="Picture 20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0316" y="1978514"/>
              <a:ext cx="173401" cy="141624"/>
            </a:xfrm>
            <a:prstGeom prst="rect">
              <a:avLst/>
            </a:prstGeom>
          </p:spPr>
        </p:pic>
        <p:pic>
          <p:nvPicPr>
            <p:cNvPr id="212" name="Picture 21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2601" y="1797367"/>
              <a:ext cx="173401" cy="141624"/>
            </a:xfrm>
            <a:prstGeom prst="rect">
              <a:avLst/>
            </a:prstGeom>
          </p:spPr>
        </p:pic>
        <p:pic>
          <p:nvPicPr>
            <p:cNvPr id="215" name="Picture 214"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6590" y="1761138"/>
              <a:ext cx="173401" cy="141624"/>
            </a:xfrm>
            <a:prstGeom prst="rect">
              <a:avLst/>
            </a:prstGeom>
          </p:spPr>
        </p:pic>
      </p:grpSp>
      <p:grpSp>
        <p:nvGrpSpPr>
          <p:cNvPr id="3" name="Group 2"/>
          <p:cNvGrpSpPr/>
          <p:nvPr/>
        </p:nvGrpSpPr>
        <p:grpSpPr>
          <a:xfrm>
            <a:off x="6172200" y="2133600"/>
            <a:ext cx="1117600" cy="914400"/>
            <a:chOff x="6172200" y="2133600"/>
            <a:chExt cx="1117600" cy="914400"/>
          </a:xfrm>
        </p:grpSpPr>
        <p:pic>
          <p:nvPicPr>
            <p:cNvPr id="217" name="Picture 2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2133600"/>
              <a:ext cx="1117600" cy="914400"/>
            </a:xfrm>
            <a:prstGeom prst="rect">
              <a:avLst/>
            </a:prstGeom>
          </p:spPr>
        </p:pic>
        <p:pic>
          <p:nvPicPr>
            <p:cNvPr id="218" name="Picture 21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3376" y="2469545"/>
              <a:ext cx="169368" cy="138330"/>
            </a:xfrm>
            <a:prstGeom prst="rect">
              <a:avLst/>
            </a:prstGeom>
          </p:spPr>
        </p:pic>
        <p:pic>
          <p:nvPicPr>
            <p:cNvPr id="220" name="Picture 21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0911" y="2509068"/>
              <a:ext cx="169368" cy="138330"/>
            </a:xfrm>
            <a:prstGeom prst="rect">
              <a:avLst/>
            </a:prstGeom>
          </p:spPr>
        </p:pic>
        <p:pic>
          <p:nvPicPr>
            <p:cNvPr id="221" name="Picture 220"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764008" y="2864774"/>
              <a:ext cx="169368" cy="138330"/>
            </a:xfrm>
            <a:prstGeom prst="rect">
              <a:avLst/>
            </a:prstGeom>
          </p:spPr>
        </p:pic>
        <p:pic>
          <p:nvPicPr>
            <p:cNvPr id="222" name="Picture 22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945241" y="2785728"/>
              <a:ext cx="169368" cy="138330"/>
            </a:xfrm>
            <a:prstGeom prst="rect">
              <a:avLst/>
            </a:prstGeom>
          </p:spPr>
        </p:pic>
        <p:pic>
          <p:nvPicPr>
            <p:cNvPr id="225" name="Picture 22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130" y="2232407"/>
              <a:ext cx="169368" cy="138330"/>
            </a:xfrm>
            <a:prstGeom prst="rect">
              <a:avLst/>
            </a:prstGeom>
          </p:spPr>
        </p:pic>
        <p:pic>
          <p:nvPicPr>
            <p:cNvPr id="226" name="Picture 225"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455913" y="2232407"/>
              <a:ext cx="169368" cy="138330"/>
            </a:xfrm>
            <a:prstGeom prst="rect">
              <a:avLst/>
            </a:prstGeom>
          </p:spPr>
        </p:pic>
        <p:pic>
          <p:nvPicPr>
            <p:cNvPr id="228" name="Picture 227"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8446" y="2548591"/>
              <a:ext cx="169368" cy="138330"/>
            </a:xfrm>
            <a:prstGeom prst="rect">
              <a:avLst/>
            </a:prstGeom>
          </p:spPr>
        </p:pic>
        <p:pic>
          <p:nvPicPr>
            <p:cNvPr id="229" name="Picture 22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280939" y="2271930"/>
              <a:ext cx="173401" cy="141624"/>
            </a:xfrm>
            <a:prstGeom prst="rect">
              <a:avLst/>
            </a:prstGeom>
          </p:spPr>
        </p:pic>
        <p:pic>
          <p:nvPicPr>
            <p:cNvPr id="231" name="Picture 230"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589035" y="2350976"/>
              <a:ext cx="173401" cy="141624"/>
            </a:xfrm>
            <a:prstGeom prst="rect">
              <a:avLst/>
            </a:prstGeom>
          </p:spPr>
        </p:pic>
        <p:pic>
          <p:nvPicPr>
            <p:cNvPr id="232" name="Picture 231"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886838" y="2647398"/>
              <a:ext cx="173401" cy="141624"/>
            </a:xfrm>
            <a:prstGeom prst="rect">
              <a:avLst/>
            </a:prstGeom>
          </p:spPr>
        </p:pic>
        <p:pic>
          <p:nvPicPr>
            <p:cNvPr id="233" name="Picture 232"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570911" y="2647398"/>
              <a:ext cx="173401" cy="141624"/>
            </a:xfrm>
            <a:prstGeom prst="rect">
              <a:avLst/>
            </a:prstGeom>
          </p:spPr>
        </p:pic>
        <p:pic>
          <p:nvPicPr>
            <p:cNvPr id="237" name="Picture 23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5309" y="2683628"/>
              <a:ext cx="173401" cy="141624"/>
            </a:xfrm>
            <a:prstGeom prst="rect">
              <a:avLst/>
            </a:prstGeom>
          </p:spPr>
        </p:pic>
        <p:pic>
          <p:nvPicPr>
            <p:cNvPr id="238" name="Picture 23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3729" y="2706683"/>
              <a:ext cx="173401" cy="141624"/>
            </a:xfrm>
            <a:prstGeom prst="rect">
              <a:avLst/>
            </a:prstGeom>
          </p:spPr>
        </p:pic>
        <p:pic>
          <p:nvPicPr>
            <p:cNvPr id="239" name="Picture 23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8391" y="2370737"/>
              <a:ext cx="173401" cy="141624"/>
            </a:xfrm>
            <a:prstGeom prst="rect">
              <a:avLst/>
            </a:prstGeom>
          </p:spPr>
        </p:pic>
      </p:grpSp>
      <p:grpSp>
        <p:nvGrpSpPr>
          <p:cNvPr id="9" name="Group 8"/>
          <p:cNvGrpSpPr/>
          <p:nvPr/>
        </p:nvGrpSpPr>
        <p:grpSpPr>
          <a:xfrm>
            <a:off x="5334000" y="2743200"/>
            <a:ext cx="1117600" cy="914400"/>
            <a:chOff x="5334000" y="2743200"/>
            <a:chExt cx="1117600" cy="914400"/>
          </a:xfrm>
        </p:grpSpPr>
        <p:pic>
          <p:nvPicPr>
            <p:cNvPr id="241" name="Picture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2743200"/>
              <a:ext cx="1117600" cy="914400"/>
            </a:xfrm>
            <a:prstGeom prst="rect">
              <a:avLst/>
            </a:prstGeom>
          </p:spPr>
        </p:pic>
        <p:pic>
          <p:nvPicPr>
            <p:cNvPr id="242" name="Picture 241"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176" y="3079145"/>
              <a:ext cx="169368" cy="138330"/>
            </a:xfrm>
            <a:prstGeom prst="rect">
              <a:avLst/>
            </a:prstGeom>
          </p:spPr>
        </p:pic>
        <p:pic>
          <p:nvPicPr>
            <p:cNvPr id="244" name="Picture 243"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2711" y="3118668"/>
              <a:ext cx="169368" cy="138330"/>
            </a:xfrm>
            <a:prstGeom prst="rect">
              <a:avLst/>
            </a:prstGeom>
          </p:spPr>
        </p:pic>
        <p:pic>
          <p:nvPicPr>
            <p:cNvPr id="245" name="Picture 244"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925808" y="3474374"/>
              <a:ext cx="169368" cy="138330"/>
            </a:xfrm>
            <a:prstGeom prst="rect">
              <a:avLst/>
            </a:prstGeom>
          </p:spPr>
        </p:pic>
        <p:pic>
          <p:nvPicPr>
            <p:cNvPr id="249" name="Picture 248"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8930" y="2842007"/>
              <a:ext cx="169368" cy="138330"/>
            </a:xfrm>
            <a:prstGeom prst="rect">
              <a:avLst/>
            </a:prstGeom>
          </p:spPr>
        </p:pic>
        <p:pic>
          <p:nvPicPr>
            <p:cNvPr id="250" name="Picture 249" descr="redfi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617713" y="2842007"/>
              <a:ext cx="169368" cy="138330"/>
            </a:xfrm>
            <a:prstGeom prst="rect">
              <a:avLst/>
            </a:prstGeom>
          </p:spPr>
        </p:pic>
        <p:pic>
          <p:nvPicPr>
            <p:cNvPr id="254" name="Picture 253"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595557" y="3451319"/>
              <a:ext cx="173401" cy="141624"/>
            </a:xfrm>
            <a:prstGeom prst="rect">
              <a:avLst/>
            </a:prstGeom>
          </p:spPr>
        </p:pic>
        <p:pic>
          <p:nvPicPr>
            <p:cNvPr id="257" name="Picture 256"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32711" y="3256998"/>
              <a:ext cx="173401" cy="141624"/>
            </a:xfrm>
            <a:prstGeom prst="rect">
              <a:avLst/>
            </a:prstGeom>
          </p:spPr>
        </p:pic>
        <p:pic>
          <p:nvPicPr>
            <p:cNvPr id="258" name="Picture 257"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3916" y="3197714"/>
              <a:ext cx="173401" cy="141624"/>
            </a:xfrm>
            <a:prstGeom prst="rect">
              <a:avLst/>
            </a:prstGeom>
          </p:spPr>
        </p:pic>
        <p:pic>
          <p:nvPicPr>
            <p:cNvPr id="259" name="Picture 258"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9574" y="2842007"/>
              <a:ext cx="173401" cy="141624"/>
            </a:xfrm>
            <a:prstGeom prst="rect">
              <a:avLst/>
            </a:prstGeom>
          </p:spPr>
        </p:pic>
        <p:pic>
          <p:nvPicPr>
            <p:cNvPr id="260" name="Picture 259" descr="bluefis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6201" y="3016567"/>
              <a:ext cx="173401" cy="141624"/>
            </a:xfrm>
            <a:prstGeom prst="rect">
              <a:avLst/>
            </a:prstGeom>
          </p:spPr>
        </p:pic>
      </p:grpSp>
    </p:spTree>
    <p:extLst>
      <p:ext uri="{BB962C8B-B14F-4D97-AF65-F5344CB8AC3E}">
        <p14:creationId xmlns:p14="http://schemas.microsoft.com/office/powerpoint/2010/main" val="3398070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5580062" y="2209800"/>
            <a:ext cx="12954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V="1">
            <a:off x="5199062" y="5029200"/>
            <a:ext cx="11430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4589462" y="2819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2" name="TextBox 29"/>
          <p:cNvSpPr txBox="1">
            <a:spLocks noChangeArrowheads="1"/>
          </p:cNvSpPr>
          <p:nvPr/>
        </p:nvSpPr>
        <p:spPr bwMode="auto">
          <a:xfrm>
            <a:off x="8229600" y="5029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cxnSp>
        <p:nvCxnSpPr>
          <p:cNvPr id="3" name="Straight Connector 2"/>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 name="TextBox 3"/>
          <p:cNvSpPr txBox="1"/>
          <p:nvPr/>
        </p:nvSpPr>
        <p:spPr>
          <a:xfrm>
            <a:off x="685800" y="762000"/>
            <a:ext cx="2219631" cy="1200328"/>
          </a:xfrm>
          <a:prstGeom prst="rect">
            <a:avLst/>
          </a:prstGeom>
          <a:noFill/>
        </p:spPr>
        <p:txBody>
          <a:bodyPr wrap="square" rtlCol="0">
            <a:spAutoFit/>
          </a:bodyPr>
          <a:lstStyle/>
          <a:p>
            <a:pPr algn="l"/>
            <a:r>
              <a:rPr lang="en-US" dirty="0" smtClean="0">
                <a:solidFill>
                  <a:srgbClr val="FF0000"/>
                </a:solidFill>
                <a:latin typeface="Arial"/>
                <a:cs typeface="Arial"/>
              </a:rPr>
              <a:t>Isocline where </a:t>
            </a:r>
            <a:r>
              <a:rPr lang="en-US" dirty="0" err="1" smtClean="0">
                <a:solidFill>
                  <a:srgbClr val="FF0000"/>
                </a:solidFill>
                <a:latin typeface="Arial"/>
                <a:cs typeface="Arial"/>
              </a:rPr>
              <a:t>dN</a:t>
            </a:r>
            <a:r>
              <a:rPr lang="en-US" dirty="0" smtClean="0">
                <a:solidFill>
                  <a:srgbClr val="FF0000"/>
                </a:solidFill>
                <a:latin typeface="Arial"/>
                <a:cs typeface="Arial"/>
              </a:rPr>
              <a:t>/</a:t>
            </a:r>
            <a:r>
              <a:rPr lang="en-US" dirty="0" err="1" smtClean="0">
                <a:solidFill>
                  <a:srgbClr val="FF0000"/>
                </a:solidFill>
                <a:latin typeface="Arial"/>
                <a:cs typeface="Arial"/>
              </a:rPr>
              <a:t>dt</a:t>
            </a:r>
            <a:r>
              <a:rPr lang="en-US" dirty="0" smtClean="0">
                <a:solidFill>
                  <a:srgbClr val="FF0000"/>
                </a:solidFill>
                <a:latin typeface="Arial"/>
                <a:cs typeface="Arial"/>
              </a:rPr>
              <a:t> = 0 for red fish</a:t>
            </a:r>
            <a:endParaRPr lang="en-US" dirty="0">
              <a:solidFill>
                <a:srgbClr val="FF0000"/>
              </a:solidFill>
              <a:latin typeface="Arial"/>
              <a:cs typeface="Arial"/>
            </a:endParaRPr>
          </a:p>
        </p:txBody>
      </p:sp>
      <p:sp>
        <p:nvSpPr>
          <p:cNvPr id="39" name="TextBox 38"/>
          <p:cNvSpPr txBox="1"/>
          <p:nvPr/>
        </p:nvSpPr>
        <p:spPr>
          <a:xfrm>
            <a:off x="7239000" y="13716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&lt; 0</a:t>
            </a:r>
            <a:endParaRPr lang="en-US" dirty="0">
              <a:solidFill>
                <a:srgbClr val="FF0000"/>
              </a:solidFill>
            </a:endParaRPr>
          </a:p>
        </p:txBody>
      </p:sp>
      <p:sp>
        <p:nvSpPr>
          <p:cNvPr id="40" name="TextBox 39"/>
          <p:cNvSpPr txBox="1"/>
          <p:nvPr/>
        </p:nvSpPr>
        <p:spPr>
          <a:xfrm>
            <a:off x="3276600" y="42672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&gt; 0</a:t>
            </a:r>
            <a:endParaRPr lang="en-US" dirty="0">
              <a:solidFill>
                <a:srgbClr val="FF0000"/>
              </a:solidFill>
            </a:endParaRPr>
          </a:p>
        </p:txBody>
      </p:sp>
    </p:spTree>
    <p:extLst>
      <p:ext uri="{BB962C8B-B14F-4D97-AF65-F5344CB8AC3E}">
        <p14:creationId xmlns:p14="http://schemas.microsoft.com/office/powerpoint/2010/main" val="32075987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6858000" y="2209800"/>
            <a:ext cx="17462" cy="10668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H="1" flipV="1">
            <a:off x="5180436" y="3810000"/>
            <a:ext cx="18626" cy="12192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3962400" y="5410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 name="TextBox 1"/>
          <p:cNvSpPr txBox="1"/>
          <p:nvPr/>
        </p:nvSpPr>
        <p:spPr>
          <a:xfrm>
            <a:off x="7239000" y="13716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&lt; 0</a:t>
            </a:r>
            <a:endParaRPr lang="en-US" dirty="0">
              <a:solidFill>
                <a:srgbClr val="0000FF"/>
              </a:solidFill>
            </a:endParaRPr>
          </a:p>
        </p:txBody>
      </p:sp>
      <p:sp>
        <p:nvSpPr>
          <p:cNvPr id="37" name="TextBox 36"/>
          <p:cNvSpPr txBox="1"/>
          <p:nvPr/>
        </p:nvSpPr>
        <p:spPr>
          <a:xfrm>
            <a:off x="3357319" y="42672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&gt; 0</a:t>
            </a:r>
            <a:endParaRPr lang="en-US" dirty="0">
              <a:solidFill>
                <a:srgbClr val="0000FF"/>
              </a:solidFill>
            </a:endParaRPr>
          </a:p>
        </p:txBody>
      </p:sp>
      <p:cxnSp>
        <p:nvCxnSpPr>
          <p:cNvPr id="38" name="Straight Connector 37"/>
          <p:cNvCxnSpPr/>
          <p:nvPr/>
        </p:nvCxnSpPr>
        <p:spPr bwMode="auto">
          <a:xfrm>
            <a:off x="3200400" y="1752600"/>
            <a:ext cx="5791200" cy="38100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39" name="TextBox 38"/>
          <p:cNvSpPr txBox="1"/>
          <p:nvPr/>
        </p:nvSpPr>
        <p:spPr>
          <a:xfrm>
            <a:off x="685800" y="762000"/>
            <a:ext cx="2219631" cy="1200328"/>
          </a:xfrm>
          <a:prstGeom prst="rect">
            <a:avLst/>
          </a:prstGeom>
          <a:noFill/>
        </p:spPr>
        <p:txBody>
          <a:bodyPr wrap="square" rtlCol="0">
            <a:spAutoFit/>
          </a:bodyPr>
          <a:lstStyle/>
          <a:p>
            <a:pPr algn="l"/>
            <a:r>
              <a:rPr lang="en-US" dirty="0" smtClean="0">
                <a:solidFill>
                  <a:srgbClr val="0000FF"/>
                </a:solidFill>
                <a:latin typeface="Arial"/>
                <a:cs typeface="Arial"/>
              </a:rPr>
              <a:t>Isocline where </a:t>
            </a:r>
            <a:r>
              <a:rPr lang="en-US" dirty="0" err="1" smtClean="0">
                <a:solidFill>
                  <a:srgbClr val="0000FF"/>
                </a:solidFill>
                <a:latin typeface="Arial"/>
                <a:cs typeface="Arial"/>
              </a:rPr>
              <a:t>dN</a:t>
            </a:r>
            <a:r>
              <a:rPr lang="en-US" dirty="0" smtClean="0">
                <a:solidFill>
                  <a:srgbClr val="0000FF"/>
                </a:solidFill>
                <a:latin typeface="Arial"/>
                <a:cs typeface="Arial"/>
              </a:rPr>
              <a:t>/</a:t>
            </a:r>
            <a:r>
              <a:rPr lang="en-US" dirty="0" err="1" smtClean="0">
                <a:solidFill>
                  <a:srgbClr val="0000FF"/>
                </a:solidFill>
                <a:latin typeface="Arial"/>
                <a:cs typeface="Arial"/>
              </a:rPr>
              <a:t>dt</a:t>
            </a:r>
            <a:r>
              <a:rPr lang="en-US" dirty="0" smtClean="0">
                <a:solidFill>
                  <a:srgbClr val="0000FF"/>
                </a:solidFill>
                <a:latin typeface="Arial"/>
                <a:cs typeface="Arial"/>
              </a:rPr>
              <a:t> = 0 for blue fish</a:t>
            </a:r>
            <a:endParaRPr lang="en-US" dirty="0">
              <a:solidFill>
                <a:srgbClr val="0000FF"/>
              </a:solidFill>
              <a:latin typeface="Arial"/>
              <a:cs typeface="Arial"/>
            </a:endParaRPr>
          </a:p>
        </p:txBody>
      </p:sp>
    </p:spTree>
    <p:extLst>
      <p:ext uri="{BB962C8B-B14F-4D97-AF65-F5344CB8AC3E}">
        <p14:creationId xmlns:p14="http://schemas.microsoft.com/office/powerpoint/2010/main" val="1526280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1066800" y="990600"/>
            <a:ext cx="762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 typeface="Times" charset="0"/>
              <a:buNone/>
              <a:tabLst>
                <a:tab pos="454025" algn="l"/>
                <a:tab pos="920750" algn="l"/>
                <a:tab pos="1373188" algn="l"/>
                <a:tab pos="1828800" algn="l"/>
                <a:tab pos="2284413" algn="l"/>
                <a:tab pos="2738438" algn="l"/>
              </a:tabLst>
            </a:pPr>
            <a:r>
              <a:rPr lang="en-US" sz="2000" dirty="0" smtClean="0">
                <a:latin typeface="Arial" charset="0"/>
              </a:rPr>
              <a:t>Where we are going. . . .</a:t>
            </a:r>
          </a:p>
          <a:p>
            <a:pPr algn="l">
              <a:buFont typeface="Times" charset="0"/>
              <a:buNone/>
              <a:tabLst>
                <a:tab pos="454025" algn="l"/>
                <a:tab pos="920750" algn="l"/>
                <a:tab pos="1373188" algn="l"/>
                <a:tab pos="1828800" algn="l"/>
                <a:tab pos="2284413" algn="l"/>
                <a:tab pos="2738438" algn="l"/>
              </a:tabLst>
            </a:pPr>
            <a:endParaRPr lang="en-US" sz="2000" dirty="0">
              <a:solidFill>
                <a:schemeClr val="bg1">
                  <a:lumMod val="50000"/>
                </a:schemeClr>
              </a:solidFill>
              <a:latin typeface="Arial" charset="0"/>
            </a:endParaRP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What is Ecology</a:t>
            </a: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Tools for Ecology (how to describe and compare populations)</a:t>
            </a: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Correlations of Life Histories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smtClean="0">
                <a:latin typeface="Arial" charset="0"/>
              </a:rPr>
              <a:t>IV.</a:t>
            </a:r>
            <a:r>
              <a:rPr lang="en-US" sz="2000" dirty="0">
                <a:latin typeface="Arial" charset="0"/>
              </a:rPr>
              <a:t>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C.	</a:t>
            </a:r>
            <a:r>
              <a:rPr lang="en-US" sz="2000" dirty="0" smtClean="0">
                <a:latin typeface="Arial" charset="0"/>
              </a:rPr>
              <a:t>Biomes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smtClean="0">
                <a:solidFill>
                  <a:srgbClr val="000000"/>
                </a:solidFill>
                <a:latin typeface="Arial" charset="0"/>
              </a:rPr>
              <a:t>V</a:t>
            </a:r>
            <a:r>
              <a:rPr lang="en-US" sz="2000" dirty="0">
                <a:solidFill>
                  <a:srgbClr val="000000"/>
                </a:solidFill>
                <a:latin typeface="Arial" charset="0"/>
              </a:rPr>
              <a:t>. </a:t>
            </a:r>
            <a:r>
              <a:rPr lang="en-US" sz="2000" dirty="0" smtClean="0">
                <a:solidFill>
                  <a:srgbClr val="000000"/>
                </a:solidFill>
                <a:latin typeface="Arial" charset="0"/>
              </a:rPr>
              <a:t>	Populations </a:t>
            </a:r>
            <a:r>
              <a:rPr lang="en-US" sz="2000" dirty="0">
                <a:solidFill>
                  <a:srgbClr val="000000"/>
                </a:solidFill>
                <a:latin typeface="Arial" charset="0"/>
              </a:rPr>
              <a:t>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a:t>
            </a:r>
            <a:r>
              <a:rPr lang="en-US" sz="2000" dirty="0" smtClean="0">
                <a:solidFill>
                  <a:srgbClr val="000000"/>
                </a:solidFill>
                <a:latin typeface="Arial" charset="0"/>
              </a:rPr>
              <a:t>types </a:t>
            </a:r>
            <a:r>
              <a:rPr lang="en-US" sz="2000" dirty="0">
                <a:solidFill>
                  <a:srgbClr val="000000"/>
                </a:solidFill>
                <a:latin typeface="Arial" charset="0"/>
              </a:rPr>
              <a:t>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B. </a:t>
            </a:r>
            <a:r>
              <a:rPr lang="en-US" sz="2000" dirty="0">
                <a:solidFill>
                  <a:srgbClr val="000000"/>
                </a:solidFill>
                <a:latin typeface="Arial" charset="0"/>
              </a:rPr>
              <a:t>	Competition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C.</a:t>
            </a:r>
            <a:r>
              <a:rPr lang="en-US" sz="2000" dirty="0">
                <a:solidFill>
                  <a:srgbClr val="000000"/>
                </a:solidFill>
                <a:latin typeface="Arial" charset="0"/>
              </a:rPr>
              <a:t>	Predation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smtClean="0">
                <a:solidFill>
                  <a:srgbClr val="000000"/>
                </a:solidFill>
                <a:latin typeface="Arial" charset="0"/>
              </a:rPr>
              <a:t>D.</a:t>
            </a:r>
            <a:r>
              <a:rPr lang="en-US" sz="2000" dirty="0">
                <a:solidFill>
                  <a:srgbClr val="000000"/>
                </a:solidFill>
                <a:latin typeface="Arial" charset="0"/>
              </a:rPr>
              <a:t>	</a:t>
            </a:r>
            <a:r>
              <a:rPr lang="en-US" sz="2000" dirty="0" smtClean="0">
                <a:solidFill>
                  <a:srgbClr val="000000"/>
                </a:solidFill>
                <a:latin typeface="Arial" charset="0"/>
              </a:rPr>
              <a:t>Mutualisms</a:t>
            </a:r>
            <a:endParaRPr lang="en-US" sz="2000" dirty="0">
              <a:solidFill>
                <a:srgbClr val="000000"/>
              </a:solidFill>
              <a:latin typeface="Arial" charset="0"/>
            </a:endParaRPr>
          </a:p>
        </p:txBody>
      </p:sp>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00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3200400" y="1981200"/>
            <a:ext cx="5791200" cy="28956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88" name="Straight Connector 87"/>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 name="TextBox 1"/>
          <p:cNvSpPr txBox="1"/>
          <p:nvPr/>
        </p:nvSpPr>
        <p:spPr>
          <a:xfrm>
            <a:off x="4191000" y="1524000"/>
            <a:ext cx="4394200" cy="1200328"/>
          </a:xfrm>
          <a:prstGeom prst="rect">
            <a:avLst/>
          </a:prstGeom>
          <a:noFill/>
        </p:spPr>
        <p:txBody>
          <a:bodyPr wrap="square" rtlCol="0">
            <a:spAutoFit/>
          </a:bodyPr>
          <a:lstStyle/>
          <a:p>
            <a:pPr algn="r"/>
            <a:r>
              <a:rPr lang="en-US" dirty="0" smtClean="0">
                <a:latin typeface="Arial"/>
                <a:cs typeface="Arial"/>
              </a:rPr>
              <a:t>Remember that the growth rate of each species on its isocline is ZERO.</a:t>
            </a:r>
            <a:endParaRPr lang="en-US" dirty="0">
              <a:latin typeface="Arial"/>
              <a:cs typeface="Arial"/>
            </a:endParaRPr>
          </a:p>
        </p:txBody>
      </p:sp>
    </p:spTree>
    <p:extLst>
      <p:ext uri="{BB962C8B-B14F-4D97-AF65-F5344CB8AC3E}">
        <p14:creationId xmlns:p14="http://schemas.microsoft.com/office/powerpoint/2010/main" val="10394283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 name="Picture 1"/>
          <p:cNvPicPr>
            <a:picLocks noChangeAspect="1"/>
          </p:cNvPicPr>
          <p:nvPr/>
        </p:nvPicPr>
        <p:blipFill>
          <a:blip r:embed="rId3"/>
          <a:stretch>
            <a:fillRect/>
          </a:stretch>
        </p:blipFill>
        <p:spPr>
          <a:xfrm>
            <a:off x="1143000" y="25400"/>
            <a:ext cx="6858000" cy="3327400"/>
          </a:xfrm>
          <a:prstGeom prst="rect">
            <a:avLst/>
          </a:prstGeom>
        </p:spPr>
      </p:pic>
      <p:sp>
        <p:nvSpPr>
          <p:cNvPr id="3" name="TextBox 2"/>
          <p:cNvSpPr txBox="1"/>
          <p:nvPr/>
        </p:nvSpPr>
        <p:spPr>
          <a:xfrm>
            <a:off x="990600" y="304800"/>
            <a:ext cx="724477" cy="338554"/>
          </a:xfrm>
          <a:prstGeom prst="rect">
            <a:avLst/>
          </a:prstGeom>
          <a:noFill/>
        </p:spPr>
        <p:txBody>
          <a:bodyPr wrap="none" rtlCol="0">
            <a:spAutoFit/>
          </a:bodyPr>
          <a:lstStyle/>
          <a:p>
            <a:r>
              <a:rPr lang="en-US" sz="1600" dirty="0" smtClean="0"/>
              <a:t>K</a:t>
            </a:r>
            <a:r>
              <a:rPr lang="en-US" sz="1600" baseline="-25000" dirty="0" smtClean="0"/>
              <a:t>1</a:t>
            </a:r>
            <a:r>
              <a:rPr lang="en-US" sz="1600" dirty="0" smtClean="0"/>
              <a:t>/</a:t>
            </a:r>
            <a:r>
              <a:rPr lang="en-US" sz="1600" dirty="0" smtClean="0">
                <a:latin typeface="Symbol" charset="2"/>
                <a:cs typeface="Symbol" charset="2"/>
              </a:rPr>
              <a:t>a</a:t>
            </a:r>
            <a:r>
              <a:rPr lang="en-US" sz="1600" baseline="-25000" dirty="0" smtClean="0"/>
              <a:t>12</a:t>
            </a:r>
            <a:endParaRPr lang="en-US" sz="1600" baseline="-25000" dirty="0"/>
          </a:p>
        </p:txBody>
      </p:sp>
      <p:sp>
        <p:nvSpPr>
          <p:cNvPr id="7" name="TextBox 6"/>
          <p:cNvSpPr txBox="1"/>
          <p:nvPr/>
        </p:nvSpPr>
        <p:spPr>
          <a:xfrm>
            <a:off x="3886200" y="2895600"/>
            <a:ext cx="724477" cy="338554"/>
          </a:xfrm>
          <a:prstGeom prst="rect">
            <a:avLst/>
          </a:prstGeom>
          <a:noFill/>
        </p:spPr>
        <p:txBody>
          <a:bodyPr wrap="none" rtlCol="0">
            <a:spAutoFit/>
          </a:bodyPr>
          <a:lstStyle/>
          <a:p>
            <a:r>
              <a:rPr lang="en-US" sz="1600" dirty="0" smtClean="0"/>
              <a:t>K</a:t>
            </a:r>
            <a:r>
              <a:rPr lang="en-US" sz="1600" baseline="-25000" dirty="0"/>
              <a:t>2</a:t>
            </a:r>
            <a:r>
              <a:rPr lang="en-US" sz="1600" dirty="0" smtClean="0"/>
              <a:t>/</a:t>
            </a:r>
            <a:r>
              <a:rPr lang="en-US" sz="1600" dirty="0" smtClean="0">
                <a:latin typeface="Symbol" charset="2"/>
                <a:cs typeface="Symbol" charset="2"/>
              </a:rPr>
              <a:t>a</a:t>
            </a:r>
            <a:r>
              <a:rPr lang="en-US" sz="1600" baseline="-25000" dirty="0" smtClean="0"/>
              <a:t>21</a:t>
            </a:r>
            <a:endParaRPr lang="en-US" sz="1600" baseline="-25000" dirty="0"/>
          </a:p>
        </p:txBody>
      </p:sp>
      <p:sp>
        <p:nvSpPr>
          <p:cNvPr id="8" name="TextBox 7"/>
          <p:cNvSpPr txBox="1"/>
          <p:nvPr/>
        </p:nvSpPr>
        <p:spPr>
          <a:xfrm>
            <a:off x="6248400" y="2819400"/>
            <a:ext cx="724477" cy="338554"/>
          </a:xfrm>
          <a:prstGeom prst="rect">
            <a:avLst/>
          </a:prstGeom>
          <a:noFill/>
        </p:spPr>
        <p:txBody>
          <a:bodyPr wrap="none" rtlCol="0">
            <a:spAutoFit/>
          </a:bodyPr>
          <a:lstStyle/>
          <a:p>
            <a:r>
              <a:rPr lang="en-US" sz="1600" dirty="0" smtClean="0"/>
              <a:t>K</a:t>
            </a:r>
            <a:r>
              <a:rPr lang="en-US" sz="1600" baseline="-25000" dirty="0"/>
              <a:t>2</a:t>
            </a:r>
            <a:r>
              <a:rPr lang="en-US" sz="1600" dirty="0" smtClean="0"/>
              <a:t>/</a:t>
            </a:r>
            <a:r>
              <a:rPr lang="en-US" sz="1600" dirty="0" smtClean="0">
                <a:latin typeface="Symbol" charset="2"/>
                <a:cs typeface="Symbol" charset="2"/>
              </a:rPr>
              <a:t>a</a:t>
            </a:r>
            <a:r>
              <a:rPr lang="en-US" sz="1600" baseline="-25000" dirty="0" smtClean="0"/>
              <a:t>21</a:t>
            </a:r>
            <a:endParaRPr lang="en-US" sz="1600" baseline="-25000" dirty="0"/>
          </a:p>
        </p:txBody>
      </p:sp>
      <p:sp>
        <p:nvSpPr>
          <p:cNvPr id="9" name="TextBox 8"/>
          <p:cNvSpPr txBox="1"/>
          <p:nvPr/>
        </p:nvSpPr>
        <p:spPr>
          <a:xfrm rot="16200000">
            <a:off x="4573884" y="1143000"/>
            <a:ext cx="724477" cy="338554"/>
          </a:xfrm>
          <a:prstGeom prst="rect">
            <a:avLst/>
          </a:prstGeom>
          <a:noFill/>
        </p:spPr>
        <p:txBody>
          <a:bodyPr wrap="none" rtlCol="0">
            <a:spAutoFit/>
          </a:bodyPr>
          <a:lstStyle/>
          <a:p>
            <a:r>
              <a:rPr lang="en-US" sz="1600" dirty="0" smtClean="0"/>
              <a:t>K</a:t>
            </a:r>
            <a:r>
              <a:rPr lang="en-US" sz="1600" baseline="-25000" dirty="0" smtClean="0"/>
              <a:t>1</a:t>
            </a:r>
            <a:r>
              <a:rPr lang="en-US" sz="1600" dirty="0" smtClean="0"/>
              <a:t>/</a:t>
            </a:r>
            <a:r>
              <a:rPr lang="en-US" sz="1600" dirty="0" smtClean="0">
                <a:latin typeface="Symbol" charset="2"/>
                <a:cs typeface="Symbol" charset="2"/>
              </a:rPr>
              <a:t>a</a:t>
            </a:r>
            <a:r>
              <a:rPr lang="en-US" sz="1600" baseline="-25000" dirty="0" smtClean="0"/>
              <a:t>12</a:t>
            </a:r>
            <a:endParaRPr lang="en-US" sz="1600" baseline="-25000" dirty="0"/>
          </a:p>
        </p:txBody>
      </p:sp>
      <p:pic>
        <p:nvPicPr>
          <p:cNvPr id="4" name="Picture 3"/>
          <p:cNvPicPr>
            <a:picLocks noChangeAspect="1"/>
          </p:cNvPicPr>
          <p:nvPr/>
        </p:nvPicPr>
        <p:blipFill>
          <a:blip r:embed="rId4"/>
          <a:stretch>
            <a:fillRect/>
          </a:stretch>
        </p:blipFill>
        <p:spPr>
          <a:xfrm>
            <a:off x="1143000" y="3352800"/>
            <a:ext cx="6858000" cy="3200400"/>
          </a:xfrm>
          <a:prstGeom prst="rect">
            <a:avLst/>
          </a:prstGeom>
        </p:spPr>
      </p:pic>
      <p:sp>
        <p:nvSpPr>
          <p:cNvPr id="11" name="TextBox 10"/>
          <p:cNvSpPr txBox="1"/>
          <p:nvPr/>
        </p:nvSpPr>
        <p:spPr>
          <a:xfrm>
            <a:off x="914400" y="3505200"/>
            <a:ext cx="724477" cy="338554"/>
          </a:xfrm>
          <a:prstGeom prst="rect">
            <a:avLst/>
          </a:prstGeom>
          <a:noFill/>
        </p:spPr>
        <p:txBody>
          <a:bodyPr wrap="none" rtlCol="0">
            <a:spAutoFit/>
          </a:bodyPr>
          <a:lstStyle/>
          <a:p>
            <a:r>
              <a:rPr lang="en-US" sz="1600" dirty="0" smtClean="0"/>
              <a:t>K</a:t>
            </a:r>
            <a:r>
              <a:rPr lang="en-US" sz="1600" baseline="-25000" dirty="0" smtClean="0"/>
              <a:t>1</a:t>
            </a:r>
            <a:r>
              <a:rPr lang="en-US" sz="1600" dirty="0" smtClean="0"/>
              <a:t>/</a:t>
            </a:r>
            <a:r>
              <a:rPr lang="en-US" sz="1600" dirty="0" smtClean="0">
                <a:latin typeface="Symbol" charset="2"/>
                <a:cs typeface="Symbol" charset="2"/>
              </a:rPr>
              <a:t>a</a:t>
            </a:r>
            <a:r>
              <a:rPr lang="en-US" sz="1600" baseline="-25000" dirty="0" smtClean="0"/>
              <a:t>12</a:t>
            </a:r>
            <a:endParaRPr lang="en-US" sz="1600" baseline="-25000" dirty="0"/>
          </a:p>
        </p:txBody>
      </p:sp>
      <p:sp>
        <p:nvSpPr>
          <p:cNvPr id="12" name="TextBox 11"/>
          <p:cNvSpPr txBox="1"/>
          <p:nvPr/>
        </p:nvSpPr>
        <p:spPr>
          <a:xfrm>
            <a:off x="2514600" y="6019800"/>
            <a:ext cx="724477" cy="338554"/>
          </a:xfrm>
          <a:prstGeom prst="rect">
            <a:avLst/>
          </a:prstGeom>
          <a:noFill/>
        </p:spPr>
        <p:txBody>
          <a:bodyPr wrap="none" rtlCol="0">
            <a:spAutoFit/>
          </a:bodyPr>
          <a:lstStyle/>
          <a:p>
            <a:r>
              <a:rPr lang="en-US" sz="1600" dirty="0" smtClean="0"/>
              <a:t>K</a:t>
            </a:r>
            <a:r>
              <a:rPr lang="en-US" sz="1600" baseline="-25000" dirty="0"/>
              <a:t>2</a:t>
            </a:r>
            <a:r>
              <a:rPr lang="en-US" sz="1600" dirty="0" smtClean="0"/>
              <a:t>/</a:t>
            </a:r>
            <a:r>
              <a:rPr lang="en-US" sz="1600" dirty="0" smtClean="0">
                <a:latin typeface="Symbol" charset="2"/>
                <a:cs typeface="Symbol" charset="2"/>
              </a:rPr>
              <a:t>a</a:t>
            </a:r>
            <a:r>
              <a:rPr lang="en-US" sz="1600" baseline="-25000" dirty="0" smtClean="0"/>
              <a:t>21</a:t>
            </a:r>
            <a:endParaRPr lang="en-US" sz="1600" baseline="-25000" dirty="0"/>
          </a:p>
        </p:txBody>
      </p:sp>
      <p:sp>
        <p:nvSpPr>
          <p:cNvPr id="13" name="TextBox 12"/>
          <p:cNvSpPr txBox="1"/>
          <p:nvPr/>
        </p:nvSpPr>
        <p:spPr>
          <a:xfrm rot="16200000">
            <a:off x="4573884" y="4878684"/>
            <a:ext cx="724477" cy="338554"/>
          </a:xfrm>
          <a:prstGeom prst="rect">
            <a:avLst/>
          </a:prstGeom>
          <a:noFill/>
        </p:spPr>
        <p:txBody>
          <a:bodyPr wrap="none" rtlCol="0">
            <a:spAutoFit/>
          </a:bodyPr>
          <a:lstStyle/>
          <a:p>
            <a:r>
              <a:rPr lang="en-US" sz="1600" dirty="0" smtClean="0"/>
              <a:t>K</a:t>
            </a:r>
            <a:r>
              <a:rPr lang="en-US" sz="1600" baseline="-25000" dirty="0" smtClean="0"/>
              <a:t>1</a:t>
            </a:r>
            <a:r>
              <a:rPr lang="en-US" sz="1600" dirty="0" smtClean="0"/>
              <a:t>/</a:t>
            </a:r>
            <a:r>
              <a:rPr lang="en-US" sz="1600" dirty="0" smtClean="0">
                <a:latin typeface="Symbol" charset="2"/>
                <a:cs typeface="Symbol" charset="2"/>
              </a:rPr>
              <a:t>a</a:t>
            </a:r>
            <a:r>
              <a:rPr lang="en-US" sz="1600" baseline="-25000" dirty="0" smtClean="0"/>
              <a:t>12</a:t>
            </a:r>
            <a:endParaRPr lang="en-US" sz="1600" baseline="-25000" dirty="0"/>
          </a:p>
        </p:txBody>
      </p:sp>
      <p:sp>
        <p:nvSpPr>
          <p:cNvPr id="14" name="TextBox 13"/>
          <p:cNvSpPr txBox="1"/>
          <p:nvPr/>
        </p:nvSpPr>
        <p:spPr>
          <a:xfrm>
            <a:off x="7239000" y="6062246"/>
            <a:ext cx="724477" cy="338554"/>
          </a:xfrm>
          <a:prstGeom prst="rect">
            <a:avLst/>
          </a:prstGeom>
          <a:noFill/>
        </p:spPr>
        <p:txBody>
          <a:bodyPr wrap="none" rtlCol="0">
            <a:spAutoFit/>
          </a:bodyPr>
          <a:lstStyle/>
          <a:p>
            <a:r>
              <a:rPr lang="en-US" sz="1600" dirty="0" smtClean="0"/>
              <a:t>K</a:t>
            </a:r>
            <a:r>
              <a:rPr lang="en-US" sz="1600" baseline="-25000" dirty="0"/>
              <a:t>2</a:t>
            </a:r>
            <a:r>
              <a:rPr lang="en-US" sz="1600" dirty="0" smtClean="0"/>
              <a:t>/</a:t>
            </a:r>
            <a:r>
              <a:rPr lang="en-US" sz="1600" dirty="0" smtClean="0">
                <a:latin typeface="Symbol" charset="2"/>
                <a:cs typeface="Symbol" charset="2"/>
              </a:rPr>
              <a:t>a</a:t>
            </a:r>
            <a:r>
              <a:rPr lang="en-US" sz="1600" baseline="-25000" dirty="0" smtClean="0"/>
              <a:t>21</a:t>
            </a:r>
            <a:endParaRPr lang="en-US" sz="1600" baseline="-25000" dirty="0"/>
          </a:p>
        </p:txBody>
      </p:sp>
    </p:spTree>
    <p:extLst>
      <p:ext uri="{BB962C8B-B14F-4D97-AF65-F5344CB8AC3E}">
        <p14:creationId xmlns:p14="http://schemas.microsoft.com/office/powerpoint/2010/main" val="243486087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65" name="Text Box 12"/>
          <p:cNvSpPr txBox="1">
            <a:spLocks noChangeArrowheads="1"/>
          </p:cNvSpPr>
          <p:nvPr/>
        </p:nvSpPr>
        <p:spPr bwMode="auto">
          <a:xfrm>
            <a:off x="3657600" y="2158424"/>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BIOLOGY</a:t>
            </a:r>
            <a:endParaRPr lang="en-US" sz="3200" dirty="0">
              <a:latin typeface="Arial"/>
              <a:cs typeface="Arial"/>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752600" y="4901624"/>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MATH</a:t>
            </a:r>
            <a:endParaRPr lang="en-US" sz="3200" dirty="0">
              <a:latin typeface="Arial"/>
              <a:cs typeface="Arial"/>
            </a:endParaRPr>
          </a:p>
        </p:txBody>
      </p:sp>
      <p:sp>
        <p:nvSpPr>
          <p:cNvPr id="3" name="TextBox 2"/>
          <p:cNvSpPr txBox="1"/>
          <p:nvPr/>
        </p:nvSpPr>
        <p:spPr>
          <a:xfrm>
            <a:off x="5410200" y="4901624"/>
            <a:ext cx="2282992" cy="584776"/>
          </a:xfrm>
          <a:prstGeom prst="rect">
            <a:avLst/>
          </a:prstGeom>
          <a:noFill/>
        </p:spPr>
        <p:txBody>
          <a:bodyPr wrap="square" rtlCol="0">
            <a:spAutoFit/>
          </a:bodyPr>
          <a:lstStyle/>
          <a:p>
            <a:r>
              <a:rPr lang="en-US" sz="3200" dirty="0" smtClean="0">
                <a:latin typeface="Arial"/>
                <a:cs typeface="Arial"/>
              </a:rPr>
              <a:t>GRAPHS</a:t>
            </a:r>
            <a:endParaRPr lang="en-US" sz="3200" dirty="0">
              <a:latin typeface="Arial"/>
              <a:cs typeface="Arial"/>
            </a:endParaRPr>
          </a:p>
        </p:txBody>
      </p:sp>
      <p:cxnSp>
        <p:nvCxnSpPr>
          <p:cNvPr id="5" name="Straight Arrow Connector 4"/>
          <p:cNvCxnSpPr>
            <a:endCxn id="9" idx="0"/>
          </p:cNvCxnSpPr>
          <p:nvPr/>
        </p:nvCxnSpPr>
        <p:spPr bwMode="auto">
          <a:xfrm flipH="1">
            <a:off x="2476500" y="2844224"/>
            <a:ext cx="1485900" cy="205740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3" name="Straight Arrow Connector 12"/>
          <p:cNvCxnSpPr>
            <a:stCxn id="3" idx="1"/>
            <a:endCxn id="9" idx="3"/>
          </p:cNvCxnSpPr>
          <p:nvPr/>
        </p:nvCxnSpPr>
        <p:spPr bwMode="auto">
          <a:xfrm flipH="1">
            <a:off x="3200400" y="5194012"/>
            <a:ext cx="2209800" cy="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9" name="Straight Arrow Connector 18"/>
          <p:cNvCxnSpPr>
            <a:stCxn id="19465" idx="2"/>
            <a:endCxn id="3" idx="0"/>
          </p:cNvCxnSpPr>
          <p:nvPr/>
        </p:nvCxnSpPr>
        <p:spPr bwMode="auto">
          <a:xfrm>
            <a:off x="4724400" y="2743200"/>
            <a:ext cx="1827296" cy="2158424"/>
          </a:xfrm>
          <a:prstGeom prst="straightConnector1">
            <a:avLst/>
          </a:prstGeom>
          <a:solidFill>
            <a:schemeClr val="accent1"/>
          </a:solidFill>
          <a:ln w="76200" cap="flat" cmpd="sng" algn="ctr">
            <a:solidFill>
              <a:schemeClr val="tx1"/>
            </a:solidFill>
            <a:prstDash val="solid"/>
            <a:round/>
            <a:headEnd type="arrow"/>
            <a:tailEnd type="arrow"/>
          </a:ln>
          <a:effectLst/>
        </p:spPr>
      </p:cxnSp>
      <p:sp>
        <p:nvSpPr>
          <p:cNvPr id="17" name="TextBox 16"/>
          <p:cNvSpPr txBox="1"/>
          <p:nvPr/>
        </p:nvSpPr>
        <p:spPr>
          <a:xfrm>
            <a:off x="1371600" y="914400"/>
            <a:ext cx="7083425" cy="954107"/>
          </a:xfrm>
          <a:prstGeom prst="rect">
            <a:avLst/>
          </a:prstGeom>
          <a:noFill/>
        </p:spPr>
        <p:txBody>
          <a:bodyPr wrap="square" rtlCol="0">
            <a:spAutoFit/>
          </a:bodyPr>
          <a:lstStyle/>
          <a:p>
            <a:r>
              <a:rPr lang="en-US" sz="2800" dirty="0" smtClean="0">
                <a:latin typeface="Arial"/>
                <a:cs typeface="Arial"/>
              </a:rPr>
              <a:t>We are going to delve into competition stuff for awhile.  Remember:</a:t>
            </a:r>
            <a:endParaRPr lang="en-US" sz="2800" dirty="0">
              <a:latin typeface="Arial"/>
              <a:cs typeface="Arial"/>
            </a:endParaRPr>
          </a:p>
        </p:txBody>
      </p:sp>
    </p:spTree>
    <p:extLst>
      <p:ext uri="{BB962C8B-B14F-4D97-AF65-F5344CB8AC3E}">
        <p14:creationId xmlns:p14="http://schemas.microsoft.com/office/powerpoint/2010/main" val="17811333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10594"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6"/>
          <p:cNvSpPr txBox="1">
            <a:spLocks noChangeArrowheads="1"/>
          </p:cNvSpPr>
          <p:nvPr/>
        </p:nvSpPr>
        <p:spPr bwMode="auto">
          <a:xfrm>
            <a:off x="685800" y="609600"/>
            <a:ext cx="8229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38138" indent="-2984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u="sng" dirty="0">
                <a:latin typeface="Arial" charset="0"/>
                <a:cs typeface="Arial" charset="0"/>
              </a:rPr>
              <a:t>Study Guide Items from Lecture </a:t>
            </a:r>
            <a:r>
              <a:rPr lang="en-US" sz="2000" u="sng" dirty="0" smtClean="0">
                <a:latin typeface="Arial" charset="0"/>
                <a:cs typeface="Arial" charset="0"/>
              </a:rPr>
              <a:t>10</a:t>
            </a:r>
            <a:endParaRPr lang="en-US" sz="2000" u="sng" dirty="0">
              <a:latin typeface="Arial" charset="0"/>
              <a:cs typeface="Arial" charset="0"/>
            </a:endParaRPr>
          </a:p>
          <a:p>
            <a:pPr algn="l"/>
            <a:endParaRPr lang="en-US" sz="2000" dirty="0">
              <a:latin typeface="Arial" charset="0"/>
              <a:cs typeface="Arial" charset="0"/>
            </a:endParaRPr>
          </a:p>
          <a:p>
            <a:pPr algn="l"/>
            <a:r>
              <a:rPr lang="en-US" sz="2000" u="sng" dirty="0">
                <a:latin typeface="Arial" charset="0"/>
                <a:cs typeface="Arial" charset="0"/>
              </a:rPr>
              <a:t>Terms:</a:t>
            </a:r>
            <a:endParaRPr lang="en-US" sz="2000" dirty="0">
              <a:latin typeface="Arial" charset="0"/>
              <a:cs typeface="Arial" charset="0"/>
            </a:endParaRPr>
          </a:p>
          <a:p>
            <a:pPr lvl="1" algn="l">
              <a:buFont typeface="Arial" charset="0"/>
              <a:buChar char="•"/>
              <a:tabLst>
                <a:tab pos="3660775" algn="l"/>
                <a:tab pos="4008438" algn="l"/>
              </a:tabLst>
            </a:pPr>
            <a:r>
              <a:rPr lang="en-US" sz="2000" dirty="0" smtClean="0">
                <a:latin typeface="Arial" charset="0"/>
                <a:cs typeface="Arial" charset="0"/>
              </a:rPr>
              <a:t>Biomes</a:t>
            </a:r>
            <a:r>
              <a:rPr lang="en-US" sz="2000" dirty="0">
                <a:latin typeface="Arial" charset="0"/>
                <a:cs typeface="Arial" charset="0"/>
              </a:rPr>
              <a:t>	•	</a:t>
            </a:r>
            <a:r>
              <a:rPr lang="en-US" sz="2000" dirty="0" err="1">
                <a:latin typeface="Arial" charset="0"/>
                <a:cs typeface="Arial" charset="0"/>
              </a:rPr>
              <a:t>ammensalism</a:t>
            </a:r>
            <a:endParaRPr lang="en-US" sz="2000" dirty="0">
              <a:latin typeface="Arial" charset="0"/>
              <a:cs typeface="Arial" charset="0"/>
            </a:endParaRPr>
          </a:p>
          <a:p>
            <a:pPr lvl="1" algn="l">
              <a:buFont typeface="Arial" charset="0"/>
              <a:buChar char="•"/>
              <a:tabLst>
                <a:tab pos="3660775" algn="l"/>
                <a:tab pos="4008438" algn="l"/>
              </a:tabLst>
            </a:pPr>
            <a:r>
              <a:rPr lang="en-US" sz="2000" dirty="0" smtClean="0">
                <a:latin typeface="Arial" charset="0"/>
                <a:cs typeface="Arial" charset="0"/>
              </a:rPr>
              <a:t>Competition</a:t>
            </a:r>
            <a:r>
              <a:rPr lang="en-US" sz="2000" dirty="0">
                <a:latin typeface="Arial" charset="0"/>
                <a:cs typeface="Arial" charset="0"/>
              </a:rPr>
              <a:t>	•	mutualism</a:t>
            </a:r>
            <a:endParaRPr lang="en-US" sz="2000" dirty="0" smtClean="0">
              <a:latin typeface="Arial" charset="0"/>
              <a:cs typeface="Arial" charset="0"/>
            </a:endParaRPr>
          </a:p>
          <a:p>
            <a:pPr lvl="1" algn="l">
              <a:buFont typeface="Arial" charset="0"/>
              <a:buChar char="•"/>
              <a:tabLst>
                <a:tab pos="3660775" algn="l"/>
                <a:tab pos="4008438" algn="l"/>
              </a:tabLst>
            </a:pPr>
            <a:r>
              <a:rPr lang="en-US" sz="2000" dirty="0" smtClean="0">
                <a:latin typeface="Arial" charset="0"/>
                <a:cs typeface="Arial" charset="0"/>
              </a:rPr>
              <a:t>Resource competition</a:t>
            </a:r>
            <a:r>
              <a:rPr lang="en-US" sz="2000" dirty="0">
                <a:latin typeface="Arial" charset="0"/>
                <a:cs typeface="Arial" charset="0"/>
              </a:rPr>
              <a:t>	•	</a:t>
            </a:r>
            <a:r>
              <a:rPr lang="en-US" sz="2000" dirty="0" smtClean="0">
                <a:latin typeface="Arial" charset="0"/>
                <a:cs typeface="Arial" charset="0"/>
              </a:rPr>
              <a:t>interference competition</a:t>
            </a:r>
            <a:endParaRPr lang="en-US" sz="2000" dirty="0">
              <a:latin typeface="Arial" charset="0"/>
              <a:cs typeface="Arial" charset="0"/>
            </a:endParaRPr>
          </a:p>
          <a:p>
            <a:pPr lvl="1" algn="l">
              <a:buFont typeface="Arial" charset="0"/>
              <a:buChar char="•"/>
              <a:tabLst>
                <a:tab pos="3660775" algn="l"/>
                <a:tab pos="4008438" algn="l"/>
              </a:tabLst>
            </a:pPr>
            <a:r>
              <a:rPr lang="en-US" sz="2000" dirty="0" smtClean="0">
                <a:latin typeface="Arial" charset="0"/>
                <a:cs typeface="Arial" charset="0"/>
              </a:rPr>
              <a:t>Symbiosis	•</a:t>
            </a:r>
            <a:r>
              <a:rPr lang="en-US" sz="2000" dirty="0">
                <a:latin typeface="Arial" charset="0"/>
                <a:cs typeface="Arial" charset="0"/>
              </a:rPr>
              <a:t>	</a:t>
            </a:r>
            <a:r>
              <a:rPr lang="en-US" sz="2000" dirty="0" smtClean="0">
                <a:latin typeface="Arial" charset="0"/>
                <a:cs typeface="Arial" charset="0"/>
              </a:rPr>
              <a:t>isocline</a:t>
            </a:r>
          </a:p>
          <a:p>
            <a:pPr lvl="1" algn="l">
              <a:buFont typeface="Arial" charset="0"/>
              <a:buChar char="•"/>
              <a:tabLst>
                <a:tab pos="3660775" algn="l"/>
                <a:tab pos="4008438" algn="l"/>
              </a:tabLst>
            </a:pPr>
            <a:r>
              <a:rPr lang="en-US" sz="2000" dirty="0" smtClean="0">
                <a:latin typeface="Arial" charset="0"/>
                <a:cs typeface="Arial" charset="0"/>
              </a:rPr>
              <a:t>Commensalism	</a:t>
            </a:r>
            <a:endParaRPr lang="en-US" sz="2000" dirty="0">
              <a:latin typeface="Arial" charset="0"/>
              <a:cs typeface="Arial" charset="0"/>
            </a:endParaRPr>
          </a:p>
          <a:p>
            <a:pPr lvl="1" algn="l"/>
            <a:endParaRPr lang="en-US" sz="2000" dirty="0">
              <a:latin typeface="Arial" charset="0"/>
              <a:cs typeface="Arial" charset="0"/>
            </a:endParaRPr>
          </a:p>
          <a:p>
            <a:pPr algn="l"/>
            <a:r>
              <a:rPr lang="en-US" sz="2000" u="sng" dirty="0">
                <a:latin typeface="Arial" charset="0"/>
                <a:cs typeface="Arial" charset="0"/>
              </a:rPr>
              <a:t>Concepts:</a:t>
            </a:r>
          </a:p>
          <a:p>
            <a:pPr lvl="1" algn="l">
              <a:buFont typeface="Arial" charset="0"/>
              <a:buChar char="•"/>
            </a:pPr>
            <a:r>
              <a:rPr lang="en-US" sz="2000" dirty="0">
                <a:latin typeface="Arial" charset="0"/>
                <a:cs typeface="Arial" charset="0"/>
              </a:rPr>
              <a:t>Causes and names of major biomes</a:t>
            </a:r>
          </a:p>
          <a:p>
            <a:pPr lvl="1" algn="l">
              <a:buFont typeface="Arial" charset="0"/>
              <a:buChar char="•"/>
            </a:pPr>
            <a:r>
              <a:rPr lang="en-US" sz="2000" dirty="0" smtClean="0">
                <a:latin typeface="Arial" charset="0"/>
                <a:cs typeface="Arial" charset="0"/>
              </a:rPr>
              <a:t>Types </a:t>
            </a:r>
            <a:r>
              <a:rPr lang="en-US" sz="2000" dirty="0">
                <a:latin typeface="Arial" charset="0"/>
                <a:cs typeface="Arial" charset="0"/>
              </a:rPr>
              <a:t>of species </a:t>
            </a:r>
            <a:r>
              <a:rPr lang="en-US" sz="2000" dirty="0" smtClean="0">
                <a:latin typeface="Arial" charset="0"/>
                <a:cs typeface="Arial" charset="0"/>
              </a:rPr>
              <a:t>interactions</a:t>
            </a:r>
          </a:p>
          <a:p>
            <a:pPr lvl="1" algn="l">
              <a:buFont typeface="Arial" charset="0"/>
              <a:buChar char="•"/>
            </a:pPr>
            <a:r>
              <a:rPr lang="en-US" sz="2000" dirty="0" smtClean="0">
                <a:latin typeface="Arial" charset="0"/>
                <a:cs typeface="Arial" charset="0"/>
              </a:rPr>
              <a:t>Isoclines and predicting the outcome of competition</a:t>
            </a:r>
            <a:endParaRPr lang="en-US" sz="2000" dirty="0">
              <a:latin typeface="Arial" charset="0"/>
              <a:cs typeface="Arial" charset="0"/>
            </a:endParaRPr>
          </a:p>
          <a:p>
            <a:pPr lvl="1" algn="l"/>
            <a:endParaRPr lang="en-US" altLang="ja-JP" sz="2000" dirty="0">
              <a:latin typeface="Arial" charset="0"/>
              <a:cs typeface="Arial" charset="0"/>
            </a:endParaRPr>
          </a:p>
          <a:p>
            <a:pPr lvl="1" algn="l"/>
            <a:r>
              <a:rPr lang="en-US" sz="2000" u="sng" dirty="0">
                <a:latin typeface="Arial" charset="0"/>
                <a:cs typeface="Arial" charset="0"/>
              </a:rPr>
              <a:t>Case Studies:</a:t>
            </a:r>
          </a:p>
          <a:p>
            <a:pPr lvl="1" algn="l">
              <a:buFont typeface="Arial" charset="0"/>
              <a:buChar char="•"/>
              <a:tabLst>
                <a:tab pos="3660775" algn="l"/>
                <a:tab pos="4008438" algn="l"/>
              </a:tabLst>
            </a:pPr>
            <a:r>
              <a:rPr lang="en-US" sz="2000" dirty="0" smtClean="0">
                <a:latin typeface="Arial" charset="0"/>
                <a:cs typeface="Arial" charset="0"/>
              </a:rPr>
              <a:t>Climate change induced niche shifts in California birds</a:t>
            </a:r>
          </a:p>
          <a:p>
            <a:pPr lvl="1" algn="l">
              <a:buFont typeface="Arial" charset="0"/>
              <a:buChar char="•"/>
              <a:tabLst>
                <a:tab pos="3660775" algn="l"/>
                <a:tab pos="4008438" algn="l"/>
              </a:tabLst>
            </a:pPr>
            <a:r>
              <a:rPr lang="en-US" sz="2000" dirty="0" smtClean="0">
                <a:latin typeface="Arial" charset="0"/>
                <a:cs typeface="Arial" charset="0"/>
              </a:rPr>
              <a:t>Connell’s </a:t>
            </a:r>
            <a:r>
              <a:rPr lang="en-US" sz="2000" dirty="0">
                <a:latin typeface="Arial" charset="0"/>
                <a:cs typeface="Arial" charset="0"/>
              </a:rPr>
              <a:t>barnacles</a:t>
            </a:r>
          </a:p>
          <a:p>
            <a:pPr lvl="1" algn="l">
              <a:buFont typeface="Arial" charset="0"/>
              <a:buChar char="•"/>
              <a:tabLst>
                <a:tab pos="3660775" algn="l"/>
                <a:tab pos="4008438" algn="l"/>
              </a:tabLst>
            </a:pPr>
            <a:r>
              <a:rPr lang="en-US" sz="2000" dirty="0" err="1" smtClean="0">
                <a:latin typeface="Arial" charset="0"/>
                <a:cs typeface="Arial" charset="0"/>
              </a:rPr>
              <a:t>Tansley’s</a:t>
            </a:r>
            <a:r>
              <a:rPr lang="en-US" sz="2000" dirty="0" smtClean="0">
                <a:latin typeface="Arial" charset="0"/>
                <a:cs typeface="Arial" charset="0"/>
              </a:rPr>
              <a:t> plants on soils</a:t>
            </a:r>
          </a:p>
          <a:p>
            <a:pPr lvl="1" algn="l">
              <a:buFont typeface="Arial" charset="0"/>
              <a:buChar char="•"/>
              <a:tabLst>
                <a:tab pos="3660775" algn="l"/>
                <a:tab pos="4008438" algn="l"/>
              </a:tabLst>
            </a:pPr>
            <a:r>
              <a:rPr lang="en-US" sz="2000" dirty="0" err="1" smtClean="0">
                <a:latin typeface="Arial" charset="0"/>
                <a:cs typeface="Arial" charset="0"/>
              </a:rPr>
              <a:t>Gause’s</a:t>
            </a:r>
            <a:r>
              <a:rPr lang="en-US" sz="2000" dirty="0" smtClean="0">
                <a:latin typeface="Arial" charset="0"/>
                <a:cs typeface="Arial" charset="0"/>
              </a:rPr>
              <a:t> protozoa and competitive exclusion</a:t>
            </a:r>
            <a:endParaRPr lang="en-US" sz="2000" dirty="0">
              <a:latin typeface="Arial" charset="0"/>
              <a:cs typeface="Arial" charset="0"/>
            </a:endParaRPr>
          </a:p>
        </p:txBody>
      </p:sp>
    </p:spTree>
    <p:extLst>
      <p:ext uri="{BB962C8B-B14F-4D97-AF65-F5344CB8AC3E}">
        <p14:creationId xmlns:p14="http://schemas.microsoft.com/office/powerpoint/2010/main" val="20022561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5538" name="Rectangle 6"/>
          <p:cNvSpPr>
            <a:spLocks noChangeArrowheads="1"/>
          </p:cNvSpPr>
          <p:nvPr/>
        </p:nvSpPr>
        <p:spPr bwMode="auto">
          <a:xfrm>
            <a:off x="914400" y="1143000"/>
            <a:ext cx="7086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341313" algn="l"/>
              </a:tabLst>
            </a:pPr>
            <a:r>
              <a:rPr lang="en-US" sz="2000" dirty="0">
                <a:latin typeface="Arial" charset="0"/>
              </a:rPr>
              <a:t>	The abiotic conditions, especially water, light, and temperature, are important at at least </a:t>
            </a:r>
            <a:r>
              <a:rPr lang="en-US" sz="2000" u="sng" dirty="0">
                <a:latin typeface="Arial" charset="0"/>
              </a:rPr>
              <a:t>two different scales</a:t>
            </a:r>
            <a:r>
              <a:rPr lang="en-US" sz="2000" dirty="0">
                <a:latin typeface="Arial" charset="0"/>
              </a:rPr>
              <a:t>.  </a:t>
            </a:r>
            <a:r>
              <a:rPr lang="en-US" sz="2000" u="sng" dirty="0">
                <a:latin typeface="Arial" charset="0"/>
              </a:rPr>
              <a:t>First</a:t>
            </a:r>
            <a:r>
              <a:rPr lang="en-US" sz="2000" dirty="0">
                <a:latin typeface="Arial" charset="0"/>
              </a:rPr>
              <a:t>, large patterns in abiotic conditions define climate and biomes.  </a:t>
            </a:r>
            <a:r>
              <a:rPr lang="en-US" sz="2000" u="sng" dirty="0">
                <a:latin typeface="Arial" charset="0"/>
              </a:rPr>
              <a:t>Second</a:t>
            </a:r>
            <a:r>
              <a:rPr lang="en-US" sz="2000" dirty="0">
                <a:latin typeface="Arial" charset="0"/>
              </a:rPr>
              <a:t>, abiotic conditions in a given area help to determine the fundamental niche of species.  We can describe the niche using the descriptors of populations already learned. </a:t>
            </a:r>
          </a:p>
          <a:p>
            <a:pPr algn="l">
              <a:tabLst>
                <a:tab pos="341313" algn="l"/>
              </a:tabLst>
            </a:pPr>
            <a:endParaRPr lang="en-US" sz="2000" dirty="0">
              <a:latin typeface="Arial" charset="0"/>
            </a:endParaRPr>
          </a:p>
          <a:p>
            <a:pPr algn="l">
              <a:tabLst>
                <a:tab pos="341313" algn="l"/>
              </a:tabLst>
            </a:pPr>
            <a:r>
              <a:rPr lang="en-US" sz="2000" dirty="0">
                <a:latin typeface="Arial" charset="0"/>
              </a:rPr>
              <a:t>	Finally, note that species both respond to and influence abiotic conditions, which in turn can help or hurt the species around them.  For example, one plant takes up water, which leaves less water for surrounding plants.</a:t>
            </a:r>
          </a:p>
          <a:p>
            <a:pPr algn="l">
              <a:tabLst>
                <a:tab pos="341313" algn="l"/>
              </a:tabLst>
            </a:pPr>
            <a:endParaRPr lang="en-US" sz="2000" dirty="0">
              <a:latin typeface="Arial" charset="0"/>
            </a:endParaRPr>
          </a:p>
          <a:p>
            <a:pPr algn="l">
              <a:tabLst>
                <a:tab pos="341313" algn="l"/>
              </a:tabLst>
            </a:pPr>
            <a:r>
              <a:rPr lang="en-US" sz="2000" dirty="0">
                <a:latin typeface="Arial" charset="0"/>
              </a:rPr>
              <a:t>These are species interactions – the next topic for the course.</a:t>
            </a:r>
          </a:p>
          <a:p>
            <a:pPr algn="l">
              <a:tabLst>
                <a:tab pos="341313" algn="l"/>
              </a:tabLst>
            </a:pPr>
            <a:endParaRPr lang="en-US" sz="2000" dirty="0">
              <a:latin typeface="Arial" charset="0"/>
            </a:endParaRPr>
          </a:p>
        </p:txBody>
      </p:sp>
      <p:pic>
        <p:nvPicPr>
          <p:cNvPr id="65539" name="Picture 8"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285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1202" name="Object 2"/>
          <p:cNvGraphicFramePr>
            <a:graphicFrameLocks noChangeAspect="1"/>
          </p:cNvGraphicFramePr>
          <p:nvPr/>
        </p:nvGraphicFramePr>
        <p:xfrm>
          <a:off x="2819400" y="1338263"/>
          <a:ext cx="5638800" cy="4681537"/>
        </p:xfrm>
        <a:graphic>
          <a:graphicData uri="http://schemas.openxmlformats.org/presentationml/2006/ole">
            <mc:AlternateContent xmlns:mc="http://schemas.openxmlformats.org/markup-compatibility/2006">
              <mc:Choice xmlns:v="urn:schemas-microsoft-com:vml" Requires="v">
                <p:oleObj spid="_x0000_s3102" name="Document" r:id="rId5" imgW="3289300" imgH="2730500" progId="Word.Document.8">
                  <p:embed/>
                </p:oleObj>
              </mc:Choice>
              <mc:Fallback>
                <p:oleObj name="Document" r:id="rId5" imgW="3289300" imgH="27305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338263"/>
                        <a:ext cx="5638800" cy="468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1203" name="Picture 7" descr="EcologyTop"/>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04800" y="1981200"/>
            <a:ext cx="24669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On land, we can use the large-scale patterns of temperature and rainfall to define broad vegetation types, called </a:t>
            </a:r>
            <a:r>
              <a:rPr lang="ja-JP" altLang="en-US" sz="2000">
                <a:latin typeface="Arial" charset="0"/>
              </a:rPr>
              <a:t>“</a:t>
            </a:r>
            <a:r>
              <a:rPr lang="en-US" altLang="ja-JP" sz="2000">
                <a:solidFill>
                  <a:srgbClr val="FF0000"/>
                </a:solidFill>
                <a:latin typeface="Arial" charset="0"/>
              </a:rPr>
              <a:t>biomes</a:t>
            </a:r>
            <a:r>
              <a:rPr lang="en-US" altLang="ja-JP" sz="2000">
                <a:latin typeface="Arial" charset="0"/>
              </a:rPr>
              <a:t>.</a:t>
            </a:r>
            <a:r>
              <a:rPr lang="ja-JP" altLang="en-US" sz="2000">
                <a:latin typeface="Arial" charset="0"/>
              </a:rPr>
              <a:t>”</a:t>
            </a:r>
            <a:endParaRPr lang="en-US" sz="2000">
              <a:latin typeface="Arial" charset="0"/>
            </a:endParaRPr>
          </a:p>
        </p:txBody>
      </p:sp>
    </p:spTree>
    <p:extLst>
      <p:ext uri="{BB962C8B-B14F-4D97-AF65-F5344CB8AC3E}">
        <p14:creationId xmlns:p14="http://schemas.microsoft.com/office/powerpoint/2010/main" val="938049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533400" y="838200"/>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C.	</a:t>
            </a:r>
            <a:r>
              <a:rPr lang="en-US" sz="2000" dirty="0" smtClean="0">
                <a:solidFill>
                  <a:srgbClr val="FF0000"/>
                </a:solidFill>
                <a:latin typeface="Arial" charset="0"/>
              </a:rPr>
              <a:t>Biomes </a:t>
            </a:r>
            <a:r>
              <a:rPr lang="en-US" sz="2000" dirty="0">
                <a:solidFill>
                  <a:srgbClr val="FF0000"/>
                </a:solidFill>
                <a:latin typeface="Arial" charset="0"/>
              </a:rPr>
              <a:t>= large geographic areas that are characterized by</a:t>
            </a:r>
          </a:p>
          <a:p>
            <a:pPr algn="l">
              <a:tabLst>
                <a:tab pos="454025" algn="l"/>
                <a:tab pos="920750" algn="l"/>
                <a:tab pos="1373188" algn="l"/>
                <a:tab pos="1828800" algn="l"/>
                <a:tab pos="2284413" algn="l"/>
                <a:tab pos="2738438" algn="l"/>
              </a:tabLst>
            </a:pPr>
            <a:r>
              <a:rPr lang="en-US" sz="2000" dirty="0">
                <a:solidFill>
                  <a:srgbClr val="FF0000"/>
                </a:solidFill>
                <a:latin typeface="Arial" charset="0"/>
              </a:rPr>
              <a:t>			distinct types of plant species, maintained by </a:t>
            </a:r>
          </a:p>
          <a:p>
            <a:pPr algn="l">
              <a:tabLst>
                <a:tab pos="454025" algn="l"/>
                <a:tab pos="920750" algn="l"/>
                <a:tab pos="1373188" algn="l"/>
                <a:tab pos="1828800" algn="l"/>
                <a:tab pos="2284413" algn="l"/>
                <a:tab pos="2738438" algn="l"/>
              </a:tabLst>
            </a:pPr>
            <a:r>
              <a:rPr lang="en-US" sz="2000" dirty="0">
                <a:solidFill>
                  <a:srgbClr val="FF0000"/>
                </a:solidFill>
                <a:latin typeface="Arial" charset="0"/>
              </a:rPr>
              <a:t>			the climatic conditions of the region (mostly precipitation </a:t>
            </a:r>
          </a:p>
          <a:p>
            <a:pPr algn="l">
              <a:tabLst>
                <a:tab pos="454025" algn="l"/>
                <a:tab pos="920750" algn="l"/>
                <a:tab pos="1373188" algn="l"/>
                <a:tab pos="1828800" algn="l"/>
                <a:tab pos="2284413" algn="l"/>
                <a:tab pos="2738438" algn="l"/>
              </a:tabLst>
            </a:pPr>
            <a:r>
              <a:rPr lang="en-US" sz="2000" dirty="0">
                <a:solidFill>
                  <a:srgbClr val="FF0000"/>
                </a:solidFill>
                <a:latin typeface="Arial" charset="0"/>
              </a:rPr>
              <a:t>			and temperature.</a:t>
            </a:r>
          </a:p>
          <a:p>
            <a:pPr algn="l">
              <a:tabLst>
                <a:tab pos="454025" algn="l"/>
                <a:tab pos="920750" algn="l"/>
                <a:tab pos="1373188" algn="l"/>
                <a:tab pos="1828800" algn="l"/>
                <a:tab pos="2284413" algn="l"/>
                <a:tab pos="2738438" algn="l"/>
              </a:tabLst>
            </a:pPr>
            <a:r>
              <a:rPr lang="en-US" sz="2000" dirty="0">
                <a:latin typeface="Arial" charset="0"/>
              </a:rPr>
              <a:t>	</a:t>
            </a:r>
          </a:p>
        </p:txBody>
      </p:sp>
      <p:sp>
        <p:nvSpPr>
          <p:cNvPr id="6144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1443" name="Picture 6"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373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3250" name="Picture 7"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00" y="533400"/>
            <a:ext cx="89154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2974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4217</TotalTime>
  <Words>2084</Words>
  <Application>Microsoft Macintosh PowerPoint</Application>
  <PresentationFormat>On-screen Show (4:3)</PresentationFormat>
  <Paragraphs>496</Paragraphs>
  <Slides>53</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Blank Presentation</vt:lpstr>
      <vt:lpstr>Document</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208</cp:revision>
  <dcterms:created xsi:type="dcterms:W3CDTF">2010-10-05T13:27:42Z</dcterms:created>
  <dcterms:modified xsi:type="dcterms:W3CDTF">2016-10-11T21:35:44Z</dcterms:modified>
</cp:coreProperties>
</file>