
<file path=[Content_Types].xml><?xml version="1.0" encoding="utf-8"?>
<Types xmlns="http://schemas.openxmlformats.org/package/2006/content-types">
  <Default Extension="xml" ContentType="application/xml"/>
  <Default Extension="doc" ContentType="application/msword"/>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8"/>
  </p:notesMasterIdLst>
  <p:sldIdLst>
    <p:sldId id="511" r:id="rId2"/>
    <p:sldId id="513" r:id="rId3"/>
    <p:sldId id="535" r:id="rId4"/>
    <p:sldId id="578" r:id="rId5"/>
    <p:sldId id="579" r:id="rId6"/>
    <p:sldId id="536" r:id="rId7"/>
    <p:sldId id="537" r:id="rId8"/>
    <p:sldId id="538" r:id="rId9"/>
    <p:sldId id="539" r:id="rId10"/>
    <p:sldId id="540" r:id="rId11"/>
    <p:sldId id="541" r:id="rId12"/>
    <p:sldId id="542" r:id="rId13"/>
    <p:sldId id="543" r:id="rId14"/>
    <p:sldId id="544" r:id="rId15"/>
    <p:sldId id="545" r:id="rId16"/>
    <p:sldId id="546" r:id="rId17"/>
    <p:sldId id="547" r:id="rId18"/>
    <p:sldId id="548" r:id="rId19"/>
    <p:sldId id="549" r:id="rId20"/>
    <p:sldId id="550" r:id="rId21"/>
    <p:sldId id="551" r:id="rId22"/>
    <p:sldId id="552" r:id="rId23"/>
    <p:sldId id="553" r:id="rId24"/>
    <p:sldId id="554" r:id="rId25"/>
    <p:sldId id="555" r:id="rId26"/>
    <p:sldId id="556" r:id="rId27"/>
    <p:sldId id="567" r:id="rId28"/>
    <p:sldId id="568" r:id="rId29"/>
    <p:sldId id="569" r:id="rId30"/>
    <p:sldId id="570" r:id="rId31"/>
    <p:sldId id="571" r:id="rId32"/>
    <p:sldId id="572" r:id="rId33"/>
    <p:sldId id="573" r:id="rId34"/>
    <p:sldId id="574" r:id="rId35"/>
    <p:sldId id="575" r:id="rId36"/>
    <p:sldId id="576" r:id="rId37"/>
    <p:sldId id="577" r:id="rId38"/>
    <p:sldId id="580" r:id="rId39"/>
    <p:sldId id="581" r:id="rId40"/>
    <p:sldId id="582" r:id="rId41"/>
    <p:sldId id="583" r:id="rId42"/>
    <p:sldId id="584" r:id="rId43"/>
    <p:sldId id="585" r:id="rId44"/>
    <p:sldId id="586" r:id="rId45"/>
    <p:sldId id="587" r:id="rId46"/>
    <p:sldId id="566" r:id="rId47"/>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ctr"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ctr"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ctr"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ctr"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489" autoAdjust="0"/>
    <p:restoredTop sz="94660"/>
  </p:normalViewPr>
  <p:slideViewPr>
    <p:cSldViewPr>
      <p:cViewPr varScale="1">
        <p:scale>
          <a:sx n="100" d="100"/>
          <a:sy n="100" d="100"/>
        </p:scale>
        <p:origin x="-37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6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1372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72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72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1372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B943FC2-DB8D-9B4A-99DC-86E2CC45A448}" type="slidenum">
              <a:rPr lang="en-US"/>
              <a:pPr>
                <a:defRPr/>
              </a:pPr>
              <a:t>‹#›</a:t>
            </a:fld>
            <a:endParaRPr lang="en-US"/>
          </a:p>
        </p:txBody>
      </p:sp>
    </p:spTree>
    <p:extLst>
      <p:ext uri="{BB962C8B-B14F-4D97-AF65-F5344CB8AC3E}">
        <p14:creationId xmlns:p14="http://schemas.microsoft.com/office/powerpoint/2010/main" val="13043600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ＭＳ Ｐゴシック" pitchFamily="36" charset="-128"/>
      </a:defRPr>
    </a:lvl1pPr>
    <a:lvl2pPr marL="457200"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mn-cs"/>
      </a:defRPr>
    </a:lvl2pPr>
    <a:lvl3pPr marL="914400"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mn-cs"/>
      </a:defRPr>
    </a:lvl3pPr>
    <a:lvl4pPr marL="1371600"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mn-cs"/>
      </a:defRPr>
    </a:lvl4pPr>
    <a:lvl5pPr marL="1828800"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5626E8D-EED0-5F40-BDC5-BA4FC166D7F2}" type="slidenum">
              <a:rPr lang="en-US" sz="1200"/>
              <a:pPr/>
              <a:t>1</a:t>
            </a:fld>
            <a:endParaRPr lang="en-US" sz="1200"/>
          </a:p>
        </p:txBody>
      </p:sp>
      <p:sp>
        <p:nvSpPr>
          <p:cNvPr id="15362" name="Rectangle 2"/>
          <p:cNvSpPr>
            <a:spLocks noGrp="1" noRot="1" noChangeAspect="1" noChangeArrowheads="1"/>
          </p:cNvSpPr>
          <p:nvPr>
            <p:ph type="sldImg"/>
          </p:nvPr>
        </p:nvSpPr>
        <p:spPr>
          <a:solidFill>
            <a:srgbClr val="FFFFFF"/>
          </a:solidFill>
          <a:ln/>
        </p:spPr>
      </p:sp>
      <p:sp>
        <p:nvSpPr>
          <p:cNvPr id="153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err="1" smtClean="0"/>
              <a:t>Omics</a:t>
            </a:r>
            <a:r>
              <a:rPr lang="en-US" dirty="0" smtClean="0"/>
              <a:t> aims at the collective characterization and quantification of pools of biological molecules that translate into the structure, function, and dynamics of an organism or organisms.</a:t>
            </a:r>
            <a:endParaRPr lang="en-US" dirty="0">
              <a:latin typeface="Times"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81421D1-6F8D-B848-89E7-7161C7F11103}" type="slidenum">
              <a:rPr lang="en-US" sz="1200"/>
              <a:pPr/>
              <a:t>10</a:t>
            </a:fld>
            <a:endParaRPr lang="en-US" sz="12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87119A6-75AF-0F49-924B-DDDDFEC85B9F}" type="slidenum">
              <a:rPr lang="en-US" sz="1200"/>
              <a:pPr/>
              <a:t>11</a:t>
            </a:fld>
            <a:endParaRPr lang="en-US" sz="120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latin typeface="Times" charset="0"/>
                <a:ea typeface="ＭＳ Ｐゴシック" charset="0"/>
                <a:cs typeface="ＭＳ Ｐゴシック" charset="0"/>
              </a:rPr>
              <a:t>Now</a:t>
            </a:r>
            <a:r>
              <a:rPr lang="en-US" baseline="0" dirty="0" smtClean="0">
                <a:latin typeface="Times" charset="0"/>
                <a:ea typeface="ＭＳ Ｐゴシック" charset="0"/>
                <a:cs typeface="ＭＳ Ｐゴシック" charset="0"/>
              </a:rPr>
              <a:t> go to temperature and beer for undergrads to show 2-dimensions</a:t>
            </a:r>
            <a:endParaRPr lang="en-US" dirty="0">
              <a:latin typeface="Times"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A8E1A70-E950-2047-8120-1D259C431FD9}" type="slidenum">
              <a:rPr lang="en-US" sz="1200"/>
              <a:pPr/>
              <a:t>12</a:t>
            </a:fld>
            <a:endParaRPr lang="en-US" sz="120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6DFDD18-618E-254A-A3EA-F802D0462527}" type="slidenum">
              <a:rPr lang="en-US" sz="1200"/>
              <a:pPr/>
              <a:t>13</a:t>
            </a:fld>
            <a:endParaRPr lang="en-US" sz="120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784BCAA-555D-3D41-9398-24EDCC23DE9E}" type="slidenum">
              <a:rPr lang="en-US" sz="1200"/>
              <a:pPr/>
              <a:t>14</a:t>
            </a:fld>
            <a:endParaRPr lang="en-US" sz="120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C372142-2AD2-4B4A-B9CD-553F801FD02B}" type="slidenum">
              <a:rPr lang="en-US" sz="1200"/>
              <a:pPr/>
              <a:t>15</a:t>
            </a:fld>
            <a:endParaRPr lang="en-US" sz="120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A468644-9526-FA49-AB97-33B46B4126F7}" type="slidenum">
              <a:rPr lang="en-US" sz="1200"/>
              <a:pPr/>
              <a:t>16</a:t>
            </a:fld>
            <a:endParaRPr lang="en-US" sz="120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27B74D3-35F5-5649-BD72-9363DACAEA9E}" type="slidenum">
              <a:rPr lang="en-US" sz="1200"/>
              <a:pPr/>
              <a:t>17</a:t>
            </a:fld>
            <a:endParaRPr lang="en-US" sz="120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0FA0BD8-E067-9741-806B-4BAB698B67A6}" type="slidenum">
              <a:rPr lang="en-US" sz="1200"/>
              <a:pPr/>
              <a:t>18</a:t>
            </a:fld>
            <a:endParaRPr lang="en-US" sz="1200"/>
          </a:p>
        </p:txBody>
      </p:sp>
      <p:sp>
        <p:nvSpPr>
          <p:cNvPr id="46082" name="Rectangle 2"/>
          <p:cNvSpPr>
            <a:spLocks noGrp="1" noRot="1" noChangeAspect="1" noChangeArrowheads="1"/>
          </p:cNvSpPr>
          <p:nvPr>
            <p:ph type="sldImg"/>
          </p:nvPr>
        </p:nvSpPr>
        <p:spPr>
          <a:solidFill>
            <a:srgbClr val="FFFFFF"/>
          </a:solidFill>
          <a:ln/>
        </p:spPr>
      </p:sp>
      <p:sp>
        <p:nvSpPr>
          <p:cNvPr id="460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86DA082-F8DF-6A46-8A9B-08587DC6E6D7}" type="slidenum">
              <a:rPr lang="en-US" sz="1200"/>
              <a:pPr/>
              <a:t>19</a:t>
            </a:fld>
            <a:endParaRPr lang="en-US" sz="120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D410A947-23F5-664D-8A61-BAF333834A44}" type="slidenum">
              <a:rPr lang="en-US" sz="1200"/>
              <a:pPr/>
              <a:t>2</a:t>
            </a:fld>
            <a:endParaRPr lang="en-US" sz="12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E42B475-7C20-8C44-90E1-BF5267EC6651}" type="slidenum">
              <a:rPr lang="en-US" sz="1200"/>
              <a:pPr/>
              <a:t>20</a:t>
            </a:fld>
            <a:endParaRPr lang="en-US" sz="1200"/>
          </a:p>
        </p:txBody>
      </p:sp>
      <p:sp>
        <p:nvSpPr>
          <p:cNvPr id="50178" name="Rectangle 1026"/>
          <p:cNvSpPr>
            <a:spLocks noGrp="1" noRot="1" noChangeAspect="1" noChangeArrowheads="1" noTextEdit="1"/>
          </p:cNvSpPr>
          <p:nvPr>
            <p:ph type="sldImg"/>
          </p:nvPr>
        </p:nvSpPr>
        <p:spPr>
          <a:ln/>
        </p:spPr>
      </p:sp>
      <p:sp>
        <p:nvSpPr>
          <p:cNvPr id="5017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DA54FEA-A0F0-1A48-BB51-4646B5ECB968}" type="slidenum">
              <a:rPr lang="en-US" sz="1200"/>
              <a:pPr/>
              <a:t>21</a:t>
            </a:fld>
            <a:endParaRPr lang="en-US" sz="120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B7A6E69-13DD-004A-B135-2436DCC5F98E}" type="slidenum">
              <a:rPr lang="en-US" sz="1200"/>
              <a:pPr/>
              <a:t>22</a:t>
            </a:fld>
            <a:endParaRPr lang="en-US" sz="120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B7A6E69-13DD-004A-B135-2436DCC5F98E}" type="slidenum">
              <a:rPr lang="en-US" sz="1200"/>
              <a:pPr/>
              <a:t>23</a:t>
            </a:fld>
            <a:endParaRPr lang="en-US" sz="120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B7A6E69-13DD-004A-B135-2436DCC5F98E}" type="slidenum">
              <a:rPr lang="en-US" sz="1200"/>
              <a:pPr/>
              <a:t>24</a:t>
            </a:fld>
            <a:endParaRPr lang="en-US" sz="120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B7A6E69-13DD-004A-B135-2436DCC5F98E}" type="slidenum">
              <a:rPr lang="en-US" sz="1200"/>
              <a:pPr/>
              <a:t>25</a:t>
            </a:fld>
            <a:endParaRPr lang="en-US" sz="120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latin typeface="Times" charset="0"/>
                <a:ea typeface="ＭＳ Ｐゴシック" charset="0"/>
                <a:cs typeface="ＭＳ Ｐゴシック" charset="0"/>
              </a:rPr>
              <a:t>Deer and elk have coexisted for a while,</a:t>
            </a:r>
            <a:r>
              <a:rPr lang="en-US" baseline="0" dirty="0" smtClean="0">
                <a:latin typeface="Times" charset="0"/>
                <a:ea typeface="ＭＳ Ｐゴシック" charset="0"/>
                <a:cs typeface="ＭＳ Ｐゴシック" charset="0"/>
              </a:rPr>
              <a:t> with more deer in forests and more elk in grasslands. But, will cattle cause problems?  </a:t>
            </a:r>
          </a:p>
          <a:p>
            <a:endParaRPr lang="en-US" baseline="0" dirty="0" smtClean="0">
              <a:latin typeface="Times" charset="0"/>
              <a:ea typeface="ＭＳ Ｐゴシック" charset="0"/>
              <a:cs typeface="ＭＳ Ｐゴシック" charset="0"/>
            </a:endParaRPr>
          </a:p>
          <a:p>
            <a:r>
              <a:rPr lang="en-US" baseline="0" dirty="0" smtClean="0">
                <a:latin typeface="Times" charset="0"/>
                <a:ea typeface="ＭＳ Ｐゴシック" charset="0"/>
                <a:cs typeface="ＭＳ Ｐゴシック" charset="0"/>
              </a:rPr>
              <a:t>Maybe during the spring and summer, but not in the autumn.</a:t>
            </a:r>
            <a:endParaRPr lang="en-US" dirty="0">
              <a:latin typeface="Times"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6B3B03B-BB32-284A-8E8D-78955C082DD1}" type="slidenum">
              <a:rPr lang="en-US" sz="1200"/>
              <a:pPr/>
              <a:t>26</a:t>
            </a:fld>
            <a:endParaRPr lang="en-US" sz="120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BACF7E5-F506-A243-8773-66747421C2FC}" type="slidenum">
              <a:rPr lang="en-US" sz="1200"/>
              <a:pPr/>
              <a:t>27</a:t>
            </a:fld>
            <a:endParaRPr lang="en-US"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BACF7E5-F506-A243-8773-66747421C2FC}" type="slidenum">
              <a:rPr lang="en-US" sz="1200"/>
              <a:pPr/>
              <a:t>28</a:t>
            </a:fld>
            <a:endParaRPr lang="en-US"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A05783C-59AB-2045-8A2D-ACE9382F2EE1}" type="slidenum">
              <a:rPr lang="en-US" sz="1200"/>
              <a:pPr/>
              <a:t>29</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D410A947-23F5-664D-8A61-BAF333834A44}" type="slidenum">
              <a:rPr lang="en-US" sz="1200"/>
              <a:pPr/>
              <a:t>3</a:t>
            </a:fld>
            <a:endParaRPr lang="en-US" sz="12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4475C1E2-6AA9-D74D-B9E7-EDFC5C9FAA03}" type="slidenum">
              <a:rPr lang="en-US" sz="1200"/>
              <a:pPr/>
              <a:t>30</a:t>
            </a:fld>
            <a:endParaRPr lang="en-US" sz="1200"/>
          </a:p>
        </p:txBody>
      </p:sp>
      <p:sp>
        <p:nvSpPr>
          <p:cNvPr id="21506" name="Rectangle 1026"/>
          <p:cNvSpPr>
            <a:spLocks noGrp="1" noRot="1" noChangeAspect="1" noChangeArrowheads="1" noTextEdit="1"/>
          </p:cNvSpPr>
          <p:nvPr>
            <p:ph type="sldImg"/>
          </p:nvPr>
        </p:nvSpPr>
        <p:spPr>
          <a:ln/>
        </p:spPr>
      </p:sp>
      <p:sp>
        <p:nvSpPr>
          <p:cNvPr id="2150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4475C1E2-6AA9-D74D-B9E7-EDFC5C9FAA03}" type="slidenum">
              <a:rPr lang="en-US" sz="1200"/>
              <a:pPr/>
              <a:t>31</a:t>
            </a:fld>
            <a:endParaRPr lang="en-US" sz="1200"/>
          </a:p>
        </p:txBody>
      </p:sp>
      <p:sp>
        <p:nvSpPr>
          <p:cNvPr id="21506" name="Rectangle 1026"/>
          <p:cNvSpPr>
            <a:spLocks noGrp="1" noRot="1" noChangeAspect="1" noChangeArrowheads="1" noTextEdit="1"/>
          </p:cNvSpPr>
          <p:nvPr>
            <p:ph type="sldImg"/>
          </p:nvPr>
        </p:nvSpPr>
        <p:spPr>
          <a:ln/>
        </p:spPr>
      </p:sp>
      <p:sp>
        <p:nvSpPr>
          <p:cNvPr id="2150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DF48534-673E-034E-A60E-95B5B421E2BB}" type="slidenum">
              <a:rPr lang="en-US" sz="1200"/>
              <a:pPr/>
              <a:t>32</a:t>
            </a:fld>
            <a:endParaRPr lang="en-US"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DF48534-673E-034E-A60E-95B5B421E2BB}" type="slidenum">
              <a:rPr lang="en-US" sz="1200"/>
              <a:pPr/>
              <a:t>33</a:t>
            </a:fld>
            <a:endParaRPr lang="en-US"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001B140-12E9-3C4C-A3C9-E8BFE42E07D5}" type="slidenum">
              <a:rPr lang="en-US" sz="1200"/>
              <a:pPr/>
              <a:t>34</a:t>
            </a:fld>
            <a:endParaRPr lang="en-US" sz="1200"/>
          </a:p>
        </p:txBody>
      </p:sp>
      <p:sp>
        <p:nvSpPr>
          <p:cNvPr id="25602" name="Rectangle 1026"/>
          <p:cNvSpPr>
            <a:spLocks noGrp="1" noRot="1" noChangeAspect="1" noChangeArrowheads="1" noTextEdit="1"/>
          </p:cNvSpPr>
          <p:nvPr>
            <p:ph type="sldImg"/>
          </p:nvPr>
        </p:nvSpPr>
        <p:spPr>
          <a:ln/>
        </p:spPr>
      </p:sp>
      <p:sp>
        <p:nvSpPr>
          <p:cNvPr id="2560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B2BDB73-6203-A544-BF82-0B9FE5127F12}" type="slidenum">
              <a:rPr lang="en-US" sz="1200"/>
              <a:pPr/>
              <a:t>35</a:t>
            </a:fld>
            <a:endParaRPr lang="en-US" sz="120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3F5323E-4C74-3142-9672-F1847DF23C17}" type="slidenum">
              <a:rPr lang="en-US" sz="1200"/>
              <a:pPr/>
              <a:t>36</a:t>
            </a:fld>
            <a:endParaRPr lang="en-US" sz="12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2739EF3-5927-9A43-B4F3-229ACB4F73A9}" type="slidenum">
              <a:rPr lang="en-US" sz="1200"/>
              <a:pPr/>
              <a:t>37</a:t>
            </a:fld>
            <a:endParaRPr lang="en-US" sz="1200"/>
          </a:p>
        </p:txBody>
      </p:sp>
      <p:sp>
        <p:nvSpPr>
          <p:cNvPr id="31746" name="Rectangle 1026"/>
          <p:cNvSpPr>
            <a:spLocks noGrp="1" noRot="1" noChangeAspect="1" noChangeArrowheads="1" noTextEdit="1"/>
          </p:cNvSpPr>
          <p:nvPr>
            <p:ph type="sldImg"/>
          </p:nvPr>
        </p:nvSpPr>
        <p:spPr>
          <a:ln/>
        </p:spPr>
      </p:sp>
      <p:sp>
        <p:nvSpPr>
          <p:cNvPr id="3174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10E9D70-A8BF-8345-B723-CC1799598440}" type="slidenum">
              <a:rPr lang="en-US" sz="1200"/>
              <a:pPr/>
              <a:t>46</a:t>
            </a:fld>
            <a:endParaRPr lang="en-US" sz="120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D410A947-23F5-664D-8A61-BAF333834A44}" type="slidenum">
              <a:rPr lang="en-US" sz="1200"/>
              <a:pPr/>
              <a:t>4</a:t>
            </a:fld>
            <a:endParaRPr lang="en-US" sz="12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D410A947-23F5-664D-8A61-BAF333834A44}" type="slidenum">
              <a:rPr lang="en-US" sz="1200"/>
              <a:pPr/>
              <a:t>5</a:t>
            </a:fld>
            <a:endParaRPr lang="en-US" sz="120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BD254C5-5660-9941-A0E1-DB1608DC9D91}" type="slidenum">
              <a:rPr lang="en-US" sz="1200"/>
              <a:pPr/>
              <a:t>6</a:t>
            </a:fld>
            <a:endParaRPr lang="en-US"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49A95CD-5144-4C4E-9880-392F9A4A5A4A}" type="slidenum">
              <a:rPr lang="en-US" sz="1200"/>
              <a:pPr/>
              <a:t>7</a:t>
            </a:fld>
            <a:endParaRPr lang="en-US"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4093407-8FCD-C64B-8B27-D0623F2AB490}" type="slidenum">
              <a:rPr lang="en-US" sz="1200"/>
              <a:pPr/>
              <a:t>8</a:t>
            </a:fld>
            <a:endParaRPr lang="en-US"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221E191-846C-284D-AA7F-66ADB0191A17}" type="slidenum">
              <a:rPr lang="en-US" sz="1200"/>
              <a:pPr/>
              <a:t>9</a:t>
            </a:fld>
            <a:endParaRPr lang="en-US" sz="120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B2AE62-94E5-9340-AD18-8876A75D2339}" type="slidenum">
              <a:rPr lang="en-US"/>
              <a:pPr>
                <a:defRPr/>
              </a:pPr>
              <a:t>‹#›</a:t>
            </a:fld>
            <a:endParaRPr lang="en-US"/>
          </a:p>
        </p:txBody>
      </p:sp>
    </p:spTree>
    <p:extLst>
      <p:ext uri="{BB962C8B-B14F-4D97-AF65-F5344CB8AC3E}">
        <p14:creationId xmlns:p14="http://schemas.microsoft.com/office/powerpoint/2010/main" val="3622332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007219-6F0E-3E48-B03E-8AB30FD73DB1}" type="slidenum">
              <a:rPr lang="en-US"/>
              <a:pPr>
                <a:defRPr/>
              </a:pPr>
              <a:t>‹#›</a:t>
            </a:fld>
            <a:endParaRPr lang="en-US"/>
          </a:p>
        </p:txBody>
      </p:sp>
    </p:spTree>
    <p:extLst>
      <p:ext uri="{BB962C8B-B14F-4D97-AF65-F5344CB8AC3E}">
        <p14:creationId xmlns:p14="http://schemas.microsoft.com/office/powerpoint/2010/main" val="2880595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3D2AB4-C94B-364B-BE4F-8ABFB89DBFBE}" type="slidenum">
              <a:rPr lang="en-US"/>
              <a:pPr>
                <a:defRPr/>
              </a:pPr>
              <a:t>‹#›</a:t>
            </a:fld>
            <a:endParaRPr lang="en-US"/>
          </a:p>
        </p:txBody>
      </p:sp>
    </p:spTree>
    <p:extLst>
      <p:ext uri="{BB962C8B-B14F-4D97-AF65-F5344CB8AC3E}">
        <p14:creationId xmlns:p14="http://schemas.microsoft.com/office/powerpoint/2010/main" val="391789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B37CB6-D8B0-B241-9336-C0E2BBFC0666}" type="slidenum">
              <a:rPr lang="en-US"/>
              <a:pPr>
                <a:defRPr/>
              </a:pPr>
              <a:t>‹#›</a:t>
            </a:fld>
            <a:endParaRPr lang="en-US"/>
          </a:p>
        </p:txBody>
      </p:sp>
    </p:spTree>
    <p:extLst>
      <p:ext uri="{BB962C8B-B14F-4D97-AF65-F5344CB8AC3E}">
        <p14:creationId xmlns:p14="http://schemas.microsoft.com/office/powerpoint/2010/main" val="4116164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237CCC-8968-554C-99FF-3C5C8F955267}" type="slidenum">
              <a:rPr lang="en-US"/>
              <a:pPr>
                <a:defRPr/>
              </a:pPr>
              <a:t>‹#›</a:t>
            </a:fld>
            <a:endParaRPr lang="en-US"/>
          </a:p>
        </p:txBody>
      </p:sp>
    </p:spTree>
    <p:extLst>
      <p:ext uri="{BB962C8B-B14F-4D97-AF65-F5344CB8AC3E}">
        <p14:creationId xmlns:p14="http://schemas.microsoft.com/office/powerpoint/2010/main" val="3695823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C6426F-90F6-3544-9519-78933CDB7D5B}" type="slidenum">
              <a:rPr lang="en-US"/>
              <a:pPr>
                <a:defRPr/>
              </a:pPr>
              <a:t>‹#›</a:t>
            </a:fld>
            <a:endParaRPr lang="en-US"/>
          </a:p>
        </p:txBody>
      </p:sp>
    </p:spTree>
    <p:extLst>
      <p:ext uri="{BB962C8B-B14F-4D97-AF65-F5344CB8AC3E}">
        <p14:creationId xmlns:p14="http://schemas.microsoft.com/office/powerpoint/2010/main" val="3345891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7B83D09-45BF-9747-8385-C4471DD36796}" type="slidenum">
              <a:rPr lang="en-US"/>
              <a:pPr>
                <a:defRPr/>
              </a:pPr>
              <a:t>‹#›</a:t>
            </a:fld>
            <a:endParaRPr lang="en-US"/>
          </a:p>
        </p:txBody>
      </p:sp>
    </p:spTree>
    <p:extLst>
      <p:ext uri="{BB962C8B-B14F-4D97-AF65-F5344CB8AC3E}">
        <p14:creationId xmlns:p14="http://schemas.microsoft.com/office/powerpoint/2010/main" val="1159893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3793BA8-5054-5843-8E6A-E1EB9082F209}" type="slidenum">
              <a:rPr lang="en-US"/>
              <a:pPr>
                <a:defRPr/>
              </a:pPr>
              <a:t>‹#›</a:t>
            </a:fld>
            <a:endParaRPr lang="en-US"/>
          </a:p>
        </p:txBody>
      </p:sp>
    </p:spTree>
    <p:extLst>
      <p:ext uri="{BB962C8B-B14F-4D97-AF65-F5344CB8AC3E}">
        <p14:creationId xmlns:p14="http://schemas.microsoft.com/office/powerpoint/2010/main" val="3247746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90A52A5-9269-484D-B320-475B19BAA4FA}" type="slidenum">
              <a:rPr lang="en-US"/>
              <a:pPr>
                <a:defRPr/>
              </a:pPr>
              <a:t>‹#›</a:t>
            </a:fld>
            <a:endParaRPr lang="en-US"/>
          </a:p>
        </p:txBody>
      </p:sp>
    </p:spTree>
    <p:extLst>
      <p:ext uri="{BB962C8B-B14F-4D97-AF65-F5344CB8AC3E}">
        <p14:creationId xmlns:p14="http://schemas.microsoft.com/office/powerpoint/2010/main" val="1330607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B0F1F0-0320-154D-AB58-00B6438BB973}" type="slidenum">
              <a:rPr lang="en-US"/>
              <a:pPr>
                <a:defRPr/>
              </a:pPr>
              <a:t>‹#›</a:t>
            </a:fld>
            <a:endParaRPr lang="en-US"/>
          </a:p>
        </p:txBody>
      </p:sp>
    </p:spTree>
    <p:extLst>
      <p:ext uri="{BB962C8B-B14F-4D97-AF65-F5344CB8AC3E}">
        <p14:creationId xmlns:p14="http://schemas.microsoft.com/office/powerpoint/2010/main" val="3953163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4FEFED-23D1-7241-94B2-F137931729D3}" type="slidenum">
              <a:rPr lang="en-US"/>
              <a:pPr>
                <a:defRPr/>
              </a:pPr>
              <a:t>‹#›</a:t>
            </a:fld>
            <a:endParaRPr lang="en-US"/>
          </a:p>
        </p:txBody>
      </p:sp>
    </p:spTree>
    <p:extLst>
      <p:ext uri="{BB962C8B-B14F-4D97-AF65-F5344CB8AC3E}">
        <p14:creationId xmlns:p14="http://schemas.microsoft.com/office/powerpoint/2010/main" val="1966567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35BDD76-BF75-1946-871E-4BB1E8AB3A7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6" charset="-128"/>
          <a:cs typeface="ＭＳ Ｐゴシック" pitchFamily="36" charset="-128"/>
        </a:defRPr>
      </a:lvl1pPr>
      <a:lvl2pPr algn="ctr" rtl="0" eaLnBrk="0" fontAlgn="base" hangingPunct="0">
        <a:spcBef>
          <a:spcPct val="0"/>
        </a:spcBef>
        <a:spcAft>
          <a:spcPct val="0"/>
        </a:spcAft>
        <a:defRPr sz="4400">
          <a:solidFill>
            <a:schemeClr val="tx2"/>
          </a:solidFill>
          <a:latin typeface="Times" pitchFamily="36" charset="0"/>
          <a:ea typeface="ＭＳ Ｐゴシック" pitchFamily="36" charset="-128"/>
          <a:cs typeface="ＭＳ Ｐゴシック" pitchFamily="36" charset="-128"/>
        </a:defRPr>
      </a:lvl2pPr>
      <a:lvl3pPr algn="ctr" rtl="0" eaLnBrk="0" fontAlgn="base" hangingPunct="0">
        <a:spcBef>
          <a:spcPct val="0"/>
        </a:spcBef>
        <a:spcAft>
          <a:spcPct val="0"/>
        </a:spcAft>
        <a:defRPr sz="4400">
          <a:solidFill>
            <a:schemeClr val="tx2"/>
          </a:solidFill>
          <a:latin typeface="Times" pitchFamily="36" charset="0"/>
          <a:ea typeface="ＭＳ Ｐゴシック" pitchFamily="36" charset="-128"/>
          <a:cs typeface="ＭＳ Ｐゴシック" pitchFamily="36" charset="-128"/>
        </a:defRPr>
      </a:lvl3pPr>
      <a:lvl4pPr algn="ctr" rtl="0" eaLnBrk="0" fontAlgn="base" hangingPunct="0">
        <a:spcBef>
          <a:spcPct val="0"/>
        </a:spcBef>
        <a:spcAft>
          <a:spcPct val="0"/>
        </a:spcAft>
        <a:defRPr sz="4400">
          <a:solidFill>
            <a:schemeClr val="tx2"/>
          </a:solidFill>
          <a:latin typeface="Times" pitchFamily="36" charset="0"/>
          <a:ea typeface="ＭＳ Ｐゴシック" pitchFamily="36" charset="-128"/>
          <a:cs typeface="ＭＳ Ｐゴシック" pitchFamily="36" charset="-128"/>
        </a:defRPr>
      </a:lvl4pPr>
      <a:lvl5pPr algn="ctr" rtl="0" eaLnBrk="0" fontAlgn="base" hangingPunct="0">
        <a:spcBef>
          <a:spcPct val="0"/>
        </a:spcBef>
        <a:spcAft>
          <a:spcPct val="0"/>
        </a:spcAft>
        <a:defRPr sz="4400">
          <a:solidFill>
            <a:schemeClr val="tx2"/>
          </a:solidFill>
          <a:latin typeface="Times" pitchFamily="36" charset="0"/>
          <a:ea typeface="ＭＳ Ｐゴシック" pitchFamily="36" charset="-128"/>
          <a:cs typeface="ＭＳ Ｐゴシック" pitchFamily="36" charset="-128"/>
        </a:defRPr>
      </a:lvl5pPr>
      <a:lvl6pPr marL="457200" algn="ctr" rtl="0" fontAlgn="base">
        <a:spcBef>
          <a:spcPct val="0"/>
        </a:spcBef>
        <a:spcAft>
          <a:spcPct val="0"/>
        </a:spcAft>
        <a:defRPr sz="4400">
          <a:solidFill>
            <a:schemeClr val="tx2"/>
          </a:solidFill>
          <a:latin typeface="Times" pitchFamily="36" charset="0"/>
        </a:defRPr>
      </a:lvl6pPr>
      <a:lvl7pPr marL="914400" algn="ctr" rtl="0" fontAlgn="base">
        <a:spcBef>
          <a:spcPct val="0"/>
        </a:spcBef>
        <a:spcAft>
          <a:spcPct val="0"/>
        </a:spcAft>
        <a:defRPr sz="4400">
          <a:solidFill>
            <a:schemeClr val="tx2"/>
          </a:solidFill>
          <a:latin typeface="Times" pitchFamily="36" charset="0"/>
        </a:defRPr>
      </a:lvl7pPr>
      <a:lvl8pPr marL="1371600" algn="ctr" rtl="0" fontAlgn="base">
        <a:spcBef>
          <a:spcPct val="0"/>
        </a:spcBef>
        <a:spcAft>
          <a:spcPct val="0"/>
        </a:spcAft>
        <a:defRPr sz="4400">
          <a:solidFill>
            <a:schemeClr val="tx2"/>
          </a:solidFill>
          <a:latin typeface="Times" pitchFamily="36" charset="0"/>
        </a:defRPr>
      </a:lvl8pPr>
      <a:lvl9pPr marL="1828800" algn="ctr" rtl="0" fontAlgn="base">
        <a:spcBef>
          <a:spcPct val="0"/>
        </a:spcBef>
        <a:spcAft>
          <a:spcPct val="0"/>
        </a:spcAft>
        <a:defRPr sz="4400">
          <a:solidFill>
            <a:schemeClr val="tx2"/>
          </a:solidFill>
          <a:latin typeface="Times" pitchFamily="3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6" charset="-128"/>
          <a:cs typeface="ＭＳ Ｐゴシック" pitchFamily="3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6"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36"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36"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36"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3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jpeg"/><Relationship Id="rId5"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1.jpeg"/><Relationship Id="rId5" Type="http://schemas.openxmlformats.org/officeDocument/2006/relationships/oleObject" Target="../embeddings/Microsoft_Word_97_-_2004_Document1.doc"/><Relationship Id="rId6" Type="http://schemas.openxmlformats.org/officeDocument/2006/relationships/image" Target="../media/image10.emf"/><Relationship Id="rId7" Type="http://schemas.openxmlformats.org/officeDocument/2006/relationships/image" Target="../media/image1.jpe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Microsoft_Word_97_-_2004_Document2.doc"/><Relationship Id="rId5" Type="http://schemas.openxmlformats.org/officeDocument/2006/relationships/image" Target="../media/image14.emf"/><Relationship Id="rId6" Type="http://schemas.openxmlformats.org/officeDocument/2006/relationships/image" Target="../media/image1.jpe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jpeg"/><Relationship Id="rId5"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jpeg"/><Relationship Id="rId5"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ChangeArrowheads="1"/>
          </p:cNvSpPr>
          <p:nvPr/>
        </p:nvSpPr>
        <p:spPr bwMode="auto">
          <a:xfrm>
            <a:off x="304800" y="685800"/>
            <a:ext cx="448003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2000" u="sng" dirty="0">
                <a:latin typeface="Arial"/>
                <a:cs typeface="Arial"/>
              </a:rPr>
              <a:t>9</a:t>
            </a:r>
            <a:r>
              <a:rPr lang="en-US" sz="2000" u="sng" dirty="0" smtClean="0">
                <a:latin typeface="Arial"/>
                <a:cs typeface="Arial"/>
              </a:rPr>
              <a:t>th </a:t>
            </a:r>
            <a:r>
              <a:rPr lang="en-US" sz="2000" u="sng" dirty="0">
                <a:latin typeface="Arial"/>
                <a:cs typeface="Arial"/>
              </a:rPr>
              <a:t>Lecture </a:t>
            </a:r>
            <a:r>
              <a:rPr lang="en-US" sz="2000" u="sng" dirty="0" smtClean="0">
                <a:latin typeface="Arial"/>
                <a:cs typeface="Arial"/>
              </a:rPr>
              <a:t>– October 6, 2016</a:t>
            </a:r>
            <a:endParaRPr lang="en-US" sz="2000" dirty="0">
              <a:latin typeface="Arial"/>
              <a:cs typeface="Arial"/>
            </a:endParaRPr>
          </a:p>
          <a:p>
            <a:pPr marL="222250" indent="-222250" algn="l"/>
            <a:endParaRPr lang="en-US" sz="2000" dirty="0" smtClean="0">
              <a:latin typeface="Arial"/>
              <a:cs typeface="Arial"/>
            </a:endParaRPr>
          </a:p>
          <a:p>
            <a:pPr marL="222250" indent="-222250" algn="l"/>
            <a:r>
              <a:rPr lang="en-US" sz="2000" dirty="0" smtClean="0">
                <a:latin typeface="Arial"/>
                <a:cs typeface="Arial"/>
              </a:rPr>
              <a:t>--	exam average was ~ 72</a:t>
            </a:r>
          </a:p>
        </p:txBody>
      </p:sp>
      <p:sp>
        <p:nvSpPr>
          <p:cNvPr id="8" name="Rectangle 1029"/>
          <p:cNvSpPr>
            <a:spLocks noChangeArrowheads="1"/>
          </p:cNvSpPr>
          <p:nvPr/>
        </p:nvSpPr>
        <p:spPr bwMode="auto">
          <a:xfrm>
            <a:off x="304800" y="2125682"/>
            <a:ext cx="36576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i="1" dirty="0">
                <a:latin typeface="Arial"/>
                <a:cs typeface="Arial"/>
              </a:rPr>
              <a:t>Friday, October 7, 4:00 pm, 1024 KIN</a:t>
            </a:r>
            <a:r>
              <a:rPr lang="en-US" sz="1800" dirty="0">
                <a:latin typeface="Arial"/>
                <a:cs typeface="Arial"/>
              </a:rPr>
              <a:t>—ECOLOGY AND EVOLUTION </a:t>
            </a:r>
            <a:r>
              <a:rPr lang="en-US" sz="1800" dirty="0" smtClean="0">
                <a:latin typeface="Arial"/>
                <a:cs typeface="Arial"/>
              </a:rPr>
              <a:t>SEMINAR:</a:t>
            </a:r>
          </a:p>
          <a:p>
            <a:endParaRPr lang="en-US" sz="1800" dirty="0">
              <a:latin typeface="Arial"/>
              <a:cs typeface="Arial"/>
            </a:endParaRPr>
          </a:p>
          <a:p>
            <a:r>
              <a:rPr lang="en-US" sz="1800" dirty="0" smtClean="0">
                <a:latin typeface="Arial"/>
                <a:cs typeface="Arial"/>
              </a:rPr>
              <a:t>"</a:t>
            </a:r>
            <a:r>
              <a:rPr lang="en-US" sz="1800" dirty="0">
                <a:latin typeface="Arial"/>
                <a:cs typeface="Arial"/>
              </a:rPr>
              <a:t>Parental care, filial cannibalism, and the evolution of social behavior," </a:t>
            </a:r>
            <a:endParaRPr lang="en-US" sz="1800" dirty="0" smtClean="0">
              <a:latin typeface="Arial"/>
              <a:cs typeface="Arial"/>
            </a:endParaRPr>
          </a:p>
          <a:p>
            <a:endParaRPr lang="en-US" sz="1800" b="1" dirty="0">
              <a:latin typeface="Arial"/>
              <a:cs typeface="Arial"/>
            </a:endParaRPr>
          </a:p>
          <a:p>
            <a:r>
              <a:rPr lang="en-US" sz="1800" b="1" dirty="0" smtClean="0">
                <a:latin typeface="Arial"/>
                <a:cs typeface="Arial"/>
              </a:rPr>
              <a:t>Dr</a:t>
            </a:r>
            <a:r>
              <a:rPr lang="en-US" sz="1800" b="1" dirty="0">
                <a:latin typeface="Arial"/>
                <a:cs typeface="Arial"/>
              </a:rPr>
              <a:t>. Hope </a:t>
            </a:r>
            <a:r>
              <a:rPr lang="en-US" sz="1800" b="1" dirty="0" smtClean="0">
                <a:latin typeface="Arial"/>
                <a:cs typeface="Arial"/>
              </a:rPr>
              <a:t>Klug</a:t>
            </a:r>
            <a:endParaRPr lang="en-US" sz="1800" b="1" dirty="0">
              <a:latin typeface="Arial"/>
              <a:cs typeface="Arial"/>
            </a:endParaRPr>
          </a:p>
          <a:p>
            <a:endParaRPr lang="en-US" sz="1800" b="1" dirty="0" smtClean="0">
              <a:latin typeface="Arial"/>
              <a:cs typeface="Arial"/>
            </a:endParaRPr>
          </a:p>
          <a:p>
            <a:r>
              <a:rPr lang="en-US" sz="1800" b="1" i="1" dirty="0" smtClean="0">
                <a:latin typeface="Arial"/>
                <a:cs typeface="Arial"/>
              </a:rPr>
              <a:t>Department </a:t>
            </a:r>
            <a:r>
              <a:rPr lang="en-US" sz="1800" b="1" i="1" dirty="0">
                <a:latin typeface="Arial"/>
                <a:cs typeface="Arial"/>
              </a:rPr>
              <a:t>of Biology, Geology and Environmental Science, University of </a:t>
            </a:r>
            <a:r>
              <a:rPr lang="en-US" sz="1800" b="1" i="1" dirty="0" smtClean="0">
                <a:latin typeface="Arial"/>
                <a:cs typeface="Arial"/>
              </a:rPr>
              <a:t>Tennessee</a:t>
            </a:r>
            <a:endParaRPr lang="en-US" sz="1800" i="1" dirty="0">
              <a:latin typeface="Arial"/>
              <a:cs typeface="Arial"/>
            </a:endParaRPr>
          </a:p>
        </p:txBody>
      </p:sp>
      <p:sp>
        <p:nvSpPr>
          <p:cNvPr id="10" name="TextBox 9"/>
          <p:cNvSpPr txBox="1"/>
          <p:nvPr/>
        </p:nvSpPr>
        <p:spPr>
          <a:xfrm>
            <a:off x="4191000" y="5105400"/>
            <a:ext cx="4800600" cy="923330"/>
          </a:xfrm>
          <a:prstGeom prst="rect">
            <a:avLst/>
          </a:prstGeom>
          <a:noFill/>
        </p:spPr>
        <p:txBody>
          <a:bodyPr wrap="square" rtlCol="0">
            <a:spAutoFit/>
          </a:bodyPr>
          <a:lstStyle/>
          <a:p>
            <a:r>
              <a:rPr lang="en-US" sz="1800" dirty="0" smtClean="0">
                <a:latin typeface="Arial"/>
                <a:cs typeface="Arial"/>
              </a:rPr>
              <a:t>In banded mongoose, females will sometimes eat all the young that are not their own litter.</a:t>
            </a:r>
            <a:endParaRPr lang="en-US" sz="1800" dirty="0">
              <a:latin typeface="Arial"/>
              <a:cs typeface="Arial"/>
            </a:endParaRPr>
          </a:p>
        </p:txBody>
      </p:sp>
      <p:pic>
        <p:nvPicPr>
          <p:cNvPr id="2" name="Picture 1"/>
          <p:cNvPicPr>
            <a:picLocks noChangeAspect="1"/>
          </p:cNvPicPr>
          <p:nvPr/>
        </p:nvPicPr>
        <p:blipFill>
          <a:blip r:embed="rId4"/>
          <a:stretch>
            <a:fillRect/>
          </a:stretch>
        </p:blipFill>
        <p:spPr>
          <a:xfrm>
            <a:off x="3975866" y="1066800"/>
            <a:ext cx="5140989" cy="3429000"/>
          </a:xfrm>
          <a:prstGeom prst="rect">
            <a:avLst/>
          </a:prstGeom>
        </p:spPr>
      </p:pic>
    </p:spTree>
    <p:extLst>
      <p:ext uri="{BB962C8B-B14F-4D97-AF65-F5344CB8AC3E}">
        <p14:creationId xmlns:p14="http://schemas.microsoft.com/office/powerpoint/2010/main" val="40353985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ChangeArrowheads="1"/>
          </p:cNvSpPr>
          <p:nvPr/>
        </p:nvSpPr>
        <p:spPr bwMode="auto">
          <a:xfrm>
            <a:off x="6276975" y="57800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867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3" y="1497013"/>
            <a:ext cx="6434137" cy="520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16"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leaf_hoekma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447800"/>
            <a:ext cx="31432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5"/>
          <p:cNvSpPr txBox="1">
            <a:spLocks noChangeArrowheads="1"/>
          </p:cNvSpPr>
          <p:nvPr/>
        </p:nvSpPr>
        <p:spPr bwMode="auto">
          <a:xfrm>
            <a:off x="228600" y="685800"/>
            <a:ext cx="5562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l"/>
            <a:r>
              <a:rPr lang="en-US" sz="2000" dirty="0">
                <a:latin typeface="Arial" charset="0"/>
                <a:cs typeface="Arial" charset="0"/>
              </a:rPr>
              <a:t>What do protozoa need to survive?  What food do they require?  Temperature?  Nutrients</a:t>
            </a:r>
            <a:r>
              <a:rPr lang="en-US" sz="2000" dirty="0" smtClean="0">
                <a:latin typeface="Arial" charset="0"/>
                <a:cs typeface="Arial" charset="0"/>
              </a:rPr>
              <a:t>?  What must the community provide for them?</a:t>
            </a:r>
            <a:endParaRPr lang="en-US" sz="2000" dirty="0">
              <a:latin typeface="Arial" charset="0"/>
              <a:cs typeface="Arial" charset="0"/>
            </a:endParaRPr>
          </a:p>
        </p:txBody>
      </p:sp>
    </p:spTree>
    <p:extLst>
      <p:ext uri="{BB962C8B-B14F-4D97-AF65-F5344CB8AC3E}">
        <p14:creationId xmlns:p14="http://schemas.microsoft.com/office/powerpoint/2010/main" val="250261735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ChangeArrowheads="1"/>
          </p:cNvSpPr>
          <p:nvPr/>
        </p:nvSpPr>
        <p:spPr bwMode="auto">
          <a:xfrm>
            <a:off x="6276975" y="57800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grpSp>
        <p:nvGrpSpPr>
          <p:cNvPr id="30722" name="Group 4"/>
          <p:cNvGrpSpPr>
            <a:grpSpLocks/>
          </p:cNvGrpSpPr>
          <p:nvPr/>
        </p:nvGrpSpPr>
        <p:grpSpPr bwMode="auto">
          <a:xfrm>
            <a:off x="1524000" y="1524000"/>
            <a:ext cx="5394325" cy="3898900"/>
            <a:chOff x="2304" y="5904"/>
            <a:chExt cx="5904" cy="3168"/>
          </a:xfrm>
        </p:grpSpPr>
        <p:sp>
          <p:nvSpPr>
            <p:cNvPr id="30724" name="Text Box 5"/>
            <p:cNvSpPr txBox="1">
              <a:spLocks noChangeArrowheads="1"/>
            </p:cNvSpPr>
            <p:nvPr/>
          </p:nvSpPr>
          <p:spPr bwMode="auto">
            <a:xfrm>
              <a:off x="4608" y="8496"/>
              <a:ext cx="216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457200">
                <a:defRPr sz="2400">
                  <a:solidFill>
                    <a:schemeClr val="tx1"/>
                  </a:solidFill>
                  <a:latin typeface="Times" charset="0"/>
                  <a:ea typeface="ＭＳ Ｐゴシック" charset="0"/>
                </a:defRPr>
              </a:lvl5pPr>
              <a:lvl6pPr marL="914400" eaLnBrk="0" fontAlgn="base" hangingPunct="0">
                <a:spcBef>
                  <a:spcPct val="0"/>
                </a:spcBef>
                <a:spcAft>
                  <a:spcPct val="0"/>
                </a:spcAft>
                <a:defRPr sz="2400">
                  <a:solidFill>
                    <a:schemeClr val="tx1"/>
                  </a:solidFill>
                  <a:latin typeface="Times" charset="0"/>
                  <a:ea typeface="ＭＳ Ｐゴシック" charset="0"/>
                </a:defRPr>
              </a:lvl6pPr>
              <a:lvl7pPr marL="1371600" eaLnBrk="0" fontAlgn="base" hangingPunct="0">
                <a:spcBef>
                  <a:spcPct val="0"/>
                </a:spcBef>
                <a:spcAft>
                  <a:spcPct val="0"/>
                </a:spcAft>
                <a:defRPr sz="2400">
                  <a:solidFill>
                    <a:schemeClr val="tx1"/>
                  </a:solidFill>
                  <a:latin typeface="Times" charset="0"/>
                  <a:ea typeface="ＭＳ Ｐゴシック" charset="0"/>
                </a:defRPr>
              </a:lvl7pPr>
              <a:lvl8pPr marL="1828800" eaLnBrk="0" fontAlgn="base" hangingPunct="0">
                <a:spcBef>
                  <a:spcPct val="0"/>
                </a:spcBef>
                <a:spcAft>
                  <a:spcPct val="0"/>
                </a:spcAft>
                <a:defRPr sz="2400">
                  <a:solidFill>
                    <a:schemeClr val="tx1"/>
                  </a:solidFill>
                  <a:latin typeface="Times" charset="0"/>
                  <a:ea typeface="ＭＳ Ｐゴシック" charset="0"/>
                </a:defRPr>
              </a:lvl8pPr>
              <a:lvl9pPr marL="2286000" eaLnBrk="0" fontAlgn="base" hangingPunct="0">
                <a:spcBef>
                  <a:spcPct val="0"/>
                </a:spcBef>
                <a:spcAft>
                  <a:spcPct val="0"/>
                </a:spcAft>
                <a:defRPr sz="2400">
                  <a:solidFill>
                    <a:schemeClr val="tx1"/>
                  </a:solidFill>
                  <a:latin typeface="Times" charset="0"/>
                  <a:ea typeface="ＭＳ Ｐゴシック" charset="0"/>
                </a:defRPr>
              </a:lvl9pPr>
            </a:lstStyle>
            <a:p>
              <a:pPr lvl="4"/>
              <a:r>
                <a:rPr lang="en-US" sz="1400"/>
                <a:t>Resource level</a:t>
              </a:r>
            </a:p>
          </p:txBody>
        </p:sp>
        <p:sp>
          <p:nvSpPr>
            <p:cNvPr id="30725" name="Rectangle 6"/>
            <p:cNvSpPr>
              <a:spLocks noChangeArrowheads="1"/>
            </p:cNvSpPr>
            <p:nvPr/>
          </p:nvSpPr>
          <p:spPr bwMode="auto">
            <a:xfrm>
              <a:off x="3024" y="5904"/>
              <a:ext cx="5184" cy="2592"/>
            </a:xfrm>
            <a:prstGeom prst="rect">
              <a:avLst/>
            </a:prstGeom>
            <a:solidFill>
              <a:srgbClr val="FFFFFF"/>
            </a:solidFill>
            <a:ln w="9525">
              <a:solidFill>
                <a:srgbClr val="000000"/>
              </a:solidFill>
              <a:miter lim="800000"/>
              <a:headEnd/>
              <a:tailEnd/>
            </a:ln>
          </p:spPr>
          <p:txBody>
            <a:bodyPr/>
            <a:lstStyle/>
            <a:p>
              <a:endParaRPr lang="en-US"/>
            </a:p>
          </p:txBody>
        </p:sp>
        <p:sp>
          <p:nvSpPr>
            <p:cNvPr id="30726" name="Text Box 7"/>
            <p:cNvSpPr txBox="1">
              <a:spLocks noChangeArrowheads="1"/>
            </p:cNvSpPr>
            <p:nvPr/>
          </p:nvSpPr>
          <p:spPr bwMode="auto">
            <a:xfrm>
              <a:off x="2304" y="6768"/>
              <a:ext cx="720" cy="5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r</a:t>
              </a:r>
              <a:r>
                <a:rPr lang="en-US" baseline="-25000"/>
                <a:t>m</a:t>
              </a:r>
              <a:endParaRPr lang="en-US"/>
            </a:p>
          </p:txBody>
        </p:sp>
        <p:sp>
          <p:nvSpPr>
            <p:cNvPr id="30727" name="Freeform 8"/>
            <p:cNvSpPr>
              <a:spLocks/>
            </p:cNvSpPr>
            <p:nvPr/>
          </p:nvSpPr>
          <p:spPr bwMode="auto">
            <a:xfrm>
              <a:off x="3888" y="6480"/>
              <a:ext cx="3456" cy="2016"/>
            </a:xfrm>
            <a:custGeom>
              <a:avLst/>
              <a:gdLst>
                <a:gd name="T0" fmla="*/ 0 w 5184"/>
                <a:gd name="T1" fmla="*/ 2016 h 2016"/>
                <a:gd name="T2" fmla="*/ 1 w 5184"/>
                <a:gd name="T3" fmla="*/ 1584 h 2016"/>
                <a:gd name="T4" fmla="*/ 1 w 5184"/>
                <a:gd name="T5" fmla="*/ 864 h 2016"/>
                <a:gd name="T6" fmla="*/ 2 w 5184"/>
                <a:gd name="T7" fmla="*/ 0 h 2016"/>
                <a:gd name="T8" fmla="*/ 2 w 5184"/>
                <a:gd name="T9" fmla="*/ 864 h 2016"/>
                <a:gd name="T10" fmla="*/ 3 w 5184"/>
                <a:gd name="T11" fmla="*/ 1440 h 2016"/>
                <a:gd name="T12" fmla="*/ 3 w 5184"/>
                <a:gd name="T13" fmla="*/ 2016 h 2016"/>
                <a:gd name="T14" fmla="*/ 0 60000 65536"/>
                <a:gd name="T15" fmla="*/ 0 60000 65536"/>
                <a:gd name="T16" fmla="*/ 0 60000 65536"/>
                <a:gd name="T17" fmla="*/ 0 60000 65536"/>
                <a:gd name="T18" fmla="*/ 0 60000 65536"/>
                <a:gd name="T19" fmla="*/ 0 60000 65536"/>
                <a:gd name="T20" fmla="*/ 0 60000 65536"/>
                <a:gd name="T21" fmla="*/ 0 w 5184"/>
                <a:gd name="T22" fmla="*/ 0 h 2016"/>
                <a:gd name="T23" fmla="*/ 5184 w 5184"/>
                <a:gd name="T24" fmla="*/ 2016 h 20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84" h="2016">
                  <a:moveTo>
                    <a:pt x="0" y="2016"/>
                  </a:moveTo>
                  <a:cubicBezTo>
                    <a:pt x="348" y="1896"/>
                    <a:pt x="696" y="1776"/>
                    <a:pt x="1008" y="1584"/>
                  </a:cubicBezTo>
                  <a:cubicBezTo>
                    <a:pt x="1320" y="1392"/>
                    <a:pt x="1608" y="1128"/>
                    <a:pt x="1872" y="864"/>
                  </a:cubicBezTo>
                  <a:cubicBezTo>
                    <a:pt x="2136" y="600"/>
                    <a:pt x="2352" y="0"/>
                    <a:pt x="2592" y="0"/>
                  </a:cubicBezTo>
                  <a:cubicBezTo>
                    <a:pt x="2832" y="0"/>
                    <a:pt x="3072" y="624"/>
                    <a:pt x="3312" y="864"/>
                  </a:cubicBezTo>
                  <a:cubicBezTo>
                    <a:pt x="3552" y="1104"/>
                    <a:pt x="3720" y="1248"/>
                    <a:pt x="4032" y="1440"/>
                  </a:cubicBezTo>
                  <a:cubicBezTo>
                    <a:pt x="4344" y="1632"/>
                    <a:pt x="4764" y="1824"/>
                    <a:pt x="5184" y="2016"/>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30723" name="Picture 10"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91750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ChangeArrowheads="1"/>
          </p:cNvSpPr>
          <p:nvPr/>
        </p:nvSpPr>
        <p:spPr bwMode="auto">
          <a:xfrm>
            <a:off x="6276975" y="57800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327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600200"/>
            <a:ext cx="3686175"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6"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980915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ChangeArrowheads="1"/>
          </p:cNvSpPr>
          <p:nvPr/>
        </p:nvSpPr>
        <p:spPr bwMode="auto">
          <a:xfrm>
            <a:off x="6276975" y="57800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3481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066800"/>
            <a:ext cx="53340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4819" name="Object 2"/>
          <p:cNvGraphicFramePr>
            <a:graphicFrameLocks noChangeAspect="1"/>
          </p:cNvGraphicFramePr>
          <p:nvPr/>
        </p:nvGraphicFramePr>
        <p:xfrm>
          <a:off x="4038600" y="3352800"/>
          <a:ext cx="4914900" cy="2955925"/>
        </p:xfrm>
        <a:graphic>
          <a:graphicData uri="http://schemas.openxmlformats.org/presentationml/2006/ole">
            <mc:AlternateContent xmlns:mc="http://schemas.openxmlformats.org/markup-compatibility/2006">
              <mc:Choice xmlns:v="urn:schemas-microsoft-com:vml" Requires="v">
                <p:oleObj spid="_x0000_s1040" name="Document" r:id="rId5" imgW="5257800" imgH="3162300" progId="Word.Document.8">
                  <p:embed/>
                </p:oleObj>
              </mc:Choice>
              <mc:Fallback>
                <p:oleObj name="Document" r:id="rId5" imgW="5257800" imgH="316230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3352800"/>
                        <a:ext cx="4914900" cy="295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34820" name="Picture 8" descr="EcologyTo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77628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ChangeArrowheads="1"/>
          </p:cNvSpPr>
          <p:nvPr/>
        </p:nvSpPr>
        <p:spPr bwMode="auto">
          <a:xfrm>
            <a:off x="6276975" y="57800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3686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228725"/>
            <a:ext cx="6096000" cy="483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209800"/>
            <a:ext cx="1970088"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8" descr="EcologyT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9"/>
          <p:cNvSpPr txBox="1">
            <a:spLocks noChangeArrowheads="1"/>
          </p:cNvSpPr>
          <p:nvPr/>
        </p:nvSpPr>
        <p:spPr bwMode="auto">
          <a:xfrm>
            <a:off x="288925" y="857250"/>
            <a:ext cx="5775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solidFill>
                  <a:srgbClr val="FF0000"/>
                </a:solidFill>
                <a:latin typeface="Arial" charset="0"/>
              </a:rPr>
              <a:t>Hutchinson</a:t>
            </a:r>
            <a:r>
              <a:rPr lang="ja-JP" altLang="en-US" sz="2000">
                <a:solidFill>
                  <a:srgbClr val="FF0000"/>
                </a:solidFill>
                <a:latin typeface="Arial" charset="0"/>
              </a:rPr>
              <a:t>’</a:t>
            </a:r>
            <a:r>
              <a:rPr lang="en-US" altLang="ja-JP" sz="2000">
                <a:solidFill>
                  <a:srgbClr val="FF0000"/>
                </a:solidFill>
                <a:latin typeface="Arial" charset="0"/>
              </a:rPr>
              <a:t>s n-dimensional hypervolume concept</a:t>
            </a:r>
            <a:endParaRPr lang="en-US" sz="2000">
              <a:latin typeface="Arial" charset="0"/>
            </a:endParaRPr>
          </a:p>
        </p:txBody>
      </p:sp>
      <p:sp>
        <p:nvSpPr>
          <p:cNvPr id="36870" name="Text Box 10"/>
          <p:cNvSpPr txBox="1">
            <a:spLocks noChangeArrowheads="1"/>
          </p:cNvSpPr>
          <p:nvPr/>
        </p:nvSpPr>
        <p:spPr bwMode="auto">
          <a:xfrm>
            <a:off x="1889125" y="5175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endParaRPr lang="en-US"/>
          </a:p>
        </p:txBody>
      </p:sp>
    </p:spTree>
    <p:extLst>
      <p:ext uri="{BB962C8B-B14F-4D97-AF65-F5344CB8AC3E}">
        <p14:creationId xmlns:p14="http://schemas.microsoft.com/office/powerpoint/2010/main" val="3420404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ChangeArrowheads="1"/>
          </p:cNvSpPr>
          <p:nvPr/>
        </p:nvSpPr>
        <p:spPr bwMode="auto">
          <a:xfrm>
            <a:off x="6276975" y="57800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graphicFrame>
        <p:nvGraphicFramePr>
          <p:cNvPr id="38914" name="Object 2"/>
          <p:cNvGraphicFramePr>
            <a:graphicFrameLocks noChangeAspect="1"/>
          </p:cNvGraphicFramePr>
          <p:nvPr/>
        </p:nvGraphicFramePr>
        <p:xfrm>
          <a:off x="1638300" y="1846263"/>
          <a:ext cx="6134100" cy="3689350"/>
        </p:xfrm>
        <a:graphic>
          <a:graphicData uri="http://schemas.openxmlformats.org/presentationml/2006/ole">
            <mc:AlternateContent xmlns:mc="http://schemas.openxmlformats.org/markup-compatibility/2006">
              <mc:Choice xmlns:v="urn:schemas-microsoft-com:vml" Requires="v">
                <p:oleObj spid="_x0000_s2064" name="Document" r:id="rId4" imgW="5257800" imgH="3162300" progId="Word.Document.8">
                  <p:embed/>
                </p:oleObj>
              </mc:Choice>
              <mc:Fallback>
                <p:oleObj name="Document" r:id="rId4" imgW="5257800" imgH="31623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8300" y="1846263"/>
                        <a:ext cx="6134100" cy="3689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38915" name="Picture 6" descr="EcologyTo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367592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3"/>
          <p:cNvSpPr>
            <a:spLocks noChangeArrowheads="1"/>
          </p:cNvSpPr>
          <p:nvPr/>
        </p:nvSpPr>
        <p:spPr bwMode="auto">
          <a:xfrm>
            <a:off x="533400" y="838200"/>
            <a:ext cx="82296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buFont typeface="Times" charset="0"/>
              <a:buAutoNum type="romanUcPeriod"/>
              <a:tabLst>
                <a:tab pos="576263" algn="l"/>
                <a:tab pos="920750" algn="l"/>
                <a:tab pos="1373188" algn="l"/>
                <a:tab pos="1828800" algn="l"/>
                <a:tab pos="2284413" algn="l"/>
                <a:tab pos="2738438" algn="l"/>
              </a:tabLst>
              <a:defRPr/>
            </a:pPr>
            <a:r>
              <a:rPr lang="en-US" dirty="0">
                <a:latin typeface="Arial" charset="0"/>
              </a:rPr>
              <a:t> 	What is Ecology? </a:t>
            </a:r>
          </a:p>
          <a:p>
            <a:pPr marL="508000" lvl="1" indent="-508000" algn="l">
              <a:tabLst>
                <a:tab pos="576263" algn="l"/>
                <a:tab pos="920750" algn="l"/>
                <a:tab pos="1373188" algn="l"/>
                <a:tab pos="1828800" algn="l"/>
                <a:tab pos="2284413" algn="l"/>
                <a:tab pos="2738438" algn="l"/>
              </a:tabLst>
              <a:defRPr/>
            </a:pPr>
            <a:r>
              <a:rPr lang="en-US" dirty="0">
                <a:latin typeface="Arial" charset="0"/>
              </a:rPr>
              <a:t>II.	Tools for Ecology</a:t>
            </a:r>
          </a:p>
          <a:p>
            <a:pPr marL="514350" indent="-514350" algn="l">
              <a:buFontTx/>
              <a:buAutoNum type="romanUcPeriod" startAt="3"/>
              <a:tabLst>
                <a:tab pos="576263" algn="l"/>
                <a:tab pos="920750" algn="l"/>
                <a:tab pos="1373188" algn="l"/>
                <a:tab pos="1828800" algn="l"/>
                <a:tab pos="2284413" algn="l"/>
                <a:tab pos="2738438" algn="l"/>
              </a:tabLst>
              <a:defRPr/>
            </a:pPr>
            <a:r>
              <a:rPr lang="en-US" dirty="0">
                <a:latin typeface="Arial" charset="0"/>
              </a:rPr>
              <a:t>Life History Strategies</a:t>
            </a:r>
          </a:p>
          <a:p>
            <a:pPr marL="514350" indent="-514350" algn="l">
              <a:buFontTx/>
              <a:buAutoNum type="romanUcPeriod" startAt="3"/>
              <a:tabLst>
                <a:tab pos="576263" algn="l"/>
                <a:tab pos="920750" algn="l"/>
                <a:tab pos="1373188" algn="l"/>
                <a:tab pos="1828800" algn="l"/>
                <a:tab pos="2284413" algn="l"/>
                <a:tab pos="2738438" algn="l"/>
              </a:tabLst>
              <a:defRPr/>
            </a:pPr>
            <a:r>
              <a:rPr lang="en-US" dirty="0">
                <a:latin typeface="Arial" charset="0"/>
              </a:rPr>
              <a:t>The Niche and the environment </a:t>
            </a:r>
          </a:p>
          <a:p>
            <a:pPr marL="965200" lvl="2" indent="-508000" algn="l">
              <a:buFont typeface="Times" charset="0"/>
              <a:buChar char="•"/>
              <a:tabLst>
                <a:tab pos="576263" algn="l"/>
                <a:tab pos="920750" algn="l"/>
                <a:tab pos="1373188" algn="l"/>
                <a:tab pos="1828800" algn="l"/>
                <a:tab pos="2284413" algn="l"/>
                <a:tab pos="2738438" algn="l"/>
              </a:tabLst>
              <a:defRPr/>
            </a:pPr>
            <a:r>
              <a:rPr lang="en-US" sz="2000" dirty="0">
                <a:latin typeface="Arial" charset="0"/>
              </a:rPr>
              <a:t>Role of a species in an environment</a:t>
            </a:r>
          </a:p>
          <a:p>
            <a:pPr marL="965200" lvl="2" indent="-508000" algn="l">
              <a:buFont typeface="Times" charset="0"/>
              <a:buChar char="•"/>
              <a:tabLst>
                <a:tab pos="576263" algn="l"/>
                <a:tab pos="920750" algn="l"/>
                <a:tab pos="1373188" algn="l"/>
                <a:tab pos="1828800" algn="l"/>
                <a:tab pos="2284413" algn="l"/>
                <a:tab pos="2738438" algn="l"/>
              </a:tabLst>
              <a:defRPr/>
            </a:pPr>
            <a:r>
              <a:rPr lang="en-US" sz="2000" dirty="0">
                <a:latin typeface="Arial" charset="0"/>
              </a:rPr>
              <a:t>Requirements of a species in an environment</a:t>
            </a:r>
            <a:endParaRPr lang="en-US" dirty="0">
              <a:latin typeface="Arial" charset="0"/>
            </a:endParaRPr>
          </a:p>
          <a:p>
            <a:pPr algn="l">
              <a:buFont typeface="Times" charset="0"/>
              <a:buNone/>
              <a:tabLst>
                <a:tab pos="576263" algn="l"/>
                <a:tab pos="920750" algn="l"/>
                <a:tab pos="1373188" algn="l"/>
                <a:tab pos="1828800" algn="l"/>
                <a:tab pos="2284413" algn="l"/>
                <a:tab pos="2738438" algn="l"/>
              </a:tabLst>
              <a:defRPr/>
            </a:pPr>
            <a:endParaRPr lang="en-US" sz="2000" dirty="0">
              <a:latin typeface="Arial" charset="0"/>
            </a:endParaRPr>
          </a:p>
          <a:p>
            <a:pPr algn="l">
              <a:buFont typeface="Times" charset="0"/>
              <a:buNone/>
              <a:tabLst>
                <a:tab pos="576263" algn="l"/>
                <a:tab pos="920750" algn="l"/>
                <a:tab pos="1373188" algn="l"/>
                <a:tab pos="1828800" algn="l"/>
                <a:tab pos="2284413" algn="l"/>
                <a:tab pos="2738438" algn="l"/>
              </a:tabLst>
              <a:defRPr/>
            </a:pPr>
            <a:r>
              <a:rPr lang="en-US" sz="2000" u="sng" dirty="0">
                <a:latin typeface="Arial" charset="0"/>
              </a:rPr>
              <a:t>Our definition combines the two definitions:</a:t>
            </a:r>
          </a:p>
          <a:p>
            <a:pPr algn="l">
              <a:buFont typeface="Times" charset="0"/>
              <a:buNone/>
              <a:tabLst>
                <a:tab pos="576263" algn="l"/>
                <a:tab pos="920750" algn="l"/>
                <a:tab pos="1373188" algn="l"/>
                <a:tab pos="1828800" algn="l"/>
                <a:tab pos="2284413" algn="l"/>
                <a:tab pos="2738438" algn="l"/>
              </a:tabLst>
              <a:defRPr/>
            </a:pPr>
            <a:endParaRPr lang="en-US" sz="2000" dirty="0">
              <a:latin typeface="Arial" charset="0"/>
            </a:endParaRPr>
          </a:p>
          <a:p>
            <a:pPr algn="l">
              <a:buFont typeface="Times" charset="0"/>
              <a:buNone/>
              <a:tabLst>
                <a:tab pos="576263" algn="l"/>
                <a:tab pos="920750" algn="l"/>
                <a:tab pos="1373188" algn="l"/>
                <a:tab pos="1828800" algn="l"/>
                <a:tab pos="2284413" algn="l"/>
                <a:tab pos="2738438" algn="l"/>
              </a:tabLst>
              <a:defRPr/>
            </a:pPr>
            <a:r>
              <a:rPr lang="ja-JP" altLang="en-US" sz="2000" dirty="0">
                <a:solidFill>
                  <a:srgbClr val="FF0000"/>
                </a:solidFill>
                <a:latin typeface="Arial" charset="0"/>
              </a:rPr>
              <a:t>“</a:t>
            </a:r>
            <a:r>
              <a:rPr lang="en-US" altLang="ja-JP" sz="2000" dirty="0">
                <a:solidFill>
                  <a:srgbClr val="FF0000"/>
                </a:solidFill>
                <a:latin typeface="Arial" charset="0"/>
              </a:rPr>
              <a:t>The joint description of the environmental conditions that allow a species to persist in a given environment along with the per-capita effects of that species on the environmental conditions.</a:t>
            </a:r>
            <a:r>
              <a:rPr lang="ja-JP" altLang="en-US" sz="2000" dirty="0">
                <a:solidFill>
                  <a:srgbClr val="FF0000"/>
                </a:solidFill>
                <a:latin typeface="Arial" charset="0"/>
              </a:rPr>
              <a:t>”</a:t>
            </a:r>
            <a:endParaRPr lang="en-US" dirty="0">
              <a:solidFill>
                <a:srgbClr val="FF0000"/>
              </a:solidFill>
              <a:latin typeface="Arial" charset="0"/>
            </a:endParaRPr>
          </a:p>
        </p:txBody>
      </p:sp>
      <p:sp>
        <p:nvSpPr>
          <p:cNvPr id="40962"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40963"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460954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ChangeArrowheads="1"/>
          </p:cNvSpPr>
          <p:nvPr/>
        </p:nvSpPr>
        <p:spPr bwMode="auto">
          <a:xfrm>
            <a:off x="533400" y="838200"/>
            <a:ext cx="82296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27063" indent="-627063" algn="l">
              <a:buFont typeface="Times" charset="0"/>
              <a:buNone/>
              <a:tabLst>
                <a:tab pos="454025" algn="l"/>
                <a:tab pos="920750" algn="l"/>
                <a:tab pos="1373188" algn="l"/>
                <a:tab pos="1828800" algn="l"/>
                <a:tab pos="2284413" algn="l"/>
                <a:tab pos="2738438" algn="l"/>
              </a:tabLst>
            </a:pPr>
            <a:r>
              <a:rPr lang="en-US" dirty="0">
                <a:latin typeface="Arial" charset="0"/>
              </a:rPr>
              <a:t>IV. 	The Niche and the environment </a:t>
            </a:r>
          </a:p>
          <a:p>
            <a:pPr marL="627063" indent="-627063" algn="l">
              <a:buFont typeface="Times" charset="0"/>
              <a:buNone/>
              <a:tabLst>
                <a:tab pos="454025" algn="l"/>
                <a:tab pos="920750" algn="l"/>
                <a:tab pos="1373188" algn="l"/>
                <a:tab pos="1828800" algn="l"/>
                <a:tab pos="2284413" algn="l"/>
                <a:tab pos="2738438" algn="l"/>
              </a:tabLst>
            </a:pPr>
            <a:r>
              <a:rPr lang="en-US" dirty="0">
                <a:latin typeface="Arial" charset="0"/>
              </a:rPr>
              <a:t>	A.	Niche theory</a:t>
            </a:r>
          </a:p>
          <a:p>
            <a:pPr marL="627063" indent="-627063" algn="l">
              <a:buFont typeface="Times" charset="0"/>
              <a:buNone/>
              <a:tabLst>
                <a:tab pos="454025" algn="l"/>
                <a:tab pos="920750" algn="l"/>
                <a:tab pos="1373188" algn="l"/>
                <a:tab pos="1828800" algn="l"/>
                <a:tab pos="2284413" algn="l"/>
                <a:tab pos="2738438" algn="l"/>
              </a:tabLst>
            </a:pPr>
            <a:endParaRPr lang="en-US" dirty="0">
              <a:latin typeface="Arial" charset="0"/>
            </a:endParaRPr>
          </a:p>
          <a:p>
            <a:pPr marL="627063" lvl="1" indent="-627063" algn="l">
              <a:buFont typeface="Times" charset="0"/>
              <a:buChar char="•"/>
              <a:tabLst>
                <a:tab pos="454025" algn="l"/>
                <a:tab pos="920750" algn="l"/>
                <a:tab pos="1373188" algn="l"/>
                <a:tab pos="1828800" algn="l"/>
                <a:tab pos="2284413" algn="l"/>
                <a:tab pos="2738438" algn="l"/>
              </a:tabLst>
            </a:pPr>
            <a:r>
              <a:rPr lang="en-US" dirty="0">
                <a:latin typeface="Arial" charset="0"/>
              </a:rPr>
              <a:t>Role of a species in an environment</a:t>
            </a:r>
          </a:p>
          <a:p>
            <a:pPr marL="627063" lvl="1" indent="-627063" algn="l">
              <a:buFont typeface="Times" charset="0"/>
              <a:buChar char="•"/>
              <a:tabLst>
                <a:tab pos="454025" algn="l"/>
                <a:tab pos="920750" algn="l"/>
                <a:tab pos="1373188" algn="l"/>
                <a:tab pos="1828800" algn="l"/>
                <a:tab pos="2284413" algn="l"/>
                <a:tab pos="2738438" algn="l"/>
              </a:tabLst>
            </a:pPr>
            <a:r>
              <a:rPr lang="en-US" dirty="0">
                <a:latin typeface="Arial" charset="0"/>
              </a:rPr>
              <a:t>Requirements of a species in an environment</a:t>
            </a:r>
          </a:p>
          <a:p>
            <a:pPr marL="627063" indent="-627063" algn="l">
              <a:buFont typeface="Times" charset="0"/>
              <a:buNone/>
              <a:tabLst>
                <a:tab pos="454025" algn="l"/>
                <a:tab pos="920750" algn="l"/>
                <a:tab pos="1373188" algn="l"/>
                <a:tab pos="1828800" algn="l"/>
                <a:tab pos="2284413" algn="l"/>
                <a:tab pos="2738438" algn="l"/>
              </a:tabLst>
            </a:pPr>
            <a:r>
              <a:rPr lang="en-US" dirty="0">
                <a:latin typeface="Arial" charset="0"/>
              </a:rPr>
              <a:t>		 </a:t>
            </a:r>
            <a:r>
              <a:rPr lang="ja-JP" altLang="en-US" sz="2000" dirty="0">
                <a:latin typeface="Arial" charset="0"/>
              </a:rPr>
              <a:t>“</a:t>
            </a:r>
            <a:r>
              <a:rPr lang="en-US" altLang="ja-JP" sz="2000" dirty="0">
                <a:latin typeface="Arial" charset="0"/>
              </a:rPr>
              <a:t>The joint description of the environmental conditions that allow a species to persist in a given environment along with the per-capita effects of that species on the environmental conditions.</a:t>
            </a:r>
            <a:r>
              <a:rPr lang="ja-JP" altLang="en-US" sz="2000" dirty="0">
                <a:latin typeface="Arial" charset="0"/>
              </a:rPr>
              <a:t>”</a:t>
            </a:r>
            <a:endParaRPr lang="en-US" altLang="ja-JP" sz="2000" dirty="0">
              <a:latin typeface="Arial" charset="0"/>
            </a:endParaRPr>
          </a:p>
          <a:p>
            <a:pPr marL="627063" indent="-627063" algn="l">
              <a:buFont typeface="Times" charset="0"/>
              <a:buNone/>
              <a:tabLst>
                <a:tab pos="454025" algn="l"/>
                <a:tab pos="920750" algn="l"/>
                <a:tab pos="1373188" algn="l"/>
                <a:tab pos="1828800" algn="l"/>
                <a:tab pos="2284413" algn="l"/>
                <a:tab pos="2738438" algn="l"/>
              </a:tabLst>
            </a:pPr>
            <a:endParaRPr lang="en-US" sz="2000" dirty="0">
              <a:latin typeface="Arial" charset="0"/>
            </a:endParaRPr>
          </a:p>
          <a:p>
            <a:pPr marL="627063" indent="-627063" algn="l">
              <a:buFont typeface="Times" charset="0"/>
              <a:buNone/>
              <a:tabLst>
                <a:tab pos="454025" algn="l"/>
                <a:tab pos="920750" algn="l"/>
                <a:tab pos="1373188" algn="l"/>
                <a:tab pos="1828800" algn="l"/>
                <a:tab pos="2284413" algn="l"/>
                <a:tab pos="2738438" algn="l"/>
              </a:tabLst>
            </a:pPr>
            <a:r>
              <a:rPr lang="en-US" sz="2000" u="sng" dirty="0">
                <a:latin typeface="Arial" charset="0"/>
              </a:rPr>
              <a:t>Two terms that refer to the requirements part of the niche definition:</a:t>
            </a:r>
            <a:endParaRPr lang="en-US" sz="2000" dirty="0">
              <a:latin typeface="Arial" charset="0"/>
            </a:endParaRPr>
          </a:p>
          <a:p>
            <a:pPr marL="627063" indent="-627063" algn="l">
              <a:buFont typeface="Times" charset="0"/>
              <a:buNone/>
              <a:tabLst>
                <a:tab pos="454025" algn="l"/>
                <a:tab pos="920750" algn="l"/>
                <a:tab pos="1373188" algn="l"/>
                <a:tab pos="1828800" algn="l"/>
                <a:tab pos="2284413" algn="l"/>
                <a:tab pos="2738438" algn="l"/>
              </a:tabLst>
            </a:pPr>
            <a:endParaRPr lang="en-US" sz="2000" dirty="0">
              <a:latin typeface="Arial" charset="0"/>
            </a:endParaRPr>
          </a:p>
          <a:p>
            <a:pPr marL="627063" indent="-627063" algn="l">
              <a:buFont typeface="Times" charset="0"/>
              <a:buNone/>
              <a:tabLst>
                <a:tab pos="454025" algn="l"/>
                <a:tab pos="920750" algn="l"/>
                <a:tab pos="1373188" algn="l"/>
                <a:tab pos="1828800" algn="l"/>
                <a:tab pos="2284413" algn="l"/>
                <a:tab pos="2738438" algn="l"/>
              </a:tabLst>
            </a:pPr>
            <a:r>
              <a:rPr lang="en-US" sz="2000" dirty="0">
                <a:latin typeface="Arial" charset="0"/>
              </a:rPr>
              <a:t>		</a:t>
            </a:r>
            <a:r>
              <a:rPr lang="en-US" sz="2000" dirty="0">
                <a:solidFill>
                  <a:srgbClr val="FF0000"/>
                </a:solidFill>
                <a:latin typeface="Arial" charset="0"/>
              </a:rPr>
              <a:t>Fundamental niche</a:t>
            </a:r>
            <a:r>
              <a:rPr lang="en-US" sz="2000" dirty="0">
                <a:latin typeface="Arial" charset="0"/>
              </a:rPr>
              <a:t> = a species</a:t>
            </a:r>
            <a:r>
              <a:rPr lang="ja-JP" altLang="en-US" sz="2000" dirty="0">
                <a:latin typeface="Arial" charset="0"/>
              </a:rPr>
              <a:t>’</a:t>
            </a:r>
            <a:r>
              <a:rPr lang="en-US" altLang="ja-JP" sz="2000" dirty="0">
                <a:latin typeface="Arial" charset="0"/>
              </a:rPr>
              <a:t> niche in the absence of competition, predation, and other interactions</a:t>
            </a:r>
          </a:p>
          <a:p>
            <a:pPr marL="627063" indent="-627063" algn="l">
              <a:buFont typeface="Times" charset="0"/>
              <a:buNone/>
              <a:tabLst>
                <a:tab pos="454025" algn="l"/>
                <a:tab pos="920750" algn="l"/>
                <a:tab pos="1373188" algn="l"/>
                <a:tab pos="1828800" algn="l"/>
                <a:tab pos="2284413" algn="l"/>
                <a:tab pos="2738438" algn="l"/>
              </a:tabLst>
            </a:pPr>
            <a:endParaRPr lang="en-US" sz="2000" dirty="0">
              <a:latin typeface="Arial" charset="0"/>
            </a:endParaRPr>
          </a:p>
          <a:p>
            <a:pPr marL="627063" indent="-627063" algn="l">
              <a:buFont typeface="Times" charset="0"/>
              <a:buNone/>
              <a:tabLst>
                <a:tab pos="454025" algn="l"/>
                <a:tab pos="920750" algn="l"/>
                <a:tab pos="1373188" algn="l"/>
                <a:tab pos="1828800" algn="l"/>
                <a:tab pos="2284413" algn="l"/>
                <a:tab pos="2738438" algn="l"/>
              </a:tabLst>
            </a:pPr>
            <a:r>
              <a:rPr lang="en-US" sz="2000" dirty="0">
                <a:solidFill>
                  <a:srgbClr val="FF0000"/>
                </a:solidFill>
                <a:latin typeface="Arial" charset="0"/>
              </a:rPr>
              <a:t>		Realized niche</a:t>
            </a:r>
            <a:r>
              <a:rPr lang="en-US" sz="2000" dirty="0">
                <a:latin typeface="Arial" charset="0"/>
              </a:rPr>
              <a:t> = a species</a:t>
            </a:r>
            <a:r>
              <a:rPr lang="ja-JP" altLang="en-US" sz="2000" dirty="0">
                <a:latin typeface="Arial" charset="0"/>
              </a:rPr>
              <a:t>’</a:t>
            </a:r>
            <a:r>
              <a:rPr lang="en-US" altLang="ja-JP" sz="2000" dirty="0">
                <a:latin typeface="Arial" charset="0"/>
              </a:rPr>
              <a:t> actual usage of resources with competition and other biotic interactions</a:t>
            </a:r>
            <a:endParaRPr lang="en-US" sz="2000" dirty="0">
              <a:solidFill>
                <a:srgbClr val="FF0000"/>
              </a:solidFill>
              <a:latin typeface="Arial" charset="0"/>
            </a:endParaRPr>
          </a:p>
        </p:txBody>
      </p:sp>
      <p:sp>
        <p:nvSpPr>
          <p:cNvPr id="43010"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43011"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881132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43000"/>
            <a:ext cx="419417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8" name="Picture 3"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4"/>
          <p:cNvSpPr>
            <a:spLocks noChangeArrowheads="1"/>
          </p:cNvSpPr>
          <p:nvPr/>
        </p:nvSpPr>
        <p:spPr bwMode="auto">
          <a:xfrm>
            <a:off x="5194300" y="1492250"/>
            <a:ext cx="34925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000" dirty="0">
                <a:solidFill>
                  <a:srgbClr val="FF0000"/>
                </a:solidFill>
                <a:latin typeface="Arial" charset="0"/>
              </a:rPr>
              <a:t>Fundamental</a:t>
            </a:r>
            <a:r>
              <a:rPr lang="en-US" sz="2000" dirty="0">
                <a:latin typeface="Arial" charset="0"/>
              </a:rPr>
              <a:t> niche describes where  species could occur, if there was no competition and predation.  This is often limited to </a:t>
            </a:r>
            <a:r>
              <a:rPr lang="en-US" sz="2000" u="sng" dirty="0">
                <a:latin typeface="Arial" charset="0"/>
              </a:rPr>
              <a:t>abiotic</a:t>
            </a:r>
            <a:r>
              <a:rPr lang="en-US" sz="2000" dirty="0">
                <a:latin typeface="Arial" charset="0"/>
              </a:rPr>
              <a:t> factors.</a:t>
            </a:r>
          </a:p>
          <a:p>
            <a:pPr algn="l"/>
            <a:endParaRPr lang="en-US" sz="2000" dirty="0">
              <a:latin typeface="Arial" charset="0"/>
            </a:endParaRPr>
          </a:p>
          <a:p>
            <a:pPr algn="l"/>
            <a:r>
              <a:rPr lang="en-US" sz="2000" dirty="0">
                <a:latin typeface="Arial" charset="0"/>
              </a:rPr>
              <a:t>The </a:t>
            </a:r>
            <a:r>
              <a:rPr lang="en-US" sz="2000" dirty="0">
                <a:solidFill>
                  <a:srgbClr val="FF0000"/>
                </a:solidFill>
                <a:latin typeface="Arial" charset="0"/>
              </a:rPr>
              <a:t>Realized</a:t>
            </a:r>
            <a:r>
              <a:rPr lang="en-US" sz="2000" dirty="0">
                <a:latin typeface="Arial" charset="0"/>
              </a:rPr>
              <a:t> niche describes where a species does occur, and includes </a:t>
            </a:r>
            <a:r>
              <a:rPr lang="en-US" sz="2000" u="sng" dirty="0">
                <a:latin typeface="Arial" charset="0"/>
              </a:rPr>
              <a:t>biotic</a:t>
            </a:r>
            <a:r>
              <a:rPr lang="en-US" sz="2000" dirty="0">
                <a:latin typeface="Arial" charset="0"/>
              </a:rPr>
              <a:t> interaction with other species (e.g., competition and predation).</a:t>
            </a:r>
          </a:p>
        </p:txBody>
      </p:sp>
    </p:spTree>
    <p:extLst>
      <p:ext uri="{BB962C8B-B14F-4D97-AF65-F5344CB8AC3E}">
        <p14:creationId xmlns:p14="http://schemas.microsoft.com/office/powerpoint/2010/main" val="31147000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942975"/>
            <a:ext cx="6477000" cy="541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Rectangle 5"/>
          <p:cNvSpPr>
            <a:spLocks noChangeArrowheads="1"/>
          </p:cNvSpPr>
          <p:nvPr/>
        </p:nvSpPr>
        <p:spPr bwMode="auto">
          <a:xfrm>
            <a:off x="1038225" y="746125"/>
            <a:ext cx="3776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Arial" charset="0"/>
              </a:rPr>
              <a:t>MacArthur</a:t>
            </a:r>
            <a:r>
              <a:rPr lang="ja-JP" altLang="en-US" sz="2000">
                <a:latin typeface="Arial" charset="0"/>
              </a:rPr>
              <a:t>’</a:t>
            </a:r>
            <a:r>
              <a:rPr lang="en-US" altLang="ja-JP" sz="2000">
                <a:latin typeface="Arial" charset="0"/>
              </a:rPr>
              <a:t>s study of warblers:</a:t>
            </a:r>
            <a:endParaRPr lang="en-US" sz="2000">
              <a:latin typeface="Arial" charset="0"/>
            </a:endParaRPr>
          </a:p>
        </p:txBody>
      </p:sp>
      <p:pic>
        <p:nvPicPr>
          <p:cNvPr id="47107" name="Picture 7"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27430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ontag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9200"/>
            <a:ext cx="9216220" cy="4343400"/>
          </a:xfrm>
          <a:prstGeom prst="rect">
            <a:avLst/>
          </a:prstGeom>
        </p:spPr>
      </p:pic>
    </p:spTree>
    <p:extLst>
      <p:ext uri="{BB962C8B-B14F-4D97-AF65-F5344CB8AC3E}">
        <p14:creationId xmlns:p14="http://schemas.microsoft.com/office/powerpoint/2010/main" val="269835848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4"/>
          <p:cNvSpPr txBox="1">
            <a:spLocks noChangeArrowheads="1"/>
          </p:cNvSpPr>
          <p:nvPr/>
        </p:nvSpPr>
        <p:spPr bwMode="auto">
          <a:xfrm>
            <a:off x="685800" y="1143000"/>
            <a:ext cx="78486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8788" indent="-458788">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l"/>
            <a:r>
              <a:rPr lang="en-US" sz="2000" dirty="0">
                <a:latin typeface="Arial" charset="0"/>
              </a:rPr>
              <a:t>MacArthur</a:t>
            </a:r>
            <a:r>
              <a:rPr lang="ja-JP" altLang="en-US" sz="2000" dirty="0">
                <a:latin typeface="Arial" charset="0"/>
              </a:rPr>
              <a:t>’</a:t>
            </a:r>
            <a:r>
              <a:rPr lang="en-US" altLang="ja-JP" sz="2000" dirty="0">
                <a:latin typeface="Arial" charset="0"/>
              </a:rPr>
              <a:t>s study of warblers:</a:t>
            </a:r>
          </a:p>
          <a:p>
            <a:pPr algn="l"/>
            <a:endParaRPr lang="en-US" sz="2000" dirty="0">
              <a:latin typeface="Arial" charset="0"/>
            </a:endParaRPr>
          </a:p>
          <a:p>
            <a:pPr algn="l"/>
            <a:r>
              <a:rPr lang="en-US" sz="2000" dirty="0">
                <a:latin typeface="Arial" charset="0"/>
              </a:rPr>
              <a:t>--	five warbler species coexist in boreal forest of New England</a:t>
            </a:r>
          </a:p>
          <a:p>
            <a:pPr algn="l"/>
            <a:r>
              <a:rPr lang="en-US" sz="2000" dirty="0">
                <a:latin typeface="Arial" charset="0"/>
              </a:rPr>
              <a:t>--	all eat insects and are about the same size</a:t>
            </a:r>
          </a:p>
          <a:p>
            <a:pPr algn="l"/>
            <a:r>
              <a:rPr lang="en-US" sz="2000" dirty="0">
                <a:latin typeface="Arial" charset="0"/>
              </a:rPr>
              <a:t>--	how can they coexist if they utilize the same trees and compete for food?</a:t>
            </a:r>
          </a:p>
          <a:p>
            <a:pPr algn="l"/>
            <a:r>
              <a:rPr lang="en-US" sz="2000" dirty="0">
                <a:latin typeface="Arial" charset="0"/>
              </a:rPr>
              <a:t>--	MacArthur showed that each species occupies a different portion of the tree</a:t>
            </a:r>
          </a:p>
          <a:p>
            <a:pPr algn="l"/>
            <a:r>
              <a:rPr lang="en-US" sz="2000" dirty="0">
                <a:latin typeface="Arial" charset="0"/>
              </a:rPr>
              <a:t>--	There are also some slight differences in nesting dates</a:t>
            </a:r>
          </a:p>
          <a:p>
            <a:pPr algn="l"/>
            <a:r>
              <a:rPr lang="en-US" sz="2000" dirty="0">
                <a:latin typeface="Arial" charset="0"/>
              </a:rPr>
              <a:t>--	he suggested that these differences allow the species to coexist</a:t>
            </a:r>
          </a:p>
          <a:p>
            <a:pPr algn="l"/>
            <a:endParaRPr lang="en-US" sz="2000" dirty="0">
              <a:latin typeface="Arial" charset="0"/>
            </a:endParaRPr>
          </a:p>
          <a:p>
            <a:pPr algn="l"/>
            <a:r>
              <a:rPr lang="en-US" sz="2000" dirty="0">
                <a:latin typeface="Arial" charset="0"/>
              </a:rPr>
              <a:t>	This is one of the first studies illustrating that different niches may allow a group of competing species to coexist.</a:t>
            </a:r>
          </a:p>
          <a:p>
            <a:pPr algn="l"/>
            <a:endParaRPr lang="en-US" sz="2000" dirty="0">
              <a:latin typeface="Arial" charset="0"/>
            </a:endParaRPr>
          </a:p>
          <a:p>
            <a:pPr algn="l"/>
            <a:r>
              <a:rPr lang="en-US" sz="2000" dirty="0">
                <a:solidFill>
                  <a:srgbClr val="FF0000"/>
                </a:solidFill>
                <a:latin typeface="Arial" charset="0"/>
              </a:rPr>
              <a:t>--	Which niche definition was MacArthur using?</a:t>
            </a:r>
          </a:p>
          <a:p>
            <a:pPr algn="l"/>
            <a:r>
              <a:rPr lang="en-US" sz="2000" dirty="0">
                <a:solidFill>
                  <a:srgbClr val="FF0000"/>
                </a:solidFill>
                <a:latin typeface="Arial" charset="0"/>
              </a:rPr>
              <a:t>--	Was he quantifying the realized or fundamental niche?</a:t>
            </a:r>
            <a:endParaRPr lang="en-US" sz="2000" dirty="0">
              <a:latin typeface="Arial" charset="0"/>
            </a:endParaRPr>
          </a:p>
        </p:txBody>
      </p:sp>
      <p:pic>
        <p:nvPicPr>
          <p:cNvPr id="49154" name="Picture 7"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4827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ChangeArrowheads="1"/>
          </p:cNvSpPr>
          <p:nvPr/>
        </p:nvSpPr>
        <p:spPr bwMode="auto">
          <a:xfrm>
            <a:off x="533400" y="838200"/>
            <a:ext cx="82296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buFont typeface="Times" charset="0"/>
              <a:buNone/>
              <a:tabLst>
                <a:tab pos="454025" algn="l"/>
                <a:tab pos="920750" algn="l"/>
                <a:tab pos="1373188" algn="l"/>
                <a:tab pos="1828800" algn="l"/>
                <a:tab pos="2284413" algn="l"/>
                <a:tab pos="2738438" algn="l"/>
              </a:tabLst>
            </a:pPr>
            <a:endParaRPr lang="en-US" sz="2000" dirty="0">
              <a:latin typeface="Arial" charset="0"/>
            </a:endParaRPr>
          </a:p>
          <a:p>
            <a:pPr algn="l">
              <a:buFont typeface="Times" charset="0"/>
              <a:buNone/>
              <a:tabLst>
                <a:tab pos="454025" algn="l"/>
                <a:tab pos="920750" algn="l"/>
                <a:tab pos="1373188" algn="l"/>
                <a:tab pos="1828800" algn="l"/>
                <a:tab pos="2284413" algn="l"/>
                <a:tab pos="2738438" algn="l"/>
              </a:tabLst>
            </a:pPr>
            <a:r>
              <a:rPr lang="en-US" sz="2000" dirty="0">
                <a:latin typeface="Arial" charset="0"/>
              </a:rPr>
              <a:t>IV. 	The Niche and the environment </a:t>
            </a:r>
          </a:p>
          <a:p>
            <a:pPr algn="l">
              <a:buFont typeface="Times" charset="0"/>
              <a:buNone/>
              <a:tabLst>
                <a:tab pos="454025" algn="l"/>
                <a:tab pos="920750" algn="l"/>
                <a:tab pos="1373188" algn="l"/>
                <a:tab pos="1828800" algn="l"/>
                <a:tab pos="2284413" algn="l"/>
                <a:tab pos="2738438" algn="l"/>
              </a:tabLst>
            </a:pPr>
            <a:r>
              <a:rPr lang="en-US" sz="2000" dirty="0">
                <a:latin typeface="Arial" charset="0"/>
              </a:rPr>
              <a:t>	A.	Niche theory</a:t>
            </a:r>
          </a:p>
          <a:p>
            <a:pPr algn="l">
              <a:tabLst>
                <a:tab pos="454025" algn="l"/>
                <a:tab pos="920750" algn="l"/>
                <a:tab pos="1373188" algn="l"/>
                <a:tab pos="1828800" algn="l"/>
                <a:tab pos="2284413" algn="l"/>
                <a:tab pos="2738438" algn="l"/>
              </a:tabLst>
            </a:pPr>
            <a:r>
              <a:rPr lang="en-US" sz="2000" dirty="0">
                <a:latin typeface="Arial" charset="0"/>
              </a:rPr>
              <a:t>	</a:t>
            </a:r>
          </a:p>
          <a:p>
            <a:pPr algn="l">
              <a:tabLst>
                <a:tab pos="454025" algn="l"/>
                <a:tab pos="920750" algn="l"/>
                <a:tab pos="1373188" algn="l"/>
                <a:tab pos="1828800" algn="l"/>
                <a:tab pos="2284413" algn="l"/>
                <a:tab pos="2738438" algn="l"/>
              </a:tabLst>
            </a:pPr>
            <a:r>
              <a:rPr lang="en-US" sz="2000" dirty="0">
                <a:latin typeface="Arial" charset="0"/>
              </a:rPr>
              <a:t>We can described organisms by their niche. The </a:t>
            </a:r>
            <a:r>
              <a:rPr lang="en-US" sz="2000" u="sng" dirty="0">
                <a:latin typeface="Arial" charset="0"/>
              </a:rPr>
              <a:t>fundamental </a:t>
            </a:r>
            <a:r>
              <a:rPr lang="en-US" sz="2000" dirty="0">
                <a:latin typeface="Arial" charset="0"/>
              </a:rPr>
              <a:t>niche describes where they </a:t>
            </a:r>
            <a:r>
              <a:rPr lang="en-US" sz="2000" u="sng" dirty="0">
                <a:latin typeface="Arial" charset="0"/>
              </a:rPr>
              <a:t>could </a:t>
            </a:r>
            <a:r>
              <a:rPr lang="en-US" sz="2000" dirty="0">
                <a:latin typeface="Arial" charset="0"/>
              </a:rPr>
              <a:t>occur, if there was no competition and predation.  Thus, since biotic interactions </a:t>
            </a:r>
            <a:r>
              <a:rPr lang="en-US" sz="2000" dirty="0" err="1">
                <a:latin typeface="Arial" charset="0"/>
              </a:rPr>
              <a:t>aren</a:t>
            </a:r>
            <a:r>
              <a:rPr lang="ja-JP" altLang="en-US" sz="2000" dirty="0">
                <a:latin typeface="Arial" charset="0"/>
              </a:rPr>
              <a:t>’</a:t>
            </a:r>
            <a:r>
              <a:rPr lang="en-US" altLang="ja-JP" sz="2000" dirty="0">
                <a:latin typeface="Arial" charset="0"/>
              </a:rPr>
              <a:t>t important, the fundamental niche describes abiotic factors that determine where a species can occur.  </a:t>
            </a:r>
          </a:p>
          <a:p>
            <a:pPr algn="l">
              <a:tabLst>
                <a:tab pos="454025" algn="l"/>
                <a:tab pos="920750" algn="l"/>
                <a:tab pos="1373188" algn="l"/>
                <a:tab pos="1828800" algn="l"/>
                <a:tab pos="2284413" algn="l"/>
                <a:tab pos="2738438" algn="l"/>
              </a:tabLst>
            </a:pPr>
            <a:endParaRPr lang="en-US" sz="2000" dirty="0">
              <a:latin typeface="Arial" charset="0"/>
            </a:endParaRPr>
          </a:p>
          <a:p>
            <a:pPr algn="l">
              <a:tabLst>
                <a:tab pos="454025" algn="l"/>
                <a:tab pos="920750" algn="l"/>
                <a:tab pos="1373188" algn="l"/>
                <a:tab pos="1828800" algn="l"/>
                <a:tab pos="2284413" algn="l"/>
                <a:tab pos="2738438" algn="l"/>
              </a:tabLst>
            </a:pPr>
            <a:r>
              <a:rPr lang="en-US" sz="2000" dirty="0">
                <a:latin typeface="Arial" charset="0"/>
              </a:rPr>
              <a:t>The </a:t>
            </a:r>
            <a:r>
              <a:rPr lang="en-US" sz="2000" u="sng" dirty="0">
                <a:latin typeface="Arial" charset="0"/>
              </a:rPr>
              <a:t>realized</a:t>
            </a:r>
            <a:r>
              <a:rPr lang="en-US" sz="2000" dirty="0">
                <a:latin typeface="Arial" charset="0"/>
              </a:rPr>
              <a:t> niche is where species </a:t>
            </a:r>
            <a:r>
              <a:rPr lang="en-US" sz="2000" u="sng" dirty="0">
                <a:latin typeface="Arial" charset="0"/>
              </a:rPr>
              <a:t>do </a:t>
            </a:r>
            <a:r>
              <a:rPr lang="en-US" sz="2000" dirty="0">
                <a:latin typeface="Arial" charset="0"/>
              </a:rPr>
              <a:t>occur, when both biotic and abiotic factors regulate the species.  We tend to emphasize the biotic factors that limit species for their realized niche.</a:t>
            </a:r>
          </a:p>
        </p:txBody>
      </p:sp>
      <p:sp>
        <p:nvSpPr>
          <p:cNvPr id="51202"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51203" name="Picture 4"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718705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ChangeArrowheads="1"/>
          </p:cNvSpPr>
          <p:nvPr/>
        </p:nvSpPr>
        <p:spPr bwMode="auto">
          <a:xfrm>
            <a:off x="533400" y="685800"/>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buFont typeface="Times" charset="0"/>
              <a:buNone/>
              <a:tabLst>
                <a:tab pos="454025" algn="l"/>
                <a:tab pos="920750" algn="l"/>
                <a:tab pos="1373188" algn="l"/>
                <a:tab pos="1828800" algn="l"/>
                <a:tab pos="2284413" algn="l"/>
                <a:tab pos="2738438" algn="l"/>
              </a:tabLst>
            </a:pPr>
            <a:r>
              <a:rPr lang="en-US" sz="2000" dirty="0">
                <a:latin typeface="Arial" charset="0"/>
              </a:rPr>
              <a:t>How could we determine if what we see is the fundamental or realized niche?  Why would we want to do this?</a:t>
            </a:r>
          </a:p>
        </p:txBody>
      </p:sp>
      <p:sp>
        <p:nvSpPr>
          <p:cNvPr id="57346"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57347" name="Picture 4"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2209800" y="1676400"/>
            <a:ext cx="4953000" cy="426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6" charset="0"/>
            </a:endParaRPr>
          </a:p>
        </p:txBody>
      </p:sp>
      <p:sp>
        <p:nvSpPr>
          <p:cNvPr id="3" name="TextBox 2"/>
          <p:cNvSpPr txBox="1"/>
          <p:nvPr/>
        </p:nvSpPr>
        <p:spPr>
          <a:xfrm>
            <a:off x="3657600" y="5943600"/>
            <a:ext cx="1944913" cy="461665"/>
          </a:xfrm>
          <a:prstGeom prst="rect">
            <a:avLst/>
          </a:prstGeom>
          <a:noFill/>
        </p:spPr>
        <p:txBody>
          <a:bodyPr wrap="none" rtlCol="0">
            <a:spAutoFit/>
          </a:bodyPr>
          <a:lstStyle/>
          <a:p>
            <a:r>
              <a:rPr lang="en-US" dirty="0" smtClean="0"/>
              <a:t>Niche factor 1</a:t>
            </a:r>
            <a:endParaRPr lang="en-US" dirty="0"/>
          </a:p>
        </p:txBody>
      </p:sp>
      <p:sp>
        <p:nvSpPr>
          <p:cNvPr id="10" name="TextBox 9"/>
          <p:cNvSpPr txBox="1"/>
          <p:nvPr/>
        </p:nvSpPr>
        <p:spPr>
          <a:xfrm rot="16200000">
            <a:off x="706176" y="3484824"/>
            <a:ext cx="1944913" cy="461665"/>
          </a:xfrm>
          <a:prstGeom prst="rect">
            <a:avLst/>
          </a:prstGeom>
          <a:noFill/>
        </p:spPr>
        <p:txBody>
          <a:bodyPr wrap="none" rtlCol="0">
            <a:spAutoFit/>
          </a:bodyPr>
          <a:lstStyle/>
          <a:p>
            <a:r>
              <a:rPr lang="en-US" dirty="0" smtClean="0"/>
              <a:t>Niche factor </a:t>
            </a:r>
            <a:r>
              <a:rPr lang="en-US" dirty="0"/>
              <a:t>2</a:t>
            </a:r>
          </a:p>
        </p:txBody>
      </p:sp>
      <p:sp>
        <p:nvSpPr>
          <p:cNvPr id="4" name="Rounded Rectangle 3"/>
          <p:cNvSpPr/>
          <p:nvPr/>
        </p:nvSpPr>
        <p:spPr bwMode="auto">
          <a:xfrm>
            <a:off x="2971800" y="2286000"/>
            <a:ext cx="1676400" cy="1676400"/>
          </a:xfrm>
          <a:prstGeom prst="round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6" charset="0"/>
            </a:endParaRPr>
          </a:p>
        </p:txBody>
      </p:sp>
      <p:sp>
        <p:nvSpPr>
          <p:cNvPr id="12" name="Rounded Rectangle 11"/>
          <p:cNvSpPr/>
          <p:nvPr/>
        </p:nvSpPr>
        <p:spPr bwMode="auto">
          <a:xfrm>
            <a:off x="4724400" y="3657600"/>
            <a:ext cx="1676400" cy="16764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6" charset="0"/>
            </a:endParaRPr>
          </a:p>
        </p:txBody>
      </p:sp>
    </p:spTree>
    <p:extLst>
      <p:ext uri="{BB962C8B-B14F-4D97-AF65-F5344CB8AC3E}">
        <p14:creationId xmlns:p14="http://schemas.microsoft.com/office/powerpoint/2010/main" val="102344956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ChangeArrowheads="1"/>
          </p:cNvSpPr>
          <p:nvPr/>
        </p:nvSpPr>
        <p:spPr bwMode="auto">
          <a:xfrm>
            <a:off x="533400" y="685800"/>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buFont typeface="Times" charset="0"/>
              <a:buNone/>
              <a:tabLst>
                <a:tab pos="454025" algn="l"/>
                <a:tab pos="920750" algn="l"/>
                <a:tab pos="1373188" algn="l"/>
                <a:tab pos="1828800" algn="l"/>
                <a:tab pos="2284413" algn="l"/>
                <a:tab pos="2738438" algn="l"/>
              </a:tabLst>
            </a:pPr>
            <a:r>
              <a:rPr lang="en-US" sz="2000" dirty="0">
                <a:latin typeface="Arial" charset="0"/>
              </a:rPr>
              <a:t>How could we determine if what we see is the fundamental or realized niche?  Why would we want to do this?</a:t>
            </a:r>
          </a:p>
        </p:txBody>
      </p:sp>
      <p:sp>
        <p:nvSpPr>
          <p:cNvPr id="57346"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57347" name="Picture 4"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2209800" y="1676400"/>
            <a:ext cx="4953000" cy="426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6" charset="0"/>
            </a:endParaRPr>
          </a:p>
        </p:txBody>
      </p:sp>
      <p:sp>
        <p:nvSpPr>
          <p:cNvPr id="3" name="TextBox 2"/>
          <p:cNvSpPr txBox="1"/>
          <p:nvPr/>
        </p:nvSpPr>
        <p:spPr>
          <a:xfrm>
            <a:off x="3657600" y="5943600"/>
            <a:ext cx="1944913" cy="461665"/>
          </a:xfrm>
          <a:prstGeom prst="rect">
            <a:avLst/>
          </a:prstGeom>
          <a:noFill/>
        </p:spPr>
        <p:txBody>
          <a:bodyPr wrap="none" rtlCol="0">
            <a:spAutoFit/>
          </a:bodyPr>
          <a:lstStyle/>
          <a:p>
            <a:r>
              <a:rPr lang="en-US" dirty="0" smtClean="0"/>
              <a:t>Niche factor 1</a:t>
            </a:r>
            <a:endParaRPr lang="en-US" dirty="0"/>
          </a:p>
        </p:txBody>
      </p:sp>
      <p:sp>
        <p:nvSpPr>
          <p:cNvPr id="10" name="TextBox 9"/>
          <p:cNvSpPr txBox="1"/>
          <p:nvPr/>
        </p:nvSpPr>
        <p:spPr>
          <a:xfrm rot="16200000">
            <a:off x="706176" y="3484824"/>
            <a:ext cx="1944913" cy="461665"/>
          </a:xfrm>
          <a:prstGeom prst="rect">
            <a:avLst/>
          </a:prstGeom>
          <a:noFill/>
        </p:spPr>
        <p:txBody>
          <a:bodyPr wrap="none" rtlCol="0">
            <a:spAutoFit/>
          </a:bodyPr>
          <a:lstStyle/>
          <a:p>
            <a:r>
              <a:rPr lang="en-US" dirty="0" smtClean="0"/>
              <a:t>Niche factor </a:t>
            </a:r>
            <a:r>
              <a:rPr lang="en-US" dirty="0"/>
              <a:t>2</a:t>
            </a:r>
          </a:p>
        </p:txBody>
      </p:sp>
      <p:sp>
        <p:nvSpPr>
          <p:cNvPr id="4" name="Rounded Rectangle 3"/>
          <p:cNvSpPr/>
          <p:nvPr/>
        </p:nvSpPr>
        <p:spPr bwMode="auto">
          <a:xfrm>
            <a:off x="3505200" y="2819400"/>
            <a:ext cx="1676400" cy="1676400"/>
          </a:xfrm>
          <a:prstGeom prst="round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6" charset="0"/>
            </a:endParaRPr>
          </a:p>
        </p:txBody>
      </p:sp>
      <p:sp>
        <p:nvSpPr>
          <p:cNvPr id="12" name="Rounded Rectangle 11"/>
          <p:cNvSpPr/>
          <p:nvPr/>
        </p:nvSpPr>
        <p:spPr bwMode="auto">
          <a:xfrm>
            <a:off x="3962400" y="3352800"/>
            <a:ext cx="1676400" cy="16764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6" charset="0"/>
            </a:endParaRPr>
          </a:p>
        </p:txBody>
      </p:sp>
      <p:sp>
        <p:nvSpPr>
          <p:cNvPr id="5" name="TextBox 4"/>
          <p:cNvSpPr txBox="1"/>
          <p:nvPr/>
        </p:nvSpPr>
        <p:spPr>
          <a:xfrm>
            <a:off x="7239000" y="2971800"/>
            <a:ext cx="2073856" cy="707886"/>
          </a:xfrm>
          <a:prstGeom prst="rect">
            <a:avLst/>
          </a:prstGeom>
          <a:noFill/>
        </p:spPr>
        <p:txBody>
          <a:bodyPr wrap="square" rtlCol="0">
            <a:spAutoFit/>
          </a:bodyPr>
          <a:lstStyle/>
          <a:p>
            <a:r>
              <a:rPr lang="en-US" sz="2000" dirty="0" smtClean="0">
                <a:latin typeface="Arial"/>
                <a:cs typeface="Arial"/>
              </a:rPr>
              <a:t>Fundamental niches?</a:t>
            </a:r>
            <a:endParaRPr lang="en-US" sz="2000" dirty="0">
              <a:latin typeface="Arial"/>
              <a:cs typeface="Arial"/>
            </a:endParaRPr>
          </a:p>
        </p:txBody>
      </p:sp>
    </p:spTree>
    <p:extLst>
      <p:ext uri="{BB962C8B-B14F-4D97-AF65-F5344CB8AC3E}">
        <p14:creationId xmlns:p14="http://schemas.microsoft.com/office/powerpoint/2010/main" val="184536456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ChangeArrowheads="1"/>
          </p:cNvSpPr>
          <p:nvPr/>
        </p:nvSpPr>
        <p:spPr bwMode="auto">
          <a:xfrm>
            <a:off x="533400" y="685800"/>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buFont typeface="Times" charset="0"/>
              <a:buNone/>
              <a:tabLst>
                <a:tab pos="454025" algn="l"/>
                <a:tab pos="920750" algn="l"/>
                <a:tab pos="1373188" algn="l"/>
                <a:tab pos="1828800" algn="l"/>
                <a:tab pos="2284413" algn="l"/>
                <a:tab pos="2738438" algn="l"/>
              </a:tabLst>
            </a:pPr>
            <a:r>
              <a:rPr lang="en-US" sz="2000" dirty="0">
                <a:latin typeface="Arial" charset="0"/>
              </a:rPr>
              <a:t>How could we determine if what we see is the fundamental or realized niche?  Why would we want to do this?</a:t>
            </a:r>
          </a:p>
        </p:txBody>
      </p:sp>
      <p:sp>
        <p:nvSpPr>
          <p:cNvPr id="57346"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57347" name="Picture 4"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2209800" y="1676400"/>
            <a:ext cx="4953000" cy="426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6" charset="0"/>
            </a:endParaRPr>
          </a:p>
        </p:txBody>
      </p:sp>
      <p:sp>
        <p:nvSpPr>
          <p:cNvPr id="3" name="TextBox 2"/>
          <p:cNvSpPr txBox="1"/>
          <p:nvPr/>
        </p:nvSpPr>
        <p:spPr>
          <a:xfrm>
            <a:off x="3657600" y="5943600"/>
            <a:ext cx="1944913" cy="461665"/>
          </a:xfrm>
          <a:prstGeom prst="rect">
            <a:avLst/>
          </a:prstGeom>
          <a:noFill/>
        </p:spPr>
        <p:txBody>
          <a:bodyPr wrap="none" rtlCol="0">
            <a:spAutoFit/>
          </a:bodyPr>
          <a:lstStyle/>
          <a:p>
            <a:r>
              <a:rPr lang="en-US" dirty="0" smtClean="0"/>
              <a:t>Niche factor 1</a:t>
            </a:r>
            <a:endParaRPr lang="en-US" dirty="0"/>
          </a:p>
        </p:txBody>
      </p:sp>
      <p:sp>
        <p:nvSpPr>
          <p:cNvPr id="10" name="TextBox 9"/>
          <p:cNvSpPr txBox="1"/>
          <p:nvPr/>
        </p:nvSpPr>
        <p:spPr>
          <a:xfrm rot="16200000">
            <a:off x="706176" y="3484824"/>
            <a:ext cx="1944913" cy="461665"/>
          </a:xfrm>
          <a:prstGeom prst="rect">
            <a:avLst/>
          </a:prstGeom>
          <a:noFill/>
        </p:spPr>
        <p:txBody>
          <a:bodyPr wrap="none" rtlCol="0">
            <a:spAutoFit/>
          </a:bodyPr>
          <a:lstStyle/>
          <a:p>
            <a:r>
              <a:rPr lang="en-US" dirty="0" smtClean="0"/>
              <a:t>Niche factor </a:t>
            </a:r>
            <a:r>
              <a:rPr lang="en-US" dirty="0"/>
              <a:t>2</a:t>
            </a:r>
          </a:p>
        </p:txBody>
      </p:sp>
      <p:sp>
        <p:nvSpPr>
          <p:cNvPr id="4" name="Rounded Rectangle 3"/>
          <p:cNvSpPr/>
          <p:nvPr/>
        </p:nvSpPr>
        <p:spPr bwMode="auto">
          <a:xfrm>
            <a:off x="3505200" y="2819400"/>
            <a:ext cx="609600" cy="609600"/>
          </a:xfrm>
          <a:prstGeom prst="round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6" charset="0"/>
            </a:endParaRPr>
          </a:p>
        </p:txBody>
      </p:sp>
      <p:sp>
        <p:nvSpPr>
          <p:cNvPr id="12" name="Rounded Rectangle 11"/>
          <p:cNvSpPr/>
          <p:nvPr/>
        </p:nvSpPr>
        <p:spPr bwMode="auto">
          <a:xfrm>
            <a:off x="3962400" y="3352800"/>
            <a:ext cx="1676400" cy="167640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6" charset="0"/>
            </a:endParaRPr>
          </a:p>
        </p:txBody>
      </p:sp>
      <p:sp>
        <p:nvSpPr>
          <p:cNvPr id="11" name="TextBox 10"/>
          <p:cNvSpPr txBox="1"/>
          <p:nvPr/>
        </p:nvSpPr>
        <p:spPr>
          <a:xfrm>
            <a:off x="7239000" y="2971800"/>
            <a:ext cx="2073856" cy="707886"/>
          </a:xfrm>
          <a:prstGeom prst="rect">
            <a:avLst/>
          </a:prstGeom>
          <a:noFill/>
        </p:spPr>
        <p:txBody>
          <a:bodyPr wrap="square" rtlCol="0">
            <a:spAutoFit/>
          </a:bodyPr>
          <a:lstStyle/>
          <a:p>
            <a:r>
              <a:rPr lang="en-US" sz="2000" dirty="0" smtClean="0">
                <a:latin typeface="Arial"/>
                <a:cs typeface="Arial"/>
              </a:rPr>
              <a:t>Realized niches?</a:t>
            </a:r>
            <a:endParaRPr lang="en-US" sz="2000" dirty="0">
              <a:latin typeface="Arial"/>
              <a:cs typeface="Arial"/>
            </a:endParaRPr>
          </a:p>
        </p:txBody>
      </p:sp>
    </p:spTree>
    <p:extLst>
      <p:ext uri="{BB962C8B-B14F-4D97-AF65-F5344CB8AC3E}">
        <p14:creationId xmlns:p14="http://schemas.microsoft.com/office/powerpoint/2010/main" val="274887904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295400"/>
            <a:ext cx="4601625"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5" name="Rectangle 2"/>
          <p:cNvSpPr>
            <a:spLocks noChangeArrowheads="1"/>
          </p:cNvSpPr>
          <p:nvPr/>
        </p:nvSpPr>
        <p:spPr bwMode="auto">
          <a:xfrm>
            <a:off x="533400" y="685800"/>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buFont typeface="Times" charset="0"/>
              <a:buNone/>
              <a:tabLst>
                <a:tab pos="454025" algn="l"/>
                <a:tab pos="920750" algn="l"/>
                <a:tab pos="1373188" algn="l"/>
                <a:tab pos="1828800" algn="l"/>
                <a:tab pos="2284413" algn="l"/>
                <a:tab pos="2738438" algn="l"/>
              </a:tabLst>
            </a:pPr>
            <a:r>
              <a:rPr lang="en-US" sz="2000" dirty="0">
                <a:latin typeface="Arial" charset="0"/>
              </a:rPr>
              <a:t>How could we determine if what we see is the fundamental or realized niche?  Why would we want to do this?</a:t>
            </a:r>
          </a:p>
        </p:txBody>
      </p:sp>
      <p:sp>
        <p:nvSpPr>
          <p:cNvPr id="57346"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57347" name="Picture 4"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048000"/>
            <a:ext cx="358140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extBox 5"/>
          <p:cNvSpPr txBox="1">
            <a:spLocks noChangeArrowheads="1"/>
          </p:cNvSpPr>
          <p:nvPr/>
        </p:nvSpPr>
        <p:spPr bwMode="auto">
          <a:xfrm>
            <a:off x="1219200" y="2133600"/>
            <a:ext cx="1681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latin typeface="Arial" charset="0"/>
                <a:cs typeface="Arial" charset="0"/>
              </a:rPr>
              <a:t>Stewart et al. 2002</a:t>
            </a:r>
          </a:p>
        </p:txBody>
      </p:sp>
    </p:spTree>
    <p:extLst>
      <p:ext uri="{BB962C8B-B14F-4D97-AF65-F5344CB8AC3E}">
        <p14:creationId xmlns:p14="http://schemas.microsoft.com/office/powerpoint/2010/main" val="381566220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59394" name="Picture 4"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685800"/>
            <a:ext cx="233203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1000" y="882650"/>
            <a:ext cx="6172200" cy="5632450"/>
          </a:xfrm>
          <a:prstGeom prst="rect">
            <a:avLst/>
          </a:prstGeom>
          <a:noFill/>
        </p:spPr>
        <p:txBody>
          <a:bodyPr>
            <a:spAutoFit/>
          </a:bodyPr>
          <a:lstStyle/>
          <a:p>
            <a:pPr algn="l">
              <a:defRPr/>
            </a:pPr>
            <a:r>
              <a:rPr lang="en-US" sz="2000" dirty="0">
                <a:latin typeface="Arial"/>
                <a:cs typeface="Arial"/>
              </a:rPr>
              <a:t>Stewart et al. quantified the niches of elk, mule deer, and cattle.  </a:t>
            </a:r>
          </a:p>
          <a:p>
            <a:pPr marL="342900" indent="-342900" algn="l">
              <a:defRPr/>
            </a:pPr>
            <a:endParaRPr lang="en-US" sz="2000" dirty="0">
              <a:latin typeface="Arial"/>
              <a:cs typeface="Arial"/>
            </a:endParaRPr>
          </a:p>
          <a:p>
            <a:pPr marL="342900" indent="-342900" algn="l">
              <a:defRPr/>
            </a:pPr>
            <a:r>
              <a:rPr lang="en-US" sz="2000" dirty="0">
                <a:latin typeface="Arial"/>
                <a:cs typeface="Arial"/>
              </a:rPr>
              <a:t>--	They proposed that elk and deer have persisted for a long time in the same area because the partition the habit in some way.  However, cattle are new to the area and may compete (and thus have high niche overlap) with elk and mule deer.</a:t>
            </a:r>
          </a:p>
          <a:p>
            <a:pPr marL="342900" indent="-342900" algn="l">
              <a:defRPr/>
            </a:pPr>
            <a:endParaRPr lang="en-US" sz="2000" dirty="0">
              <a:latin typeface="Arial"/>
              <a:cs typeface="Arial"/>
            </a:endParaRPr>
          </a:p>
          <a:p>
            <a:pPr marL="342900" indent="-342900" algn="l">
              <a:defRPr/>
            </a:pPr>
            <a:r>
              <a:rPr lang="en-US" sz="2000" dirty="0">
                <a:latin typeface="Arial"/>
                <a:cs typeface="Arial"/>
              </a:rPr>
              <a:t>--	Elk and mule deer generally to partition the habit, with elk spending more time in the grasslands and deer more time in the forest.</a:t>
            </a:r>
          </a:p>
          <a:p>
            <a:pPr marL="342900" indent="-342900" algn="l">
              <a:defRPr/>
            </a:pPr>
            <a:endParaRPr lang="en-US" sz="2000" dirty="0">
              <a:latin typeface="Arial"/>
              <a:cs typeface="Arial"/>
            </a:endParaRPr>
          </a:p>
          <a:p>
            <a:pPr marL="342900" indent="-342900" algn="l">
              <a:defRPr/>
            </a:pPr>
            <a:r>
              <a:rPr lang="en-US" sz="2000" dirty="0">
                <a:latin typeface="Arial"/>
                <a:cs typeface="Arial"/>
              </a:rPr>
              <a:t>--	Cattle may compete strongly with both species during the spring and summer, but not in the fall when they move down to lower elevation grasslands.</a:t>
            </a:r>
          </a:p>
          <a:p>
            <a:pPr algn="l">
              <a:defRPr/>
            </a:pPr>
            <a:endParaRPr lang="en-US" sz="2000" dirty="0">
              <a:latin typeface="Arial"/>
              <a:cs typeface="Arial"/>
            </a:endParaRPr>
          </a:p>
        </p:txBody>
      </p:sp>
    </p:spTree>
    <p:extLst>
      <p:ext uri="{BB962C8B-B14F-4D97-AF65-F5344CB8AC3E}">
        <p14:creationId xmlns:p14="http://schemas.microsoft.com/office/powerpoint/2010/main" val="292665031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1066800" y="990600"/>
            <a:ext cx="76200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buFont typeface="Times" charset="0"/>
              <a:buNone/>
              <a:tabLst>
                <a:tab pos="454025" algn="l"/>
                <a:tab pos="920750" algn="l"/>
                <a:tab pos="1373188" algn="l"/>
                <a:tab pos="1828800" algn="l"/>
                <a:tab pos="2284413" algn="l"/>
                <a:tab pos="2738438" algn="l"/>
              </a:tabLst>
            </a:pPr>
            <a:r>
              <a:rPr lang="en-US" sz="2000" dirty="0" smtClean="0">
                <a:latin typeface="Arial" charset="0"/>
              </a:rPr>
              <a:t>Where we are going. . . .</a:t>
            </a:r>
          </a:p>
          <a:p>
            <a:pPr algn="l">
              <a:buFont typeface="Times" charset="0"/>
              <a:buNone/>
              <a:tabLst>
                <a:tab pos="454025" algn="l"/>
                <a:tab pos="920750" algn="l"/>
                <a:tab pos="1373188" algn="l"/>
                <a:tab pos="1828800" algn="l"/>
                <a:tab pos="2284413" algn="l"/>
                <a:tab pos="2738438" algn="l"/>
              </a:tabLst>
            </a:pPr>
            <a:endParaRPr lang="en-US" sz="2000" dirty="0">
              <a:solidFill>
                <a:schemeClr val="bg1">
                  <a:lumMod val="50000"/>
                </a:schemeClr>
              </a:solidFill>
              <a:latin typeface="Arial" charset="0"/>
            </a:endParaRPr>
          </a:p>
          <a:p>
            <a:pPr marL="514350" indent="-514350" algn="l">
              <a:buFont typeface="Times" charset="0"/>
              <a:buAutoNum type="romanUcPeriod"/>
              <a:tabLst>
                <a:tab pos="454025" algn="l"/>
                <a:tab pos="920750" algn="l"/>
                <a:tab pos="1373188" algn="l"/>
                <a:tab pos="1828800" algn="l"/>
                <a:tab pos="2284413" algn="l"/>
                <a:tab pos="2738438" algn="l"/>
              </a:tabLst>
            </a:pPr>
            <a:r>
              <a:rPr lang="en-US" sz="2000" dirty="0" smtClean="0">
                <a:solidFill>
                  <a:schemeClr val="bg1">
                    <a:lumMod val="50000"/>
                  </a:schemeClr>
                </a:solidFill>
                <a:latin typeface="Arial" charset="0"/>
              </a:rPr>
              <a:t>What is Ecology</a:t>
            </a:r>
          </a:p>
          <a:p>
            <a:pPr marL="514350" indent="-514350" algn="l">
              <a:buFont typeface="Times" charset="0"/>
              <a:buAutoNum type="romanUcPeriod"/>
              <a:tabLst>
                <a:tab pos="454025" algn="l"/>
                <a:tab pos="920750" algn="l"/>
                <a:tab pos="1373188" algn="l"/>
                <a:tab pos="1828800" algn="l"/>
                <a:tab pos="2284413" algn="l"/>
                <a:tab pos="2738438" algn="l"/>
              </a:tabLst>
            </a:pPr>
            <a:r>
              <a:rPr lang="en-US" sz="2000" dirty="0" smtClean="0">
                <a:solidFill>
                  <a:schemeClr val="bg1">
                    <a:lumMod val="50000"/>
                  </a:schemeClr>
                </a:solidFill>
                <a:latin typeface="Arial" charset="0"/>
              </a:rPr>
              <a:t>Tools for Ecology (how to describe and compare populations)</a:t>
            </a:r>
          </a:p>
          <a:p>
            <a:pPr marL="514350" indent="-514350" algn="l">
              <a:buFont typeface="Times" charset="0"/>
              <a:buAutoNum type="romanUcPeriod"/>
              <a:tabLst>
                <a:tab pos="454025" algn="l"/>
                <a:tab pos="920750" algn="l"/>
                <a:tab pos="1373188" algn="l"/>
                <a:tab pos="1828800" algn="l"/>
                <a:tab pos="2284413" algn="l"/>
                <a:tab pos="2738438" algn="l"/>
              </a:tabLst>
            </a:pPr>
            <a:r>
              <a:rPr lang="en-US" sz="2000" dirty="0" smtClean="0">
                <a:solidFill>
                  <a:schemeClr val="bg1">
                    <a:lumMod val="50000"/>
                  </a:schemeClr>
                </a:solidFill>
                <a:latin typeface="Arial" charset="0"/>
              </a:rPr>
              <a:t>Correlations of Life Histories</a:t>
            </a:r>
          </a:p>
          <a:p>
            <a:pPr algn="l">
              <a:tabLst>
                <a:tab pos="454025" algn="l"/>
                <a:tab pos="920750" algn="l"/>
                <a:tab pos="1373188" algn="l"/>
                <a:tab pos="1828800" algn="l"/>
                <a:tab pos="2284413" algn="l"/>
                <a:tab pos="2738438" algn="l"/>
              </a:tabLst>
            </a:pPr>
            <a:endParaRPr lang="en-US" sz="2000" dirty="0">
              <a:latin typeface="Arial" charset="0"/>
            </a:endParaRPr>
          </a:p>
          <a:p>
            <a:pPr algn="l">
              <a:tabLst>
                <a:tab pos="454025" algn="l"/>
                <a:tab pos="920750" algn="l"/>
                <a:tab pos="1373188" algn="l"/>
                <a:tab pos="1828800" algn="l"/>
                <a:tab pos="2284413" algn="l"/>
                <a:tab pos="2738438" algn="l"/>
              </a:tabLst>
            </a:pPr>
            <a:r>
              <a:rPr lang="en-US" sz="2000" dirty="0" smtClean="0">
                <a:latin typeface="Arial" charset="0"/>
              </a:rPr>
              <a:t>IV.</a:t>
            </a:r>
            <a:r>
              <a:rPr lang="en-US" sz="2000" dirty="0">
                <a:latin typeface="Arial" charset="0"/>
              </a:rPr>
              <a:t>	The Niche and the environment </a:t>
            </a:r>
          </a:p>
          <a:p>
            <a:pPr algn="l">
              <a:buFont typeface="Times" charset="0"/>
              <a:buNone/>
              <a:tabLst>
                <a:tab pos="454025" algn="l"/>
                <a:tab pos="920750" algn="l"/>
                <a:tab pos="1373188" algn="l"/>
                <a:tab pos="1828800" algn="l"/>
                <a:tab pos="2284413" algn="l"/>
                <a:tab pos="2738438" algn="l"/>
              </a:tabLst>
            </a:pPr>
            <a:r>
              <a:rPr lang="en-US" sz="2000" dirty="0">
                <a:latin typeface="Arial" charset="0"/>
              </a:rPr>
              <a:t>	A.	Niche theory</a:t>
            </a:r>
          </a:p>
          <a:p>
            <a:pPr algn="l">
              <a:tabLst>
                <a:tab pos="454025" algn="l"/>
                <a:tab pos="920750" algn="l"/>
                <a:tab pos="1373188" algn="l"/>
                <a:tab pos="1828800" algn="l"/>
                <a:tab pos="2284413" algn="l"/>
                <a:tab pos="2738438" algn="l"/>
              </a:tabLst>
            </a:pPr>
            <a:r>
              <a:rPr lang="en-US" sz="2000" dirty="0">
                <a:latin typeface="Arial" charset="0"/>
              </a:rPr>
              <a:t>	B.	Basic Ingredients -- dominant abiotic niche factors</a:t>
            </a:r>
          </a:p>
          <a:p>
            <a:pPr algn="l">
              <a:tabLst>
                <a:tab pos="454025" algn="l"/>
                <a:tab pos="920750" algn="l"/>
                <a:tab pos="1373188" algn="l"/>
                <a:tab pos="1828800" algn="l"/>
                <a:tab pos="2284413" algn="l"/>
                <a:tab pos="2738438" algn="l"/>
              </a:tabLst>
            </a:pPr>
            <a:r>
              <a:rPr lang="en-US" sz="2000" dirty="0">
                <a:latin typeface="Arial" charset="0"/>
              </a:rPr>
              <a:t>	C.	</a:t>
            </a:r>
            <a:r>
              <a:rPr lang="en-US" sz="2000" dirty="0" smtClean="0">
                <a:latin typeface="Arial" charset="0"/>
              </a:rPr>
              <a:t>Climate</a:t>
            </a:r>
          </a:p>
          <a:p>
            <a:pPr algn="l">
              <a:tabLst>
                <a:tab pos="454025" algn="l"/>
                <a:tab pos="920750" algn="l"/>
                <a:tab pos="1373188" algn="l"/>
                <a:tab pos="1828800" algn="l"/>
                <a:tab pos="2284413" algn="l"/>
                <a:tab pos="2738438" algn="l"/>
              </a:tabLst>
            </a:pPr>
            <a:endParaRPr lang="en-US" sz="2000" dirty="0">
              <a:latin typeface="Arial" charset="0"/>
            </a:endParaRPr>
          </a:p>
          <a:p>
            <a:pPr algn="l">
              <a:tabLst>
                <a:tab pos="454025" algn="l"/>
                <a:tab pos="920750" algn="l"/>
                <a:tab pos="1373188" algn="l"/>
                <a:tab pos="1828800" algn="l"/>
                <a:tab pos="2284413" algn="l"/>
                <a:tab pos="2738438" algn="l"/>
              </a:tabLst>
            </a:pPr>
            <a:r>
              <a:rPr lang="en-US" sz="2000" dirty="0" smtClean="0">
                <a:solidFill>
                  <a:srgbClr val="000000"/>
                </a:solidFill>
                <a:latin typeface="Arial" charset="0"/>
              </a:rPr>
              <a:t>V</a:t>
            </a:r>
            <a:r>
              <a:rPr lang="en-US" sz="2000" dirty="0">
                <a:solidFill>
                  <a:srgbClr val="000000"/>
                </a:solidFill>
                <a:latin typeface="Arial" charset="0"/>
              </a:rPr>
              <a:t>. </a:t>
            </a:r>
            <a:r>
              <a:rPr lang="en-US" sz="2000" dirty="0" smtClean="0">
                <a:solidFill>
                  <a:srgbClr val="000000"/>
                </a:solidFill>
                <a:latin typeface="Arial" charset="0"/>
              </a:rPr>
              <a:t>	Populations </a:t>
            </a:r>
            <a:r>
              <a:rPr lang="en-US" sz="2000" dirty="0">
                <a:solidFill>
                  <a:srgbClr val="000000"/>
                </a:solidFill>
                <a:latin typeface="Arial" charset="0"/>
              </a:rPr>
              <a:t>and Biotic Influences	</a:t>
            </a:r>
          </a:p>
          <a:p>
            <a:pPr algn="l">
              <a:tabLst>
                <a:tab pos="454025" algn="l"/>
                <a:tab pos="920750" algn="l"/>
                <a:tab pos="1373188" algn="l"/>
                <a:tab pos="1828800" algn="l"/>
                <a:tab pos="2284413" algn="l"/>
                <a:tab pos="2738438" algn="l"/>
              </a:tabLst>
            </a:pPr>
            <a:r>
              <a:rPr lang="en-US" sz="2000" dirty="0">
                <a:solidFill>
                  <a:srgbClr val="000000"/>
                </a:solidFill>
                <a:latin typeface="Arial" charset="0"/>
              </a:rPr>
              <a:t>	A.	migration</a:t>
            </a:r>
          </a:p>
          <a:p>
            <a:pPr algn="l">
              <a:tabLst>
                <a:tab pos="454025" algn="l"/>
                <a:tab pos="920750" algn="l"/>
                <a:tab pos="1373188" algn="l"/>
                <a:tab pos="1828800" algn="l"/>
                <a:tab pos="2284413" algn="l"/>
                <a:tab pos="2738438" algn="l"/>
              </a:tabLst>
            </a:pPr>
            <a:r>
              <a:rPr lang="en-US" sz="2000" dirty="0">
                <a:solidFill>
                  <a:srgbClr val="000000"/>
                </a:solidFill>
                <a:latin typeface="Arial" charset="0"/>
              </a:rPr>
              <a:t>	B.	types of species interactions</a:t>
            </a:r>
          </a:p>
          <a:p>
            <a:pPr algn="l">
              <a:tabLst>
                <a:tab pos="454025" algn="l"/>
                <a:tab pos="920750" algn="l"/>
                <a:tab pos="1373188" algn="l"/>
                <a:tab pos="1828800" algn="l"/>
                <a:tab pos="2284413" algn="l"/>
                <a:tab pos="2738438" algn="l"/>
              </a:tabLst>
            </a:pPr>
            <a:r>
              <a:rPr lang="en-US" sz="2000" dirty="0">
                <a:solidFill>
                  <a:srgbClr val="000000"/>
                </a:solidFill>
                <a:latin typeface="Arial" charset="0"/>
              </a:rPr>
              <a:t>	C. 	Competition</a:t>
            </a:r>
          </a:p>
          <a:p>
            <a:pPr algn="l">
              <a:tabLst>
                <a:tab pos="454025" algn="l"/>
                <a:tab pos="920750" algn="l"/>
                <a:tab pos="1373188" algn="l"/>
                <a:tab pos="1828800" algn="l"/>
                <a:tab pos="2284413" algn="l"/>
                <a:tab pos="2738438" algn="l"/>
              </a:tabLst>
            </a:pPr>
            <a:r>
              <a:rPr lang="en-US" sz="2000" dirty="0">
                <a:solidFill>
                  <a:srgbClr val="000000"/>
                </a:solidFill>
                <a:latin typeface="Arial" charset="0"/>
              </a:rPr>
              <a:t>	D.	Predation</a:t>
            </a:r>
          </a:p>
          <a:p>
            <a:pPr algn="l">
              <a:tabLst>
                <a:tab pos="454025" algn="l"/>
                <a:tab pos="920750" algn="l"/>
                <a:tab pos="1373188" algn="l"/>
                <a:tab pos="1828800" algn="l"/>
                <a:tab pos="2284413" algn="l"/>
                <a:tab pos="2738438" algn="l"/>
              </a:tabLst>
            </a:pPr>
            <a:r>
              <a:rPr lang="en-US" sz="2000" dirty="0">
                <a:solidFill>
                  <a:srgbClr val="000000"/>
                </a:solidFill>
                <a:latin typeface="Arial" charset="0"/>
              </a:rPr>
              <a:t>	E.	</a:t>
            </a:r>
            <a:r>
              <a:rPr lang="en-US" sz="2000" dirty="0" smtClean="0">
                <a:solidFill>
                  <a:srgbClr val="000000"/>
                </a:solidFill>
                <a:latin typeface="Arial" charset="0"/>
              </a:rPr>
              <a:t>Mutualisms</a:t>
            </a:r>
            <a:endParaRPr lang="en-US" sz="2000" dirty="0">
              <a:solidFill>
                <a:srgbClr val="000000"/>
              </a:solidFill>
              <a:latin typeface="Arial" charset="0"/>
            </a:endParaRPr>
          </a:p>
        </p:txBody>
      </p:sp>
      <p:sp>
        <p:nvSpPr>
          <p:cNvPr id="16386"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16387"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44021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16387"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1600200" y="1219200"/>
            <a:ext cx="5770344" cy="3594100"/>
          </a:xfrm>
          <a:prstGeom prst="rect">
            <a:avLst/>
          </a:prstGeom>
        </p:spPr>
      </p:pic>
      <p:sp>
        <p:nvSpPr>
          <p:cNvPr id="3" name="TextBox 2"/>
          <p:cNvSpPr txBox="1"/>
          <p:nvPr/>
        </p:nvSpPr>
        <p:spPr>
          <a:xfrm>
            <a:off x="2743200" y="5181600"/>
            <a:ext cx="3557384" cy="461665"/>
          </a:xfrm>
          <a:prstGeom prst="rect">
            <a:avLst/>
          </a:prstGeom>
          <a:noFill/>
        </p:spPr>
        <p:txBody>
          <a:bodyPr wrap="none" rtlCol="0">
            <a:spAutoFit/>
          </a:bodyPr>
          <a:lstStyle/>
          <a:p>
            <a:r>
              <a:rPr lang="en-US" dirty="0" smtClean="0">
                <a:latin typeface="Arial"/>
                <a:cs typeface="Arial"/>
              </a:rPr>
              <a:t>Temperature, water, light</a:t>
            </a:r>
            <a:endParaRPr lang="en-US" dirty="0">
              <a:latin typeface="Arial"/>
              <a:cs typeface="Arial"/>
            </a:endParaRPr>
          </a:p>
        </p:txBody>
      </p:sp>
    </p:spTree>
    <p:extLst>
      <p:ext uri="{BB962C8B-B14F-4D97-AF65-F5344CB8AC3E}">
        <p14:creationId xmlns:p14="http://schemas.microsoft.com/office/powerpoint/2010/main" val="106597899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533400" y="838200"/>
            <a:ext cx="8229600" cy="5570538"/>
          </a:xfrm>
          <a:prstGeom prst="rect">
            <a:avLst/>
          </a:prstGeom>
          <a:noFill/>
          <a:ln w="9525">
            <a:noFill/>
            <a:miter lim="800000"/>
            <a:headEnd/>
            <a:tailEnd/>
          </a:ln>
        </p:spPr>
        <p:txBody>
          <a:bodyPr>
            <a:spAutoFit/>
          </a:bodyPr>
          <a:lstStyle/>
          <a:p>
            <a:pPr algn="l">
              <a:buFont typeface="Times" charset="0"/>
              <a:buNone/>
              <a:tabLst>
                <a:tab pos="454025" algn="l"/>
                <a:tab pos="920750" algn="l"/>
                <a:tab pos="1373188" algn="l"/>
                <a:tab pos="1828800" algn="l"/>
                <a:tab pos="2284413" algn="l"/>
                <a:tab pos="2738438" algn="l"/>
              </a:tabLst>
              <a:defRPr/>
            </a:pPr>
            <a:r>
              <a:rPr lang="en-US" sz="2000" dirty="0">
                <a:solidFill>
                  <a:srgbClr val="FF0000"/>
                </a:solidFill>
                <a:latin typeface="Arial" charset="0"/>
              </a:rPr>
              <a:t>So, lets talk for a bit about the abiotic factors that determine the niche, such as temperature, water and light.  Each has some important properties that influence how they contribute to species niches.</a:t>
            </a:r>
            <a:endParaRPr lang="en-US" sz="2000" dirty="0">
              <a:latin typeface="Arial" charset="0"/>
            </a:endParaRPr>
          </a:p>
          <a:p>
            <a:pPr algn="l">
              <a:buFont typeface="Times" charset="0"/>
              <a:buNone/>
              <a:tabLst>
                <a:tab pos="454025" algn="l"/>
                <a:tab pos="920750" algn="l"/>
                <a:tab pos="1373188" algn="l"/>
                <a:tab pos="1828800" algn="l"/>
                <a:tab pos="2284413" algn="l"/>
                <a:tab pos="2738438" algn="l"/>
              </a:tabLst>
              <a:defRPr/>
            </a:pPr>
            <a:endParaRPr lang="en-US" sz="2000" dirty="0">
              <a:latin typeface="Arial" charset="0"/>
            </a:endParaRPr>
          </a:p>
          <a:p>
            <a:pPr algn="l">
              <a:buFont typeface="Times" charset="0"/>
              <a:buNone/>
              <a:tabLst>
                <a:tab pos="454025" algn="l"/>
                <a:tab pos="920750" algn="l"/>
                <a:tab pos="1373188" algn="l"/>
                <a:tab pos="1828800" algn="l"/>
                <a:tab pos="2284413" algn="l"/>
                <a:tab pos="2738438" algn="l"/>
              </a:tabLst>
              <a:defRPr/>
            </a:pPr>
            <a:r>
              <a:rPr lang="en-US" sz="2000" dirty="0">
                <a:latin typeface="Arial" charset="0"/>
              </a:rPr>
              <a:t>IV. 	The Niche and the environment </a:t>
            </a:r>
          </a:p>
          <a:p>
            <a:pPr algn="l">
              <a:buFont typeface="Times" charset="0"/>
              <a:buNone/>
              <a:tabLst>
                <a:tab pos="454025" algn="l"/>
                <a:tab pos="920750" algn="l"/>
                <a:tab pos="1373188" algn="l"/>
                <a:tab pos="1828800" algn="l"/>
                <a:tab pos="2284413" algn="l"/>
                <a:tab pos="2738438" algn="l"/>
              </a:tabLst>
              <a:defRPr/>
            </a:pPr>
            <a:r>
              <a:rPr lang="en-US" sz="2000" dirty="0">
                <a:latin typeface="Arial" charset="0"/>
              </a:rPr>
              <a:t>	A.	Niche theory</a:t>
            </a:r>
          </a:p>
          <a:p>
            <a:pPr algn="l">
              <a:tabLst>
                <a:tab pos="454025" algn="l"/>
                <a:tab pos="920750" algn="l"/>
                <a:tab pos="1373188" algn="l"/>
                <a:tab pos="1828800" algn="l"/>
                <a:tab pos="2284413" algn="l"/>
                <a:tab pos="2738438" algn="l"/>
              </a:tabLst>
              <a:defRPr/>
            </a:pPr>
            <a:r>
              <a:rPr lang="en-US" sz="2000" dirty="0">
                <a:latin typeface="Arial" charset="0"/>
              </a:rPr>
              <a:t>	B.	Basic Ingredients -- dominant abiotic niche factors</a:t>
            </a:r>
          </a:p>
          <a:p>
            <a:pPr marL="1147763" indent="-230188" algn="l">
              <a:buFontTx/>
              <a:buAutoNum type="arabicPeriod"/>
              <a:tabLst>
                <a:tab pos="454025" algn="l"/>
                <a:tab pos="920750" algn="l"/>
                <a:tab pos="1373188" algn="l"/>
                <a:tab pos="1828800" algn="l"/>
                <a:tab pos="2284413" algn="l"/>
                <a:tab pos="2738438" algn="l"/>
              </a:tabLst>
              <a:defRPr/>
            </a:pPr>
            <a:r>
              <a:rPr lang="en-US" sz="1800" dirty="0">
                <a:latin typeface="Arial" charset="0"/>
              </a:rPr>
              <a:t>Temperature. </a:t>
            </a:r>
          </a:p>
          <a:p>
            <a:pPr marL="742950" indent="-346075" algn="l">
              <a:tabLst>
                <a:tab pos="454025" algn="l"/>
                <a:tab pos="920750" algn="l"/>
                <a:tab pos="1373188" algn="l"/>
                <a:tab pos="1828800" algn="l"/>
                <a:tab pos="2284413" algn="l"/>
                <a:tab pos="2738438" algn="l"/>
              </a:tabLst>
              <a:defRPr/>
            </a:pPr>
            <a:r>
              <a:rPr lang="en-US" sz="1800" dirty="0">
                <a:latin typeface="Arial" charset="0"/>
              </a:rPr>
              <a:t>--	life processes only occur at the liquid temperature range for water (0° to 100° C).  Mostly, about 2.3° to 45° C</a:t>
            </a:r>
          </a:p>
          <a:p>
            <a:pPr marL="742950" indent="-346075" algn="l">
              <a:tabLst>
                <a:tab pos="454025" algn="l"/>
                <a:tab pos="920750" algn="l"/>
                <a:tab pos="1373188" algn="l"/>
                <a:tab pos="1828800" algn="l"/>
                <a:tab pos="2284413" algn="l"/>
                <a:tab pos="2738438" algn="l"/>
              </a:tabLst>
              <a:defRPr/>
            </a:pPr>
            <a:r>
              <a:rPr lang="en-US" sz="1800" dirty="0">
                <a:latin typeface="Arial" charset="0"/>
              </a:rPr>
              <a:t>--	heat increases kinetic energy of molecules and accelerates chemical reactions 4X for every 10°C rise in temperature (so metabolic rates increase!)</a:t>
            </a:r>
          </a:p>
          <a:p>
            <a:pPr marL="742950" indent="-346075" algn="l">
              <a:tabLst>
                <a:tab pos="454025" algn="l"/>
                <a:tab pos="920750" algn="l"/>
                <a:tab pos="1373188" algn="l"/>
                <a:tab pos="1828800" algn="l"/>
                <a:tab pos="2284413" algn="l"/>
                <a:tab pos="2738438" algn="l"/>
              </a:tabLst>
              <a:defRPr/>
            </a:pPr>
            <a:r>
              <a:rPr lang="en-US" sz="1800" dirty="0">
                <a:latin typeface="Arial" charset="0"/>
              </a:rPr>
              <a:t>--	enzymes and other proteins become less stable at high temperatures (approx. &gt;50-60° C).  </a:t>
            </a:r>
          </a:p>
          <a:p>
            <a:pPr algn="l">
              <a:tabLst>
                <a:tab pos="454025" algn="l"/>
                <a:tab pos="920750" algn="l"/>
                <a:tab pos="1373188" algn="l"/>
                <a:tab pos="1828800" algn="l"/>
                <a:tab pos="2284413" algn="l"/>
                <a:tab pos="2738438" algn="l"/>
              </a:tabLst>
              <a:defRPr/>
            </a:pPr>
            <a:endParaRPr lang="en-US" sz="1800" dirty="0">
              <a:latin typeface="Arial" charset="0"/>
            </a:endParaRPr>
          </a:p>
          <a:p>
            <a:pPr algn="l">
              <a:tabLst>
                <a:tab pos="454025" algn="l"/>
                <a:tab pos="920750" algn="l"/>
                <a:tab pos="1373188" algn="l"/>
                <a:tab pos="1828800" algn="l"/>
                <a:tab pos="2284413" algn="l"/>
                <a:tab pos="2738438" algn="l"/>
              </a:tabLst>
              <a:defRPr/>
            </a:pPr>
            <a:r>
              <a:rPr lang="en-US" sz="1800" dirty="0">
                <a:latin typeface="Arial" charset="0"/>
              </a:rPr>
              <a:t>Temperature can determine the distribution (3 D</a:t>
            </a:r>
            <a:r>
              <a:rPr lang="ja-JP" altLang="en-US" sz="1800" dirty="0">
                <a:latin typeface="Arial" charset="0"/>
              </a:rPr>
              <a:t>’</a:t>
            </a:r>
            <a:r>
              <a:rPr lang="en-US" sz="1800" dirty="0">
                <a:latin typeface="Arial" charset="0"/>
              </a:rPr>
              <a:t>s!) for a species.  Each species can also have different optima.  </a:t>
            </a:r>
            <a:r>
              <a:rPr lang="en-US" sz="1800" u="sng" dirty="0">
                <a:latin typeface="Arial" charset="0"/>
              </a:rPr>
              <a:t>The optima can be determined by the growth parameters we have already studied.</a:t>
            </a:r>
            <a:endParaRPr lang="en-US" sz="1800" dirty="0">
              <a:latin typeface="Arial" charset="0"/>
            </a:endParaRPr>
          </a:p>
        </p:txBody>
      </p:sp>
      <p:sp>
        <p:nvSpPr>
          <p:cNvPr id="18434"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18435" name="Picture 4"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43278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ine_spide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900" y="0"/>
            <a:ext cx="7182170" cy="6858000"/>
          </a:xfrm>
          <a:prstGeom prst="rect">
            <a:avLst/>
          </a:prstGeom>
        </p:spPr>
      </p:pic>
    </p:spTree>
    <p:extLst>
      <p:ext uri="{BB962C8B-B14F-4D97-AF65-F5344CB8AC3E}">
        <p14:creationId xmlns:p14="http://schemas.microsoft.com/office/powerpoint/2010/main" val="235890226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58850"/>
            <a:ext cx="7467600" cy="50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2" name="Picture 5"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672634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3199" y="698500"/>
            <a:ext cx="9176009" cy="6083300"/>
          </a:xfrm>
          <a:prstGeom prst="rect">
            <a:avLst/>
          </a:prstGeom>
        </p:spPr>
      </p:pic>
    </p:spTree>
    <p:extLst>
      <p:ext uri="{BB962C8B-B14F-4D97-AF65-F5344CB8AC3E}">
        <p14:creationId xmlns:p14="http://schemas.microsoft.com/office/powerpoint/2010/main" val="251982801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ChangeArrowheads="1"/>
          </p:cNvSpPr>
          <p:nvPr/>
        </p:nvSpPr>
        <p:spPr bwMode="auto">
          <a:xfrm>
            <a:off x="533400" y="838200"/>
            <a:ext cx="82296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buFont typeface="Times" charset="0"/>
              <a:buNone/>
              <a:tabLst>
                <a:tab pos="454025" algn="l"/>
                <a:tab pos="920750" algn="l"/>
                <a:tab pos="1373188" algn="l"/>
                <a:tab pos="1828800" algn="l"/>
                <a:tab pos="2284413" algn="l"/>
                <a:tab pos="2738438" algn="l"/>
              </a:tabLst>
            </a:pPr>
            <a:r>
              <a:rPr lang="en-US" sz="2000" dirty="0">
                <a:latin typeface="Arial" charset="0"/>
              </a:rPr>
              <a:t>IV. 	The Niche and the environment </a:t>
            </a:r>
          </a:p>
          <a:p>
            <a:pPr algn="l">
              <a:buFont typeface="Times" charset="0"/>
              <a:buNone/>
              <a:tabLst>
                <a:tab pos="454025" algn="l"/>
                <a:tab pos="920750" algn="l"/>
                <a:tab pos="1373188" algn="l"/>
                <a:tab pos="1828800" algn="l"/>
                <a:tab pos="2284413" algn="l"/>
                <a:tab pos="2738438" algn="l"/>
              </a:tabLst>
            </a:pPr>
            <a:r>
              <a:rPr lang="en-US" sz="2000" dirty="0">
                <a:latin typeface="Arial" charset="0"/>
              </a:rPr>
              <a:t>	A.	Niche theory</a:t>
            </a:r>
          </a:p>
          <a:p>
            <a:pPr algn="l">
              <a:tabLst>
                <a:tab pos="454025" algn="l"/>
                <a:tab pos="920750" algn="l"/>
                <a:tab pos="1373188" algn="l"/>
                <a:tab pos="1828800" algn="l"/>
                <a:tab pos="2284413" algn="l"/>
                <a:tab pos="2738438" algn="l"/>
              </a:tabLst>
            </a:pPr>
            <a:r>
              <a:rPr lang="en-US" sz="2000" dirty="0">
                <a:latin typeface="Arial" charset="0"/>
              </a:rPr>
              <a:t>	B.	Basic Ingredients -- dominant abiotic niche factors</a:t>
            </a:r>
          </a:p>
          <a:p>
            <a:pPr algn="l">
              <a:tabLst>
                <a:tab pos="454025" algn="l"/>
                <a:tab pos="920750" algn="l"/>
                <a:tab pos="1373188" algn="l"/>
                <a:tab pos="1828800" algn="l"/>
                <a:tab pos="2284413" algn="l"/>
                <a:tab pos="2738438" algn="l"/>
              </a:tabLst>
            </a:pPr>
            <a:r>
              <a:rPr lang="en-US" sz="2000" dirty="0">
                <a:latin typeface="Arial" charset="0"/>
              </a:rPr>
              <a:t>		1.	Temperature. </a:t>
            </a:r>
          </a:p>
          <a:p>
            <a:pPr algn="l">
              <a:tabLst>
                <a:tab pos="454025" algn="l"/>
                <a:tab pos="920750" algn="l"/>
                <a:tab pos="1373188" algn="l"/>
                <a:tab pos="1828800" algn="l"/>
                <a:tab pos="2284413" algn="l"/>
                <a:tab pos="2738438" algn="l"/>
              </a:tabLst>
            </a:pPr>
            <a:r>
              <a:rPr lang="en-US" sz="2000" dirty="0">
                <a:latin typeface="Arial" charset="0"/>
              </a:rPr>
              <a:t>		2.	Water -- many strange but important properties</a:t>
            </a:r>
          </a:p>
          <a:p>
            <a:pPr algn="l">
              <a:tabLst>
                <a:tab pos="454025" algn="l"/>
                <a:tab pos="920750" algn="l"/>
                <a:tab pos="1373188" algn="l"/>
                <a:tab pos="1828800" algn="l"/>
                <a:tab pos="2284413" algn="l"/>
                <a:tab pos="2738438" algn="l"/>
              </a:tabLst>
            </a:pPr>
            <a:r>
              <a:rPr lang="en-US" sz="2000" dirty="0">
                <a:latin typeface="Arial" charset="0"/>
              </a:rPr>
              <a:t>			--	generally a liquid on earth, requires lots of energy to </a:t>
            </a:r>
          </a:p>
          <a:p>
            <a:pPr algn="l">
              <a:tabLst>
                <a:tab pos="454025" algn="l"/>
                <a:tab pos="920750" algn="l"/>
                <a:tab pos="1373188" algn="l"/>
                <a:tab pos="1828800" algn="l"/>
                <a:tab pos="2284413" algn="l"/>
                <a:tab pos="2738438" algn="l"/>
              </a:tabLst>
            </a:pPr>
            <a:r>
              <a:rPr lang="en-US" sz="2000" dirty="0">
                <a:latin typeface="Arial" charset="0"/>
              </a:rPr>
              <a:t>				cool off or heat up (adds to homeostasis)</a:t>
            </a:r>
          </a:p>
          <a:p>
            <a:pPr algn="l">
              <a:tabLst>
                <a:tab pos="454025" algn="l"/>
                <a:tab pos="920750" algn="l"/>
                <a:tab pos="1373188" algn="l"/>
                <a:tab pos="1828800" algn="l"/>
                <a:tab pos="2284413" algn="l"/>
                <a:tab pos="2738438" algn="l"/>
              </a:tabLst>
            </a:pPr>
            <a:r>
              <a:rPr lang="en-US" sz="2000" dirty="0">
                <a:latin typeface="Arial" charset="0"/>
              </a:rPr>
              <a:t>			--	expands on freezing, resulting in floating and providing</a:t>
            </a:r>
          </a:p>
          <a:p>
            <a:pPr algn="l">
              <a:tabLst>
                <a:tab pos="454025" algn="l"/>
                <a:tab pos="920750" algn="l"/>
                <a:tab pos="1373188" algn="l"/>
                <a:tab pos="1828800" algn="l"/>
                <a:tab pos="2284413" algn="l"/>
                <a:tab pos="2738438" algn="l"/>
              </a:tabLst>
            </a:pPr>
            <a:r>
              <a:rPr lang="en-US" sz="2000" dirty="0">
                <a:latin typeface="Arial" charset="0"/>
              </a:rPr>
              <a:t>				a refuge for life under ice.</a:t>
            </a:r>
          </a:p>
          <a:p>
            <a:pPr algn="l">
              <a:tabLst>
                <a:tab pos="454025" algn="l"/>
                <a:tab pos="920750" algn="l"/>
                <a:tab pos="1373188" algn="l"/>
                <a:tab pos="1828800" algn="l"/>
                <a:tab pos="2284413" algn="l"/>
                <a:tab pos="2738438" algn="l"/>
              </a:tabLst>
            </a:pPr>
            <a:r>
              <a:rPr lang="en-US" sz="2000" dirty="0">
                <a:latin typeface="Arial" charset="0"/>
              </a:rPr>
              <a:t>			--	universal solvent because of strong chemical bond</a:t>
            </a:r>
          </a:p>
          <a:p>
            <a:pPr algn="l">
              <a:tabLst>
                <a:tab pos="454025" algn="l"/>
                <a:tab pos="920750" algn="l"/>
                <a:tab pos="1373188" algn="l"/>
                <a:tab pos="1828800" algn="l"/>
                <a:tab pos="2284413" algn="l"/>
                <a:tab pos="2738438" algn="l"/>
              </a:tabLst>
            </a:pPr>
            <a:r>
              <a:rPr lang="en-US" sz="2000" dirty="0">
                <a:latin typeface="Arial" charset="0"/>
              </a:rPr>
              <a:t>				attractions for other molecules</a:t>
            </a:r>
            <a:r>
              <a:rPr lang="en-US" sz="2000" dirty="0" smtClean="0">
                <a:latin typeface="Arial" charset="0"/>
              </a:rPr>
              <a:t>.</a:t>
            </a:r>
            <a:endParaRPr lang="en-US" sz="2000" dirty="0">
              <a:latin typeface="Arial" charset="0"/>
            </a:endParaRPr>
          </a:p>
        </p:txBody>
      </p:sp>
      <p:sp>
        <p:nvSpPr>
          <p:cNvPr id="22530"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2531"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605978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ChangeArrowheads="1"/>
          </p:cNvSpPr>
          <p:nvPr/>
        </p:nvSpPr>
        <p:spPr bwMode="auto">
          <a:xfrm>
            <a:off x="533400" y="838200"/>
            <a:ext cx="82296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buFont typeface="Times" charset="0"/>
              <a:buNone/>
              <a:tabLst>
                <a:tab pos="454025" algn="l"/>
                <a:tab pos="920750" algn="l"/>
                <a:tab pos="1373188" algn="l"/>
                <a:tab pos="1828800" algn="l"/>
                <a:tab pos="2284413" algn="l"/>
                <a:tab pos="2738438" algn="l"/>
              </a:tabLst>
            </a:pPr>
            <a:r>
              <a:rPr lang="en-US" sz="2000" dirty="0">
                <a:latin typeface="Arial" charset="0"/>
              </a:rPr>
              <a:t>IV. 	The Niche and the environment </a:t>
            </a:r>
          </a:p>
          <a:p>
            <a:pPr algn="l">
              <a:buFont typeface="Times" charset="0"/>
              <a:buNone/>
              <a:tabLst>
                <a:tab pos="454025" algn="l"/>
                <a:tab pos="920750" algn="l"/>
                <a:tab pos="1373188" algn="l"/>
                <a:tab pos="1828800" algn="l"/>
                <a:tab pos="2284413" algn="l"/>
                <a:tab pos="2738438" algn="l"/>
              </a:tabLst>
            </a:pPr>
            <a:r>
              <a:rPr lang="en-US" sz="2000" dirty="0">
                <a:latin typeface="Arial" charset="0"/>
              </a:rPr>
              <a:t>	A.	Niche theory</a:t>
            </a:r>
          </a:p>
          <a:p>
            <a:pPr algn="l">
              <a:tabLst>
                <a:tab pos="454025" algn="l"/>
                <a:tab pos="920750" algn="l"/>
                <a:tab pos="1373188" algn="l"/>
                <a:tab pos="1828800" algn="l"/>
                <a:tab pos="2284413" algn="l"/>
                <a:tab pos="2738438" algn="l"/>
              </a:tabLst>
            </a:pPr>
            <a:r>
              <a:rPr lang="en-US" sz="2000" dirty="0">
                <a:latin typeface="Arial" charset="0"/>
              </a:rPr>
              <a:t>	B.	Basic Ingredients -- dominant abiotic niche factors</a:t>
            </a:r>
          </a:p>
          <a:p>
            <a:pPr algn="l">
              <a:tabLst>
                <a:tab pos="454025" algn="l"/>
                <a:tab pos="920750" algn="l"/>
                <a:tab pos="1373188" algn="l"/>
                <a:tab pos="1828800" algn="l"/>
                <a:tab pos="2284413" algn="l"/>
                <a:tab pos="2738438" algn="l"/>
              </a:tabLst>
            </a:pPr>
            <a:r>
              <a:rPr lang="en-US" sz="2000" dirty="0">
                <a:latin typeface="Arial" charset="0"/>
              </a:rPr>
              <a:t>		1.	Temperature. </a:t>
            </a:r>
          </a:p>
          <a:p>
            <a:pPr algn="l">
              <a:tabLst>
                <a:tab pos="454025" algn="l"/>
                <a:tab pos="920750" algn="l"/>
                <a:tab pos="1373188" algn="l"/>
                <a:tab pos="1828800" algn="l"/>
                <a:tab pos="2284413" algn="l"/>
                <a:tab pos="2738438" algn="l"/>
              </a:tabLst>
            </a:pPr>
            <a:r>
              <a:rPr lang="en-US" sz="2000" dirty="0">
                <a:latin typeface="Arial" charset="0"/>
              </a:rPr>
              <a:t>		2.	Water -- many strange but important </a:t>
            </a:r>
            <a:r>
              <a:rPr lang="en-US" sz="2000" dirty="0" smtClean="0">
                <a:latin typeface="Arial" charset="0"/>
              </a:rPr>
              <a:t>properties</a:t>
            </a:r>
          </a:p>
          <a:p>
            <a:pPr algn="l">
              <a:tabLst>
                <a:tab pos="454025" algn="l"/>
                <a:tab pos="920750" algn="l"/>
                <a:tab pos="1373188" algn="l"/>
                <a:tab pos="1828800" algn="l"/>
                <a:tab pos="2284413" algn="l"/>
                <a:tab pos="2738438" algn="l"/>
              </a:tabLst>
            </a:pPr>
            <a:endParaRPr lang="en-US" sz="2000" dirty="0">
              <a:latin typeface="Arial" charset="0"/>
            </a:endParaRPr>
          </a:p>
          <a:p>
            <a:pPr algn="l">
              <a:tabLst>
                <a:tab pos="454025" algn="l"/>
                <a:tab pos="920750" algn="l"/>
                <a:tab pos="1373188" algn="l"/>
                <a:tab pos="1828800" algn="l"/>
                <a:tab pos="2284413" algn="l"/>
                <a:tab pos="2738438" algn="l"/>
              </a:tabLst>
            </a:pPr>
            <a:r>
              <a:rPr lang="en-US" sz="2000" dirty="0">
                <a:latin typeface="Arial" charset="0"/>
              </a:rPr>
              <a:t>			--	Obviously, water is very important for metabolism.  For</a:t>
            </a:r>
          </a:p>
          <a:p>
            <a:pPr algn="l">
              <a:tabLst>
                <a:tab pos="454025" algn="l"/>
                <a:tab pos="920750" algn="l"/>
                <a:tab pos="1373188" algn="l"/>
                <a:tab pos="1828800" algn="l"/>
                <a:tab pos="2284413" algn="l"/>
                <a:tab pos="2738438" algn="l"/>
              </a:tabLst>
            </a:pPr>
            <a:r>
              <a:rPr lang="en-US" sz="2000" dirty="0">
                <a:latin typeface="Arial" charset="0"/>
              </a:rPr>
              <a:t> 				plants, it is both important in photosynthesis (6 CO</a:t>
            </a:r>
            <a:r>
              <a:rPr lang="en-US" sz="2000" baseline="-25000" dirty="0">
                <a:latin typeface="Arial" charset="0"/>
              </a:rPr>
              <a:t>2</a:t>
            </a:r>
            <a:r>
              <a:rPr lang="en-US" sz="2000" dirty="0">
                <a:latin typeface="Arial" charset="0"/>
              </a:rPr>
              <a:t> + </a:t>
            </a:r>
          </a:p>
          <a:p>
            <a:pPr algn="l">
              <a:tabLst>
                <a:tab pos="454025" algn="l"/>
                <a:tab pos="920750" algn="l"/>
                <a:tab pos="1373188" algn="l"/>
                <a:tab pos="1828800" algn="l"/>
                <a:tab pos="2284413" algn="l"/>
                <a:tab pos="2738438" algn="l"/>
              </a:tabLst>
            </a:pPr>
            <a:r>
              <a:rPr lang="en-US" sz="2000" dirty="0">
                <a:latin typeface="Arial" charset="0"/>
              </a:rPr>
              <a:t>				6 H</a:t>
            </a:r>
            <a:r>
              <a:rPr lang="en-US" sz="2000" baseline="-25000" dirty="0">
                <a:latin typeface="Arial" charset="0"/>
              </a:rPr>
              <a:t>2</a:t>
            </a:r>
            <a:r>
              <a:rPr lang="en-US" sz="2000" dirty="0">
                <a:latin typeface="Arial" charset="0"/>
              </a:rPr>
              <a:t>0 . . ), but is important for transporting nutrients in </a:t>
            </a:r>
          </a:p>
          <a:p>
            <a:pPr algn="l">
              <a:tabLst>
                <a:tab pos="454025" algn="l"/>
                <a:tab pos="920750" algn="l"/>
                <a:tab pos="1373188" algn="l"/>
                <a:tab pos="1828800" algn="l"/>
                <a:tab pos="2284413" algn="l"/>
                <a:tab pos="2738438" algn="l"/>
              </a:tabLst>
            </a:pPr>
            <a:r>
              <a:rPr lang="en-US" sz="2000" dirty="0">
                <a:latin typeface="Arial" charset="0"/>
              </a:rPr>
              <a:t>				plants.  Most plant water is lost through stomata, not</a:t>
            </a:r>
          </a:p>
          <a:p>
            <a:pPr algn="l">
              <a:tabLst>
                <a:tab pos="454025" algn="l"/>
                <a:tab pos="920750" algn="l"/>
                <a:tab pos="1373188" algn="l"/>
                <a:tab pos="1828800" algn="l"/>
                <a:tab pos="2284413" algn="l"/>
                <a:tab pos="2738438" algn="l"/>
              </a:tabLst>
            </a:pPr>
            <a:r>
              <a:rPr lang="en-US" sz="2000" dirty="0">
                <a:latin typeface="Arial" charset="0"/>
              </a:rPr>
              <a:t>				used in photosynthesis.</a:t>
            </a:r>
          </a:p>
        </p:txBody>
      </p:sp>
      <p:sp>
        <p:nvSpPr>
          <p:cNvPr id="22530"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2531"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1600200" y="4267200"/>
            <a:ext cx="6286500" cy="2387600"/>
          </a:xfrm>
          <a:prstGeom prst="rect">
            <a:avLst/>
          </a:prstGeom>
        </p:spPr>
      </p:pic>
    </p:spTree>
    <p:extLst>
      <p:ext uri="{BB962C8B-B14F-4D97-AF65-F5344CB8AC3E}">
        <p14:creationId xmlns:p14="http://schemas.microsoft.com/office/powerpoint/2010/main" val="393351940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ChangeArrowheads="1"/>
          </p:cNvSpPr>
          <p:nvPr/>
        </p:nvSpPr>
        <p:spPr bwMode="auto">
          <a:xfrm>
            <a:off x="533400" y="609600"/>
            <a:ext cx="8229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buFont typeface="Times" charset="0"/>
              <a:buNone/>
              <a:tabLst>
                <a:tab pos="454025" algn="l"/>
                <a:tab pos="920750" algn="l"/>
                <a:tab pos="1373188" algn="l"/>
                <a:tab pos="1828800" algn="l"/>
                <a:tab pos="2284413" algn="l"/>
                <a:tab pos="2738438" algn="l"/>
              </a:tabLst>
            </a:pPr>
            <a:r>
              <a:rPr lang="en-US" sz="2000" dirty="0">
                <a:latin typeface="Arial" charset="0"/>
              </a:rPr>
              <a:t>IV. 	The Niche and the environment </a:t>
            </a:r>
          </a:p>
          <a:p>
            <a:pPr algn="l">
              <a:buFont typeface="Times" charset="0"/>
              <a:buNone/>
              <a:tabLst>
                <a:tab pos="454025" algn="l"/>
                <a:tab pos="920750" algn="l"/>
                <a:tab pos="1373188" algn="l"/>
                <a:tab pos="1828800" algn="l"/>
                <a:tab pos="2284413" algn="l"/>
                <a:tab pos="2738438" algn="l"/>
              </a:tabLst>
            </a:pPr>
            <a:r>
              <a:rPr lang="en-US" sz="2000" dirty="0">
                <a:latin typeface="Arial" charset="0"/>
              </a:rPr>
              <a:t>	A.	Niche theory</a:t>
            </a:r>
          </a:p>
          <a:p>
            <a:pPr algn="l">
              <a:tabLst>
                <a:tab pos="454025" algn="l"/>
                <a:tab pos="920750" algn="l"/>
                <a:tab pos="1373188" algn="l"/>
                <a:tab pos="1828800" algn="l"/>
                <a:tab pos="2284413" algn="l"/>
                <a:tab pos="2738438" algn="l"/>
              </a:tabLst>
            </a:pPr>
            <a:r>
              <a:rPr lang="en-US" sz="2000" dirty="0">
                <a:latin typeface="Arial" charset="0"/>
              </a:rPr>
              <a:t>	B.	Basic Ingredients -- dominant abiotic niche factors</a:t>
            </a:r>
          </a:p>
          <a:p>
            <a:pPr algn="l">
              <a:tabLst>
                <a:tab pos="454025" algn="l"/>
                <a:tab pos="920750" algn="l"/>
                <a:tab pos="1373188" algn="l"/>
                <a:tab pos="1828800" algn="l"/>
                <a:tab pos="2284413" algn="l"/>
                <a:tab pos="2738438" algn="l"/>
              </a:tabLst>
            </a:pPr>
            <a:r>
              <a:rPr lang="en-US" sz="2000" dirty="0">
                <a:latin typeface="Arial" charset="0"/>
              </a:rPr>
              <a:t>		1.	Temperature. </a:t>
            </a:r>
          </a:p>
          <a:p>
            <a:pPr algn="l">
              <a:tabLst>
                <a:tab pos="454025" algn="l"/>
                <a:tab pos="920750" algn="l"/>
                <a:tab pos="1373188" algn="l"/>
                <a:tab pos="1828800" algn="l"/>
                <a:tab pos="2284413" algn="l"/>
                <a:tab pos="2738438" algn="l"/>
              </a:tabLst>
            </a:pPr>
            <a:r>
              <a:rPr lang="en-US" sz="2000" dirty="0">
                <a:latin typeface="Arial" charset="0"/>
              </a:rPr>
              <a:t>		2.	Water -- many strange but important properties (cont.)</a:t>
            </a:r>
          </a:p>
          <a:p>
            <a:pPr algn="l">
              <a:tabLst>
                <a:tab pos="454025" algn="l"/>
                <a:tab pos="920750" algn="l"/>
                <a:tab pos="1373188" algn="l"/>
                <a:tab pos="1828800" algn="l"/>
                <a:tab pos="2284413" algn="l"/>
                <a:tab pos="2738438" algn="l"/>
              </a:tabLst>
            </a:pPr>
            <a:r>
              <a:rPr lang="en-US" sz="2000" dirty="0">
                <a:latin typeface="Arial" charset="0"/>
              </a:rPr>
              <a:t>			--	is most dense 4° C, allowing </a:t>
            </a:r>
            <a:r>
              <a:rPr lang="en-US" sz="2000" dirty="0">
                <a:solidFill>
                  <a:srgbClr val="FF0000"/>
                </a:solidFill>
                <a:latin typeface="Arial" charset="0"/>
              </a:rPr>
              <a:t>turnover in lakes</a:t>
            </a:r>
            <a:r>
              <a:rPr lang="en-US" sz="2000" dirty="0">
                <a:latin typeface="Arial" charset="0"/>
              </a:rPr>
              <a:t>.</a:t>
            </a:r>
          </a:p>
        </p:txBody>
      </p:sp>
      <p:sp>
        <p:nvSpPr>
          <p:cNvPr id="24578"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4579"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819400"/>
            <a:ext cx="341153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2"/>
          <p:cNvSpPr txBox="1">
            <a:spLocks noChangeArrowheads="1"/>
          </p:cNvSpPr>
          <p:nvPr/>
        </p:nvSpPr>
        <p:spPr bwMode="auto">
          <a:xfrm>
            <a:off x="609600" y="2667000"/>
            <a:ext cx="4267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4025" algn="l"/>
                <a:tab pos="920750" algn="l"/>
                <a:tab pos="1373188" algn="l"/>
                <a:tab pos="1828800" algn="l"/>
                <a:tab pos="2284413" algn="l"/>
                <a:tab pos="2738438" algn="l"/>
              </a:tabLst>
              <a:defRPr sz="2400">
                <a:solidFill>
                  <a:schemeClr val="tx1"/>
                </a:solidFill>
                <a:latin typeface="Times" charset="0"/>
                <a:ea typeface="ＭＳ Ｐゴシック" charset="0"/>
                <a:cs typeface="ＭＳ Ｐゴシック" charset="0"/>
              </a:defRPr>
            </a:lvl1pPr>
            <a:lvl2pPr marL="742950" indent="-285750">
              <a:tabLst>
                <a:tab pos="454025" algn="l"/>
                <a:tab pos="920750" algn="l"/>
                <a:tab pos="1373188" algn="l"/>
                <a:tab pos="1828800" algn="l"/>
                <a:tab pos="2284413" algn="l"/>
                <a:tab pos="2738438" algn="l"/>
              </a:tabLst>
              <a:defRPr sz="2400">
                <a:solidFill>
                  <a:schemeClr val="tx1"/>
                </a:solidFill>
                <a:latin typeface="Times" charset="0"/>
                <a:ea typeface="ＭＳ Ｐゴシック" charset="0"/>
              </a:defRPr>
            </a:lvl2pPr>
            <a:lvl3pPr marL="1143000" indent="-228600">
              <a:tabLst>
                <a:tab pos="454025" algn="l"/>
                <a:tab pos="920750" algn="l"/>
                <a:tab pos="1373188" algn="l"/>
                <a:tab pos="1828800" algn="l"/>
                <a:tab pos="2284413" algn="l"/>
                <a:tab pos="2738438" algn="l"/>
              </a:tabLst>
              <a:defRPr sz="2400">
                <a:solidFill>
                  <a:schemeClr val="tx1"/>
                </a:solidFill>
                <a:latin typeface="Times" charset="0"/>
                <a:ea typeface="ＭＳ Ｐゴシック" charset="0"/>
              </a:defRPr>
            </a:lvl3pPr>
            <a:lvl4pPr marL="1600200" indent="-228600">
              <a:tabLst>
                <a:tab pos="454025" algn="l"/>
                <a:tab pos="920750" algn="l"/>
                <a:tab pos="1373188" algn="l"/>
                <a:tab pos="1828800" algn="l"/>
                <a:tab pos="2284413" algn="l"/>
                <a:tab pos="2738438" algn="l"/>
              </a:tabLst>
              <a:defRPr sz="2400">
                <a:solidFill>
                  <a:schemeClr val="tx1"/>
                </a:solidFill>
                <a:latin typeface="Times" charset="0"/>
                <a:ea typeface="ＭＳ Ｐゴシック" charset="0"/>
              </a:defRPr>
            </a:lvl4pPr>
            <a:lvl5pPr marL="2057400" indent="-228600">
              <a:tabLst>
                <a:tab pos="454025" algn="l"/>
                <a:tab pos="920750" algn="l"/>
                <a:tab pos="1373188" algn="l"/>
                <a:tab pos="1828800" algn="l"/>
                <a:tab pos="2284413" algn="l"/>
                <a:tab pos="2738438" algn="l"/>
              </a:tabLst>
              <a:defRPr sz="2400">
                <a:solidFill>
                  <a:schemeClr val="tx1"/>
                </a:solidFill>
                <a:latin typeface="Times" charset="0"/>
                <a:ea typeface="ＭＳ Ｐゴシック" charset="0"/>
              </a:defRPr>
            </a:lvl5pPr>
            <a:lvl6pPr marL="2514600" indent="-228600" eaLnBrk="0" fontAlgn="base" hangingPunct="0">
              <a:spcBef>
                <a:spcPct val="0"/>
              </a:spcBef>
              <a:spcAft>
                <a:spcPct val="0"/>
              </a:spcAft>
              <a:tabLst>
                <a:tab pos="454025" algn="l"/>
                <a:tab pos="920750" algn="l"/>
                <a:tab pos="1373188" algn="l"/>
                <a:tab pos="1828800" algn="l"/>
                <a:tab pos="2284413" algn="l"/>
                <a:tab pos="2738438" algn="l"/>
              </a:tabLst>
              <a:defRPr sz="2400">
                <a:solidFill>
                  <a:schemeClr val="tx1"/>
                </a:solidFill>
                <a:latin typeface="Times" charset="0"/>
                <a:ea typeface="ＭＳ Ｐゴシック" charset="0"/>
              </a:defRPr>
            </a:lvl6pPr>
            <a:lvl7pPr marL="2971800" indent="-228600" eaLnBrk="0" fontAlgn="base" hangingPunct="0">
              <a:spcBef>
                <a:spcPct val="0"/>
              </a:spcBef>
              <a:spcAft>
                <a:spcPct val="0"/>
              </a:spcAft>
              <a:tabLst>
                <a:tab pos="454025" algn="l"/>
                <a:tab pos="920750" algn="l"/>
                <a:tab pos="1373188" algn="l"/>
                <a:tab pos="1828800" algn="l"/>
                <a:tab pos="2284413" algn="l"/>
                <a:tab pos="2738438" algn="l"/>
              </a:tabLst>
              <a:defRPr sz="2400">
                <a:solidFill>
                  <a:schemeClr val="tx1"/>
                </a:solidFill>
                <a:latin typeface="Times" charset="0"/>
                <a:ea typeface="ＭＳ Ｐゴシック" charset="0"/>
              </a:defRPr>
            </a:lvl7pPr>
            <a:lvl8pPr marL="3429000" indent="-228600" eaLnBrk="0" fontAlgn="base" hangingPunct="0">
              <a:spcBef>
                <a:spcPct val="0"/>
              </a:spcBef>
              <a:spcAft>
                <a:spcPct val="0"/>
              </a:spcAft>
              <a:tabLst>
                <a:tab pos="454025" algn="l"/>
                <a:tab pos="920750" algn="l"/>
                <a:tab pos="1373188" algn="l"/>
                <a:tab pos="1828800" algn="l"/>
                <a:tab pos="2284413" algn="l"/>
                <a:tab pos="2738438" algn="l"/>
              </a:tabLst>
              <a:defRPr sz="2400">
                <a:solidFill>
                  <a:schemeClr val="tx1"/>
                </a:solidFill>
                <a:latin typeface="Times" charset="0"/>
                <a:ea typeface="ＭＳ Ｐゴシック" charset="0"/>
              </a:defRPr>
            </a:lvl8pPr>
            <a:lvl9pPr marL="3886200" indent="-228600" eaLnBrk="0" fontAlgn="base" hangingPunct="0">
              <a:spcBef>
                <a:spcPct val="0"/>
              </a:spcBef>
              <a:spcAft>
                <a:spcPct val="0"/>
              </a:spcAft>
              <a:tabLst>
                <a:tab pos="454025" algn="l"/>
                <a:tab pos="920750" algn="l"/>
                <a:tab pos="1373188" algn="l"/>
                <a:tab pos="1828800" algn="l"/>
                <a:tab pos="2284413" algn="l"/>
                <a:tab pos="2738438" algn="l"/>
              </a:tabLst>
              <a:defRPr sz="2400">
                <a:solidFill>
                  <a:schemeClr val="tx1"/>
                </a:solidFill>
                <a:latin typeface="Times" charset="0"/>
                <a:ea typeface="ＭＳ Ｐゴシック" charset="0"/>
              </a:defRPr>
            </a:lvl9pPr>
          </a:lstStyle>
          <a:p>
            <a:pPr algn="l"/>
            <a:r>
              <a:rPr lang="en-US" sz="1800" dirty="0">
                <a:latin typeface="Arial" charset="0"/>
              </a:rPr>
              <a:t>In the fall, air temperatures cool, causing the surface water in a lake to cool and become more dense.  This water sinks, forcing lighter, less dense water to the surface.  This continues until the whole lake is about 4 degrees -- eventually the top water gets colder than 4 degrees, now floats, and freezes.  A similar process occurs in the spring.  The sinking action and mixing of the water results in the exchange of bottom and surface water, moving important nutrients in the water column.  This process is </a:t>
            </a:r>
            <a:r>
              <a:rPr lang="en-US" sz="1800" dirty="0">
                <a:solidFill>
                  <a:srgbClr val="FF0000"/>
                </a:solidFill>
                <a:latin typeface="Arial" charset="0"/>
              </a:rPr>
              <a:t>turnover</a:t>
            </a:r>
            <a:r>
              <a:rPr lang="en-US" sz="1800" dirty="0">
                <a:latin typeface="Arial" charset="0"/>
              </a:rPr>
              <a:t>.</a:t>
            </a:r>
          </a:p>
          <a:p>
            <a:pPr algn="l"/>
            <a:endParaRPr lang="en-US" sz="1800" dirty="0">
              <a:latin typeface="Arial" charset="0"/>
            </a:endParaRPr>
          </a:p>
          <a:p>
            <a:pPr algn="l"/>
            <a:endParaRPr lang="en-US" sz="1800" dirty="0"/>
          </a:p>
        </p:txBody>
      </p:sp>
    </p:spTree>
    <p:extLst>
      <p:ext uri="{BB962C8B-B14F-4D97-AF65-F5344CB8AC3E}">
        <p14:creationId xmlns:p14="http://schemas.microsoft.com/office/powerpoint/2010/main" val="251573223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533400" y="838200"/>
            <a:ext cx="82296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buFont typeface="Times" charset="0"/>
              <a:buNone/>
              <a:tabLst>
                <a:tab pos="454025" algn="l"/>
                <a:tab pos="920750" algn="l"/>
                <a:tab pos="1373188" algn="l"/>
                <a:tab pos="1828800" algn="l"/>
                <a:tab pos="2284413" algn="l"/>
                <a:tab pos="2738438" algn="l"/>
              </a:tabLst>
            </a:pPr>
            <a:r>
              <a:rPr lang="en-US" sz="2000" dirty="0">
                <a:latin typeface="Arial" charset="0"/>
              </a:rPr>
              <a:t>III. 	The Niche and the environment </a:t>
            </a:r>
          </a:p>
          <a:p>
            <a:pPr algn="l">
              <a:buFont typeface="Times" charset="0"/>
              <a:buNone/>
              <a:tabLst>
                <a:tab pos="454025" algn="l"/>
                <a:tab pos="920750" algn="l"/>
                <a:tab pos="1373188" algn="l"/>
                <a:tab pos="1828800" algn="l"/>
                <a:tab pos="2284413" algn="l"/>
                <a:tab pos="2738438" algn="l"/>
              </a:tabLst>
            </a:pPr>
            <a:r>
              <a:rPr lang="en-US" sz="2000" dirty="0">
                <a:latin typeface="Arial" charset="0"/>
              </a:rPr>
              <a:t>	A.	Niche theory</a:t>
            </a:r>
          </a:p>
          <a:p>
            <a:pPr algn="l">
              <a:tabLst>
                <a:tab pos="454025" algn="l"/>
                <a:tab pos="920750" algn="l"/>
                <a:tab pos="1373188" algn="l"/>
                <a:tab pos="1828800" algn="l"/>
                <a:tab pos="2284413" algn="l"/>
                <a:tab pos="2738438" algn="l"/>
              </a:tabLst>
            </a:pPr>
            <a:r>
              <a:rPr lang="en-US" sz="2000" dirty="0">
                <a:latin typeface="Arial" charset="0"/>
              </a:rPr>
              <a:t>	B.	Basic Ingredients -- dominant abiotic niche factors</a:t>
            </a:r>
          </a:p>
          <a:p>
            <a:pPr algn="l">
              <a:tabLst>
                <a:tab pos="454025" algn="l"/>
                <a:tab pos="920750" algn="l"/>
                <a:tab pos="1373188" algn="l"/>
                <a:tab pos="1828800" algn="l"/>
                <a:tab pos="2284413" algn="l"/>
                <a:tab pos="2738438" algn="l"/>
              </a:tabLst>
            </a:pPr>
            <a:r>
              <a:rPr lang="en-US" sz="2000" dirty="0">
                <a:latin typeface="Arial" charset="0"/>
              </a:rPr>
              <a:t>		1.	Temperature. </a:t>
            </a:r>
          </a:p>
          <a:p>
            <a:pPr algn="l">
              <a:tabLst>
                <a:tab pos="454025" algn="l"/>
                <a:tab pos="920750" algn="l"/>
                <a:tab pos="1373188" algn="l"/>
                <a:tab pos="1828800" algn="l"/>
                <a:tab pos="2284413" algn="l"/>
                <a:tab pos="2738438" algn="l"/>
              </a:tabLst>
            </a:pPr>
            <a:r>
              <a:rPr lang="en-US" sz="2000" dirty="0">
                <a:latin typeface="Arial" charset="0"/>
              </a:rPr>
              <a:t>		2.	Water -- many strange but important properties (cont.)</a:t>
            </a:r>
          </a:p>
          <a:p>
            <a:pPr algn="l">
              <a:tabLst>
                <a:tab pos="454025" algn="l"/>
                <a:tab pos="920750" algn="l"/>
                <a:tab pos="1373188" algn="l"/>
                <a:tab pos="1828800" algn="l"/>
                <a:tab pos="2284413" algn="l"/>
                <a:tab pos="2738438" algn="l"/>
              </a:tabLst>
            </a:pPr>
            <a:r>
              <a:rPr lang="en-US" sz="2000" dirty="0">
                <a:latin typeface="Arial" charset="0"/>
              </a:rPr>
              <a:t>			--	is most dense 4° C, allowing </a:t>
            </a:r>
            <a:r>
              <a:rPr lang="en-US" sz="2000" dirty="0">
                <a:solidFill>
                  <a:srgbClr val="FF0000"/>
                </a:solidFill>
                <a:latin typeface="Arial" charset="0"/>
              </a:rPr>
              <a:t>turnover in lakes</a:t>
            </a:r>
            <a:r>
              <a:rPr lang="en-US" sz="2000" dirty="0">
                <a:latin typeface="Arial" charset="0"/>
              </a:rPr>
              <a:t>.</a:t>
            </a:r>
          </a:p>
          <a:p>
            <a:pPr algn="l">
              <a:tabLst>
                <a:tab pos="454025" algn="l"/>
                <a:tab pos="920750" algn="l"/>
                <a:tab pos="1373188" algn="l"/>
                <a:tab pos="1828800" algn="l"/>
                <a:tab pos="2284413" algn="l"/>
                <a:tab pos="2738438" algn="l"/>
              </a:tabLst>
            </a:pPr>
            <a:r>
              <a:rPr lang="en-US" sz="2000" dirty="0">
                <a:latin typeface="Arial" charset="0"/>
              </a:rPr>
              <a:t>			--	air holds moisture, but how much depends on temp. </a:t>
            </a:r>
          </a:p>
          <a:p>
            <a:pPr algn="l">
              <a:tabLst>
                <a:tab pos="454025" algn="l"/>
                <a:tab pos="920750" algn="l"/>
                <a:tab pos="1373188" algn="l"/>
                <a:tab pos="1828800" algn="l"/>
                <a:tab pos="2284413" algn="l"/>
                <a:tab pos="2738438" algn="l"/>
              </a:tabLst>
            </a:pPr>
            <a:r>
              <a:rPr lang="en-US" sz="2000" dirty="0">
                <a:latin typeface="Arial" charset="0"/>
              </a:rPr>
              <a:t>				and pressure.</a:t>
            </a:r>
          </a:p>
          <a:p>
            <a:pPr algn="l">
              <a:tabLst>
                <a:tab pos="454025" algn="l"/>
                <a:tab pos="920750" algn="l"/>
                <a:tab pos="1373188" algn="l"/>
                <a:tab pos="1828800" algn="l"/>
                <a:tab pos="2284413" algn="l"/>
                <a:tab pos="2738438" algn="l"/>
              </a:tabLst>
            </a:pPr>
            <a:endParaRPr lang="en-US" sz="2000" dirty="0">
              <a:latin typeface="Arial" charset="0"/>
            </a:endParaRPr>
          </a:p>
          <a:p>
            <a:pPr algn="l">
              <a:tabLst>
                <a:tab pos="454025" algn="l"/>
                <a:tab pos="920750" algn="l"/>
                <a:tab pos="1373188" algn="l"/>
                <a:tab pos="1828800" algn="l"/>
                <a:tab pos="2284413" algn="l"/>
                <a:tab pos="2738438" algn="l"/>
              </a:tabLst>
            </a:pPr>
            <a:r>
              <a:rPr lang="en-US" sz="2000" dirty="0">
                <a:latin typeface="Arial" charset="0"/>
              </a:rPr>
              <a:t>	</a:t>
            </a:r>
            <a:r>
              <a:rPr lang="en-US" sz="2000" dirty="0">
                <a:solidFill>
                  <a:srgbClr val="FF0000"/>
                </a:solidFill>
                <a:latin typeface="Arial" charset="0"/>
              </a:rPr>
              <a:t>adiabatic cooling: </a:t>
            </a:r>
            <a:r>
              <a:rPr lang="en-US" sz="2000" dirty="0">
                <a:latin typeface="Arial" charset="0"/>
              </a:rPr>
              <a:t> heating or cooling that comes from within.  Air moving up loses pressure (at higher altitude) and hence loses heat (cools) and vice-versa.  Adiabatic lapse rate is 10° C/km.</a:t>
            </a:r>
          </a:p>
          <a:p>
            <a:pPr algn="l">
              <a:tabLst>
                <a:tab pos="454025" algn="l"/>
                <a:tab pos="920750" algn="l"/>
                <a:tab pos="1373188" algn="l"/>
                <a:tab pos="1828800" algn="l"/>
                <a:tab pos="2284413" algn="l"/>
                <a:tab pos="2738438" algn="l"/>
              </a:tabLst>
            </a:pPr>
            <a:endParaRPr lang="en-US" sz="2000" dirty="0">
              <a:latin typeface="Arial" charset="0"/>
            </a:endParaRPr>
          </a:p>
          <a:p>
            <a:pPr algn="l">
              <a:tabLst>
                <a:tab pos="454025" algn="l"/>
                <a:tab pos="920750" algn="l"/>
                <a:tab pos="1373188" algn="l"/>
                <a:tab pos="1828800" algn="l"/>
                <a:tab pos="2284413" algn="l"/>
                <a:tab pos="2738438" algn="l"/>
              </a:tabLst>
            </a:pPr>
            <a:r>
              <a:rPr lang="en-US" sz="2000" dirty="0">
                <a:latin typeface="Arial" charset="0"/>
              </a:rPr>
              <a:t>			--	Water vapor affects the rate of adiabatic cooling due to </a:t>
            </a:r>
          </a:p>
          <a:p>
            <a:pPr algn="l">
              <a:tabLst>
                <a:tab pos="454025" algn="l"/>
                <a:tab pos="920750" algn="l"/>
                <a:tab pos="1373188" algn="l"/>
                <a:tab pos="1828800" algn="l"/>
                <a:tab pos="2284413" algn="l"/>
                <a:tab pos="2738438" algn="l"/>
              </a:tabLst>
            </a:pPr>
            <a:r>
              <a:rPr lang="en-US" sz="2000" dirty="0">
                <a:latin typeface="Arial" charset="0"/>
              </a:rPr>
              <a:t>				condensation.  Warm air can hold a greater 	</a:t>
            </a:r>
          </a:p>
          <a:p>
            <a:pPr algn="l">
              <a:tabLst>
                <a:tab pos="454025" algn="l"/>
                <a:tab pos="920750" algn="l"/>
                <a:tab pos="1373188" algn="l"/>
                <a:tab pos="1828800" algn="l"/>
                <a:tab pos="2284413" algn="l"/>
                <a:tab pos="2738438" algn="l"/>
              </a:tabLst>
            </a:pPr>
            <a:r>
              <a:rPr lang="en-US" sz="2000" dirty="0">
                <a:latin typeface="Arial" charset="0"/>
              </a:rPr>
              <a:t>				concentration of water. </a:t>
            </a:r>
            <a:endParaRPr lang="en-US" sz="2000" dirty="0" smtClean="0">
              <a:latin typeface="Arial" charset="0"/>
            </a:endParaRPr>
          </a:p>
          <a:p>
            <a:pPr algn="l">
              <a:tabLst>
                <a:tab pos="454025" algn="l"/>
                <a:tab pos="920750" algn="l"/>
                <a:tab pos="1373188" algn="l"/>
                <a:tab pos="1828800" algn="l"/>
                <a:tab pos="2284413" algn="l"/>
                <a:tab pos="2738438" algn="l"/>
              </a:tabLst>
            </a:pPr>
            <a:endParaRPr lang="en-US" sz="2000" dirty="0">
              <a:latin typeface="Arial" charset="0"/>
            </a:endParaRPr>
          </a:p>
          <a:p>
            <a:pPr algn="l">
              <a:tabLst>
                <a:tab pos="454025" algn="l"/>
                <a:tab pos="920750" algn="l"/>
                <a:tab pos="1373188" algn="l"/>
                <a:tab pos="1828800" algn="l"/>
                <a:tab pos="2284413" algn="l"/>
                <a:tab pos="2738438" algn="l"/>
              </a:tabLst>
            </a:pPr>
            <a:r>
              <a:rPr lang="en-US" sz="2000" dirty="0">
                <a:latin typeface="Arial" charset="0"/>
              </a:rPr>
              <a:t>	</a:t>
            </a:r>
            <a:r>
              <a:rPr lang="en-US" sz="2000" dirty="0" smtClean="0">
                <a:solidFill>
                  <a:srgbClr val="FF0000"/>
                </a:solidFill>
                <a:latin typeface="Arial" charset="0"/>
              </a:rPr>
              <a:t>dew point</a:t>
            </a:r>
            <a:r>
              <a:rPr lang="en-US" sz="2000" dirty="0">
                <a:solidFill>
                  <a:srgbClr val="FF0000"/>
                </a:solidFill>
                <a:latin typeface="Arial" charset="0"/>
              </a:rPr>
              <a:t> = t</a:t>
            </a:r>
            <a:r>
              <a:rPr lang="en-US" sz="2000" dirty="0" smtClean="0">
                <a:solidFill>
                  <a:srgbClr val="FF0000"/>
                </a:solidFill>
                <a:latin typeface="Arial" charset="0"/>
              </a:rPr>
              <a:t>emperature </a:t>
            </a:r>
            <a:r>
              <a:rPr lang="en-US" sz="2000" dirty="0">
                <a:solidFill>
                  <a:srgbClr val="FF0000"/>
                </a:solidFill>
                <a:latin typeface="Arial" charset="0"/>
              </a:rPr>
              <a:t>at which condensation </a:t>
            </a:r>
            <a:r>
              <a:rPr lang="en-US" sz="2000" dirty="0" smtClean="0">
                <a:solidFill>
                  <a:srgbClr val="FF0000"/>
                </a:solidFill>
                <a:latin typeface="Arial" charset="0"/>
              </a:rPr>
              <a:t>begins.</a:t>
            </a:r>
            <a:r>
              <a:rPr lang="en-US" sz="2000" dirty="0" smtClean="0">
                <a:latin typeface="Arial" charset="0"/>
              </a:rPr>
              <a:t> </a:t>
            </a:r>
            <a:endParaRPr lang="en-US" sz="2000" dirty="0">
              <a:latin typeface="Arial" charset="0"/>
            </a:endParaRPr>
          </a:p>
        </p:txBody>
      </p:sp>
      <p:sp>
        <p:nvSpPr>
          <p:cNvPr id="26626"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6627" name="Picture 4"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664826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86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66800"/>
            <a:ext cx="5867400"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6"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7"/>
          <p:cNvSpPr>
            <a:spLocks noChangeArrowheads="1"/>
          </p:cNvSpPr>
          <p:nvPr/>
        </p:nvSpPr>
        <p:spPr bwMode="auto">
          <a:xfrm>
            <a:off x="6019800" y="1431925"/>
            <a:ext cx="28956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2000" dirty="0">
                <a:latin typeface="Arial" charset="0"/>
              </a:rPr>
              <a:t>This process produces </a:t>
            </a:r>
            <a:r>
              <a:rPr lang="en-US" sz="2000" dirty="0">
                <a:solidFill>
                  <a:srgbClr val="FF0000"/>
                </a:solidFill>
                <a:latin typeface="Arial" charset="0"/>
              </a:rPr>
              <a:t>rain shadows</a:t>
            </a:r>
            <a:r>
              <a:rPr lang="en-US" sz="2000" dirty="0">
                <a:latin typeface="Arial" charset="0"/>
              </a:rPr>
              <a:t>, where winds push air over a mountain.  As the air rises, it cools (adiabatic cooling) and loses its ability to hold water, causing rain.  The air that reaches the other side is now dry, causing a dry </a:t>
            </a:r>
            <a:r>
              <a:rPr lang="ja-JP" altLang="en-US" sz="2000" dirty="0">
                <a:latin typeface="Arial" charset="0"/>
              </a:rPr>
              <a:t>“</a:t>
            </a:r>
            <a:r>
              <a:rPr lang="en-US" altLang="ja-JP" sz="2000" dirty="0">
                <a:latin typeface="Arial" charset="0"/>
              </a:rPr>
              <a:t>shadow</a:t>
            </a:r>
            <a:r>
              <a:rPr lang="ja-JP" altLang="en-US" sz="2000" dirty="0">
                <a:latin typeface="Arial" charset="0"/>
              </a:rPr>
              <a:t>”</a:t>
            </a:r>
            <a:r>
              <a:rPr lang="en-US" altLang="ja-JP" sz="2000" dirty="0">
                <a:latin typeface="Arial" charset="0"/>
              </a:rPr>
              <a:t> on the far side.</a:t>
            </a:r>
          </a:p>
          <a:p>
            <a:pPr algn="l"/>
            <a:endParaRPr lang="en-US" sz="2000" dirty="0">
              <a:latin typeface="Arial" charset="0"/>
            </a:endParaRPr>
          </a:p>
        </p:txBody>
      </p:sp>
    </p:spTree>
    <p:extLst>
      <p:ext uri="{BB962C8B-B14F-4D97-AF65-F5344CB8AC3E}">
        <p14:creationId xmlns:p14="http://schemas.microsoft.com/office/powerpoint/2010/main" val="253489359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ChangeArrowheads="1"/>
          </p:cNvSpPr>
          <p:nvPr/>
        </p:nvSpPr>
        <p:spPr bwMode="auto">
          <a:xfrm>
            <a:off x="533400" y="838200"/>
            <a:ext cx="8229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buFont typeface="Times" charset="0"/>
              <a:buNone/>
              <a:tabLst>
                <a:tab pos="454025" algn="l"/>
                <a:tab pos="920750" algn="l"/>
                <a:tab pos="1373188" algn="l"/>
                <a:tab pos="1828800" algn="l"/>
                <a:tab pos="2284413" algn="l"/>
                <a:tab pos="2738438" algn="l"/>
              </a:tabLst>
            </a:pPr>
            <a:r>
              <a:rPr lang="en-US" sz="2000" dirty="0">
                <a:latin typeface="Arial" charset="0"/>
              </a:rPr>
              <a:t>III. 	The Niche and the environment </a:t>
            </a:r>
          </a:p>
          <a:p>
            <a:pPr algn="l">
              <a:buFont typeface="Times" charset="0"/>
              <a:buNone/>
              <a:tabLst>
                <a:tab pos="454025" algn="l"/>
                <a:tab pos="920750" algn="l"/>
                <a:tab pos="1373188" algn="l"/>
                <a:tab pos="1828800" algn="l"/>
                <a:tab pos="2284413" algn="l"/>
                <a:tab pos="2738438" algn="l"/>
              </a:tabLst>
            </a:pPr>
            <a:r>
              <a:rPr lang="en-US" sz="2000" dirty="0">
                <a:latin typeface="Arial" charset="0"/>
              </a:rPr>
              <a:t>	A.	Niche theory</a:t>
            </a:r>
          </a:p>
          <a:p>
            <a:pPr algn="l">
              <a:tabLst>
                <a:tab pos="454025" algn="l"/>
                <a:tab pos="920750" algn="l"/>
                <a:tab pos="1373188" algn="l"/>
                <a:tab pos="1828800" algn="l"/>
                <a:tab pos="2284413" algn="l"/>
                <a:tab pos="2738438" algn="l"/>
              </a:tabLst>
            </a:pPr>
            <a:r>
              <a:rPr lang="en-US" sz="2000" dirty="0">
                <a:latin typeface="Arial" charset="0"/>
              </a:rPr>
              <a:t>	B.	Basic Ingredients -- dominant abiotic niche factors</a:t>
            </a:r>
          </a:p>
          <a:p>
            <a:pPr algn="l">
              <a:tabLst>
                <a:tab pos="454025" algn="l"/>
                <a:tab pos="920750" algn="l"/>
                <a:tab pos="1373188" algn="l"/>
                <a:tab pos="1828800" algn="l"/>
                <a:tab pos="2284413" algn="l"/>
                <a:tab pos="2738438" algn="l"/>
              </a:tabLst>
            </a:pPr>
            <a:r>
              <a:rPr lang="en-US" sz="2000" dirty="0">
                <a:latin typeface="Arial" charset="0"/>
              </a:rPr>
              <a:t>		1.	Temperature</a:t>
            </a:r>
          </a:p>
          <a:p>
            <a:pPr algn="l">
              <a:tabLst>
                <a:tab pos="454025" algn="l"/>
                <a:tab pos="920750" algn="l"/>
                <a:tab pos="1373188" algn="l"/>
                <a:tab pos="1828800" algn="l"/>
                <a:tab pos="2284413" algn="l"/>
                <a:tab pos="2738438" algn="l"/>
              </a:tabLst>
            </a:pPr>
            <a:r>
              <a:rPr lang="en-US" sz="2000" dirty="0">
                <a:latin typeface="Arial" charset="0"/>
              </a:rPr>
              <a:t>		2.	Water -- many strange but important properties (cont.)</a:t>
            </a:r>
          </a:p>
          <a:p>
            <a:pPr algn="l">
              <a:tabLst>
                <a:tab pos="454025" algn="l"/>
                <a:tab pos="920750" algn="l"/>
                <a:tab pos="1373188" algn="l"/>
                <a:tab pos="1828800" algn="l"/>
                <a:tab pos="2284413" algn="l"/>
                <a:tab pos="2738438" algn="l"/>
              </a:tabLst>
            </a:pPr>
            <a:r>
              <a:rPr lang="en-US" sz="2000" dirty="0">
                <a:latin typeface="Arial" charset="0"/>
              </a:rPr>
              <a:t>		3.	Light </a:t>
            </a:r>
          </a:p>
          <a:p>
            <a:pPr algn="l">
              <a:tabLst>
                <a:tab pos="454025" algn="l"/>
                <a:tab pos="920750" algn="l"/>
                <a:tab pos="1373188" algn="l"/>
                <a:tab pos="1828800" algn="l"/>
                <a:tab pos="2284413" algn="l"/>
                <a:tab pos="2738438" algn="l"/>
              </a:tabLst>
            </a:pPr>
            <a:r>
              <a:rPr lang="en-US" sz="2000" dirty="0">
                <a:latin typeface="Arial" charset="0"/>
              </a:rPr>
              <a:t>			-- 	primary source of energy</a:t>
            </a:r>
          </a:p>
          <a:p>
            <a:pPr algn="l">
              <a:tabLst>
                <a:tab pos="454025" algn="l"/>
                <a:tab pos="920750" algn="l"/>
                <a:tab pos="1373188" algn="l"/>
                <a:tab pos="1828800" algn="l"/>
                <a:tab pos="2284413" algn="l"/>
                <a:tab pos="2738438" algn="l"/>
              </a:tabLst>
            </a:pPr>
            <a:r>
              <a:rPr lang="en-US" sz="2000" dirty="0">
                <a:latin typeface="Arial" charset="0"/>
              </a:rPr>
              <a:t>			-- 	photosynthesis, of course</a:t>
            </a:r>
          </a:p>
          <a:p>
            <a:pPr algn="l">
              <a:tabLst>
                <a:tab pos="454025" algn="l"/>
                <a:tab pos="920750" algn="l"/>
                <a:tab pos="1373188" algn="l"/>
                <a:tab pos="1828800" algn="l"/>
                <a:tab pos="2284413" algn="l"/>
                <a:tab pos="2738438" algn="l"/>
              </a:tabLst>
            </a:pPr>
            <a:r>
              <a:rPr lang="en-US" sz="2000" dirty="0">
                <a:latin typeface="Arial" charset="0"/>
              </a:rPr>
              <a:t>			--	heat, of course, can influence coloration and behavior</a:t>
            </a:r>
          </a:p>
          <a:p>
            <a:pPr algn="l">
              <a:tabLst>
                <a:tab pos="454025" algn="l"/>
                <a:tab pos="920750" algn="l"/>
                <a:tab pos="1373188" algn="l"/>
                <a:tab pos="1828800" algn="l"/>
                <a:tab pos="2284413" algn="l"/>
                <a:tab pos="2738438" algn="l"/>
              </a:tabLst>
            </a:pPr>
            <a:r>
              <a:rPr lang="en-US" sz="2000" dirty="0">
                <a:latin typeface="Arial" charset="0"/>
              </a:rPr>
              <a:t>			--	different wavelengths have different amounts of energy.  Ultraviolet is high energy and is giving us all skin cancer, we are protected by Ozone (O</a:t>
            </a:r>
            <a:r>
              <a:rPr lang="en-US" sz="2000" baseline="-25000" dirty="0">
                <a:latin typeface="Arial" charset="0"/>
              </a:rPr>
              <a:t>3</a:t>
            </a:r>
            <a:r>
              <a:rPr lang="en-US" sz="2000" dirty="0">
                <a:latin typeface="Arial" charset="0"/>
              </a:rPr>
              <a:t>).</a:t>
            </a:r>
          </a:p>
          <a:p>
            <a:pPr algn="l">
              <a:tabLst>
                <a:tab pos="454025" algn="l"/>
                <a:tab pos="920750" algn="l"/>
                <a:tab pos="1373188" algn="l"/>
                <a:tab pos="1828800" algn="l"/>
                <a:tab pos="2284413" algn="l"/>
                <a:tab pos="2738438" algn="l"/>
              </a:tabLst>
            </a:pPr>
            <a:r>
              <a:rPr lang="en-US" sz="2000" dirty="0">
                <a:latin typeface="Arial" charset="0"/>
              </a:rPr>
              <a:t>			--	vision and photosynthesis occur at wavelengths that, at the earth</a:t>
            </a:r>
            <a:r>
              <a:rPr lang="ja-JP" altLang="en-US" sz="2000" dirty="0">
                <a:latin typeface="Arial" charset="0"/>
              </a:rPr>
              <a:t>’</a:t>
            </a:r>
            <a:r>
              <a:rPr lang="en-US" altLang="ja-JP" sz="2000" dirty="0">
                <a:latin typeface="Arial" charset="0"/>
              </a:rPr>
              <a:t>s surface, contain the greatest amount of energy.  Pigments in the plants absorb the energy, but saturation point is quite low (10% of full sunlight).</a:t>
            </a:r>
            <a:endParaRPr lang="en-US" sz="2000" dirty="0">
              <a:latin typeface="Arial" charset="0"/>
            </a:endParaRPr>
          </a:p>
        </p:txBody>
      </p:sp>
      <p:sp>
        <p:nvSpPr>
          <p:cNvPr id="30722"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30723"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982971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ChangeArrowheads="1"/>
          </p:cNvSpPr>
          <p:nvPr/>
        </p:nvSpPr>
        <p:spPr bwMode="auto">
          <a:xfrm>
            <a:off x="914400" y="533400"/>
            <a:ext cx="76200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915988" indent="-915988" algn="l" eaLnBrk="1" hangingPunct="1">
              <a:spcBef>
                <a:spcPct val="20000"/>
              </a:spcBef>
              <a:buClr>
                <a:schemeClr val="tx1"/>
              </a:buClr>
              <a:buSzPct val="75000"/>
              <a:buFont typeface="Wingdings" charset="0"/>
              <a:buNone/>
              <a:tabLst>
                <a:tab pos="452438" algn="l"/>
              </a:tabLst>
            </a:pPr>
            <a:r>
              <a:rPr lang="en-US" sz="2800" u="sng" dirty="0">
                <a:latin typeface="Arial" charset="0"/>
                <a:cs typeface="Arial" charset="0"/>
              </a:rPr>
              <a:t>Graduate School in Biology (or other Sciences)</a:t>
            </a:r>
          </a:p>
          <a:p>
            <a:pPr marL="915988" indent="-915988" algn="l" eaLnBrk="1" hangingPunct="1">
              <a:spcBef>
                <a:spcPct val="20000"/>
              </a:spcBef>
              <a:buClr>
                <a:schemeClr val="tx1"/>
              </a:buClr>
              <a:buSzPct val="75000"/>
              <a:buFont typeface="Wingdings" charset="0"/>
              <a:buNone/>
              <a:tabLst>
                <a:tab pos="452438" algn="l"/>
              </a:tabLst>
            </a:pPr>
            <a:endParaRPr lang="en-US" dirty="0">
              <a:latin typeface="Arial" charset="0"/>
              <a:cs typeface="Arial" charset="0"/>
            </a:endParaRPr>
          </a:p>
          <a:p>
            <a:pPr marL="915988" indent="-915988" algn="l" eaLnBrk="1" hangingPunct="1">
              <a:spcBef>
                <a:spcPct val="20000"/>
              </a:spcBef>
              <a:buClr>
                <a:schemeClr val="tx1"/>
              </a:buClr>
              <a:buSzPct val="75000"/>
              <a:buFont typeface="Wingdings" charset="0"/>
              <a:buNone/>
              <a:tabLst>
                <a:tab pos="452438" algn="l"/>
              </a:tabLst>
            </a:pPr>
            <a:r>
              <a:rPr lang="en-US" dirty="0">
                <a:latin typeface="Arial" charset="0"/>
                <a:cs typeface="Arial" charset="0"/>
              </a:rPr>
              <a:t>--	What is graduate school?</a:t>
            </a:r>
          </a:p>
          <a:p>
            <a:pPr marL="915988" indent="-915988" algn="l" eaLnBrk="1" hangingPunct="1">
              <a:spcBef>
                <a:spcPct val="20000"/>
              </a:spcBef>
              <a:buClr>
                <a:schemeClr val="tx1"/>
              </a:buClr>
              <a:buSzPct val="75000"/>
              <a:buFont typeface="Wingdings" charset="0"/>
              <a:buNone/>
              <a:tabLst>
                <a:tab pos="452438" algn="l"/>
              </a:tabLst>
            </a:pPr>
            <a:r>
              <a:rPr lang="en-US" dirty="0">
                <a:latin typeface="Arial" charset="0"/>
                <a:cs typeface="Arial" charset="0"/>
              </a:rPr>
              <a:t>--	How do you find a program </a:t>
            </a:r>
          </a:p>
          <a:p>
            <a:pPr marL="915988" indent="-915988" algn="l" eaLnBrk="1" hangingPunct="1">
              <a:spcBef>
                <a:spcPct val="20000"/>
              </a:spcBef>
              <a:buClr>
                <a:schemeClr val="tx1"/>
              </a:buClr>
              <a:buSzPct val="75000"/>
              <a:buFont typeface="Wingdings" charset="0"/>
              <a:buNone/>
              <a:tabLst>
                <a:tab pos="452438" algn="l"/>
              </a:tabLst>
            </a:pPr>
            <a:r>
              <a:rPr lang="en-US" dirty="0">
                <a:latin typeface="Arial" charset="0"/>
                <a:cs typeface="Arial" charset="0"/>
              </a:rPr>
              <a:t>	appropriate for your record </a:t>
            </a:r>
          </a:p>
          <a:p>
            <a:pPr marL="915988" indent="-915988" algn="l" eaLnBrk="1" hangingPunct="1">
              <a:spcBef>
                <a:spcPct val="20000"/>
              </a:spcBef>
              <a:buClr>
                <a:schemeClr val="tx1"/>
              </a:buClr>
              <a:buSzPct val="75000"/>
              <a:buFont typeface="Wingdings" charset="0"/>
              <a:buNone/>
              <a:tabLst>
                <a:tab pos="452438" algn="l"/>
              </a:tabLst>
            </a:pPr>
            <a:r>
              <a:rPr lang="en-US" dirty="0">
                <a:latin typeface="Arial" charset="0"/>
                <a:cs typeface="Arial" charset="0"/>
              </a:rPr>
              <a:t>	and goals?</a:t>
            </a:r>
          </a:p>
          <a:p>
            <a:pPr marL="915988" indent="-915988" algn="l" eaLnBrk="1" hangingPunct="1">
              <a:spcBef>
                <a:spcPct val="20000"/>
              </a:spcBef>
              <a:buClr>
                <a:schemeClr val="tx1"/>
              </a:buClr>
              <a:buSzPct val="75000"/>
              <a:buFont typeface="Wingdings" charset="0"/>
              <a:buNone/>
              <a:tabLst>
                <a:tab pos="452438" algn="l"/>
              </a:tabLst>
            </a:pPr>
            <a:r>
              <a:rPr lang="en-US" dirty="0">
                <a:latin typeface="Arial" charset="0"/>
                <a:cs typeface="Arial" charset="0"/>
              </a:rPr>
              <a:t>--	How can you help your record?</a:t>
            </a:r>
          </a:p>
          <a:p>
            <a:pPr marL="915988" indent="-915988" algn="l" eaLnBrk="1" hangingPunct="1">
              <a:spcBef>
                <a:spcPct val="20000"/>
              </a:spcBef>
              <a:buClr>
                <a:schemeClr val="tx1"/>
              </a:buClr>
              <a:buSzPct val="75000"/>
              <a:buFont typeface="Wingdings" charset="0"/>
              <a:buNone/>
              <a:tabLst>
                <a:tab pos="452438" algn="l"/>
              </a:tabLst>
            </a:pPr>
            <a:r>
              <a:rPr lang="en-US" dirty="0">
                <a:latin typeface="Arial" charset="0"/>
                <a:cs typeface="Arial" charset="0"/>
              </a:rPr>
              <a:t>--	How do you apply?</a:t>
            </a:r>
          </a:p>
          <a:p>
            <a:pPr marL="915988" indent="-915988" algn="l" eaLnBrk="1" hangingPunct="1">
              <a:spcBef>
                <a:spcPct val="20000"/>
              </a:spcBef>
              <a:buClr>
                <a:schemeClr val="tx1"/>
              </a:buClr>
              <a:buSzPct val="75000"/>
              <a:buFont typeface="Wingdings" charset="0"/>
              <a:buNone/>
              <a:tabLst>
                <a:tab pos="452438" algn="l"/>
              </a:tabLst>
            </a:pPr>
            <a:r>
              <a:rPr lang="en-US" dirty="0">
                <a:latin typeface="Arial" charset="0"/>
                <a:cs typeface="Arial" charset="0"/>
              </a:rPr>
              <a:t>--	How do we evaluate </a:t>
            </a:r>
          </a:p>
          <a:p>
            <a:pPr marL="915988" indent="-915988" algn="l" eaLnBrk="1" hangingPunct="1">
              <a:spcBef>
                <a:spcPct val="20000"/>
              </a:spcBef>
              <a:buClr>
                <a:schemeClr val="tx1"/>
              </a:buClr>
              <a:buSzPct val="75000"/>
              <a:buFont typeface="Wingdings" charset="0"/>
              <a:buNone/>
              <a:tabLst>
                <a:tab pos="452438" algn="l"/>
              </a:tabLst>
            </a:pPr>
            <a:r>
              <a:rPr lang="en-US" dirty="0">
                <a:latin typeface="Arial" charset="0"/>
                <a:cs typeface="Arial" charset="0"/>
              </a:rPr>
              <a:t>	applicants?</a:t>
            </a:r>
          </a:p>
          <a:p>
            <a:pPr marL="915988" indent="-915988" algn="l" eaLnBrk="1" hangingPunct="1">
              <a:spcBef>
                <a:spcPct val="20000"/>
              </a:spcBef>
              <a:buClr>
                <a:schemeClr val="tx1"/>
              </a:buClr>
              <a:buSzPct val="75000"/>
              <a:buFont typeface="Wingdings" charset="0"/>
              <a:buNone/>
              <a:tabLst>
                <a:tab pos="452438" algn="l"/>
              </a:tabLst>
            </a:pPr>
            <a:r>
              <a:rPr lang="en-US" dirty="0">
                <a:latin typeface="Arial" charset="0"/>
                <a:cs typeface="Arial" charset="0"/>
              </a:rPr>
              <a:t>--	What then?</a:t>
            </a:r>
          </a:p>
          <a:p>
            <a:pPr marL="915988" indent="-915988" algn="l" eaLnBrk="1" hangingPunct="1">
              <a:spcBef>
                <a:spcPct val="20000"/>
              </a:spcBef>
              <a:buClr>
                <a:schemeClr val="tx1"/>
              </a:buClr>
              <a:buSzPct val="75000"/>
              <a:buFont typeface="Wingdings" charset="0"/>
              <a:buNone/>
              <a:tabLst>
                <a:tab pos="452438" algn="l"/>
              </a:tabLst>
            </a:pPr>
            <a:endParaRPr lang="en-US" sz="2000" dirty="0">
              <a:latin typeface="Arial" charset="0"/>
              <a:cs typeface="Arial" charset="0"/>
            </a:endParaRPr>
          </a:p>
        </p:txBody>
      </p:sp>
      <p:pic>
        <p:nvPicPr>
          <p:cNvPr id="6144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219200"/>
            <a:ext cx="297815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778328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ChangeArrowheads="1"/>
          </p:cNvSpPr>
          <p:nvPr/>
        </p:nvSpPr>
        <p:spPr bwMode="auto">
          <a:xfrm>
            <a:off x="914400" y="533400"/>
            <a:ext cx="7620000" cy="185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915988" indent="-915988" algn="l" eaLnBrk="1" hangingPunct="1">
              <a:spcBef>
                <a:spcPct val="20000"/>
              </a:spcBef>
              <a:buClr>
                <a:schemeClr val="tx1"/>
              </a:buClr>
              <a:buSzPct val="75000"/>
              <a:buFont typeface="Wingdings" charset="0"/>
              <a:buNone/>
              <a:tabLst>
                <a:tab pos="452438" algn="l"/>
              </a:tabLst>
            </a:pPr>
            <a:r>
              <a:rPr lang="en-US" sz="2800" u="sng" dirty="0">
                <a:latin typeface="Arial" charset="0"/>
                <a:cs typeface="Arial" charset="0"/>
              </a:rPr>
              <a:t>Graduate School in Biology (or other Sciences)</a:t>
            </a:r>
          </a:p>
          <a:p>
            <a:pPr marL="915988" indent="-915988" algn="l" eaLnBrk="1" hangingPunct="1">
              <a:spcBef>
                <a:spcPct val="20000"/>
              </a:spcBef>
              <a:buClr>
                <a:schemeClr val="tx1"/>
              </a:buClr>
              <a:buSzPct val="75000"/>
              <a:buFont typeface="Wingdings" charset="0"/>
              <a:buNone/>
              <a:tabLst>
                <a:tab pos="452438" algn="l"/>
              </a:tabLst>
            </a:pPr>
            <a:endParaRPr lang="en-US" dirty="0">
              <a:latin typeface="Arial" charset="0"/>
              <a:cs typeface="Arial" charset="0"/>
            </a:endParaRPr>
          </a:p>
          <a:p>
            <a:pPr marL="915988" indent="-915988" algn="l" eaLnBrk="1" hangingPunct="1">
              <a:spcBef>
                <a:spcPct val="20000"/>
              </a:spcBef>
              <a:buClr>
                <a:schemeClr val="tx1"/>
              </a:buClr>
              <a:buSzPct val="75000"/>
              <a:buFont typeface="Wingdings" charset="0"/>
              <a:buNone/>
              <a:tabLst>
                <a:tab pos="452438" algn="l"/>
              </a:tabLst>
            </a:pPr>
            <a:r>
              <a:rPr lang="en-US" dirty="0">
                <a:latin typeface="Arial" charset="0"/>
                <a:cs typeface="Arial" charset="0"/>
              </a:rPr>
              <a:t>--	What is graduate school?</a:t>
            </a:r>
          </a:p>
          <a:p>
            <a:pPr marL="915988" indent="-915988" algn="l" eaLnBrk="1" hangingPunct="1">
              <a:spcBef>
                <a:spcPct val="20000"/>
              </a:spcBef>
              <a:buClr>
                <a:schemeClr val="tx1"/>
              </a:buClr>
              <a:buSzPct val="75000"/>
              <a:buFont typeface="Wingdings" charset="0"/>
              <a:buNone/>
              <a:tabLst>
                <a:tab pos="452438" algn="l"/>
              </a:tabLst>
            </a:pPr>
            <a:endParaRPr lang="en-US" dirty="0" smtClean="0">
              <a:latin typeface="Arial" charset="0"/>
              <a:cs typeface="Arial" charset="0"/>
            </a:endParaRPr>
          </a:p>
        </p:txBody>
      </p:sp>
      <p:pic>
        <p:nvPicPr>
          <p:cNvPr id="6144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219200"/>
            <a:ext cx="297815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4800" y="2057400"/>
            <a:ext cx="5181600" cy="4450449"/>
          </a:xfrm>
          <a:prstGeom prst="rect">
            <a:avLst/>
          </a:prstGeom>
          <a:noFill/>
        </p:spPr>
        <p:txBody>
          <a:bodyPr wrap="square" rtlCol="0">
            <a:spAutoFit/>
          </a:bodyPr>
          <a:lstStyle/>
          <a:p>
            <a:pPr marL="342900" indent="-342900" algn="l" eaLnBrk="1" hangingPunct="1">
              <a:spcBef>
                <a:spcPct val="20000"/>
              </a:spcBef>
              <a:buClr>
                <a:schemeClr val="tx1"/>
              </a:buClr>
              <a:buSzPct val="75000"/>
              <a:buFont typeface="Arial"/>
              <a:buChar char="•"/>
              <a:tabLst>
                <a:tab pos="452438" algn="l"/>
              </a:tabLst>
            </a:pPr>
            <a:r>
              <a:rPr lang="en-US" dirty="0">
                <a:latin typeface="Arial" charset="0"/>
                <a:cs typeface="Arial" charset="0"/>
              </a:rPr>
              <a:t>In the sciences, graduate school is </a:t>
            </a:r>
            <a:r>
              <a:rPr lang="en-US" dirty="0" smtClean="0">
                <a:latin typeface="Arial" charset="0"/>
                <a:cs typeface="Arial" charset="0"/>
              </a:rPr>
              <a:t>more like an internship;  it is not like continuing on as an undergrad.</a:t>
            </a:r>
          </a:p>
          <a:p>
            <a:pPr marL="342900" indent="-342900" algn="l" eaLnBrk="1" hangingPunct="1">
              <a:spcBef>
                <a:spcPct val="20000"/>
              </a:spcBef>
              <a:buClr>
                <a:schemeClr val="tx1"/>
              </a:buClr>
              <a:buSzPct val="75000"/>
              <a:buFont typeface="Arial"/>
              <a:buChar char="•"/>
              <a:tabLst>
                <a:tab pos="452438" algn="l"/>
              </a:tabLst>
            </a:pPr>
            <a:endParaRPr lang="en-US" dirty="0" smtClean="0">
              <a:latin typeface="Arial" charset="0"/>
              <a:cs typeface="Arial" charset="0"/>
            </a:endParaRPr>
          </a:p>
          <a:p>
            <a:pPr marL="342900" indent="-342900" algn="l" eaLnBrk="1" hangingPunct="1">
              <a:spcBef>
                <a:spcPct val="20000"/>
              </a:spcBef>
              <a:buClr>
                <a:schemeClr val="tx1"/>
              </a:buClr>
              <a:buSzPct val="75000"/>
              <a:buFont typeface="Arial"/>
              <a:buChar char="•"/>
              <a:tabLst>
                <a:tab pos="452438" algn="l"/>
              </a:tabLst>
            </a:pPr>
            <a:r>
              <a:rPr lang="en-US" dirty="0" smtClean="0">
                <a:latin typeface="Arial" charset="0"/>
                <a:cs typeface="Arial" charset="0"/>
              </a:rPr>
              <a:t>It can take 5-7 years for a Ph.D.; 2-3 years for a masters.</a:t>
            </a:r>
          </a:p>
          <a:p>
            <a:pPr marL="342900" indent="-342900" algn="l" eaLnBrk="1" hangingPunct="1">
              <a:spcBef>
                <a:spcPct val="20000"/>
              </a:spcBef>
              <a:buClr>
                <a:schemeClr val="tx1"/>
              </a:buClr>
              <a:buSzPct val="75000"/>
              <a:buFont typeface="Arial"/>
              <a:buChar char="•"/>
              <a:tabLst>
                <a:tab pos="452438" algn="l"/>
              </a:tabLst>
            </a:pPr>
            <a:endParaRPr lang="en-US" dirty="0" smtClean="0">
              <a:latin typeface="Arial" charset="0"/>
              <a:cs typeface="Arial" charset="0"/>
            </a:endParaRPr>
          </a:p>
          <a:p>
            <a:pPr marL="342900" indent="-342900" algn="l" eaLnBrk="1" hangingPunct="1">
              <a:spcBef>
                <a:spcPct val="20000"/>
              </a:spcBef>
              <a:buClr>
                <a:schemeClr val="tx1"/>
              </a:buClr>
              <a:buSzPct val="75000"/>
              <a:buFont typeface="Arial"/>
              <a:buChar char="•"/>
              <a:tabLst>
                <a:tab pos="452438" algn="l"/>
              </a:tabLst>
            </a:pPr>
            <a:r>
              <a:rPr lang="en-US" dirty="0" smtClean="0">
                <a:latin typeface="Arial" charset="0"/>
                <a:cs typeface="Arial" charset="0"/>
              </a:rPr>
              <a:t>You spend this time taking specialized courses and conducting your own research.</a:t>
            </a:r>
          </a:p>
        </p:txBody>
      </p:sp>
    </p:spTree>
    <p:extLst>
      <p:ext uri="{BB962C8B-B14F-4D97-AF65-F5344CB8AC3E}">
        <p14:creationId xmlns:p14="http://schemas.microsoft.com/office/powerpoint/2010/main" val="23974472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14400" y="1600200"/>
            <a:ext cx="7315200" cy="3657600"/>
          </a:xfrm>
          <a:prstGeom prst="rect">
            <a:avLst/>
          </a:prstGeom>
        </p:spPr>
      </p:pic>
      <p:sp>
        <p:nvSpPr>
          <p:cNvPr id="4" name="TextBox 3"/>
          <p:cNvSpPr txBox="1"/>
          <p:nvPr/>
        </p:nvSpPr>
        <p:spPr>
          <a:xfrm>
            <a:off x="609600" y="381000"/>
            <a:ext cx="4371559" cy="830997"/>
          </a:xfrm>
          <a:prstGeom prst="rect">
            <a:avLst/>
          </a:prstGeom>
          <a:noFill/>
        </p:spPr>
        <p:txBody>
          <a:bodyPr wrap="none" rtlCol="0">
            <a:spAutoFit/>
          </a:bodyPr>
          <a:lstStyle/>
          <a:p>
            <a:pPr algn="l"/>
            <a:r>
              <a:rPr lang="en-US" dirty="0" smtClean="0">
                <a:latin typeface="Arial"/>
                <a:cs typeface="Arial"/>
              </a:rPr>
              <a:t>Grade Distribution for Exam 1</a:t>
            </a:r>
          </a:p>
          <a:p>
            <a:pPr algn="l"/>
            <a:r>
              <a:rPr lang="en-US" dirty="0" smtClean="0">
                <a:latin typeface="Arial"/>
                <a:cs typeface="Arial"/>
              </a:rPr>
              <a:t>with estimates of grade breaks</a:t>
            </a:r>
            <a:endParaRPr lang="en-US" dirty="0">
              <a:latin typeface="Arial"/>
              <a:cs typeface="Arial"/>
            </a:endParaRPr>
          </a:p>
        </p:txBody>
      </p:sp>
    </p:spTree>
    <p:extLst>
      <p:ext uri="{BB962C8B-B14F-4D97-AF65-F5344CB8AC3E}">
        <p14:creationId xmlns:p14="http://schemas.microsoft.com/office/powerpoint/2010/main" val="197381990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0" y="304800"/>
            <a:ext cx="89408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335460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ChangeArrowheads="1"/>
          </p:cNvSpPr>
          <p:nvPr/>
        </p:nvSpPr>
        <p:spPr bwMode="auto">
          <a:xfrm>
            <a:off x="914400" y="533400"/>
            <a:ext cx="76200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915988" indent="-915988" algn="l" eaLnBrk="1" hangingPunct="1">
              <a:spcBef>
                <a:spcPct val="20000"/>
              </a:spcBef>
              <a:buClr>
                <a:schemeClr val="tx1"/>
              </a:buClr>
              <a:buSzPct val="75000"/>
              <a:buFont typeface="Wingdings" charset="0"/>
              <a:buNone/>
              <a:tabLst>
                <a:tab pos="452438" algn="l"/>
              </a:tabLst>
            </a:pPr>
            <a:r>
              <a:rPr lang="en-US" sz="2800" u="sng" dirty="0">
                <a:latin typeface="Arial" charset="0"/>
                <a:cs typeface="Arial" charset="0"/>
              </a:rPr>
              <a:t>Graduate School in Biology (or other Sciences)</a:t>
            </a:r>
          </a:p>
          <a:p>
            <a:pPr marL="915988" indent="-915988" algn="l" eaLnBrk="1" hangingPunct="1">
              <a:spcBef>
                <a:spcPct val="20000"/>
              </a:spcBef>
              <a:buClr>
                <a:schemeClr val="tx1"/>
              </a:buClr>
              <a:buSzPct val="75000"/>
              <a:buFont typeface="Wingdings" charset="0"/>
              <a:buNone/>
              <a:tabLst>
                <a:tab pos="452438" algn="l"/>
              </a:tabLst>
            </a:pPr>
            <a:endParaRPr lang="en-US" dirty="0">
              <a:latin typeface="Arial" charset="0"/>
              <a:cs typeface="Arial" charset="0"/>
            </a:endParaRPr>
          </a:p>
          <a:p>
            <a:pPr marL="915988" indent="-915988" algn="l" eaLnBrk="1" hangingPunct="1">
              <a:spcBef>
                <a:spcPct val="20000"/>
              </a:spcBef>
              <a:buClr>
                <a:schemeClr val="tx1"/>
              </a:buClr>
              <a:buSzPct val="75000"/>
              <a:buFont typeface="Wingdings" charset="0"/>
              <a:buNone/>
              <a:tabLst>
                <a:tab pos="452438" algn="l"/>
              </a:tabLst>
            </a:pPr>
            <a:r>
              <a:rPr lang="en-US" dirty="0">
                <a:latin typeface="Arial" charset="0"/>
                <a:cs typeface="Arial" charset="0"/>
              </a:rPr>
              <a:t>--	What is graduate school?</a:t>
            </a:r>
          </a:p>
          <a:p>
            <a:pPr marL="915988" indent="-915988" algn="l" eaLnBrk="1" hangingPunct="1">
              <a:spcBef>
                <a:spcPct val="20000"/>
              </a:spcBef>
              <a:buClr>
                <a:schemeClr val="tx1"/>
              </a:buClr>
              <a:buSzPct val="75000"/>
              <a:buFont typeface="Wingdings" charset="0"/>
              <a:buNone/>
              <a:tabLst>
                <a:tab pos="452438" algn="l"/>
              </a:tabLst>
            </a:pPr>
            <a:r>
              <a:rPr lang="en-US" dirty="0">
                <a:latin typeface="Arial" charset="0"/>
                <a:cs typeface="Arial" charset="0"/>
              </a:rPr>
              <a:t>--	How do you find a program </a:t>
            </a:r>
          </a:p>
          <a:p>
            <a:pPr marL="915988" indent="-915988" algn="l" eaLnBrk="1" hangingPunct="1">
              <a:spcBef>
                <a:spcPct val="20000"/>
              </a:spcBef>
              <a:buClr>
                <a:schemeClr val="tx1"/>
              </a:buClr>
              <a:buSzPct val="75000"/>
              <a:buFont typeface="Wingdings" charset="0"/>
              <a:buNone/>
              <a:tabLst>
                <a:tab pos="452438" algn="l"/>
              </a:tabLst>
            </a:pPr>
            <a:r>
              <a:rPr lang="en-US" dirty="0">
                <a:latin typeface="Arial" charset="0"/>
                <a:cs typeface="Arial" charset="0"/>
              </a:rPr>
              <a:t>	appropriate for your record </a:t>
            </a:r>
          </a:p>
          <a:p>
            <a:pPr marL="915988" indent="-915988" algn="l" eaLnBrk="1" hangingPunct="1">
              <a:spcBef>
                <a:spcPct val="20000"/>
              </a:spcBef>
              <a:buClr>
                <a:schemeClr val="tx1"/>
              </a:buClr>
              <a:buSzPct val="75000"/>
              <a:buFont typeface="Wingdings" charset="0"/>
              <a:buNone/>
              <a:tabLst>
                <a:tab pos="452438" algn="l"/>
              </a:tabLst>
            </a:pPr>
            <a:r>
              <a:rPr lang="en-US" dirty="0">
                <a:latin typeface="Arial" charset="0"/>
                <a:cs typeface="Arial" charset="0"/>
              </a:rPr>
              <a:t>	and goals?</a:t>
            </a:r>
          </a:p>
          <a:p>
            <a:pPr marL="915988" indent="-915988" algn="l" eaLnBrk="1" hangingPunct="1">
              <a:spcBef>
                <a:spcPct val="20000"/>
              </a:spcBef>
              <a:buClr>
                <a:schemeClr val="tx1"/>
              </a:buClr>
              <a:buSzPct val="75000"/>
              <a:buFont typeface="Wingdings" charset="0"/>
              <a:buNone/>
              <a:tabLst>
                <a:tab pos="452438" algn="l"/>
              </a:tabLst>
            </a:pPr>
            <a:r>
              <a:rPr lang="en-US" dirty="0">
                <a:latin typeface="Arial" charset="0"/>
                <a:cs typeface="Arial" charset="0"/>
              </a:rPr>
              <a:t>--	How can you help your record?</a:t>
            </a:r>
          </a:p>
          <a:p>
            <a:pPr marL="915988" indent="-915988" algn="l" eaLnBrk="1" hangingPunct="1">
              <a:spcBef>
                <a:spcPct val="20000"/>
              </a:spcBef>
              <a:buClr>
                <a:schemeClr val="tx1"/>
              </a:buClr>
              <a:buSzPct val="75000"/>
              <a:buFont typeface="Wingdings" charset="0"/>
              <a:buNone/>
              <a:tabLst>
                <a:tab pos="452438" algn="l"/>
              </a:tabLst>
            </a:pPr>
            <a:r>
              <a:rPr lang="en-US" dirty="0">
                <a:latin typeface="Arial" charset="0"/>
                <a:cs typeface="Arial" charset="0"/>
              </a:rPr>
              <a:t>--	How do you apply?</a:t>
            </a:r>
          </a:p>
          <a:p>
            <a:pPr marL="915988" indent="-915988" algn="l" eaLnBrk="1" hangingPunct="1">
              <a:spcBef>
                <a:spcPct val="20000"/>
              </a:spcBef>
              <a:buClr>
                <a:schemeClr val="tx1"/>
              </a:buClr>
              <a:buSzPct val="75000"/>
              <a:buFont typeface="Wingdings" charset="0"/>
              <a:buNone/>
              <a:tabLst>
                <a:tab pos="452438" algn="l"/>
              </a:tabLst>
            </a:pPr>
            <a:r>
              <a:rPr lang="en-US" dirty="0">
                <a:latin typeface="Arial" charset="0"/>
                <a:cs typeface="Arial" charset="0"/>
              </a:rPr>
              <a:t>--	How do we evaluate </a:t>
            </a:r>
          </a:p>
          <a:p>
            <a:pPr marL="915988" indent="-915988" algn="l" eaLnBrk="1" hangingPunct="1">
              <a:spcBef>
                <a:spcPct val="20000"/>
              </a:spcBef>
              <a:buClr>
                <a:schemeClr val="tx1"/>
              </a:buClr>
              <a:buSzPct val="75000"/>
              <a:buFont typeface="Wingdings" charset="0"/>
              <a:buNone/>
              <a:tabLst>
                <a:tab pos="452438" algn="l"/>
              </a:tabLst>
            </a:pPr>
            <a:r>
              <a:rPr lang="en-US" dirty="0">
                <a:latin typeface="Arial" charset="0"/>
                <a:cs typeface="Arial" charset="0"/>
              </a:rPr>
              <a:t>	applicants?</a:t>
            </a:r>
          </a:p>
          <a:p>
            <a:pPr marL="915988" indent="-915988" algn="l" eaLnBrk="1" hangingPunct="1">
              <a:spcBef>
                <a:spcPct val="20000"/>
              </a:spcBef>
              <a:buClr>
                <a:schemeClr val="tx1"/>
              </a:buClr>
              <a:buSzPct val="75000"/>
              <a:buFont typeface="Wingdings" charset="0"/>
              <a:buNone/>
              <a:tabLst>
                <a:tab pos="452438" algn="l"/>
              </a:tabLst>
            </a:pPr>
            <a:r>
              <a:rPr lang="en-US" dirty="0">
                <a:latin typeface="Arial" charset="0"/>
                <a:cs typeface="Arial" charset="0"/>
              </a:rPr>
              <a:t>--	What then?</a:t>
            </a:r>
          </a:p>
          <a:p>
            <a:pPr marL="915988" indent="-915988" algn="l" eaLnBrk="1" hangingPunct="1">
              <a:spcBef>
                <a:spcPct val="20000"/>
              </a:spcBef>
              <a:buClr>
                <a:schemeClr val="tx1"/>
              </a:buClr>
              <a:buSzPct val="75000"/>
              <a:buFont typeface="Wingdings" charset="0"/>
              <a:buNone/>
              <a:tabLst>
                <a:tab pos="452438" algn="l"/>
              </a:tabLst>
            </a:pPr>
            <a:endParaRPr lang="en-US" sz="2000" dirty="0">
              <a:latin typeface="Arial" charset="0"/>
              <a:cs typeface="Arial" charset="0"/>
            </a:endParaRPr>
          </a:p>
        </p:txBody>
      </p:sp>
      <p:pic>
        <p:nvPicPr>
          <p:cNvPr id="6144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219200"/>
            <a:ext cx="297815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754483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ChangeArrowheads="1"/>
          </p:cNvSpPr>
          <p:nvPr/>
        </p:nvSpPr>
        <p:spPr bwMode="auto">
          <a:xfrm>
            <a:off x="914400" y="533400"/>
            <a:ext cx="76200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915988" indent="-915988" algn="l" eaLnBrk="1" hangingPunct="1">
              <a:spcBef>
                <a:spcPct val="20000"/>
              </a:spcBef>
              <a:buClr>
                <a:schemeClr val="tx1"/>
              </a:buClr>
              <a:buSzPct val="75000"/>
              <a:buFont typeface="Wingdings" charset="0"/>
              <a:buNone/>
              <a:tabLst>
                <a:tab pos="452438" algn="l"/>
              </a:tabLst>
            </a:pPr>
            <a:r>
              <a:rPr lang="en-US" sz="2800" u="sng" dirty="0">
                <a:latin typeface="Arial" charset="0"/>
                <a:cs typeface="Arial" charset="0"/>
              </a:rPr>
              <a:t>Graduate School in Biology (or other Sciences)</a:t>
            </a:r>
          </a:p>
          <a:p>
            <a:pPr marL="915988" indent="-915988" algn="l" eaLnBrk="1" hangingPunct="1">
              <a:spcBef>
                <a:spcPct val="20000"/>
              </a:spcBef>
              <a:buClr>
                <a:schemeClr val="tx1"/>
              </a:buClr>
              <a:buSzPct val="75000"/>
              <a:buFont typeface="Wingdings" charset="0"/>
              <a:buNone/>
              <a:tabLst>
                <a:tab pos="452438" algn="l"/>
              </a:tabLst>
            </a:pPr>
            <a:endParaRPr lang="en-US" dirty="0">
              <a:latin typeface="Arial" charset="0"/>
              <a:cs typeface="Arial" charset="0"/>
            </a:endParaRPr>
          </a:p>
          <a:p>
            <a:pPr marL="915988" indent="-915988" algn="l" eaLnBrk="1" hangingPunct="1">
              <a:spcBef>
                <a:spcPct val="20000"/>
              </a:spcBef>
              <a:buClr>
                <a:schemeClr val="tx1"/>
              </a:buClr>
              <a:buSzPct val="75000"/>
              <a:buFont typeface="Wingdings" charset="0"/>
              <a:buNone/>
              <a:tabLst>
                <a:tab pos="452438" algn="l"/>
              </a:tabLst>
            </a:pPr>
            <a:r>
              <a:rPr lang="en-US" dirty="0">
                <a:latin typeface="Arial" charset="0"/>
                <a:cs typeface="Arial" charset="0"/>
              </a:rPr>
              <a:t>--	What is graduate school?</a:t>
            </a:r>
          </a:p>
          <a:p>
            <a:pPr marL="915988" indent="-915988" algn="l" eaLnBrk="1" hangingPunct="1">
              <a:spcBef>
                <a:spcPct val="20000"/>
              </a:spcBef>
              <a:buClr>
                <a:schemeClr val="tx1"/>
              </a:buClr>
              <a:buSzPct val="75000"/>
              <a:buFont typeface="Wingdings" charset="0"/>
              <a:buNone/>
              <a:tabLst>
                <a:tab pos="452438" algn="l"/>
              </a:tabLst>
            </a:pPr>
            <a:r>
              <a:rPr lang="en-US" dirty="0">
                <a:latin typeface="Arial" charset="0"/>
                <a:cs typeface="Arial" charset="0"/>
              </a:rPr>
              <a:t>--	How do you find a program </a:t>
            </a:r>
          </a:p>
          <a:p>
            <a:pPr marL="915988" indent="-915988" algn="l" eaLnBrk="1" hangingPunct="1">
              <a:spcBef>
                <a:spcPct val="20000"/>
              </a:spcBef>
              <a:buClr>
                <a:schemeClr val="tx1"/>
              </a:buClr>
              <a:buSzPct val="75000"/>
              <a:buFont typeface="Wingdings" charset="0"/>
              <a:buNone/>
              <a:tabLst>
                <a:tab pos="452438" algn="l"/>
              </a:tabLst>
            </a:pPr>
            <a:r>
              <a:rPr lang="en-US" dirty="0">
                <a:latin typeface="Arial" charset="0"/>
                <a:cs typeface="Arial" charset="0"/>
              </a:rPr>
              <a:t>	appropriate for your record </a:t>
            </a:r>
          </a:p>
          <a:p>
            <a:pPr marL="915988" indent="-915988" algn="l" eaLnBrk="1" hangingPunct="1">
              <a:spcBef>
                <a:spcPct val="20000"/>
              </a:spcBef>
              <a:buClr>
                <a:schemeClr val="tx1"/>
              </a:buClr>
              <a:buSzPct val="75000"/>
              <a:buFont typeface="Wingdings" charset="0"/>
              <a:buNone/>
              <a:tabLst>
                <a:tab pos="452438" algn="l"/>
              </a:tabLst>
            </a:pPr>
            <a:r>
              <a:rPr lang="en-US" dirty="0">
                <a:latin typeface="Arial" charset="0"/>
                <a:cs typeface="Arial" charset="0"/>
              </a:rPr>
              <a:t>	and goals?</a:t>
            </a:r>
          </a:p>
          <a:p>
            <a:pPr marL="915988" indent="-915988" algn="l" eaLnBrk="1" hangingPunct="1">
              <a:spcBef>
                <a:spcPct val="20000"/>
              </a:spcBef>
              <a:buClr>
                <a:schemeClr val="tx1"/>
              </a:buClr>
              <a:buSzPct val="75000"/>
              <a:buFont typeface="Wingdings" charset="0"/>
              <a:buNone/>
              <a:tabLst>
                <a:tab pos="452438" algn="l"/>
              </a:tabLst>
            </a:pPr>
            <a:r>
              <a:rPr lang="en-US" dirty="0">
                <a:latin typeface="Arial" charset="0"/>
                <a:cs typeface="Arial" charset="0"/>
              </a:rPr>
              <a:t>--	How can you help your record?</a:t>
            </a:r>
          </a:p>
          <a:p>
            <a:pPr marL="915988" indent="-915988" algn="l" eaLnBrk="1" hangingPunct="1">
              <a:spcBef>
                <a:spcPct val="20000"/>
              </a:spcBef>
              <a:buClr>
                <a:schemeClr val="tx1"/>
              </a:buClr>
              <a:buSzPct val="75000"/>
              <a:buFont typeface="Wingdings" charset="0"/>
              <a:buNone/>
              <a:tabLst>
                <a:tab pos="452438" algn="l"/>
              </a:tabLst>
            </a:pPr>
            <a:r>
              <a:rPr lang="en-US" dirty="0">
                <a:latin typeface="Arial" charset="0"/>
                <a:cs typeface="Arial" charset="0"/>
              </a:rPr>
              <a:t>--	How do you apply?</a:t>
            </a:r>
          </a:p>
          <a:p>
            <a:pPr marL="915988" indent="-915988" algn="l" eaLnBrk="1" hangingPunct="1">
              <a:spcBef>
                <a:spcPct val="20000"/>
              </a:spcBef>
              <a:buClr>
                <a:schemeClr val="tx1"/>
              </a:buClr>
              <a:buSzPct val="75000"/>
              <a:buFont typeface="Wingdings" charset="0"/>
              <a:buNone/>
              <a:tabLst>
                <a:tab pos="452438" algn="l"/>
              </a:tabLst>
            </a:pPr>
            <a:r>
              <a:rPr lang="en-US" dirty="0">
                <a:latin typeface="Arial" charset="0"/>
                <a:cs typeface="Arial" charset="0"/>
              </a:rPr>
              <a:t>--	How do we evaluate </a:t>
            </a:r>
          </a:p>
          <a:p>
            <a:pPr marL="915988" indent="-915988" algn="l" eaLnBrk="1" hangingPunct="1">
              <a:spcBef>
                <a:spcPct val="20000"/>
              </a:spcBef>
              <a:buClr>
                <a:schemeClr val="tx1"/>
              </a:buClr>
              <a:buSzPct val="75000"/>
              <a:buFont typeface="Wingdings" charset="0"/>
              <a:buNone/>
              <a:tabLst>
                <a:tab pos="452438" algn="l"/>
              </a:tabLst>
            </a:pPr>
            <a:r>
              <a:rPr lang="en-US" dirty="0">
                <a:latin typeface="Arial" charset="0"/>
                <a:cs typeface="Arial" charset="0"/>
              </a:rPr>
              <a:t>	applicants?</a:t>
            </a:r>
          </a:p>
          <a:p>
            <a:pPr marL="915988" indent="-915988" algn="l" eaLnBrk="1" hangingPunct="1">
              <a:spcBef>
                <a:spcPct val="20000"/>
              </a:spcBef>
              <a:buClr>
                <a:schemeClr val="tx1"/>
              </a:buClr>
              <a:buSzPct val="75000"/>
              <a:buFont typeface="Wingdings" charset="0"/>
              <a:buNone/>
              <a:tabLst>
                <a:tab pos="452438" algn="l"/>
              </a:tabLst>
            </a:pPr>
            <a:r>
              <a:rPr lang="en-US" dirty="0">
                <a:latin typeface="Arial" charset="0"/>
                <a:cs typeface="Arial" charset="0"/>
              </a:rPr>
              <a:t>--	What then?</a:t>
            </a:r>
          </a:p>
          <a:p>
            <a:pPr marL="915988" indent="-915988" algn="l" eaLnBrk="1" hangingPunct="1">
              <a:spcBef>
                <a:spcPct val="20000"/>
              </a:spcBef>
              <a:buClr>
                <a:schemeClr val="tx1"/>
              </a:buClr>
              <a:buSzPct val="75000"/>
              <a:buFont typeface="Wingdings" charset="0"/>
              <a:buNone/>
              <a:tabLst>
                <a:tab pos="452438" algn="l"/>
              </a:tabLst>
            </a:pPr>
            <a:endParaRPr lang="en-US" sz="2000" dirty="0">
              <a:latin typeface="Arial" charset="0"/>
              <a:cs typeface="Arial" charset="0"/>
            </a:endParaRPr>
          </a:p>
        </p:txBody>
      </p:sp>
      <p:pic>
        <p:nvPicPr>
          <p:cNvPr id="6144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219200"/>
            <a:ext cx="297815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09982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ChangeArrowheads="1"/>
          </p:cNvSpPr>
          <p:nvPr/>
        </p:nvSpPr>
        <p:spPr bwMode="auto">
          <a:xfrm>
            <a:off x="1066800" y="533400"/>
            <a:ext cx="7620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915988" indent="-915988" algn="l" eaLnBrk="1" hangingPunct="1">
              <a:spcBef>
                <a:spcPct val="20000"/>
              </a:spcBef>
              <a:buClr>
                <a:schemeClr val="tx1"/>
              </a:buClr>
              <a:buSzPct val="75000"/>
              <a:buFont typeface="Wingdings" charset="0"/>
              <a:buNone/>
              <a:tabLst>
                <a:tab pos="452438" algn="l"/>
              </a:tabLst>
            </a:pPr>
            <a:r>
              <a:rPr lang="en-US" sz="2800" u="sng" dirty="0">
                <a:latin typeface="Arial" charset="0"/>
                <a:cs typeface="Arial" charset="0"/>
              </a:rPr>
              <a:t>What you can do as an undergraduate:</a:t>
            </a:r>
            <a:endParaRPr lang="en-US" sz="2000" dirty="0">
              <a:latin typeface="Arial" charset="0"/>
              <a:cs typeface="Arial" charset="0"/>
            </a:endParaRPr>
          </a:p>
          <a:p>
            <a:pPr marL="915988" indent="-915988" algn="l" eaLnBrk="1" hangingPunct="1">
              <a:spcBef>
                <a:spcPct val="20000"/>
              </a:spcBef>
              <a:buClr>
                <a:schemeClr val="tx1"/>
              </a:buClr>
              <a:buSzPct val="75000"/>
              <a:buFont typeface="Wingdings" charset="0"/>
              <a:buNone/>
              <a:tabLst>
                <a:tab pos="452438" algn="l"/>
              </a:tabLst>
            </a:pPr>
            <a:endParaRPr lang="en-US" sz="2000" dirty="0">
              <a:latin typeface="Arial" charset="0"/>
              <a:cs typeface="Arial" charset="0"/>
            </a:endParaRPr>
          </a:p>
          <a:p>
            <a:pPr marL="915988" indent="-915988" algn="l" eaLnBrk="1" hangingPunct="1">
              <a:spcBef>
                <a:spcPct val="20000"/>
              </a:spcBef>
              <a:buClr>
                <a:schemeClr val="tx1"/>
              </a:buClr>
              <a:buSzPct val="75000"/>
              <a:buFont typeface="Wingdings" charset="0"/>
              <a:buNone/>
              <a:tabLst>
                <a:tab pos="452438" algn="l"/>
              </a:tabLst>
            </a:pPr>
            <a:r>
              <a:rPr lang="en-US" sz="2000" dirty="0">
                <a:solidFill>
                  <a:schemeClr val="bg2"/>
                </a:solidFill>
                <a:latin typeface="Arial" charset="0"/>
                <a:cs typeface="Arial" charset="0"/>
              </a:rPr>
              <a:t>	--	</a:t>
            </a:r>
            <a:r>
              <a:rPr lang="en-US" sz="2000" dirty="0" smtClean="0">
                <a:solidFill>
                  <a:schemeClr val="bg2"/>
                </a:solidFill>
                <a:latin typeface="Arial" charset="0"/>
                <a:cs typeface="Arial" charset="0"/>
              </a:rPr>
              <a:t>Learn from professional societies and discussion what careers are possible with a graduate degree.</a:t>
            </a:r>
          </a:p>
          <a:p>
            <a:pPr marL="915988" indent="-915988" algn="l" eaLnBrk="1" hangingPunct="1">
              <a:spcBef>
                <a:spcPct val="20000"/>
              </a:spcBef>
              <a:buClr>
                <a:schemeClr val="tx1"/>
              </a:buClr>
              <a:buSzPct val="75000"/>
              <a:buFont typeface="Wingdings" charset="0"/>
              <a:buNone/>
              <a:tabLst>
                <a:tab pos="452438" algn="l"/>
              </a:tabLst>
            </a:pPr>
            <a:r>
              <a:rPr lang="en-US" sz="2000" dirty="0">
                <a:solidFill>
                  <a:schemeClr val="bg2"/>
                </a:solidFill>
                <a:latin typeface="Arial" charset="0"/>
                <a:cs typeface="Arial" charset="0"/>
              </a:rPr>
              <a:t>	</a:t>
            </a:r>
            <a:r>
              <a:rPr lang="en-US" sz="2000" dirty="0" smtClean="0">
                <a:solidFill>
                  <a:schemeClr val="bg2"/>
                </a:solidFill>
                <a:latin typeface="Arial" charset="0"/>
                <a:cs typeface="Arial" charset="0"/>
              </a:rPr>
              <a:t>--	Interact </a:t>
            </a:r>
            <a:r>
              <a:rPr lang="en-US" sz="2000" dirty="0">
                <a:solidFill>
                  <a:schemeClr val="bg2"/>
                </a:solidFill>
                <a:latin typeface="Arial" charset="0"/>
                <a:cs typeface="Arial" charset="0"/>
              </a:rPr>
              <a:t>with professors and graduate students</a:t>
            </a:r>
          </a:p>
          <a:p>
            <a:pPr marL="915988" indent="-915988" algn="l" eaLnBrk="1" hangingPunct="1">
              <a:spcBef>
                <a:spcPct val="20000"/>
              </a:spcBef>
              <a:buClr>
                <a:schemeClr val="tx1"/>
              </a:buClr>
              <a:buSzPct val="75000"/>
              <a:buFont typeface="Wingdings" charset="0"/>
              <a:buNone/>
              <a:tabLst>
                <a:tab pos="452438" algn="l"/>
              </a:tabLst>
            </a:pPr>
            <a:r>
              <a:rPr lang="en-US" sz="2000" dirty="0">
                <a:latin typeface="Arial" charset="0"/>
                <a:cs typeface="Arial" charset="0"/>
              </a:rPr>
              <a:t>	--	Find out what research is done at FSU (webpages!)</a:t>
            </a:r>
          </a:p>
          <a:p>
            <a:pPr marL="915988" indent="-915988" algn="l" eaLnBrk="1" hangingPunct="1">
              <a:spcBef>
                <a:spcPct val="20000"/>
              </a:spcBef>
              <a:buClr>
                <a:schemeClr val="tx1"/>
              </a:buClr>
              <a:buSzPct val="75000"/>
              <a:buFont typeface="Wingdings" charset="0"/>
              <a:buNone/>
              <a:tabLst>
                <a:tab pos="452438" algn="l"/>
              </a:tabLst>
            </a:pPr>
            <a:r>
              <a:rPr lang="en-US" sz="2000" dirty="0">
                <a:latin typeface="Arial" charset="0"/>
                <a:cs typeface="Arial" charset="0"/>
              </a:rPr>
              <a:t>	--	Get involved in research, either volunteer or paid</a:t>
            </a:r>
          </a:p>
          <a:p>
            <a:pPr marL="915988" indent="-915988" algn="l" eaLnBrk="1" hangingPunct="1">
              <a:spcBef>
                <a:spcPct val="20000"/>
              </a:spcBef>
              <a:buClr>
                <a:schemeClr val="tx1"/>
              </a:buClr>
              <a:buSzPct val="75000"/>
              <a:buFont typeface="Wingdings" charset="0"/>
              <a:buNone/>
              <a:tabLst>
                <a:tab pos="452438" algn="l"/>
              </a:tabLst>
            </a:pPr>
            <a:r>
              <a:rPr lang="en-US" sz="2000" dirty="0">
                <a:latin typeface="Arial" charset="0"/>
                <a:cs typeface="Arial" charset="0"/>
              </a:rPr>
              <a:t>	--	Join reading groups or other lab activities</a:t>
            </a:r>
          </a:p>
          <a:p>
            <a:pPr marL="915988" indent="-915988" algn="l" eaLnBrk="1" hangingPunct="1">
              <a:spcBef>
                <a:spcPct val="20000"/>
              </a:spcBef>
              <a:buClr>
                <a:schemeClr val="tx1"/>
              </a:buClr>
              <a:buSzPct val="75000"/>
              <a:buFont typeface="Wingdings" charset="0"/>
              <a:buNone/>
              <a:tabLst>
                <a:tab pos="452438" algn="l"/>
              </a:tabLst>
            </a:pPr>
            <a:r>
              <a:rPr lang="en-US" sz="2000" dirty="0">
                <a:latin typeface="Arial" charset="0"/>
                <a:cs typeface="Arial" charset="0"/>
              </a:rPr>
              <a:t>	--	Work on something, even if not your thesis topic or even if not publishable</a:t>
            </a:r>
          </a:p>
          <a:p>
            <a:pPr marL="915988" indent="-915988" algn="l" eaLnBrk="1" hangingPunct="1">
              <a:spcBef>
                <a:spcPct val="20000"/>
              </a:spcBef>
              <a:buClr>
                <a:schemeClr val="tx1"/>
              </a:buClr>
              <a:buSzPct val="75000"/>
              <a:buFont typeface="Wingdings" charset="0"/>
              <a:buNone/>
              <a:tabLst>
                <a:tab pos="452438" algn="l"/>
              </a:tabLst>
            </a:pPr>
            <a:r>
              <a:rPr lang="en-US" sz="2000" dirty="0">
                <a:latin typeface="Arial" charset="0"/>
                <a:cs typeface="Arial" charset="0"/>
              </a:rPr>
              <a:t>	--	There are a significant number of research fellowships available for undergrads, such as REUs.</a:t>
            </a:r>
          </a:p>
          <a:p>
            <a:pPr marL="915988" indent="-915988" algn="l" eaLnBrk="1" hangingPunct="1">
              <a:spcBef>
                <a:spcPct val="20000"/>
              </a:spcBef>
              <a:buClr>
                <a:schemeClr val="tx1"/>
              </a:buClr>
              <a:buSzPct val="75000"/>
              <a:buFont typeface="Wingdings" charset="0"/>
              <a:buNone/>
              <a:tabLst>
                <a:tab pos="452438" algn="l"/>
              </a:tabLst>
            </a:pPr>
            <a:r>
              <a:rPr lang="en-US" sz="2000" dirty="0">
                <a:latin typeface="Arial" charset="0"/>
                <a:cs typeface="Arial" charset="0"/>
              </a:rPr>
              <a:t>	--	practical goals are (1) research experience, (2) letters of recommendation, (3) most importantly, meeting faculty and grad students to see if academia is really what you want.</a:t>
            </a:r>
          </a:p>
        </p:txBody>
      </p:sp>
    </p:spTree>
    <p:extLst>
      <p:ext uri="{BB962C8B-B14F-4D97-AF65-F5344CB8AC3E}">
        <p14:creationId xmlns:p14="http://schemas.microsoft.com/office/powerpoint/2010/main" val="124461209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ChangeArrowheads="1"/>
          </p:cNvSpPr>
          <p:nvPr/>
        </p:nvSpPr>
        <p:spPr bwMode="auto">
          <a:xfrm>
            <a:off x="914400" y="533400"/>
            <a:ext cx="76200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915988" indent="-915988" algn="l" eaLnBrk="1" hangingPunct="1">
              <a:spcBef>
                <a:spcPct val="20000"/>
              </a:spcBef>
              <a:buClr>
                <a:schemeClr val="tx1"/>
              </a:buClr>
              <a:buSzPct val="75000"/>
              <a:buFont typeface="Wingdings" charset="0"/>
              <a:buNone/>
              <a:tabLst>
                <a:tab pos="452438" algn="l"/>
              </a:tabLst>
            </a:pPr>
            <a:r>
              <a:rPr lang="en-US" sz="2800" u="sng" dirty="0">
                <a:latin typeface="Arial" charset="0"/>
                <a:cs typeface="Arial" charset="0"/>
              </a:rPr>
              <a:t>Graduate School in Biology (or other Sciences)</a:t>
            </a:r>
          </a:p>
          <a:p>
            <a:pPr marL="915988" indent="-915988" algn="l" eaLnBrk="1" hangingPunct="1">
              <a:spcBef>
                <a:spcPct val="20000"/>
              </a:spcBef>
              <a:buClr>
                <a:schemeClr val="tx1"/>
              </a:buClr>
              <a:buSzPct val="75000"/>
              <a:buFont typeface="Wingdings" charset="0"/>
              <a:buNone/>
              <a:tabLst>
                <a:tab pos="452438" algn="l"/>
              </a:tabLst>
            </a:pPr>
            <a:endParaRPr lang="en-US" dirty="0">
              <a:latin typeface="Arial" charset="0"/>
              <a:cs typeface="Arial" charset="0"/>
            </a:endParaRPr>
          </a:p>
          <a:p>
            <a:pPr marL="915988" indent="-915988" algn="l" eaLnBrk="1" hangingPunct="1">
              <a:spcBef>
                <a:spcPct val="20000"/>
              </a:spcBef>
              <a:buClr>
                <a:schemeClr val="tx1"/>
              </a:buClr>
              <a:buSzPct val="75000"/>
              <a:buFont typeface="Wingdings" charset="0"/>
              <a:buNone/>
              <a:tabLst>
                <a:tab pos="452438" algn="l"/>
              </a:tabLst>
            </a:pPr>
            <a:r>
              <a:rPr lang="en-US" dirty="0">
                <a:latin typeface="Arial" charset="0"/>
                <a:cs typeface="Arial" charset="0"/>
              </a:rPr>
              <a:t>--	What is graduate school?</a:t>
            </a:r>
          </a:p>
          <a:p>
            <a:pPr marL="915988" indent="-915988" algn="l" eaLnBrk="1" hangingPunct="1">
              <a:spcBef>
                <a:spcPct val="20000"/>
              </a:spcBef>
              <a:buClr>
                <a:schemeClr val="tx1"/>
              </a:buClr>
              <a:buSzPct val="75000"/>
              <a:buFont typeface="Wingdings" charset="0"/>
              <a:buNone/>
              <a:tabLst>
                <a:tab pos="452438" algn="l"/>
              </a:tabLst>
            </a:pPr>
            <a:r>
              <a:rPr lang="en-US" dirty="0">
                <a:latin typeface="Arial" charset="0"/>
                <a:cs typeface="Arial" charset="0"/>
              </a:rPr>
              <a:t>--	How do you find a program </a:t>
            </a:r>
          </a:p>
          <a:p>
            <a:pPr marL="915988" indent="-915988" algn="l" eaLnBrk="1" hangingPunct="1">
              <a:spcBef>
                <a:spcPct val="20000"/>
              </a:spcBef>
              <a:buClr>
                <a:schemeClr val="tx1"/>
              </a:buClr>
              <a:buSzPct val="75000"/>
              <a:buFont typeface="Wingdings" charset="0"/>
              <a:buNone/>
              <a:tabLst>
                <a:tab pos="452438" algn="l"/>
              </a:tabLst>
            </a:pPr>
            <a:r>
              <a:rPr lang="en-US" dirty="0">
                <a:latin typeface="Arial" charset="0"/>
                <a:cs typeface="Arial" charset="0"/>
              </a:rPr>
              <a:t>	appropriate for your record </a:t>
            </a:r>
          </a:p>
          <a:p>
            <a:pPr marL="915988" indent="-915988" algn="l" eaLnBrk="1" hangingPunct="1">
              <a:spcBef>
                <a:spcPct val="20000"/>
              </a:spcBef>
              <a:buClr>
                <a:schemeClr val="tx1"/>
              </a:buClr>
              <a:buSzPct val="75000"/>
              <a:buFont typeface="Wingdings" charset="0"/>
              <a:buNone/>
              <a:tabLst>
                <a:tab pos="452438" algn="l"/>
              </a:tabLst>
            </a:pPr>
            <a:r>
              <a:rPr lang="en-US" dirty="0">
                <a:latin typeface="Arial" charset="0"/>
                <a:cs typeface="Arial" charset="0"/>
              </a:rPr>
              <a:t>	and goals?</a:t>
            </a:r>
          </a:p>
          <a:p>
            <a:pPr marL="915988" indent="-915988" algn="l" eaLnBrk="1" hangingPunct="1">
              <a:spcBef>
                <a:spcPct val="20000"/>
              </a:spcBef>
              <a:buClr>
                <a:schemeClr val="tx1"/>
              </a:buClr>
              <a:buSzPct val="75000"/>
              <a:buFont typeface="Wingdings" charset="0"/>
              <a:buNone/>
              <a:tabLst>
                <a:tab pos="452438" algn="l"/>
              </a:tabLst>
            </a:pPr>
            <a:r>
              <a:rPr lang="en-US" dirty="0">
                <a:latin typeface="Arial" charset="0"/>
                <a:cs typeface="Arial" charset="0"/>
              </a:rPr>
              <a:t>--	How can you help your record?</a:t>
            </a:r>
          </a:p>
          <a:p>
            <a:pPr marL="915988" indent="-915988" algn="l" eaLnBrk="1" hangingPunct="1">
              <a:spcBef>
                <a:spcPct val="20000"/>
              </a:spcBef>
              <a:buClr>
                <a:schemeClr val="tx1"/>
              </a:buClr>
              <a:buSzPct val="75000"/>
              <a:buFont typeface="Wingdings" charset="0"/>
              <a:buNone/>
              <a:tabLst>
                <a:tab pos="452438" algn="l"/>
              </a:tabLst>
            </a:pPr>
            <a:r>
              <a:rPr lang="en-US" dirty="0">
                <a:latin typeface="Arial" charset="0"/>
                <a:cs typeface="Arial" charset="0"/>
              </a:rPr>
              <a:t>--	How do you apply?</a:t>
            </a:r>
          </a:p>
          <a:p>
            <a:pPr marL="915988" indent="-915988" algn="l" eaLnBrk="1" hangingPunct="1">
              <a:spcBef>
                <a:spcPct val="20000"/>
              </a:spcBef>
              <a:buClr>
                <a:schemeClr val="tx1"/>
              </a:buClr>
              <a:buSzPct val="75000"/>
              <a:buFont typeface="Wingdings" charset="0"/>
              <a:buNone/>
              <a:tabLst>
                <a:tab pos="452438" algn="l"/>
              </a:tabLst>
            </a:pPr>
            <a:r>
              <a:rPr lang="en-US" dirty="0">
                <a:latin typeface="Arial" charset="0"/>
                <a:cs typeface="Arial" charset="0"/>
              </a:rPr>
              <a:t>--	How do we evaluate </a:t>
            </a:r>
          </a:p>
          <a:p>
            <a:pPr marL="915988" indent="-915988" algn="l" eaLnBrk="1" hangingPunct="1">
              <a:spcBef>
                <a:spcPct val="20000"/>
              </a:spcBef>
              <a:buClr>
                <a:schemeClr val="tx1"/>
              </a:buClr>
              <a:buSzPct val="75000"/>
              <a:buFont typeface="Wingdings" charset="0"/>
              <a:buNone/>
              <a:tabLst>
                <a:tab pos="452438" algn="l"/>
              </a:tabLst>
            </a:pPr>
            <a:r>
              <a:rPr lang="en-US" dirty="0">
                <a:latin typeface="Arial" charset="0"/>
                <a:cs typeface="Arial" charset="0"/>
              </a:rPr>
              <a:t>	applicants?</a:t>
            </a:r>
          </a:p>
          <a:p>
            <a:pPr marL="915988" indent="-915988" algn="l" eaLnBrk="1" hangingPunct="1">
              <a:spcBef>
                <a:spcPct val="20000"/>
              </a:spcBef>
              <a:buClr>
                <a:schemeClr val="tx1"/>
              </a:buClr>
              <a:buSzPct val="75000"/>
              <a:buFont typeface="Wingdings" charset="0"/>
              <a:buNone/>
              <a:tabLst>
                <a:tab pos="452438" algn="l"/>
              </a:tabLst>
            </a:pPr>
            <a:r>
              <a:rPr lang="en-US" dirty="0">
                <a:latin typeface="Arial" charset="0"/>
                <a:cs typeface="Arial" charset="0"/>
              </a:rPr>
              <a:t>--	What then?</a:t>
            </a:r>
          </a:p>
          <a:p>
            <a:pPr marL="915988" indent="-915988" algn="l" eaLnBrk="1" hangingPunct="1">
              <a:spcBef>
                <a:spcPct val="20000"/>
              </a:spcBef>
              <a:buClr>
                <a:schemeClr val="tx1"/>
              </a:buClr>
              <a:buSzPct val="75000"/>
              <a:buFont typeface="Wingdings" charset="0"/>
              <a:buNone/>
              <a:tabLst>
                <a:tab pos="452438" algn="l"/>
              </a:tabLst>
            </a:pPr>
            <a:endParaRPr lang="en-US" sz="2000" dirty="0">
              <a:latin typeface="Arial" charset="0"/>
              <a:cs typeface="Arial" charset="0"/>
            </a:endParaRPr>
          </a:p>
        </p:txBody>
      </p:sp>
      <p:pic>
        <p:nvPicPr>
          <p:cNvPr id="6451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219200"/>
            <a:ext cx="297815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642558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ChangeArrowheads="1"/>
          </p:cNvSpPr>
          <p:nvPr/>
        </p:nvSpPr>
        <p:spPr bwMode="auto">
          <a:xfrm>
            <a:off x="914400" y="533400"/>
            <a:ext cx="80772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915988" indent="-915988" algn="l" eaLnBrk="1" hangingPunct="1">
              <a:spcBef>
                <a:spcPct val="20000"/>
              </a:spcBef>
              <a:buClr>
                <a:schemeClr val="tx1"/>
              </a:buClr>
              <a:buSzPct val="75000"/>
              <a:buFont typeface="Wingdings" charset="0"/>
              <a:buNone/>
              <a:tabLst>
                <a:tab pos="452438" algn="l"/>
              </a:tabLst>
            </a:pPr>
            <a:r>
              <a:rPr lang="en-US" sz="2800" u="sng" dirty="0">
                <a:latin typeface="Arial" charset="0"/>
                <a:cs typeface="Arial" charset="0"/>
              </a:rPr>
              <a:t>Graduate School in Biology (or other Sciences)</a:t>
            </a:r>
          </a:p>
          <a:p>
            <a:pPr marL="915988" indent="-915988" algn="l" eaLnBrk="1" hangingPunct="1">
              <a:spcBef>
                <a:spcPct val="20000"/>
              </a:spcBef>
              <a:buClr>
                <a:schemeClr val="tx1"/>
              </a:buClr>
              <a:buSzPct val="75000"/>
              <a:buFont typeface="Wingdings" charset="0"/>
              <a:buNone/>
              <a:tabLst>
                <a:tab pos="452438" algn="l"/>
              </a:tabLst>
            </a:pPr>
            <a:endParaRPr lang="en-US" dirty="0">
              <a:latin typeface="Arial" charset="0"/>
              <a:cs typeface="Arial" charset="0"/>
            </a:endParaRPr>
          </a:p>
          <a:p>
            <a:pPr marL="915988" indent="-915988" algn="l" eaLnBrk="1" hangingPunct="1">
              <a:spcBef>
                <a:spcPct val="20000"/>
              </a:spcBef>
              <a:buClr>
                <a:schemeClr val="tx1"/>
              </a:buClr>
              <a:buSzPct val="75000"/>
              <a:buFont typeface="Wingdings" charset="0"/>
              <a:buNone/>
              <a:tabLst>
                <a:tab pos="452438" algn="l"/>
              </a:tabLst>
            </a:pPr>
            <a:r>
              <a:rPr lang="en-US" u="sng" dirty="0" smtClean="0">
                <a:latin typeface="Arial" charset="0"/>
                <a:cs typeface="Arial" charset="0"/>
              </a:rPr>
              <a:t>How </a:t>
            </a:r>
            <a:r>
              <a:rPr lang="en-US" u="sng" dirty="0">
                <a:latin typeface="Arial" charset="0"/>
                <a:cs typeface="Arial" charset="0"/>
              </a:rPr>
              <a:t>do we evaluate </a:t>
            </a:r>
            <a:r>
              <a:rPr lang="en-US" u="sng" dirty="0" smtClean="0">
                <a:latin typeface="Arial" charset="0"/>
                <a:cs typeface="Arial" charset="0"/>
              </a:rPr>
              <a:t> applicants?</a:t>
            </a:r>
          </a:p>
          <a:p>
            <a:pPr marL="915988" indent="-915988" algn="l" eaLnBrk="1" hangingPunct="1">
              <a:spcBef>
                <a:spcPct val="20000"/>
              </a:spcBef>
              <a:buClr>
                <a:schemeClr val="tx1"/>
              </a:buClr>
              <a:buSzPct val="75000"/>
              <a:buFont typeface="Wingdings" charset="0"/>
              <a:buNone/>
              <a:tabLst>
                <a:tab pos="452438" algn="l"/>
              </a:tabLst>
            </a:pPr>
            <a:r>
              <a:rPr lang="en-US" dirty="0" smtClean="0">
                <a:latin typeface="Arial" charset="0"/>
                <a:cs typeface="Arial" charset="0"/>
              </a:rPr>
              <a:t>--	Applications now often due by December for Fall 2014!</a:t>
            </a:r>
          </a:p>
          <a:p>
            <a:pPr marL="915988" indent="-915988" algn="l" eaLnBrk="1" hangingPunct="1">
              <a:spcBef>
                <a:spcPct val="20000"/>
              </a:spcBef>
              <a:buClr>
                <a:schemeClr val="tx1"/>
              </a:buClr>
              <a:buSzPct val="75000"/>
              <a:buFont typeface="Wingdings" charset="0"/>
              <a:buNone/>
              <a:tabLst>
                <a:tab pos="452438" algn="l"/>
              </a:tabLst>
            </a:pPr>
            <a:endParaRPr lang="en-US" dirty="0">
              <a:latin typeface="Arial" charset="0"/>
              <a:cs typeface="Arial" charset="0"/>
            </a:endParaRPr>
          </a:p>
          <a:p>
            <a:pPr marL="915988" indent="-915988" algn="l" eaLnBrk="1" hangingPunct="1">
              <a:spcBef>
                <a:spcPct val="20000"/>
              </a:spcBef>
              <a:buClr>
                <a:schemeClr val="tx1"/>
              </a:buClr>
              <a:buSzPct val="75000"/>
              <a:buFont typeface="Wingdings" charset="0"/>
              <a:buNone/>
              <a:tabLst>
                <a:tab pos="452438" algn="l"/>
              </a:tabLst>
            </a:pPr>
            <a:r>
              <a:rPr lang="en-US" dirty="0" smtClean="0">
                <a:latin typeface="Arial" charset="0"/>
                <a:cs typeface="Arial" charset="0"/>
              </a:rPr>
              <a:t>--	We look at three aspects of your record</a:t>
            </a:r>
          </a:p>
          <a:p>
            <a:pPr marL="915988" indent="-915988" algn="l" eaLnBrk="1" hangingPunct="1">
              <a:spcBef>
                <a:spcPct val="20000"/>
              </a:spcBef>
              <a:buClr>
                <a:schemeClr val="tx1"/>
              </a:buClr>
              <a:buSzPct val="75000"/>
              <a:buFont typeface="Wingdings" charset="0"/>
              <a:buNone/>
              <a:tabLst>
                <a:tab pos="452438" algn="l"/>
              </a:tabLst>
            </a:pPr>
            <a:r>
              <a:rPr lang="en-US" dirty="0">
                <a:latin typeface="Arial" charset="0"/>
                <a:cs typeface="Arial" charset="0"/>
              </a:rPr>
              <a:t>	</a:t>
            </a:r>
            <a:r>
              <a:rPr lang="en-US" dirty="0" smtClean="0">
                <a:latin typeface="Arial" charset="0"/>
                <a:cs typeface="Arial" charset="0"/>
              </a:rPr>
              <a:t>--	paper scores (GPA, GRE, grades in specific classes</a:t>
            </a:r>
          </a:p>
          <a:p>
            <a:pPr marL="915988" indent="-915988" algn="l" eaLnBrk="1" hangingPunct="1">
              <a:spcBef>
                <a:spcPct val="20000"/>
              </a:spcBef>
              <a:buClr>
                <a:schemeClr val="tx1"/>
              </a:buClr>
              <a:buSzPct val="75000"/>
              <a:buFont typeface="Wingdings" charset="0"/>
              <a:buNone/>
              <a:tabLst>
                <a:tab pos="452438" algn="l"/>
              </a:tabLst>
            </a:pPr>
            <a:r>
              <a:rPr lang="en-US" dirty="0">
                <a:latin typeface="Arial" charset="0"/>
                <a:cs typeface="Arial" charset="0"/>
              </a:rPr>
              <a:t>	</a:t>
            </a:r>
            <a:r>
              <a:rPr lang="en-US" dirty="0" smtClean="0">
                <a:latin typeface="Arial" charset="0"/>
                <a:cs typeface="Arial" charset="0"/>
              </a:rPr>
              <a:t>--	life experiences (research, jobs, background)</a:t>
            </a:r>
          </a:p>
          <a:p>
            <a:pPr marL="915988" indent="-915988" algn="l" eaLnBrk="1" hangingPunct="1">
              <a:spcBef>
                <a:spcPct val="20000"/>
              </a:spcBef>
              <a:buClr>
                <a:schemeClr val="tx1"/>
              </a:buClr>
              <a:buSzPct val="75000"/>
              <a:buFont typeface="Wingdings" charset="0"/>
              <a:buNone/>
              <a:tabLst>
                <a:tab pos="452438" algn="l"/>
              </a:tabLst>
            </a:pPr>
            <a:r>
              <a:rPr lang="en-US" dirty="0">
                <a:latin typeface="Arial" charset="0"/>
                <a:cs typeface="Arial" charset="0"/>
              </a:rPr>
              <a:t>	</a:t>
            </a:r>
            <a:r>
              <a:rPr lang="en-US" dirty="0" smtClean="0">
                <a:latin typeface="Arial" charset="0"/>
                <a:cs typeface="Arial" charset="0"/>
              </a:rPr>
              <a:t>--	letters of recommendation (get to know faculty!)</a:t>
            </a:r>
          </a:p>
          <a:p>
            <a:pPr marL="915988" indent="-915988" algn="l" eaLnBrk="1" hangingPunct="1">
              <a:spcBef>
                <a:spcPct val="20000"/>
              </a:spcBef>
              <a:buClr>
                <a:schemeClr val="tx1"/>
              </a:buClr>
              <a:buSzPct val="75000"/>
              <a:buFont typeface="Wingdings" charset="0"/>
              <a:buNone/>
              <a:tabLst>
                <a:tab pos="452438" algn="l"/>
              </a:tabLst>
            </a:pPr>
            <a:endParaRPr lang="en-US" dirty="0">
              <a:latin typeface="Arial" charset="0"/>
              <a:cs typeface="Arial" charset="0"/>
            </a:endParaRPr>
          </a:p>
          <a:p>
            <a:pPr marL="915988" indent="-915988" algn="l" eaLnBrk="1" hangingPunct="1">
              <a:spcBef>
                <a:spcPct val="20000"/>
              </a:spcBef>
              <a:buClr>
                <a:schemeClr val="tx1"/>
              </a:buClr>
              <a:buSzPct val="75000"/>
              <a:buFont typeface="Wingdings" charset="0"/>
              <a:buNone/>
              <a:tabLst>
                <a:tab pos="452438" algn="l"/>
              </a:tabLst>
            </a:pPr>
            <a:r>
              <a:rPr lang="en-US" dirty="0" smtClean="0">
                <a:latin typeface="Arial" charset="0"/>
                <a:cs typeface="Arial" charset="0"/>
              </a:rPr>
              <a:t>--	We match students backgrounds and interests with strengths and availability in our program.</a:t>
            </a:r>
            <a:endParaRPr lang="en-US" dirty="0">
              <a:latin typeface="Arial" charset="0"/>
              <a:cs typeface="Arial" charset="0"/>
            </a:endParaRPr>
          </a:p>
          <a:p>
            <a:pPr marL="915988" indent="-915988" algn="l" eaLnBrk="1" hangingPunct="1">
              <a:spcBef>
                <a:spcPct val="20000"/>
              </a:spcBef>
              <a:buClr>
                <a:schemeClr val="tx1"/>
              </a:buClr>
              <a:buSzPct val="75000"/>
              <a:buFont typeface="Wingdings" charset="0"/>
              <a:buNone/>
              <a:tabLst>
                <a:tab pos="452438" algn="l"/>
              </a:tabLst>
            </a:pPr>
            <a:endParaRPr lang="en-US" sz="2000" dirty="0">
              <a:latin typeface="Arial" charset="0"/>
              <a:cs typeface="Arial" charset="0"/>
            </a:endParaRPr>
          </a:p>
        </p:txBody>
      </p:sp>
    </p:spTree>
    <p:extLst>
      <p:ext uri="{BB962C8B-B14F-4D97-AF65-F5344CB8AC3E}">
        <p14:creationId xmlns:p14="http://schemas.microsoft.com/office/powerpoint/2010/main" val="201727199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65538"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extBox 6"/>
          <p:cNvSpPr txBox="1">
            <a:spLocks noChangeArrowheads="1"/>
          </p:cNvSpPr>
          <p:nvPr/>
        </p:nvSpPr>
        <p:spPr bwMode="auto">
          <a:xfrm>
            <a:off x="381000" y="3048000"/>
            <a:ext cx="8229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863600" indent="-40640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l"/>
            <a:r>
              <a:rPr lang="en-US" sz="2000" u="sng" dirty="0">
                <a:latin typeface="Arial" charset="0"/>
                <a:cs typeface="Arial" charset="0"/>
              </a:rPr>
              <a:t>Concepts:</a:t>
            </a:r>
          </a:p>
          <a:p>
            <a:pPr lvl="1" algn="l">
              <a:buFont typeface="Arial" charset="0"/>
              <a:buChar char="•"/>
            </a:pPr>
            <a:r>
              <a:rPr lang="en-US" sz="2000" dirty="0">
                <a:latin typeface="Arial" charset="0"/>
                <a:cs typeface="Arial" charset="0"/>
              </a:rPr>
              <a:t>Testing for fundamental vs. realized niche </a:t>
            </a:r>
            <a:r>
              <a:rPr lang="en-US" sz="2000" dirty="0" smtClean="0">
                <a:latin typeface="Arial" charset="0"/>
                <a:cs typeface="Arial" charset="0"/>
              </a:rPr>
              <a:t>space</a:t>
            </a:r>
          </a:p>
          <a:p>
            <a:pPr lvl="1" algn="l">
              <a:buFont typeface="Arial" charset="0"/>
              <a:buChar char="•"/>
            </a:pPr>
            <a:r>
              <a:rPr lang="en-US" sz="2000" dirty="0" smtClean="0">
                <a:latin typeface="Arial" charset="0"/>
                <a:cs typeface="Arial" charset="0"/>
              </a:rPr>
              <a:t>Understanding the two definitions of niche and their combined meaning</a:t>
            </a:r>
          </a:p>
          <a:p>
            <a:pPr lvl="1" algn="l">
              <a:buFont typeface="Arial" charset="0"/>
              <a:buChar char="•"/>
            </a:pPr>
            <a:r>
              <a:rPr lang="en-US" sz="2000" dirty="0" smtClean="0">
                <a:latin typeface="Arial" charset="0"/>
                <a:cs typeface="Arial" charset="0"/>
              </a:rPr>
              <a:t>Needs niche as an n-dimensional </a:t>
            </a:r>
            <a:r>
              <a:rPr lang="en-US" sz="2000" dirty="0" err="1" smtClean="0">
                <a:latin typeface="Arial" charset="0"/>
                <a:cs typeface="Arial" charset="0"/>
              </a:rPr>
              <a:t>hypervolume</a:t>
            </a:r>
            <a:endParaRPr lang="en-US" sz="2000" dirty="0" smtClean="0">
              <a:latin typeface="Arial" charset="0"/>
              <a:cs typeface="Arial" charset="0"/>
            </a:endParaRPr>
          </a:p>
          <a:p>
            <a:pPr lvl="1" algn="l">
              <a:buFont typeface="Arial" charset="0"/>
              <a:buChar char="•"/>
            </a:pPr>
            <a:r>
              <a:rPr lang="en-US" sz="2000" dirty="0" smtClean="0">
                <a:latin typeface="Arial" charset="0"/>
                <a:cs typeface="Arial" charset="0"/>
              </a:rPr>
              <a:t>Fundamental </a:t>
            </a:r>
            <a:r>
              <a:rPr lang="en-US" sz="2000" smtClean="0">
                <a:latin typeface="Arial" charset="0"/>
                <a:cs typeface="Arial" charset="0"/>
              </a:rPr>
              <a:t>niche determined by </a:t>
            </a:r>
            <a:r>
              <a:rPr lang="en-US" sz="2000" dirty="0" smtClean="0">
                <a:latin typeface="Arial" charset="0"/>
                <a:cs typeface="Arial" charset="0"/>
              </a:rPr>
              <a:t>abiotic factors like light, temperature, </a:t>
            </a:r>
            <a:r>
              <a:rPr lang="en-US" sz="2000" smtClean="0">
                <a:latin typeface="Arial" charset="0"/>
                <a:cs typeface="Arial" charset="0"/>
              </a:rPr>
              <a:t>and water.</a:t>
            </a:r>
            <a:endParaRPr lang="en-US" sz="2000" dirty="0" smtClean="0">
              <a:latin typeface="Arial" charset="0"/>
              <a:cs typeface="Arial" charset="0"/>
            </a:endParaRPr>
          </a:p>
          <a:p>
            <a:pPr lvl="1" algn="l">
              <a:buFont typeface="Arial" charset="0"/>
              <a:buChar char="•"/>
            </a:pPr>
            <a:r>
              <a:rPr lang="en-US" sz="2000" dirty="0" smtClean="0">
                <a:latin typeface="Arial" charset="0"/>
                <a:cs typeface="Arial" charset="0"/>
              </a:rPr>
              <a:t>Basic properties of light, water, and temperature</a:t>
            </a:r>
            <a:endParaRPr lang="en-US" sz="2000" dirty="0">
              <a:latin typeface="Arial" charset="0"/>
              <a:cs typeface="Arial" charset="0"/>
            </a:endParaRPr>
          </a:p>
          <a:p>
            <a:pPr lvl="1" algn="l"/>
            <a:endParaRPr lang="en-US" sz="2000" dirty="0">
              <a:latin typeface="Arial" charset="0"/>
              <a:cs typeface="Arial" charset="0"/>
            </a:endParaRPr>
          </a:p>
          <a:p>
            <a:pPr lvl="1" algn="l"/>
            <a:r>
              <a:rPr lang="en-US" sz="2000" u="sng" dirty="0">
                <a:latin typeface="Arial" charset="0"/>
                <a:cs typeface="Arial" charset="0"/>
              </a:rPr>
              <a:t>Case Studies:</a:t>
            </a:r>
          </a:p>
          <a:p>
            <a:pPr lvl="1" algn="l">
              <a:buFont typeface="Arial" charset="0"/>
              <a:buChar char="•"/>
            </a:pPr>
            <a:r>
              <a:rPr lang="en-US" sz="2000" dirty="0">
                <a:latin typeface="Arial" charset="0"/>
                <a:cs typeface="Arial" charset="0"/>
              </a:rPr>
              <a:t>Deer, elk, and cattle niche parameters</a:t>
            </a:r>
            <a:r>
              <a:rPr lang="en-US" sz="2000" dirty="0" smtClean="0">
                <a:latin typeface="Arial" charset="0"/>
                <a:cs typeface="Arial" charset="0"/>
              </a:rPr>
              <a:t>.</a:t>
            </a:r>
          </a:p>
          <a:p>
            <a:pPr lvl="1" algn="l">
              <a:buFont typeface="Arial" charset="0"/>
              <a:buChar char="•"/>
            </a:pPr>
            <a:r>
              <a:rPr lang="en-US" sz="2000" dirty="0" smtClean="0">
                <a:latin typeface="Arial" charset="0"/>
                <a:cs typeface="Arial" charset="0"/>
              </a:rPr>
              <a:t>MacArthur’s warblers</a:t>
            </a:r>
            <a:endParaRPr lang="en-US" sz="2000" dirty="0">
              <a:latin typeface="Arial" charset="0"/>
              <a:cs typeface="Arial" charset="0"/>
            </a:endParaRPr>
          </a:p>
        </p:txBody>
      </p:sp>
      <p:sp>
        <p:nvSpPr>
          <p:cNvPr id="2" name="TextBox 1"/>
          <p:cNvSpPr txBox="1"/>
          <p:nvPr/>
        </p:nvSpPr>
        <p:spPr>
          <a:xfrm>
            <a:off x="533400" y="533400"/>
            <a:ext cx="7981927" cy="3170099"/>
          </a:xfrm>
          <a:prstGeom prst="rect">
            <a:avLst/>
          </a:prstGeom>
          <a:noFill/>
        </p:spPr>
        <p:txBody>
          <a:bodyPr numCol="2">
            <a:spAutoFit/>
          </a:bodyPr>
          <a:lstStyle/>
          <a:p>
            <a:pPr algn="l">
              <a:defRPr/>
            </a:pPr>
            <a:r>
              <a:rPr lang="en-US" sz="2000" u="sng" dirty="0">
                <a:latin typeface="Arial" charset="0"/>
                <a:cs typeface="Arial" charset="0"/>
              </a:rPr>
              <a:t>Study Guide for </a:t>
            </a:r>
            <a:r>
              <a:rPr lang="en-US" sz="2000" u="sng" dirty="0" smtClean="0">
                <a:latin typeface="Arial" charset="0"/>
                <a:cs typeface="Arial" charset="0"/>
              </a:rPr>
              <a:t>Lecture 9</a:t>
            </a:r>
            <a:endParaRPr lang="en-US" sz="2000" u="sng" dirty="0">
              <a:latin typeface="Arial" charset="0"/>
              <a:cs typeface="Arial" charset="0"/>
            </a:endParaRPr>
          </a:p>
          <a:p>
            <a:pPr algn="l">
              <a:defRPr/>
            </a:pPr>
            <a:endParaRPr lang="en-US" sz="2000" dirty="0">
              <a:latin typeface="Arial" charset="0"/>
              <a:cs typeface="Arial" charset="0"/>
            </a:endParaRPr>
          </a:p>
          <a:p>
            <a:pPr algn="l">
              <a:defRPr/>
            </a:pPr>
            <a:r>
              <a:rPr lang="en-US" sz="2000" u="sng" dirty="0">
                <a:latin typeface="Arial" charset="0"/>
                <a:cs typeface="Arial" charset="0"/>
              </a:rPr>
              <a:t>Terms:</a:t>
            </a:r>
          </a:p>
          <a:p>
            <a:pPr marL="565150" indent="-228600" algn="l">
              <a:buFont typeface="Arial" charset="0"/>
              <a:buChar char="•"/>
              <a:defRPr/>
            </a:pPr>
            <a:r>
              <a:rPr lang="en-US" sz="2000" dirty="0" smtClean="0">
                <a:latin typeface="Arial" charset="0"/>
                <a:cs typeface="Arial" charset="0"/>
              </a:rPr>
              <a:t>Niche</a:t>
            </a:r>
            <a:endParaRPr lang="en-US" sz="2000" dirty="0" smtClean="0">
              <a:latin typeface="Arial" charset="0"/>
              <a:cs typeface="Arial" charset="0"/>
            </a:endParaRPr>
          </a:p>
          <a:p>
            <a:pPr marL="565150" indent="-228600" algn="l">
              <a:buFont typeface="Arial" charset="0"/>
              <a:buChar char="•"/>
              <a:defRPr/>
            </a:pPr>
            <a:r>
              <a:rPr lang="en-US" sz="2000" dirty="0" smtClean="0">
                <a:latin typeface="Arial" charset="0"/>
                <a:cs typeface="Arial" charset="0"/>
              </a:rPr>
              <a:t>fundamental </a:t>
            </a:r>
            <a:r>
              <a:rPr lang="en-US" sz="2000" dirty="0">
                <a:latin typeface="Arial" charset="0"/>
                <a:cs typeface="Arial" charset="0"/>
              </a:rPr>
              <a:t>niche</a:t>
            </a:r>
          </a:p>
          <a:p>
            <a:pPr marL="565150" indent="-228600" algn="l">
              <a:buFont typeface="Arial" charset="0"/>
              <a:buChar char="•"/>
              <a:defRPr/>
            </a:pPr>
            <a:r>
              <a:rPr lang="en-US" sz="2000" dirty="0">
                <a:latin typeface="Arial" charset="0"/>
                <a:cs typeface="Arial" charset="0"/>
              </a:rPr>
              <a:t>realized </a:t>
            </a:r>
            <a:r>
              <a:rPr lang="en-US" sz="2000" dirty="0" smtClean="0">
                <a:latin typeface="Arial" charset="0"/>
                <a:cs typeface="Arial" charset="0"/>
              </a:rPr>
              <a:t>niche</a:t>
            </a:r>
          </a:p>
          <a:p>
            <a:pPr marL="565150" indent="-228600" algn="l">
              <a:buFont typeface="Arial" charset="0"/>
              <a:buChar char="•"/>
              <a:defRPr/>
            </a:pPr>
            <a:r>
              <a:rPr lang="en-US" sz="2000" dirty="0" smtClean="0">
                <a:latin typeface="Arial" charset="0"/>
                <a:cs typeface="Arial" charset="0"/>
              </a:rPr>
              <a:t>“roles” niche</a:t>
            </a:r>
          </a:p>
          <a:p>
            <a:pPr marL="565150" indent="-228600" algn="l">
              <a:buFont typeface="Arial" charset="0"/>
              <a:buChar char="•"/>
              <a:defRPr/>
            </a:pPr>
            <a:r>
              <a:rPr lang="en-US" sz="2000" dirty="0" smtClean="0">
                <a:latin typeface="Arial" charset="0"/>
                <a:cs typeface="Arial" charset="0"/>
              </a:rPr>
              <a:t>“needs” niche</a:t>
            </a:r>
            <a:endParaRPr lang="en-US" sz="2000" dirty="0">
              <a:latin typeface="Arial" charset="0"/>
              <a:cs typeface="Arial" charset="0"/>
            </a:endParaRPr>
          </a:p>
          <a:p>
            <a:pPr algn="l">
              <a:buFont typeface="Arial" charset="0"/>
              <a:buChar char="•"/>
              <a:defRPr/>
            </a:pPr>
            <a:endParaRPr lang="en-US" sz="2000" dirty="0">
              <a:latin typeface="Arial" charset="0"/>
              <a:cs typeface="Arial" charset="0"/>
            </a:endParaRPr>
          </a:p>
          <a:p>
            <a:pPr algn="l">
              <a:buFont typeface="Arial" charset="0"/>
              <a:buChar char="•"/>
              <a:defRPr/>
            </a:pPr>
            <a:endParaRPr lang="en-US" sz="2000" dirty="0">
              <a:latin typeface="Arial" charset="0"/>
              <a:cs typeface="Arial" charset="0"/>
            </a:endParaRPr>
          </a:p>
          <a:p>
            <a:pPr algn="l">
              <a:buFont typeface="Arial" charset="0"/>
              <a:buChar char="•"/>
              <a:defRPr/>
            </a:pPr>
            <a:endParaRPr lang="en-US" sz="2000" dirty="0">
              <a:latin typeface="Arial" charset="0"/>
              <a:cs typeface="Arial" charset="0"/>
            </a:endParaRPr>
          </a:p>
          <a:p>
            <a:pPr marL="282575" indent="-282575" algn="l">
              <a:buFont typeface="Arial" charset="0"/>
              <a:buChar char="•"/>
              <a:defRPr/>
            </a:pPr>
            <a:endParaRPr lang="en-US" sz="2000" dirty="0">
              <a:latin typeface="Arial" charset="0"/>
              <a:cs typeface="Arial" charset="0"/>
            </a:endParaRPr>
          </a:p>
          <a:p>
            <a:pPr algn="l">
              <a:defRPr/>
            </a:pPr>
            <a:endParaRPr lang="en-US" sz="2000" dirty="0"/>
          </a:p>
          <a:p>
            <a:pPr marL="342900" indent="-342900" algn="l">
              <a:buFont typeface="Arial"/>
              <a:buChar char="•"/>
              <a:defRPr/>
            </a:pPr>
            <a:r>
              <a:rPr lang="en-US" sz="2000" dirty="0" smtClean="0">
                <a:latin typeface="Arial"/>
                <a:cs typeface="Arial"/>
              </a:rPr>
              <a:t>Turnover in lakes</a:t>
            </a:r>
          </a:p>
          <a:p>
            <a:pPr marL="342900" indent="-342900" algn="l">
              <a:buFont typeface="Arial"/>
              <a:buChar char="•"/>
              <a:defRPr/>
            </a:pPr>
            <a:r>
              <a:rPr lang="en-US" sz="2000" dirty="0" err="1" smtClean="0">
                <a:latin typeface="Arial"/>
                <a:cs typeface="Arial"/>
              </a:rPr>
              <a:t>Rainshadows</a:t>
            </a:r>
            <a:endParaRPr lang="en-US" sz="2000" dirty="0" smtClean="0">
              <a:latin typeface="Arial"/>
              <a:cs typeface="Arial"/>
            </a:endParaRPr>
          </a:p>
          <a:p>
            <a:pPr marL="342900" indent="-342900" algn="l">
              <a:buFont typeface="Arial"/>
              <a:buChar char="•"/>
              <a:defRPr/>
            </a:pPr>
            <a:r>
              <a:rPr lang="en-US" sz="2000" dirty="0" smtClean="0">
                <a:latin typeface="Arial"/>
                <a:cs typeface="Arial"/>
              </a:rPr>
              <a:t>Adiabatic cooling</a:t>
            </a:r>
          </a:p>
          <a:p>
            <a:pPr marL="342900" indent="-342900" algn="l">
              <a:buFont typeface="Arial"/>
              <a:buChar char="•"/>
              <a:defRPr/>
            </a:pPr>
            <a:r>
              <a:rPr lang="en-US" sz="2000" dirty="0" smtClean="0">
                <a:latin typeface="Arial"/>
                <a:cs typeface="Arial"/>
              </a:rPr>
              <a:t>Dew point</a:t>
            </a:r>
            <a:endParaRPr lang="en-US" sz="2000" dirty="0">
              <a:latin typeface="Arial"/>
              <a:cs typeface="Arial"/>
            </a:endParaRPr>
          </a:p>
        </p:txBody>
      </p:sp>
    </p:spTree>
    <p:extLst>
      <p:ext uri="{BB962C8B-B14F-4D97-AF65-F5344CB8AC3E}">
        <p14:creationId xmlns:p14="http://schemas.microsoft.com/office/powerpoint/2010/main" val="4897947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14400" y="1600200"/>
            <a:ext cx="7315200" cy="3657600"/>
          </a:xfrm>
          <a:prstGeom prst="rect">
            <a:avLst/>
          </a:prstGeom>
        </p:spPr>
      </p:pic>
      <p:sp>
        <p:nvSpPr>
          <p:cNvPr id="4" name="TextBox 3"/>
          <p:cNvSpPr txBox="1"/>
          <p:nvPr/>
        </p:nvSpPr>
        <p:spPr>
          <a:xfrm>
            <a:off x="609600" y="381000"/>
            <a:ext cx="7718780" cy="830997"/>
          </a:xfrm>
          <a:prstGeom prst="rect">
            <a:avLst/>
          </a:prstGeom>
          <a:noFill/>
        </p:spPr>
        <p:txBody>
          <a:bodyPr wrap="none" rtlCol="0">
            <a:spAutoFit/>
          </a:bodyPr>
          <a:lstStyle/>
          <a:p>
            <a:pPr algn="l"/>
            <a:r>
              <a:rPr lang="en-US" dirty="0" smtClean="0">
                <a:latin typeface="Arial"/>
                <a:cs typeface="Arial"/>
              </a:rPr>
              <a:t>Grade Distribution for Total points as of Oct 6 (170 pts.)</a:t>
            </a:r>
          </a:p>
          <a:p>
            <a:pPr algn="l"/>
            <a:r>
              <a:rPr lang="en-US" dirty="0" smtClean="0">
                <a:latin typeface="Arial"/>
                <a:cs typeface="Arial"/>
              </a:rPr>
              <a:t>with estimates of grade breaks</a:t>
            </a:r>
            <a:endParaRPr lang="en-US" dirty="0">
              <a:latin typeface="Arial"/>
              <a:cs typeface="Arial"/>
            </a:endParaRPr>
          </a:p>
        </p:txBody>
      </p:sp>
    </p:spTree>
    <p:extLst>
      <p:ext uri="{BB962C8B-B14F-4D97-AF65-F5344CB8AC3E}">
        <p14:creationId xmlns:p14="http://schemas.microsoft.com/office/powerpoint/2010/main" val="9385992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533400" y="838200"/>
            <a:ext cx="8229600" cy="5878513"/>
          </a:xfrm>
          <a:prstGeom prst="rect">
            <a:avLst/>
          </a:prstGeom>
          <a:noFill/>
          <a:ln w="9525">
            <a:noFill/>
            <a:miter lim="800000"/>
            <a:headEnd/>
            <a:tailEnd/>
          </a:ln>
        </p:spPr>
        <p:txBody>
          <a:bodyPr>
            <a:spAutoFit/>
          </a:bodyPr>
          <a:lstStyle/>
          <a:p>
            <a:pPr algn="l">
              <a:buFont typeface="Times" charset="0"/>
              <a:buAutoNum type="romanUcPeriod"/>
              <a:tabLst>
                <a:tab pos="576263" algn="l"/>
                <a:tab pos="920750" algn="l"/>
                <a:tab pos="1373188" algn="l"/>
                <a:tab pos="1828800" algn="l"/>
                <a:tab pos="2284413" algn="l"/>
                <a:tab pos="2738438" algn="l"/>
              </a:tabLst>
              <a:defRPr/>
            </a:pPr>
            <a:r>
              <a:rPr lang="en-US" dirty="0">
                <a:latin typeface="Arial" charset="0"/>
                <a:ea typeface="+mn-ea"/>
                <a:cs typeface="+mn-cs"/>
              </a:rPr>
              <a:t> 	What is Ecology? </a:t>
            </a:r>
          </a:p>
          <a:p>
            <a:pPr marL="508000" lvl="1" indent="-508000" algn="l">
              <a:tabLst>
                <a:tab pos="576263" algn="l"/>
                <a:tab pos="920750" algn="l"/>
                <a:tab pos="1373188" algn="l"/>
                <a:tab pos="1828800" algn="l"/>
                <a:tab pos="2284413" algn="l"/>
                <a:tab pos="2738438" algn="l"/>
              </a:tabLst>
              <a:defRPr/>
            </a:pPr>
            <a:r>
              <a:rPr lang="en-US" dirty="0">
                <a:latin typeface="Arial" charset="0"/>
                <a:ea typeface="+mn-ea"/>
                <a:cs typeface="+mn-cs"/>
              </a:rPr>
              <a:t>II.	Tools for Ecology</a:t>
            </a:r>
          </a:p>
          <a:p>
            <a:pPr marL="514350" indent="-514350" algn="l">
              <a:tabLst>
                <a:tab pos="576263" algn="l"/>
                <a:tab pos="920750" algn="l"/>
                <a:tab pos="1373188" algn="l"/>
                <a:tab pos="1828800" algn="l"/>
                <a:tab pos="2284413" algn="l"/>
                <a:tab pos="2738438" algn="l"/>
              </a:tabLst>
              <a:defRPr/>
            </a:pPr>
            <a:r>
              <a:rPr lang="en-US" dirty="0">
                <a:latin typeface="Arial" charset="0"/>
                <a:ea typeface="+mn-ea"/>
                <a:cs typeface="+mn-cs"/>
              </a:rPr>
              <a:t>III.	Life History Strategies</a:t>
            </a:r>
          </a:p>
          <a:p>
            <a:pPr marL="514350" indent="-514350" algn="l">
              <a:tabLst>
                <a:tab pos="576263" algn="l"/>
                <a:tab pos="920750" algn="l"/>
                <a:tab pos="1373188" algn="l"/>
                <a:tab pos="1828800" algn="l"/>
                <a:tab pos="2284413" algn="l"/>
                <a:tab pos="2738438" algn="l"/>
              </a:tabLst>
              <a:defRPr/>
            </a:pPr>
            <a:r>
              <a:rPr lang="en-US" dirty="0">
                <a:latin typeface="Arial" charset="0"/>
                <a:ea typeface="+mn-ea"/>
                <a:cs typeface="+mn-cs"/>
              </a:rPr>
              <a:t>IV.	The Niche and the environment </a:t>
            </a:r>
          </a:p>
          <a:p>
            <a:pPr algn="l">
              <a:buFont typeface="Times" charset="0"/>
              <a:buNone/>
              <a:tabLst>
                <a:tab pos="576263" algn="l"/>
                <a:tab pos="920750" algn="l"/>
                <a:tab pos="1373188" algn="l"/>
                <a:tab pos="1828800" algn="l"/>
                <a:tab pos="2284413" algn="l"/>
                <a:tab pos="2738438" algn="l"/>
              </a:tabLst>
              <a:defRPr/>
            </a:pPr>
            <a:endParaRPr lang="en-US" sz="2000" dirty="0">
              <a:latin typeface="Arial" charset="0"/>
              <a:ea typeface="+mn-ea"/>
              <a:cs typeface="+mn-cs"/>
            </a:endParaRPr>
          </a:p>
          <a:p>
            <a:pPr algn="l">
              <a:buFont typeface="Times" charset="0"/>
              <a:buNone/>
              <a:tabLst>
                <a:tab pos="576263" algn="l"/>
                <a:tab pos="920750" algn="l"/>
                <a:tab pos="1373188" algn="l"/>
                <a:tab pos="1828800" algn="l"/>
                <a:tab pos="2284413" algn="l"/>
                <a:tab pos="2738438" algn="l"/>
              </a:tabLst>
              <a:defRPr/>
            </a:pPr>
            <a:r>
              <a:rPr lang="en-US" sz="2000" dirty="0">
                <a:latin typeface="Arial" charset="0"/>
                <a:ea typeface="+mn-ea"/>
                <a:cs typeface="+mn-cs"/>
              </a:rPr>
              <a:t>	The term “niche” has a checkered history in ecology:</a:t>
            </a:r>
          </a:p>
          <a:p>
            <a:pPr algn="l">
              <a:buFont typeface="Times" charset="0"/>
              <a:buNone/>
              <a:tabLst>
                <a:tab pos="576263" algn="l"/>
                <a:tab pos="920750" algn="l"/>
                <a:tab pos="1373188" algn="l"/>
                <a:tab pos="1828800" algn="l"/>
                <a:tab pos="2284413" algn="l"/>
                <a:tab pos="2738438" algn="l"/>
              </a:tabLst>
              <a:defRPr/>
            </a:pPr>
            <a:endParaRPr lang="en-US" sz="2000" dirty="0">
              <a:latin typeface="Arial" charset="0"/>
              <a:ea typeface="+mn-ea"/>
              <a:cs typeface="+mn-cs"/>
            </a:endParaRPr>
          </a:p>
          <a:p>
            <a:pPr algn="l">
              <a:buFont typeface="Times" charset="0"/>
              <a:buNone/>
              <a:tabLst>
                <a:tab pos="576263" algn="l"/>
                <a:tab pos="920750" algn="l"/>
                <a:tab pos="1373188" algn="l"/>
                <a:tab pos="1828800" algn="l"/>
                <a:tab pos="2284413" algn="l"/>
                <a:tab pos="2738438" algn="l"/>
              </a:tabLst>
              <a:defRPr/>
            </a:pPr>
            <a:r>
              <a:rPr lang="en-US" sz="2000" dirty="0">
                <a:latin typeface="Arial" charset="0"/>
                <a:ea typeface="+mn-ea"/>
                <a:cs typeface="+mn-cs"/>
              </a:rPr>
              <a:t>“The niche concept remains one of the most confusing, yet important, topics in ecology.”  R. B. Root (1967).</a:t>
            </a:r>
          </a:p>
          <a:p>
            <a:pPr algn="l">
              <a:buFont typeface="Times" charset="0"/>
              <a:buNone/>
              <a:tabLst>
                <a:tab pos="576263" algn="l"/>
                <a:tab pos="920750" algn="l"/>
                <a:tab pos="1373188" algn="l"/>
                <a:tab pos="1828800" algn="l"/>
                <a:tab pos="2284413" algn="l"/>
                <a:tab pos="2738438" algn="l"/>
              </a:tabLst>
              <a:defRPr/>
            </a:pPr>
            <a:endParaRPr lang="en-US" sz="2000" dirty="0">
              <a:latin typeface="Arial" charset="0"/>
              <a:ea typeface="+mn-ea"/>
              <a:cs typeface="+mn-cs"/>
            </a:endParaRPr>
          </a:p>
          <a:p>
            <a:pPr algn="l">
              <a:buFont typeface="Times" charset="0"/>
              <a:buNone/>
              <a:tabLst>
                <a:tab pos="576263" algn="l"/>
                <a:tab pos="920750" algn="l"/>
                <a:tab pos="1373188" algn="l"/>
                <a:tab pos="1828800" algn="l"/>
                <a:tab pos="2284413" algn="l"/>
                <a:tab pos="2738438" algn="l"/>
              </a:tabLst>
              <a:defRPr/>
            </a:pPr>
            <a:r>
              <a:rPr lang="en-US" sz="2000" dirty="0">
                <a:latin typeface="Arial" charset="0"/>
                <a:ea typeface="+mn-ea"/>
                <a:cs typeface="+mn-cs"/>
              </a:rPr>
              <a:t>“I think it is a good practice to avoid the term niche whenever possible.”  M. H. Williamson (1972).</a:t>
            </a:r>
          </a:p>
          <a:p>
            <a:pPr algn="l">
              <a:buFont typeface="Times" charset="0"/>
              <a:buNone/>
              <a:tabLst>
                <a:tab pos="576263" algn="l"/>
                <a:tab pos="920750" algn="l"/>
                <a:tab pos="1373188" algn="l"/>
                <a:tab pos="1828800" algn="l"/>
                <a:tab pos="2284413" algn="l"/>
                <a:tab pos="2738438" algn="l"/>
              </a:tabLst>
              <a:defRPr/>
            </a:pPr>
            <a:endParaRPr lang="en-US" sz="2000" dirty="0">
              <a:latin typeface="Arial" charset="0"/>
              <a:ea typeface="+mn-ea"/>
              <a:cs typeface="+mn-cs"/>
            </a:endParaRPr>
          </a:p>
          <a:p>
            <a:pPr algn="l">
              <a:buFont typeface="Times" charset="0"/>
              <a:buNone/>
              <a:tabLst>
                <a:tab pos="576263" algn="l"/>
                <a:tab pos="920750" algn="l"/>
                <a:tab pos="1373188" algn="l"/>
                <a:tab pos="1828800" algn="l"/>
                <a:tab pos="2284413" algn="l"/>
                <a:tab pos="2738438" algn="l"/>
              </a:tabLst>
              <a:defRPr/>
            </a:pPr>
            <a:r>
              <a:rPr lang="en-US" sz="2000" dirty="0">
                <a:latin typeface="Arial" charset="0"/>
                <a:ea typeface="+mn-ea"/>
                <a:cs typeface="+mn-cs"/>
              </a:rPr>
              <a:t>“The niche concept is a very useful addition to the ecologist’s tool kit because it combines the best properties of both bailing wire and putty;  it holds ill-fitting pieces together that would otherwise fall apart and at the same time fills the gaps between them so that the poor workmanship may go undetected.  D. </a:t>
            </a:r>
            <a:r>
              <a:rPr lang="en-US" sz="2000" dirty="0" err="1">
                <a:latin typeface="Arial" charset="0"/>
                <a:ea typeface="+mn-ea"/>
                <a:cs typeface="+mn-cs"/>
              </a:rPr>
              <a:t>Reilloc</a:t>
            </a:r>
            <a:r>
              <a:rPr lang="en-US" sz="2000" dirty="0">
                <a:latin typeface="Arial" charset="0"/>
                <a:ea typeface="+mn-ea"/>
                <a:cs typeface="+mn-cs"/>
              </a:rPr>
              <a:t> (cited in </a:t>
            </a:r>
            <a:r>
              <a:rPr lang="en-US" sz="2000" dirty="0" err="1">
                <a:latin typeface="Arial" charset="0"/>
                <a:ea typeface="+mn-ea"/>
                <a:cs typeface="+mn-cs"/>
              </a:rPr>
              <a:t>Hurlbert</a:t>
            </a:r>
            <a:r>
              <a:rPr lang="en-US" sz="2000" dirty="0">
                <a:latin typeface="Arial" charset="0"/>
                <a:ea typeface="+mn-ea"/>
                <a:cs typeface="+mn-cs"/>
              </a:rPr>
              <a:t> 1981).</a:t>
            </a:r>
          </a:p>
        </p:txBody>
      </p:sp>
      <p:sp>
        <p:nvSpPr>
          <p:cNvPr id="20482"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0483"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69714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ChangeArrowheads="1"/>
          </p:cNvSpPr>
          <p:nvPr/>
        </p:nvSpPr>
        <p:spPr bwMode="auto">
          <a:xfrm>
            <a:off x="533400" y="838200"/>
            <a:ext cx="8229600"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buFont typeface="Times" charset="0"/>
              <a:buAutoNum type="romanUcPeriod"/>
              <a:tabLst>
                <a:tab pos="576263" algn="l"/>
                <a:tab pos="920750" algn="l"/>
                <a:tab pos="1373188" algn="l"/>
                <a:tab pos="1828800" algn="l"/>
                <a:tab pos="2284413" algn="l"/>
                <a:tab pos="2738438" algn="l"/>
              </a:tabLst>
            </a:pPr>
            <a:r>
              <a:rPr lang="en-US" dirty="0">
                <a:latin typeface="Arial" charset="0"/>
              </a:rPr>
              <a:t> 	What is Ecology? </a:t>
            </a:r>
          </a:p>
          <a:p>
            <a:pPr marL="514350" lvl="1" indent="-514350" algn="l">
              <a:buFontTx/>
              <a:buAutoNum type="romanUcPeriod" startAt="2"/>
              <a:tabLst>
                <a:tab pos="576263" algn="l"/>
                <a:tab pos="920750" algn="l"/>
                <a:tab pos="1373188" algn="l"/>
                <a:tab pos="1828800" algn="l"/>
                <a:tab pos="2284413" algn="l"/>
                <a:tab pos="2738438" algn="l"/>
              </a:tabLst>
            </a:pPr>
            <a:r>
              <a:rPr lang="en-US" dirty="0">
                <a:latin typeface="Arial" charset="0"/>
              </a:rPr>
              <a:t>Tools for Ecology</a:t>
            </a:r>
          </a:p>
          <a:p>
            <a:pPr marL="514350" lvl="1" indent="-514350" algn="l">
              <a:buFontTx/>
              <a:buAutoNum type="romanUcPeriod" startAt="2"/>
              <a:tabLst>
                <a:tab pos="576263" algn="l"/>
                <a:tab pos="920750" algn="l"/>
                <a:tab pos="1373188" algn="l"/>
                <a:tab pos="1828800" algn="l"/>
                <a:tab pos="2284413" algn="l"/>
                <a:tab pos="2738438" algn="l"/>
              </a:tabLst>
            </a:pPr>
            <a:r>
              <a:rPr lang="en-US" dirty="0">
                <a:latin typeface="Arial" charset="0"/>
              </a:rPr>
              <a:t>The Niche and the environment </a:t>
            </a:r>
          </a:p>
          <a:p>
            <a:pPr algn="l">
              <a:buFont typeface="Times" charset="0"/>
              <a:buNone/>
              <a:tabLst>
                <a:tab pos="576263" algn="l"/>
                <a:tab pos="920750" algn="l"/>
                <a:tab pos="1373188" algn="l"/>
                <a:tab pos="1828800" algn="l"/>
                <a:tab pos="2284413" algn="l"/>
                <a:tab pos="2738438" algn="l"/>
              </a:tabLst>
            </a:pPr>
            <a:endParaRPr lang="en-US" sz="2000" dirty="0">
              <a:latin typeface="Arial" charset="0"/>
            </a:endParaRPr>
          </a:p>
          <a:p>
            <a:pPr algn="l">
              <a:buFont typeface="Times" charset="0"/>
              <a:buNone/>
              <a:tabLst>
                <a:tab pos="576263" algn="l"/>
                <a:tab pos="920750" algn="l"/>
                <a:tab pos="1373188" algn="l"/>
                <a:tab pos="1828800" algn="l"/>
                <a:tab pos="2284413" algn="l"/>
                <a:tab pos="2738438" algn="l"/>
              </a:tabLst>
            </a:pPr>
            <a:r>
              <a:rPr lang="en-US" sz="2000" dirty="0">
                <a:latin typeface="Arial" charset="0"/>
              </a:rPr>
              <a:t>Two meanings of been used historically:</a:t>
            </a:r>
          </a:p>
          <a:p>
            <a:pPr algn="l">
              <a:buFont typeface="Times" charset="0"/>
              <a:buNone/>
              <a:tabLst>
                <a:tab pos="576263" algn="l"/>
                <a:tab pos="920750" algn="l"/>
                <a:tab pos="1373188" algn="l"/>
                <a:tab pos="1828800" algn="l"/>
                <a:tab pos="2284413" algn="l"/>
                <a:tab pos="2738438" algn="l"/>
              </a:tabLst>
            </a:pPr>
            <a:endParaRPr lang="en-US" sz="2000" dirty="0">
              <a:latin typeface="Arial" charset="0"/>
            </a:endParaRPr>
          </a:p>
          <a:p>
            <a:pPr algn="l">
              <a:buFont typeface="Times" charset="0"/>
              <a:buNone/>
              <a:tabLst>
                <a:tab pos="576263" algn="l"/>
                <a:tab pos="920750" algn="l"/>
                <a:tab pos="1373188" algn="l"/>
                <a:tab pos="1828800" algn="l"/>
                <a:tab pos="2284413" algn="l"/>
                <a:tab pos="2738438" algn="l"/>
              </a:tabLst>
            </a:pPr>
            <a:r>
              <a:rPr lang="en-US" sz="2000" dirty="0">
                <a:solidFill>
                  <a:srgbClr val="FF0000"/>
                </a:solidFill>
                <a:latin typeface="Arial" charset="0"/>
              </a:rPr>
              <a:t>The first is the </a:t>
            </a:r>
            <a:r>
              <a:rPr lang="en-US" sz="2000" b="1" u="sng" dirty="0">
                <a:solidFill>
                  <a:srgbClr val="FF0000"/>
                </a:solidFill>
                <a:latin typeface="Arial" charset="0"/>
              </a:rPr>
              <a:t>role</a:t>
            </a:r>
            <a:r>
              <a:rPr lang="en-US" sz="2000" dirty="0">
                <a:solidFill>
                  <a:srgbClr val="FF0000"/>
                </a:solidFill>
                <a:latin typeface="Arial" charset="0"/>
              </a:rPr>
              <a:t> of a species in the environment.  The idea was originally discussed with the analogy of a village as a community.  Each person in that village, such as the local vicar has a job or relationships in the village, must like a badger in the forest.</a:t>
            </a:r>
            <a:endParaRPr lang="en-US" sz="2000" dirty="0">
              <a:latin typeface="Arial" charset="0"/>
            </a:endParaRPr>
          </a:p>
          <a:p>
            <a:pPr algn="l">
              <a:buFont typeface="Times" charset="0"/>
              <a:buNone/>
              <a:tabLst>
                <a:tab pos="576263" algn="l"/>
                <a:tab pos="920750" algn="l"/>
                <a:tab pos="1373188" algn="l"/>
                <a:tab pos="1828800" algn="l"/>
                <a:tab pos="2284413" algn="l"/>
                <a:tab pos="2738438" algn="l"/>
              </a:tabLst>
            </a:pPr>
            <a:endParaRPr lang="en-US" sz="2000" dirty="0">
              <a:latin typeface="Arial" charset="0"/>
            </a:endParaRPr>
          </a:p>
          <a:p>
            <a:pPr algn="l">
              <a:buFont typeface="Times" charset="0"/>
              <a:buNone/>
              <a:tabLst>
                <a:tab pos="576263" algn="l"/>
                <a:tab pos="920750" algn="l"/>
                <a:tab pos="1373188" algn="l"/>
                <a:tab pos="1828800" algn="l"/>
                <a:tab pos="2284413" algn="l"/>
                <a:tab pos="2738438" algn="l"/>
              </a:tabLst>
            </a:pPr>
            <a:r>
              <a:rPr lang="en-US" sz="2000" dirty="0">
                <a:latin typeface="Arial" charset="0"/>
              </a:rPr>
              <a:t>The second is the requirements of a species in an environment.  Niche now becomes the resources or factors necessary for the existence of a species in a given habitat.</a:t>
            </a:r>
            <a:endParaRPr lang="en-US" dirty="0">
              <a:latin typeface="Arial" charset="0"/>
            </a:endParaRPr>
          </a:p>
        </p:txBody>
      </p:sp>
      <p:sp>
        <p:nvSpPr>
          <p:cNvPr id="22530"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2531"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5306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ChangeArrowheads="1"/>
          </p:cNvSpPr>
          <p:nvPr/>
        </p:nvSpPr>
        <p:spPr bwMode="auto">
          <a:xfrm>
            <a:off x="6276975" y="57800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457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3" y="1420813"/>
            <a:ext cx="6434137" cy="520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16"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descr="leaf_hoekma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447800"/>
            <a:ext cx="31432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5"/>
          <p:cNvSpPr txBox="1">
            <a:spLocks noChangeArrowheads="1"/>
          </p:cNvSpPr>
          <p:nvPr/>
        </p:nvSpPr>
        <p:spPr bwMode="auto">
          <a:xfrm>
            <a:off x="381000" y="660737"/>
            <a:ext cx="5410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l"/>
            <a:r>
              <a:rPr lang="en-US" sz="2000" dirty="0">
                <a:latin typeface="Arial" charset="0"/>
                <a:cs typeface="Arial" charset="0"/>
              </a:rPr>
              <a:t>What do protozoa eat?  What nutrients do they consume?  What eats them</a:t>
            </a:r>
            <a:r>
              <a:rPr lang="en-US" sz="2000" dirty="0" smtClean="0">
                <a:latin typeface="Arial" charset="0"/>
                <a:cs typeface="Arial" charset="0"/>
              </a:rPr>
              <a:t>?  What do they provide to their community</a:t>
            </a:r>
            <a:endParaRPr lang="en-US" sz="2000" dirty="0">
              <a:latin typeface="Arial" charset="0"/>
              <a:cs typeface="Arial" charset="0"/>
            </a:endParaRPr>
          </a:p>
        </p:txBody>
      </p:sp>
    </p:spTree>
    <p:extLst>
      <p:ext uri="{BB962C8B-B14F-4D97-AF65-F5344CB8AC3E}">
        <p14:creationId xmlns:p14="http://schemas.microsoft.com/office/powerpoint/2010/main" val="27967200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ChangeArrowheads="1"/>
          </p:cNvSpPr>
          <p:nvPr/>
        </p:nvSpPr>
        <p:spPr bwMode="auto">
          <a:xfrm>
            <a:off x="533400" y="838200"/>
            <a:ext cx="8229600"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buFont typeface="Times" charset="0"/>
              <a:buAutoNum type="romanUcPeriod"/>
              <a:tabLst>
                <a:tab pos="576263" algn="l"/>
                <a:tab pos="920750" algn="l"/>
                <a:tab pos="1373188" algn="l"/>
                <a:tab pos="1828800" algn="l"/>
                <a:tab pos="2284413" algn="l"/>
                <a:tab pos="2738438" algn="l"/>
              </a:tabLst>
            </a:pPr>
            <a:r>
              <a:rPr lang="en-US" dirty="0">
                <a:latin typeface="Arial" charset="0"/>
              </a:rPr>
              <a:t> 	What is Ecology? </a:t>
            </a:r>
          </a:p>
          <a:p>
            <a:pPr marL="508000" lvl="1" indent="-508000" algn="l">
              <a:tabLst>
                <a:tab pos="576263" algn="l"/>
                <a:tab pos="920750" algn="l"/>
                <a:tab pos="1373188" algn="l"/>
                <a:tab pos="1828800" algn="l"/>
                <a:tab pos="2284413" algn="l"/>
                <a:tab pos="2738438" algn="l"/>
              </a:tabLst>
            </a:pPr>
            <a:r>
              <a:rPr lang="en-US" dirty="0">
                <a:latin typeface="Arial" charset="0"/>
              </a:rPr>
              <a:t>II.	Tools for Ecology</a:t>
            </a:r>
          </a:p>
          <a:p>
            <a:pPr algn="l">
              <a:tabLst>
                <a:tab pos="576263" algn="l"/>
                <a:tab pos="920750" algn="l"/>
                <a:tab pos="1373188" algn="l"/>
                <a:tab pos="1828800" algn="l"/>
                <a:tab pos="2284413" algn="l"/>
                <a:tab pos="2738438" algn="l"/>
              </a:tabLst>
            </a:pPr>
            <a:r>
              <a:rPr lang="en-US" dirty="0">
                <a:latin typeface="Arial" charset="0"/>
              </a:rPr>
              <a:t>III.	Life History Strategies</a:t>
            </a:r>
          </a:p>
          <a:p>
            <a:pPr algn="l">
              <a:tabLst>
                <a:tab pos="576263" algn="l"/>
                <a:tab pos="920750" algn="l"/>
                <a:tab pos="1373188" algn="l"/>
                <a:tab pos="1828800" algn="l"/>
                <a:tab pos="2284413" algn="l"/>
                <a:tab pos="2738438" algn="l"/>
              </a:tabLst>
            </a:pPr>
            <a:r>
              <a:rPr lang="en-US" dirty="0">
                <a:latin typeface="Arial" charset="0"/>
              </a:rPr>
              <a:t>IV.	The Niche and the environment </a:t>
            </a:r>
          </a:p>
          <a:p>
            <a:pPr algn="l">
              <a:buFont typeface="Times" charset="0"/>
              <a:buNone/>
              <a:tabLst>
                <a:tab pos="576263" algn="l"/>
                <a:tab pos="920750" algn="l"/>
                <a:tab pos="1373188" algn="l"/>
                <a:tab pos="1828800" algn="l"/>
                <a:tab pos="2284413" algn="l"/>
                <a:tab pos="2738438" algn="l"/>
              </a:tabLst>
            </a:pPr>
            <a:endParaRPr lang="en-US" sz="2000" dirty="0">
              <a:latin typeface="Arial" charset="0"/>
            </a:endParaRPr>
          </a:p>
          <a:p>
            <a:pPr algn="l">
              <a:buFont typeface="Times" charset="0"/>
              <a:buNone/>
              <a:tabLst>
                <a:tab pos="576263" algn="l"/>
                <a:tab pos="920750" algn="l"/>
                <a:tab pos="1373188" algn="l"/>
                <a:tab pos="1828800" algn="l"/>
                <a:tab pos="2284413" algn="l"/>
                <a:tab pos="2738438" algn="l"/>
              </a:tabLst>
            </a:pPr>
            <a:r>
              <a:rPr lang="en-US" sz="2000" dirty="0">
                <a:latin typeface="Arial" charset="0"/>
              </a:rPr>
              <a:t>Two meanings of been used historically:</a:t>
            </a:r>
          </a:p>
          <a:p>
            <a:pPr algn="l">
              <a:buFont typeface="Times" charset="0"/>
              <a:buNone/>
              <a:tabLst>
                <a:tab pos="576263" algn="l"/>
                <a:tab pos="920750" algn="l"/>
                <a:tab pos="1373188" algn="l"/>
                <a:tab pos="1828800" algn="l"/>
                <a:tab pos="2284413" algn="l"/>
                <a:tab pos="2738438" algn="l"/>
              </a:tabLst>
            </a:pPr>
            <a:endParaRPr lang="en-US" sz="2000" dirty="0">
              <a:latin typeface="Arial" charset="0"/>
            </a:endParaRPr>
          </a:p>
          <a:p>
            <a:pPr algn="l">
              <a:buFont typeface="Times" charset="0"/>
              <a:buNone/>
              <a:tabLst>
                <a:tab pos="576263" algn="l"/>
                <a:tab pos="920750" algn="l"/>
                <a:tab pos="1373188" algn="l"/>
                <a:tab pos="1828800" algn="l"/>
                <a:tab pos="2284413" algn="l"/>
                <a:tab pos="2738438" algn="l"/>
              </a:tabLst>
            </a:pPr>
            <a:r>
              <a:rPr lang="en-US" sz="2000" dirty="0">
                <a:latin typeface="Arial" charset="0"/>
              </a:rPr>
              <a:t>The first is the </a:t>
            </a:r>
            <a:r>
              <a:rPr lang="en-US" sz="2000" b="1" u="sng" dirty="0">
                <a:latin typeface="Arial" charset="0"/>
              </a:rPr>
              <a:t>role</a:t>
            </a:r>
            <a:r>
              <a:rPr lang="en-US" sz="2000" dirty="0">
                <a:latin typeface="Arial" charset="0"/>
              </a:rPr>
              <a:t> of a species in the environment.  The idea was originally discussed with the analogy of a village as a community.  Each person in that village, such as the local vicar has a job or relationships in the village, must like a badger in the forest.</a:t>
            </a:r>
          </a:p>
          <a:p>
            <a:pPr algn="l">
              <a:buFont typeface="Times" charset="0"/>
              <a:buNone/>
              <a:tabLst>
                <a:tab pos="576263" algn="l"/>
                <a:tab pos="920750" algn="l"/>
                <a:tab pos="1373188" algn="l"/>
                <a:tab pos="1828800" algn="l"/>
                <a:tab pos="2284413" algn="l"/>
                <a:tab pos="2738438" algn="l"/>
              </a:tabLst>
            </a:pPr>
            <a:endParaRPr lang="en-US" sz="2000" dirty="0">
              <a:latin typeface="Arial" charset="0"/>
            </a:endParaRPr>
          </a:p>
          <a:p>
            <a:pPr algn="l">
              <a:buFont typeface="Times" charset="0"/>
              <a:buNone/>
              <a:tabLst>
                <a:tab pos="576263" algn="l"/>
                <a:tab pos="920750" algn="l"/>
                <a:tab pos="1373188" algn="l"/>
                <a:tab pos="1828800" algn="l"/>
                <a:tab pos="2284413" algn="l"/>
                <a:tab pos="2738438" algn="l"/>
              </a:tabLst>
            </a:pPr>
            <a:r>
              <a:rPr lang="en-US" sz="2000" dirty="0">
                <a:solidFill>
                  <a:srgbClr val="FF0000"/>
                </a:solidFill>
                <a:latin typeface="Arial" charset="0"/>
              </a:rPr>
              <a:t>The second is the requirements of a species in an environment.  Niche now becomes the resources or factors necessary for the existence of a species in a given habitat.</a:t>
            </a:r>
            <a:endParaRPr lang="en-US" dirty="0">
              <a:solidFill>
                <a:srgbClr val="FF0000"/>
              </a:solidFill>
              <a:latin typeface="Arial" charset="0"/>
            </a:endParaRPr>
          </a:p>
        </p:txBody>
      </p:sp>
      <p:sp>
        <p:nvSpPr>
          <p:cNvPr id="26626"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6627"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4497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7646</TotalTime>
  <Words>962</Words>
  <Application>Microsoft Macintosh PowerPoint</Application>
  <PresentationFormat>On-screen Show (4:3)</PresentationFormat>
  <Paragraphs>346</Paragraphs>
  <Slides>46</Slides>
  <Notes>38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Blank Presentation</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Biological Science, FSU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 PCB 3044 -- Fall 2003</dc:title>
  <dc:creator>T. Miller</dc:creator>
  <cp:lastModifiedBy>Thomas Miller</cp:lastModifiedBy>
  <cp:revision>289</cp:revision>
  <dcterms:created xsi:type="dcterms:W3CDTF">2010-09-23T12:20:33Z</dcterms:created>
  <dcterms:modified xsi:type="dcterms:W3CDTF">2016-10-10T22:17:22Z</dcterms:modified>
</cp:coreProperties>
</file>