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48"/>
  </p:notesMasterIdLst>
  <p:sldIdLst>
    <p:sldId id="351" r:id="rId2"/>
    <p:sldId id="446" r:id="rId3"/>
    <p:sldId id="406" r:id="rId4"/>
    <p:sldId id="407" r:id="rId5"/>
    <p:sldId id="408" r:id="rId6"/>
    <p:sldId id="409" r:id="rId7"/>
    <p:sldId id="410" r:id="rId8"/>
    <p:sldId id="411" r:id="rId9"/>
    <p:sldId id="412" r:id="rId10"/>
    <p:sldId id="413" r:id="rId11"/>
    <p:sldId id="414" r:id="rId12"/>
    <p:sldId id="451" r:id="rId13"/>
    <p:sldId id="452" r:id="rId14"/>
    <p:sldId id="453" r:id="rId15"/>
    <p:sldId id="454" r:id="rId16"/>
    <p:sldId id="455" r:id="rId17"/>
    <p:sldId id="456" r:id="rId18"/>
    <p:sldId id="457" r:id="rId19"/>
    <p:sldId id="458" r:id="rId20"/>
    <p:sldId id="459" r:id="rId21"/>
    <p:sldId id="460" r:id="rId22"/>
    <p:sldId id="461" r:id="rId23"/>
    <p:sldId id="462" r:id="rId24"/>
    <p:sldId id="463" r:id="rId25"/>
    <p:sldId id="464" r:id="rId26"/>
    <p:sldId id="465" r:id="rId27"/>
    <p:sldId id="466" r:id="rId28"/>
    <p:sldId id="467" r:id="rId29"/>
    <p:sldId id="468" r:id="rId30"/>
    <p:sldId id="469" r:id="rId31"/>
    <p:sldId id="470" r:id="rId32"/>
    <p:sldId id="471" r:id="rId33"/>
    <p:sldId id="472" r:id="rId34"/>
    <p:sldId id="473" r:id="rId35"/>
    <p:sldId id="474" r:id="rId36"/>
    <p:sldId id="475" r:id="rId37"/>
    <p:sldId id="476" r:id="rId38"/>
    <p:sldId id="477" r:id="rId39"/>
    <p:sldId id="478" r:id="rId40"/>
    <p:sldId id="479" r:id="rId41"/>
    <p:sldId id="480" r:id="rId42"/>
    <p:sldId id="481" r:id="rId43"/>
    <p:sldId id="482" r:id="rId44"/>
    <p:sldId id="483" r:id="rId45"/>
    <p:sldId id="484" r:id="rId46"/>
    <p:sldId id="389" r:id="rId47"/>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Times"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Times"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Times"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Times"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588" autoAdjust="0"/>
    <p:restoredTop sz="94624" autoAdjust="0"/>
  </p:normalViewPr>
  <p:slideViewPr>
    <p:cSldViewPr>
      <p:cViewPr varScale="1">
        <p:scale>
          <a:sx n="87" d="100"/>
          <a:sy n="87" d="100"/>
        </p:scale>
        <p:origin x="-120" y="-14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presProps" Target="presProps.xml"/><Relationship Id="rId51" Type="http://schemas.openxmlformats.org/officeDocument/2006/relationships/viewProps" Target="viewProps.xml"/><Relationship Id="rId52" Type="http://schemas.openxmlformats.org/officeDocument/2006/relationships/theme" Target="theme/theme1.xml"/><Relationship Id="rId53"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notesMaster" Target="notesMasters/notesMaster1.xml"/><Relationship Id="rId49" Type="http://schemas.openxmlformats.org/officeDocument/2006/relationships/printerSettings" Target="printerSettings/printerSettings1.bin"/><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059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pitchFamily="-108" charset="0"/>
                <a:ea typeface="+mn-ea"/>
                <a:cs typeface="+mn-cs"/>
              </a:defRPr>
            </a:lvl1pPr>
          </a:lstStyle>
          <a:p>
            <a:pPr>
              <a:defRPr/>
            </a:pPr>
            <a:endParaRPr lang="en-US"/>
          </a:p>
        </p:txBody>
      </p:sp>
      <p:sp>
        <p:nvSpPr>
          <p:cNvPr id="110595"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pitchFamily="-108" charset="0"/>
                <a:ea typeface="+mn-ea"/>
                <a:cs typeface="+mn-cs"/>
              </a:defRPr>
            </a:lvl1pPr>
          </a:lstStyle>
          <a:p>
            <a:pPr>
              <a:defRPr/>
            </a:pPr>
            <a:endParaRPr lang="en-US"/>
          </a:p>
        </p:txBody>
      </p:sp>
      <p:sp>
        <p:nvSpPr>
          <p:cNvPr id="1331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10597"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0598"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pitchFamily="-108" charset="0"/>
                <a:ea typeface="+mn-ea"/>
                <a:cs typeface="+mn-cs"/>
              </a:defRPr>
            </a:lvl1pPr>
          </a:lstStyle>
          <a:p>
            <a:pPr>
              <a:defRPr/>
            </a:pPr>
            <a:endParaRPr lang="en-US"/>
          </a:p>
        </p:txBody>
      </p:sp>
      <p:sp>
        <p:nvSpPr>
          <p:cNvPr id="110599"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E425D5CD-0863-AC49-9C30-EE1062AECFAF}" type="slidenum">
              <a:rPr lang="en-US"/>
              <a:pPr>
                <a:defRPr/>
              </a:pPr>
              <a:t>‹#›</a:t>
            </a:fld>
            <a:endParaRPr lang="en-US"/>
          </a:p>
        </p:txBody>
      </p:sp>
    </p:spTree>
    <p:extLst>
      <p:ext uri="{BB962C8B-B14F-4D97-AF65-F5344CB8AC3E}">
        <p14:creationId xmlns:p14="http://schemas.microsoft.com/office/powerpoint/2010/main" val="61805750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pitchFamily="36" charset="0"/>
        <a:ea typeface="ＭＳ Ｐゴシック" pitchFamily="36" charset="-128"/>
        <a:cs typeface="ＭＳ Ｐゴシック" pitchFamily="36" charset="-128"/>
      </a:defRPr>
    </a:lvl1pPr>
    <a:lvl2pPr marL="457200" algn="l" rtl="0" eaLnBrk="0" fontAlgn="base" hangingPunct="0">
      <a:spcBef>
        <a:spcPct val="30000"/>
      </a:spcBef>
      <a:spcAft>
        <a:spcPct val="0"/>
      </a:spcAft>
      <a:defRPr sz="1200" kern="1200">
        <a:solidFill>
          <a:schemeClr val="tx1"/>
        </a:solidFill>
        <a:latin typeface="Times" pitchFamily="36" charset="0"/>
        <a:ea typeface="ＭＳ Ｐゴシック" pitchFamily="36" charset="-128"/>
        <a:cs typeface="+mn-cs"/>
      </a:defRPr>
    </a:lvl2pPr>
    <a:lvl3pPr marL="914400" algn="l" rtl="0" eaLnBrk="0" fontAlgn="base" hangingPunct="0">
      <a:spcBef>
        <a:spcPct val="30000"/>
      </a:spcBef>
      <a:spcAft>
        <a:spcPct val="0"/>
      </a:spcAft>
      <a:defRPr sz="1200" kern="1200">
        <a:solidFill>
          <a:schemeClr val="tx1"/>
        </a:solidFill>
        <a:latin typeface="Times" pitchFamily="36" charset="0"/>
        <a:ea typeface="ＭＳ Ｐゴシック" pitchFamily="36" charset="-128"/>
        <a:cs typeface="+mn-cs"/>
      </a:defRPr>
    </a:lvl3pPr>
    <a:lvl4pPr marL="1371600" algn="l" rtl="0" eaLnBrk="0" fontAlgn="base" hangingPunct="0">
      <a:spcBef>
        <a:spcPct val="30000"/>
      </a:spcBef>
      <a:spcAft>
        <a:spcPct val="0"/>
      </a:spcAft>
      <a:defRPr sz="1200" kern="1200">
        <a:solidFill>
          <a:schemeClr val="tx1"/>
        </a:solidFill>
        <a:latin typeface="Times" pitchFamily="36" charset="0"/>
        <a:ea typeface="ＭＳ Ｐゴシック" pitchFamily="36" charset="-128"/>
        <a:cs typeface="+mn-cs"/>
      </a:defRPr>
    </a:lvl4pPr>
    <a:lvl5pPr marL="1828800" algn="l" rtl="0" eaLnBrk="0" fontAlgn="base" hangingPunct="0">
      <a:spcBef>
        <a:spcPct val="30000"/>
      </a:spcBef>
      <a:spcAft>
        <a:spcPct val="0"/>
      </a:spcAft>
      <a:defRPr sz="1200" kern="1200">
        <a:solidFill>
          <a:schemeClr val="tx1"/>
        </a:solidFill>
        <a:latin typeface="Times" pitchFamily="36" charset="0"/>
        <a:ea typeface="ＭＳ Ｐゴシック" pitchFamily="36"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05626E8D-EED0-5F40-BDC5-BA4FC166D7F2}" type="slidenum">
              <a:rPr lang="en-US" sz="1200"/>
              <a:pPr/>
              <a:t>1</a:t>
            </a:fld>
            <a:endParaRPr lang="en-US" sz="1200"/>
          </a:p>
        </p:txBody>
      </p:sp>
      <p:sp>
        <p:nvSpPr>
          <p:cNvPr id="15362" name="Rectangle 2"/>
          <p:cNvSpPr>
            <a:spLocks noGrp="1" noRot="1" noChangeAspect="1" noChangeArrowheads="1"/>
          </p:cNvSpPr>
          <p:nvPr>
            <p:ph type="sldImg"/>
          </p:nvPr>
        </p:nvSpPr>
        <p:spPr>
          <a:solidFill>
            <a:srgbClr val="FFFFFF"/>
          </a:solidFill>
          <a:ln/>
        </p:spPr>
      </p:sp>
      <p:sp>
        <p:nvSpPr>
          <p:cNvPr id="153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r>
              <a:rPr lang="en-US" dirty="0" err="1" smtClean="0"/>
              <a:t>Omics</a:t>
            </a:r>
            <a:r>
              <a:rPr lang="en-US" dirty="0" smtClean="0"/>
              <a:t> aims at the collective characterization and quantification of pools of biological molecules that translate into the structure, function, and dynamics of an organism or organisms.</a:t>
            </a:r>
            <a:endParaRPr lang="en-US" dirty="0">
              <a:latin typeface="Times"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fld id="{49E7C465-95E9-C548-A902-1E1E2EE5A139}" type="slidenum">
              <a:rPr lang="en-US" sz="1200"/>
              <a:pPr/>
              <a:t>10</a:t>
            </a:fld>
            <a:endParaRPr lang="en-US" sz="1200"/>
          </a:p>
        </p:txBody>
      </p:sp>
      <p:sp>
        <p:nvSpPr>
          <p:cNvPr id="31746" name="Rectangle 2"/>
          <p:cNvSpPr>
            <a:spLocks noGrp="1" noRot="1" noChangeAspect="1" noChangeArrowheads="1"/>
          </p:cNvSpPr>
          <p:nvPr>
            <p:ph type="sldImg"/>
          </p:nvPr>
        </p:nvSpPr>
        <p:spPr>
          <a:solidFill>
            <a:srgbClr val="FFFFFF"/>
          </a:solidFill>
          <a:ln/>
        </p:spPr>
      </p:sp>
      <p:sp>
        <p:nvSpPr>
          <p:cNvPr id="3174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fld id="{5E989485-6438-0C4E-8C6A-F9B76FCE8631}" type="slidenum">
              <a:rPr lang="en-US" sz="1200"/>
              <a:pPr/>
              <a:t>11</a:t>
            </a:fld>
            <a:endParaRPr lang="en-US" sz="1200"/>
          </a:p>
        </p:txBody>
      </p:sp>
      <p:sp>
        <p:nvSpPr>
          <p:cNvPr id="33794" name="Rectangle 2"/>
          <p:cNvSpPr>
            <a:spLocks noGrp="1" noRot="1" noChangeAspect="1" noChangeArrowheads="1" noTextEdit="1"/>
          </p:cNvSpPr>
          <p:nvPr>
            <p:ph type="sldImg"/>
          </p:nvPr>
        </p:nvSpPr>
        <p:spPr>
          <a:ln/>
        </p:spPr>
      </p:sp>
      <p:sp>
        <p:nvSpPr>
          <p:cNvPr id="337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fld id="{D410A947-23F5-664D-8A61-BAF333834A44}" type="slidenum">
              <a:rPr lang="en-US" sz="1200"/>
              <a:pPr/>
              <a:t>12</a:t>
            </a:fld>
            <a:endParaRPr lang="en-US" sz="1200"/>
          </a:p>
        </p:txBody>
      </p:sp>
      <p:sp>
        <p:nvSpPr>
          <p:cNvPr id="29698" name="Rectangle 2"/>
          <p:cNvSpPr>
            <a:spLocks noGrp="1" noRot="1" noChangeAspect="1" noChangeArrowheads="1" noTextEdit="1"/>
          </p:cNvSpPr>
          <p:nvPr>
            <p:ph type="sldImg"/>
          </p:nvPr>
        </p:nvSpPr>
        <p:spPr>
          <a:ln/>
        </p:spPr>
      </p:sp>
      <p:sp>
        <p:nvSpPr>
          <p:cNvPr id="296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fld id="{87B3D3D1-7843-F143-8069-EB7767DB1CBA}" type="slidenum">
              <a:rPr lang="en-US" sz="1200"/>
              <a:pPr/>
              <a:t>13</a:t>
            </a:fld>
            <a:endParaRPr lang="en-US" sz="1200"/>
          </a:p>
        </p:txBody>
      </p:sp>
      <p:sp>
        <p:nvSpPr>
          <p:cNvPr id="41986" name="Rectangle 2"/>
          <p:cNvSpPr>
            <a:spLocks noGrp="1" noRot="1" noChangeAspect="1" noChangeArrowheads="1" noTextEdit="1"/>
          </p:cNvSpPr>
          <p:nvPr>
            <p:ph type="sldImg"/>
          </p:nvPr>
        </p:nvSpPr>
        <p:spPr>
          <a:ln/>
        </p:spPr>
      </p:sp>
      <p:sp>
        <p:nvSpPr>
          <p:cNvPr id="419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fld id="{6F8652F7-A7CB-0D4D-8C2F-292AEB9F470C}" type="slidenum">
              <a:rPr lang="en-US" sz="1200"/>
              <a:pPr/>
              <a:t>14</a:t>
            </a:fld>
            <a:endParaRPr lang="en-US" sz="1200"/>
          </a:p>
        </p:txBody>
      </p:sp>
      <p:sp>
        <p:nvSpPr>
          <p:cNvPr id="44034" name="Rectangle 2"/>
          <p:cNvSpPr>
            <a:spLocks noGrp="1" noRot="1" noChangeAspect="1" noChangeArrowheads="1" noTextEdit="1"/>
          </p:cNvSpPr>
          <p:nvPr>
            <p:ph type="sldImg"/>
          </p:nvPr>
        </p:nvSpPr>
        <p:spPr>
          <a:ln/>
        </p:spPr>
      </p:sp>
      <p:sp>
        <p:nvSpPr>
          <p:cNvPr id="440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fld id="{46E9A50C-EAC5-1340-96D3-6B7860FA72B3}" type="slidenum">
              <a:rPr lang="en-US" sz="1200"/>
              <a:pPr/>
              <a:t>15</a:t>
            </a:fld>
            <a:endParaRPr lang="en-US" sz="1200"/>
          </a:p>
        </p:txBody>
      </p:sp>
      <p:sp>
        <p:nvSpPr>
          <p:cNvPr id="46082" name="Rectangle 2"/>
          <p:cNvSpPr>
            <a:spLocks noGrp="1" noRot="1" noChangeAspect="1" noChangeArrowheads="1" noTextEdit="1"/>
          </p:cNvSpPr>
          <p:nvPr>
            <p:ph type="sldImg"/>
          </p:nvPr>
        </p:nvSpPr>
        <p:spPr>
          <a:ln/>
        </p:spPr>
      </p:sp>
      <p:sp>
        <p:nvSpPr>
          <p:cNvPr id="460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fld id="{007A6A01-9B98-5B41-9107-56D41CE39679}" type="slidenum">
              <a:rPr lang="en-US" sz="1200"/>
              <a:pPr/>
              <a:t>16</a:t>
            </a:fld>
            <a:endParaRPr lang="en-US" sz="1200"/>
          </a:p>
        </p:txBody>
      </p:sp>
      <p:sp>
        <p:nvSpPr>
          <p:cNvPr id="48130" name="Rectangle 2"/>
          <p:cNvSpPr>
            <a:spLocks noGrp="1" noRot="1" noChangeAspect="1" noChangeArrowheads="1" noTextEdit="1"/>
          </p:cNvSpPr>
          <p:nvPr>
            <p:ph type="sldImg"/>
          </p:nvPr>
        </p:nvSpPr>
        <p:spPr>
          <a:ln/>
        </p:spPr>
      </p:sp>
      <p:sp>
        <p:nvSpPr>
          <p:cNvPr id="481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fld id="{E39A189F-F669-0E4B-BAAE-65F2FE75ED37}" type="slidenum">
              <a:rPr lang="en-US" sz="1200"/>
              <a:pPr/>
              <a:t>17</a:t>
            </a:fld>
            <a:endParaRPr lang="en-US" sz="1200"/>
          </a:p>
        </p:txBody>
      </p:sp>
      <p:sp>
        <p:nvSpPr>
          <p:cNvPr id="50178" name="Rectangle 2"/>
          <p:cNvSpPr>
            <a:spLocks noGrp="1" noRot="1" noChangeAspect="1" noChangeArrowheads="1" noTextEdit="1"/>
          </p:cNvSpPr>
          <p:nvPr>
            <p:ph type="sldImg"/>
          </p:nvPr>
        </p:nvSpPr>
        <p:spPr>
          <a:ln/>
        </p:spPr>
      </p:sp>
      <p:sp>
        <p:nvSpPr>
          <p:cNvPr id="501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fld id="{C067E32C-3F52-8B47-A5D3-A6C68AF9C2F6}" type="slidenum">
              <a:rPr lang="en-US" sz="1200"/>
              <a:pPr/>
              <a:t>18</a:t>
            </a:fld>
            <a:endParaRPr lang="en-US" sz="1200"/>
          </a:p>
        </p:txBody>
      </p:sp>
      <p:sp>
        <p:nvSpPr>
          <p:cNvPr id="52226" name="Rectangle 2"/>
          <p:cNvSpPr>
            <a:spLocks noGrp="1" noRot="1" noChangeAspect="1" noChangeArrowheads="1" noTextEdit="1"/>
          </p:cNvSpPr>
          <p:nvPr>
            <p:ph type="sldImg"/>
          </p:nvPr>
        </p:nvSpPr>
        <p:spPr>
          <a:ln/>
        </p:spPr>
      </p:sp>
      <p:sp>
        <p:nvSpPr>
          <p:cNvPr id="522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fld id="{AD532728-DC4F-4D45-93DB-26FB0ED68452}" type="slidenum">
              <a:rPr lang="en-US" sz="1200"/>
              <a:pPr/>
              <a:t>19</a:t>
            </a:fld>
            <a:endParaRPr lang="en-US" sz="1200"/>
          </a:p>
        </p:txBody>
      </p:sp>
      <p:sp>
        <p:nvSpPr>
          <p:cNvPr id="54274" name="Rectangle 2"/>
          <p:cNvSpPr>
            <a:spLocks noGrp="1" noRot="1" noChangeAspect="1" noChangeArrowheads="1" noTextEdit="1"/>
          </p:cNvSpPr>
          <p:nvPr>
            <p:ph type="sldImg"/>
          </p:nvPr>
        </p:nvSpPr>
        <p:spPr>
          <a:ln/>
        </p:spPr>
      </p:sp>
      <p:sp>
        <p:nvSpPr>
          <p:cNvPr id="542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E480F946-30AB-024D-88A4-DDF13AA21F90}" type="slidenum">
              <a:rPr lang="en-US" sz="1200">
                <a:latin typeface="Arial" charset="0"/>
              </a:rPr>
              <a:pPr/>
              <a:t>2</a:t>
            </a:fld>
            <a:endParaRPr lang="en-US" sz="1200">
              <a:latin typeface="Arial" charset="0"/>
            </a:endParaRPr>
          </a:p>
        </p:txBody>
      </p:sp>
      <p:sp>
        <p:nvSpPr>
          <p:cNvPr id="27650" name="Rectangle 2"/>
          <p:cNvSpPr>
            <a:spLocks noGrp="1" noRot="1" noChangeAspect="1" noChangeArrowheads="1"/>
          </p:cNvSpPr>
          <p:nvPr>
            <p:ph type="sldImg"/>
          </p:nvPr>
        </p:nvSpPr>
        <p:spPr>
          <a:solidFill>
            <a:srgbClr val="FFFFFF"/>
          </a:solidFill>
          <a:ln/>
        </p:spPr>
      </p:sp>
      <p:sp>
        <p:nvSpPr>
          <p:cNvPr id="276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fld id="{D1FB7CC8-3C14-AE4B-8D00-E62EA2DE146C}" type="slidenum">
              <a:rPr lang="en-US" sz="1200"/>
              <a:pPr/>
              <a:t>20</a:t>
            </a:fld>
            <a:endParaRPr lang="en-US" sz="1200"/>
          </a:p>
        </p:txBody>
      </p:sp>
      <p:sp>
        <p:nvSpPr>
          <p:cNvPr id="56322" name="Rectangle 2"/>
          <p:cNvSpPr>
            <a:spLocks noGrp="1" noRot="1" noChangeAspect="1" noChangeArrowheads="1"/>
          </p:cNvSpPr>
          <p:nvPr>
            <p:ph type="sldImg"/>
          </p:nvPr>
        </p:nvSpPr>
        <p:spPr>
          <a:solidFill>
            <a:srgbClr val="FFFFFF"/>
          </a:solidFill>
          <a:ln/>
        </p:spPr>
      </p:sp>
      <p:sp>
        <p:nvSpPr>
          <p:cNvPr id="563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fld id="{BF5DD41A-FCD3-064C-89F2-305B6BF86E8A}" type="slidenum">
              <a:rPr lang="en-US" sz="1200"/>
              <a:pPr/>
              <a:t>21</a:t>
            </a:fld>
            <a:endParaRPr lang="en-US" sz="1200"/>
          </a:p>
        </p:txBody>
      </p:sp>
      <p:sp>
        <p:nvSpPr>
          <p:cNvPr id="58370" name="Rectangle 1026"/>
          <p:cNvSpPr>
            <a:spLocks noGrp="1" noRot="1" noChangeAspect="1" noChangeArrowheads="1" noTextEdit="1"/>
          </p:cNvSpPr>
          <p:nvPr>
            <p:ph type="sldImg"/>
          </p:nvPr>
        </p:nvSpPr>
        <p:spPr>
          <a:ln/>
        </p:spPr>
      </p:sp>
      <p:sp>
        <p:nvSpPr>
          <p:cNvPr id="58371"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fld id="{B1408A7A-99BA-C243-B9A8-235A502B1887}" type="slidenum">
              <a:rPr lang="en-US" sz="1200"/>
              <a:pPr/>
              <a:t>22</a:t>
            </a:fld>
            <a:endParaRPr lang="en-US" sz="1200"/>
          </a:p>
        </p:txBody>
      </p:sp>
      <p:sp>
        <p:nvSpPr>
          <p:cNvPr id="60418" name="Rectangle 2"/>
          <p:cNvSpPr>
            <a:spLocks noGrp="1" noRot="1" noChangeAspect="1" noChangeArrowheads="1" noTextEdit="1"/>
          </p:cNvSpPr>
          <p:nvPr>
            <p:ph type="sldImg"/>
          </p:nvPr>
        </p:nvSpPr>
        <p:spPr>
          <a:ln/>
        </p:spPr>
      </p:sp>
      <p:sp>
        <p:nvSpPr>
          <p:cNvPr id="604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fld id="{7EFB61A8-3076-1A4B-B700-586DA300E08B}" type="slidenum">
              <a:rPr lang="en-US" sz="1200"/>
              <a:pPr/>
              <a:t>23</a:t>
            </a:fld>
            <a:endParaRPr lang="en-US" sz="1200"/>
          </a:p>
        </p:txBody>
      </p:sp>
      <p:sp>
        <p:nvSpPr>
          <p:cNvPr id="62466" name="Rectangle 2"/>
          <p:cNvSpPr>
            <a:spLocks noGrp="1" noRot="1" noChangeAspect="1" noChangeArrowheads="1" noTextEdit="1"/>
          </p:cNvSpPr>
          <p:nvPr>
            <p:ph type="sldImg"/>
          </p:nvPr>
        </p:nvSpPr>
        <p:spPr>
          <a:ln/>
        </p:spPr>
      </p:sp>
      <p:sp>
        <p:nvSpPr>
          <p:cNvPr id="624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fld id="{281BCA95-C937-374D-8E94-BB89C1EAB41D}" type="slidenum">
              <a:rPr lang="en-US" sz="1200"/>
              <a:pPr/>
              <a:t>24</a:t>
            </a:fld>
            <a:endParaRPr lang="en-US" sz="1200"/>
          </a:p>
        </p:txBody>
      </p:sp>
      <p:sp>
        <p:nvSpPr>
          <p:cNvPr id="70658" name="Rectangle 2"/>
          <p:cNvSpPr>
            <a:spLocks noGrp="1" noRot="1" noChangeAspect="1" noChangeArrowheads="1" noTextEdit="1"/>
          </p:cNvSpPr>
          <p:nvPr>
            <p:ph type="sldImg"/>
          </p:nvPr>
        </p:nvSpPr>
        <p:spPr>
          <a:ln/>
        </p:spPr>
      </p:sp>
      <p:sp>
        <p:nvSpPr>
          <p:cNvPr id="706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fld id="{06E96408-3CF5-034B-A8D7-6432D2ADA525}" type="slidenum">
              <a:rPr lang="en-US" sz="1200"/>
              <a:pPr/>
              <a:t>25</a:t>
            </a:fld>
            <a:endParaRPr lang="en-US" sz="1200"/>
          </a:p>
        </p:txBody>
      </p:sp>
      <p:sp>
        <p:nvSpPr>
          <p:cNvPr id="72706" name="Rectangle 2"/>
          <p:cNvSpPr>
            <a:spLocks noGrp="1" noRot="1" noChangeAspect="1" noChangeArrowheads="1" noTextEdit="1"/>
          </p:cNvSpPr>
          <p:nvPr>
            <p:ph type="sldImg"/>
          </p:nvPr>
        </p:nvSpPr>
        <p:spPr>
          <a:ln/>
        </p:spPr>
      </p:sp>
      <p:sp>
        <p:nvSpPr>
          <p:cNvPr id="727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fld id="{2AE68403-B30F-FE4F-84C3-4FFA9590109D}" type="slidenum">
              <a:rPr lang="en-US" sz="1200"/>
              <a:pPr/>
              <a:t>26</a:t>
            </a:fld>
            <a:endParaRPr lang="en-US" sz="1200"/>
          </a:p>
        </p:txBody>
      </p:sp>
      <p:sp>
        <p:nvSpPr>
          <p:cNvPr id="74754" name="Rectangle 2"/>
          <p:cNvSpPr>
            <a:spLocks noGrp="1" noRot="1" noChangeAspect="1" noChangeArrowheads="1" noTextEdit="1"/>
          </p:cNvSpPr>
          <p:nvPr>
            <p:ph type="sldImg"/>
          </p:nvPr>
        </p:nvSpPr>
        <p:spPr>
          <a:ln/>
        </p:spPr>
      </p:sp>
      <p:sp>
        <p:nvSpPr>
          <p:cNvPr id="747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fld id="{238FCE1E-B507-194D-AA9C-C34F4DC7E253}" type="slidenum">
              <a:rPr lang="en-US" sz="1200"/>
              <a:pPr/>
              <a:t>27</a:t>
            </a:fld>
            <a:endParaRPr lang="en-US" sz="1200"/>
          </a:p>
        </p:txBody>
      </p:sp>
      <p:sp>
        <p:nvSpPr>
          <p:cNvPr id="76802" name="Rectangle 2"/>
          <p:cNvSpPr>
            <a:spLocks noGrp="1" noRot="1" noChangeAspect="1" noChangeArrowheads="1" noTextEdit="1"/>
          </p:cNvSpPr>
          <p:nvPr>
            <p:ph type="sldImg"/>
          </p:nvPr>
        </p:nvSpPr>
        <p:spPr>
          <a:ln/>
        </p:spPr>
      </p:sp>
      <p:sp>
        <p:nvSpPr>
          <p:cNvPr id="768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fld id="{1B194D1C-C7B5-A74C-8B4B-D82447EA4085}" type="slidenum">
              <a:rPr lang="en-US" sz="1200"/>
              <a:pPr/>
              <a:t>28</a:t>
            </a:fld>
            <a:endParaRPr lang="en-US" sz="1200"/>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fld id="{1B194D1C-C7B5-A74C-8B4B-D82447EA4085}" type="slidenum">
              <a:rPr lang="en-US" sz="1200"/>
              <a:pPr/>
              <a:t>29</a:t>
            </a:fld>
            <a:endParaRPr lang="en-US" sz="1200"/>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fld id="{D035C4F7-F3ED-5E40-91D9-90F31CBCA0AA}" type="slidenum">
              <a:rPr lang="en-US" sz="1200">
                <a:latin typeface="Arial" charset="0"/>
              </a:rPr>
              <a:pPr/>
              <a:t>3</a:t>
            </a:fld>
            <a:endParaRPr lang="en-US" sz="1200">
              <a:latin typeface="Arial" charset="0"/>
            </a:endParaRPr>
          </a:p>
        </p:txBody>
      </p:sp>
      <p:sp>
        <p:nvSpPr>
          <p:cNvPr id="17410" name="Rectangle 2"/>
          <p:cNvSpPr>
            <a:spLocks noGrp="1" noRot="1" noChangeAspect="1" noChangeArrowheads="1"/>
          </p:cNvSpPr>
          <p:nvPr>
            <p:ph type="sldImg"/>
          </p:nvPr>
        </p:nvSpPr>
        <p:spPr>
          <a:solidFill>
            <a:srgbClr val="FFFFFF"/>
          </a:solidFill>
          <a:ln/>
        </p:spPr>
      </p:sp>
      <p:sp>
        <p:nvSpPr>
          <p:cNvPr id="174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fld id="{5F0C6077-7C3F-6844-8024-8CDA4CF028EB}" type="slidenum">
              <a:rPr lang="en-US" sz="1200"/>
              <a:pPr/>
              <a:t>30</a:t>
            </a:fld>
            <a:endParaRPr lang="en-US" sz="1200"/>
          </a:p>
        </p:txBody>
      </p:sp>
      <p:sp>
        <p:nvSpPr>
          <p:cNvPr id="17410" name="Rectangle 2"/>
          <p:cNvSpPr>
            <a:spLocks noGrp="1" noRot="1" noChangeAspect="1" noChangeArrowheads="1" noTextEdit="1"/>
          </p:cNvSpPr>
          <p:nvPr>
            <p:ph type="sldImg"/>
          </p:nvPr>
        </p:nvSpPr>
        <p:spPr>
          <a:ln/>
        </p:spPr>
      </p:sp>
      <p:sp>
        <p:nvSpPr>
          <p:cNvPr id="174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charset="0"/>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err="1" smtClean="0">
                <a:latin typeface="Times" charset="0"/>
                <a:ea typeface="ＭＳ Ｐゴシック" charset="0"/>
                <a:cs typeface="ＭＳ Ｐゴシック" charset="0"/>
              </a:rPr>
              <a:t>Semele</a:t>
            </a:r>
            <a:r>
              <a:rPr lang="en-US" dirty="0" smtClean="0">
                <a:latin typeface="Times" charset="0"/>
                <a:ea typeface="ＭＳ Ｐゴシック" charset="0"/>
                <a:cs typeface="ＭＳ Ｐゴシック" charset="0"/>
              </a:rPr>
              <a:t> was a priestess at a temple for Zeus.  He saw her bathing, washing the blood of a bull sacrificed on his altar, and fell in love.  Zeus started an affair with </a:t>
            </a:r>
            <a:r>
              <a:rPr lang="en-US" dirty="0" err="1" smtClean="0">
                <a:latin typeface="Times" charset="0"/>
                <a:ea typeface="ＭＳ Ｐゴシック" charset="0"/>
                <a:cs typeface="ＭＳ Ｐゴシック" charset="0"/>
              </a:rPr>
              <a:t>Semele</a:t>
            </a:r>
            <a:r>
              <a:rPr lang="en-US" dirty="0" smtClean="0">
                <a:latin typeface="Times" charset="0"/>
                <a:ea typeface="ＭＳ Ｐゴシック" charset="0"/>
                <a:cs typeface="ＭＳ Ｐゴシック" charset="0"/>
              </a:rPr>
              <a:t> and she became pregnant.  Eventually Hera, Zeus</a:t>
            </a:r>
            <a:r>
              <a:rPr lang="ja-JP" altLang="en-US" dirty="0" smtClean="0">
                <a:latin typeface="Times" charset="0"/>
                <a:ea typeface="ＭＳ Ｐゴシック" charset="0"/>
                <a:cs typeface="ＭＳ Ｐゴシック" charset="0"/>
              </a:rPr>
              <a:t>’</a:t>
            </a:r>
            <a:r>
              <a:rPr lang="en-US" altLang="ja-JP" dirty="0" smtClean="0">
                <a:latin typeface="Times" charset="0"/>
                <a:ea typeface="ＭＳ Ｐゴシック" charset="0"/>
                <a:cs typeface="ＭＳ Ｐゴシック" charset="0"/>
              </a:rPr>
              <a:t> wife found out.  She came down in disguise and suggested to </a:t>
            </a:r>
            <a:r>
              <a:rPr lang="en-US" altLang="ja-JP" dirty="0" err="1" smtClean="0">
                <a:latin typeface="Times" charset="0"/>
                <a:ea typeface="ＭＳ Ｐゴシック" charset="0"/>
                <a:cs typeface="ＭＳ Ｐゴシック" charset="0"/>
              </a:rPr>
              <a:t>Semele</a:t>
            </a:r>
            <a:r>
              <a:rPr lang="en-US" altLang="ja-JP" dirty="0" smtClean="0">
                <a:latin typeface="Times" charset="0"/>
                <a:ea typeface="ＭＳ Ｐゴシック" charset="0"/>
                <a:cs typeface="ＭＳ Ｐゴシック" charset="0"/>
              </a:rPr>
              <a:t> that Zeus was lying and not really a god.  So, </a:t>
            </a:r>
            <a:r>
              <a:rPr lang="en-US" altLang="ja-JP" dirty="0" err="1" smtClean="0">
                <a:latin typeface="Times" charset="0"/>
                <a:ea typeface="ＭＳ Ｐゴシック" charset="0"/>
                <a:cs typeface="ＭＳ Ｐゴシック" charset="0"/>
              </a:rPr>
              <a:t>Semele</a:t>
            </a:r>
            <a:r>
              <a:rPr lang="en-US" altLang="ja-JP" dirty="0" smtClean="0">
                <a:latin typeface="Times" charset="0"/>
                <a:ea typeface="ＭＳ Ｐゴシック" charset="0"/>
                <a:cs typeface="ＭＳ Ｐゴシック" charset="0"/>
              </a:rPr>
              <a:t> insisted that Zeus show himself to her as a god.   He did, but mere mortals can</a:t>
            </a:r>
            <a:r>
              <a:rPr lang="ja-JP" altLang="en-US" dirty="0" smtClean="0">
                <a:latin typeface="Times" charset="0"/>
                <a:ea typeface="ＭＳ Ｐゴシック" charset="0"/>
                <a:cs typeface="ＭＳ Ｐゴシック" charset="0"/>
              </a:rPr>
              <a:t>’</a:t>
            </a:r>
            <a:r>
              <a:rPr lang="en-US" altLang="ja-JP" dirty="0" smtClean="0">
                <a:latin typeface="Times" charset="0"/>
                <a:ea typeface="ＭＳ Ｐゴシック" charset="0"/>
                <a:cs typeface="ＭＳ Ｐゴシック" charset="0"/>
              </a:rPr>
              <a:t>t look at gods – she was immediately consumed by flames and died.  Zeus saved the baby, however, and sewed it into his thigh.  This half-god, half-mortal was born a few months later and is Dionysus, the god of wine and ritual madness.</a:t>
            </a:r>
            <a:endParaRPr lang="en-US" dirty="0" smtClean="0">
              <a:latin typeface="Times" charset="0"/>
              <a:ea typeface="ＭＳ Ｐゴシック" charset="0"/>
              <a:cs typeface="ＭＳ Ｐゴシック" charset="0"/>
            </a:endParaRPr>
          </a:p>
          <a:p>
            <a:endParaRPr lang="en-US" dirty="0"/>
          </a:p>
        </p:txBody>
      </p:sp>
      <p:sp>
        <p:nvSpPr>
          <p:cNvPr id="4" name="Slide Number Placeholder 3"/>
          <p:cNvSpPr>
            <a:spLocks noGrp="1"/>
          </p:cNvSpPr>
          <p:nvPr>
            <p:ph type="sldNum" sz="quarter" idx="10"/>
          </p:nvPr>
        </p:nvSpPr>
        <p:spPr/>
        <p:txBody>
          <a:bodyPr/>
          <a:lstStyle/>
          <a:p>
            <a:pPr>
              <a:defRPr/>
            </a:pPr>
            <a:fld id="{0B943FC2-DB8D-9B4A-99DC-86E2CC45A448}" type="slidenum">
              <a:rPr lang="en-US" smtClean="0"/>
              <a:pPr>
                <a:defRPr/>
              </a:pPr>
              <a:t>42</a:t>
            </a:fld>
            <a:endParaRPr lang="en-US"/>
          </a:p>
        </p:txBody>
      </p:sp>
    </p:spTree>
    <p:extLst>
      <p:ext uri="{BB962C8B-B14F-4D97-AF65-F5344CB8AC3E}">
        <p14:creationId xmlns:p14="http://schemas.microsoft.com/office/powerpoint/2010/main" val="126554469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fld id="{C68F256C-B381-5845-95BC-116ECC74824B}" type="slidenum">
              <a:rPr lang="en-US" sz="1200"/>
              <a:pPr/>
              <a:t>43</a:t>
            </a:fld>
            <a:endParaRPr lang="en-US" sz="1200"/>
          </a:p>
        </p:txBody>
      </p:sp>
      <p:sp>
        <p:nvSpPr>
          <p:cNvPr id="40962" name="Rectangle 2"/>
          <p:cNvSpPr>
            <a:spLocks noGrp="1" noRot="1" noChangeAspect="1" noChangeArrowheads="1" noTextEdit="1"/>
          </p:cNvSpPr>
          <p:nvPr>
            <p:ph type="sldImg"/>
          </p:nvPr>
        </p:nvSpPr>
        <p:spPr>
          <a:ln/>
        </p:spPr>
      </p:sp>
      <p:sp>
        <p:nvSpPr>
          <p:cNvPr id="409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charset="0"/>
              <a:ea typeface="ＭＳ Ｐゴシック" charset="0"/>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fld id="{399D7EEA-53F8-9346-BCDF-5BD7FF5C40BF}" type="slidenum">
              <a:rPr lang="en-US" sz="1200"/>
              <a:pPr/>
              <a:t>44</a:t>
            </a:fld>
            <a:endParaRPr lang="en-US" sz="1200"/>
          </a:p>
        </p:txBody>
      </p:sp>
      <p:sp>
        <p:nvSpPr>
          <p:cNvPr id="43010" name="Rectangle 2"/>
          <p:cNvSpPr>
            <a:spLocks noGrp="1" noRot="1" noChangeAspect="1" noChangeArrowheads="1" noTextEdit="1"/>
          </p:cNvSpPr>
          <p:nvPr>
            <p:ph type="sldImg"/>
          </p:nvPr>
        </p:nvSpPr>
        <p:spPr>
          <a:ln/>
        </p:spPr>
      </p:sp>
      <p:sp>
        <p:nvSpPr>
          <p:cNvPr id="430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charset="0"/>
              <a:ea typeface="ＭＳ Ｐゴシック" charset="0"/>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fld id="{DF579BB2-B16C-E640-8C5F-AB071A00FDC1}" type="slidenum">
              <a:rPr lang="en-US" sz="1200"/>
              <a:pPr/>
              <a:t>45</a:t>
            </a:fld>
            <a:endParaRPr lang="en-US" sz="1200"/>
          </a:p>
        </p:txBody>
      </p:sp>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charset="0"/>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695624F2-73AF-C543-9A76-3520B418BA90}" type="slidenum">
              <a:rPr lang="en-US" sz="1200"/>
              <a:pPr/>
              <a:t>46</a:t>
            </a:fld>
            <a:endParaRPr lang="en-US" sz="1200"/>
          </a:p>
        </p:txBody>
      </p:sp>
      <p:sp>
        <p:nvSpPr>
          <p:cNvPr id="56322" name="Rectangle 2"/>
          <p:cNvSpPr>
            <a:spLocks noGrp="1" noRot="1" noChangeAspect="1" noChangeArrowheads="1" noTextEdit="1"/>
          </p:cNvSpPr>
          <p:nvPr>
            <p:ph type="sldImg"/>
          </p:nvPr>
        </p:nvSpPr>
        <p:spPr>
          <a:ln/>
        </p:spPr>
      </p:sp>
      <p:sp>
        <p:nvSpPr>
          <p:cNvPr id="563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fld id="{973D0C59-88A1-C945-8DF4-330DD9421ECE}" type="slidenum">
              <a:rPr lang="en-US" sz="1200">
                <a:latin typeface="Arial" charset="0"/>
              </a:rPr>
              <a:pPr/>
              <a:t>4</a:t>
            </a:fld>
            <a:endParaRPr lang="en-US" sz="1200">
              <a:latin typeface="Arial" charset="0"/>
            </a:endParaRPr>
          </a:p>
        </p:txBody>
      </p:sp>
      <p:sp>
        <p:nvSpPr>
          <p:cNvPr id="19458" name="Rectangle 2"/>
          <p:cNvSpPr>
            <a:spLocks noGrp="1" noRot="1" noChangeAspect="1" noChangeArrowheads="1"/>
          </p:cNvSpPr>
          <p:nvPr>
            <p:ph type="sldImg"/>
          </p:nvPr>
        </p:nvSpPr>
        <p:spPr>
          <a:solidFill>
            <a:srgbClr val="FFFFFF"/>
          </a:solidFill>
          <a:ln/>
        </p:spPr>
      </p:sp>
      <p:sp>
        <p:nvSpPr>
          <p:cNvPr id="1945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fld id="{CDFF78D6-042B-9D46-AAAA-F1251CDECC53}" type="slidenum">
              <a:rPr lang="en-US" sz="1200">
                <a:latin typeface="Arial" charset="0"/>
              </a:rPr>
              <a:pPr/>
              <a:t>5</a:t>
            </a:fld>
            <a:endParaRPr lang="en-US" sz="1200">
              <a:latin typeface="Arial" charset="0"/>
            </a:endParaRPr>
          </a:p>
        </p:txBody>
      </p:sp>
      <p:sp>
        <p:nvSpPr>
          <p:cNvPr id="21506" name="Rectangle 2"/>
          <p:cNvSpPr>
            <a:spLocks noGrp="1" noRot="1" noChangeAspect="1" noChangeArrowheads="1"/>
          </p:cNvSpPr>
          <p:nvPr>
            <p:ph type="sldImg"/>
          </p:nvPr>
        </p:nvSpPr>
        <p:spPr>
          <a:solidFill>
            <a:srgbClr val="FFFFFF"/>
          </a:solidFill>
          <a:ln/>
        </p:spPr>
      </p:sp>
      <p:sp>
        <p:nvSpPr>
          <p:cNvPr id="215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fld id="{AA734864-6A9E-7E44-9415-48FCF19FB5B6}" type="slidenum">
              <a:rPr lang="en-US" sz="1200"/>
              <a:pPr/>
              <a:t>6</a:t>
            </a:fld>
            <a:endParaRPr lang="en-US" sz="1200"/>
          </a:p>
        </p:txBody>
      </p:sp>
      <p:sp>
        <p:nvSpPr>
          <p:cNvPr id="23554" name="Rectangle 2"/>
          <p:cNvSpPr>
            <a:spLocks noGrp="1" noRot="1" noChangeAspect="1" noChangeArrowheads="1" noTextEdit="1"/>
          </p:cNvSpPr>
          <p:nvPr>
            <p:ph type="sldImg"/>
          </p:nvPr>
        </p:nvSpPr>
        <p:spPr>
          <a:ln/>
        </p:spPr>
      </p:sp>
      <p:sp>
        <p:nvSpPr>
          <p:cNvPr id="235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fld id="{C648968A-408B-6847-B86D-017A7CC831BE}" type="slidenum">
              <a:rPr lang="en-US" sz="1200"/>
              <a:pPr/>
              <a:t>7</a:t>
            </a:fld>
            <a:endParaRPr lang="en-US" sz="1200"/>
          </a:p>
        </p:txBody>
      </p:sp>
      <p:sp>
        <p:nvSpPr>
          <p:cNvPr id="25602" name="Rectangle 2"/>
          <p:cNvSpPr>
            <a:spLocks noGrp="1" noRot="1" noChangeAspect="1" noChangeArrowheads="1" noTextEdit="1"/>
          </p:cNvSpPr>
          <p:nvPr>
            <p:ph type="sldImg"/>
          </p:nvPr>
        </p:nvSpPr>
        <p:spPr>
          <a:ln/>
        </p:spPr>
      </p:sp>
      <p:sp>
        <p:nvSpPr>
          <p:cNvPr id="256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fld id="{3B708E43-1BCA-A94E-8DC3-E4E59757454C}" type="slidenum">
              <a:rPr lang="en-US" sz="1200"/>
              <a:pPr/>
              <a:t>8</a:t>
            </a:fld>
            <a:endParaRPr lang="en-US" sz="1200"/>
          </a:p>
        </p:txBody>
      </p:sp>
      <p:sp>
        <p:nvSpPr>
          <p:cNvPr id="27650" name="Rectangle 2"/>
          <p:cNvSpPr>
            <a:spLocks noGrp="1" noRot="1" noChangeAspect="1" noChangeArrowheads="1" noTextEdit="1"/>
          </p:cNvSpPr>
          <p:nvPr>
            <p:ph type="sldImg"/>
          </p:nvPr>
        </p:nvSpPr>
        <p:spPr>
          <a:ln/>
        </p:spPr>
      </p:sp>
      <p:sp>
        <p:nvSpPr>
          <p:cNvPr id="276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fld id="{D410A947-23F5-664D-8A61-BAF333834A44}" type="slidenum">
              <a:rPr lang="en-US" sz="1200"/>
              <a:pPr/>
              <a:t>9</a:t>
            </a:fld>
            <a:endParaRPr lang="en-US" sz="1200"/>
          </a:p>
        </p:txBody>
      </p:sp>
      <p:sp>
        <p:nvSpPr>
          <p:cNvPr id="29698" name="Rectangle 2"/>
          <p:cNvSpPr>
            <a:spLocks noGrp="1" noRot="1" noChangeAspect="1" noChangeArrowheads="1" noTextEdit="1"/>
          </p:cNvSpPr>
          <p:nvPr>
            <p:ph type="sldImg"/>
          </p:nvPr>
        </p:nvSpPr>
        <p:spPr>
          <a:ln/>
        </p:spPr>
      </p:sp>
      <p:sp>
        <p:nvSpPr>
          <p:cNvPr id="296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D597E20-89C7-E642-A57A-DEC7D650F267}" type="slidenum">
              <a:rPr lang="en-US"/>
              <a:pPr>
                <a:defRPr/>
              </a:pPr>
              <a:t>‹#›</a:t>
            </a:fld>
            <a:endParaRPr lang="en-US"/>
          </a:p>
        </p:txBody>
      </p:sp>
    </p:spTree>
    <p:extLst>
      <p:ext uri="{BB962C8B-B14F-4D97-AF65-F5344CB8AC3E}">
        <p14:creationId xmlns:p14="http://schemas.microsoft.com/office/powerpoint/2010/main" val="41847617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F3D07BD-EC0C-3C40-AF3D-91FAE3E9ECCC}" type="slidenum">
              <a:rPr lang="en-US"/>
              <a:pPr>
                <a:defRPr/>
              </a:pPr>
              <a:t>‹#›</a:t>
            </a:fld>
            <a:endParaRPr lang="en-US"/>
          </a:p>
        </p:txBody>
      </p:sp>
    </p:spTree>
    <p:extLst>
      <p:ext uri="{BB962C8B-B14F-4D97-AF65-F5344CB8AC3E}">
        <p14:creationId xmlns:p14="http://schemas.microsoft.com/office/powerpoint/2010/main" val="24233089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0176CD5-3E07-C84E-9C78-34203EE3E7CC}" type="slidenum">
              <a:rPr lang="en-US"/>
              <a:pPr>
                <a:defRPr/>
              </a:pPr>
              <a:t>‹#›</a:t>
            </a:fld>
            <a:endParaRPr lang="en-US"/>
          </a:p>
        </p:txBody>
      </p:sp>
    </p:spTree>
    <p:extLst>
      <p:ext uri="{BB962C8B-B14F-4D97-AF65-F5344CB8AC3E}">
        <p14:creationId xmlns:p14="http://schemas.microsoft.com/office/powerpoint/2010/main" val="36128968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A1FAD8F-D631-5F41-ADEF-10D3F4A26B26}" type="slidenum">
              <a:rPr lang="en-US"/>
              <a:pPr>
                <a:defRPr/>
              </a:pPr>
              <a:t>‹#›</a:t>
            </a:fld>
            <a:endParaRPr lang="en-US"/>
          </a:p>
        </p:txBody>
      </p:sp>
    </p:spTree>
    <p:extLst>
      <p:ext uri="{BB962C8B-B14F-4D97-AF65-F5344CB8AC3E}">
        <p14:creationId xmlns:p14="http://schemas.microsoft.com/office/powerpoint/2010/main" val="24833848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8495D1B-9021-DF49-BA6D-4236147D8468}" type="slidenum">
              <a:rPr lang="en-US"/>
              <a:pPr>
                <a:defRPr/>
              </a:pPr>
              <a:t>‹#›</a:t>
            </a:fld>
            <a:endParaRPr lang="en-US"/>
          </a:p>
        </p:txBody>
      </p:sp>
    </p:spTree>
    <p:extLst>
      <p:ext uri="{BB962C8B-B14F-4D97-AF65-F5344CB8AC3E}">
        <p14:creationId xmlns:p14="http://schemas.microsoft.com/office/powerpoint/2010/main" val="37929200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184FB04-DFEF-AF40-91B3-5440BB6C9665}" type="slidenum">
              <a:rPr lang="en-US"/>
              <a:pPr>
                <a:defRPr/>
              </a:pPr>
              <a:t>‹#›</a:t>
            </a:fld>
            <a:endParaRPr lang="en-US"/>
          </a:p>
        </p:txBody>
      </p:sp>
    </p:spTree>
    <p:extLst>
      <p:ext uri="{BB962C8B-B14F-4D97-AF65-F5344CB8AC3E}">
        <p14:creationId xmlns:p14="http://schemas.microsoft.com/office/powerpoint/2010/main" val="28107477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565D180-098C-D342-9781-DCC9D7D240E6}" type="slidenum">
              <a:rPr lang="en-US"/>
              <a:pPr>
                <a:defRPr/>
              </a:pPr>
              <a:t>‹#›</a:t>
            </a:fld>
            <a:endParaRPr lang="en-US"/>
          </a:p>
        </p:txBody>
      </p:sp>
    </p:spTree>
    <p:extLst>
      <p:ext uri="{BB962C8B-B14F-4D97-AF65-F5344CB8AC3E}">
        <p14:creationId xmlns:p14="http://schemas.microsoft.com/office/powerpoint/2010/main" val="39738619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DACD167B-8EEE-7843-9C30-21D3195B414D}" type="slidenum">
              <a:rPr lang="en-US"/>
              <a:pPr>
                <a:defRPr/>
              </a:pPr>
              <a:t>‹#›</a:t>
            </a:fld>
            <a:endParaRPr lang="en-US"/>
          </a:p>
        </p:txBody>
      </p:sp>
    </p:spTree>
    <p:extLst>
      <p:ext uri="{BB962C8B-B14F-4D97-AF65-F5344CB8AC3E}">
        <p14:creationId xmlns:p14="http://schemas.microsoft.com/office/powerpoint/2010/main" val="15644528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E3C5EB0C-CB5D-4546-A77E-17237E8324C3}" type="slidenum">
              <a:rPr lang="en-US"/>
              <a:pPr>
                <a:defRPr/>
              </a:pPr>
              <a:t>‹#›</a:t>
            </a:fld>
            <a:endParaRPr lang="en-US"/>
          </a:p>
        </p:txBody>
      </p:sp>
    </p:spTree>
    <p:extLst>
      <p:ext uri="{BB962C8B-B14F-4D97-AF65-F5344CB8AC3E}">
        <p14:creationId xmlns:p14="http://schemas.microsoft.com/office/powerpoint/2010/main" val="27723130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540E583-F698-794A-A321-6A9B2AD29DB2}" type="slidenum">
              <a:rPr lang="en-US"/>
              <a:pPr>
                <a:defRPr/>
              </a:pPr>
              <a:t>‹#›</a:t>
            </a:fld>
            <a:endParaRPr lang="en-US"/>
          </a:p>
        </p:txBody>
      </p:sp>
    </p:spTree>
    <p:extLst>
      <p:ext uri="{BB962C8B-B14F-4D97-AF65-F5344CB8AC3E}">
        <p14:creationId xmlns:p14="http://schemas.microsoft.com/office/powerpoint/2010/main" val="28666465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DE704DC-842C-164B-BF29-3DBA6994611A}" type="slidenum">
              <a:rPr lang="en-US"/>
              <a:pPr>
                <a:defRPr/>
              </a:pPr>
              <a:t>‹#›</a:t>
            </a:fld>
            <a:endParaRPr lang="en-US"/>
          </a:p>
        </p:txBody>
      </p:sp>
    </p:spTree>
    <p:extLst>
      <p:ext uri="{BB962C8B-B14F-4D97-AF65-F5344CB8AC3E}">
        <p14:creationId xmlns:p14="http://schemas.microsoft.com/office/powerpoint/2010/main" val="294980491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pitchFamily="-108"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pitchFamily="-108"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D8D83F70-4E4D-924D-8571-D52DCB53B08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36" charset="-128"/>
          <a:cs typeface="ＭＳ Ｐゴシック" pitchFamily="36" charset="-128"/>
        </a:defRPr>
      </a:lvl1pPr>
      <a:lvl2pPr algn="ctr" rtl="0" eaLnBrk="0" fontAlgn="base" hangingPunct="0">
        <a:spcBef>
          <a:spcPct val="0"/>
        </a:spcBef>
        <a:spcAft>
          <a:spcPct val="0"/>
        </a:spcAft>
        <a:defRPr sz="4400">
          <a:solidFill>
            <a:schemeClr val="tx2"/>
          </a:solidFill>
          <a:latin typeface="Times" pitchFamily="36" charset="0"/>
          <a:ea typeface="ＭＳ Ｐゴシック" pitchFamily="36" charset="-128"/>
          <a:cs typeface="ＭＳ Ｐゴシック" pitchFamily="36" charset="-128"/>
        </a:defRPr>
      </a:lvl2pPr>
      <a:lvl3pPr algn="ctr" rtl="0" eaLnBrk="0" fontAlgn="base" hangingPunct="0">
        <a:spcBef>
          <a:spcPct val="0"/>
        </a:spcBef>
        <a:spcAft>
          <a:spcPct val="0"/>
        </a:spcAft>
        <a:defRPr sz="4400">
          <a:solidFill>
            <a:schemeClr val="tx2"/>
          </a:solidFill>
          <a:latin typeface="Times" pitchFamily="36" charset="0"/>
          <a:ea typeface="ＭＳ Ｐゴシック" pitchFamily="36" charset="-128"/>
          <a:cs typeface="ＭＳ Ｐゴシック" pitchFamily="36" charset="-128"/>
        </a:defRPr>
      </a:lvl3pPr>
      <a:lvl4pPr algn="ctr" rtl="0" eaLnBrk="0" fontAlgn="base" hangingPunct="0">
        <a:spcBef>
          <a:spcPct val="0"/>
        </a:spcBef>
        <a:spcAft>
          <a:spcPct val="0"/>
        </a:spcAft>
        <a:defRPr sz="4400">
          <a:solidFill>
            <a:schemeClr val="tx2"/>
          </a:solidFill>
          <a:latin typeface="Times" pitchFamily="36" charset="0"/>
          <a:ea typeface="ＭＳ Ｐゴシック" pitchFamily="36" charset="-128"/>
          <a:cs typeface="ＭＳ Ｐゴシック" pitchFamily="36" charset="-128"/>
        </a:defRPr>
      </a:lvl4pPr>
      <a:lvl5pPr algn="ctr" rtl="0" eaLnBrk="0" fontAlgn="base" hangingPunct="0">
        <a:spcBef>
          <a:spcPct val="0"/>
        </a:spcBef>
        <a:spcAft>
          <a:spcPct val="0"/>
        </a:spcAft>
        <a:defRPr sz="4400">
          <a:solidFill>
            <a:schemeClr val="tx2"/>
          </a:solidFill>
          <a:latin typeface="Times" pitchFamily="36" charset="0"/>
          <a:ea typeface="ＭＳ Ｐゴシック" pitchFamily="36" charset="-128"/>
          <a:cs typeface="ＭＳ Ｐゴシック" pitchFamily="36" charset="-128"/>
        </a:defRPr>
      </a:lvl5pPr>
      <a:lvl6pPr marL="457200" algn="ctr" rtl="0" fontAlgn="base">
        <a:spcBef>
          <a:spcPct val="0"/>
        </a:spcBef>
        <a:spcAft>
          <a:spcPct val="0"/>
        </a:spcAft>
        <a:defRPr sz="4400">
          <a:solidFill>
            <a:schemeClr val="tx2"/>
          </a:solidFill>
          <a:latin typeface="Times" pitchFamily="36" charset="0"/>
        </a:defRPr>
      </a:lvl6pPr>
      <a:lvl7pPr marL="914400" algn="ctr" rtl="0" fontAlgn="base">
        <a:spcBef>
          <a:spcPct val="0"/>
        </a:spcBef>
        <a:spcAft>
          <a:spcPct val="0"/>
        </a:spcAft>
        <a:defRPr sz="4400">
          <a:solidFill>
            <a:schemeClr val="tx2"/>
          </a:solidFill>
          <a:latin typeface="Times" pitchFamily="36" charset="0"/>
        </a:defRPr>
      </a:lvl7pPr>
      <a:lvl8pPr marL="1371600" algn="ctr" rtl="0" fontAlgn="base">
        <a:spcBef>
          <a:spcPct val="0"/>
        </a:spcBef>
        <a:spcAft>
          <a:spcPct val="0"/>
        </a:spcAft>
        <a:defRPr sz="4400">
          <a:solidFill>
            <a:schemeClr val="tx2"/>
          </a:solidFill>
          <a:latin typeface="Times" pitchFamily="36" charset="0"/>
        </a:defRPr>
      </a:lvl8pPr>
      <a:lvl9pPr marL="1828800" algn="ctr" rtl="0" fontAlgn="base">
        <a:spcBef>
          <a:spcPct val="0"/>
        </a:spcBef>
        <a:spcAft>
          <a:spcPct val="0"/>
        </a:spcAft>
        <a:defRPr sz="4400">
          <a:solidFill>
            <a:schemeClr val="tx2"/>
          </a:solidFill>
          <a:latin typeface="Times" pitchFamily="36"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36" charset="-128"/>
          <a:cs typeface="ＭＳ Ｐゴシック" pitchFamily="36"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36"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36"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36"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36"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36"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36"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36"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3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jpeg"/></Relationships>
</file>

<file path=ppt/slides/_rels/slide11.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5.jpeg"/><Relationship Id="rId1" Type="http://schemas.openxmlformats.org/officeDocument/2006/relationships/slideLayout" Target="../slideLayouts/slideLayout1.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jpeg"/></Relationships>
</file>

<file path=ppt/slides/_rels/slide15.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6.png"/><Relationship Id="rId1" Type="http://schemas.openxmlformats.org/officeDocument/2006/relationships/slideLayout" Target="../slideLayouts/slideLayout1.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7.png"/><Relationship Id="rId1" Type="http://schemas.openxmlformats.org/officeDocument/2006/relationships/slideLayout" Target="../slideLayouts/slideLayout1.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8.png"/><Relationship Id="rId1" Type="http://schemas.openxmlformats.org/officeDocument/2006/relationships/slideLayout" Target="../slideLayouts/slideLayout1.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9.png"/><Relationship Id="rId1" Type="http://schemas.openxmlformats.org/officeDocument/2006/relationships/slideLayout" Target="../slideLayouts/slideLayout1.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10.jpeg"/><Relationship Id="rId4"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1.jpeg"/></Relationships>
</file>

<file path=ppt/slides/_rels/slide22.xml.rels><?xml version="1.0" encoding="UTF-8" standalone="yes"?>
<Relationships xmlns="http://schemas.openxmlformats.org/package/2006/relationships"><Relationship Id="rId3" Type="http://schemas.openxmlformats.org/officeDocument/2006/relationships/image" Target="../media/image11.jpeg"/><Relationship Id="rId4"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11.jpeg"/><Relationship Id="rId4"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jpeg"/><Relationship Id="rId5" Type="http://schemas.openxmlformats.org/officeDocument/2006/relationships/image" Target="../media/image1.jpeg"/><Relationship Id="rId6" Type="http://schemas.openxmlformats.org/officeDocument/2006/relationships/image" Target="../media/image14.jpeg"/><Relationship Id="rId1" Type="http://schemas.openxmlformats.org/officeDocument/2006/relationships/slideLayout" Target="../slideLayouts/slideLayout1.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image" Target="../media/image13.jpeg"/><Relationship Id="rId4"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image" Target="../media/image15.jpeg"/><Relationship Id="rId4"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image" Target="../media/image16.jpeg"/><Relationship Id="rId4"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1.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1.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jpeg"/></Relationships>
</file>

<file path=ppt/slides/_rels/slide30.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17.png"/><Relationship Id="rId1" Type="http://schemas.openxmlformats.org/officeDocument/2006/relationships/slideLayout" Target="../slideLayouts/slideLayout1.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1.jpeg"/><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32.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1.jpeg"/><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34.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1.jpeg"/><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36.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19.png"/><Relationship Id="rId5"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jpeg"/></Relationships>
</file>

<file path=ppt/slides/_rels/slide40.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2.png"/><Relationship Id="rId5" Type="http://schemas.openxmlformats.org/officeDocument/2006/relationships/image" Target="../media/image23.png"/><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42.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s>
</file>

<file path=ppt/slides/_rels/slide44.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24.png"/><Relationship Id="rId6" Type="http://schemas.openxmlformats.org/officeDocument/2006/relationships/image" Target="../media/image25.png"/><Relationship Id="rId1" Type="http://schemas.openxmlformats.org/officeDocument/2006/relationships/slideLayout" Target="../slideLayouts/slideLayout1.xml"/><Relationship Id="rId2" Type="http://schemas.openxmlformats.org/officeDocument/2006/relationships/notesSlide" Target="../notesSlides/notesSlide3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1.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jpeg"/></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3.jpg"/><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4.jpg"/><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2" descr="EcologyTo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6294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8" name="Rectangle 3"/>
          <p:cNvSpPr>
            <a:spLocks noChangeArrowheads="1"/>
          </p:cNvSpPr>
          <p:nvPr/>
        </p:nvSpPr>
        <p:spPr bwMode="auto">
          <a:xfrm>
            <a:off x="304800" y="685800"/>
            <a:ext cx="4480034"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2000" u="sng" dirty="0">
                <a:latin typeface="Arial"/>
                <a:cs typeface="Arial"/>
              </a:rPr>
              <a:t>8</a:t>
            </a:r>
            <a:r>
              <a:rPr lang="en-US" sz="2000" u="sng" dirty="0" smtClean="0">
                <a:latin typeface="Arial"/>
                <a:cs typeface="Arial"/>
              </a:rPr>
              <a:t>th </a:t>
            </a:r>
            <a:r>
              <a:rPr lang="en-US" sz="2000" u="sng" dirty="0">
                <a:latin typeface="Arial"/>
                <a:cs typeface="Arial"/>
              </a:rPr>
              <a:t>Lecture </a:t>
            </a:r>
            <a:r>
              <a:rPr lang="en-US" sz="2000" u="sng" dirty="0" smtClean="0">
                <a:latin typeface="Arial"/>
                <a:cs typeface="Arial"/>
              </a:rPr>
              <a:t>– October 4, 2016</a:t>
            </a:r>
            <a:endParaRPr lang="en-US" sz="2000" dirty="0">
              <a:latin typeface="Arial"/>
              <a:cs typeface="Arial"/>
            </a:endParaRPr>
          </a:p>
          <a:p>
            <a:pPr marL="222250" indent="-222250"/>
            <a:endParaRPr lang="en-US" sz="2000" dirty="0">
              <a:latin typeface="Arial"/>
              <a:cs typeface="Arial"/>
            </a:endParaRPr>
          </a:p>
          <a:p>
            <a:pPr marL="222250" indent="-222250"/>
            <a:r>
              <a:rPr lang="en-US" sz="2000" dirty="0" smtClean="0">
                <a:latin typeface="Arial"/>
                <a:cs typeface="Arial"/>
              </a:rPr>
              <a:t>--	exam back on Thursday</a:t>
            </a:r>
          </a:p>
          <a:p>
            <a:pPr marL="222250" indent="-222250"/>
            <a:r>
              <a:rPr lang="en-US" sz="2000" dirty="0" smtClean="0">
                <a:latin typeface="Arial"/>
                <a:cs typeface="Arial"/>
              </a:rPr>
              <a:t>-- average was ~ 72</a:t>
            </a:r>
          </a:p>
        </p:txBody>
      </p:sp>
      <p:sp>
        <p:nvSpPr>
          <p:cNvPr id="6" name="Rectangle 1029"/>
          <p:cNvSpPr>
            <a:spLocks noChangeArrowheads="1"/>
          </p:cNvSpPr>
          <p:nvPr/>
        </p:nvSpPr>
        <p:spPr bwMode="auto">
          <a:xfrm>
            <a:off x="304800" y="2125682"/>
            <a:ext cx="3657600"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1800" i="1" dirty="0">
                <a:latin typeface="Arial"/>
                <a:cs typeface="Arial"/>
              </a:rPr>
              <a:t>Friday, October 7, 4:00 pm, 1024 KIN</a:t>
            </a:r>
            <a:r>
              <a:rPr lang="en-US" sz="1800" dirty="0">
                <a:latin typeface="Arial"/>
                <a:cs typeface="Arial"/>
              </a:rPr>
              <a:t>—ECOLOGY AND EVOLUTION </a:t>
            </a:r>
            <a:r>
              <a:rPr lang="en-US" sz="1800" dirty="0" smtClean="0">
                <a:latin typeface="Arial"/>
                <a:cs typeface="Arial"/>
              </a:rPr>
              <a:t>SEMINAR:</a:t>
            </a:r>
          </a:p>
          <a:p>
            <a:endParaRPr lang="en-US" sz="1800" dirty="0">
              <a:latin typeface="Arial"/>
              <a:cs typeface="Arial"/>
            </a:endParaRPr>
          </a:p>
          <a:p>
            <a:r>
              <a:rPr lang="en-US" sz="1800" dirty="0" smtClean="0">
                <a:latin typeface="Arial"/>
                <a:cs typeface="Arial"/>
              </a:rPr>
              <a:t>"</a:t>
            </a:r>
            <a:r>
              <a:rPr lang="en-US" sz="1800" dirty="0">
                <a:latin typeface="Arial"/>
                <a:cs typeface="Arial"/>
              </a:rPr>
              <a:t>Parental care, filial cannibalism, and the evolution of social behavior," </a:t>
            </a:r>
            <a:endParaRPr lang="en-US" sz="1800" dirty="0" smtClean="0">
              <a:latin typeface="Arial"/>
              <a:cs typeface="Arial"/>
            </a:endParaRPr>
          </a:p>
          <a:p>
            <a:endParaRPr lang="en-US" sz="1800" b="1" dirty="0">
              <a:latin typeface="Arial"/>
              <a:cs typeface="Arial"/>
            </a:endParaRPr>
          </a:p>
          <a:p>
            <a:r>
              <a:rPr lang="en-US" sz="1800" b="1" dirty="0" smtClean="0">
                <a:latin typeface="Arial"/>
                <a:cs typeface="Arial"/>
              </a:rPr>
              <a:t>Dr</a:t>
            </a:r>
            <a:r>
              <a:rPr lang="en-US" sz="1800" b="1" dirty="0">
                <a:latin typeface="Arial"/>
                <a:cs typeface="Arial"/>
              </a:rPr>
              <a:t>. Hope </a:t>
            </a:r>
            <a:r>
              <a:rPr lang="en-US" sz="1800" b="1" dirty="0" smtClean="0">
                <a:latin typeface="Arial"/>
                <a:cs typeface="Arial"/>
              </a:rPr>
              <a:t>Klug</a:t>
            </a:r>
            <a:endParaRPr lang="en-US" sz="1800" b="1" dirty="0">
              <a:latin typeface="Arial"/>
              <a:cs typeface="Arial"/>
            </a:endParaRPr>
          </a:p>
          <a:p>
            <a:endParaRPr lang="en-US" sz="1800" b="1" dirty="0" smtClean="0">
              <a:latin typeface="Arial"/>
              <a:cs typeface="Arial"/>
            </a:endParaRPr>
          </a:p>
          <a:p>
            <a:r>
              <a:rPr lang="en-US" sz="1800" b="1" i="1" dirty="0" smtClean="0">
                <a:latin typeface="Arial"/>
                <a:cs typeface="Arial"/>
              </a:rPr>
              <a:t>Department </a:t>
            </a:r>
            <a:r>
              <a:rPr lang="en-US" sz="1800" b="1" i="1" dirty="0">
                <a:latin typeface="Arial"/>
                <a:cs typeface="Arial"/>
              </a:rPr>
              <a:t>of Biology, Geology and Environmental Science, University of </a:t>
            </a:r>
            <a:r>
              <a:rPr lang="en-US" sz="1800" b="1" i="1" dirty="0" smtClean="0">
                <a:latin typeface="Arial"/>
                <a:cs typeface="Arial"/>
              </a:rPr>
              <a:t>Tennessee</a:t>
            </a:r>
            <a:endParaRPr lang="en-US" sz="1800" i="1" dirty="0">
              <a:latin typeface="Arial"/>
              <a:cs typeface="Arial"/>
            </a:endParaRPr>
          </a:p>
        </p:txBody>
      </p:sp>
      <p:pic>
        <p:nvPicPr>
          <p:cNvPr id="3" name="Picture 2"/>
          <p:cNvPicPr>
            <a:picLocks noChangeAspect="1"/>
          </p:cNvPicPr>
          <p:nvPr/>
        </p:nvPicPr>
        <p:blipFill>
          <a:blip r:embed="rId4"/>
          <a:stretch>
            <a:fillRect/>
          </a:stretch>
        </p:blipFill>
        <p:spPr>
          <a:xfrm>
            <a:off x="4041881" y="1219200"/>
            <a:ext cx="5080000" cy="3810000"/>
          </a:xfrm>
          <a:prstGeom prst="rect">
            <a:avLst/>
          </a:prstGeom>
        </p:spPr>
      </p:pic>
      <p:sp>
        <p:nvSpPr>
          <p:cNvPr id="5" name="TextBox 4"/>
          <p:cNvSpPr txBox="1"/>
          <p:nvPr/>
        </p:nvSpPr>
        <p:spPr>
          <a:xfrm>
            <a:off x="4191000" y="5105400"/>
            <a:ext cx="4800600" cy="1200329"/>
          </a:xfrm>
          <a:prstGeom prst="rect">
            <a:avLst/>
          </a:prstGeom>
          <a:noFill/>
        </p:spPr>
        <p:txBody>
          <a:bodyPr wrap="square" rtlCol="0">
            <a:spAutoFit/>
          </a:bodyPr>
          <a:lstStyle/>
          <a:p>
            <a:r>
              <a:rPr lang="en-US" sz="1800" dirty="0" smtClean="0">
                <a:latin typeface="Arial"/>
                <a:cs typeface="Arial"/>
              </a:rPr>
              <a:t>“Why </a:t>
            </a:r>
            <a:r>
              <a:rPr lang="en-US" sz="1800" dirty="0">
                <a:latin typeface="Arial"/>
                <a:cs typeface="Arial"/>
              </a:rPr>
              <a:t>would an animal parent kill and sometimes eat the kids? That's a question that inspires the research of evolutionary biologist Hope Klug.”</a:t>
            </a: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2"/>
          <p:cNvSpPr>
            <a:spLocks noChangeArrowheads="1"/>
          </p:cNvSpPr>
          <p:nvPr/>
        </p:nvSpPr>
        <p:spPr bwMode="auto">
          <a:xfrm>
            <a:off x="914400" y="1474788"/>
            <a:ext cx="762000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spcAft>
                <a:spcPts val="600"/>
              </a:spcAft>
              <a:tabLst>
                <a:tab pos="920750" algn="l"/>
                <a:tab pos="1373188" algn="l"/>
                <a:tab pos="1828800" algn="l"/>
                <a:tab pos="2284413" algn="l"/>
                <a:tab pos="2738438" algn="l"/>
              </a:tabLst>
            </a:pPr>
            <a:r>
              <a:rPr lang="en-US" sz="2000" dirty="0">
                <a:latin typeface="Arial" charset="0"/>
              </a:rPr>
              <a:t>Assumptions of simple </a:t>
            </a:r>
            <a:r>
              <a:rPr lang="en-US" sz="2000" dirty="0" err="1">
                <a:latin typeface="Arial" charset="0"/>
              </a:rPr>
              <a:t>metapopulation</a:t>
            </a:r>
            <a:r>
              <a:rPr lang="en-US" sz="2000" dirty="0">
                <a:latin typeface="Arial" charset="0"/>
              </a:rPr>
              <a:t> model:</a:t>
            </a:r>
          </a:p>
          <a:p>
            <a:pPr algn="l">
              <a:spcAft>
                <a:spcPts val="600"/>
              </a:spcAft>
              <a:tabLst>
                <a:tab pos="920750" algn="l"/>
                <a:tab pos="1373188" algn="l"/>
                <a:tab pos="1828800" algn="l"/>
                <a:tab pos="2284413" algn="l"/>
                <a:tab pos="2738438" algn="l"/>
              </a:tabLst>
            </a:pPr>
            <a:r>
              <a:rPr lang="en-US" sz="2000" dirty="0">
                <a:latin typeface="Arial" charset="0"/>
              </a:rPr>
              <a:t>	--	all patches are the same</a:t>
            </a:r>
          </a:p>
          <a:p>
            <a:pPr algn="l">
              <a:spcAft>
                <a:spcPts val="600"/>
              </a:spcAft>
              <a:tabLst>
                <a:tab pos="920750" algn="l"/>
                <a:tab pos="1373188" algn="l"/>
                <a:tab pos="1828800" algn="l"/>
                <a:tab pos="2284413" algn="l"/>
                <a:tab pos="2738438" algn="l"/>
              </a:tabLst>
            </a:pPr>
            <a:r>
              <a:rPr lang="en-US" sz="2000" dirty="0">
                <a:latin typeface="Arial" charset="0"/>
              </a:rPr>
              <a:t>	--	no spatial structure (all patches are equidistant </a:t>
            </a:r>
          </a:p>
          <a:p>
            <a:pPr algn="l">
              <a:spcAft>
                <a:spcPts val="600"/>
              </a:spcAft>
              <a:tabLst>
                <a:tab pos="920750" algn="l"/>
                <a:tab pos="1373188" algn="l"/>
                <a:tab pos="1828800" algn="l"/>
                <a:tab pos="2284413" algn="l"/>
                <a:tab pos="2738438" algn="l"/>
              </a:tabLst>
            </a:pPr>
            <a:r>
              <a:rPr lang="en-US" sz="2000" dirty="0">
                <a:latin typeface="Arial" charset="0"/>
              </a:rPr>
              <a:t>		from each </a:t>
            </a:r>
            <a:r>
              <a:rPr lang="en-US" sz="2000" dirty="0" smtClean="0">
                <a:latin typeface="Arial" charset="0"/>
              </a:rPr>
              <a:t>other, which is impossible</a:t>
            </a:r>
            <a:r>
              <a:rPr lang="en-US" sz="2000" dirty="0">
                <a:latin typeface="Arial" charset="0"/>
              </a:rPr>
              <a:t>!)</a:t>
            </a:r>
          </a:p>
          <a:p>
            <a:pPr algn="l">
              <a:spcAft>
                <a:spcPts val="600"/>
              </a:spcAft>
              <a:tabLst>
                <a:tab pos="920750" algn="l"/>
                <a:tab pos="1373188" algn="l"/>
                <a:tab pos="1828800" algn="l"/>
                <a:tab pos="2284413" algn="l"/>
                <a:tab pos="2738438" algn="l"/>
              </a:tabLst>
            </a:pPr>
            <a:r>
              <a:rPr lang="en-US" sz="2000" dirty="0">
                <a:latin typeface="Arial" charset="0"/>
              </a:rPr>
              <a:t>	--	no time lags</a:t>
            </a:r>
          </a:p>
          <a:p>
            <a:pPr algn="l">
              <a:spcAft>
                <a:spcPts val="600"/>
              </a:spcAft>
              <a:tabLst>
                <a:tab pos="920750" algn="l"/>
                <a:tab pos="1373188" algn="l"/>
                <a:tab pos="1828800" algn="l"/>
                <a:tab pos="2284413" algn="l"/>
                <a:tab pos="2738438" algn="l"/>
              </a:tabLst>
            </a:pPr>
            <a:r>
              <a:rPr lang="en-US" sz="2000" dirty="0">
                <a:latin typeface="Arial" charset="0"/>
              </a:rPr>
              <a:t>	--	constant  probabilities of </a:t>
            </a:r>
            <a:r>
              <a:rPr lang="en-US" sz="2000" dirty="0">
                <a:solidFill>
                  <a:srgbClr val="FF0000"/>
                </a:solidFill>
                <a:latin typeface="Arial" charset="0"/>
              </a:rPr>
              <a:t>patch extinction (</a:t>
            </a:r>
            <a:r>
              <a:rPr lang="en-US" dirty="0">
                <a:solidFill>
                  <a:srgbClr val="FF0000"/>
                </a:solidFill>
                <a:latin typeface="Symbol" charset="0"/>
                <a:cs typeface="Symbol" charset="0"/>
              </a:rPr>
              <a:t>e</a:t>
            </a:r>
            <a:r>
              <a:rPr lang="en-US" sz="2000" dirty="0">
                <a:solidFill>
                  <a:srgbClr val="FF0000"/>
                </a:solidFill>
                <a:latin typeface="Arial" charset="0"/>
                <a:cs typeface="Symbol" charset="0"/>
              </a:rPr>
              <a:t>) and </a:t>
            </a:r>
          </a:p>
          <a:p>
            <a:pPr algn="l">
              <a:spcAft>
                <a:spcPts val="600"/>
              </a:spcAft>
              <a:tabLst>
                <a:tab pos="920750" algn="l"/>
                <a:tab pos="1373188" algn="l"/>
                <a:tab pos="1828800" algn="l"/>
                <a:tab pos="2284413" algn="l"/>
                <a:tab pos="2738438" algn="l"/>
              </a:tabLst>
            </a:pPr>
            <a:r>
              <a:rPr lang="en-US" sz="2000" dirty="0">
                <a:solidFill>
                  <a:srgbClr val="FF0000"/>
                </a:solidFill>
                <a:latin typeface="Arial" charset="0"/>
                <a:cs typeface="Symbol" charset="0"/>
              </a:rPr>
              <a:t>		colonization (</a:t>
            </a:r>
            <a:r>
              <a:rPr lang="en-US" sz="2000" i="1" dirty="0">
                <a:solidFill>
                  <a:srgbClr val="FF0000"/>
                </a:solidFill>
                <a:latin typeface="Arial" charset="0"/>
                <a:cs typeface="Symbol" charset="0"/>
              </a:rPr>
              <a:t>c</a:t>
            </a:r>
            <a:r>
              <a:rPr lang="en-US" sz="2000" dirty="0">
                <a:solidFill>
                  <a:srgbClr val="FF0000"/>
                </a:solidFill>
                <a:latin typeface="Arial" charset="0"/>
                <a:cs typeface="Symbol" charset="0"/>
              </a:rPr>
              <a:t>)</a:t>
            </a:r>
          </a:p>
          <a:p>
            <a:pPr algn="l">
              <a:spcAft>
                <a:spcPts val="600"/>
              </a:spcAft>
              <a:tabLst>
                <a:tab pos="920750" algn="l"/>
                <a:tab pos="1373188" algn="l"/>
                <a:tab pos="1828800" algn="l"/>
                <a:tab pos="2284413" algn="l"/>
                <a:tab pos="2738438" algn="l"/>
              </a:tabLst>
            </a:pPr>
            <a:r>
              <a:rPr lang="en-US" sz="2000" dirty="0">
                <a:latin typeface="Arial" charset="0"/>
                <a:cs typeface="Symbol" charset="0"/>
              </a:rPr>
              <a:t>	--	sufficient migration that it affects </a:t>
            </a:r>
            <a:r>
              <a:rPr lang="en-US" sz="2000" i="1" dirty="0">
                <a:solidFill>
                  <a:srgbClr val="FF0000"/>
                </a:solidFill>
                <a:latin typeface="Arial" charset="0"/>
                <a:cs typeface="Symbol" charset="0"/>
              </a:rPr>
              <a:t>c</a:t>
            </a:r>
            <a:r>
              <a:rPr lang="en-US" sz="2000" dirty="0">
                <a:latin typeface="Arial" charset="0"/>
                <a:cs typeface="Symbol" charset="0"/>
              </a:rPr>
              <a:t> and </a:t>
            </a:r>
            <a:r>
              <a:rPr lang="en-US" dirty="0">
                <a:solidFill>
                  <a:srgbClr val="FF0000"/>
                </a:solidFill>
                <a:latin typeface="Symbol" charset="0"/>
                <a:cs typeface="Symbol" charset="0"/>
              </a:rPr>
              <a:t>e</a:t>
            </a:r>
            <a:endParaRPr lang="en-US" sz="2000" dirty="0">
              <a:latin typeface="Arial" charset="0"/>
              <a:cs typeface="Symbol" charset="0"/>
            </a:endParaRPr>
          </a:p>
          <a:p>
            <a:pPr algn="l">
              <a:spcAft>
                <a:spcPts val="600"/>
              </a:spcAft>
              <a:tabLst>
                <a:tab pos="920750" algn="l"/>
                <a:tab pos="1373188" algn="l"/>
                <a:tab pos="1828800" algn="l"/>
                <a:tab pos="2284413" algn="l"/>
                <a:tab pos="2738438" algn="l"/>
              </a:tabLst>
            </a:pPr>
            <a:r>
              <a:rPr lang="en-US" sz="2000" dirty="0">
                <a:latin typeface="Arial" charset="0"/>
                <a:cs typeface="Symbol" charset="0"/>
              </a:rPr>
              <a:t>	--	a large number of patches</a:t>
            </a:r>
          </a:p>
        </p:txBody>
      </p:sp>
      <p:sp>
        <p:nvSpPr>
          <p:cNvPr id="30722" name="Rectangle 3"/>
          <p:cNvSpPr>
            <a:spLocks noChangeArrowheads="1"/>
          </p:cNvSpPr>
          <p:nvPr/>
        </p:nvSpPr>
        <p:spPr bwMode="auto">
          <a:xfrm>
            <a:off x="9169400" y="61817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endParaRPr lang="en-US"/>
          </a:p>
        </p:txBody>
      </p:sp>
      <p:pic>
        <p:nvPicPr>
          <p:cNvPr id="30723" name="Picture 4" descr="EcologyTo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6294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0724" name="Group 6"/>
          <p:cNvGrpSpPr>
            <a:grpSpLocks/>
          </p:cNvGrpSpPr>
          <p:nvPr/>
        </p:nvGrpSpPr>
        <p:grpSpPr bwMode="auto">
          <a:xfrm>
            <a:off x="7620000" y="228600"/>
            <a:ext cx="914400" cy="1524000"/>
            <a:chOff x="304800" y="3124200"/>
            <a:chExt cx="1600200" cy="3048000"/>
          </a:xfrm>
        </p:grpSpPr>
        <p:sp>
          <p:nvSpPr>
            <p:cNvPr id="30725" name="Oval 7"/>
            <p:cNvSpPr>
              <a:spLocks noChangeArrowheads="1"/>
            </p:cNvSpPr>
            <p:nvPr/>
          </p:nvSpPr>
          <p:spPr bwMode="auto">
            <a:xfrm>
              <a:off x="609600" y="3124200"/>
              <a:ext cx="533400" cy="533400"/>
            </a:xfrm>
            <a:prstGeom prst="ellipse">
              <a:avLst/>
            </a:prstGeom>
            <a:solidFill>
              <a:schemeClr val="accent1"/>
            </a:solidFill>
            <a:ln w="9525">
              <a:solidFill>
                <a:schemeClr val="tx1"/>
              </a:solidFill>
              <a:round/>
              <a:headEnd/>
              <a:tailEnd/>
            </a:ln>
          </p:spPr>
          <p:txBody>
            <a:bodyPr/>
            <a:lstStyle/>
            <a:p>
              <a:pPr algn="l"/>
              <a:endParaRPr lang="en-US"/>
            </a:p>
          </p:txBody>
        </p:sp>
        <p:sp>
          <p:nvSpPr>
            <p:cNvPr id="30726" name="Oval 8"/>
            <p:cNvSpPr>
              <a:spLocks noChangeArrowheads="1"/>
            </p:cNvSpPr>
            <p:nvPr/>
          </p:nvSpPr>
          <p:spPr bwMode="auto">
            <a:xfrm>
              <a:off x="1371600" y="4343400"/>
              <a:ext cx="533400" cy="533400"/>
            </a:xfrm>
            <a:prstGeom prst="ellipse">
              <a:avLst/>
            </a:prstGeom>
            <a:solidFill>
              <a:schemeClr val="accent1"/>
            </a:solidFill>
            <a:ln w="9525">
              <a:solidFill>
                <a:schemeClr val="tx1"/>
              </a:solidFill>
              <a:round/>
              <a:headEnd/>
              <a:tailEnd/>
            </a:ln>
          </p:spPr>
          <p:txBody>
            <a:bodyPr/>
            <a:lstStyle/>
            <a:p>
              <a:pPr algn="l"/>
              <a:endParaRPr lang="en-US"/>
            </a:p>
          </p:txBody>
        </p:sp>
        <p:sp>
          <p:nvSpPr>
            <p:cNvPr id="30727" name="Oval 9"/>
            <p:cNvSpPr>
              <a:spLocks noChangeArrowheads="1"/>
            </p:cNvSpPr>
            <p:nvPr/>
          </p:nvSpPr>
          <p:spPr bwMode="auto">
            <a:xfrm>
              <a:off x="1066800" y="5638800"/>
              <a:ext cx="533400" cy="533400"/>
            </a:xfrm>
            <a:prstGeom prst="ellipse">
              <a:avLst/>
            </a:prstGeom>
            <a:solidFill>
              <a:schemeClr val="accent1"/>
            </a:solidFill>
            <a:ln w="9525">
              <a:solidFill>
                <a:schemeClr val="tx1"/>
              </a:solidFill>
              <a:round/>
              <a:headEnd/>
              <a:tailEnd/>
            </a:ln>
          </p:spPr>
          <p:txBody>
            <a:bodyPr/>
            <a:lstStyle/>
            <a:p>
              <a:pPr algn="l"/>
              <a:endParaRPr lang="en-US"/>
            </a:p>
          </p:txBody>
        </p:sp>
        <p:sp>
          <p:nvSpPr>
            <p:cNvPr id="30728" name="Oval 10"/>
            <p:cNvSpPr>
              <a:spLocks noChangeArrowheads="1"/>
            </p:cNvSpPr>
            <p:nvPr/>
          </p:nvSpPr>
          <p:spPr bwMode="auto">
            <a:xfrm>
              <a:off x="304800" y="4572000"/>
              <a:ext cx="533400" cy="533400"/>
            </a:xfrm>
            <a:prstGeom prst="ellipse">
              <a:avLst/>
            </a:prstGeom>
            <a:solidFill>
              <a:schemeClr val="accent1"/>
            </a:solidFill>
            <a:ln w="9525">
              <a:solidFill>
                <a:schemeClr val="tx1"/>
              </a:solidFill>
              <a:round/>
              <a:headEnd/>
              <a:tailEnd/>
            </a:ln>
          </p:spPr>
          <p:txBody>
            <a:bodyPr/>
            <a:lstStyle/>
            <a:p>
              <a:pPr algn="l"/>
              <a:endParaRPr lang="en-US"/>
            </a:p>
          </p:txBody>
        </p:sp>
        <p:cxnSp>
          <p:nvCxnSpPr>
            <p:cNvPr id="30729" name="Straight Arrow Connector 11"/>
            <p:cNvCxnSpPr>
              <a:cxnSpLocks noChangeShapeType="1"/>
              <a:stCxn id="30728" idx="0"/>
              <a:endCxn id="30725" idx="3"/>
            </p:cNvCxnSpPr>
            <p:nvPr/>
          </p:nvCxnSpPr>
          <p:spPr bwMode="auto">
            <a:xfrm rot="5400000" flipH="1" flipV="1">
              <a:off x="133350" y="4017636"/>
              <a:ext cx="992515" cy="116215"/>
            </a:xfrm>
            <a:prstGeom prst="straightConnector1">
              <a:avLst/>
            </a:prstGeom>
            <a:noFill/>
            <a:ln w="9525">
              <a:solidFill>
                <a:schemeClr val="tx1"/>
              </a:solidFill>
              <a:round/>
              <a:headEnd type="arrow" w="med" len="med"/>
              <a:tailEnd type="arrow" w="med" len="med"/>
            </a:ln>
            <a:extLst>
              <a:ext uri="{909E8E84-426E-40dd-AFC4-6F175D3DCCD1}">
                <a14:hiddenFill xmlns:a14="http://schemas.microsoft.com/office/drawing/2010/main">
                  <a:noFill/>
                </a14:hiddenFill>
              </a:ext>
            </a:extLst>
          </p:spPr>
        </p:cxnSp>
        <p:cxnSp>
          <p:nvCxnSpPr>
            <p:cNvPr id="30730" name="Straight Arrow Connector 12"/>
            <p:cNvCxnSpPr>
              <a:cxnSpLocks noChangeShapeType="1"/>
              <a:stCxn id="30726" idx="0"/>
              <a:endCxn id="30725" idx="5"/>
            </p:cNvCxnSpPr>
            <p:nvPr/>
          </p:nvCxnSpPr>
          <p:spPr bwMode="auto">
            <a:xfrm rot="16200000" flipV="1">
              <a:off x="969636" y="3674735"/>
              <a:ext cx="763915" cy="573415"/>
            </a:xfrm>
            <a:prstGeom prst="straightConnector1">
              <a:avLst/>
            </a:prstGeom>
            <a:noFill/>
            <a:ln w="9525">
              <a:solidFill>
                <a:schemeClr val="tx1"/>
              </a:solidFill>
              <a:round/>
              <a:headEnd type="arrow" w="med" len="med"/>
              <a:tailEnd type="arrow" w="med" len="med"/>
            </a:ln>
            <a:extLst>
              <a:ext uri="{909E8E84-426E-40dd-AFC4-6F175D3DCCD1}">
                <a14:hiddenFill xmlns:a14="http://schemas.microsoft.com/office/drawing/2010/main">
                  <a:noFill/>
                </a14:hiddenFill>
              </a:ext>
            </a:extLst>
          </p:spPr>
        </p:cxnSp>
        <p:cxnSp>
          <p:nvCxnSpPr>
            <p:cNvPr id="30731" name="Straight Arrow Connector 13"/>
            <p:cNvCxnSpPr>
              <a:cxnSpLocks noChangeShapeType="1"/>
              <a:stCxn id="30728" idx="5"/>
              <a:endCxn id="30727" idx="1"/>
            </p:cNvCxnSpPr>
            <p:nvPr/>
          </p:nvCxnSpPr>
          <p:spPr bwMode="auto">
            <a:xfrm rot="16200000" flipH="1">
              <a:off x="607685" y="5179685"/>
              <a:ext cx="689630" cy="384830"/>
            </a:xfrm>
            <a:prstGeom prst="straightConnector1">
              <a:avLst/>
            </a:prstGeom>
            <a:noFill/>
            <a:ln w="9525">
              <a:solidFill>
                <a:schemeClr val="tx1"/>
              </a:solidFill>
              <a:round/>
              <a:headEnd type="arrow" w="med" len="med"/>
              <a:tailEnd type="arrow" w="med" len="med"/>
            </a:ln>
            <a:extLst>
              <a:ext uri="{909E8E84-426E-40dd-AFC4-6F175D3DCCD1}">
                <a14:hiddenFill xmlns:a14="http://schemas.microsoft.com/office/drawing/2010/main">
                  <a:noFill/>
                </a14:hiddenFill>
              </a:ext>
            </a:extLst>
          </p:spPr>
        </p:cxnSp>
        <p:cxnSp>
          <p:nvCxnSpPr>
            <p:cNvPr id="30732" name="Straight Arrow Connector 14"/>
            <p:cNvCxnSpPr>
              <a:cxnSpLocks noChangeShapeType="1"/>
              <a:stCxn id="30727" idx="7"/>
              <a:endCxn id="30726" idx="4"/>
            </p:cNvCxnSpPr>
            <p:nvPr/>
          </p:nvCxnSpPr>
          <p:spPr bwMode="auto">
            <a:xfrm rot="5400000" flipH="1" flipV="1">
              <a:off x="1160135" y="5238751"/>
              <a:ext cx="840115" cy="116215"/>
            </a:xfrm>
            <a:prstGeom prst="straightConnector1">
              <a:avLst/>
            </a:prstGeom>
            <a:noFill/>
            <a:ln w="9525">
              <a:solidFill>
                <a:schemeClr val="tx1"/>
              </a:solidFill>
              <a:round/>
              <a:headEnd type="arrow" w="med" len="med"/>
              <a:tailEnd type="arrow" w="med" len="med"/>
            </a:ln>
            <a:extLst>
              <a:ext uri="{909E8E84-426E-40dd-AFC4-6F175D3DCCD1}">
                <a14:hiddenFill xmlns:a14="http://schemas.microsoft.com/office/drawing/2010/main">
                  <a:noFill/>
                </a14:hiddenFill>
              </a:ext>
            </a:extLst>
          </p:spPr>
        </p:cxnSp>
        <p:cxnSp>
          <p:nvCxnSpPr>
            <p:cNvPr id="30733" name="Straight Arrow Connector 15"/>
            <p:cNvCxnSpPr>
              <a:cxnSpLocks noChangeShapeType="1"/>
              <a:stCxn id="30727" idx="0"/>
              <a:endCxn id="30725" idx="4"/>
            </p:cNvCxnSpPr>
            <p:nvPr/>
          </p:nvCxnSpPr>
          <p:spPr bwMode="auto">
            <a:xfrm rot="16200000" flipV="1">
              <a:off x="114300" y="4419600"/>
              <a:ext cx="1981200" cy="457200"/>
            </a:xfrm>
            <a:prstGeom prst="straightConnector1">
              <a:avLst/>
            </a:prstGeom>
            <a:noFill/>
            <a:ln w="9525">
              <a:solidFill>
                <a:schemeClr val="tx1"/>
              </a:solidFill>
              <a:round/>
              <a:headEnd type="arrow" w="med" len="med"/>
              <a:tailEnd type="arrow" w="med" len="med"/>
            </a:ln>
            <a:extLst>
              <a:ext uri="{909E8E84-426E-40dd-AFC4-6F175D3DCCD1}">
                <a14:hiddenFill xmlns:a14="http://schemas.microsoft.com/office/drawing/2010/main">
                  <a:noFill/>
                </a14:hiddenFill>
              </a:ext>
            </a:extLst>
          </p:spPr>
        </p:cxnSp>
        <p:cxnSp>
          <p:nvCxnSpPr>
            <p:cNvPr id="30734" name="Straight Arrow Connector 16"/>
            <p:cNvCxnSpPr>
              <a:cxnSpLocks noChangeShapeType="1"/>
              <a:stCxn id="30728" idx="7"/>
              <a:endCxn id="30726" idx="2"/>
            </p:cNvCxnSpPr>
            <p:nvPr/>
          </p:nvCxnSpPr>
          <p:spPr bwMode="auto">
            <a:xfrm rot="5400000" flipH="1" flipV="1">
              <a:off x="1045835" y="4324351"/>
              <a:ext cx="40015" cy="611515"/>
            </a:xfrm>
            <a:prstGeom prst="straightConnector1">
              <a:avLst/>
            </a:prstGeom>
            <a:noFill/>
            <a:ln w="9525">
              <a:solidFill>
                <a:schemeClr val="tx1"/>
              </a:solidFill>
              <a:round/>
              <a:headEnd type="arrow" w="med" len="med"/>
              <a:tailEnd type="arrow" w="med" len="med"/>
            </a:ln>
            <a:extLst>
              <a:ext uri="{909E8E84-426E-40dd-AFC4-6F175D3DCCD1}">
                <a14:hiddenFill xmlns:a14="http://schemas.microsoft.com/office/drawing/2010/main">
                  <a:noFill/>
                </a14:hiddenFill>
              </a:ext>
            </a:extLst>
          </p:spPr>
        </p:cxnSp>
      </p:grpSp>
    </p:spTree>
    <p:extLst>
      <p:ext uri="{BB962C8B-B14F-4D97-AF65-F5344CB8AC3E}">
        <p14:creationId xmlns:p14="http://schemas.microsoft.com/office/powerpoint/2010/main" val="800914178"/>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3"/>
          <p:cNvSpPr>
            <a:spLocks noChangeArrowheads="1"/>
          </p:cNvSpPr>
          <p:nvPr/>
        </p:nvSpPr>
        <p:spPr bwMode="auto">
          <a:xfrm>
            <a:off x="381000" y="1184275"/>
            <a:ext cx="7620000"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indent="458788" algn="l">
              <a:spcAft>
                <a:spcPts val="600"/>
              </a:spcAft>
              <a:tabLst>
                <a:tab pos="920750" algn="l"/>
                <a:tab pos="1373188" algn="l"/>
                <a:tab pos="1828800" algn="l"/>
                <a:tab pos="2284413" algn="l"/>
                <a:tab pos="2738438" algn="l"/>
              </a:tabLst>
            </a:pPr>
            <a:r>
              <a:rPr lang="en-US" sz="2000">
                <a:solidFill>
                  <a:srgbClr val="000000"/>
                </a:solidFill>
                <a:latin typeface="Arial" charset="0"/>
              </a:rPr>
              <a:t>We can determine the equilibrium number of patches that we might expect </a:t>
            </a:r>
            <a:r>
              <a:rPr lang="ja-JP" altLang="en-US" sz="2000">
                <a:solidFill>
                  <a:srgbClr val="000000"/>
                </a:solidFill>
                <a:latin typeface="Arial" charset="0"/>
              </a:rPr>
              <a:t>“</a:t>
            </a:r>
            <a:r>
              <a:rPr lang="en-US" altLang="ja-JP" sz="2000">
                <a:solidFill>
                  <a:srgbClr val="000000"/>
                </a:solidFill>
                <a:latin typeface="Arial" charset="0"/>
              </a:rPr>
              <a:t>on average</a:t>
            </a:r>
            <a:r>
              <a:rPr lang="ja-JP" altLang="en-US" sz="2000">
                <a:solidFill>
                  <a:srgbClr val="000000"/>
                </a:solidFill>
                <a:latin typeface="Arial" charset="0"/>
              </a:rPr>
              <a:t>”</a:t>
            </a:r>
            <a:r>
              <a:rPr lang="en-US" altLang="ja-JP" sz="2000">
                <a:solidFill>
                  <a:srgbClr val="000000"/>
                </a:solidFill>
                <a:latin typeface="Arial" charset="0"/>
              </a:rPr>
              <a:t> by understanding the balance between colonization and extinction.</a:t>
            </a:r>
          </a:p>
          <a:p>
            <a:pPr indent="458788" algn="l">
              <a:spcAft>
                <a:spcPts val="600"/>
              </a:spcAft>
              <a:tabLst>
                <a:tab pos="920750" algn="l"/>
                <a:tab pos="1373188" algn="l"/>
                <a:tab pos="1828800" algn="l"/>
                <a:tab pos="2284413" algn="l"/>
                <a:tab pos="2738438" algn="l"/>
              </a:tabLst>
            </a:pPr>
            <a:r>
              <a:rPr lang="en-US" sz="2000">
                <a:solidFill>
                  <a:srgbClr val="000000"/>
                </a:solidFill>
                <a:latin typeface="Arial" charset="0"/>
              </a:rPr>
              <a:t>What is important for you to remember is that, given enough time and constant rates of patch colonization and extinction, the number of occupied patches at any given time will stabilize.</a:t>
            </a:r>
          </a:p>
        </p:txBody>
      </p:sp>
      <p:pic>
        <p:nvPicPr>
          <p:cNvPr id="32770" name="Picture 6" descr="EcologyTo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6294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2771" name="Group 5"/>
          <p:cNvGrpSpPr>
            <a:grpSpLocks/>
          </p:cNvGrpSpPr>
          <p:nvPr/>
        </p:nvGrpSpPr>
        <p:grpSpPr bwMode="auto">
          <a:xfrm>
            <a:off x="7620000" y="228600"/>
            <a:ext cx="914400" cy="1524000"/>
            <a:chOff x="304800" y="3124200"/>
            <a:chExt cx="1600200" cy="3048000"/>
          </a:xfrm>
        </p:grpSpPr>
        <p:sp>
          <p:nvSpPr>
            <p:cNvPr id="32773" name="Oval 6"/>
            <p:cNvSpPr>
              <a:spLocks noChangeArrowheads="1"/>
            </p:cNvSpPr>
            <p:nvPr/>
          </p:nvSpPr>
          <p:spPr bwMode="auto">
            <a:xfrm>
              <a:off x="609600" y="3124200"/>
              <a:ext cx="533400" cy="533400"/>
            </a:xfrm>
            <a:prstGeom prst="ellipse">
              <a:avLst/>
            </a:prstGeom>
            <a:solidFill>
              <a:schemeClr val="accent1"/>
            </a:solidFill>
            <a:ln w="9525">
              <a:solidFill>
                <a:schemeClr val="tx1"/>
              </a:solidFill>
              <a:round/>
              <a:headEnd/>
              <a:tailEnd/>
            </a:ln>
          </p:spPr>
          <p:txBody>
            <a:bodyPr/>
            <a:lstStyle/>
            <a:p>
              <a:pPr algn="l"/>
              <a:endParaRPr lang="en-US"/>
            </a:p>
          </p:txBody>
        </p:sp>
        <p:sp>
          <p:nvSpPr>
            <p:cNvPr id="32774" name="Oval 7"/>
            <p:cNvSpPr>
              <a:spLocks noChangeArrowheads="1"/>
            </p:cNvSpPr>
            <p:nvPr/>
          </p:nvSpPr>
          <p:spPr bwMode="auto">
            <a:xfrm>
              <a:off x="1371600" y="4343400"/>
              <a:ext cx="533400" cy="533400"/>
            </a:xfrm>
            <a:prstGeom prst="ellipse">
              <a:avLst/>
            </a:prstGeom>
            <a:solidFill>
              <a:schemeClr val="accent1"/>
            </a:solidFill>
            <a:ln w="9525">
              <a:solidFill>
                <a:schemeClr val="tx1"/>
              </a:solidFill>
              <a:round/>
              <a:headEnd/>
              <a:tailEnd/>
            </a:ln>
          </p:spPr>
          <p:txBody>
            <a:bodyPr/>
            <a:lstStyle/>
            <a:p>
              <a:pPr algn="l"/>
              <a:endParaRPr lang="en-US"/>
            </a:p>
          </p:txBody>
        </p:sp>
        <p:sp>
          <p:nvSpPr>
            <p:cNvPr id="32775" name="Oval 8"/>
            <p:cNvSpPr>
              <a:spLocks noChangeArrowheads="1"/>
            </p:cNvSpPr>
            <p:nvPr/>
          </p:nvSpPr>
          <p:spPr bwMode="auto">
            <a:xfrm>
              <a:off x="1066800" y="5638800"/>
              <a:ext cx="533400" cy="533400"/>
            </a:xfrm>
            <a:prstGeom prst="ellipse">
              <a:avLst/>
            </a:prstGeom>
            <a:solidFill>
              <a:schemeClr val="accent1"/>
            </a:solidFill>
            <a:ln w="9525">
              <a:solidFill>
                <a:schemeClr val="tx1"/>
              </a:solidFill>
              <a:round/>
              <a:headEnd/>
              <a:tailEnd/>
            </a:ln>
          </p:spPr>
          <p:txBody>
            <a:bodyPr/>
            <a:lstStyle/>
            <a:p>
              <a:pPr algn="l"/>
              <a:endParaRPr lang="en-US"/>
            </a:p>
          </p:txBody>
        </p:sp>
        <p:sp>
          <p:nvSpPr>
            <p:cNvPr id="32776" name="Oval 9"/>
            <p:cNvSpPr>
              <a:spLocks noChangeArrowheads="1"/>
            </p:cNvSpPr>
            <p:nvPr/>
          </p:nvSpPr>
          <p:spPr bwMode="auto">
            <a:xfrm>
              <a:off x="304800" y="4572000"/>
              <a:ext cx="533400" cy="533400"/>
            </a:xfrm>
            <a:prstGeom prst="ellipse">
              <a:avLst/>
            </a:prstGeom>
            <a:solidFill>
              <a:schemeClr val="accent1"/>
            </a:solidFill>
            <a:ln w="9525">
              <a:solidFill>
                <a:schemeClr val="tx1"/>
              </a:solidFill>
              <a:round/>
              <a:headEnd/>
              <a:tailEnd/>
            </a:ln>
          </p:spPr>
          <p:txBody>
            <a:bodyPr/>
            <a:lstStyle/>
            <a:p>
              <a:pPr algn="l"/>
              <a:endParaRPr lang="en-US"/>
            </a:p>
          </p:txBody>
        </p:sp>
        <p:cxnSp>
          <p:nvCxnSpPr>
            <p:cNvPr id="32777" name="Straight Arrow Connector 10"/>
            <p:cNvCxnSpPr>
              <a:cxnSpLocks noChangeShapeType="1"/>
              <a:stCxn id="32776" idx="0"/>
              <a:endCxn id="32773" idx="3"/>
            </p:cNvCxnSpPr>
            <p:nvPr/>
          </p:nvCxnSpPr>
          <p:spPr bwMode="auto">
            <a:xfrm rot="5400000" flipH="1" flipV="1">
              <a:off x="133350" y="4017636"/>
              <a:ext cx="992515" cy="116215"/>
            </a:xfrm>
            <a:prstGeom prst="straightConnector1">
              <a:avLst/>
            </a:prstGeom>
            <a:noFill/>
            <a:ln w="9525">
              <a:solidFill>
                <a:schemeClr val="tx1"/>
              </a:solidFill>
              <a:round/>
              <a:headEnd type="arrow" w="med" len="med"/>
              <a:tailEnd type="arrow" w="med" len="med"/>
            </a:ln>
            <a:extLst>
              <a:ext uri="{909E8E84-426E-40dd-AFC4-6F175D3DCCD1}">
                <a14:hiddenFill xmlns:a14="http://schemas.microsoft.com/office/drawing/2010/main">
                  <a:noFill/>
                </a14:hiddenFill>
              </a:ext>
            </a:extLst>
          </p:spPr>
        </p:cxnSp>
        <p:cxnSp>
          <p:nvCxnSpPr>
            <p:cNvPr id="32778" name="Straight Arrow Connector 11"/>
            <p:cNvCxnSpPr>
              <a:cxnSpLocks noChangeShapeType="1"/>
              <a:stCxn id="32774" idx="0"/>
              <a:endCxn id="32773" idx="5"/>
            </p:cNvCxnSpPr>
            <p:nvPr/>
          </p:nvCxnSpPr>
          <p:spPr bwMode="auto">
            <a:xfrm rot="16200000" flipV="1">
              <a:off x="969636" y="3674735"/>
              <a:ext cx="763915" cy="573415"/>
            </a:xfrm>
            <a:prstGeom prst="straightConnector1">
              <a:avLst/>
            </a:prstGeom>
            <a:noFill/>
            <a:ln w="9525">
              <a:solidFill>
                <a:schemeClr val="tx1"/>
              </a:solidFill>
              <a:round/>
              <a:headEnd type="arrow" w="med" len="med"/>
              <a:tailEnd type="arrow" w="med" len="med"/>
            </a:ln>
            <a:extLst>
              <a:ext uri="{909E8E84-426E-40dd-AFC4-6F175D3DCCD1}">
                <a14:hiddenFill xmlns:a14="http://schemas.microsoft.com/office/drawing/2010/main">
                  <a:noFill/>
                </a14:hiddenFill>
              </a:ext>
            </a:extLst>
          </p:spPr>
        </p:cxnSp>
        <p:cxnSp>
          <p:nvCxnSpPr>
            <p:cNvPr id="32779" name="Straight Arrow Connector 12"/>
            <p:cNvCxnSpPr>
              <a:cxnSpLocks noChangeShapeType="1"/>
              <a:stCxn id="32776" idx="5"/>
              <a:endCxn id="32775" idx="1"/>
            </p:cNvCxnSpPr>
            <p:nvPr/>
          </p:nvCxnSpPr>
          <p:spPr bwMode="auto">
            <a:xfrm rot="16200000" flipH="1">
              <a:off x="607685" y="5179685"/>
              <a:ext cx="689630" cy="384830"/>
            </a:xfrm>
            <a:prstGeom prst="straightConnector1">
              <a:avLst/>
            </a:prstGeom>
            <a:noFill/>
            <a:ln w="9525">
              <a:solidFill>
                <a:schemeClr val="tx1"/>
              </a:solidFill>
              <a:round/>
              <a:headEnd type="arrow" w="med" len="med"/>
              <a:tailEnd type="arrow" w="med" len="med"/>
            </a:ln>
            <a:extLst>
              <a:ext uri="{909E8E84-426E-40dd-AFC4-6F175D3DCCD1}">
                <a14:hiddenFill xmlns:a14="http://schemas.microsoft.com/office/drawing/2010/main">
                  <a:noFill/>
                </a14:hiddenFill>
              </a:ext>
            </a:extLst>
          </p:spPr>
        </p:cxnSp>
        <p:cxnSp>
          <p:nvCxnSpPr>
            <p:cNvPr id="32780" name="Straight Arrow Connector 13"/>
            <p:cNvCxnSpPr>
              <a:cxnSpLocks noChangeShapeType="1"/>
              <a:stCxn id="32775" idx="7"/>
              <a:endCxn id="32774" idx="4"/>
            </p:cNvCxnSpPr>
            <p:nvPr/>
          </p:nvCxnSpPr>
          <p:spPr bwMode="auto">
            <a:xfrm rot="5400000" flipH="1" flipV="1">
              <a:off x="1160135" y="5238751"/>
              <a:ext cx="840115" cy="116215"/>
            </a:xfrm>
            <a:prstGeom prst="straightConnector1">
              <a:avLst/>
            </a:prstGeom>
            <a:noFill/>
            <a:ln w="9525">
              <a:solidFill>
                <a:schemeClr val="tx1"/>
              </a:solidFill>
              <a:round/>
              <a:headEnd type="arrow" w="med" len="med"/>
              <a:tailEnd type="arrow" w="med" len="med"/>
            </a:ln>
            <a:extLst>
              <a:ext uri="{909E8E84-426E-40dd-AFC4-6F175D3DCCD1}">
                <a14:hiddenFill xmlns:a14="http://schemas.microsoft.com/office/drawing/2010/main">
                  <a:noFill/>
                </a14:hiddenFill>
              </a:ext>
            </a:extLst>
          </p:spPr>
        </p:cxnSp>
        <p:cxnSp>
          <p:nvCxnSpPr>
            <p:cNvPr id="32781" name="Straight Arrow Connector 14"/>
            <p:cNvCxnSpPr>
              <a:cxnSpLocks noChangeShapeType="1"/>
              <a:stCxn id="32775" idx="0"/>
              <a:endCxn id="32773" idx="4"/>
            </p:cNvCxnSpPr>
            <p:nvPr/>
          </p:nvCxnSpPr>
          <p:spPr bwMode="auto">
            <a:xfrm rot="16200000" flipV="1">
              <a:off x="114300" y="4419600"/>
              <a:ext cx="1981200" cy="457200"/>
            </a:xfrm>
            <a:prstGeom prst="straightConnector1">
              <a:avLst/>
            </a:prstGeom>
            <a:noFill/>
            <a:ln w="9525">
              <a:solidFill>
                <a:schemeClr val="tx1"/>
              </a:solidFill>
              <a:round/>
              <a:headEnd type="arrow" w="med" len="med"/>
              <a:tailEnd type="arrow" w="med" len="med"/>
            </a:ln>
            <a:extLst>
              <a:ext uri="{909E8E84-426E-40dd-AFC4-6F175D3DCCD1}">
                <a14:hiddenFill xmlns:a14="http://schemas.microsoft.com/office/drawing/2010/main">
                  <a:noFill/>
                </a14:hiddenFill>
              </a:ext>
            </a:extLst>
          </p:spPr>
        </p:cxnSp>
        <p:cxnSp>
          <p:nvCxnSpPr>
            <p:cNvPr id="32782" name="Straight Arrow Connector 15"/>
            <p:cNvCxnSpPr>
              <a:cxnSpLocks noChangeShapeType="1"/>
              <a:stCxn id="32776" idx="7"/>
              <a:endCxn id="32774" idx="2"/>
            </p:cNvCxnSpPr>
            <p:nvPr/>
          </p:nvCxnSpPr>
          <p:spPr bwMode="auto">
            <a:xfrm rot="5400000" flipH="1" flipV="1">
              <a:off x="1045835" y="4324351"/>
              <a:ext cx="40015" cy="611515"/>
            </a:xfrm>
            <a:prstGeom prst="straightConnector1">
              <a:avLst/>
            </a:prstGeom>
            <a:noFill/>
            <a:ln w="9525">
              <a:solidFill>
                <a:schemeClr val="tx1"/>
              </a:solidFill>
              <a:round/>
              <a:headEnd type="arrow" w="med" len="med"/>
              <a:tailEnd type="arrow" w="med" len="med"/>
            </a:ln>
            <a:extLst>
              <a:ext uri="{909E8E84-426E-40dd-AFC4-6F175D3DCCD1}">
                <a14:hiddenFill xmlns:a14="http://schemas.microsoft.com/office/drawing/2010/main">
                  <a:noFill/>
                </a14:hiddenFill>
              </a:ext>
            </a:extLst>
          </p:spPr>
        </p:cxnSp>
      </p:grpSp>
      <p:pic>
        <p:nvPicPr>
          <p:cNvPr id="32772" name="Picture 14" descr="05-02.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779588" y="3276600"/>
            <a:ext cx="5764212"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12242858"/>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3"/>
          <p:cNvSpPr>
            <a:spLocks noChangeArrowheads="1"/>
          </p:cNvSpPr>
          <p:nvPr/>
        </p:nvSpPr>
        <p:spPr bwMode="auto">
          <a:xfrm>
            <a:off x="990600" y="1003300"/>
            <a:ext cx="7620000" cy="352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457200" indent="-457200" algn="l">
              <a:buFont typeface="Times" charset="0"/>
              <a:buNone/>
              <a:tabLst>
                <a:tab pos="454025" algn="l"/>
                <a:tab pos="920750" algn="l"/>
                <a:tab pos="1373188" algn="l"/>
                <a:tab pos="1828800" algn="l"/>
                <a:tab pos="2284413" algn="l"/>
                <a:tab pos="2738438" algn="l"/>
              </a:tabLst>
            </a:pPr>
            <a:r>
              <a:rPr lang="en-US" sz="2000" dirty="0">
                <a:latin typeface="Arial" charset="0"/>
              </a:rPr>
              <a:t>II.	Tools for Ecology</a:t>
            </a:r>
          </a:p>
          <a:p>
            <a:pPr marL="457200" indent="-457200" algn="l">
              <a:buFont typeface="Times" charset="0"/>
              <a:buNone/>
              <a:tabLst>
                <a:tab pos="454025" algn="l"/>
                <a:tab pos="920750" algn="l"/>
                <a:tab pos="1373188" algn="l"/>
                <a:tab pos="1828800" algn="l"/>
                <a:tab pos="2284413" algn="l"/>
                <a:tab pos="2738438" algn="l"/>
              </a:tabLst>
            </a:pPr>
            <a:r>
              <a:rPr lang="en-US" sz="2000" dirty="0">
                <a:latin typeface="Arial" charset="0"/>
              </a:rPr>
              <a:t>	…..</a:t>
            </a:r>
          </a:p>
          <a:p>
            <a:pPr marL="457200" indent="-457200" algn="l">
              <a:tabLst>
                <a:tab pos="454025" algn="l"/>
                <a:tab pos="920750" algn="l"/>
                <a:tab pos="1373188" algn="l"/>
                <a:tab pos="1828800" algn="l"/>
                <a:tab pos="2284413" algn="l"/>
                <a:tab pos="2738438" algn="l"/>
              </a:tabLst>
            </a:pPr>
            <a:r>
              <a:rPr lang="en-US" sz="2000" dirty="0">
                <a:latin typeface="Arial" charset="0"/>
              </a:rPr>
              <a:t>		C.	 </a:t>
            </a:r>
            <a:r>
              <a:rPr lang="en-US" sz="2000" dirty="0" err="1">
                <a:latin typeface="Arial" charset="0"/>
              </a:rPr>
              <a:t>Metapopulations</a:t>
            </a:r>
            <a:endParaRPr lang="en-US" sz="2000" dirty="0">
              <a:latin typeface="Arial" charset="0"/>
            </a:endParaRPr>
          </a:p>
          <a:p>
            <a:pPr marL="457200" indent="-457200" algn="l">
              <a:tabLst>
                <a:tab pos="454025" algn="l"/>
                <a:tab pos="920750" algn="l"/>
                <a:tab pos="1373188" algn="l"/>
                <a:tab pos="1828800" algn="l"/>
                <a:tab pos="2284413" algn="l"/>
                <a:tab pos="2738438" algn="l"/>
              </a:tabLst>
            </a:pPr>
            <a:r>
              <a:rPr lang="en-US" sz="2000" dirty="0">
                <a:latin typeface="Arial" charset="0"/>
              </a:rPr>
              <a:t>			1.	Definitions</a:t>
            </a:r>
          </a:p>
          <a:p>
            <a:pPr marL="457200" indent="-457200" algn="l">
              <a:tabLst>
                <a:tab pos="454025" algn="l"/>
                <a:tab pos="920750" algn="l"/>
                <a:tab pos="1373188" algn="l"/>
                <a:tab pos="1828800" algn="l"/>
                <a:tab pos="2284413" algn="l"/>
                <a:tab pos="2738438" algn="l"/>
              </a:tabLst>
            </a:pPr>
            <a:r>
              <a:rPr lang="en-US" sz="2000" dirty="0">
                <a:latin typeface="Arial" charset="0"/>
              </a:rPr>
              <a:t>			2.	Quantifying extinction and immigration — using</a:t>
            </a:r>
          </a:p>
          <a:p>
            <a:pPr marL="457200" indent="-457200" algn="l">
              <a:tabLst>
                <a:tab pos="454025" algn="l"/>
                <a:tab pos="920750" algn="l"/>
                <a:tab pos="1373188" algn="l"/>
                <a:tab pos="1828800" algn="l"/>
                <a:tab pos="2284413" algn="l"/>
                <a:tab pos="2738438" algn="l"/>
              </a:tabLst>
            </a:pPr>
            <a:r>
              <a:rPr lang="en-US" sz="2000" dirty="0">
                <a:latin typeface="Arial" charset="0"/>
              </a:rPr>
              <a:t>			 	probabilities</a:t>
            </a:r>
          </a:p>
          <a:p>
            <a:pPr marL="457200" indent="-457200" algn="l">
              <a:spcAft>
                <a:spcPts val="600"/>
              </a:spcAft>
              <a:tabLst>
                <a:tab pos="454025" algn="l"/>
                <a:tab pos="920750" algn="l"/>
                <a:tab pos="1373188" algn="l"/>
                <a:tab pos="1828800" algn="l"/>
                <a:tab pos="2284413" algn="l"/>
                <a:tab pos="2738438" algn="l"/>
              </a:tabLst>
            </a:pPr>
            <a:r>
              <a:rPr lang="en-US" sz="2000" dirty="0">
                <a:latin typeface="Arial" charset="0"/>
              </a:rPr>
              <a:t>			--	</a:t>
            </a:r>
            <a:r>
              <a:rPr lang="en-US" sz="2000" dirty="0">
                <a:solidFill>
                  <a:srgbClr val="FF0000"/>
                </a:solidFill>
                <a:latin typeface="Arial" charset="0"/>
              </a:rPr>
              <a:t>probability of patch extinction (</a:t>
            </a:r>
            <a:r>
              <a:rPr lang="en-US" dirty="0">
                <a:solidFill>
                  <a:srgbClr val="FF0000"/>
                </a:solidFill>
                <a:latin typeface="Symbol" charset="0"/>
                <a:cs typeface="Symbol" charset="0"/>
              </a:rPr>
              <a:t>e</a:t>
            </a:r>
            <a:r>
              <a:rPr lang="en-US" sz="2000" dirty="0">
                <a:solidFill>
                  <a:srgbClr val="FF0000"/>
                </a:solidFill>
                <a:latin typeface="Arial" charset="0"/>
                <a:cs typeface="Symbol" charset="0"/>
              </a:rPr>
              <a:t>) </a:t>
            </a:r>
          </a:p>
          <a:p>
            <a:pPr marL="457200" indent="-457200" algn="l">
              <a:spcAft>
                <a:spcPts val="600"/>
              </a:spcAft>
              <a:tabLst>
                <a:tab pos="454025" algn="l"/>
                <a:tab pos="920750" algn="l"/>
                <a:tab pos="1373188" algn="l"/>
                <a:tab pos="1828800" algn="l"/>
                <a:tab pos="2284413" algn="l"/>
                <a:tab pos="2738438" algn="l"/>
              </a:tabLst>
            </a:pPr>
            <a:r>
              <a:rPr lang="en-US" sz="2000" dirty="0">
                <a:solidFill>
                  <a:srgbClr val="FF0000"/>
                </a:solidFill>
                <a:latin typeface="Arial" charset="0"/>
                <a:cs typeface="Symbol" charset="0"/>
              </a:rPr>
              <a:t>			--	</a:t>
            </a:r>
            <a:r>
              <a:rPr lang="en-US" sz="2000" dirty="0" smtClean="0">
                <a:solidFill>
                  <a:srgbClr val="FF0000"/>
                </a:solidFill>
                <a:latin typeface="Arial" charset="0"/>
                <a:cs typeface="Symbol" charset="0"/>
              </a:rPr>
              <a:t>rate of </a:t>
            </a:r>
            <a:r>
              <a:rPr lang="en-US" sz="2000" dirty="0" err="1" smtClean="0">
                <a:solidFill>
                  <a:srgbClr val="FF0000"/>
                </a:solidFill>
                <a:latin typeface="Arial" charset="0"/>
                <a:cs typeface="Symbol" charset="0"/>
              </a:rPr>
              <a:t>propagule</a:t>
            </a:r>
            <a:r>
              <a:rPr lang="en-US" sz="2000" dirty="0" smtClean="0">
                <a:solidFill>
                  <a:srgbClr val="FF0000"/>
                </a:solidFill>
                <a:latin typeface="Arial" charset="0"/>
                <a:cs typeface="Symbol" charset="0"/>
              </a:rPr>
              <a:t> production for colonization </a:t>
            </a:r>
            <a:r>
              <a:rPr lang="en-US" sz="2000" dirty="0">
                <a:solidFill>
                  <a:srgbClr val="FF0000"/>
                </a:solidFill>
                <a:latin typeface="Arial" charset="0"/>
                <a:cs typeface="Symbol" charset="0"/>
              </a:rPr>
              <a:t>(</a:t>
            </a:r>
            <a:r>
              <a:rPr lang="en-US" sz="2000" i="1" dirty="0">
                <a:solidFill>
                  <a:srgbClr val="FF0000"/>
                </a:solidFill>
                <a:latin typeface="Arial" charset="0"/>
                <a:cs typeface="Symbol" charset="0"/>
              </a:rPr>
              <a:t>c</a:t>
            </a:r>
            <a:r>
              <a:rPr lang="en-US" sz="2000" dirty="0">
                <a:solidFill>
                  <a:srgbClr val="FF0000"/>
                </a:solidFill>
                <a:latin typeface="Arial" charset="0"/>
                <a:cs typeface="Symbol" charset="0"/>
              </a:rPr>
              <a:t>)</a:t>
            </a:r>
          </a:p>
          <a:p>
            <a:pPr marL="457200" indent="-457200" algn="l">
              <a:spcAft>
                <a:spcPts val="600"/>
              </a:spcAft>
              <a:tabLst>
                <a:tab pos="454025" algn="l"/>
                <a:tab pos="920750" algn="l"/>
                <a:tab pos="1373188" algn="l"/>
                <a:tab pos="1828800" algn="l"/>
                <a:tab pos="2284413" algn="l"/>
                <a:tab pos="2738438" algn="l"/>
              </a:tabLst>
            </a:pPr>
            <a:r>
              <a:rPr lang="en-US" sz="2000" dirty="0">
                <a:solidFill>
                  <a:srgbClr val="FF0000"/>
                </a:solidFill>
                <a:latin typeface="Arial" charset="0"/>
                <a:cs typeface="Symbol" charset="0"/>
              </a:rPr>
              <a:t>			--	proportion of patches occupied (P)</a:t>
            </a:r>
          </a:p>
          <a:p>
            <a:pPr marL="457200" indent="-457200" algn="l">
              <a:spcAft>
                <a:spcPts val="600"/>
              </a:spcAft>
              <a:tabLst>
                <a:tab pos="454025" algn="l"/>
                <a:tab pos="920750" algn="l"/>
                <a:tab pos="1373188" algn="l"/>
                <a:tab pos="1828800" algn="l"/>
                <a:tab pos="2284413" algn="l"/>
                <a:tab pos="2738438" algn="l"/>
              </a:tabLst>
            </a:pPr>
            <a:r>
              <a:rPr lang="en-US" sz="2000" dirty="0" smtClean="0">
                <a:solidFill>
                  <a:srgbClr val="FF0000"/>
                </a:solidFill>
                <a:latin typeface="Arial" charset="0"/>
                <a:cs typeface="Symbol" charset="0"/>
              </a:rPr>
              <a:t>					</a:t>
            </a:r>
            <a:r>
              <a:rPr lang="en-US" sz="2000" dirty="0" err="1" smtClean="0">
                <a:solidFill>
                  <a:srgbClr val="FF0000"/>
                </a:solidFill>
                <a:latin typeface="Arial" charset="0"/>
                <a:cs typeface="Symbol" charset="0"/>
              </a:rPr>
              <a:t>dP</a:t>
            </a:r>
            <a:r>
              <a:rPr lang="en-US" sz="2000" dirty="0">
                <a:solidFill>
                  <a:srgbClr val="FF0000"/>
                </a:solidFill>
                <a:latin typeface="Arial" charset="0"/>
                <a:cs typeface="Symbol" charset="0"/>
              </a:rPr>
              <a:t>/</a:t>
            </a:r>
            <a:r>
              <a:rPr lang="en-US" sz="2000" dirty="0" err="1">
                <a:solidFill>
                  <a:srgbClr val="FF0000"/>
                </a:solidFill>
                <a:latin typeface="Arial" charset="0"/>
                <a:cs typeface="Symbol" charset="0"/>
              </a:rPr>
              <a:t>dt</a:t>
            </a:r>
            <a:r>
              <a:rPr lang="en-US" sz="2000" dirty="0">
                <a:solidFill>
                  <a:srgbClr val="FF0000"/>
                </a:solidFill>
                <a:latin typeface="Arial" charset="0"/>
                <a:cs typeface="Symbol" charset="0"/>
              </a:rPr>
              <a:t> = </a:t>
            </a:r>
            <a:r>
              <a:rPr lang="en-US" sz="2000" dirty="0" err="1">
                <a:solidFill>
                  <a:srgbClr val="FF0000"/>
                </a:solidFill>
                <a:latin typeface="Arial" charset="0"/>
                <a:cs typeface="Symbol" charset="0"/>
              </a:rPr>
              <a:t>cP</a:t>
            </a:r>
            <a:r>
              <a:rPr lang="en-US" sz="2000" dirty="0">
                <a:solidFill>
                  <a:srgbClr val="FF0000"/>
                </a:solidFill>
                <a:latin typeface="Arial" charset="0"/>
                <a:cs typeface="Symbol" charset="0"/>
              </a:rPr>
              <a:t>(1-P) - </a:t>
            </a:r>
            <a:r>
              <a:rPr lang="en-US" dirty="0" err="1">
                <a:solidFill>
                  <a:srgbClr val="FF0000"/>
                </a:solidFill>
                <a:latin typeface="Symbol" charset="0"/>
                <a:cs typeface="Symbol" charset="0"/>
              </a:rPr>
              <a:t>e</a:t>
            </a:r>
            <a:r>
              <a:rPr lang="en-US" sz="2000" dirty="0" err="1">
                <a:solidFill>
                  <a:srgbClr val="FF0000"/>
                </a:solidFill>
                <a:latin typeface="Arial" charset="0"/>
                <a:cs typeface="Symbol" charset="0"/>
              </a:rPr>
              <a:t>P</a:t>
            </a:r>
            <a:endParaRPr lang="en-US" sz="2000" dirty="0">
              <a:solidFill>
                <a:srgbClr val="FF0000"/>
              </a:solidFill>
              <a:latin typeface="Arial" charset="0"/>
              <a:cs typeface="Symbol" charset="0"/>
            </a:endParaRPr>
          </a:p>
        </p:txBody>
      </p:sp>
      <p:pic>
        <p:nvPicPr>
          <p:cNvPr id="28674" name="Picture 6" descr="EcologyTo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6294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8675" name="Group 5"/>
          <p:cNvGrpSpPr>
            <a:grpSpLocks/>
          </p:cNvGrpSpPr>
          <p:nvPr/>
        </p:nvGrpSpPr>
        <p:grpSpPr bwMode="auto">
          <a:xfrm>
            <a:off x="7620000" y="228600"/>
            <a:ext cx="914400" cy="1524000"/>
            <a:chOff x="304800" y="3124200"/>
            <a:chExt cx="1600200" cy="3048000"/>
          </a:xfrm>
        </p:grpSpPr>
        <p:sp>
          <p:nvSpPr>
            <p:cNvPr id="28677" name="Oval 6"/>
            <p:cNvSpPr>
              <a:spLocks noChangeArrowheads="1"/>
            </p:cNvSpPr>
            <p:nvPr/>
          </p:nvSpPr>
          <p:spPr bwMode="auto">
            <a:xfrm>
              <a:off x="609600" y="3124200"/>
              <a:ext cx="533400" cy="533400"/>
            </a:xfrm>
            <a:prstGeom prst="ellipse">
              <a:avLst/>
            </a:prstGeom>
            <a:solidFill>
              <a:schemeClr val="accent1"/>
            </a:solidFill>
            <a:ln w="9525">
              <a:solidFill>
                <a:schemeClr val="tx1"/>
              </a:solidFill>
              <a:round/>
              <a:headEnd/>
              <a:tailEnd/>
            </a:ln>
          </p:spPr>
          <p:txBody>
            <a:bodyPr/>
            <a:lstStyle/>
            <a:p>
              <a:pPr algn="l"/>
              <a:endParaRPr lang="en-US"/>
            </a:p>
          </p:txBody>
        </p:sp>
        <p:sp>
          <p:nvSpPr>
            <p:cNvPr id="28678" name="Oval 7"/>
            <p:cNvSpPr>
              <a:spLocks noChangeArrowheads="1"/>
            </p:cNvSpPr>
            <p:nvPr/>
          </p:nvSpPr>
          <p:spPr bwMode="auto">
            <a:xfrm>
              <a:off x="1371600" y="4343400"/>
              <a:ext cx="533400" cy="533400"/>
            </a:xfrm>
            <a:prstGeom prst="ellipse">
              <a:avLst/>
            </a:prstGeom>
            <a:solidFill>
              <a:schemeClr val="accent1"/>
            </a:solidFill>
            <a:ln w="9525">
              <a:solidFill>
                <a:schemeClr val="tx1"/>
              </a:solidFill>
              <a:round/>
              <a:headEnd/>
              <a:tailEnd/>
            </a:ln>
          </p:spPr>
          <p:txBody>
            <a:bodyPr/>
            <a:lstStyle/>
            <a:p>
              <a:pPr algn="l"/>
              <a:endParaRPr lang="en-US"/>
            </a:p>
          </p:txBody>
        </p:sp>
        <p:sp>
          <p:nvSpPr>
            <p:cNvPr id="28679" name="Oval 8"/>
            <p:cNvSpPr>
              <a:spLocks noChangeArrowheads="1"/>
            </p:cNvSpPr>
            <p:nvPr/>
          </p:nvSpPr>
          <p:spPr bwMode="auto">
            <a:xfrm>
              <a:off x="1066800" y="5638800"/>
              <a:ext cx="533400" cy="533400"/>
            </a:xfrm>
            <a:prstGeom prst="ellipse">
              <a:avLst/>
            </a:prstGeom>
            <a:solidFill>
              <a:schemeClr val="accent1"/>
            </a:solidFill>
            <a:ln w="9525">
              <a:solidFill>
                <a:schemeClr val="tx1"/>
              </a:solidFill>
              <a:round/>
              <a:headEnd/>
              <a:tailEnd/>
            </a:ln>
          </p:spPr>
          <p:txBody>
            <a:bodyPr/>
            <a:lstStyle/>
            <a:p>
              <a:pPr algn="l"/>
              <a:endParaRPr lang="en-US"/>
            </a:p>
          </p:txBody>
        </p:sp>
        <p:sp>
          <p:nvSpPr>
            <p:cNvPr id="28680" name="Oval 9"/>
            <p:cNvSpPr>
              <a:spLocks noChangeArrowheads="1"/>
            </p:cNvSpPr>
            <p:nvPr/>
          </p:nvSpPr>
          <p:spPr bwMode="auto">
            <a:xfrm>
              <a:off x="304800" y="4572000"/>
              <a:ext cx="533400" cy="533400"/>
            </a:xfrm>
            <a:prstGeom prst="ellipse">
              <a:avLst/>
            </a:prstGeom>
            <a:solidFill>
              <a:schemeClr val="accent1"/>
            </a:solidFill>
            <a:ln w="9525">
              <a:solidFill>
                <a:schemeClr val="tx1"/>
              </a:solidFill>
              <a:round/>
              <a:headEnd/>
              <a:tailEnd/>
            </a:ln>
          </p:spPr>
          <p:txBody>
            <a:bodyPr/>
            <a:lstStyle/>
            <a:p>
              <a:pPr algn="l"/>
              <a:endParaRPr lang="en-US"/>
            </a:p>
          </p:txBody>
        </p:sp>
        <p:cxnSp>
          <p:nvCxnSpPr>
            <p:cNvPr id="28681" name="Straight Arrow Connector 10"/>
            <p:cNvCxnSpPr>
              <a:cxnSpLocks noChangeShapeType="1"/>
              <a:stCxn id="28680" idx="0"/>
              <a:endCxn id="28677" idx="3"/>
            </p:cNvCxnSpPr>
            <p:nvPr/>
          </p:nvCxnSpPr>
          <p:spPr bwMode="auto">
            <a:xfrm rot="5400000" flipH="1" flipV="1">
              <a:off x="133350" y="4017636"/>
              <a:ext cx="992515" cy="116215"/>
            </a:xfrm>
            <a:prstGeom prst="straightConnector1">
              <a:avLst/>
            </a:prstGeom>
            <a:noFill/>
            <a:ln w="9525">
              <a:solidFill>
                <a:schemeClr val="tx1"/>
              </a:solidFill>
              <a:round/>
              <a:headEnd type="arrow" w="med" len="med"/>
              <a:tailEnd type="arrow" w="med" len="med"/>
            </a:ln>
            <a:extLst>
              <a:ext uri="{909E8E84-426E-40dd-AFC4-6F175D3DCCD1}">
                <a14:hiddenFill xmlns:a14="http://schemas.microsoft.com/office/drawing/2010/main">
                  <a:noFill/>
                </a14:hiddenFill>
              </a:ext>
            </a:extLst>
          </p:spPr>
        </p:cxnSp>
        <p:cxnSp>
          <p:nvCxnSpPr>
            <p:cNvPr id="28682" name="Straight Arrow Connector 11"/>
            <p:cNvCxnSpPr>
              <a:cxnSpLocks noChangeShapeType="1"/>
              <a:stCxn id="28678" idx="0"/>
              <a:endCxn id="28677" idx="5"/>
            </p:cNvCxnSpPr>
            <p:nvPr/>
          </p:nvCxnSpPr>
          <p:spPr bwMode="auto">
            <a:xfrm rot="16200000" flipV="1">
              <a:off x="969636" y="3674735"/>
              <a:ext cx="763915" cy="573415"/>
            </a:xfrm>
            <a:prstGeom prst="straightConnector1">
              <a:avLst/>
            </a:prstGeom>
            <a:noFill/>
            <a:ln w="9525">
              <a:solidFill>
                <a:schemeClr val="tx1"/>
              </a:solidFill>
              <a:round/>
              <a:headEnd type="arrow" w="med" len="med"/>
              <a:tailEnd type="arrow" w="med" len="med"/>
            </a:ln>
            <a:extLst>
              <a:ext uri="{909E8E84-426E-40dd-AFC4-6F175D3DCCD1}">
                <a14:hiddenFill xmlns:a14="http://schemas.microsoft.com/office/drawing/2010/main">
                  <a:noFill/>
                </a14:hiddenFill>
              </a:ext>
            </a:extLst>
          </p:spPr>
        </p:cxnSp>
        <p:cxnSp>
          <p:nvCxnSpPr>
            <p:cNvPr id="28683" name="Straight Arrow Connector 12"/>
            <p:cNvCxnSpPr>
              <a:cxnSpLocks noChangeShapeType="1"/>
              <a:stCxn id="28680" idx="5"/>
              <a:endCxn id="28679" idx="1"/>
            </p:cNvCxnSpPr>
            <p:nvPr/>
          </p:nvCxnSpPr>
          <p:spPr bwMode="auto">
            <a:xfrm rot="16200000" flipH="1">
              <a:off x="607685" y="5179685"/>
              <a:ext cx="689630" cy="384830"/>
            </a:xfrm>
            <a:prstGeom prst="straightConnector1">
              <a:avLst/>
            </a:prstGeom>
            <a:noFill/>
            <a:ln w="9525">
              <a:solidFill>
                <a:schemeClr val="tx1"/>
              </a:solidFill>
              <a:round/>
              <a:headEnd type="arrow" w="med" len="med"/>
              <a:tailEnd type="arrow" w="med" len="med"/>
            </a:ln>
            <a:extLst>
              <a:ext uri="{909E8E84-426E-40dd-AFC4-6F175D3DCCD1}">
                <a14:hiddenFill xmlns:a14="http://schemas.microsoft.com/office/drawing/2010/main">
                  <a:noFill/>
                </a14:hiddenFill>
              </a:ext>
            </a:extLst>
          </p:spPr>
        </p:cxnSp>
        <p:cxnSp>
          <p:nvCxnSpPr>
            <p:cNvPr id="28684" name="Straight Arrow Connector 13"/>
            <p:cNvCxnSpPr>
              <a:cxnSpLocks noChangeShapeType="1"/>
              <a:stCxn id="28679" idx="7"/>
              <a:endCxn id="28678" idx="4"/>
            </p:cNvCxnSpPr>
            <p:nvPr/>
          </p:nvCxnSpPr>
          <p:spPr bwMode="auto">
            <a:xfrm rot="5400000" flipH="1" flipV="1">
              <a:off x="1160135" y="5238751"/>
              <a:ext cx="840115" cy="116215"/>
            </a:xfrm>
            <a:prstGeom prst="straightConnector1">
              <a:avLst/>
            </a:prstGeom>
            <a:noFill/>
            <a:ln w="9525">
              <a:solidFill>
                <a:schemeClr val="tx1"/>
              </a:solidFill>
              <a:round/>
              <a:headEnd type="arrow" w="med" len="med"/>
              <a:tailEnd type="arrow" w="med" len="med"/>
            </a:ln>
            <a:extLst>
              <a:ext uri="{909E8E84-426E-40dd-AFC4-6F175D3DCCD1}">
                <a14:hiddenFill xmlns:a14="http://schemas.microsoft.com/office/drawing/2010/main">
                  <a:noFill/>
                </a14:hiddenFill>
              </a:ext>
            </a:extLst>
          </p:spPr>
        </p:cxnSp>
        <p:cxnSp>
          <p:nvCxnSpPr>
            <p:cNvPr id="28685" name="Straight Arrow Connector 14"/>
            <p:cNvCxnSpPr>
              <a:cxnSpLocks noChangeShapeType="1"/>
              <a:stCxn id="28679" idx="0"/>
              <a:endCxn id="28677" idx="4"/>
            </p:cNvCxnSpPr>
            <p:nvPr/>
          </p:nvCxnSpPr>
          <p:spPr bwMode="auto">
            <a:xfrm rot="16200000" flipV="1">
              <a:off x="114300" y="4419600"/>
              <a:ext cx="1981200" cy="457200"/>
            </a:xfrm>
            <a:prstGeom prst="straightConnector1">
              <a:avLst/>
            </a:prstGeom>
            <a:noFill/>
            <a:ln w="9525">
              <a:solidFill>
                <a:schemeClr val="tx1"/>
              </a:solidFill>
              <a:round/>
              <a:headEnd type="arrow" w="med" len="med"/>
              <a:tailEnd type="arrow" w="med" len="med"/>
            </a:ln>
            <a:extLst>
              <a:ext uri="{909E8E84-426E-40dd-AFC4-6F175D3DCCD1}">
                <a14:hiddenFill xmlns:a14="http://schemas.microsoft.com/office/drawing/2010/main">
                  <a:noFill/>
                </a14:hiddenFill>
              </a:ext>
            </a:extLst>
          </p:spPr>
        </p:cxnSp>
        <p:cxnSp>
          <p:nvCxnSpPr>
            <p:cNvPr id="28686" name="Straight Arrow Connector 15"/>
            <p:cNvCxnSpPr>
              <a:cxnSpLocks noChangeShapeType="1"/>
              <a:stCxn id="28680" idx="7"/>
              <a:endCxn id="28678" idx="2"/>
            </p:cNvCxnSpPr>
            <p:nvPr/>
          </p:nvCxnSpPr>
          <p:spPr bwMode="auto">
            <a:xfrm rot="5400000" flipH="1" flipV="1">
              <a:off x="1045835" y="4324351"/>
              <a:ext cx="40015" cy="611515"/>
            </a:xfrm>
            <a:prstGeom prst="straightConnector1">
              <a:avLst/>
            </a:prstGeom>
            <a:noFill/>
            <a:ln w="9525">
              <a:solidFill>
                <a:schemeClr val="tx1"/>
              </a:solidFill>
              <a:round/>
              <a:headEnd type="arrow" w="med" len="med"/>
              <a:tailEnd type="arrow" w="med" len="med"/>
            </a:ln>
            <a:extLst>
              <a:ext uri="{909E8E84-426E-40dd-AFC4-6F175D3DCCD1}">
                <a14:hiddenFill xmlns:a14="http://schemas.microsoft.com/office/drawing/2010/main">
                  <a:noFill/>
                </a14:hiddenFill>
              </a:ext>
            </a:extLst>
          </p:spPr>
        </p:cxnSp>
      </p:grpSp>
      <p:sp>
        <p:nvSpPr>
          <p:cNvPr id="28676" name="TextBox 14"/>
          <p:cNvSpPr txBox="1">
            <a:spLocks noChangeArrowheads="1"/>
          </p:cNvSpPr>
          <p:nvPr/>
        </p:nvSpPr>
        <p:spPr bwMode="auto">
          <a:xfrm>
            <a:off x="990600" y="4648200"/>
            <a:ext cx="7391400" cy="19383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pPr algn="l"/>
            <a:r>
              <a:rPr lang="en-US" sz="2000">
                <a:latin typeface="Arial" charset="0"/>
                <a:cs typeface="Arial" charset="0"/>
              </a:rPr>
              <a:t>I will not expect you to know or solve these equations – just understand the principles for metapopulations.  This equation is really just saying that the growth rate of the number of occupied local populations can be determined as the colonization of new patches (birth) minus the extinction of populations on established patches (death).</a:t>
            </a:r>
          </a:p>
        </p:txBody>
      </p:sp>
    </p:spTree>
    <p:extLst>
      <p:ext uri="{BB962C8B-B14F-4D97-AF65-F5344CB8AC3E}">
        <p14:creationId xmlns:p14="http://schemas.microsoft.com/office/powerpoint/2010/main" val="3968322913"/>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5"/>
          <p:cNvSpPr>
            <a:spLocks noChangeArrowheads="1"/>
          </p:cNvSpPr>
          <p:nvPr/>
        </p:nvSpPr>
        <p:spPr bwMode="auto">
          <a:xfrm>
            <a:off x="903288" y="1371600"/>
            <a:ext cx="7326312" cy="4893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spcAft>
                <a:spcPts val="600"/>
              </a:spcAft>
            </a:pPr>
            <a:r>
              <a:rPr lang="en-US" sz="2000" dirty="0">
                <a:latin typeface="Arial" charset="0"/>
              </a:rPr>
              <a:t>Now, let</a:t>
            </a:r>
            <a:r>
              <a:rPr lang="ja-JP" altLang="en-US" sz="2000" dirty="0">
                <a:latin typeface="Arial" charset="0"/>
              </a:rPr>
              <a:t>’</a:t>
            </a:r>
            <a:r>
              <a:rPr lang="en-US" altLang="ja-JP" sz="2000" dirty="0">
                <a:latin typeface="Arial" charset="0"/>
              </a:rPr>
              <a:t>s consider the effect of the number of patches on regional extinction</a:t>
            </a:r>
            <a:r>
              <a:rPr lang="en-US" altLang="ja-JP" sz="2000" dirty="0" smtClean="0">
                <a:latin typeface="Arial" charset="0"/>
              </a:rPr>
              <a:t>.  Does more than 1 patch help that much to prevent extinction?</a:t>
            </a:r>
          </a:p>
          <a:p>
            <a:pPr algn="l">
              <a:spcAft>
                <a:spcPts val="600"/>
              </a:spcAft>
            </a:pPr>
            <a:endParaRPr lang="en-US" altLang="ja-JP" sz="2000" dirty="0">
              <a:latin typeface="Arial" charset="0"/>
            </a:endParaRPr>
          </a:p>
          <a:p>
            <a:pPr algn="l">
              <a:spcAft>
                <a:spcPts val="600"/>
              </a:spcAft>
            </a:pPr>
            <a:r>
              <a:rPr lang="en-US" sz="2000" b="1" dirty="0">
                <a:latin typeface="Arial" charset="0"/>
              </a:rPr>
              <a:t>probability that a population won't go extinct is just =</a:t>
            </a:r>
            <a:r>
              <a:rPr lang="en-US" sz="2000" b="1" dirty="0">
                <a:solidFill>
                  <a:srgbClr val="FF0000"/>
                </a:solidFill>
                <a:latin typeface="Arial" charset="0"/>
              </a:rPr>
              <a:t> 1- </a:t>
            </a:r>
            <a:r>
              <a:rPr lang="en-US" dirty="0">
                <a:solidFill>
                  <a:srgbClr val="FF0000"/>
                </a:solidFill>
                <a:latin typeface="Symbol" charset="0"/>
                <a:cs typeface="Symbol" charset="0"/>
              </a:rPr>
              <a:t>e</a:t>
            </a:r>
            <a:endParaRPr lang="en-US" baseline="-25000" dirty="0">
              <a:latin typeface="Arial" charset="0"/>
              <a:cs typeface="Symbol" charset="0"/>
            </a:endParaRPr>
          </a:p>
          <a:p>
            <a:pPr algn="l">
              <a:spcAft>
                <a:spcPts val="600"/>
              </a:spcAft>
            </a:pPr>
            <a:endParaRPr lang="en-US" sz="2000" b="1" dirty="0">
              <a:latin typeface="Arial" charset="0"/>
              <a:cs typeface="Symbol" charset="0"/>
            </a:endParaRPr>
          </a:p>
          <a:p>
            <a:pPr algn="l">
              <a:spcAft>
                <a:spcPts val="600"/>
              </a:spcAft>
            </a:pPr>
            <a:r>
              <a:rPr lang="en-US" sz="2000" b="1" dirty="0">
                <a:latin typeface="Arial" charset="0"/>
                <a:cs typeface="Symbol" charset="0"/>
              </a:rPr>
              <a:t>probability that a population won't go extinct for two time periods is  = (1-</a:t>
            </a:r>
            <a:r>
              <a:rPr lang="en-US" dirty="0">
                <a:solidFill>
                  <a:srgbClr val="FF0000"/>
                </a:solidFill>
                <a:latin typeface="Symbol" charset="0"/>
                <a:cs typeface="Symbol" charset="0"/>
              </a:rPr>
              <a:t>e</a:t>
            </a:r>
            <a:r>
              <a:rPr lang="en-US" sz="2000" b="1" dirty="0">
                <a:latin typeface="Arial" charset="0"/>
                <a:cs typeface="Symbol" charset="0"/>
              </a:rPr>
              <a:t>) (1-</a:t>
            </a:r>
            <a:r>
              <a:rPr lang="en-US" dirty="0">
                <a:solidFill>
                  <a:srgbClr val="FF0000"/>
                </a:solidFill>
                <a:latin typeface="Symbol" charset="0"/>
                <a:cs typeface="Symbol" charset="0"/>
              </a:rPr>
              <a:t>e</a:t>
            </a:r>
            <a:r>
              <a:rPr lang="en-US" sz="2000" b="1" dirty="0">
                <a:latin typeface="Arial" charset="0"/>
                <a:cs typeface="Symbol" charset="0"/>
              </a:rPr>
              <a:t>)</a:t>
            </a:r>
          </a:p>
          <a:p>
            <a:pPr algn="l">
              <a:spcAft>
                <a:spcPts val="600"/>
              </a:spcAft>
            </a:pPr>
            <a:endParaRPr lang="en-US" sz="2000" b="1" dirty="0">
              <a:latin typeface="Arial" charset="0"/>
              <a:cs typeface="Symbol" charset="0"/>
            </a:endParaRPr>
          </a:p>
          <a:p>
            <a:pPr algn="l">
              <a:spcAft>
                <a:spcPts val="600"/>
              </a:spcAft>
            </a:pPr>
            <a:r>
              <a:rPr lang="en-US" sz="2000" dirty="0">
                <a:latin typeface="Arial" charset="0"/>
                <a:cs typeface="Symbol" charset="0"/>
              </a:rPr>
              <a:t>So the probability that a local population will persist for n years is:</a:t>
            </a:r>
          </a:p>
          <a:p>
            <a:pPr algn="l">
              <a:spcAft>
                <a:spcPts val="600"/>
              </a:spcAft>
            </a:pPr>
            <a:r>
              <a:rPr lang="en-US" sz="2000" dirty="0">
                <a:solidFill>
                  <a:srgbClr val="FF0000"/>
                </a:solidFill>
                <a:latin typeface="Arial" charset="0"/>
                <a:cs typeface="Symbol" charset="0"/>
              </a:rPr>
              <a:t>Persistence for n years = (1-</a:t>
            </a:r>
            <a:r>
              <a:rPr lang="en-US" dirty="0">
                <a:solidFill>
                  <a:srgbClr val="FF0000"/>
                </a:solidFill>
                <a:latin typeface="Symbol" charset="0"/>
                <a:cs typeface="Symbol" charset="0"/>
              </a:rPr>
              <a:t>e</a:t>
            </a:r>
            <a:r>
              <a:rPr lang="en-US" sz="2000" dirty="0">
                <a:solidFill>
                  <a:srgbClr val="FF0000"/>
                </a:solidFill>
                <a:latin typeface="Arial" charset="0"/>
                <a:cs typeface="Symbol" charset="0"/>
              </a:rPr>
              <a:t>)</a:t>
            </a:r>
            <a:r>
              <a:rPr lang="en-US" sz="2000" baseline="30000" dirty="0">
                <a:solidFill>
                  <a:srgbClr val="FF0000"/>
                </a:solidFill>
                <a:latin typeface="Arial" charset="0"/>
                <a:cs typeface="Symbol" charset="0"/>
              </a:rPr>
              <a:t>n</a:t>
            </a:r>
            <a:endParaRPr lang="en-US" sz="2000" dirty="0">
              <a:latin typeface="Arial" charset="0"/>
              <a:cs typeface="Symbol" charset="0"/>
            </a:endParaRPr>
          </a:p>
          <a:p>
            <a:pPr algn="l"/>
            <a:endParaRPr lang="en-US" sz="2000" dirty="0">
              <a:latin typeface="Arial" charset="0"/>
              <a:cs typeface="Symbol" charset="0"/>
            </a:endParaRPr>
          </a:p>
        </p:txBody>
      </p:sp>
      <p:pic>
        <p:nvPicPr>
          <p:cNvPr id="40962" name="Picture 8" descr="EcologyTo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6294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0963" name="Group 5"/>
          <p:cNvGrpSpPr>
            <a:grpSpLocks/>
          </p:cNvGrpSpPr>
          <p:nvPr/>
        </p:nvGrpSpPr>
        <p:grpSpPr bwMode="auto">
          <a:xfrm>
            <a:off x="7620000" y="228600"/>
            <a:ext cx="914400" cy="1524000"/>
            <a:chOff x="304800" y="3124200"/>
            <a:chExt cx="1600200" cy="3048000"/>
          </a:xfrm>
        </p:grpSpPr>
        <p:sp>
          <p:nvSpPr>
            <p:cNvPr id="40964" name="Oval 6"/>
            <p:cNvSpPr>
              <a:spLocks noChangeArrowheads="1"/>
            </p:cNvSpPr>
            <p:nvPr/>
          </p:nvSpPr>
          <p:spPr bwMode="auto">
            <a:xfrm>
              <a:off x="609600" y="3124200"/>
              <a:ext cx="533400" cy="533400"/>
            </a:xfrm>
            <a:prstGeom prst="ellipse">
              <a:avLst/>
            </a:prstGeom>
            <a:solidFill>
              <a:schemeClr val="accent1"/>
            </a:solidFill>
            <a:ln w="9525">
              <a:solidFill>
                <a:schemeClr val="tx1"/>
              </a:solidFill>
              <a:round/>
              <a:headEnd/>
              <a:tailEnd/>
            </a:ln>
          </p:spPr>
          <p:txBody>
            <a:bodyPr/>
            <a:lstStyle/>
            <a:p>
              <a:endParaRPr lang="en-US"/>
            </a:p>
          </p:txBody>
        </p:sp>
        <p:sp>
          <p:nvSpPr>
            <p:cNvPr id="40965" name="Oval 7"/>
            <p:cNvSpPr>
              <a:spLocks noChangeArrowheads="1"/>
            </p:cNvSpPr>
            <p:nvPr/>
          </p:nvSpPr>
          <p:spPr bwMode="auto">
            <a:xfrm>
              <a:off x="1371600" y="4343400"/>
              <a:ext cx="533400" cy="533400"/>
            </a:xfrm>
            <a:prstGeom prst="ellipse">
              <a:avLst/>
            </a:prstGeom>
            <a:solidFill>
              <a:schemeClr val="accent1"/>
            </a:solidFill>
            <a:ln w="9525">
              <a:solidFill>
                <a:schemeClr val="tx1"/>
              </a:solidFill>
              <a:round/>
              <a:headEnd/>
              <a:tailEnd/>
            </a:ln>
          </p:spPr>
          <p:txBody>
            <a:bodyPr/>
            <a:lstStyle/>
            <a:p>
              <a:endParaRPr lang="en-US"/>
            </a:p>
          </p:txBody>
        </p:sp>
        <p:sp>
          <p:nvSpPr>
            <p:cNvPr id="40966" name="Oval 8"/>
            <p:cNvSpPr>
              <a:spLocks noChangeArrowheads="1"/>
            </p:cNvSpPr>
            <p:nvPr/>
          </p:nvSpPr>
          <p:spPr bwMode="auto">
            <a:xfrm>
              <a:off x="1066800" y="5638800"/>
              <a:ext cx="533400" cy="533400"/>
            </a:xfrm>
            <a:prstGeom prst="ellipse">
              <a:avLst/>
            </a:prstGeom>
            <a:solidFill>
              <a:schemeClr val="accent1"/>
            </a:solidFill>
            <a:ln w="9525">
              <a:solidFill>
                <a:schemeClr val="tx1"/>
              </a:solidFill>
              <a:round/>
              <a:headEnd/>
              <a:tailEnd/>
            </a:ln>
          </p:spPr>
          <p:txBody>
            <a:bodyPr/>
            <a:lstStyle/>
            <a:p>
              <a:endParaRPr lang="en-US"/>
            </a:p>
          </p:txBody>
        </p:sp>
        <p:sp>
          <p:nvSpPr>
            <p:cNvPr id="40967" name="Oval 9"/>
            <p:cNvSpPr>
              <a:spLocks noChangeArrowheads="1"/>
            </p:cNvSpPr>
            <p:nvPr/>
          </p:nvSpPr>
          <p:spPr bwMode="auto">
            <a:xfrm>
              <a:off x="304800" y="4572000"/>
              <a:ext cx="533400" cy="533400"/>
            </a:xfrm>
            <a:prstGeom prst="ellipse">
              <a:avLst/>
            </a:prstGeom>
            <a:solidFill>
              <a:schemeClr val="accent1"/>
            </a:solidFill>
            <a:ln w="9525">
              <a:solidFill>
                <a:schemeClr val="tx1"/>
              </a:solidFill>
              <a:round/>
              <a:headEnd/>
              <a:tailEnd/>
            </a:ln>
          </p:spPr>
          <p:txBody>
            <a:bodyPr/>
            <a:lstStyle/>
            <a:p>
              <a:endParaRPr lang="en-US"/>
            </a:p>
          </p:txBody>
        </p:sp>
        <p:cxnSp>
          <p:nvCxnSpPr>
            <p:cNvPr id="40968" name="Straight Arrow Connector 10"/>
            <p:cNvCxnSpPr>
              <a:cxnSpLocks noChangeShapeType="1"/>
              <a:stCxn id="40967" idx="0"/>
              <a:endCxn id="40964" idx="3"/>
            </p:cNvCxnSpPr>
            <p:nvPr/>
          </p:nvCxnSpPr>
          <p:spPr bwMode="auto">
            <a:xfrm rot="5400000" flipH="1" flipV="1">
              <a:off x="133350" y="4017636"/>
              <a:ext cx="992515" cy="116215"/>
            </a:xfrm>
            <a:prstGeom prst="straightConnector1">
              <a:avLst/>
            </a:prstGeom>
            <a:noFill/>
            <a:ln w="9525">
              <a:solidFill>
                <a:schemeClr val="tx1"/>
              </a:solidFill>
              <a:round/>
              <a:headEnd type="arrow" w="med" len="med"/>
              <a:tailEnd type="arrow" w="med" len="med"/>
            </a:ln>
            <a:extLst>
              <a:ext uri="{909E8E84-426E-40dd-AFC4-6F175D3DCCD1}">
                <a14:hiddenFill xmlns:a14="http://schemas.microsoft.com/office/drawing/2010/main">
                  <a:noFill/>
                </a14:hiddenFill>
              </a:ext>
            </a:extLst>
          </p:spPr>
        </p:cxnSp>
        <p:cxnSp>
          <p:nvCxnSpPr>
            <p:cNvPr id="40969" name="Straight Arrow Connector 11"/>
            <p:cNvCxnSpPr>
              <a:cxnSpLocks noChangeShapeType="1"/>
              <a:stCxn id="40965" idx="0"/>
              <a:endCxn id="40964" idx="5"/>
            </p:cNvCxnSpPr>
            <p:nvPr/>
          </p:nvCxnSpPr>
          <p:spPr bwMode="auto">
            <a:xfrm rot="16200000" flipV="1">
              <a:off x="969636" y="3674735"/>
              <a:ext cx="763915" cy="573415"/>
            </a:xfrm>
            <a:prstGeom prst="straightConnector1">
              <a:avLst/>
            </a:prstGeom>
            <a:noFill/>
            <a:ln w="9525">
              <a:solidFill>
                <a:schemeClr val="tx1"/>
              </a:solidFill>
              <a:round/>
              <a:headEnd type="arrow" w="med" len="med"/>
              <a:tailEnd type="arrow" w="med" len="med"/>
            </a:ln>
            <a:extLst>
              <a:ext uri="{909E8E84-426E-40dd-AFC4-6F175D3DCCD1}">
                <a14:hiddenFill xmlns:a14="http://schemas.microsoft.com/office/drawing/2010/main">
                  <a:noFill/>
                </a14:hiddenFill>
              </a:ext>
            </a:extLst>
          </p:spPr>
        </p:cxnSp>
        <p:cxnSp>
          <p:nvCxnSpPr>
            <p:cNvPr id="40970" name="Straight Arrow Connector 12"/>
            <p:cNvCxnSpPr>
              <a:cxnSpLocks noChangeShapeType="1"/>
              <a:stCxn id="40967" idx="5"/>
              <a:endCxn id="40966" idx="1"/>
            </p:cNvCxnSpPr>
            <p:nvPr/>
          </p:nvCxnSpPr>
          <p:spPr bwMode="auto">
            <a:xfrm rot="16200000" flipH="1">
              <a:off x="607685" y="5179685"/>
              <a:ext cx="689630" cy="384830"/>
            </a:xfrm>
            <a:prstGeom prst="straightConnector1">
              <a:avLst/>
            </a:prstGeom>
            <a:noFill/>
            <a:ln w="9525">
              <a:solidFill>
                <a:schemeClr val="tx1"/>
              </a:solidFill>
              <a:round/>
              <a:headEnd type="arrow" w="med" len="med"/>
              <a:tailEnd type="arrow" w="med" len="med"/>
            </a:ln>
            <a:extLst>
              <a:ext uri="{909E8E84-426E-40dd-AFC4-6F175D3DCCD1}">
                <a14:hiddenFill xmlns:a14="http://schemas.microsoft.com/office/drawing/2010/main">
                  <a:noFill/>
                </a14:hiddenFill>
              </a:ext>
            </a:extLst>
          </p:spPr>
        </p:cxnSp>
        <p:cxnSp>
          <p:nvCxnSpPr>
            <p:cNvPr id="40971" name="Straight Arrow Connector 13"/>
            <p:cNvCxnSpPr>
              <a:cxnSpLocks noChangeShapeType="1"/>
              <a:stCxn id="40966" idx="7"/>
              <a:endCxn id="40965" idx="4"/>
            </p:cNvCxnSpPr>
            <p:nvPr/>
          </p:nvCxnSpPr>
          <p:spPr bwMode="auto">
            <a:xfrm rot="5400000" flipH="1" flipV="1">
              <a:off x="1160135" y="5238751"/>
              <a:ext cx="840115" cy="116215"/>
            </a:xfrm>
            <a:prstGeom prst="straightConnector1">
              <a:avLst/>
            </a:prstGeom>
            <a:noFill/>
            <a:ln w="9525">
              <a:solidFill>
                <a:schemeClr val="tx1"/>
              </a:solidFill>
              <a:round/>
              <a:headEnd type="arrow" w="med" len="med"/>
              <a:tailEnd type="arrow" w="med" len="med"/>
            </a:ln>
            <a:extLst>
              <a:ext uri="{909E8E84-426E-40dd-AFC4-6F175D3DCCD1}">
                <a14:hiddenFill xmlns:a14="http://schemas.microsoft.com/office/drawing/2010/main">
                  <a:noFill/>
                </a14:hiddenFill>
              </a:ext>
            </a:extLst>
          </p:spPr>
        </p:cxnSp>
        <p:cxnSp>
          <p:nvCxnSpPr>
            <p:cNvPr id="40972" name="Straight Arrow Connector 14"/>
            <p:cNvCxnSpPr>
              <a:cxnSpLocks noChangeShapeType="1"/>
              <a:stCxn id="40966" idx="0"/>
              <a:endCxn id="40964" idx="4"/>
            </p:cNvCxnSpPr>
            <p:nvPr/>
          </p:nvCxnSpPr>
          <p:spPr bwMode="auto">
            <a:xfrm rot="16200000" flipV="1">
              <a:off x="114300" y="4419600"/>
              <a:ext cx="1981200" cy="457200"/>
            </a:xfrm>
            <a:prstGeom prst="straightConnector1">
              <a:avLst/>
            </a:prstGeom>
            <a:noFill/>
            <a:ln w="9525">
              <a:solidFill>
                <a:schemeClr val="tx1"/>
              </a:solidFill>
              <a:round/>
              <a:headEnd type="arrow" w="med" len="med"/>
              <a:tailEnd type="arrow" w="med" len="med"/>
            </a:ln>
            <a:extLst>
              <a:ext uri="{909E8E84-426E-40dd-AFC4-6F175D3DCCD1}">
                <a14:hiddenFill xmlns:a14="http://schemas.microsoft.com/office/drawing/2010/main">
                  <a:noFill/>
                </a14:hiddenFill>
              </a:ext>
            </a:extLst>
          </p:spPr>
        </p:cxnSp>
        <p:cxnSp>
          <p:nvCxnSpPr>
            <p:cNvPr id="40973" name="Straight Arrow Connector 15"/>
            <p:cNvCxnSpPr>
              <a:cxnSpLocks noChangeShapeType="1"/>
              <a:stCxn id="40967" idx="7"/>
              <a:endCxn id="40965" idx="2"/>
            </p:cNvCxnSpPr>
            <p:nvPr/>
          </p:nvCxnSpPr>
          <p:spPr bwMode="auto">
            <a:xfrm rot="5400000" flipH="1" flipV="1">
              <a:off x="1045835" y="4324351"/>
              <a:ext cx="40015" cy="611515"/>
            </a:xfrm>
            <a:prstGeom prst="straightConnector1">
              <a:avLst/>
            </a:prstGeom>
            <a:noFill/>
            <a:ln w="9525">
              <a:solidFill>
                <a:schemeClr val="tx1"/>
              </a:solidFill>
              <a:round/>
              <a:headEnd type="arrow" w="med" len="med"/>
              <a:tailEnd type="arrow" w="med" len="med"/>
            </a:ln>
            <a:extLst>
              <a:ext uri="{909E8E84-426E-40dd-AFC4-6F175D3DCCD1}">
                <a14:hiddenFill xmlns:a14="http://schemas.microsoft.com/office/drawing/2010/main">
                  <a:noFill/>
                </a14:hiddenFill>
              </a:ext>
            </a:extLst>
          </p:spPr>
        </p:cxnSp>
      </p:grpSp>
    </p:spTree>
    <p:extLst>
      <p:ext uri="{BB962C8B-B14F-4D97-AF65-F5344CB8AC3E}">
        <p14:creationId xmlns:p14="http://schemas.microsoft.com/office/powerpoint/2010/main" val="1881064686"/>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3"/>
          <p:cNvSpPr>
            <a:spLocks noChangeArrowheads="1"/>
          </p:cNvSpPr>
          <p:nvPr/>
        </p:nvSpPr>
        <p:spPr bwMode="auto">
          <a:xfrm>
            <a:off x="685800" y="1143000"/>
            <a:ext cx="7848600" cy="5037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l">
              <a:spcAft>
                <a:spcPts val="0"/>
              </a:spcAft>
            </a:pPr>
            <a:r>
              <a:rPr lang="en-US" sz="2000" dirty="0">
                <a:latin typeface="Arial" charset="0"/>
              </a:rPr>
              <a:t>That is just one patch.  Now, what if we consider the </a:t>
            </a:r>
            <a:endParaRPr lang="en-US" sz="2000" dirty="0" smtClean="0">
              <a:latin typeface="Arial" charset="0"/>
            </a:endParaRPr>
          </a:p>
          <a:p>
            <a:pPr algn="l">
              <a:spcAft>
                <a:spcPts val="0"/>
              </a:spcAft>
            </a:pPr>
            <a:r>
              <a:rPr lang="en-US" sz="2000" dirty="0" smtClean="0">
                <a:latin typeface="Arial" charset="0"/>
              </a:rPr>
              <a:t>simultaneous </a:t>
            </a:r>
            <a:r>
              <a:rPr lang="en-US" sz="2000" dirty="0">
                <a:latin typeface="Arial" charset="0"/>
              </a:rPr>
              <a:t>extinction of two patches?</a:t>
            </a:r>
          </a:p>
          <a:p>
            <a:pPr algn="l">
              <a:spcAft>
                <a:spcPts val="0"/>
              </a:spcAft>
            </a:pPr>
            <a:endParaRPr lang="en-US" sz="2000" dirty="0">
              <a:latin typeface="Arial" charset="0"/>
            </a:endParaRPr>
          </a:p>
          <a:p>
            <a:pPr algn="l">
              <a:spcAft>
                <a:spcPts val="0"/>
              </a:spcAft>
            </a:pPr>
            <a:r>
              <a:rPr lang="en-US" sz="2000" dirty="0">
                <a:latin typeface="Arial" charset="0"/>
              </a:rPr>
              <a:t>The probability of regional persistence for one year is </a:t>
            </a:r>
            <a:r>
              <a:rPr lang="en-US" sz="2000" dirty="0" smtClean="0">
                <a:latin typeface="Arial" charset="0"/>
              </a:rPr>
              <a:t>(1 </a:t>
            </a:r>
            <a:r>
              <a:rPr lang="en-US" sz="2000" dirty="0">
                <a:latin typeface="Arial" charset="0"/>
              </a:rPr>
              <a:t>- the probability that both patches go extinct during the </a:t>
            </a:r>
            <a:r>
              <a:rPr lang="en-US" sz="2000" dirty="0" smtClean="0">
                <a:latin typeface="Arial" charset="0"/>
              </a:rPr>
              <a:t>year):</a:t>
            </a:r>
            <a:endParaRPr lang="en-US" sz="2000" dirty="0">
              <a:latin typeface="Arial" charset="0"/>
            </a:endParaRPr>
          </a:p>
          <a:p>
            <a:pPr algn="l">
              <a:spcAft>
                <a:spcPts val="0"/>
              </a:spcAft>
            </a:pPr>
            <a:endParaRPr lang="en-US" sz="2000" dirty="0">
              <a:latin typeface="Arial" charset="0"/>
            </a:endParaRPr>
          </a:p>
          <a:p>
            <a:pPr algn="l">
              <a:spcAft>
                <a:spcPts val="0"/>
              </a:spcAft>
            </a:pPr>
            <a:r>
              <a:rPr lang="en-US" sz="2000" dirty="0">
                <a:latin typeface="Arial" charset="0"/>
              </a:rPr>
              <a:t>Persistence of 2 patches = 1 - (</a:t>
            </a:r>
            <a:r>
              <a:rPr lang="en-US" dirty="0">
                <a:solidFill>
                  <a:srgbClr val="FF0000"/>
                </a:solidFill>
                <a:latin typeface="Symbol" charset="0"/>
                <a:cs typeface="Symbol" charset="0"/>
              </a:rPr>
              <a:t>e</a:t>
            </a:r>
            <a:r>
              <a:rPr lang="en-US" sz="2000" dirty="0">
                <a:latin typeface="Arial" charset="0"/>
                <a:cs typeface="Symbol" charset="0"/>
              </a:rPr>
              <a:t>) (</a:t>
            </a:r>
            <a:r>
              <a:rPr lang="en-US" dirty="0">
                <a:solidFill>
                  <a:srgbClr val="FF0000"/>
                </a:solidFill>
                <a:latin typeface="Symbol" charset="0"/>
                <a:cs typeface="Symbol" charset="0"/>
              </a:rPr>
              <a:t>e</a:t>
            </a:r>
            <a:r>
              <a:rPr lang="en-US" sz="2000" dirty="0">
                <a:latin typeface="Arial" charset="0"/>
                <a:cs typeface="Symbol" charset="0"/>
              </a:rPr>
              <a:t>) = 1 - (</a:t>
            </a:r>
            <a:r>
              <a:rPr lang="en-US" dirty="0">
                <a:solidFill>
                  <a:srgbClr val="FF0000"/>
                </a:solidFill>
                <a:latin typeface="Symbol" charset="0"/>
                <a:cs typeface="Symbol" charset="0"/>
              </a:rPr>
              <a:t>e</a:t>
            </a:r>
            <a:r>
              <a:rPr lang="en-US" sz="2000" dirty="0">
                <a:latin typeface="Arial" charset="0"/>
                <a:cs typeface="Symbol" charset="0"/>
              </a:rPr>
              <a:t>)</a:t>
            </a:r>
            <a:r>
              <a:rPr lang="en-US" sz="2000" baseline="30000" dirty="0">
                <a:latin typeface="Arial" charset="0"/>
                <a:cs typeface="Symbol" charset="0"/>
              </a:rPr>
              <a:t>2</a:t>
            </a:r>
            <a:endParaRPr lang="en-US" sz="2000" dirty="0">
              <a:latin typeface="Arial" charset="0"/>
              <a:cs typeface="Symbol" charset="0"/>
            </a:endParaRPr>
          </a:p>
          <a:p>
            <a:pPr algn="l">
              <a:spcAft>
                <a:spcPts val="0"/>
              </a:spcAft>
            </a:pPr>
            <a:endParaRPr lang="en-US" sz="2000" dirty="0">
              <a:latin typeface="Arial" charset="0"/>
              <a:cs typeface="Symbol" charset="0"/>
            </a:endParaRPr>
          </a:p>
          <a:p>
            <a:pPr algn="l">
              <a:spcAft>
                <a:spcPts val="0"/>
              </a:spcAft>
            </a:pPr>
            <a:r>
              <a:rPr lang="en-US" sz="2000" dirty="0">
                <a:latin typeface="Arial" charset="0"/>
                <a:cs typeface="Symbol" charset="0"/>
              </a:rPr>
              <a:t>This can be generalized to give the probability of regional persistence in a set of x patches:</a:t>
            </a:r>
          </a:p>
          <a:p>
            <a:pPr algn="l">
              <a:spcAft>
                <a:spcPts val="0"/>
              </a:spcAft>
            </a:pPr>
            <a:endParaRPr lang="en-US" sz="2000" dirty="0" smtClean="0">
              <a:solidFill>
                <a:srgbClr val="FF0000"/>
              </a:solidFill>
              <a:latin typeface="Arial" charset="0"/>
              <a:cs typeface="Symbol" charset="0"/>
            </a:endParaRPr>
          </a:p>
          <a:p>
            <a:pPr algn="l">
              <a:spcAft>
                <a:spcPts val="0"/>
              </a:spcAft>
            </a:pPr>
            <a:r>
              <a:rPr lang="en-US" sz="2000" dirty="0" smtClean="0">
                <a:solidFill>
                  <a:srgbClr val="FF0000"/>
                </a:solidFill>
                <a:latin typeface="Arial" charset="0"/>
                <a:cs typeface="Symbol" charset="0"/>
              </a:rPr>
              <a:t>Persistence </a:t>
            </a:r>
            <a:r>
              <a:rPr lang="en-US" sz="2000" dirty="0">
                <a:solidFill>
                  <a:srgbClr val="FF0000"/>
                </a:solidFill>
                <a:latin typeface="Arial" charset="0"/>
                <a:cs typeface="Symbol" charset="0"/>
              </a:rPr>
              <a:t>of x patches = 1 – (</a:t>
            </a:r>
            <a:r>
              <a:rPr lang="en-US" dirty="0">
                <a:solidFill>
                  <a:srgbClr val="FF0000"/>
                </a:solidFill>
                <a:latin typeface="Symbol" charset="0"/>
                <a:cs typeface="Symbol" charset="0"/>
              </a:rPr>
              <a:t>e</a:t>
            </a:r>
            <a:r>
              <a:rPr lang="en-US" sz="2000" dirty="0">
                <a:solidFill>
                  <a:srgbClr val="FF0000"/>
                </a:solidFill>
                <a:latin typeface="Arial" charset="0"/>
                <a:cs typeface="Symbol" charset="0"/>
              </a:rPr>
              <a:t>)</a:t>
            </a:r>
            <a:r>
              <a:rPr lang="en-US" sz="2000" baseline="30000" dirty="0">
                <a:solidFill>
                  <a:srgbClr val="FF0000"/>
                </a:solidFill>
                <a:latin typeface="Arial" charset="0"/>
                <a:cs typeface="Symbol" charset="0"/>
              </a:rPr>
              <a:t>x</a:t>
            </a:r>
            <a:endParaRPr lang="en-US" sz="2000" baseline="30000" dirty="0">
              <a:latin typeface="Arial" charset="0"/>
              <a:cs typeface="Symbol" charset="0"/>
            </a:endParaRPr>
          </a:p>
          <a:p>
            <a:pPr algn="l">
              <a:spcAft>
                <a:spcPts val="0"/>
              </a:spcAft>
            </a:pPr>
            <a:endParaRPr lang="en-US" sz="2000" baseline="30000" dirty="0">
              <a:latin typeface="Arial" charset="0"/>
              <a:cs typeface="Symbol" charset="0"/>
            </a:endParaRPr>
          </a:p>
          <a:p>
            <a:pPr algn="l">
              <a:spcAft>
                <a:spcPts val="0"/>
              </a:spcAft>
            </a:pPr>
            <a:r>
              <a:rPr lang="en-US" sz="2000" dirty="0">
                <a:latin typeface="Arial" charset="0"/>
                <a:cs typeface="Symbol" charset="0"/>
              </a:rPr>
              <a:t>Note that this is different than the probability of a single patch not going extinct through time.  It is the probability that at least one patch will survive from a group of x.</a:t>
            </a:r>
          </a:p>
        </p:txBody>
      </p:sp>
      <p:pic>
        <p:nvPicPr>
          <p:cNvPr id="43010" name="Picture 6" descr="EcologyTo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6294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3011" name="Group 5"/>
          <p:cNvGrpSpPr>
            <a:grpSpLocks/>
          </p:cNvGrpSpPr>
          <p:nvPr/>
        </p:nvGrpSpPr>
        <p:grpSpPr bwMode="auto">
          <a:xfrm>
            <a:off x="7620000" y="228600"/>
            <a:ext cx="914400" cy="1524000"/>
            <a:chOff x="304800" y="3124200"/>
            <a:chExt cx="1600200" cy="3048000"/>
          </a:xfrm>
        </p:grpSpPr>
        <p:sp>
          <p:nvSpPr>
            <p:cNvPr id="43012" name="Oval 6"/>
            <p:cNvSpPr>
              <a:spLocks noChangeArrowheads="1"/>
            </p:cNvSpPr>
            <p:nvPr/>
          </p:nvSpPr>
          <p:spPr bwMode="auto">
            <a:xfrm>
              <a:off x="609600" y="3124200"/>
              <a:ext cx="533400" cy="533400"/>
            </a:xfrm>
            <a:prstGeom prst="ellipse">
              <a:avLst/>
            </a:prstGeom>
            <a:solidFill>
              <a:schemeClr val="accent1"/>
            </a:solidFill>
            <a:ln w="9525">
              <a:solidFill>
                <a:schemeClr val="tx1"/>
              </a:solidFill>
              <a:round/>
              <a:headEnd/>
              <a:tailEnd/>
            </a:ln>
          </p:spPr>
          <p:txBody>
            <a:bodyPr/>
            <a:lstStyle/>
            <a:p>
              <a:endParaRPr lang="en-US"/>
            </a:p>
          </p:txBody>
        </p:sp>
        <p:sp>
          <p:nvSpPr>
            <p:cNvPr id="43013" name="Oval 7"/>
            <p:cNvSpPr>
              <a:spLocks noChangeArrowheads="1"/>
            </p:cNvSpPr>
            <p:nvPr/>
          </p:nvSpPr>
          <p:spPr bwMode="auto">
            <a:xfrm>
              <a:off x="1371600" y="4343400"/>
              <a:ext cx="533400" cy="533400"/>
            </a:xfrm>
            <a:prstGeom prst="ellipse">
              <a:avLst/>
            </a:prstGeom>
            <a:solidFill>
              <a:schemeClr val="accent1"/>
            </a:solidFill>
            <a:ln w="9525">
              <a:solidFill>
                <a:schemeClr val="tx1"/>
              </a:solidFill>
              <a:round/>
              <a:headEnd/>
              <a:tailEnd/>
            </a:ln>
          </p:spPr>
          <p:txBody>
            <a:bodyPr/>
            <a:lstStyle/>
            <a:p>
              <a:endParaRPr lang="en-US"/>
            </a:p>
          </p:txBody>
        </p:sp>
        <p:sp>
          <p:nvSpPr>
            <p:cNvPr id="43014" name="Oval 8"/>
            <p:cNvSpPr>
              <a:spLocks noChangeArrowheads="1"/>
            </p:cNvSpPr>
            <p:nvPr/>
          </p:nvSpPr>
          <p:spPr bwMode="auto">
            <a:xfrm>
              <a:off x="1066800" y="5638800"/>
              <a:ext cx="533400" cy="533400"/>
            </a:xfrm>
            <a:prstGeom prst="ellipse">
              <a:avLst/>
            </a:prstGeom>
            <a:solidFill>
              <a:schemeClr val="accent1"/>
            </a:solidFill>
            <a:ln w="9525">
              <a:solidFill>
                <a:schemeClr val="tx1"/>
              </a:solidFill>
              <a:round/>
              <a:headEnd/>
              <a:tailEnd/>
            </a:ln>
          </p:spPr>
          <p:txBody>
            <a:bodyPr/>
            <a:lstStyle/>
            <a:p>
              <a:endParaRPr lang="en-US"/>
            </a:p>
          </p:txBody>
        </p:sp>
        <p:sp>
          <p:nvSpPr>
            <p:cNvPr id="43015" name="Oval 9"/>
            <p:cNvSpPr>
              <a:spLocks noChangeArrowheads="1"/>
            </p:cNvSpPr>
            <p:nvPr/>
          </p:nvSpPr>
          <p:spPr bwMode="auto">
            <a:xfrm>
              <a:off x="304800" y="4572000"/>
              <a:ext cx="533400" cy="533400"/>
            </a:xfrm>
            <a:prstGeom prst="ellipse">
              <a:avLst/>
            </a:prstGeom>
            <a:solidFill>
              <a:schemeClr val="accent1"/>
            </a:solidFill>
            <a:ln w="9525">
              <a:solidFill>
                <a:schemeClr val="tx1"/>
              </a:solidFill>
              <a:round/>
              <a:headEnd/>
              <a:tailEnd/>
            </a:ln>
          </p:spPr>
          <p:txBody>
            <a:bodyPr/>
            <a:lstStyle/>
            <a:p>
              <a:endParaRPr lang="en-US"/>
            </a:p>
          </p:txBody>
        </p:sp>
        <p:cxnSp>
          <p:nvCxnSpPr>
            <p:cNvPr id="43016" name="Straight Arrow Connector 10"/>
            <p:cNvCxnSpPr>
              <a:cxnSpLocks noChangeShapeType="1"/>
              <a:stCxn id="43015" idx="0"/>
              <a:endCxn id="43012" idx="3"/>
            </p:cNvCxnSpPr>
            <p:nvPr/>
          </p:nvCxnSpPr>
          <p:spPr bwMode="auto">
            <a:xfrm rot="5400000" flipH="1" flipV="1">
              <a:off x="133350" y="4017636"/>
              <a:ext cx="992515" cy="116215"/>
            </a:xfrm>
            <a:prstGeom prst="straightConnector1">
              <a:avLst/>
            </a:prstGeom>
            <a:noFill/>
            <a:ln w="9525">
              <a:solidFill>
                <a:schemeClr val="tx1"/>
              </a:solidFill>
              <a:round/>
              <a:headEnd type="arrow" w="med" len="med"/>
              <a:tailEnd type="arrow" w="med" len="med"/>
            </a:ln>
            <a:extLst>
              <a:ext uri="{909E8E84-426E-40dd-AFC4-6F175D3DCCD1}">
                <a14:hiddenFill xmlns:a14="http://schemas.microsoft.com/office/drawing/2010/main">
                  <a:noFill/>
                </a14:hiddenFill>
              </a:ext>
            </a:extLst>
          </p:spPr>
        </p:cxnSp>
        <p:cxnSp>
          <p:nvCxnSpPr>
            <p:cNvPr id="43017" name="Straight Arrow Connector 11"/>
            <p:cNvCxnSpPr>
              <a:cxnSpLocks noChangeShapeType="1"/>
              <a:stCxn id="43013" idx="0"/>
              <a:endCxn id="43012" idx="5"/>
            </p:cNvCxnSpPr>
            <p:nvPr/>
          </p:nvCxnSpPr>
          <p:spPr bwMode="auto">
            <a:xfrm rot="16200000" flipV="1">
              <a:off x="969636" y="3674735"/>
              <a:ext cx="763915" cy="573415"/>
            </a:xfrm>
            <a:prstGeom prst="straightConnector1">
              <a:avLst/>
            </a:prstGeom>
            <a:noFill/>
            <a:ln w="9525">
              <a:solidFill>
                <a:schemeClr val="tx1"/>
              </a:solidFill>
              <a:round/>
              <a:headEnd type="arrow" w="med" len="med"/>
              <a:tailEnd type="arrow" w="med" len="med"/>
            </a:ln>
            <a:extLst>
              <a:ext uri="{909E8E84-426E-40dd-AFC4-6F175D3DCCD1}">
                <a14:hiddenFill xmlns:a14="http://schemas.microsoft.com/office/drawing/2010/main">
                  <a:noFill/>
                </a14:hiddenFill>
              </a:ext>
            </a:extLst>
          </p:spPr>
        </p:cxnSp>
        <p:cxnSp>
          <p:nvCxnSpPr>
            <p:cNvPr id="43018" name="Straight Arrow Connector 12"/>
            <p:cNvCxnSpPr>
              <a:cxnSpLocks noChangeShapeType="1"/>
              <a:stCxn id="43015" idx="5"/>
              <a:endCxn id="43014" idx="1"/>
            </p:cNvCxnSpPr>
            <p:nvPr/>
          </p:nvCxnSpPr>
          <p:spPr bwMode="auto">
            <a:xfrm rot="16200000" flipH="1">
              <a:off x="607685" y="5179685"/>
              <a:ext cx="689630" cy="384830"/>
            </a:xfrm>
            <a:prstGeom prst="straightConnector1">
              <a:avLst/>
            </a:prstGeom>
            <a:noFill/>
            <a:ln w="9525">
              <a:solidFill>
                <a:schemeClr val="tx1"/>
              </a:solidFill>
              <a:round/>
              <a:headEnd type="arrow" w="med" len="med"/>
              <a:tailEnd type="arrow" w="med" len="med"/>
            </a:ln>
            <a:extLst>
              <a:ext uri="{909E8E84-426E-40dd-AFC4-6F175D3DCCD1}">
                <a14:hiddenFill xmlns:a14="http://schemas.microsoft.com/office/drawing/2010/main">
                  <a:noFill/>
                </a14:hiddenFill>
              </a:ext>
            </a:extLst>
          </p:spPr>
        </p:cxnSp>
        <p:cxnSp>
          <p:nvCxnSpPr>
            <p:cNvPr id="43019" name="Straight Arrow Connector 13"/>
            <p:cNvCxnSpPr>
              <a:cxnSpLocks noChangeShapeType="1"/>
              <a:stCxn id="43014" idx="7"/>
              <a:endCxn id="43013" idx="4"/>
            </p:cNvCxnSpPr>
            <p:nvPr/>
          </p:nvCxnSpPr>
          <p:spPr bwMode="auto">
            <a:xfrm rot="5400000" flipH="1" flipV="1">
              <a:off x="1160135" y="5238751"/>
              <a:ext cx="840115" cy="116215"/>
            </a:xfrm>
            <a:prstGeom prst="straightConnector1">
              <a:avLst/>
            </a:prstGeom>
            <a:noFill/>
            <a:ln w="9525">
              <a:solidFill>
                <a:schemeClr val="tx1"/>
              </a:solidFill>
              <a:round/>
              <a:headEnd type="arrow" w="med" len="med"/>
              <a:tailEnd type="arrow" w="med" len="med"/>
            </a:ln>
            <a:extLst>
              <a:ext uri="{909E8E84-426E-40dd-AFC4-6F175D3DCCD1}">
                <a14:hiddenFill xmlns:a14="http://schemas.microsoft.com/office/drawing/2010/main">
                  <a:noFill/>
                </a14:hiddenFill>
              </a:ext>
            </a:extLst>
          </p:spPr>
        </p:cxnSp>
        <p:cxnSp>
          <p:nvCxnSpPr>
            <p:cNvPr id="43020" name="Straight Arrow Connector 14"/>
            <p:cNvCxnSpPr>
              <a:cxnSpLocks noChangeShapeType="1"/>
              <a:stCxn id="43014" idx="0"/>
              <a:endCxn id="43012" idx="4"/>
            </p:cNvCxnSpPr>
            <p:nvPr/>
          </p:nvCxnSpPr>
          <p:spPr bwMode="auto">
            <a:xfrm rot="16200000" flipV="1">
              <a:off x="114300" y="4419600"/>
              <a:ext cx="1981200" cy="457200"/>
            </a:xfrm>
            <a:prstGeom prst="straightConnector1">
              <a:avLst/>
            </a:prstGeom>
            <a:noFill/>
            <a:ln w="9525">
              <a:solidFill>
                <a:schemeClr val="tx1"/>
              </a:solidFill>
              <a:round/>
              <a:headEnd type="arrow" w="med" len="med"/>
              <a:tailEnd type="arrow" w="med" len="med"/>
            </a:ln>
            <a:extLst>
              <a:ext uri="{909E8E84-426E-40dd-AFC4-6F175D3DCCD1}">
                <a14:hiddenFill xmlns:a14="http://schemas.microsoft.com/office/drawing/2010/main">
                  <a:noFill/>
                </a14:hiddenFill>
              </a:ext>
            </a:extLst>
          </p:spPr>
        </p:cxnSp>
        <p:cxnSp>
          <p:nvCxnSpPr>
            <p:cNvPr id="43021" name="Straight Arrow Connector 15"/>
            <p:cNvCxnSpPr>
              <a:cxnSpLocks noChangeShapeType="1"/>
              <a:stCxn id="43015" idx="7"/>
              <a:endCxn id="43013" idx="2"/>
            </p:cNvCxnSpPr>
            <p:nvPr/>
          </p:nvCxnSpPr>
          <p:spPr bwMode="auto">
            <a:xfrm rot="5400000" flipH="1" flipV="1">
              <a:off x="1045835" y="4324351"/>
              <a:ext cx="40015" cy="611515"/>
            </a:xfrm>
            <a:prstGeom prst="straightConnector1">
              <a:avLst/>
            </a:prstGeom>
            <a:noFill/>
            <a:ln w="9525">
              <a:solidFill>
                <a:schemeClr val="tx1"/>
              </a:solidFill>
              <a:round/>
              <a:headEnd type="arrow" w="med" len="med"/>
              <a:tailEnd type="arrow" w="med" len="med"/>
            </a:ln>
            <a:extLst>
              <a:ext uri="{909E8E84-426E-40dd-AFC4-6F175D3DCCD1}">
                <a14:hiddenFill xmlns:a14="http://schemas.microsoft.com/office/drawing/2010/main">
                  <a:noFill/>
                </a14:hiddenFill>
              </a:ext>
            </a:extLst>
          </p:spPr>
        </p:cxnSp>
      </p:grpSp>
    </p:spTree>
    <p:extLst>
      <p:ext uri="{BB962C8B-B14F-4D97-AF65-F5344CB8AC3E}">
        <p14:creationId xmlns:p14="http://schemas.microsoft.com/office/powerpoint/2010/main" val="913555377"/>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7" name="Picture 10" descr="EcologyTo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6294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58"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720850" y="520700"/>
            <a:ext cx="5702300" cy="581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5059" name="Group 7"/>
          <p:cNvGrpSpPr>
            <a:grpSpLocks/>
          </p:cNvGrpSpPr>
          <p:nvPr/>
        </p:nvGrpSpPr>
        <p:grpSpPr bwMode="auto">
          <a:xfrm>
            <a:off x="7620000" y="228600"/>
            <a:ext cx="914400" cy="1524000"/>
            <a:chOff x="304800" y="3124200"/>
            <a:chExt cx="1600200" cy="3048000"/>
          </a:xfrm>
        </p:grpSpPr>
        <p:sp>
          <p:nvSpPr>
            <p:cNvPr id="45062" name="Oval 8"/>
            <p:cNvSpPr>
              <a:spLocks noChangeArrowheads="1"/>
            </p:cNvSpPr>
            <p:nvPr/>
          </p:nvSpPr>
          <p:spPr bwMode="auto">
            <a:xfrm>
              <a:off x="609600" y="3124200"/>
              <a:ext cx="533400" cy="533400"/>
            </a:xfrm>
            <a:prstGeom prst="ellipse">
              <a:avLst/>
            </a:prstGeom>
            <a:solidFill>
              <a:schemeClr val="accent1"/>
            </a:solidFill>
            <a:ln w="9525">
              <a:solidFill>
                <a:schemeClr val="tx1"/>
              </a:solidFill>
              <a:round/>
              <a:headEnd/>
              <a:tailEnd/>
            </a:ln>
          </p:spPr>
          <p:txBody>
            <a:bodyPr/>
            <a:lstStyle/>
            <a:p>
              <a:endParaRPr lang="en-US"/>
            </a:p>
          </p:txBody>
        </p:sp>
        <p:sp>
          <p:nvSpPr>
            <p:cNvPr id="45063" name="Oval 9"/>
            <p:cNvSpPr>
              <a:spLocks noChangeArrowheads="1"/>
            </p:cNvSpPr>
            <p:nvPr/>
          </p:nvSpPr>
          <p:spPr bwMode="auto">
            <a:xfrm>
              <a:off x="1371600" y="4343400"/>
              <a:ext cx="533400" cy="533400"/>
            </a:xfrm>
            <a:prstGeom prst="ellipse">
              <a:avLst/>
            </a:prstGeom>
            <a:solidFill>
              <a:schemeClr val="accent1"/>
            </a:solidFill>
            <a:ln w="9525">
              <a:solidFill>
                <a:schemeClr val="tx1"/>
              </a:solidFill>
              <a:round/>
              <a:headEnd/>
              <a:tailEnd/>
            </a:ln>
          </p:spPr>
          <p:txBody>
            <a:bodyPr/>
            <a:lstStyle/>
            <a:p>
              <a:endParaRPr lang="en-US"/>
            </a:p>
          </p:txBody>
        </p:sp>
        <p:sp>
          <p:nvSpPr>
            <p:cNvPr id="45064" name="Oval 10"/>
            <p:cNvSpPr>
              <a:spLocks noChangeArrowheads="1"/>
            </p:cNvSpPr>
            <p:nvPr/>
          </p:nvSpPr>
          <p:spPr bwMode="auto">
            <a:xfrm>
              <a:off x="1066800" y="5638800"/>
              <a:ext cx="533400" cy="533400"/>
            </a:xfrm>
            <a:prstGeom prst="ellipse">
              <a:avLst/>
            </a:prstGeom>
            <a:solidFill>
              <a:schemeClr val="accent1"/>
            </a:solidFill>
            <a:ln w="9525">
              <a:solidFill>
                <a:schemeClr val="tx1"/>
              </a:solidFill>
              <a:round/>
              <a:headEnd/>
              <a:tailEnd/>
            </a:ln>
          </p:spPr>
          <p:txBody>
            <a:bodyPr/>
            <a:lstStyle/>
            <a:p>
              <a:endParaRPr lang="en-US"/>
            </a:p>
          </p:txBody>
        </p:sp>
        <p:sp>
          <p:nvSpPr>
            <p:cNvPr id="45065" name="Oval 11"/>
            <p:cNvSpPr>
              <a:spLocks noChangeArrowheads="1"/>
            </p:cNvSpPr>
            <p:nvPr/>
          </p:nvSpPr>
          <p:spPr bwMode="auto">
            <a:xfrm>
              <a:off x="304800" y="4572000"/>
              <a:ext cx="533400" cy="533400"/>
            </a:xfrm>
            <a:prstGeom prst="ellipse">
              <a:avLst/>
            </a:prstGeom>
            <a:solidFill>
              <a:schemeClr val="accent1"/>
            </a:solidFill>
            <a:ln w="9525">
              <a:solidFill>
                <a:schemeClr val="tx1"/>
              </a:solidFill>
              <a:round/>
              <a:headEnd/>
              <a:tailEnd/>
            </a:ln>
          </p:spPr>
          <p:txBody>
            <a:bodyPr/>
            <a:lstStyle/>
            <a:p>
              <a:endParaRPr lang="en-US"/>
            </a:p>
          </p:txBody>
        </p:sp>
        <p:cxnSp>
          <p:nvCxnSpPr>
            <p:cNvPr id="45066" name="Straight Arrow Connector 12"/>
            <p:cNvCxnSpPr>
              <a:cxnSpLocks noChangeShapeType="1"/>
              <a:stCxn id="45065" idx="0"/>
              <a:endCxn id="45062" idx="3"/>
            </p:cNvCxnSpPr>
            <p:nvPr/>
          </p:nvCxnSpPr>
          <p:spPr bwMode="auto">
            <a:xfrm rot="5400000" flipH="1" flipV="1">
              <a:off x="133350" y="4017636"/>
              <a:ext cx="992515" cy="116215"/>
            </a:xfrm>
            <a:prstGeom prst="straightConnector1">
              <a:avLst/>
            </a:prstGeom>
            <a:noFill/>
            <a:ln w="9525">
              <a:solidFill>
                <a:schemeClr val="tx1"/>
              </a:solidFill>
              <a:round/>
              <a:headEnd type="arrow" w="med" len="med"/>
              <a:tailEnd type="arrow" w="med" len="med"/>
            </a:ln>
            <a:extLst>
              <a:ext uri="{909E8E84-426E-40dd-AFC4-6F175D3DCCD1}">
                <a14:hiddenFill xmlns:a14="http://schemas.microsoft.com/office/drawing/2010/main">
                  <a:noFill/>
                </a14:hiddenFill>
              </a:ext>
            </a:extLst>
          </p:spPr>
        </p:cxnSp>
        <p:cxnSp>
          <p:nvCxnSpPr>
            <p:cNvPr id="45067" name="Straight Arrow Connector 13"/>
            <p:cNvCxnSpPr>
              <a:cxnSpLocks noChangeShapeType="1"/>
              <a:stCxn id="45063" idx="0"/>
              <a:endCxn id="45062" idx="5"/>
            </p:cNvCxnSpPr>
            <p:nvPr/>
          </p:nvCxnSpPr>
          <p:spPr bwMode="auto">
            <a:xfrm rot="16200000" flipV="1">
              <a:off x="969636" y="3674735"/>
              <a:ext cx="763915" cy="573415"/>
            </a:xfrm>
            <a:prstGeom prst="straightConnector1">
              <a:avLst/>
            </a:prstGeom>
            <a:noFill/>
            <a:ln w="9525">
              <a:solidFill>
                <a:schemeClr val="tx1"/>
              </a:solidFill>
              <a:round/>
              <a:headEnd type="arrow" w="med" len="med"/>
              <a:tailEnd type="arrow" w="med" len="med"/>
            </a:ln>
            <a:extLst>
              <a:ext uri="{909E8E84-426E-40dd-AFC4-6F175D3DCCD1}">
                <a14:hiddenFill xmlns:a14="http://schemas.microsoft.com/office/drawing/2010/main">
                  <a:noFill/>
                </a14:hiddenFill>
              </a:ext>
            </a:extLst>
          </p:spPr>
        </p:cxnSp>
        <p:cxnSp>
          <p:nvCxnSpPr>
            <p:cNvPr id="45068" name="Straight Arrow Connector 14"/>
            <p:cNvCxnSpPr>
              <a:cxnSpLocks noChangeShapeType="1"/>
              <a:stCxn id="45065" idx="5"/>
              <a:endCxn id="45064" idx="1"/>
            </p:cNvCxnSpPr>
            <p:nvPr/>
          </p:nvCxnSpPr>
          <p:spPr bwMode="auto">
            <a:xfrm rot="16200000" flipH="1">
              <a:off x="607685" y="5179685"/>
              <a:ext cx="689630" cy="384830"/>
            </a:xfrm>
            <a:prstGeom prst="straightConnector1">
              <a:avLst/>
            </a:prstGeom>
            <a:noFill/>
            <a:ln w="9525">
              <a:solidFill>
                <a:schemeClr val="tx1"/>
              </a:solidFill>
              <a:round/>
              <a:headEnd type="arrow" w="med" len="med"/>
              <a:tailEnd type="arrow" w="med" len="med"/>
            </a:ln>
            <a:extLst>
              <a:ext uri="{909E8E84-426E-40dd-AFC4-6F175D3DCCD1}">
                <a14:hiddenFill xmlns:a14="http://schemas.microsoft.com/office/drawing/2010/main">
                  <a:noFill/>
                </a14:hiddenFill>
              </a:ext>
            </a:extLst>
          </p:spPr>
        </p:cxnSp>
        <p:cxnSp>
          <p:nvCxnSpPr>
            <p:cNvPr id="45069" name="Straight Arrow Connector 15"/>
            <p:cNvCxnSpPr>
              <a:cxnSpLocks noChangeShapeType="1"/>
              <a:stCxn id="45064" idx="7"/>
              <a:endCxn id="45063" idx="4"/>
            </p:cNvCxnSpPr>
            <p:nvPr/>
          </p:nvCxnSpPr>
          <p:spPr bwMode="auto">
            <a:xfrm rot="5400000" flipH="1" flipV="1">
              <a:off x="1160135" y="5238751"/>
              <a:ext cx="840115" cy="116215"/>
            </a:xfrm>
            <a:prstGeom prst="straightConnector1">
              <a:avLst/>
            </a:prstGeom>
            <a:noFill/>
            <a:ln w="9525">
              <a:solidFill>
                <a:schemeClr val="tx1"/>
              </a:solidFill>
              <a:round/>
              <a:headEnd type="arrow" w="med" len="med"/>
              <a:tailEnd type="arrow" w="med" len="med"/>
            </a:ln>
            <a:extLst>
              <a:ext uri="{909E8E84-426E-40dd-AFC4-6F175D3DCCD1}">
                <a14:hiddenFill xmlns:a14="http://schemas.microsoft.com/office/drawing/2010/main">
                  <a:noFill/>
                </a14:hiddenFill>
              </a:ext>
            </a:extLst>
          </p:spPr>
        </p:cxnSp>
        <p:cxnSp>
          <p:nvCxnSpPr>
            <p:cNvPr id="45070" name="Straight Arrow Connector 16"/>
            <p:cNvCxnSpPr>
              <a:cxnSpLocks noChangeShapeType="1"/>
              <a:stCxn id="45064" idx="0"/>
              <a:endCxn id="45062" idx="4"/>
            </p:cNvCxnSpPr>
            <p:nvPr/>
          </p:nvCxnSpPr>
          <p:spPr bwMode="auto">
            <a:xfrm rot="16200000" flipV="1">
              <a:off x="114300" y="4419600"/>
              <a:ext cx="1981200" cy="457200"/>
            </a:xfrm>
            <a:prstGeom prst="straightConnector1">
              <a:avLst/>
            </a:prstGeom>
            <a:noFill/>
            <a:ln w="9525">
              <a:solidFill>
                <a:schemeClr val="tx1"/>
              </a:solidFill>
              <a:round/>
              <a:headEnd type="arrow" w="med" len="med"/>
              <a:tailEnd type="arrow" w="med" len="med"/>
            </a:ln>
            <a:extLst>
              <a:ext uri="{909E8E84-426E-40dd-AFC4-6F175D3DCCD1}">
                <a14:hiddenFill xmlns:a14="http://schemas.microsoft.com/office/drawing/2010/main">
                  <a:noFill/>
                </a14:hiddenFill>
              </a:ext>
            </a:extLst>
          </p:spPr>
        </p:cxnSp>
        <p:cxnSp>
          <p:nvCxnSpPr>
            <p:cNvPr id="45071" name="Straight Arrow Connector 17"/>
            <p:cNvCxnSpPr>
              <a:cxnSpLocks noChangeShapeType="1"/>
              <a:stCxn id="45065" idx="7"/>
              <a:endCxn id="45063" idx="2"/>
            </p:cNvCxnSpPr>
            <p:nvPr/>
          </p:nvCxnSpPr>
          <p:spPr bwMode="auto">
            <a:xfrm rot="5400000" flipH="1" flipV="1">
              <a:off x="1045835" y="4324351"/>
              <a:ext cx="40015" cy="611515"/>
            </a:xfrm>
            <a:prstGeom prst="straightConnector1">
              <a:avLst/>
            </a:prstGeom>
            <a:noFill/>
            <a:ln w="9525">
              <a:solidFill>
                <a:schemeClr val="tx1"/>
              </a:solidFill>
              <a:round/>
              <a:headEnd type="arrow" w="med" len="med"/>
              <a:tailEnd type="arrow" w="med" len="med"/>
            </a:ln>
            <a:extLst>
              <a:ext uri="{909E8E84-426E-40dd-AFC4-6F175D3DCCD1}">
                <a14:hiddenFill xmlns:a14="http://schemas.microsoft.com/office/drawing/2010/main">
                  <a:noFill/>
                </a14:hiddenFill>
              </a:ext>
            </a:extLst>
          </p:spPr>
        </p:cxnSp>
      </p:grpSp>
      <p:sp>
        <p:nvSpPr>
          <p:cNvPr id="45060" name="TextBox 14"/>
          <p:cNvSpPr txBox="1">
            <a:spLocks noChangeArrowheads="1"/>
          </p:cNvSpPr>
          <p:nvPr/>
        </p:nvSpPr>
        <p:spPr bwMode="auto">
          <a:xfrm>
            <a:off x="3048000" y="6019800"/>
            <a:ext cx="357834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r>
              <a:rPr lang="en-US" sz="2000" dirty="0">
                <a:latin typeface="Arial" charset="0"/>
                <a:cs typeface="Arial" charset="0"/>
              </a:rPr>
              <a:t>Individual Patch </a:t>
            </a:r>
            <a:r>
              <a:rPr lang="en-US" sz="2000" dirty="0" smtClean="0">
                <a:latin typeface="Arial" charset="0"/>
                <a:cs typeface="Arial" charset="0"/>
              </a:rPr>
              <a:t>Extinction (</a:t>
            </a:r>
            <a:r>
              <a:rPr lang="en-US" sz="2800" dirty="0" smtClean="0">
                <a:latin typeface="Symbol" charset="2"/>
                <a:cs typeface="Symbol" charset="2"/>
              </a:rPr>
              <a:t>e</a:t>
            </a:r>
            <a:r>
              <a:rPr lang="en-US" sz="2000" dirty="0" smtClean="0">
                <a:latin typeface="Arial" charset="0"/>
                <a:cs typeface="Arial" charset="0"/>
              </a:rPr>
              <a:t>)</a:t>
            </a:r>
            <a:endParaRPr lang="en-US" sz="2000" dirty="0">
              <a:latin typeface="Arial" charset="0"/>
              <a:cs typeface="Arial" charset="0"/>
            </a:endParaRPr>
          </a:p>
        </p:txBody>
      </p:sp>
      <p:sp>
        <p:nvSpPr>
          <p:cNvPr id="45061" name="TextBox 15"/>
          <p:cNvSpPr txBox="1">
            <a:spLocks noChangeArrowheads="1"/>
          </p:cNvSpPr>
          <p:nvPr/>
        </p:nvSpPr>
        <p:spPr bwMode="auto">
          <a:xfrm rot="-5400000">
            <a:off x="-1227932" y="3285332"/>
            <a:ext cx="49895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r>
              <a:rPr lang="en-US" sz="2000">
                <a:latin typeface="Arial" charset="0"/>
                <a:cs typeface="Arial" charset="0"/>
              </a:rPr>
              <a:t>Regional Persistence of at least one Patch</a:t>
            </a:r>
          </a:p>
        </p:txBody>
      </p:sp>
      <p:sp>
        <p:nvSpPr>
          <p:cNvPr id="2" name="Rectangle 1"/>
          <p:cNvSpPr/>
          <p:nvPr/>
        </p:nvSpPr>
        <p:spPr>
          <a:xfrm>
            <a:off x="2133600" y="533400"/>
            <a:ext cx="5029200" cy="461665"/>
          </a:xfrm>
          <a:prstGeom prst="rect">
            <a:avLst/>
          </a:prstGeom>
        </p:spPr>
        <p:txBody>
          <a:bodyPr wrap="square">
            <a:spAutoFit/>
          </a:bodyPr>
          <a:lstStyle/>
          <a:p>
            <a:pPr>
              <a:spcAft>
                <a:spcPts val="0"/>
              </a:spcAft>
            </a:pPr>
            <a:r>
              <a:rPr lang="en-US" dirty="0">
                <a:solidFill>
                  <a:srgbClr val="FF0000"/>
                </a:solidFill>
                <a:latin typeface="Arial" charset="0"/>
                <a:cs typeface="Symbol" charset="0"/>
              </a:rPr>
              <a:t>Persistence of x patches = 1 – (</a:t>
            </a:r>
            <a:r>
              <a:rPr lang="en-US" dirty="0">
                <a:solidFill>
                  <a:srgbClr val="FF0000"/>
                </a:solidFill>
                <a:latin typeface="Symbol" charset="0"/>
                <a:cs typeface="Symbol" charset="0"/>
              </a:rPr>
              <a:t>e</a:t>
            </a:r>
            <a:r>
              <a:rPr lang="en-US" dirty="0">
                <a:solidFill>
                  <a:srgbClr val="FF0000"/>
                </a:solidFill>
                <a:latin typeface="Arial" charset="0"/>
                <a:cs typeface="Symbol" charset="0"/>
              </a:rPr>
              <a:t>)</a:t>
            </a:r>
            <a:r>
              <a:rPr lang="en-US" baseline="30000" dirty="0">
                <a:solidFill>
                  <a:srgbClr val="FF0000"/>
                </a:solidFill>
                <a:latin typeface="Arial" charset="0"/>
                <a:cs typeface="Symbol" charset="0"/>
              </a:rPr>
              <a:t>x</a:t>
            </a:r>
            <a:endParaRPr lang="en-US" baseline="30000" dirty="0">
              <a:latin typeface="Arial" charset="0"/>
              <a:cs typeface="Symbol" charset="0"/>
            </a:endParaRPr>
          </a:p>
        </p:txBody>
      </p:sp>
    </p:spTree>
    <p:extLst>
      <p:ext uri="{BB962C8B-B14F-4D97-AF65-F5344CB8AC3E}">
        <p14:creationId xmlns:p14="http://schemas.microsoft.com/office/powerpoint/2010/main" val="1947404314"/>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5" name="Picture 10" descr="EcologyTo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6294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6"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720850" y="520700"/>
            <a:ext cx="5702300" cy="581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7107" name="Group 4"/>
          <p:cNvGrpSpPr>
            <a:grpSpLocks/>
          </p:cNvGrpSpPr>
          <p:nvPr/>
        </p:nvGrpSpPr>
        <p:grpSpPr bwMode="auto">
          <a:xfrm>
            <a:off x="7620000" y="228600"/>
            <a:ext cx="914400" cy="1524000"/>
            <a:chOff x="304800" y="3124200"/>
            <a:chExt cx="1600200" cy="3048000"/>
          </a:xfrm>
        </p:grpSpPr>
        <p:sp>
          <p:nvSpPr>
            <p:cNvPr id="47110" name="Oval 5"/>
            <p:cNvSpPr>
              <a:spLocks noChangeArrowheads="1"/>
            </p:cNvSpPr>
            <p:nvPr/>
          </p:nvSpPr>
          <p:spPr bwMode="auto">
            <a:xfrm>
              <a:off x="609600" y="3124200"/>
              <a:ext cx="533400" cy="533400"/>
            </a:xfrm>
            <a:prstGeom prst="ellipse">
              <a:avLst/>
            </a:prstGeom>
            <a:solidFill>
              <a:schemeClr val="accent1"/>
            </a:solidFill>
            <a:ln w="9525">
              <a:solidFill>
                <a:schemeClr val="tx1"/>
              </a:solidFill>
              <a:round/>
              <a:headEnd/>
              <a:tailEnd/>
            </a:ln>
          </p:spPr>
          <p:txBody>
            <a:bodyPr/>
            <a:lstStyle/>
            <a:p>
              <a:endParaRPr lang="en-US"/>
            </a:p>
          </p:txBody>
        </p:sp>
        <p:sp>
          <p:nvSpPr>
            <p:cNvPr id="47111" name="Oval 7"/>
            <p:cNvSpPr>
              <a:spLocks noChangeArrowheads="1"/>
            </p:cNvSpPr>
            <p:nvPr/>
          </p:nvSpPr>
          <p:spPr bwMode="auto">
            <a:xfrm>
              <a:off x="1371600" y="4343400"/>
              <a:ext cx="533400" cy="533400"/>
            </a:xfrm>
            <a:prstGeom prst="ellipse">
              <a:avLst/>
            </a:prstGeom>
            <a:solidFill>
              <a:schemeClr val="accent1"/>
            </a:solidFill>
            <a:ln w="9525">
              <a:solidFill>
                <a:schemeClr val="tx1"/>
              </a:solidFill>
              <a:round/>
              <a:headEnd/>
              <a:tailEnd/>
            </a:ln>
          </p:spPr>
          <p:txBody>
            <a:bodyPr/>
            <a:lstStyle/>
            <a:p>
              <a:endParaRPr lang="en-US"/>
            </a:p>
          </p:txBody>
        </p:sp>
        <p:sp>
          <p:nvSpPr>
            <p:cNvPr id="47112" name="Oval 8"/>
            <p:cNvSpPr>
              <a:spLocks noChangeArrowheads="1"/>
            </p:cNvSpPr>
            <p:nvPr/>
          </p:nvSpPr>
          <p:spPr bwMode="auto">
            <a:xfrm>
              <a:off x="1066800" y="5638800"/>
              <a:ext cx="533400" cy="533400"/>
            </a:xfrm>
            <a:prstGeom prst="ellipse">
              <a:avLst/>
            </a:prstGeom>
            <a:solidFill>
              <a:schemeClr val="accent1"/>
            </a:solidFill>
            <a:ln w="9525">
              <a:solidFill>
                <a:schemeClr val="tx1"/>
              </a:solidFill>
              <a:round/>
              <a:headEnd/>
              <a:tailEnd/>
            </a:ln>
          </p:spPr>
          <p:txBody>
            <a:bodyPr/>
            <a:lstStyle/>
            <a:p>
              <a:endParaRPr lang="en-US"/>
            </a:p>
          </p:txBody>
        </p:sp>
        <p:sp>
          <p:nvSpPr>
            <p:cNvPr id="47113" name="Oval 9"/>
            <p:cNvSpPr>
              <a:spLocks noChangeArrowheads="1"/>
            </p:cNvSpPr>
            <p:nvPr/>
          </p:nvSpPr>
          <p:spPr bwMode="auto">
            <a:xfrm>
              <a:off x="304800" y="4572000"/>
              <a:ext cx="533400" cy="533400"/>
            </a:xfrm>
            <a:prstGeom prst="ellipse">
              <a:avLst/>
            </a:prstGeom>
            <a:solidFill>
              <a:schemeClr val="accent1"/>
            </a:solidFill>
            <a:ln w="9525">
              <a:solidFill>
                <a:schemeClr val="tx1"/>
              </a:solidFill>
              <a:round/>
              <a:headEnd/>
              <a:tailEnd/>
            </a:ln>
          </p:spPr>
          <p:txBody>
            <a:bodyPr/>
            <a:lstStyle/>
            <a:p>
              <a:endParaRPr lang="en-US"/>
            </a:p>
          </p:txBody>
        </p:sp>
        <p:cxnSp>
          <p:nvCxnSpPr>
            <p:cNvPr id="47114" name="Straight Arrow Connector 10"/>
            <p:cNvCxnSpPr>
              <a:cxnSpLocks noChangeShapeType="1"/>
              <a:stCxn id="47113" idx="0"/>
              <a:endCxn id="47110" idx="3"/>
            </p:cNvCxnSpPr>
            <p:nvPr/>
          </p:nvCxnSpPr>
          <p:spPr bwMode="auto">
            <a:xfrm rot="5400000" flipH="1" flipV="1">
              <a:off x="133350" y="4017636"/>
              <a:ext cx="992515" cy="116215"/>
            </a:xfrm>
            <a:prstGeom prst="straightConnector1">
              <a:avLst/>
            </a:prstGeom>
            <a:noFill/>
            <a:ln w="9525">
              <a:solidFill>
                <a:schemeClr val="tx1"/>
              </a:solidFill>
              <a:round/>
              <a:headEnd type="arrow" w="med" len="med"/>
              <a:tailEnd type="arrow" w="med" len="med"/>
            </a:ln>
            <a:extLst>
              <a:ext uri="{909E8E84-426E-40dd-AFC4-6F175D3DCCD1}">
                <a14:hiddenFill xmlns:a14="http://schemas.microsoft.com/office/drawing/2010/main">
                  <a:noFill/>
                </a14:hiddenFill>
              </a:ext>
            </a:extLst>
          </p:spPr>
        </p:cxnSp>
        <p:cxnSp>
          <p:nvCxnSpPr>
            <p:cNvPr id="47115" name="Straight Arrow Connector 11"/>
            <p:cNvCxnSpPr>
              <a:cxnSpLocks noChangeShapeType="1"/>
              <a:stCxn id="47111" idx="0"/>
              <a:endCxn id="47110" idx="5"/>
            </p:cNvCxnSpPr>
            <p:nvPr/>
          </p:nvCxnSpPr>
          <p:spPr bwMode="auto">
            <a:xfrm rot="16200000" flipV="1">
              <a:off x="969636" y="3674735"/>
              <a:ext cx="763915" cy="573415"/>
            </a:xfrm>
            <a:prstGeom prst="straightConnector1">
              <a:avLst/>
            </a:prstGeom>
            <a:noFill/>
            <a:ln w="9525">
              <a:solidFill>
                <a:schemeClr val="tx1"/>
              </a:solidFill>
              <a:round/>
              <a:headEnd type="arrow" w="med" len="med"/>
              <a:tailEnd type="arrow" w="med" len="med"/>
            </a:ln>
            <a:extLst>
              <a:ext uri="{909E8E84-426E-40dd-AFC4-6F175D3DCCD1}">
                <a14:hiddenFill xmlns:a14="http://schemas.microsoft.com/office/drawing/2010/main">
                  <a:noFill/>
                </a14:hiddenFill>
              </a:ext>
            </a:extLst>
          </p:spPr>
        </p:cxnSp>
        <p:cxnSp>
          <p:nvCxnSpPr>
            <p:cNvPr id="47116" name="Straight Arrow Connector 12"/>
            <p:cNvCxnSpPr>
              <a:cxnSpLocks noChangeShapeType="1"/>
              <a:stCxn id="47113" idx="5"/>
              <a:endCxn id="47112" idx="1"/>
            </p:cNvCxnSpPr>
            <p:nvPr/>
          </p:nvCxnSpPr>
          <p:spPr bwMode="auto">
            <a:xfrm rot="16200000" flipH="1">
              <a:off x="607685" y="5179685"/>
              <a:ext cx="689630" cy="384830"/>
            </a:xfrm>
            <a:prstGeom prst="straightConnector1">
              <a:avLst/>
            </a:prstGeom>
            <a:noFill/>
            <a:ln w="9525">
              <a:solidFill>
                <a:schemeClr val="tx1"/>
              </a:solidFill>
              <a:round/>
              <a:headEnd type="arrow" w="med" len="med"/>
              <a:tailEnd type="arrow" w="med" len="med"/>
            </a:ln>
            <a:extLst>
              <a:ext uri="{909E8E84-426E-40dd-AFC4-6F175D3DCCD1}">
                <a14:hiddenFill xmlns:a14="http://schemas.microsoft.com/office/drawing/2010/main">
                  <a:noFill/>
                </a14:hiddenFill>
              </a:ext>
            </a:extLst>
          </p:spPr>
        </p:cxnSp>
        <p:cxnSp>
          <p:nvCxnSpPr>
            <p:cNvPr id="47117" name="Straight Arrow Connector 13"/>
            <p:cNvCxnSpPr>
              <a:cxnSpLocks noChangeShapeType="1"/>
              <a:stCxn id="47112" idx="7"/>
              <a:endCxn id="47111" idx="4"/>
            </p:cNvCxnSpPr>
            <p:nvPr/>
          </p:nvCxnSpPr>
          <p:spPr bwMode="auto">
            <a:xfrm rot="5400000" flipH="1" flipV="1">
              <a:off x="1160135" y="5238751"/>
              <a:ext cx="840115" cy="116215"/>
            </a:xfrm>
            <a:prstGeom prst="straightConnector1">
              <a:avLst/>
            </a:prstGeom>
            <a:noFill/>
            <a:ln w="9525">
              <a:solidFill>
                <a:schemeClr val="tx1"/>
              </a:solidFill>
              <a:round/>
              <a:headEnd type="arrow" w="med" len="med"/>
              <a:tailEnd type="arrow" w="med" len="med"/>
            </a:ln>
            <a:extLst>
              <a:ext uri="{909E8E84-426E-40dd-AFC4-6F175D3DCCD1}">
                <a14:hiddenFill xmlns:a14="http://schemas.microsoft.com/office/drawing/2010/main">
                  <a:noFill/>
                </a14:hiddenFill>
              </a:ext>
            </a:extLst>
          </p:spPr>
        </p:cxnSp>
        <p:cxnSp>
          <p:nvCxnSpPr>
            <p:cNvPr id="47118" name="Straight Arrow Connector 14"/>
            <p:cNvCxnSpPr>
              <a:cxnSpLocks noChangeShapeType="1"/>
              <a:stCxn id="47112" idx="0"/>
              <a:endCxn id="47110" idx="4"/>
            </p:cNvCxnSpPr>
            <p:nvPr/>
          </p:nvCxnSpPr>
          <p:spPr bwMode="auto">
            <a:xfrm rot="16200000" flipV="1">
              <a:off x="114300" y="4419600"/>
              <a:ext cx="1981200" cy="457200"/>
            </a:xfrm>
            <a:prstGeom prst="straightConnector1">
              <a:avLst/>
            </a:prstGeom>
            <a:noFill/>
            <a:ln w="9525">
              <a:solidFill>
                <a:schemeClr val="tx1"/>
              </a:solidFill>
              <a:round/>
              <a:headEnd type="arrow" w="med" len="med"/>
              <a:tailEnd type="arrow" w="med" len="med"/>
            </a:ln>
            <a:extLst>
              <a:ext uri="{909E8E84-426E-40dd-AFC4-6F175D3DCCD1}">
                <a14:hiddenFill xmlns:a14="http://schemas.microsoft.com/office/drawing/2010/main">
                  <a:noFill/>
                </a14:hiddenFill>
              </a:ext>
            </a:extLst>
          </p:spPr>
        </p:cxnSp>
        <p:cxnSp>
          <p:nvCxnSpPr>
            <p:cNvPr id="47119" name="Straight Arrow Connector 15"/>
            <p:cNvCxnSpPr>
              <a:cxnSpLocks noChangeShapeType="1"/>
              <a:stCxn id="47113" idx="7"/>
              <a:endCxn id="47111" idx="2"/>
            </p:cNvCxnSpPr>
            <p:nvPr/>
          </p:nvCxnSpPr>
          <p:spPr bwMode="auto">
            <a:xfrm rot="5400000" flipH="1" flipV="1">
              <a:off x="1045835" y="4324351"/>
              <a:ext cx="40015" cy="611515"/>
            </a:xfrm>
            <a:prstGeom prst="straightConnector1">
              <a:avLst/>
            </a:prstGeom>
            <a:noFill/>
            <a:ln w="9525">
              <a:solidFill>
                <a:schemeClr val="tx1"/>
              </a:solidFill>
              <a:round/>
              <a:headEnd type="arrow" w="med" len="med"/>
              <a:tailEnd type="arrow" w="med" len="med"/>
            </a:ln>
            <a:extLst>
              <a:ext uri="{909E8E84-426E-40dd-AFC4-6F175D3DCCD1}">
                <a14:hiddenFill xmlns:a14="http://schemas.microsoft.com/office/drawing/2010/main">
                  <a:noFill/>
                </a14:hiddenFill>
              </a:ext>
            </a:extLst>
          </p:spPr>
        </p:cxnSp>
      </p:grpSp>
      <p:sp>
        <p:nvSpPr>
          <p:cNvPr id="47109" name="TextBox 15"/>
          <p:cNvSpPr txBox="1">
            <a:spLocks noChangeArrowheads="1"/>
          </p:cNvSpPr>
          <p:nvPr/>
        </p:nvSpPr>
        <p:spPr bwMode="auto">
          <a:xfrm rot="-5400000">
            <a:off x="-1227932" y="3285332"/>
            <a:ext cx="49895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r>
              <a:rPr lang="en-US" sz="2000">
                <a:latin typeface="Arial" charset="0"/>
                <a:cs typeface="Arial" charset="0"/>
              </a:rPr>
              <a:t>Regional Persistence of at least one Patch</a:t>
            </a:r>
          </a:p>
        </p:txBody>
      </p:sp>
      <p:sp>
        <p:nvSpPr>
          <p:cNvPr id="17" name="TextBox 14"/>
          <p:cNvSpPr txBox="1">
            <a:spLocks noChangeArrowheads="1"/>
          </p:cNvSpPr>
          <p:nvPr/>
        </p:nvSpPr>
        <p:spPr bwMode="auto">
          <a:xfrm>
            <a:off x="3048000" y="6019800"/>
            <a:ext cx="357834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r>
              <a:rPr lang="en-US" sz="2000" dirty="0">
                <a:latin typeface="Arial" charset="0"/>
                <a:cs typeface="Arial" charset="0"/>
              </a:rPr>
              <a:t>Individual Patch </a:t>
            </a:r>
            <a:r>
              <a:rPr lang="en-US" sz="2000" dirty="0" smtClean="0">
                <a:latin typeface="Arial" charset="0"/>
                <a:cs typeface="Arial" charset="0"/>
              </a:rPr>
              <a:t>Extinction (</a:t>
            </a:r>
            <a:r>
              <a:rPr lang="en-US" sz="2800" dirty="0" smtClean="0">
                <a:latin typeface="Symbol" charset="2"/>
                <a:cs typeface="Symbol" charset="2"/>
              </a:rPr>
              <a:t>e</a:t>
            </a:r>
            <a:r>
              <a:rPr lang="en-US" sz="2000" dirty="0" smtClean="0">
                <a:latin typeface="Arial" charset="0"/>
                <a:cs typeface="Arial" charset="0"/>
              </a:rPr>
              <a:t>)</a:t>
            </a:r>
            <a:endParaRPr lang="en-US" sz="2000" dirty="0">
              <a:latin typeface="Arial" charset="0"/>
              <a:cs typeface="Arial" charset="0"/>
            </a:endParaRPr>
          </a:p>
        </p:txBody>
      </p:sp>
      <p:sp>
        <p:nvSpPr>
          <p:cNvPr id="18" name="Rectangle 17"/>
          <p:cNvSpPr/>
          <p:nvPr/>
        </p:nvSpPr>
        <p:spPr>
          <a:xfrm>
            <a:off x="2133600" y="533400"/>
            <a:ext cx="5029200" cy="461665"/>
          </a:xfrm>
          <a:prstGeom prst="rect">
            <a:avLst/>
          </a:prstGeom>
        </p:spPr>
        <p:txBody>
          <a:bodyPr wrap="square">
            <a:spAutoFit/>
          </a:bodyPr>
          <a:lstStyle/>
          <a:p>
            <a:pPr>
              <a:spcAft>
                <a:spcPts val="0"/>
              </a:spcAft>
            </a:pPr>
            <a:r>
              <a:rPr lang="en-US" dirty="0">
                <a:solidFill>
                  <a:srgbClr val="FF0000"/>
                </a:solidFill>
                <a:latin typeface="Arial" charset="0"/>
                <a:cs typeface="Symbol" charset="0"/>
              </a:rPr>
              <a:t>Persistence of x patches = 1 – (</a:t>
            </a:r>
            <a:r>
              <a:rPr lang="en-US" dirty="0">
                <a:solidFill>
                  <a:srgbClr val="FF0000"/>
                </a:solidFill>
                <a:latin typeface="Symbol" charset="0"/>
                <a:cs typeface="Symbol" charset="0"/>
              </a:rPr>
              <a:t>e</a:t>
            </a:r>
            <a:r>
              <a:rPr lang="en-US" dirty="0">
                <a:solidFill>
                  <a:srgbClr val="FF0000"/>
                </a:solidFill>
                <a:latin typeface="Arial" charset="0"/>
                <a:cs typeface="Symbol" charset="0"/>
              </a:rPr>
              <a:t>)</a:t>
            </a:r>
            <a:r>
              <a:rPr lang="en-US" baseline="30000" dirty="0">
                <a:solidFill>
                  <a:srgbClr val="FF0000"/>
                </a:solidFill>
                <a:latin typeface="Arial" charset="0"/>
                <a:cs typeface="Symbol" charset="0"/>
              </a:rPr>
              <a:t>x</a:t>
            </a:r>
            <a:endParaRPr lang="en-US" baseline="30000" dirty="0">
              <a:latin typeface="Arial" charset="0"/>
              <a:cs typeface="Symbol" charset="0"/>
            </a:endParaRPr>
          </a:p>
        </p:txBody>
      </p:sp>
    </p:spTree>
    <p:extLst>
      <p:ext uri="{BB962C8B-B14F-4D97-AF65-F5344CB8AC3E}">
        <p14:creationId xmlns:p14="http://schemas.microsoft.com/office/powerpoint/2010/main" val="2978550540"/>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3" name="Picture 10" descr="EcologyTo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6294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4"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720850" y="520700"/>
            <a:ext cx="5702300" cy="581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9155" name="Group 5"/>
          <p:cNvGrpSpPr>
            <a:grpSpLocks/>
          </p:cNvGrpSpPr>
          <p:nvPr/>
        </p:nvGrpSpPr>
        <p:grpSpPr bwMode="auto">
          <a:xfrm>
            <a:off x="7620000" y="228600"/>
            <a:ext cx="914400" cy="1524000"/>
            <a:chOff x="304800" y="3124200"/>
            <a:chExt cx="1600200" cy="3048000"/>
          </a:xfrm>
        </p:grpSpPr>
        <p:sp>
          <p:nvSpPr>
            <p:cNvPr id="49158" name="Oval 6"/>
            <p:cNvSpPr>
              <a:spLocks noChangeArrowheads="1"/>
            </p:cNvSpPr>
            <p:nvPr/>
          </p:nvSpPr>
          <p:spPr bwMode="auto">
            <a:xfrm>
              <a:off x="609600" y="3124200"/>
              <a:ext cx="533400" cy="533400"/>
            </a:xfrm>
            <a:prstGeom prst="ellipse">
              <a:avLst/>
            </a:prstGeom>
            <a:solidFill>
              <a:schemeClr val="accent1"/>
            </a:solidFill>
            <a:ln w="9525">
              <a:solidFill>
                <a:schemeClr val="tx1"/>
              </a:solidFill>
              <a:round/>
              <a:headEnd/>
              <a:tailEnd/>
            </a:ln>
          </p:spPr>
          <p:txBody>
            <a:bodyPr/>
            <a:lstStyle/>
            <a:p>
              <a:endParaRPr lang="en-US"/>
            </a:p>
          </p:txBody>
        </p:sp>
        <p:sp>
          <p:nvSpPr>
            <p:cNvPr id="49159" name="Oval 7"/>
            <p:cNvSpPr>
              <a:spLocks noChangeArrowheads="1"/>
            </p:cNvSpPr>
            <p:nvPr/>
          </p:nvSpPr>
          <p:spPr bwMode="auto">
            <a:xfrm>
              <a:off x="1371600" y="4343400"/>
              <a:ext cx="533400" cy="533400"/>
            </a:xfrm>
            <a:prstGeom prst="ellipse">
              <a:avLst/>
            </a:prstGeom>
            <a:solidFill>
              <a:schemeClr val="accent1"/>
            </a:solidFill>
            <a:ln w="9525">
              <a:solidFill>
                <a:schemeClr val="tx1"/>
              </a:solidFill>
              <a:round/>
              <a:headEnd/>
              <a:tailEnd/>
            </a:ln>
          </p:spPr>
          <p:txBody>
            <a:bodyPr/>
            <a:lstStyle/>
            <a:p>
              <a:endParaRPr lang="en-US"/>
            </a:p>
          </p:txBody>
        </p:sp>
        <p:sp>
          <p:nvSpPr>
            <p:cNvPr id="49160" name="Oval 8"/>
            <p:cNvSpPr>
              <a:spLocks noChangeArrowheads="1"/>
            </p:cNvSpPr>
            <p:nvPr/>
          </p:nvSpPr>
          <p:spPr bwMode="auto">
            <a:xfrm>
              <a:off x="1066800" y="5638800"/>
              <a:ext cx="533400" cy="533400"/>
            </a:xfrm>
            <a:prstGeom prst="ellipse">
              <a:avLst/>
            </a:prstGeom>
            <a:solidFill>
              <a:schemeClr val="accent1"/>
            </a:solidFill>
            <a:ln w="9525">
              <a:solidFill>
                <a:schemeClr val="tx1"/>
              </a:solidFill>
              <a:round/>
              <a:headEnd/>
              <a:tailEnd/>
            </a:ln>
          </p:spPr>
          <p:txBody>
            <a:bodyPr/>
            <a:lstStyle/>
            <a:p>
              <a:endParaRPr lang="en-US"/>
            </a:p>
          </p:txBody>
        </p:sp>
        <p:sp>
          <p:nvSpPr>
            <p:cNvPr id="49161" name="Oval 9"/>
            <p:cNvSpPr>
              <a:spLocks noChangeArrowheads="1"/>
            </p:cNvSpPr>
            <p:nvPr/>
          </p:nvSpPr>
          <p:spPr bwMode="auto">
            <a:xfrm>
              <a:off x="304800" y="4572000"/>
              <a:ext cx="533400" cy="533400"/>
            </a:xfrm>
            <a:prstGeom prst="ellipse">
              <a:avLst/>
            </a:prstGeom>
            <a:solidFill>
              <a:schemeClr val="accent1"/>
            </a:solidFill>
            <a:ln w="9525">
              <a:solidFill>
                <a:schemeClr val="tx1"/>
              </a:solidFill>
              <a:round/>
              <a:headEnd/>
              <a:tailEnd/>
            </a:ln>
          </p:spPr>
          <p:txBody>
            <a:bodyPr/>
            <a:lstStyle/>
            <a:p>
              <a:endParaRPr lang="en-US"/>
            </a:p>
          </p:txBody>
        </p:sp>
        <p:cxnSp>
          <p:nvCxnSpPr>
            <p:cNvPr id="49162" name="Straight Arrow Connector 10"/>
            <p:cNvCxnSpPr>
              <a:cxnSpLocks noChangeShapeType="1"/>
              <a:stCxn id="49161" idx="0"/>
              <a:endCxn id="49158" idx="3"/>
            </p:cNvCxnSpPr>
            <p:nvPr/>
          </p:nvCxnSpPr>
          <p:spPr bwMode="auto">
            <a:xfrm rot="5400000" flipH="1" flipV="1">
              <a:off x="133350" y="4017636"/>
              <a:ext cx="992515" cy="116215"/>
            </a:xfrm>
            <a:prstGeom prst="straightConnector1">
              <a:avLst/>
            </a:prstGeom>
            <a:noFill/>
            <a:ln w="9525">
              <a:solidFill>
                <a:schemeClr val="tx1"/>
              </a:solidFill>
              <a:round/>
              <a:headEnd type="arrow" w="med" len="med"/>
              <a:tailEnd type="arrow" w="med" len="med"/>
            </a:ln>
            <a:extLst>
              <a:ext uri="{909E8E84-426E-40dd-AFC4-6F175D3DCCD1}">
                <a14:hiddenFill xmlns:a14="http://schemas.microsoft.com/office/drawing/2010/main">
                  <a:noFill/>
                </a14:hiddenFill>
              </a:ext>
            </a:extLst>
          </p:spPr>
        </p:cxnSp>
        <p:cxnSp>
          <p:nvCxnSpPr>
            <p:cNvPr id="49163" name="Straight Arrow Connector 11"/>
            <p:cNvCxnSpPr>
              <a:cxnSpLocks noChangeShapeType="1"/>
              <a:stCxn id="49159" idx="0"/>
              <a:endCxn id="49158" idx="5"/>
            </p:cNvCxnSpPr>
            <p:nvPr/>
          </p:nvCxnSpPr>
          <p:spPr bwMode="auto">
            <a:xfrm rot="16200000" flipV="1">
              <a:off x="969636" y="3674735"/>
              <a:ext cx="763915" cy="573415"/>
            </a:xfrm>
            <a:prstGeom prst="straightConnector1">
              <a:avLst/>
            </a:prstGeom>
            <a:noFill/>
            <a:ln w="9525">
              <a:solidFill>
                <a:schemeClr val="tx1"/>
              </a:solidFill>
              <a:round/>
              <a:headEnd type="arrow" w="med" len="med"/>
              <a:tailEnd type="arrow" w="med" len="med"/>
            </a:ln>
            <a:extLst>
              <a:ext uri="{909E8E84-426E-40dd-AFC4-6F175D3DCCD1}">
                <a14:hiddenFill xmlns:a14="http://schemas.microsoft.com/office/drawing/2010/main">
                  <a:noFill/>
                </a14:hiddenFill>
              </a:ext>
            </a:extLst>
          </p:spPr>
        </p:cxnSp>
        <p:cxnSp>
          <p:nvCxnSpPr>
            <p:cNvPr id="49164" name="Straight Arrow Connector 12"/>
            <p:cNvCxnSpPr>
              <a:cxnSpLocks noChangeShapeType="1"/>
              <a:stCxn id="49161" idx="5"/>
              <a:endCxn id="49160" idx="1"/>
            </p:cNvCxnSpPr>
            <p:nvPr/>
          </p:nvCxnSpPr>
          <p:spPr bwMode="auto">
            <a:xfrm rot="16200000" flipH="1">
              <a:off x="607685" y="5179685"/>
              <a:ext cx="689630" cy="384830"/>
            </a:xfrm>
            <a:prstGeom prst="straightConnector1">
              <a:avLst/>
            </a:prstGeom>
            <a:noFill/>
            <a:ln w="9525">
              <a:solidFill>
                <a:schemeClr val="tx1"/>
              </a:solidFill>
              <a:round/>
              <a:headEnd type="arrow" w="med" len="med"/>
              <a:tailEnd type="arrow" w="med" len="med"/>
            </a:ln>
            <a:extLst>
              <a:ext uri="{909E8E84-426E-40dd-AFC4-6F175D3DCCD1}">
                <a14:hiddenFill xmlns:a14="http://schemas.microsoft.com/office/drawing/2010/main">
                  <a:noFill/>
                </a14:hiddenFill>
              </a:ext>
            </a:extLst>
          </p:spPr>
        </p:cxnSp>
        <p:cxnSp>
          <p:nvCxnSpPr>
            <p:cNvPr id="49165" name="Straight Arrow Connector 13"/>
            <p:cNvCxnSpPr>
              <a:cxnSpLocks noChangeShapeType="1"/>
              <a:stCxn id="49160" idx="7"/>
              <a:endCxn id="49159" idx="4"/>
            </p:cNvCxnSpPr>
            <p:nvPr/>
          </p:nvCxnSpPr>
          <p:spPr bwMode="auto">
            <a:xfrm rot="5400000" flipH="1" flipV="1">
              <a:off x="1160135" y="5238751"/>
              <a:ext cx="840115" cy="116215"/>
            </a:xfrm>
            <a:prstGeom prst="straightConnector1">
              <a:avLst/>
            </a:prstGeom>
            <a:noFill/>
            <a:ln w="9525">
              <a:solidFill>
                <a:schemeClr val="tx1"/>
              </a:solidFill>
              <a:round/>
              <a:headEnd type="arrow" w="med" len="med"/>
              <a:tailEnd type="arrow" w="med" len="med"/>
            </a:ln>
            <a:extLst>
              <a:ext uri="{909E8E84-426E-40dd-AFC4-6F175D3DCCD1}">
                <a14:hiddenFill xmlns:a14="http://schemas.microsoft.com/office/drawing/2010/main">
                  <a:noFill/>
                </a14:hiddenFill>
              </a:ext>
            </a:extLst>
          </p:spPr>
        </p:cxnSp>
        <p:cxnSp>
          <p:nvCxnSpPr>
            <p:cNvPr id="49166" name="Straight Arrow Connector 14"/>
            <p:cNvCxnSpPr>
              <a:cxnSpLocks noChangeShapeType="1"/>
              <a:stCxn id="49160" idx="0"/>
              <a:endCxn id="49158" idx="4"/>
            </p:cNvCxnSpPr>
            <p:nvPr/>
          </p:nvCxnSpPr>
          <p:spPr bwMode="auto">
            <a:xfrm rot="16200000" flipV="1">
              <a:off x="114300" y="4419600"/>
              <a:ext cx="1981200" cy="457200"/>
            </a:xfrm>
            <a:prstGeom prst="straightConnector1">
              <a:avLst/>
            </a:prstGeom>
            <a:noFill/>
            <a:ln w="9525">
              <a:solidFill>
                <a:schemeClr val="tx1"/>
              </a:solidFill>
              <a:round/>
              <a:headEnd type="arrow" w="med" len="med"/>
              <a:tailEnd type="arrow" w="med" len="med"/>
            </a:ln>
            <a:extLst>
              <a:ext uri="{909E8E84-426E-40dd-AFC4-6F175D3DCCD1}">
                <a14:hiddenFill xmlns:a14="http://schemas.microsoft.com/office/drawing/2010/main">
                  <a:noFill/>
                </a14:hiddenFill>
              </a:ext>
            </a:extLst>
          </p:spPr>
        </p:cxnSp>
        <p:cxnSp>
          <p:nvCxnSpPr>
            <p:cNvPr id="49167" name="Straight Arrow Connector 15"/>
            <p:cNvCxnSpPr>
              <a:cxnSpLocks noChangeShapeType="1"/>
              <a:stCxn id="49161" idx="7"/>
              <a:endCxn id="49159" idx="2"/>
            </p:cNvCxnSpPr>
            <p:nvPr/>
          </p:nvCxnSpPr>
          <p:spPr bwMode="auto">
            <a:xfrm rot="5400000" flipH="1" flipV="1">
              <a:off x="1045835" y="4324351"/>
              <a:ext cx="40015" cy="611515"/>
            </a:xfrm>
            <a:prstGeom prst="straightConnector1">
              <a:avLst/>
            </a:prstGeom>
            <a:noFill/>
            <a:ln w="9525">
              <a:solidFill>
                <a:schemeClr val="tx1"/>
              </a:solidFill>
              <a:round/>
              <a:headEnd type="arrow" w="med" len="med"/>
              <a:tailEnd type="arrow" w="med" len="med"/>
            </a:ln>
            <a:extLst>
              <a:ext uri="{909E8E84-426E-40dd-AFC4-6F175D3DCCD1}">
                <a14:hiddenFill xmlns:a14="http://schemas.microsoft.com/office/drawing/2010/main">
                  <a:noFill/>
                </a14:hiddenFill>
              </a:ext>
            </a:extLst>
          </p:spPr>
        </p:cxnSp>
      </p:grpSp>
      <p:sp>
        <p:nvSpPr>
          <p:cNvPr id="49157" name="TextBox 15"/>
          <p:cNvSpPr txBox="1">
            <a:spLocks noChangeArrowheads="1"/>
          </p:cNvSpPr>
          <p:nvPr/>
        </p:nvSpPr>
        <p:spPr bwMode="auto">
          <a:xfrm rot="-5400000">
            <a:off x="-1227932" y="3285332"/>
            <a:ext cx="49895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r>
              <a:rPr lang="en-US" sz="2000">
                <a:latin typeface="Arial" charset="0"/>
                <a:cs typeface="Arial" charset="0"/>
              </a:rPr>
              <a:t>Regional Persistence of at least one Patch</a:t>
            </a:r>
          </a:p>
        </p:txBody>
      </p:sp>
      <p:sp>
        <p:nvSpPr>
          <p:cNvPr id="17" name="TextBox 14"/>
          <p:cNvSpPr txBox="1">
            <a:spLocks noChangeArrowheads="1"/>
          </p:cNvSpPr>
          <p:nvPr/>
        </p:nvSpPr>
        <p:spPr bwMode="auto">
          <a:xfrm>
            <a:off x="3048000" y="6019800"/>
            <a:ext cx="357834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r>
              <a:rPr lang="en-US" sz="2000" dirty="0">
                <a:latin typeface="Arial" charset="0"/>
                <a:cs typeface="Arial" charset="0"/>
              </a:rPr>
              <a:t>Individual Patch </a:t>
            </a:r>
            <a:r>
              <a:rPr lang="en-US" sz="2000" dirty="0" smtClean="0">
                <a:latin typeface="Arial" charset="0"/>
                <a:cs typeface="Arial" charset="0"/>
              </a:rPr>
              <a:t>Extinction (</a:t>
            </a:r>
            <a:r>
              <a:rPr lang="en-US" sz="2800" dirty="0" smtClean="0">
                <a:latin typeface="Symbol" charset="2"/>
                <a:cs typeface="Symbol" charset="2"/>
              </a:rPr>
              <a:t>e</a:t>
            </a:r>
            <a:r>
              <a:rPr lang="en-US" sz="2000" dirty="0" smtClean="0">
                <a:latin typeface="Arial" charset="0"/>
                <a:cs typeface="Arial" charset="0"/>
              </a:rPr>
              <a:t>)</a:t>
            </a:r>
            <a:endParaRPr lang="en-US" sz="2000" dirty="0">
              <a:latin typeface="Arial" charset="0"/>
              <a:cs typeface="Arial" charset="0"/>
            </a:endParaRPr>
          </a:p>
        </p:txBody>
      </p:sp>
      <p:sp>
        <p:nvSpPr>
          <p:cNvPr id="18" name="Rectangle 17"/>
          <p:cNvSpPr/>
          <p:nvPr/>
        </p:nvSpPr>
        <p:spPr>
          <a:xfrm>
            <a:off x="2133600" y="533400"/>
            <a:ext cx="5029200" cy="461665"/>
          </a:xfrm>
          <a:prstGeom prst="rect">
            <a:avLst/>
          </a:prstGeom>
        </p:spPr>
        <p:txBody>
          <a:bodyPr wrap="square">
            <a:spAutoFit/>
          </a:bodyPr>
          <a:lstStyle/>
          <a:p>
            <a:pPr>
              <a:spcAft>
                <a:spcPts val="0"/>
              </a:spcAft>
            </a:pPr>
            <a:r>
              <a:rPr lang="en-US" dirty="0">
                <a:solidFill>
                  <a:srgbClr val="FF0000"/>
                </a:solidFill>
                <a:latin typeface="Arial" charset="0"/>
                <a:cs typeface="Symbol" charset="0"/>
              </a:rPr>
              <a:t>Persistence of x patches = 1 – (</a:t>
            </a:r>
            <a:r>
              <a:rPr lang="en-US" dirty="0">
                <a:solidFill>
                  <a:srgbClr val="FF0000"/>
                </a:solidFill>
                <a:latin typeface="Symbol" charset="0"/>
                <a:cs typeface="Symbol" charset="0"/>
              </a:rPr>
              <a:t>e</a:t>
            </a:r>
            <a:r>
              <a:rPr lang="en-US" dirty="0">
                <a:solidFill>
                  <a:srgbClr val="FF0000"/>
                </a:solidFill>
                <a:latin typeface="Arial" charset="0"/>
                <a:cs typeface="Symbol" charset="0"/>
              </a:rPr>
              <a:t>)</a:t>
            </a:r>
            <a:r>
              <a:rPr lang="en-US" baseline="30000" dirty="0">
                <a:solidFill>
                  <a:srgbClr val="FF0000"/>
                </a:solidFill>
                <a:latin typeface="Arial" charset="0"/>
                <a:cs typeface="Symbol" charset="0"/>
              </a:rPr>
              <a:t>x</a:t>
            </a:r>
            <a:endParaRPr lang="en-US" baseline="30000" dirty="0">
              <a:latin typeface="Arial" charset="0"/>
              <a:cs typeface="Symbol" charset="0"/>
            </a:endParaRPr>
          </a:p>
        </p:txBody>
      </p:sp>
    </p:spTree>
    <p:extLst>
      <p:ext uri="{BB962C8B-B14F-4D97-AF65-F5344CB8AC3E}">
        <p14:creationId xmlns:p14="http://schemas.microsoft.com/office/powerpoint/2010/main" val="3544748601"/>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1" name="Picture 10" descr="EcologyTo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6294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2"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720850" y="520700"/>
            <a:ext cx="5702300" cy="581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1203" name="Group 5"/>
          <p:cNvGrpSpPr>
            <a:grpSpLocks/>
          </p:cNvGrpSpPr>
          <p:nvPr/>
        </p:nvGrpSpPr>
        <p:grpSpPr bwMode="auto">
          <a:xfrm>
            <a:off x="7620000" y="228600"/>
            <a:ext cx="914400" cy="1524000"/>
            <a:chOff x="304800" y="3124200"/>
            <a:chExt cx="1600200" cy="3048000"/>
          </a:xfrm>
        </p:grpSpPr>
        <p:sp>
          <p:nvSpPr>
            <p:cNvPr id="51206" name="Oval 6"/>
            <p:cNvSpPr>
              <a:spLocks noChangeArrowheads="1"/>
            </p:cNvSpPr>
            <p:nvPr/>
          </p:nvSpPr>
          <p:spPr bwMode="auto">
            <a:xfrm>
              <a:off x="609600" y="3124200"/>
              <a:ext cx="533400" cy="533400"/>
            </a:xfrm>
            <a:prstGeom prst="ellipse">
              <a:avLst/>
            </a:prstGeom>
            <a:solidFill>
              <a:schemeClr val="accent1"/>
            </a:solidFill>
            <a:ln w="9525">
              <a:solidFill>
                <a:schemeClr val="tx1"/>
              </a:solidFill>
              <a:round/>
              <a:headEnd/>
              <a:tailEnd/>
            </a:ln>
          </p:spPr>
          <p:txBody>
            <a:bodyPr/>
            <a:lstStyle/>
            <a:p>
              <a:endParaRPr lang="en-US"/>
            </a:p>
          </p:txBody>
        </p:sp>
        <p:sp>
          <p:nvSpPr>
            <p:cNvPr id="51207" name="Oval 7"/>
            <p:cNvSpPr>
              <a:spLocks noChangeArrowheads="1"/>
            </p:cNvSpPr>
            <p:nvPr/>
          </p:nvSpPr>
          <p:spPr bwMode="auto">
            <a:xfrm>
              <a:off x="1371600" y="4343400"/>
              <a:ext cx="533400" cy="533400"/>
            </a:xfrm>
            <a:prstGeom prst="ellipse">
              <a:avLst/>
            </a:prstGeom>
            <a:solidFill>
              <a:schemeClr val="accent1"/>
            </a:solidFill>
            <a:ln w="9525">
              <a:solidFill>
                <a:schemeClr val="tx1"/>
              </a:solidFill>
              <a:round/>
              <a:headEnd/>
              <a:tailEnd/>
            </a:ln>
          </p:spPr>
          <p:txBody>
            <a:bodyPr/>
            <a:lstStyle/>
            <a:p>
              <a:endParaRPr lang="en-US"/>
            </a:p>
          </p:txBody>
        </p:sp>
        <p:sp>
          <p:nvSpPr>
            <p:cNvPr id="51208" name="Oval 8"/>
            <p:cNvSpPr>
              <a:spLocks noChangeArrowheads="1"/>
            </p:cNvSpPr>
            <p:nvPr/>
          </p:nvSpPr>
          <p:spPr bwMode="auto">
            <a:xfrm>
              <a:off x="1066800" y="5638800"/>
              <a:ext cx="533400" cy="533400"/>
            </a:xfrm>
            <a:prstGeom prst="ellipse">
              <a:avLst/>
            </a:prstGeom>
            <a:solidFill>
              <a:schemeClr val="accent1"/>
            </a:solidFill>
            <a:ln w="9525">
              <a:solidFill>
                <a:schemeClr val="tx1"/>
              </a:solidFill>
              <a:round/>
              <a:headEnd/>
              <a:tailEnd/>
            </a:ln>
          </p:spPr>
          <p:txBody>
            <a:bodyPr/>
            <a:lstStyle/>
            <a:p>
              <a:endParaRPr lang="en-US"/>
            </a:p>
          </p:txBody>
        </p:sp>
        <p:sp>
          <p:nvSpPr>
            <p:cNvPr id="51209" name="Oval 9"/>
            <p:cNvSpPr>
              <a:spLocks noChangeArrowheads="1"/>
            </p:cNvSpPr>
            <p:nvPr/>
          </p:nvSpPr>
          <p:spPr bwMode="auto">
            <a:xfrm>
              <a:off x="304800" y="4572000"/>
              <a:ext cx="533400" cy="533400"/>
            </a:xfrm>
            <a:prstGeom prst="ellipse">
              <a:avLst/>
            </a:prstGeom>
            <a:solidFill>
              <a:schemeClr val="accent1"/>
            </a:solidFill>
            <a:ln w="9525">
              <a:solidFill>
                <a:schemeClr val="tx1"/>
              </a:solidFill>
              <a:round/>
              <a:headEnd/>
              <a:tailEnd/>
            </a:ln>
          </p:spPr>
          <p:txBody>
            <a:bodyPr/>
            <a:lstStyle/>
            <a:p>
              <a:endParaRPr lang="en-US"/>
            </a:p>
          </p:txBody>
        </p:sp>
        <p:cxnSp>
          <p:nvCxnSpPr>
            <p:cNvPr id="51210" name="Straight Arrow Connector 10"/>
            <p:cNvCxnSpPr>
              <a:cxnSpLocks noChangeShapeType="1"/>
              <a:stCxn id="51209" idx="0"/>
              <a:endCxn id="51206" idx="3"/>
            </p:cNvCxnSpPr>
            <p:nvPr/>
          </p:nvCxnSpPr>
          <p:spPr bwMode="auto">
            <a:xfrm rot="5400000" flipH="1" flipV="1">
              <a:off x="133350" y="4017636"/>
              <a:ext cx="992515" cy="116215"/>
            </a:xfrm>
            <a:prstGeom prst="straightConnector1">
              <a:avLst/>
            </a:prstGeom>
            <a:noFill/>
            <a:ln w="9525">
              <a:solidFill>
                <a:schemeClr val="tx1"/>
              </a:solidFill>
              <a:round/>
              <a:headEnd type="arrow" w="med" len="med"/>
              <a:tailEnd type="arrow" w="med" len="med"/>
            </a:ln>
            <a:extLst>
              <a:ext uri="{909E8E84-426E-40dd-AFC4-6F175D3DCCD1}">
                <a14:hiddenFill xmlns:a14="http://schemas.microsoft.com/office/drawing/2010/main">
                  <a:noFill/>
                </a14:hiddenFill>
              </a:ext>
            </a:extLst>
          </p:spPr>
        </p:cxnSp>
        <p:cxnSp>
          <p:nvCxnSpPr>
            <p:cNvPr id="51211" name="Straight Arrow Connector 11"/>
            <p:cNvCxnSpPr>
              <a:cxnSpLocks noChangeShapeType="1"/>
              <a:stCxn id="51207" idx="0"/>
              <a:endCxn id="51206" idx="5"/>
            </p:cNvCxnSpPr>
            <p:nvPr/>
          </p:nvCxnSpPr>
          <p:spPr bwMode="auto">
            <a:xfrm rot="16200000" flipV="1">
              <a:off x="969636" y="3674735"/>
              <a:ext cx="763915" cy="573415"/>
            </a:xfrm>
            <a:prstGeom prst="straightConnector1">
              <a:avLst/>
            </a:prstGeom>
            <a:noFill/>
            <a:ln w="9525">
              <a:solidFill>
                <a:schemeClr val="tx1"/>
              </a:solidFill>
              <a:round/>
              <a:headEnd type="arrow" w="med" len="med"/>
              <a:tailEnd type="arrow" w="med" len="med"/>
            </a:ln>
            <a:extLst>
              <a:ext uri="{909E8E84-426E-40dd-AFC4-6F175D3DCCD1}">
                <a14:hiddenFill xmlns:a14="http://schemas.microsoft.com/office/drawing/2010/main">
                  <a:noFill/>
                </a14:hiddenFill>
              </a:ext>
            </a:extLst>
          </p:spPr>
        </p:cxnSp>
        <p:cxnSp>
          <p:nvCxnSpPr>
            <p:cNvPr id="51212" name="Straight Arrow Connector 12"/>
            <p:cNvCxnSpPr>
              <a:cxnSpLocks noChangeShapeType="1"/>
              <a:stCxn id="51209" idx="5"/>
              <a:endCxn id="51208" idx="1"/>
            </p:cNvCxnSpPr>
            <p:nvPr/>
          </p:nvCxnSpPr>
          <p:spPr bwMode="auto">
            <a:xfrm rot="16200000" flipH="1">
              <a:off x="607685" y="5179685"/>
              <a:ext cx="689630" cy="384830"/>
            </a:xfrm>
            <a:prstGeom prst="straightConnector1">
              <a:avLst/>
            </a:prstGeom>
            <a:noFill/>
            <a:ln w="9525">
              <a:solidFill>
                <a:schemeClr val="tx1"/>
              </a:solidFill>
              <a:round/>
              <a:headEnd type="arrow" w="med" len="med"/>
              <a:tailEnd type="arrow" w="med" len="med"/>
            </a:ln>
            <a:extLst>
              <a:ext uri="{909E8E84-426E-40dd-AFC4-6F175D3DCCD1}">
                <a14:hiddenFill xmlns:a14="http://schemas.microsoft.com/office/drawing/2010/main">
                  <a:noFill/>
                </a14:hiddenFill>
              </a:ext>
            </a:extLst>
          </p:spPr>
        </p:cxnSp>
        <p:cxnSp>
          <p:nvCxnSpPr>
            <p:cNvPr id="51213" name="Straight Arrow Connector 13"/>
            <p:cNvCxnSpPr>
              <a:cxnSpLocks noChangeShapeType="1"/>
              <a:stCxn id="51208" idx="7"/>
              <a:endCxn id="51207" idx="4"/>
            </p:cNvCxnSpPr>
            <p:nvPr/>
          </p:nvCxnSpPr>
          <p:spPr bwMode="auto">
            <a:xfrm rot="5400000" flipH="1" flipV="1">
              <a:off x="1160135" y="5238751"/>
              <a:ext cx="840115" cy="116215"/>
            </a:xfrm>
            <a:prstGeom prst="straightConnector1">
              <a:avLst/>
            </a:prstGeom>
            <a:noFill/>
            <a:ln w="9525">
              <a:solidFill>
                <a:schemeClr val="tx1"/>
              </a:solidFill>
              <a:round/>
              <a:headEnd type="arrow" w="med" len="med"/>
              <a:tailEnd type="arrow" w="med" len="med"/>
            </a:ln>
            <a:extLst>
              <a:ext uri="{909E8E84-426E-40dd-AFC4-6F175D3DCCD1}">
                <a14:hiddenFill xmlns:a14="http://schemas.microsoft.com/office/drawing/2010/main">
                  <a:noFill/>
                </a14:hiddenFill>
              </a:ext>
            </a:extLst>
          </p:spPr>
        </p:cxnSp>
        <p:cxnSp>
          <p:nvCxnSpPr>
            <p:cNvPr id="51214" name="Straight Arrow Connector 14"/>
            <p:cNvCxnSpPr>
              <a:cxnSpLocks noChangeShapeType="1"/>
              <a:stCxn id="51208" idx="0"/>
              <a:endCxn id="51206" idx="4"/>
            </p:cNvCxnSpPr>
            <p:nvPr/>
          </p:nvCxnSpPr>
          <p:spPr bwMode="auto">
            <a:xfrm rot="16200000" flipV="1">
              <a:off x="114300" y="4419600"/>
              <a:ext cx="1981200" cy="457200"/>
            </a:xfrm>
            <a:prstGeom prst="straightConnector1">
              <a:avLst/>
            </a:prstGeom>
            <a:noFill/>
            <a:ln w="9525">
              <a:solidFill>
                <a:schemeClr val="tx1"/>
              </a:solidFill>
              <a:round/>
              <a:headEnd type="arrow" w="med" len="med"/>
              <a:tailEnd type="arrow" w="med" len="med"/>
            </a:ln>
            <a:extLst>
              <a:ext uri="{909E8E84-426E-40dd-AFC4-6F175D3DCCD1}">
                <a14:hiddenFill xmlns:a14="http://schemas.microsoft.com/office/drawing/2010/main">
                  <a:noFill/>
                </a14:hiddenFill>
              </a:ext>
            </a:extLst>
          </p:spPr>
        </p:cxnSp>
        <p:cxnSp>
          <p:nvCxnSpPr>
            <p:cNvPr id="51215" name="Straight Arrow Connector 15"/>
            <p:cNvCxnSpPr>
              <a:cxnSpLocks noChangeShapeType="1"/>
              <a:stCxn id="51209" idx="7"/>
              <a:endCxn id="51207" idx="2"/>
            </p:cNvCxnSpPr>
            <p:nvPr/>
          </p:nvCxnSpPr>
          <p:spPr bwMode="auto">
            <a:xfrm rot="5400000" flipH="1" flipV="1">
              <a:off x="1045835" y="4324351"/>
              <a:ext cx="40015" cy="611515"/>
            </a:xfrm>
            <a:prstGeom prst="straightConnector1">
              <a:avLst/>
            </a:prstGeom>
            <a:noFill/>
            <a:ln w="9525">
              <a:solidFill>
                <a:schemeClr val="tx1"/>
              </a:solidFill>
              <a:round/>
              <a:headEnd type="arrow" w="med" len="med"/>
              <a:tailEnd type="arrow" w="med" len="med"/>
            </a:ln>
            <a:extLst>
              <a:ext uri="{909E8E84-426E-40dd-AFC4-6F175D3DCCD1}">
                <a14:hiddenFill xmlns:a14="http://schemas.microsoft.com/office/drawing/2010/main">
                  <a:noFill/>
                </a14:hiddenFill>
              </a:ext>
            </a:extLst>
          </p:spPr>
        </p:cxnSp>
      </p:grpSp>
      <p:sp>
        <p:nvSpPr>
          <p:cNvPr id="51205" name="TextBox 15"/>
          <p:cNvSpPr txBox="1">
            <a:spLocks noChangeArrowheads="1"/>
          </p:cNvSpPr>
          <p:nvPr/>
        </p:nvSpPr>
        <p:spPr bwMode="auto">
          <a:xfrm rot="-5400000">
            <a:off x="-1227932" y="3285332"/>
            <a:ext cx="49895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r>
              <a:rPr lang="en-US" sz="2000">
                <a:latin typeface="Arial" charset="0"/>
                <a:cs typeface="Arial" charset="0"/>
              </a:rPr>
              <a:t>Regional Persistence of at least one Patch</a:t>
            </a:r>
          </a:p>
        </p:txBody>
      </p:sp>
      <p:sp>
        <p:nvSpPr>
          <p:cNvPr id="17" name="TextBox 14"/>
          <p:cNvSpPr txBox="1">
            <a:spLocks noChangeArrowheads="1"/>
          </p:cNvSpPr>
          <p:nvPr/>
        </p:nvSpPr>
        <p:spPr bwMode="auto">
          <a:xfrm>
            <a:off x="3048000" y="6019800"/>
            <a:ext cx="357834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r>
              <a:rPr lang="en-US" sz="2000" dirty="0">
                <a:latin typeface="Arial" charset="0"/>
                <a:cs typeface="Arial" charset="0"/>
              </a:rPr>
              <a:t>Individual Patch </a:t>
            </a:r>
            <a:r>
              <a:rPr lang="en-US" sz="2000" dirty="0" smtClean="0">
                <a:latin typeface="Arial" charset="0"/>
                <a:cs typeface="Arial" charset="0"/>
              </a:rPr>
              <a:t>Extinction (</a:t>
            </a:r>
            <a:r>
              <a:rPr lang="en-US" sz="2800" dirty="0" smtClean="0">
                <a:latin typeface="Symbol" charset="2"/>
                <a:cs typeface="Symbol" charset="2"/>
              </a:rPr>
              <a:t>e</a:t>
            </a:r>
            <a:r>
              <a:rPr lang="en-US" sz="2000" dirty="0" smtClean="0">
                <a:latin typeface="Arial" charset="0"/>
                <a:cs typeface="Arial" charset="0"/>
              </a:rPr>
              <a:t>)</a:t>
            </a:r>
            <a:endParaRPr lang="en-US" sz="2000" dirty="0">
              <a:latin typeface="Arial" charset="0"/>
              <a:cs typeface="Arial" charset="0"/>
            </a:endParaRPr>
          </a:p>
        </p:txBody>
      </p:sp>
      <p:sp>
        <p:nvSpPr>
          <p:cNvPr id="18" name="Rectangle 17"/>
          <p:cNvSpPr/>
          <p:nvPr/>
        </p:nvSpPr>
        <p:spPr>
          <a:xfrm>
            <a:off x="2133600" y="533400"/>
            <a:ext cx="5029200" cy="461665"/>
          </a:xfrm>
          <a:prstGeom prst="rect">
            <a:avLst/>
          </a:prstGeom>
        </p:spPr>
        <p:txBody>
          <a:bodyPr wrap="square">
            <a:spAutoFit/>
          </a:bodyPr>
          <a:lstStyle/>
          <a:p>
            <a:pPr>
              <a:spcAft>
                <a:spcPts val="0"/>
              </a:spcAft>
            </a:pPr>
            <a:r>
              <a:rPr lang="en-US" dirty="0">
                <a:solidFill>
                  <a:srgbClr val="FF0000"/>
                </a:solidFill>
                <a:latin typeface="Arial" charset="0"/>
                <a:cs typeface="Symbol" charset="0"/>
              </a:rPr>
              <a:t>Persistence of x patches = 1 – (</a:t>
            </a:r>
            <a:r>
              <a:rPr lang="en-US" dirty="0">
                <a:solidFill>
                  <a:srgbClr val="FF0000"/>
                </a:solidFill>
                <a:latin typeface="Symbol" charset="0"/>
                <a:cs typeface="Symbol" charset="0"/>
              </a:rPr>
              <a:t>e</a:t>
            </a:r>
            <a:r>
              <a:rPr lang="en-US" dirty="0">
                <a:solidFill>
                  <a:srgbClr val="FF0000"/>
                </a:solidFill>
                <a:latin typeface="Arial" charset="0"/>
                <a:cs typeface="Symbol" charset="0"/>
              </a:rPr>
              <a:t>)</a:t>
            </a:r>
            <a:r>
              <a:rPr lang="en-US" baseline="30000" dirty="0">
                <a:solidFill>
                  <a:srgbClr val="FF0000"/>
                </a:solidFill>
                <a:latin typeface="Arial" charset="0"/>
                <a:cs typeface="Symbol" charset="0"/>
              </a:rPr>
              <a:t>x</a:t>
            </a:r>
            <a:endParaRPr lang="en-US" baseline="30000" dirty="0">
              <a:latin typeface="Arial" charset="0"/>
              <a:cs typeface="Symbol" charset="0"/>
            </a:endParaRPr>
          </a:p>
        </p:txBody>
      </p:sp>
    </p:spTree>
    <p:extLst>
      <p:ext uri="{BB962C8B-B14F-4D97-AF65-F5344CB8AC3E}">
        <p14:creationId xmlns:p14="http://schemas.microsoft.com/office/powerpoint/2010/main" val="2159138215"/>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49"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1800" y="1600200"/>
            <a:ext cx="6172200" cy="4757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0" name="Picture 10" descr="EcologyTo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66294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1" name="Rectangle 11"/>
          <p:cNvSpPr>
            <a:spLocks noChangeArrowheads="1"/>
          </p:cNvSpPr>
          <p:nvPr/>
        </p:nvSpPr>
        <p:spPr bwMode="auto">
          <a:xfrm>
            <a:off x="381000" y="1889125"/>
            <a:ext cx="3581400"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000" dirty="0">
                <a:latin typeface="Arial" charset="0"/>
              </a:rPr>
              <a:t>This is quite important for conservation, because it suggests one way to avoid extinctions.  You don</a:t>
            </a:r>
            <a:r>
              <a:rPr lang="ja-JP" altLang="en-US" sz="2000" dirty="0">
                <a:latin typeface="Arial" charset="0"/>
              </a:rPr>
              <a:t>’</a:t>
            </a:r>
            <a:r>
              <a:rPr lang="en-US" altLang="ja-JP" sz="2000" dirty="0">
                <a:latin typeface="Arial" charset="0"/>
              </a:rPr>
              <a:t>t necessarily have to save all local populations (patches), if you have lots of patches and </a:t>
            </a:r>
            <a:r>
              <a:rPr lang="en-US" altLang="ja-JP" sz="2000" dirty="0" smtClean="0">
                <a:latin typeface="Arial" charset="0"/>
              </a:rPr>
              <a:t>some amount of migration </a:t>
            </a:r>
            <a:r>
              <a:rPr lang="en-US" altLang="ja-JP" sz="2000" dirty="0">
                <a:latin typeface="Arial" charset="0"/>
              </a:rPr>
              <a:t>between patches.</a:t>
            </a:r>
            <a:endParaRPr lang="en-US" sz="2000" dirty="0">
              <a:latin typeface="Arial" charset="0"/>
            </a:endParaRPr>
          </a:p>
        </p:txBody>
      </p:sp>
      <p:grpSp>
        <p:nvGrpSpPr>
          <p:cNvPr id="53252" name="Group 4"/>
          <p:cNvGrpSpPr>
            <a:grpSpLocks/>
          </p:cNvGrpSpPr>
          <p:nvPr/>
        </p:nvGrpSpPr>
        <p:grpSpPr bwMode="auto">
          <a:xfrm>
            <a:off x="7620000" y="228600"/>
            <a:ext cx="914400" cy="1524000"/>
            <a:chOff x="304800" y="3124200"/>
            <a:chExt cx="1600200" cy="3048000"/>
          </a:xfrm>
        </p:grpSpPr>
        <p:sp>
          <p:nvSpPr>
            <p:cNvPr id="53253" name="Oval 5"/>
            <p:cNvSpPr>
              <a:spLocks noChangeArrowheads="1"/>
            </p:cNvSpPr>
            <p:nvPr/>
          </p:nvSpPr>
          <p:spPr bwMode="auto">
            <a:xfrm>
              <a:off x="609600" y="3124200"/>
              <a:ext cx="533400" cy="533400"/>
            </a:xfrm>
            <a:prstGeom prst="ellipse">
              <a:avLst/>
            </a:prstGeom>
            <a:solidFill>
              <a:schemeClr val="accent1"/>
            </a:solidFill>
            <a:ln w="9525">
              <a:solidFill>
                <a:schemeClr val="tx1"/>
              </a:solidFill>
              <a:round/>
              <a:headEnd/>
              <a:tailEnd/>
            </a:ln>
          </p:spPr>
          <p:txBody>
            <a:bodyPr/>
            <a:lstStyle/>
            <a:p>
              <a:endParaRPr lang="en-US"/>
            </a:p>
          </p:txBody>
        </p:sp>
        <p:sp>
          <p:nvSpPr>
            <p:cNvPr id="53254" name="Oval 6"/>
            <p:cNvSpPr>
              <a:spLocks noChangeArrowheads="1"/>
            </p:cNvSpPr>
            <p:nvPr/>
          </p:nvSpPr>
          <p:spPr bwMode="auto">
            <a:xfrm>
              <a:off x="1371600" y="4343400"/>
              <a:ext cx="533400" cy="533400"/>
            </a:xfrm>
            <a:prstGeom prst="ellipse">
              <a:avLst/>
            </a:prstGeom>
            <a:solidFill>
              <a:schemeClr val="accent1"/>
            </a:solidFill>
            <a:ln w="9525">
              <a:solidFill>
                <a:schemeClr val="tx1"/>
              </a:solidFill>
              <a:round/>
              <a:headEnd/>
              <a:tailEnd/>
            </a:ln>
          </p:spPr>
          <p:txBody>
            <a:bodyPr/>
            <a:lstStyle/>
            <a:p>
              <a:endParaRPr lang="en-US"/>
            </a:p>
          </p:txBody>
        </p:sp>
        <p:sp>
          <p:nvSpPr>
            <p:cNvPr id="53255" name="Oval 7"/>
            <p:cNvSpPr>
              <a:spLocks noChangeArrowheads="1"/>
            </p:cNvSpPr>
            <p:nvPr/>
          </p:nvSpPr>
          <p:spPr bwMode="auto">
            <a:xfrm>
              <a:off x="1066800" y="5638800"/>
              <a:ext cx="533400" cy="533400"/>
            </a:xfrm>
            <a:prstGeom prst="ellipse">
              <a:avLst/>
            </a:prstGeom>
            <a:solidFill>
              <a:schemeClr val="accent1"/>
            </a:solidFill>
            <a:ln w="9525">
              <a:solidFill>
                <a:schemeClr val="tx1"/>
              </a:solidFill>
              <a:round/>
              <a:headEnd/>
              <a:tailEnd/>
            </a:ln>
          </p:spPr>
          <p:txBody>
            <a:bodyPr/>
            <a:lstStyle/>
            <a:p>
              <a:endParaRPr lang="en-US"/>
            </a:p>
          </p:txBody>
        </p:sp>
        <p:sp>
          <p:nvSpPr>
            <p:cNvPr id="53256" name="Oval 8"/>
            <p:cNvSpPr>
              <a:spLocks noChangeArrowheads="1"/>
            </p:cNvSpPr>
            <p:nvPr/>
          </p:nvSpPr>
          <p:spPr bwMode="auto">
            <a:xfrm>
              <a:off x="304800" y="4572000"/>
              <a:ext cx="533400" cy="533400"/>
            </a:xfrm>
            <a:prstGeom prst="ellipse">
              <a:avLst/>
            </a:prstGeom>
            <a:solidFill>
              <a:schemeClr val="accent1"/>
            </a:solidFill>
            <a:ln w="9525">
              <a:solidFill>
                <a:schemeClr val="tx1"/>
              </a:solidFill>
              <a:round/>
              <a:headEnd/>
              <a:tailEnd/>
            </a:ln>
          </p:spPr>
          <p:txBody>
            <a:bodyPr/>
            <a:lstStyle/>
            <a:p>
              <a:endParaRPr lang="en-US"/>
            </a:p>
          </p:txBody>
        </p:sp>
        <p:cxnSp>
          <p:nvCxnSpPr>
            <p:cNvPr id="53257" name="Straight Arrow Connector 9"/>
            <p:cNvCxnSpPr>
              <a:cxnSpLocks noChangeShapeType="1"/>
              <a:stCxn id="53256" idx="0"/>
              <a:endCxn id="53253" idx="3"/>
            </p:cNvCxnSpPr>
            <p:nvPr/>
          </p:nvCxnSpPr>
          <p:spPr bwMode="auto">
            <a:xfrm rot="5400000" flipH="1" flipV="1">
              <a:off x="133350" y="4017636"/>
              <a:ext cx="992515" cy="116215"/>
            </a:xfrm>
            <a:prstGeom prst="straightConnector1">
              <a:avLst/>
            </a:prstGeom>
            <a:noFill/>
            <a:ln w="9525">
              <a:solidFill>
                <a:schemeClr val="tx1"/>
              </a:solidFill>
              <a:round/>
              <a:headEnd type="arrow" w="med" len="med"/>
              <a:tailEnd type="arrow" w="med" len="med"/>
            </a:ln>
            <a:extLst>
              <a:ext uri="{909E8E84-426E-40dd-AFC4-6F175D3DCCD1}">
                <a14:hiddenFill xmlns:a14="http://schemas.microsoft.com/office/drawing/2010/main">
                  <a:noFill/>
                </a14:hiddenFill>
              </a:ext>
            </a:extLst>
          </p:spPr>
        </p:cxnSp>
        <p:cxnSp>
          <p:nvCxnSpPr>
            <p:cNvPr id="53258" name="Straight Arrow Connector 10"/>
            <p:cNvCxnSpPr>
              <a:cxnSpLocks noChangeShapeType="1"/>
              <a:stCxn id="53254" idx="0"/>
              <a:endCxn id="53253" idx="5"/>
            </p:cNvCxnSpPr>
            <p:nvPr/>
          </p:nvCxnSpPr>
          <p:spPr bwMode="auto">
            <a:xfrm rot="16200000" flipV="1">
              <a:off x="969636" y="3674735"/>
              <a:ext cx="763915" cy="573415"/>
            </a:xfrm>
            <a:prstGeom prst="straightConnector1">
              <a:avLst/>
            </a:prstGeom>
            <a:noFill/>
            <a:ln w="9525">
              <a:solidFill>
                <a:schemeClr val="tx1"/>
              </a:solidFill>
              <a:round/>
              <a:headEnd type="arrow" w="med" len="med"/>
              <a:tailEnd type="arrow" w="med" len="med"/>
            </a:ln>
            <a:extLst>
              <a:ext uri="{909E8E84-426E-40dd-AFC4-6F175D3DCCD1}">
                <a14:hiddenFill xmlns:a14="http://schemas.microsoft.com/office/drawing/2010/main">
                  <a:noFill/>
                </a14:hiddenFill>
              </a:ext>
            </a:extLst>
          </p:spPr>
        </p:cxnSp>
        <p:cxnSp>
          <p:nvCxnSpPr>
            <p:cNvPr id="53259" name="Straight Arrow Connector 11"/>
            <p:cNvCxnSpPr>
              <a:cxnSpLocks noChangeShapeType="1"/>
              <a:stCxn id="53256" idx="5"/>
              <a:endCxn id="53255" idx="1"/>
            </p:cNvCxnSpPr>
            <p:nvPr/>
          </p:nvCxnSpPr>
          <p:spPr bwMode="auto">
            <a:xfrm rot="16200000" flipH="1">
              <a:off x="607685" y="5179685"/>
              <a:ext cx="689630" cy="384830"/>
            </a:xfrm>
            <a:prstGeom prst="straightConnector1">
              <a:avLst/>
            </a:prstGeom>
            <a:noFill/>
            <a:ln w="9525">
              <a:solidFill>
                <a:schemeClr val="tx1"/>
              </a:solidFill>
              <a:round/>
              <a:headEnd type="arrow" w="med" len="med"/>
              <a:tailEnd type="arrow" w="med" len="med"/>
            </a:ln>
            <a:extLst>
              <a:ext uri="{909E8E84-426E-40dd-AFC4-6F175D3DCCD1}">
                <a14:hiddenFill xmlns:a14="http://schemas.microsoft.com/office/drawing/2010/main">
                  <a:noFill/>
                </a14:hiddenFill>
              </a:ext>
            </a:extLst>
          </p:spPr>
        </p:cxnSp>
        <p:cxnSp>
          <p:nvCxnSpPr>
            <p:cNvPr id="53260" name="Straight Arrow Connector 12"/>
            <p:cNvCxnSpPr>
              <a:cxnSpLocks noChangeShapeType="1"/>
              <a:stCxn id="53255" idx="7"/>
              <a:endCxn id="53254" idx="4"/>
            </p:cNvCxnSpPr>
            <p:nvPr/>
          </p:nvCxnSpPr>
          <p:spPr bwMode="auto">
            <a:xfrm rot="5400000" flipH="1" flipV="1">
              <a:off x="1160135" y="5238751"/>
              <a:ext cx="840115" cy="116215"/>
            </a:xfrm>
            <a:prstGeom prst="straightConnector1">
              <a:avLst/>
            </a:prstGeom>
            <a:noFill/>
            <a:ln w="9525">
              <a:solidFill>
                <a:schemeClr val="tx1"/>
              </a:solidFill>
              <a:round/>
              <a:headEnd type="arrow" w="med" len="med"/>
              <a:tailEnd type="arrow" w="med" len="med"/>
            </a:ln>
            <a:extLst>
              <a:ext uri="{909E8E84-426E-40dd-AFC4-6F175D3DCCD1}">
                <a14:hiddenFill xmlns:a14="http://schemas.microsoft.com/office/drawing/2010/main">
                  <a:noFill/>
                </a14:hiddenFill>
              </a:ext>
            </a:extLst>
          </p:spPr>
        </p:cxnSp>
        <p:cxnSp>
          <p:nvCxnSpPr>
            <p:cNvPr id="53261" name="Straight Arrow Connector 13"/>
            <p:cNvCxnSpPr>
              <a:cxnSpLocks noChangeShapeType="1"/>
              <a:stCxn id="53255" idx="0"/>
              <a:endCxn id="53253" idx="4"/>
            </p:cNvCxnSpPr>
            <p:nvPr/>
          </p:nvCxnSpPr>
          <p:spPr bwMode="auto">
            <a:xfrm rot="16200000" flipV="1">
              <a:off x="114300" y="4419600"/>
              <a:ext cx="1981200" cy="457200"/>
            </a:xfrm>
            <a:prstGeom prst="straightConnector1">
              <a:avLst/>
            </a:prstGeom>
            <a:noFill/>
            <a:ln w="9525">
              <a:solidFill>
                <a:schemeClr val="tx1"/>
              </a:solidFill>
              <a:round/>
              <a:headEnd type="arrow" w="med" len="med"/>
              <a:tailEnd type="arrow" w="med" len="med"/>
            </a:ln>
            <a:extLst>
              <a:ext uri="{909E8E84-426E-40dd-AFC4-6F175D3DCCD1}">
                <a14:hiddenFill xmlns:a14="http://schemas.microsoft.com/office/drawing/2010/main">
                  <a:noFill/>
                </a14:hiddenFill>
              </a:ext>
            </a:extLst>
          </p:spPr>
        </p:cxnSp>
        <p:cxnSp>
          <p:nvCxnSpPr>
            <p:cNvPr id="53262" name="Straight Arrow Connector 14"/>
            <p:cNvCxnSpPr>
              <a:cxnSpLocks noChangeShapeType="1"/>
              <a:stCxn id="53256" idx="7"/>
              <a:endCxn id="53254" idx="2"/>
            </p:cNvCxnSpPr>
            <p:nvPr/>
          </p:nvCxnSpPr>
          <p:spPr bwMode="auto">
            <a:xfrm rot="5400000" flipH="1" flipV="1">
              <a:off x="1045835" y="4324351"/>
              <a:ext cx="40015" cy="611515"/>
            </a:xfrm>
            <a:prstGeom prst="straightConnector1">
              <a:avLst/>
            </a:prstGeom>
            <a:noFill/>
            <a:ln w="9525">
              <a:solidFill>
                <a:schemeClr val="tx1"/>
              </a:solidFill>
              <a:round/>
              <a:headEnd type="arrow" w="med" len="med"/>
              <a:tailEnd type="arrow" w="med" len="med"/>
            </a:ln>
            <a:extLst>
              <a:ext uri="{909E8E84-426E-40dd-AFC4-6F175D3DCCD1}">
                <a14:hiddenFill xmlns:a14="http://schemas.microsoft.com/office/drawing/2010/main">
                  <a:noFill/>
                </a14:hiddenFill>
              </a:ext>
            </a:extLst>
          </p:spPr>
        </p:cxnSp>
      </p:grpSp>
    </p:spTree>
    <p:extLst>
      <p:ext uri="{BB962C8B-B14F-4D97-AF65-F5344CB8AC3E}">
        <p14:creationId xmlns:p14="http://schemas.microsoft.com/office/powerpoint/2010/main" val="1913997492"/>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3" descr="EcologyTo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6294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6" name="Rectangle 2"/>
          <p:cNvSpPr>
            <a:spLocks noChangeArrowheads="1"/>
          </p:cNvSpPr>
          <p:nvPr/>
        </p:nvSpPr>
        <p:spPr bwMode="auto">
          <a:xfrm>
            <a:off x="457200" y="990600"/>
            <a:ext cx="8686800" cy="3170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buFont typeface="Times" charset="0"/>
              <a:buNone/>
              <a:tabLst>
                <a:tab pos="454025" algn="l"/>
                <a:tab pos="920750" algn="l"/>
                <a:tab pos="1373188" algn="l"/>
                <a:tab pos="1882775" algn="l"/>
                <a:tab pos="2454275" algn="l"/>
              </a:tabLst>
            </a:pPr>
            <a:r>
              <a:rPr lang="en-US" sz="2000" dirty="0">
                <a:latin typeface="Arial"/>
                <a:cs typeface="Arial"/>
              </a:rPr>
              <a:t>II.	Tools for Ecology</a:t>
            </a:r>
          </a:p>
          <a:p>
            <a:pPr>
              <a:buFont typeface="Times" charset="0"/>
              <a:buNone/>
              <a:tabLst>
                <a:tab pos="454025" algn="l"/>
                <a:tab pos="920750" algn="l"/>
                <a:tab pos="1373188" algn="l"/>
                <a:tab pos="1882775" algn="l"/>
                <a:tab pos="2454275" algn="l"/>
              </a:tabLst>
            </a:pPr>
            <a:r>
              <a:rPr lang="en-US" sz="2000" dirty="0">
                <a:latin typeface="Arial"/>
                <a:cs typeface="Arial"/>
              </a:rPr>
              <a:t>	A.	Population demography:  describing populations.</a:t>
            </a:r>
          </a:p>
          <a:p>
            <a:pPr>
              <a:buFont typeface="Times" charset="0"/>
              <a:buNone/>
              <a:tabLst>
                <a:tab pos="454025" algn="l"/>
                <a:tab pos="920750" algn="l"/>
                <a:tab pos="1373188" algn="l"/>
                <a:tab pos="1882775" algn="l"/>
                <a:tab pos="2454275" algn="l"/>
              </a:tabLst>
            </a:pPr>
            <a:r>
              <a:rPr lang="en-US" sz="2000" dirty="0">
                <a:latin typeface="Arial"/>
                <a:cs typeface="Arial"/>
              </a:rPr>
              <a:t>		1. 	Definitions</a:t>
            </a:r>
          </a:p>
          <a:p>
            <a:pPr>
              <a:buFont typeface="Times" charset="0"/>
              <a:buNone/>
              <a:tabLst>
                <a:tab pos="454025" algn="l"/>
                <a:tab pos="920750" algn="l"/>
                <a:tab pos="1373188" algn="l"/>
                <a:tab pos="1882775" algn="l"/>
                <a:tab pos="2454275" algn="l"/>
              </a:tabLst>
            </a:pPr>
            <a:r>
              <a:rPr lang="en-US" sz="2000" dirty="0">
                <a:latin typeface="Arial"/>
                <a:cs typeface="Arial"/>
              </a:rPr>
              <a:t>		2.	Demography</a:t>
            </a:r>
          </a:p>
          <a:p>
            <a:pPr>
              <a:buFont typeface="Times" charset="0"/>
              <a:buNone/>
              <a:tabLst>
                <a:tab pos="454025" algn="l"/>
                <a:tab pos="920750" algn="l"/>
                <a:tab pos="1373188" algn="l"/>
                <a:tab pos="1882775" algn="l"/>
                <a:tab pos="2454275" algn="l"/>
              </a:tabLst>
            </a:pPr>
            <a:r>
              <a:rPr lang="en-US" sz="2000" dirty="0">
                <a:solidFill>
                  <a:srgbClr val="FF0000"/>
                </a:solidFill>
                <a:latin typeface="Arial"/>
                <a:cs typeface="Arial"/>
              </a:rPr>
              <a:t>	</a:t>
            </a:r>
            <a:r>
              <a:rPr lang="en-US" sz="2000" dirty="0" smtClean="0">
                <a:solidFill>
                  <a:srgbClr val="FF0000"/>
                </a:solidFill>
                <a:latin typeface="Arial"/>
                <a:cs typeface="Arial"/>
              </a:rPr>
              <a:t>B.	Demography in the real world</a:t>
            </a:r>
          </a:p>
          <a:p>
            <a:pPr>
              <a:buFont typeface="Arial" charset="0"/>
              <a:buNone/>
              <a:tabLst>
                <a:tab pos="454025" algn="l"/>
                <a:tab pos="920750" algn="l"/>
                <a:tab pos="1373188" algn="l"/>
                <a:tab pos="1882775" algn="l"/>
                <a:tab pos="2454275" algn="l"/>
              </a:tabLst>
            </a:pPr>
            <a:r>
              <a:rPr lang="en-US" sz="2000" dirty="0">
                <a:latin typeface="Arial" charset="0"/>
              </a:rPr>
              <a:t>		</a:t>
            </a:r>
            <a:r>
              <a:rPr lang="en-US" sz="2000" dirty="0" smtClean="0">
                <a:latin typeface="Arial" charset="0"/>
              </a:rPr>
              <a:t>1.</a:t>
            </a:r>
            <a:r>
              <a:rPr lang="en-US" sz="2000" dirty="0">
                <a:latin typeface="Arial" charset="0"/>
              </a:rPr>
              <a:t>	</a:t>
            </a:r>
            <a:r>
              <a:rPr lang="en-US" sz="2000" dirty="0" smtClean="0">
                <a:latin typeface="Arial" charset="0"/>
              </a:rPr>
              <a:t>Experiments testing density dependence</a:t>
            </a:r>
            <a:endParaRPr lang="en-US" sz="2000" dirty="0">
              <a:latin typeface="Arial" charset="0"/>
            </a:endParaRPr>
          </a:p>
          <a:p>
            <a:pPr>
              <a:buFont typeface="Arial" charset="0"/>
              <a:buNone/>
              <a:tabLst>
                <a:tab pos="454025" algn="l"/>
                <a:tab pos="920750" algn="l"/>
                <a:tab pos="1373188" algn="l"/>
                <a:tab pos="1882775" algn="l"/>
                <a:tab pos="2454275" algn="l"/>
              </a:tabLst>
            </a:pPr>
            <a:r>
              <a:rPr lang="en-US" sz="2000" dirty="0">
                <a:latin typeface="Arial" charset="0"/>
              </a:rPr>
              <a:t>			a.	Eisenberg’s </a:t>
            </a:r>
            <a:r>
              <a:rPr lang="en-US" sz="2000" dirty="0" smtClean="0">
                <a:latin typeface="Arial" charset="0"/>
              </a:rPr>
              <a:t>snails</a:t>
            </a:r>
            <a:endParaRPr lang="en-US" sz="2000" dirty="0">
              <a:latin typeface="Arial" charset="0"/>
            </a:endParaRPr>
          </a:p>
          <a:p>
            <a:pPr>
              <a:buFont typeface="Arial" charset="0"/>
              <a:buNone/>
              <a:tabLst>
                <a:tab pos="454025" algn="l"/>
                <a:tab pos="920750" algn="l"/>
                <a:tab pos="1373188" algn="l"/>
                <a:tab pos="1882775" algn="l"/>
                <a:tab pos="2454275" algn="l"/>
              </a:tabLst>
            </a:pPr>
            <a:r>
              <a:rPr lang="en-US" sz="2000" dirty="0">
                <a:latin typeface="Arial" charset="0"/>
              </a:rPr>
              <a:t>			b.	Forester’s fish</a:t>
            </a:r>
          </a:p>
          <a:p>
            <a:pPr>
              <a:buFont typeface="Arial" charset="0"/>
              <a:buNone/>
              <a:tabLst>
                <a:tab pos="454025" algn="l"/>
                <a:tab pos="920750" algn="l"/>
                <a:tab pos="1373188" algn="l"/>
                <a:tab pos="1882775" algn="l"/>
                <a:tab pos="2454275" algn="l"/>
              </a:tabLst>
            </a:pPr>
            <a:r>
              <a:rPr lang="en-US" sz="2000" dirty="0">
                <a:solidFill>
                  <a:srgbClr val="000000"/>
                </a:solidFill>
                <a:latin typeface="Arial" charset="0"/>
              </a:rPr>
              <a:t>		</a:t>
            </a:r>
            <a:r>
              <a:rPr lang="en-US" sz="2000" dirty="0" smtClean="0">
                <a:solidFill>
                  <a:srgbClr val="000000"/>
                </a:solidFill>
                <a:latin typeface="Arial" charset="0"/>
              </a:rPr>
              <a:t>2.</a:t>
            </a:r>
            <a:r>
              <a:rPr lang="en-US" sz="2000" dirty="0">
                <a:solidFill>
                  <a:srgbClr val="000000"/>
                </a:solidFill>
                <a:latin typeface="Arial" charset="0"/>
              </a:rPr>
              <a:t>	Human Population Dynamics</a:t>
            </a:r>
          </a:p>
          <a:p>
            <a:pPr>
              <a:buFont typeface="Times" charset="0"/>
              <a:buNone/>
              <a:tabLst>
                <a:tab pos="454025" algn="l"/>
                <a:tab pos="920750" algn="l"/>
                <a:tab pos="1373188" algn="l"/>
                <a:tab pos="1882775" algn="l"/>
                <a:tab pos="2454275" algn="l"/>
              </a:tabLst>
            </a:pPr>
            <a:endParaRPr lang="en-US" sz="2000" dirty="0" smtClean="0">
              <a:solidFill>
                <a:srgbClr val="FF0000"/>
              </a:solidFill>
              <a:latin typeface="Arial"/>
              <a:cs typeface="Arial"/>
            </a:endParaRPr>
          </a:p>
        </p:txBody>
      </p:sp>
    </p:spTree>
    <p:extLst>
      <p:ext uri="{BB962C8B-B14F-4D97-AF65-F5344CB8AC3E}">
        <p14:creationId xmlns:p14="http://schemas.microsoft.com/office/powerpoint/2010/main" val="1980092402"/>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3"/>
          <p:cNvSpPr>
            <a:spLocks noChangeArrowheads="1"/>
          </p:cNvSpPr>
          <p:nvPr/>
        </p:nvSpPr>
        <p:spPr bwMode="auto">
          <a:xfrm>
            <a:off x="304800" y="1547813"/>
            <a:ext cx="7543800" cy="4632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spcAft>
                <a:spcPts val="600"/>
              </a:spcAft>
              <a:tabLst>
                <a:tab pos="920750" algn="l"/>
                <a:tab pos="1373188" algn="l"/>
                <a:tab pos="1828800" algn="l"/>
                <a:tab pos="2284413" algn="l"/>
                <a:tab pos="2738438" algn="l"/>
              </a:tabLst>
            </a:pPr>
            <a:r>
              <a:rPr lang="en-US" sz="2000" dirty="0">
                <a:latin typeface="Arial" charset="0"/>
              </a:rPr>
              <a:t>	</a:t>
            </a:r>
            <a:r>
              <a:rPr lang="en-US" sz="2000" dirty="0" smtClean="0">
                <a:latin typeface="Arial" charset="0"/>
              </a:rPr>
              <a:t>Remember the assumptions we already noted:</a:t>
            </a:r>
          </a:p>
          <a:p>
            <a:pPr algn="l">
              <a:spcAft>
                <a:spcPts val="600"/>
              </a:spcAft>
              <a:tabLst>
                <a:tab pos="920750" algn="l"/>
                <a:tab pos="1373188" algn="l"/>
                <a:tab pos="1828800" algn="l"/>
                <a:tab pos="2284413" algn="l"/>
                <a:tab pos="2738438" algn="l"/>
              </a:tabLst>
            </a:pPr>
            <a:endParaRPr lang="en-US" sz="2000" dirty="0">
              <a:latin typeface="Arial" charset="0"/>
            </a:endParaRPr>
          </a:p>
          <a:p>
            <a:pPr algn="l">
              <a:spcAft>
                <a:spcPts val="600"/>
              </a:spcAft>
              <a:tabLst>
                <a:tab pos="920750" algn="l"/>
                <a:tab pos="1373188" algn="l"/>
                <a:tab pos="1828800" algn="l"/>
                <a:tab pos="2284413" algn="l"/>
                <a:tab pos="2738438" algn="l"/>
              </a:tabLst>
            </a:pPr>
            <a:r>
              <a:rPr lang="en-US" sz="2000" dirty="0" smtClean="0">
                <a:latin typeface="Arial" charset="0"/>
              </a:rPr>
              <a:t>	3</a:t>
            </a:r>
            <a:r>
              <a:rPr lang="en-US" sz="2000" dirty="0">
                <a:latin typeface="Arial" charset="0"/>
              </a:rPr>
              <a:t>.	Assumptions of simple </a:t>
            </a:r>
            <a:r>
              <a:rPr lang="en-US" sz="2000" dirty="0" err="1">
                <a:latin typeface="Arial" charset="0"/>
              </a:rPr>
              <a:t>metapopulation</a:t>
            </a:r>
            <a:r>
              <a:rPr lang="en-US" sz="2000" dirty="0">
                <a:latin typeface="Arial" charset="0"/>
              </a:rPr>
              <a:t> model:</a:t>
            </a:r>
          </a:p>
          <a:p>
            <a:pPr algn="l">
              <a:spcAft>
                <a:spcPts val="600"/>
              </a:spcAft>
              <a:tabLst>
                <a:tab pos="920750" algn="l"/>
                <a:tab pos="1373188" algn="l"/>
                <a:tab pos="1828800" algn="l"/>
                <a:tab pos="2284413" algn="l"/>
                <a:tab pos="2738438" algn="l"/>
              </a:tabLst>
            </a:pPr>
            <a:r>
              <a:rPr lang="en-US" sz="2000" dirty="0">
                <a:latin typeface="Arial" charset="0"/>
              </a:rPr>
              <a:t>		--	all patches are the same</a:t>
            </a:r>
          </a:p>
          <a:p>
            <a:pPr algn="l">
              <a:spcAft>
                <a:spcPts val="600"/>
              </a:spcAft>
              <a:tabLst>
                <a:tab pos="920750" algn="l"/>
                <a:tab pos="1373188" algn="l"/>
                <a:tab pos="1828800" algn="l"/>
                <a:tab pos="2284413" algn="l"/>
                <a:tab pos="2738438" algn="l"/>
              </a:tabLst>
            </a:pPr>
            <a:r>
              <a:rPr lang="en-US" sz="2000" dirty="0">
                <a:latin typeface="Arial" charset="0"/>
              </a:rPr>
              <a:t>		--	no spatial structure -- all patches are </a:t>
            </a:r>
          </a:p>
          <a:p>
            <a:pPr algn="l">
              <a:spcAft>
                <a:spcPts val="600"/>
              </a:spcAft>
              <a:tabLst>
                <a:tab pos="920750" algn="l"/>
                <a:tab pos="1373188" algn="l"/>
                <a:tab pos="1828800" algn="l"/>
                <a:tab pos="2284413" algn="l"/>
                <a:tab pos="2738438" algn="l"/>
              </a:tabLst>
            </a:pPr>
            <a:r>
              <a:rPr lang="en-US" sz="2000" dirty="0">
                <a:latin typeface="Arial" charset="0"/>
              </a:rPr>
              <a:t>			equidistant from each other (impossible!)</a:t>
            </a:r>
          </a:p>
          <a:p>
            <a:pPr algn="l">
              <a:spcAft>
                <a:spcPts val="600"/>
              </a:spcAft>
              <a:tabLst>
                <a:tab pos="920750" algn="l"/>
                <a:tab pos="1373188" algn="l"/>
                <a:tab pos="1828800" algn="l"/>
                <a:tab pos="2284413" algn="l"/>
                <a:tab pos="2738438" algn="l"/>
              </a:tabLst>
            </a:pPr>
            <a:r>
              <a:rPr lang="en-US" sz="2000" dirty="0">
                <a:latin typeface="Arial" charset="0"/>
              </a:rPr>
              <a:t>		--	no time lags</a:t>
            </a:r>
          </a:p>
          <a:p>
            <a:pPr algn="l">
              <a:spcAft>
                <a:spcPts val="600"/>
              </a:spcAft>
              <a:tabLst>
                <a:tab pos="920750" algn="l"/>
                <a:tab pos="1373188" algn="l"/>
                <a:tab pos="1828800" algn="l"/>
                <a:tab pos="2284413" algn="l"/>
                <a:tab pos="2738438" algn="l"/>
              </a:tabLst>
            </a:pPr>
            <a:r>
              <a:rPr lang="en-US" sz="2000" dirty="0">
                <a:latin typeface="Arial" charset="0"/>
              </a:rPr>
              <a:t>		--	constant </a:t>
            </a:r>
            <a:r>
              <a:rPr lang="en-US" sz="2000" dirty="0" err="1">
                <a:latin typeface="Arial" charset="0"/>
              </a:rPr>
              <a:t>p</a:t>
            </a:r>
            <a:r>
              <a:rPr lang="en-US" sz="2000" baseline="-25000" dirty="0" err="1">
                <a:latin typeface="Arial" charset="0"/>
              </a:rPr>
              <a:t>e</a:t>
            </a:r>
            <a:r>
              <a:rPr lang="en-US" sz="2000" dirty="0">
                <a:latin typeface="Arial" charset="0"/>
              </a:rPr>
              <a:t> and p</a:t>
            </a:r>
            <a:r>
              <a:rPr lang="en-US" sz="2000" baseline="-25000" dirty="0">
                <a:latin typeface="Arial" charset="0"/>
              </a:rPr>
              <a:t>i</a:t>
            </a:r>
            <a:endParaRPr lang="en-US" sz="2000" dirty="0">
              <a:latin typeface="Arial" charset="0"/>
            </a:endParaRPr>
          </a:p>
          <a:p>
            <a:pPr algn="l">
              <a:spcAft>
                <a:spcPts val="600"/>
              </a:spcAft>
              <a:tabLst>
                <a:tab pos="920750" algn="l"/>
                <a:tab pos="1373188" algn="l"/>
                <a:tab pos="1828800" algn="l"/>
                <a:tab pos="2284413" algn="l"/>
                <a:tab pos="2738438" algn="l"/>
              </a:tabLst>
            </a:pPr>
            <a:r>
              <a:rPr lang="en-US" sz="2000" dirty="0">
                <a:latin typeface="Arial" charset="0"/>
              </a:rPr>
              <a:t>		--	sufficient migration that it affects </a:t>
            </a:r>
            <a:r>
              <a:rPr lang="en-US" sz="2000" dirty="0" err="1">
                <a:latin typeface="Arial" charset="0"/>
              </a:rPr>
              <a:t>p</a:t>
            </a:r>
            <a:r>
              <a:rPr lang="en-US" sz="2000" baseline="-25000" dirty="0" err="1">
                <a:latin typeface="Arial" charset="0"/>
              </a:rPr>
              <a:t>e</a:t>
            </a:r>
            <a:r>
              <a:rPr lang="en-US" sz="2000" dirty="0">
                <a:latin typeface="Arial" charset="0"/>
              </a:rPr>
              <a:t> and p</a:t>
            </a:r>
            <a:r>
              <a:rPr lang="en-US" sz="2000" baseline="-25000" dirty="0">
                <a:latin typeface="Arial" charset="0"/>
              </a:rPr>
              <a:t>i</a:t>
            </a:r>
            <a:endParaRPr lang="en-US" sz="2000" dirty="0">
              <a:latin typeface="Arial" charset="0"/>
            </a:endParaRPr>
          </a:p>
          <a:p>
            <a:pPr algn="l">
              <a:spcAft>
                <a:spcPts val="600"/>
              </a:spcAft>
              <a:tabLst>
                <a:tab pos="920750" algn="l"/>
                <a:tab pos="1373188" algn="l"/>
                <a:tab pos="1828800" algn="l"/>
                <a:tab pos="2284413" algn="l"/>
                <a:tab pos="2738438" algn="l"/>
              </a:tabLst>
            </a:pPr>
            <a:r>
              <a:rPr lang="en-US" sz="2000" dirty="0">
                <a:latin typeface="Arial" charset="0"/>
              </a:rPr>
              <a:t>		--	a large number of patches, otherwise </a:t>
            </a:r>
          </a:p>
          <a:p>
            <a:pPr algn="l">
              <a:spcAft>
                <a:spcPts val="600"/>
              </a:spcAft>
              <a:tabLst>
                <a:tab pos="920750" algn="l"/>
                <a:tab pos="1373188" algn="l"/>
                <a:tab pos="1828800" algn="l"/>
                <a:tab pos="2284413" algn="l"/>
                <a:tab pos="2738438" algn="l"/>
              </a:tabLst>
            </a:pPr>
            <a:r>
              <a:rPr lang="en-US" sz="2000" dirty="0">
                <a:latin typeface="Arial" charset="0"/>
              </a:rPr>
              <a:t>			</a:t>
            </a:r>
            <a:r>
              <a:rPr lang="en-US" sz="2000" dirty="0" err="1">
                <a:latin typeface="Arial" charset="0"/>
              </a:rPr>
              <a:t>stochasticity</a:t>
            </a:r>
            <a:r>
              <a:rPr lang="en-US" sz="2000" dirty="0">
                <a:latin typeface="Arial" charset="0"/>
              </a:rPr>
              <a:t> or random extinctions </a:t>
            </a:r>
          </a:p>
          <a:p>
            <a:pPr algn="l">
              <a:spcAft>
                <a:spcPts val="600"/>
              </a:spcAft>
              <a:tabLst>
                <a:tab pos="920750" algn="l"/>
                <a:tab pos="1373188" algn="l"/>
                <a:tab pos="1828800" algn="l"/>
                <a:tab pos="2284413" algn="l"/>
                <a:tab pos="2738438" algn="l"/>
              </a:tabLst>
            </a:pPr>
            <a:r>
              <a:rPr lang="en-US" sz="2000" dirty="0">
                <a:latin typeface="Arial" charset="0"/>
              </a:rPr>
              <a:t>			becomes overwhelmingly important.</a:t>
            </a:r>
          </a:p>
        </p:txBody>
      </p:sp>
      <p:sp>
        <p:nvSpPr>
          <p:cNvPr id="55298" name="Rectangle 4"/>
          <p:cNvSpPr>
            <a:spLocks noChangeArrowheads="1"/>
          </p:cNvSpPr>
          <p:nvPr/>
        </p:nvSpPr>
        <p:spPr bwMode="auto">
          <a:xfrm>
            <a:off x="9169400" y="61817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p>
        </p:txBody>
      </p:sp>
      <p:pic>
        <p:nvPicPr>
          <p:cNvPr id="55299" name="Picture 6" descr="EcologyTo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6294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5300" name="Group 6"/>
          <p:cNvGrpSpPr>
            <a:grpSpLocks/>
          </p:cNvGrpSpPr>
          <p:nvPr/>
        </p:nvGrpSpPr>
        <p:grpSpPr bwMode="auto">
          <a:xfrm>
            <a:off x="7620000" y="228600"/>
            <a:ext cx="914400" cy="1524000"/>
            <a:chOff x="304800" y="3124200"/>
            <a:chExt cx="1600200" cy="3048000"/>
          </a:xfrm>
        </p:grpSpPr>
        <p:sp>
          <p:nvSpPr>
            <p:cNvPr id="55301" name="Oval 7"/>
            <p:cNvSpPr>
              <a:spLocks noChangeArrowheads="1"/>
            </p:cNvSpPr>
            <p:nvPr/>
          </p:nvSpPr>
          <p:spPr bwMode="auto">
            <a:xfrm>
              <a:off x="609600" y="3124200"/>
              <a:ext cx="533400" cy="533400"/>
            </a:xfrm>
            <a:prstGeom prst="ellipse">
              <a:avLst/>
            </a:prstGeom>
            <a:solidFill>
              <a:schemeClr val="accent1"/>
            </a:solidFill>
            <a:ln w="9525">
              <a:solidFill>
                <a:schemeClr val="tx1"/>
              </a:solidFill>
              <a:round/>
              <a:headEnd/>
              <a:tailEnd/>
            </a:ln>
          </p:spPr>
          <p:txBody>
            <a:bodyPr/>
            <a:lstStyle/>
            <a:p>
              <a:endParaRPr lang="en-US"/>
            </a:p>
          </p:txBody>
        </p:sp>
        <p:sp>
          <p:nvSpPr>
            <p:cNvPr id="55302" name="Oval 8"/>
            <p:cNvSpPr>
              <a:spLocks noChangeArrowheads="1"/>
            </p:cNvSpPr>
            <p:nvPr/>
          </p:nvSpPr>
          <p:spPr bwMode="auto">
            <a:xfrm>
              <a:off x="1371600" y="4343400"/>
              <a:ext cx="533400" cy="533400"/>
            </a:xfrm>
            <a:prstGeom prst="ellipse">
              <a:avLst/>
            </a:prstGeom>
            <a:solidFill>
              <a:schemeClr val="accent1"/>
            </a:solidFill>
            <a:ln w="9525">
              <a:solidFill>
                <a:schemeClr val="tx1"/>
              </a:solidFill>
              <a:round/>
              <a:headEnd/>
              <a:tailEnd/>
            </a:ln>
          </p:spPr>
          <p:txBody>
            <a:bodyPr/>
            <a:lstStyle/>
            <a:p>
              <a:endParaRPr lang="en-US"/>
            </a:p>
          </p:txBody>
        </p:sp>
        <p:sp>
          <p:nvSpPr>
            <p:cNvPr id="55303" name="Oval 9"/>
            <p:cNvSpPr>
              <a:spLocks noChangeArrowheads="1"/>
            </p:cNvSpPr>
            <p:nvPr/>
          </p:nvSpPr>
          <p:spPr bwMode="auto">
            <a:xfrm>
              <a:off x="1066800" y="5638800"/>
              <a:ext cx="533400" cy="533400"/>
            </a:xfrm>
            <a:prstGeom prst="ellipse">
              <a:avLst/>
            </a:prstGeom>
            <a:solidFill>
              <a:schemeClr val="accent1"/>
            </a:solidFill>
            <a:ln w="9525">
              <a:solidFill>
                <a:schemeClr val="tx1"/>
              </a:solidFill>
              <a:round/>
              <a:headEnd/>
              <a:tailEnd/>
            </a:ln>
          </p:spPr>
          <p:txBody>
            <a:bodyPr/>
            <a:lstStyle/>
            <a:p>
              <a:endParaRPr lang="en-US"/>
            </a:p>
          </p:txBody>
        </p:sp>
        <p:sp>
          <p:nvSpPr>
            <p:cNvPr id="55304" name="Oval 10"/>
            <p:cNvSpPr>
              <a:spLocks noChangeArrowheads="1"/>
            </p:cNvSpPr>
            <p:nvPr/>
          </p:nvSpPr>
          <p:spPr bwMode="auto">
            <a:xfrm>
              <a:off x="304800" y="4572000"/>
              <a:ext cx="533400" cy="533400"/>
            </a:xfrm>
            <a:prstGeom prst="ellipse">
              <a:avLst/>
            </a:prstGeom>
            <a:solidFill>
              <a:schemeClr val="accent1"/>
            </a:solidFill>
            <a:ln w="9525">
              <a:solidFill>
                <a:schemeClr val="tx1"/>
              </a:solidFill>
              <a:round/>
              <a:headEnd/>
              <a:tailEnd/>
            </a:ln>
          </p:spPr>
          <p:txBody>
            <a:bodyPr/>
            <a:lstStyle/>
            <a:p>
              <a:endParaRPr lang="en-US"/>
            </a:p>
          </p:txBody>
        </p:sp>
        <p:cxnSp>
          <p:nvCxnSpPr>
            <p:cNvPr id="55305" name="Straight Arrow Connector 11"/>
            <p:cNvCxnSpPr>
              <a:cxnSpLocks noChangeShapeType="1"/>
              <a:stCxn id="55304" idx="0"/>
              <a:endCxn id="55301" idx="3"/>
            </p:cNvCxnSpPr>
            <p:nvPr/>
          </p:nvCxnSpPr>
          <p:spPr bwMode="auto">
            <a:xfrm rot="5400000" flipH="1" flipV="1">
              <a:off x="133350" y="4017636"/>
              <a:ext cx="992515" cy="116215"/>
            </a:xfrm>
            <a:prstGeom prst="straightConnector1">
              <a:avLst/>
            </a:prstGeom>
            <a:noFill/>
            <a:ln w="9525">
              <a:solidFill>
                <a:schemeClr val="tx1"/>
              </a:solidFill>
              <a:round/>
              <a:headEnd type="arrow" w="med" len="med"/>
              <a:tailEnd type="arrow" w="med" len="med"/>
            </a:ln>
            <a:extLst>
              <a:ext uri="{909E8E84-426E-40dd-AFC4-6F175D3DCCD1}">
                <a14:hiddenFill xmlns:a14="http://schemas.microsoft.com/office/drawing/2010/main">
                  <a:noFill/>
                </a14:hiddenFill>
              </a:ext>
            </a:extLst>
          </p:spPr>
        </p:cxnSp>
        <p:cxnSp>
          <p:nvCxnSpPr>
            <p:cNvPr id="55306" name="Straight Arrow Connector 12"/>
            <p:cNvCxnSpPr>
              <a:cxnSpLocks noChangeShapeType="1"/>
              <a:stCxn id="55302" idx="0"/>
              <a:endCxn id="55301" idx="5"/>
            </p:cNvCxnSpPr>
            <p:nvPr/>
          </p:nvCxnSpPr>
          <p:spPr bwMode="auto">
            <a:xfrm rot="16200000" flipV="1">
              <a:off x="969636" y="3674735"/>
              <a:ext cx="763915" cy="573415"/>
            </a:xfrm>
            <a:prstGeom prst="straightConnector1">
              <a:avLst/>
            </a:prstGeom>
            <a:noFill/>
            <a:ln w="9525">
              <a:solidFill>
                <a:schemeClr val="tx1"/>
              </a:solidFill>
              <a:round/>
              <a:headEnd type="arrow" w="med" len="med"/>
              <a:tailEnd type="arrow" w="med" len="med"/>
            </a:ln>
            <a:extLst>
              <a:ext uri="{909E8E84-426E-40dd-AFC4-6F175D3DCCD1}">
                <a14:hiddenFill xmlns:a14="http://schemas.microsoft.com/office/drawing/2010/main">
                  <a:noFill/>
                </a14:hiddenFill>
              </a:ext>
            </a:extLst>
          </p:spPr>
        </p:cxnSp>
        <p:cxnSp>
          <p:nvCxnSpPr>
            <p:cNvPr id="55307" name="Straight Arrow Connector 13"/>
            <p:cNvCxnSpPr>
              <a:cxnSpLocks noChangeShapeType="1"/>
              <a:stCxn id="55304" idx="5"/>
              <a:endCxn id="55303" idx="1"/>
            </p:cNvCxnSpPr>
            <p:nvPr/>
          </p:nvCxnSpPr>
          <p:spPr bwMode="auto">
            <a:xfrm rot="16200000" flipH="1">
              <a:off x="607685" y="5179685"/>
              <a:ext cx="689630" cy="384830"/>
            </a:xfrm>
            <a:prstGeom prst="straightConnector1">
              <a:avLst/>
            </a:prstGeom>
            <a:noFill/>
            <a:ln w="9525">
              <a:solidFill>
                <a:schemeClr val="tx1"/>
              </a:solidFill>
              <a:round/>
              <a:headEnd type="arrow" w="med" len="med"/>
              <a:tailEnd type="arrow" w="med" len="med"/>
            </a:ln>
            <a:extLst>
              <a:ext uri="{909E8E84-426E-40dd-AFC4-6F175D3DCCD1}">
                <a14:hiddenFill xmlns:a14="http://schemas.microsoft.com/office/drawing/2010/main">
                  <a:noFill/>
                </a14:hiddenFill>
              </a:ext>
            </a:extLst>
          </p:spPr>
        </p:cxnSp>
        <p:cxnSp>
          <p:nvCxnSpPr>
            <p:cNvPr id="55308" name="Straight Arrow Connector 14"/>
            <p:cNvCxnSpPr>
              <a:cxnSpLocks noChangeShapeType="1"/>
              <a:stCxn id="55303" idx="7"/>
              <a:endCxn id="55302" idx="4"/>
            </p:cNvCxnSpPr>
            <p:nvPr/>
          </p:nvCxnSpPr>
          <p:spPr bwMode="auto">
            <a:xfrm rot="5400000" flipH="1" flipV="1">
              <a:off x="1160135" y="5238751"/>
              <a:ext cx="840115" cy="116215"/>
            </a:xfrm>
            <a:prstGeom prst="straightConnector1">
              <a:avLst/>
            </a:prstGeom>
            <a:noFill/>
            <a:ln w="9525">
              <a:solidFill>
                <a:schemeClr val="tx1"/>
              </a:solidFill>
              <a:round/>
              <a:headEnd type="arrow" w="med" len="med"/>
              <a:tailEnd type="arrow" w="med" len="med"/>
            </a:ln>
            <a:extLst>
              <a:ext uri="{909E8E84-426E-40dd-AFC4-6F175D3DCCD1}">
                <a14:hiddenFill xmlns:a14="http://schemas.microsoft.com/office/drawing/2010/main">
                  <a:noFill/>
                </a14:hiddenFill>
              </a:ext>
            </a:extLst>
          </p:spPr>
        </p:cxnSp>
        <p:cxnSp>
          <p:nvCxnSpPr>
            <p:cNvPr id="55309" name="Straight Arrow Connector 15"/>
            <p:cNvCxnSpPr>
              <a:cxnSpLocks noChangeShapeType="1"/>
              <a:stCxn id="55303" idx="0"/>
              <a:endCxn id="55301" idx="4"/>
            </p:cNvCxnSpPr>
            <p:nvPr/>
          </p:nvCxnSpPr>
          <p:spPr bwMode="auto">
            <a:xfrm rot="16200000" flipV="1">
              <a:off x="114300" y="4419600"/>
              <a:ext cx="1981200" cy="457200"/>
            </a:xfrm>
            <a:prstGeom prst="straightConnector1">
              <a:avLst/>
            </a:prstGeom>
            <a:noFill/>
            <a:ln w="9525">
              <a:solidFill>
                <a:schemeClr val="tx1"/>
              </a:solidFill>
              <a:round/>
              <a:headEnd type="arrow" w="med" len="med"/>
              <a:tailEnd type="arrow" w="med" len="med"/>
            </a:ln>
            <a:extLst>
              <a:ext uri="{909E8E84-426E-40dd-AFC4-6F175D3DCCD1}">
                <a14:hiddenFill xmlns:a14="http://schemas.microsoft.com/office/drawing/2010/main">
                  <a:noFill/>
                </a14:hiddenFill>
              </a:ext>
            </a:extLst>
          </p:spPr>
        </p:cxnSp>
        <p:cxnSp>
          <p:nvCxnSpPr>
            <p:cNvPr id="55310" name="Straight Arrow Connector 16"/>
            <p:cNvCxnSpPr>
              <a:cxnSpLocks noChangeShapeType="1"/>
              <a:stCxn id="55304" idx="7"/>
              <a:endCxn id="55302" idx="2"/>
            </p:cNvCxnSpPr>
            <p:nvPr/>
          </p:nvCxnSpPr>
          <p:spPr bwMode="auto">
            <a:xfrm rot="5400000" flipH="1" flipV="1">
              <a:off x="1045835" y="4324351"/>
              <a:ext cx="40015" cy="611515"/>
            </a:xfrm>
            <a:prstGeom prst="straightConnector1">
              <a:avLst/>
            </a:prstGeom>
            <a:noFill/>
            <a:ln w="9525">
              <a:solidFill>
                <a:schemeClr val="tx1"/>
              </a:solidFill>
              <a:round/>
              <a:headEnd type="arrow" w="med" len="med"/>
              <a:tailEnd type="arrow" w="med" len="med"/>
            </a:ln>
            <a:extLst>
              <a:ext uri="{909E8E84-426E-40dd-AFC4-6F175D3DCCD1}">
                <a14:hiddenFill xmlns:a14="http://schemas.microsoft.com/office/drawing/2010/main">
                  <a:noFill/>
                </a14:hiddenFill>
              </a:ext>
            </a:extLst>
          </p:spPr>
        </p:cxnSp>
      </p:grpSp>
    </p:spTree>
    <p:extLst>
      <p:ext uri="{BB962C8B-B14F-4D97-AF65-F5344CB8AC3E}">
        <p14:creationId xmlns:p14="http://schemas.microsoft.com/office/powerpoint/2010/main" val="4154663282"/>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3"/>
          <p:cNvSpPr>
            <a:spLocks noChangeArrowheads="1"/>
          </p:cNvSpPr>
          <p:nvPr/>
        </p:nvSpPr>
        <p:spPr bwMode="auto">
          <a:xfrm>
            <a:off x="533400" y="1371600"/>
            <a:ext cx="8305800" cy="504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spcAft>
                <a:spcPts val="600"/>
              </a:spcAft>
              <a:tabLst>
                <a:tab pos="920750" algn="l"/>
                <a:tab pos="1373188" algn="l"/>
                <a:tab pos="1828800" algn="l"/>
                <a:tab pos="2284413" algn="l"/>
                <a:tab pos="2738438" algn="l"/>
              </a:tabLst>
            </a:pPr>
            <a:r>
              <a:rPr lang="en-US" sz="2000">
                <a:latin typeface="Arial" charset="0"/>
              </a:rPr>
              <a:t>	3.	Assumptions of simple metapopulation model:</a:t>
            </a:r>
          </a:p>
          <a:p>
            <a:pPr algn="l">
              <a:spcAft>
                <a:spcPts val="600"/>
              </a:spcAft>
              <a:tabLst>
                <a:tab pos="920750" algn="l"/>
                <a:tab pos="1373188" algn="l"/>
                <a:tab pos="1828800" algn="l"/>
                <a:tab pos="2284413" algn="l"/>
                <a:tab pos="2738438" algn="l"/>
              </a:tabLst>
            </a:pPr>
            <a:r>
              <a:rPr lang="en-US" sz="2000">
                <a:latin typeface="Arial" charset="0"/>
              </a:rPr>
              <a:t>		Violations lead to some interesting known phenomenon:</a:t>
            </a:r>
          </a:p>
          <a:p>
            <a:pPr algn="l">
              <a:spcAft>
                <a:spcPts val="600"/>
              </a:spcAft>
              <a:tabLst>
                <a:tab pos="920750" algn="l"/>
                <a:tab pos="1373188" algn="l"/>
                <a:tab pos="1828800" algn="l"/>
                <a:tab pos="2284413" algn="l"/>
                <a:tab pos="2738438" algn="l"/>
              </a:tabLst>
            </a:pPr>
            <a:endParaRPr lang="en-US" sz="2000">
              <a:latin typeface="Arial" charset="0"/>
            </a:endParaRPr>
          </a:p>
          <a:p>
            <a:pPr algn="l">
              <a:spcAft>
                <a:spcPts val="600"/>
              </a:spcAft>
              <a:tabLst>
                <a:tab pos="920750" algn="l"/>
                <a:tab pos="1373188" algn="l"/>
                <a:tab pos="1828800" algn="l"/>
                <a:tab pos="2284413" algn="l"/>
                <a:tab pos="2738438" algn="l"/>
              </a:tabLst>
            </a:pPr>
            <a:r>
              <a:rPr lang="en-US" sz="2000">
                <a:latin typeface="Arial" charset="0"/>
              </a:rPr>
              <a:t>		--	</a:t>
            </a:r>
            <a:r>
              <a:rPr lang="en-US" sz="2000" u="sng">
                <a:solidFill>
                  <a:srgbClr val="FF0000"/>
                </a:solidFill>
                <a:latin typeface="Arial" charset="0"/>
              </a:rPr>
              <a:t>source/sink model</a:t>
            </a:r>
            <a:endParaRPr lang="en-US" sz="2000">
              <a:latin typeface="Arial" charset="0"/>
            </a:endParaRPr>
          </a:p>
          <a:p>
            <a:pPr algn="l">
              <a:spcAft>
                <a:spcPts val="600"/>
              </a:spcAft>
              <a:tabLst>
                <a:tab pos="920750" algn="l"/>
                <a:tab pos="1373188" algn="l"/>
                <a:tab pos="1828800" algn="l"/>
                <a:tab pos="2284413" algn="l"/>
                <a:tab pos="2738438" algn="l"/>
              </a:tabLst>
            </a:pPr>
            <a:r>
              <a:rPr lang="en-US" sz="2000">
                <a:latin typeface="Arial" charset="0"/>
              </a:rPr>
              <a:t>In many metacommunities, some populations are doing much better than others.  This can lead to some populations having a net export of individuals (emigration &gt; immigration = </a:t>
            </a:r>
            <a:r>
              <a:rPr lang="ja-JP" altLang="en-US" sz="2000">
                <a:latin typeface="Arial" charset="0"/>
              </a:rPr>
              <a:t>“</a:t>
            </a:r>
            <a:r>
              <a:rPr lang="en-US" altLang="ja-JP" sz="2000">
                <a:solidFill>
                  <a:srgbClr val="FF0000"/>
                </a:solidFill>
                <a:latin typeface="Arial" charset="0"/>
              </a:rPr>
              <a:t>source</a:t>
            </a:r>
            <a:r>
              <a:rPr lang="ja-JP" altLang="en-US" sz="2000">
                <a:latin typeface="Arial" charset="0"/>
              </a:rPr>
              <a:t>”</a:t>
            </a:r>
            <a:r>
              <a:rPr lang="en-US" altLang="ja-JP" sz="2000">
                <a:latin typeface="Arial" charset="0"/>
              </a:rPr>
              <a:t>), while others have a net import of individuals (immigration &gt; emigration = </a:t>
            </a:r>
            <a:r>
              <a:rPr lang="ja-JP" altLang="en-US" sz="2000">
                <a:latin typeface="Arial" charset="0"/>
              </a:rPr>
              <a:t>“</a:t>
            </a:r>
            <a:r>
              <a:rPr lang="en-US" altLang="ja-JP" sz="2000">
                <a:solidFill>
                  <a:srgbClr val="FF0000"/>
                </a:solidFill>
                <a:latin typeface="Arial" charset="0"/>
              </a:rPr>
              <a:t>sink</a:t>
            </a:r>
            <a:r>
              <a:rPr lang="ja-JP" altLang="en-US" sz="2000">
                <a:latin typeface="Arial" charset="0"/>
              </a:rPr>
              <a:t>”</a:t>
            </a:r>
            <a:r>
              <a:rPr lang="en-US" altLang="ja-JP" sz="2000">
                <a:latin typeface="Arial" charset="0"/>
              </a:rPr>
              <a:t>)</a:t>
            </a:r>
          </a:p>
          <a:p>
            <a:pPr algn="l">
              <a:spcAft>
                <a:spcPts val="600"/>
              </a:spcAft>
              <a:tabLst>
                <a:tab pos="920750" algn="l"/>
                <a:tab pos="1373188" algn="l"/>
                <a:tab pos="1828800" algn="l"/>
                <a:tab pos="2284413" algn="l"/>
                <a:tab pos="2738438" algn="l"/>
              </a:tabLst>
            </a:pPr>
            <a:endParaRPr lang="en-US" sz="2000">
              <a:latin typeface="Arial" charset="0"/>
            </a:endParaRPr>
          </a:p>
          <a:p>
            <a:pPr algn="l">
              <a:spcAft>
                <a:spcPts val="600"/>
              </a:spcAft>
              <a:tabLst>
                <a:tab pos="920750" algn="l"/>
                <a:tab pos="1373188" algn="l"/>
                <a:tab pos="1828800" algn="l"/>
                <a:tab pos="2284413" algn="l"/>
                <a:tab pos="2738438" algn="l"/>
              </a:tabLst>
            </a:pPr>
            <a:r>
              <a:rPr lang="en-US" sz="2000">
                <a:latin typeface="Arial" charset="0"/>
              </a:rPr>
              <a:t>		--	 </a:t>
            </a:r>
            <a:r>
              <a:rPr lang="en-US" sz="2000" u="sng">
                <a:solidFill>
                  <a:srgbClr val="FF0000"/>
                </a:solidFill>
                <a:latin typeface="Arial" charset="0"/>
              </a:rPr>
              <a:t>Rescue effects</a:t>
            </a:r>
            <a:endParaRPr lang="en-US" sz="2000">
              <a:latin typeface="Arial" charset="0"/>
            </a:endParaRPr>
          </a:p>
          <a:p>
            <a:pPr algn="l">
              <a:spcAft>
                <a:spcPts val="600"/>
              </a:spcAft>
              <a:tabLst>
                <a:tab pos="920750" algn="l"/>
                <a:tab pos="1373188" algn="l"/>
                <a:tab pos="1828800" algn="l"/>
                <a:tab pos="2284413" algn="l"/>
                <a:tab pos="2738438" algn="l"/>
              </a:tabLst>
            </a:pPr>
            <a:r>
              <a:rPr lang="en-US" sz="2000">
                <a:latin typeface="Arial" charset="0"/>
              </a:rPr>
              <a:t>The populations in some patches are maintained only through continuous migration, otherwise the population would go extinct.  In effect, the population is being continuously </a:t>
            </a:r>
            <a:r>
              <a:rPr lang="ja-JP" altLang="en-US" sz="2000">
                <a:latin typeface="Arial" charset="0"/>
              </a:rPr>
              <a:t>“</a:t>
            </a:r>
            <a:r>
              <a:rPr lang="en-US" altLang="ja-JP" sz="2000">
                <a:solidFill>
                  <a:srgbClr val="FF0000"/>
                </a:solidFill>
                <a:latin typeface="Arial" charset="0"/>
              </a:rPr>
              <a:t>rescued</a:t>
            </a:r>
            <a:r>
              <a:rPr lang="ja-JP" altLang="en-US" sz="2000">
                <a:latin typeface="Arial" charset="0"/>
              </a:rPr>
              <a:t>”</a:t>
            </a:r>
            <a:r>
              <a:rPr lang="en-US" altLang="ja-JP" sz="2000">
                <a:latin typeface="Arial" charset="0"/>
              </a:rPr>
              <a:t> from extinction.</a:t>
            </a:r>
          </a:p>
          <a:p>
            <a:pPr algn="l">
              <a:spcAft>
                <a:spcPts val="600"/>
              </a:spcAft>
              <a:tabLst>
                <a:tab pos="920750" algn="l"/>
                <a:tab pos="1373188" algn="l"/>
                <a:tab pos="1828800" algn="l"/>
                <a:tab pos="2284413" algn="l"/>
                <a:tab pos="2738438" algn="l"/>
              </a:tabLst>
            </a:pPr>
            <a:endParaRPr lang="en-US" sz="2000">
              <a:latin typeface="Arial" charset="0"/>
            </a:endParaRPr>
          </a:p>
        </p:txBody>
      </p:sp>
      <p:sp>
        <p:nvSpPr>
          <p:cNvPr id="57346" name="Rectangle 4"/>
          <p:cNvSpPr>
            <a:spLocks noChangeArrowheads="1"/>
          </p:cNvSpPr>
          <p:nvPr/>
        </p:nvSpPr>
        <p:spPr bwMode="auto">
          <a:xfrm>
            <a:off x="9169400" y="61817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p>
        </p:txBody>
      </p:sp>
      <p:pic>
        <p:nvPicPr>
          <p:cNvPr id="57347" name="Picture 6" descr="EcologyTo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6294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98484802"/>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3"/>
          <p:cNvSpPr>
            <a:spLocks noChangeArrowheads="1"/>
          </p:cNvSpPr>
          <p:nvPr/>
        </p:nvSpPr>
        <p:spPr bwMode="auto">
          <a:xfrm>
            <a:off x="6276975" y="5780088"/>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p>
        </p:txBody>
      </p:sp>
      <p:sp>
        <p:nvSpPr>
          <p:cNvPr id="59394" name="Rectangle 5"/>
          <p:cNvSpPr>
            <a:spLocks noChangeArrowheads="1"/>
          </p:cNvSpPr>
          <p:nvPr/>
        </p:nvSpPr>
        <p:spPr bwMode="auto">
          <a:xfrm>
            <a:off x="685800" y="922338"/>
            <a:ext cx="63960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u="sng">
                <a:latin typeface="Arial" charset="0"/>
              </a:rPr>
              <a:t>House sparrows on islands as a source-sink population</a:t>
            </a:r>
          </a:p>
        </p:txBody>
      </p:sp>
      <p:pic>
        <p:nvPicPr>
          <p:cNvPr id="59395"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1431312"/>
            <a:ext cx="8979528" cy="4969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6" name="Picture 8" descr="EcologyTo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66294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02640631"/>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3"/>
          <p:cNvSpPr>
            <a:spLocks noChangeArrowheads="1"/>
          </p:cNvSpPr>
          <p:nvPr/>
        </p:nvSpPr>
        <p:spPr bwMode="auto">
          <a:xfrm>
            <a:off x="6276975" y="5780088"/>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p>
        </p:txBody>
      </p:sp>
      <p:sp>
        <p:nvSpPr>
          <p:cNvPr id="61442" name="Rectangle 4"/>
          <p:cNvSpPr>
            <a:spLocks noChangeArrowheads="1"/>
          </p:cNvSpPr>
          <p:nvPr/>
        </p:nvSpPr>
        <p:spPr bwMode="auto">
          <a:xfrm>
            <a:off x="685800" y="922338"/>
            <a:ext cx="63960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u="sng">
                <a:latin typeface="Arial" charset="0"/>
              </a:rPr>
              <a:t>House sparrows on islands as a source-sink population</a:t>
            </a:r>
          </a:p>
        </p:txBody>
      </p:sp>
      <p:pic>
        <p:nvPicPr>
          <p:cNvPr id="6144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2538" y="1295400"/>
            <a:ext cx="6748462"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4" name="Rectangle 6"/>
          <p:cNvSpPr>
            <a:spLocks noChangeArrowheads="1"/>
          </p:cNvSpPr>
          <p:nvPr/>
        </p:nvSpPr>
        <p:spPr bwMode="auto">
          <a:xfrm>
            <a:off x="762001" y="4951413"/>
            <a:ext cx="7924800"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l"/>
            <a:r>
              <a:rPr lang="en-US" sz="1800" dirty="0">
                <a:latin typeface="Arial" charset="0"/>
              </a:rPr>
              <a:t>Simple example of sparrow populations on four islands off the coast of Norway.  All islands maintained relatively constant number across the three years of this study, with </a:t>
            </a:r>
            <a:r>
              <a:rPr lang="en-US" sz="1800" dirty="0" smtClean="0">
                <a:latin typeface="Arial" charset="0"/>
              </a:rPr>
              <a:t>migration from source populations “rescuing” sinks.  </a:t>
            </a:r>
            <a:r>
              <a:rPr lang="en-US" sz="1800" dirty="0">
                <a:latin typeface="Arial" charset="0"/>
              </a:rPr>
              <a:t>The graph </a:t>
            </a:r>
            <a:r>
              <a:rPr lang="en-US" sz="1800" dirty="0" smtClean="0">
                <a:latin typeface="Arial" charset="0"/>
              </a:rPr>
              <a:t>shows that </a:t>
            </a:r>
            <a:r>
              <a:rPr lang="en-US" sz="1800" dirty="0">
                <a:latin typeface="Arial" charset="0"/>
              </a:rPr>
              <a:t>some islands are more productive that others, acting as sources in good years.  But, in severe years, all populations are sinks.</a:t>
            </a:r>
          </a:p>
        </p:txBody>
      </p:sp>
      <p:pic>
        <p:nvPicPr>
          <p:cNvPr id="61445" name="Picture 8" descr="EcologyTo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66294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34631108"/>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3" name="Picture 11" descr="Calathea.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3834688">
            <a:off x="6890543" y="5482432"/>
            <a:ext cx="760413" cy="122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4" name="Rectangle 3"/>
          <p:cNvSpPr>
            <a:spLocks noChangeArrowheads="1"/>
          </p:cNvSpPr>
          <p:nvPr/>
        </p:nvSpPr>
        <p:spPr bwMode="auto">
          <a:xfrm>
            <a:off x="6276975" y="5780088"/>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p>
        </p:txBody>
      </p:sp>
      <p:sp>
        <p:nvSpPr>
          <p:cNvPr id="69635" name="Rectangle 5"/>
          <p:cNvSpPr>
            <a:spLocks noChangeArrowheads="1"/>
          </p:cNvSpPr>
          <p:nvPr/>
        </p:nvSpPr>
        <p:spPr bwMode="auto">
          <a:xfrm>
            <a:off x="685800" y="922338"/>
            <a:ext cx="58166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u="sng">
                <a:latin typeface="Arial" charset="0"/>
              </a:rPr>
              <a:t>Carrabid beetles from two sites in the Netherlands</a:t>
            </a:r>
          </a:p>
        </p:txBody>
      </p:sp>
      <p:pic>
        <p:nvPicPr>
          <p:cNvPr id="6963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320800"/>
            <a:ext cx="6040582" cy="553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7" name="Picture 8" descr="EcologyTop"/>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66294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8" name="Rectangle 9"/>
          <p:cNvSpPr>
            <a:spLocks noChangeArrowheads="1"/>
          </p:cNvSpPr>
          <p:nvPr/>
        </p:nvSpPr>
        <p:spPr bwMode="auto">
          <a:xfrm>
            <a:off x="5791200" y="1447800"/>
            <a:ext cx="2895600"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800" i="1">
                <a:latin typeface="Arial" charset="0"/>
              </a:rPr>
              <a:t>Pterostichus versicolor</a:t>
            </a:r>
            <a:r>
              <a:rPr lang="en-US" sz="1800">
                <a:latin typeface="Arial" charset="0"/>
              </a:rPr>
              <a:t> had no extinctions over 21 years.</a:t>
            </a:r>
          </a:p>
        </p:txBody>
      </p:sp>
      <p:pic>
        <p:nvPicPr>
          <p:cNvPr id="69639" name="Picture 9" descr="pterostichus.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3235491">
            <a:off x="6415088" y="2279650"/>
            <a:ext cx="1160462" cy="194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40" name="Rectangle 10"/>
          <p:cNvSpPr>
            <a:spLocks noChangeArrowheads="1"/>
          </p:cNvSpPr>
          <p:nvPr/>
        </p:nvSpPr>
        <p:spPr bwMode="auto">
          <a:xfrm>
            <a:off x="5791200" y="3975100"/>
            <a:ext cx="3429000"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800" i="1">
                <a:latin typeface="Arial" charset="0"/>
              </a:rPr>
              <a:t>Calathus melanocephalus</a:t>
            </a:r>
            <a:r>
              <a:rPr lang="en-US" sz="1800">
                <a:latin typeface="Arial" charset="0"/>
              </a:rPr>
              <a:t> has occasional extinctions of many local populations.</a:t>
            </a:r>
          </a:p>
          <a:p>
            <a:endParaRPr lang="en-US" sz="1800">
              <a:latin typeface="Arial" charset="0"/>
            </a:endParaRPr>
          </a:p>
          <a:p>
            <a:r>
              <a:rPr lang="en-US" sz="1800">
                <a:latin typeface="Arial" charset="0"/>
              </a:rPr>
              <a:t>Why do these two beetle metapopulations differ?</a:t>
            </a:r>
          </a:p>
        </p:txBody>
      </p:sp>
    </p:spTree>
    <p:extLst>
      <p:ext uri="{BB962C8B-B14F-4D97-AF65-F5344CB8AC3E}">
        <p14:creationId xmlns:p14="http://schemas.microsoft.com/office/powerpoint/2010/main" val="2675372275"/>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3"/>
          <p:cNvSpPr>
            <a:spLocks noChangeArrowheads="1"/>
          </p:cNvSpPr>
          <p:nvPr/>
        </p:nvSpPr>
        <p:spPr bwMode="auto">
          <a:xfrm>
            <a:off x="6276975" y="5780088"/>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p>
        </p:txBody>
      </p:sp>
      <p:sp>
        <p:nvSpPr>
          <p:cNvPr id="71682" name="Rectangle 4"/>
          <p:cNvSpPr>
            <a:spLocks noChangeArrowheads="1"/>
          </p:cNvSpPr>
          <p:nvPr/>
        </p:nvSpPr>
        <p:spPr bwMode="auto">
          <a:xfrm>
            <a:off x="685800" y="922338"/>
            <a:ext cx="65944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u="sng">
                <a:latin typeface="Arial" charset="0"/>
              </a:rPr>
              <a:t>Carabid ground beetles from two sites in the Netherlands</a:t>
            </a:r>
          </a:p>
        </p:txBody>
      </p:sp>
      <p:pic>
        <p:nvPicPr>
          <p:cNvPr id="7168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885950"/>
            <a:ext cx="4343400" cy="398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4" name="Rectangle 6"/>
          <p:cNvSpPr>
            <a:spLocks noChangeArrowheads="1"/>
          </p:cNvSpPr>
          <p:nvPr/>
        </p:nvSpPr>
        <p:spPr bwMode="auto">
          <a:xfrm>
            <a:off x="4387850" y="1676400"/>
            <a:ext cx="4451350" cy="393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r>
              <a:rPr lang="en-US" sz="1800">
                <a:latin typeface="Arial" charset="0"/>
              </a:rPr>
              <a:t>Both graphs show the number of beetles found in local populations using pit-fall traps (den Boer, 1981, Oecologia 50:39-53).   </a:t>
            </a:r>
          </a:p>
          <a:p>
            <a:pPr algn="l"/>
            <a:endParaRPr lang="en-US" sz="1800">
              <a:latin typeface="Arial" charset="0"/>
            </a:endParaRPr>
          </a:p>
          <a:p>
            <a:pPr algn="l"/>
            <a:r>
              <a:rPr lang="en-US" sz="1800">
                <a:latin typeface="Arial" charset="0"/>
              </a:rPr>
              <a:t>For the beetle </a:t>
            </a:r>
            <a:r>
              <a:rPr lang="en-US" sz="1800" i="1">
                <a:latin typeface="Arial" charset="0"/>
              </a:rPr>
              <a:t>Pterostichus versicolor</a:t>
            </a:r>
            <a:r>
              <a:rPr lang="en-US" sz="1800">
                <a:latin typeface="Arial" charset="0"/>
              </a:rPr>
              <a:t>, the abundances vary asynchronously and there were no extinctions over the 21 years.  </a:t>
            </a:r>
          </a:p>
          <a:p>
            <a:pPr algn="l"/>
            <a:endParaRPr lang="en-US" sz="1800">
              <a:latin typeface="Arial" charset="0"/>
            </a:endParaRPr>
          </a:p>
          <a:p>
            <a:pPr algn="l"/>
            <a:r>
              <a:rPr lang="en-US" sz="1800">
                <a:latin typeface="Arial" charset="0"/>
              </a:rPr>
              <a:t>For the beetle, </a:t>
            </a:r>
            <a:r>
              <a:rPr lang="en-US" sz="1800" i="1">
                <a:latin typeface="Arial" charset="0"/>
              </a:rPr>
              <a:t>Calathus melanocephalus</a:t>
            </a:r>
            <a:r>
              <a:rPr lang="en-US" sz="1800">
                <a:latin typeface="Arial" charset="0"/>
              </a:rPr>
              <a:t>, populations varied somewhat synchronously, leading to occasional local extinctions.</a:t>
            </a:r>
          </a:p>
        </p:txBody>
      </p:sp>
      <p:pic>
        <p:nvPicPr>
          <p:cNvPr id="71685" name="Picture 8" descr="EcologyTo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66294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49038982"/>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3"/>
          <p:cNvSpPr>
            <a:spLocks noChangeArrowheads="1"/>
          </p:cNvSpPr>
          <p:nvPr/>
        </p:nvSpPr>
        <p:spPr bwMode="auto">
          <a:xfrm>
            <a:off x="6276975" y="5780088"/>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p>
        </p:txBody>
      </p:sp>
      <p:sp>
        <p:nvSpPr>
          <p:cNvPr id="73730" name="Rectangle 4"/>
          <p:cNvSpPr>
            <a:spLocks noChangeArrowheads="1"/>
          </p:cNvSpPr>
          <p:nvPr/>
        </p:nvSpPr>
        <p:spPr bwMode="auto">
          <a:xfrm>
            <a:off x="685800" y="922338"/>
            <a:ext cx="66929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u="sng">
                <a:latin typeface="Arial" charset="0"/>
              </a:rPr>
              <a:t>Robert</a:t>
            </a:r>
            <a:r>
              <a:rPr lang="ja-JP" altLang="en-US" sz="2000" u="sng">
                <a:latin typeface="Arial" charset="0"/>
              </a:rPr>
              <a:t>’</a:t>
            </a:r>
            <a:r>
              <a:rPr lang="en-US" altLang="ja-JP" sz="2000" u="sng">
                <a:latin typeface="Arial" charset="0"/>
              </a:rPr>
              <a:t>s study of coral reef invertebrates in the Caribbean</a:t>
            </a:r>
            <a:endParaRPr lang="en-US" sz="2000" u="sng">
              <a:latin typeface="Arial" charset="0"/>
            </a:endParaRPr>
          </a:p>
        </p:txBody>
      </p:sp>
      <p:pic>
        <p:nvPicPr>
          <p:cNvPr id="7373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2133600"/>
            <a:ext cx="7239000" cy="393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2" name="Picture 9" descr="EcologyTo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66294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15749810"/>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3"/>
          <p:cNvSpPr>
            <a:spLocks noChangeArrowheads="1"/>
          </p:cNvSpPr>
          <p:nvPr/>
        </p:nvSpPr>
        <p:spPr bwMode="auto">
          <a:xfrm>
            <a:off x="6276975" y="5780088"/>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p>
        </p:txBody>
      </p:sp>
      <p:sp>
        <p:nvSpPr>
          <p:cNvPr id="75778" name="Rectangle 4"/>
          <p:cNvSpPr>
            <a:spLocks noChangeArrowheads="1"/>
          </p:cNvSpPr>
          <p:nvPr/>
        </p:nvSpPr>
        <p:spPr bwMode="auto">
          <a:xfrm>
            <a:off x="685800" y="922338"/>
            <a:ext cx="66929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u="sng">
                <a:latin typeface="Arial" charset="0"/>
              </a:rPr>
              <a:t>Robert</a:t>
            </a:r>
            <a:r>
              <a:rPr lang="ja-JP" altLang="en-US" sz="2000" u="sng">
                <a:latin typeface="Arial" charset="0"/>
              </a:rPr>
              <a:t>’</a:t>
            </a:r>
            <a:r>
              <a:rPr lang="en-US" altLang="ja-JP" sz="2000" u="sng">
                <a:latin typeface="Arial" charset="0"/>
              </a:rPr>
              <a:t>s study of coral reef invertebrates in the Caribbean</a:t>
            </a:r>
            <a:endParaRPr lang="en-US" sz="2000" u="sng">
              <a:latin typeface="Arial" charset="0"/>
            </a:endParaRPr>
          </a:p>
        </p:txBody>
      </p:sp>
      <p:pic>
        <p:nvPicPr>
          <p:cNvPr id="75779"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600200"/>
            <a:ext cx="32004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80" name="Rectangle 7"/>
          <p:cNvSpPr>
            <a:spLocks noChangeArrowheads="1"/>
          </p:cNvSpPr>
          <p:nvPr/>
        </p:nvSpPr>
        <p:spPr bwMode="auto">
          <a:xfrm>
            <a:off x="4267200" y="2144713"/>
            <a:ext cx="4281488" cy="3113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r>
              <a:rPr lang="en-US" sz="1800">
                <a:latin typeface="Arial" charset="0"/>
              </a:rPr>
              <a:t>Roberts work is a special case of a metapopulation, in which populations are arranged along a circular current, so each has an upstream side providing migrants and a downstream side to which they provide migrants.  Note (1) island with large upstream sides should be more stable in the short term, but (2) circular nature will link all populations so that the extinction of any one would lead to problems in all.</a:t>
            </a:r>
          </a:p>
        </p:txBody>
      </p:sp>
      <p:pic>
        <p:nvPicPr>
          <p:cNvPr id="75781" name="Picture 9" descr="EcologyTo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66294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04800939"/>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3"/>
          <p:cNvSpPr>
            <a:spLocks noChangeArrowheads="1"/>
          </p:cNvSpPr>
          <p:nvPr/>
        </p:nvSpPr>
        <p:spPr bwMode="auto">
          <a:xfrm>
            <a:off x="533400" y="1273175"/>
            <a:ext cx="8153400" cy="4478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508000" indent="-508000" algn="l">
              <a:spcAft>
                <a:spcPts val="600"/>
              </a:spcAft>
              <a:tabLst>
                <a:tab pos="920750" algn="l"/>
                <a:tab pos="1373188" algn="l"/>
                <a:tab pos="1828800" algn="l"/>
                <a:tab pos="2284413" algn="l"/>
                <a:tab pos="2738438" algn="l"/>
              </a:tabLst>
            </a:pPr>
            <a:r>
              <a:rPr lang="en-US" sz="2000" u="sng" dirty="0">
                <a:latin typeface="Arial" charset="0"/>
              </a:rPr>
              <a:t>Summary of some </a:t>
            </a:r>
            <a:r>
              <a:rPr lang="en-US" sz="2000" u="sng" dirty="0" err="1">
                <a:latin typeface="Arial" charset="0"/>
              </a:rPr>
              <a:t>metapopulation</a:t>
            </a:r>
            <a:r>
              <a:rPr lang="en-US" sz="2000" u="sng" dirty="0">
                <a:latin typeface="Arial" charset="0"/>
              </a:rPr>
              <a:t> ideas</a:t>
            </a:r>
            <a:endParaRPr lang="en-US" sz="2000" dirty="0">
              <a:latin typeface="Arial" charset="0"/>
            </a:endParaRPr>
          </a:p>
          <a:p>
            <a:pPr marL="508000" indent="-508000" algn="l">
              <a:spcAft>
                <a:spcPts val="800"/>
              </a:spcAft>
              <a:tabLst>
                <a:tab pos="920750" algn="l"/>
                <a:tab pos="1373188" algn="l"/>
                <a:tab pos="1828800" algn="l"/>
                <a:tab pos="2284413" algn="l"/>
                <a:tab pos="2738438" algn="l"/>
              </a:tabLst>
            </a:pPr>
            <a:r>
              <a:rPr lang="en-US" sz="2000" dirty="0">
                <a:latin typeface="Arial" charset="0"/>
              </a:rPr>
              <a:t>--	</a:t>
            </a:r>
            <a:r>
              <a:rPr lang="en-US" sz="2000" dirty="0" err="1" smtClean="0">
                <a:latin typeface="Arial" charset="0"/>
              </a:rPr>
              <a:t>metapopulations</a:t>
            </a:r>
            <a:r>
              <a:rPr lang="en-US" sz="2000" dirty="0" smtClean="0">
                <a:latin typeface="Arial" charset="0"/>
              </a:rPr>
              <a:t> provide another </a:t>
            </a:r>
            <a:r>
              <a:rPr lang="en-US" sz="2000" dirty="0">
                <a:latin typeface="Arial" charset="0"/>
              </a:rPr>
              <a:t>spatial scale </a:t>
            </a:r>
            <a:r>
              <a:rPr lang="en-US" sz="2000" dirty="0" smtClean="0">
                <a:latin typeface="Arial" charset="0"/>
              </a:rPr>
              <a:t>to study </a:t>
            </a:r>
            <a:r>
              <a:rPr lang="en-US" sz="2000" dirty="0">
                <a:latin typeface="Arial" charset="0"/>
              </a:rPr>
              <a:t>populations, where regional </a:t>
            </a:r>
            <a:r>
              <a:rPr lang="en-US" sz="2000" dirty="0" smtClean="0">
                <a:latin typeface="Arial" charset="0"/>
              </a:rPr>
              <a:t>and local effects </a:t>
            </a:r>
            <a:r>
              <a:rPr lang="en-US" sz="2000" dirty="0">
                <a:latin typeface="Arial" charset="0"/>
              </a:rPr>
              <a:t>are </a:t>
            </a:r>
            <a:r>
              <a:rPr lang="en-US" sz="2000" dirty="0" smtClean="0">
                <a:latin typeface="Arial" charset="0"/>
              </a:rPr>
              <a:t>considered. </a:t>
            </a:r>
            <a:endParaRPr lang="en-US" sz="2000" dirty="0">
              <a:latin typeface="Arial" charset="0"/>
            </a:endParaRPr>
          </a:p>
          <a:p>
            <a:pPr marL="508000" indent="-508000" algn="l">
              <a:spcAft>
                <a:spcPts val="800"/>
              </a:spcAft>
              <a:tabLst>
                <a:tab pos="920750" algn="l"/>
                <a:tab pos="1373188" algn="l"/>
                <a:tab pos="1828800" algn="l"/>
                <a:tab pos="2284413" algn="l"/>
                <a:tab pos="2738438" algn="l"/>
              </a:tabLst>
            </a:pPr>
            <a:r>
              <a:rPr lang="en-US" sz="2000" dirty="0">
                <a:latin typeface="Arial" charset="0"/>
              </a:rPr>
              <a:t>--	local habitats are either filled or empty (1 or 0) and we apply probability theory to understand how 1</a:t>
            </a:r>
            <a:r>
              <a:rPr lang="ja-JP" altLang="en-US" sz="2000" dirty="0">
                <a:latin typeface="Arial" charset="0"/>
              </a:rPr>
              <a:t>’</a:t>
            </a:r>
            <a:r>
              <a:rPr lang="en-US" altLang="ja-JP" sz="2000" dirty="0">
                <a:latin typeface="Arial" charset="0"/>
              </a:rPr>
              <a:t>s may turn to 0</a:t>
            </a:r>
            <a:r>
              <a:rPr lang="ja-JP" altLang="en-US" sz="2000" dirty="0">
                <a:latin typeface="Arial" charset="0"/>
              </a:rPr>
              <a:t>’</a:t>
            </a:r>
            <a:r>
              <a:rPr lang="en-US" altLang="ja-JP" sz="2000" dirty="0">
                <a:latin typeface="Arial" charset="0"/>
              </a:rPr>
              <a:t>s and 0</a:t>
            </a:r>
            <a:r>
              <a:rPr lang="ja-JP" altLang="en-US" sz="2000" dirty="0">
                <a:latin typeface="Arial" charset="0"/>
              </a:rPr>
              <a:t>’</a:t>
            </a:r>
            <a:r>
              <a:rPr lang="en-US" altLang="ja-JP" sz="2000" dirty="0">
                <a:latin typeface="Arial" charset="0"/>
              </a:rPr>
              <a:t>s may turn to 1</a:t>
            </a:r>
            <a:r>
              <a:rPr lang="ja-JP" altLang="en-US" sz="2000" dirty="0">
                <a:latin typeface="Arial" charset="0"/>
              </a:rPr>
              <a:t>’</a:t>
            </a:r>
            <a:r>
              <a:rPr lang="en-US" altLang="ja-JP" sz="2000" dirty="0">
                <a:latin typeface="Arial" charset="0"/>
              </a:rPr>
              <a:t>s</a:t>
            </a:r>
            <a:r>
              <a:rPr lang="en-US" altLang="ja-JP" sz="2000" dirty="0" smtClean="0">
                <a:latin typeface="Arial" charset="0"/>
              </a:rPr>
              <a:t>. (kind of like switching to digital technology).</a:t>
            </a:r>
            <a:endParaRPr lang="en-US" altLang="ja-JP" sz="2000" dirty="0">
              <a:latin typeface="Arial" charset="0"/>
            </a:endParaRPr>
          </a:p>
          <a:p>
            <a:pPr marL="508000" indent="-508000" algn="l">
              <a:spcAft>
                <a:spcPts val="800"/>
              </a:spcAft>
              <a:tabLst>
                <a:tab pos="920750" algn="l"/>
                <a:tab pos="1373188" algn="l"/>
                <a:tab pos="1828800" algn="l"/>
                <a:tab pos="2284413" algn="l"/>
                <a:tab pos="2738438" algn="l"/>
              </a:tabLst>
            </a:pPr>
            <a:r>
              <a:rPr lang="en-US" sz="2000" dirty="0">
                <a:latin typeface="Arial" charset="0"/>
              </a:rPr>
              <a:t>--	everything else we have considered are really local effects in closed systems </a:t>
            </a:r>
            <a:r>
              <a:rPr lang="en-US" sz="2000" dirty="0" smtClean="0">
                <a:latin typeface="Arial" charset="0"/>
              </a:rPr>
              <a:t>– </a:t>
            </a:r>
            <a:r>
              <a:rPr lang="en-US" sz="2000" dirty="0" err="1" smtClean="0">
                <a:latin typeface="Arial" charset="0"/>
              </a:rPr>
              <a:t>metapopulations</a:t>
            </a:r>
            <a:r>
              <a:rPr lang="en-US" sz="2000" dirty="0" smtClean="0">
                <a:latin typeface="Arial" charset="0"/>
              </a:rPr>
              <a:t> incorporate </a:t>
            </a:r>
            <a:r>
              <a:rPr lang="en-US" sz="2000" dirty="0">
                <a:latin typeface="Arial" charset="0"/>
              </a:rPr>
              <a:t>migration in local open systems</a:t>
            </a:r>
          </a:p>
          <a:p>
            <a:pPr marL="508000" indent="-508000" algn="l">
              <a:spcAft>
                <a:spcPts val="800"/>
              </a:spcAft>
              <a:tabLst>
                <a:tab pos="920750" algn="l"/>
                <a:tab pos="1373188" algn="l"/>
                <a:tab pos="1828800" algn="l"/>
                <a:tab pos="2284413" algn="l"/>
                <a:tab pos="2738438" algn="l"/>
              </a:tabLst>
            </a:pPr>
            <a:r>
              <a:rPr lang="en-US" sz="2000" dirty="0">
                <a:latin typeface="Arial" charset="0"/>
              </a:rPr>
              <a:t>--	</a:t>
            </a:r>
            <a:r>
              <a:rPr lang="en-US" sz="2000" dirty="0" err="1">
                <a:latin typeface="Arial" charset="0"/>
              </a:rPr>
              <a:t>Metapopulation</a:t>
            </a:r>
            <a:r>
              <a:rPr lang="en-US" sz="2000" dirty="0">
                <a:latin typeface="Arial" charset="0"/>
              </a:rPr>
              <a:t> stuff is very popular in conservation biology.  Sometimes, the models are far too simplistic to be used with real systems – and some conservation biologists don</a:t>
            </a:r>
            <a:r>
              <a:rPr lang="ja-JP" altLang="en-US" sz="2000" dirty="0">
                <a:latin typeface="Arial" charset="0"/>
              </a:rPr>
              <a:t>’</a:t>
            </a:r>
            <a:r>
              <a:rPr lang="en-US" altLang="ja-JP" sz="2000" dirty="0">
                <a:latin typeface="Arial" charset="0"/>
              </a:rPr>
              <a:t>t understand their </a:t>
            </a:r>
            <a:r>
              <a:rPr lang="en-US" altLang="ja-JP" sz="2000" dirty="0" smtClean="0">
                <a:latin typeface="Arial" charset="0"/>
              </a:rPr>
              <a:t>limitations.</a:t>
            </a:r>
            <a:endParaRPr lang="en-US" sz="2000" dirty="0">
              <a:latin typeface="Arial" charset="0"/>
            </a:endParaRPr>
          </a:p>
        </p:txBody>
      </p:sp>
      <p:sp>
        <p:nvSpPr>
          <p:cNvPr id="77826" name="Rectangle 4"/>
          <p:cNvSpPr>
            <a:spLocks noChangeArrowheads="1"/>
          </p:cNvSpPr>
          <p:nvPr/>
        </p:nvSpPr>
        <p:spPr bwMode="auto">
          <a:xfrm>
            <a:off x="9169400" y="61817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p>
        </p:txBody>
      </p:sp>
      <p:pic>
        <p:nvPicPr>
          <p:cNvPr id="77827" name="Picture 6" descr="EcologyTo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6294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7828" name="Group 4"/>
          <p:cNvGrpSpPr>
            <a:grpSpLocks/>
          </p:cNvGrpSpPr>
          <p:nvPr/>
        </p:nvGrpSpPr>
        <p:grpSpPr bwMode="auto">
          <a:xfrm>
            <a:off x="7620000" y="228600"/>
            <a:ext cx="914400" cy="1524000"/>
            <a:chOff x="304800" y="3124200"/>
            <a:chExt cx="1600200" cy="3048000"/>
          </a:xfrm>
        </p:grpSpPr>
        <p:sp>
          <p:nvSpPr>
            <p:cNvPr id="77829" name="Oval 5"/>
            <p:cNvSpPr>
              <a:spLocks noChangeArrowheads="1"/>
            </p:cNvSpPr>
            <p:nvPr/>
          </p:nvSpPr>
          <p:spPr bwMode="auto">
            <a:xfrm>
              <a:off x="609600" y="3124200"/>
              <a:ext cx="533400" cy="533400"/>
            </a:xfrm>
            <a:prstGeom prst="ellipse">
              <a:avLst/>
            </a:prstGeom>
            <a:solidFill>
              <a:schemeClr val="accent1"/>
            </a:solidFill>
            <a:ln w="9525">
              <a:solidFill>
                <a:schemeClr val="tx1"/>
              </a:solidFill>
              <a:round/>
              <a:headEnd/>
              <a:tailEnd/>
            </a:ln>
          </p:spPr>
          <p:txBody>
            <a:bodyPr/>
            <a:lstStyle/>
            <a:p>
              <a:endParaRPr lang="en-US"/>
            </a:p>
          </p:txBody>
        </p:sp>
        <p:sp>
          <p:nvSpPr>
            <p:cNvPr id="77830" name="Oval 6"/>
            <p:cNvSpPr>
              <a:spLocks noChangeArrowheads="1"/>
            </p:cNvSpPr>
            <p:nvPr/>
          </p:nvSpPr>
          <p:spPr bwMode="auto">
            <a:xfrm>
              <a:off x="1371600" y="4343400"/>
              <a:ext cx="533400" cy="533400"/>
            </a:xfrm>
            <a:prstGeom prst="ellipse">
              <a:avLst/>
            </a:prstGeom>
            <a:solidFill>
              <a:schemeClr val="accent1"/>
            </a:solidFill>
            <a:ln w="9525">
              <a:solidFill>
                <a:schemeClr val="tx1"/>
              </a:solidFill>
              <a:round/>
              <a:headEnd/>
              <a:tailEnd/>
            </a:ln>
          </p:spPr>
          <p:txBody>
            <a:bodyPr/>
            <a:lstStyle/>
            <a:p>
              <a:endParaRPr lang="en-US"/>
            </a:p>
          </p:txBody>
        </p:sp>
        <p:sp>
          <p:nvSpPr>
            <p:cNvPr id="77831" name="Oval 7"/>
            <p:cNvSpPr>
              <a:spLocks noChangeArrowheads="1"/>
            </p:cNvSpPr>
            <p:nvPr/>
          </p:nvSpPr>
          <p:spPr bwMode="auto">
            <a:xfrm>
              <a:off x="1066800" y="5638800"/>
              <a:ext cx="533400" cy="533400"/>
            </a:xfrm>
            <a:prstGeom prst="ellipse">
              <a:avLst/>
            </a:prstGeom>
            <a:solidFill>
              <a:schemeClr val="accent1"/>
            </a:solidFill>
            <a:ln w="9525">
              <a:solidFill>
                <a:schemeClr val="tx1"/>
              </a:solidFill>
              <a:round/>
              <a:headEnd/>
              <a:tailEnd/>
            </a:ln>
          </p:spPr>
          <p:txBody>
            <a:bodyPr/>
            <a:lstStyle/>
            <a:p>
              <a:endParaRPr lang="en-US"/>
            </a:p>
          </p:txBody>
        </p:sp>
        <p:sp>
          <p:nvSpPr>
            <p:cNvPr id="77832" name="Oval 8"/>
            <p:cNvSpPr>
              <a:spLocks noChangeArrowheads="1"/>
            </p:cNvSpPr>
            <p:nvPr/>
          </p:nvSpPr>
          <p:spPr bwMode="auto">
            <a:xfrm>
              <a:off x="304800" y="4572000"/>
              <a:ext cx="533400" cy="533400"/>
            </a:xfrm>
            <a:prstGeom prst="ellipse">
              <a:avLst/>
            </a:prstGeom>
            <a:solidFill>
              <a:schemeClr val="accent1"/>
            </a:solidFill>
            <a:ln w="9525">
              <a:solidFill>
                <a:schemeClr val="tx1"/>
              </a:solidFill>
              <a:round/>
              <a:headEnd/>
              <a:tailEnd/>
            </a:ln>
          </p:spPr>
          <p:txBody>
            <a:bodyPr/>
            <a:lstStyle/>
            <a:p>
              <a:endParaRPr lang="en-US"/>
            </a:p>
          </p:txBody>
        </p:sp>
        <p:cxnSp>
          <p:nvCxnSpPr>
            <p:cNvPr id="77833" name="Straight Arrow Connector 9"/>
            <p:cNvCxnSpPr>
              <a:cxnSpLocks noChangeShapeType="1"/>
              <a:stCxn id="77832" idx="0"/>
              <a:endCxn id="77829" idx="3"/>
            </p:cNvCxnSpPr>
            <p:nvPr/>
          </p:nvCxnSpPr>
          <p:spPr bwMode="auto">
            <a:xfrm rot="5400000" flipH="1" flipV="1">
              <a:off x="133350" y="4017636"/>
              <a:ext cx="992515" cy="116215"/>
            </a:xfrm>
            <a:prstGeom prst="straightConnector1">
              <a:avLst/>
            </a:prstGeom>
            <a:noFill/>
            <a:ln w="9525">
              <a:solidFill>
                <a:schemeClr val="tx1"/>
              </a:solidFill>
              <a:round/>
              <a:headEnd type="arrow" w="med" len="med"/>
              <a:tailEnd type="arrow" w="med" len="med"/>
            </a:ln>
            <a:extLst>
              <a:ext uri="{909E8E84-426E-40dd-AFC4-6F175D3DCCD1}">
                <a14:hiddenFill xmlns:a14="http://schemas.microsoft.com/office/drawing/2010/main">
                  <a:noFill/>
                </a14:hiddenFill>
              </a:ext>
            </a:extLst>
          </p:spPr>
        </p:cxnSp>
        <p:cxnSp>
          <p:nvCxnSpPr>
            <p:cNvPr id="77834" name="Straight Arrow Connector 10"/>
            <p:cNvCxnSpPr>
              <a:cxnSpLocks noChangeShapeType="1"/>
              <a:stCxn id="77830" idx="0"/>
              <a:endCxn id="77829" idx="5"/>
            </p:cNvCxnSpPr>
            <p:nvPr/>
          </p:nvCxnSpPr>
          <p:spPr bwMode="auto">
            <a:xfrm rot="16200000" flipV="1">
              <a:off x="969636" y="3674735"/>
              <a:ext cx="763915" cy="573415"/>
            </a:xfrm>
            <a:prstGeom prst="straightConnector1">
              <a:avLst/>
            </a:prstGeom>
            <a:noFill/>
            <a:ln w="9525">
              <a:solidFill>
                <a:schemeClr val="tx1"/>
              </a:solidFill>
              <a:round/>
              <a:headEnd type="arrow" w="med" len="med"/>
              <a:tailEnd type="arrow" w="med" len="med"/>
            </a:ln>
            <a:extLst>
              <a:ext uri="{909E8E84-426E-40dd-AFC4-6F175D3DCCD1}">
                <a14:hiddenFill xmlns:a14="http://schemas.microsoft.com/office/drawing/2010/main">
                  <a:noFill/>
                </a14:hiddenFill>
              </a:ext>
            </a:extLst>
          </p:spPr>
        </p:cxnSp>
        <p:cxnSp>
          <p:nvCxnSpPr>
            <p:cNvPr id="77835" name="Straight Arrow Connector 11"/>
            <p:cNvCxnSpPr>
              <a:cxnSpLocks noChangeShapeType="1"/>
              <a:stCxn id="77832" idx="5"/>
              <a:endCxn id="77831" idx="1"/>
            </p:cNvCxnSpPr>
            <p:nvPr/>
          </p:nvCxnSpPr>
          <p:spPr bwMode="auto">
            <a:xfrm rot="16200000" flipH="1">
              <a:off x="607685" y="5179685"/>
              <a:ext cx="689630" cy="384830"/>
            </a:xfrm>
            <a:prstGeom prst="straightConnector1">
              <a:avLst/>
            </a:prstGeom>
            <a:noFill/>
            <a:ln w="9525">
              <a:solidFill>
                <a:schemeClr val="tx1"/>
              </a:solidFill>
              <a:round/>
              <a:headEnd type="arrow" w="med" len="med"/>
              <a:tailEnd type="arrow" w="med" len="med"/>
            </a:ln>
            <a:extLst>
              <a:ext uri="{909E8E84-426E-40dd-AFC4-6F175D3DCCD1}">
                <a14:hiddenFill xmlns:a14="http://schemas.microsoft.com/office/drawing/2010/main">
                  <a:noFill/>
                </a14:hiddenFill>
              </a:ext>
            </a:extLst>
          </p:spPr>
        </p:cxnSp>
        <p:cxnSp>
          <p:nvCxnSpPr>
            <p:cNvPr id="77836" name="Straight Arrow Connector 12"/>
            <p:cNvCxnSpPr>
              <a:cxnSpLocks noChangeShapeType="1"/>
              <a:stCxn id="77831" idx="7"/>
              <a:endCxn id="77830" idx="4"/>
            </p:cNvCxnSpPr>
            <p:nvPr/>
          </p:nvCxnSpPr>
          <p:spPr bwMode="auto">
            <a:xfrm rot="5400000" flipH="1" flipV="1">
              <a:off x="1160135" y="5238751"/>
              <a:ext cx="840115" cy="116215"/>
            </a:xfrm>
            <a:prstGeom prst="straightConnector1">
              <a:avLst/>
            </a:prstGeom>
            <a:noFill/>
            <a:ln w="9525">
              <a:solidFill>
                <a:schemeClr val="tx1"/>
              </a:solidFill>
              <a:round/>
              <a:headEnd type="arrow" w="med" len="med"/>
              <a:tailEnd type="arrow" w="med" len="med"/>
            </a:ln>
            <a:extLst>
              <a:ext uri="{909E8E84-426E-40dd-AFC4-6F175D3DCCD1}">
                <a14:hiddenFill xmlns:a14="http://schemas.microsoft.com/office/drawing/2010/main">
                  <a:noFill/>
                </a14:hiddenFill>
              </a:ext>
            </a:extLst>
          </p:spPr>
        </p:cxnSp>
        <p:cxnSp>
          <p:nvCxnSpPr>
            <p:cNvPr id="77837" name="Straight Arrow Connector 13"/>
            <p:cNvCxnSpPr>
              <a:cxnSpLocks noChangeShapeType="1"/>
              <a:stCxn id="77831" idx="0"/>
              <a:endCxn id="77829" idx="4"/>
            </p:cNvCxnSpPr>
            <p:nvPr/>
          </p:nvCxnSpPr>
          <p:spPr bwMode="auto">
            <a:xfrm rot="16200000" flipV="1">
              <a:off x="114300" y="4419600"/>
              <a:ext cx="1981200" cy="457200"/>
            </a:xfrm>
            <a:prstGeom prst="straightConnector1">
              <a:avLst/>
            </a:prstGeom>
            <a:noFill/>
            <a:ln w="9525">
              <a:solidFill>
                <a:schemeClr val="tx1"/>
              </a:solidFill>
              <a:round/>
              <a:headEnd type="arrow" w="med" len="med"/>
              <a:tailEnd type="arrow" w="med" len="med"/>
            </a:ln>
            <a:extLst>
              <a:ext uri="{909E8E84-426E-40dd-AFC4-6F175D3DCCD1}">
                <a14:hiddenFill xmlns:a14="http://schemas.microsoft.com/office/drawing/2010/main">
                  <a:noFill/>
                </a14:hiddenFill>
              </a:ext>
            </a:extLst>
          </p:spPr>
        </p:cxnSp>
        <p:cxnSp>
          <p:nvCxnSpPr>
            <p:cNvPr id="77838" name="Straight Arrow Connector 14"/>
            <p:cNvCxnSpPr>
              <a:cxnSpLocks noChangeShapeType="1"/>
              <a:stCxn id="77832" idx="7"/>
              <a:endCxn id="77830" idx="2"/>
            </p:cNvCxnSpPr>
            <p:nvPr/>
          </p:nvCxnSpPr>
          <p:spPr bwMode="auto">
            <a:xfrm rot="5400000" flipH="1" flipV="1">
              <a:off x="1045835" y="4324351"/>
              <a:ext cx="40015" cy="611515"/>
            </a:xfrm>
            <a:prstGeom prst="straightConnector1">
              <a:avLst/>
            </a:prstGeom>
            <a:noFill/>
            <a:ln w="9525">
              <a:solidFill>
                <a:schemeClr val="tx1"/>
              </a:solidFill>
              <a:round/>
              <a:headEnd type="arrow" w="med" len="med"/>
              <a:tailEnd type="arrow" w="med" len="med"/>
            </a:ln>
            <a:extLst>
              <a:ext uri="{909E8E84-426E-40dd-AFC4-6F175D3DCCD1}">
                <a14:hiddenFill xmlns:a14="http://schemas.microsoft.com/office/drawing/2010/main">
                  <a:noFill/>
                </a14:hiddenFill>
              </a:ext>
            </a:extLst>
          </p:spPr>
        </p:cxnSp>
      </p:grpSp>
    </p:spTree>
    <p:extLst>
      <p:ext uri="{BB962C8B-B14F-4D97-AF65-F5344CB8AC3E}">
        <p14:creationId xmlns:p14="http://schemas.microsoft.com/office/powerpoint/2010/main" val="2308914499"/>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3"/>
          <p:cNvSpPr>
            <a:spLocks noChangeArrowheads="1"/>
          </p:cNvSpPr>
          <p:nvPr/>
        </p:nvSpPr>
        <p:spPr bwMode="auto">
          <a:xfrm>
            <a:off x="533400" y="1295400"/>
            <a:ext cx="7772400" cy="4909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l">
              <a:spcAft>
                <a:spcPts val="600"/>
              </a:spcAft>
              <a:tabLst>
                <a:tab pos="920750" algn="l"/>
                <a:tab pos="1373188" algn="l"/>
                <a:tab pos="1828800" algn="l"/>
                <a:tab pos="2284413" algn="l"/>
                <a:tab pos="2738438" algn="l"/>
              </a:tabLst>
            </a:pPr>
            <a:r>
              <a:rPr lang="en-US" sz="2000" u="sng" dirty="0" smtClean="0">
                <a:latin typeface="Arial" charset="0"/>
              </a:rPr>
              <a:t>For example</a:t>
            </a:r>
            <a:r>
              <a:rPr lang="en-US" sz="2000" dirty="0" smtClean="0">
                <a:latin typeface="Arial" charset="0"/>
              </a:rPr>
              <a:t>, what if you can buy 10,000 acres to help preserve some endangered species of squirrels.  Should you buy one preserve of 10,000 acres OR perhaps 10 preserves of 1,000 acres, which you can link with corridors.  </a:t>
            </a:r>
          </a:p>
          <a:p>
            <a:pPr algn="l">
              <a:spcAft>
                <a:spcPts val="600"/>
              </a:spcAft>
              <a:tabLst>
                <a:tab pos="920750" algn="l"/>
                <a:tab pos="1373188" algn="l"/>
                <a:tab pos="1828800" algn="l"/>
                <a:tab pos="2284413" algn="l"/>
                <a:tab pos="2738438" algn="l"/>
              </a:tabLst>
            </a:pPr>
            <a:endParaRPr lang="en-US" sz="2000" dirty="0">
              <a:latin typeface="Arial" charset="0"/>
            </a:endParaRPr>
          </a:p>
          <a:p>
            <a:pPr algn="l">
              <a:spcAft>
                <a:spcPts val="600"/>
              </a:spcAft>
              <a:tabLst>
                <a:tab pos="920750" algn="l"/>
                <a:tab pos="1373188" algn="l"/>
                <a:tab pos="1828800" algn="l"/>
                <a:tab pos="2284413" algn="l"/>
                <a:tab pos="2738438" algn="l"/>
              </a:tabLst>
            </a:pPr>
            <a:r>
              <a:rPr lang="en-US" sz="2000" dirty="0" smtClean="0">
                <a:latin typeface="Arial" charset="0"/>
              </a:rPr>
              <a:t>A simple </a:t>
            </a:r>
            <a:r>
              <a:rPr lang="en-US" sz="2000" dirty="0" err="1" smtClean="0">
                <a:latin typeface="Arial" charset="0"/>
              </a:rPr>
              <a:t>metapopulation</a:t>
            </a:r>
            <a:r>
              <a:rPr lang="en-US" sz="2000" dirty="0" smtClean="0">
                <a:latin typeface="Arial" charset="0"/>
              </a:rPr>
              <a:t> answer might be to get the 10 preserves because, if the squirrels in any one of the smaller preserves went extinct, then they could be “rescued” or re-established from one of the other preserves. </a:t>
            </a:r>
            <a:endParaRPr lang="en-US" sz="2000" dirty="0">
              <a:latin typeface="Arial" charset="0"/>
            </a:endParaRPr>
          </a:p>
          <a:p>
            <a:pPr algn="l">
              <a:spcAft>
                <a:spcPts val="600"/>
              </a:spcAft>
              <a:tabLst>
                <a:tab pos="920750" algn="l"/>
                <a:tab pos="1373188" algn="l"/>
                <a:tab pos="1828800" algn="l"/>
                <a:tab pos="2284413" algn="l"/>
                <a:tab pos="2738438" algn="l"/>
              </a:tabLst>
            </a:pPr>
            <a:r>
              <a:rPr lang="en-US" sz="2000" dirty="0" smtClean="0">
                <a:latin typeface="Arial" charset="0"/>
              </a:rPr>
              <a:t>However, it depends on the relationship between </a:t>
            </a:r>
            <a:r>
              <a:rPr lang="en-US" sz="2800" dirty="0" smtClean="0">
                <a:latin typeface="Symbol" charset="2"/>
                <a:cs typeface="Symbol" charset="2"/>
              </a:rPr>
              <a:t>e</a:t>
            </a:r>
            <a:r>
              <a:rPr lang="en-US" sz="2000" dirty="0" smtClean="0">
                <a:latin typeface="Arial" charset="0"/>
              </a:rPr>
              <a:t> and preserve size.   If smaller preserves are much more likely to go extinct, then perhaps the single large reserve is better.</a:t>
            </a:r>
          </a:p>
          <a:p>
            <a:pPr algn="l">
              <a:spcAft>
                <a:spcPts val="600"/>
              </a:spcAft>
              <a:tabLst>
                <a:tab pos="920750" algn="l"/>
                <a:tab pos="1373188" algn="l"/>
                <a:tab pos="1828800" algn="l"/>
                <a:tab pos="2284413" algn="l"/>
                <a:tab pos="2738438" algn="l"/>
              </a:tabLst>
            </a:pPr>
            <a:endParaRPr lang="en-US" sz="2000" dirty="0">
              <a:latin typeface="Arial" charset="0"/>
            </a:endParaRPr>
          </a:p>
          <a:p>
            <a:pPr algn="l">
              <a:spcAft>
                <a:spcPts val="600"/>
              </a:spcAft>
              <a:tabLst>
                <a:tab pos="920750" algn="l"/>
                <a:tab pos="1373188" algn="l"/>
                <a:tab pos="1828800" algn="l"/>
                <a:tab pos="2284413" algn="l"/>
                <a:tab pos="2738438" algn="l"/>
              </a:tabLst>
            </a:pPr>
            <a:r>
              <a:rPr lang="en-US" sz="2000" dirty="0" smtClean="0">
                <a:latin typeface="Arial" charset="0"/>
              </a:rPr>
              <a:t>This is related to SLOSS, which we will discuss later in the course.</a:t>
            </a:r>
            <a:endParaRPr lang="en-US" sz="2000" dirty="0">
              <a:latin typeface="Arial" charset="0"/>
            </a:endParaRPr>
          </a:p>
        </p:txBody>
      </p:sp>
      <p:sp>
        <p:nvSpPr>
          <p:cNvPr id="77826" name="Rectangle 4"/>
          <p:cNvSpPr>
            <a:spLocks noChangeArrowheads="1"/>
          </p:cNvSpPr>
          <p:nvPr/>
        </p:nvSpPr>
        <p:spPr bwMode="auto">
          <a:xfrm>
            <a:off x="9169400" y="61817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p>
        </p:txBody>
      </p:sp>
      <p:pic>
        <p:nvPicPr>
          <p:cNvPr id="77827" name="Picture 6" descr="EcologyTo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6294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7828" name="Group 4"/>
          <p:cNvGrpSpPr>
            <a:grpSpLocks/>
          </p:cNvGrpSpPr>
          <p:nvPr/>
        </p:nvGrpSpPr>
        <p:grpSpPr bwMode="auto">
          <a:xfrm>
            <a:off x="7620000" y="228600"/>
            <a:ext cx="914400" cy="1524000"/>
            <a:chOff x="304800" y="3124200"/>
            <a:chExt cx="1600200" cy="3048000"/>
          </a:xfrm>
        </p:grpSpPr>
        <p:sp>
          <p:nvSpPr>
            <p:cNvPr id="77829" name="Oval 5"/>
            <p:cNvSpPr>
              <a:spLocks noChangeArrowheads="1"/>
            </p:cNvSpPr>
            <p:nvPr/>
          </p:nvSpPr>
          <p:spPr bwMode="auto">
            <a:xfrm>
              <a:off x="609600" y="3124200"/>
              <a:ext cx="533400" cy="533400"/>
            </a:xfrm>
            <a:prstGeom prst="ellipse">
              <a:avLst/>
            </a:prstGeom>
            <a:solidFill>
              <a:schemeClr val="accent1"/>
            </a:solidFill>
            <a:ln w="9525">
              <a:solidFill>
                <a:schemeClr val="tx1"/>
              </a:solidFill>
              <a:round/>
              <a:headEnd/>
              <a:tailEnd/>
            </a:ln>
          </p:spPr>
          <p:txBody>
            <a:bodyPr/>
            <a:lstStyle/>
            <a:p>
              <a:endParaRPr lang="en-US"/>
            </a:p>
          </p:txBody>
        </p:sp>
        <p:sp>
          <p:nvSpPr>
            <p:cNvPr id="77830" name="Oval 6"/>
            <p:cNvSpPr>
              <a:spLocks noChangeArrowheads="1"/>
            </p:cNvSpPr>
            <p:nvPr/>
          </p:nvSpPr>
          <p:spPr bwMode="auto">
            <a:xfrm>
              <a:off x="1371600" y="4343400"/>
              <a:ext cx="533400" cy="533400"/>
            </a:xfrm>
            <a:prstGeom prst="ellipse">
              <a:avLst/>
            </a:prstGeom>
            <a:solidFill>
              <a:schemeClr val="accent1"/>
            </a:solidFill>
            <a:ln w="9525">
              <a:solidFill>
                <a:schemeClr val="tx1"/>
              </a:solidFill>
              <a:round/>
              <a:headEnd/>
              <a:tailEnd/>
            </a:ln>
          </p:spPr>
          <p:txBody>
            <a:bodyPr/>
            <a:lstStyle/>
            <a:p>
              <a:endParaRPr lang="en-US"/>
            </a:p>
          </p:txBody>
        </p:sp>
        <p:sp>
          <p:nvSpPr>
            <p:cNvPr id="77831" name="Oval 7"/>
            <p:cNvSpPr>
              <a:spLocks noChangeArrowheads="1"/>
            </p:cNvSpPr>
            <p:nvPr/>
          </p:nvSpPr>
          <p:spPr bwMode="auto">
            <a:xfrm>
              <a:off x="1066800" y="5638800"/>
              <a:ext cx="533400" cy="533400"/>
            </a:xfrm>
            <a:prstGeom prst="ellipse">
              <a:avLst/>
            </a:prstGeom>
            <a:solidFill>
              <a:schemeClr val="accent1"/>
            </a:solidFill>
            <a:ln w="9525">
              <a:solidFill>
                <a:schemeClr val="tx1"/>
              </a:solidFill>
              <a:round/>
              <a:headEnd/>
              <a:tailEnd/>
            </a:ln>
          </p:spPr>
          <p:txBody>
            <a:bodyPr/>
            <a:lstStyle/>
            <a:p>
              <a:endParaRPr lang="en-US"/>
            </a:p>
          </p:txBody>
        </p:sp>
        <p:sp>
          <p:nvSpPr>
            <p:cNvPr id="77832" name="Oval 8"/>
            <p:cNvSpPr>
              <a:spLocks noChangeArrowheads="1"/>
            </p:cNvSpPr>
            <p:nvPr/>
          </p:nvSpPr>
          <p:spPr bwMode="auto">
            <a:xfrm>
              <a:off x="304800" y="4572000"/>
              <a:ext cx="533400" cy="533400"/>
            </a:xfrm>
            <a:prstGeom prst="ellipse">
              <a:avLst/>
            </a:prstGeom>
            <a:solidFill>
              <a:schemeClr val="accent1"/>
            </a:solidFill>
            <a:ln w="9525">
              <a:solidFill>
                <a:schemeClr val="tx1"/>
              </a:solidFill>
              <a:round/>
              <a:headEnd/>
              <a:tailEnd/>
            </a:ln>
          </p:spPr>
          <p:txBody>
            <a:bodyPr/>
            <a:lstStyle/>
            <a:p>
              <a:endParaRPr lang="en-US"/>
            </a:p>
          </p:txBody>
        </p:sp>
        <p:cxnSp>
          <p:nvCxnSpPr>
            <p:cNvPr id="77833" name="Straight Arrow Connector 9"/>
            <p:cNvCxnSpPr>
              <a:cxnSpLocks noChangeShapeType="1"/>
              <a:stCxn id="77832" idx="0"/>
              <a:endCxn id="77829" idx="3"/>
            </p:cNvCxnSpPr>
            <p:nvPr/>
          </p:nvCxnSpPr>
          <p:spPr bwMode="auto">
            <a:xfrm rot="5400000" flipH="1" flipV="1">
              <a:off x="133350" y="4017636"/>
              <a:ext cx="992515" cy="116215"/>
            </a:xfrm>
            <a:prstGeom prst="straightConnector1">
              <a:avLst/>
            </a:prstGeom>
            <a:noFill/>
            <a:ln w="9525">
              <a:solidFill>
                <a:schemeClr val="tx1"/>
              </a:solidFill>
              <a:round/>
              <a:headEnd type="arrow" w="med" len="med"/>
              <a:tailEnd type="arrow" w="med" len="med"/>
            </a:ln>
            <a:extLst>
              <a:ext uri="{909E8E84-426E-40dd-AFC4-6F175D3DCCD1}">
                <a14:hiddenFill xmlns:a14="http://schemas.microsoft.com/office/drawing/2010/main">
                  <a:noFill/>
                </a14:hiddenFill>
              </a:ext>
            </a:extLst>
          </p:spPr>
        </p:cxnSp>
        <p:cxnSp>
          <p:nvCxnSpPr>
            <p:cNvPr id="77834" name="Straight Arrow Connector 10"/>
            <p:cNvCxnSpPr>
              <a:cxnSpLocks noChangeShapeType="1"/>
              <a:stCxn id="77830" idx="0"/>
              <a:endCxn id="77829" idx="5"/>
            </p:cNvCxnSpPr>
            <p:nvPr/>
          </p:nvCxnSpPr>
          <p:spPr bwMode="auto">
            <a:xfrm rot="16200000" flipV="1">
              <a:off x="969636" y="3674735"/>
              <a:ext cx="763915" cy="573415"/>
            </a:xfrm>
            <a:prstGeom prst="straightConnector1">
              <a:avLst/>
            </a:prstGeom>
            <a:noFill/>
            <a:ln w="9525">
              <a:solidFill>
                <a:schemeClr val="tx1"/>
              </a:solidFill>
              <a:round/>
              <a:headEnd type="arrow" w="med" len="med"/>
              <a:tailEnd type="arrow" w="med" len="med"/>
            </a:ln>
            <a:extLst>
              <a:ext uri="{909E8E84-426E-40dd-AFC4-6F175D3DCCD1}">
                <a14:hiddenFill xmlns:a14="http://schemas.microsoft.com/office/drawing/2010/main">
                  <a:noFill/>
                </a14:hiddenFill>
              </a:ext>
            </a:extLst>
          </p:spPr>
        </p:cxnSp>
        <p:cxnSp>
          <p:nvCxnSpPr>
            <p:cNvPr id="77835" name="Straight Arrow Connector 11"/>
            <p:cNvCxnSpPr>
              <a:cxnSpLocks noChangeShapeType="1"/>
              <a:stCxn id="77832" idx="5"/>
              <a:endCxn id="77831" idx="1"/>
            </p:cNvCxnSpPr>
            <p:nvPr/>
          </p:nvCxnSpPr>
          <p:spPr bwMode="auto">
            <a:xfrm rot="16200000" flipH="1">
              <a:off x="607685" y="5179685"/>
              <a:ext cx="689630" cy="384830"/>
            </a:xfrm>
            <a:prstGeom prst="straightConnector1">
              <a:avLst/>
            </a:prstGeom>
            <a:noFill/>
            <a:ln w="9525">
              <a:solidFill>
                <a:schemeClr val="tx1"/>
              </a:solidFill>
              <a:round/>
              <a:headEnd type="arrow" w="med" len="med"/>
              <a:tailEnd type="arrow" w="med" len="med"/>
            </a:ln>
            <a:extLst>
              <a:ext uri="{909E8E84-426E-40dd-AFC4-6F175D3DCCD1}">
                <a14:hiddenFill xmlns:a14="http://schemas.microsoft.com/office/drawing/2010/main">
                  <a:noFill/>
                </a14:hiddenFill>
              </a:ext>
            </a:extLst>
          </p:spPr>
        </p:cxnSp>
        <p:cxnSp>
          <p:nvCxnSpPr>
            <p:cNvPr id="77836" name="Straight Arrow Connector 12"/>
            <p:cNvCxnSpPr>
              <a:cxnSpLocks noChangeShapeType="1"/>
              <a:stCxn id="77831" idx="7"/>
              <a:endCxn id="77830" idx="4"/>
            </p:cNvCxnSpPr>
            <p:nvPr/>
          </p:nvCxnSpPr>
          <p:spPr bwMode="auto">
            <a:xfrm rot="5400000" flipH="1" flipV="1">
              <a:off x="1160135" y="5238751"/>
              <a:ext cx="840115" cy="116215"/>
            </a:xfrm>
            <a:prstGeom prst="straightConnector1">
              <a:avLst/>
            </a:prstGeom>
            <a:noFill/>
            <a:ln w="9525">
              <a:solidFill>
                <a:schemeClr val="tx1"/>
              </a:solidFill>
              <a:round/>
              <a:headEnd type="arrow" w="med" len="med"/>
              <a:tailEnd type="arrow" w="med" len="med"/>
            </a:ln>
            <a:extLst>
              <a:ext uri="{909E8E84-426E-40dd-AFC4-6F175D3DCCD1}">
                <a14:hiddenFill xmlns:a14="http://schemas.microsoft.com/office/drawing/2010/main">
                  <a:noFill/>
                </a14:hiddenFill>
              </a:ext>
            </a:extLst>
          </p:spPr>
        </p:cxnSp>
        <p:cxnSp>
          <p:nvCxnSpPr>
            <p:cNvPr id="77837" name="Straight Arrow Connector 13"/>
            <p:cNvCxnSpPr>
              <a:cxnSpLocks noChangeShapeType="1"/>
              <a:stCxn id="77831" idx="0"/>
              <a:endCxn id="77829" idx="4"/>
            </p:cNvCxnSpPr>
            <p:nvPr/>
          </p:nvCxnSpPr>
          <p:spPr bwMode="auto">
            <a:xfrm rot="16200000" flipV="1">
              <a:off x="114300" y="4419600"/>
              <a:ext cx="1981200" cy="457200"/>
            </a:xfrm>
            <a:prstGeom prst="straightConnector1">
              <a:avLst/>
            </a:prstGeom>
            <a:noFill/>
            <a:ln w="9525">
              <a:solidFill>
                <a:schemeClr val="tx1"/>
              </a:solidFill>
              <a:round/>
              <a:headEnd type="arrow" w="med" len="med"/>
              <a:tailEnd type="arrow" w="med" len="med"/>
            </a:ln>
            <a:extLst>
              <a:ext uri="{909E8E84-426E-40dd-AFC4-6F175D3DCCD1}">
                <a14:hiddenFill xmlns:a14="http://schemas.microsoft.com/office/drawing/2010/main">
                  <a:noFill/>
                </a14:hiddenFill>
              </a:ext>
            </a:extLst>
          </p:spPr>
        </p:cxnSp>
        <p:cxnSp>
          <p:nvCxnSpPr>
            <p:cNvPr id="77838" name="Straight Arrow Connector 14"/>
            <p:cNvCxnSpPr>
              <a:cxnSpLocks noChangeShapeType="1"/>
              <a:stCxn id="77832" idx="7"/>
              <a:endCxn id="77830" idx="2"/>
            </p:cNvCxnSpPr>
            <p:nvPr/>
          </p:nvCxnSpPr>
          <p:spPr bwMode="auto">
            <a:xfrm rot="5400000" flipH="1" flipV="1">
              <a:off x="1045835" y="4324351"/>
              <a:ext cx="40015" cy="611515"/>
            </a:xfrm>
            <a:prstGeom prst="straightConnector1">
              <a:avLst/>
            </a:prstGeom>
            <a:noFill/>
            <a:ln w="9525">
              <a:solidFill>
                <a:schemeClr val="tx1"/>
              </a:solidFill>
              <a:round/>
              <a:headEnd type="arrow" w="med" len="med"/>
              <a:tailEnd type="arrow" w="med" len="med"/>
            </a:ln>
            <a:extLst>
              <a:ext uri="{909E8E84-426E-40dd-AFC4-6F175D3DCCD1}">
                <a14:hiddenFill xmlns:a14="http://schemas.microsoft.com/office/drawing/2010/main">
                  <a:noFill/>
                </a14:hiddenFill>
              </a:ext>
            </a:extLst>
          </p:spPr>
        </p:cxnSp>
      </p:grpSp>
    </p:spTree>
    <p:extLst>
      <p:ext uri="{BB962C8B-B14F-4D97-AF65-F5344CB8AC3E}">
        <p14:creationId xmlns:p14="http://schemas.microsoft.com/office/powerpoint/2010/main" val="2804463194"/>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3" descr="EcologyTo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6294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6" name="Rectangle 2"/>
          <p:cNvSpPr>
            <a:spLocks noChangeArrowheads="1"/>
          </p:cNvSpPr>
          <p:nvPr/>
        </p:nvSpPr>
        <p:spPr bwMode="auto">
          <a:xfrm>
            <a:off x="457200" y="973138"/>
            <a:ext cx="7848600" cy="5324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buFont typeface="Times" charset="0"/>
              <a:buNone/>
              <a:tabLst>
                <a:tab pos="454025" algn="l"/>
                <a:tab pos="920750" algn="l"/>
                <a:tab pos="1373188" algn="l"/>
                <a:tab pos="1882775" algn="l"/>
                <a:tab pos="2454275" algn="l"/>
              </a:tabLst>
            </a:pPr>
            <a:r>
              <a:rPr lang="en-US" sz="2000" dirty="0">
                <a:latin typeface="Arial"/>
                <a:cs typeface="Arial"/>
              </a:rPr>
              <a:t>II.	Tools for Ecology</a:t>
            </a:r>
          </a:p>
          <a:p>
            <a:pPr>
              <a:buFont typeface="Times" charset="0"/>
              <a:buNone/>
              <a:tabLst>
                <a:tab pos="454025" algn="l"/>
                <a:tab pos="920750" algn="l"/>
                <a:tab pos="1373188" algn="l"/>
                <a:tab pos="1882775" algn="l"/>
                <a:tab pos="2454275" algn="l"/>
              </a:tabLst>
            </a:pPr>
            <a:r>
              <a:rPr lang="en-US" sz="2000" dirty="0">
                <a:latin typeface="Arial"/>
                <a:cs typeface="Arial"/>
              </a:rPr>
              <a:t>	A.	Population demography:  describing populations.</a:t>
            </a:r>
          </a:p>
          <a:p>
            <a:pPr>
              <a:buFont typeface="Times" charset="0"/>
              <a:buNone/>
              <a:tabLst>
                <a:tab pos="454025" algn="l"/>
                <a:tab pos="920750" algn="l"/>
                <a:tab pos="1373188" algn="l"/>
                <a:tab pos="1882775" algn="l"/>
                <a:tab pos="2454275" algn="l"/>
              </a:tabLst>
            </a:pPr>
            <a:r>
              <a:rPr lang="en-US" sz="2000" dirty="0">
                <a:latin typeface="Arial"/>
                <a:cs typeface="Arial"/>
              </a:rPr>
              <a:t>		1. 	Definitions</a:t>
            </a:r>
          </a:p>
          <a:p>
            <a:pPr>
              <a:buFont typeface="Times" charset="0"/>
              <a:buNone/>
              <a:tabLst>
                <a:tab pos="454025" algn="l"/>
                <a:tab pos="920750" algn="l"/>
                <a:tab pos="1373188" algn="l"/>
                <a:tab pos="1882775" algn="l"/>
                <a:tab pos="2454275" algn="l"/>
              </a:tabLst>
            </a:pPr>
            <a:r>
              <a:rPr lang="en-US" sz="2000" dirty="0">
                <a:latin typeface="Arial"/>
                <a:cs typeface="Arial"/>
              </a:rPr>
              <a:t>		2.	Demography</a:t>
            </a:r>
          </a:p>
          <a:p>
            <a:pPr>
              <a:buFont typeface="Times" charset="0"/>
              <a:buNone/>
              <a:tabLst>
                <a:tab pos="454025" algn="l"/>
                <a:tab pos="920750" algn="l"/>
                <a:tab pos="1373188" algn="l"/>
                <a:tab pos="1882775" algn="l"/>
                <a:tab pos="2454275" algn="l"/>
              </a:tabLst>
            </a:pPr>
            <a:r>
              <a:rPr lang="en-US" sz="2000" dirty="0">
                <a:solidFill>
                  <a:srgbClr val="FF0000"/>
                </a:solidFill>
                <a:latin typeface="Arial"/>
                <a:cs typeface="Arial"/>
              </a:rPr>
              <a:t>	B.	Demography in the real world</a:t>
            </a:r>
          </a:p>
          <a:p>
            <a:pPr>
              <a:buFont typeface="Arial" charset="0"/>
              <a:buNone/>
              <a:tabLst>
                <a:tab pos="454025" algn="l"/>
                <a:tab pos="920750" algn="l"/>
                <a:tab pos="1373188" algn="l"/>
                <a:tab pos="1882775" algn="l"/>
                <a:tab pos="2454275" algn="l"/>
              </a:tabLst>
            </a:pPr>
            <a:r>
              <a:rPr lang="en-US" sz="2000" dirty="0">
                <a:latin typeface="Arial" charset="0"/>
              </a:rPr>
              <a:t>		1.	Experiments testing density dependence</a:t>
            </a:r>
          </a:p>
          <a:p>
            <a:pPr>
              <a:buFont typeface="Arial" charset="0"/>
              <a:buNone/>
              <a:tabLst>
                <a:tab pos="454025" algn="l"/>
                <a:tab pos="920750" algn="l"/>
                <a:tab pos="1373188" algn="l"/>
                <a:tab pos="1882775" algn="l"/>
                <a:tab pos="2454275" algn="l"/>
              </a:tabLst>
            </a:pPr>
            <a:r>
              <a:rPr lang="en-US" sz="2000" dirty="0">
                <a:latin typeface="Arial" charset="0"/>
              </a:rPr>
              <a:t>			a.	Eisenberg’s snails</a:t>
            </a:r>
          </a:p>
          <a:p>
            <a:pPr>
              <a:buFont typeface="Arial" charset="0"/>
              <a:buNone/>
              <a:tabLst>
                <a:tab pos="454025" algn="l"/>
                <a:tab pos="920750" algn="l"/>
                <a:tab pos="1373188" algn="l"/>
                <a:tab pos="1882775" algn="l"/>
                <a:tab pos="2454275" algn="l"/>
              </a:tabLst>
            </a:pPr>
            <a:r>
              <a:rPr lang="en-US" sz="2000" dirty="0">
                <a:latin typeface="Arial" charset="0"/>
              </a:rPr>
              <a:t>			b.	Forester’s fish</a:t>
            </a:r>
          </a:p>
          <a:p>
            <a:pPr>
              <a:buFont typeface="Arial" charset="0"/>
              <a:buNone/>
              <a:tabLst>
                <a:tab pos="454025" algn="l"/>
                <a:tab pos="920750" algn="l"/>
                <a:tab pos="1373188" algn="l"/>
                <a:tab pos="1882775" algn="l"/>
                <a:tab pos="2454275" algn="l"/>
              </a:tabLst>
            </a:pPr>
            <a:r>
              <a:rPr lang="en-US" sz="2000" dirty="0">
                <a:solidFill>
                  <a:srgbClr val="000000"/>
                </a:solidFill>
                <a:latin typeface="Arial" charset="0"/>
              </a:rPr>
              <a:t>		2.	Human Population Dynamics</a:t>
            </a:r>
          </a:p>
          <a:p>
            <a:pPr lvl="4" algn="l">
              <a:tabLst>
                <a:tab pos="454025" algn="l"/>
                <a:tab pos="920750" algn="l"/>
                <a:tab pos="1373188" algn="l"/>
                <a:tab pos="1882775" algn="l"/>
                <a:tab pos="2454275" algn="l"/>
              </a:tabLst>
              <a:defRPr/>
            </a:pPr>
            <a:endParaRPr lang="en-US" sz="2000" dirty="0">
              <a:latin typeface="Arial" charset="0"/>
            </a:endParaRPr>
          </a:p>
          <a:p>
            <a:pPr marL="914400" lvl="3" indent="-457200" algn="l">
              <a:buFontTx/>
              <a:buAutoNum type="alphaUcPeriod" startAt="3"/>
              <a:tabLst>
                <a:tab pos="454025" algn="l"/>
                <a:tab pos="920750" algn="l"/>
                <a:tab pos="1373188" algn="l"/>
                <a:tab pos="1882775" algn="l"/>
                <a:tab pos="2454275" algn="l"/>
              </a:tabLst>
              <a:defRPr/>
            </a:pPr>
            <a:r>
              <a:rPr lang="en-US" sz="2000" dirty="0" err="1">
                <a:solidFill>
                  <a:srgbClr val="FF0000"/>
                </a:solidFill>
                <a:latin typeface="Arial" charset="0"/>
              </a:rPr>
              <a:t>Metapopulations</a:t>
            </a:r>
            <a:endParaRPr lang="en-US" sz="2000" dirty="0">
              <a:solidFill>
                <a:srgbClr val="FF0000"/>
              </a:solidFill>
              <a:latin typeface="Arial" charset="0"/>
            </a:endParaRPr>
          </a:p>
          <a:p>
            <a:pPr lvl="3" algn="l">
              <a:tabLst>
                <a:tab pos="454025" algn="l"/>
                <a:tab pos="920750" algn="l"/>
                <a:tab pos="1373188" algn="l"/>
                <a:tab pos="1882775" algn="l"/>
                <a:tab pos="2454275" algn="l"/>
              </a:tabLst>
              <a:defRPr/>
            </a:pPr>
            <a:endParaRPr lang="en-US" sz="2000" dirty="0">
              <a:solidFill>
                <a:srgbClr val="FF0000"/>
              </a:solidFill>
              <a:latin typeface="Arial" charset="0"/>
            </a:endParaRPr>
          </a:p>
          <a:p>
            <a:pPr lvl="3" algn="l">
              <a:tabLst>
                <a:tab pos="454025" algn="l"/>
                <a:tab pos="920750" algn="l"/>
                <a:tab pos="1373188" algn="l"/>
                <a:tab pos="1882775" algn="l"/>
                <a:tab pos="2454275" algn="l"/>
              </a:tabLst>
              <a:defRPr/>
            </a:pPr>
            <a:r>
              <a:rPr lang="en-US" sz="2000" dirty="0">
                <a:latin typeface="Arial" charset="0"/>
              </a:rPr>
              <a:t>Consider squirrels that live in different woodlots in Tallahassee.  Is this all one population?  They may be one population if there is significant migration among the woodlots.  One easy way to handle such patchy populations is as a </a:t>
            </a:r>
            <a:r>
              <a:rPr lang="en-US" sz="2000" b="1" dirty="0" err="1">
                <a:latin typeface="Arial" charset="0"/>
              </a:rPr>
              <a:t>metapopulation</a:t>
            </a:r>
            <a:r>
              <a:rPr lang="en-US" sz="2000" dirty="0">
                <a:latin typeface="Arial" charset="0"/>
              </a:rPr>
              <a:t>.</a:t>
            </a:r>
            <a:endParaRPr lang="en-US" sz="2000" dirty="0">
              <a:solidFill>
                <a:srgbClr val="FF0000"/>
              </a:solidFill>
              <a:latin typeface="Arial" charset="0"/>
            </a:endParaRPr>
          </a:p>
        </p:txBody>
      </p:sp>
    </p:spTree>
    <p:extLst>
      <p:ext uri="{BB962C8B-B14F-4D97-AF65-F5344CB8AC3E}">
        <p14:creationId xmlns:p14="http://schemas.microsoft.com/office/powerpoint/2010/main" val="1694408431"/>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3"/>
          <p:cNvSpPr>
            <a:spLocks noChangeArrowheads="1"/>
          </p:cNvSpPr>
          <p:nvPr/>
        </p:nvSpPr>
        <p:spPr bwMode="auto">
          <a:xfrm>
            <a:off x="838200" y="838200"/>
            <a:ext cx="7696200" cy="4401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tabLst>
                <a:tab pos="576263" algn="l"/>
                <a:tab pos="920750" algn="l"/>
                <a:tab pos="1373188" algn="l"/>
                <a:tab pos="1828800" algn="l"/>
                <a:tab pos="2284413" algn="l"/>
                <a:tab pos="2738438" algn="l"/>
              </a:tabLst>
            </a:pPr>
            <a:endParaRPr lang="en-US" sz="2000" dirty="0">
              <a:latin typeface="Arial" charset="0"/>
            </a:endParaRPr>
          </a:p>
          <a:p>
            <a:pPr algn="l">
              <a:tabLst>
                <a:tab pos="576263" algn="l"/>
                <a:tab pos="920750" algn="l"/>
                <a:tab pos="1373188" algn="l"/>
                <a:tab pos="1828800" algn="l"/>
                <a:tab pos="2284413" algn="l"/>
                <a:tab pos="2738438" algn="l"/>
              </a:tabLst>
            </a:pPr>
            <a:r>
              <a:rPr lang="en-US" sz="2000" dirty="0">
                <a:latin typeface="Arial" charset="0"/>
              </a:rPr>
              <a:t>We now have these tools and measures of population growth and structure.  Are there necessary or expected relationships among them that might help to tell us how nature is structured?</a:t>
            </a:r>
          </a:p>
          <a:p>
            <a:pPr algn="l">
              <a:tabLst>
                <a:tab pos="576263" algn="l"/>
                <a:tab pos="920750" algn="l"/>
                <a:tab pos="1373188" algn="l"/>
                <a:tab pos="1828800" algn="l"/>
                <a:tab pos="2284413" algn="l"/>
                <a:tab pos="2738438" algn="l"/>
              </a:tabLst>
            </a:pPr>
            <a:endParaRPr lang="en-US" sz="2000" dirty="0">
              <a:latin typeface="Arial" charset="0"/>
            </a:endParaRPr>
          </a:p>
          <a:p>
            <a:pPr algn="l">
              <a:tabLst>
                <a:tab pos="576263" algn="l"/>
                <a:tab pos="920750" algn="l"/>
                <a:tab pos="1373188" algn="l"/>
                <a:tab pos="1828800" algn="l"/>
                <a:tab pos="2284413" algn="l"/>
                <a:tab pos="2738438" algn="l"/>
              </a:tabLst>
            </a:pPr>
            <a:endParaRPr lang="en-US" sz="2000" dirty="0">
              <a:latin typeface="Arial" charset="0"/>
            </a:endParaRPr>
          </a:p>
          <a:p>
            <a:pPr algn="l">
              <a:tabLst>
                <a:tab pos="576263" algn="l"/>
                <a:tab pos="920750" algn="l"/>
                <a:tab pos="1373188" algn="l"/>
                <a:tab pos="1828800" algn="l"/>
                <a:tab pos="2284413" algn="l"/>
                <a:tab pos="2738438" algn="l"/>
              </a:tabLst>
            </a:pPr>
            <a:r>
              <a:rPr lang="en-US" sz="2000" dirty="0">
                <a:latin typeface="Arial" charset="0"/>
              </a:rPr>
              <a:t>For example, is there a necessary relationship between: </a:t>
            </a:r>
            <a:endParaRPr lang="en-US" sz="2000" dirty="0" smtClean="0">
              <a:latin typeface="Arial" charset="0"/>
            </a:endParaRPr>
          </a:p>
          <a:p>
            <a:pPr algn="l">
              <a:tabLst>
                <a:tab pos="576263" algn="l"/>
                <a:tab pos="920750" algn="l"/>
                <a:tab pos="1373188" algn="l"/>
                <a:tab pos="1828800" algn="l"/>
                <a:tab pos="2284413" algn="l"/>
                <a:tab pos="2738438" algn="l"/>
              </a:tabLst>
            </a:pPr>
            <a:endParaRPr lang="en-US" sz="2000" dirty="0">
              <a:latin typeface="Arial" charset="0"/>
            </a:endParaRPr>
          </a:p>
          <a:p>
            <a:pPr marL="4578350" algn="l">
              <a:tabLst>
                <a:tab pos="576263" algn="l"/>
                <a:tab pos="920750" algn="l"/>
                <a:tab pos="1373188" algn="l"/>
                <a:tab pos="1828800" algn="l"/>
                <a:tab pos="2284413" algn="l"/>
                <a:tab pos="2738438" algn="l"/>
              </a:tabLst>
            </a:pPr>
            <a:r>
              <a:rPr lang="en-US" b="1" dirty="0">
                <a:latin typeface="Arial" charset="0"/>
              </a:rPr>
              <a:t>r and G?  </a:t>
            </a:r>
            <a:endParaRPr lang="en-US" b="1" dirty="0" smtClean="0">
              <a:latin typeface="Arial" charset="0"/>
            </a:endParaRPr>
          </a:p>
          <a:p>
            <a:pPr marL="4578350" algn="l">
              <a:tabLst>
                <a:tab pos="576263" algn="l"/>
                <a:tab pos="920750" algn="l"/>
                <a:tab pos="1373188" algn="l"/>
                <a:tab pos="1828800" algn="l"/>
                <a:tab pos="2284413" algn="l"/>
                <a:tab pos="2738438" algn="l"/>
              </a:tabLst>
            </a:pPr>
            <a:endParaRPr lang="en-US" b="1" dirty="0">
              <a:latin typeface="Arial" charset="0"/>
            </a:endParaRPr>
          </a:p>
          <a:p>
            <a:pPr marL="4578350" algn="l">
              <a:tabLst>
                <a:tab pos="576263" algn="l"/>
                <a:tab pos="920750" algn="l"/>
                <a:tab pos="1373188" algn="l"/>
                <a:tab pos="1828800" algn="l"/>
                <a:tab pos="2284413" algn="l"/>
                <a:tab pos="2738438" algn="l"/>
              </a:tabLst>
            </a:pPr>
            <a:r>
              <a:rPr lang="en-US" b="1" dirty="0">
                <a:latin typeface="Arial" charset="0"/>
              </a:rPr>
              <a:t>K and r? </a:t>
            </a:r>
            <a:endParaRPr lang="en-US" b="1" dirty="0" smtClean="0">
              <a:latin typeface="Arial" charset="0"/>
            </a:endParaRPr>
          </a:p>
          <a:p>
            <a:pPr marL="4578350" algn="l">
              <a:tabLst>
                <a:tab pos="576263" algn="l"/>
                <a:tab pos="920750" algn="l"/>
                <a:tab pos="1373188" algn="l"/>
                <a:tab pos="1828800" algn="l"/>
                <a:tab pos="2284413" algn="l"/>
                <a:tab pos="2738438" algn="l"/>
              </a:tabLst>
            </a:pPr>
            <a:endParaRPr lang="en-US" b="1" dirty="0">
              <a:latin typeface="Arial" charset="0"/>
            </a:endParaRPr>
          </a:p>
          <a:p>
            <a:pPr marL="4578350" algn="l">
              <a:tabLst>
                <a:tab pos="576263" algn="l"/>
                <a:tab pos="920750" algn="l"/>
                <a:tab pos="1373188" algn="l"/>
                <a:tab pos="1828800" algn="l"/>
                <a:tab pos="2284413" algn="l"/>
                <a:tab pos="2738438" algn="l"/>
              </a:tabLst>
            </a:pPr>
            <a:r>
              <a:rPr lang="en-US" b="1" dirty="0">
                <a:latin typeface="Arial" charset="0"/>
              </a:rPr>
              <a:t>l</a:t>
            </a:r>
            <a:r>
              <a:rPr lang="en-US" b="1" baseline="-25000" dirty="0">
                <a:latin typeface="Arial" charset="0"/>
              </a:rPr>
              <a:t>x</a:t>
            </a:r>
            <a:r>
              <a:rPr lang="en-US" b="1" dirty="0">
                <a:latin typeface="Arial" charset="0"/>
              </a:rPr>
              <a:t> and m</a:t>
            </a:r>
            <a:r>
              <a:rPr lang="en-US" b="1" baseline="-25000" dirty="0" smtClean="0">
                <a:latin typeface="Arial" charset="0"/>
              </a:rPr>
              <a:t>x</a:t>
            </a:r>
            <a:r>
              <a:rPr lang="en-US" b="1" dirty="0">
                <a:latin typeface="Arial" charset="0"/>
              </a:rPr>
              <a:t>?</a:t>
            </a:r>
          </a:p>
        </p:txBody>
      </p:sp>
      <p:sp>
        <p:nvSpPr>
          <p:cNvPr id="16386" name="Rectangle 4"/>
          <p:cNvSpPr>
            <a:spLocks noChangeArrowheads="1"/>
          </p:cNvSpPr>
          <p:nvPr/>
        </p:nvSpPr>
        <p:spPr bwMode="auto">
          <a:xfrm>
            <a:off x="9169400" y="61817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p>
        </p:txBody>
      </p:sp>
      <p:pic>
        <p:nvPicPr>
          <p:cNvPr id="4" name="Picture 2" descr="EcologyTo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6294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stretch>
            <a:fillRect/>
          </a:stretch>
        </p:blipFill>
        <p:spPr>
          <a:xfrm>
            <a:off x="685800" y="3276600"/>
            <a:ext cx="4191000" cy="2768600"/>
          </a:xfrm>
          <a:prstGeom prst="rect">
            <a:avLst/>
          </a:prstGeom>
        </p:spPr>
      </p:pic>
    </p:spTree>
    <p:extLst>
      <p:ext uri="{BB962C8B-B14F-4D97-AF65-F5344CB8AC3E}">
        <p14:creationId xmlns:p14="http://schemas.microsoft.com/office/powerpoint/2010/main" val="3193462276"/>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le 1"/>
          <p:cNvSpPr>
            <a:spLocks noGrp="1"/>
          </p:cNvSpPr>
          <p:nvPr>
            <p:ph type="title"/>
          </p:nvPr>
        </p:nvSpPr>
        <p:spPr>
          <a:xfrm>
            <a:off x="990600" y="533400"/>
            <a:ext cx="7772400" cy="838200"/>
          </a:xfrm>
        </p:spPr>
        <p:txBody>
          <a:bodyPr/>
          <a:lstStyle/>
          <a:p>
            <a:pPr algn="l"/>
            <a:r>
              <a:rPr lang="en-US" sz="2400" dirty="0" smtClean="0">
                <a:latin typeface="Arial"/>
                <a:ea typeface="ＭＳ Ｐゴシック" charset="0"/>
                <a:cs typeface="Arial"/>
              </a:rPr>
              <a:t>Let’s consider just the basic biology of a couple of species.  Consider frogs and elephants:</a:t>
            </a:r>
            <a:endParaRPr lang="en-US" sz="2400" baseline="-25000" dirty="0">
              <a:latin typeface="Arial"/>
              <a:ea typeface="ＭＳ Ｐゴシック" charset="0"/>
              <a:cs typeface="Arial"/>
            </a:endParaRPr>
          </a:p>
        </p:txBody>
      </p:sp>
      <p:grpSp>
        <p:nvGrpSpPr>
          <p:cNvPr id="19458" name="Group 8"/>
          <p:cNvGrpSpPr>
            <a:grpSpLocks/>
          </p:cNvGrpSpPr>
          <p:nvPr/>
        </p:nvGrpSpPr>
        <p:grpSpPr bwMode="auto">
          <a:xfrm>
            <a:off x="838200" y="1676400"/>
            <a:ext cx="6705600" cy="4572000"/>
            <a:chOff x="1371600" y="2209800"/>
            <a:chExt cx="4648200" cy="2971800"/>
          </a:xfrm>
        </p:grpSpPr>
        <p:cxnSp>
          <p:nvCxnSpPr>
            <p:cNvPr id="19468" name="Straight Connector 4"/>
            <p:cNvCxnSpPr>
              <a:cxnSpLocks noChangeShapeType="1"/>
            </p:cNvCxnSpPr>
            <p:nvPr/>
          </p:nvCxnSpPr>
          <p:spPr bwMode="auto">
            <a:xfrm>
              <a:off x="1600200" y="2209800"/>
              <a:ext cx="0" cy="29718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19469" name="Straight Connector 5"/>
            <p:cNvCxnSpPr>
              <a:cxnSpLocks noChangeShapeType="1"/>
            </p:cNvCxnSpPr>
            <p:nvPr/>
          </p:nvCxnSpPr>
          <p:spPr bwMode="auto">
            <a:xfrm flipH="1">
              <a:off x="1371600" y="4953000"/>
              <a:ext cx="46482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grpSp>
      <p:sp>
        <p:nvSpPr>
          <p:cNvPr id="19459" name="TextBox 9"/>
          <p:cNvSpPr txBox="1">
            <a:spLocks noChangeArrowheads="1"/>
          </p:cNvSpPr>
          <p:nvPr/>
        </p:nvSpPr>
        <p:spPr bwMode="auto">
          <a:xfrm>
            <a:off x="2286000" y="6019800"/>
            <a:ext cx="37338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r>
              <a:rPr lang="en-US" dirty="0">
                <a:latin typeface="Arial"/>
                <a:cs typeface="Arial"/>
              </a:rPr>
              <a:t>Length of reproductive life (years)</a:t>
            </a:r>
          </a:p>
        </p:txBody>
      </p:sp>
      <p:sp>
        <p:nvSpPr>
          <p:cNvPr id="19460" name="TextBox 10"/>
          <p:cNvSpPr txBox="1">
            <a:spLocks noChangeArrowheads="1"/>
          </p:cNvSpPr>
          <p:nvPr/>
        </p:nvSpPr>
        <p:spPr bwMode="auto">
          <a:xfrm rot="-5400000">
            <a:off x="-1178718" y="3540918"/>
            <a:ext cx="3733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r>
              <a:rPr lang="en-US">
                <a:latin typeface="Arial"/>
                <a:cs typeface="Arial"/>
              </a:rPr>
              <a:t>Offspring per year</a:t>
            </a:r>
          </a:p>
        </p:txBody>
      </p:sp>
      <p:grpSp>
        <p:nvGrpSpPr>
          <p:cNvPr id="19461" name="Group 17"/>
          <p:cNvGrpSpPr>
            <a:grpSpLocks/>
          </p:cNvGrpSpPr>
          <p:nvPr/>
        </p:nvGrpSpPr>
        <p:grpSpPr bwMode="auto">
          <a:xfrm>
            <a:off x="1295400" y="1752600"/>
            <a:ext cx="6324600" cy="4114800"/>
            <a:chOff x="1219200" y="1600200"/>
            <a:chExt cx="6324600" cy="4114800"/>
          </a:xfrm>
        </p:grpSpPr>
        <p:cxnSp>
          <p:nvCxnSpPr>
            <p:cNvPr id="13" name="Straight Connector 12"/>
            <p:cNvCxnSpPr/>
            <p:nvPr/>
          </p:nvCxnSpPr>
          <p:spPr bwMode="auto">
            <a:xfrm>
              <a:off x="4191000" y="1600200"/>
              <a:ext cx="0" cy="4114800"/>
            </a:xfrm>
            <a:prstGeom prst="line">
              <a:avLst/>
            </a:prstGeom>
            <a:solidFill>
              <a:schemeClr val="accent1"/>
            </a:solidFill>
            <a:ln w="9525" cap="flat" cmpd="sng" algn="ctr">
              <a:solidFill>
                <a:schemeClr val="tx1">
                  <a:lumMod val="50000"/>
                  <a:lumOff val="50000"/>
                </a:schemeClr>
              </a:solidFill>
              <a:prstDash val="dash"/>
              <a:round/>
              <a:headEnd type="none" w="med" len="med"/>
              <a:tailEnd type="none" w="med" len="med"/>
            </a:ln>
            <a:effectLst/>
          </p:spPr>
        </p:cxnSp>
        <p:cxnSp>
          <p:nvCxnSpPr>
            <p:cNvPr id="14" name="Straight Connector 13"/>
            <p:cNvCxnSpPr/>
            <p:nvPr/>
          </p:nvCxnSpPr>
          <p:spPr bwMode="auto">
            <a:xfrm>
              <a:off x="1219200" y="3581400"/>
              <a:ext cx="6324600" cy="0"/>
            </a:xfrm>
            <a:prstGeom prst="line">
              <a:avLst/>
            </a:prstGeom>
            <a:solidFill>
              <a:schemeClr val="accent1"/>
            </a:solidFill>
            <a:ln w="9525" cap="flat" cmpd="sng" algn="ctr">
              <a:solidFill>
                <a:schemeClr val="tx1">
                  <a:lumMod val="50000"/>
                  <a:lumOff val="50000"/>
                </a:schemeClr>
              </a:solidFill>
              <a:prstDash val="dash"/>
              <a:round/>
              <a:headEnd type="none" w="med" len="med"/>
              <a:tailEnd type="none" w="med" len="med"/>
            </a:ln>
            <a:effectLst/>
          </p:spPr>
        </p:cxnSp>
      </p:grpSp>
      <p:pic>
        <p:nvPicPr>
          <p:cNvPr id="19462" name="Picture 1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1524000"/>
            <a:ext cx="1524000" cy="134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3" name="Picture 1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4191000"/>
            <a:ext cx="1704975"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4" name="TextBox 20"/>
          <p:cNvSpPr txBox="1">
            <a:spLocks noChangeArrowheads="1"/>
          </p:cNvSpPr>
          <p:nvPr/>
        </p:nvSpPr>
        <p:spPr bwMode="auto">
          <a:xfrm>
            <a:off x="1219200" y="2819400"/>
            <a:ext cx="35052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pPr algn="l"/>
            <a:r>
              <a:rPr lang="en-US">
                <a:latin typeface="Arial"/>
                <a:cs typeface="Arial"/>
              </a:rPr>
              <a:t>Life span: ~7 yrs</a:t>
            </a:r>
          </a:p>
          <a:p>
            <a:pPr algn="l"/>
            <a:r>
              <a:rPr lang="en-US">
                <a:latin typeface="Arial"/>
                <a:cs typeface="Arial"/>
              </a:rPr>
              <a:t>Clutch size: 20,000 eggs</a:t>
            </a:r>
          </a:p>
          <a:p>
            <a:endParaRPr lang="en-US">
              <a:latin typeface="Arial"/>
              <a:cs typeface="Arial"/>
            </a:endParaRPr>
          </a:p>
        </p:txBody>
      </p:sp>
      <p:sp>
        <p:nvSpPr>
          <p:cNvPr id="19465" name="TextBox 21"/>
          <p:cNvSpPr txBox="1">
            <a:spLocks noChangeArrowheads="1"/>
          </p:cNvSpPr>
          <p:nvPr/>
        </p:nvSpPr>
        <p:spPr bwMode="auto">
          <a:xfrm>
            <a:off x="5638800" y="3048000"/>
            <a:ext cx="35052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pPr algn="l"/>
            <a:r>
              <a:rPr lang="en-US">
                <a:latin typeface="Arial"/>
                <a:cs typeface="Arial"/>
              </a:rPr>
              <a:t>Life span: ~55 yrs</a:t>
            </a:r>
          </a:p>
          <a:p>
            <a:pPr algn="l"/>
            <a:r>
              <a:rPr lang="en-US">
                <a:latin typeface="Arial"/>
                <a:cs typeface="Arial"/>
              </a:rPr>
              <a:t>Clutch size: 1 every 2-4 years from age 25- 45</a:t>
            </a:r>
          </a:p>
          <a:p>
            <a:endParaRPr lang="en-US">
              <a:latin typeface="Arial"/>
              <a:cs typeface="Arial"/>
            </a:endParaRPr>
          </a:p>
        </p:txBody>
      </p:sp>
      <p:pic>
        <p:nvPicPr>
          <p:cNvPr id="15" name="Picture 2" descr="EcologyTo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66294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3062244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946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464"/>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946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94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4" grpId="0"/>
      <p:bldP spid="1946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le 1"/>
          <p:cNvSpPr>
            <a:spLocks noGrp="1"/>
          </p:cNvSpPr>
          <p:nvPr>
            <p:ph type="title"/>
          </p:nvPr>
        </p:nvSpPr>
        <p:spPr>
          <a:xfrm>
            <a:off x="990600" y="533400"/>
            <a:ext cx="7772400" cy="838200"/>
          </a:xfrm>
        </p:spPr>
        <p:txBody>
          <a:bodyPr/>
          <a:lstStyle/>
          <a:p>
            <a:pPr algn="l"/>
            <a:r>
              <a:rPr lang="en-US" sz="2400" dirty="0" smtClean="0">
                <a:latin typeface="Arial"/>
                <a:ea typeface="ＭＳ Ｐゴシック" charset="0"/>
                <a:cs typeface="Arial"/>
              </a:rPr>
              <a:t>Can you have anything with a long life, but also many offspring per year?  Or a short life, but few offspring?</a:t>
            </a:r>
            <a:endParaRPr lang="en-US" sz="2400" baseline="-25000" dirty="0">
              <a:latin typeface="Arial"/>
              <a:ea typeface="ＭＳ Ｐゴシック" charset="0"/>
              <a:cs typeface="Arial"/>
            </a:endParaRPr>
          </a:p>
        </p:txBody>
      </p:sp>
      <p:grpSp>
        <p:nvGrpSpPr>
          <p:cNvPr id="19458" name="Group 8"/>
          <p:cNvGrpSpPr>
            <a:grpSpLocks/>
          </p:cNvGrpSpPr>
          <p:nvPr/>
        </p:nvGrpSpPr>
        <p:grpSpPr bwMode="auto">
          <a:xfrm>
            <a:off x="838200" y="1676400"/>
            <a:ext cx="6705600" cy="4572000"/>
            <a:chOff x="1371600" y="2209800"/>
            <a:chExt cx="4648200" cy="2971800"/>
          </a:xfrm>
        </p:grpSpPr>
        <p:cxnSp>
          <p:nvCxnSpPr>
            <p:cNvPr id="19468" name="Straight Connector 4"/>
            <p:cNvCxnSpPr>
              <a:cxnSpLocks noChangeShapeType="1"/>
            </p:cNvCxnSpPr>
            <p:nvPr/>
          </p:nvCxnSpPr>
          <p:spPr bwMode="auto">
            <a:xfrm>
              <a:off x="1600200" y="2209800"/>
              <a:ext cx="0" cy="29718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19469" name="Straight Connector 5"/>
            <p:cNvCxnSpPr>
              <a:cxnSpLocks noChangeShapeType="1"/>
            </p:cNvCxnSpPr>
            <p:nvPr/>
          </p:nvCxnSpPr>
          <p:spPr bwMode="auto">
            <a:xfrm flipH="1">
              <a:off x="1371600" y="4953000"/>
              <a:ext cx="46482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grpSp>
      <p:sp>
        <p:nvSpPr>
          <p:cNvPr id="19459" name="TextBox 9"/>
          <p:cNvSpPr txBox="1">
            <a:spLocks noChangeArrowheads="1"/>
          </p:cNvSpPr>
          <p:nvPr/>
        </p:nvSpPr>
        <p:spPr bwMode="auto">
          <a:xfrm>
            <a:off x="2286000" y="6019800"/>
            <a:ext cx="37338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r>
              <a:rPr lang="en-US" dirty="0">
                <a:latin typeface="Arial"/>
                <a:cs typeface="Arial"/>
              </a:rPr>
              <a:t>Length of reproductive life (years)</a:t>
            </a:r>
          </a:p>
        </p:txBody>
      </p:sp>
      <p:sp>
        <p:nvSpPr>
          <p:cNvPr id="19460" name="TextBox 10"/>
          <p:cNvSpPr txBox="1">
            <a:spLocks noChangeArrowheads="1"/>
          </p:cNvSpPr>
          <p:nvPr/>
        </p:nvSpPr>
        <p:spPr bwMode="auto">
          <a:xfrm rot="-5400000">
            <a:off x="-1178718" y="3540918"/>
            <a:ext cx="3733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r>
              <a:rPr lang="en-US">
                <a:latin typeface="Arial"/>
                <a:cs typeface="Arial"/>
              </a:rPr>
              <a:t>Offspring per year</a:t>
            </a:r>
          </a:p>
        </p:txBody>
      </p:sp>
      <p:grpSp>
        <p:nvGrpSpPr>
          <p:cNvPr id="19461" name="Group 17"/>
          <p:cNvGrpSpPr>
            <a:grpSpLocks/>
          </p:cNvGrpSpPr>
          <p:nvPr/>
        </p:nvGrpSpPr>
        <p:grpSpPr bwMode="auto">
          <a:xfrm>
            <a:off x="1295400" y="1752600"/>
            <a:ext cx="6324600" cy="4114800"/>
            <a:chOff x="1219200" y="1600200"/>
            <a:chExt cx="6324600" cy="4114800"/>
          </a:xfrm>
        </p:grpSpPr>
        <p:cxnSp>
          <p:nvCxnSpPr>
            <p:cNvPr id="13" name="Straight Connector 12"/>
            <p:cNvCxnSpPr/>
            <p:nvPr/>
          </p:nvCxnSpPr>
          <p:spPr bwMode="auto">
            <a:xfrm>
              <a:off x="4191000" y="1600200"/>
              <a:ext cx="0" cy="4114800"/>
            </a:xfrm>
            <a:prstGeom prst="line">
              <a:avLst/>
            </a:prstGeom>
            <a:solidFill>
              <a:schemeClr val="accent1"/>
            </a:solidFill>
            <a:ln w="9525" cap="flat" cmpd="sng" algn="ctr">
              <a:solidFill>
                <a:schemeClr val="tx1">
                  <a:lumMod val="50000"/>
                  <a:lumOff val="50000"/>
                </a:schemeClr>
              </a:solidFill>
              <a:prstDash val="dash"/>
              <a:round/>
              <a:headEnd type="none" w="med" len="med"/>
              <a:tailEnd type="none" w="med" len="med"/>
            </a:ln>
            <a:effectLst/>
          </p:spPr>
        </p:cxnSp>
        <p:cxnSp>
          <p:nvCxnSpPr>
            <p:cNvPr id="14" name="Straight Connector 13"/>
            <p:cNvCxnSpPr/>
            <p:nvPr/>
          </p:nvCxnSpPr>
          <p:spPr bwMode="auto">
            <a:xfrm>
              <a:off x="1219200" y="3581400"/>
              <a:ext cx="6324600" cy="0"/>
            </a:xfrm>
            <a:prstGeom prst="line">
              <a:avLst/>
            </a:prstGeom>
            <a:solidFill>
              <a:schemeClr val="accent1"/>
            </a:solidFill>
            <a:ln w="9525" cap="flat" cmpd="sng" algn="ctr">
              <a:solidFill>
                <a:schemeClr val="tx1">
                  <a:lumMod val="50000"/>
                  <a:lumOff val="50000"/>
                </a:schemeClr>
              </a:solidFill>
              <a:prstDash val="dash"/>
              <a:round/>
              <a:headEnd type="none" w="med" len="med"/>
              <a:tailEnd type="none" w="med" len="med"/>
            </a:ln>
            <a:effectLst/>
          </p:spPr>
        </p:cxnSp>
      </p:grpSp>
      <p:pic>
        <p:nvPicPr>
          <p:cNvPr id="19462" name="Picture 1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1524000"/>
            <a:ext cx="1524000" cy="134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3" name="Picture 1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4191000"/>
            <a:ext cx="1704975"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4" name="TextBox 20"/>
          <p:cNvSpPr txBox="1">
            <a:spLocks noChangeArrowheads="1"/>
          </p:cNvSpPr>
          <p:nvPr/>
        </p:nvSpPr>
        <p:spPr bwMode="auto">
          <a:xfrm>
            <a:off x="1219200" y="2819400"/>
            <a:ext cx="35052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pPr algn="l"/>
            <a:r>
              <a:rPr lang="en-US">
                <a:latin typeface="Arial"/>
                <a:cs typeface="Arial"/>
              </a:rPr>
              <a:t>Life span: ~7 yrs</a:t>
            </a:r>
          </a:p>
          <a:p>
            <a:pPr algn="l"/>
            <a:r>
              <a:rPr lang="en-US">
                <a:latin typeface="Arial"/>
                <a:cs typeface="Arial"/>
              </a:rPr>
              <a:t>Clutch size: 20,000 eggs</a:t>
            </a:r>
          </a:p>
          <a:p>
            <a:endParaRPr lang="en-US">
              <a:latin typeface="Arial"/>
              <a:cs typeface="Arial"/>
            </a:endParaRPr>
          </a:p>
        </p:txBody>
      </p:sp>
      <p:sp>
        <p:nvSpPr>
          <p:cNvPr id="19465" name="TextBox 21"/>
          <p:cNvSpPr txBox="1">
            <a:spLocks noChangeArrowheads="1"/>
          </p:cNvSpPr>
          <p:nvPr/>
        </p:nvSpPr>
        <p:spPr bwMode="auto">
          <a:xfrm>
            <a:off x="5638800" y="3048000"/>
            <a:ext cx="35052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pPr algn="l"/>
            <a:r>
              <a:rPr lang="en-US">
                <a:latin typeface="Arial"/>
                <a:cs typeface="Arial"/>
              </a:rPr>
              <a:t>Life span: ~55 yrs</a:t>
            </a:r>
          </a:p>
          <a:p>
            <a:pPr algn="l"/>
            <a:r>
              <a:rPr lang="en-US">
                <a:latin typeface="Arial"/>
                <a:cs typeface="Arial"/>
              </a:rPr>
              <a:t>Clutch size: 1 every 2-4 years from age 25- 45</a:t>
            </a:r>
          </a:p>
          <a:p>
            <a:endParaRPr lang="en-US">
              <a:latin typeface="Arial"/>
              <a:cs typeface="Arial"/>
            </a:endParaRPr>
          </a:p>
        </p:txBody>
      </p:sp>
      <p:pic>
        <p:nvPicPr>
          <p:cNvPr id="15" name="Picture 2" descr="EcologyTo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66294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6083597" y="1752600"/>
            <a:ext cx="498479" cy="769441"/>
          </a:xfrm>
          <a:prstGeom prst="rect">
            <a:avLst/>
          </a:prstGeom>
          <a:noFill/>
        </p:spPr>
        <p:txBody>
          <a:bodyPr wrap="none" rtlCol="0">
            <a:spAutoFit/>
          </a:bodyPr>
          <a:lstStyle/>
          <a:p>
            <a:r>
              <a:rPr lang="en-US" sz="4400" dirty="0" smtClean="0">
                <a:latin typeface="Arial"/>
                <a:cs typeface="Arial"/>
              </a:rPr>
              <a:t>?</a:t>
            </a:r>
            <a:endParaRPr lang="en-US" sz="4400" dirty="0">
              <a:latin typeface="Arial"/>
              <a:cs typeface="Arial"/>
            </a:endParaRPr>
          </a:p>
        </p:txBody>
      </p:sp>
      <p:sp>
        <p:nvSpPr>
          <p:cNvPr id="17" name="TextBox 16"/>
          <p:cNvSpPr txBox="1"/>
          <p:nvPr/>
        </p:nvSpPr>
        <p:spPr>
          <a:xfrm>
            <a:off x="2362200" y="4267200"/>
            <a:ext cx="498479" cy="769441"/>
          </a:xfrm>
          <a:prstGeom prst="rect">
            <a:avLst/>
          </a:prstGeom>
          <a:noFill/>
        </p:spPr>
        <p:txBody>
          <a:bodyPr wrap="none" rtlCol="0">
            <a:spAutoFit/>
          </a:bodyPr>
          <a:lstStyle/>
          <a:p>
            <a:r>
              <a:rPr lang="en-US" sz="4400" dirty="0" smtClean="0">
                <a:latin typeface="Arial"/>
                <a:cs typeface="Arial"/>
              </a:rPr>
              <a:t>?</a:t>
            </a:r>
            <a:endParaRPr lang="en-US" sz="4400" dirty="0">
              <a:latin typeface="Arial"/>
              <a:cs typeface="Arial"/>
            </a:endParaRPr>
          </a:p>
        </p:txBody>
      </p:sp>
    </p:spTree>
    <p:extLst>
      <p:ext uri="{BB962C8B-B14F-4D97-AF65-F5344CB8AC3E}">
        <p14:creationId xmlns:p14="http://schemas.microsoft.com/office/powerpoint/2010/main" val="3377358282"/>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p:cNvSpPr>
            <a:spLocks noGrp="1"/>
          </p:cNvSpPr>
          <p:nvPr>
            <p:ph type="title"/>
          </p:nvPr>
        </p:nvSpPr>
        <p:spPr>
          <a:xfrm>
            <a:off x="685800" y="609600"/>
            <a:ext cx="7772400" cy="1143000"/>
          </a:xfrm>
        </p:spPr>
        <p:txBody>
          <a:bodyPr/>
          <a:lstStyle/>
          <a:p>
            <a:pPr algn="l"/>
            <a:r>
              <a:rPr lang="en-US" sz="2400" dirty="0" smtClean="0">
                <a:latin typeface="Arial"/>
                <a:ea typeface="ＭＳ Ｐゴシック" charset="0"/>
                <a:cs typeface="Arial"/>
              </a:rPr>
              <a:t>Well, now let’s consider the math.  We know that the population growth rate can be modeled as:</a:t>
            </a:r>
            <a:endParaRPr lang="en-US" sz="2400" dirty="0">
              <a:latin typeface="Arial"/>
              <a:ea typeface="ＭＳ Ｐゴシック" charset="0"/>
              <a:cs typeface="Arial"/>
            </a:endParaRPr>
          </a:p>
        </p:txBody>
      </p:sp>
      <p:sp>
        <p:nvSpPr>
          <p:cNvPr id="18434" name="Content Placeholder 2"/>
          <p:cNvSpPr>
            <a:spLocks noGrp="1"/>
          </p:cNvSpPr>
          <p:nvPr>
            <p:ph idx="1"/>
          </p:nvPr>
        </p:nvSpPr>
        <p:spPr>
          <a:xfrm>
            <a:off x="2819400" y="2209800"/>
            <a:ext cx="2971800" cy="1143000"/>
          </a:xfrm>
        </p:spPr>
        <p:txBody>
          <a:bodyPr/>
          <a:lstStyle/>
          <a:p>
            <a:pPr marL="0" indent="0" algn="ctr">
              <a:buFontTx/>
              <a:buNone/>
            </a:pPr>
            <a:r>
              <a:rPr lang="en-US" sz="3600" dirty="0">
                <a:latin typeface="Arial"/>
                <a:ea typeface="ＭＳ Ｐゴシック" charset="0"/>
                <a:cs typeface="Arial"/>
              </a:rPr>
              <a:t>R</a:t>
            </a:r>
            <a:r>
              <a:rPr lang="en-US" sz="3600" baseline="-25000" dirty="0">
                <a:latin typeface="Arial"/>
                <a:ea typeface="ＭＳ Ｐゴシック" charset="0"/>
                <a:cs typeface="Arial"/>
              </a:rPr>
              <a:t>o</a:t>
            </a:r>
            <a:r>
              <a:rPr lang="en-US" sz="3600" dirty="0">
                <a:latin typeface="Arial"/>
                <a:ea typeface="ＭＳ Ｐゴシック" charset="0"/>
                <a:cs typeface="Arial"/>
              </a:rPr>
              <a:t> = </a:t>
            </a:r>
            <a:r>
              <a:rPr lang="en-US" sz="3600" dirty="0" err="1">
                <a:latin typeface="Arial"/>
                <a:ea typeface="ＭＳ Ｐゴシック" charset="0"/>
                <a:cs typeface="Arial"/>
              </a:rPr>
              <a:t>Σ</a:t>
            </a:r>
            <a:r>
              <a:rPr lang="en-US" sz="3600" dirty="0">
                <a:latin typeface="Arial"/>
                <a:ea typeface="ＭＳ Ｐゴシック" charset="0"/>
                <a:cs typeface="Arial"/>
              </a:rPr>
              <a:t> </a:t>
            </a:r>
            <a:r>
              <a:rPr lang="en-US" sz="3600" dirty="0" err="1" smtClean="0">
                <a:latin typeface="Arial"/>
                <a:ea typeface="ＭＳ Ｐゴシック" charset="0"/>
                <a:cs typeface="Arial"/>
              </a:rPr>
              <a:t>l</a:t>
            </a:r>
            <a:r>
              <a:rPr lang="en-US" sz="3600" baseline="-25000" dirty="0" err="1" smtClean="0">
                <a:latin typeface="Arial"/>
                <a:ea typeface="ＭＳ Ｐゴシック" charset="0"/>
                <a:cs typeface="Arial"/>
              </a:rPr>
              <a:t>x</a:t>
            </a:r>
            <a:r>
              <a:rPr lang="en-US" sz="3600" dirty="0" err="1">
                <a:latin typeface="Arial"/>
                <a:ea typeface="ＭＳ Ｐゴシック" charset="0"/>
                <a:cs typeface="Arial"/>
              </a:rPr>
              <a:t>m</a:t>
            </a:r>
            <a:r>
              <a:rPr lang="en-US" sz="3600" baseline="-25000" dirty="0" err="1" smtClean="0">
                <a:latin typeface="Arial"/>
                <a:ea typeface="ＭＳ Ｐゴシック" charset="0"/>
                <a:cs typeface="Arial"/>
              </a:rPr>
              <a:t>x</a:t>
            </a:r>
            <a:endParaRPr lang="en-US" sz="3600" baseline="-25000" dirty="0">
              <a:latin typeface="Arial"/>
              <a:ea typeface="ＭＳ Ｐゴシック" charset="0"/>
              <a:cs typeface="Arial"/>
            </a:endParaRPr>
          </a:p>
        </p:txBody>
      </p:sp>
      <p:cxnSp>
        <p:nvCxnSpPr>
          <p:cNvPr id="18435" name="Straight Arrow Connector 5"/>
          <p:cNvCxnSpPr>
            <a:cxnSpLocks noChangeShapeType="1"/>
          </p:cNvCxnSpPr>
          <p:nvPr/>
        </p:nvCxnSpPr>
        <p:spPr bwMode="auto">
          <a:xfrm flipV="1">
            <a:off x="2895600" y="2971800"/>
            <a:ext cx="381000" cy="381000"/>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8436" name="Straight Arrow Connector 7"/>
          <p:cNvCxnSpPr>
            <a:cxnSpLocks noChangeShapeType="1"/>
          </p:cNvCxnSpPr>
          <p:nvPr/>
        </p:nvCxnSpPr>
        <p:spPr bwMode="auto">
          <a:xfrm flipV="1">
            <a:off x="4724400" y="2895600"/>
            <a:ext cx="0" cy="609600"/>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8437" name="Straight Arrow Connector 9"/>
          <p:cNvCxnSpPr>
            <a:cxnSpLocks noChangeShapeType="1"/>
          </p:cNvCxnSpPr>
          <p:nvPr/>
        </p:nvCxnSpPr>
        <p:spPr bwMode="auto">
          <a:xfrm flipH="1" flipV="1">
            <a:off x="5562600" y="2743200"/>
            <a:ext cx="457200" cy="381000"/>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sp>
        <p:nvSpPr>
          <p:cNvPr id="18438" name="TextBox 13"/>
          <p:cNvSpPr txBox="1">
            <a:spLocks noChangeArrowheads="1"/>
          </p:cNvSpPr>
          <p:nvPr/>
        </p:nvSpPr>
        <p:spPr bwMode="auto">
          <a:xfrm>
            <a:off x="304800" y="3208337"/>
            <a:ext cx="30480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r>
              <a:rPr lang="en-US" dirty="0">
                <a:latin typeface="Arial"/>
                <a:cs typeface="Arial"/>
              </a:rPr>
              <a:t>Reproductive rate</a:t>
            </a:r>
          </a:p>
          <a:p>
            <a:r>
              <a:rPr lang="en-US" dirty="0">
                <a:latin typeface="Arial"/>
                <a:cs typeface="Arial"/>
              </a:rPr>
              <a:t>(multiplication rate)</a:t>
            </a:r>
          </a:p>
        </p:txBody>
      </p:sp>
      <p:sp>
        <p:nvSpPr>
          <p:cNvPr id="18439" name="TextBox 14"/>
          <p:cNvSpPr txBox="1">
            <a:spLocks noChangeArrowheads="1"/>
          </p:cNvSpPr>
          <p:nvPr/>
        </p:nvSpPr>
        <p:spPr bwMode="auto">
          <a:xfrm>
            <a:off x="3352800" y="3429000"/>
            <a:ext cx="2514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r>
              <a:rPr lang="en-US" dirty="0">
                <a:latin typeface="Arial"/>
                <a:cs typeface="Arial"/>
              </a:rPr>
              <a:t>Survivorship</a:t>
            </a:r>
          </a:p>
        </p:txBody>
      </p:sp>
      <p:sp>
        <p:nvSpPr>
          <p:cNvPr id="18440" name="TextBox 15"/>
          <p:cNvSpPr txBox="1">
            <a:spLocks noChangeArrowheads="1"/>
          </p:cNvSpPr>
          <p:nvPr/>
        </p:nvSpPr>
        <p:spPr bwMode="auto">
          <a:xfrm>
            <a:off x="5105400" y="3200400"/>
            <a:ext cx="25146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r>
              <a:rPr lang="en-US" dirty="0">
                <a:latin typeface="Arial"/>
                <a:cs typeface="Arial"/>
              </a:rPr>
              <a:t>Birthrate</a:t>
            </a:r>
          </a:p>
        </p:txBody>
      </p:sp>
      <p:pic>
        <p:nvPicPr>
          <p:cNvPr id="10" name="Picture 2" descr="EcologyTo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6294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457200" y="4267200"/>
            <a:ext cx="8153400" cy="1938992"/>
          </a:xfrm>
          <a:prstGeom prst="rect">
            <a:avLst/>
          </a:prstGeom>
          <a:noFill/>
          <a:ln>
            <a:solidFill>
              <a:schemeClr val="tx1"/>
            </a:solidFill>
          </a:ln>
        </p:spPr>
        <p:txBody>
          <a:bodyPr wrap="square" rtlCol="0">
            <a:spAutoFit/>
          </a:bodyPr>
          <a:lstStyle/>
          <a:p>
            <a:pPr algn="l"/>
            <a:r>
              <a:rPr lang="en-US" dirty="0" smtClean="0">
                <a:latin typeface="Arial"/>
                <a:cs typeface="Arial"/>
              </a:rPr>
              <a:t>If most species have approximately stable populations, then we can assume that R</a:t>
            </a:r>
            <a:r>
              <a:rPr lang="en-US" baseline="-25000" dirty="0" smtClean="0">
                <a:latin typeface="Arial"/>
                <a:cs typeface="Arial"/>
              </a:rPr>
              <a:t>0</a:t>
            </a:r>
            <a:r>
              <a:rPr lang="en-US" dirty="0" smtClean="0">
                <a:latin typeface="Arial"/>
                <a:cs typeface="Arial"/>
              </a:rPr>
              <a:t> is around 1.0, no matter whether we are discussing elephants or bullfrogs.  If so, then increasing l</a:t>
            </a:r>
            <a:r>
              <a:rPr lang="en-US" baseline="-25000" dirty="0" smtClean="0">
                <a:latin typeface="Arial"/>
                <a:cs typeface="Arial"/>
              </a:rPr>
              <a:t>x</a:t>
            </a:r>
            <a:r>
              <a:rPr lang="en-US" dirty="0" smtClean="0">
                <a:latin typeface="Arial"/>
                <a:cs typeface="Arial"/>
              </a:rPr>
              <a:t> must lead to a compensating decrease in m</a:t>
            </a:r>
            <a:r>
              <a:rPr lang="en-US" baseline="-25000" dirty="0" smtClean="0">
                <a:latin typeface="Arial"/>
                <a:cs typeface="Arial"/>
              </a:rPr>
              <a:t>x</a:t>
            </a:r>
            <a:r>
              <a:rPr lang="en-US" dirty="0" smtClean="0">
                <a:latin typeface="Arial"/>
                <a:cs typeface="Arial"/>
              </a:rPr>
              <a:t>.  And, a decrease in l</a:t>
            </a:r>
            <a:r>
              <a:rPr lang="en-US" baseline="-25000" dirty="0" smtClean="0">
                <a:latin typeface="Arial"/>
                <a:cs typeface="Arial"/>
              </a:rPr>
              <a:t>x</a:t>
            </a:r>
            <a:r>
              <a:rPr lang="en-US" dirty="0" smtClean="0">
                <a:latin typeface="Arial"/>
                <a:cs typeface="Arial"/>
              </a:rPr>
              <a:t> must result in an increase in m</a:t>
            </a:r>
            <a:r>
              <a:rPr lang="en-US" baseline="-25000" dirty="0" smtClean="0">
                <a:latin typeface="Arial"/>
                <a:cs typeface="Arial"/>
              </a:rPr>
              <a:t>x</a:t>
            </a:r>
            <a:r>
              <a:rPr lang="en-US" dirty="0" smtClean="0">
                <a:latin typeface="Arial"/>
                <a:cs typeface="Arial"/>
              </a:rPr>
              <a:t>.</a:t>
            </a:r>
            <a:endParaRPr lang="en-US" dirty="0">
              <a:latin typeface="Arial"/>
              <a:cs typeface="Arial"/>
            </a:endParaRPr>
          </a:p>
        </p:txBody>
      </p:sp>
    </p:spTree>
    <p:extLst>
      <p:ext uri="{BB962C8B-B14F-4D97-AF65-F5344CB8AC3E}">
        <p14:creationId xmlns:p14="http://schemas.microsoft.com/office/powerpoint/2010/main" val="2406650723"/>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le 1"/>
          <p:cNvSpPr>
            <a:spLocks noGrp="1"/>
          </p:cNvSpPr>
          <p:nvPr>
            <p:ph type="title"/>
          </p:nvPr>
        </p:nvSpPr>
        <p:spPr>
          <a:xfrm>
            <a:off x="990600" y="533400"/>
            <a:ext cx="7772400" cy="838200"/>
          </a:xfrm>
        </p:spPr>
        <p:txBody>
          <a:bodyPr/>
          <a:lstStyle/>
          <a:p>
            <a:pPr algn="l"/>
            <a:r>
              <a:rPr lang="en-US" sz="2400" dirty="0" smtClean="0">
                <a:latin typeface="Arial"/>
                <a:ea typeface="ＭＳ Ｐゴシック" charset="0"/>
                <a:cs typeface="Arial"/>
              </a:rPr>
              <a:t>Can you have anything with a long life, but also many offspring per year?  Or a short life, but few offspring?</a:t>
            </a:r>
            <a:endParaRPr lang="en-US" sz="2400" baseline="-25000" dirty="0">
              <a:latin typeface="Arial"/>
              <a:ea typeface="ＭＳ Ｐゴシック" charset="0"/>
              <a:cs typeface="Arial"/>
            </a:endParaRPr>
          </a:p>
        </p:txBody>
      </p:sp>
      <p:grpSp>
        <p:nvGrpSpPr>
          <p:cNvPr id="19458" name="Group 8"/>
          <p:cNvGrpSpPr>
            <a:grpSpLocks/>
          </p:cNvGrpSpPr>
          <p:nvPr/>
        </p:nvGrpSpPr>
        <p:grpSpPr bwMode="auto">
          <a:xfrm>
            <a:off x="838200" y="1676400"/>
            <a:ext cx="6705600" cy="4572000"/>
            <a:chOff x="1371600" y="2209800"/>
            <a:chExt cx="4648200" cy="2971800"/>
          </a:xfrm>
        </p:grpSpPr>
        <p:cxnSp>
          <p:nvCxnSpPr>
            <p:cNvPr id="19468" name="Straight Connector 4"/>
            <p:cNvCxnSpPr>
              <a:cxnSpLocks noChangeShapeType="1"/>
            </p:cNvCxnSpPr>
            <p:nvPr/>
          </p:nvCxnSpPr>
          <p:spPr bwMode="auto">
            <a:xfrm>
              <a:off x="1600200" y="2209800"/>
              <a:ext cx="0" cy="29718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19469" name="Straight Connector 5"/>
            <p:cNvCxnSpPr>
              <a:cxnSpLocks noChangeShapeType="1"/>
            </p:cNvCxnSpPr>
            <p:nvPr/>
          </p:nvCxnSpPr>
          <p:spPr bwMode="auto">
            <a:xfrm flipH="1">
              <a:off x="1371600" y="4953000"/>
              <a:ext cx="46482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grpSp>
      <p:sp>
        <p:nvSpPr>
          <p:cNvPr id="19459" name="TextBox 9"/>
          <p:cNvSpPr txBox="1">
            <a:spLocks noChangeArrowheads="1"/>
          </p:cNvSpPr>
          <p:nvPr/>
        </p:nvSpPr>
        <p:spPr bwMode="auto">
          <a:xfrm>
            <a:off x="2286000" y="6019800"/>
            <a:ext cx="37338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r>
              <a:rPr lang="en-US" dirty="0">
                <a:latin typeface="Arial"/>
                <a:cs typeface="Arial"/>
              </a:rPr>
              <a:t>Length of reproductive life (years)</a:t>
            </a:r>
          </a:p>
        </p:txBody>
      </p:sp>
      <p:sp>
        <p:nvSpPr>
          <p:cNvPr id="19460" name="TextBox 10"/>
          <p:cNvSpPr txBox="1">
            <a:spLocks noChangeArrowheads="1"/>
          </p:cNvSpPr>
          <p:nvPr/>
        </p:nvSpPr>
        <p:spPr bwMode="auto">
          <a:xfrm rot="-5400000">
            <a:off x="-1178718" y="3540918"/>
            <a:ext cx="3733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r>
              <a:rPr lang="en-US">
                <a:latin typeface="Arial"/>
                <a:cs typeface="Arial"/>
              </a:rPr>
              <a:t>Offspring per year</a:t>
            </a:r>
          </a:p>
        </p:txBody>
      </p:sp>
      <p:grpSp>
        <p:nvGrpSpPr>
          <p:cNvPr id="19461" name="Group 17"/>
          <p:cNvGrpSpPr>
            <a:grpSpLocks/>
          </p:cNvGrpSpPr>
          <p:nvPr/>
        </p:nvGrpSpPr>
        <p:grpSpPr bwMode="auto">
          <a:xfrm>
            <a:off x="1295400" y="1752600"/>
            <a:ext cx="6324600" cy="4114800"/>
            <a:chOff x="1219200" y="1600200"/>
            <a:chExt cx="6324600" cy="4114800"/>
          </a:xfrm>
        </p:grpSpPr>
        <p:cxnSp>
          <p:nvCxnSpPr>
            <p:cNvPr id="13" name="Straight Connector 12"/>
            <p:cNvCxnSpPr/>
            <p:nvPr/>
          </p:nvCxnSpPr>
          <p:spPr bwMode="auto">
            <a:xfrm>
              <a:off x="4191000" y="1600200"/>
              <a:ext cx="0" cy="4114800"/>
            </a:xfrm>
            <a:prstGeom prst="line">
              <a:avLst/>
            </a:prstGeom>
            <a:solidFill>
              <a:schemeClr val="accent1"/>
            </a:solidFill>
            <a:ln w="9525" cap="flat" cmpd="sng" algn="ctr">
              <a:solidFill>
                <a:schemeClr val="tx1">
                  <a:lumMod val="50000"/>
                  <a:lumOff val="50000"/>
                </a:schemeClr>
              </a:solidFill>
              <a:prstDash val="dash"/>
              <a:round/>
              <a:headEnd type="none" w="med" len="med"/>
              <a:tailEnd type="none" w="med" len="med"/>
            </a:ln>
            <a:effectLst/>
          </p:spPr>
        </p:cxnSp>
        <p:cxnSp>
          <p:nvCxnSpPr>
            <p:cNvPr id="14" name="Straight Connector 13"/>
            <p:cNvCxnSpPr/>
            <p:nvPr/>
          </p:nvCxnSpPr>
          <p:spPr bwMode="auto">
            <a:xfrm>
              <a:off x="1219200" y="3581400"/>
              <a:ext cx="6324600" cy="0"/>
            </a:xfrm>
            <a:prstGeom prst="line">
              <a:avLst/>
            </a:prstGeom>
            <a:solidFill>
              <a:schemeClr val="accent1"/>
            </a:solidFill>
            <a:ln w="9525" cap="flat" cmpd="sng" algn="ctr">
              <a:solidFill>
                <a:schemeClr val="tx1">
                  <a:lumMod val="50000"/>
                  <a:lumOff val="50000"/>
                </a:schemeClr>
              </a:solidFill>
              <a:prstDash val="dash"/>
              <a:round/>
              <a:headEnd type="none" w="med" len="med"/>
              <a:tailEnd type="none" w="med" len="med"/>
            </a:ln>
            <a:effectLst/>
          </p:spPr>
        </p:cxnSp>
      </p:grpSp>
      <p:pic>
        <p:nvPicPr>
          <p:cNvPr id="19462" name="Picture 1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1524000"/>
            <a:ext cx="1524000" cy="134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3" name="Picture 1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4191000"/>
            <a:ext cx="1704975"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4" name="TextBox 20"/>
          <p:cNvSpPr txBox="1">
            <a:spLocks noChangeArrowheads="1"/>
          </p:cNvSpPr>
          <p:nvPr/>
        </p:nvSpPr>
        <p:spPr bwMode="auto">
          <a:xfrm>
            <a:off x="1219200" y="2819400"/>
            <a:ext cx="35052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pPr algn="l"/>
            <a:r>
              <a:rPr lang="en-US">
                <a:latin typeface="Arial"/>
                <a:cs typeface="Arial"/>
              </a:rPr>
              <a:t>Life span: ~7 yrs</a:t>
            </a:r>
          </a:p>
          <a:p>
            <a:pPr algn="l"/>
            <a:r>
              <a:rPr lang="en-US">
                <a:latin typeface="Arial"/>
                <a:cs typeface="Arial"/>
              </a:rPr>
              <a:t>Clutch size: 20,000 eggs</a:t>
            </a:r>
          </a:p>
          <a:p>
            <a:endParaRPr lang="en-US">
              <a:latin typeface="Arial"/>
              <a:cs typeface="Arial"/>
            </a:endParaRPr>
          </a:p>
        </p:txBody>
      </p:sp>
      <p:sp>
        <p:nvSpPr>
          <p:cNvPr id="19465" name="TextBox 21"/>
          <p:cNvSpPr txBox="1">
            <a:spLocks noChangeArrowheads="1"/>
          </p:cNvSpPr>
          <p:nvPr/>
        </p:nvSpPr>
        <p:spPr bwMode="auto">
          <a:xfrm>
            <a:off x="5638800" y="3048000"/>
            <a:ext cx="35052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pPr algn="l"/>
            <a:r>
              <a:rPr lang="en-US">
                <a:latin typeface="Arial"/>
                <a:cs typeface="Arial"/>
              </a:rPr>
              <a:t>Life span: ~55 yrs</a:t>
            </a:r>
          </a:p>
          <a:p>
            <a:pPr algn="l"/>
            <a:r>
              <a:rPr lang="en-US">
                <a:latin typeface="Arial"/>
                <a:cs typeface="Arial"/>
              </a:rPr>
              <a:t>Clutch size: 1 every 2-4 years from age 25- 45</a:t>
            </a:r>
          </a:p>
          <a:p>
            <a:endParaRPr lang="en-US">
              <a:latin typeface="Arial"/>
              <a:cs typeface="Arial"/>
            </a:endParaRPr>
          </a:p>
        </p:txBody>
      </p:sp>
      <p:pic>
        <p:nvPicPr>
          <p:cNvPr id="15" name="Picture 2" descr="EcologyTo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66294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6083597" y="1752600"/>
            <a:ext cx="498479" cy="769441"/>
          </a:xfrm>
          <a:prstGeom prst="rect">
            <a:avLst/>
          </a:prstGeom>
          <a:noFill/>
        </p:spPr>
        <p:txBody>
          <a:bodyPr wrap="none" rtlCol="0">
            <a:spAutoFit/>
          </a:bodyPr>
          <a:lstStyle/>
          <a:p>
            <a:r>
              <a:rPr lang="en-US" sz="4400" dirty="0" smtClean="0">
                <a:latin typeface="Arial"/>
                <a:cs typeface="Arial"/>
              </a:rPr>
              <a:t>?</a:t>
            </a:r>
            <a:endParaRPr lang="en-US" sz="4400" dirty="0">
              <a:latin typeface="Arial"/>
              <a:cs typeface="Arial"/>
            </a:endParaRPr>
          </a:p>
        </p:txBody>
      </p:sp>
      <p:sp>
        <p:nvSpPr>
          <p:cNvPr id="17" name="TextBox 16"/>
          <p:cNvSpPr txBox="1"/>
          <p:nvPr/>
        </p:nvSpPr>
        <p:spPr>
          <a:xfrm>
            <a:off x="2362200" y="4267200"/>
            <a:ext cx="498479" cy="769441"/>
          </a:xfrm>
          <a:prstGeom prst="rect">
            <a:avLst/>
          </a:prstGeom>
          <a:noFill/>
        </p:spPr>
        <p:txBody>
          <a:bodyPr wrap="none" rtlCol="0">
            <a:spAutoFit/>
          </a:bodyPr>
          <a:lstStyle/>
          <a:p>
            <a:r>
              <a:rPr lang="en-US" sz="4400" dirty="0" smtClean="0">
                <a:latin typeface="Arial"/>
                <a:cs typeface="Arial"/>
              </a:rPr>
              <a:t>?</a:t>
            </a:r>
            <a:endParaRPr lang="en-US" sz="4400" dirty="0">
              <a:latin typeface="Arial"/>
              <a:cs typeface="Arial"/>
            </a:endParaRPr>
          </a:p>
        </p:txBody>
      </p:sp>
    </p:spTree>
    <p:extLst>
      <p:ext uri="{BB962C8B-B14F-4D97-AF65-F5344CB8AC3E}">
        <p14:creationId xmlns:p14="http://schemas.microsoft.com/office/powerpoint/2010/main" val="4102527193"/>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1"/>
          <p:cNvSpPr>
            <a:spLocks noGrp="1"/>
          </p:cNvSpPr>
          <p:nvPr>
            <p:ph type="title"/>
          </p:nvPr>
        </p:nvSpPr>
        <p:spPr>
          <a:xfrm>
            <a:off x="381000" y="457200"/>
            <a:ext cx="8458200" cy="685800"/>
          </a:xfrm>
        </p:spPr>
        <p:txBody>
          <a:bodyPr/>
          <a:lstStyle/>
          <a:p>
            <a:pPr algn="l"/>
            <a:r>
              <a:rPr lang="en-US" sz="2400" dirty="0" smtClean="0">
                <a:latin typeface="Arial"/>
                <a:ea typeface="ＭＳ Ｐゴシック" charset="0"/>
                <a:cs typeface="Arial"/>
              </a:rPr>
              <a:t>We can represent this trade-off between lx and mx as a line.</a:t>
            </a:r>
            <a:endParaRPr lang="en-US" sz="3600" baseline="-25000" dirty="0">
              <a:latin typeface="Arial"/>
              <a:ea typeface="ＭＳ Ｐゴシック" charset="0"/>
              <a:cs typeface="Arial"/>
            </a:endParaRPr>
          </a:p>
        </p:txBody>
      </p:sp>
      <p:grpSp>
        <p:nvGrpSpPr>
          <p:cNvPr id="22530" name="Group 8"/>
          <p:cNvGrpSpPr>
            <a:grpSpLocks/>
          </p:cNvGrpSpPr>
          <p:nvPr/>
        </p:nvGrpSpPr>
        <p:grpSpPr bwMode="auto">
          <a:xfrm>
            <a:off x="914400" y="1524000"/>
            <a:ext cx="6705600" cy="4572000"/>
            <a:chOff x="1371600" y="2209800"/>
            <a:chExt cx="4648200" cy="2971800"/>
          </a:xfrm>
        </p:grpSpPr>
        <p:cxnSp>
          <p:nvCxnSpPr>
            <p:cNvPr id="22542" name="Straight Connector 4"/>
            <p:cNvCxnSpPr>
              <a:cxnSpLocks noChangeShapeType="1"/>
            </p:cNvCxnSpPr>
            <p:nvPr/>
          </p:nvCxnSpPr>
          <p:spPr bwMode="auto">
            <a:xfrm>
              <a:off x="1600200" y="2209800"/>
              <a:ext cx="0" cy="29718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2543" name="Straight Connector 5"/>
            <p:cNvCxnSpPr>
              <a:cxnSpLocks noChangeShapeType="1"/>
            </p:cNvCxnSpPr>
            <p:nvPr/>
          </p:nvCxnSpPr>
          <p:spPr bwMode="auto">
            <a:xfrm flipH="1">
              <a:off x="1371600" y="4953000"/>
              <a:ext cx="46482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grpSp>
      <p:sp>
        <p:nvSpPr>
          <p:cNvPr id="22531" name="TextBox 9"/>
          <p:cNvSpPr txBox="1">
            <a:spLocks noChangeArrowheads="1"/>
          </p:cNvSpPr>
          <p:nvPr/>
        </p:nvSpPr>
        <p:spPr bwMode="auto">
          <a:xfrm>
            <a:off x="2362200" y="5867400"/>
            <a:ext cx="37338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r>
              <a:rPr lang="en-US">
                <a:latin typeface="Arial"/>
                <a:cs typeface="Arial"/>
              </a:rPr>
              <a:t>Length of reproductive life (years)</a:t>
            </a:r>
          </a:p>
        </p:txBody>
      </p:sp>
      <p:sp>
        <p:nvSpPr>
          <p:cNvPr id="22532" name="TextBox 10"/>
          <p:cNvSpPr txBox="1">
            <a:spLocks noChangeArrowheads="1"/>
          </p:cNvSpPr>
          <p:nvPr/>
        </p:nvSpPr>
        <p:spPr bwMode="auto">
          <a:xfrm rot="-5400000">
            <a:off x="-1102518" y="3388518"/>
            <a:ext cx="3733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r>
              <a:rPr lang="en-US">
                <a:latin typeface="Arial"/>
                <a:cs typeface="Arial"/>
              </a:rPr>
              <a:t>Offspring per year</a:t>
            </a:r>
          </a:p>
        </p:txBody>
      </p:sp>
      <p:grpSp>
        <p:nvGrpSpPr>
          <p:cNvPr id="22533" name="Group 17"/>
          <p:cNvGrpSpPr>
            <a:grpSpLocks/>
          </p:cNvGrpSpPr>
          <p:nvPr/>
        </p:nvGrpSpPr>
        <p:grpSpPr bwMode="auto">
          <a:xfrm>
            <a:off x="1371600" y="1600200"/>
            <a:ext cx="6324600" cy="4114800"/>
            <a:chOff x="1219200" y="1600200"/>
            <a:chExt cx="6324600" cy="4114800"/>
          </a:xfrm>
        </p:grpSpPr>
        <p:cxnSp>
          <p:nvCxnSpPr>
            <p:cNvPr id="13" name="Straight Connector 12"/>
            <p:cNvCxnSpPr/>
            <p:nvPr/>
          </p:nvCxnSpPr>
          <p:spPr bwMode="auto">
            <a:xfrm>
              <a:off x="4191000" y="1600200"/>
              <a:ext cx="0" cy="4114800"/>
            </a:xfrm>
            <a:prstGeom prst="line">
              <a:avLst/>
            </a:prstGeom>
            <a:solidFill>
              <a:schemeClr val="accent1"/>
            </a:solidFill>
            <a:ln w="9525" cap="flat" cmpd="sng" algn="ctr">
              <a:solidFill>
                <a:schemeClr val="tx1">
                  <a:lumMod val="50000"/>
                  <a:lumOff val="50000"/>
                </a:schemeClr>
              </a:solidFill>
              <a:prstDash val="dash"/>
              <a:round/>
              <a:headEnd type="none" w="med" len="med"/>
              <a:tailEnd type="none" w="med" len="med"/>
            </a:ln>
            <a:effectLst/>
          </p:spPr>
        </p:cxnSp>
        <p:cxnSp>
          <p:nvCxnSpPr>
            <p:cNvPr id="14" name="Straight Connector 13"/>
            <p:cNvCxnSpPr/>
            <p:nvPr/>
          </p:nvCxnSpPr>
          <p:spPr bwMode="auto">
            <a:xfrm>
              <a:off x="1219200" y="3581400"/>
              <a:ext cx="6324600" cy="0"/>
            </a:xfrm>
            <a:prstGeom prst="line">
              <a:avLst/>
            </a:prstGeom>
            <a:solidFill>
              <a:schemeClr val="accent1"/>
            </a:solidFill>
            <a:ln w="9525" cap="flat" cmpd="sng" algn="ctr">
              <a:solidFill>
                <a:schemeClr val="tx1">
                  <a:lumMod val="50000"/>
                  <a:lumOff val="50000"/>
                </a:schemeClr>
              </a:solidFill>
              <a:prstDash val="dash"/>
              <a:round/>
              <a:headEnd type="none" w="med" len="med"/>
              <a:tailEnd type="none" w="med" len="med"/>
            </a:ln>
            <a:effectLst/>
          </p:spPr>
        </p:cxnSp>
      </p:grpSp>
      <p:cxnSp>
        <p:nvCxnSpPr>
          <p:cNvPr id="8" name="Straight Connector 7"/>
          <p:cNvCxnSpPr/>
          <p:nvPr/>
        </p:nvCxnSpPr>
        <p:spPr bwMode="auto">
          <a:xfrm>
            <a:off x="1981200" y="1447800"/>
            <a:ext cx="4419600" cy="4038600"/>
          </a:xfrm>
          <a:prstGeom prst="line">
            <a:avLst/>
          </a:prstGeom>
          <a:solidFill>
            <a:schemeClr val="accent1"/>
          </a:solidFill>
          <a:ln w="38100" cap="flat" cmpd="sng" algn="ctr">
            <a:solidFill>
              <a:schemeClr val="accent2">
                <a:lumMod val="60000"/>
                <a:lumOff val="40000"/>
              </a:schemeClr>
            </a:solidFill>
            <a:prstDash val="solid"/>
            <a:round/>
            <a:headEnd type="none" w="med" len="med"/>
            <a:tailEnd type="none" w="med" len="med"/>
          </a:ln>
          <a:effectLst/>
        </p:spPr>
      </p:cxnSp>
      <p:sp>
        <p:nvSpPr>
          <p:cNvPr id="12" name="Rectangle 11"/>
          <p:cNvSpPr/>
          <p:nvPr/>
        </p:nvSpPr>
        <p:spPr>
          <a:xfrm>
            <a:off x="6267209" y="4876800"/>
            <a:ext cx="1735621" cy="461665"/>
          </a:xfrm>
          <a:prstGeom prst="rect">
            <a:avLst/>
          </a:prstGeom>
        </p:spPr>
        <p:txBody>
          <a:bodyPr wrap="none">
            <a:spAutoFit/>
          </a:bodyPr>
          <a:lstStyle/>
          <a:p>
            <a:pPr>
              <a:defRPr/>
            </a:pPr>
            <a:r>
              <a:rPr lang="en-US" dirty="0">
                <a:solidFill>
                  <a:schemeClr val="accent2">
                    <a:lumMod val="60000"/>
                    <a:lumOff val="40000"/>
                  </a:schemeClr>
                </a:solidFill>
                <a:latin typeface="Arial"/>
                <a:cs typeface="Arial"/>
              </a:rPr>
              <a:t>R</a:t>
            </a:r>
            <a:r>
              <a:rPr lang="en-US" baseline="-25000" dirty="0">
                <a:solidFill>
                  <a:schemeClr val="accent2">
                    <a:lumMod val="60000"/>
                    <a:lumOff val="40000"/>
                  </a:schemeClr>
                </a:solidFill>
                <a:latin typeface="Arial"/>
                <a:cs typeface="Arial"/>
              </a:rPr>
              <a:t>o</a:t>
            </a:r>
            <a:r>
              <a:rPr lang="en-US" dirty="0">
                <a:solidFill>
                  <a:schemeClr val="accent2">
                    <a:lumMod val="60000"/>
                    <a:lumOff val="40000"/>
                  </a:schemeClr>
                </a:solidFill>
                <a:latin typeface="Arial"/>
                <a:cs typeface="Arial"/>
              </a:rPr>
              <a:t>  Isocline</a:t>
            </a:r>
          </a:p>
        </p:txBody>
      </p:sp>
      <p:cxnSp>
        <p:nvCxnSpPr>
          <p:cNvPr id="33" name="Straight Arrow Connector 32"/>
          <p:cNvCxnSpPr>
            <a:cxnSpLocks noChangeShapeType="1"/>
          </p:cNvCxnSpPr>
          <p:nvPr/>
        </p:nvCxnSpPr>
        <p:spPr bwMode="auto">
          <a:xfrm flipV="1">
            <a:off x="7543800" y="2064603"/>
            <a:ext cx="0" cy="533400"/>
          </a:xfrm>
          <a:prstGeom prst="straightConnector1">
            <a:avLst/>
          </a:prstGeom>
          <a:noFill/>
          <a:ln w="38100">
            <a:solidFill>
              <a:srgbClr val="008000"/>
            </a:solidFill>
            <a:round/>
            <a:headEnd/>
            <a:tailEnd type="arrow" w="med" len="med"/>
          </a:ln>
          <a:extLst>
            <a:ext uri="{909E8E84-426E-40dd-AFC4-6F175D3DCCD1}">
              <a14:hiddenFill xmlns:a14="http://schemas.microsoft.com/office/drawing/2010/main">
                <a:noFill/>
              </a14:hiddenFill>
            </a:ext>
          </a:extLst>
        </p:spPr>
      </p:cxnSp>
      <p:cxnSp>
        <p:nvCxnSpPr>
          <p:cNvPr id="34" name="Straight Arrow Connector 33"/>
          <p:cNvCxnSpPr>
            <a:cxnSpLocks noChangeShapeType="1"/>
          </p:cNvCxnSpPr>
          <p:nvPr/>
        </p:nvCxnSpPr>
        <p:spPr bwMode="auto">
          <a:xfrm>
            <a:off x="7162800" y="2064603"/>
            <a:ext cx="0" cy="533400"/>
          </a:xfrm>
          <a:prstGeom prst="straightConnector1">
            <a:avLst/>
          </a:prstGeom>
          <a:noFill/>
          <a:ln w="38100">
            <a:solidFill>
              <a:srgbClr val="FF0000"/>
            </a:solidFill>
            <a:round/>
            <a:headEnd/>
            <a:tailEnd type="arrow" w="med" len="med"/>
          </a:ln>
          <a:extLst>
            <a:ext uri="{909E8E84-426E-40dd-AFC4-6F175D3DCCD1}">
              <a14:hiddenFill xmlns:a14="http://schemas.microsoft.com/office/drawing/2010/main">
                <a:noFill/>
              </a14:hiddenFill>
            </a:ext>
          </a:extLst>
        </p:spPr>
      </p:cxnSp>
      <p:sp>
        <p:nvSpPr>
          <p:cNvPr id="36" name="TextBox 35"/>
          <p:cNvSpPr txBox="1">
            <a:spLocks noChangeArrowheads="1"/>
          </p:cNvSpPr>
          <p:nvPr/>
        </p:nvSpPr>
        <p:spPr bwMode="auto">
          <a:xfrm>
            <a:off x="4648200" y="2598003"/>
            <a:ext cx="4191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r>
              <a:rPr lang="en-US" dirty="0">
                <a:latin typeface="Arial"/>
                <a:cs typeface="Arial"/>
              </a:rPr>
              <a:t>For a given Ro, </a:t>
            </a:r>
            <a:r>
              <a:rPr lang="en-US" dirty="0" smtClean="0">
                <a:latin typeface="Arial"/>
                <a:cs typeface="Arial"/>
              </a:rPr>
              <a:t>l</a:t>
            </a:r>
            <a:r>
              <a:rPr lang="en-US" baseline="-25000" dirty="0" smtClean="0">
                <a:latin typeface="Arial"/>
                <a:cs typeface="Arial"/>
              </a:rPr>
              <a:t>x</a:t>
            </a:r>
            <a:r>
              <a:rPr lang="en-US" dirty="0" smtClean="0">
                <a:latin typeface="Arial"/>
                <a:cs typeface="Arial"/>
              </a:rPr>
              <a:t> and m</a:t>
            </a:r>
            <a:r>
              <a:rPr lang="en-US" baseline="-25000" dirty="0" smtClean="0">
                <a:latin typeface="Arial"/>
                <a:cs typeface="Arial"/>
              </a:rPr>
              <a:t>x</a:t>
            </a:r>
            <a:r>
              <a:rPr lang="en-US" dirty="0" smtClean="0">
                <a:latin typeface="Arial"/>
                <a:cs typeface="Arial"/>
              </a:rPr>
              <a:t> </a:t>
            </a:r>
            <a:r>
              <a:rPr lang="en-US" dirty="0">
                <a:latin typeface="Arial"/>
                <a:cs typeface="Arial"/>
              </a:rPr>
              <a:t>have an inverse relationship</a:t>
            </a:r>
          </a:p>
        </p:txBody>
      </p:sp>
      <p:pic>
        <p:nvPicPr>
          <p:cNvPr id="18" name="Picture 2" descr="EcologyTo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6294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Content Placeholder 2"/>
          <p:cNvSpPr>
            <a:spLocks noGrp="1"/>
          </p:cNvSpPr>
          <p:nvPr>
            <p:ph idx="1"/>
          </p:nvPr>
        </p:nvSpPr>
        <p:spPr>
          <a:xfrm>
            <a:off x="5105400" y="1226403"/>
            <a:ext cx="2971800" cy="1143000"/>
          </a:xfrm>
        </p:spPr>
        <p:txBody>
          <a:bodyPr/>
          <a:lstStyle/>
          <a:p>
            <a:pPr marL="0" indent="0" algn="ctr">
              <a:buFontTx/>
              <a:buNone/>
            </a:pPr>
            <a:r>
              <a:rPr lang="en-US" sz="4400" dirty="0">
                <a:latin typeface="Arial"/>
                <a:ea typeface="ＭＳ Ｐゴシック" charset="0"/>
                <a:cs typeface="Arial"/>
              </a:rPr>
              <a:t>R</a:t>
            </a:r>
            <a:r>
              <a:rPr lang="en-US" sz="4400" baseline="-25000" dirty="0">
                <a:latin typeface="Arial"/>
                <a:ea typeface="ＭＳ Ｐゴシック" charset="0"/>
                <a:cs typeface="Arial"/>
              </a:rPr>
              <a:t>o</a:t>
            </a:r>
            <a:r>
              <a:rPr lang="en-US" sz="4400" dirty="0">
                <a:latin typeface="Arial"/>
                <a:ea typeface="ＭＳ Ｐゴシック" charset="0"/>
                <a:cs typeface="Arial"/>
              </a:rPr>
              <a:t> = </a:t>
            </a:r>
            <a:r>
              <a:rPr lang="en-US" sz="4400" dirty="0" err="1">
                <a:latin typeface="Arial"/>
                <a:ea typeface="ＭＳ Ｐゴシック" charset="0"/>
                <a:cs typeface="Arial"/>
              </a:rPr>
              <a:t>Σ</a:t>
            </a:r>
            <a:r>
              <a:rPr lang="en-US" sz="4400" dirty="0">
                <a:latin typeface="Arial"/>
                <a:ea typeface="ＭＳ Ｐゴシック" charset="0"/>
                <a:cs typeface="Arial"/>
              </a:rPr>
              <a:t> </a:t>
            </a:r>
            <a:r>
              <a:rPr lang="en-US" sz="4400" dirty="0" err="1" smtClean="0">
                <a:latin typeface="Arial"/>
                <a:ea typeface="ＭＳ Ｐゴシック" charset="0"/>
                <a:cs typeface="Arial"/>
              </a:rPr>
              <a:t>l</a:t>
            </a:r>
            <a:r>
              <a:rPr lang="en-US" sz="4400" baseline="-25000" dirty="0" err="1" smtClean="0">
                <a:latin typeface="Arial"/>
                <a:ea typeface="ＭＳ Ｐゴシック" charset="0"/>
                <a:cs typeface="Arial"/>
              </a:rPr>
              <a:t>x</a:t>
            </a:r>
            <a:r>
              <a:rPr lang="en-US" sz="4400" dirty="0" err="1">
                <a:latin typeface="Arial"/>
                <a:ea typeface="ＭＳ Ｐゴシック" charset="0"/>
                <a:cs typeface="Arial"/>
              </a:rPr>
              <a:t>m</a:t>
            </a:r>
            <a:r>
              <a:rPr lang="en-US" sz="4400" baseline="-25000" dirty="0" err="1" smtClean="0">
                <a:latin typeface="Arial"/>
                <a:ea typeface="ＭＳ Ｐゴシック" charset="0"/>
                <a:cs typeface="Arial"/>
              </a:rPr>
              <a:t>x</a:t>
            </a:r>
            <a:endParaRPr lang="en-US" sz="4400" baseline="-25000" dirty="0">
              <a:latin typeface="Arial"/>
              <a:ea typeface="ＭＳ Ｐゴシック" charset="0"/>
              <a:cs typeface="Arial"/>
            </a:endParaRPr>
          </a:p>
        </p:txBody>
      </p:sp>
    </p:spTree>
    <p:extLst>
      <p:ext uri="{BB962C8B-B14F-4D97-AF65-F5344CB8AC3E}">
        <p14:creationId xmlns:p14="http://schemas.microsoft.com/office/powerpoint/2010/main" val="119500164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le 1"/>
          <p:cNvSpPr>
            <a:spLocks noGrp="1"/>
          </p:cNvSpPr>
          <p:nvPr>
            <p:ph type="title"/>
          </p:nvPr>
        </p:nvSpPr>
        <p:spPr>
          <a:xfrm>
            <a:off x="304800" y="152400"/>
            <a:ext cx="8686800" cy="1143000"/>
          </a:xfrm>
        </p:spPr>
        <p:txBody>
          <a:bodyPr/>
          <a:lstStyle/>
          <a:p>
            <a:pPr algn="l"/>
            <a:r>
              <a:rPr lang="en-US" sz="2400" dirty="0" smtClean="0">
                <a:latin typeface="Arial"/>
                <a:ea typeface="ＭＳ Ｐゴシック" charset="0"/>
                <a:cs typeface="Arial"/>
              </a:rPr>
              <a:t>So, why can’t we have species not on the line?  Bullfrogs that live forever AND have many offspring?  Or Elephants that have short lifespans AND few offspring?</a:t>
            </a:r>
            <a:endParaRPr lang="en-US" sz="2400" dirty="0">
              <a:latin typeface="Arial"/>
              <a:ea typeface="ＭＳ Ｐゴシック" charset="0"/>
              <a:cs typeface="Arial"/>
            </a:endParaRPr>
          </a:p>
        </p:txBody>
      </p:sp>
      <p:grpSp>
        <p:nvGrpSpPr>
          <p:cNvPr id="23554" name="Group 8"/>
          <p:cNvGrpSpPr>
            <a:grpSpLocks/>
          </p:cNvGrpSpPr>
          <p:nvPr/>
        </p:nvGrpSpPr>
        <p:grpSpPr bwMode="auto">
          <a:xfrm>
            <a:off x="990600" y="1748135"/>
            <a:ext cx="6705600" cy="4572000"/>
            <a:chOff x="1371600" y="2209800"/>
            <a:chExt cx="4648200" cy="2971800"/>
          </a:xfrm>
        </p:grpSpPr>
        <p:cxnSp>
          <p:nvCxnSpPr>
            <p:cNvPr id="23570" name="Straight Connector 4"/>
            <p:cNvCxnSpPr>
              <a:cxnSpLocks noChangeShapeType="1"/>
            </p:cNvCxnSpPr>
            <p:nvPr/>
          </p:nvCxnSpPr>
          <p:spPr bwMode="auto">
            <a:xfrm>
              <a:off x="1600200" y="2209800"/>
              <a:ext cx="0" cy="29718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3571" name="Straight Connector 5"/>
            <p:cNvCxnSpPr>
              <a:cxnSpLocks noChangeShapeType="1"/>
            </p:cNvCxnSpPr>
            <p:nvPr/>
          </p:nvCxnSpPr>
          <p:spPr bwMode="auto">
            <a:xfrm flipH="1">
              <a:off x="1371600" y="4953000"/>
              <a:ext cx="46482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grpSp>
      <p:sp>
        <p:nvSpPr>
          <p:cNvPr id="23555" name="TextBox 9"/>
          <p:cNvSpPr txBox="1">
            <a:spLocks noChangeArrowheads="1"/>
          </p:cNvSpPr>
          <p:nvPr/>
        </p:nvSpPr>
        <p:spPr bwMode="auto">
          <a:xfrm>
            <a:off x="2286000" y="6091535"/>
            <a:ext cx="51816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r>
              <a:rPr lang="en-US" dirty="0">
                <a:latin typeface="Arial"/>
                <a:cs typeface="Arial"/>
              </a:rPr>
              <a:t>Length of reproductive </a:t>
            </a:r>
            <a:r>
              <a:rPr lang="en-US" dirty="0" smtClean="0">
                <a:latin typeface="Arial"/>
                <a:cs typeface="Arial"/>
              </a:rPr>
              <a:t>life (</a:t>
            </a:r>
            <a:r>
              <a:rPr lang="en-US" dirty="0">
                <a:latin typeface="Arial"/>
                <a:cs typeface="Arial"/>
              </a:rPr>
              <a:t>years)</a:t>
            </a:r>
          </a:p>
        </p:txBody>
      </p:sp>
      <p:sp>
        <p:nvSpPr>
          <p:cNvPr id="23556" name="TextBox 10"/>
          <p:cNvSpPr txBox="1">
            <a:spLocks noChangeArrowheads="1"/>
          </p:cNvSpPr>
          <p:nvPr/>
        </p:nvSpPr>
        <p:spPr bwMode="auto">
          <a:xfrm rot="-5400000">
            <a:off x="-1026318" y="3612653"/>
            <a:ext cx="3733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r>
              <a:rPr lang="en-US">
                <a:latin typeface="Arial"/>
                <a:cs typeface="Arial"/>
              </a:rPr>
              <a:t>Offspring per year</a:t>
            </a:r>
          </a:p>
        </p:txBody>
      </p:sp>
      <p:grpSp>
        <p:nvGrpSpPr>
          <p:cNvPr id="23557" name="Group 17"/>
          <p:cNvGrpSpPr>
            <a:grpSpLocks/>
          </p:cNvGrpSpPr>
          <p:nvPr/>
        </p:nvGrpSpPr>
        <p:grpSpPr bwMode="auto">
          <a:xfrm>
            <a:off x="1447800" y="1824335"/>
            <a:ext cx="6324600" cy="4114800"/>
            <a:chOff x="1219200" y="1600200"/>
            <a:chExt cx="6324600" cy="4114800"/>
          </a:xfrm>
        </p:grpSpPr>
        <p:cxnSp>
          <p:nvCxnSpPr>
            <p:cNvPr id="13" name="Straight Connector 12"/>
            <p:cNvCxnSpPr/>
            <p:nvPr/>
          </p:nvCxnSpPr>
          <p:spPr bwMode="auto">
            <a:xfrm>
              <a:off x="4191000" y="1600200"/>
              <a:ext cx="0" cy="4114800"/>
            </a:xfrm>
            <a:prstGeom prst="line">
              <a:avLst/>
            </a:prstGeom>
            <a:solidFill>
              <a:schemeClr val="accent1"/>
            </a:solidFill>
            <a:ln w="9525" cap="flat" cmpd="sng" algn="ctr">
              <a:solidFill>
                <a:schemeClr val="tx1">
                  <a:lumMod val="50000"/>
                  <a:lumOff val="50000"/>
                </a:schemeClr>
              </a:solidFill>
              <a:prstDash val="dash"/>
              <a:round/>
              <a:headEnd type="none" w="med" len="med"/>
              <a:tailEnd type="none" w="med" len="med"/>
            </a:ln>
            <a:effectLst/>
          </p:spPr>
        </p:cxnSp>
        <p:cxnSp>
          <p:nvCxnSpPr>
            <p:cNvPr id="14" name="Straight Connector 13"/>
            <p:cNvCxnSpPr/>
            <p:nvPr/>
          </p:nvCxnSpPr>
          <p:spPr bwMode="auto">
            <a:xfrm>
              <a:off x="1219200" y="3581400"/>
              <a:ext cx="6324600" cy="0"/>
            </a:xfrm>
            <a:prstGeom prst="line">
              <a:avLst/>
            </a:prstGeom>
            <a:solidFill>
              <a:schemeClr val="accent1"/>
            </a:solidFill>
            <a:ln w="9525" cap="flat" cmpd="sng" algn="ctr">
              <a:solidFill>
                <a:schemeClr val="tx1">
                  <a:lumMod val="50000"/>
                  <a:lumOff val="50000"/>
                </a:schemeClr>
              </a:solidFill>
              <a:prstDash val="dash"/>
              <a:round/>
              <a:headEnd type="none" w="med" len="med"/>
              <a:tailEnd type="none" w="med" len="med"/>
            </a:ln>
            <a:effectLst/>
          </p:spPr>
        </p:cxnSp>
      </p:grpSp>
      <p:cxnSp>
        <p:nvCxnSpPr>
          <p:cNvPr id="8" name="Straight Connector 7"/>
          <p:cNvCxnSpPr/>
          <p:nvPr/>
        </p:nvCxnSpPr>
        <p:spPr bwMode="auto">
          <a:xfrm>
            <a:off x="2057400" y="1671935"/>
            <a:ext cx="4419600" cy="4038600"/>
          </a:xfrm>
          <a:prstGeom prst="line">
            <a:avLst/>
          </a:prstGeom>
          <a:solidFill>
            <a:schemeClr val="accent1"/>
          </a:solidFill>
          <a:ln w="38100" cap="flat" cmpd="sng" algn="ctr">
            <a:solidFill>
              <a:schemeClr val="accent2">
                <a:lumMod val="60000"/>
                <a:lumOff val="40000"/>
              </a:schemeClr>
            </a:solidFill>
            <a:prstDash val="solid"/>
            <a:round/>
            <a:headEnd type="none" w="med" len="med"/>
            <a:tailEnd type="none" w="med" len="med"/>
          </a:ln>
          <a:effectLst/>
        </p:spPr>
      </p:cxnSp>
      <p:sp>
        <p:nvSpPr>
          <p:cNvPr id="12" name="Rectangle 11"/>
          <p:cNvSpPr/>
          <p:nvPr/>
        </p:nvSpPr>
        <p:spPr>
          <a:xfrm>
            <a:off x="6343409" y="5100935"/>
            <a:ext cx="1735621" cy="461665"/>
          </a:xfrm>
          <a:prstGeom prst="rect">
            <a:avLst/>
          </a:prstGeom>
        </p:spPr>
        <p:txBody>
          <a:bodyPr wrap="none">
            <a:spAutoFit/>
          </a:bodyPr>
          <a:lstStyle/>
          <a:p>
            <a:pPr>
              <a:defRPr/>
            </a:pPr>
            <a:r>
              <a:rPr lang="en-US" dirty="0">
                <a:solidFill>
                  <a:schemeClr val="accent2">
                    <a:lumMod val="60000"/>
                    <a:lumOff val="40000"/>
                  </a:schemeClr>
                </a:solidFill>
                <a:latin typeface="Arial"/>
                <a:cs typeface="Arial"/>
              </a:rPr>
              <a:t>R</a:t>
            </a:r>
            <a:r>
              <a:rPr lang="en-US" baseline="-25000" dirty="0">
                <a:solidFill>
                  <a:schemeClr val="accent2">
                    <a:lumMod val="60000"/>
                    <a:lumOff val="40000"/>
                  </a:schemeClr>
                </a:solidFill>
                <a:latin typeface="Arial"/>
                <a:cs typeface="Arial"/>
              </a:rPr>
              <a:t>o</a:t>
            </a:r>
            <a:r>
              <a:rPr lang="en-US" dirty="0">
                <a:solidFill>
                  <a:schemeClr val="accent2">
                    <a:lumMod val="60000"/>
                    <a:lumOff val="40000"/>
                  </a:schemeClr>
                </a:solidFill>
                <a:latin typeface="Arial"/>
                <a:cs typeface="Arial"/>
              </a:rPr>
              <a:t>  Isocline</a:t>
            </a:r>
          </a:p>
        </p:txBody>
      </p:sp>
      <p:pic>
        <p:nvPicPr>
          <p:cNvPr id="19" name="Picture 1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876800" y="1975147"/>
            <a:ext cx="1828800" cy="160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9"/>
          <p:cNvPicPr>
            <a:picLocks noChangeAspect="1"/>
          </p:cNvPicPr>
          <p:nvPr/>
        </p:nvPicPr>
        <p:blipFill>
          <a:blip r:embed="rId3">
            <a:extLst>
              <a:ext uri="{28A0092B-C50C-407E-A947-70E740481C1C}">
                <a14:useLocalDpi xmlns:a14="http://schemas.microsoft.com/office/drawing/2010/main" val="0"/>
              </a:ext>
            </a:extLst>
          </a:blip>
          <a:srcRect l="9998" t="12505" r="24594"/>
          <a:stretch>
            <a:fillRect/>
          </a:stretch>
        </p:blipFill>
        <p:spPr bwMode="auto">
          <a:xfrm>
            <a:off x="6629400" y="1746547"/>
            <a:ext cx="609600" cy="611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0"/>
          <p:cNvPicPr>
            <a:picLocks noChangeAspect="1"/>
          </p:cNvPicPr>
          <p:nvPr/>
        </p:nvPicPr>
        <p:blipFill>
          <a:blip r:embed="rId3">
            <a:extLst>
              <a:ext uri="{28A0092B-C50C-407E-A947-70E740481C1C}">
                <a14:useLocalDpi xmlns:a14="http://schemas.microsoft.com/office/drawing/2010/main" val="0"/>
              </a:ext>
            </a:extLst>
          </a:blip>
          <a:srcRect l="9998" t="12505" r="24594"/>
          <a:stretch>
            <a:fillRect/>
          </a:stretch>
        </p:blipFill>
        <p:spPr bwMode="auto">
          <a:xfrm>
            <a:off x="6400800" y="2584747"/>
            <a:ext cx="609600" cy="611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1"/>
          <p:cNvPicPr>
            <a:picLocks noChangeAspect="1"/>
          </p:cNvPicPr>
          <p:nvPr/>
        </p:nvPicPr>
        <p:blipFill>
          <a:blip r:embed="rId3">
            <a:extLst>
              <a:ext uri="{28A0092B-C50C-407E-A947-70E740481C1C}">
                <a14:useLocalDpi xmlns:a14="http://schemas.microsoft.com/office/drawing/2010/main" val="0"/>
              </a:ext>
            </a:extLst>
          </a:blip>
          <a:srcRect l="9998" t="12505" r="24594"/>
          <a:stretch>
            <a:fillRect/>
          </a:stretch>
        </p:blipFill>
        <p:spPr bwMode="auto">
          <a:xfrm>
            <a:off x="7391400" y="2356147"/>
            <a:ext cx="609600" cy="611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2"/>
          <p:cNvPicPr>
            <a:picLocks noChangeAspect="1"/>
          </p:cNvPicPr>
          <p:nvPr/>
        </p:nvPicPr>
        <p:blipFill>
          <a:blip r:embed="rId3">
            <a:extLst>
              <a:ext uri="{28A0092B-C50C-407E-A947-70E740481C1C}">
                <a14:useLocalDpi xmlns:a14="http://schemas.microsoft.com/office/drawing/2010/main" val="0"/>
              </a:ext>
            </a:extLst>
          </a:blip>
          <a:srcRect l="9998" t="12505" r="24594"/>
          <a:stretch>
            <a:fillRect/>
          </a:stretch>
        </p:blipFill>
        <p:spPr bwMode="auto">
          <a:xfrm>
            <a:off x="7010400" y="2965747"/>
            <a:ext cx="609600" cy="611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3"/>
          <p:cNvPicPr>
            <a:picLocks noChangeAspect="1"/>
          </p:cNvPicPr>
          <p:nvPr/>
        </p:nvPicPr>
        <p:blipFill>
          <a:blip r:embed="rId3">
            <a:extLst>
              <a:ext uri="{28A0092B-C50C-407E-A947-70E740481C1C}">
                <a14:useLocalDpi xmlns:a14="http://schemas.microsoft.com/office/drawing/2010/main" val="0"/>
              </a:ext>
            </a:extLst>
          </a:blip>
          <a:srcRect l="9998" t="12505" r="24594"/>
          <a:stretch>
            <a:fillRect/>
          </a:stretch>
        </p:blipFill>
        <p:spPr bwMode="auto">
          <a:xfrm>
            <a:off x="7924800" y="3043535"/>
            <a:ext cx="609600" cy="611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86000" y="4110335"/>
            <a:ext cx="1620838" cy="152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5"/>
          <p:cNvPicPr>
            <a:picLocks noChangeAspect="1"/>
          </p:cNvPicPr>
          <p:nvPr/>
        </p:nvPicPr>
        <p:blipFill rotWithShape="1">
          <a:blip r:embed="rId5"/>
          <a:srcRect t="37644" r="70732" b="12309"/>
          <a:stretch/>
        </p:blipFill>
        <p:spPr>
          <a:xfrm>
            <a:off x="1828800" y="5024735"/>
            <a:ext cx="641493" cy="622060"/>
          </a:xfrm>
          <a:prstGeom prst="ellipse">
            <a:avLst/>
          </a:prstGeom>
        </p:spPr>
      </p:pic>
    </p:spTree>
    <p:extLst>
      <p:ext uri="{BB962C8B-B14F-4D97-AF65-F5344CB8AC3E}">
        <p14:creationId xmlns:p14="http://schemas.microsoft.com/office/powerpoint/2010/main" val="1736099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578" name="Group 8"/>
          <p:cNvGrpSpPr>
            <a:grpSpLocks/>
          </p:cNvGrpSpPr>
          <p:nvPr/>
        </p:nvGrpSpPr>
        <p:grpSpPr bwMode="auto">
          <a:xfrm>
            <a:off x="1293570" y="1684337"/>
            <a:ext cx="6705600" cy="4572000"/>
            <a:chOff x="1371600" y="2209800"/>
            <a:chExt cx="4648200" cy="2971800"/>
          </a:xfrm>
        </p:grpSpPr>
        <p:cxnSp>
          <p:nvCxnSpPr>
            <p:cNvPr id="24596" name="Straight Connector 4"/>
            <p:cNvCxnSpPr>
              <a:cxnSpLocks noChangeShapeType="1"/>
            </p:cNvCxnSpPr>
            <p:nvPr/>
          </p:nvCxnSpPr>
          <p:spPr bwMode="auto">
            <a:xfrm>
              <a:off x="1600200" y="2209800"/>
              <a:ext cx="0" cy="29718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4597" name="Straight Connector 5"/>
            <p:cNvCxnSpPr>
              <a:cxnSpLocks noChangeShapeType="1"/>
            </p:cNvCxnSpPr>
            <p:nvPr/>
          </p:nvCxnSpPr>
          <p:spPr bwMode="auto">
            <a:xfrm flipH="1">
              <a:off x="1371600" y="4953000"/>
              <a:ext cx="46482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grpSp>
      <p:sp>
        <p:nvSpPr>
          <p:cNvPr id="24579" name="TextBox 9"/>
          <p:cNvSpPr txBox="1">
            <a:spLocks noChangeArrowheads="1"/>
          </p:cNvSpPr>
          <p:nvPr/>
        </p:nvSpPr>
        <p:spPr bwMode="auto">
          <a:xfrm>
            <a:off x="2438400" y="6027737"/>
            <a:ext cx="495483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r>
              <a:rPr lang="en-US" dirty="0">
                <a:latin typeface="Arial"/>
                <a:cs typeface="Arial"/>
              </a:rPr>
              <a:t>Length of reproductive life (years)</a:t>
            </a:r>
          </a:p>
        </p:txBody>
      </p:sp>
      <p:sp>
        <p:nvSpPr>
          <p:cNvPr id="24580" name="TextBox 10"/>
          <p:cNvSpPr txBox="1">
            <a:spLocks noChangeArrowheads="1"/>
          </p:cNvSpPr>
          <p:nvPr/>
        </p:nvSpPr>
        <p:spPr bwMode="auto">
          <a:xfrm rot="-5400000">
            <a:off x="-723348" y="3548855"/>
            <a:ext cx="3733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r>
              <a:rPr lang="en-US">
                <a:latin typeface="Arial"/>
                <a:cs typeface="Arial"/>
              </a:rPr>
              <a:t>Offspring per year</a:t>
            </a:r>
          </a:p>
        </p:txBody>
      </p:sp>
      <p:grpSp>
        <p:nvGrpSpPr>
          <p:cNvPr id="24581" name="Group 17"/>
          <p:cNvGrpSpPr>
            <a:grpSpLocks/>
          </p:cNvGrpSpPr>
          <p:nvPr/>
        </p:nvGrpSpPr>
        <p:grpSpPr bwMode="auto">
          <a:xfrm>
            <a:off x="1750770" y="1760537"/>
            <a:ext cx="6324600" cy="4114800"/>
            <a:chOff x="1219200" y="1600200"/>
            <a:chExt cx="6324600" cy="4114800"/>
          </a:xfrm>
        </p:grpSpPr>
        <p:cxnSp>
          <p:nvCxnSpPr>
            <p:cNvPr id="13" name="Straight Connector 12"/>
            <p:cNvCxnSpPr/>
            <p:nvPr/>
          </p:nvCxnSpPr>
          <p:spPr bwMode="auto">
            <a:xfrm>
              <a:off x="4191000" y="1600200"/>
              <a:ext cx="0" cy="4114800"/>
            </a:xfrm>
            <a:prstGeom prst="line">
              <a:avLst/>
            </a:prstGeom>
            <a:solidFill>
              <a:schemeClr val="accent1"/>
            </a:solidFill>
            <a:ln w="9525" cap="flat" cmpd="sng" algn="ctr">
              <a:solidFill>
                <a:schemeClr val="tx1">
                  <a:lumMod val="50000"/>
                  <a:lumOff val="50000"/>
                </a:schemeClr>
              </a:solidFill>
              <a:prstDash val="dash"/>
              <a:round/>
              <a:headEnd type="none" w="med" len="med"/>
              <a:tailEnd type="none" w="med" len="med"/>
            </a:ln>
            <a:effectLst/>
          </p:spPr>
        </p:cxnSp>
        <p:cxnSp>
          <p:nvCxnSpPr>
            <p:cNvPr id="14" name="Straight Connector 13"/>
            <p:cNvCxnSpPr/>
            <p:nvPr/>
          </p:nvCxnSpPr>
          <p:spPr bwMode="auto">
            <a:xfrm>
              <a:off x="1219200" y="3581400"/>
              <a:ext cx="6324600" cy="0"/>
            </a:xfrm>
            <a:prstGeom prst="line">
              <a:avLst/>
            </a:prstGeom>
            <a:solidFill>
              <a:schemeClr val="accent1"/>
            </a:solidFill>
            <a:ln w="9525" cap="flat" cmpd="sng" algn="ctr">
              <a:solidFill>
                <a:schemeClr val="tx1">
                  <a:lumMod val="50000"/>
                  <a:lumOff val="50000"/>
                </a:schemeClr>
              </a:solidFill>
              <a:prstDash val="dash"/>
              <a:round/>
              <a:headEnd type="none" w="med" len="med"/>
              <a:tailEnd type="none" w="med" len="med"/>
            </a:ln>
            <a:effectLst/>
          </p:spPr>
        </p:cxnSp>
      </p:grpSp>
      <p:cxnSp>
        <p:nvCxnSpPr>
          <p:cNvPr id="8" name="Straight Connector 7"/>
          <p:cNvCxnSpPr/>
          <p:nvPr/>
        </p:nvCxnSpPr>
        <p:spPr bwMode="auto">
          <a:xfrm>
            <a:off x="2360370" y="1608137"/>
            <a:ext cx="4419600" cy="4038600"/>
          </a:xfrm>
          <a:prstGeom prst="line">
            <a:avLst/>
          </a:prstGeom>
          <a:solidFill>
            <a:schemeClr val="accent1"/>
          </a:solidFill>
          <a:ln w="38100" cap="flat" cmpd="sng" algn="ctr">
            <a:solidFill>
              <a:schemeClr val="accent2">
                <a:lumMod val="60000"/>
                <a:lumOff val="40000"/>
              </a:schemeClr>
            </a:solidFill>
            <a:prstDash val="solid"/>
            <a:round/>
            <a:headEnd type="none" w="med" len="med"/>
            <a:tailEnd type="none" w="med" len="med"/>
          </a:ln>
          <a:effectLst/>
        </p:spPr>
      </p:cxnSp>
      <p:sp>
        <p:nvSpPr>
          <p:cNvPr id="12" name="Rectangle 11"/>
          <p:cNvSpPr/>
          <p:nvPr/>
        </p:nvSpPr>
        <p:spPr>
          <a:xfrm>
            <a:off x="6646379" y="5037137"/>
            <a:ext cx="1735621" cy="461665"/>
          </a:xfrm>
          <a:prstGeom prst="rect">
            <a:avLst/>
          </a:prstGeom>
        </p:spPr>
        <p:txBody>
          <a:bodyPr wrap="none">
            <a:spAutoFit/>
          </a:bodyPr>
          <a:lstStyle/>
          <a:p>
            <a:pPr>
              <a:defRPr/>
            </a:pPr>
            <a:r>
              <a:rPr lang="en-US" dirty="0">
                <a:solidFill>
                  <a:schemeClr val="accent2">
                    <a:lumMod val="60000"/>
                    <a:lumOff val="40000"/>
                  </a:schemeClr>
                </a:solidFill>
                <a:latin typeface="Arial"/>
                <a:cs typeface="Arial"/>
              </a:rPr>
              <a:t>R</a:t>
            </a:r>
            <a:r>
              <a:rPr lang="en-US" baseline="-25000" dirty="0">
                <a:solidFill>
                  <a:schemeClr val="accent2">
                    <a:lumMod val="60000"/>
                    <a:lumOff val="40000"/>
                  </a:schemeClr>
                </a:solidFill>
                <a:latin typeface="Arial"/>
                <a:cs typeface="Arial"/>
              </a:rPr>
              <a:t>o</a:t>
            </a:r>
            <a:r>
              <a:rPr lang="en-US" dirty="0">
                <a:solidFill>
                  <a:schemeClr val="accent2">
                    <a:lumMod val="60000"/>
                    <a:lumOff val="40000"/>
                  </a:schemeClr>
                </a:solidFill>
                <a:latin typeface="Arial"/>
                <a:cs typeface="Arial"/>
              </a:rPr>
              <a:t>  Isocline</a:t>
            </a:r>
          </a:p>
        </p:txBody>
      </p:sp>
      <p:sp>
        <p:nvSpPr>
          <p:cNvPr id="23" name="Right Arrow 22"/>
          <p:cNvSpPr>
            <a:spLocks noChangeArrowheads="1"/>
          </p:cNvSpPr>
          <p:nvPr/>
        </p:nvSpPr>
        <p:spPr bwMode="auto">
          <a:xfrm rot="8591174">
            <a:off x="3897070" y="3886200"/>
            <a:ext cx="812800" cy="330200"/>
          </a:xfrm>
          <a:prstGeom prst="rightArrow">
            <a:avLst>
              <a:gd name="adj1" fmla="val 50000"/>
              <a:gd name="adj2" fmla="val 50074"/>
            </a:avLst>
          </a:prstGeom>
          <a:solidFill>
            <a:schemeClr val="accent1"/>
          </a:solidFill>
          <a:ln w="9525">
            <a:solidFill>
              <a:schemeClr val="tx1"/>
            </a:solidFill>
            <a:round/>
            <a:headEnd/>
            <a:tailEnd/>
          </a:ln>
        </p:spPr>
        <p:txBody>
          <a:bodyPr/>
          <a:lstStyle/>
          <a:p>
            <a:endParaRPr lang="en-US">
              <a:latin typeface="Arial"/>
              <a:cs typeface="Arial"/>
            </a:endParaRPr>
          </a:p>
        </p:txBody>
      </p:sp>
      <p:sp>
        <p:nvSpPr>
          <p:cNvPr id="24" name="TextBox 23"/>
          <p:cNvSpPr txBox="1">
            <a:spLocks noChangeArrowheads="1"/>
          </p:cNvSpPr>
          <p:nvPr/>
        </p:nvSpPr>
        <p:spPr bwMode="auto">
          <a:xfrm>
            <a:off x="1979370" y="3741737"/>
            <a:ext cx="21336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r>
              <a:rPr lang="en-US">
                <a:latin typeface="Arial"/>
                <a:cs typeface="Arial"/>
              </a:rPr>
              <a:t>Decreasing Ro</a:t>
            </a:r>
          </a:p>
        </p:txBody>
      </p:sp>
      <p:sp>
        <p:nvSpPr>
          <p:cNvPr id="24593" name="TextBox 16"/>
          <p:cNvSpPr txBox="1">
            <a:spLocks noChangeArrowheads="1"/>
          </p:cNvSpPr>
          <p:nvPr/>
        </p:nvSpPr>
        <p:spPr bwMode="auto">
          <a:xfrm>
            <a:off x="1981200" y="4800600"/>
            <a:ext cx="2209977" cy="461815"/>
          </a:xfrm>
          <a:prstGeom prst="rect">
            <a:avLst/>
          </a:prstGeom>
          <a:solidFill>
            <a:srgbClr val="FF0000"/>
          </a:solidFill>
          <a:ln>
            <a:noFill/>
          </a:ln>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r>
              <a:rPr lang="en-US" dirty="0">
                <a:latin typeface="Arial"/>
                <a:cs typeface="Arial"/>
              </a:rPr>
              <a:t>EXTINCTION</a:t>
            </a:r>
          </a:p>
        </p:txBody>
      </p:sp>
      <p:sp>
        <p:nvSpPr>
          <p:cNvPr id="25" name="Title 1"/>
          <p:cNvSpPr txBox="1">
            <a:spLocks/>
          </p:cNvSpPr>
          <p:nvPr/>
        </p:nvSpPr>
        <p:spPr bwMode="auto">
          <a:xfrm>
            <a:off x="533400" y="76200"/>
            <a:ext cx="8305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36" charset="-128"/>
                <a:cs typeface="ＭＳ Ｐゴシック" pitchFamily="36" charset="-128"/>
              </a:defRPr>
            </a:lvl1pPr>
            <a:lvl2pPr algn="ctr" rtl="0" eaLnBrk="0" fontAlgn="base" hangingPunct="0">
              <a:spcBef>
                <a:spcPct val="0"/>
              </a:spcBef>
              <a:spcAft>
                <a:spcPct val="0"/>
              </a:spcAft>
              <a:defRPr sz="4400">
                <a:solidFill>
                  <a:schemeClr val="tx2"/>
                </a:solidFill>
                <a:latin typeface="Times" pitchFamily="36" charset="0"/>
                <a:ea typeface="ＭＳ Ｐゴシック" pitchFamily="36" charset="-128"/>
                <a:cs typeface="ＭＳ Ｐゴシック" pitchFamily="36" charset="-128"/>
              </a:defRPr>
            </a:lvl2pPr>
            <a:lvl3pPr algn="ctr" rtl="0" eaLnBrk="0" fontAlgn="base" hangingPunct="0">
              <a:spcBef>
                <a:spcPct val="0"/>
              </a:spcBef>
              <a:spcAft>
                <a:spcPct val="0"/>
              </a:spcAft>
              <a:defRPr sz="4400">
                <a:solidFill>
                  <a:schemeClr val="tx2"/>
                </a:solidFill>
                <a:latin typeface="Times" pitchFamily="36" charset="0"/>
                <a:ea typeface="ＭＳ Ｐゴシック" pitchFamily="36" charset="-128"/>
                <a:cs typeface="ＭＳ Ｐゴシック" pitchFamily="36" charset="-128"/>
              </a:defRPr>
            </a:lvl3pPr>
            <a:lvl4pPr algn="ctr" rtl="0" eaLnBrk="0" fontAlgn="base" hangingPunct="0">
              <a:spcBef>
                <a:spcPct val="0"/>
              </a:spcBef>
              <a:spcAft>
                <a:spcPct val="0"/>
              </a:spcAft>
              <a:defRPr sz="4400">
                <a:solidFill>
                  <a:schemeClr val="tx2"/>
                </a:solidFill>
                <a:latin typeface="Times" pitchFamily="36" charset="0"/>
                <a:ea typeface="ＭＳ Ｐゴシック" pitchFamily="36" charset="-128"/>
                <a:cs typeface="ＭＳ Ｐゴシック" pitchFamily="36" charset="-128"/>
              </a:defRPr>
            </a:lvl4pPr>
            <a:lvl5pPr algn="ctr" rtl="0" eaLnBrk="0" fontAlgn="base" hangingPunct="0">
              <a:spcBef>
                <a:spcPct val="0"/>
              </a:spcBef>
              <a:spcAft>
                <a:spcPct val="0"/>
              </a:spcAft>
              <a:defRPr sz="4400">
                <a:solidFill>
                  <a:schemeClr val="tx2"/>
                </a:solidFill>
                <a:latin typeface="Times" pitchFamily="36" charset="0"/>
                <a:ea typeface="ＭＳ Ｐゴシック" pitchFamily="36" charset="-128"/>
                <a:cs typeface="ＭＳ Ｐゴシック" pitchFamily="36" charset="-128"/>
              </a:defRPr>
            </a:lvl5pPr>
            <a:lvl6pPr marL="457200" algn="ctr" rtl="0" fontAlgn="base">
              <a:spcBef>
                <a:spcPct val="0"/>
              </a:spcBef>
              <a:spcAft>
                <a:spcPct val="0"/>
              </a:spcAft>
              <a:defRPr sz="4400">
                <a:solidFill>
                  <a:schemeClr val="tx2"/>
                </a:solidFill>
                <a:latin typeface="Times" pitchFamily="36" charset="0"/>
              </a:defRPr>
            </a:lvl6pPr>
            <a:lvl7pPr marL="914400" algn="ctr" rtl="0" fontAlgn="base">
              <a:spcBef>
                <a:spcPct val="0"/>
              </a:spcBef>
              <a:spcAft>
                <a:spcPct val="0"/>
              </a:spcAft>
              <a:defRPr sz="4400">
                <a:solidFill>
                  <a:schemeClr val="tx2"/>
                </a:solidFill>
                <a:latin typeface="Times" pitchFamily="36" charset="0"/>
              </a:defRPr>
            </a:lvl7pPr>
            <a:lvl8pPr marL="1371600" algn="ctr" rtl="0" fontAlgn="base">
              <a:spcBef>
                <a:spcPct val="0"/>
              </a:spcBef>
              <a:spcAft>
                <a:spcPct val="0"/>
              </a:spcAft>
              <a:defRPr sz="4400">
                <a:solidFill>
                  <a:schemeClr val="tx2"/>
                </a:solidFill>
                <a:latin typeface="Times" pitchFamily="36" charset="0"/>
              </a:defRPr>
            </a:lvl8pPr>
            <a:lvl9pPr marL="1828800" algn="ctr" rtl="0" fontAlgn="base">
              <a:spcBef>
                <a:spcPct val="0"/>
              </a:spcBef>
              <a:spcAft>
                <a:spcPct val="0"/>
              </a:spcAft>
              <a:defRPr sz="4400">
                <a:solidFill>
                  <a:schemeClr val="tx2"/>
                </a:solidFill>
                <a:latin typeface="Times" pitchFamily="36" charset="0"/>
              </a:defRPr>
            </a:lvl9pPr>
          </a:lstStyle>
          <a:p>
            <a:pPr algn="l"/>
            <a:r>
              <a:rPr lang="en-US" sz="2400" dirty="0" smtClean="0">
                <a:latin typeface="Arial"/>
                <a:ea typeface="ＭＳ Ｐゴシック" charset="0"/>
                <a:cs typeface="Arial"/>
              </a:rPr>
              <a:t>It is easy to see that species with short life-spans, but also low reproduction are more likely to go extinct.  R</a:t>
            </a:r>
            <a:r>
              <a:rPr lang="en-US" sz="2400" baseline="-25000" dirty="0" smtClean="0">
                <a:latin typeface="Arial"/>
                <a:ea typeface="ＭＳ Ｐゴシック" charset="0"/>
                <a:cs typeface="Arial"/>
              </a:rPr>
              <a:t>0</a:t>
            </a:r>
            <a:r>
              <a:rPr lang="en-US" sz="2400" dirty="0" smtClean="0">
                <a:latin typeface="Arial"/>
                <a:ea typeface="ＭＳ Ｐゴシック" charset="0"/>
                <a:cs typeface="Arial"/>
              </a:rPr>
              <a:t> &lt; 0.</a:t>
            </a:r>
            <a:endParaRPr lang="en-US" sz="2400" dirty="0">
              <a:latin typeface="Arial"/>
              <a:ea typeface="ＭＳ Ｐゴシック" charset="0"/>
              <a:cs typeface="Arial"/>
            </a:endParaRPr>
          </a:p>
        </p:txBody>
      </p:sp>
    </p:spTree>
    <p:extLst>
      <p:ext uri="{BB962C8B-B14F-4D97-AF65-F5344CB8AC3E}">
        <p14:creationId xmlns:p14="http://schemas.microsoft.com/office/powerpoint/2010/main" val="81609480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578" name="Group 8"/>
          <p:cNvGrpSpPr>
            <a:grpSpLocks/>
          </p:cNvGrpSpPr>
          <p:nvPr/>
        </p:nvGrpSpPr>
        <p:grpSpPr bwMode="auto">
          <a:xfrm>
            <a:off x="1293570" y="1684337"/>
            <a:ext cx="6705600" cy="4572000"/>
            <a:chOff x="1371600" y="2209800"/>
            <a:chExt cx="4648200" cy="2971800"/>
          </a:xfrm>
        </p:grpSpPr>
        <p:cxnSp>
          <p:nvCxnSpPr>
            <p:cNvPr id="24596" name="Straight Connector 4"/>
            <p:cNvCxnSpPr>
              <a:cxnSpLocks noChangeShapeType="1"/>
            </p:cNvCxnSpPr>
            <p:nvPr/>
          </p:nvCxnSpPr>
          <p:spPr bwMode="auto">
            <a:xfrm>
              <a:off x="1600200" y="2209800"/>
              <a:ext cx="0" cy="29718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4597" name="Straight Connector 5"/>
            <p:cNvCxnSpPr>
              <a:cxnSpLocks noChangeShapeType="1"/>
            </p:cNvCxnSpPr>
            <p:nvPr/>
          </p:nvCxnSpPr>
          <p:spPr bwMode="auto">
            <a:xfrm flipH="1">
              <a:off x="1371600" y="4953000"/>
              <a:ext cx="46482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grpSp>
      <p:sp>
        <p:nvSpPr>
          <p:cNvPr id="24579" name="TextBox 9"/>
          <p:cNvSpPr txBox="1">
            <a:spLocks noChangeArrowheads="1"/>
          </p:cNvSpPr>
          <p:nvPr/>
        </p:nvSpPr>
        <p:spPr bwMode="auto">
          <a:xfrm>
            <a:off x="2438400" y="6027737"/>
            <a:ext cx="495483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r>
              <a:rPr lang="en-US" dirty="0">
                <a:latin typeface="Arial"/>
                <a:cs typeface="Arial"/>
              </a:rPr>
              <a:t>Length of reproductive life (years)</a:t>
            </a:r>
          </a:p>
        </p:txBody>
      </p:sp>
      <p:sp>
        <p:nvSpPr>
          <p:cNvPr id="24580" name="TextBox 10"/>
          <p:cNvSpPr txBox="1">
            <a:spLocks noChangeArrowheads="1"/>
          </p:cNvSpPr>
          <p:nvPr/>
        </p:nvSpPr>
        <p:spPr bwMode="auto">
          <a:xfrm rot="-5400000">
            <a:off x="-723348" y="3548855"/>
            <a:ext cx="3733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r>
              <a:rPr lang="en-US">
                <a:latin typeface="Arial"/>
                <a:cs typeface="Arial"/>
              </a:rPr>
              <a:t>Offspring per year</a:t>
            </a:r>
          </a:p>
        </p:txBody>
      </p:sp>
      <p:grpSp>
        <p:nvGrpSpPr>
          <p:cNvPr id="24581" name="Group 17"/>
          <p:cNvGrpSpPr>
            <a:grpSpLocks/>
          </p:cNvGrpSpPr>
          <p:nvPr/>
        </p:nvGrpSpPr>
        <p:grpSpPr bwMode="auto">
          <a:xfrm>
            <a:off x="1750770" y="1760537"/>
            <a:ext cx="6324600" cy="4114800"/>
            <a:chOff x="1219200" y="1600200"/>
            <a:chExt cx="6324600" cy="4114800"/>
          </a:xfrm>
        </p:grpSpPr>
        <p:cxnSp>
          <p:nvCxnSpPr>
            <p:cNvPr id="13" name="Straight Connector 12"/>
            <p:cNvCxnSpPr/>
            <p:nvPr/>
          </p:nvCxnSpPr>
          <p:spPr bwMode="auto">
            <a:xfrm>
              <a:off x="4191000" y="1600200"/>
              <a:ext cx="0" cy="4114800"/>
            </a:xfrm>
            <a:prstGeom prst="line">
              <a:avLst/>
            </a:prstGeom>
            <a:solidFill>
              <a:schemeClr val="accent1"/>
            </a:solidFill>
            <a:ln w="9525" cap="flat" cmpd="sng" algn="ctr">
              <a:solidFill>
                <a:schemeClr val="tx1">
                  <a:lumMod val="50000"/>
                  <a:lumOff val="50000"/>
                </a:schemeClr>
              </a:solidFill>
              <a:prstDash val="dash"/>
              <a:round/>
              <a:headEnd type="none" w="med" len="med"/>
              <a:tailEnd type="none" w="med" len="med"/>
            </a:ln>
            <a:effectLst/>
          </p:spPr>
        </p:cxnSp>
        <p:cxnSp>
          <p:nvCxnSpPr>
            <p:cNvPr id="14" name="Straight Connector 13"/>
            <p:cNvCxnSpPr/>
            <p:nvPr/>
          </p:nvCxnSpPr>
          <p:spPr bwMode="auto">
            <a:xfrm>
              <a:off x="1219200" y="3581400"/>
              <a:ext cx="6324600" cy="0"/>
            </a:xfrm>
            <a:prstGeom prst="line">
              <a:avLst/>
            </a:prstGeom>
            <a:solidFill>
              <a:schemeClr val="accent1"/>
            </a:solidFill>
            <a:ln w="9525" cap="flat" cmpd="sng" algn="ctr">
              <a:solidFill>
                <a:schemeClr val="tx1">
                  <a:lumMod val="50000"/>
                  <a:lumOff val="50000"/>
                </a:schemeClr>
              </a:solidFill>
              <a:prstDash val="dash"/>
              <a:round/>
              <a:headEnd type="none" w="med" len="med"/>
              <a:tailEnd type="none" w="med" len="med"/>
            </a:ln>
            <a:effectLst/>
          </p:spPr>
        </p:cxnSp>
      </p:grpSp>
      <p:cxnSp>
        <p:nvCxnSpPr>
          <p:cNvPr id="8" name="Straight Connector 7"/>
          <p:cNvCxnSpPr/>
          <p:nvPr/>
        </p:nvCxnSpPr>
        <p:spPr bwMode="auto">
          <a:xfrm>
            <a:off x="2360370" y="1608137"/>
            <a:ext cx="4419600" cy="4038600"/>
          </a:xfrm>
          <a:prstGeom prst="line">
            <a:avLst/>
          </a:prstGeom>
          <a:solidFill>
            <a:schemeClr val="accent1"/>
          </a:solidFill>
          <a:ln w="38100" cap="flat" cmpd="sng" algn="ctr">
            <a:solidFill>
              <a:schemeClr val="accent2">
                <a:lumMod val="60000"/>
                <a:lumOff val="40000"/>
              </a:schemeClr>
            </a:solidFill>
            <a:prstDash val="solid"/>
            <a:round/>
            <a:headEnd type="none" w="med" len="med"/>
            <a:tailEnd type="none" w="med" len="med"/>
          </a:ln>
          <a:effectLst/>
        </p:spPr>
      </p:cxnSp>
      <p:sp>
        <p:nvSpPr>
          <p:cNvPr id="12" name="Rectangle 11"/>
          <p:cNvSpPr/>
          <p:nvPr/>
        </p:nvSpPr>
        <p:spPr>
          <a:xfrm>
            <a:off x="6646379" y="5037137"/>
            <a:ext cx="1735621" cy="461665"/>
          </a:xfrm>
          <a:prstGeom prst="rect">
            <a:avLst/>
          </a:prstGeom>
        </p:spPr>
        <p:txBody>
          <a:bodyPr wrap="none">
            <a:spAutoFit/>
          </a:bodyPr>
          <a:lstStyle/>
          <a:p>
            <a:pPr>
              <a:defRPr/>
            </a:pPr>
            <a:r>
              <a:rPr lang="en-US" dirty="0">
                <a:solidFill>
                  <a:schemeClr val="accent2">
                    <a:lumMod val="60000"/>
                    <a:lumOff val="40000"/>
                  </a:schemeClr>
                </a:solidFill>
                <a:latin typeface="Arial"/>
                <a:cs typeface="Arial"/>
              </a:rPr>
              <a:t>R</a:t>
            </a:r>
            <a:r>
              <a:rPr lang="en-US" baseline="-25000" dirty="0">
                <a:solidFill>
                  <a:schemeClr val="accent2">
                    <a:lumMod val="60000"/>
                    <a:lumOff val="40000"/>
                  </a:schemeClr>
                </a:solidFill>
                <a:latin typeface="Arial"/>
                <a:cs typeface="Arial"/>
              </a:rPr>
              <a:t>o</a:t>
            </a:r>
            <a:r>
              <a:rPr lang="en-US" dirty="0">
                <a:solidFill>
                  <a:schemeClr val="accent2">
                    <a:lumMod val="60000"/>
                    <a:lumOff val="40000"/>
                  </a:schemeClr>
                </a:solidFill>
                <a:latin typeface="Arial"/>
                <a:cs typeface="Arial"/>
              </a:rPr>
              <a:t>  Isocline</a:t>
            </a:r>
          </a:p>
        </p:txBody>
      </p:sp>
      <p:sp>
        <p:nvSpPr>
          <p:cNvPr id="15" name="Right Arrow 14"/>
          <p:cNvSpPr>
            <a:spLocks noChangeArrowheads="1"/>
          </p:cNvSpPr>
          <p:nvPr/>
        </p:nvSpPr>
        <p:spPr bwMode="auto">
          <a:xfrm rot="-2113242">
            <a:off x="4735270" y="3282950"/>
            <a:ext cx="812800" cy="331787"/>
          </a:xfrm>
          <a:prstGeom prst="rightArrow">
            <a:avLst>
              <a:gd name="adj1" fmla="val 50000"/>
              <a:gd name="adj2" fmla="val 49835"/>
            </a:avLst>
          </a:prstGeom>
          <a:solidFill>
            <a:schemeClr val="accent1"/>
          </a:solidFill>
          <a:ln w="9525">
            <a:solidFill>
              <a:schemeClr val="tx1"/>
            </a:solidFill>
            <a:round/>
            <a:headEnd/>
            <a:tailEnd/>
          </a:ln>
        </p:spPr>
        <p:txBody>
          <a:bodyPr/>
          <a:lstStyle/>
          <a:p>
            <a:endParaRPr lang="en-US">
              <a:latin typeface="Arial"/>
              <a:cs typeface="Arial"/>
            </a:endParaRPr>
          </a:p>
        </p:txBody>
      </p:sp>
      <p:sp>
        <p:nvSpPr>
          <p:cNvPr id="16" name="TextBox 15"/>
          <p:cNvSpPr txBox="1">
            <a:spLocks noChangeArrowheads="1"/>
          </p:cNvSpPr>
          <p:nvPr/>
        </p:nvSpPr>
        <p:spPr bwMode="auto">
          <a:xfrm>
            <a:off x="5484570" y="3055937"/>
            <a:ext cx="2133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r>
              <a:rPr lang="en-US">
                <a:latin typeface="Arial"/>
                <a:cs typeface="Arial"/>
              </a:rPr>
              <a:t>Increasing Ro</a:t>
            </a:r>
          </a:p>
        </p:txBody>
      </p:sp>
      <p:sp>
        <p:nvSpPr>
          <p:cNvPr id="25" name="Title 1"/>
          <p:cNvSpPr txBox="1">
            <a:spLocks/>
          </p:cNvSpPr>
          <p:nvPr/>
        </p:nvSpPr>
        <p:spPr bwMode="auto">
          <a:xfrm>
            <a:off x="381000" y="76200"/>
            <a:ext cx="8458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36" charset="-128"/>
                <a:cs typeface="ＭＳ Ｐゴシック" pitchFamily="36" charset="-128"/>
              </a:defRPr>
            </a:lvl1pPr>
            <a:lvl2pPr algn="ctr" rtl="0" eaLnBrk="0" fontAlgn="base" hangingPunct="0">
              <a:spcBef>
                <a:spcPct val="0"/>
              </a:spcBef>
              <a:spcAft>
                <a:spcPct val="0"/>
              </a:spcAft>
              <a:defRPr sz="4400">
                <a:solidFill>
                  <a:schemeClr val="tx2"/>
                </a:solidFill>
                <a:latin typeface="Times" pitchFamily="36" charset="0"/>
                <a:ea typeface="ＭＳ Ｐゴシック" pitchFamily="36" charset="-128"/>
                <a:cs typeface="ＭＳ Ｐゴシック" pitchFamily="36" charset="-128"/>
              </a:defRPr>
            </a:lvl2pPr>
            <a:lvl3pPr algn="ctr" rtl="0" eaLnBrk="0" fontAlgn="base" hangingPunct="0">
              <a:spcBef>
                <a:spcPct val="0"/>
              </a:spcBef>
              <a:spcAft>
                <a:spcPct val="0"/>
              </a:spcAft>
              <a:defRPr sz="4400">
                <a:solidFill>
                  <a:schemeClr val="tx2"/>
                </a:solidFill>
                <a:latin typeface="Times" pitchFamily="36" charset="0"/>
                <a:ea typeface="ＭＳ Ｐゴシック" pitchFamily="36" charset="-128"/>
                <a:cs typeface="ＭＳ Ｐゴシック" pitchFamily="36" charset="-128"/>
              </a:defRPr>
            </a:lvl3pPr>
            <a:lvl4pPr algn="ctr" rtl="0" eaLnBrk="0" fontAlgn="base" hangingPunct="0">
              <a:spcBef>
                <a:spcPct val="0"/>
              </a:spcBef>
              <a:spcAft>
                <a:spcPct val="0"/>
              </a:spcAft>
              <a:defRPr sz="4400">
                <a:solidFill>
                  <a:schemeClr val="tx2"/>
                </a:solidFill>
                <a:latin typeface="Times" pitchFamily="36" charset="0"/>
                <a:ea typeface="ＭＳ Ｐゴシック" pitchFamily="36" charset="-128"/>
                <a:cs typeface="ＭＳ Ｐゴシック" pitchFamily="36" charset="-128"/>
              </a:defRPr>
            </a:lvl4pPr>
            <a:lvl5pPr algn="ctr" rtl="0" eaLnBrk="0" fontAlgn="base" hangingPunct="0">
              <a:spcBef>
                <a:spcPct val="0"/>
              </a:spcBef>
              <a:spcAft>
                <a:spcPct val="0"/>
              </a:spcAft>
              <a:defRPr sz="4400">
                <a:solidFill>
                  <a:schemeClr val="tx2"/>
                </a:solidFill>
                <a:latin typeface="Times" pitchFamily="36" charset="0"/>
                <a:ea typeface="ＭＳ Ｐゴシック" pitchFamily="36" charset="-128"/>
                <a:cs typeface="ＭＳ Ｐゴシック" pitchFamily="36" charset="-128"/>
              </a:defRPr>
            </a:lvl5pPr>
            <a:lvl6pPr marL="457200" algn="ctr" rtl="0" fontAlgn="base">
              <a:spcBef>
                <a:spcPct val="0"/>
              </a:spcBef>
              <a:spcAft>
                <a:spcPct val="0"/>
              </a:spcAft>
              <a:defRPr sz="4400">
                <a:solidFill>
                  <a:schemeClr val="tx2"/>
                </a:solidFill>
                <a:latin typeface="Times" pitchFamily="36" charset="0"/>
              </a:defRPr>
            </a:lvl6pPr>
            <a:lvl7pPr marL="914400" algn="ctr" rtl="0" fontAlgn="base">
              <a:spcBef>
                <a:spcPct val="0"/>
              </a:spcBef>
              <a:spcAft>
                <a:spcPct val="0"/>
              </a:spcAft>
              <a:defRPr sz="4400">
                <a:solidFill>
                  <a:schemeClr val="tx2"/>
                </a:solidFill>
                <a:latin typeface="Times" pitchFamily="36" charset="0"/>
              </a:defRPr>
            </a:lvl7pPr>
            <a:lvl8pPr marL="1371600" algn="ctr" rtl="0" fontAlgn="base">
              <a:spcBef>
                <a:spcPct val="0"/>
              </a:spcBef>
              <a:spcAft>
                <a:spcPct val="0"/>
              </a:spcAft>
              <a:defRPr sz="4400">
                <a:solidFill>
                  <a:schemeClr val="tx2"/>
                </a:solidFill>
                <a:latin typeface="Times" pitchFamily="36" charset="0"/>
              </a:defRPr>
            </a:lvl8pPr>
            <a:lvl9pPr marL="1828800" algn="ctr" rtl="0" fontAlgn="base">
              <a:spcBef>
                <a:spcPct val="0"/>
              </a:spcBef>
              <a:spcAft>
                <a:spcPct val="0"/>
              </a:spcAft>
              <a:defRPr sz="4400">
                <a:solidFill>
                  <a:schemeClr val="tx2"/>
                </a:solidFill>
                <a:latin typeface="Times" pitchFamily="36" charset="0"/>
              </a:defRPr>
            </a:lvl9pPr>
          </a:lstStyle>
          <a:p>
            <a:pPr algn="l"/>
            <a:r>
              <a:rPr lang="en-US" sz="2400" dirty="0" smtClean="0">
                <a:latin typeface="Arial"/>
                <a:ea typeface="ＭＳ Ｐゴシック" charset="0"/>
                <a:cs typeface="Arial"/>
              </a:rPr>
              <a:t>But why not be a “super species” that has a long life AND lots of offspring?  Here the problem is insufficient energy.  You can either make babies OR put energy into living longer.</a:t>
            </a:r>
            <a:endParaRPr lang="en-US" sz="2400" dirty="0">
              <a:latin typeface="Arial"/>
              <a:ea typeface="ＭＳ Ｐゴシック" charset="0"/>
              <a:cs typeface="Arial"/>
            </a:endParaRPr>
          </a:p>
        </p:txBody>
      </p:sp>
      <p:sp>
        <p:nvSpPr>
          <p:cNvPr id="29" name="TextBox 16"/>
          <p:cNvSpPr txBox="1">
            <a:spLocks noChangeArrowheads="1"/>
          </p:cNvSpPr>
          <p:nvPr/>
        </p:nvSpPr>
        <p:spPr bwMode="auto">
          <a:xfrm>
            <a:off x="5638800" y="1752600"/>
            <a:ext cx="2438400" cy="830997"/>
          </a:xfrm>
          <a:prstGeom prst="rect">
            <a:avLst/>
          </a:prstGeom>
          <a:solidFill>
            <a:srgbClr val="FF0000"/>
          </a:solidFill>
          <a:ln>
            <a:noFill/>
          </a:ln>
          <a:extLst/>
        </p:spPr>
        <p:txBody>
          <a:bodyPr wrap="squar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r>
              <a:rPr lang="en-US" dirty="0" smtClean="0">
                <a:latin typeface="Arial"/>
                <a:cs typeface="Arial"/>
              </a:rPr>
              <a:t>INSUFFICIENT ENERGY</a:t>
            </a:r>
            <a:endParaRPr lang="en-US" dirty="0">
              <a:latin typeface="Arial"/>
              <a:cs typeface="Arial"/>
            </a:endParaRPr>
          </a:p>
        </p:txBody>
      </p:sp>
    </p:spTree>
    <p:extLst>
      <p:ext uri="{BB962C8B-B14F-4D97-AF65-F5344CB8AC3E}">
        <p14:creationId xmlns:p14="http://schemas.microsoft.com/office/powerpoint/2010/main" val="137583526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dissolve">
                                      <p:cBhvr>
                                        <p:cTn id="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1"/>
          <p:cNvSpPr>
            <a:spLocks noGrp="1"/>
          </p:cNvSpPr>
          <p:nvPr>
            <p:ph type="title"/>
          </p:nvPr>
        </p:nvSpPr>
        <p:spPr>
          <a:xfrm>
            <a:off x="762000" y="609600"/>
            <a:ext cx="7467600" cy="685800"/>
          </a:xfrm>
        </p:spPr>
        <p:txBody>
          <a:bodyPr/>
          <a:lstStyle/>
          <a:p>
            <a:pPr algn="l"/>
            <a:r>
              <a:rPr lang="en-US" sz="2400" dirty="0" smtClean="0">
                <a:latin typeface="Arial"/>
                <a:ea typeface="ＭＳ Ｐゴシック" charset="0"/>
                <a:cs typeface="Arial"/>
              </a:rPr>
              <a:t>Similar logic can be used to explain why r and G are constrained, such that increasing r must decrease G.</a:t>
            </a:r>
            <a:endParaRPr lang="en-US" sz="3600" baseline="-25000" dirty="0">
              <a:latin typeface="Arial"/>
              <a:ea typeface="ＭＳ Ｐゴシック" charset="0"/>
              <a:cs typeface="Arial"/>
            </a:endParaRPr>
          </a:p>
        </p:txBody>
      </p:sp>
      <p:sp>
        <p:nvSpPr>
          <p:cNvPr id="31" name="TextBox 30"/>
          <p:cNvSpPr txBox="1">
            <a:spLocks noChangeArrowheads="1"/>
          </p:cNvSpPr>
          <p:nvPr/>
        </p:nvSpPr>
        <p:spPr bwMode="auto">
          <a:xfrm>
            <a:off x="5105400" y="1390472"/>
            <a:ext cx="32004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r>
              <a:rPr lang="en-US" sz="4000" dirty="0" smtClean="0">
                <a:latin typeface="Arial"/>
                <a:cs typeface="Arial"/>
              </a:rPr>
              <a:t>R</a:t>
            </a:r>
            <a:r>
              <a:rPr lang="en-US" sz="4000" baseline="-25000" dirty="0" smtClean="0">
                <a:latin typeface="Arial"/>
                <a:cs typeface="Arial"/>
              </a:rPr>
              <a:t>0</a:t>
            </a:r>
            <a:r>
              <a:rPr lang="en-US" sz="4000" dirty="0" smtClean="0">
                <a:latin typeface="Arial"/>
                <a:cs typeface="Arial"/>
              </a:rPr>
              <a:t> </a:t>
            </a:r>
            <a:r>
              <a:rPr lang="en-US" sz="4000" dirty="0">
                <a:latin typeface="Arial"/>
                <a:cs typeface="Arial"/>
              </a:rPr>
              <a:t>= e </a:t>
            </a:r>
            <a:r>
              <a:rPr lang="en-US" sz="4000" baseline="30000" dirty="0">
                <a:latin typeface="Arial"/>
                <a:cs typeface="Arial"/>
              </a:rPr>
              <a:t>r G</a:t>
            </a:r>
            <a:r>
              <a:rPr lang="en-US" sz="4000" dirty="0">
                <a:latin typeface="Arial"/>
                <a:cs typeface="Arial"/>
              </a:rPr>
              <a:t> </a:t>
            </a:r>
          </a:p>
        </p:txBody>
      </p:sp>
      <p:cxnSp>
        <p:nvCxnSpPr>
          <p:cNvPr id="33" name="Straight Arrow Connector 32"/>
          <p:cNvCxnSpPr>
            <a:cxnSpLocks noChangeShapeType="1"/>
          </p:cNvCxnSpPr>
          <p:nvPr/>
        </p:nvCxnSpPr>
        <p:spPr bwMode="auto">
          <a:xfrm flipV="1">
            <a:off x="7543800" y="2000072"/>
            <a:ext cx="0" cy="533400"/>
          </a:xfrm>
          <a:prstGeom prst="straightConnector1">
            <a:avLst/>
          </a:prstGeom>
          <a:noFill/>
          <a:ln w="38100">
            <a:solidFill>
              <a:srgbClr val="008000"/>
            </a:solidFill>
            <a:round/>
            <a:headEnd/>
            <a:tailEnd type="arrow" w="med" len="med"/>
          </a:ln>
          <a:extLst>
            <a:ext uri="{909E8E84-426E-40dd-AFC4-6F175D3DCCD1}">
              <a14:hiddenFill xmlns:a14="http://schemas.microsoft.com/office/drawing/2010/main">
                <a:noFill/>
              </a14:hiddenFill>
            </a:ext>
          </a:extLst>
        </p:spPr>
      </p:cxnSp>
      <p:cxnSp>
        <p:nvCxnSpPr>
          <p:cNvPr id="34" name="Straight Arrow Connector 33"/>
          <p:cNvCxnSpPr>
            <a:cxnSpLocks noChangeShapeType="1"/>
          </p:cNvCxnSpPr>
          <p:nvPr/>
        </p:nvCxnSpPr>
        <p:spPr bwMode="auto">
          <a:xfrm>
            <a:off x="7239000" y="2000072"/>
            <a:ext cx="0" cy="533400"/>
          </a:xfrm>
          <a:prstGeom prst="straightConnector1">
            <a:avLst/>
          </a:prstGeom>
          <a:noFill/>
          <a:ln w="38100">
            <a:solidFill>
              <a:srgbClr val="FF0000"/>
            </a:solidFill>
            <a:round/>
            <a:headEnd/>
            <a:tailEnd type="arrow" w="med" len="med"/>
          </a:ln>
          <a:extLst>
            <a:ext uri="{909E8E84-426E-40dd-AFC4-6F175D3DCCD1}">
              <a14:hiddenFill xmlns:a14="http://schemas.microsoft.com/office/drawing/2010/main">
                <a:noFill/>
              </a14:hiddenFill>
            </a:ext>
          </a:extLst>
        </p:spPr>
      </p:cxnSp>
      <p:sp>
        <p:nvSpPr>
          <p:cNvPr id="36" name="TextBox 35"/>
          <p:cNvSpPr txBox="1">
            <a:spLocks noChangeArrowheads="1"/>
          </p:cNvSpPr>
          <p:nvPr/>
        </p:nvSpPr>
        <p:spPr bwMode="auto">
          <a:xfrm>
            <a:off x="4724400" y="2514600"/>
            <a:ext cx="3962400" cy="1200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r>
              <a:rPr lang="en-US" dirty="0">
                <a:latin typeface="Arial"/>
                <a:cs typeface="Arial"/>
              </a:rPr>
              <a:t>For a given Ro, r and G have an inverse relationship</a:t>
            </a:r>
          </a:p>
        </p:txBody>
      </p:sp>
      <p:pic>
        <p:nvPicPr>
          <p:cNvPr id="18" name="Picture 2" descr="EcologyTo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6294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9" name="Group 8"/>
          <p:cNvGrpSpPr>
            <a:grpSpLocks/>
          </p:cNvGrpSpPr>
          <p:nvPr/>
        </p:nvGrpSpPr>
        <p:grpSpPr bwMode="auto">
          <a:xfrm>
            <a:off x="1293570" y="1684337"/>
            <a:ext cx="6705600" cy="4572000"/>
            <a:chOff x="1371600" y="2209800"/>
            <a:chExt cx="4648200" cy="2971800"/>
          </a:xfrm>
        </p:grpSpPr>
        <p:cxnSp>
          <p:nvCxnSpPr>
            <p:cNvPr id="20" name="Straight Connector 4"/>
            <p:cNvCxnSpPr>
              <a:cxnSpLocks noChangeShapeType="1"/>
            </p:cNvCxnSpPr>
            <p:nvPr/>
          </p:nvCxnSpPr>
          <p:spPr bwMode="auto">
            <a:xfrm>
              <a:off x="1600200" y="2209800"/>
              <a:ext cx="0" cy="29718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1" name="Straight Connector 5"/>
            <p:cNvCxnSpPr>
              <a:cxnSpLocks noChangeShapeType="1"/>
            </p:cNvCxnSpPr>
            <p:nvPr/>
          </p:nvCxnSpPr>
          <p:spPr bwMode="auto">
            <a:xfrm flipH="1">
              <a:off x="1371600" y="4953000"/>
              <a:ext cx="46482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grpSp>
      <p:sp>
        <p:nvSpPr>
          <p:cNvPr id="22" name="TextBox 9"/>
          <p:cNvSpPr txBox="1">
            <a:spLocks noChangeArrowheads="1"/>
          </p:cNvSpPr>
          <p:nvPr/>
        </p:nvSpPr>
        <p:spPr bwMode="auto">
          <a:xfrm>
            <a:off x="2438400" y="6027737"/>
            <a:ext cx="495483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r>
              <a:rPr lang="en-US" dirty="0">
                <a:latin typeface="Arial"/>
                <a:cs typeface="Arial"/>
              </a:rPr>
              <a:t>Length of reproductive life (years)</a:t>
            </a:r>
          </a:p>
        </p:txBody>
      </p:sp>
      <p:sp>
        <p:nvSpPr>
          <p:cNvPr id="23" name="TextBox 10"/>
          <p:cNvSpPr txBox="1">
            <a:spLocks noChangeArrowheads="1"/>
          </p:cNvSpPr>
          <p:nvPr/>
        </p:nvSpPr>
        <p:spPr bwMode="auto">
          <a:xfrm rot="16200000">
            <a:off x="-723348" y="3548855"/>
            <a:ext cx="3733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r>
              <a:rPr lang="en-US">
                <a:latin typeface="Arial"/>
                <a:cs typeface="Arial"/>
              </a:rPr>
              <a:t>Offspring per year</a:t>
            </a:r>
          </a:p>
        </p:txBody>
      </p:sp>
      <p:grpSp>
        <p:nvGrpSpPr>
          <p:cNvPr id="24" name="Group 17"/>
          <p:cNvGrpSpPr>
            <a:grpSpLocks/>
          </p:cNvGrpSpPr>
          <p:nvPr/>
        </p:nvGrpSpPr>
        <p:grpSpPr bwMode="auto">
          <a:xfrm>
            <a:off x="1750770" y="1760537"/>
            <a:ext cx="6324600" cy="4114800"/>
            <a:chOff x="1219200" y="1600200"/>
            <a:chExt cx="6324600" cy="4114800"/>
          </a:xfrm>
        </p:grpSpPr>
        <p:cxnSp>
          <p:nvCxnSpPr>
            <p:cNvPr id="25" name="Straight Connector 24"/>
            <p:cNvCxnSpPr/>
            <p:nvPr/>
          </p:nvCxnSpPr>
          <p:spPr bwMode="auto">
            <a:xfrm>
              <a:off x="4191000" y="1600200"/>
              <a:ext cx="0" cy="4114800"/>
            </a:xfrm>
            <a:prstGeom prst="line">
              <a:avLst/>
            </a:prstGeom>
            <a:solidFill>
              <a:schemeClr val="accent1"/>
            </a:solidFill>
            <a:ln w="9525" cap="flat" cmpd="sng" algn="ctr">
              <a:solidFill>
                <a:schemeClr val="tx1">
                  <a:lumMod val="50000"/>
                  <a:lumOff val="50000"/>
                </a:schemeClr>
              </a:solidFill>
              <a:prstDash val="dash"/>
              <a:round/>
              <a:headEnd type="none" w="med" len="med"/>
              <a:tailEnd type="none" w="med" len="med"/>
            </a:ln>
            <a:effectLst/>
          </p:spPr>
        </p:cxnSp>
        <p:cxnSp>
          <p:nvCxnSpPr>
            <p:cNvPr id="26" name="Straight Connector 25"/>
            <p:cNvCxnSpPr/>
            <p:nvPr/>
          </p:nvCxnSpPr>
          <p:spPr bwMode="auto">
            <a:xfrm>
              <a:off x="1219200" y="3581400"/>
              <a:ext cx="6324600" cy="0"/>
            </a:xfrm>
            <a:prstGeom prst="line">
              <a:avLst/>
            </a:prstGeom>
            <a:solidFill>
              <a:schemeClr val="accent1"/>
            </a:solidFill>
            <a:ln w="9525" cap="flat" cmpd="sng" algn="ctr">
              <a:solidFill>
                <a:schemeClr val="tx1">
                  <a:lumMod val="50000"/>
                  <a:lumOff val="50000"/>
                </a:schemeClr>
              </a:solidFill>
              <a:prstDash val="dash"/>
              <a:round/>
              <a:headEnd type="none" w="med" len="med"/>
              <a:tailEnd type="none" w="med" len="med"/>
            </a:ln>
            <a:effectLst/>
          </p:spPr>
        </p:cxnSp>
      </p:grpSp>
      <p:cxnSp>
        <p:nvCxnSpPr>
          <p:cNvPr id="27" name="Straight Connector 26"/>
          <p:cNvCxnSpPr/>
          <p:nvPr/>
        </p:nvCxnSpPr>
        <p:spPr bwMode="auto">
          <a:xfrm>
            <a:off x="2360370" y="1608137"/>
            <a:ext cx="4419600" cy="4038600"/>
          </a:xfrm>
          <a:prstGeom prst="line">
            <a:avLst/>
          </a:prstGeom>
          <a:solidFill>
            <a:schemeClr val="accent1"/>
          </a:solidFill>
          <a:ln w="38100" cap="flat" cmpd="sng" algn="ctr">
            <a:solidFill>
              <a:schemeClr val="accent2">
                <a:lumMod val="60000"/>
                <a:lumOff val="40000"/>
              </a:schemeClr>
            </a:solidFill>
            <a:prstDash val="solid"/>
            <a:round/>
            <a:headEnd type="none" w="med" len="med"/>
            <a:tailEnd type="none" w="med" len="med"/>
          </a:ln>
          <a:effectLst/>
        </p:spPr>
      </p:cxnSp>
      <p:sp>
        <p:nvSpPr>
          <p:cNvPr id="28" name="Rectangle 27"/>
          <p:cNvSpPr/>
          <p:nvPr/>
        </p:nvSpPr>
        <p:spPr>
          <a:xfrm>
            <a:off x="6646379" y="5037137"/>
            <a:ext cx="1735621" cy="461665"/>
          </a:xfrm>
          <a:prstGeom prst="rect">
            <a:avLst/>
          </a:prstGeom>
        </p:spPr>
        <p:txBody>
          <a:bodyPr wrap="none">
            <a:spAutoFit/>
          </a:bodyPr>
          <a:lstStyle/>
          <a:p>
            <a:pPr>
              <a:defRPr/>
            </a:pPr>
            <a:r>
              <a:rPr lang="en-US" dirty="0">
                <a:solidFill>
                  <a:schemeClr val="accent2">
                    <a:lumMod val="60000"/>
                    <a:lumOff val="40000"/>
                  </a:schemeClr>
                </a:solidFill>
                <a:latin typeface="Arial"/>
                <a:cs typeface="Arial"/>
              </a:rPr>
              <a:t>R</a:t>
            </a:r>
            <a:r>
              <a:rPr lang="en-US" baseline="-25000" dirty="0">
                <a:solidFill>
                  <a:schemeClr val="accent2">
                    <a:lumMod val="60000"/>
                    <a:lumOff val="40000"/>
                  </a:schemeClr>
                </a:solidFill>
                <a:latin typeface="Arial"/>
                <a:cs typeface="Arial"/>
              </a:rPr>
              <a:t>o</a:t>
            </a:r>
            <a:r>
              <a:rPr lang="en-US" dirty="0">
                <a:solidFill>
                  <a:schemeClr val="accent2">
                    <a:lumMod val="60000"/>
                    <a:lumOff val="40000"/>
                  </a:schemeClr>
                </a:solidFill>
                <a:latin typeface="Arial"/>
                <a:cs typeface="Arial"/>
              </a:rPr>
              <a:t>  Isocline</a:t>
            </a:r>
          </a:p>
        </p:txBody>
      </p:sp>
    </p:spTree>
    <p:extLst>
      <p:ext uri="{BB962C8B-B14F-4D97-AF65-F5344CB8AC3E}">
        <p14:creationId xmlns:p14="http://schemas.microsoft.com/office/powerpoint/2010/main" val="332744303"/>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3" descr="EcologyTo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6294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2" name="Rectangle 2"/>
          <p:cNvSpPr>
            <a:spLocks noChangeArrowheads="1"/>
          </p:cNvSpPr>
          <p:nvPr/>
        </p:nvSpPr>
        <p:spPr bwMode="auto">
          <a:xfrm>
            <a:off x="457200" y="973138"/>
            <a:ext cx="86868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buFont typeface="Times" charset="0"/>
              <a:buNone/>
              <a:tabLst>
                <a:tab pos="454025" algn="l"/>
                <a:tab pos="920750" algn="l"/>
                <a:tab pos="1373188" algn="l"/>
                <a:tab pos="1882775" algn="l"/>
                <a:tab pos="2454275" algn="l"/>
              </a:tabLst>
            </a:pPr>
            <a:r>
              <a:rPr lang="en-US" sz="2000" dirty="0">
                <a:latin typeface="Arial"/>
                <a:cs typeface="Arial"/>
              </a:rPr>
              <a:t>II.	Tools for Ecology</a:t>
            </a:r>
          </a:p>
          <a:p>
            <a:pPr>
              <a:buFont typeface="Times" charset="0"/>
              <a:buNone/>
              <a:tabLst>
                <a:tab pos="454025" algn="l"/>
                <a:tab pos="920750" algn="l"/>
                <a:tab pos="1373188" algn="l"/>
                <a:tab pos="1882775" algn="l"/>
                <a:tab pos="2454275" algn="l"/>
              </a:tabLst>
            </a:pPr>
            <a:r>
              <a:rPr lang="en-US" sz="2000" dirty="0">
                <a:latin typeface="Arial"/>
                <a:cs typeface="Arial"/>
              </a:rPr>
              <a:t>	A.	Population demography:  describing populations.</a:t>
            </a:r>
          </a:p>
          <a:p>
            <a:pPr>
              <a:buFont typeface="Times" charset="0"/>
              <a:buNone/>
              <a:tabLst>
                <a:tab pos="454025" algn="l"/>
                <a:tab pos="920750" algn="l"/>
                <a:tab pos="1373188" algn="l"/>
                <a:tab pos="1882775" algn="l"/>
                <a:tab pos="2454275" algn="l"/>
              </a:tabLst>
            </a:pPr>
            <a:r>
              <a:rPr lang="en-US" sz="2000" dirty="0">
                <a:latin typeface="Arial"/>
                <a:cs typeface="Arial"/>
              </a:rPr>
              <a:t>		1. 	Definitions</a:t>
            </a:r>
          </a:p>
          <a:p>
            <a:pPr>
              <a:buFont typeface="Times" charset="0"/>
              <a:buNone/>
              <a:tabLst>
                <a:tab pos="454025" algn="l"/>
                <a:tab pos="920750" algn="l"/>
                <a:tab pos="1373188" algn="l"/>
                <a:tab pos="1882775" algn="l"/>
                <a:tab pos="2454275" algn="l"/>
              </a:tabLst>
            </a:pPr>
            <a:r>
              <a:rPr lang="en-US" sz="2000" dirty="0">
                <a:latin typeface="Arial"/>
                <a:cs typeface="Arial"/>
              </a:rPr>
              <a:t>		2.	Demography</a:t>
            </a:r>
          </a:p>
          <a:p>
            <a:pPr>
              <a:buFont typeface="Times" charset="0"/>
              <a:buNone/>
              <a:tabLst>
                <a:tab pos="454025" algn="l"/>
                <a:tab pos="920750" algn="l"/>
                <a:tab pos="1373188" algn="l"/>
                <a:tab pos="1882775" algn="l"/>
                <a:tab pos="2454275" algn="l"/>
              </a:tabLst>
            </a:pPr>
            <a:r>
              <a:rPr lang="en-US" sz="2000" dirty="0">
                <a:solidFill>
                  <a:srgbClr val="000000"/>
                </a:solidFill>
                <a:latin typeface="Arial"/>
                <a:cs typeface="Arial"/>
              </a:rPr>
              <a:t>	B.	Demography in the real </a:t>
            </a:r>
            <a:r>
              <a:rPr lang="en-US" sz="2000" dirty="0" smtClean="0">
                <a:solidFill>
                  <a:srgbClr val="000000"/>
                </a:solidFill>
                <a:latin typeface="Arial"/>
                <a:cs typeface="Arial"/>
              </a:rPr>
              <a:t>world</a:t>
            </a:r>
            <a:endParaRPr lang="en-US" sz="2000" dirty="0">
              <a:solidFill>
                <a:srgbClr val="FF0000"/>
              </a:solidFill>
              <a:latin typeface="Arial" charset="0"/>
            </a:endParaRPr>
          </a:p>
          <a:p>
            <a:pPr>
              <a:buFont typeface="Times" charset="0"/>
              <a:buNone/>
              <a:tabLst>
                <a:tab pos="454025" algn="l"/>
                <a:tab pos="920750" algn="l"/>
                <a:tab pos="1373188" algn="l"/>
                <a:tab pos="1882775" algn="l"/>
                <a:tab pos="2454275" algn="l"/>
              </a:tabLst>
            </a:pPr>
            <a:r>
              <a:rPr lang="en-US" sz="2000" dirty="0">
                <a:solidFill>
                  <a:srgbClr val="FF0000"/>
                </a:solidFill>
                <a:latin typeface="Arial" charset="0"/>
                <a:cs typeface="Arial"/>
              </a:rPr>
              <a:t>	</a:t>
            </a:r>
            <a:r>
              <a:rPr lang="en-US" sz="2000" dirty="0" smtClean="0">
                <a:solidFill>
                  <a:srgbClr val="FF0000"/>
                </a:solidFill>
                <a:latin typeface="Arial" charset="0"/>
                <a:cs typeface="Arial"/>
              </a:rPr>
              <a:t>C.	</a:t>
            </a:r>
            <a:r>
              <a:rPr lang="en-US" sz="2000" dirty="0" err="1" smtClean="0">
                <a:solidFill>
                  <a:srgbClr val="FF0000"/>
                </a:solidFill>
                <a:latin typeface="Arial" charset="0"/>
                <a:cs typeface="Arial"/>
              </a:rPr>
              <a:t>Metapopulation</a:t>
            </a:r>
            <a:endParaRPr lang="en-US" sz="2000" dirty="0">
              <a:solidFill>
                <a:srgbClr val="000000"/>
              </a:solidFill>
              <a:latin typeface="Arial"/>
              <a:cs typeface="Arial"/>
            </a:endParaRPr>
          </a:p>
        </p:txBody>
      </p:sp>
      <p:sp>
        <p:nvSpPr>
          <p:cNvPr id="18435" name="Oval 6"/>
          <p:cNvSpPr>
            <a:spLocks noChangeArrowheads="1"/>
          </p:cNvSpPr>
          <p:nvPr/>
        </p:nvSpPr>
        <p:spPr bwMode="auto">
          <a:xfrm>
            <a:off x="3352800" y="4419600"/>
            <a:ext cx="1676400" cy="1524000"/>
          </a:xfrm>
          <a:prstGeom prst="ellipse">
            <a:avLst/>
          </a:prstGeom>
          <a:solidFill>
            <a:schemeClr val="accent1"/>
          </a:solidFill>
          <a:ln w="9525">
            <a:solidFill>
              <a:schemeClr val="tx1"/>
            </a:solidFill>
            <a:round/>
            <a:headEnd/>
            <a:tailEnd/>
          </a:ln>
        </p:spPr>
        <p:txBody>
          <a:bodyPr/>
          <a:lstStyle/>
          <a:p>
            <a:r>
              <a:rPr lang="en-US" sz="2000">
                <a:latin typeface="Arial" charset="0"/>
                <a:cs typeface="Arial" charset="0"/>
              </a:rPr>
              <a:t>births</a:t>
            </a:r>
          </a:p>
          <a:p>
            <a:r>
              <a:rPr lang="en-US" sz="2000">
                <a:latin typeface="Arial" charset="0"/>
                <a:cs typeface="Arial" charset="0"/>
              </a:rPr>
              <a:t>deaths</a:t>
            </a:r>
          </a:p>
        </p:txBody>
      </p:sp>
      <p:cxnSp>
        <p:nvCxnSpPr>
          <p:cNvPr id="18436" name="Straight Arrow Connector 11"/>
          <p:cNvCxnSpPr>
            <a:cxnSpLocks noChangeShapeType="1"/>
          </p:cNvCxnSpPr>
          <p:nvPr/>
        </p:nvCxnSpPr>
        <p:spPr bwMode="auto">
          <a:xfrm>
            <a:off x="1676400" y="5181600"/>
            <a:ext cx="1676400" cy="1588"/>
          </a:xfrm>
          <a:prstGeom prst="straightConnector1">
            <a:avLst/>
          </a:prstGeom>
          <a:noFill/>
          <a:ln w="63500">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8437" name="Straight Arrow Connector 13"/>
          <p:cNvCxnSpPr>
            <a:cxnSpLocks noChangeShapeType="1"/>
            <a:endCxn id="18435" idx="6"/>
          </p:cNvCxnSpPr>
          <p:nvPr/>
        </p:nvCxnSpPr>
        <p:spPr bwMode="auto">
          <a:xfrm rot="10800000">
            <a:off x="5029200" y="5181600"/>
            <a:ext cx="1905000" cy="1588"/>
          </a:xfrm>
          <a:prstGeom prst="straightConnector1">
            <a:avLst/>
          </a:prstGeom>
          <a:noFill/>
          <a:ln w="63500">
            <a:solidFill>
              <a:schemeClr val="tx1"/>
            </a:solidFill>
            <a:round/>
            <a:headEnd type="arrow" w="med" len="med"/>
            <a:tailEnd/>
          </a:ln>
          <a:extLst>
            <a:ext uri="{909E8E84-426E-40dd-AFC4-6F175D3DCCD1}">
              <a14:hiddenFill xmlns:a14="http://schemas.microsoft.com/office/drawing/2010/main">
                <a:noFill/>
              </a14:hiddenFill>
            </a:ext>
          </a:extLst>
        </p:spPr>
      </p:cxnSp>
      <p:sp>
        <p:nvSpPr>
          <p:cNvPr id="18438" name="TextBox 25"/>
          <p:cNvSpPr txBox="1">
            <a:spLocks noChangeArrowheads="1"/>
          </p:cNvSpPr>
          <p:nvPr/>
        </p:nvSpPr>
        <p:spPr bwMode="auto">
          <a:xfrm>
            <a:off x="1828800" y="4648200"/>
            <a:ext cx="13779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r>
              <a:rPr lang="en-US" sz="1800">
                <a:latin typeface="Arial" charset="0"/>
                <a:cs typeface="Arial" charset="0"/>
              </a:rPr>
              <a:t>immigration</a:t>
            </a:r>
          </a:p>
        </p:txBody>
      </p:sp>
      <p:sp>
        <p:nvSpPr>
          <p:cNvPr id="18439" name="TextBox 26"/>
          <p:cNvSpPr txBox="1">
            <a:spLocks noChangeArrowheads="1"/>
          </p:cNvSpPr>
          <p:nvPr/>
        </p:nvSpPr>
        <p:spPr bwMode="auto">
          <a:xfrm>
            <a:off x="5257800" y="4648200"/>
            <a:ext cx="12620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r>
              <a:rPr lang="en-US" sz="1800">
                <a:latin typeface="Arial" charset="0"/>
                <a:cs typeface="Arial" charset="0"/>
              </a:rPr>
              <a:t>emigration</a:t>
            </a:r>
          </a:p>
        </p:txBody>
      </p:sp>
      <p:sp>
        <p:nvSpPr>
          <p:cNvPr id="18440" name="TextBox 27"/>
          <p:cNvSpPr txBox="1">
            <a:spLocks noChangeArrowheads="1"/>
          </p:cNvSpPr>
          <p:nvPr/>
        </p:nvSpPr>
        <p:spPr bwMode="auto">
          <a:xfrm>
            <a:off x="2133600" y="6019800"/>
            <a:ext cx="41021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r>
              <a:rPr lang="en-US">
                <a:latin typeface="Arial" charset="0"/>
                <a:cs typeface="Arial" charset="0"/>
              </a:rPr>
              <a:t>dN/dt = bN – dN + imm - emi</a:t>
            </a:r>
          </a:p>
        </p:txBody>
      </p:sp>
    </p:spTree>
    <p:extLst>
      <p:ext uri="{BB962C8B-B14F-4D97-AF65-F5344CB8AC3E}">
        <p14:creationId xmlns:p14="http://schemas.microsoft.com/office/powerpoint/2010/main" val="1037076865"/>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itle 1"/>
          <p:cNvSpPr>
            <a:spLocks noGrp="1"/>
          </p:cNvSpPr>
          <p:nvPr>
            <p:ph type="title"/>
          </p:nvPr>
        </p:nvSpPr>
        <p:spPr>
          <a:xfrm>
            <a:off x="228600" y="152400"/>
            <a:ext cx="8610600" cy="762000"/>
          </a:xfrm>
        </p:spPr>
        <p:txBody>
          <a:bodyPr/>
          <a:lstStyle/>
          <a:p>
            <a:r>
              <a:rPr lang="en-US" sz="2800" u="sng" dirty="0" smtClean="0">
                <a:latin typeface="Arial"/>
                <a:ea typeface="ＭＳ Ｐゴシック" charset="0"/>
                <a:cs typeface="Arial"/>
              </a:rPr>
              <a:t>Many tradeoffs are known for “life-history” traits</a:t>
            </a:r>
            <a:endParaRPr lang="en-US" sz="2800" u="sng" dirty="0">
              <a:latin typeface="Arial"/>
              <a:ea typeface="ＭＳ Ｐゴシック" charset="0"/>
              <a:cs typeface="Arial"/>
            </a:endParaRPr>
          </a:p>
        </p:txBody>
      </p:sp>
      <p:sp>
        <p:nvSpPr>
          <p:cNvPr id="38914" name="Rectangle 3"/>
          <p:cNvSpPr>
            <a:spLocks noChangeArrowheads="1"/>
          </p:cNvSpPr>
          <p:nvPr/>
        </p:nvSpPr>
        <p:spPr bwMode="auto">
          <a:xfrm>
            <a:off x="457200" y="927080"/>
            <a:ext cx="8458200"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l">
              <a:tabLst>
                <a:tab pos="576263" algn="l"/>
                <a:tab pos="920750" algn="l"/>
                <a:tab pos="1373188" algn="l"/>
                <a:tab pos="1828800" algn="l"/>
                <a:tab pos="2284413" algn="l"/>
                <a:tab pos="2738438" algn="l"/>
              </a:tabLst>
            </a:pPr>
            <a:r>
              <a:rPr lang="en-US" dirty="0" smtClean="0">
                <a:latin typeface="Arial"/>
                <a:cs typeface="Arial"/>
              </a:rPr>
              <a:t>Surveys </a:t>
            </a:r>
            <a:r>
              <a:rPr lang="en-US" dirty="0">
                <a:latin typeface="Arial"/>
                <a:cs typeface="Arial"/>
              </a:rPr>
              <a:t>of patterns in real organisms have shown that:</a:t>
            </a:r>
          </a:p>
          <a:p>
            <a:pPr algn="l">
              <a:tabLst>
                <a:tab pos="576263" algn="l"/>
                <a:tab pos="920750" algn="l"/>
                <a:tab pos="1373188" algn="l"/>
                <a:tab pos="1828800" algn="l"/>
                <a:tab pos="2284413" algn="l"/>
                <a:tab pos="2738438" algn="l"/>
              </a:tabLst>
            </a:pPr>
            <a:endParaRPr lang="en-US" dirty="0">
              <a:latin typeface="Arial"/>
              <a:cs typeface="Arial"/>
            </a:endParaRPr>
          </a:p>
          <a:p>
            <a:pPr algn="l">
              <a:tabLst>
                <a:tab pos="576263" algn="l"/>
                <a:tab pos="920750" algn="l"/>
                <a:tab pos="1373188" algn="l"/>
                <a:tab pos="1828800" algn="l"/>
                <a:tab pos="2284413" algn="l"/>
                <a:tab pos="2738438" algn="l"/>
              </a:tabLst>
            </a:pPr>
            <a:r>
              <a:rPr lang="en-US" dirty="0">
                <a:latin typeface="Arial"/>
                <a:cs typeface="Arial"/>
              </a:rPr>
              <a:t>--	r is inversely related to G.  </a:t>
            </a:r>
          </a:p>
          <a:p>
            <a:pPr algn="l">
              <a:tabLst>
                <a:tab pos="576263" algn="l"/>
                <a:tab pos="920750" algn="l"/>
                <a:tab pos="1373188" algn="l"/>
                <a:tab pos="1828800" algn="l"/>
                <a:tab pos="2284413" algn="l"/>
                <a:tab pos="2738438" algn="l"/>
              </a:tabLst>
            </a:pPr>
            <a:r>
              <a:rPr lang="en-US" dirty="0">
                <a:latin typeface="Arial"/>
                <a:cs typeface="Arial"/>
              </a:rPr>
              <a:t>--	generation time (G) is positively related to size</a:t>
            </a:r>
          </a:p>
          <a:p>
            <a:pPr algn="l">
              <a:tabLst>
                <a:tab pos="576263" algn="l"/>
                <a:tab pos="920750" algn="l"/>
                <a:tab pos="1373188" algn="l"/>
                <a:tab pos="1828800" algn="l"/>
                <a:tab pos="2284413" algn="l"/>
                <a:tab pos="2738438" algn="l"/>
              </a:tabLst>
            </a:pPr>
            <a:r>
              <a:rPr lang="en-US" dirty="0">
                <a:latin typeface="Arial"/>
                <a:cs typeface="Arial"/>
              </a:rPr>
              <a:t>--	r is inversely related to body size</a:t>
            </a:r>
          </a:p>
          <a:p>
            <a:pPr algn="l">
              <a:tabLst>
                <a:tab pos="576263" algn="l"/>
                <a:tab pos="920750" algn="l"/>
                <a:tab pos="1373188" algn="l"/>
                <a:tab pos="1828800" algn="l"/>
                <a:tab pos="2284413" algn="l"/>
                <a:tab pos="2738438" algn="l"/>
              </a:tabLst>
            </a:pPr>
            <a:r>
              <a:rPr lang="en-US" dirty="0">
                <a:latin typeface="Arial"/>
                <a:cs typeface="Arial"/>
              </a:rPr>
              <a:t>--	life span and growth rate are negatively associated</a:t>
            </a:r>
          </a:p>
          <a:p>
            <a:pPr algn="l">
              <a:tabLst>
                <a:tab pos="576263" algn="l"/>
                <a:tab pos="920750" algn="l"/>
                <a:tab pos="1373188" algn="l"/>
                <a:tab pos="1828800" algn="l"/>
                <a:tab pos="2284413" algn="l"/>
                <a:tab pos="2738438" algn="l"/>
              </a:tabLst>
            </a:pPr>
            <a:r>
              <a:rPr lang="en-US" dirty="0">
                <a:latin typeface="Arial"/>
                <a:cs typeface="Arial"/>
              </a:rPr>
              <a:t>--	high individual growth rate is positively correlated with r</a:t>
            </a:r>
          </a:p>
          <a:p>
            <a:pPr algn="l">
              <a:tabLst>
                <a:tab pos="576263" algn="l"/>
                <a:tab pos="920750" algn="l"/>
                <a:tab pos="1373188" algn="l"/>
                <a:tab pos="1828800" algn="l"/>
                <a:tab pos="2284413" algn="l"/>
                <a:tab pos="2738438" algn="l"/>
              </a:tabLst>
            </a:pPr>
            <a:r>
              <a:rPr lang="en-US" dirty="0">
                <a:latin typeface="Arial"/>
                <a:cs typeface="Arial"/>
              </a:rPr>
              <a:t>--	individual growth rate is inversely correlated with </a:t>
            </a:r>
            <a:r>
              <a:rPr lang="en-US" dirty="0" smtClean="0">
                <a:latin typeface="Arial"/>
                <a:cs typeface="Arial"/>
              </a:rPr>
              <a:t>size</a:t>
            </a:r>
            <a:endParaRPr lang="en-US" dirty="0">
              <a:latin typeface="Arial"/>
              <a:cs typeface="Arial"/>
            </a:endParaRPr>
          </a:p>
        </p:txBody>
      </p:sp>
      <p:sp>
        <p:nvSpPr>
          <p:cNvPr id="38915" name="TextBox 4"/>
          <p:cNvSpPr txBox="1">
            <a:spLocks noChangeArrowheads="1"/>
          </p:cNvSpPr>
          <p:nvPr/>
        </p:nvSpPr>
        <p:spPr bwMode="auto">
          <a:xfrm>
            <a:off x="914400" y="5798403"/>
            <a:ext cx="77724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pPr algn="l"/>
            <a:r>
              <a:rPr lang="en-US" dirty="0">
                <a:latin typeface="Arial"/>
                <a:cs typeface="Arial"/>
              </a:rPr>
              <a:t>Ultimately, evolution is favoring species that have highest survival and birth rates, but at the best times</a:t>
            </a:r>
          </a:p>
        </p:txBody>
      </p:sp>
      <p:sp>
        <p:nvSpPr>
          <p:cNvPr id="38916" name="Picture 6"/>
          <p:cNvSpPr>
            <a:spLocks noChangeAspect="1"/>
          </p:cNvSpPr>
          <p:nvPr/>
        </p:nvSpPr>
        <p:spPr bwMode="auto">
          <a:xfrm>
            <a:off x="4724400" y="3962400"/>
            <a:ext cx="1752600" cy="154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a:cs typeface="Arial"/>
            </a:endParaRPr>
          </a:p>
        </p:txBody>
      </p:sp>
      <p:sp>
        <p:nvSpPr>
          <p:cNvPr id="38917" name="Picture 7"/>
          <p:cNvSpPr>
            <a:spLocks noChangeAspect="1"/>
          </p:cNvSpPr>
          <p:nvPr/>
        </p:nvSpPr>
        <p:spPr bwMode="auto">
          <a:xfrm>
            <a:off x="2798763" y="3971925"/>
            <a:ext cx="1620837" cy="152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a:cs typeface="Arial"/>
            </a:endParaRPr>
          </a:p>
        </p:txBody>
      </p:sp>
      <p:sp>
        <p:nvSpPr>
          <p:cNvPr id="38918" name="Picture 8"/>
          <p:cNvSpPr>
            <a:spLocks noChangeAspect="1"/>
          </p:cNvSpPr>
          <p:nvPr/>
        </p:nvSpPr>
        <p:spPr bwMode="auto">
          <a:xfrm>
            <a:off x="304800" y="3981450"/>
            <a:ext cx="2247900" cy="1497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a:cs typeface="Arial"/>
            </a:endParaRPr>
          </a:p>
        </p:txBody>
      </p:sp>
      <p:sp>
        <p:nvSpPr>
          <p:cNvPr id="38919" name="Picture 9"/>
          <p:cNvSpPr>
            <a:spLocks noChangeAspect="1"/>
          </p:cNvSpPr>
          <p:nvPr/>
        </p:nvSpPr>
        <p:spPr bwMode="auto">
          <a:xfrm>
            <a:off x="6705600" y="3981450"/>
            <a:ext cx="2057400" cy="154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a:cs typeface="Arial"/>
            </a:endParaRPr>
          </a:p>
        </p:txBody>
      </p:sp>
      <p:pic>
        <p:nvPicPr>
          <p:cNvPr id="38920" name="Picture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876800" y="4267200"/>
            <a:ext cx="1752600" cy="154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1" name="Picture 1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51163" y="4276725"/>
            <a:ext cx="1620837" cy="152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2" name="Picture 1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7200" y="4286250"/>
            <a:ext cx="2247900" cy="1497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3" name="Picture 1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858000" y="4286250"/>
            <a:ext cx="2057400" cy="154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87162381"/>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838200"/>
            <a:ext cx="8153400" cy="5105400"/>
          </a:xfrm>
        </p:spPr>
        <p:txBody>
          <a:bodyPr/>
          <a:lstStyle/>
          <a:p>
            <a:pPr marL="0" indent="0">
              <a:buFontTx/>
              <a:buNone/>
              <a:defRPr/>
            </a:pPr>
            <a:r>
              <a:rPr lang="en-US" sz="2400" dirty="0" smtClean="0">
                <a:latin typeface="Arial"/>
                <a:ea typeface="ＭＳ Ｐゴシック" charset="0"/>
                <a:cs typeface="Arial"/>
              </a:rPr>
              <a:t>These constraints are due to energy limits -- should </a:t>
            </a:r>
            <a:r>
              <a:rPr lang="en-US" sz="2400" dirty="0">
                <a:latin typeface="Arial"/>
                <a:ea typeface="ＭＳ Ｐゴシック" charset="0"/>
                <a:cs typeface="Arial"/>
              </a:rPr>
              <a:t>you invest in yourself (somatic </a:t>
            </a:r>
            <a:r>
              <a:rPr lang="en-US" sz="2400" dirty="0" smtClean="0">
                <a:latin typeface="Arial"/>
                <a:ea typeface="ＭＳ Ｐゴシック" charset="0"/>
                <a:cs typeface="Arial"/>
              </a:rPr>
              <a:t>tissue) </a:t>
            </a:r>
            <a:r>
              <a:rPr lang="en-US" sz="2400" dirty="0">
                <a:latin typeface="Arial"/>
                <a:ea typeface="ＭＳ Ｐゴシック" charset="0"/>
                <a:cs typeface="Arial"/>
              </a:rPr>
              <a:t>or your children (reproductive tissue)</a:t>
            </a:r>
            <a:r>
              <a:rPr lang="en-US" sz="2400" dirty="0" smtClean="0">
                <a:latin typeface="Arial"/>
                <a:ea typeface="ＭＳ Ｐゴシック" charset="0"/>
                <a:cs typeface="Arial"/>
              </a:rPr>
              <a:t>?</a:t>
            </a:r>
          </a:p>
          <a:p>
            <a:pPr marL="0" indent="0">
              <a:buFontTx/>
              <a:buNone/>
              <a:defRPr/>
            </a:pPr>
            <a:r>
              <a:rPr lang="en-US" sz="2000" dirty="0" smtClean="0">
                <a:latin typeface="Arial"/>
                <a:ea typeface="ＭＳ Ｐゴシック" charset="0"/>
                <a:cs typeface="Arial"/>
              </a:rPr>
              <a:t>________________________________________________________</a:t>
            </a:r>
            <a:endParaRPr lang="en-US" sz="2400" dirty="0" smtClean="0">
              <a:latin typeface="Arial"/>
              <a:cs typeface="Arial"/>
            </a:endParaRPr>
          </a:p>
          <a:p>
            <a:pPr marL="0" indent="0">
              <a:buFontTx/>
              <a:buNone/>
              <a:defRPr/>
            </a:pPr>
            <a:r>
              <a:rPr lang="en-US" sz="2400" dirty="0" smtClean="0">
                <a:latin typeface="Arial"/>
                <a:cs typeface="Arial"/>
              </a:rPr>
              <a:t>Two energetic truths underlie a basic problem that must be solved by all organisms: </a:t>
            </a:r>
          </a:p>
          <a:p>
            <a:pPr marL="0" indent="0">
              <a:buNone/>
              <a:defRPr/>
            </a:pPr>
            <a:endParaRPr lang="en-US" sz="2400" dirty="0" smtClean="0">
              <a:latin typeface="Arial"/>
              <a:cs typeface="Arial"/>
            </a:endParaRPr>
          </a:p>
          <a:p>
            <a:pPr marL="457200" indent="-457200">
              <a:buFont typeface="+mj-lt"/>
              <a:buAutoNum type="arabicPeriod"/>
              <a:defRPr/>
            </a:pPr>
            <a:r>
              <a:rPr lang="en-US" sz="2400" dirty="0" smtClean="0">
                <a:latin typeface="Arial"/>
                <a:cs typeface="Arial"/>
              </a:rPr>
              <a:t>Staying alive requires a lot of (expensive) maintenance. </a:t>
            </a:r>
            <a:r>
              <a:rPr lang="en-US" sz="2400" dirty="0">
                <a:latin typeface="Arial"/>
                <a:cs typeface="Arial"/>
              </a:rPr>
              <a:t> </a:t>
            </a:r>
            <a:r>
              <a:rPr lang="en-US" sz="2400" dirty="0" smtClean="0">
                <a:latin typeface="Arial"/>
                <a:cs typeface="Arial"/>
              </a:rPr>
              <a:t>This requires maintaining the body tissue that is not reproductive (soma).</a:t>
            </a:r>
          </a:p>
          <a:p>
            <a:pPr marL="0" indent="0">
              <a:buNone/>
              <a:defRPr/>
            </a:pPr>
            <a:endParaRPr lang="en-US" sz="2400" dirty="0" smtClean="0">
              <a:latin typeface="Arial"/>
              <a:cs typeface="Arial"/>
            </a:endParaRPr>
          </a:p>
          <a:p>
            <a:pPr marL="457200" indent="-457200">
              <a:buFont typeface="+mj-lt"/>
              <a:buAutoNum type="arabicPeriod"/>
              <a:defRPr/>
            </a:pPr>
            <a:r>
              <a:rPr lang="en-US" sz="2400" dirty="0" smtClean="0">
                <a:latin typeface="Arial"/>
                <a:cs typeface="Arial"/>
              </a:rPr>
              <a:t>Generally, the more energy invested in offspring, the more likely you are to pass them into the next generation.</a:t>
            </a:r>
            <a:endParaRPr lang="en-US" sz="2400" dirty="0">
              <a:latin typeface="Arial"/>
              <a:cs typeface="Arial"/>
            </a:endParaRPr>
          </a:p>
        </p:txBody>
      </p:sp>
      <p:pic>
        <p:nvPicPr>
          <p:cNvPr id="4" name="Picture 2" descr="EcologyTo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6294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07477287"/>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le 1"/>
          <p:cNvSpPr>
            <a:spLocks noGrp="1"/>
          </p:cNvSpPr>
          <p:nvPr>
            <p:ph type="title"/>
          </p:nvPr>
        </p:nvSpPr>
        <p:spPr>
          <a:xfrm>
            <a:off x="0" y="76200"/>
            <a:ext cx="9144000" cy="838200"/>
          </a:xfrm>
        </p:spPr>
        <p:txBody>
          <a:bodyPr/>
          <a:lstStyle/>
          <a:p>
            <a:r>
              <a:rPr lang="en-US" sz="2400" u="sng" dirty="0" smtClean="0">
                <a:latin typeface="Arial"/>
                <a:ea typeface="ＭＳ Ｐゴシック" charset="0"/>
                <a:cs typeface="Arial"/>
              </a:rPr>
              <a:t>Species solve this energetic limitation in different ways.  The two extremes are exhibited by comparing two modes of reproduction.</a:t>
            </a:r>
            <a:endParaRPr lang="en-US" sz="2400" u="sng" dirty="0">
              <a:latin typeface="Arial"/>
              <a:ea typeface="ＭＳ Ｐゴシック" charset="0"/>
              <a:cs typeface="Arial"/>
            </a:endParaRPr>
          </a:p>
        </p:txBody>
      </p:sp>
      <p:sp>
        <p:nvSpPr>
          <p:cNvPr id="3" name="Content Placeholder 2"/>
          <p:cNvSpPr>
            <a:spLocks noGrp="1"/>
          </p:cNvSpPr>
          <p:nvPr>
            <p:ph idx="1"/>
          </p:nvPr>
        </p:nvSpPr>
        <p:spPr>
          <a:xfrm>
            <a:off x="457200" y="990600"/>
            <a:ext cx="4038600" cy="4114800"/>
          </a:xfrm>
        </p:spPr>
        <p:txBody>
          <a:bodyPr/>
          <a:lstStyle/>
          <a:p>
            <a:pPr marL="0" indent="0">
              <a:spcBef>
                <a:spcPts val="800"/>
              </a:spcBef>
              <a:buFontTx/>
              <a:buNone/>
              <a:defRPr/>
            </a:pPr>
            <a:r>
              <a:rPr lang="en-US" sz="2400" b="1" dirty="0" err="1" smtClean="0">
                <a:latin typeface="Arial"/>
                <a:cs typeface="Arial"/>
              </a:rPr>
              <a:t>Semelparous</a:t>
            </a:r>
            <a:r>
              <a:rPr lang="en-US" sz="2400" b="1" dirty="0" smtClean="0">
                <a:latin typeface="Arial"/>
                <a:cs typeface="Arial"/>
              </a:rPr>
              <a:t>:</a:t>
            </a:r>
          </a:p>
          <a:p>
            <a:pPr marL="0" indent="0">
              <a:spcBef>
                <a:spcPts val="800"/>
              </a:spcBef>
              <a:buFontTx/>
              <a:buNone/>
              <a:defRPr/>
            </a:pPr>
            <a:r>
              <a:rPr lang="en-US" sz="2000" dirty="0" smtClean="0">
                <a:latin typeface="Arial"/>
                <a:cs typeface="Arial"/>
              </a:rPr>
              <a:t>(e.g. many salmon, annual plants)</a:t>
            </a:r>
            <a:endParaRPr lang="en-US" sz="1400" dirty="0" smtClean="0">
              <a:latin typeface="Arial"/>
              <a:cs typeface="Arial"/>
            </a:endParaRPr>
          </a:p>
          <a:p>
            <a:pPr marL="0" indent="0">
              <a:spcBef>
                <a:spcPts val="800"/>
              </a:spcBef>
              <a:buFontTx/>
              <a:buNone/>
              <a:defRPr/>
            </a:pPr>
            <a:r>
              <a:rPr lang="en-US" sz="1400" dirty="0" smtClean="0">
                <a:latin typeface="Arial"/>
                <a:cs typeface="Arial"/>
              </a:rPr>
              <a:t> </a:t>
            </a:r>
          </a:p>
          <a:p>
            <a:pPr>
              <a:spcBef>
                <a:spcPts val="800"/>
              </a:spcBef>
              <a:defRPr/>
            </a:pPr>
            <a:r>
              <a:rPr lang="en-US" sz="2000" dirty="0" smtClean="0">
                <a:latin typeface="Arial"/>
                <a:cs typeface="Arial"/>
              </a:rPr>
              <a:t>Lower somatic maintenance, more energy to reproduction</a:t>
            </a:r>
          </a:p>
          <a:p>
            <a:pPr>
              <a:spcBef>
                <a:spcPts val="800"/>
              </a:spcBef>
              <a:defRPr/>
            </a:pPr>
            <a:r>
              <a:rPr lang="en-US" sz="2000" dirty="0" smtClean="0">
                <a:latin typeface="Arial"/>
                <a:cs typeface="Arial"/>
              </a:rPr>
              <a:t>Not as reliant on survivorship</a:t>
            </a:r>
          </a:p>
          <a:p>
            <a:pPr>
              <a:spcBef>
                <a:spcPts val="800"/>
              </a:spcBef>
              <a:defRPr/>
            </a:pPr>
            <a:r>
              <a:rPr lang="en-US" sz="2000" dirty="0" smtClean="0">
                <a:latin typeface="Arial"/>
                <a:cs typeface="Arial"/>
              </a:rPr>
              <a:t>Risk of losing all in poor environment</a:t>
            </a:r>
          </a:p>
          <a:p>
            <a:pPr>
              <a:defRPr/>
            </a:pPr>
            <a:endParaRPr lang="en-US" sz="2400" dirty="0" smtClean="0">
              <a:latin typeface="Arial"/>
              <a:cs typeface="Arial"/>
            </a:endParaRPr>
          </a:p>
          <a:p>
            <a:pPr>
              <a:defRPr/>
            </a:pPr>
            <a:endParaRPr lang="en-US" sz="2400" dirty="0" smtClean="0">
              <a:latin typeface="Arial"/>
              <a:cs typeface="Arial"/>
            </a:endParaRPr>
          </a:p>
          <a:p>
            <a:pPr>
              <a:defRPr/>
            </a:pPr>
            <a:endParaRPr lang="en-US" sz="2400" dirty="0" smtClean="0">
              <a:latin typeface="Arial"/>
              <a:cs typeface="Arial"/>
            </a:endParaRPr>
          </a:p>
          <a:p>
            <a:pPr marL="0" indent="0">
              <a:buFontTx/>
              <a:buNone/>
              <a:defRPr/>
            </a:pPr>
            <a:endParaRPr lang="en-US" sz="2400" dirty="0" smtClean="0">
              <a:latin typeface="Arial"/>
              <a:cs typeface="Arial"/>
            </a:endParaRPr>
          </a:p>
          <a:p>
            <a:pPr marL="0" indent="0">
              <a:buFontTx/>
              <a:buNone/>
              <a:defRPr/>
            </a:pPr>
            <a:endParaRPr lang="en-US" sz="2400" dirty="0" smtClean="0">
              <a:latin typeface="Arial"/>
              <a:cs typeface="Arial"/>
            </a:endParaRPr>
          </a:p>
          <a:p>
            <a:pPr marL="0" indent="0">
              <a:buFontTx/>
              <a:buNone/>
              <a:defRPr/>
            </a:pPr>
            <a:endParaRPr lang="en-US" sz="2400" dirty="0" smtClean="0">
              <a:latin typeface="Arial"/>
              <a:cs typeface="Arial"/>
            </a:endParaRPr>
          </a:p>
          <a:p>
            <a:pPr marL="0" indent="0">
              <a:buFontTx/>
              <a:buNone/>
              <a:defRPr/>
            </a:pPr>
            <a:endParaRPr lang="en-US" dirty="0" smtClean="0">
              <a:latin typeface="Arial"/>
              <a:cs typeface="Arial"/>
            </a:endParaRPr>
          </a:p>
        </p:txBody>
      </p:sp>
      <p:sp>
        <p:nvSpPr>
          <p:cNvPr id="4" name="Content Placeholder 2"/>
          <p:cNvSpPr txBox="1">
            <a:spLocks/>
          </p:cNvSpPr>
          <p:nvPr/>
        </p:nvSpPr>
        <p:spPr bwMode="auto">
          <a:xfrm>
            <a:off x="4724400" y="990600"/>
            <a:ext cx="40386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36" charset="-128"/>
                <a:cs typeface="ＭＳ Ｐゴシック" pitchFamily="36"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36"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36"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36"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36"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36"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36"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36"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36" charset="-128"/>
              </a:defRPr>
            </a:lvl9pPr>
          </a:lstStyle>
          <a:p>
            <a:pPr marL="0" indent="0">
              <a:spcBef>
                <a:spcPts val="800"/>
              </a:spcBef>
              <a:buFontTx/>
              <a:buNone/>
              <a:defRPr/>
            </a:pPr>
            <a:r>
              <a:rPr lang="en-US" sz="2400" b="1" dirty="0" err="1" smtClean="0">
                <a:latin typeface="Arial"/>
                <a:cs typeface="Arial"/>
              </a:rPr>
              <a:t>Iteroparous</a:t>
            </a:r>
            <a:r>
              <a:rPr lang="en-US" sz="2400" b="1" dirty="0" smtClean="0">
                <a:latin typeface="Arial"/>
                <a:cs typeface="Arial"/>
              </a:rPr>
              <a:t>:</a:t>
            </a:r>
          </a:p>
          <a:p>
            <a:pPr marL="0" indent="0">
              <a:spcBef>
                <a:spcPts val="800"/>
              </a:spcBef>
              <a:buFontTx/>
              <a:buNone/>
              <a:defRPr/>
            </a:pPr>
            <a:r>
              <a:rPr lang="en-US" sz="2000" dirty="0" smtClean="0">
                <a:latin typeface="Arial"/>
                <a:cs typeface="Arial"/>
              </a:rPr>
              <a:t>(e.g., humans, perennial plants)</a:t>
            </a:r>
            <a:endParaRPr lang="en-US" sz="1400" dirty="0" smtClean="0">
              <a:latin typeface="Arial"/>
              <a:cs typeface="Arial"/>
            </a:endParaRPr>
          </a:p>
          <a:p>
            <a:pPr marL="0" indent="0">
              <a:spcBef>
                <a:spcPts val="800"/>
              </a:spcBef>
              <a:buFontTx/>
              <a:buNone/>
              <a:defRPr/>
            </a:pPr>
            <a:endParaRPr lang="en-US" sz="1400" dirty="0" smtClean="0">
              <a:latin typeface="Arial"/>
              <a:cs typeface="Arial"/>
            </a:endParaRPr>
          </a:p>
          <a:p>
            <a:pPr>
              <a:spcBef>
                <a:spcPts val="800"/>
              </a:spcBef>
              <a:defRPr/>
            </a:pPr>
            <a:r>
              <a:rPr lang="en-US" sz="2000" dirty="0" smtClean="0">
                <a:latin typeface="Arial"/>
                <a:cs typeface="Arial"/>
              </a:rPr>
              <a:t>Requires somatic maintenance</a:t>
            </a:r>
          </a:p>
          <a:p>
            <a:pPr>
              <a:spcBef>
                <a:spcPts val="800"/>
              </a:spcBef>
              <a:defRPr/>
            </a:pPr>
            <a:r>
              <a:rPr lang="en-US" sz="2000" dirty="0" smtClean="0">
                <a:latin typeface="Arial"/>
                <a:cs typeface="Arial"/>
              </a:rPr>
              <a:t>Risk of dying before producing all offspring</a:t>
            </a:r>
          </a:p>
          <a:p>
            <a:pPr>
              <a:spcBef>
                <a:spcPts val="800"/>
              </a:spcBef>
              <a:defRPr/>
            </a:pPr>
            <a:r>
              <a:rPr lang="en-US" sz="2000" dirty="0" smtClean="0">
                <a:latin typeface="Arial"/>
                <a:cs typeface="Arial"/>
              </a:rPr>
              <a:t>Hedges against environmental fluctuation</a:t>
            </a:r>
          </a:p>
          <a:p>
            <a:pPr>
              <a:defRPr/>
            </a:pPr>
            <a:endParaRPr lang="en-US" sz="2400" dirty="0">
              <a:latin typeface="Arial"/>
              <a:cs typeface="Arial"/>
            </a:endParaRPr>
          </a:p>
        </p:txBody>
      </p:sp>
      <p:pic>
        <p:nvPicPr>
          <p:cNvPr id="27652"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0" y="4419600"/>
            <a:ext cx="3009900" cy="200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34000" y="4419600"/>
            <a:ext cx="27432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4" name="TextBox 6"/>
          <p:cNvSpPr txBox="1">
            <a:spLocks noChangeArrowheads="1"/>
          </p:cNvSpPr>
          <p:nvPr/>
        </p:nvSpPr>
        <p:spPr bwMode="auto">
          <a:xfrm>
            <a:off x="685800" y="6411913"/>
            <a:ext cx="32004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r>
              <a:rPr lang="en-US" sz="1800">
                <a:latin typeface="Arial"/>
                <a:cs typeface="Arial"/>
              </a:rPr>
              <a:t>Pacific salmon</a:t>
            </a:r>
          </a:p>
        </p:txBody>
      </p:sp>
      <p:sp>
        <p:nvSpPr>
          <p:cNvPr id="8" name="TextBox 7"/>
          <p:cNvSpPr txBox="1">
            <a:spLocks noChangeArrowheads="1"/>
          </p:cNvSpPr>
          <p:nvPr/>
        </p:nvSpPr>
        <p:spPr bwMode="auto">
          <a:xfrm>
            <a:off x="5334000" y="6400800"/>
            <a:ext cx="2743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r>
              <a:rPr lang="en-US" sz="1800" i="1">
                <a:latin typeface="Arial"/>
                <a:cs typeface="Arial"/>
              </a:rPr>
              <a:t>Homo sapien</a:t>
            </a:r>
          </a:p>
        </p:txBody>
      </p:sp>
    </p:spTree>
    <p:extLst>
      <p:ext uri="{BB962C8B-B14F-4D97-AF65-F5344CB8AC3E}">
        <p14:creationId xmlns:p14="http://schemas.microsoft.com/office/powerpoint/2010/main" val="245557337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3"/>
          <p:cNvSpPr>
            <a:spLocks noChangeArrowheads="1"/>
          </p:cNvSpPr>
          <p:nvPr/>
        </p:nvSpPr>
        <p:spPr bwMode="auto">
          <a:xfrm>
            <a:off x="533400" y="838200"/>
            <a:ext cx="822960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tabLst>
                <a:tab pos="576263" algn="l"/>
                <a:tab pos="920750" algn="l"/>
                <a:tab pos="1373188" algn="l"/>
                <a:tab pos="1828800" algn="l"/>
                <a:tab pos="2284413" algn="l"/>
                <a:tab pos="2738438" algn="l"/>
              </a:tabLst>
            </a:pPr>
            <a:endParaRPr lang="en-US" sz="2000" dirty="0">
              <a:latin typeface="Arial"/>
              <a:cs typeface="Arial"/>
            </a:endParaRPr>
          </a:p>
          <a:p>
            <a:pPr algn="l">
              <a:tabLst>
                <a:tab pos="576263" algn="l"/>
                <a:tab pos="920750" algn="l"/>
                <a:tab pos="1373188" algn="l"/>
                <a:tab pos="1828800" algn="l"/>
                <a:tab pos="2284413" algn="l"/>
                <a:tab pos="2738438" algn="l"/>
              </a:tabLst>
            </a:pPr>
            <a:r>
              <a:rPr lang="en-US" sz="2000" dirty="0">
                <a:latin typeface="Arial"/>
                <a:cs typeface="Arial"/>
              </a:rPr>
              <a:t>Remember </a:t>
            </a:r>
            <a:r>
              <a:rPr lang="en-US" sz="2000" dirty="0" smtClean="0">
                <a:latin typeface="Arial"/>
                <a:cs typeface="Arial"/>
              </a:rPr>
              <a:t>the equation </a:t>
            </a:r>
            <a:r>
              <a:rPr lang="en-US" sz="2000" dirty="0">
                <a:latin typeface="Arial"/>
                <a:cs typeface="Arial"/>
              </a:rPr>
              <a:t>for logistic growth:</a:t>
            </a:r>
          </a:p>
          <a:p>
            <a:pPr algn="l">
              <a:tabLst>
                <a:tab pos="576263" algn="l"/>
                <a:tab pos="920750" algn="l"/>
                <a:tab pos="1373188" algn="l"/>
                <a:tab pos="1828800" algn="l"/>
                <a:tab pos="2284413" algn="l"/>
                <a:tab pos="2738438" algn="l"/>
              </a:tabLst>
            </a:pPr>
            <a:endParaRPr lang="en-US" sz="2000" dirty="0">
              <a:latin typeface="Arial"/>
              <a:cs typeface="Arial"/>
            </a:endParaRPr>
          </a:p>
          <a:p>
            <a:pPr>
              <a:tabLst>
                <a:tab pos="576263" algn="l"/>
                <a:tab pos="920750" algn="l"/>
                <a:tab pos="1373188" algn="l"/>
                <a:tab pos="1828800" algn="l"/>
                <a:tab pos="2284413" algn="l"/>
                <a:tab pos="2738438" algn="l"/>
              </a:tabLst>
            </a:pPr>
            <a:r>
              <a:rPr lang="en-US" sz="2000" dirty="0" err="1">
                <a:latin typeface="Arial"/>
                <a:cs typeface="Arial"/>
              </a:rPr>
              <a:t>dN</a:t>
            </a:r>
            <a:r>
              <a:rPr lang="en-US" sz="2000" dirty="0">
                <a:latin typeface="Arial"/>
                <a:cs typeface="Arial"/>
              </a:rPr>
              <a:t>/</a:t>
            </a:r>
            <a:r>
              <a:rPr lang="en-US" sz="2000" dirty="0" err="1">
                <a:latin typeface="Arial"/>
                <a:cs typeface="Arial"/>
              </a:rPr>
              <a:t>dt</a:t>
            </a:r>
            <a:r>
              <a:rPr lang="en-US" sz="2000" dirty="0">
                <a:latin typeface="Arial"/>
                <a:cs typeface="Arial"/>
              </a:rPr>
              <a:t> = </a:t>
            </a:r>
            <a:r>
              <a:rPr lang="en-US" sz="2000" dirty="0" err="1">
                <a:solidFill>
                  <a:srgbClr val="7575D1"/>
                </a:solidFill>
                <a:latin typeface="Arial"/>
                <a:cs typeface="Arial"/>
              </a:rPr>
              <a:t>r</a:t>
            </a:r>
            <a:r>
              <a:rPr lang="en-US" sz="2000" dirty="0" err="1">
                <a:latin typeface="Arial"/>
                <a:cs typeface="Arial"/>
              </a:rPr>
              <a:t>N</a:t>
            </a:r>
            <a:r>
              <a:rPr lang="en-US" sz="2000" dirty="0">
                <a:latin typeface="Arial"/>
                <a:cs typeface="Arial"/>
              </a:rPr>
              <a:t> (</a:t>
            </a:r>
            <a:r>
              <a:rPr lang="en-US" sz="2000" dirty="0">
                <a:solidFill>
                  <a:srgbClr val="FF0000"/>
                </a:solidFill>
                <a:latin typeface="Arial"/>
                <a:cs typeface="Arial"/>
              </a:rPr>
              <a:t>K</a:t>
            </a:r>
            <a:r>
              <a:rPr lang="en-US" sz="2000" dirty="0">
                <a:latin typeface="Arial"/>
                <a:cs typeface="Arial"/>
              </a:rPr>
              <a:t>-N)/</a:t>
            </a:r>
            <a:r>
              <a:rPr lang="en-US" sz="2000" dirty="0">
                <a:solidFill>
                  <a:srgbClr val="FF0000"/>
                </a:solidFill>
                <a:latin typeface="Arial"/>
                <a:cs typeface="Arial"/>
              </a:rPr>
              <a:t>K</a:t>
            </a:r>
          </a:p>
          <a:p>
            <a:pPr algn="l">
              <a:tabLst>
                <a:tab pos="576263" algn="l"/>
                <a:tab pos="920750" algn="l"/>
                <a:tab pos="1373188" algn="l"/>
                <a:tab pos="1828800" algn="l"/>
                <a:tab pos="2284413" algn="l"/>
                <a:tab pos="2738438" algn="l"/>
              </a:tabLst>
            </a:pPr>
            <a:endParaRPr lang="en-US" sz="2000" dirty="0">
              <a:latin typeface="Arial"/>
              <a:cs typeface="Arial"/>
            </a:endParaRPr>
          </a:p>
          <a:p>
            <a:pPr algn="l">
              <a:tabLst>
                <a:tab pos="576263" algn="l"/>
                <a:tab pos="920750" algn="l"/>
                <a:tab pos="1373188" algn="l"/>
                <a:tab pos="1828800" algn="l"/>
                <a:tab pos="2284413" algn="l"/>
                <a:tab pos="2738438" algn="l"/>
              </a:tabLst>
            </a:pPr>
            <a:endParaRPr lang="en-US" sz="2000" dirty="0">
              <a:latin typeface="Arial"/>
              <a:cs typeface="Arial"/>
            </a:endParaRPr>
          </a:p>
        </p:txBody>
      </p:sp>
      <p:sp>
        <p:nvSpPr>
          <p:cNvPr id="39938" name="Rectangle 4"/>
          <p:cNvSpPr>
            <a:spLocks noChangeArrowheads="1"/>
          </p:cNvSpPr>
          <p:nvPr/>
        </p:nvSpPr>
        <p:spPr bwMode="auto">
          <a:xfrm>
            <a:off x="9169400" y="61817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latin typeface="Arial"/>
              <a:cs typeface="Arial"/>
            </a:endParaRPr>
          </a:p>
        </p:txBody>
      </p:sp>
      <p:sp>
        <p:nvSpPr>
          <p:cNvPr id="39939" name="Title 1"/>
          <p:cNvSpPr txBox="1">
            <a:spLocks/>
          </p:cNvSpPr>
          <p:nvPr/>
        </p:nvSpPr>
        <p:spPr bwMode="auto">
          <a:xfrm>
            <a:off x="685800" y="152400"/>
            <a:ext cx="7772400" cy="762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txBody>
          <a:bodyPr anchor="ct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pPr algn="l"/>
            <a:r>
              <a:rPr lang="en-US" dirty="0" smtClean="0">
                <a:solidFill>
                  <a:schemeClr val="tx2"/>
                </a:solidFill>
                <a:latin typeface="Arial"/>
                <a:cs typeface="Arial"/>
              </a:rPr>
              <a:t>We can integrate </a:t>
            </a:r>
            <a:r>
              <a:rPr lang="en-US" dirty="0">
                <a:solidFill>
                  <a:schemeClr val="tx2"/>
                </a:solidFill>
                <a:latin typeface="Arial"/>
                <a:cs typeface="Arial"/>
              </a:rPr>
              <a:t>all of </a:t>
            </a:r>
            <a:r>
              <a:rPr lang="en-US" dirty="0" smtClean="0">
                <a:solidFill>
                  <a:schemeClr val="tx2"/>
                </a:solidFill>
                <a:latin typeface="Arial"/>
                <a:cs typeface="Arial"/>
              </a:rPr>
              <a:t>these trade-offs in life-history traits into a single framework.</a:t>
            </a:r>
            <a:endParaRPr lang="en-US" dirty="0">
              <a:solidFill>
                <a:schemeClr val="tx2"/>
              </a:solidFill>
              <a:latin typeface="Arial"/>
              <a:cs typeface="Arial"/>
            </a:endParaRPr>
          </a:p>
        </p:txBody>
      </p:sp>
      <p:sp>
        <p:nvSpPr>
          <p:cNvPr id="2" name="Rectangle 1"/>
          <p:cNvSpPr>
            <a:spLocks noChangeArrowheads="1"/>
          </p:cNvSpPr>
          <p:nvPr/>
        </p:nvSpPr>
        <p:spPr bwMode="auto">
          <a:xfrm>
            <a:off x="533400" y="5562600"/>
            <a:ext cx="8382000" cy="1016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p>
            <a:pPr algn="l">
              <a:tabLst>
                <a:tab pos="576263" algn="l"/>
                <a:tab pos="920750" algn="l"/>
                <a:tab pos="1373188" algn="l"/>
                <a:tab pos="1828800" algn="l"/>
                <a:tab pos="2284413" algn="l"/>
                <a:tab pos="2738438" algn="l"/>
              </a:tabLst>
            </a:pPr>
            <a:r>
              <a:rPr lang="en-US" sz="2000" dirty="0">
                <a:latin typeface="Arial"/>
                <a:cs typeface="Arial"/>
              </a:rPr>
              <a:t>This equation shows that there are two ways to increase the per-capita growth rate, at least in the short term (before reaching K).  Increase r or increase K</a:t>
            </a:r>
            <a:r>
              <a:rPr lang="en-US" sz="2000" dirty="0" smtClean="0">
                <a:latin typeface="Arial"/>
                <a:cs typeface="Arial"/>
              </a:rPr>
              <a:t>.  These represent alternate strategies for different species.</a:t>
            </a:r>
            <a:endParaRPr lang="en-US" sz="2000" dirty="0">
              <a:latin typeface="Arial"/>
              <a:cs typeface="Arial"/>
            </a:endParaRPr>
          </a:p>
        </p:txBody>
      </p:sp>
      <p:grpSp>
        <p:nvGrpSpPr>
          <p:cNvPr id="27" name="Group 26"/>
          <p:cNvGrpSpPr>
            <a:grpSpLocks/>
          </p:cNvGrpSpPr>
          <p:nvPr/>
        </p:nvGrpSpPr>
        <p:grpSpPr bwMode="auto">
          <a:xfrm>
            <a:off x="1447800" y="1752600"/>
            <a:ext cx="7696200" cy="3586163"/>
            <a:chOff x="1447800" y="1981200"/>
            <a:chExt cx="7696200" cy="3585865"/>
          </a:xfrm>
        </p:grpSpPr>
        <p:grpSp>
          <p:nvGrpSpPr>
            <p:cNvPr id="39942" name="Group 7"/>
            <p:cNvGrpSpPr>
              <a:grpSpLocks/>
            </p:cNvGrpSpPr>
            <p:nvPr/>
          </p:nvGrpSpPr>
          <p:grpSpPr bwMode="auto">
            <a:xfrm>
              <a:off x="1752600" y="1981200"/>
              <a:ext cx="5867400" cy="3429000"/>
              <a:chOff x="1371600" y="2209800"/>
              <a:chExt cx="4648200" cy="2971800"/>
            </a:xfrm>
          </p:grpSpPr>
          <p:cxnSp>
            <p:nvCxnSpPr>
              <p:cNvPr id="39949" name="Straight Connector 8"/>
              <p:cNvCxnSpPr>
                <a:cxnSpLocks noChangeShapeType="1"/>
              </p:cNvCxnSpPr>
              <p:nvPr/>
            </p:nvCxnSpPr>
            <p:spPr bwMode="auto">
              <a:xfrm>
                <a:off x="1600200" y="2209800"/>
                <a:ext cx="0" cy="29718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39950" name="Straight Connector 9"/>
              <p:cNvCxnSpPr>
                <a:cxnSpLocks noChangeShapeType="1"/>
              </p:cNvCxnSpPr>
              <p:nvPr/>
            </p:nvCxnSpPr>
            <p:spPr bwMode="auto">
              <a:xfrm flipH="1">
                <a:off x="1371600" y="4953000"/>
                <a:ext cx="46482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grpSp>
        <p:sp>
          <p:nvSpPr>
            <p:cNvPr id="39943" name="TextBox 2"/>
            <p:cNvSpPr txBox="1">
              <a:spLocks noChangeArrowheads="1"/>
            </p:cNvSpPr>
            <p:nvPr/>
          </p:nvSpPr>
          <p:spPr bwMode="auto">
            <a:xfrm>
              <a:off x="3352800" y="5105400"/>
              <a:ext cx="33528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r>
                <a:rPr lang="en-US">
                  <a:latin typeface="Arial"/>
                  <a:cs typeface="Arial"/>
                </a:rPr>
                <a:t>Time</a:t>
              </a:r>
            </a:p>
          </p:txBody>
        </p:sp>
        <p:sp>
          <p:nvSpPr>
            <p:cNvPr id="39944" name="TextBox 11"/>
            <p:cNvSpPr txBox="1">
              <a:spLocks noChangeArrowheads="1"/>
            </p:cNvSpPr>
            <p:nvPr/>
          </p:nvSpPr>
          <p:spPr bwMode="auto">
            <a:xfrm rot="-5400000">
              <a:off x="421333" y="3312468"/>
              <a:ext cx="25146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r>
                <a:rPr lang="en-US">
                  <a:latin typeface="Arial"/>
                  <a:cs typeface="Arial"/>
                </a:rPr>
                <a:t>Pop. Size (N)</a:t>
              </a:r>
            </a:p>
          </p:txBody>
        </p:sp>
        <p:cxnSp>
          <p:nvCxnSpPr>
            <p:cNvPr id="25" name="Straight Connector 24"/>
            <p:cNvCxnSpPr/>
            <p:nvPr/>
          </p:nvCxnSpPr>
          <p:spPr bwMode="auto">
            <a:xfrm>
              <a:off x="2057400" y="3276492"/>
              <a:ext cx="5943600" cy="0"/>
            </a:xfrm>
            <a:prstGeom prst="line">
              <a:avLst/>
            </a:prstGeom>
            <a:solidFill>
              <a:schemeClr val="accent1"/>
            </a:solidFill>
            <a:ln w="28575" cap="flat" cmpd="sng" algn="ctr">
              <a:solidFill>
                <a:schemeClr val="tx1">
                  <a:lumMod val="50000"/>
                  <a:lumOff val="50000"/>
                </a:schemeClr>
              </a:solidFill>
              <a:prstDash val="dash"/>
              <a:round/>
              <a:headEnd type="none" w="med" len="med"/>
              <a:tailEnd type="none" w="med" len="med"/>
            </a:ln>
            <a:effectLst/>
          </p:spPr>
        </p:cxnSp>
        <p:sp>
          <p:nvSpPr>
            <p:cNvPr id="23" name="Freeform 22"/>
            <p:cNvSpPr/>
            <p:nvPr/>
          </p:nvSpPr>
          <p:spPr>
            <a:xfrm>
              <a:off x="2062163" y="3276492"/>
              <a:ext cx="5176837" cy="1630228"/>
            </a:xfrm>
            <a:custGeom>
              <a:avLst/>
              <a:gdLst>
                <a:gd name="connsiteX0" fmla="*/ 0 w 4138706"/>
                <a:gd name="connsiteY0" fmla="*/ 1630295 h 1630295"/>
                <a:gd name="connsiteX1" fmla="*/ 552824 w 4138706"/>
                <a:gd name="connsiteY1" fmla="*/ 1585471 h 1630295"/>
                <a:gd name="connsiteX2" fmla="*/ 1120589 w 4138706"/>
                <a:gd name="connsiteY2" fmla="*/ 1376295 h 1630295"/>
                <a:gd name="connsiteX3" fmla="*/ 1553883 w 4138706"/>
                <a:gd name="connsiteY3" fmla="*/ 853354 h 1630295"/>
                <a:gd name="connsiteX4" fmla="*/ 1912471 w 4138706"/>
                <a:gd name="connsiteY4" fmla="*/ 255707 h 1630295"/>
                <a:gd name="connsiteX5" fmla="*/ 2450353 w 4138706"/>
                <a:gd name="connsiteY5" fmla="*/ 31589 h 1630295"/>
                <a:gd name="connsiteX6" fmla="*/ 4138706 w 4138706"/>
                <a:gd name="connsiteY6" fmla="*/ 1707 h 1630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38706" h="1630295">
                  <a:moveTo>
                    <a:pt x="0" y="1630295"/>
                  </a:moveTo>
                  <a:cubicBezTo>
                    <a:pt x="183029" y="1629049"/>
                    <a:pt x="366059" y="1627804"/>
                    <a:pt x="552824" y="1585471"/>
                  </a:cubicBezTo>
                  <a:cubicBezTo>
                    <a:pt x="739589" y="1543138"/>
                    <a:pt x="953746" y="1498315"/>
                    <a:pt x="1120589" y="1376295"/>
                  </a:cubicBezTo>
                  <a:cubicBezTo>
                    <a:pt x="1287432" y="1254275"/>
                    <a:pt x="1421903" y="1040119"/>
                    <a:pt x="1553883" y="853354"/>
                  </a:cubicBezTo>
                  <a:cubicBezTo>
                    <a:pt x="1685863" y="666589"/>
                    <a:pt x="1763059" y="392668"/>
                    <a:pt x="1912471" y="255707"/>
                  </a:cubicBezTo>
                  <a:cubicBezTo>
                    <a:pt x="2061883" y="118746"/>
                    <a:pt x="2079314" y="73922"/>
                    <a:pt x="2450353" y="31589"/>
                  </a:cubicBezTo>
                  <a:cubicBezTo>
                    <a:pt x="2821392" y="-10744"/>
                    <a:pt x="4138706" y="1707"/>
                    <a:pt x="4138706" y="1707"/>
                  </a:cubicBezTo>
                </a:path>
              </a:pathLst>
            </a:custGeom>
          </p:spPr>
          <p:style>
            <a:lnRef idx="2">
              <a:schemeClr val="dk1"/>
            </a:lnRef>
            <a:fillRef idx="0">
              <a:schemeClr val="dk1"/>
            </a:fillRef>
            <a:effectRef idx="1">
              <a:schemeClr val="dk1"/>
            </a:effectRef>
            <a:fontRef idx="minor">
              <a:schemeClr val="tx1"/>
            </a:fontRef>
          </p:style>
          <p:txBody>
            <a:bodyPr/>
            <a:lstStyle/>
            <a:p>
              <a:pPr>
                <a:defRPr/>
              </a:pPr>
              <a:endParaRPr lang="en-US">
                <a:latin typeface="Arial"/>
                <a:cs typeface="Arial"/>
              </a:endParaRPr>
            </a:p>
          </p:txBody>
        </p:sp>
        <p:sp>
          <p:nvSpPr>
            <p:cNvPr id="39947" name="TextBox 25"/>
            <p:cNvSpPr txBox="1">
              <a:spLocks noChangeArrowheads="1"/>
            </p:cNvSpPr>
            <p:nvPr/>
          </p:nvSpPr>
          <p:spPr bwMode="auto">
            <a:xfrm>
              <a:off x="5715000" y="2819400"/>
              <a:ext cx="3429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r>
                <a:rPr lang="en-US">
                  <a:solidFill>
                    <a:srgbClr val="FF0000"/>
                  </a:solidFill>
                  <a:latin typeface="Arial"/>
                  <a:cs typeface="Arial"/>
                </a:rPr>
                <a:t>K</a:t>
              </a:r>
              <a:r>
                <a:rPr lang="en-US">
                  <a:latin typeface="Arial"/>
                  <a:cs typeface="Arial"/>
                </a:rPr>
                <a:t>: carrying capacity</a:t>
              </a:r>
            </a:p>
          </p:txBody>
        </p:sp>
        <p:sp>
          <p:nvSpPr>
            <p:cNvPr id="30" name="TextBox 29"/>
            <p:cNvSpPr txBox="1"/>
            <p:nvPr/>
          </p:nvSpPr>
          <p:spPr>
            <a:xfrm>
              <a:off x="3581400" y="3962235"/>
              <a:ext cx="1981200" cy="461925"/>
            </a:xfrm>
            <a:prstGeom prst="rect">
              <a:avLst/>
            </a:prstGeom>
            <a:noFill/>
          </p:spPr>
          <p:txBody>
            <a:bodyPr>
              <a:spAutoFit/>
            </a:bodyPr>
            <a:lstStyle/>
            <a:p>
              <a:pPr>
                <a:defRPr/>
              </a:pPr>
              <a:r>
                <a:rPr lang="en-US" dirty="0">
                  <a:solidFill>
                    <a:schemeClr val="accent2">
                      <a:lumMod val="60000"/>
                      <a:lumOff val="40000"/>
                    </a:schemeClr>
                  </a:solidFill>
                  <a:latin typeface="Arial"/>
                  <a:cs typeface="Arial"/>
                </a:rPr>
                <a:t>r</a:t>
              </a:r>
              <a:r>
                <a:rPr lang="en-US" dirty="0">
                  <a:latin typeface="Arial"/>
                  <a:cs typeface="Arial"/>
                </a:rPr>
                <a:t>: slope</a:t>
              </a:r>
            </a:p>
          </p:txBody>
        </p:sp>
      </p:grpSp>
    </p:spTree>
    <p:extLst>
      <p:ext uri="{BB962C8B-B14F-4D97-AF65-F5344CB8AC3E}">
        <p14:creationId xmlns:p14="http://schemas.microsoft.com/office/powerpoint/2010/main" val="319679178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3"/>
          <p:cNvSpPr>
            <a:spLocks noChangeArrowheads="1"/>
          </p:cNvSpPr>
          <p:nvPr/>
        </p:nvSpPr>
        <p:spPr bwMode="auto">
          <a:xfrm>
            <a:off x="457200" y="1600200"/>
            <a:ext cx="8229600" cy="5016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tabLst>
                <a:tab pos="576263" algn="l"/>
                <a:tab pos="920750" algn="l"/>
                <a:tab pos="1373188" algn="l"/>
                <a:tab pos="1828800" algn="l"/>
                <a:tab pos="2284413" algn="l"/>
                <a:tab pos="2738438" algn="l"/>
              </a:tabLst>
              <a:defRPr/>
            </a:pPr>
            <a:r>
              <a:rPr lang="en-US" sz="2000" dirty="0">
                <a:latin typeface="Arial"/>
                <a:cs typeface="Arial"/>
              </a:rPr>
              <a:t>Suggested that species fall on a gradient from: </a:t>
            </a:r>
          </a:p>
          <a:p>
            <a:pPr algn="l">
              <a:tabLst>
                <a:tab pos="576263" algn="l"/>
                <a:tab pos="920750" algn="l"/>
                <a:tab pos="1373188" algn="l"/>
                <a:tab pos="1828800" algn="l"/>
                <a:tab pos="2284413" algn="l"/>
                <a:tab pos="2738438" algn="l"/>
              </a:tabLst>
              <a:defRPr/>
            </a:pPr>
            <a:endParaRPr lang="en-US" sz="2000" dirty="0">
              <a:latin typeface="Arial"/>
              <a:cs typeface="Arial"/>
            </a:endParaRPr>
          </a:p>
          <a:p>
            <a:pPr algn="l">
              <a:tabLst>
                <a:tab pos="576263" algn="l"/>
                <a:tab pos="920750" algn="l"/>
                <a:tab pos="1373188" algn="l"/>
                <a:tab pos="1828800" algn="l"/>
                <a:tab pos="2284413" algn="l"/>
                <a:tab pos="2738438" algn="l"/>
              </a:tabLst>
              <a:defRPr/>
            </a:pPr>
            <a:r>
              <a:rPr lang="en-US" sz="2000" dirty="0">
                <a:latin typeface="Arial"/>
                <a:cs typeface="Arial"/>
              </a:rPr>
              <a:t>r-selected species: </a:t>
            </a:r>
          </a:p>
          <a:p>
            <a:pPr marL="223838" indent="179388" algn="l">
              <a:buFont typeface="Arial"/>
              <a:buChar char="•"/>
              <a:tabLst>
                <a:tab pos="576263" algn="l"/>
                <a:tab pos="920750" algn="l"/>
                <a:tab pos="1373188" algn="l"/>
                <a:tab pos="1828800" algn="l"/>
                <a:tab pos="2284413" algn="l"/>
                <a:tab pos="2738438" algn="l"/>
              </a:tabLst>
              <a:defRPr/>
            </a:pPr>
            <a:r>
              <a:rPr lang="en-US" sz="2000" dirty="0">
                <a:latin typeface="Arial"/>
                <a:cs typeface="Arial"/>
              </a:rPr>
              <a:t>High initial growth rates</a:t>
            </a:r>
          </a:p>
          <a:p>
            <a:pPr marL="223838" indent="179388" algn="l">
              <a:buFont typeface="Arial"/>
              <a:buChar char="•"/>
              <a:tabLst>
                <a:tab pos="576263" algn="l"/>
                <a:tab pos="920750" algn="l"/>
                <a:tab pos="1373188" algn="l"/>
                <a:tab pos="1828800" algn="l"/>
                <a:tab pos="2284413" algn="l"/>
                <a:tab pos="2738438" algn="l"/>
              </a:tabLst>
              <a:defRPr/>
            </a:pPr>
            <a:r>
              <a:rPr lang="en-US" sz="2000" dirty="0">
                <a:latin typeface="Arial"/>
                <a:cs typeface="Arial"/>
              </a:rPr>
              <a:t>High dispersal rates</a:t>
            </a:r>
          </a:p>
          <a:p>
            <a:pPr marL="223838" indent="179388" algn="l">
              <a:buFont typeface="Arial"/>
              <a:buChar char="•"/>
              <a:tabLst>
                <a:tab pos="576263" algn="l"/>
                <a:tab pos="920750" algn="l"/>
                <a:tab pos="1373188" algn="l"/>
                <a:tab pos="1828800" algn="l"/>
                <a:tab pos="2284413" algn="l"/>
                <a:tab pos="2738438" algn="l"/>
              </a:tabLst>
              <a:defRPr/>
            </a:pPr>
            <a:r>
              <a:rPr lang="en-US" sz="2000" dirty="0">
                <a:latin typeface="Arial"/>
                <a:cs typeface="Arial"/>
              </a:rPr>
              <a:t>Good colonizers or </a:t>
            </a:r>
            <a:r>
              <a:rPr lang="en-US" sz="2000" dirty="0" err="1">
                <a:latin typeface="Arial"/>
                <a:cs typeface="Arial"/>
              </a:rPr>
              <a:t>invasives</a:t>
            </a:r>
            <a:endParaRPr lang="en-US" sz="2000" dirty="0">
              <a:latin typeface="Arial"/>
              <a:cs typeface="Arial"/>
            </a:endParaRPr>
          </a:p>
          <a:p>
            <a:pPr marL="223838" algn="l">
              <a:tabLst>
                <a:tab pos="576263" algn="l"/>
                <a:tab pos="920750" algn="l"/>
                <a:tab pos="1373188" algn="l"/>
                <a:tab pos="1828800" algn="l"/>
                <a:tab pos="2284413" algn="l"/>
                <a:tab pos="2738438" algn="l"/>
              </a:tabLst>
              <a:defRPr/>
            </a:pPr>
            <a:endParaRPr lang="en-US" sz="2000" dirty="0">
              <a:latin typeface="Arial"/>
              <a:cs typeface="Arial"/>
            </a:endParaRPr>
          </a:p>
          <a:p>
            <a:pPr algn="l">
              <a:tabLst>
                <a:tab pos="576263" algn="l"/>
                <a:tab pos="920750" algn="l"/>
                <a:tab pos="1373188" algn="l"/>
                <a:tab pos="1828800" algn="l"/>
                <a:tab pos="2284413" algn="l"/>
                <a:tab pos="2738438" algn="l"/>
              </a:tabLst>
              <a:defRPr/>
            </a:pPr>
            <a:r>
              <a:rPr lang="en-US" sz="2000" dirty="0">
                <a:latin typeface="Arial"/>
                <a:cs typeface="Arial"/>
              </a:rPr>
              <a:t>K-selected species:</a:t>
            </a:r>
          </a:p>
          <a:p>
            <a:pPr marL="403225" indent="-179388" algn="l">
              <a:buFont typeface="Arial"/>
              <a:buChar char="•"/>
              <a:tabLst>
                <a:tab pos="576263" algn="l"/>
                <a:tab pos="920750" algn="l"/>
                <a:tab pos="1373188" algn="l"/>
                <a:tab pos="1828800" algn="l"/>
                <a:tab pos="2284413" algn="l"/>
                <a:tab pos="2738438" algn="l"/>
              </a:tabLst>
              <a:defRPr/>
            </a:pPr>
            <a:r>
              <a:rPr lang="en-US" sz="2000" dirty="0">
                <a:latin typeface="Arial"/>
                <a:cs typeface="Arial"/>
              </a:rPr>
              <a:t>Use resources efficiently</a:t>
            </a:r>
          </a:p>
          <a:p>
            <a:pPr marL="403225" indent="-179388" algn="l">
              <a:buFont typeface="Arial"/>
              <a:buChar char="•"/>
              <a:tabLst>
                <a:tab pos="576263" algn="l"/>
                <a:tab pos="920750" algn="l"/>
                <a:tab pos="1373188" algn="l"/>
                <a:tab pos="1828800" algn="l"/>
                <a:tab pos="2284413" algn="l"/>
                <a:tab pos="2738438" algn="l"/>
              </a:tabLst>
              <a:defRPr/>
            </a:pPr>
            <a:r>
              <a:rPr lang="en-US" sz="2000" dirty="0">
                <a:latin typeface="Arial"/>
                <a:cs typeface="Arial"/>
              </a:rPr>
              <a:t>Good competitors</a:t>
            </a:r>
          </a:p>
          <a:p>
            <a:pPr marL="403225" indent="-179388" algn="l">
              <a:buFont typeface="Arial"/>
              <a:buChar char="•"/>
              <a:tabLst>
                <a:tab pos="576263" algn="l"/>
                <a:tab pos="920750" algn="l"/>
                <a:tab pos="1373188" algn="l"/>
                <a:tab pos="1828800" algn="l"/>
                <a:tab pos="2284413" algn="l"/>
                <a:tab pos="2738438" algn="l"/>
              </a:tabLst>
              <a:defRPr/>
            </a:pPr>
            <a:r>
              <a:rPr lang="en-US" sz="2000" dirty="0">
                <a:latin typeface="Arial"/>
                <a:cs typeface="Arial"/>
              </a:rPr>
              <a:t>Survive when it is more crowded</a:t>
            </a:r>
          </a:p>
          <a:p>
            <a:pPr marL="342900" indent="-342900" algn="l">
              <a:buFont typeface="Arial"/>
              <a:buChar char="•"/>
              <a:tabLst>
                <a:tab pos="576263" algn="l"/>
                <a:tab pos="920750" algn="l"/>
                <a:tab pos="1373188" algn="l"/>
                <a:tab pos="1828800" algn="l"/>
                <a:tab pos="2284413" algn="l"/>
                <a:tab pos="2738438" algn="l"/>
              </a:tabLst>
              <a:defRPr/>
            </a:pPr>
            <a:endParaRPr lang="en-US" sz="2000" dirty="0">
              <a:latin typeface="Arial"/>
              <a:cs typeface="Arial"/>
            </a:endParaRPr>
          </a:p>
          <a:p>
            <a:pPr algn="l">
              <a:tabLst>
                <a:tab pos="576263" algn="l"/>
                <a:tab pos="920750" algn="l"/>
                <a:tab pos="1373188" algn="l"/>
                <a:tab pos="1828800" algn="l"/>
                <a:tab pos="2284413" algn="l"/>
                <a:tab pos="2738438" algn="l"/>
              </a:tabLst>
              <a:defRPr/>
            </a:pPr>
            <a:endParaRPr lang="en-US" sz="2000" dirty="0">
              <a:latin typeface="Arial"/>
              <a:cs typeface="Arial"/>
            </a:endParaRPr>
          </a:p>
          <a:p>
            <a:pPr algn="l">
              <a:tabLst>
                <a:tab pos="576263" algn="l"/>
                <a:tab pos="920750" algn="l"/>
                <a:tab pos="1373188" algn="l"/>
                <a:tab pos="1828800" algn="l"/>
                <a:tab pos="2284413" algn="l"/>
                <a:tab pos="2738438" algn="l"/>
              </a:tabLst>
              <a:defRPr/>
            </a:pPr>
            <a:endParaRPr lang="en-US" sz="2000" dirty="0">
              <a:latin typeface="Arial"/>
              <a:cs typeface="Arial"/>
            </a:endParaRPr>
          </a:p>
          <a:p>
            <a:pPr algn="l">
              <a:tabLst>
                <a:tab pos="576263" algn="l"/>
                <a:tab pos="920750" algn="l"/>
                <a:tab pos="1373188" algn="l"/>
                <a:tab pos="1828800" algn="l"/>
                <a:tab pos="2284413" algn="l"/>
                <a:tab pos="2738438" algn="l"/>
              </a:tabLst>
              <a:defRPr/>
            </a:pPr>
            <a:r>
              <a:rPr lang="en-US" sz="2000" dirty="0">
                <a:latin typeface="Arial"/>
                <a:cs typeface="Arial"/>
              </a:rPr>
              <a:t>This theory should only be used as </a:t>
            </a:r>
            <a:r>
              <a:rPr lang="en-US" sz="2000" dirty="0" smtClean="0">
                <a:latin typeface="Arial"/>
                <a:cs typeface="Arial"/>
              </a:rPr>
              <a:t>a rule of thumb as there are many exceptions!</a:t>
            </a:r>
            <a:endParaRPr lang="en-US" sz="2000" dirty="0">
              <a:latin typeface="Arial"/>
              <a:cs typeface="Arial"/>
            </a:endParaRPr>
          </a:p>
        </p:txBody>
      </p:sp>
      <p:sp>
        <p:nvSpPr>
          <p:cNvPr id="41986" name="Rectangle 4"/>
          <p:cNvSpPr>
            <a:spLocks noChangeArrowheads="1"/>
          </p:cNvSpPr>
          <p:nvPr/>
        </p:nvSpPr>
        <p:spPr bwMode="auto">
          <a:xfrm>
            <a:off x="9169400" y="61817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latin typeface="Arial"/>
              <a:cs typeface="Arial"/>
            </a:endParaRPr>
          </a:p>
        </p:txBody>
      </p:sp>
      <p:sp>
        <p:nvSpPr>
          <p:cNvPr id="41987" name="Rectangle 1"/>
          <p:cNvSpPr>
            <a:spLocks noChangeArrowheads="1"/>
          </p:cNvSpPr>
          <p:nvPr/>
        </p:nvSpPr>
        <p:spPr bwMode="auto">
          <a:xfrm>
            <a:off x="1371600" y="304800"/>
            <a:ext cx="67056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tabLst>
                <a:tab pos="576263" algn="l"/>
                <a:tab pos="920750" algn="l"/>
                <a:tab pos="1373188" algn="l"/>
                <a:tab pos="1828800" algn="l"/>
                <a:tab pos="2284413" algn="l"/>
                <a:tab pos="2738438" algn="l"/>
              </a:tabLst>
            </a:pPr>
            <a:r>
              <a:rPr lang="en-US" sz="3200">
                <a:latin typeface="Arial"/>
                <a:cs typeface="Arial"/>
              </a:rPr>
              <a:t> “r” and “K” Life history strategies</a:t>
            </a:r>
            <a:endParaRPr lang="en-US">
              <a:latin typeface="Arial"/>
              <a:cs typeface="Arial"/>
            </a:endParaRPr>
          </a:p>
          <a:p>
            <a:pPr>
              <a:tabLst>
                <a:tab pos="576263" algn="l"/>
                <a:tab pos="920750" algn="l"/>
                <a:tab pos="1373188" algn="l"/>
                <a:tab pos="1828800" algn="l"/>
                <a:tab pos="2284413" algn="l"/>
                <a:tab pos="2738438" algn="l"/>
              </a:tabLst>
            </a:pPr>
            <a:r>
              <a:rPr lang="en-US">
                <a:latin typeface="Arial"/>
                <a:cs typeface="Arial"/>
              </a:rPr>
              <a:t>MacArthur and Wilson (1967)</a:t>
            </a:r>
          </a:p>
        </p:txBody>
      </p:sp>
      <p:sp>
        <p:nvSpPr>
          <p:cNvPr id="41988" name="Picture 5"/>
          <p:cNvSpPr>
            <a:spLocks noChangeAspect="1"/>
          </p:cNvSpPr>
          <p:nvPr/>
        </p:nvSpPr>
        <p:spPr bwMode="auto">
          <a:xfrm>
            <a:off x="5118100" y="1981200"/>
            <a:ext cx="1752600" cy="154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a:cs typeface="Arial"/>
            </a:endParaRPr>
          </a:p>
        </p:txBody>
      </p:sp>
      <p:sp>
        <p:nvSpPr>
          <p:cNvPr id="41989" name="Picture 6"/>
          <p:cNvSpPr>
            <a:spLocks noChangeAspect="1"/>
          </p:cNvSpPr>
          <p:nvPr/>
        </p:nvSpPr>
        <p:spPr bwMode="auto">
          <a:xfrm>
            <a:off x="5105400" y="3886200"/>
            <a:ext cx="1620838" cy="152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a:cs typeface="Arial"/>
            </a:endParaRPr>
          </a:p>
        </p:txBody>
      </p:sp>
      <p:sp>
        <p:nvSpPr>
          <p:cNvPr id="41990" name="Picture 2"/>
          <p:cNvSpPr>
            <a:spLocks noChangeAspect="1"/>
          </p:cNvSpPr>
          <p:nvPr/>
        </p:nvSpPr>
        <p:spPr bwMode="auto">
          <a:xfrm>
            <a:off x="6946900" y="1997075"/>
            <a:ext cx="1739900" cy="152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a:cs typeface="Arial"/>
            </a:endParaRPr>
          </a:p>
        </p:txBody>
      </p:sp>
      <p:sp>
        <p:nvSpPr>
          <p:cNvPr id="41991" name="Picture 3"/>
          <p:cNvSpPr>
            <a:spLocks noChangeAspect="1"/>
          </p:cNvSpPr>
          <p:nvPr/>
        </p:nvSpPr>
        <p:spPr bwMode="auto">
          <a:xfrm>
            <a:off x="6781800" y="3886200"/>
            <a:ext cx="20320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a:cs typeface="Arial"/>
            </a:endParaRPr>
          </a:p>
        </p:txBody>
      </p:sp>
      <p:pic>
        <p:nvPicPr>
          <p:cNvPr id="41992"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70500" y="2133600"/>
            <a:ext cx="1752600" cy="154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3" name="Picture 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257800" y="4038600"/>
            <a:ext cx="1620838" cy="152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4" name="Picture 10"/>
          <p:cNvPicPr>
            <a:picLocks noChangeAspect="1"/>
          </p:cNvPicPr>
          <p:nvPr/>
        </p:nvPicPr>
        <p:blipFill>
          <a:blip r:embed="rId5">
            <a:extLst>
              <a:ext uri="{28A0092B-C50C-407E-A947-70E740481C1C}">
                <a14:useLocalDpi xmlns:a14="http://schemas.microsoft.com/office/drawing/2010/main" val="0"/>
              </a:ext>
            </a:extLst>
          </a:blip>
          <a:srcRect t="5879" b="12862"/>
          <a:stretch>
            <a:fillRect/>
          </a:stretch>
        </p:blipFill>
        <p:spPr bwMode="auto">
          <a:xfrm>
            <a:off x="7099300" y="2149475"/>
            <a:ext cx="1739900" cy="152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5" name="Picture 1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934200" y="4038600"/>
            <a:ext cx="20320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66565560"/>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4"/>
          <p:cNvSpPr>
            <a:spLocks noChangeArrowheads="1"/>
          </p:cNvSpPr>
          <p:nvPr/>
        </p:nvSpPr>
        <p:spPr bwMode="auto">
          <a:xfrm>
            <a:off x="9169400" y="61817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p>
        </p:txBody>
      </p:sp>
      <p:graphicFrame>
        <p:nvGraphicFramePr>
          <p:cNvPr id="5" name="Table 4"/>
          <p:cNvGraphicFramePr>
            <a:graphicFrameLocks noGrp="1"/>
          </p:cNvGraphicFramePr>
          <p:nvPr>
            <p:extLst>
              <p:ext uri="{D42A27DB-BD31-4B8C-83A1-F6EECF244321}">
                <p14:modId xmlns:p14="http://schemas.microsoft.com/office/powerpoint/2010/main" val="3486240971"/>
              </p:ext>
            </p:extLst>
          </p:nvPr>
        </p:nvGraphicFramePr>
        <p:xfrm>
          <a:off x="3011488" y="228600"/>
          <a:ext cx="6096000" cy="6151560"/>
        </p:xfrm>
        <a:graphic>
          <a:graphicData uri="http://schemas.openxmlformats.org/drawingml/2006/table">
            <a:tbl>
              <a:tblPr/>
              <a:tblGrid>
                <a:gridCol w="2032000"/>
                <a:gridCol w="2032000"/>
                <a:gridCol w="2032000"/>
              </a:tblGrid>
              <a:tr h="371494">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2D2D8A"/>
                          </a:solidFill>
                          <a:effectLst/>
                          <a:latin typeface="Arial" charset="0"/>
                          <a:ea typeface="ＭＳ Ｐゴシック" charset="0"/>
                          <a:cs typeface="Arial" charset="0"/>
                        </a:rPr>
                        <a:t>Trait</a:t>
                      </a:r>
                    </a:p>
                  </a:txBody>
                  <a:tcPr marT="45722" marB="4572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2D2D8A"/>
                          </a:solidFill>
                          <a:effectLst/>
                          <a:latin typeface="Arial" charset="0"/>
                          <a:ea typeface="ＭＳ Ｐゴシック" charset="0"/>
                          <a:cs typeface="Arial" charset="0"/>
                        </a:rPr>
                        <a:t>r-selected</a:t>
                      </a:r>
                    </a:p>
                  </a:txBody>
                  <a:tcPr marT="45722" marB="4572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2D2D8A"/>
                          </a:solidFill>
                          <a:effectLst/>
                          <a:latin typeface="Arial" charset="0"/>
                          <a:ea typeface="ＭＳ Ｐゴシック" charset="0"/>
                          <a:cs typeface="Arial" charset="0"/>
                        </a:rPr>
                        <a:t>K-selected</a:t>
                      </a:r>
                    </a:p>
                  </a:txBody>
                  <a:tcPr marT="45722" marB="4572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371494">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rgbClr val="000000"/>
                          </a:solidFill>
                          <a:effectLst/>
                          <a:latin typeface="Arial" charset="0"/>
                          <a:ea typeface="ＭＳ Ｐゴシック" charset="0"/>
                          <a:cs typeface="Arial" charset="0"/>
                        </a:rPr>
                        <a:t>climate</a:t>
                      </a:r>
                    </a:p>
                  </a:txBody>
                  <a:tcPr marT="45722" marB="4572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0000"/>
                          </a:solidFill>
                          <a:effectLst/>
                          <a:latin typeface="Arial" charset="0"/>
                          <a:ea typeface="ＭＳ Ｐゴシック" charset="0"/>
                          <a:cs typeface="Arial" charset="0"/>
                        </a:rPr>
                        <a:t>variable</a:t>
                      </a:r>
                    </a:p>
                  </a:txBody>
                  <a:tcPr marT="45722" marB="4572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0000"/>
                          </a:solidFill>
                          <a:effectLst/>
                          <a:latin typeface="Arial" charset="0"/>
                          <a:ea typeface="ＭＳ Ｐゴシック" charset="0"/>
                          <a:cs typeface="Arial" charset="0"/>
                        </a:rPr>
                        <a:t>predictable</a:t>
                      </a:r>
                    </a:p>
                  </a:txBody>
                  <a:tcPr marT="45722" marB="4572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r>
              <a:tr h="371494">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rgbClr val="000000"/>
                          </a:solidFill>
                          <a:effectLst/>
                          <a:latin typeface="Arial" charset="0"/>
                          <a:ea typeface="ＭＳ Ｐゴシック" charset="0"/>
                          <a:cs typeface="Arial" charset="0"/>
                        </a:rPr>
                        <a:t>mortality</a:t>
                      </a:r>
                    </a:p>
                  </a:txBody>
                  <a:tcPr marT="45722" marB="4572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000000"/>
                          </a:solidFill>
                          <a:effectLst/>
                          <a:latin typeface="Arial" charset="0"/>
                          <a:ea typeface="ＭＳ Ｐゴシック" charset="0"/>
                          <a:cs typeface="Arial" charset="0"/>
                        </a:rPr>
                        <a:t>DI</a:t>
                      </a:r>
                      <a:endParaRPr kumimoji="0" lang="en-US" sz="1600" b="1" i="0" u="none" strike="noStrike" cap="none" normalizeH="0" baseline="0" dirty="0">
                        <a:ln>
                          <a:noFill/>
                        </a:ln>
                        <a:solidFill>
                          <a:srgbClr val="000000"/>
                        </a:solidFill>
                        <a:effectLst/>
                        <a:latin typeface="Arial" charset="0"/>
                        <a:ea typeface="ＭＳ Ｐゴシック" charset="0"/>
                        <a:cs typeface="Arial" charset="0"/>
                      </a:endParaRPr>
                    </a:p>
                  </a:txBody>
                  <a:tcPr marT="45722" marB="4572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000000"/>
                          </a:solidFill>
                          <a:effectLst/>
                          <a:latin typeface="Arial" charset="0"/>
                          <a:ea typeface="ＭＳ Ｐゴシック" charset="0"/>
                          <a:cs typeface="Arial" charset="0"/>
                        </a:rPr>
                        <a:t>DD</a:t>
                      </a:r>
                      <a:endParaRPr kumimoji="0" lang="en-US" sz="1600" b="1" i="0" u="none" strike="noStrike" cap="none" normalizeH="0" baseline="0" dirty="0">
                        <a:ln>
                          <a:noFill/>
                        </a:ln>
                        <a:solidFill>
                          <a:srgbClr val="000000"/>
                        </a:solidFill>
                        <a:effectLst/>
                        <a:latin typeface="Arial" charset="0"/>
                        <a:ea typeface="ＭＳ Ｐゴシック" charset="0"/>
                        <a:cs typeface="Arial" charset="0"/>
                      </a:endParaRPr>
                    </a:p>
                  </a:txBody>
                  <a:tcPr marT="45722" marB="4572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r>
              <a:tr h="371494">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rgbClr val="000000"/>
                          </a:solidFill>
                          <a:effectLst/>
                          <a:latin typeface="Arial" charset="0"/>
                          <a:ea typeface="ＭＳ Ｐゴシック" charset="0"/>
                          <a:cs typeface="Arial" charset="0"/>
                        </a:rPr>
                        <a:t>Survivorship</a:t>
                      </a:r>
                    </a:p>
                  </a:txBody>
                  <a:tcPr marT="45722" marB="4572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0000"/>
                          </a:solidFill>
                          <a:effectLst/>
                          <a:latin typeface="Arial" charset="0"/>
                          <a:ea typeface="ＭＳ Ｐゴシック" charset="0"/>
                          <a:cs typeface="Arial" charset="0"/>
                        </a:rPr>
                        <a:t>Type III</a:t>
                      </a:r>
                    </a:p>
                  </a:txBody>
                  <a:tcPr marT="45722" marB="4572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0000"/>
                          </a:solidFill>
                          <a:effectLst/>
                          <a:latin typeface="Arial" charset="0"/>
                          <a:ea typeface="ＭＳ Ｐゴシック" charset="0"/>
                          <a:cs typeface="Arial" charset="0"/>
                        </a:rPr>
                        <a:t>Type I or II</a:t>
                      </a:r>
                    </a:p>
                  </a:txBody>
                  <a:tcPr marT="45722" marB="4572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r>
              <a:tr h="371494">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rgbClr val="000000"/>
                          </a:solidFill>
                          <a:effectLst/>
                          <a:latin typeface="Arial" charset="0"/>
                          <a:ea typeface="ＭＳ Ｐゴシック" charset="0"/>
                          <a:cs typeface="Arial" charset="0"/>
                        </a:rPr>
                        <a:t>Pop. size</a:t>
                      </a:r>
                    </a:p>
                  </a:txBody>
                  <a:tcPr marT="45722" marB="4572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0000"/>
                          </a:solidFill>
                          <a:effectLst/>
                          <a:latin typeface="Arial" charset="0"/>
                          <a:ea typeface="ＭＳ Ｐゴシック" charset="0"/>
                          <a:cs typeface="Arial" charset="0"/>
                        </a:rPr>
                        <a:t>Variable, &lt;K</a:t>
                      </a:r>
                    </a:p>
                  </a:txBody>
                  <a:tcPr marT="45722" marB="4572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0000"/>
                          </a:solidFill>
                          <a:effectLst/>
                          <a:latin typeface="Arial" charset="0"/>
                          <a:ea typeface="ＭＳ Ｐゴシック" charset="0"/>
                          <a:cs typeface="Arial" charset="0"/>
                        </a:rPr>
                        <a:t>Constant, Near K</a:t>
                      </a:r>
                    </a:p>
                  </a:txBody>
                  <a:tcPr marT="45722" marB="4572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r>
              <a:tr h="371494">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rgbClr val="000000"/>
                          </a:solidFill>
                          <a:effectLst/>
                          <a:latin typeface="Arial" charset="0"/>
                          <a:ea typeface="ＭＳ Ｐゴシック" charset="0"/>
                          <a:cs typeface="Arial" charset="0"/>
                        </a:rPr>
                        <a:t>Competitive ability</a:t>
                      </a:r>
                    </a:p>
                  </a:txBody>
                  <a:tcPr marT="45722" marB="4572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0000"/>
                          </a:solidFill>
                          <a:effectLst/>
                          <a:latin typeface="Arial" charset="0"/>
                          <a:ea typeface="ＭＳ Ｐゴシック" charset="0"/>
                          <a:cs typeface="Arial" charset="0"/>
                        </a:rPr>
                        <a:t>poor</a:t>
                      </a:r>
                    </a:p>
                  </a:txBody>
                  <a:tcPr marT="45722" marB="4572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0000"/>
                          </a:solidFill>
                          <a:effectLst/>
                          <a:latin typeface="Arial" charset="0"/>
                          <a:ea typeface="ＭＳ Ｐゴシック" charset="0"/>
                          <a:cs typeface="Arial" charset="0"/>
                        </a:rPr>
                        <a:t>high</a:t>
                      </a:r>
                    </a:p>
                  </a:txBody>
                  <a:tcPr marT="45722" marB="4572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r>
              <a:tr h="371494">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rgbClr val="000000"/>
                          </a:solidFill>
                          <a:effectLst/>
                          <a:latin typeface="Arial" charset="0"/>
                          <a:ea typeface="ＭＳ Ｐゴシック" charset="0"/>
                          <a:cs typeface="Arial" charset="0"/>
                        </a:rPr>
                        <a:t>Predation defense</a:t>
                      </a:r>
                    </a:p>
                  </a:txBody>
                  <a:tcPr marT="45722" marB="4572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0000"/>
                          </a:solidFill>
                          <a:effectLst/>
                          <a:latin typeface="Arial" charset="0"/>
                          <a:ea typeface="ＭＳ Ｐゴシック" charset="0"/>
                          <a:cs typeface="Arial" charset="0"/>
                        </a:rPr>
                        <a:t>poor</a:t>
                      </a:r>
                    </a:p>
                  </a:txBody>
                  <a:tcPr marT="45722" marB="4572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0000"/>
                          </a:solidFill>
                          <a:effectLst/>
                          <a:latin typeface="Arial" charset="0"/>
                          <a:ea typeface="ＭＳ Ｐゴシック" charset="0"/>
                          <a:cs typeface="Arial" charset="0"/>
                        </a:rPr>
                        <a:t>high</a:t>
                      </a:r>
                    </a:p>
                  </a:txBody>
                  <a:tcPr marT="45722" marB="4572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r>
              <a:tr h="371494">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rgbClr val="000000"/>
                          </a:solidFill>
                          <a:effectLst/>
                          <a:latin typeface="Arial" charset="0"/>
                          <a:ea typeface="ＭＳ Ｐゴシック" charset="0"/>
                          <a:cs typeface="Arial" charset="0"/>
                        </a:rPr>
                        <a:t>Parental care</a:t>
                      </a:r>
                    </a:p>
                  </a:txBody>
                  <a:tcPr marT="45722" marB="4572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0000"/>
                          </a:solidFill>
                          <a:effectLst/>
                          <a:latin typeface="Arial" charset="0"/>
                          <a:ea typeface="ＭＳ Ｐゴシック" charset="0"/>
                          <a:cs typeface="Arial" charset="0"/>
                        </a:rPr>
                        <a:t>minimal</a:t>
                      </a:r>
                    </a:p>
                  </a:txBody>
                  <a:tcPr marT="45722" marB="4572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0000"/>
                          </a:solidFill>
                          <a:effectLst/>
                          <a:latin typeface="Arial" charset="0"/>
                          <a:ea typeface="ＭＳ Ｐゴシック" charset="0"/>
                          <a:cs typeface="Arial" charset="0"/>
                        </a:rPr>
                        <a:t>high</a:t>
                      </a:r>
                    </a:p>
                  </a:txBody>
                  <a:tcPr marT="45722" marB="4572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r>
              <a:tr h="371494">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rgbClr val="000000"/>
                          </a:solidFill>
                          <a:effectLst/>
                          <a:latin typeface="Arial" charset="0"/>
                          <a:ea typeface="ＭＳ Ｐゴシック" charset="0"/>
                          <a:cs typeface="Arial" charset="0"/>
                        </a:rPr>
                        <a:t>Life span</a:t>
                      </a:r>
                    </a:p>
                  </a:txBody>
                  <a:tcPr marT="45722" marB="4572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0000"/>
                          </a:solidFill>
                          <a:effectLst/>
                          <a:latin typeface="Arial" charset="0"/>
                          <a:ea typeface="ＭＳ Ｐゴシック" charset="0"/>
                          <a:cs typeface="Arial" charset="0"/>
                        </a:rPr>
                        <a:t>short</a:t>
                      </a:r>
                    </a:p>
                  </a:txBody>
                  <a:tcPr marT="45722" marB="4572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0000"/>
                          </a:solidFill>
                          <a:effectLst/>
                          <a:latin typeface="Arial" charset="0"/>
                          <a:ea typeface="ＭＳ Ｐゴシック" charset="0"/>
                          <a:cs typeface="Arial" charset="0"/>
                        </a:rPr>
                        <a:t>long</a:t>
                      </a:r>
                    </a:p>
                  </a:txBody>
                  <a:tcPr marT="45722" marB="4572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r>
              <a:tr h="371494">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rgbClr val="000000"/>
                          </a:solidFill>
                          <a:effectLst/>
                          <a:latin typeface="Arial" charset="0"/>
                          <a:ea typeface="ＭＳ Ｐゴシック" charset="0"/>
                          <a:cs typeface="Arial" charset="0"/>
                        </a:rPr>
                        <a:t>development</a:t>
                      </a:r>
                    </a:p>
                  </a:txBody>
                  <a:tcPr marT="45722" marB="4572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0000"/>
                          </a:solidFill>
                          <a:effectLst/>
                          <a:latin typeface="Arial" charset="0"/>
                          <a:ea typeface="ＭＳ Ｐゴシック" charset="0"/>
                          <a:cs typeface="Arial" charset="0"/>
                        </a:rPr>
                        <a:t>fast</a:t>
                      </a:r>
                    </a:p>
                  </a:txBody>
                  <a:tcPr marT="45722" marB="4572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0000"/>
                          </a:solidFill>
                          <a:effectLst/>
                          <a:latin typeface="Arial" charset="0"/>
                          <a:ea typeface="ＭＳ Ｐゴシック" charset="0"/>
                          <a:cs typeface="Arial" charset="0"/>
                        </a:rPr>
                        <a:t>slow</a:t>
                      </a:r>
                    </a:p>
                  </a:txBody>
                  <a:tcPr marT="45722" marB="4572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r>
              <a:tr h="371494">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rgbClr val="000000"/>
                          </a:solidFill>
                          <a:effectLst/>
                          <a:latin typeface="Arial" charset="0"/>
                          <a:ea typeface="ＭＳ Ｐゴシック" charset="0"/>
                          <a:cs typeface="Arial" charset="0"/>
                        </a:rPr>
                        <a:t>rmax</a:t>
                      </a:r>
                    </a:p>
                  </a:txBody>
                  <a:tcPr marT="45722" marB="4572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0000"/>
                          </a:solidFill>
                          <a:effectLst/>
                          <a:latin typeface="Arial" charset="0"/>
                          <a:ea typeface="ＭＳ Ｐゴシック" charset="0"/>
                          <a:cs typeface="Arial" charset="0"/>
                        </a:rPr>
                        <a:t>high</a:t>
                      </a:r>
                    </a:p>
                  </a:txBody>
                  <a:tcPr marT="45722" marB="4572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0000"/>
                          </a:solidFill>
                          <a:effectLst/>
                          <a:latin typeface="Arial" charset="0"/>
                          <a:ea typeface="ＭＳ Ｐゴシック" charset="0"/>
                          <a:cs typeface="Arial" charset="0"/>
                        </a:rPr>
                        <a:t>low</a:t>
                      </a:r>
                    </a:p>
                  </a:txBody>
                  <a:tcPr marT="45722" marB="4572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r>
              <a:tr h="579150">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rgbClr val="000000"/>
                          </a:solidFill>
                          <a:effectLst/>
                          <a:latin typeface="Arial" charset="0"/>
                          <a:ea typeface="ＭＳ Ｐゴシック" charset="0"/>
                          <a:cs typeface="Arial" charset="0"/>
                        </a:rPr>
                        <a:t>Time to reproduction</a:t>
                      </a:r>
                    </a:p>
                  </a:txBody>
                  <a:tcPr marT="45722" marB="4572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0000"/>
                          </a:solidFill>
                          <a:effectLst/>
                          <a:latin typeface="Arial" charset="0"/>
                          <a:ea typeface="ＭＳ Ｐゴシック" charset="0"/>
                          <a:cs typeface="Arial" charset="0"/>
                        </a:rPr>
                        <a:t>short</a:t>
                      </a:r>
                    </a:p>
                  </a:txBody>
                  <a:tcPr marT="45722" marB="4572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0000"/>
                          </a:solidFill>
                          <a:effectLst/>
                          <a:latin typeface="Arial" charset="0"/>
                          <a:ea typeface="ＭＳ Ｐゴシック" charset="0"/>
                          <a:cs typeface="Arial" charset="0"/>
                        </a:rPr>
                        <a:t>long</a:t>
                      </a:r>
                    </a:p>
                  </a:txBody>
                  <a:tcPr marT="45722" marB="4572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r>
              <a:tr h="371494">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rgbClr val="000000"/>
                          </a:solidFill>
                          <a:effectLst/>
                          <a:latin typeface="Arial" charset="0"/>
                          <a:ea typeface="ＭＳ Ｐゴシック" charset="0"/>
                          <a:cs typeface="Arial" charset="0"/>
                        </a:rPr>
                        <a:t>Body size</a:t>
                      </a:r>
                    </a:p>
                  </a:txBody>
                  <a:tcPr marT="45722" marB="4572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0000"/>
                          </a:solidFill>
                          <a:effectLst/>
                          <a:latin typeface="Arial" charset="0"/>
                          <a:ea typeface="ＭＳ Ｐゴシック" charset="0"/>
                          <a:cs typeface="Arial" charset="0"/>
                        </a:rPr>
                        <a:t>small</a:t>
                      </a:r>
                    </a:p>
                  </a:txBody>
                  <a:tcPr marT="45722" marB="4572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0000"/>
                          </a:solidFill>
                          <a:effectLst/>
                          <a:latin typeface="Arial" charset="0"/>
                          <a:ea typeface="ＭＳ Ｐゴシック" charset="0"/>
                          <a:cs typeface="Arial" charset="0"/>
                        </a:rPr>
                        <a:t>large</a:t>
                      </a:r>
                    </a:p>
                  </a:txBody>
                  <a:tcPr marT="45722" marB="4572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r>
              <a:tr h="371494">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rgbClr val="000000"/>
                          </a:solidFill>
                          <a:effectLst/>
                          <a:latin typeface="Arial" charset="0"/>
                          <a:ea typeface="ＭＳ Ｐゴシック" charset="0"/>
                          <a:cs typeface="Arial" charset="0"/>
                        </a:rPr>
                        <a:t>Offspring number</a:t>
                      </a:r>
                    </a:p>
                  </a:txBody>
                  <a:tcPr marT="45722" marB="4572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0000"/>
                          </a:solidFill>
                          <a:effectLst/>
                          <a:latin typeface="Arial" charset="0"/>
                          <a:ea typeface="ＭＳ Ｐゴシック" charset="0"/>
                          <a:cs typeface="Arial" charset="0"/>
                        </a:rPr>
                        <a:t>Many</a:t>
                      </a:r>
                    </a:p>
                  </a:txBody>
                  <a:tcPr marT="45722" marB="4572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0000"/>
                          </a:solidFill>
                          <a:effectLst/>
                          <a:latin typeface="Arial" charset="0"/>
                          <a:ea typeface="ＭＳ Ｐゴシック" charset="0"/>
                          <a:cs typeface="Arial" charset="0"/>
                        </a:rPr>
                        <a:t>Few</a:t>
                      </a:r>
                    </a:p>
                  </a:txBody>
                  <a:tcPr marT="45722" marB="4572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r>
              <a:tr h="371494">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rgbClr val="000000"/>
                          </a:solidFill>
                          <a:effectLst/>
                          <a:latin typeface="Arial" charset="0"/>
                          <a:ea typeface="ＭＳ Ｐゴシック" charset="0"/>
                          <a:cs typeface="Arial" charset="0"/>
                        </a:rPr>
                        <a:t>Offspring size</a:t>
                      </a:r>
                    </a:p>
                  </a:txBody>
                  <a:tcPr marT="45722" marB="4572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0000"/>
                          </a:solidFill>
                          <a:effectLst/>
                          <a:latin typeface="Arial" charset="0"/>
                          <a:ea typeface="ＭＳ Ｐゴシック" charset="0"/>
                          <a:cs typeface="Arial" charset="0"/>
                        </a:rPr>
                        <a:t>Small</a:t>
                      </a:r>
                    </a:p>
                  </a:txBody>
                  <a:tcPr marT="45722" marB="4572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0000"/>
                          </a:solidFill>
                          <a:effectLst/>
                          <a:latin typeface="Arial" charset="0"/>
                          <a:ea typeface="ＭＳ Ｐゴシック" charset="0"/>
                          <a:cs typeface="Arial" charset="0"/>
                        </a:rPr>
                        <a:t>Large</a:t>
                      </a:r>
                    </a:p>
                  </a:txBody>
                  <a:tcPr marT="45722" marB="4572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r>
              <a:tr h="371494">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rgbClr val="000000"/>
                          </a:solidFill>
                          <a:effectLst/>
                          <a:latin typeface="Arial" charset="0"/>
                          <a:ea typeface="ＭＳ Ｐゴシック" charset="0"/>
                          <a:cs typeface="Arial" charset="0"/>
                        </a:rPr>
                        <a:t>Dispersal ability</a:t>
                      </a:r>
                    </a:p>
                  </a:txBody>
                  <a:tcPr marT="45722" marB="4572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0000"/>
                          </a:solidFill>
                          <a:effectLst/>
                          <a:latin typeface="Arial" charset="0"/>
                          <a:ea typeface="ＭＳ Ｐゴシック" charset="0"/>
                          <a:cs typeface="Arial" charset="0"/>
                        </a:rPr>
                        <a:t>High</a:t>
                      </a:r>
                    </a:p>
                  </a:txBody>
                  <a:tcPr marT="45722" marB="4572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00"/>
                          </a:solidFill>
                          <a:effectLst/>
                          <a:latin typeface="Arial" charset="0"/>
                          <a:ea typeface="ＭＳ Ｐゴシック" charset="0"/>
                          <a:cs typeface="Arial" charset="0"/>
                        </a:rPr>
                        <a:t>low</a:t>
                      </a:r>
                    </a:p>
                  </a:txBody>
                  <a:tcPr marT="45722" marB="4572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r>
            </a:tbl>
          </a:graphicData>
        </a:graphic>
      </p:graphicFrame>
      <p:sp>
        <p:nvSpPr>
          <p:cNvPr id="44104" name="Rectangle 5"/>
          <p:cNvSpPr>
            <a:spLocks noChangeArrowheads="1"/>
          </p:cNvSpPr>
          <p:nvPr/>
        </p:nvSpPr>
        <p:spPr bwMode="auto">
          <a:xfrm>
            <a:off x="152400" y="457200"/>
            <a:ext cx="2819400" cy="4893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l">
              <a:tabLst>
                <a:tab pos="576263" algn="l"/>
                <a:tab pos="920750" algn="l"/>
                <a:tab pos="1373188" algn="l"/>
                <a:tab pos="1828800" algn="l"/>
                <a:tab pos="2284413" algn="l"/>
                <a:tab pos="2738438" algn="l"/>
              </a:tabLst>
            </a:pPr>
            <a:r>
              <a:rPr lang="en-US" dirty="0">
                <a:latin typeface="Arial" charset="0"/>
              </a:rPr>
              <a:t>Traits commonly associated with “r” and “K” life history </a:t>
            </a:r>
            <a:r>
              <a:rPr lang="en-US" dirty="0" smtClean="0">
                <a:latin typeface="Arial" charset="0"/>
              </a:rPr>
              <a:t>strategies</a:t>
            </a:r>
            <a:r>
              <a:rPr lang="en-US" sz="1800" dirty="0" smtClean="0">
                <a:latin typeface="Arial" charset="0"/>
              </a:rPr>
              <a:t>.</a:t>
            </a:r>
          </a:p>
          <a:p>
            <a:pPr algn="l">
              <a:tabLst>
                <a:tab pos="576263" algn="l"/>
                <a:tab pos="920750" algn="l"/>
                <a:tab pos="1373188" algn="l"/>
                <a:tab pos="1828800" algn="l"/>
                <a:tab pos="2284413" algn="l"/>
                <a:tab pos="2738438" algn="l"/>
              </a:tabLst>
            </a:pPr>
            <a:endParaRPr lang="en-US" sz="1800" dirty="0" smtClean="0">
              <a:latin typeface="Arial" charset="0"/>
            </a:endParaRPr>
          </a:p>
          <a:p>
            <a:pPr algn="l">
              <a:tabLst>
                <a:tab pos="576263" algn="l"/>
                <a:tab pos="920750" algn="l"/>
                <a:tab pos="1373188" algn="l"/>
                <a:tab pos="1828800" algn="l"/>
                <a:tab pos="2284413" algn="l"/>
                <a:tab pos="2738438" algn="l"/>
              </a:tabLst>
            </a:pPr>
            <a:endParaRPr lang="en-US" sz="1800" dirty="0">
              <a:latin typeface="Arial" charset="0"/>
            </a:endParaRPr>
          </a:p>
          <a:p>
            <a:pPr algn="l">
              <a:tabLst>
                <a:tab pos="576263" algn="l"/>
                <a:tab pos="920750" algn="l"/>
                <a:tab pos="1373188" algn="l"/>
                <a:tab pos="1828800" algn="l"/>
                <a:tab pos="2284413" algn="l"/>
                <a:tab pos="2738438" algn="l"/>
              </a:tabLst>
            </a:pPr>
            <a:endParaRPr lang="en-US" sz="1800" dirty="0" smtClean="0">
              <a:latin typeface="Arial" charset="0"/>
            </a:endParaRPr>
          </a:p>
          <a:p>
            <a:pPr algn="l">
              <a:tabLst>
                <a:tab pos="576263" algn="l"/>
                <a:tab pos="920750" algn="l"/>
                <a:tab pos="1373188" algn="l"/>
                <a:tab pos="1828800" algn="l"/>
                <a:tab pos="2284413" algn="l"/>
                <a:tab pos="2738438" algn="l"/>
              </a:tabLst>
            </a:pPr>
            <a:endParaRPr lang="en-US" sz="1800" dirty="0">
              <a:solidFill>
                <a:srgbClr val="FF0000"/>
              </a:solidFill>
              <a:latin typeface="Arial" charset="0"/>
            </a:endParaRPr>
          </a:p>
          <a:p>
            <a:pPr algn="l">
              <a:tabLst>
                <a:tab pos="576263" algn="l"/>
                <a:tab pos="920750" algn="l"/>
                <a:tab pos="1373188" algn="l"/>
                <a:tab pos="1828800" algn="l"/>
                <a:tab pos="2284413" algn="l"/>
                <a:tab pos="2738438" algn="l"/>
              </a:tabLst>
            </a:pPr>
            <a:r>
              <a:rPr lang="en-US" sz="1800" dirty="0" smtClean="0">
                <a:solidFill>
                  <a:srgbClr val="FF0000"/>
                </a:solidFill>
                <a:latin typeface="Arial" charset="0"/>
              </a:rPr>
              <a:t>I don’t expect you to memorize this table.  However, on an exam I could give a trait and ask if it was r- or K- selected.  Or I could ask for you to list 2-3 traits of r- or K- selected species.</a:t>
            </a:r>
            <a:endParaRPr lang="en-US" dirty="0" smtClean="0">
              <a:solidFill>
                <a:srgbClr val="FF0000"/>
              </a:solidFill>
              <a:latin typeface="Arial" charset="0"/>
            </a:endParaRPr>
          </a:p>
        </p:txBody>
      </p:sp>
    </p:spTree>
    <p:extLst>
      <p:ext uri="{BB962C8B-B14F-4D97-AF65-F5344CB8AC3E}">
        <p14:creationId xmlns:p14="http://schemas.microsoft.com/office/powerpoint/2010/main" val="2083343016"/>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4"/>
          <p:cNvSpPr>
            <a:spLocks noChangeArrowheads="1"/>
          </p:cNvSpPr>
          <p:nvPr/>
        </p:nvSpPr>
        <p:spPr bwMode="auto">
          <a:xfrm>
            <a:off x="9169400" y="61817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p>
        </p:txBody>
      </p:sp>
      <p:pic>
        <p:nvPicPr>
          <p:cNvPr id="55298" name="Picture 6" descr="EcologyTo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6294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20" name="TextBox 6"/>
          <p:cNvSpPr txBox="1">
            <a:spLocks noChangeArrowheads="1"/>
          </p:cNvSpPr>
          <p:nvPr/>
        </p:nvSpPr>
        <p:spPr bwMode="auto">
          <a:xfrm>
            <a:off x="228600" y="612775"/>
            <a:ext cx="8686800" cy="6186310"/>
          </a:xfrm>
          <a:prstGeom prst="rect">
            <a:avLst/>
          </a:prstGeom>
          <a:noFill/>
          <a:ln w="9525">
            <a:noFill/>
            <a:miter lim="800000"/>
            <a:headEnd/>
            <a:tailEnd/>
          </a:ln>
        </p:spPr>
        <p:txBody>
          <a:bodyPr wrap="square">
            <a:spAutoFit/>
          </a:bodyPr>
          <a:lstStyle>
            <a:lvl1pPr>
              <a:defRPr sz="2400">
                <a:solidFill>
                  <a:schemeClr val="tx1"/>
                </a:solidFill>
                <a:latin typeface="Times" charset="0"/>
                <a:ea typeface="ＭＳ Ｐゴシック" charset="0"/>
                <a:cs typeface="ＭＳ Ｐゴシック" charset="0"/>
              </a:defRPr>
            </a:lvl1pPr>
            <a:lvl2pPr marL="863600" indent="-406400">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defRPr/>
            </a:pPr>
            <a:r>
              <a:rPr lang="en-US" sz="1800" u="sng" dirty="0" smtClean="0">
                <a:latin typeface="Arial" charset="0"/>
                <a:cs typeface="Arial" charset="0"/>
              </a:rPr>
              <a:t>Study Guide Items from Lecture 8</a:t>
            </a:r>
          </a:p>
          <a:p>
            <a:pPr>
              <a:defRPr/>
            </a:pPr>
            <a:endParaRPr lang="en-US" sz="1800" dirty="0" smtClean="0">
              <a:latin typeface="Arial" charset="0"/>
              <a:cs typeface="Arial" charset="0"/>
            </a:endParaRPr>
          </a:p>
          <a:p>
            <a:pPr>
              <a:defRPr/>
            </a:pPr>
            <a:r>
              <a:rPr lang="en-US" sz="1800" u="sng" dirty="0" smtClean="0">
                <a:latin typeface="Arial" charset="0"/>
                <a:cs typeface="Arial" charset="0"/>
              </a:rPr>
              <a:t>Terms</a:t>
            </a:r>
            <a:r>
              <a:rPr lang="en-US" sz="1800" u="sng" dirty="0" smtClean="0">
                <a:latin typeface="Arial" charset="0"/>
                <a:cs typeface="Arial" charset="0"/>
              </a:rPr>
              <a:t>:</a:t>
            </a:r>
            <a:r>
              <a:rPr lang="en-US" sz="1800" dirty="0" smtClean="0">
                <a:latin typeface="Arial" charset="0"/>
                <a:cs typeface="Arial" charset="0"/>
              </a:rPr>
              <a:t>	</a:t>
            </a:r>
            <a:endParaRPr lang="en-US" sz="1800" dirty="0">
              <a:latin typeface="Arial" charset="0"/>
              <a:cs typeface="Arial" charset="0"/>
            </a:endParaRPr>
          </a:p>
          <a:p>
            <a:pPr marL="571500" indent="-393700">
              <a:buFont typeface="Arial"/>
              <a:buChar char="•"/>
              <a:defRPr/>
            </a:pPr>
            <a:r>
              <a:rPr lang="en-US" sz="1800" dirty="0" err="1" smtClean="0">
                <a:latin typeface="Arial" charset="0"/>
                <a:cs typeface="Arial" charset="0"/>
              </a:rPr>
              <a:t>Metapopulation</a:t>
            </a:r>
            <a:r>
              <a:rPr lang="en-US" sz="1800" dirty="0" smtClean="0">
                <a:latin typeface="Arial" charset="0"/>
                <a:cs typeface="Arial" charset="0"/>
              </a:rPr>
              <a:t>	</a:t>
            </a:r>
            <a:endParaRPr lang="en-US" sz="1800" dirty="0" smtClean="0">
              <a:latin typeface="Arial" pitchFamily="-107" charset="0"/>
              <a:ea typeface="Arial" pitchFamily="-107" charset="0"/>
              <a:cs typeface="Arial" pitchFamily="-107" charset="0"/>
            </a:endParaRPr>
          </a:p>
          <a:p>
            <a:pPr marL="571500" indent="-393700">
              <a:buFont typeface="Arial"/>
              <a:buChar char="•"/>
              <a:defRPr/>
            </a:pPr>
            <a:r>
              <a:rPr lang="en-US" sz="1800" dirty="0" err="1" smtClean="0">
                <a:latin typeface="Arial" pitchFamily="-107" charset="0"/>
                <a:ea typeface="Arial" pitchFamily="-107" charset="0"/>
                <a:cs typeface="Arial" pitchFamily="-107" charset="0"/>
              </a:rPr>
              <a:t>Iteroparous</a:t>
            </a:r>
            <a:endParaRPr lang="en-US" sz="1800" dirty="0">
              <a:latin typeface="Arial" pitchFamily="-107" charset="0"/>
              <a:ea typeface="Arial" pitchFamily="-107" charset="0"/>
              <a:cs typeface="Arial" pitchFamily="-107" charset="0"/>
            </a:endParaRPr>
          </a:p>
          <a:p>
            <a:pPr marL="571500" indent="-393700">
              <a:buFont typeface="Arial"/>
              <a:buChar char="•"/>
              <a:defRPr/>
            </a:pPr>
            <a:r>
              <a:rPr lang="en-US" sz="1800" dirty="0" err="1" smtClean="0">
                <a:latin typeface="Arial" pitchFamily="-107" charset="0"/>
                <a:ea typeface="Arial" pitchFamily="-107" charset="0"/>
                <a:cs typeface="Arial" pitchFamily="-107" charset="0"/>
              </a:rPr>
              <a:t>Semelparous</a:t>
            </a:r>
            <a:endParaRPr lang="en-US" sz="1800" dirty="0" smtClean="0">
              <a:latin typeface="Arial" charset="0"/>
              <a:cs typeface="Arial" charset="0"/>
            </a:endParaRPr>
          </a:p>
          <a:p>
            <a:pPr marL="571500" indent="-393700">
              <a:buFont typeface="Arial" charset="0"/>
              <a:buChar char="•"/>
              <a:tabLst>
                <a:tab pos="4629150" algn="l"/>
              </a:tabLst>
              <a:defRPr/>
            </a:pPr>
            <a:r>
              <a:rPr lang="en-US" sz="1800" dirty="0">
                <a:latin typeface="Arial" charset="0"/>
                <a:cs typeface="Arial" charset="0"/>
              </a:rPr>
              <a:t>l</a:t>
            </a:r>
            <a:r>
              <a:rPr lang="en-US" sz="1800" dirty="0" smtClean="0">
                <a:latin typeface="Arial" charset="0"/>
                <a:cs typeface="Arial" charset="0"/>
              </a:rPr>
              <a:t>ocal population</a:t>
            </a:r>
          </a:p>
          <a:p>
            <a:pPr marL="571500" indent="-393700">
              <a:buFont typeface="Arial" charset="0"/>
              <a:buChar char="•"/>
              <a:tabLst>
                <a:tab pos="4629150" algn="l"/>
              </a:tabLst>
              <a:defRPr/>
            </a:pPr>
            <a:r>
              <a:rPr lang="en-US" sz="1800" dirty="0">
                <a:latin typeface="Arial" charset="0"/>
                <a:cs typeface="Arial" charset="0"/>
              </a:rPr>
              <a:t>r</a:t>
            </a:r>
            <a:r>
              <a:rPr lang="en-US" sz="1800" dirty="0" smtClean="0">
                <a:latin typeface="Arial" charset="0"/>
                <a:cs typeface="Arial" charset="0"/>
              </a:rPr>
              <a:t>egional </a:t>
            </a:r>
            <a:r>
              <a:rPr lang="en-US" sz="1800" dirty="0" smtClean="0">
                <a:latin typeface="Arial" charset="0"/>
                <a:cs typeface="Arial" charset="0"/>
              </a:rPr>
              <a:t>population</a:t>
            </a:r>
          </a:p>
          <a:p>
            <a:pPr marL="571500" indent="-393700">
              <a:buFont typeface="Arial" charset="0"/>
              <a:buChar char="•"/>
              <a:tabLst>
                <a:tab pos="4629150" algn="l"/>
              </a:tabLst>
              <a:defRPr/>
            </a:pPr>
            <a:r>
              <a:rPr lang="en-US" sz="1800" dirty="0" smtClean="0">
                <a:latin typeface="Arial" charset="0"/>
                <a:cs typeface="Arial" charset="0"/>
              </a:rPr>
              <a:t>Source population</a:t>
            </a:r>
          </a:p>
          <a:p>
            <a:pPr marL="571500" indent="-393700">
              <a:buFont typeface="Arial" charset="0"/>
              <a:buChar char="•"/>
              <a:tabLst>
                <a:tab pos="4629150" algn="l"/>
              </a:tabLst>
              <a:defRPr/>
            </a:pPr>
            <a:r>
              <a:rPr lang="en-US" sz="1800" dirty="0" smtClean="0">
                <a:latin typeface="Arial" charset="0"/>
                <a:cs typeface="Arial" charset="0"/>
              </a:rPr>
              <a:t>Sink population</a:t>
            </a:r>
            <a:endParaRPr lang="en-US" sz="1800" dirty="0" smtClean="0">
              <a:latin typeface="Arial" charset="0"/>
              <a:cs typeface="Arial" charset="0"/>
            </a:endParaRPr>
          </a:p>
          <a:p>
            <a:pPr>
              <a:defRPr/>
            </a:pPr>
            <a:endParaRPr lang="en-US" sz="1800" dirty="0" smtClean="0">
              <a:latin typeface="Arial" charset="0"/>
              <a:cs typeface="Arial" charset="0"/>
            </a:endParaRPr>
          </a:p>
          <a:p>
            <a:pPr>
              <a:defRPr/>
            </a:pPr>
            <a:r>
              <a:rPr lang="en-US" sz="1800" u="sng" dirty="0" smtClean="0">
                <a:latin typeface="Arial" charset="0"/>
                <a:cs typeface="Arial" charset="0"/>
              </a:rPr>
              <a:t>Concepts:</a:t>
            </a:r>
          </a:p>
          <a:p>
            <a:pPr lvl="1">
              <a:buFont typeface="Arial" charset="0"/>
              <a:buChar char="•"/>
              <a:defRPr/>
            </a:pPr>
            <a:r>
              <a:rPr lang="en-US" sz="1800" dirty="0" smtClean="0">
                <a:latin typeface="Arial" charset="0"/>
                <a:cs typeface="Arial" charset="0"/>
              </a:rPr>
              <a:t>Metapopulations</a:t>
            </a:r>
            <a:r>
              <a:rPr lang="en-US" sz="1800" dirty="0" smtClean="0">
                <a:latin typeface="Arial" charset="0"/>
                <a:cs typeface="Arial" charset="0"/>
              </a:rPr>
              <a:t>, colonization and extinction, local and regional </a:t>
            </a:r>
            <a:r>
              <a:rPr lang="en-US" sz="1800" dirty="0" smtClean="0">
                <a:latin typeface="Arial" charset="0"/>
                <a:cs typeface="Arial" charset="0"/>
              </a:rPr>
              <a:t>persistence</a:t>
            </a:r>
          </a:p>
          <a:p>
            <a:pPr lvl="1">
              <a:buFont typeface="Arial" pitchFamily="-107" charset="0"/>
              <a:buChar char="•"/>
              <a:defRPr/>
            </a:pPr>
            <a:r>
              <a:rPr lang="en-US" sz="1800" dirty="0">
                <a:latin typeface="Arial" pitchFamily="-107" charset="0"/>
                <a:ea typeface="Arial" pitchFamily="-107" charset="0"/>
                <a:cs typeface="Arial" pitchFamily="-107" charset="0"/>
              </a:rPr>
              <a:t>Correlations </a:t>
            </a:r>
            <a:r>
              <a:rPr lang="en-US" sz="1800" dirty="0" err="1" smtClean="0">
                <a:latin typeface="Arial" pitchFamily="-107" charset="0"/>
                <a:ea typeface="Arial" pitchFamily="-107" charset="0"/>
                <a:cs typeface="Arial" pitchFamily="-107" charset="0"/>
              </a:rPr>
              <a:t>pr</a:t>
            </a:r>
            <a:r>
              <a:rPr lang="en-US" sz="1800" dirty="0" smtClean="0">
                <a:latin typeface="Arial" pitchFamily="-107" charset="0"/>
                <a:ea typeface="Arial" pitchFamily="-107" charset="0"/>
                <a:cs typeface="Arial" pitchFamily="-107" charset="0"/>
              </a:rPr>
              <a:t> trade-offs among </a:t>
            </a:r>
            <a:r>
              <a:rPr lang="en-US" sz="1800" dirty="0">
                <a:latin typeface="Arial" pitchFamily="-107" charset="0"/>
                <a:ea typeface="Arial" pitchFamily="-107" charset="0"/>
                <a:cs typeface="Arial" pitchFamily="-107" charset="0"/>
              </a:rPr>
              <a:t>r, K, G, and other traits</a:t>
            </a:r>
          </a:p>
          <a:p>
            <a:pPr lvl="1">
              <a:buFont typeface="Arial" pitchFamily="-107" charset="0"/>
              <a:buChar char="•"/>
              <a:defRPr/>
            </a:pPr>
            <a:r>
              <a:rPr lang="en-US" sz="1800" dirty="0">
                <a:latin typeface="Arial" pitchFamily="-107" charset="0"/>
                <a:ea typeface="Arial" pitchFamily="-107" charset="0"/>
                <a:cs typeface="Arial" pitchFamily="-107" charset="0"/>
              </a:rPr>
              <a:t>Energetic constraints on life history</a:t>
            </a:r>
          </a:p>
          <a:p>
            <a:pPr lvl="1">
              <a:buFont typeface="Arial" pitchFamily="-107" charset="0"/>
              <a:buChar char="•"/>
              <a:defRPr/>
            </a:pPr>
            <a:r>
              <a:rPr lang="en-US" sz="1800" dirty="0" smtClean="0">
                <a:latin typeface="Arial" pitchFamily="-107" charset="0"/>
                <a:ea typeface="Arial" pitchFamily="-107" charset="0"/>
                <a:cs typeface="Arial" pitchFamily="-107" charset="0"/>
              </a:rPr>
              <a:t>r </a:t>
            </a:r>
            <a:r>
              <a:rPr lang="en-US" sz="1800" dirty="0">
                <a:latin typeface="Arial" pitchFamily="-107" charset="0"/>
                <a:ea typeface="Arial" pitchFamily="-107" charset="0"/>
                <a:cs typeface="Arial" pitchFamily="-107" charset="0"/>
              </a:rPr>
              <a:t>and K species and their traits</a:t>
            </a:r>
          </a:p>
          <a:p>
            <a:pPr marL="457200" lvl="1" indent="0">
              <a:defRPr/>
            </a:pPr>
            <a:endParaRPr lang="en-US" sz="1800" u="sng" dirty="0" smtClean="0">
              <a:latin typeface="Arial" charset="0"/>
              <a:cs typeface="Arial" charset="0"/>
            </a:endParaRPr>
          </a:p>
          <a:p>
            <a:pPr marL="406400" lvl="1">
              <a:defRPr/>
            </a:pPr>
            <a:r>
              <a:rPr lang="en-US" sz="1800" u="sng" dirty="0" smtClean="0">
                <a:latin typeface="Arial" charset="0"/>
                <a:cs typeface="Arial" charset="0"/>
              </a:rPr>
              <a:t>Case Studies:</a:t>
            </a:r>
          </a:p>
          <a:p>
            <a:pPr lvl="1">
              <a:buFont typeface="Arial" charset="0"/>
              <a:buChar char="•"/>
              <a:defRPr/>
            </a:pPr>
            <a:r>
              <a:rPr lang="en-US" sz="1800" dirty="0" err="1" smtClean="0">
                <a:latin typeface="Arial" charset="0"/>
                <a:cs typeface="Arial" charset="0"/>
              </a:rPr>
              <a:t>Hanski</a:t>
            </a:r>
            <a:r>
              <a:rPr lang="ja-JP" altLang="en-US" sz="1800" dirty="0" smtClean="0">
                <a:latin typeface="Arial" charset="0"/>
                <a:cs typeface="Arial" charset="0"/>
              </a:rPr>
              <a:t>’</a:t>
            </a:r>
            <a:r>
              <a:rPr lang="en-US" sz="1800" dirty="0" smtClean="0">
                <a:latin typeface="Arial" charset="0"/>
                <a:cs typeface="Arial" charset="0"/>
              </a:rPr>
              <a:t>s </a:t>
            </a:r>
            <a:r>
              <a:rPr lang="en-US" sz="1800" dirty="0" smtClean="0">
                <a:latin typeface="Arial" charset="0"/>
                <a:cs typeface="Arial" charset="0"/>
              </a:rPr>
              <a:t>Glanville Fritillary butterflies on islands as a </a:t>
            </a:r>
            <a:r>
              <a:rPr lang="en-US" sz="1800" dirty="0" err="1" smtClean="0">
                <a:latin typeface="Arial" charset="0"/>
                <a:cs typeface="Arial" charset="0"/>
              </a:rPr>
              <a:t>metapopulation</a:t>
            </a:r>
            <a:r>
              <a:rPr lang="en-US" sz="1800" dirty="0" smtClean="0">
                <a:latin typeface="Arial" charset="0"/>
                <a:cs typeface="Arial" charset="0"/>
              </a:rPr>
              <a:t>.</a:t>
            </a:r>
          </a:p>
          <a:p>
            <a:pPr lvl="1">
              <a:buFont typeface="Arial"/>
              <a:buChar char="•"/>
              <a:defRPr/>
            </a:pPr>
            <a:r>
              <a:rPr lang="en-US" sz="1800" dirty="0">
                <a:latin typeface="Arial" pitchFamily="-107" charset="0"/>
                <a:ea typeface="Arial" pitchFamily="-107" charset="0"/>
                <a:cs typeface="Arial" pitchFamily="-107" charset="0"/>
              </a:rPr>
              <a:t>Sparrows on four island.</a:t>
            </a:r>
          </a:p>
          <a:p>
            <a:pPr lvl="1">
              <a:buFont typeface="Arial"/>
              <a:buChar char="•"/>
              <a:defRPr/>
            </a:pPr>
            <a:r>
              <a:rPr lang="en-US" sz="1800" dirty="0">
                <a:latin typeface="Arial" pitchFamily="-107" charset="0"/>
                <a:ea typeface="Arial" pitchFamily="-107" charset="0"/>
                <a:cs typeface="Arial" pitchFamily="-107" charset="0"/>
              </a:rPr>
              <a:t>Beetles in the Netherlands showing </a:t>
            </a:r>
            <a:r>
              <a:rPr lang="en-US" sz="1800" dirty="0" err="1">
                <a:latin typeface="Arial" pitchFamily="-107" charset="0"/>
                <a:ea typeface="Arial" pitchFamily="-107" charset="0"/>
                <a:cs typeface="Arial" pitchFamily="-107" charset="0"/>
              </a:rPr>
              <a:t>metapopulation</a:t>
            </a:r>
            <a:r>
              <a:rPr lang="en-US" sz="1800" dirty="0">
                <a:latin typeface="Arial" pitchFamily="-107" charset="0"/>
                <a:ea typeface="Arial" pitchFamily="-107" charset="0"/>
                <a:cs typeface="Arial" pitchFamily="-107" charset="0"/>
              </a:rPr>
              <a:t> effects.</a:t>
            </a:r>
          </a:p>
          <a:p>
            <a:pPr lvl="1">
              <a:buFont typeface="Arial"/>
              <a:buChar char="•"/>
              <a:defRPr/>
            </a:pPr>
            <a:r>
              <a:rPr lang="en-US" sz="1800" dirty="0">
                <a:latin typeface="Arial" pitchFamily="-107" charset="0"/>
                <a:ea typeface="Arial" pitchFamily="-107" charset="0"/>
                <a:cs typeface="Arial" pitchFamily="-107" charset="0"/>
              </a:rPr>
              <a:t>Robert’s ideas about circular migration among reefs in Caribbean</a:t>
            </a:r>
            <a:r>
              <a:rPr lang="en-US" sz="1800" dirty="0" smtClean="0">
                <a:latin typeface="Arial" pitchFamily="-107" charset="0"/>
                <a:ea typeface="Arial" pitchFamily="-107" charset="0"/>
                <a:cs typeface="Arial" pitchFamily="-107" charset="0"/>
              </a:rPr>
              <a:t>.</a:t>
            </a:r>
            <a:endParaRPr lang="en-US" sz="1800" dirty="0">
              <a:latin typeface="Arial" pitchFamily="-107" charset="0"/>
              <a:ea typeface="Arial" pitchFamily="-107" charset="0"/>
              <a:cs typeface="Arial" pitchFamily="-107" charset="0"/>
            </a:endParaRPr>
          </a:p>
        </p:txBody>
      </p:sp>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3" descr="EcologyTo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6294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2" name="Rectangle 2"/>
          <p:cNvSpPr>
            <a:spLocks noChangeArrowheads="1"/>
          </p:cNvSpPr>
          <p:nvPr/>
        </p:nvSpPr>
        <p:spPr bwMode="auto">
          <a:xfrm>
            <a:off x="457200" y="973138"/>
            <a:ext cx="8686800"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buFont typeface="Times" charset="0"/>
              <a:buNone/>
              <a:tabLst>
                <a:tab pos="454025" algn="l"/>
                <a:tab pos="920750" algn="l"/>
                <a:tab pos="1373188" algn="l"/>
                <a:tab pos="1882775" algn="l"/>
                <a:tab pos="2454275" algn="l"/>
              </a:tabLst>
            </a:pPr>
            <a:r>
              <a:rPr lang="en-US" sz="2000" dirty="0">
                <a:latin typeface="Arial"/>
                <a:cs typeface="Arial"/>
              </a:rPr>
              <a:t>II.	Tools for Ecology</a:t>
            </a:r>
          </a:p>
          <a:p>
            <a:pPr>
              <a:buFont typeface="Times" charset="0"/>
              <a:buNone/>
              <a:tabLst>
                <a:tab pos="454025" algn="l"/>
                <a:tab pos="920750" algn="l"/>
                <a:tab pos="1373188" algn="l"/>
                <a:tab pos="1882775" algn="l"/>
                <a:tab pos="2454275" algn="l"/>
              </a:tabLst>
            </a:pPr>
            <a:r>
              <a:rPr lang="en-US" sz="2000" dirty="0">
                <a:latin typeface="Arial"/>
                <a:cs typeface="Arial"/>
              </a:rPr>
              <a:t>	A.	Population demography:  describing populations.</a:t>
            </a:r>
          </a:p>
          <a:p>
            <a:pPr>
              <a:buFont typeface="Times" charset="0"/>
              <a:buNone/>
              <a:tabLst>
                <a:tab pos="454025" algn="l"/>
                <a:tab pos="920750" algn="l"/>
                <a:tab pos="1373188" algn="l"/>
                <a:tab pos="1882775" algn="l"/>
                <a:tab pos="2454275" algn="l"/>
              </a:tabLst>
            </a:pPr>
            <a:r>
              <a:rPr lang="en-US" sz="2000" dirty="0">
                <a:latin typeface="Arial"/>
                <a:cs typeface="Arial"/>
              </a:rPr>
              <a:t>		1. 	Definitions</a:t>
            </a:r>
          </a:p>
          <a:p>
            <a:pPr>
              <a:buFont typeface="Times" charset="0"/>
              <a:buNone/>
              <a:tabLst>
                <a:tab pos="454025" algn="l"/>
                <a:tab pos="920750" algn="l"/>
                <a:tab pos="1373188" algn="l"/>
                <a:tab pos="1882775" algn="l"/>
                <a:tab pos="2454275" algn="l"/>
              </a:tabLst>
            </a:pPr>
            <a:r>
              <a:rPr lang="en-US" sz="2000" dirty="0">
                <a:latin typeface="Arial"/>
                <a:cs typeface="Arial"/>
              </a:rPr>
              <a:t>		2.	Demography</a:t>
            </a:r>
          </a:p>
          <a:p>
            <a:pPr>
              <a:buFont typeface="Times" charset="0"/>
              <a:buNone/>
              <a:tabLst>
                <a:tab pos="454025" algn="l"/>
                <a:tab pos="920750" algn="l"/>
                <a:tab pos="1373188" algn="l"/>
                <a:tab pos="1882775" algn="l"/>
                <a:tab pos="2454275" algn="l"/>
              </a:tabLst>
            </a:pPr>
            <a:r>
              <a:rPr lang="en-US" sz="2000" dirty="0">
                <a:latin typeface="Arial"/>
                <a:cs typeface="Arial"/>
              </a:rPr>
              <a:t>	B.	Demography in the real world</a:t>
            </a:r>
          </a:p>
          <a:p>
            <a:pPr algn="l">
              <a:buFont typeface="Arial" charset="0"/>
              <a:buNone/>
              <a:tabLst>
                <a:tab pos="454025" algn="l"/>
                <a:tab pos="920750" algn="l"/>
                <a:tab pos="1373188" algn="l"/>
                <a:tab pos="1882775" algn="l"/>
                <a:tab pos="2454275" algn="l"/>
              </a:tabLst>
            </a:pPr>
            <a:r>
              <a:rPr lang="en-US" sz="2000" dirty="0">
                <a:solidFill>
                  <a:srgbClr val="FF0000"/>
                </a:solidFill>
                <a:latin typeface="Arial" charset="0"/>
              </a:rPr>
              <a:t>	C.	Metapopulations</a:t>
            </a:r>
          </a:p>
          <a:p>
            <a:pPr marL="1828800" lvl="3" indent="-457200" algn="l">
              <a:tabLst>
                <a:tab pos="454025" algn="l"/>
                <a:tab pos="920750" algn="l"/>
                <a:tab pos="1373188" algn="l"/>
                <a:tab pos="1882775" algn="l"/>
                <a:tab pos="2454275" algn="l"/>
              </a:tabLst>
            </a:pPr>
            <a:endParaRPr lang="en-US" sz="2000" dirty="0">
              <a:solidFill>
                <a:srgbClr val="FF0000"/>
              </a:solidFill>
              <a:latin typeface="Arial" charset="0"/>
            </a:endParaRPr>
          </a:p>
        </p:txBody>
      </p:sp>
      <p:grpSp>
        <p:nvGrpSpPr>
          <p:cNvPr id="20483" name="Group 27"/>
          <p:cNvGrpSpPr>
            <a:grpSpLocks/>
          </p:cNvGrpSpPr>
          <p:nvPr/>
        </p:nvGrpSpPr>
        <p:grpSpPr bwMode="auto">
          <a:xfrm>
            <a:off x="6019800" y="3276600"/>
            <a:ext cx="1600200" cy="3048000"/>
            <a:chOff x="304800" y="3124200"/>
            <a:chExt cx="1600200" cy="3048000"/>
          </a:xfrm>
        </p:grpSpPr>
        <p:sp>
          <p:nvSpPr>
            <p:cNvPr id="20485" name="Oval 6"/>
            <p:cNvSpPr>
              <a:spLocks noChangeArrowheads="1"/>
            </p:cNvSpPr>
            <p:nvPr/>
          </p:nvSpPr>
          <p:spPr bwMode="auto">
            <a:xfrm>
              <a:off x="609600" y="3124200"/>
              <a:ext cx="533400" cy="533400"/>
            </a:xfrm>
            <a:prstGeom prst="ellipse">
              <a:avLst/>
            </a:prstGeom>
            <a:solidFill>
              <a:schemeClr val="accent1"/>
            </a:solidFill>
            <a:ln w="9525">
              <a:solidFill>
                <a:schemeClr val="tx1"/>
              </a:solidFill>
              <a:round/>
              <a:headEnd/>
              <a:tailEnd/>
            </a:ln>
          </p:spPr>
          <p:txBody>
            <a:bodyPr/>
            <a:lstStyle/>
            <a:p>
              <a:endParaRPr lang="en-US"/>
            </a:p>
          </p:txBody>
        </p:sp>
        <p:sp>
          <p:nvSpPr>
            <p:cNvPr id="20486" name="Oval 7"/>
            <p:cNvSpPr>
              <a:spLocks noChangeArrowheads="1"/>
            </p:cNvSpPr>
            <p:nvPr/>
          </p:nvSpPr>
          <p:spPr bwMode="auto">
            <a:xfrm>
              <a:off x="1371600" y="4343400"/>
              <a:ext cx="533400" cy="533400"/>
            </a:xfrm>
            <a:prstGeom prst="ellipse">
              <a:avLst/>
            </a:prstGeom>
            <a:solidFill>
              <a:schemeClr val="accent1"/>
            </a:solidFill>
            <a:ln w="9525">
              <a:solidFill>
                <a:schemeClr val="tx1"/>
              </a:solidFill>
              <a:round/>
              <a:headEnd/>
              <a:tailEnd/>
            </a:ln>
          </p:spPr>
          <p:txBody>
            <a:bodyPr/>
            <a:lstStyle/>
            <a:p>
              <a:endParaRPr lang="en-US"/>
            </a:p>
          </p:txBody>
        </p:sp>
        <p:sp>
          <p:nvSpPr>
            <p:cNvPr id="20487" name="Oval 8"/>
            <p:cNvSpPr>
              <a:spLocks noChangeArrowheads="1"/>
            </p:cNvSpPr>
            <p:nvPr/>
          </p:nvSpPr>
          <p:spPr bwMode="auto">
            <a:xfrm>
              <a:off x="1066800" y="5638800"/>
              <a:ext cx="533400" cy="533400"/>
            </a:xfrm>
            <a:prstGeom prst="ellipse">
              <a:avLst/>
            </a:prstGeom>
            <a:solidFill>
              <a:schemeClr val="accent1"/>
            </a:solidFill>
            <a:ln w="9525">
              <a:solidFill>
                <a:schemeClr val="tx1"/>
              </a:solidFill>
              <a:round/>
              <a:headEnd/>
              <a:tailEnd/>
            </a:ln>
          </p:spPr>
          <p:txBody>
            <a:bodyPr/>
            <a:lstStyle/>
            <a:p>
              <a:endParaRPr lang="en-US"/>
            </a:p>
          </p:txBody>
        </p:sp>
        <p:sp>
          <p:nvSpPr>
            <p:cNvPr id="20488" name="Oval 9"/>
            <p:cNvSpPr>
              <a:spLocks noChangeArrowheads="1"/>
            </p:cNvSpPr>
            <p:nvPr/>
          </p:nvSpPr>
          <p:spPr bwMode="auto">
            <a:xfrm>
              <a:off x="304800" y="4572000"/>
              <a:ext cx="533400" cy="533400"/>
            </a:xfrm>
            <a:prstGeom prst="ellipse">
              <a:avLst/>
            </a:prstGeom>
            <a:solidFill>
              <a:schemeClr val="accent1"/>
            </a:solidFill>
            <a:ln w="9525">
              <a:solidFill>
                <a:schemeClr val="tx1"/>
              </a:solidFill>
              <a:round/>
              <a:headEnd/>
              <a:tailEnd/>
            </a:ln>
          </p:spPr>
          <p:txBody>
            <a:bodyPr/>
            <a:lstStyle/>
            <a:p>
              <a:endParaRPr lang="en-US"/>
            </a:p>
          </p:txBody>
        </p:sp>
        <p:cxnSp>
          <p:nvCxnSpPr>
            <p:cNvPr id="20489" name="Straight Arrow Connector 11"/>
            <p:cNvCxnSpPr>
              <a:cxnSpLocks noChangeShapeType="1"/>
              <a:stCxn id="20488" idx="0"/>
              <a:endCxn id="20485" idx="3"/>
            </p:cNvCxnSpPr>
            <p:nvPr/>
          </p:nvCxnSpPr>
          <p:spPr bwMode="auto">
            <a:xfrm rot="5400000" flipH="1" flipV="1">
              <a:off x="133350" y="4017636"/>
              <a:ext cx="992515" cy="116215"/>
            </a:xfrm>
            <a:prstGeom prst="straightConnector1">
              <a:avLst/>
            </a:prstGeom>
            <a:noFill/>
            <a:ln w="9525">
              <a:solidFill>
                <a:schemeClr val="tx1"/>
              </a:solidFill>
              <a:round/>
              <a:headEnd type="arrow" w="med" len="med"/>
              <a:tailEnd type="arrow" w="med" len="med"/>
            </a:ln>
            <a:extLst>
              <a:ext uri="{909E8E84-426E-40dd-AFC4-6F175D3DCCD1}">
                <a14:hiddenFill xmlns:a14="http://schemas.microsoft.com/office/drawing/2010/main">
                  <a:noFill/>
                </a14:hiddenFill>
              </a:ext>
            </a:extLst>
          </p:spPr>
        </p:cxnSp>
        <p:cxnSp>
          <p:nvCxnSpPr>
            <p:cNvPr id="20490" name="Straight Arrow Connector 13"/>
            <p:cNvCxnSpPr>
              <a:cxnSpLocks noChangeShapeType="1"/>
              <a:stCxn id="20486" idx="0"/>
              <a:endCxn id="20485" idx="5"/>
            </p:cNvCxnSpPr>
            <p:nvPr/>
          </p:nvCxnSpPr>
          <p:spPr bwMode="auto">
            <a:xfrm rot="16200000" flipV="1">
              <a:off x="969636" y="3674735"/>
              <a:ext cx="763915" cy="573415"/>
            </a:xfrm>
            <a:prstGeom prst="straightConnector1">
              <a:avLst/>
            </a:prstGeom>
            <a:noFill/>
            <a:ln w="9525">
              <a:solidFill>
                <a:schemeClr val="tx1"/>
              </a:solidFill>
              <a:round/>
              <a:headEnd type="arrow" w="med" len="med"/>
              <a:tailEnd type="arrow" w="med" len="med"/>
            </a:ln>
            <a:extLst>
              <a:ext uri="{909E8E84-426E-40dd-AFC4-6F175D3DCCD1}">
                <a14:hiddenFill xmlns:a14="http://schemas.microsoft.com/office/drawing/2010/main">
                  <a:noFill/>
                </a14:hiddenFill>
              </a:ext>
            </a:extLst>
          </p:spPr>
        </p:cxnSp>
        <p:cxnSp>
          <p:nvCxnSpPr>
            <p:cNvPr id="20491" name="Straight Arrow Connector 15"/>
            <p:cNvCxnSpPr>
              <a:cxnSpLocks noChangeShapeType="1"/>
              <a:stCxn id="20488" idx="5"/>
              <a:endCxn id="20487" idx="1"/>
            </p:cNvCxnSpPr>
            <p:nvPr/>
          </p:nvCxnSpPr>
          <p:spPr bwMode="auto">
            <a:xfrm rot="16200000" flipH="1">
              <a:off x="607685" y="5179685"/>
              <a:ext cx="689630" cy="384830"/>
            </a:xfrm>
            <a:prstGeom prst="straightConnector1">
              <a:avLst/>
            </a:prstGeom>
            <a:noFill/>
            <a:ln w="9525">
              <a:solidFill>
                <a:schemeClr val="tx1"/>
              </a:solidFill>
              <a:round/>
              <a:headEnd type="arrow" w="med" len="med"/>
              <a:tailEnd type="arrow" w="med" len="med"/>
            </a:ln>
            <a:extLst>
              <a:ext uri="{909E8E84-426E-40dd-AFC4-6F175D3DCCD1}">
                <a14:hiddenFill xmlns:a14="http://schemas.microsoft.com/office/drawing/2010/main">
                  <a:noFill/>
                </a14:hiddenFill>
              </a:ext>
            </a:extLst>
          </p:spPr>
        </p:cxnSp>
        <p:cxnSp>
          <p:nvCxnSpPr>
            <p:cNvPr id="20492" name="Straight Arrow Connector 17"/>
            <p:cNvCxnSpPr>
              <a:cxnSpLocks noChangeShapeType="1"/>
              <a:stCxn id="20487" idx="7"/>
              <a:endCxn id="20486" idx="4"/>
            </p:cNvCxnSpPr>
            <p:nvPr/>
          </p:nvCxnSpPr>
          <p:spPr bwMode="auto">
            <a:xfrm rot="5400000" flipH="1" flipV="1">
              <a:off x="1160135" y="5238751"/>
              <a:ext cx="840115" cy="116215"/>
            </a:xfrm>
            <a:prstGeom prst="straightConnector1">
              <a:avLst/>
            </a:prstGeom>
            <a:noFill/>
            <a:ln w="9525">
              <a:solidFill>
                <a:schemeClr val="tx1"/>
              </a:solidFill>
              <a:round/>
              <a:headEnd type="arrow" w="med" len="med"/>
              <a:tailEnd type="arrow" w="med" len="med"/>
            </a:ln>
            <a:extLst>
              <a:ext uri="{909E8E84-426E-40dd-AFC4-6F175D3DCCD1}">
                <a14:hiddenFill xmlns:a14="http://schemas.microsoft.com/office/drawing/2010/main">
                  <a:noFill/>
                </a14:hiddenFill>
              </a:ext>
            </a:extLst>
          </p:spPr>
        </p:cxnSp>
        <p:cxnSp>
          <p:nvCxnSpPr>
            <p:cNvPr id="20493" name="Straight Arrow Connector 21"/>
            <p:cNvCxnSpPr>
              <a:cxnSpLocks noChangeShapeType="1"/>
              <a:stCxn id="20487" idx="0"/>
              <a:endCxn id="20485" idx="4"/>
            </p:cNvCxnSpPr>
            <p:nvPr/>
          </p:nvCxnSpPr>
          <p:spPr bwMode="auto">
            <a:xfrm rot="16200000" flipV="1">
              <a:off x="114300" y="4419600"/>
              <a:ext cx="1981200" cy="457200"/>
            </a:xfrm>
            <a:prstGeom prst="straightConnector1">
              <a:avLst/>
            </a:prstGeom>
            <a:noFill/>
            <a:ln w="9525">
              <a:solidFill>
                <a:schemeClr val="tx1"/>
              </a:solidFill>
              <a:round/>
              <a:headEnd type="arrow" w="med" len="med"/>
              <a:tailEnd type="arrow" w="med" len="med"/>
            </a:ln>
            <a:extLst>
              <a:ext uri="{909E8E84-426E-40dd-AFC4-6F175D3DCCD1}">
                <a14:hiddenFill xmlns:a14="http://schemas.microsoft.com/office/drawing/2010/main">
                  <a:noFill/>
                </a14:hiddenFill>
              </a:ext>
            </a:extLst>
          </p:spPr>
        </p:cxnSp>
        <p:cxnSp>
          <p:nvCxnSpPr>
            <p:cNvPr id="20494" name="Straight Arrow Connector 24"/>
            <p:cNvCxnSpPr>
              <a:cxnSpLocks noChangeShapeType="1"/>
              <a:stCxn id="20488" idx="7"/>
              <a:endCxn id="20486" idx="2"/>
            </p:cNvCxnSpPr>
            <p:nvPr/>
          </p:nvCxnSpPr>
          <p:spPr bwMode="auto">
            <a:xfrm rot="5400000" flipH="1" flipV="1">
              <a:off x="1045835" y="4324351"/>
              <a:ext cx="40015" cy="611515"/>
            </a:xfrm>
            <a:prstGeom prst="straightConnector1">
              <a:avLst/>
            </a:prstGeom>
            <a:noFill/>
            <a:ln w="9525">
              <a:solidFill>
                <a:schemeClr val="tx1"/>
              </a:solidFill>
              <a:round/>
              <a:headEnd type="arrow" w="med" len="med"/>
              <a:tailEnd type="arrow" w="med" len="med"/>
            </a:ln>
            <a:extLst>
              <a:ext uri="{909E8E84-426E-40dd-AFC4-6F175D3DCCD1}">
                <a14:hiddenFill xmlns:a14="http://schemas.microsoft.com/office/drawing/2010/main">
                  <a:noFill/>
                </a14:hiddenFill>
              </a:ext>
            </a:extLst>
          </p:spPr>
        </p:cxnSp>
      </p:grpSp>
      <p:sp>
        <p:nvSpPr>
          <p:cNvPr id="20484" name="TextBox 14"/>
          <p:cNvSpPr txBox="1">
            <a:spLocks noChangeArrowheads="1"/>
          </p:cNvSpPr>
          <p:nvPr/>
        </p:nvSpPr>
        <p:spPr bwMode="auto">
          <a:xfrm>
            <a:off x="1219200" y="3733800"/>
            <a:ext cx="3962400" cy="2862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pPr algn="l"/>
            <a:r>
              <a:rPr lang="en-US" sz="1800" dirty="0">
                <a:latin typeface="Arial" charset="0"/>
                <a:cs typeface="Arial" charset="0"/>
              </a:rPr>
              <a:t>If we had to keep track of the </a:t>
            </a:r>
            <a:r>
              <a:rPr lang="en-US" sz="1800" dirty="0" err="1">
                <a:latin typeface="Arial" charset="0"/>
                <a:cs typeface="Arial" charset="0"/>
              </a:rPr>
              <a:t>bN</a:t>
            </a:r>
            <a:r>
              <a:rPr lang="en-US" sz="1800" dirty="0">
                <a:latin typeface="Arial" charset="0"/>
                <a:cs typeface="Arial" charset="0"/>
              </a:rPr>
              <a:t> and </a:t>
            </a:r>
            <a:r>
              <a:rPr lang="en-US" sz="1800" dirty="0" err="1">
                <a:latin typeface="Arial" charset="0"/>
                <a:cs typeface="Arial" charset="0"/>
              </a:rPr>
              <a:t>dN</a:t>
            </a:r>
            <a:r>
              <a:rPr lang="en-US" sz="1800" dirty="0">
                <a:latin typeface="Arial" charset="0"/>
                <a:cs typeface="Arial" charset="0"/>
              </a:rPr>
              <a:t>, as well as migration, in each of the local </a:t>
            </a:r>
            <a:r>
              <a:rPr lang="en-US" sz="1800" dirty="0" smtClean="0">
                <a:latin typeface="Arial" charset="0"/>
                <a:cs typeface="Arial" charset="0"/>
              </a:rPr>
              <a:t>habitats and then somehow add them all up, </a:t>
            </a:r>
            <a:r>
              <a:rPr lang="en-US" sz="1800" dirty="0">
                <a:latin typeface="Arial" charset="0"/>
                <a:cs typeface="Arial" charset="0"/>
              </a:rPr>
              <a:t>it could get really difficult.</a:t>
            </a:r>
          </a:p>
          <a:p>
            <a:pPr algn="l"/>
            <a:endParaRPr lang="en-US" sz="1800" dirty="0">
              <a:latin typeface="Arial" charset="0"/>
              <a:cs typeface="Arial" charset="0"/>
            </a:endParaRPr>
          </a:p>
          <a:p>
            <a:pPr algn="l"/>
            <a:r>
              <a:rPr lang="en-US" sz="1800" dirty="0">
                <a:latin typeface="Arial" charset="0"/>
                <a:cs typeface="Arial" charset="0"/>
              </a:rPr>
              <a:t>So, instead, we are going to consider two different population scales, </a:t>
            </a:r>
            <a:r>
              <a:rPr lang="en-US" sz="1800" dirty="0">
                <a:solidFill>
                  <a:srgbClr val="FF0000"/>
                </a:solidFill>
                <a:latin typeface="Arial" charset="0"/>
                <a:cs typeface="Arial" charset="0"/>
              </a:rPr>
              <a:t>local</a:t>
            </a:r>
            <a:r>
              <a:rPr lang="en-US" sz="1800" dirty="0">
                <a:latin typeface="Arial" charset="0"/>
                <a:cs typeface="Arial" charset="0"/>
              </a:rPr>
              <a:t> and </a:t>
            </a:r>
            <a:r>
              <a:rPr lang="en-US" sz="1800" dirty="0">
                <a:solidFill>
                  <a:srgbClr val="FF0000"/>
                </a:solidFill>
                <a:latin typeface="Arial" charset="0"/>
                <a:cs typeface="Arial" charset="0"/>
              </a:rPr>
              <a:t>regional</a:t>
            </a:r>
            <a:r>
              <a:rPr lang="en-US" sz="1800" dirty="0">
                <a:latin typeface="Arial" charset="0"/>
                <a:cs typeface="Arial" charset="0"/>
              </a:rPr>
              <a:t>, and “count” populations in a new way.</a:t>
            </a:r>
          </a:p>
        </p:txBody>
      </p:sp>
    </p:spTree>
    <p:extLst>
      <p:ext uri="{BB962C8B-B14F-4D97-AF65-F5344CB8AC3E}">
        <p14:creationId xmlns:p14="http://schemas.microsoft.com/office/powerpoint/2010/main" val="4257226923"/>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3"/>
          <p:cNvSpPr>
            <a:spLocks noChangeArrowheads="1"/>
          </p:cNvSpPr>
          <p:nvPr/>
        </p:nvSpPr>
        <p:spPr bwMode="auto">
          <a:xfrm>
            <a:off x="990600" y="1012825"/>
            <a:ext cx="7696200" cy="4862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457200" indent="-457200" algn="l">
              <a:buFont typeface="Times" charset="0"/>
              <a:buNone/>
              <a:tabLst>
                <a:tab pos="454025" algn="l"/>
                <a:tab pos="920750" algn="l"/>
                <a:tab pos="1373188" algn="l"/>
                <a:tab pos="1828800" algn="l"/>
                <a:tab pos="2284413" algn="l"/>
                <a:tab pos="2738438" algn="l"/>
              </a:tabLst>
              <a:defRPr/>
            </a:pPr>
            <a:r>
              <a:rPr lang="en-US" sz="2000" dirty="0">
                <a:latin typeface="Arial" charset="0"/>
              </a:rPr>
              <a:t>II.	Tools for Ecology</a:t>
            </a:r>
          </a:p>
          <a:p>
            <a:pPr>
              <a:buFont typeface="Times" charset="0"/>
              <a:buNone/>
              <a:tabLst>
                <a:tab pos="454025" algn="l"/>
                <a:tab pos="920750" algn="l"/>
                <a:tab pos="1373188" algn="l"/>
                <a:tab pos="1882775" algn="l"/>
                <a:tab pos="2454275" algn="l"/>
              </a:tabLst>
            </a:pPr>
            <a:r>
              <a:rPr lang="en-US" sz="2000" dirty="0">
                <a:latin typeface="Arial"/>
                <a:cs typeface="Arial"/>
              </a:rPr>
              <a:t>	A.	Population demography:  describing populations.</a:t>
            </a:r>
          </a:p>
          <a:p>
            <a:pPr>
              <a:buFont typeface="Times" charset="0"/>
              <a:buNone/>
              <a:tabLst>
                <a:tab pos="454025" algn="l"/>
                <a:tab pos="920750" algn="l"/>
                <a:tab pos="1373188" algn="l"/>
                <a:tab pos="1882775" algn="l"/>
                <a:tab pos="2454275" algn="l"/>
              </a:tabLst>
            </a:pPr>
            <a:r>
              <a:rPr lang="en-US" sz="2000" dirty="0">
                <a:latin typeface="Arial"/>
                <a:cs typeface="Arial"/>
              </a:rPr>
              <a:t>	B.	Demography in the real world</a:t>
            </a:r>
          </a:p>
          <a:p>
            <a:pPr marL="457200" indent="-457200" algn="l">
              <a:tabLst>
                <a:tab pos="454025" algn="l"/>
                <a:tab pos="920750" algn="l"/>
                <a:tab pos="1373188" algn="l"/>
                <a:tab pos="1828800" algn="l"/>
                <a:tab pos="2284413" algn="l"/>
                <a:tab pos="2738438" algn="l"/>
              </a:tabLst>
              <a:defRPr/>
            </a:pPr>
            <a:r>
              <a:rPr lang="en-US" sz="2000" dirty="0">
                <a:latin typeface="Arial" charset="0"/>
              </a:rPr>
              <a:t>	C.	 </a:t>
            </a:r>
            <a:r>
              <a:rPr lang="en-US" sz="2000" dirty="0" err="1">
                <a:latin typeface="Arial" charset="0"/>
              </a:rPr>
              <a:t>Metapopulations</a:t>
            </a:r>
            <a:endParaRPr lang="en-US" sz="2000" dirty="0">
              <a:latin typeface="Arial" charset="0"/>
            </a:endParaRPr>
          </a:p>
          <a:p>
            <a:pPr marL="457200" indent="-457200" algn="l">
              <a:tabLst>
                <a:tab pos="454025" algn="l"/>
                <a:tab pos="920750" algn="l"/>
                <a:tab pos="1373188" algn="l"/>
                <a:tab pos="1828800" algn="l"/>
                <a:tab pos="2284413" algn="l"/>
                <a:tab pos="2738438" algn="l"/>
              </a:tabLst>
              <a:defRPr/>
            </a:pPr>
            <a:r>
              <a:rPr lang="en-US" sz="2000" dirty="0">
                <a:latin typeface="Arial" charset="0"/>
              </a:rPr>
              <a:t>			1.	Definitions</a:t>
            </a:r>
          </a:p>
          <a:p>
            <a:pPr marL="457200" indent="-457200" algn="l">
              <a:tabLst>
                <a:tab pos="454025" algn="l"/>
                <a:tab pos="920750" algn="l"/>
                <a:tab pos="1373188" algn="l"/>
                <a:tab pos="1828800" algn="l"/>
                <a:tab pos="2284413" algn="l"/>
                <a:tab pos="2738438" algn="l"/>
              </a:tabLst>
              <a:defRPr/>
            </a:pPr>
            <a:r>
              <a:rPr lang="en-US" sz="2000" dirty="0">
                <a:latin typeface="Arial" charset="0"/>
              </a:rPr>
              <a:t>			</a:t>
            </a:r>
            <a:r>
              <a:rPr lang="en-US" sz="2000" dirty="0" err="1">
                <a:solidFill>
                  <a:srgbClr val="FF0000"/>
                </a:solidFill>
                <a:latin typeface="Arial" charset="0"/>
              </a:rPr>
              <a:t>metapopulation</a:t>
            </a:r>
            <a:r>
              <a:rPr lang="en-US" sz="2000" dirty="0">
                <a:solidFill>
                  <a:srgbClr val="FF0000"/>
                </a:solidFill>
                <a:latin typeface="Arial" charset="0"/>
              </a:rPr>
              <a:t> is a group of several </a:t>
            </a:r>
            <a:r>
              <a:rPr lang="en-US" sz="2000" u="sng" dirty="0">
                <a:solidFill>
                  <a:srgbClr val="FF0000"/>
                </a:solidFill>
                <a:latin typeface="Arial" charset="0"/>
              </a:rPr>
              <a:t>local </a:t>
            </a:r>
            <a:r>
              <a:rPr lang="en-US" sz="2000" dirty="0">
                <a:solidFill>
                  <a:srgbClr val="FF0000"/>
                </a:solidFill>
                <a:latin typeface="Arial" charset="0"/>
              </a:rPr>
              <a:t>populations</a:t>
            </a:r>
          </a:p>
          <a:p>
            <a:pPr marL="457200" indent="-457200" algn="l">
              <a:tabLst>
                <a:tab pos="454025" algn="l"/>
                <a:tab pos="920750" algn="l"/>
                <a:tab pos="1373188" algn="l"/>
                <a:tab pos="1828800" algn="l"/>
                <a:tab pos="2284413" algn="l"/>
                <a:tab pos="2738438" algn="l"/>
              </a:tabLst>
              <a:defRPr/>
            </a:pPr>
            <a:r>
              <a:rPr lang="en-US" sz="2000" dirty="0">
                <a:solidFill>
                  <a:srgbClr val="FF0000"/>
                </a:solidFill>
                <a:latin typeface="Arial" charset="0"/>
              </a:rPr>
              <a:t>			that are linked by immigration and extinction.</a:t>
            </a:r>
            <a:r>
              <a:rPr lang="en-US" sz="2000" dirty="0">
                <a:latin typeface="Arial" charset="0"/>
              </a:rPr>
              <a:t> </a:t>
            </a:r>
          </a:p>
          <a:p>
            <a:pPr marL="1828800" indent="-457200" algn="l">
              <a:spcAft>
                <a:spcPts val="600"/>
              </a:spcAft>
              <a:buFontTx/>
              <a:buAutoNum type="alphaLcParenR"/>
              <a:tabLst>
                <a:tab pos="2284413" algn="l"/>
                <a:tab pos="2738438" algn="l"/>
              </a:tabLst>
              <a:defRPr/>
            </a:pPr>
            <a:r>
              <a:rPr lang="en-US" sz="2000" dirty="0">
                <a:latin typeface="Arial" charset="0"/>
              </a:rPr>
              <a:t>shift from considering size of local population to persistence of populations -- 0's and 1's</a:t>
            </a:r>
          </a:p>
          <a:p>
            <a:pPr marL="1828800" indent="-457200" algn="l">
              <a:spcAft>
                <a:spcPts val="600"/>
              </a:spcAft>
              <a:buFontTx/>
              <a:buAutoNum type="alphaLcParenR" startAt="2"/>
              <a:tabLst>
                <a:tab pos="2284413" algn="l"/>
                <a:tab pos="2738438" algn="l"/>
              </a:tabLst>
              <a:defRPr/>
            </a:pPr>
            <a:r>
              <a:rPr lang="en-US" sz="2000" dirty="0">
                <a:latin typeface="Arial" charset="0"/>
              </a:rPr>
              <a:t>shift to very different spatial scale, or really having to work at both scales</a:t>
            </a:r>
            <a:r>
              <a:rPr lang="en-US" sz="2000" dirty="0" smtClean="0">
                <a:latin typeface="Arial" charset="0"/>
              </a:rPr>
              <a:t>.</a:t>
            </a:r>
          </a:p>
          <a:p>
            <a:pPr marL="1828800" indent="-457200" algn="l">
              <a:spcAft>
                <a:spcPts val="600"/>
              </a:spcAft>
              <a:buFontTx/>
              <a:buAutoNum type="alphaLcParenR" startAt="2"/>
              <a:tabLst>
                <a:tab pos="2284413" algn="l"/>
                <a:tab pos="2738438" algn="l"/>
              </a:tabLst>
              <a:defRPr/>
            </a:pPr>
            <a:r>
              <a:rPr lang="en-US" sz="2000" dirty="0" smtClean="0">
                <a:latin typeface="Arial" charset="0"/>
              </a:rPr>
              <a:t>Only really appropriate if migration rates are intermediate. Too little migration and it isn’t important.  Too much migration makes it all one population. </a:t>
            </a:r>
            <a:endParaRPr lang="en-US" sz="2000" dirty="0">
              <a:latin typeface="Arial" charset="0"/>
            </a:endParaRPr>
          </a:p>
        </p:txBody>
      </p:sp>
      <p:sp>
        <p:nvSpPr>
          <p:cNvPr id="22530" name="Rectangle 4"/>
          <p:cNvSpPr>
            <a:spLocks noChangeArrowheads="1"/>
          </p:cNvSpPr>
          <p:nvPr/>
        </p:nvSpPr>
        <p:spPr bwMode="auto">
          <a:xfrm>
            <a:off x="9169400" y="61817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p>
        </p:txBody>
      </p:sp>
      <p:pic>
        <p:nvPicPr>
          <p:cNvPr id="22531" name="Picture 7" descr="EcologyTo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6294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2532" name="Group 27"/>
          <p:cNvGrpSpPr>
            <a:grpSpLocks/>
          </p:cNvGrpSpPr>
          <p:nvPr/>
        </p:nvGrpSpPr>
        <p:grpSpPr bwMode="auto">
          <a:xfrm>
            <a:off x="304800" y="3124200"/>
            <a:ext cx="1600200" cy="3048000"/>
            <a:chOff x="304800" y="3124200"/>
            <a:chExt cx="1600200" cy="3048000"/>
          </a:xfrm>
        </p:grpSpPr>
        <p:sp>
          <p:nvSpPr>
            <p:cNvPr id="22533" name="Oval 6"/>
            <p:cNvSpPr>
              <a:spLocks noChangeArrowheads="1"/>
            </p:cNvSpPr>
            <p:nvPr/>
          </p:nvSpPr>
          <p:spPr bwMode="auto">
            <a:xfrm>
              <a:off x="609600" y="3124200"/>
              <a:ext cx="533400" cy="533400"/>
            </a:xfrm>
            <a:prstGeom prst="ellipse">
              <a:avLst/>
            </a:prstGeom>
            <a:solidFill>
              <a:schemeClr val="accent1"/>
            </a:solidFill>
            <a:ln w="9525">
              <a:solidFill>
                <a:schemeClr val="tx1"/>
              </a:solidFill>
              <a:round/>
              <a:headEnd/>
              <a:tailEnd/>
            </a:ln>
          </p:spPr>
          <p:txBody>
            <a:bodyPr/>
            <a:lstStyle/>
            <a:p>
              <a:endParaRPr lang="en-US"/>
            </a:p>
          </p:txBody>
        </p:sp>
        <p:sp>
          <p:nvSpPr>
            <p:cNvPr id="22534" name="Oval 7"/>
            <p:cNvSpPr>
              <a:spLocks noChangeArrowheads="1"/>
            </p:cNvSpPr>
            <p:nvPr/>
          </p:nvSpPr>
          <p:spPr bwMode="auto">
            <a:xfrm>
              <a:off x="1371600" y="4343400"/>
              <a:ext cx="533400" cy="533400"/>
            </a:xfrm>
            <a:prstGeom prst="ellipse">
              <a:avLst/>
            </a:prstGeom>
            <a:solidFill>
              <a:schemeClr val="accent1"/>
            </a:solidFill>
            <a:ln w="9525">
              <a:solidFill>
                <a:schemeClr val="tx1"/>
              </a:solidFill>
              <a:round/>
              <a:headEnd/>
              <a:tailEnd/>
            </a:ln>
          </p:spPr>
          <p:txBody>
            <a:bodyPr/>
            <a:lstStyle/>
            <a:p>
              <a:endParaRPr lang="en-US"/>
            </a:p>
          </p:txBody>
        </p:sp>
        <p:sp>
          <p:nvSpPr>
            <p:cNvPr id="22535" name="Oval 8"/>
            <p:cNvSpPr>
              <a:spLocks noChangeArrowheads="1"/>
            </p:cNvSpPr>
            <p:nvPr/>
          </p:nvSpPr>
          <p:spPr bwMode="auto">
            <a:xfrm>
              <a:off x="1066800" y="5638800"/>
              <a:ext cx="533400" cy="533400"/>
            </a:xfrm>
            <a:prstGeom prst="ellipse">
              <a:avLst/>
            </a:prstGeom>
            <a:solidFill>
              <a:schemeClr val="accent1"/>
            </a:solidFill>
            <a:ln w="9525">
              <a:solidFill>
                <a:schemeClr val="tx1"/>
              </a:solidFill>
              <a:round/>
              <a:headEnd/>
              <a:tailEnd/>
            </a:ln>
          </p:spPr>
          <p:txBody>
            <a:bodyPr/>
            <a:lstStyle/>
            <a:p>
              <a:endParaRPr lang="en-US"/>
            </a:p>
          </p:txBody>
        </p:sp>
        <p:sp>
          <p:nvSpPr>
            <p:cNvPr id="22536" name="Oval 9"/>
            <p:cNvSpPr>
              <a:spLocks noChangeArrowheads="1"/>
            </p:cNvSpPr>
            <p:nvPr/>
          </p:nvSpPr>
          <p:spPr bwMode="auto">
            <a:xfrm>
              <a:off x="304800" y="4572000"/>
              <a:ext cx="533400" cy="533400"/>
            </a:xfrm>
            <a:prstGeom prst="ellipse">
              <a:avLst/>
            </a:prstGeom>
            <a:solidFill>
              <a:schemeClr val="accent1"/>
            </a:solidFill>
            <a:ln w="9525">
              <a:solidFill>
                <a:schemeClr val="tx1"/>
              </a:solidFill>
              <a:round/>
              <a:headEnd/>
              <a:tailEnd/>
            </a:ln>
          </p:spPr>
          <p:txBody>
            <a:bodyPr/>
            <a:lstStyle/>
            <a:p>
              <a:endParaRPr lang="en-US"/>
            </a:p>
          </p:txBody>
        </p:sp>
        <p:cxnSp>
          <p:nvCxnSpPr>
            <p:cNvPr id="22537" name="Straight Arrow Connector 11"/>
            <p:cNvCxnSpPr>
              <a:cxnSpLocks noChangeShapeType="1"/>
              <a:stCxn id="22536" idx="0"/>
              <a:endCxn id="22533" idx="3"/>
            </p:cNvCxnSpPr>
            <p:nvPr/>
          </p:nvCxnSpPr>
          <p:spPr bwMode="auto">
            <a:xfrm rot="5400000" flipH="1" flipV="1">
              <a:off x="133350" y="4017636"/>
              <a:ext cx="992515" cy="116215"/>
            </a:xfrm>
            <a:prstGeom prst="straightConnector1">
              <a:avLst/>
            </a:prstGeom>
            <a:noFill/>
            <a:ln w="9525">
              <a:solidFill>
                <a:schemeClr val="tx1"/>
              </a:solidFill>
              <a:round/>
              <a:headEnd type="arrow" w="med" len="med"/>
              <a:tailEnd type="arrow" w="med" len="med"/>
            </a:ln>
            <a:extLst>
              <a:ext uri="{909E8E84-426E-40dd-AFC4-6F175D3DCCD1}">
                <a14:hiddenFill xmlns:a14="http://schemas.microsoft.com/office/drawing/2010/main">
                  <a:noFill/>
                </a14:hiddenFill>
              </a:ext>
            </a:extLst>
          </p:spPr>
        </p:cxnSp>
        <p:cxnSp>
          <p:nvCxnSpPr>
            <p:cNvPr id="22538" name="Straight Arrow Connector 13"/>
            <p:cNvCxnSpPr>
              <a:cxnSpLocks noChangeShapeType="1"/>
              <a:stCxn id="22534" idx="0"/>
              <a:endCxn id="22533" idx="5"/>
            </p:cNvCxnSpPr>
            <p:nvPr/>
          </p:nvCxnSpPr>
          <p:spPr bwMode="auto">
            <a:xfrm rot="16200000" flipV="1">
              <a:off x="969636" y="3674735"/>
              <a:ext cx="763915" cy="573415"/>
            </a:xfrm>
            <a:prstGeom prst="straightConnector1">
              <a:avLst/>
            </a:prstGeom>
            <a:noFill/>
            <a:ln w="9525">
              <a:solidFill>
                <a:schemeClr val="tx1"/>
              </a:solidFill>
              <a:round/>
              <a:headEnd type="arrow" w="med" len="med"/>
              <a:tailEnd type="arrow" w="med" len="med"/>
            </a:ln>
            <a:extLst>
              <a:ext uri="{909E8E84-426E-40dd-AFC4-6F175D3DCCD1}">
                <a14:hiddenFill xmlns:a14="http://schemas.microsoft.com/office/drawing/2010/main">
                  <a:noFill/>
                </a14:hiddenFill>
              </a:ext>
            </a:extLst>
          </p:spPr>
        </p:cxnSp>
        <p:cxnSp>
          <p:nvCxnSpPr>
            <p:cNvPr id="22539" name="Straight Arrow Connector 15"/>
            <p:cNvCxnSpPr>
              <a:cxnSpLocks noChangeShapeType="1"/>
              <a:stCxn id="22536" idx="5"/>
              <a:endCxn id="22535" idx="1"/>
            </p:cNvCxnSpPr>
            <p:nvPr/>
          </p:nvCxnSpPr>
          <p:spPr bwMode="auto">
            <a:xfrm rot="16200000" flipH="1">
              <a:off x="607685" y="5179685"/>
              <a:ext cx="689630" cy="384830"/>
            </a:xfrm>
            <a:prstGeom prst="straightConnector1">
              <a:avLst/>
            </a:prstGeom>
            <a:noFill/>
            <a:ln w="9525">
              <a:solidFill>
                <a:schemeClr val="tx1"/>
              </a:solidFill>
              <a:round/>
              <a:headEnd type="arrow" w="med" len="med"/>
              <a:tailEnd type="arrow" w="med" len="med"/>
            </a:ln>
            <a:extLst>
              <a:ext uri="{909E8E84-426E-40dd-AFC4-6F175D3DCCD1}">
                <a14:hiddenFill xmlns:a14="http://schemas.microsoft.com/office/drawing/2010/main">
                  <a:noFill/>
                </a14:hiddenFill>
              </a:ext>
            </a:extLst>
          </p:spPr>
        </p:cxnSp>
        <p:cxnSp>
          <p:nvCxnSpPr>
            <p:cNvPr id="22540" name="Straight Arrow Connector 17"/>
            <p:cNvCxnSpPr>
              <a:cxnSpLocks noChangeShapeType="1"/>
              <a:stCxn id="22535" idx="7"/>
              <a:endCxn id="22534" idx="4"/>
            </p:cNvCxnSpPr>
            <p:nvPr/>
          </p:nvCxnSpPr>
          <p:spPr bwMode="auto">
            <a:xfrm rot="5400000" flipH="1" flipV="1">
              <a:off x="1160135" y="5238751"/>
              <a:ext cx="840115" cy="116215"/>
            </a:xfrm>
            <a:prstGeom prst="straightConnector1">
              <a:avLst/>
            </a:prstGeom>
            <a:noFill/>
            <a:ln w="9525">
              <a:solidFill>
                <a:schemeClr val="tx1"/>
              </a:solidFill>
              <a:round/>
              <a:headEnd type="arrow" w="med" len="med"/>
              <a:tailEnd type="arrow" w="med" len="med"/>
            </a:ln>
            <a:extLst>
              <a:ext uri="{909E8E84-426E-40dd-AFC4-6F175D3DCCD1}">
                <a14:hiddenFill xmlns:a14="http://schemas.microsoft.com/office/drawing/2010/main">
                  <a:noFill/>
                </a14:hiddenFill>
              </a:ext>
            </a:extLst>
          </p:spPr>
        </p:cxnSp>
        <p:cxnSp>
          <p:nvCxnSpPr>
            <p:cNvPr id="22541" name="Straight Arrow Connector 21"/>
            <p:cNvCxnSpPr>
              <a:cxnSpLocks noChangeShapeType="1"/>
              <a:stCxn id="22535" idx="0"/>
              <a:endCxn id="22533" idx="4"/>
            </p:cNvCxnSpPr>
            <p:nvPr/>
          </p:nvCxnSpPr>
          <p:spPr bwMode="auto">
            <a:xfrm rot="16200000" flipV="1">
              <a:off x="114300" y="4419600"/>
              <a:ext cx="1981200" cy="457200"/>
            </a:xfrm>
            <a:prstGeom prst="straightConnector1">
              <a:avLst/>
            </a:prstGeom>
            <a:noFill/>
            <a:ln w="9525">
              <a:solidFill>
                <a:schemeClr val="tx1"/>
              </a:solidFill>
              <a:round/>
              <a:headEnd type="arrow" w="med" len="med"/>
              <a:tailEnd type="arrow" w="med" len="med"/>
            </a:ln>
            <a:extLst>
              <a:ext uri="{909E8E84-426E-40dd-AFC4-6F175D3DCCD1}">
                <a14:hiddenFill xmlns:a14="http://schemas.microsoft.com/office/drawing/2010/main">
                  <a:noFill/>
                </a14:hiddenFill>
              </a:ext>
            </a:extLst>
          </p:spPr>
        </p:cxnSp>
        <p:cxnSp>
          <p:nvCxnSpPr>
            <p:cNvPr id="22542" name="Straight Arrow Connector 24"/>
            <p:cNvCxnSpPr>
              <a:cxnSpLocks noChangeShapeType="1"/>
              <a:stCxn id="22536" idx="7"/>
              <a:endCxn id="22534" idx="2"/>
            </p:cNvCxnSpPr>
            <p:nvPr/>
          </p:nvCxnSpPr>
          <p:spPr bwMode="auto">
            <a:xfrm rot="5400000" flipH="1" flipV="1">
              <a:off x="1045835" y="4324351"/>
              <a:ext cx="40015" cy="611515"/>
            </a:xfrm>
            <a:prstGeom prst="straightConnector1">
              <a:avLst/>
            </a:prstGeom>
            <a:noFill/>
            <a:ln w="9525">
              <a:solidFill>
                <a:schemeClr val="tx1"/>
              </a:solidFill>
              <a:round/>
              <a:headEnd type="arrow" w="med" len="med"/>
              <a:tailEnd type="arrow" w="med" len="med"/>
            </a:ln>
            <a:extLst>
              <a:ext uri="{909E8E84-426E-40dd-AFC4-6F175D3DCCD1}">
                <a14:hiddenFill xmlns:a14="http://schemas.microsoft.com/office/drawing/2010/main">
                  <a:noFill/>
                </a14:hiddenFill>
              </a:ext>
            </a:extLst>
          </p:spPr>
        </p:cxnSp>
      </p:grpSp>
    </p:spTree>
    <p:extLst>
      <p:ext uri="{BB962C8B-B14F-4D97-AF65-F5344CB8AC3E}">
        <p14:creationId xmlns:p14="http://schemas.microsoft.com/office/powerpoint/2010/main" val="3010032227"/>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3"/>
          <p:cNvSpPr>
            <a:spLocks noChangeArrowheads="1"/>
          </p:cNvSpPr>
          <p:nvPr/>
        </p:nvSpPr>
        <p:spPr bwMode="auto">
          <a:xfrm>
            <a:off x="6276975" y="5780088"/>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p>
        </p:txBody>
      </p:sp>
      <p:sp>
        <p:nvSpPr>
          <p:cNvPr id="24579" name="Rectangle 7"/>
          <p:cNvSpPr>
            <a:spLocks noChangeArrowheads="1"/>
          </p:cNvSpPr>
          <p:nvPr/>
        </p:nvSpPr>
        <p:spPr bwMode="auto">
          <a:xfrm>
            <a:off x="342900" y="1414463"/>
            <a:ext cx="2400300" cy="397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800">
                <a:latin typeface="Arial" charset="0"/>
              </a:rPr>
              <a:t>This scenario is a common occurrence.  </a:t>
            </a:r>
          </a:p>
          <a:p>
            <a:endParaRPr lang="en-US" sz="1800">
              <a:latin typeface="Arial" charset="0"/>
            </a:endParaRPr>
          </a:p>
          <a:p>
            <a:r>
              <a:rPr lang="en-US" sz="1800">
                <a:latin typeface="Arial" charset="0"/>
              </a:rPr>
              <a:t>Species often occur in discrete patches, with patches being different in size and degree of isolation.</a:t>
            </a:r>
          </a:p>
          <a:p>
            <a:endParaRPr lang="en-US" sz="1800">
              <a:latin typeface="Arial" charset="0"/>
            </a:endParaRPr>
          </a:p>
          <a:p>
            <a:r>
              <a:rPr lang="en-US" sz="1800">
                <a:latin typeface="Arial" charset="0"/>
              </a:rPr>
              <a:t>This is a map of Hanski</a:t>
            </a:r>
            <a:r>
              <a:rPr lang="ja-JP" altLang="en-US" sz="1800">
                <a:latin typeface="Arial" charset="0"/>
              </a:rPr>
              <a:t>’</a:t>
            </a:r>
            <a:r>
              <a:rPr lang="en-US" altLang="ja-JP" sz="1800">
                <a:latin typeface="Arial" charset="0"/>
              </a:rPr>
              <a:t>s dry meadows where butterfly populations are found.</a:t>
            </a:r>
            <a:endParaRPr lang="en-US" sz="1800">
              <a:latin typeface="Arial" charset="0"/>
            </a:endParaRPr>
          </a:p>
        </p:txBody>
      </p:sp>
      <p:pic>
        <p:nvPicPr>
          <p:cNvPr id="24580" name="Picture 9" descr="EcologyTo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6294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Hansk_fig.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19400" y="889000"/>
            <a:ext cx="5943600" cy="5207000"/>
          </a:xfrm>
          <a:prstGeom prst="rect">
            <a:avLst/>
          </a:prstGeom>
        </p:spPr>
      </p:pic>
    </p:spTree>
    <p:extLst>
      <p:ext uri="{BB962C8B-B14F-4D97-AF65-F5344CB8AC3E}">
        <p14:creationId xmlns:p14="http://schemas.microsoft.com/office/powerpoint/2010/main" val="2057589801"/>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3"/>
          <p:cNvSpPr>
            <a:spLocks noChangeArrowheads="1"/>
          </p:cNvSpPr>
          <p:nvPr/>
        </p:nvSpPr>
        <p:spPr bwMode="auto">
          <a:xfrm>
            <a:off x="6276975" y="5780088"/>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p>
        </p:txBody>
      </p:sp>
      <p:sp>
        <p:nvSpPr>
          <p:cNvPr id="26627" name="Rectangle 8"/>
          <p:cNvSpPr>
            <a:spLocks noChangeArrowheads="1"/>
          </p:cNvSpPr>
          <p:nvPr/>
        </p:nvSpPr>
        <p:spPr bwMode="auto">
          <a:xfrm>
            <a:off x="228600" y="1862138"/>
            <a:ext cx="3162300" cy="286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800">
                <a:latin typeface="Arial" charset="0"/>
              </a:rPr>
              <a:t>Populations in these patches aren</a:t>
            </a:r>
            <a:r>
              <a:rPr lang="ja-JP" altLang="en-US" sz="1800">
                <a:latin typeface="Arial" charset="0"/>
              </a:rPr>
              <a:t>’</a:t>
            </a:r>
            <a:r>
              <a:rPr lang="en-US" altLang="ja-JP" sz="1800">
                <a:latin typeface="Arial" charset="0"/>
              </a:rPr>
              <a:t>t static or unchanging.  Instead, some populations may increase in size, while others decline.  Some may go extinct, while others are being colonized.  It is a dynamic process that is best investigated using probabilities.</a:t>
            </a:r>
            <a:endParaRPr lang="en-US" sz="1800">
              <a:latin typeface="Arial" charset="0"/>
            </a:endParaRPr>
          </a:p>
        </p:txBody>
      </p:sp>
      <p:pic>
        <p:nvPicPr>
          <p:cNvPr id="26628" name="Picture 10" descr="EcologyTo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6294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Hanski2.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05200" y="990600"/>
            <a:ext cx="5143500" cy="5257800"/>
          </a:xfrm>
          <a:prstGeom prst="rect">
            <a:avLst/>
          </a:prstGeom>
        </p:spPr>
      </p:pic>
    </p:spTree>
    <p:extLst>
      <p:ext uri="{BB962C8B-B14F-4D97-AF65-F5344CB8AC3E}">
        <p14:creationId xmlns:p14="http://schemas.microsoft.com/office/powerpoint/2010/main" val="414134439"/>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3"/>
          <p:cNvSpPr>
            <a:spLocks noChangeArrowheads="1"/>
          </p:cNvSpPr>
          <p:nvPr/>
        </p:nvSpPr>
        <p:spPr bwMode="auto">
          <a:xfrm>
            <a:off x="990600" y="1003300"/>
            <a:ext cx="7620000" cy="352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457200" indent="-457200" algn="l">
              <a:buFont typeface="Times" charset="0"/>
              <a:buNone/>
              <a:tabLst>
                <a:tab pos="454025" algn="l"/>
                <a:tab pos="920750" algn="l"/>
                <a:tab pos="1373188" algn="l"/>
                <a:tab pos="1828800" algn="l"/>
                <a:tab pos="2284413" algn="l"/>
                <a:tab pos="2738438" algn="l"/>
              </a:tabLst>
            </a:pPr>
            <a:r>
              <a:rPr lang="en-US" sz="2000" dirty="0">
                <a:latin typeface="Arial" charset="0"/>
              </a:rPr>
              <a:t>II.	Tools for Ecology</a:t>
            </a:r>
          </a:p>
          <a:p>
            <a:pPr marL="457200" indent="-457200" algn="l">
              <a:buFont typeface="Times" charset="0"/>
              <a:buNone/>
              <a:tabLst>
                <a:tab pos="454025" algn="l"/>
                <a:tab pos="920750" algn="l"/>
                <a:tab pos="1373188" algn="l"/>
                <a:tab pos="1828800" algn="l"/>
                <a:tab pos="2284413" algn="l"/>
                <a:tab pos="2738438" algn="l"/>
              </a:tabLst>
            </a:pPr>
            <a:r>
              <a:rPr lang="en-US" sz="2000" dirty="0">
                <a:latin typeface="Arial" charset="0"/>
              </a:rPr>
              <a:t>	…..</a:t>
            </a:r>
          </a:p>
          <a:p>
            <a:pPr marL="457200" indent="-457200" algn="l">
              <a:tabLst>
                <a:tab pos="454025" algn="l"/>
                <a:tab pos="920750" algn="l"/>
                <a:tab pos="1373188" algn="l"/>
                <a:tab pos="1828800" algn="l"/>
                <a:tab pos="2284413" algn="l"/>
                <a:tab pos="2738438" algn="l"/>
              </a:tabLst>
            </a:pPr>
            <a:r>
              <a:rPr lang="en-US" sz="2000" dirty="0">
                <a:latin typeface="Arial" charset="0"/>
              </a:rPr>
              <a:t>		C.	 </a:t>
            </a:r>
            <a:r>
              <a:rPr lang="en-US" sz="2000" dirty="0" err="1">
                <a:latin typeface="Arial" charset="0"/>
              </a:rPr>
              <a:t>Metapopulations</a:t>
            </a:r>
            <a:endParaRPr lang="en-US" sz="2000" dirty="0">
              <a:latin typeface="Arial" charset="0"/>
            </a:endParaRPr>
          </a:p>
          <a:p>
            <a:pPr marL="457200" indent="-457200" algn="l">
              <a:tabLst>
                <a:tab pos="454025" algn="l"/>
                <a:tab pos="920750" algn="l"/>
                <a:tab pos="1373188" algn="l"/>
                <a:tab pos="1828800" algn="l"/>
                <a:tab pos="2284413" algn="l"/>
                <a:tab pos="2738438" algn="l"/>
              </a:tabLst>
            </a:pPr>
            <a:r>
              <a:rPr lang="en-US" sz="2000" dirty="0">
                <a:latin typeface="Arial" charset="0"/>
              </a:rPr>
              <a:t>			1.	Definitions</a:t>
            </a:r>
          </a:p>
          <a:p>
            <a:pPr marL="457200" indent="-457200" algn="l">
              <a:tabLst>
                <a:tab pos="454025" algn="l"/>
                <a:tab pos="920750" algn="l"/>
                <a:tab pos="1373188" algn="l"/>
                <a:tab pos="1828800" algn="l"/>
                <a:tab pos="2284413" algn="l"/>
                <a:tab pos="2738438" algn="l"/>
              </a:tabLst>
            </a:pPr>
            <a:r>
              <a:rPr lang="en-US" sz="2000" dirty="0">
                <a:latin typeface="Arial" charset="0"/>
              </a:rPr>
              <a:t>			2.	Quantifying extinction and immigration — using</a:t>
            </a:r>
          </a:p>
          <a:p>
            <a:pPr marL="457200" indent="-457200" algn="l">
              <a:tabLst>
                <a:tab pos="454025" algn="l"/>
                <a:tab pos="920750" algn="l"/>
                <a:tab pos="1373188" algn="l"/>
                <a:tab pos="1828800" algn="l"/>
                <a:tab pos="2284413" algn="l"/>
                <a:tab pos="2738438" algn="l"/>
              </a:tabLst>
            </a:pPr>
            <a:r>
              <a:rPr lang="en-US" sz="2000" dirty="0">
                <a:latin typeface="Arial" charset="0"/>
              </a:rPr>
              <a:t>			 	probabilities</a:t>
            </a:r>
          </a:p>
          <a:p>
            <a:pPr marL="457200" indent="-457200" algn="l">
              <a:spcAft>
                <a:spcPts val="600"/>
              </a:spcAft>
              <a:tabLst>
                <a:tab pos="454025" algn="l"/>
                <a:tab pos="920750" algn="l"/>
                <a:tab pos="1373188" algn="l"/>
                <a:tab pos="1828800" algn="l"/>
                <a:tab pos="2284413" algn="l"/>
                <a:tab pos="2738438" algn="l"/>
              </a:tabLst>
            </a:pPr>
            <a:r>
              <a:rPr lang="en-US" sz="2000" dirty="0">
                <a:latin typeface="Arial" charset="0"/>
              </a:rPr>
              <a:t>			--	</a:t>
            </a:r>
            <a:r>
              <a:rPr lang="en-US" sz="2000" dirty="0">
                <a:solidFill>
                  <a:srgbClr val="FF0000"/>
                </a:solidFill>
                <a:latin typeface="Arial" charset="0"/>
              </a:rPr>
              <a:t>probability of patch extinction (</a:t>
            </a:r>
            <a:r>
              <a:rPr lang="en-US" dirty="0">
                <a:solidFill>
                  <a:srgbClr val="FF0000"/>
                </a:solidFill>
                <a:latin typeface="Symbol" charset="0"/>
                <a:cs typeface="Symbol" charset="0"/>
              </a:rPr>
              <a:t>e</a:t>
            </a:r>
            <a:r>
              <a:rPr lang="en-US" sz="2000" dirty="0">
                <a:solidFill>
                  <a:srgbClr val="FF0000"/>
                </a:solidFill>
                <a:latin typeface="Arial" charset="0"/>
                <a:cs typeface="Symbol" charset="0"/>
              </a:rPr>
              <a:t>) </a:t>
            </a:r>
          </a:p>
          <a:p>
            <a:pPr marL="457200" indent="-457200" algn="l">
              <a:spcAft>
                <a:spcPts val="600"/>
              </a:spcAft>
              <a:tabLst>
                <a:tab pos="454025" algn="l"/>
                <a:tab pos="920750" algn="l"/>
                <a:tab pos="1373188" algn="l"/>
                <a:tab pos="1828800" algn="l"/>
                <a:tab pos="2284413" algn="l"/>
                <a:tab pos="2738438" algn="l"/>
              </a:tabLst>
            </a:pPr>
            <a:r>
              <a:rPr lang="en-US" sz="2000" dirty="0">
                <a:solidFill>
                  <a:srgbClr val="FF0000"/>
                </a:solidFill>
                <a:latin typeface="Arial" charset="0"/>
                <a:cs typeface="Symbol" charset="0"/>
              </a:rPr>
              <a:t>			--	</a:t>
            </a:r>
            <a:r>
              <a:rPr lang="en-US" sz="2000" dirty="0" smtClean="0">
                <a:solidFill>
                  <a:srgbClr val="FF0000"/>
                </a:solidFill>
                <a:latin typeface="Arial" charset="0"/>
                <a:cs typeface="Symbol" charset="0"/>
              </a:rPr>
              <a:t>rate of </a:t>
            </a:r>
            <a:r>
              <a:rPr lang="en-US" sz="2000" dirty="0" err="1" smtClean="0">
                <a:solidFill>
                  <a:srgbClr val="FF0000"/>
                </a:solidFill>
                <a:latin typeface="Arial" charset="0"/>
                <a:cs typeface="Symbol" charset="0"/>
              </a:rPr>
              <a:t>propagule</a:t>
            </a:r>
            <a:r>
              <a:rPr lang="en-US" sz="2000" dirty="0" smtClean="0">
                <a:solidFill>
                  <a:srgbClr val="FF0000"/>
                </a:solidFill>
                <a:latin typeface="Arial" charset="0"/>
                <a:cs typeface="Symbol" charset="0"/>
              </a:rPr>
              <a:t> production for colonization </a:t>
            </a:r>
            <a:r>
              <a:rPr lang="en-US" sz="2000" dirty="0">
                <a:solidFill>
                  <a:srgbClr val="FF0000"/>
                </a:solidFill>
                <a:latin typeface="Arial" charset="0"/>
                <a:cs typeface="Symbol" charset="0"/>
              </a:rPr>
              <a:t>(</a:t>
            </a:r>
            <a:r>
              <a:rPr lang="en-US" sz="2000" i="1" dirty="0">
                <a:solidFill>
                  <a:srgbClr val="FF0000"/>
                </a:solidFill>
                <a:latin typeface="Arial" charset="0"/>
                <a:cs typeface="Symbol" charset="0"/>
              </a:rPr>
              <a:t>c</a:t>
            </a:r>
            <a:r>
              <a:rPr lang="en-US" sz="2000" dirty="0">
                <a:solidFill>
                  <a:srgbClr val="FF0000"/>
                </a:solidFill>
                <a:latin typeface="Arial" charset="0"/>
                <a:cs typeface="Symbol" charset="0"/>
              </a:rPr>
              <a:t>)</a:t>
            </a:r>
          </a:p>
          <a:p>
            <a:pPr marL="457200" indent="-457200" algn="l">
              <a:spcAft>
                <a:spcPts val="600"/>
              </a:spcAft>
              <a:tabLst>
                <a:tab pos="454025" algn="l"/>
                <a:tab pos="920750" algn="l"/>
                <a:tab pos="1373188" algn="l"/>
                <a:tab pos="1828800" algn="l"/>
                <a:tab pos="2284413" algn="l"/>
                <a:tab pos="2738438" algn="l"/>
              </a:tabLst>
            </a:pPr>
            <a:r>
              <a:rPr lang="en-US" sz="2000" dirty="0">
                <a:solidFill>
                  <a:srgbClr val="FF0000"/>
                </a:solidFill>
                <a:latin typeface="Arial" charset="0"/>
                <a:cs typeface="Symbol" charset="0"/>
              </a:rPr>
              <a:t>			--	proportion of patches occupied (P)</a:t>
            </a:r>
          </a:p>
          <a:p>
            <a:pPr marL="457200" indent="-457200" algn="l">
              <a:spcAft>
                <a:spcPts val="600"/>
              </a:spcAft>
              <a:tabLst>
                <a:tab pos="454025" algn="l"/>
                <a:tab pos="920750" algn="l"/>
                <a:tab pos="1373188" algn="l"/>
                <a:tab pos="1828800" algn="l"/>
                <a:tab pos="2284413" algn="l"/>
                <a:tab pos="2738438" algn="l"/>
              </a:tabLst>
            </a:pPr>
            <a:r>
              <a:rPr lang="en-US" sz="2000" dirty="0" smtClean="0">
                <a:solidFill>
                  <a:srgbClr val="FF0000"/>
                </a:solidFill>
                <a:latin typeface="Arial" charset="0"/>
                <a:cs typeface="Symbol" charset="0"/>
              </a:rPr>
              <a:t>					</a:t>
            </a:r>
            <a:r>
              <a:rPr lang="en-US" sz="2000" dirty="0" err="1" smtClean="0">
                <a:solidFill>
                  <a:srgbClr val="FF0000"/>
                </a:solidFill>
                <a:latin typeface="Arial" charset="0"/>
                <a:cs typeface="Symbol" charset="0"/>
              </a:rPr>
              <a:t>dP</a:t>
            </a:r>
            <a:r>
              <a:rPr lang="en-US" sz="2000" dirty="0">
                <a:solidFill>
                  <a:srgbClr val="FF0000"/>
                </a:solidFill>
                <a:latin typeface="Arial" charset="0"/>
                <a:cs typeface="Symbol" charset="0"/>
              </a:rPr>
              <a:t>/</a:t>
            </a:r>
            <a:r>
              <a:rPr lang="en-US" sz="2000" dirty="0" err="1">
                <a:solidFill>
                  <a:srgbClr val="FF0000"/>
                </a:solidFill>
                <a:latin typeface="Arial" charset="0"/>
                <a:cs typeface="Symbol" charset="0"/>
              </a:rPr>
              <a:t>dt</a:t>
            </a:r>
            <a:r>
              <a:rPr lang="en-US" sz="2000" dirty="0">
                <a:solidFill>
                  <a:srgbClr val="FF0000"/>
                </a:solidFill>
                <a:latin typeface="Arial" charset="0"/>
                <a:cs typeface="Symbol" charset="0"/>
              </a:rPr>
              <a:t> = </a:t>
            </a:r>
            <a:r>
              <a:rPr lang="en-US" sz="2000" dirty="0" err="1">
                <a:solidFill>
                  <a:srgbClr val="FF0000"/>
                </a:solidFill>
                <a:latin typeface="Arial" charset="0"/>
                <a:cs typeface="Symbol" charset="0"/>
              </a:rPr>
              <a:t>cP</a:t>
            </a:r>
            <a:r>
              <a:rPr lang="en-US" sz="2000" dirty="0">
                <a:solidFill>
                  <a:srgbClr val="FF0000"/>
                </a:solidFill>
                <a:latin typeface="Arial" charset="0"/>
                <a:cs typeface="Symbol" charset="0"/>
              </a:rPr>
              <a:t>(1-P) - </a:t>
            </a:r>
            <a:r>
              <a:rPr lang="en-US" dirty="0" err="1">
                <a:solidFill>
                  <a:srgbClr val="FF0000"/>
                </a:solidFill>
                <a:latin typeface="Symbol" charset="0"/>
                <a:cs typeface="Symbol" charset="0"/>
              </a:rPr>
              <a:t>e</a:t>
            </a:r>
            <a:r>
              <a:rPr lang="en-US" sz="2000" dirty="0" err="1">
                <a:solidFill>
                  <a:srgbClr val="FF0000"/>
                </a:solidFill>
                <a:latin typeface="Arial" charset="0"/>
                <a:cs typeface="Symbol" charset="0"/>
              </a:rPr>
              <a:t>P</a:t>
            </a:r>
            <a:endParaRPr lang="en-US" sz="2000" dirty="0">
              <a:solidFill>
                <a:srgbClr val="FF0000"/>
              </a:solidFill>
              <a:latin typeface="Arial" charset="0"/>
              <a:cs typeface="Symbol" charset="0"/>
            </a:endParaRPr>
          </a:p>
        </p:txBody>
      </p:sp>
      <p:pic>
        <p:nvPicPr>
          <p:cNvPr id="28674" name="Picture 6" descr="EcologyTo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6294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8675" name="Group 5"/>
          <p:cNvGrpSpPr>
            <a:grpSpLocks/>
          </p:cNvGrpSpPr>
          <p:nvPr/>
        </p:nvGrpSpPr>
        <p:grpSpPr bwMode="auto">
          <a:xfrm>
            <a:off x="7620000" y="228600"/>
            <a:ext cx="914400" cy="1524000"/>
            <a:chOff x="304800" y="3124200"/>
            <a:chExt cx="1600200" cy="3048000"/>
          </a:xfrm>
        </p:grpSpPr>
        <p:sp>
          <p:nvSpPr>
            <p:cNvPr id="28677" name="Oval 6"/>
            <p:cNvSpPr>
              <a:spLocks noChangeArrowheads="1"/>
            </p:cNvSpPr>
            <p:nvPr/>
          </p:nvSpPr>
          <p:spPr bwMode="auto">
            <a:xfrm>
              <a:off x="609600" y="3124200"/>
              <a:ext cx="533400" cy="533400"/>
            </a:xfrm>
            <a:prstGeom prst="ellipse">
              <a:avLst/>
            </a:prstGeom>
            <a:solidFill>
              <a:schemeClr val="accent1"/>
            </a:solidFill>
            <a:ln w="9525">
              <a:solidFill>
                <a:schemeClr val="tx1"/>
              </a:solidFill>
              <a:round/>
              <a:headEnd/>
              <a:tailEnd/>
            </a:ln>
          </p:spPr>
          <p:txBody>
            <a:bodyPr/>
            <a:lstStyle/>
            <a:p>
              <a:pPr algn="l"/>
              <a:endParaRPr lang="en-US"/>
            </a:p>
          </p:txBody>
        </p:sp>
        <p:sp>
          <p:nvSpPr>
            <p:cNvPr id="28678" name="Oval 7"/>
            <p:cNvSpPr>
              <a:spLocks noChangeArrowheads="1"/>
            </p:cNvSpPr>
            <p:nvPr/>
          </p:nvSpPr>
          <p:spPr bwMode="auto">
            <a:xfrm>
              <a:off x="1371600" y="4343400"/>
              <a:ext cx="533400" cy="533400"/>
            </a:xfrm>
            <a:prstGeom prst="ellipse">
              <a:avLst/>
            </a:prstGeom>
            <a:solidFill>
              <a:schemeClr val="accent1"/>
            </a:solidFill>
            <a:ln w="9525">
              <a:solidFill>
                <a:schemeClr val="tx1"/>
              </a:solidFill>
              <a:round/>
              <a:headEnd/>
              <a:tailEnd/>
            </a:ln>
          </p:spPr>
          <p:txBody>
            <a:bodyPr/>
            <a:lstStyle/>
            <a:p>
              <a:pPr algn="l"/>
              <a:endParaRPr lang="en-US"/>
            </a:p>
          </p:txBody>
        </p:sp>
        <p:sp>
          <p:nvSpPr>
            <p:cNvPr id="28679" name="Oval 8"/>
            <p:cNvSpPr>
              <a:spLocks noChangeArrowheads="1"/>
            </p:cNvSpPr>
            <p:nvPr/>
          </p:nvSpPr>
          <p:spPr bwMode="auto">
            <a:xfrm>
              <a:off x="1066800" y="5638800"/>
              <a:ext cx="533400" cy="533400"/>
            </a:xfrm>
            <a:prstGeom prst="ellipse">
              <a:avLst/>
            </a:prstGeom>
            <a:solidFill>
              <a:schemeClr val="accent1"/>
            </a:solidFill>
            <a:ln w="9525">
              <a:solidFill>
                <a:schemeClr val="tx1"/>
              </a:solidFill>
              <a:round/>
              <a:headEnd/>
              <a:tailEnd/>
            </a:ln>
          </p:spPr>
          <p:txBody>
            <a:bodyPr/>
            <a:lstStyle/>
            <a:p>
              <a:pPr algn="l"/>
              <a:endParaRPr lang="en-US"/>
            </a:p>
          </p:txBody>
        </p:sp>
        <p:sp>
          <p:nvSpPr>
            <p:cNvPr id="28680" name="Oval 9"/>
            <p:cNvSpPr>
              <a:spLocks noChangeArrowheads="1"/>
            </p:cNvSpPr>
            <p:nvPr/>
          </p:nvSpPr>
          <p:spPr bwMode="auto">
            <a:xfrm>
              <a:off x="304800" y="4572000"/>
              <a:ext cx="533400" cy="533400"/>
            </a:xfrm>
            <a:prstGeom prst="ellipse">
              <a:avLst/>
            </a:prstGeom>
            <a:solidFill>
              <a:schemeClr val="accent1"/>
            </a:solidFill>
            <a:ln w="9525">
              <a:solidFill>
                <a:schemeClr val="tx1"/>
              </a:solidFill>
              <a:round/>
              <a:headEnd/>
              <a:tailEnd/>
            </a:ln>
          </p:spPr>
          <p:txBody>
            <a:bodyPr/>
            <a:lstStyle/>
            <a:p>
              <a:pPr algn="l"/>
              <a:endParaRPr lang="en-US"/>
            </a:p>
          </p:txBody>
        </p:sp>
        <p:cxnSp>
          <p:nvCxnSpPr>
            <p:cNvPr id="28681" name="Straight Arrow Connector 10"/>
            <p:cNvCxnSpPr>
              <a:cxnSpLocks noChangeShapeType="1"/>
              <a:stCxn id="28680" idx="0"/>
              <a:endCxn id="28677" idx="3"/>
            </p:cNvCxnSpPr>
            <p:nvPr/>
          </p:nvCxnSpPr>
          <p:spPr bwMode="auto">
            <a:xfrm rot="5400000" flipH="1" flipV="1">
              <a:off x="133350" y="4017636"/>
              <a:ext cx="992515" cy="116215"/>
            </a:xfrm>
            <a:prstGeom prst="straightConnector1">
              <a:avLst/>
            </a:prstGeom>
            <a:noFill/>
            <a:ln w="9525">
              <a:solidFill>
                <a:schemeClr val="tx1"/>
              </a:solidFill>
              <a:round/>
              <a:headEnd type="arrow" w="med" len="med"/>
              <a:tailEnd type="arrow" w="med" len="med"/>
            </a:ln>
            <a:extLst>
              <a:ext uri="{909E8E84-426E-40dd-AFC4-6F175D3DCCD1}">
                <a14:hiddenFill xmlns:a14="http://schemas.microsoft.com/office/drawing/2010/main">
                  <a:noFill/>
                </a14:hiddenFill>
              </a:ext>
            </a:extLst>
          </p:spPr>
        </p:cxnSp>
        <p:cxnSp>
          <p:nvCxnSpPr>
            <p:cNvPr id="28682" name="Straight Arrow Connector 11"/>
            <p:cNvCxnSpPr>
              <a:cxnSpLocks noChangeShapeType="1"/>
              <a:stCxn id="28678" idx="0"/>
              <a:endCxn id="28677" idx="5"/>
            </p:cNvCxnSpPr>
            <p:nvPr/>
          </p:nvCxnSpPr>
          <p:spPr bwMode="auto">
            <a:xfrm rot="16200000" flipV="1">
              <a:off x="969636" y="3674735"/>
              <a:ext cx="763915" cy="573415"/>
            </a:xfrm>
            <a:prstGeom prst="straightConnector1">
              <a:avLst/>
            </a:prstGeom>
            <a:noFill/>
            <a:ln w="9525">
              <a:solidFill>
                <a:schemeClr val="tx1"/>
              </a:solidFill>
              <a:round/>
              <a:headEnd type="arrow" w="med" len="med"/>
              <a:tailEnd type="arrow" w="med" len="med"/>
            </a:ln>
            <a:extLst>
              <a:ext uri="{909E8E84-426E-40dd-AFC4-6F175D3DCCD1}">
                <a14:hiddenFill xmlns:a14="http://schemas.microsoft.com/office/drawing/2010/main">
                  <a:noFill/>
                </a14:hiddenFill>
              </a:ext>
            </a:extLst>
          </p:spPr>
        </p:cxnSp>
        <p:cxnSp>
          <p:nvCxnSpPr>
            <p:cNvPr id="28683" name="Straight Arrow Connector 12"/>
            <p:cNvCxnSpPr>
              <a:cxnSpLocks noChangeShapeType="1"/>
              <a:stCxn id="28680" idx="5"/>
              <a:endCxn id="28679" idx="1"/>
            </p:cNvCxnSpPr>
            <p:nvPr/>
          </p:nvCxnSpPr>
          <p:spPr bwMode="auto">
            <a:xfrm rot="16200000" flipH="1">
              <a:off x="607685" y="5179685"/>
              <a:ext cx="689630" cy="384830"/>
            </a:xfrm>
            <a:prstGeom prst="straightConnector1">
              <a:avLst/>
            </a:prstGeom>
            <a:noFill/>
            <a:ln w="9525">
              <a:solidFill>
                <a:schemeClr val="tx1"/>
              </a:solidFill>
              <a:round/>
              <a:headEnd type="arrow" w="med" len="med"/>
              <a:tailEnd type="arrow" w="med" len="med"/>
            </a:ln>
            <a:extLst>
              <a:ext uri="{909E8E84-426E-40dd-AFC4-6F175D3DCCD1}">
                <a14:hiddenFill xmlns:a14="http://schemas.microsoft.com/office/drawing/2010/main">
                  <a:noFill/>
                </a14:hiddenFill>
              </a:ext>
            </a:extLst>
          </p:spPr>
        </p:cxnSp>
        <p:cxnSp>
          <p:nvCxnSpPr>
            <p:cNvPr id="28684" name="Straight Arrow Connector 13"/>
            <p:cNvCxnSpPr>
              <a:cxnSpLocks noChangeShapeType="1"/>
              <a:stCxn id="28679" idx="7"/>
              <a:endCxn id="28678" idx="4"/>
            </p:cNvCxnSpPr>
            <p:nvPr/>
          </p:nvCxnSpPr>
          <p:spPr bwMode="auto">
            <a:xfrm rot="5400000" flipH="1" flipV="1">
              <a:off x="1160135" y="5238751"/>
              <a:ext cx="840115" cy="116215"/>
            </a:xfrm>
            <a:prstGeom prst="straightConnector1">
              <a:avLst/>
            </a:prstGeom>
            <a:noFill/>
            <a:ln w="9525">
              <a:solidFill>
                <a:schemeClr val="tx1"/>
              </a:solidFill>
              <a:round/>
              <a:headEnd type="arrow" w="med" len="med"/>
              <a:tailEnd type="arrow" w="med" len="med"/>
            </a:ln>
            <a:extLst>
              <a:ext uri="{909E8E84-426E-40dd-AFC4-6F175D3DCCD1}">
                <a14:hiddenFill xmlns:a14="http://schemas.microsoft.com/office/drawing/2010/main">
                  <a:noFill/>
                </a14:hiddenFill>
              </a:ext>
            </a:extLst>
          </p:spPr>
        </p:cxnSp>
        <p:cxnSp>
          <p:nvCxnSpPr>
            <p:cNvPr id="28685" name="Straight Arrow Connector 14"/>
            <p:cNvCxnSpPr>
              <a:cxnSpLocks noChangeShapeType="1"/>
              <a:stCxn id="28679" idx="0"/>
              <a:endCxn id="28677" idx="4"/>
            </p:cNvCxnSpPr>
            <p:nvPr/>
          </p:nvCxnSpPr>
          <p:spPr bwMode="auto">
            <a:xfrm rot="16200000" flipV="1">
              <a:off x="114300" y="4419600"/>
              <a:ext cx="1981200" cy="457200"/>
            </a:xfrm>
            <a:prstGeom prst="straightConnector1">
              <a:avLst/>
            </a:prstGeom>
            <a:noFill/>
            <a:ln w="9525">
              <a:solidFill>
                <a:schemeClr val="tx1"/>
              </a:solidFill>
              <a:round/>
              <a:headEnd type="arrow" w="med" len="med"/>
              <a:tailEnd type="arrow" w="med" len="med"/>
            </a:ln>
            <a:extLst>
              <a:ext uri="{909E8E84-426E-40dd-AFC4-6F175D3DCCD1}">
                <a14:hiddenFill xmlns:a14="http://schemas.microsoft.com/office/drawing/2010/main">
                  <a:noFill/>
                </a14:hiddenFill>
              </a:ext>
            </a:extLst>
          </p:spPr>
        </p:cxnSp>
        <p:cxnSp>
          <p:nvCxnSpPr>
            <p:cNvPr id="28686" name="Straight Arrow Connector 15"/>
            <p:cNvCxnSpPr>
              <a:cxnSpLocks noChangeShapeType="1"/>
              <a:stCxn id="28680" idx="7"/>
              <a:endCxn id="28678" idx="2"/>
            </p:cNvCxnSpPr>
            <p:nvPr/>
          </p:nvCxnSpPr>
          <p:spPr bwMode="auto">
            <a:xfrm rot="5400000" flipH="1" flipV="1">
              <a:off x="1045835" y="4324351"/>
              <a:ext cx="40015" cy="611515"/>
            </a:xfrm>
            <a:prstGeom prst="straightConnector1">
              <a:avLst/>
            </a:prstGeom>
            <a:noFill/>
            <a:ln w="9525">
              <a:solidFill>
                <a:schemeClr val="tx1"/>
              </a:solidFill>
              <a:round/>
              <a:headEnd type="arrow" w="med" len="med"/>
              <a:tailEnd type="arrow" w="med" len="med"/>
            </a:ln>
            <a:extLst>
              <a:ext uri="{909E8E84-426E-40dd-AFC4-6F175D3DCCD1}">
                <a14:hiddenFill xmlns:a14="http://schemas.microsoft.com/office/drawing/2010/main">
                  <a:noFill/>
                </a14:hiddenFill>
              </a:ext>
            </a:extLst>
          </p:spPr>
        </p:cxnSp>
      </p:grpSp>
      <p:sp>
        <p:nvSpPr>
          <p:cNvPr id="28676" name="TextBox 14"/>
          <p:cNvSpPr txBox="1">
            <a:spLocks noChangeArrowheads="1"/>
          </p:cNvSpPr>
          <p:nvPr/>
        </p:nvSpPr>
        <p:spPr bwMode="auto">
          <a:xfrm>
            <a:off x="990600" y="4648200"/>
            <a:ext cx="7391400" cy="19383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pPr algn="l"/>
            <a:r>
              <a:rPr lang="en-US" sz="2000">
                <a:latin typeface="Arial" charset="0"/>
                <a:cs typeface="Arial" charset="0"/>
              </a:rPr>
              <a:t>I will not expect you to know or solve these equations – just understand the principles for metapopulations.  This equation is really just saying that the growth rate of the number of occupied local populations can be determined as the colonization of new patches (birth) minus the extinction of populations on established patches (death).</a:t>
            </a:r>
          </a:p>
        </p:txBody>
      </p:sp>
    </p:spTree>
    <p:extLst>
      <p:ext uri="{BB962C8B-B14F-4D97-AF65-F5344CB8AC3E}">
        <p14:creationId xmlns:p14="http://schemas.microsoft.com/office/powerpoint/2010/main" val="3347571207"/>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3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36"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8059</TotalTime>
  <Words>2552</Words>
  <Application>Microsoft Macintosh PowerPoint</Application>
  <PresentationFormat>On-screen Show (4:3)</PresentationFormat>
  <Paragraphs>432</Paragraphs>
  <Slides>46</Slides>
  <Notes>35</Notes>
  <HiddenSlides>0</HiddenSlides>
  <MMClips>0</MMClips>
  <ScaleCrop>false</ScaleCrop>
  <HeadingPairs>
    <vt:vector size="4" baseType="variant">
      <vt:variant>
        <vt:lpstr>Theme</vt:lpstr>
      </vt:variant>
      <vt:variant>
        <vt:i4>1</vt:i4>
      </vt:variant>
      <vt:variant>
        <vt:lpstr>Slide Titles</vt:lpstr>
      </vt:variant>
      <vt:variant>
        <vt:i4>46</vt:i4>
      </vt:variant>
    </vt:vector>
  </HeadingPairs>
  <TitlesOfParts>
    <vt:vector size="47" baseType="lpstr">
      <vt:lpstr>Blank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Let’s consider just the basic biology of a couple of species.  Consider frogs and elephants:</vt:lpstr>
      <vt:lpstr>Can you have anything with a long life, but also many offspring per year?  Or a short life, but few offspring?</vt:lpstr>
      <vt:lpstr>Well, now let’s consider the math.  We know that the population growth rate can be modeled as:</vt:lpstr>
      <vt:lpstr>Can you have anything with a long life, but also many offspring per year?  Or a short life, but few offspring?</vt:lpstr>
      <vt:lpstr>We can represent this trade-off between lx and mx as a line.</vt:lpstr>
      <vt:lpstr>So, why can’t we have species not on the line?  Bullfrogs that live forever AND have many offspring?  Or Elephants that have short lifespans AND few offspring?</vt:lpstr>
      <vt:lpstr>PowerPoint Presentation</vt:lpstr>
      <vt:lpstr>PowerPoint Presentation</vt:lpstr>
      <vt:lpstr>Similar logic can be used to explain why r and G are constrained, such that increasing r must decrease G.</vt:lpstr>
      <vt:lpstr>Many tradeoffs are known for “life-history” traits</vt:lpstr>
      <vt:lpstr>PowerPoint Presentation</vt:lpstr>
      <vt:lpstr>Species solve this energetic limitation in different ways.  The two extremes are exhibited by comparing two modes of reproduction.</vt:lpstr>
      <vt:lpstr>PowerPoint Presentation</vt:lpstr>
      <vt:lpstr>PowerPoint Presentation</vt:lpstr>
      <vt:lpstr>PowerPoint Presentation</vt:lpstr>
      <vt:lpstr>PowerPoint Presentation</vt:lpstr>
    </vt:vector>
  </TitlesOfParts>
  <Company>Biological Science, FSU</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Ecology, PCB 3044 -- Fall 2003</dc:title>
  <dc:creator>T. Miller</dc:creator>
  <cp:lastModifiedBy>Thomas Miller</cp:lastModifiedBy>
  <cp:revision>229</cp:revision>
  <dcterms:created xsi:type="dcterms:W3CDTF">2010-09-22T00:10:46Z</dcterms:created>
  <dcterms:modified xsi:type="dcterms:W3CDTF">2016-10-06T01:50:55Z</dcterms:modified>
</cp:coreProperties>
</file>