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embeddings/oleObject2.bin" ContentType="application/vnd.openxmlformats-officedocument.oleObject"/>
  <Override PartName="/ppt/notesSlides/notesSlide6.xml" ContentType="application/vnd.openxmlformats-officedocument.presentationml.notesSlide+xml"/>
  <Override PartName="/ppt/embeddings/oleObject3.bin" ContentType="application/vnd.openxmlformats-officedocument.oleObject"/>
  <Override PartName="/ppt/notesSlides/notesSlide7.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8.xml" ContentType="application/vnd.openxmlformats-officedocument.presentationml.notesSlide+xml"/>
  <Override PartName="/ppt/embeddings/oleObject6.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7.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2"/>
  </p:notesMasterIdLst>
  <p:sldIdLst>
    <p:sldId id="331" r:id="rId2"/>
    <p:sldId id="409" r:id="rId3"/>
    <p:sldId id="426" r:id="rId4"/>
    <p:sldId id="432" r:id="rId5"/>
    <p:sldId id="410" r:id="rId6"/>
    <p:sldId id="411" r:id="rId7"/>
    <p:sldId id="412" r:id="rId8"/>
    <p:sldId id="413" r:id="rId9"/>
    <p:sldId id="414" r:id="rId10"/>
    <p:sldId id="415" r:id="rId11"/>
    <p:sldId id="416" r:id="rId12"/>
    <p:sldId id="417" r:id="rId13"/>
    <p:sldId id="418" r:id="rId14"/>
    <p:sldId id="427" r:id="rId15"/>
    <p:sldId id="370" r:id="rId16"/>
    <p:sldId id="419" r:id="rId17"/>
    <p:sldId id="420" r:id="rId18"/>
    <p:sldId id="421" r:id="rId19"/>
    <p:sldId id="422" r:id="rId20"/>
    <p:sldId id="423" r:id="rId21"/>
    <p:sldId id="424" r:id="rId22"/>
    <p:sldId id="425" r:id="rId23"/>
    <p:sldId id="428" r:id="rId24"/>
    <p:sldId id="429" r:id="rId25"/>
    <p:sldId id="430" r:id="rId26"/>
    <p:sldId id="431" r:id="rId27"/>
    <p:sldId id="433" r:id="rId28"/>
    <p:sldId id="434" r:id="rId29"/>
    <p:sldId id="435" r:id="rId30"/>
    <p:sldId id="436" r:id="rId31"/>
    <p:sldId id="437" r:id="rId32"/>
    <p:sldId id="454" r:id="rId33"/>
    <p:sldId id="438" r:id="rId34"/>
    <p:sldId id="439" r:id="rId35"/>
    <p:sldId id="440" r:id="rId36"/>
    <p:sldId id="441" r:id="rId37"/>
    <p:sldId id="442" r:id="rId38"/>
    <p:sldId id="443" r:id="rId39"/>
    <p:sldId id="444" r:id="rId40"/>
    <p:sldId id="445" r:id="rId41"/>
    <p:sldId id="446" r:id="rId42"/>
    <p:sldId id="447" r:id="rId43"/>
    <p:sldId id="448" r:id="rId44"/>
    <p:sldId id="449" r:id="rId45"/>
    <p:sldId id="450" r:id="rId46"/>
    <p:sldId id="452" r:id="rId47"/>
    <p:sldId id="455" r:id="rId48"/>
    <p:sldId id="451" r:id="rId49"/>
    <p:sldId id="453" r:id="rId50"/>
    <p:sldId id="384"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431" autoAdjust="0"/>
    <p:restoredTop sz="93370" autoAdjust="0"/>
  </p:normalViewPr>
  <p:slideViewPr>
    <p:cSldViewPr>
      <p:cViewPr>
        <p:scale>
          <a:sx n="85" d="100"/>
          <a:sy n="85" d="100"/>
        </p:scale>
        <p:origin x="-848"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ea typeface="+mn-ea"/>
                <a:cs typeface="+mn-cs"/>
              </a:defRPr>
            </a:lvl1pPr>
          </a:lstStyle>
          <a:p>
            <a:pPr>
              <a:defRPr/>
            </a:pPr>
            <a:endParaRPr lang="en-US"/>
          </a:p>
        </p:txBody>
      </p:sp>
      <p:sp>
        <p:nvSpPr>
          <p:cNvPr id="9523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a:p>
        </p:txBody>
      </p:sp>
      <p:sp>
        <p:nvSpPr>
          <p:cNvPr id="1331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523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ea typeface="+mn-ea"/>
                <a:cs typeface="+mn-cs"/>
              </a:defRPr>
            </a:lvl1pPr>
          </a:lstStyle>
          <a:p>
            <a:pPr>
              <a:defRPr/>
            </a:pPr>
            <a:endParaRPr lang="en-US"/>
          </a:p>
        </p:txBody>
      </p:sp>
      <p:sp>
        <p:nvSpPr>
          <p:cNvPr id="9523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E34F508-4D7D-4340-B58B-C7A30874DEDF}" type="slidenum">
              <a:rPr lang="en-US"/>
              <a:pPr>
                <a:defRPr/>
              </a:pPr>
              <a:t>‹#›</a:t>
            </a:fld>
            <a:endParaRPr lang="en-US"/>
          </a:p>
        </p:txBody>
      </p:sp>
    </p:spTree>
    <p:extLst>
      <p:ext uri="{BB962C8B-B14F-4D97-AF65-F5344CB8AC3E}">
        <p14:creationId xmlns:p14="http://schemas.microsoft.com/office/powerpoint/2010/main" val="2816557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6" charset="0"/>
        <a:ea typeface="ＭＳ Ｐゴシック" pitchFamily="36" charset="-128"/>
        <a:cs typeface="ＭＳ Ｐゴシック" pitchFamily="36" charset="-128"/>
      </a:defRPr>
    </a:lvl1pPr>
    <a:lvl2pPr marL="457200" algn="l" rtl="0" eaLnBrk="0" fontAlgn="base" hangingPunct="0">
      <a:spcBef>
        <a:spcPct val="30000"/>
      </a:spcBef>
      <a:spcAft>
        <a:spcPct val="0"/>
      </a:spcAft>
      <a:defRPr sz="1200" kern="1200">
        <a:solidFill>
          <a:schemeClr val="tx1"/>
        </a:solidFill>
        <a:latin typeface="Arial" pitchFamily="66" charset="0"/>
        <a:ea typeface="ＭＳ Ｐゴシック" pitchFamily="66" charset="-128"/>
        <a:cs typeface="+mn-cs"/>
      </a:defRPr>
    </a:lvl2pPr>
    <a:lvl3pPr marL="914400" algn="l" rtl="0" eaLnBrk="0" fontAlgn="base" hangingPunct="0">
      <a:spcBef>
        <a:spcPct val="30000"/>
      </a:spcBef>
      <a:spcAft>
        <a:spcPct val="0"/>
      </a:spcAft>
      <a:defRPr sz="1200" kern="1200">
        <a:solidFill>
          <a:schemeClr val="tx1"/>
        </a:solidFill>
        <a:latin typeface="Arial" pitchFamily="66" charset="0"/>
        <a:ea typeface="ＭＳ Ｐゴシック" pitchFamily="66" charset="-128"/>
        <a:cs typeface="+mn-cs"/>
      </a:defRPr>
    </a:lvl3pPr>
    <a:lvl4pPr marL="1371600" algn="l" rtl="0" eaLnBrk="0" fontAlgn="base" hangingPunct="0">
      <a:spcBef>
        <a:spcPct val="30000"/>
      </a:spcBef>
      <a:spcAft>
        <a:spcPct val="0"/>
      </a:spcAft>
      <a:defRPr sz="1200" kern="1200">
        <a:solidFill>
          <a:schemeClr val="tx1"/>
        </a:solidFill>
        <a:latin typeface="Arial" pitchFamily="66" charset="0"/>
        <a:ea typeface="ＭＳ Ｐゴシック" pitchFamily="66" charset="-128"/>
        <a:cs typeface="+mn-cs"/>
      </a:defRPr>
    </a:lvl4pPr>
    <a:lvl5pPr marL="1828800" algn="l" rtl="0" eaLnBrk="0" fontAlgn="base" hangingPunct="0">
      <a:spcBef>
        <a:spcPct val="30000"/>
      </a:spcBef>
      <a:spcAft>
        <a:spcPct val="0"/>
      </a:spcAft>
      <a:defRPr sz="1200" kern="1200">
        <a:solidFill>
          <a:schemeClr val="tx1"/>
        </a:solidFill>
        <a:latin typeface="Arial" pitchFamily="66" charset="0"/>
        <a:ea typeface="ＭＳ Ｐゴシック" pitchFamily="6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2D92561-7652-554B-ACBA-96DFD289F6C3}" type="slidenum">
              <a:rPr lang="en-US" sz="1200"/>
              <a:pPr/>
              <a:t>1</a:t>
            </a:fld>
            <a:endParaRPr lang="en-US" sz="1200"/>
          </a:p>
        </p:txBody>
      </p:sp>
      <p:sp>
        <p:nvSpPr>
          <p:cNvPr id="15362" name="Rectangle 1026"/>
          <p:cNvSpPr>
            <a:spLocks noGrp="1" noRot="1" noChangeAspect="1" noChangeArrowheads="1"/>
          </p:cNvSpPr>
          <p:nvPr>
            <p:ph type="sldImg"/>
          </p:nvPr>
        </p:nvSpPr>
        <p:spPr>
          <a:solidFill>
            <a:srgbClr val="FFFFFF"/>
          </a:solidFill>
          <a:ln/>
        </p:spPr>
      </p:sp>
      <p:sp>
        <p:nvSpPr>
          <p:cNvPr id="1536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753A61-2D29-394E-95CD-539FC35C39AA}" type="slidenum">
              <a:rPr lang="en-US" sz="1200"/>
              <a:pPr/>
              <a:t>10</a:t>
            </a:fld>
            <a:endParaRPr lang="en-US"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904B5D7-8FC3-D242-AC7C-972F7DC590CA}" type="slidenum">
              <a:rPr lang="en-US" sz="1200"/>
              <a:pPr/>
              <a:t>11</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97D7734-0CC0-0642-94D3-A1B2BA3E9E23}" type="slidenum">
              <a:rPr lang="en-US" sz="1200"/>
              <a:pPr/>
              <a:t>12</a:t>
            </a:fld>
            <a:endParaRPr lang="en-US"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7555038-8B11-3640-84AC-BC0947CC1215}" type="slidenum">
              <a:rPr lang="en-US" sz="1200"/>
              <a:pPr/>
              <a:t>13</a:t>
            </a:fld>
            <a:endParaRPr lang="en-US" sz="12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26340B-AC3B-4743-8439-4F2D3F90B514}" type="slidenum">
              <a:rPr lang="en-US" sz="1200"/>
              <a:pPr/>
              <a:t>14</a:t>
            </a:fld>
            <a:endParaRPr lang="en-US" sz="12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FCF9BD2-AC8C-084B-A8F4-A5EF1DA46AB6}" type="slidenum">
              <a:rPr lang="en-US" sz="1200"/>
              <a:pPr/>
              <a:t>15</a:t>
            </a:fld>
            <a:endParaRPr lang="en-US"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BC83E0-10B5-AB46-A26C-ED122DBB7EB0}" type="slidenum">
              <a:rPr lang="en-US" sz="1200"/>
              <a:pPr/>
              <a:t>16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327BAB-D368-C947-AE7F-DA0E688DA7DD}" type="slidenum">
              <a:rPr lang="en-US" sz="1200"/>
              <a:pPr/>
              <a:t>17</a:t>
            </a:fld>
            <a:endParaRPr lang="en-US" sz="1200"/>
          </a:p>
        </p:txBody>
      </p:sp>
      <p:sp>
        <p:nvSpPr>
          <p:cNvPr id="33794" name="Rectangle 2"/>
          <p:cNvSpPr>
            <a:spLocks noGrp="1" noRot="1" noChangeAspect="1" noChangeArrowheads="1"/>
          </p:cNvSpPr>
          <p:nvPr>
            <p:ph type="sldImg"/>
          </p:nvPr>
        </p:nvSpPr>
        <p:spPr>
          <a:solidFill>
            <a:srgbClr val="FFFFFF"/>
          </a:solidFill>
          <a:ln/>
        </p:spPr>
      </p:sp>
      <p:sp>
        <p:nvSpPr>
          <p:cNvPr id="337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D77C61-8E3B-1F4B-AD4E-D680561D335B}" type="slidenum">
              <a:rPr lang="en-US" sz="1200"/>
              <a:pPr/>
              <a:t>18</a:t>
            </a:fld>
            <a:endParaRPr lang="en-US" sz="1200"/>
          </a:p>
        </p:txBody>
      </p:sp>
      <p:sp>
        <p:nvSpPr>
          <p:cNvPr id="35842" name="Rectangle 2"/>
          <p:cNvSpPr>
            <a:spLocks noGrp="1" noRot="1" noChangeAspect="1" noChangeArrowheads="1"/>
          </p:cNvSpPr>
          <p:nvPr>
            <p:ph type="sldImg"/>
          </p:nvPr>
        </p:nvSpPr>
        <p:spPr>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4B1DCD-54EE-2E46-B47C-690CD23146DC}" type="slidenum">
              <a:rPr lang="en-US" sz="1200"/>
              <a:pPr/>
              <a:t>19</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78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4AA6AB-ADF7-754C-BDFF-E8985D6625ED}" type="slidenum">
              <a:rPr lang="en-US" sz="1200"/>
              <a:pPr/>
              <a:t>2</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891184C-172B-B349-ACCA-2C11C1548AE5}" type="slidenum">
              <a:rPr lang="en-US" sz="1200"/>
              <a:pPr/>
              <a:t>20</a:t>
            </a:fld>
            <a:endParaRPr lang="en-US" sz="1200"/>
          </a:p>
        </p:txBody>
      </p:sp>
      <p:sp>
        <p:nvSpPr>
          <p:cNvPr id="39938" name="Rectangle 2"/>
          <p:cNvSpPr>
            <a:spLocks noGrp="1" noRot="1" noChangeAspect="1" noChangeArrowheads="1"/>
          </p:cNvSpPr>
          <p:nvPr>
            <p:ph type="sldImg"/>
          </p:nvPr>
        </p:nvSpPr>
        <p:spPr>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D0554E2-6051-874E-A469-CEFC0E1F67C4}" type="slidenum">
              <a:rPr lang="en-US" sz="1200"/>
              <a:pPr/>
              <a:t>21</a:t>
            </a:fld>
            <a:endParaRPr lang="en-US" sz="1200"/>
          </a:p>
        </p:txBody>
      </p:sp>
      <p:sp>
        <p:nvSpPr>
          <p:cNvPr id="41986" name="Rectangle 2"/>
          <p:cNvSpPr>
            <a:spLocks noGrp="1" noRot="1" noChangeAspect="1" noChangeArrowheads="1"/>
          </p:cNvSpPr>
          <p:nvPr>
            <p:ph type="sldImg"/>
          </p:nvPr>
        </p:nvSpPr>
        <p:spPr>
          <a:solidFill>
            <a:srgbClr val="FFFFFF"/>
          </a:solidFill>
          <a:ln/>
        </p:spPr>
      </p:sp>
      <p:sp>
        <p:nvSpPr>
          <p:cNvPr id="419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575C642-7B22-BA4A-9857-ED5922C225FA}" type="slidenum">
              <a:rPr lang="en-US" sz="1200"/>
              <a:pPr/>
              <a:t>22</a:t>
            </a:fld>
            <a:endParaRPr lang="en-US" sz="1200"/>
          </a:p>
        </p:txBody>
      </p:sp>
      <p:sp>
        <p:nvSpPr>
          <p:cNvPr id="44034" name="Rectangle 2"/>
          <p:cNvSpPr>
            <a:spLocks noGrp="1" noRot="1" noChangeAspect="1" noChangeArrowheads="1"/>
          </p:cNvSpPr>
          <p:nvPr>
            <p:ph type="sldImg"/>
          </p:nvPr>
        </p:nvSpPr>
        <p:spPr>
          <a:solidFill>
            <a:srgbClr val="FFFFFF"/>
          </a:solidFill>
          <a:ln/>
        </p:spPr>
      </p:sp>
      <p:sp>
        <p:nvSpPr>
          <p:cNvPr id="440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480F946-30AB-024D-88A4-DDF13AA21F90}" type="slidenum">
              <a:rPr lang="en-US" sz="1200">
                <a:latin typeface="Arial" charset="0"/>
              </a:rPr>
              <a:pPr/>
              <a:t>27</a:t>
            </a:fld>
            <a:endParaRPr lang="en-US" sz="1200">
              <a:latin typeface="Arial" charset="0"/>
            </a:endParaRPr>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480F946-30AB-024D-88A4-DDF13AA21F90}" type="slidenum">
              <a:rPr lang="en-US" sz="1200">
                <a:latin typeface="Arial" charset="0"/>
              </a:rPr>
              <a:pPr/>
              <a:t>28</a:t>
            </a:fld>
            <a:endParaRPr lang="en-US" sz="1200">
              <a:latin typeface="Arial" charset="0"/>
            </a:endParaRPr>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A407AE5-CE1D-1242-927C-D5EB81C9B393}" type="slidenum">
              <a:rPr lang="en-US" sz="1200">
                <a:latin typeface="Arial" charset="0"/>
              </a:rPr>
              <a:pPr/>
              <a:t>29</a:t>
            </a:fld>
            <a:endParaRPr lang="en-US" sz="1200">
              <a:latin typeface="Arial"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6B4CE99-1CE1-A44C-847A-D99C929A8D9A}" type="slidenum">
              <a:rPr lang="en-US" sz="1200">
                <a:latin typeface="Arial" charset="0"/>
              </a:rPr>
              <a:pPr/>
              <a:t>30</a:t>
            </a:fld>
            <a:endParaRPr lang="en-US" sz="1200">
              <a:latin typeface="Arial"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0634EA9-3FAA-E64F-B9B9-480A1615D9D2}" type="slidenum">
              <a:rPr lang="en-US" sz="1200">
                <a:latin typeface="Arial" charset="0"/>
              </a:rPr>
              <a:pPr/>
              <a:t>31</a:t>
            </a:fld>
            <a:endParaRPr lang="en-US" sz="1200">
              <a:latin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0634EA9-3FAA-E64F-B9B9-480A1615D9D2}" type="slidenum">
              <a:rPr lang="en-US" sz="1200">
                <a:latin typeface="Arial" charset="0"/>
              </a:rPr>
              <a:pPr/>
              <a:t>32</a:t>
            </a:fld>
            <a:endParaRPr lang="en-US" sz="1200">
              <a:latin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BD2439E-57BC-F54D-8089-988E3FCEC772}" type="slidenum">
              <a:rPr lang="en-US" sz="1200">
                <a:latin typeface="Arial" charset="0"/>
              </a:rPr>
              <a:pPr/>
              <a:t>33</a:t>
            </a:fld>
            <a:endParaRPr lang="en-US" sz="1200">
              <a:latin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8EC6E8-4137-7042-BDB8-4D7DDF1489EF}" type="slidenum">
              <a:rPr lang="en-US" sz="1200"/>
              <a:pPr/>
              <a:t>3</a:t>
            </a:fld>
            <a:endParaRPr 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B28FCD5-674C-524C-883B-09107993B954}" type="slidenum">
              <a:rPr lang="en-US" sz="1200">
                <a:latin typeface="Arial" charset="0"/>
              </a:rPr>
              <a:pPr/>
              <a:t>34</a:t>
            </a:fld>
            <a:endParaRPr lang="en-US" sz="1200">
              <a:latin typeface="Arial"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3160D66-6191-244D-9B88-D1A430AA7D0F}" type="slidenum">
              <a:rPr lang="en-US" sz="1200">
                <a:latin typeface="Arial" charset="0"/>
              </a:rPr>
              <a:pPr/>
              <a:t>35</a:t>
            </a:fld>
            <a:endParaRPr lang="en-US" sz="1200">
              <a:latin typeface="Arial"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480F946-30AB-024D-88A4-DDF13AA21F90}" type="slidenum">
              <a:rPr lang="en-US" sz="1200">
                <a:latin typeface="Arial" charset="0"/>
              </a:rPr>
              <a:pPr/>
              <a:t>36</a:t>
            </a:fld>
            <a:endParaRPr lang="en-US" sz="1200">
              <a:latin typeface="Arial" charset="0"/>
            </a:endParaRPr>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ACE661E-761B-F244-BADF-D78DB21CD0B5}" type="slidenum">
              <a:rPr lang="en-US" sz="1200">
                <a:latin typeface="Arial" charset="0"/>
              </a:rPr>
              <a:pPr/>
              <a:t>37</a:t>
            </a:fld>
            <a:endParaRPr lang="en-US" sz="1200">
              <a:latin typeface="Arial"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0488FCB-F78C-324A-A900-EDD27F6EEC6B}" type="slidenum">
              <a:rPr lang="en-US" sz="1200">
                <a:latin typeface="Arial" charset="0"/>
              </a:rPr>
              <a:pPr/>
              <a:t>38</a:t>
            </a:fld>
            <a:endParaRPr lang="en-US" sz="1200">
              <a:latin typeface="Arial"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209C82D-E982-474C-AD69-BBA1AE340738}" type="slidenum">
              <a:rPr lang="en-US" sz="1200">
                <a:latin typeface="Arial" charset="0"/>
              </a:rPr>
              <a:pPr/>
              <a:t>39</a:t>
            </a:fld>
            <a:endParaRPr lang="en-US" sz="1200">
              <a:latin typeface="Arial"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209C82D-E982-474C-AD69-BBA1AE340738}" type="slidenum">
              <a:rPr lang="en-US" sz="1200">
                <a:latin typeface="Arial" charset="0"/>
              </a:rPr>
              <a:pPr/>
              <a:t>40</a:t>
            </a:fld>
            <a:endParaRPr lang="en-US" sz="1200">
              <a:latin typeface="Arial"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209C82D-E982-474C-AD69-BBA1AE340738}" type="slidenum">
              <a:rPr lang="en-US" sz="1200">
                <a:latin typeface="Arial" charset="0"/>
              </a:rPr>
              <a:pPr/>
              <a:t>41</a:t>
            </a:fld>
            <a:endParaRPr lang="en-US" sz="1200">
              <a:latin typeface="Arial"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7A7252E-5F92-3A4E-AD37-6A0AAC9C3535}" type="slidenum">
              <a:rPr lang="en-US" sz="1200">
                <a:latin typeface="Arial" charset="0"/>
              </a:rPr>
              <a:pPr/>
              <a:t>42</a:t>
            </a:fld>
            <a:endParaRPr lang="en-US" sz="1200">
              <a:latin typeface="Arial"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891501F-E0C0-D94A-920B-D302492BEE80}" type="slidenum">
              <a:rPr lang="en-US" sz="1200">
                <a:latin typeface="Arial" charset="0"/>
              </a:rPr>
              <a:pPr/>
              <a:t>43</a:t>
            </a:fld>
            <a:endParaRPr lang="en-US" sz="1200">
              <a:latin typeface="Arial"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4AA6AB-ADF7-754C-BDFF-E8985D6625ED}" type="slidenum">
              <a:rPr lang="en-US" sz="1200"/>
              <a:pPr/>
              <a:t>4</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2F908F3-6A43-1243-8091-A3A9E953EA71}" type="slidenum">
              <a:rPr lang="en-US" sz="1200">
                <a:latin typeface="Arial" charset="0"/>
              </a:rPr>
              <a:pPr/>
              <a:t>44</a:t>
            </a:fld>
            <a:endParaRPr lang="en-US" sz="1200">
              <a:latin typeface="Arial"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897F9D4-B435-E645-8477-A6B4EE35716F}" type="slidenum">
              <a:rPr lang="en-US" sz="1200">
                <a:latin typeface="Arial" charset="0"/>
              </a:rPr>
              <a:pPr/>
              <a:t>45</a:t>
            </a:fld>
            <a:endParaRPr lang="en-US" sz="1200">
              <a:latin typeface="Arial" charset="0"/>
            </a:endParaRPr>
          </a:p>
        </p:txBody>
      </p:sp>
      <p:sp>
        <p:nvSpPr>
          <p:cNvPr id="54274" name="Rectangle 2"/>
          <p:cNvSpPr>
            <a:spLocks noGrp="1" noRot="1" noChangeAspect="1" noChangeArrowheads="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897F9D4-B435-E645-8477-A6B4EE35716F}" type="slidenum">
              <a:rPr lang="en-US" sz="1200">
                <a:latin typeface="Arial" charset="0"/>
              </a:rPr>
              <a:pPr/>
              <a:t>46</a:t>
            </a:fld>
            <a:endParaRPr lang="en-US" sz="1200">
              <a:latin typeface="Arial" charset="0"/>
            </a:endParaRPr>
          </a:p>
        </p:txBody>
      </p:sp>
      <p:sp>
        <p:nvSpPr>
          <p:cNvPr id="54274" name="Rectangle 2"/>
          <p:cNvSpPr>
            <a:spLocks noGrp="1" noRot="1" noChangeAspect="1" noChangeArrowheads="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897F9D4-B435-E645-8477-A6B4EE35716F}" type="slidenum">
              <a:rPr lang="en-US" sz="1200">
                <a:latin typeface="Arial" charset="0"/>
              </a:rPr>
              <a:pPr/>
              <a:t>47</a:t>
            </a:fld>
            <a:endParaRPr lang="en-US" sz="1200">
              <a:latin typeface="Arial" charset="0"/>
            </a:endParaRPr>
          </a:p>
        </p:txBody>
      </p:sp>
      <p:sp>
        <p:nvSpPr>
          <p:cNvPr id="54274" name="Rectangle 2"/>
          <p:cNvSpPr>
            <a:spLocks noGrp="1" noRot="1" noChangeAspect="1" noChangeArrowheads="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897F9D4-B435-E645-8477-A6B4EE35716F}" type="slidenum">
              <a:rPr lang="en-US" sz="1200">
                <a:latin typeface="Arial" charset="0"/>
              </a:rPr>
              <a:pPr/>
              <a:t>48</a:t>
            </a:fld>
            <a:endParaRPr lang="en-US" sz="1200">
              <a:latin typeface="Arial" charset="0"/>
            </a:endParaRPr>
          </a:p>
        </p:txBody>
      </p:sp>
      <p:sp>
        <p:nvSpPr>
          <p:cNvPr id="54274" name="Rectangle 2"/>
          <p:cNvSpPr>
            <a:spLocks noGrp="1" noRot="1" noChangeAspect="1" noChangeArrowheads="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897F9D4-B435-E645-8477-A6B4EE35716F}" type="slidenum">
              <a:rPr lang="en-US" sz="1200">
                <a:latin typeface="Arial" charset="0"/>
              </a:rPr>
              <a:pPr/>
              <a:t>49</a:t>
            </a:fld>
            <a:endParaRPr lang="en-US" sz="1200">
              <a:latin typeface="Arial" charset="0"/>
            </a:endParaRPr>
          </a:p>
        </p:txBody>
      </p:sp>
      <p:sp>
        <p:nvSpPr>
          <p:cNvPr id="54274" name="Rectangle 2"/>
          <p:cNvSpPr>
            <a:spLocks noGrp="1" noRot="1" noChangeAspect="1" noChangeArrowheads="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14015F0-2225-5247-919B-13B3F22A5D5F}" type="slidenum">
              <a:rPr lang="en-US" sz="1200"/>
              <a:pPr algn="r"/>
              <a:t>50</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6CE26E-1CBB-3143-B5D2-BCC884923FA8}" type="slidenum">
              <a:rPr lang="en-US" sz="1200"/>
              <a:pPr/>
              <a:t>5</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D3DDA5B-5E40-8B47-A479-84C977F3EC96}" type="slidenum">
              <a:rPr lang="en-US" sz="1200"/>
              <a:pPr/>
              <a:t>6</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3D93793-CFE0-DC45-86B9-EAF19C94FB68}" type="slidenum">
              <a:rPr lang="en-US" sz="1200"/>
              <a:pPr/>
              <a:t>7</a:t>
            </a:fld>
            <a:endParaRPr lang="en-US"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45F81B-5F3E-1A44-BD2B-2EDFF09EDD13}" type="slidenum">
              <a:rPr lang="en-US" sz="1200"/>
              <a:pPr/>
              <a:t>8</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936D211-931F-5148-8187-76BACA674ED1}" type="slidenum">
              <a:rPr lang="en-US" sz="1200"/>
              <a:pPr/>
              <a:t>9</a:t>
            </a:fld>
            <a:endParaRPr 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2A5B5B-8CC8-654A-AE48-82BBEED2144B}" type="slidenum">
              <a:rPr lang="en-US"/>
              <a:pPr>
                <a:defRPr/>
              </a:pPr>
              <a:t>‹#›</a:t>
            </a:fld>
            <a:endParaRPr lang="en-US"/>
          </a:p>
        </p:txBody>
      </p:sp>
    </p:spTree>
    <p:extLst>
      <p:ext uri="{BB962C8B-B14F-4D97-AF65-F5344CB8AC3E}">
        <p14:creationId xmlns:p14="http://schemas.microsoft.com/office/powerpoint/2010/main" val="115494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A6FE61-C871-EC46-B854-C46720F5BBC2}" type="slidenum">
              <a:rPr lang="en-US"/>
              <a:pPr>
                <a:defRPr/>
              </a:pPr>
              <a:t>‹#›</a:t>
            </a:fld>
            <a:endParaRPr lang="en-US"/>
          </a:p>
        </p:txBody>
      </p:sp>
    </p:spTree>
    <p:extLst>
      <p:ext uri="{BB962C8B-B14F-4D97-AF65-F5344CB8AC3E}">
        <p14:creationId xmlns:p14="http://schemas.microsoft.com/office/powerpoint/2010/main" val="193634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2EBC32-F361-7749-AB33-B300987A32EC}" type="slidenum">
              <a:rPr lang="en-US"/>
              <a:pPr>
                <a:defRPr/>
              </a:pPr>
              <a:t>‹#›</a:t>
            </a:fld>
            <a:endParaRPr lang="en-US"/>
          </a:p>
        </p:txBody>
      </p:sp>
    </p:spTree>
    <p:extLst>
      <p:ext uri="{BB962C8B-B14F-4D97-AF65-F5344CB8AC3E}">
        <p14:creationId xmlns:p14="http://schemas.microsoft.com/office/powerpoint/2010/main" val="125360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F65671-7B36-3445-82C1-CDDFCFF187B7}" type="slidenum">
              <a:rPr lang="en-US"/>
              <a:pPr>
                <a:defRPr/>
              </a:pPr>
              <a:t>‹#›</a:t>
            </a:fld>
            <a:endParaRPr lang="en-US"/>
          </a:p>
        </p:txBody>
      </p:sp>
    </p:spTree>
    <p:extLst>
      <p:ext uri="{BB962C8B-B14F-4D97-AF65-F5344CB8AC3E}">
        <p14:creationId xmlns:p14="http://schemas.microsoft.com/office/powerpoint/2010/main" val="3517801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B7F8A6-3D14-9D48-A72B-EF6448821D15}" type="slidenum">
              <a:rPr lang="en-US"/>
              <a:pPr>
                <a:defRPr/>
              </a:pPr>
              <a:t>‹#›</a:t>
            </a:fld>
            <a:endParaRPr lang="en-US"/>
          </a:p>
        </p:txBody>
      </p:sp>
    </p:spTree>
    <p:extLst>
      <p:ext uri="{BB962C8B-B14F-4D97-AF65-F5344CB8AC3E}">
        <p14:creationId xmlns:p14="http://schemas.microsoft.com/office/powerpoint/2010/main" val="2744473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6B3C42-83D9-1744-953A-BC793D6CF5F9}" type="slidenum">
              <a:rPr lang="en-US"/>
              <a:pPr>
                <a:defRPr/>
              </a:pPr>
              <a:t>‹#›</a:t>
            </a:fld>
            <a:endParaRPr lang="en-US"/>
          </a:p>
        </p:txBody>
      </p:sp>
    </p:spTree>
    <p:extLst>
      <p:ext uri="{BB962C8B-B14F-4D97-AF65-F5344CB8AC3E}">
        <p14:creationId xmlns:p14="http://schemas.microsoft.com/office/powerpoint/2010/main" val="290031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836058-66A9-7B49-A79A-047EB8BBFFD3}" type="slidenum">
              <a:rPr lang="en-US"/>
              <a:pPr>
                <a:defRPr/>
              </a:pPr>
              <a:t>‹#›</a:t>
            </a:fld>
            <a:endParaRPr lang="en-US"/>
          </a:p>
        </p:txBody>
      </p:sp>
    </p:spTree>
    <p:extLst>
      <p:ext uri="{BB962C8B-B14F-4D97-AF65-F5344CB8AC3E}">
        <p14:creationId xmlns:p14="http://schemas.microsoft.com/office/powerpoint/2010/main" val="439591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77070CC-116E-C54C-A226-970DBF5C1A11}" type="slidenum">
              <a:rPr lang="en-US"/>
              <a:pPr>
                <a:defRPr/>
              </a:pPr>
              <a:t>‹#›</a:t>
            </a:fld>
            <a:endParaRPr lang="en-US"/>
          </a:p>
        </p:txBody>
      </p:sp>
    </p:spTree>
    <p:extLst>
      <p:ext uri="{BB962C8B-B14F-4D97-AF65-F5344CB8AC3E}">
        <p14:creationId xmlns:p14="http://schemas.microsoft.com/office/powerpoint/2010/main" val="402525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5D5E0CA-86A7-BE41-8635-DA45C73B33E3}" type="slidenum">
              <a:rPr lang="en-US"/>
              <a:pPr>
                <a:defRPr/>
              </a:pPr>
              <a:t>‹#›</a:t>
            </a:fld>
            <a:endParaRPr lang="en-US"/>
          </a:p>
        </p:txBody>
      </p:sp>
    </p:spTree>
    <p:extLst>
      <p:ext uri="{BB962C8B-B14F-4D97-AF65-F5344CB8AC3E}">
        <p14:creationId xmlns:p14="http://schemas.microsoft.com/office/powerpoint/2010/main" val="35372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AFB1CA-3CC9-4E45-83B1-5C21B5622D02}" type="slidenum">
              <a:rPr lang="en-US"/>
              <a:pPr>
                <a:defRPr/>
              </a:pPr>
              <a:t>‹#›</a:t>
            </a:fld>
            <a:endParaRPr lang="en-US"/>
          </a:p>
        </p:txBody>
      </p:sp>
    </p:spTree>
    <p:extLst>
      <p:ext uri="{BB962C8B-B14F-4D97-AF65-F5344CB8AC3E}">
        <p14:creationId xmlns:p14="http://schemas.microsoft.com/office/powerpoint/2010/main" val="14361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0F219A-DA45-E049-9A88-55B792CA565A}" type="slidenum">
              <a:rPr lang="en-US"/>
              <a:pPr>
                <a:defRPr/>
              </a:pPr>
              <a:t>‹#›</a:t>
            </a:fld>
            <a:endParaRPr lang="en-US"/>
          </a:p>
        </p:txBody>
      </p:sp>
    </p:spTree>
    <p:extLst>
      <p:ext uri="{BB962C8B-B14F-4D97-AF65-F5344CB8AC3E}">
        <p14:creationId xmlns:p14="http://schemas.microsoft.com/office/powerpoint/2010/main" val="7662256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7"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7"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4AAE919-AEB9-0C46-81FA-9140A5341A0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6" charset="-128"/>
          <a:cs typeface="ＭＳ Ｐゴシック" pitchFamily="36" charset="-128"/>
        </a:defRPr>
      </a:lvl1pPr>
      <a:lvl2pPr algn="ctr" rtl="0" eaLnBrk="0" fontAlgn="base" hangingPunct="0">
        <a:spcBef>
          <a:spcPct val="0"/>
        </a:spcBef>
        <a:spcAft>
          <a:spcPct val="0"/>
        </a:spcAft>
        <a:defRPr sz="4400">
          <a:solidFill>
            <a:schemeClr val="tx2"/>
          </a:solidFill>
          <a:latin typeface="Arial" pitchFamily="66" charset="0"/>
          <a:ea typeface="ＭＳ Ｐゴシック" pitchFamily="36" charset="-128"/>
          <a:cs typeface="ＭＳ Ｐゴシック" pitchFamily="36" charset="-128"/>
        </a:defRPr>
      </a:lvl2pPr>
      <a:lvl3pPr algn="ctr" rtl="0" eaLnBrk="0" fontAlgn="base" hangingPunct="0">
        <a:spcBef>
          <a:spcPct val="0"/>
        </a:spcBef>
        <a:spcAft>
          <a:spcPct val="0"/>
        </a:spcAft>
        <a:defRPr sz="4400">
          <a:solidFill>
            <a:schemeClr val="tx2"/>
          </a:solidFill>
          <a:latin typeface="Arial" pitchFamily="66" charset="0"/>
          <a:ea typeface="ＭＳ Ｐゴシック" pitchFamily="36" charset="-128"/>
          <a:cs typeface="ＭＳ Ｐゴシック" pitchFamily="36" charset="-128"/>
        </a:defRPr>
      </a:lvl3pPr>
      <a:lvl4pPr algn="ctr" rtl="0" eaLnBrk="0" fontAlgn="base" hangingPunct="0">
        <a:spcBef>
          <a:spcPct val="0"/>
        </a:spcBef>
        <a:spcAft>
          <a:spcPct val="0"/>
        </a:spcAft>
        <a:defRPr sz="4400">
          <a:solidFill>
            <a:schemeClr val="tx2"/>
          </a:solidFill>
          <a:latin typeface="Arial" pitchFamily="66" charset="0"/>
          <a:ea typeface="ＭＳ Ｐゴシック" pitchFamily="36" charset="-128"/>
          <a:cs typeface="ＭＳ Ｐゴシック" pitchFamily="36" charset="-128"/>
        </a:defRPr>
      </a:lvl4pPr>
      <a:lvl5pPr algn="ctr" rtl="0" eaLnBrk="0" fontAlgn="base" hangingPunct="0">
        <a:spcBef>
          <a:spcPct val="0"/>
        </a:spcBef>
        <a:spcAft>
          <a:spcPct val="0"/>
        </a:spcAft>
        <a:defRPr sz="4400">
          <a:solidFill>
            <a:schemeClr val="tx2"/>
          </a:solidFill>
          <a:latin typeface="Arial" pitchFamily="66" charset="0"/>
          <a:ea typeface="ＭＳ Ｐゴシック" pitchFamily="36" charset="-128"/>
          <a:cs typeface="ＭＳ Ｐゴシック" pitchFamily="36" charset="-128"/>
        </a:defRPr>
      </a:lvl5pPr>
      <a:lvl6pPr marL="457200" algn="ctr" rtl="0" fontAlgn="base">
        <a:spcBef>
          <a:spcPct val="0"/>
        </a:spcBef>
        <a:spcAft>
          <a:spcPct val="0"/>
        </a:spcAft>
        <a:defRPr sz="4400">
          <a:solidFill>
            <a:schemeClr val="tx2"/>
          </a:solidFill>
          <a:latin typeface="Arial" pitchFamily="66" charset="0"/>
        </a:defRPr>
      </a:lvl6pPr>
      <a:lvl7pPr marL="914400" algn="ctr" rtl="0" fontAlgn="base">
        <a:spcBef>
          <a:spcPct val="0"/>
        </a:spcBef>
        <a:spcAft>
          <a:spcPct val="0"/>
        </a:spcAft>
        <a:defRPr sz="4400">
          <a:solidFill>
            <a:schemeClr val="tx2"/>
          </a:solidFill>
          <a:latin typeface="Arial" pitchFamily="66" charset="0"/>
        </a:defRPr>
      </a:lvl7pPr>
      <a:lvl8pPr marL="1371600" algn="ctr" rtl="0" fontAlgn="base">
        <a:spcBef>
          <a:spcPct val="0"/>
        </a:spcBef>
        <a:spcAft>
          <a:spcPct val="0"/>
        </a:spcAft>
        <a:defRPr sz="4400">
          <a:solidFill>
            <a:schemeClr val="tx2"/>
          </a:solidFill>
          <a:latin typeface="Arial" pitchFamily="66" charset="0"/>
        </a:defRPr>
      </a:lvl8pPr>
      <a:lvl9pPr marL="1828800" algn="ctr" rtl="0" fontAlgn="base">
        <a:spcBef>
          <a:spcPct val="0"/>
        </a:spcBef>
        <a:spcAft>
          <a:spcPct val="0"/>
        </a:spcAft>
        <a:defRPr sz="4400">
          <a:solidFill>
            <a:schemeClr val="tx2"/>
          </a:solidFill>
          <a:latin typeface="Arial"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6" charset="-128"/>
          <a:cs typeface="ＭＳ Ｐゴシック" pitchFamily="3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Microsoft_Word_97_-_2004_Document1.doc"/><Relationship Id="rId5" Type="http://schemas.openxmlformats.org/officeDocument/2006/relationships/image" Target="../media/image10.png"/><Relationship Id="rId6" Type="http://schemas.openxmlformats.org/officeDocument/2006/relationships/image" Target="../media/image1.jpe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jpeg"/><Relationship Id="rId5" Type="http://schemas.openxmlformats.org/officeDocument/2006/relationships/oleObject" Target="../embeddings/Microsoft_Word_97_-_2004_Document2.doc"/><Relationship Id="rId6" Type="http://schemas.openxmlformats.org/officeDocument/2006/relationships/image" Target="../media/image11.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jpeg"/><Relationship Id="rId5" Type="http://schemas.openxmlformats.org/officeDocument/2006/relationships/oleObject" Target="../embeddings/oleObject7.bin"/><Relationship Id="rId6" Type="http://schemas.openxmlformats.org/officeDocument/2006/relationships/image" Target="../media/image13.emf"/><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jpeg"/><Relationship Id="rId5"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 Id="rId3"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5.png"/><Relationship Id="rId5"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jpeg"/><Relationship Id="rId5" Type="http://schemas.openxmlformats.org/officeDocument/2006/relationships/oleObject" Target="../embeddings/oleObject1.bin"/><Relationship Id="rId6"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jpeg"/><Relationship Id="rId5" Type="http://schemas.openxmlformats.org/officeDocument/2006/relationships/oleObject" Target="../embeddings/oleObject2.bin"/><Relationship Id="rId6"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jpeg"/><Relationship Id="rId5" Type="http://schemas.openxmlformats.org/officeDocument/2006/relationships/oleObject" Target="../embeddings/oleObject3.bin"/><Relationship Id="rId6"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jpeg"/><Relationship Id="rId5" Type="http://schemas.openxmlformats.org/officeDocument/2006/relationships/oleObject" Target="../embeddings/oleObject4.bin"/><Relationship Id="rId6" Type="http://schemas.openxmlformats.org/officeDocument/2006/relationships/image" Target="../media/image7.emf"/><Relationship Id="rId7" Type="http://schemas.openxmlformats.org/officeDocument/2006/relationships/oleObject" Target="../embeddings/oleObject5.bin"/><Relationship Id="rId8" Type="http://schemas.openxmlformats.org/officeDocument/2006/relationships/image" Target="../media/image8.e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jpeg"/><Relationship Id="rId5" Type="http://schemas.openxmlformats.org/officeDocument/2006/relationships/oleObject" Target="../embeddings/oleObject6.bin"/><Relationship Id="rId6" Type="http://schemas.openxmlformats.org/officeDocument/2006/relationships/image" Target="../media/image9.emf"/><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02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1027"/>
          <p:cNvSpPr>
            <a:spLocks noChangeArrowheads="1"/>
          </p:cNvSpPr>
          <p:nvPr/>
        </p:nvSpPr>
        <p:spPr bwMode="auto">
          <a:xfrm>
            <a:off x="457200" y="685800"/>
            <a:ext cx="71628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u="sng" dirty="0"/>
              <a:t>7th Lecture -- September </a:t>
            </a:r>
            <a:r>
              <a:rPr lang="en-US" u="sng" dirty="0" smtClean="0"/>
              <a:t>27, 2016</a:t>
            </a:r>
            <a:endParaRPr lang="en-US" sz="2000" dirty="0"/>
          </a:p>
          <a:p>
            <a:endParaRPr lang="en-US" sz="1800" dirty="0" smtClean="0">
              <a:solidFill>
                <a:srgbClr val="FF0000"/>
              </a:solidFill>
            </a:endParaRPr>
          </a:p>
          <a:p>
            <a:r>
              <a:rPr lang="en-US" sz="1800" dirty="0" smtClean="0">
                <a:solidFill>
                  <a:srgbClr val="FF0000"/>
                </a:solidFill>
              </a:rPr>
              <a:t>--	Exam 1 from 2014 and 2015 is posted.</a:t>
            </a:r>
            <a:endParaRPr lang="en-US" sz="1800" dirty="0">
              <a:solidFill>
                <a:srgbClr val="FF0000"/>
              </a:solidFill>
            </a:endParaRPr>
          </a:p>
          <a:p>
            <a:r>
              <a:rPr lang="en-US" sz="1800" dirty="0" smtClean="0">
                <a:solidFill>
                  <a:srgbClr val="FF0000"/>
                </a:solidFill>
              </a:rPr>
              <a:t>--	Key to Assignment 2 will be posted later today</a:t>
            </a:r>
          </a:p>
        </p:txBody>
      </p:sp>
      <p:sp>
        <p:nvSpPr>
          <p:cNvPr id="14339" name="Rectangle 1029"/>
          <p:cNvSpPr>
            <a:spLocks noChangeArrowheads="1"/>
          </p:cNvSpPr>
          <p:nvPr/>
        </p:nvSpPr>
        <p:spPr bwMode="auto">
          <a:xfrm>
            <a:off x="228600" y="2057400"/>
            <a:ext cx="6019800" cy="452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i="1" dirty="0"/>
              <a:t>Thursday, September 29, 4:00 pm, 1024 KIN</a:t>
            </a:r>
            <a:r>
              <a:rPr lang="en-US" sz="1600" dirty="0"/>
              <a:t>—BIOLOGICAL SCIENCE COLLOQUIUM, "Tree rings and natural disturbances: using </a:t>
            </a:r>
            <a:r>
              <a:rPr lang="en-US" sz="1600" dirty="0" err="1"/>
              <a:t>dendroecological</a:t>
            </a:r>
            <a:r>
              <a:rPr lang="en-US" sz="1600" dirty="0"/>
              <a:t> techniques to reconstruct the past frequency and seasonality of fire," </a:t>
            </a:r>
            <a:r>
              <a:rPr lang="en-US" sz="1600" u="sng" dirty="0"/>
              <a:t>Dr. Monica Rother, </a:t>
            </a:r>
            <a:r>
              <a:rPr lang="en-US" sz="1600" u="sng" dirty="0" smtClean="0"/>
              <a:t>Tall </a:t>
            </a:r>
            <a:r>
              <a:rPr lang="en-US" sz="1600" u="sng" dirty="0"/>
              <a:t>Timbers Research Station and Land </a:t>
            </a:r>
            <a:r>
              <a:rPr lang="en-US" sz="1600" u="sng" dirty="0" smtClean="0"/>
              <a:t>Conservancy</a:t>
            </a:r>
          </a:p>
          <a:p>
            <a:endParaRPr lang="en-US" sz="1600" u="sng" dirty="0"/>
          </a:p>
          <a:p>
            <a:r>
              <a:rPr lang="en-US" sz="1600" i="1" dirty="0"/>
              <a:t>Thursday, September 29, 7:00 pm, 1024 KIN</a:t>
            </a:r>
            <a:r>
              <a:rPr lang="en-US" sz="1600" dirty="0"/>
              <a:t>—TRIBETA NATIONAL HONOR SOCIETY COLLOQUIUM, " Endangered sawfish and deep-sea </a:t>
            </a:r>
            <a:r>
              <a:rPr lang="en-US" sz="1600" dirty="0" err="1"/>
              <a:t>sixgill</a:t>
            </a:r>
            <a:r>
              <a:rPr lang="en-US" sz="1600" dirty="0"/>
              <a:t> sharks: Using modern telemetry to study the ecology of very large elasmobranch fishes," </a:t>
            </a:r>
            <a:r>
              <a:rPr lang="en-US" sz="1600" u="sng" dirty="0"/>
              <a:t>Dr. R. Dean Grubbs, Florida State Suniversity Coastal and Marine Laboratory</a:t>
            </a:r>
            <a:r>
              <a:rPr lang="en-US" sz="1600" u="sng" dirty="0" smtClean="0"/>
              <a:t>,</a:t>
            </a:r>
            <a:r>
              <a:rPr lang="en-US" sz="1600" i="1" dirty="0" smtClean="0"/>
              <a:t> </a:t>
            </a:r>
          </a:p>
          <a:p>
            <a:endParaRPr lang="en-US" sz="1600" i="1" dirty="0"/>
          </a:p>
          <a:p>
            <a:r>
              <a:rPr lang="en-US" sz="1600" i="1" dirty="0" smtClean="0"/>
              <a:t>Friday</a:t>
            </a:r>
            <a:r>
              <a:rPr lang="en-US" sz="1600" i="1" dirty="0"/>
              <a:t>, September 30, 4:00 pm, 1024 KIN</a:t>
            </a:r>
            <a:r>
              <a:rPr lang="en-US" sz="1600" dirty="0"/>
              <a:t>—ECOLOGY AND EVOLUTION SEMINAR,  </a:t>
            </a:r>
            <a:r>
              <a:rPr lang="en-US" sz="1600" dirty="0" smtClean="0"/>
              <a:t>"</a:t>
            </a:r>
            <a:r>
              <a:rPr lang="en-US" sz="1600" dirty="0"/>
              <a:t>Comparative trophic ecology and mercury contamination in </a:t>
            </a:r>
            <a:r>
              <a:rPr lang="en-US" sz="1600" dirty="0" err="1"/>
              <a:t>demersal</a:t>
            </a:r>
            <a:r>
              <a:rPr lang="en-US" sz="1600" dirty="0"/>
              <a:t> deep sea sharks</a:t>
            </a:r>
            <a:r>
              <a:rPr lang="en-US" sz="1600" dirty="0" smtClean="0"/>
              <a:t>,”</a:t>
            </a:r>
            <a:r>
              <a:rPr lang="en-US" sz="1600" u="sng" dirty="0" smtClean="0"/>
              <a:t> Johanna </a:t>
            </a:r>
            <a:r>
              <a:rPr lang="en-US" sz="1600" u="sng" dirty="0"/>
              <a:t>Imhoff, FSU Coastal and Marine Laboratory, and Department of Biological Science, Florida State University. </a:t>
            </a:r>
          </a:p>
        </p:txBody>
      </p:sp>
      <p:pic>
        <p:nvPicPr>
          <p:cNvPr id="2" name="Picture 1"/>
          <p:cNvPicPr>
            <a:picLocks noChangeAspect="1"/>
          </p:cNvPicPr>
          <p:nvPr/>
        </p:nvPicPr>
        <p:blipFill>
          <a:blip r:embed="rId4"/>
          <a:stretch>
            <a:fillRect/>
          </a:stretch>
        </p:blipFill>
        <p:spPr>
          <a:xfrm>
            <a:off x="6502805" y="4572000"/>
            <a:ext cx="2641195" cy="2209800"/>
          </a:xfrm>
          <a:prstGeom prst="rect">
            <a:avLst/>
          </a:prstGeom>
        </p:spPr>
      </p:pic>
      <p:pic>
        <p:nvPicPr>
          <p:cNvPr id="3" name="Picture 2"/>
          <p:cNvPicPr>
            <a:picLocks noChangeAspect="1"/>
          </p:cNvPicPr>
          <p:nvPr/>
        </p:nvPicPr>
        <p:blipFill>
          <a:blip r:embed="rId5"/>
          <a:stretch>
            <a:fillRect/>
          </a:stretch>
        </p:blipFill>
        <p:spPr>
          <a:xfrm>
            <a:off x="6127482" y="2590800"/>
            <a:ext cx="3013529" cy="1917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685800" y="973138"/>
            <a:ext cx="8153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None/>
              <a:tabLst>
                <a:tab pos="454025" algn="l"/>
                <a:tab pos="920750" algn="l"/>
                <a:tab pos="1373188" algn="l"/>
              </a:tabLst>
            </a:pPr>
            <a:r>
              <a:rPr lang="en-US" dirty="0"/>
              <a:t>II.	Tools for Ecology</a:t>
            </a:r>
          </a:p>
          <a:p>
            <a:pPr>
              <a:tabLst>
                <a:tab pos="454025" algn="l"/>
                <a:tab pos="920750" algn="l"/>
                <a:tab pos="1373188" algn="l"/>
              </a:tabLst>
            </a:pPr>
            <a:r>
              <a:rPr lang="en-US" dirty="0"/>
              <a:t>		f.	Age (Leslie) and Stage Transition Matrices</a:t>
            </a:r>
          </a:p>
          <a:p>
            <a:pPr>
              <a:tabLst>
                <a:tab pos="454025" algn="l"/>
                <a:tab pos="920750" algn="l"/>
                <a:tab pos="1373188" algn="l"/>
              </a:tabLst>
            </a:pPr>
            <a:r>
              <a:rPr lang="en-US" sz="2000" dirty="0"/>
              <a:t>			</a:t>
            </a:r>
          </a:p>
          <a:p>
            <a:pPr>
              <a:tabLst>
                <a:tab pos="454025" algn="l"/>
                <a:tab pos="920750" algn="l"/>
                <a:tab pos="1373188" algn="l"/>
              </a:tabLst>
            </a:pPr>
            <a:r>
              <a:rPr lang="en-US" sz="2000" dirty="0"/>
              <a:t>Just remember that the eigenvalue is a single number that can be determined from any transition matrix that tells you how rapidly the matrix will change the N vector </a:t>
            </a:r>
            <a:r>
              <a:rPr lang="en-US" sz="2000" dirty="0" smtClean="0"/>
              <a:t>– which gives a </a:t>
            </a:r>
            <a:r>
              <a:rPr lang="en-US" sz="2000" dirty="0"/>
              <a:t>growth rate called </a:t>
            </a:r>
            <a:r>
              <a:rPr lang="en-US" sz="2000" dirty="0" smtClean="0"/>
              <a:t>lambda (= </a:t>
            </a:r>
            <a:r>
              <a:rPr lang="en-US" sz="2000" dirty="0" smtClean="0">
                <a:latin typeface="Symbol" charset="2"/>
                <a:cs typeface="Symbol" charset="2"/>
              </a:rPr>
              <a:t>l</a:t>
            </a:r>
            <a:r>
              <a:rPr lang="en-US" sz="2000" dirty="0" smtClean="0"/>
              <a:t>).</a:t>
            </a:r>
            <a:endParaRPr lang="en-US" sz="2000" dirty="0"/>
          </a:p>
          <a:p>
            <a:pPr>
              <a:tabLst>
                <a:tab pos="454025" algn="l"/>
                <a:tab pos="920750" algn="l"/>
                <a:tab pos="1373188" algn="l"/>
              </a:tabLst>
            </a:pPr>
            <a:endParaRPr lang="en-US" sz="2000" dirty="0"/>
          </a:p>
          <a:p>
            <a:pPr>
              <a:tabLst>
                <a:tab pos="454025" algn="l"/>
                <a:tab pos="920750" algn="l"/>
                <a:tab pos="1373188" algn="l"/>
              </a:tabLst>
            </a:pPr>
            <a:endParaRPr lang="en-US" sz="2000" dirty="0"/>
          </a:p>
          <a:p>
            <a:pPr>
              <a:tabLst>
                <a:tab pos="454025" algn="l"/>
                <a:tab pos="920750" algn="l"/>
                <a:tab pos="1373188" algn="l"/>
              </a:tabLst>
            </a:pPr>
            <a:endParaRPr lang="en-US" sz="2000" dirty="0"/>
          </a:p>
          <a:p>
            <a:pPr>
              <a:tabLst>
                <a:tab pos="454025" algn="l"/>
                <a:tab pos="920750" algn="l"/>
                <a:tab pos="1373188" algn="l"/>
              </a:tabLst>
            </a:pPr>
            <a:r>
              <a:rPr lang="en-US" sz="2000" dirty="0"/>
              <a:t>By the way, AND YOU DON’T HAVE TO KNOW THIS, but the right eigenvector </a:t>
            </a:r>
            <a:r>
              <a:rPr lang="en-US" sz="2000" dirty="0" smtClean="0"/>
              <a:t>gives </a:t>
            </a:r>
            <a:r>
              <a:rPr lang="en-US" sz="2000" dirty="0"/>
              <a:t>the stable age distribution and the left eigenvector gives the reproductive values of each age class.  So, transition matrices are like magic and can provide all sorts of information.</a:t>
            </a:r>
            <a:endParaRPr lang="en-US" dirty="0"/>
          </a:p>
        </p:txBody>
      </p:sp>
      <p:pic>
        <p:nvPicPr>
          <p:cNvPr id="34818"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rot="19678463">
            <a:off x="576486" y="2648143"/>
            <a:ext cx="7979769" cy="1015663"/>
          </a:xfrm>
          <a:prstGeom prst="rect">
            <a:avLst/>
          </a:prstGeom>
          <a:noFill/>
        </p:spPr>
        <p:txBody>
          <a:bodyPr wrap="none" rtlCol="0">
            <a:spAutoFit/>
          </a:bodyPr>
          <a:lstStyle/>
          <a:p>
            <a:r>
              <a:rPr lang="en-US" sz="6000" dirty="0" smtClean="0">
                <a:solidFill>
                  <a:srgbClr val="FF0000"/>
                </a:solidFill>
              </a:rPr>
              <a:t>NOT ON FIRST EXAM</a:t>
            </a:r>
            <a:endParaRPr lang="en-US" sz="6000" dirty="0">
              <a:solidFill>
                <a:srgbClr val="FF0000"/>
              </a:solidFill>
            </a:endParaRPr>
          </a:p>
        </p:txBody>
      </p:sp>
    </p:spTree>
    <p:extLst>
      <p:ext uri="{BB962C8B-B14F-4D97-AF65-F5344CB8AC3E}">
        <p14:creationId xmlns:p14="http://schemas.microsoft.com/office/powerpoint/2010/main" val="7705893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5" name="Object 2"/>
          <p:cNvGraphicFramePr>
            <a:graphicFrameLocks noChangeAspect="1"/>
          </p:cNvGraphicFramePr>
          <p:nvPr/>
        </p:nvGraphicFramePr>
        <p:xfrm>
          <a:off x="615950" y="1143000"/>
          <a:ext cx="7534275" cy="2565400"/>
        </p:xfrm>
        <a:graphic>
          <a:graphicData uri="http://schemas.openxmlformats.org/presentationml/2006/ole">
            <mc:AlternateContent xmlns:mc="http://schemas.openxmlformats.org/markup-compatibility/2006">
              <mc:Choice xmlns:v="urn:schemas-microsoft-com:vml" Requires="v">
                <p:oleObj spid="_x0000_s45091" name="Document" r:id="rId4" imgW="22501587" imgH="7669841" progId="Word.Document.8">
                  <p:embed/>
                </p:oleObj>
              </mc:Choice>
              <mc:Fallback>
                <p:oleObj name="Document" r:id="rId4" imgW="22501587" imgH="7669841"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 y="1143000"/>
                        <a:ext cx="7534275" cy="256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6866" name="Rectangle 4"/>
          <p:cNvSpPr>
            <a:spLocks noChangeArrowheads="1"/>
          </p:cNvSpPr>
          <p:nvPr/>
        </p:nvSpPr>
        <p:spPr bwMode="auto">
          <a:xfrm>
            <a:off x="2411413" y="3708400"/>
            <a:ext cx="3989387"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algn="ctr"/>
            <a:r>
              <a:rPr lang="en-US" sz="2800"/>
              <a:t>e</a:t>
            </a:r>
            <a:r>
              <a:rPr lang="en-US" sz="2800" baseline="30000"/>
              <a:t>r</a:t>
            </a:r>
            <a:r>
              <a:rPr lang="en-US" sz="2800"/>
              <a:t> = </a:t>
            </a:r>
            <a:r>
              <a:rPr lang="en-US" sz="2800">
                <a:latin typeface="Symbol" charset="0"/>
                <a:sym typeface="Symbol" charset="0"/>
              </a:rPr>
              <a:t></a:t>
            </a:r>
          </a:p>
          <a:p>
            <a:pPr lvl="1" algn="ctr"/>
            <a:endParaRPr lang="en-US" sz="2800"/>
          </a:p>
          <a:p>
            <a:pPr lvl="1" algn="ctr"/>
            <a:r>
              <a:rPr lang="en-US" sz="2800"/>
              <a:t>r = ln(</a:t>
            </a:r>
            <a:r>
              <a:rPr lang="en-US" sz="2800">
                <a:latin typeface="Symbol" charset="0"/>
                <a:sym typeface="Symbol" charset="0"/>
              </a:rPr>
              <a:t></a:t>
            </a:r>
            <a:r>
              <a:rPr lang="en-US" sz="2800"/>
              <a:t>)</a:t>
            </a:r>
          </a:p>
          <a:p>
            <a:pPr lvl="1" algn="ctr"/>
            <a:endParaRPr lang="en-US" sz="2800"/>
          </a:p>
          <a:p>
            <a:pPr lvl="1" algn="ctr"/>
            <a:r>
              <a:rPr lang="en-US" sz="2800"/>
              <a:t>r = ln(R</a:t>
            </a:r>
            <a:r>
              <a:rPr lang="en-US" sz="2800" baseline="-25000"/>
              <a:t>0</a:t>
            </a:r>
            <a:r>
              <a:rPr lang="en-US" sz="2800"/>
              <a:t>)/G  or  R</a:t>
            </a:r>
            <a:r>
              <a:rPr lang="en-US" sz="2800" baseline="-25000"/>
              <a:t>0</a:t>
            </a:r>
            <a:r>
              <a:rPr lang="en-US" sz="2800"/>
              <a:t> = e</a:t>
            </a:r>
            <a:r>
              <a:rPr lang="en-US" sz="2800" baseline="30000"/>
              <a:t>rG</a:t>
            </a:r>
            <a:endParaRPr lang="en-US"/>
          </a:p>
          <a:p>
            <a:pPr algn="ctr"/>
            <a:endParaRPr lang="en-US"/>
          </a:p>
        </p:txBody>
      </p:sp>
      <p:pic>
        <p:nvPicPr>
          <p:cNvPr id="36867" name="Picture 6" descr="EcologyT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rot="19678463">
            <a:off x="576486" y="2648143"/>
            <a:ext cx="7979769" cy="1015663"/>
          </a:xfrm>
          <a:prstGeom prst="rect">
            <a:avLst/>
          </a:prstGeom>
          <a:noFill/>
        </p:spPr>
        <p:txBody>
          <a:bodyPr wrap="none" rtlCol="0">
            <a:spAutoFit/>
          </a:bodyPr>
          <a:lstStyle/>
          <a:p>
            <a:r>
              <a:rPr lang="en-US" sz="6000" dirty="0" smtClean="0">
                <a:solidFill>
                  <a:srgbClr val="FF0000"/>
                </a:solidFill>
              </a:rPr>
              <a:t>NOT ON FIRST EXAM</a:t>
            </a:r>
            <a:endParaRPr lang="en-US" sz="6000" dirty="0">
              <a:solidFill>
                <a:srgbClr val="FF0000"/>
              </a:solidFill>
            </a:endParaRPr>
          </a:p>
        </p:txBody>
      </p:sp>
    </p:spTree>
    <p:extLst>
      <p:ext uri="{BB962C8B-B14F-4D97-AF65-F5344CB8AC3E}">
        <p14:creationId xmlns:p14="http://schemas.microsoft.com/office/powerpoint/2010/main" val="14551184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8"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8914" name="Object 3"/>
          <p:cNvGraphicFramePr>
            <a:graphicFrameLocks noChangeAspect="1"/>
          </p:cNvGraphicFramePr>
          <p:nvPr/>
        </p:nvGraphicFramePr>
        <p:xfrm>
          <a:off x="1071563" y="4303713"/>
          <a:ext cx="8453437" cy="1373187"/>
        </p:xfrm>
        <a:graphic>
          <a:graphicData uri="http://schemas.openxmlformats.org/presentationml/2006/ole">
            <mc:AlternateContent xmlns:mc="http://schemas.openxmlformats.org/markup-compatibility/2006">
              <mc:Choice xmlns:v="urn:schemas-microsoft-com:vml" Requires="v">
                <p:oleObj spid="_x0000_s46115" name="Document" r:id="rId5" imgW="22501587" imgH="3657143" progId="Word.Document.8">
                  <p:embed/>
                </p:oleObj>
              </mc:Choice>
              <mc:Fallback>
                <p:oleObj name="Document" r:id="rId5" imgW="22501587" imgH="3657143"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563" y="4303713"/>
                        <a:ext cx="8453437"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8915" name="Rectangle 12"/>
          <p:cNvSpPr>
            <a:spLocks noChangeArrowheads="1"/>
          </p:cNvSpPr>
          <p:nvPr/>
        </p:nvSpPr>
        <p:spPr bwMode="auto">
          <a:xfrm>
            <a:off x="644525" y="796925"/>
            <a:ext cx="2624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Life table for frogs</a:t>
            </a:r>
          </a:p>
        </p:txBody>
      </p:sp>
      <p:sp>
        <p:nvSpPr>
          <p:cNvPr id="38916" name="Rectangle 13"/>
          <p:cNvSpPr>
            <a:spLocks noChangeArrowheads="1"/>
          </p:cNvSpPr>
          <p:nvPr/>
        </p:nvSpPr>
        <p:spPr bwMode="auto">
          <a:xfrm>
            <a:off x="733425" y="3565525"/>
            <a:ext cx="430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Age Transition Matrix for frogs</a:t>
            </a:r>
          </a:p>
        </p:txBody>
      </p:sp>
      <p:sp>
        <p:nvSpPr>
          <p:cNvPr id="38917" name="TextBox 8"/>
          <p:cNvSpPr txBox="1">
            <a:spLocks noChangeArrowheads="1"/>
          </p:cNvSpPr>
          <p:nvPr/>
        </p:nvSpPr>
        <p:spPr bwMode="auto">
          <a:xfrm>
            <a:off x="990600" y="5715000"/>
            <a:ext cx="723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The </a:t>
            </a:r>
            <a:r>
              <a:rPr lang="en-US" sz="2000" dirty="0" err="1" smtClean="0"/>
              <a:t>P</a:t>
            </a:r>
            <a:r>
              <a:rPr lang="en-US" sz="2000" baseline="-25000" dirty="0" err="1" smtClean="0"/>
              <a:t>x</a:t>
            </a:r>
            <a:r>
              <a:rPr lang="en-US" sz="2000" dirty="0" err="1" smtClean="0"/>
              <a:t>’</a:t>
            </a:r>
            <a:r>
              <a:rPr lang="en-US" altLang="ja-JP" sz="2000" dirty="0" err="1" smtClean="0"/>
              <a:t>s</a:t>
            </a:r>
            <a:r>
              <a:rPr lang="en-US" altLang="ja-JP" sz="2000" dirty="0" smtClean="0"/>
              <a:t> are related to the </a:t>
            </a:r>
            <a:r>
              <a:rPr lang="en-US" altLang="ja-JP" sz="2000" dirty="0" err="1" smtClean="0"/>
              <a:t>l</a:t>
            </a:r>
            <a:r>
              <a:rPr lang="en-US" altLang="ja-JP" sz="2000" baseline="-25000" dirty="0" err="1" smtClean="0"/>
              <a:t>x</a:t>
            </a:r>
            <a:r>
              <a:rPr lang="en-US" altLang="ja-JP" sz="2000" dirty="0" err="1" smtClean="0"/>
              <a:t>’s</a:t>
            </a:r>
            <a:r>
              <a:rPr lang="en-US" altLang="ja-JP" sz="2000" dirty="0" smtClean="0"/>
              <a:t>, </a:t>
            </a:r>
            <a:r>
              <a:rPr lang="en-US" altLang="ja-JP" sz="2000" dirty="0"/>
              <a:t>while the </a:t>
            </a:r>
            <a:r>
              <a:rPr lang="en-US" altLang="ja-JP" sz="2000" dirty="0" err="1" smtClean="0"/>
              <a:t>F</a:t>
            </a:r>
            <a:r>
              <a:rPr lang="en-US" altLang="ja-JP" sz="2000" baseline="-25000" dirty="0" err="1" smtClean="0"/>
              <a:t>x</a:t>
            </a:r>
            <a:r>
              <a:rPr lang="en-US" altLang="ja-JP" sz="2000" dirty="0" err="1" smtClean="0"/>
              <a:t>’s</a:t>
            </a:r>
            <a:r>
              <a:rPr lang="en-US" altLang="ja-JP" sz="2000" dirty="0" smtClean="0"/>
              <a:t> </a:t>
            </a:r>
            <a:r>
              <a:rPr lang="en-US" altLang="ja-JP" sz="2000" dirty="0"/>
              <a:t>are the m</a:t>
            </a:r>
            <a:r>
              <a:rPr lang="en-US" altLang="ja-JP" sz="2000" baseline="-25000" dirty="0"/>
              <a:t>x</a:t>
            </a:r>
            <a:r>
              <a:rPr lang="ja-JP" altLang="en-US" sz="2000" dirty="0"/>
              <a:t>’</a:t>
            </a:r>
            <a:r>
              <a:rPr lang="en-US" altLang="ja-JP" sz="2000" dirty="0"/>
              <a:t>s weighted by mortality to the beginning of the age class (</a:t>
            </a:r>
            <a:r>
              <a:rPr lang="en-US" altLang="ja-JP" sz="2000" dirty="0" err="1"/>
              <a:t>p</a:t>
            </a:r>
            <a:r>
              <a:rPr lang="en-US" altLang="ja-JP" sz="2000" baseline="-25000" dirty="0" err="1"/>
              <a:t>x</a:t>
            </a:r>
            <a:r>
              <a:rPr lang="en-US" altLang="ja-JP" sz="2000" dirty="0" err="1"/>
              <a:t>m</a:t>
            </a:r>
            <a:r>
              <a:rPr lang="en-US" altLang="ja-JP" sz="2000" baseline="-25000" dirty="0" err="1"/>
              <a:t>x</a:t>
            </a:r>
            <a:r>
              <a:rPr lang="en-US" altLang="ja-JP" sz="2000" dirty="0"/>
              <a:t>)</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598105581"/>
              </p:ext>
            </p:extLst>
          </p:nvPr>
        </p:nvGraphicFramePr>
        <p:xfrm>
          <a:off x="1752600" y="1371600"/>
          <a:ext cx="6096000" cy="1854200"/>
        </p:xfrm>
        <a:graphic>
          <a:graphicData uri="http://schemas.openxmlformats.org/drawingml/2006/table">
            <a:tbl>
              <a:tblPr firstRow="1" bandRow="1">
                <a:tableStyleId>{2D5ABB26-0587-4C30-8999-92F81FD0307C}</a:tableStyleId>
              </a:tblPr>
              <a:tblGrid>
                <a:gridCol w="1219200"/>
                <a:gridCol w="812800"/>
                <a:gridCol w="1016000"/>
                <a:gridCol w="1016000"/>
                <a:gridCol w="1016000"/>
                <a:gridCol w="1016000"/>
              </a:tblGrid>
              <a:tr h="370840">
                <a:tc>
                  <a:txBody>
                    <a:bodyPr/>
                    <a:lstStyle/>
                    <a:p>
                      <a:pPr algn="ctr"/>
                      <a:r>
                        <a:rPr lang="en-US" b="1" dirty="0" smtClean="0"/>
                        <a:t>stage</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dirty="0" smtClean="0"/>
                        <a:t>x</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dirty="0" smtClean="0"/>
                        <a:t>l</a:t>
                      </a:r>
                      <a:r>
                        <a:rPr lang="en-US" b="1" baseline="-25000" dirty="0" smtClean="0"/>
                        <a:t>x</a:t>
                      </a:r>
                      <a:endParaRPr lang="en-US" b="1"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dirty="0" err="1" smtClean="0"/>
                        <a:t>P</a:t>
                      </a:r>
                      <a:r>
                        <a:rPr lang="en-US" b="1" baseline="-25000" dirty="0" err="1" smtClean="0"/>
                        <a:t>x</a:t>
                      </a:r>
                      <a:endParaRPr lang="en-US" b="1"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dirty="0" smtClean="0"/>
                        <a:t>m</a:t>
                      </a:r>
                      <a:r>
                        <a:rPr lang="en-US" b="1" baseline="-25000" dirty="0" smtClean="0"/>
                        <a:t>x</a:t>
                      </a:r>
                      <a:endParaRPr lang="en-US" b="1"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dirty="0" err="1" smtClean="0"/>
                        <a:t>l</a:t>
                      </a:r>
                      <a:r>
                        <a:rPr lang="en-US" b="1" baseline="-25000" dirty="0" err="1" smtClean="0"/>
                        <a:t>x</a:t>
                      </a:r>
                      <a:r>
                        <a:rPr lang="en-US" b="1" dirty="0" err="1" smtClean="0"/>
                        <a:t>m</a:t>
                      </a:r>
                      <a:r>
                        <a:rPr lang="en-US" b="1" baseline="-25000" dirty="0" err="1" smtClean="0"/>
                        <a:t>x</a:t>
                      </a:r>
                      <a:endParaRPr lang="en-US" b="1"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eggs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tadpoles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0.2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Adults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0.04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50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Dead!</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8" name="TextBox 7"/>
          <p:cNvSpPr txBox="1"/>
          <p:nvPr/>
        </p:nvSpPr>
        <p:spPr>
          <a:xfrm rot="19678463">
            <a:off x="576486" y="2648143"/>
            <a:ext cx="7979769" cy="1015663"/>
          </a:xfrm>
          <a:prstGeom prst="rect">
            <a:avLst/>
          </a:prstGeom>
          <a:noFill/>
        </p:spPr>
        <p:txBody>
          <a:bodyPr wrap="none" rtlCol="0">
            <a:spAutoFit/>
          </a:bodyPr>
          <a:lstStyle/>
          <a:p>
            <a:r>
              <a:rPr lang="en-US" sz="6000" dirty="0" smtClean="0">
                <a:solidFill>
                  <a:srgbClr val="FF0000"/>
                </a:solidFill>
              </a:rPr>
              <a:t>NOT ON FIRST EXAM</a:t>
            </a:r>
            <a:endParaRPr lang="en-US" sz="6000" dirty="0">
              <a:solidFill>
                <a:srgbClr val="FF0000"/>
              </a:solidFill>
            </a:endParaRPr>
          </a:p>
        </p:txBody>
      </p:sp>
    </p:spTree>
    <p:extLst>
      <p:ext uri="{BB962C8B-B14F-4D97-AF65-F5344CB8AC3E}">
        <p14:creationId xmlns:p14="http://schemas.microsoft.com/office/powerpoint/2010/main" val="361886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381000" y="762000"/>
            <a:ext cx="84582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None/>
              <a:tabLst>
                <a:tab pos="454025" algn="l"/>
                <a:tab pos="920750" algn="l"/>
                <a:tab pos="1373188" algn="l"/>
              </a:tabLst>
            </a:pPr>
            <a:r>
              <a:rPr lang="en-US" dirty="0"/>
              <a:t>II.	Tools for Ecology</a:t>
            </a:r>
          </a:p>
          <a:p>
            <a:pPr>
              <a:tabLst>
                <a:tab pos="454025" algn="l"/>
                <a:tab pos="920750" algn="l"/>
                <a:tab pos="1373188" algn="l"/>
              </a:tabLst>
            </a:pPr>
            <a:r>
              <a:rPr lang="en-US" dirty="0"/>
              <a:t>		f.	Age (Leslie) and Stage Transition Matrices</a:t>
            </a:r>
          </a:p>
          <a:p>
            <a:pPr>
              <a:tabLst>
                <a:tab pos="454025" algn="l"/>
                <a:tab pos="920750" algn="l"/>
                <a:tab pos="1373188" algn="l"/>
              </a:tabLst>
            </a:pPr>
            <a:r>
              <a:rPr lang="en-US" dirty="0"/>
              <a:t>			</a:t>
            </a:r>
          </a:p>
          <a:p>
            <a:pPr>
              <a:tabLst>
                <a:tab pos="454025" algn="l"/>
                <a:tab pos="920750" algn="l"/>
                <a:tab pos="1373188" algn="l"/>
              </a:tabLst>
            </a:pPr>
            <a:r>
              <a:rPr lang="en-US" sz="2000" u="sng" dirty="0"/>
              <a:t>The matrix approach of using transition probabilities also works when the life-cycle of the species is more appropriately divided up into stages, rather than ages.</a:t>
            </a:r>
            <a:r>
              <a:rPr lang="en-US" sz="2000" dirty="0"/>
              <a:t>  This is called a </a:t>
            </a:r>
            <a:r>
              <a:rPr lang="en-US" sz="2000" dirty="0">
                <a:solidFill>
                  <a:srgbClr val="FF0000"/>
                </a:solidFill>
              </a:rPr>
              <a:t>stage-based matrix</a:t>
            </a:r>
            <a:r>
              <a:rPr lang="en-US" sz="2000" dirty="0"/>
              <a:t> (rather than the age-based Leslie Matrix), as </a:t>
            </a:r>
            <a:r>
              <a:rPr lang="en-US" sz="2000" u="sng" dirty="0"/>
              <a:t>age </a:t>
            </a:r>
            <a:r>
              <a:rPr lang="en-US" sz="2000" dirty="0"/>
              <a:t>is now replaced by </a:t>
            </a:r>
            <a:r>
              <a:rPr lang="en-US" sz="2000" u="sng" dirty="0"/>
              <a:t>stage</a:t>
            </a:r>
            <a:r>
              <a:rPr lang="en-US" sz="2000" dirty="0"/>
              <a:t>.  More importantly, there are more possible transitions -- an individual can stay at a particular stage for longer than one time interval, as well as advancing more than one stage per interval.</a:t>
            </a:r>
          </a:p>
          <a:p>
            <a:pPr>
              <a:tabLst>
                <a:tab pos="454025" algn="l"/>
                <a:tab pos="920750" algn="l"/>
                <a:tab pos="1373188" algn="l"/>
              </a:tabLst>
            </a:pPr>
            <a:endParaRPr lang="en-US" sz="2000" dirty="0"/>
          </a:p>
          <a:p>
            <a:pPr>
              <a:tabLst>
                <a:tab pos="454025" algn="l"/>
                <a:tab pos="920750" algn="l"/>
                <a:tab pos="1373188" algn="l"/>
              </a:tabLst>
            </a:pPr>
            <a:r>
              <a:rPr lang="en-US" sz="2000" dirty="0"/>
              <a:t>This is best exemplified by plants, where individuals may stay as seeds, seedlings, juveniles or adults for very different amounts of times.  But, other species that have very different life forms for different periods of time may also be more usefully studied with stage-based matrices.</a:t>
            </a:r>
          </a:p>
          <a:p>
            <a:pPr>
              <a:tabLst>
                <a:tab pos="454025" algn="l"/>
                <a:tab pos="920750" algn="l"/>
                <a:tab pos="1373188" algn="l"/>
              </a:tabLst>
            </a:pPr>
            <a:endParaRPr lang="en-US" sz="2000" dirty="0"/>
          </a:p>
          <a:p>
            <a:pPr>
              <a:tabLst>
                <a:tab pos="454025" algn="l"/>
                <a:tab pos="920750" algn="l"/>
                <a:tab pos="1373188" algn="l"/>
              </a:tabLst>
            </a:pPr>
            <a:r>
              <a:rPr lang="en-US" sz="2000" dirty="0"/>
              <a:t>Fortunately, all the analyses stay the same, so that the lambda value and population growth dynamics are done just as with a Leslie matrix.</a:t>
            </a:r>
            <a:endParaRPr lang="en-US" dirty="0"/>
          </a:p>
        </p:txBody>
      </p:sp>
      <p:pic>
        <p:nvPicPr>
          <p:cNvPr id="40962"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rot="19678463">
            <a:off x="576486" y="2648143"/>
            <a:ext cx="7979769" cy="1015663"/>
          </a:xfrm>
          <a:prstGeom prst="rect">
            <a:avLst/>
          </a:prstGeom>
          <a:noFill/>
        </p:spPr>
        <p:txBody>
          <a:bodyPr wrap="none" rtlCol="0">
            <a:spAutoFit/>
          </a:bodyPr>
          <a:lstStyle/>
          <a:p>
            <a:r>
              <a:rPr lang="en-US" sz="6000" dirty="0" smtClean="0">
                <a:solidFill>
                  <a:srgbClr val="FF0000"/>
                </a:solidFill>
              </a:rPr>
              <a:t>NOT ON FIRST EXAM</a:t>
            </a:r>
            <a:endParaRPr lang="en-US" sz="6000" dirty="0">
              <a:solidFill>
                <a:srgbClr val="FF0000"/>
              </a:solidFill>
            </a:endParaRPr>
          </a:p>
        </p:txBody>
      </p:sp>
    </p:spTree>
    <p:extLst>
      <p:ext uri="{BB962C8B-B14F-4D97-AF65-F5344CB8AC3E}">
        <p14:creationId xmlns:p14="http://schemas.microsoft.com/office/powerpoint/2010/main" val="3221133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062038"/>
            <a:ext cx="6553200"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3"/>
          <p:cNvSpPr>
            <a:spLocks noChangeArrowheads="1"/>
          </p:cNvSpPr>
          <p:nvPr/>
        </p:nvSpPr>
        <p:spPr bwMode="auto">
          <a:xfrm>
            <a:off x="457200" y="1447800"/>
            <a:ext cx="1685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Age-based</a:t>
            </a:r>
          </a:p>
          <a:p>
            <a:r>
              <a:rPr lang="en-US"/>
              <a:t>transitions</a:t>
            </a:r>
          </a:p>
        </p:txBody>
      </p:sp>
      <p:sp>
        <p:nvSpPr>
          <p:cNvPr id="45059" name="Rectangle 4"/>
          <p:cNvSpPr>
            <a:spLocks noChangeArrowheads="1"/>
          </p:cNvSpPr>
          <p:nvPr/>
        </p:nvSpPr>
        <p:spPr bwMode="auto">
          <a:xfrm>
            <a:off x="304800" y="4191000"/>
            <a:ext cx="193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Stage-based</a:t>
            </a:r>
          </a:p>
          <a:p>
            <a:r>
              <a:rPr lang="en-US"/>
              <a:t>transitions</a:t>
            </a:r>
          </a:p>
        </p:txBody>
      </p:sp>
      <p:pic>
        <p:nvPicPr>
          <p:cNvPr id="45060" name="Picture 5"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rot="19678463">
            <a:off x="576486" y="2648143"/>
            <a:ext cx="7979769" cy="1015663"/>
          </a:xfrm>
          <a:prstGeom prst="rect">
            <a:avLst/>
          </a:prstGeom>
          <a:noFill/>
        </p:spPr>
        <p:txBody>
          <a:bodyPr wrap="none" rtlCol="0">
            <a:spAutoFit/>
          </a:bodyPr>
          <a:lstStyle/>
          <a:p>
            <a:r>
              <a:rPr lang="en-US" sz="6000" dirty="0" smtClean="0">
                <a:solidFill>
                  <a:srgbClr val="FF0000"/>
                </a:solidFill>
              </a:rPr>
              <a:t>NOT ON FIRST EXAM</a:t>
            </a:r>
            <a:endParaRPr lang="en-US" sz="6000" dirty="0">
              <a:solidFill>
                <a:srgbClr val="FF0000"/>
              </a:solidFill>
            </a:endParaRPr>
          </a:p>
        </p:txBody>
      </p:sp>
    </p:spTree>
    <p:extLst>
      <p:ext uri="{BB962C8B-B14F-4D97-AF65-F5344CB8AC3E}">
        <p14:creationId xmlns:p14="http://schemas.microsoft.com/office/powerpoint/2010/main" val="19343915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685800" y="973138"/>
            <a:ext cx="815340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None/>
              <a:tabLst>
                <a:tab pos="454025" algn="l"/>
                <a:tab pos="920750" algn="l"/>
                <a:tab pos="1373188" algn="l"/>
              </a:tabLst>
            </a:pPr>
            <a:r>
              <a:rPr lang="en-US"/>
              <a:t>II.	Tools for Ecology</a:t>
            </a:r>
          </a:p>
          <a:p>
            <a:pPr>
              <a:tabLst>
                <a:tab pos="454025" algn="l"/>
                <a:tab pos="920750" algn="l"/>
                <a:tab pos="1373188" algn="l"/>
              </a:tabLst>
            </a:pPr>
            <a:r>
              <a:rPr lang="en-US"/>
              <a:t>		f.	Stage-based Matrices</a:t>
            </a:r>
          </a:p>
          <a:p>
            <a:pPr>
              <a:tabLst>
                <a:tab pos="454025" algn="l"/>
                <a:tab pos="920750" algn="l"/>
                <a:tab pos="1373188" algn="l"/>
              </a:tabLst>
            </a:pPr>
            <a:r>
              <a:rPr lang="en-US" sz="2000"/>
              <a:t>			</a:t>
            </a:r>
          </a:p>
          <a:p>
            <a:pPr>
              <a:tabLst>
                <a:tab pos="454025" algn="l"/>
                <a:tab pos="920750" algn="l"/>
                <a:tab pos="1373188" algn="l"/>
              </a:tabLst>
            </a:pPr>
            <a:r>
              <a:rPr lang="en-US" sz="2000"/>
              <a:t> With a stage-based matrix (also called Lefkovitch matrix), you have more non-zero values across the matrix.  The P values now represent the probability of staying in a stage class, while </a:t>
            </a:r>
            <a:r>
              <a:rPr lang="ja-JP" altLang="en-US" sz="2000"/>
              <a:t>“</a:t>
            </a:r>
            <a:r>
              <a:rPr lang="en-US" altLang="ja-JP" sz="2000"/>
              <a:t>G</a:t>
            </a:r>
            <a:r>
              <a:rPr lang="ja-JP" altLang="en-US" sz="2000"/>
              <a:t>”</a:t>
            </a:r>
            <a:r>
              <a:rPr lang="en-US" altLang="ja-JP" sz="2000"/>
              <a:t> values represent the probability of advancing to the next stage.</a:t>
            </a:r>
            <a:endParaRPr lang="en-US"/>
          </a:p>
        </p:txBody>
      </p:sp>
      <p:pic>
        <p:nvPicPr>
          <p:cNvPr id="43010" name="Picture 3"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3011" name="Object 2"/>
          <p:cNvGraphicFramePr>
            <a:graphicFrameLocks noChangeAspect="1"/>
          </p:cNvGraphicFramePr>
          <p:nvPr/>
        </p:nvGraphicFramePr>
        <p:xfrm>
          <a:off x="2028825" y="3416300"/>
          <a:ext cx="5345113" cy="2268538"/>
        </p:xfrm>
        <a:graphic>
          <a:graphicData uri="http://schemas.openxmlformats.org/presentationml/2006/ole">
            <mc:AlternateContent xmlns:mc="http://schemas.openxmlformats.org/markup-compatibility/2006">
              <mc:Choice xmlns:v="urn:schemas-microsoft-com:vml" Requires="v">
                <p:oleObj spid="_x0000_s43074" name="Equation" r:id="rId5" imgW="2451100" imgH="1041400" progId="Equation.3">
                  <p:embed/>
                </p:oleObj>
              </mc:Choice>
              <mc:Fallback>
                <p:oleObj name="Equation" r:id="rId5" imgW="2451100" imgH="10414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8825" y="3416300"/>
                        <a:ext cx="5345113" cy="22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 name="TextBox 4"/>
          <p:cNvSpPr txBox="1"/>
          <p:nvPr/>
        </p:nvSpPr>
        <p:spPr>
          <a:xfrm rot="19678463">
            <a:off x="576486" y="2648143"/>
            <a:ext cx="7979769" cy="1015663"/>
          </a:xfrm>
          <a:prstGeom prst="rect">
            <a:avLst/>
          </a:prstGeom>
          <a:noFill/>
        </p:spPr>
        <p:txBody>
          <a:bodyPr wrap="none" rtlCol="0">
            <a:spAutoFit/>
          </a:bodyPr>
          <a:lstStyle/>
          <a:p>
            <a:r>
              <a:rPr lang="en-US" sz="6000" dirty="0" smtClean="0">
                <a:solidFill>
                  <a:srgbClr val="FF0000"/>
                </a:solidFill>
              </a:rPr>
              <a:t>NOT ON FIRST EXAM</a:t>
            </a:r>
            <a:endParaRPr lang="en-US" sz="60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2"/>
          <p:cNvSpPr>
            <a:spLocks noChangeArrowheads="1"/>
          </p:cNvSpPr>
          <p:nvPr/>
        </p:nvSpPr>
        <p:spPr bwMode="auto">
          <a:xfrm>
            <a:off x="457200" y="973138"/>
            <a:ext cx="83058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dirty="0"/>
              <a:t>II.	Tools for Ecology</a:t>
            </a:r>
          </a:p>
          <a:p>
            <a:pPr>
              <a:buFont typeface="Times" charset="0"/>
              <a:buNone/>
              <a:tabLst>
                <a:tab pos="454025" algn="l"/>
                <a:tab pos="920750" algn="l"/>
                <a:tab pos="1373188" algn="l"/>
                <a:tab pos="1882775" algn="l"/>
                <a:tab pos="2454275" algn="l"/>
              </a:tabLst>
            </a:pPr>
            <a:r>
              <a:rPr lang="en-US" sz="2000" dirty="0"/>
              <a:t>	A.	Population demography:  describing populations.</a:t>
            </a:r>
          </a:p>
          <a:p>
            <a:pPr>
              <a:buFont typeface="Times" charset="0"/>
              <a:buNone/>
              <a:tabLst>
                <a:tab pos="454025" algn="l"/>
                <a:tab pos="920750" algn="l"/>
                <a:tab pos="1373188" algn="l"/>
                <a:tab pos="1882775" algn="l"/>
                <a:tab pos="2454275" algn="l"/>
              </a:tabLst>
            </a:pPr>
            <a:r>
              <a:rPr lang="en-US" sz="2000" dirty="0"/>
              <a:t>		1. 	Definitions</a:t>
            </a:r>
          </a:p>
          <a:p>
            <a:pPr>
              <a:buFont typeface="Times" charset="0"/>
              <a:buNone/>
              <a:tabLst>
                <a:tab pos="454025" algn="l"/>
                <a:tab pos="920750" algn="l"/>
                <a:tab pos="1373188" algn="l"/>
                <a:tab pos="1882775" algn="l"/>
                <a:tab pos="2454275" algn="l"/>
              </a:tabLst>
            </a:pPr>
            <a:r>
              <a:rPr lang="en-US" sz="2000" dirty="0"/>
              <a:t>		2.	Demography</a:t>
            </a:r>
          </a:p>
          <a:p>
            <a:pPr>
              <a:buFont typeface="Times" charset="0"/>
              <a:buNone/>
              <a:tabLst>
                <a:tab pos="454025" algn="l"/>
                <a:tab pos="920750" algn="l"/>
                <a:tab pos="1373188" algn="l"/>
                <a:tab pos="1882775" algn="l"/>
                <a:tab pos="2454275" algn="l"/>
              </a:tabLst>
            </a:pPr>
            <a:r>
              <a:rPr lang="en-US" sz="2000" dirty="0"/>
              <a:t>			a.	distribution, dispersion, and density</a:t>
            </a:r>
          </a:p>
          <a:p>
            <a:pPr>
              <a:buFont typeface="Times" charset="0"/>
              <a:buNone/>
              <a:tabLst>
                <a:tab pos="454025" algn="l"/>
                <a:tab pos="920750" algn="l"/>
                <a:tab pos="1373188" algn="l"/>
                <a:tab pos="1882775" algn="l"/>
                <a:tab pos="2454275" algn="l"/>
              </a:tabLst>
            </a:pPr>
            <a:r>
              <a:rPr lang="en-US" sz="2000" dirty="0"/>
              <a:t>			b.	gender and age</a:t>
            </a:r>
          </a:p>
          <a:p>
            <a:pPr>
              <a:buFont typeface="Times" charset="0"/>
              <a:buNone/>
              <a:tabLst>
                <a:tab pos="454025" algn="l"/>
                <a:tab pos="920750" algn="l"/>
                <a:tab pos="1373188" algn="l"/>
                <a:tab pos="1882775" algn="l"/>
                <a:tab pos="2454275" algn="l"/>
              </a:tabLst>
            </a:pPr>
            <a:r>
              <a:rPr lang="en-US" sz="2000" dirty="0"/>
              <a:t>		</a:t>
            </a:r>
            <a:r>
              <a:rPr lang="en-US" sz="2000" dirty="0">
                <a:solidFill>
                  <a:srgbClr val="000000"/>
                </a:solidFill>
              </a:rPr>
              <a:t>	c.	population growth</a:t>
            </a:r>
          </a:p>
          <a:p>
            <a:pPr>
              <a:buFont typeface="Times" charset="0"/>
              <a:buNone/>
              <a:tabLst>
                <a:tab pos="454025" algn="l"/>
                <a:tab pos="920750" algn="l"/>
                <a:tab pos="1373188" algn="l"/>
                <a:tab pos="1882775" algn="l"/>
                <a:tab pos="2454275" algn="l"/>
              </a:tabLst>
            </a:pPr>
            <a:r>
              <a:rPr lang="en-US" sz="2000" dirty="0"/>
              <a:t>			d.	life tables (birth and death of age classes)</a:t>
            </a:r>
          </a:p>
          <a:p>
            <a:pPr>
              <a:buFont typeface="Times" charset="0"/>
              <a:buNone/>
              <a:tabLst>
                <a:tab pos="454025" algn="l"/>
                <a:tab pos="920750" algn="l"/>
                <a:tab pos="1373188" algn="l"/>
                <a:tab pos="1882775" algn="l"/>
                <a:tab pos="2454275" algn="l"/>
              </a:tabLst>
            </a:pPr>
            <a:r>
              <a:rPr lang="en-US" sz="2000" dirty="0">
                <a:solidFill>
                  <a:srgbClr val="000000"/>
                </a:solidFill>
              </a:rPr>
              <a:t>			e.	projecting population growth from life tables</a:t>
            </a:r>
          </a:p>
          <a:p>
            <a:pPr>
              <a:tabLst>
                <a:tab pos="454025" algn="l"/>
                <a:tab pos="920750" algn="l"/>
                <a:tab pos="1373188" algn="l"/>
                <a:tab pos="1882775" algn="l"/>
                <a:tab pos="2454275" algn="l"/>
              </a:tabLst>
            </a:pPr>
            <a:r>
              <a:rPr lang="en-US" sz="2000" dirty="0">
                <a:solidFill>
                  <a:srgbClr val="FF0000"/>
                </a:solidFill>
              </a:rPr>
              <a:t>			f.	Age and stage transition matrices</a:t>
            </a:r>
          </a:p>
          <a:p>
            <a:pPr>
              <a:buFont typeface="Times" charset="0"/>
              <a:buNone/>
              <a:tabLst>
                <a:tab pos="454025" algn="l"/>
                <a:tab pos="920750" algn="l"/>
                <a:tab pos="1373188" algn="l"/>
                <a:tab pos="1882775" algn="l"/>
                <a:tab pos="2454275" algn="l"/>
              </a:tabLst>
            </a:pPr>
            <a:endParaRPr lang="en-US" sz="2000" dirty="0"/>
          </a:p>
          <a:p>
            <a:pPr>
              <a:buFont typeface="Times" charset="0"/>
              <a:buNone/>
              <a:tabLst>
                <a:tab pos="454025" algn="l"/>
                <a:tab pos="920750" algn="l"/>
                <a:tab pos="1373188" algn="l"/>
                <a:tab pos="1882775" algn="l"/>
                <a:tab pos="2454275" algn="l"/>
              </a:tabLst>
            </a:pPr>
            <a:r>
              <a:rPr lang="en-US" sz="2000" dirty="0"/>
              <a:t>Age (Leslie) and stage based matrices are really powerful tools for ecologists and conservation biologists to use.  </a:t>
            </a:r>
            <a:r>
              <a:rPr lang="en-US" sz="2000" dirty="0" smtClean="0"/>
              <a:t>One really cool thing we can do with </a:t>
            </a:r>
            <a:r>
              <a:rPr lang="en-US" sz="2000" dirty="0"/>
              <a:t>these matrices </a:t>
            </a:r>
            <a:r>
              <a:rPr lang="en-US" sz="2000" dirty="0" smtClean="0"/>
              <a:t>is </a:t>
            </a:r>
            <a:r>
              <a:rPr lang="en-US" sz="2000" dirty="0" smtClean="0">
                <a:solidFill>
                  <a:srgbClr val="FF0000"/>
                </a:solidFill>
              </a:rPr>
              <a:t>sensitivity analysis</a:t>
            </a:r>
            <a:r>
              <a:rPr lang="en-US" sz="2000" dirty="0" smtClean="0"/>
              <a:t>.  This is </a:t>
            </a:r>
            <a:r>
              <a:rPr lang="en-US" sz="2000" dirty="0"/>
              <a:t>used to see which part of the matrix most affect lambda (</a:t>
            </a:r>
            <a:r>
              <a:rPr lang="en-US" sz="2000" dirty="0">
                <a:latin typeface="Symbol" charset="0"/>
                <a:cs typeface="Symbol" charset="0"/>
              </a:rPr>
              <a:t>l</a:t>
            </a:r>
            <a:r>
              <a:rPr lang="en-US" sz="2000" dirty="0">
                <a:cs typeface="Symbol" charset="0"/>
              </a:rPr>
              <a:t>), the overall population growth rate.  Basically, </a:t>
            </a:r>
            <a:r>
              <a:rPr lang="en-US" sz="2000" dirty="0" smtClean="0">
                <a:cs typeface="Symbol" charset="0"/>
              </a:rPr>
              <a:t>the analysis allows </a:t>
            </a:r>
            <a:r>
              <a:rPr lang="en-US" sz="2000" dirty="0">
                <a:cs typeface="Symbol" charset="0"/>
              </a:rPr>
              <a:t>each value in the matrix to go up or down a little bit, then re-measure lambda.</a:t>
            </a:r>
          </a:p>
        </p:txBody>
      </p:sp>
      <p:sp>
        <p:nvSpPr>
          <p:cNvPr id="4" name="TextBox 3"/>
          <p:cNvSpPr txBox="1"/>
          <p:nvPr/>
        </p:nvSpPr>
        <p:spPr>
          <a:xfrm rot="19678463">
            <a:off x="576486" y="2648143"/>
            <a:ext cx="7979769" cy="1015663"/>
          </a:xfrm>
          <a:prstGeom prst="rect">
            <a:avLst/>
          </a:prstGeom>
          <a:noFill/>
        </p:spPr>
        <p:txBody>
          <a:bodyPr wrap="none" rtlCol="0">
            <a:spAutoFit/>
          </a:bodyPr>
          <a:lstStyle/>
          <a:p>
            <a:r>
              <a:rPr lang="en-US" sz="6000" dirty="0" smtClean="0">
                <a:solidFill>
                  <a:srgbClr val="FF0000"/>
                </a:solidFill>
              </a:rPr>
              <a:t>NOT ON FIRST EXAM</a:t>
            </a:r>
            <a:endParaRPr lang="en-US" sz="6000" dirty="0">
              <a:solidFill>
                <a:srgbClr val="FF0000"/>
              </a:solidFill>
            </a:endParaRPr>
          </a:p>
        </p:txBody>
      </p:sp>
    </p:spTree>
    <p:extLst>
      <p:ext uri="{BB962C8B-B14F-4D97-AF65-F5344CB8AC3E}">
        <p14:creationId xmlns:p14="http://schemas.microsoft.com/office/powerpoint/2010/main" val="1778520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p:cNvSpPr>
            <a:spLocks noChangeArrowheads="1"/>
          </p:cNvSpPr>
          <p:nvPr/>
        </p:nvSpPr>
        <p:spPr bwMode="auto">
          <a:xfrm>
            <a:off x="381000" y="914400"/>
            <a:ext cx="8458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Times" charset="0"/>
              <a:buNone/>
              <a:tabLst>
                <a:tab pos="454025" algn="l"/>
                <a:tab pos="920750" algn="l"/>
                <a:tab pos="1373188" algn="l"/>
                <a:tab pos="1882775" algn="l"/>
                <a:tab pos="2454275" algn="l"/>
              </a:tabLst>
            </a:pPr>
            <a:r>
              <a:rPr lang="en-US" sz="2000" dirty="0" smtClean="0"/>
              <a:t>Sensitivity analysis is best explained using an</a:t>
            </a:r>
            <a:r>
              <a:rPr lang="en-US" altLang="ja-JP" sz="2000" dirty="0" smtClean="0"/>
              <a:t> </a:t>
            </a:r>
            <a:r>
              <a:rPr lang="en-US" altLang="ja-JP" sz="2000" dirty="0"/>
              <a:t>example from </a:t>
            </a:r>
            <a:r>
              <a:rPr lang="en-US" altLang="ja-JP" sz="2000" dirty="0" err="1"/>
              <a:t>Schmutz</a:t>
            </a:r>
            <a:r>
              <a:rPr lang="en-US" altLang="ja-JP" sz="2000" dirty="0"/>
              <a:t> and pals on Emperor Geese.  This bird breeds around the Bering Sea, including in Alaska and Kamchatka.  It eats shoreline grasses and and other coastal plants.  </a:t>
            </a:r>
            <a:r>
              <a:rPr lang="en-US" altLang="ja-JP" sz="2000" dirty="0" smtClean="0"/>
              <a:t>It showed severed declines in abundance in the 1960’s and is </a:t>
            </a:r>
            <a:r>
              <a:rPr lang="en-US" altLang="ja-JP" sz="2000" dirty="0"/>
              <a:t>listed as </a:t>
            </a:r>
            <a:r>
              <a:rPr lang="ja-JP" altLang="en-US" sz="2000" dirty="0"/>
              <a:t>“</a:t>
            </a:r>
            <a:r>
              <a:rPr lang="en-US" altLang="ja-JP" sz="2000" dirty="0"/>
              <a:t>near threatened</a:t>
            </a:r>
            <a:r>
              <a:rPr lang="ja-JP" altLang="en-US" sz="2000" dirty="0"/>
              <a:t>”</a:t>
            </a:r>
            <a:r>
              <a:rPr lang="en-US" altLang="ja-JP" sz="2000" dirty="0"/>
              <a:t> by the International Union for the Conservation of Nature and Natural Resources (IUCN).  This is the type of species that may be especially affected by global climate change.</a:t>
            </a:r>
          </a:p>
          <a:p>
            <a:pPr>
              <a:buFont typeface="Times" charset="0"/>
              <a:buNone/>
              <a:tabLst>
                <a:tab pos="454025" algn="l"/>
                <a:tab pos="920750" algn="l"/>
                <a:tab pos="1373188" algn="l"/>
                <a:tab pos="1882775" algn="l"/>
                <a:tab pos="2454275" algn="l"/>
              </a:tabLst>
            </a:pPr>
            <a:endParaRPr lang="en-US" sz="2000" dirty="0"/>
          </a:p>
        </p:txBody>
      </p:sp>
      <p:pic>
        <p:nvPicPr>
          <p:cNvPr id="32771" name="Picture 3" descr="emperor_goos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13150"/>
            <a:ext cx="251460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4"/>
          <p:cNvSpPr txBox="1">
            <a:spLocks noChangeArrowheads="1"/>
          </p:cNvSpPr>
          <p:nvPr/>
        </p:nvSpPr>
        <p:spPr bwMode="auto">
          <a:xfrm>
            <a:off x="3352800" y="3657600"/>
            <a:ext cx="4876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The survival of hatchlings is low (0.136), but the survival from then on is relatively high (0.893).  The fertility of 2-year birds is OK (0.639), but gets a little better for older birds (0.894).  </a:t>
            </a:r>
          </a:p>
          <a:p>
            <a:endParaRPr lang="en-US" sz="2000" dirty="0">
              <a:solidFill>
                <a:srgbClr val="FF0000"/>
              </a:solidFill>
            </a:endParaRPr>
          </a:p>
          <a:p>
            <a:r>
              <a:rPr lang="en-US" sz="2000" dirty="0">
                <a:solidFill>
                  <a:srgbClr val="FF0000"/>
                </a:solidFill>
              </a:rPr>
              <a:t>What can we do with these 4 numbers?</a:t>
            </a:r>
          </a:p>
        </p:txBody>
      </p:sp>
      <p:sp>
        <p:nvSpPr>
          <p:cNvPr id="2" name="TextBox 1"/>
          <p:cNvSpPr txBox="1"/>
          <p:nvPr/>
        </p:nvSpPr>
        <p:spPr>
          <a:xfrm>
            <a:off x="3505200" y="6019800"/>
            <a:ext cx="5369859" cy="646331"/>
          </a:xfrm>
          <a:prstGeom prst="rect">
            <a:avLst/>
          </a:prstGeom>
          <a:noFill/>
        </p:spPr>
        <p:txBody>
          <a:bodyPr wrap="square" rtlCol="0">
            <a:spAutoFit/>
          </a:bodyPr>
          <a:lstStyle/>
          <a:p>
            <a:r>
              <a:rPr lang="en-US" sz="1200" dirty="0" err="1" smtClean="0"/>
              <a:t>Schmutz</a:t>
            </a:r>
            <a:r>
              <a:rPr lang="en-US" sz="1200" dirty="0" smtClean="0"/>
              <a:t>, J., R. Rockwell, and M. Petersen.  1997.  Relative </a:t>
            </a:r>
            <a:r>
              <a:rPr lang="en-US" sz="1200" dirty="0"/>
              <a:t>Effects of Survival and Reproduction on the Population Dynamics of Emperor </a:t>
            </a:r>
            <a:r>
              <a:rPr lang="en-US" sz="1200" dirty="0" smtClean="0"/>
              <a:t>Geese.  </a:t>
            </a:r>
            <a:r>
              <a:rPr lang="en-US" sz="1200" i="1" dirty="0" smtClean="0"/>
              <a:t> </a:t>
            </a:r>
            <a:r>
              <a:rPr lang="en-US" sz="1200" i="1" dirty="0"/>
              <a:t>Journal of Wildlife </a:t>
            </a:r>
            <a:r>
              <a:rPr lang="en-US" sz="1200" i="1" dirty="0" smtClean="0"/>
              <a:t>Management</a:t>
            </a:r>
            <a:r>
              <a:rPr lang="en-US" sz="1200" dirty="0" smtClean="0"/>
              <a:t> 61: </a:t>
            </a:r>
            <a:r>
              <a:rPr lang="en-US" sz="1200" dirty="0"/>
              <a:t>191-</a:t>
            </a:r>
            <a:r>
              <a:rPr lang="en-US" sz="1200" dirty="0" smtClean="0"/>
              <a:t>201.</a:t>
            </a:r>
            <a:endParaRPr lang="en-US" sz="1200" dirty="0"/>
          </a:p>
        </p:txBody>
      </p:sp>
      <p:sp>
        <p:nvSpPr>
          <p:cNvPr id="7" name="TextBox 6"/>
          <p:cNvSpPr txBox="1"/>
          <p:nvPr/>
        </p:nvSpPr>
        <p:spPr>
          <a:xfrm rot="19678463">
            <a:off x="576486" y="2648143"/>
            <a:ext cx="7979769" cy="1015663"/>
          </a:xfrm>
          <a:prstGeom prst="rect">
            <a:avLst/>
          </a:prstGeom>
          <a:noFill/>
        </p:spPr>
        <p:txBody>
          <a:bodyPr wrap="none" rtlCol="0">
            <a:spAutoFit/>
          </a:bodyPr>
          <a:lstStyle/>
          <a:p>
            <a:r>
              <a:rPr lang="en-US" sz="6000" dirty="0" smtClean="0">
                <a:solidFill>
                  <a:srgbClr val="FF0000"/>
                </a:solidFill>
              </a:rPr>
              <a:t>NOT ON FIRST EXAM</a:t>
            </a:r>
            <a:endParaRPr lang="en-US" sz="6000" dirty="0">
              <a:solidFill>
                <a:srgbClr val="FF0000"/>
              </a:solidFill>
            </a:endParaRPr>
          </a:p>
        </p:txBody>
      </p:sp>
    </p:spTree>
    <p:extLst>
      <p:ext uri="{BB962C8B-B14F-4D97-AF65-F5344CB8AC3E}">
        <p14:creationId xmlns:p14="http://schemas.microsoft.com/office/powerpoint/2010/main" val="5448387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2"/>
          <p:cNvSpPr>
            <a:spLocks noChangeArrowheads="1"/>
          </p:cNvSpPr>
          <p:nvPr/>
        </p:nvSpPr>
        <p:spPr bwMode="auto">
          <a:xfrm>
            <a:off x="533400" y="1600200"/>
            <a:ext cx="8305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a:t>Yep, let</a:t>
            </a:r>
            <a:r>
              <a:rPr lang="ja-JP" altLang="en-US" sz="2000"/>
              <a:t>’</a:t>
            </a:r>
            <a:r>
              <a:rPr lang="en-US" altLang="ja-JP" sz="2000"/>
              <a:t>s make a matrix. </a:t>
            </a:r>
          </a:p>
          <a:p>
            <a:pPr>
              <a:buFont typeface="Times" charset="0"/>
              <a:buNone/>
              <a:tabLst>
                <a:tab pos="454025" algn="l"/>
                <a:tab pos="920750" algn="l"/>
                <a:tab pos="1373188" algn="l"/>
                <a:tab pos="1882775" algn="l"/>
                <a:tab pos="2454275" algn="l"/>
              </a:tabLst>
            </a:pPr>
            <a:endParaRPr lang="en-US" sz="2000"/>
          </a:p>
          <a:p>
            <a:pPr>
              <a:buFont typeface="Times" charset="0"/>
              <a:buNone/>
              <a:tabLst>
                <a:tab pos="454025" algn="l"/>
                <a:tab pos="920750" algn="l"/>
                <a:tab pos="1373188" algn="l"/>
                <a:tab pos="1882775" algn="l"/>
                <a:tab pos="2454275" algn="l"/>
              </a:tabLst>
            </a:pPr>
            <a:r>
              <a:rPr lang="en-US" sz="2000"/>
              <a:t>--	Age or stage?</a:t>
            </a:r>
          </a:p>
          <a:p>
            <a:pPr>
              <a:buFont typeface="Times" charset="0"/>
              <a:buNone/>
              <a:tabLst>
                <a:tab pos="454025" algn="l"/>
                <a:tab pos="920750" algn="l"/>
                <a:tab pos="1373188" algn="l"/>
                <a:tab pos="1882775" algn="l"/>
                <a:tab pos="2454275" algn="l"/>
              </a:tabLst>
            </a:pPr>
            <a:endParaRPr lang="en-US" sz="2000"/>
          </a:p>
          <a:p>
            <a:pPr>
              <a:buFont typeface="Times" charset="0"/>
              <a:buNone/>
              <a:tabLst>
                <a:tab pos="454025" algn="l"/>
                <a:tab pos="920750" algn="l"/>
                <a:tab pos="1373188" algn="l"/>
                <a:tab pos="1882775" algn="l"/>
                <a:tab pos="2454275" algn="l"/>
              </a:tabLst>
            </a:pPr>
            <a:r>
              <a:rPr lang="en-US" sz="2000"/>
              <a:t>--	size of matrix?</a:t>
            </a:r>
          </a:p>
          <a:p>
            <a:pPr>
              <a:buFont typeface="Times" charset="0"/>
              <a:buNone/>
              <a:tabLst>
                <a:tab pos="454025" algn="l"/>
                <a:tab pos="920750" algn="l"/>
                <a:tab pos="1373188" algn="l"/>
                <a:tab pos="1882775" algn="l"/>
                <a:tab pos="2454275" algn="l"/>
              </a:tabLst>
            </a:pPr>
            <a:endParaRPr lang="en-US" sz="2000"/>
          </a:p>
          <a:p>
            <a:pPr>
              <a:buFont typeface="Times" charset="0"/>
              <a:buNone/>
              <a:tabLst>
                <a:tab pos="454025" algn="l"/>
                <a:tab pos="920750" algn="l"/>
                <a:tab pos="1373188" algn="l"/>
                <a:tab pos="1882775" algn="l"/>
                <a:tab pos="2454275" algn="l"/>
              </a:tabLst>
            </a:pPr>
            <a:r>
              <a:rPr lang="en-US" sz="2000"/>
              <a:t>--	Px values?</a:t>
            </a:r>
          </a:p>
          <a:p>
            <a:pPr>
              <a:buFont typeface="Times" charset="0"/>
              <a:buNone/>
              <a:tabLst>
                <a:tab pos="454025" algn="l"/>
                <a:tab pos="920750" algn="l"/>
                <a:tab pos="1373188" algn="l"/>
                <a:tab pos="1882775" algn="l"/>
                <a:tab pos="2454275" algn="l"/>
              </a:tabLst>
            </a:pPr>
            <a:endParaRPr lang="en-US" sz="2000"/>
          </a:p>
          <a:p>
            <a:pPr>
              <a:buFont typeface="Times" charset="0"/>
              <a:buNone/>
              <a:tabLst>
                <a:tab pos="454025" algn="l"/>
                <a:tab pos="920750" algn="l"/>
                <a:tab pos="1373188" algn="l"/>
                <a:tab pos="1882775" algn="l"/>
                <a:tab pos="2454275" algn="l"/>
              </a:tabLst>
            </a:pPr>
            <a:r>
              <a:rPr lang="en-US" sz="2000"/>
              <a:t>--	Fx values?</a:t>
            </a:r>
          </a:p>
          <a:p>
            <a:pPr>
              <a:buFont typeface="Times" charset="0"/>
              <a:buNone/>
              <a:tabLst>
                <a:tab pos="454025" algn="l"/>
                <a:tab pos="920750" algn="l"/>
                <a:tab pos="1373188" algn="l"/>
                <a:tab pos="1882775" algn="l"/>
                <a:tab pos="2454275" algn="l"/>
              </a:tabLst>
            </a:pPr>
            <a:endParaRPr lang="en-US" sz="2000"/>
          </a:p>
          <a:p>
            <a:pPr>
              <a:buFont typeface="Times" charset="0"/>
              <a:buNone/>
              <a:tabLst>
                <a:tab pos="454025" algn="l"/>
                <a:tab pos="920750" algn="l"/>
                <a:tab pos="1373188" algn="l"/>
                <a:tab pos="1882775" algn="l"/>
                <a:tab pos="2454275" algn="l"/>
              </a:tabLst>
            </a:pPr>
            <a:r>
              <a:rPr lang="en-US" sz="2000"/>
              <a:t>--	lambda?</a:t>
            </a:r>
          </a:p>
          <a:p>
            <a:pPr>
              <a:buFont typeface="Times" charset="0"/>
              <a:buNone/>
              <a:tabLst>
                <a:tab pos="454025" algn="l"/>
                <a:tab pos="920750" algn="l"/>
                <a:tab pos="1373188" algn="l"/>
                <a:tab pos="1882775" algn="l"/>
                <a:tab pos="2454275" algn="l"/>
              </a:tabLst>
            </a:pPr>
            <a:endParaRPr lang="en-US" sz="2000"/>
          </a:p>
        </p:txBody>
      </p:sp>
      <p:pic>
        <p:nvPicPr>
          <p:cNvPr id="34819" name="Picture 3" descr="emperor_goos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057400"/>
            <a:ext cx="251460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rot="19678463">
            <a:off x="576486" y="2648143"/>
            <a:ext cx="7979769" cy="1015663"/>
          </a:xfrm>
          <a:prstGeom prst="rect">
            <a:avLst/>
          </a:prstGeom>
          <a:noFill/>
        </p:spPr>
        <p:txBody>
          <a:bodyPr wrap="none" rtlCol="0">
            <a:spAutoFit/>
          </a:bodyPr>
          <a:lstStyle/>
          <a:p>
            <a:r>
              <a:rPr lang="en-US" sz="6000" dirty="0" smtClean="0">
                <a:solidFill>
                  <a:srgbClr val="FF0000"/>
                </a:solidFill>
              </a:rPr>
              <a:t>NOT ON FIRST EXAM</a:t>
            </a:r>
            <a:endParaRPr lang="en-US" sz="6000" dirty="0">
              <a:solidFill>
                <a:srgbClr val="FF0000"/>
              </a:solidFill>
            </a:endParaRPr>
          </a:p>
        </p:txBody>
      </p:sp>
    </p:spTree>
    <p:extLst>
      <p:ext uri="{BB962C8B-B14F-4D97-AF65-F5344CB8AC3E}">
        <p14:creationId xmlns:p14="http://schemas.microsoft.com/office/powerpoint/2010/main" val="22046387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p:cNvSpPr txBox="1">
            <a:spLocks noChangeArrowheads="1"/>
          </p:cNvSpPr>
          <p:nvPr/>
        </p:nvSpPr>
        <p:spPr bwMode="auto">
          <a:xfrm>
            <a:off x="381000" y="609600"/>
            <a:ext cx="6096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The survival of hatchlings is low (0.136), but the survival from then on is relatively high (0.893).  The fertility of 2-year birds is OK (0.639), but gets a little better for older birds (0.894).  </a:t>
            </a:r>
          </a:p>
          <a:p>
            <a:endParaRPr lang="en-US" sz="2000" dirty="0">
              <a:solidFill>
                <a:srgbClr val="FF0000"/>
              </a:solidFill>
            </a:endParaRPr>
          </a:p>
        </p:txBody>
      </p:sp>
      <p:pic>
        <p:nvPicPr>
          <p:cNvPr id="36865"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ChangeArrowheads="1"/>
          </p:cNvSpPr>
          <p:nvPr/>
        </p:nvSpPr>
        <p:spPr bwMode="auto">
          <a:xfrm>
            <a:off x="533400" y="2133600"/>
            <a:ext cx="830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dirty="0"/>
              <a:t>Here is the </a:t>
            </a:r>
            <a:r>
              <a:rPr lang="en-US" sz="2000" dirty="0" err="1"/>
              <a:t>Lefkovitch</a:t>
            </a:r>
            <a:r>
              <a:rPr lang="en-US" sz="2000" dirty="0"/>
              <a:t> (stage-based) matrix. </a:t>
            </a:r>
          </a:p>
        </p:txBody>
      </p:sp>
      <p:pic>
        <p:nvPicPr>
          <p:cNvPr id="36867" name="Picture 3" descr="emperor_goos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81000"/>
            <a:ext cx="18335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355075936"/>
              </p:ext>
            </p:extLst>
          </p:nvPr>
        </p:nvGraphicFramePr>
        <p:xfrm>
          <a:off x="533400" y="2717800"/>
          <a:ext cx="6553200" cy="3149600"/>
        </p:xfrm>
        <a:graphic>
          <a:graphicData uri="http://schemas.openxmlformats.org/drawingml/2006/table">
            <a:tbl>
              <a:tblPr/>
              <a:tblGrid>
                <a:gridCol w="409575"/>
                <a:gridCol w="1658938"/>
                <a:gridCol w="1495425"/>
                <a:gridCol w="1493837"/>
                <a:gridCol w="1495425"/>
              </a:tblGrid>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6921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0</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0.571</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(0.64 x 0.89)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0.798</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(0.89 x 0.89)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r>
              <a:tr h="6921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0.136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r h="6921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0.893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r>
              <a:tr h="6921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0.893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Arial" charset="0"/>
                          <a:ea typeface="ＭＳ Ｐゴシック" charset="0"/>
                          <a:cs typeface="ＭＳ Ｐゴシック" charset="0"/>
                        </a:rPr>
                        <a:t>0.893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bl>
          </a:graphicData>
        </a:graphic>
      </p:graphicFrame>
      <p:sp>
        <p:nvSpPr>
          <p:cNvPr id="36916" name="TextBox 5"/>
          <p:cNvSpPr txBox="1">
            <a:spLocks noChangeArrowheads="1"/>
          </p:cNvSpPr>
          <p:nvPr/>
        </p:nvSpPr>
        <p:spPr bwMode="auto">
          <a:xfrm>
            <a:off x="1320800" y="5943600"/>
            <a:ext cx="5608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And, if we take the eigenvalue, lambda = 0.989.</a:t>
            </a:r>
          </a:p>
          <a:p>
            <a:r>
              <a:rPr lang="en-US" sz="2000" dirty="0">
                <a:solidFill>
                  <a:srgbClr val="FF0000"/>
                </a:solidFill>
              </a:rPr>
              <a:t>Is our population growing or declining?</a:t>
            </a:r>
          </a:p>
        </p:txBody>
      </p:sp>
      <p:sp>
        <p:nvSpPr>
          <p:cNvPr id="9" name="TextBox 8"/>
          <p:cNvSpPr txBox="1"/>
          <p:nvPr/>
        </p:nvSpPr>
        <p:spPr>
          <a:xfrm rot="19678463">
            <a:off x="576486" y="2648143"/>
            <a:ext cx="7979769" cy="1015663"/>
          </a:xfrm>
          <a:prstGeom prst="rect">
            <a:avLst/>
          </a:prstGeom>
          <a:noFill/>
        </p:spPr>
        <p:txBody>
          <a:bodyPr wrap="none" rtlCol="0">
            <a:spAutoFit/>
          </a:bodyPr>
          <a:lstStyle/>
          <a:p>
            <a:r>
              <a:rPr lang="en-US" sz="6000" dirty="0" smtClean="0">
                <a:solidFill>
                  <a:srgbClr val="FF0000"/>
                </a:solidFill>
              </a:rPr>
              <a:t>NOT ON FIRST EXAM</a:t>
            </a:r>
            <a:endParaRPr lang="en-US" sz="6000" dirty="0">
              <a:solidFill>
                <a:srgbClr val="FF0000"/>
              </a:solidFill>
            </a:endParaRPr>
          </a:p>
        </p:txBody>
      </p:sp>
    </p:spTree>
    <p:extLst>
      <p:ext uri="{BB962C8B-B14F-4D97-AF65-F5344CB8AC3E}">
        <p14:creationId xmlns:p14="http://schemas.microsoft.com/office/powerpoint/2010/main" val="19798178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685800" y="973138"/>
            <a:ext cx="7848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dirty="0" smtClean="0"/>
              <a:t>II</a:t>
            </a:r>
            <a:r>
              <a:rPr lang="en-US" sz="2000" dirty="0"/>
              <a:t>.	Tools for Ecology</a:t>
            </a:r>
          </a:p>
          <a:p>
            <a:pPr>
              <a:buFont typeface="Times" charset="0"/>
              <a:buNone/>
              <a:tabLst>
                <a:tab pos="454025" algn="l"/>
                <a:tab pos="920750" algn="l"/>
                <a:tab pos="1373188" algn="l"/>
                <a:tab pos="1882775" algn="l"/>
                <a:tab pos="2454275" algn="l"/>
              </a:tabLst>
            </a:pPr>
            <a:r>
              <a:rPr lang="en-US" sz="2000" dirty="0"/>
              <a:t>	A.	Population demography:  describing populations.</a:t>
            </a:r>
          </a:p>
          <a:p>
            <a:pPr>
              <a:buFont typeface="Times" charset="0"/>
              <a:buNone/>
              <a:tabLst>
                <a:tab pos="454025" algn="l"/>
                <a:tab pos="920750" algn="l"/>
                <a:tab pos="1373188" algn="l"/>
                <a:tab pos="1882775" algn="l"/>
                <a:tab pos="2454275" algn="l"/>
              </a:tabLst>
            </a:pPr>
            <a:r>
              <a:rPr lang="en-US" sz="2000" dirty="0"/>
              <a:t>		1. 	Definitions</a:t>
            </a:r>
          </a:p>
          <a:p>
            <a:pPr>
              <a:buFont typeface="Times" charset="0"/>
              <a:buNone/>
              <a:tabLst>
                <a:tab pos="454025" algn="l"/>
                <a:tab pos="920750" algn="l"/>
                <a:tab pos="1373188" algn="l"/>
                <a:tab pos="1882775" algn="l"/>
                <a:tab pos="2454275" algn="l"/>
              </a:tabLst>
            </a:pPr>
            <a:r>
              <a:rPr lang="en-US" sz="2000" dirty="0"/>
              <a:t>		2.	Demography</a:t>
            </a:r>
          </a:p>
          <a:p>
            <a:pPr>
              <a:buFont typeface="Times" charset="0"/>
              <a:buNone/>
              <a:tabLst>
                <a:tab pos="454025" algn="l"/>
                <a:tab pos="920750" algn="l"/>
                <a:tab pos="1373188" algn="l"/>
                <a:tab pos="1882775" algn="l"/>
                <a:tab pos="2454275" algn="l"/>
              </a:tabLst>
            </a:pPr>
            <a:r>
              <a:rPr lang="en-US" sz="2000" dirty="0"/>
              <a:t>			a.	distribution, dispersion, and density</a:t>
            </a:r>
          </a:p>
          <a:p>
            <a:pPr>
              <a:buFont typeface="Times" charset="0"/>
              <a:buNone/>
              <a:tabLst>
                <a:tab pos="454025" algn="l"/>
                <a:tab pos="920750" algn="l"/>
                <a:tab pos="1373188" algn="l"/>
                <a:tab pos="1882775" algn="l"/>
                <a:tab pos="2454275" algn="l"/>
              </a:tabLst>
            </a:pPr>
            <a:r>
              <a:rPr lang="en-US" sz="2000" dirty="0"/>
              <a:t>			b.	gender and age</a:t>
            </a:r>
          </a:p>
          <a:p>
            <a:pPr>
              <a:buFont typeface="Times" charset="0"/>
              <a:buNone/>
              <a:tabLst>
                <a:tab pos="454025" algn="l"/>
                <a:tab pos="920750" algn="l"/>
                <a:tab pos="1373188" algn="l"/>
                <a:tab pos="1882775" algn="l"/>
                <a:tab pos="2454275" algn="l"/>
              </a:tabLst>
            </a:pPr>
            <a:r>
              <a:rPr lang="en-US" sz="2000" dirty="0">
                <a:solidFill>
                  <a:srgbClr val="000000"/>
                </a:solidFill>
              </a:rPr>
              <a:t>			c.	population growth</a:t>
            </a:r>
          </a:p>
          <a:p>
            <a:pPr>
              <a:buFont typeface="Times" charset="0"/>
              <a:buNone/>
              <a:tabLst>
                <a:tab pos="454025" algn="l"/>
                <a:tab pos="920750" algn="l"/>
                <a:tab pos="1373188" algn="l"/>
                <a:tab pos="1882775" algn="l"/>
                <a:tab pos="2454275" algn="l"/>
              </a:tabLst>
            </a:pPr>
            <a:r>
              <a:rPr lang="en-US" sz="2000" dirty="0"/>
              <a:t>			d.	life tables (birth and death of age classes)</a:t>
            </a:r>
          </a:p>
          <a:p>
            <a:pPr>
              <a:buFont typeface="Times" charset="0"/>
              <a:buNone/>
              <a:tabLst>
                <a:tab pos="454025" algn="l"/>
                <a:tab pos="920750" algn="l"/>
                <a:tab pos="1373188" algn="l"/>
                <a:tab pos="1882775" algn="l"/>
                <a:tab pos="2454275" algn="l"/>
              </a:tabLst>
            </a:pPr>
            <a:r>
              <a:rPr lang="en-US" sz="2000" dirty="0">
                <a:solidFill>
                  <a:srgbClr val="FF0000"/>
                </a:solidFill>
              </a:rPr>
              <a:t>				</a:t>
            </a:r>
            <a:r>
              <a:rPr lang="en-US" sz="2000" dirty="0"/>
              <a:t>1)  	age groups - x </a:t>
            </a:r>
          </a:p>
          <a:p>
            <a:pPr>
              <a:buFont typeface="Times" charset="0"/>
              <a:buNone/>
              <a:tabLst>
                <a:tab pos="454025" algn="l"/>
                <a:tab pos="920750" algn="l"/>
                <a:tab pos="1373188" algn="l"/>
                <a:tab pos="1882775" algn="l"/>
                <a:tab pos="2454275" algn="l"/>
              </a:tabLst>
            </a:pPr>
            <a:r>
              <a:rPr lang="en-US" sz="2000" dirty="0"/>
              <a:t>				2)  	survivorship (opposite of death rate)</a:t>
            </a:r>
          </a:p>
          <a:p>
            <a:pPr>
              <a:buFont typeface="Times" charset="0"/>
              <a:buNone/>
              <a:tabLst>
                <a:tab pos="454025" algn="l"/>
                <a:tab pos="920750" algn="l"/>
                <a:tab pos="1373188" algn="l"/>
                <a:tab pos="1882775" algn="l"/>
                <a:tab pos="2454275" algn="l"/>
              </a:tabLst>
            </a:pPr>
            <a:r>
              <a:rPr lang="en-US" sz="2000" dirty="0"/>
              <a:t>				3)  	m</a:t>
            </a:r>
            <a:r>
              <a:rPr lang="en-US" sz="2000" baseline="-25000" dirty="0"/>
              <a:t>x</a:t>
            </a:r>
            <a:r>
              <a:rPr lang="en-US" sz="2000" dirty="0"/>
              <a:t>, average births per individual age x.</a:t>
            </a:r>
          </a:p>
          <a:p>
            <a:pPr>
              <a:buFont typeface="Times" charset="0"/>
              <a:buNone/>
              <a:tabLst>
                <a:tab pos="454025" algn="l"/>
                <a:tab pos="920750" algn="l"/>
                <a:tab pos="1373188" algn="l"/>
                <a:tab pos="1882775" algn="l"/>
                <a:tab pos="2454275" algn="l"/>
              </a:tabLst>
            </a:pPr>
            <a:r>
              <a:rPr lang="en-US" sz="2000" dirty="0"/>
              <a:t>				4)  	</a:t>
            </a:r>
            <a:r>
              <a:rPr lang="en-US" sz="2000" dirty="0" err="1"/>
              <a:t>l</a:t>
            </a:r>
            <a:r>
              <a:rPr lang="en-US" sz="2000" baseline="-25000" dirty="0" err="1"/>
              <a:t>x</a:t>
            </a:r>
            <a:r>
              <a:rPr lang="en-US" sz="2000" dirty="0" err="1"/>
              <a:t>m</a:t>
            </a:r>
            <a:r>
              <a:rPr lang="en-US" sz="2000" baseline="-25000" dirty="0" err="1"/>
              <a:t>x</a:t>
            </a:r>
            <a:endParaRPr lang="en-US" sz="2000" baseline="-25000" dirty="0"/>
          </a:p>
          <a:p>
            <a:pPr>
              <a:tabLst>
                <a:tab pos="454025" algn="l"/>
                <a:tab pos="920750" algn="l"/>
                <a:tab pos="1373188" algn="l"/>
                <a:tab pos="1882775" algn="l"/>
                <a:tab pos="2454275" algn="l"/>
              </a:tabLst>
            </a:pPr>
            <a:r>
              <a:rPr lang="en-US" sz="2000" dirty="0">
                <a:solidFill>
                  <a:srgbClr val="FF0000"/>
                </a:solidFill>
              </a:rPr>
              <a:t>		</a:t>
            </a:r>
            <a:r>
              <a:rPr lang="en-US" sz="2000" dirty="0">
                <a:solidFill>
                  <a:srgbClr val="000000"/>
                </a:solidFill>
              </a:rPr>
              <a:t>		5)	R</a:t>
            </a:r>
            <a:r>
              <a:rPr lang="en-US" sz="2000" baseline="-25000" dirty="0">
                <a:solidFill>
                  <a:srgbClr val="000000"/>
                </a:solidFill>
              </a:rPr>
              <a:t>0</a:t>
            </a:r>
            <a:r>
              <a:rPr lang="en-US" sz="2000" dirty="0">
                <a:solidFill>
                  <a:srgbClr val="000000"/>
                </a:solidFill>
              </a:rPr>
              <a:t> and G</a:t>
            </a:r>
            <a:endParaRPr lang="en-US" sz="2000" dirty="0"/>
          </a:p>
          <a:p>
            <a:pPr>
              <a:buFont typeface="Times" charset="0"/>
              <a:buNone/>
              <a:tabLst>
                <a:tab pos="454025" algn="l"/>
                <a:tab pos="920750" algn="l"/>
                <a:tab pos="1373188" algn="l"/>
                <a:tab pos="1882775" algn="l"/>
                <a:tab pos="2454275" algn="l"/>
              </a:tabLst>
            </a:pPr>
            <a:r>
              <a:rPr lang="en-US" sz="2000" dirty="0">
                <a:solidFill>
                  <a:srgbClr val="FF0000"/>
                </a:solidFill>
              </a:rPr>
              <a:t>			e.	projecting population growth from life tables</a:t>
            </a:r>
          </a:p>
        </p:txBody>
      </p:sp>
      <p:pic>
        <p:nvPicPr>
          <p:cNvPr id="22530"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699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3" descr="emperor_goos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85800"/>
            <a:ext cx="18335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762000" y="663575"/>
          <a:ext cx="5029200" cy="2308224"/>
        </p:xfrm>
        <a:graphic>
          <a:graphicData uri="http://schemas.openxmlformats.org/drawingml/2006/table">
            <a:tbl>
              <a:tblPr/>
              <a:tblGrid>
                <a:gridCol w="314325"/>
                <a:gridCol w="1273175"/>
                <a:gridCol w="1147763"/>
                <a:gridCol w="1146175"/>
                <a:gridCol w="1147762"/>
              </a:tblGrid>
              <a:tr h="36573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0</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1</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2</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3</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48562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0.571</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0.798</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r>
              <a:tr h="48562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1</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Arial" charset="0"/>
                          <a:ea typeface="ＭＳ Ｐゴシック" charset="0"/>
                          <a:cs typeface="ＭＳ Ｐゴシック" charset="0"/>
                        </a:rPr>
                        <a:t>0.136</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r h="48562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2</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0.893</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r>
              <a:tr h="48562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3</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0.893</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0.893</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bl>
          </a:graphicData>
        </a:graphic>
      </p:graphicFrame>
      <p:sp>
        <p:nvSpPr>
          <p:cNvPr id="38963" name="TextBox 5"/>
          <p:cNvSpPr txBox="1">
            <a:spLocks noChangeArrowheads="1"/>
          </p:cNvSpPr>
          <p:nvPr/>
        </p:nvSpPr>
        <p:spPr bwMode="auto">
          <a:xfrm>
            <a:off x="838200" y="3429000"/>
            <a:ext cx="3810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Now, if we just take the survival of first year birds, what would be the effect of increasing this number on lambda, the population growth rate?</a:t>
            </a:r>
          </a:p>
          <a:p>
            <a:endParaRPr lang="en-US" sz="2000"/>
          </a:p>
          <a:p>
            <a:r>
              <a:rPr lang="en-US" sz="2000"/>
              <a:t>Well, the population growth rate increases . . . some.</a:t>
            </a:r>
          </a:p>
        </p:txBody>
      </p:sp>
      <p:pic>
        <p:nvPicPr>
          <p:cNvPr id="38964" name="Picture 7" descr="04-13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217863"/>
            <a:ext cx="3657600" cy="364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rot="19678463">
            <a:off x="576486" y="2648143"/>
            <a:ext cx="7979769" cy="1015663"/>
          </a:xfrm>
          <a:prstGeom prst="rect">
            <a:avLst/>
          </a:prstGeom>
          <a:noFill/>
        </p:spPr>
        <p:txBody>
          <a:bodyPr wrap="none" rtlCol="0">
            <a:spAutoFit/>
          </a:bodyPr>
          <a:lstStyle/>
          <a:p>
            <a:r>
              <a:rPr lang="en-US" sz="6000" dirty="0" smtClean="0">
                <a:solidFill>
                  <a:srgbClr val="FF0000"/>
                </a:solidFill>
              </a:rPr>
              <a:t>NOT ON FIRST EXAM</a:t>
            </a:r>
            <a:endParaRPr lang="en-US" sz="6000" dirty="0">
              <a:solidFill>
                <a:srgbClr val="FF0000"/>
              </a:solidFill>
            </a:endParaRPr>
          </a:p>
        </p:txBody>
      </p:sp>
    </p:spTree>
    <p:extLst>
      <p:ext uri="{BB962C8B-B14F-4D97-AF65-F5344CB8AC3E}">
        <p14:creationId xmlns:p14="http://schemas.microsoft.com/office/powerpoint/2010/main" val="38882870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Picture 3" descr="emperor_goos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85800"/>
            <a:ext cx="18335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762000" y="663575"/>
          <a:ext cx="5029200" cy="2308224"/>
        </p:xfrm>
        <a:graphic>
          <a:graphicData uri="http://schemas.openxmlformats.org/drawingml/2006/table">
            <a:tbl>
              <a:tblPr/>
              <a:tblGrid>
                <a:gridCol w="314325"/>
                <a:gridCol w="1273175"/>
                <a:gridCol w="1147763"/>
                <a:gridCol w="1146175"/>
                <a:gridCol w="1147762"/>
              </a:tblGrid>
              <a:tr h="36573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0</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1</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2</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3</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48562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Arial" charset="0"/>
                          <a:ea typeface="ＭＳ Ｐゴシック" charset="0"/>
                          <a:cs typeface="ＭＳ Ｐゴシック" charset="0"/>
                        </a:rPr>
                        <a:t>0.571</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Arial" charset="0"/>
                          <a:ea typeface="ＭＳ Ｐゴシック" charset="0"/>
                          <a:cs typeface="ＭＳ Ｐゴシック" charset="0"/>
                        </a:rPr>
                        <a:t>0.798</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r>
              <a:tr h="48562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1</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Arial" charset="0"/>
                          <a:ea typeface="ＭＳ Ｐゴシック" charset="0"/>
                          <a:cs typeface="ＭＳ Ｐゴシック" charset="0"/>
                        </a:rPr>
                        <a:t>0.136</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r h="48562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2</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Arial" charset="0"/>
                          <a:ea typeface="ＭＳ Ｐゴシック" charset="0"/>
                          <a:cs typeface="ＭＳ Ｐゴシック" charset="0"/>
                        </a:rPr>
                        <a:t>0.893</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r>
              <a:tr h="48562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3</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0.893</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0.893</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bl>
          </a:graphicData>
        </a:graphic>
      </p:graphicFrame>
      <p:pic>
        <p:nvPicPr>
          <p:cNvPr id="41011" name="Picture 6" descr="04-1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048000"/>
            <a:ext cx="71628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2" name="TextBox 8"/>
          <p:cNvSpPr txBox="1">
            <a:spLocks noChangeArrowheads="1"/>
          </p:cNvSpPr>
          <p:nvPr/>
        </p:nvSpPr>
        <p:spPr bwMode="auto">
          <a:xfrm>
            <a:off x="152400" y="3352800"/>
            <a:ext cx="2057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Here we have varied all the values in the table and then refigured </a:t>
            </a:r>
            <a:r>
              <a:rPr lang="en-US" sz="2000">
                <a:latin typeface="Symbol" charset="0"/>
                <a:cs typeface="Symbol" charset="0"/>
              </a:rPr>
              <a:t>l</a:t>
            </a:r>
            <a:r>
              <a:rPr lang="en-US" sz="2000">
                <a:cs typeface="Symbol" charset="0"/>
              </a:rPr>
              <a:t>.</a:t>
            </a:r>
          </a:p>
          <a:p>
            <a:endParaRPr lang="en-US" sz="2000">
              <a:cs typeface="Symbol" charset="0"/>
            </a:endParaRPr>
          </a:p>
          <a:p>
            <a:r>
              <a:rPr lang="en-US" sz="2000">
                <a:cs typeface="Symbol" charset="0"/>
              </a:rPr>
              <a:t>Survival of the adults produces the greatest change, by far.</a:t>
            </a:r>
          </a:p>
        </p:txBody>
      </p:sp>
      <p:sp>
        <p:nvSpPr>
          <p:cNvPr id="2" name="TextBox 1"/>
          <p:cNvSpPr txBox="1"/>
          <p:nvPr/>
        </p:nvSpPr>
        <p:spPr>
          <a:xfrm>
            <a:off x="4800600" y="3124200"/>
            <a:ext cx="1464764" cy="307777"/>
          </a:xfrm>
          <a:prstGeom prst="rect">
            <a:avLst/>
          </a:prstGeom>
          <a:noFill/>
        </p:spPr>
        <p:txBody>
          <a:bodyPr wrap="none" rtlCol="0">
            <a:spAutoFit/>
          </a:bodyPr>
          <a:lstStyle/>
          <a:p>
            <a:r>
              <a:rPr lang="en-US" sz="1400" dirty="0"/>
              <a:t>j</a:t>
            </a:r>
            <a:r>
              <a:rPr lang="en-US" sz="1400" dirty="0" smtClean="0"/>
              <a:t>uvenile survival</a:t>
            </a:r>
            <a:endParaRPr lang="en-US" sz="1400" dirty="0"/>
          </a:p>
        </p:txBody>
      </p:sp>
      <p:sp>
        <p:nvSpPr>
          <p:cNvPr id="8" name="TextBox 7"/>
          <p:cNvSpPr txBox="1"/>
          <p:nvPr/>
        </p:nvSpPr>
        <p:spPr>
          <a:xfrm>
            <a:off x="7543800" y="3581400"/>
            <a:ext cx="1159292" cy="307777"/>
          </a:xfrm>
          <a:prstGeom prst="rect">
            <a:avLst/>
          </a:prstGeom>
          <a:noFill/>
        </p:spPr>
        <p:txBody>
          <a:bodyPr wrap="none" rtlCol="0">
            <a:spAutoFit/>
          </a:bodyPr>
          <a:lstStyle/>
          <a:p>
            <a:r>
              <a:rPr lang="en-US" sz="1400" dirty="0"/>
              <a:t>a</a:t>
            </a:r>
            <a:r>
              <a:rPr lang="en-US" sz="1400" dirty="0" smtClean="0"/>
              <a:t>dult fertility</a:t>
            </a:r>
            <a:endParaRPr lang="en-US" sz="1400" dirty="0"/>
          </a:p>
        </p:txBody>
      </p:sp>
      <p:sp>
        <p:nvSpPr>
          <p:cNvPr id="9" name="TextBox 8"/>
          <p:cNvSpPr txBox="1"/>
          <p:nvPr/>
        </p:nvSpPr>
        <p:spPr>
          <a:xfrm>
            <a:off x="3429000" y="5410200"/>
            <a:ext cx="1232429" cy="307777"/>
          </a:xfrm>
          <a:prstGeom prst="rect">
            <a:avLst/>
          </a:prstGeom>
          <a:noFill/>
        </p:spPr>
        <p:txBody>
          <a:bodyPr wrap="none" rtlCol="0">
            <a:spAutoFit/>
          </a:bodyPr>
          <a:lstStyle/>
          <a:p>
            <a:r>
              <a:rPr lang="en-US" sz="1400" dirty="0"/>
              <a:t>a</a:t>
            </a:r>
            <a:r>
              <a:rPr lang="en-US" sz="1400" dirty="0" smtClean="0"/>
              <a:t>dult survival</a:t>
            </a:r>
            <a:endParaRPr lang="en-US" sz="1400" dirty="0"/>
          </a:p>
        </p:txBody>
      </p:sp>
      <p:sp>
        <p:nvSpPr>
          <p:cNvPr id="10" name="TextBox 9"/>
          <p:cNvSpPr txBox="1"/>
          <p:nvPr/>
        </p:nvSpPr>
        <p:spPr>
          <a:xfrm>
            <a:off x="7162800" y="4114800"/>
            <a:ext cx="1159292" cy="307777"/>
          </a:xfrm>
          <a:prstGeom prst="rect">
            <a:avLst/>
          </a:prstGeom>
          <a:noFill/>
        </p:spPr>
        <p:txBody>
          <a:bodyPr wrap="none" rtlCol="0">
            <a:spAutoFit/>
          </a:bodyPr>
          <a:lstStyle/>
          <a:p>
            <a:r>
              <a:rPr lang="en-US" sz="1400" dirty="0"/>
              <a:t>e</a:t>
            </a:r>
            <a:r>
              <a:rPr lang="en-US" sz="1400" dirty="0" smtClean="0"/>
              <a:t>arly fertility</a:t>
            </a:r>
            <a:endParaRPr lang="en-US" sz="1400" dirty="0"/>
          </a:p>
        </p:txBody>
      </p:sp>
      <p:sp>
        <p:nvSpPr>
          <p:cNvPr id="11" name="TextBox 10"/>
          <p:cNvSpPr txBox="1"/>
          <p:nvPr/>
        </p:nvSpPr>
        <p:spPr>
          <a:xfrm rot="19678463">
            <a:off x="576486" y="2648143"/>
            <a:ext cx="7979769" cy="1015663"/>
          </a:xfrm>
          <a:prstGeom prst="rect">
            <a:avLst/>
          </a:prstGeom>
          <a:noFill/>
        </p:spPr>
        <p:txBody>
          <a:bodyPr wrap="none" rtlCol="0">
            <a:spAutoFit/>
          </a:bodyPr>
          <a:lstStyle/>
          <a:p>
            <a:r>
              <a:rPr lang="en-US" sz="6000" dirty="0" smtClean="0">
                <a:solidFill>
                  <a:srgbClr val="FF0000"/>
                </a:solidFill>
              </a:rPr>
              <a:t>NOT ON FIRST EXAM</a:t>
            </a:r>
            <a:endParaRPr lang="en-US" sz="6000" dirty="0">
              <a:solidFill>
                <a:srgbClr val="FF0000"/>
              </a:solidFill>
            </a:endParaRPr>
          </a:p>
        </p:txBody>
      </p:sp>
    </p:spTree>
    <p:extLst>
      <p:ext uri="{BB962C8B-B14F-4D97-AF65-F5344CB8AC3E}">
        <p14:creationId xmlns:p14="http://schemas.microsoft.com/office/powerpoint/2010/main" val="38164863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0" name="Picture 3" descr="emperor_goos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85800"/>
            <a:ext cx="18335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762000" y="663575"/>
          <a:ext cx="5029200" cy="2308224"/>
        </p:xfrm>
        <a:graphic>
          <a:graphicData uri="http://schemas.openxmlformats.org/drawingml/2006/table">
            <a:tbl>
              <a:tblPr/>
              <a:tblGrid>
                <a:gridCol w="314325"/>
                <a:gridCol w="1273175"/>
                <a:gridCol w="1147763"/>
                <a:gridCol w="1146175"/>
                <a:gridCol w="1147762"/>
              </a:tblGrid>
              <a:tr h="36573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0</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1</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2</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3</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48562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Arial" charset="0"/>
                          <a:ea typeface="ＭＳ Ｐゴシック" charset="0"/>
                          <a:cs typeface="ＭＳ Ｐゴシック" charset="0"/>
                        </a:rPr>
                        <a:t>0.571</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Arial" charset="0"/>
                          <a:ea typeface="ＭＳ Ｐゴシック" charset="0"/>
                          <a:cs typeface="ＭＳ Ｐゴシック" charset="0"/>
                        </a:rPr>
                        <a:t>0.798</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r>
              <a:tr h="48562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1</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Arial" charset="0"/>
                          <a:ea typeface="ＭＳ Ｐゴシック" charset="0"/>
                          <a:cs typeface="ＭＳ Ｐゴシック" charset="0"/>
                        </a:rPr>
                        <a:t>0.136</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r h="48562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2</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Arial" charset="0"/>
                          <a:ea typeface="ＭＳ Ｐゴシック" charset="0"/>
                          <a:cs typeface="ＭＳ Ｐゴシック" charset="0"/>
                        </a:rPr>
                        <a:t>0.893</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r>
              <a:tr h="48562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3</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0.893</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0.893</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bl>
          </a:graphicData>
        </a:graphic>
      </p:graphicFrame>
      <p:sp>
        <p:nvSpPr>
          <p:cNvPr id="43059" name="TextBox 8"/>
          <p:cNvSpPr txBox="1">
            <a:spLocks noChangeArrowheads="1"/>
          </p:cNvSpPr>
          <p:nvPr/>
        </p:nvSpPr>
        <p:spPr bwMode="auto">
          <a:xfrm>
            <a:off x="685800" y="3471863"/>
            <a:ext cx="7848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This is one way to do a </a:t>
            </a:r>
            <a:r>
              <a:rPr lang="en-US" sz="2000" u="sng" dirty="0">
                <a:solidFill>
                  <a:srgbClr val="FF0000"/>
                </a:solidFill>
              </a:rPr>
              <a:t>sensitivity analysis</a:t>
            </a:r>
            <a:r>
              <a:rPr lang="en-US" sz="2000" dirty="0"/>
              <a:t>, which in this case uses the slopes of these lines as a measure of the sensitivity of the matrix values to any change.  These can be very useful for managers or conservation biologists to make decisions about how to deal with either helping rare species or, perhaps, eliminating invasive species.  They are also useful to </a:t>
            </a:r>
            <a:r>
              <a:rPr lang="en-US" sz="2000" dirty="0" smtClean="0"/>
              <a:t>ecologists </a:t>
            </a:r>
            <a:r>
              <a:rPr lang="en-US" sz="2000" dirty="0"/>
              <a:t>for understanding where species occur and </a:t>
            </a:r>
            <a:r>
              <a:rPr lang="en-US" sz="2000" dirty="0" smtClean="0"/>
              <a:t>for </a:t>
            </a:r>
            <a:r>
              <a:rPr lang="en-US" sz="2000" dirty="0"/>
              <a:t>evolutionary </a:t>
            </a:r>
            <a:r>
              <a:rPr lang="en-US" sz="2000" dirty="0" smtClean="0"/>
              <a:t>biologists to understand why different traits have evolved. </a:t>
            </a:r>
          </a:p>
        </p:txBody>
      </p:sp>
      <p:sp>
        <p:nvSpPr>
          <p:cNvPr id="6" name="TextBox 5"/>
          <p:cNvSpPr txBox="1"/>
          <p:nvPr/>
        </p:nvSpPr>
        <p:spPr>
          <a:xfrm rot="19678463">
            <a:off x="576486" y="2648143"/>
            <a:ext cx="7979769" cy="1015663"/>
          </a:xfrm>
          <a:prstGeom prst="rect">
            <a:avLst/>
          </a:prstGeom>
          <a:noFill/>
        </p:spPr>
        <p:txBody>
          <a:bodyPr wrap="none" rtlCol="0">
            <a:spAutoFit/>
          </a:bodyPr>
          <a:lstStyle/>
          <a:p>
            <a:r>
              <a:rPr lang="en-US" sz="6000" dirty="0" smtClean="0">
                <a:solidFill>
                  <a:srgbClr val="FF0000"/>
                </a:solidFill>
              </a:rPr>
              <a:t>NOT ON FIRST EXAM</a:t>
            </a:r>
            <a:endParaRPr lang="en-US" sz="6000" dirty="0">
              <a:solidFill>
                <a:srgbClr val="FF0000"/>
              </a:solidFill>
            </a:endParaRPr>
          </a:p>
        </p:txBody>
      </p:sp>
    </p:spTree>
    <p:extLst>
      <p:ext uri="{BB962C8B-B14F-4D97-AF65-F5344CB8AC3E}">
        <p14:creationId xmlns:p14="http://schemas.microsoft.com/office/powerpoint/2010/main" val="40982006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649288"/>
            <a:ext cx="558800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6"/>
          <p:cNvSpPr>
            <a:spLocks noChangeArrowheads="1"/>
          </p:cNvSpPr>
          <p:nvPr/>
        </p:nvSpPr>
        <p:spPr bwMode="auto">
          <a:xfrm>
            <a:off x="152400" y="3121025"/>
            <a:ext cx="37338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Crouse, Crowder, and Caswell, used Lefkovitch (stage-based matrices) to understand the population patterns in loggerhead sea turtles.   In particular, they used the matrices to inform management decisions about this endangered species.</a:t>
            </a:r>
          </a:p>
        </p:txBody>
      </p:sp>
      <p:pic>
        <p:nvPicPr>
          <p:cNvPr id="450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0" y="2819400"/>
            <a:ext cx="508000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8"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rot="19678463">
            <a:off x="576486" y="2648143"/>
            <a:ext cx="7979769" cy="1015663"/>
          </a:xfrm>
          <a:prstGeom prst="rect">
            <a:avLst/>
          </a:prstGeom>
          <a:noFill/>
        </p:spPr>
        <p:txBody>
          <a:bodyPr wrap="none" rtlCol="0">
            <a:spAutoFit/>
          </a:bodyPr>
          <a:lstStyle/>
          <a:p>
            <a:r>
              <a:rPr lang="en-US" sz="6000" dirty="0" smtClean="0">
                <a:solidFill>
                  <a:srgbClr val="FF0000"/>
                </a:solidFill>
              </a:rPr>
              <a:t>NOT ON FIRST EXAM</a:t>
            </a:r>
            <a:endParaRPr lang="en-US" sz="6000" dirty="0">
              <a:solidFill>
                <a:srgbClr val="FF0000"/>
              </a:solidFill>
            </a:endParaRPr>
          </a:p>
        </p:txBody>
      </p:sp>
    </p:spTree>
    <p:extLst>
      <p:ext uri="{BB962C8B-B14F-4D97-AF65-F5344CB8AC3E}">
        <p14:creationId xmlns:p14="http://schemas.microsoft.com/office/powerpoint/2010/main" val="202384954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5"/>
          <p:cNvSpPr>
            <a:spLocks noChangeArrowheads="1"/>
          </p:cNvSpPr>
          <p:nvPr/>
        </p:nvSpPr>
        <p:spPr bwMode="auto">
          <a:xfrm>
            <a:off x="4648200" y="925513"/>
            <a:ext cx="41910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2C2525"/>
                </a:solidFill>
              </a:rPr>
              <a:t>Loggerheads have a complex life cycle.  The females nest on beaches in the U.S. Atlantic and Gulf of Mexico beaches. Young turtles crawl out of these nests at hatching and head for the water.  They spend many years hiding out and growing.  Loggerheads reach maturity at approximately 30 to 35 years of age. Adults do not nest every year. The average remigration interval (number of years between successive nesting years) is 2½ to 3 years. During a nesting season, loggerheads in the southeast United States lay between 1 and 7 clutches, but the average is approximately 4. </a:t>
            </a:r>
          </a:p>
        </p:txBody>
      </p:sp>
      <p:pic>
        <p:nvPicPr>
          <p:cNvPr id="460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3725863"/>
            <a:ext cx="3354387"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rot="19678463">
            <a:off x="576486" y="2648143"/>
            <a:ext cx="7979769" cy="1015663"/>
          </a:xfrm>
          <a:prstGeom prst="rect">
            <a:avLst/>
          </a:prstGeom>
          <a:noFill/>
        </p:spPr>
        <p:txBody>
          <a:bodyPr wrap="none" rtlCol="0">
            <a:spAutoFit/>
          </a:bodyPr>
          <a:lstStyle/>
          <a:p>
            <a:r>
              <a:rPr lang="en-US" sz="6000" dirty="0" smtClean="0">
                <a:solidFill>
                  <a:srgbClr val="FF0000"/>
                </a:solidFill>
              </a:rPr>
              <a:t>NOT ON FIRST EXAM</a:t>
            </a:r>
            <a:endParaRPr lang="en-US" sz="6000" dirty="0">
              <a:solidFill>
                <a:srgbClr val="FF0000"/>
              </a:solidFill>
            </a:endParaRPr>
          </a:p>
        </p:txBody>
      </p:sp>
    </p:spTree>
    <p:extLst>
      <p:ext uri="{BB962C8B-B14F-4D97-AF65-F5344CB8AC3E}">
        <p14:creationId xmlns:p14="http://schemas.microsoft.com/office/powerpoint/2010/main" val="37472895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01725"/>
            <a:ext cx="8639175"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818063"/>
            <a:ext cx="815340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8"/>
          <p:cNvSpPr>
            <a:spLocks noChangeArrowheads="1"/>
          </p:cNvSpPr>
          <p:nvPr/>
        </p:nvSpPr>
        <p:spPr bwMode="auto">
          <a:xfrm>
            <a:off x="914400" y="152400"/>
            <a:ext cx="7305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Crouse, et al., divided the life cycle of turtles up into seven stages.  They searched the literature to get estimates of survival and reproduction in each stage.</a:t>
            </a:r>
          </a:p>
        </p:txBody>
      </p:sp>
      <p:sp>
        <p:nvSpPr>
          <p:cNvPr id="47108" name="Rectangle 9"/>
          <p:cNvSpPr>
            <a:spLocks noChangeArrowheads="1"/>
          </p:cNvSpPr>
          <p:nvPr/>
        </p:nvSpPr>
        <p:spPr bwMode="auto">
          <a:xfrm>
            <a:off x="914400" y="3673475"/>
            <a:ext cx="7305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They then used this information to create the standard stage-based matrix with F</a:t>
            </a:r>
            <a:r>
              <a:rPr lang="ja-JP" altLang="en-US" sz="1800"/>
              <a:t>’</a:t>
            </a:r>
            <a:r>
              <a:rPr lang="en-US" altLang="ja-JP" sz="1800"/>
              <a:t>s across the top and P</a:t>
            </a:r>
            <a:r>
              <a:rPr lang="ja-JP" altLang="en-US" sz="1800"/>
              <a:t>’</a:t>
            </a:r>
            <a:r>
              <a:rPr lang="en-US" altLang="ja-JP" sz="1800"/>
              <a:t>s representing transitions in appropriate places within the matrix.</a:t>
            </a:r>
            <a:endParaRPr lang="en-US" sz="1800"/>
          </a:p>
        </p:txBody>
      </p:sp>
      <p:sp>
        <p:nvSpPr>
          <p:cNvPr id="6" name="TextBox 5"/>
          <p:cNvSpPr txBox="1"/>
          <p:nvPr/>
        </p:nvSpPr>
        <p:spPr>
          <a:xfrm rot="19678463">
            <a:off x="576486" y="2648143"/>
            <a:ext cx="7979769" cy="1015663"/>
          </a:xfrm>
          <a:prstGeom prst="rect">
            <a:avLst/>
          </a:prstGeom>
          <a:noFill/>
        </p:spPr>
        <p:txBody>
          <a:bodyPr wrap="none" rtlCol="0">
            <a:spAutoFit/>
          </a:bodyPr>
          <a:lstStyle/>
          <a:p>
            <a:r>
              <a:rPr lang="en-US" sz="6000" dirty="0" smtClean="0">
                <a:solidFill>
                  <a:srgbClr val="FF0000"/>
                </a:solidFill>
              </a:rPr>
              <a:t>NOT ON FIRST EXAM</a:t>
            </a:r>
            <a:endParaRPr lang="en-US" sz="6000" dirty="0">
              <a:solidFill>
                <a:srgbClr val="FF0000"/>
              </a:solidFill>
            </a:endParaRPr>
          </a:p>
        </p:txBody>
      </p:sp>
    </p:spTree>
    <p:extLst>
      <p:ext uri="{BB962C8B-B14F-4D97-AF65-F5344CB8AC3E}">
        <p14:creationId xmlns:p14="http://schemas.microsoft.com/office/powerpoint/2010/main" val="31769640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27100"/>
            <a:ext cx="3251200"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6"/>
          <p:cNvSpPr>
            <a:spLocks noChangeArrowheads="1"/>
          </p:cNvSpPr>
          <p:nvPr/>
        </p:nvSpPr>
        <p:spPr bwMode="auto">
          <a:xfrm>
            <a:off x="4114800" y="927100"/>
            <a:ext cx="46482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Figure 1, Crouse, et al. This uses a different way of doing a sensitivity analysis. </a:t>
            </a:r>
          </a:p>
          <a:p>
            <a:endParaRPr lang="en-US" sz="2000"/>
          </a:p>
          <a:p>
            <a:r>
              <a:rPr lang="en-US" sz="2000"/>
              <a:t>The top graph shows the effects of a 50% decrease in each of the seven stages, either survival or reproduction.</a:t>
            </a:r>
          </a:p>
          <a:p>
            <a:endParaRPr lang="en-US" sz="2000"/>
          </a:p>
          <a:p>
            <a:r>
              <a:rPr lang="en-US" sz="2000"/>
              <a:t>The bottom graph shows  a 50% increase in reproduction or an increase in survival to 100% for each stage.</a:t>
            </a:r>
          </a:p>
          <a:p>
            <a:endParaRPr lang="en-US" sz="2000"/>
          </a:p>
          <a:p>
            <a:r>
              <a:rPr lang="en-US" sz="2000"/>
              <a:t>Both show that juveniles and sub-adults have the strongest responses to these simulated changes. </a:t>
            </a:r>
          </a:p>
        </p:txBody>
      </p:sp>
      <p:pic>
        <p:nvPicPr>
          <p:cNvPr id="48131" name="Picture 7"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rot="19678463">
            <a:off x="576486" y="2648143"/>
            <a:ext cx="7979769" cy="1015663"/>
          </a:xfrm>
          <a:prstGeom prst="rect">
            <a:avLst/>
          </a:prstGeom>
          <a:noFill/>
        </p:spPr>
        <p:txBody>
          <a:bodyPr wrap="none" rtlCol="0">
            <a:spAutoFit/>
          </a:bodyPr>
          <a:lstStyle/>
          <a:p>
            <a:r>
              <a:rPr lang="en-US" sz="6000" dirty="0" smtClean="0">
                <a:solidFill>
                  <a:srgbClr val="FF0000"/>
                </a:solidFill>
              </a:rPr>
              <a:t>NOT ON FIRST EXAM</a:t>
            </a:r>
            <a:endParaRPr lang="en-US" sz="6000" dirty="0">
              <a:solidFill>
                <a:srgbClr val="FF0000"/>
              </a:solidFill>
            </a:endParaRPr>
          </a:p>
        </p:txBody>
      </p:sp>
    </p:spTree>
    <p:extLst>
      <p:ext uri="{BB962C8B-B14F-4D97-AF65-F5344CB8AC3E}">
        <p14:creationId xmlns:p14="http://schemas.microsoft.com/office/powerpoint/2010/main" val="60730820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ChangeArrowheads="1"/>
          </p:cNvSpPr>
          <p:nvPr/>
        </p:nvSpPr>
        <p:spPr bwMode="auto">
          <a:xfrm>
            <a:off x="381000" y="609600"/>
            <a:ext cx="86868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dirty="0">
                <a:latin typeface="Arial"/>
                <a:cs typeface="Arial"/>
              </a:rPr>
              <a:t>II.	Tools for Ecology</a:t>
            </a:r>
          </a:p>
          <a:p>
            <a:pPr>
              <a:buFont typeface="Times" charset="0"/>
              <a:buNone/>
              <a:tabLst>
                <a:tab pos="454025" algn="l"/>
                <a:tab pos="920750" algn="l"/>
                <a:tab pos="1373188" algn="l"/>
                <a:tab pos="1882775" algn="l"/>
                <a:tab pos="2454275" algn="l"/>
              </a:tabLst>
            </a:pPr>
            <a:r>
              <a:rPr lang="en-US" sz="2000" dirty="0">
                <a:latin typeface="Arial"/>
                <a:cs typeface="Arial"/>
              </a:rPr>
              <a:t>	A.	Population demography:  describing populations.</a:t>
            </a:r>
          </a:p>
          <a:p>
            <a:pPr>
              <a:buFont typeface="Times" charset="0"/>
              <a:buNone/>
              <a:tabLst>
                <a:tab pos="454025" algn="l"/>
                <a:tab pos="920750" algn="l"/>
                <a:tab pos="1373188" algn="l"/>
                <a:tab pos="1882775" algn="l"/>
                <a:tab pos="2454275" algn="l"/>
              </a:tabLst>
            </a:pPr>
            <a:r>
              <a:rPr lang="en-US" sz="2000" dirty="0">
                <a:latin typeface="Arial"/>
                <a:cs typeface="Arial"/>
              </a:rPr>
              <a:t>		1. 	Definitions</a:t>
            </a:r>
          </a:p>
          <a:p>
            <a:pPr>
              <a:buFont typeface="Times" charset="0"/>
              <a:buNone/>
              <a:tabLst>
                <a:tab pos="454025" algn="l"/>
                <a:tab pos="920750" algn="l"/>
                <a:tab pos="1373188" algn="l"/>
                <a:tab pos="1882775" algn="l"/>
                <a:tab pos="2454275" algn="l"/>
              </a:tabLst>
            </a:pPr>
            <a:r>
              <a:rPr lang="en-US" sz="2000" dirty="0">
                <a:latin typeface="Arial"/>
                <a:cs typeface="Arial"/>
              </a:rPr>
              <a:t>		2.	Demography</a:t>
            </a:r>
          </a:p>
          <a:p>
            <a:pPr>
              <a:buFont typeface="Times" charset="0"/>
              <a:buNone/>
              <a:tabLst>
                <a:tab pos="454025" algn="l"/>
                <a:tab pos="920750" algn="l"/>
                <a:tab pos="1373188" algn="l"/>
                <a:tab pos="1882775" algn="l"/>
                <a:tab pos="2454275" algn="l"/>
              </a:tabLst>
            </a:pPr>
            <a:r>
              <a:rPr lang="en-US" sz="2000" dirty="0">
                <a:solidFill>
                  <a:srgbClr val="FF0000"/>
                </a:solidFill>
                <a:latin typeface="Arial"/>
                <a:cs typeface="Arial"/>
              </a:rPr>
              <a:t>	</a:t>
            </a:r>
            <a:r>
              <a:rPr lang="en-US" sz="2000" dirty="0" smtClean="0">
                <a:solidFill>
                  <a:srgbClr val="FF0000"/>
                </a:solidFill>
                <a:latin typeface="Arial"/>
                <a:cs typeface="Arial"/>
              </a:rPr>
              <a:t>B.	Demography in the real world</a:t>
            </a:r>
          </a:p>
          <a:p>
            <a:pPr>
              <a:buFont typeface="Arial" charset="0"/>
              <a:buNone/>
              <a:tabLst>
                <a:tab pos="454025" algn="l"/>
                <a:tab pos="920750" algn="l"/>
                <a:tab pos="1373188" algn="l"/>
                <a:tab pos="1882775" algn="l"/>
                <a:tab pos="2454275" algn="l"/>
              </a:tabLst>
            </a:pPr>
            <a:r>
              <a:rPr lang="en-US" sz="2000" dirty="0">
                <a:latin typeface="Arial" charset="0"/>
              </a:rPr>
              <a:t>		</a:t>
            </a:r>
            <a:r>
              <a:rPr lang="en-US" sz="2000" dirty="0" smtClean="0">
                <a:latin typeface="Arial" charset="0"/>
              </a:rPr>
              <a:t>1.</a:t>
            </a:r>
            <a:r>
              <a:rPr lang="en-US" sz="2000" dirty="0">
                <a:latin typeface="Arial" charset="0"/>
              </a:rPr>
              <a:t>	</a:t>
            </a:r>
            <a:r>
              <a:rPr lang="en-US" sz="2000" dirty="0" smtClean="0">
                <a:latin typeface="Arial" charset="0"/>
              </a:rPr>
              <a:t>Experiments testing density dependence</a:t>
            </a:r>
            <a:endParaRPr lang="en-US" sz="2000" dirty="0">
              <a:latin typeface="Arial" charset="0"/>
            </a:endParaRPr>
          </a:p>
          <a:p>
            <a:pPr>
              <a:buFont typeface="Arial" charset="0"/>
              <a:buNone/>
              <a:tabLst>
                <a:tab pos="454025" algn="l"/>
                <a:tab pos="920750" algn="l"/>
                <a:tab pos="1373188" algn="l"/>
                <a:tab pos="1882775" algn="l"/>
                <a:tab pos="2454275" algn="l"/>
              </a:tabLst>
            </a:pPr>
            <a:r>
              <a:rPr lang="en-US" sz="2000" dirty="0">
                <a:latin typeface="Arial" charset="0"/>
              </a:rPr>
              <a:t>			a.	Eisenberg’s </a:t>
            </a:r>
            <a:r>
              <a:rPr lang="en-US" sz="2000" dirty="0" smtClean="0">
                <a:latin typeface="Arial" charset="0"/>
              </a:rPr>
              <a:t>snails</a:t>
            </a:r>
            <a:endParaRPr lang="en-US" sz="2000" dirty="0">
              <a:latin typeface="Arial" charset="0"/>
            </a:endParaRPr>
          </a:p>
          <a:p>
            <a:pPr>
              <a:buFont typeface="Arial" charset="0"/>
              <a:buNone/>
              <a:tabLst>
                <a:tab pos="454025" algn="l"/>
                <a:tab pos="920750" algn="l"/>
                <a:tab pos="1373188" algn="l"/>
                <a:tab pos="1882775" algn="l"/>
                <a:tab pos="2454275" algn="l"/>
              </a:tabLst>
            </a:pPr>
            <a:r>
              <a:rPr lang="en-US" sz="2000" dirty="0">
                <a:latin typeface="Arial" charset="0"/>
              </a:rPr>
              <a:t>			b.	Forester’s fish</a:t>
            </a:r>
          </a:p>
          <a:p>
            <a:pPr>
              <a:buFont typeface="Arial" charset="0"/>
              <a:buNone/>
              <a:tabLst>
                <a:tab pos="454025" algn="l"/>
                <a:tab pos="920750" algn="l"/>
                <a:tab pos="1373188" algn="l"/>
                <a:tab pos="1882775" algn="l"/>
                <a:tab pos="2454275" algn="l"/>
              </a:tabLst>
            </a:pPr>
            <a:r>
              <a:rPr lang="en-US" sz="2000" dirty="0">
                <a:solidFill>
                  <a:srgbClr val="000000"/>
                </a:solidFill>
                <a:latin typeface="Arial" charset="0"/>
              </a:rPr>
              <a:t>		</a:t>
            </a:r>
            <a:r>
              <a:rPr lang="en-US" sz="2000" dirty="0" smtClean="0">
                <a:solidFill>
                  <a:srgbClr val="000000"/>
                </a:solidFill>
                <a:latin typeface="Arial" charset="0"/>
              </a:rPr>
              <a:t>2.</a:t>
            </a:r>
            <a:r>
              <a:rPr lang="en-US" sz="2000" dirty="0">
                <a:solidFill>
                  <a:srgbClr val="000000"/>
                </a:solidFill>
                <a:latin typeface="Arial" charset="0"/>
              </a:rPr>
              <a:t>	Human Population Dynamics</a:t>
            </a:r>
          </a:p>
          <a:p>
            <a:pPr>
              <a:buFont typeface="Times" charset="0"/>
              <a:buNone/>
              <a:tabLst>
                <a:tab pos="454025" algn="l"/>
                <a:tab pos="920750" algn="l"/>
                <a:tab pos="1373188" algn="l"/>
                <a:tab pos="1882775" algn="l"/>
                <a:tab pos="2454275" algn="l"/>
              </a:tabLst>
            </a:pPr>
            <a:endParaRPr lang="en-US" sz="2000" dirty="0" smtClean="0">
              <a:solidFill>
                <a:srgbClr val="FF0000"/>
              </a:solidFill>
              <a:latin typeface="Arial"/>
              <a:cs typeface="Arial"/>
            </a:endParaRPr>
          </a:p>
        </p:txBody>
      </p:sp>
    </p:spTree>
    <p:extLst>
      <p:ext uri="{BB962C8B-B14F-4D97-AF65-F5344CB8AC3E}">
        <p14:creationId xmlns:p14="http://schemas.microsoft.com/office/powerpoint/2010/main" val="306755495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ChangeArrowheads="1"/>
          </p:cNvSpPr>
          <p:nvPr/>
        </p:nvSpPr>
        <p:spPr bwMode="auto">
          <a:xfrm>
            <a:off x="381000" y="609600"/>
            <a:ext cx="86868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dirty="0">
                <a:latin typeface="Arial"/>
                <a:cs typeface="Arial"/>
              </a:rPr>
              <a:t>II.	Tools for Ecology</a:t>
            </a:r>
          </a:p>
          <a:p>
            <a:pPr>
              <a:buFont typeface="Times" charset="0"/>
              <a:buNone/>
              <a:tabLst>
                <a:tab pos="454025" algn="l"/>
                <a:tab pos="920750" algn="l"/>
                <a:tab pos="1373188" algn="l"/>
                <a:tab pos="1882775" algn="l"/>
                <a:tab pos="2454275" algn="l"/>
              </a:tabLst>
            </a:pPr>
            <a:r>
              <a:rPr lang="en-US" sz="2000" dirty="0">
                <a:latin typeface="Arial"/>
                <a:cs typeface="Arial"/>
              </a:rPr>
              <a:t>	A.	Population demography:  describing populations.</a:t>
            </a:r>
          </a:p>
          <a:p>
            <a:pPr>
              <a:buFont typeface="Times" charset="0"/>
              <a:buNone/>
              <a:tabLst>
                <a:tab pos="454025" algn="l"/>
                <a:tab pos="920750" algn="l"/>
                <a:tab pos="1373188" algn="l"/>
                <a:tab pos="1882775" algn="l"/>
                <a:tab pos="2454275" algn="l"/>
              </a:tabLst>
            </a:pPr>
            <a:r>
              <a:rPr lang="en-US" sz="2000" dirty="0">
                <a:latin typeface="Arial"/>
                <a:cs typeface="Arial"/>
              </a:rPr>
              <a:t>		1. 	Definitions</a:t>
            </a:r>
          </a:p>
          <a:p>
            <a:pPr>
              <a:buFont typeface="Times" charset="0"/>
              <a:buNone/>
              <a:tabLst>
                <a:tab pos="454025" algn="l"/>
                <a:tab pos="920750" algn="l"/>
                <a:tab pos="1373188" algn="l"/>
                <a:tab pos="1882775" algn="l"/>
                <a:tab pos="2454275" algn="l"/>
              </a:tabLst>
            </a:pPr>
            <a:r>
              <a:rPr lang="en-US" sz="2000" dirty="0">
                <a:latin typeface="Arial"/>
                <a:cs typeface="Arial"/>
              </a:rPr>
              <a:t>		2.	Demography</a:t>
            </a:r>
          </a:p>
          <a:p>
            <a:pPr>
              <a:buFont typeface="Times" charset="0"/>
              <a:buNone/>
              <a:tabLst>
                <a:tab pos="454025" algn="l"/>
                <a:tab pos="920750" algn="l"/>
                <a:tab pos="1373188" algn="l"/>
                <a:tab pos="1882775" algn="l"/>
                <a:tab pos="2454275" algn="l"/>
              </a:tabLst>
            </a:pPr>
            <a:r>
              <a:rPr lang="en-US" sz="2000" dirty="0">
                <a:solidFill>
                  <a:srgbClr val="FF0000"/>
                </a:solidFill>
                <a:latin typeface="Arial"/>
                <a:cs typeface="Arial"/>
              </a:rPr>
              <a:t>	</a:t>
            </a:r>
            <a:r>
              <a:rPr lang="en-US" sz="2000" dirty="0" smtClean="0">
                <a:solidFill>
                  <a:srgbClr val="FF0000"/>
                </a:solidFill>
                <a:latin typeface="Arial"/>
                <a:cs typeface="Arial"/>
              </a:rPr>
              <a:t>B.	Demography in the real world</a:t>
            </a:r>
          </a:p>
          <a:p>
            <a:pPr>
              <a:buFont typeface="Arial" charset="0"/>
              <a:buNone/>
              <a:tabLst>
                <a:tab pos="454025" algn="l"/>
                <a:tab pos="920750" algn="l"/>
                <a:tab pos="1373188" algn="l"/>
                <a:tab pos="1882775" algn="l"/>
                <a:tab pos="2454275" algn="l"/>
              </a:tabLst>
            </a:pPr>
            <a:r>
              <a:rPr lang="en-US" sz="2000" dirty="0">
                <a:latin typeface="Arial" charset="0"/>
              </a:rPr>
              <a:t>		</a:t>
            </a:r>
            <a:r>
              <a:rPr lang="en-US" sz="2000" dirty="0" smtClean="0">
                <a:latin typeface="Arial" charset="0"/>
              </a:rPr>
              <a:t>1.</a:t>
            </a:r>
            <a:r>
              <a:rPr lang="en-US" sz="2000" dirty="0">
                <a:latin typeface="Arial" charset="0"/>
              </a:rPr>
              <a:t>	</a:t>
            </a:r>
            <a:r>
              <a:rPr lang="en-US" sz="2000" dirty="0" smtClean="0">
                <a:latin typeface="Arial" charset="0"/>
              </a:rPr>
              <a:t>Experiments testing density dependence</a:t>
            </a:r>
            <a:endParaRPr lang="en-US" sz="2000" dirty="0">
              <a:latin typeface="Arial" charset="0"/>
            </a:endParaRPr>
          </a:p>
          <a:p>
            <a:pPr>
              <a:buFont typeface="Arial" charset="0"/>
              <a:buNone/>
              <a:tabLst>
                <a:tab pos="454025" algn="l"/>
                <a:tab pos="920750" algn="l"/>
                <a:tab pos="1373188" algn="l"/>
                <a:tab pos="1882775" algn="l"/>
                <a:tab pos="2454275" algn="l"/>
              </a:tabLst>
            </a:pPr>
            <a:r>
              <a:rPr lang="en-US" sz="2000" dirty="0">
                <a:latin typeface="Arial" charset="0"/>
              </a:rPr>
              <a:t>			a.	Eisenberg’s </a:t>
            </a:r>
            <a:r>
              <a:rPr lang="en-US" sz="2000" dirty="0" smtClean="0">
                <a:latin typeface="Arial" charset="0"/>
              </a:rPr>
              <a:t>snails</a:t>
            </a:r>
            <a:endParaRPr lang="en-US" sz="2000" dirty="0">
              <a:latin typeface="Arial" charset="0"/>
            </a:endParaRPr>
          </a:p>
          <a:p>
            <a:pPr>
              <a:buFont typeface="Arial" charset="0"/>
              <a:buNone/>
              <a:tabLst>
                <a:tab pos="454025" algn="l"/>
                <a:tab pos="920750" algn="l"/>
                <a:tab pos="1373188" algn="l"/>
                <a:tab pos="1882775" algn="l"/>
                <a:tab pos="2454275" algn="l"/>
              </a:tabLst>
            </a:pPr>
            <a:r>
              <a:rPr lang="en-US" sz="2000" dirty="0">
                <a:latin typeface="Arial" charset="0"/>
              </a:rPr>
              <a:t>			b.	Forester’s fish</a:t>
            </a:r>
          </a:p>
          <a:p>
            <a:pPr>
              <a:buFont typeface="Arial" charset="0"/>
              <a:buNone/>
              <a:tabLst>
                <a:tab pos="454025" algn="l"/>
                <a:tab pos="920750" algn="l"/>
                <a:tab pos="1373188" algn="l"/>
                <a:tab pos="1882775" algn="l"/>
                <a:tab pos="2454275" algn="l"/>
              </a:tabLst>
            </a:pPr>
            <a:r>
              <a:rPr lang="en-US" sz="2000" dirty="0">
                <a:solidFill>
                  <a:srgbClr val="FF0000"/>
                </a:solidFill>
                <a:latin typeface="Arial" charset="0"/>
              </a:rPr>
              <a:t>		</a:t>
            </a:r>
            <a:r>
              <a:rPr lang="en-US" sz="2000" dirty="0" smtClean="0">
                <a:solidFill>
                  <a:srgbClr val="FF0000"/>
                </a:solidFill>
                <a:latin typeface="Arial" charset="0"/>
              </a:rPr>
              <a:t>2.</a:t>
            </a:r>
            <a:r>
              <a:rPr lang="en-US" sz="2000" dirty="0">
                <a:solidFill>
                  <a:srgbClr val="FF0000"/>
                </a:solidFill>
                <a:latin typeface="Arial" charset="0"/>
              </a:rPr>
              <a:t>	Human Population Dynamics</a:t>
            </a:r>
          </a:p>
          <a:p>
            <a:pPr marL="1828800" lvl="3" indent="-457200">
              <a:tabLst>
                <a:tab pos="454025" algn="l"/>
                <a:tab pos="920750" algn="l"/>
                <a:tab pos="1373188" algn="l"/>
                <a:tab pos="1882775" algn="l"/>
                <a:tab pos="2454275" algn="l"/>
              </a:tabLst>
            </a:pPr>
            <a:endParaRPr lang="en-US" sz="1800" dirty="0">
              <a:solidFill>
                <a:srgbClr val="FF0000"/>
              </a:solidFill>
              <a:latin typeface="Arial" charset="0"/>
            </a:endParaRPr>
          </a:p>
          <a:p>
            <a:pPr marL="1243013" lvl="1" indent="-609600">
              <a:tabLst>
                <a:tab pos="454025" algn="l"/>
                <a:tab pos="920750" algn="l"/>
                <a:tab pos="1373188" algn="l"/>
                <a:tab pos="1882775" algn="l"/>
                <a:tab pos="2454275" algn="l"/>
              </a:tabLst>
            </a:pPr>
            <a:r>
              <a:rPr lang="en-US" sz="1800" dirty="0">
                <a:latin typeface="Arial" charset="0"/>
              </a:rPr>
              <a:t>--	Is human population growth DD?</a:t>
            </a:r>
          </a:p>
          <a:p>
            <a:pPr marL="1243013" lvl="1" indent="-609600">
              <a:tabLst>
                <a:tab pos="454025" algn="l"/>
                <a:tab pos="920750" algn="l"/>
                <a:tab pos="1373188" algn="l"/>
                <a:tab pos="1882775" algn="l"/>
                <a:tab pos="2454275" algn="l"/>
              </a:tabLst>
            </a:pPr>
            <a:r>
              <a:rPr lang="en-US" sz="1800" dirty="0">
                <a:latin typeface="Arial" charset="0"/>
              </a:rPr>
              <a:t>--	Is there a carrying capacity for the earth?</a:t>
            </a:r>
          </a:p>
          <a:p>
            <a:pPr marL="1243013" lvl="1" indent="-609600">
              <a:tabLst>
                <a:tab pos="454025" algn="l"/>
                <a:tab pos="920750" algn="l"/>
                <a:tab pos="1373188" algn="l"/>
                <a:tab pos="1882775" algn="l"/>
                <a:tab pos="2454275" algn="l"/>
              </a:tabLst>
            </a:pPr>
            <a:r>
              <a:rPr lang="en-US" sz="1800" dirty="0">
                <a:latin typeface="Arial" charset="0"/>
              </a:rPr>
              <a:t>--	Are we nearing the K?  </a:t>
            </a:r>
          </a:p>
          <a:p>
            <a:pPr marL="1243013" lvl="1" indent="-609600">
              <a:tabLst>
                <a:tab pos="454025" algn="l"/>
                <a:tab pos="920750" algn="l"/>
                <a:tab pos="1373188" algn="l"/>
                <a:tab pos="1882775" algn="l"/>
                <a:tab pos="2454275" algn="l"/>
              </a:tabLst>
            </a:pPr>
            <a:r>
              <a:rPr lang="en-US" sz="1800" dirty="0">
                <a:latin typeface="Arial" charset="0"/>
              </a:rPr>
              <a:t>--	Do we expect environmental or demographic </a:t>
            </a:r>
            <a:r>
              <a:rPr lang="en-US" sz="1800" dirty="0" err="1">
                <a:latin typeface="Arial" charset="0"/>
              </a:rPr>
              <a:t>stochasticity</a:t>
            </a:r>
            <a:r>
              <a:rPr lang="en-US" sz="1800" dirty="0">
                <a:latin typeface="Arial" charset="0"/>
              </a:rPr>
              <a:t>?  </a:t>
            </a:r>
          </a:p>
          <a:p>
            <a:pPr marL="1243013" lvl="1" indent="-609600">
              <a:tabLst>
                <a:tab pos="454025" algn="l"/>
                <a:tab pos="920750" algn="l"/>
                <a:tab pos="1373188" algn="l"/>
                <a:tab pos="1882775" algn="l"/>
                <a:tab pos="2454275" algn="l"/>
              </a:tabLst>
            </a:pPr>
            <a:r>
              <a:rPr lang="en-US" sz="1800" dirty="0">
                <a:latin typeface="Arial" charset="0"/>
              </a:rPr>
              <a:t>--	Might we overshoot K because of time-lags? (demographic </a:t>
            </a:r>
            <a:r>
              <a:rPr lang="en-US" sz="1800" dirty="0" err="1">
                <a:latin typeface="Arial" charset="0"/>
              </a:rPr>
              <a:t>stochasticity</a:t>
            </a:r>
            <a:r>
              <a:rPr lang="en-US" sz="1800" dirty="0">
                <a:latin typeface="Arial" charset="0"/>
              </a:rPr>
              <a:t>)</a:t>
            </a:r>
          </a:p>
          <a:p>
            <a:pPr marL="1243013" lvl="1" indent="-609600">
              <a:tabLst>
                <a:tab pos="454025" algn="l"/>
                <a:tab pos="920750" algn="l"/>
                <a:tab pos="1373188" algn="l"/>
                <a:tab pos="1882775" algn="l"/>
                <a:tab pos="2454275" algn="l"/>
              </a:tabLst>
            </a:pPr>
            <a:r>
              <a:rPr lang="en-US" sz="1800" dirty="0">
                <a:latin typeface="Arial" charset="0"/>
              </a:rPr>
              <a:t>--	What is likely to happen with the current trends?</a:t>
            </a:r>
          </a:p>
          <a:p>
            <a:pPr marL="1243013" lvl="1" indent="-609600">
              <a:tabLst>
                <a:tab pos="454025" algn="l"/>
                <a:tab pos="920750" algn="l"/>
                <a:tab pos="1373188" algn="l"/>
                <a:tab pos="1882775" algn="l"/>
                <a:tab pos="2454275" algn="l"/>
              </a:tabLst>
            </a:pPr>
            <a:r>
              <a:rPr lang="en-US" sz="1800" dirty="0">
                <a:latin typeface="Arial" charset="0"/>
              </a:rPr>
              <a:t>--	What can be done?</a:t>
            </a:r>
          </a:p>
          <a:p>
            <a:pPr>
              <a:buFont typeface="Times" charset="0"/>
              <a:buNone/>
              <a:tabLst>
                <a:tab pos="454025" algn="l"/>
                <a:tab pos="920750" algn="l"/>
                <a:tab pos="1373188" algn="l"/>
                <a:tab pos="1882775" algn="l"/>
                <a:tab pos="2454275" algn="l"/>
              </a:tabLst>
            </a:pPr>
            <a:endParaRPr lang="en-US" sz="2000" dirty="0" smtClean="0">
              <a:solidFill>
                <a:srgbClr val="FF0000"/>
              </a:solidFill>
              <a:latin typeface="Arial"/>
              <a:cs typeface="Arial"/>
            </a:endParaRPr>
          </a:p>
        </p:txBody>
      </p:sp>
    </p:spTree>
    <p:extLst>
      <p:ext uri="{BB962C8B-B14F-4D97-AF65-F5344CB8AC3E}">
        <p14:creationId xmlns:p14="http://schemas.microsoft.com/office/powerpoint/2010/main" val="425501844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ChangeArrowheads="1"/>
          </p:cNvSpPr>
          <p:nvPr/>
        </p:nvSpPr>
        <p:spPr bwMode="auto">
          <a:xfrm>
            <a:off x="6276975" y="5759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8674" name="Picture 8"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622425"/>
            <a:ext cx="5299075"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12"/>
          <p:cNvSpPr>
            <a:spLocks noChangeArrowheads="1"/>
          </p:cNvSpPr>
          <p:nvPr/>
        </p:nvSpPr>
        <p:spPr bwMode="auto">
          <a:xfrm>
            <a:off x="152400" y="1143000"/>
            <a:ext cx="3505200" cy="535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dirty="0">
                <a:latin typeface="Arial" charset="0"/>
                <a:cs typeface="Arial" charset="0"/>
              </a:rPr>
              <a:t>Remember my mantra -- everything can be reduced to births - deaths.  </a:t>
            </a:r>
          </a:p>
          <a:p>
            <a:endParaRPr lang="en-US" sz="1800" dirty="0">
              <a:latin typeface="Arial" charset="0"/>
              <a:cs typeface="Arial" charset="0"/>
            </a:endParaRPr>
          </a:p>
          <a:p>
            <a:r>
              <a:rPr lang="en-US" sz="1800" dirty="0" smtClean="0">
                <a:latin typeface="Arial" charset="0"/>
                <a:cs typeface="Arial" charset="0"/>
              </a:rPr>
              <a:t>Consider </a:t>
            </a:r>
            <a:r>
              <a:rPr lang="en-US" sz="1800" dirty="0">
                <a:latin typeface="Arial" charset="0"/>
                <a:cs typeface="Arial" charset="0"/>
              </a:rPr>
              <a:t>the birth and death rates in Mexico over the past 70 years.  This is a very typical </a:t>
            </a:r>
            <a:r>
              <a:rPr lang="en-US" sz="1800" dirty="0" smtClean="0">
                <a:latin typeface="Arial" charset="0"/>
                <a:cs typeface="Arial" charset="0"/>
              </a:rPr>
              <a:t>pattern for a country shifting from third world to a country with a developing economy.  Better </a:t>
            </a:r>
            <a:r>
              <a:rPr lang="en-US" sz="1800" dirty="0">
                <a:latin typeface="Arial" charset="0"/>
                <a:cs typeface="Arial" charset="0"/>
              </a:rPr>
              <a:t>nutrition, better health care, improved sanitation and widespread immunization have led to a rapid decline in death rates, but birth rates held constant </a:t>
            </a:r>
            <a:r>
              <a:rPr lang="en-US" sz="1800" dirty="0" smtClean="0">
                <a:latin typeface="Arial" charset="0"/>
                <a:cs typeface="Arial" charset="0"/>
              </a:rPr>
              <a:t>or increase until1975.  </a:t>
            </a:r>
            <a:r>
              <a:rPr lang="en-US" sz="1800" dirty="0">
                <a:latin typeface="Arial" charset="0"/>
                <a:cs typeface="Arial" charset="0"/>
              </a:rPr>
              <a:t>The growth rate in Mexico in </a:t>
            </a:r>
            <a:r>
              <a:rPr lang="en-US" sz="1800" dirty="0" smtClean="0">
                <a:latin typeface="Arial" charset="0"/>
                <a:cs typeface="Arial" charset="0"/>
              </a:rPr>
              <a:t>2015 is </a:t>
            </a:r>
            <a:r>
              <a:rPr lang="en-US" sz="1800" dirty="0">
                <a:latin typeface="Arial" charset="0"/>
                <a:cs typeface="Arial" charset="0"/>
              </a:rPr>
              <a:t>= </a:t>
            </a:r>
            <a:r>
              <a:rPr lang="en-US" sz="1800" dirty="0" smtClean="0">
                <a:latin typeface="Arial" charset="0"/>
                <a:cs typeface="Arial" charset="0"/>
              </a:rPr>
              <a:t>1.22 (% yearly change), which is quite high.</a:t>
            </a:r>
            <a:endParaRPr lang="en-US" sz="1800" dirty="0">
              <a:latin typeface="Arial" charset="0"/>
              <a:cs typeface="Arial" charset="0"/>
            </a:endParaRPr>
          </a:p>
        </p:txBody>
      </p:sp>
    </p:spTree>
    <p:extLst>
      <p:ext uri="{BB962C8B-B14F-4D97-AF65-F5344CB8AC3E}">
        <p14:creationId xmlns:p14="http://schemas.microsoft.com/office/powerpoint/2010/main" val="16635241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85989032"/>
              </p:ext>
            </p:extLst>
          </p:nvPr>
        </p:nvGraphicFramePr>
        <p:xfrm>
          <a:off x="838200" y="3048000"/>
          <a:ext cx="7467600" cy="2433636"/>
        </p:xfrm>
        <a:graphic>
          <a:graphicData uri="http://schemas.openxmlformats.org/drawingml/2006/table">
            <a:tbl>
              <a:tblPr firstRow="1" bandRow="1">
                <a:tableStyleId>{5C22544A-7EE6-4342-B048-85BDC9FD1C3A}</a:tableStyleId>
              </a:tblPr>
              <a:tblGrid>
                <a:gridCol w="1066800"/>
                <a:gridCol w="1066800"/>
                <a:gridCol w="1066800"/>
                <a:gridCol w="1066800"/>
                <a:gridCol w="1066800"/>
                <a:gridCol w="1066800"/>
                <a:gridCol w="1066800"/>
              </a:tblGrid>
              <a:tr h="579196">
                <a:tc>
                  <a:txBody>
                    <a:bodyPr/>
                    <a:lstStyle/>
                    <a:p>
                      <a:pPr algn="ctr"/>
                      <a:r>
                        <a:rPr lang="en-US" sz="1600" dirty="0" smtClean="0">
                          <a:solidFill>
                            <a:srgbClr val="595959"/>
                          </a:solidFill>
                        </a:rPr>
                        <a:t>Time/age</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First</a:t>
                      </a:r>
                      <a:r>
                        <a:rPr lang="en-US" sz="1600" baseline="0" dirty="0" smtClean="0">
                          <a:solidFill>
                            <a:srgbClr val="595959"/>
                          </a:solidFill>
                        </a:rPr>
                        <a:t>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Secon</a:t>
                      </a:r>
                      <a:r>
                        <a:rPr lang="en-US" sz="1600" baseline="0" dirty="0" smtClean="0">
                          <a:solidFill>
                            <a:srgbClr val="595959"/>
                          </a:solidFill>
                        </a:rPr>
                        <a:t>d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Third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Fourth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Fifth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Six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Aug.</a:t>
                      </a: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100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100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Sept.</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80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25</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Oct</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20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25</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Nov.</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20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25</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Dec.</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25</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20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25</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18446919"/>
              </p:ext>
            </p:extLst>
          </p:nvPr>
        </p:nvGraphicFramePr>
        <p:xfrm>
          <a:off x="1066800" y="304800"/>
          <a:ext cx="4724399" cy="2595565"/>
        </p:xfrm>
        <a:graphic>
          <a:graphicData uri="http://schemas.openxmlformats.org/drawingml/2006/table">
            <a:tbl>
              <a:tblPr firstRow="1" bandRow="1">
                <a:tableStyleId>{5C22544A-7EE6-4342-B048-85BDC9FD1C3A}</a:tableStyleId>
              </a:tblPr>
              <a:tblGrid>
                <a:gridCol w="990600"/>
                <a:gridCol w="370667"/>
                <a:gridCol w="800746"/>
                <a:gridCol w="800746"/>
                <a:gridCol w="880820"/>
                <a:gridCol w="880820"/>
              </a:tblGrid>
              <a:tr h="370795">
                <a:tc>
                  <a:txBody>
                    <a:bodyPr/>
                    <a:lstStyle/>
                    <a:p>
                      <a:pPr algn="ctr"/>
                      <a:r>
                        <a:rPr lang="en-US" sz="1600" dirty="0" smtClean="0">
                          <a:solidFill>
                            <a:schemeClr val="tx1">
                              <a:lumMod val="65000"/>
                              <a:lumOff val="35000"/>
                            </a:schemeClr>
                          </a:solidFill>
                        </a:rPr>
                        <a:t>Month</a:t>
                      </a:r>
                      <a:endParaRPr lang="en-US" sz="1600" dirty="0">
                        <a:solidFill>
                          <a:schemeClr val="tx1">
                            <a:lumMod val="65000"/>
                            <a:lumOff val="35000"/>
                          </a:schemeClr>
                        </a:solidFill>
                      </a:endParaRPr>
                    </a:p>
                  </a:txBody>
                  <a:tcPr marT="45714" marB="45714"/>
                </a:tc>
                <a:tc>
                  <a:txBody>
                    <a:bodyPr/>
                    <a:lstStyle/>
                    <a:p>
                      <a:pPr algn="ctr"/>
                      <a:r>
                        <a:rPr lang="en-US" sz="1800" dirty="0" smtClean="0">
                          <a:solidFill>
                            <a:schemeClr val="tx1">
                              <a:lumMod val="65000"/>
                              <a:lumOff val="35000"/>
                            </a:schemeClr>
                          </a:solidFill>
                        </a:rPr>
                        <a:t>X</a:t>
                      </a:r>
                      <a:endParaRPr lang="en-US" sz="1800" dirty="0">
                        <a:solidFill>
                          <a:schemeClr val="tx1">
                            <a:lumMod val="65000"/>
                            <a:lumOff val="35000"/>
                          </a:schemeClr>
                        </a:solidFill>
                      </a:endParaRPr>
                    </a:p>
                  </a:txBody>
                  <a:tcPr marT="45714" marB="45714"/>
                </a:tc>
                <a:tc>
                  <a:txBody>
                    <a:bodyPr/>
                    <a:lstStyle/>
                    <a:p>
                      <a:pPr algn="ctr"/>
                      <a:r>
                        <a:rPr lang="en-US" sz="1800" baseline="0" dirty="0" err="1" smtClean="0">
                          <a:solidFill>
                            <a:schemeClr val="tx1">
                              <a:lumMod val="65000"/>
                              <a:lumOff val="35000"/>
                            </a:schemeClr>
                          </a:solidFill>
                        </a:rPr>
                        <a:t>p</a:t>
                      </a:r>
                      <a:r>
                        <a:rPr lang="en-US" sz="1800" baseline="-25000" dirty="0" err="1" smtClean="0">
                          <a:solidFill>
                            <a:schemeClr val="tx1">
                              <a:lumMod val="65000"/>
                              <a:lumOff val="35000"/>
                            </a:schemeClr>
                          </a:solidFill>
                        </a:rPr>
                        <a:t>x</a:t>
                      </a:r>
                      <a:endParaRPr lang="en-US" sz="1800" baseline="-25000" dirty="0">
                        <a:solidFill>
                          <a:schemeClr val="tx1">
                            <a:lumMod val="65000"/>
                            <a:lumOff val="35000"/>
                          </a:schemeClr>
                        </a:solidFill>
                      </a:endParaRPr>
                    </a:p>
                  </a:txBody>
                  <a:tcPr marT="45714" marB="45714"/>
                </a:tc>
                <a:tc>
                  <a:txBody>
                    <a:bodyPr/>
                    <a:lstStyle/>
                    <a:p>
                      <a:pPr algn="ctr"/>
                      <a:r>
                        <a:rPr lang="en-US" sz="1800" dirty="0" smtClean="0">
                          <a:solidFill>
                            <a:schemeClr val="tx1">
                              <a:lumMod val="65000"/>
                              <a:lumOff val="35000"/>
                            </a:schemeClr>
                          </a:solidFill>
                        </a:rPr>
                        <a:t>l</a:t>
                      </a:r>
                      <a:r>
                        <a:rPr lang="en-US" sz="1800" baseline="-25000" dirty="0" smtClean="0">
                          <a:solidFill>
                            <a:schemeClr val="tx1">
                              <a:lumMod val="65000"/>
                              <a:lumOff val="35000"/>
                            </a:schemeClr>
                          </a:solidFill>
                        </a:rPr>
                        <a:t>x</a:t>
                      </a:r>
                      <a:endParaRPr lang="en-US" sz="1800" baseline="-25000" dirty="0">
                        <a:solidFill>
                          <a:schemeClr val="tx1">
                            <a:lumMod val="65000"/>
                            <a:lumOff val="35000"/>
                          </a:schemeClr>
                        </a:solidFill>
                      </a:endParaRPr>
                    </a:p>
                  </a:txBody>
                  <a:tcPr marT="45714" marB="45714"/>
                </a:tc>
                <a:tc>
                  <a:txBody>
                    <a:bodyPr/>
                    <a:lstStyle/>
                    <a:p>
                      <a:pPr algn="ctr"/>
                      <a:r>
                        <a:rPr lang="en-US" sz="1800" baseline="0" dirty="0" smtClean="0">
                          <a:solidFill>
                            <a:schemeClr val="tx1">
                              <a:lumMod val="65000"/>
                              <a:lumOff val="35000"/>
                            </a:schemeClr>
                          </a:solidFill>
                        </a:rPr>
                        <a:t>m</a:t>
                      </a:r>
                      <a:r>
                        <a:rPr lang="en-US" sz="1800" baseline="-25000" dirty="0" smtClean="0">
                          <a:solidFill>
                            <a:schemeClr val="tx1">
                              <a:lumMod val="65000"/>
                              <a:lumOff val="35000"/>
                            </a:schemeClr>
                          </a:solidFill>
                        </a:rPr>
                        <a:t>x</a:t>
                      </a:r>
                      <a:endParaRPr lang="en-US" sz="1800" baseline="-25000" dirty="0">
                        <a:solidFill>
                          <a:schemeClr val="tx1">
                            <a:lumMod val="65000"/>
                            <a:lumOff val="35000"/>
                          </a:schemeClr>
                        </a:solidFill>
                      </a:endParaRPr>
                    </a:p>
                  </a:txBody>
                  <a:tcPr marT="45714" marB="45714"/>
                </a:tc>
                <a:tc>
                  <a:txBody>
                    <a:bodyPr/>
                    <a:lstStyle/>
                    <a:p>
                      <a:pPr algn="ctr"/>
                      <a:r>
                        <a:rPr lang="en-US" sz="1800" baseline="0" dirty="0" err="1" smtClean="0">
                          <a:solidFill>
                            <a:schemeClr val="tx1">
                              <a:lumMod val="65000"/>
                              <a:lumOff val="35000"/>
                            </a:schemeClr>
                          </a:solidFill>
                        </a:rPr>
                        <a:t>l</a:t>
                      </a:r>
                      <a:r>
                        <a:rPr lang="en-US" sz="1800" baseline="-25000" dirty="0" err="1" smtClean="0">
                          <a:solidFill>
                            <a:schemeClr val="tx1">
                              <a:lumMod val="65000"/>
                              <a:lumOff val="35000"/>
                            </a:schemeClr>
                          </a:solidFill>
                        </a:rPr>
                        <a:t>x</a:t>
                      </a:r>
                      <a:r>
                        <a:rPr lang="en-US" sz="1800" baseline="0" dirty="0" err="1" smtClean="0">
                          <a:solidFill>
                            <a:schemeClr val="tx1">
                              <a:lumMod val="65000"/>
                              <a:lumOff val="35000"/>
                            </a:schemeClr>
                          </a:solidFill>
                        </a:rPr>
                        <a:t>m</a:t>
                      </a:r>
                      <a:r>
                        <a:rPr lang="en-US" sz="1800" baseline="-25000" dirty="0" err="1" smtClean="0">
                          <a:solidFill>
                            <a:schemeClr val="tx1">
                              <a:lumMod val="65000"/>
                              <a:lumOff val="35000"/>
                            </a:schemeClr>
                          </a:solidFill>
                        </a:rPr>
                        <a:t>x</a:t>
                      </a:r>
                      <a:endParaRPr lang="en-US" sz="1800" baseline="-25000" dirty="0">
                        <a:solidFill>
                          <a:schemeClr val="tx1">
                            <a:lumMod val="65000"/>
                            <a:lumOff val="35000"/>
                          </a:schemeClr>
                        </a:solidFill>
                      </a:endParaRPr>
                    </a:p>
                  </a:txBody>
                  <a:tcPr marT="45714" marB="45714"/>
                </a:tc>
              </a:tr>
              <a:tr h="370795">
                <a:tc>
                  <a:txBody>
                    <a:bodyPr/>
                    <a:lstStyle/>
                    <a:p>
                      <a:pPr algn="ctr"/>
                      <a:r>
                        <a:rPr lang="en-US" sz="1800" dirty="0" smtClean="0"/>
                        <a:t>March</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0.8</a:t>
                      </a:r>
                      <a:endParaRPr lang="en-US" sz="1800" dirty="0"/>
                    </a:p>
                  </a:txBody>
                  <a:tcPr marT="45714" marB="45714"/>
                </a:tc>
                <a:tc>
                  <a:txBody>
                    <a:bodyPr/>
                    <a:lstStyle/>
                    <a:p>
                      <a:pPr algn="ctr"/>
                      <a:r>
                        <a:rPr lang="en-US" sz="1800" dirty="0" smtClean="0"/>
                        <a:t>1</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a:t>
                      </a:r>
                      <a:endParaRPr lang="en-US" sz="1800" dirty="0"/>
                    </a:p>
                  </a:txBody>
                  <a:tcPr marT="45714" marB="45714"/>
                </a:tc>
              </a:tr>
              <a:tr h="370795">
                <a:tc>
                  <a:txBody>
                    <a:bodyPr/>
                    <a:lstStyle/>
                    <a:p>
                      <a:pPr algn="ctr"/>
                      <a:r>
                        <a:rPr lang="en-US" sz="1800" dirty="0" smtClean="0"/>
                        <a:t>Apr</a:t>
                      </a:r>
                      <a:endParaRPr lang="en-US" sz="1800" dirty="0"/>
                    </a:p>
                  </a:txBody>
                  <a:tcPr marT="45714" marB="45714"/>
                </a:tc>
                <a:tc>
                  <a:txBody>
                    <a:bodyPr/>
                    <a:lstStyle/>
                    <a:p>
                      <a:pPr algn="ctr"/>
                      <a:r>
                        <a:rPr lang="en-US" sz="1800" dirty="0" smtClean="0"/>
                        <a:t>1</a:t>
                      </a:r>
                      <a:endParaRPr lang="en-US" sz="1800" dirty="0"/>
                    </a:p>
                  </a:txBody>
                  <a:tcPr marT="45714" marB="45714"/>
                </a:tc>
                <a:tc>
                  <a:txBody>
                    <a:bodyPr/>
                    <a:lstStyle/>
                    <a:p>
                      <a:pPr algn="ctr"/>
                      <a:r>
                        <a:rPr lang="en-US" sz="1800" dirty="0" smtClean="0"/>
                        <a:t>0.25</a:t>
                      </a:r>
                      <a:endParaRPr lang="en-US" sz="1800" dirty="0"/>
                    </a:p>
                  </a:txBody>
                  <a:tcPr marT="45714" marB="45714"/>
                </a:tc>
                <a:tc>
                  <a:txBody>
                    <a:bodyPr/>
                    <a:lstStyle/>
                    <a:p>
                      <a:pPr algn="ctr"/>
                      <a:r>
                        <a:rPr lang="en-US" sz="1800" dirty="0" smtClean="0"/>
                        <a:t>0.8</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a:t>
                      </a:r>
                      <a:endParaRPr lang="en-US" sz="1800" dirty="0"/>
                    </a:p>
                  </a:txBody>
                  <a:tcPr marT="45714" marB="45714"/>
                </a:tc>
              </a:tr>
              <a:tr h="370795">
                <a:tc>
                  <a:txBody>
                    <a:bodyPr/>
                    <a:lstStyle/>
                    <a:p>
                      <a:pPr algn="ctr"/>
                      <a:r>
                        <a:rPr lang="en-US" sz="1800" dirty="0" smtClean="0"/>
                        <a:t>May</a:t>
                      </a:r>
                      <a:endParaRPr lang="en-US" sz="1800" dirty="0"/>
                    </a:p>
                  </a:txBody>
                  <a:tcPr marT="45714" marB="45714"/>
                </a:tc>
                <a:tc>
                  <a:txBody>
                    <a:bodyPr/>
                    <a:lstStyle/>
                    <a:p>
                      <a:pPr algn="ctr"/>
                      <a:r>
                        <a:rPr lang="en-US" sz="1800" dirty="0" smtClean="0"/>
                        <a:t>2</a:t>
                      </a:r>
                      <a:endParaRPr lang="en-US" sz="1800" dirty="0"/>
                    </a:p>
                  </a:txBody>
                  <a:tcPr marT="45714" marB="45714"/>
                </a:tc>
                <a:tc>
                  <a:txBody>
                    <a:bodyPr/>
                    <a:lstStyle/>
                    <a:p>
                      <a:pPr algn="ctr"/>
                      <a:r>
                        <a:rPr lang="en-US" sz="1800" dirty="0" smtClean="0"/>
                        <a:t>1.0</a:t>
                      </a:r>
                      <a:endParaRPr lang="en-US" sz="1800" dirty="0"/>
                    </a:p>
                  </a:txBody>
                  <a:tcPr marT="45714" marB="45714"/>
                </a:tc>
                <a:tc>
                  <a:txBody>
                    <a:bodyPr/>
                    <a:lstStyle/>
                    <a:p>
                      <a:pPr algn="ctr"/>
                      <a:r>
                        <a:rPr lang="en-US" sz="1800" dirty="0" smtClean="0"/>
                        <a:t>0.2</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a:t>
                      </a:r>
                      <a:endParaRPr lang="en-US" sz="1800" dirty="0"/>
                    </a:p>
                  </a:txBody>
                  <a:tcPr marT="45714" marB="45714"/>
                </a:tc>
              </a:tr>
              <a:tr h="370795">
                <a:tc>
                  <a:txBody>
                    <a:bodyPr/>
                    <a:lstStyle/>
                    <a:p>
                      <a:pPr algn="ctr"/>
                      <a:r>
                        <a:rPr lang="en-US" sz="1800" dirty="0" smtClean="0"/>
                        <a:t>June</a:t>
                      </a:r>
                      <a:endParaRPr lang="en-US" sz="1800" dirty="0"/>
                    </a:p>
                  </a:txBody>
                  <a:tcPr marT="45714" marB="45714"/>
                </a:tc>
                <a:tc>
                  <a:txBody>
                    <a:bodyPr/>
                    <a:lstStyle/>
                    <a:p>
                      <a:pPr algn="ctr"/>
                      <a:r>
                        <a:rPr lang="en-US" sz="1800" dirty="0" smtClean="0"/>
                        <a:t>3</a:t>
                      </a:r>
                      <a:endParaRPr lang="en-US" sz="1800" dirty="0"/>
                    </a:p>
                  </a:txBody>
                  <a:tcPr marT="45714" marB="45714"/>
                </a:tc>
                <a:tc>
                  <a:txBody>
                    <a:bodyPr/>
                    <a:lstStyle/>
                    <a:p>
                      <a:pPr algn="ctr"/>
                      <a:r>
                        <a:rPr lang="en-US" sz="1800" dirty="0" smtClean="0"/>
                        <a:t>1.0</a:t>
                      </a:r>
                      <a:endParaRPr lang="en-US" sz="1800" dirty="0"/>
                    </a:p>
                  </a:txBody>
                  <a:tcPr marT="45714" marB="45714"/>
                </a:tc>
                <a:tc>
                  <a:txBody>
                    <a:bodyPr/>
                    <a:lstStyle/>
                    <a:p>
                      <a:pPr algn="ctr"/>
                      <a:r>
                        <a:rPr lang="en-US" sz="1800" dirty="0" smtClean="0"/>
                        <a:t>0.2</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a:t>
                      </a:r>
                      <a:endParaRPr lang="en-US" sz="1800" dirty="0"/>
                    </a:p>
                  </a:txBody>
                  <a:tcPr marT="45714" marB="45714"/>
                </a:tc>
              </a:tr>
              <a:tr h="370795">
                <a:tc>
                  <a:txBody>
                    <a:bodyPr/>
                    <a:lstStyle/>
                    <a:p>
                      <a:pPr algn="ctr"/>
                      <a:r>
                        <a:rPr lang="en-US" sz="1800" dirty="0" smtClean="0"/>
                        <a:t>July</a:t>
                      </a:r>
                      <a:endParaRPr lang="en-US" sz="1800" dirty="0"/>
                    </a:p>
                  </a:txBody>
                  <a:tcPr marT="45714" marB="45714"/>
                </a:tc>
                <a:tc>
                  <a:txBody>
                    <a:bodyPr/>
                    <a:lstStyle/>
                    <a:p>
                      <a:pPr algn="ctr"/>
                      <a:r>
                        <a:rPr lang="en-US" sz="1800" dirty="0" smtClean="0"/>
                        <a:t>4</a:t>
                      </a:r>
                      <a:endParaRPr lang="en-US" sz="1800" dirty="0"/>
                    </a:p>
                  </a:txBody>
                  <a:tcPr marT="45714" marB="45714"/>
                </a:tc>
                <a:tc>
                  <a:txBody>
                    <a:bodyPr/>
                    <a:lstStyle/>
                    <a:p>
                      <a:pPr algn="ctr"/>
                      <a:r>
                        <a:rPr lang="en-US" sz="1800" dirty="0" smtClean="0"/>
                        <a:t>1.0</a:t>
                      </a:r>
                      <a:endParaRPr lang="en-US" sz="1800" dirty="0"/>
                    </a:p>
                  </a:txBody>
                  <a:tcPr marT="45714" marB="45714"/>
                </a:tc>
                <a:tc>
                  <a:txBody>
                    <a:bodyPr/>
                    <a:lstStyle/>
                    <a:p>
                      <a:pPr algn="ctr"/>
                      <a:r>
                        <a:rPr lang="en-US" sz="1800" dirty="0" smtClean="0"/>
                        <a:t>0.2</a:t>
                      </a:r>
                      <a:endParaRPr lang="en-US" sz="1800" dirty="0"/>
                    </a:p>
                  </a:txBody>
                  <a:tcPr marT="45714" marB="45714"/>
                </a:tc>
                <a:tc>
                  <a:txBody>
                    <a:bodyPr/>
                    <a:lstStyle/>
                    <a:p>
                      <a:pPr algn="ctr"/>
                      <a:r>
                        <a:rPr lang="en-US" sz="1800" dirty="0" smtClean="0"/>
                        <a:t>1</a:t>
                      </a:r>
                      <a:endParaRPr lang="en-US" sz="1800" dirty="0"/>
                    </a:p>
                  </a:txBody>
                  <a:tcPr marT="45714" marB="45714"/>
                </a:tc>
                <a:tc>
                  <a:txBody>
                    <a:bodyPr/>
                    <a:lstStyle/>
                    <a:p>
                      <a:pPr algn="ctr"/>
                      <a:r>
                        <a:rPr lang="en-US" sz="1800" dirty="0" smtClean="0"/>
                        <a:t>0.2</a:t>
                      </a:r>
                      <a:endParaRPr lang="en-US" sz="1800" dirty="0"/>
                    </a:p>
                  </a:txBody>
                  <a:tcPr marT="45714" marB="45714"/>
                </a:tc>
              </a:tr>
              <a:tr h="370795">
                <a:tc>
                  <a:txBody>
                    <a:bodyPr/>
                    <a:lstStyle/>
                    <a:p>
                      <a:pPr algn="ctr"/>
                      <a:r>
                        <a:rPr lang="en-US" sz="1800" dirty="0" smtClean="0"/>
                        <a:t>Aug</a:t>
                      </a:r>
                      <a:endParaRPr lang="en-US" sz="1800" dirty="0"/>
                    </a:p>
                  </a:txBody>
                  <a:tcPr marT="45714" marB="45714"/>
                </a:tc>
                <a:tc>
                  <a:txBody>
                    <a:bodyPr/>
                    <a:lstStyle/>
                    <a:p>
                      <a:pPr algn="ctr"/>
                      <a:r>
                        <a:rPr lang="en-US" sz="1800" dirty="0" smtClean="0"/>
                        <a:t>5</a:t>
                      </a:r>
                      <a:endParaRPr lang="en-US" sz="1800" dirty="0"/>
                    </a:p>
                  </a:txBody>
                  <a:tcPr marT="45714" marB="45714"/>
                </a:tc>
                <a:tc>
                  <a:txBody>
                    <a:bodyPr/>
                    <a:lstStyle/>
                    <a:p>
                      <a:pPr algn="ctr"/>
                      <a:r>
                        <a:rPr lang="en-US" sz="1800" dirty="0" smtClean="0"/>
                        <a:t>1.0</a:t>
                      </a:r>
                      <a:endParaRPr lang="en-US" sz="1800" dirty="0"/>
                    </a:p>
                  </a:txBody>
                  <a:tcPr marT="45714" marB="45714"/>
                </a:tc>
                <a:tc>
                  <a:txBody>
                    <a:bodyPr/>
                    <a:lstStyle/>
                    <a:p>
                      <a:pPr algn="ctr"/>
                      <a:r>
                        <a:rPr lang="en-US" sz="1800" dirty="0" smtClean="0"/>
                        <a:t>0.2</a:t>
                      </a:r>
                      <a:endParaRPr lang="en-US" sz="1800" dirty="0"/>
                    </a:p>
                  </a:txBody>
                  <a:tcPr marT="45714" marB="45714"/>
                </a:tc>
                <a:tc>
                  <a:txBody>
                    <a:bodyPr/>
                    <a:lstStyle/>
                    <a:p>
                      <a:pPr algn="ctr"/>
                      <a:r>
                        <a:rPr lang="en-US" sz="1800" dirty="0" smtClean="0"/>
                        <a:t>1</a:t>
                      </a:r>
                      <a:endParaRPr lang="en-US" sz="1800" dirty="0"/>
                    </a:p>
                  </a:txBody>
                  <a:tcPr marT="45714" marB="45714"/>
                </a:tc>
                <a:tc>
                  <a:txBody>
                    <a:bodyPr/>
                    <a:lstStyle/>
                    <a:p>
                      <a:pPr algn="ctr"/>
                      <a:r>
                        <a:rPr lang="en-US" sz="1800" dirty="0" smtClean="0"/>
                        <a:t>0.2</a:t>
                      </a:r>
                      <a:endParaRPr lang="en-US" sz="1800" dirty="0"/>
                    </a:p>
                  </a:txBody>
                  <a:tcPr marT="45714" marB="45714"/>
                </a:tc>
              </a:tr>
            </a:tbl>
          </a:graphicData>
        </a:graphic>
      </p:graphicFrame>
      <p:sp>
        <p:nvSpPr>
          <p:cNvPr id="2" name="TextBox 1"/>
          <p:cNvSpPr txBox="1"/>
          <p:nvPr/>
        </p:nvSpPr>
        <p:spPr>
          <a:xfrm>
            <a:off x="5943600" y="1447800"/>
            <a:ext cx="3062941" cy="830997"/>
          </a:xfrm>
          <a:prstGeom prst="rect">
            <a:avLst/>
          </a:prstGeom>
          <a:noFill/>
          <a:ln>
            <a:solidFill>
              <a:schemeClr val="tx1"/>
            </a:solidFill>
          </a:ln>
        </p:spPr>
        <p:txBody>
          <a:bodyPr wrap="square" rtlCol="0">
            <a:spAutoFit/>
          </a:bodyPr>
          <a:lstStyle/>
          <a:p>
            <a:r>
              <a:rPr lang="en-US" dirty="0" smtClean="0"/>
              <a:t>Population projection from a life table</a:t>
            </a:r>
            <a:endParaRPr lang="en-US" dirty="0"/>
          </a:p>
        </p:txBody>
      </p:sp>
      <p:sp>
        <p:nvSpPr>
          <p:cNvPr id="3" name="TextBox 2"/>
          <p:cNvSpPr txBox="1"/>
          <p:nvPr/>
        </p:nvSpPr>
        <p:spPr>
          <a:xfrm>
            <a:off x="448235" y="5562600"/>
            <a:ext cx="8314765" cy="1200328"/>
          </a:xfrm>
          <a:prstGeom prst="rect">
            <a:avLst/>
          </a:prstGeom>
          <a:noFill/>
        </p:spPr>
        <p:txBody>
          <a:bodyPr wrap="square" rtlCol="0">
            <a:spAutoFit/>
          </a:bodyPr>
          <a:lstStyle/>
          <a:p>
            <a:r>
              <a:rPr lang="en-US" dirty="0"/>
              <a:t> Right now, we are taking columns of m’s and L’s from the life-table and multiplying them by rows of N’s in projection matrix, yes?  </a:t>
            </a:r>
            <a:r>
              <a:rPr lang="en-US" dirty="0" smtClean="0"/>
              <a:t>We are just multiplying </a:t>
            </a:r>
            <a:r>
              <a:rPr lang="en-US" u="sng" dirty="0" smtClean="0"/>
              <a:t>vectors</a:t>
            </a:r>
            <a:r>
              <a:rPr lang="en-US" dirty="0" smtClean="0"/>
              <a:t>.</a:t>
            </a:r>
            <a:endParaRPr lang="en-US" dirty="0"/>
          </a:p>
        </p:txBody>
      </p:sp>
    </p:spTree>
    <p:extLst>
      <p:ext uri="{BB962C8B-B14F-4D97-AF65-F5344CB8AC3E}">
        <p14:creationId xmlns:p14="http://schemas.microsoft.com/office/powerpoint/2010/main" val="133799053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6276975" y="5759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0722"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038600"/>
            <a:ext cx="4148138"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6"/>
          <p:cNvSpPr>
            <a:spLocks noChangeArrowheads="1"/>
          </p:cNvSpPr>
          <p:nvPr/>
        </p:nvSpPr>
        <p:spPr bwMode="auto">
          <a:xfrm>
            <a:off x="381000" y="762000"/>
            <a:ext cx="3714750" cy="56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latin typeface="Arial" charset="0"/>
                <a:cs typeface="Arial" charset="0"/>
              </a:rPr>
              <a:t>Compare this to a country like Sweden (note change in x scale), where the </a:t>
            </a:r>
            <a:r>
              <a:rPr lang="en-US" sz="1800" dirty="0" smtClean="0">
                <a:latin typeface="Arial" charset="0"/>
                <a:cs typeface="Arial" charset="0"/>
              </a:rPr>
              <a:t>growth rate is now 0.63 and entirely due to migrants.  Some European countries now have zero</a:t>
            </a:r>
            <a:r>
              <a:rPr lang="en-US" sz="1800" dirty="0">
                <a:latin typeface="Arial" charset="0"/>
                <a:cs typeface="Arial" charset="0"/>
              </a:rPr>
              <a:t>, or even negative population growth. </a:t>
            </a:r>
          </a:p>
          <a:p>
            <a:endParaRPr lang="en-US" sz="1800" dirty="0">
              <a:latin typeface="Arial" charset="0"/>
              <a:cs typeface="Arial" charset="0"/>
            </a:endParaRPr>
          </a:p>
          <a:p>
            <a:r>
              <a:rPr lang="en-US" sz="1800" dirty="0">
                <a:latin typeface="Arial" charset="0"/>
                <a:cs typeface="Arial" charset="0"/>
              </a:rPr>
              <a:t>The shift from high birth and death rates to low birth as well as death rates is called a </a:t>
            </a:r>
            <a:r>
              <a:rPr lang="en-US" sz="1800" dirty="0">
                <a:solidFill>
                  <a:srgbClr val="FF0000"/>
                </a:solidFill>
                <a:latin typeface="Arial" charset="0"/>
                <a:cs typeface="Arial" charset="0"/>
              </a:rPr>
              <a:t>demographic transition</a:t>
            </a:r>
            <a:r>
              <a:rPr lang="en-US" sz="1800" dirty="0">
                <a:latin typeface="Arial" charset="0"/>
                <a:cs typeface="Arial" charset="0"/>
              </a:rPr>
              <a:t>, and is known to occur as countries develop more stable economies, which allows for better health care and education</a:t>
            </a:r>
            <a:r>
              <a:rPr lang="en-US" sz="1800" dirty="0" smtClean="0">
                <a:latin typeface="Arial" charset="0"/>
                <a:cs typeface="Arial" charset="0"/>
              </a:rPr>
              <a:t>.</a:t>
            </a:r>
          </a:p>
          <a:p>
            <a:endParaRPr lang="en-US" sz="1800" dirty="0">
              <a:latin typeface="Arial" charset="0"/>
              <a:cs typeface="Arial" charset="0"/>
            </a:endParaRPr>
          </a:p>
          <a:p>
            <a:r>
              <a:rPr lang="en-US" sz="1800" dirty="0" smtClean="0">
                <a:latin typeface="Arial" charset="0"/>
                <a:cs typeface="Arial" charset="0"/>
              </a:rPr>
              <a:t>Many island countries also have negative growth rates, such as Cuba and Japan, for obvious reasons.</a:t>
            </a:r>
            <a:endParaRPr lang="en-US" sz="1800" dirty="0">
              <a:latin typeface="Arial" charset="0"/>
              <a:cs typeface="Arial" charset="0"/>
            </a:endParaRPr>
          </a:p>
        </p:txBody>
      </p:sp>
      <p:pic>
        <p:nvPicPr>
          <p:cNvPr id="3072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609600"/>
            <a:ext cx="4402138"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08636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8" y="0"/>
            <a:ext cx="8888412"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6"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65288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8" y="1"/>
            <a:ext cx="581876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6"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9600" y="4343400"/>
            <a:ext cx="8077200" cy="2246769"/>
          </a:xfrm>
          <a:prstGeom prst="rect">
            <a:avLst/>
          </a:prstGeom>
          <a:noFill/>
        </p:spPr>
        <p:txBody>
          <a:bodyPr wrap="square" rtlCol="0">
            <a:spAutoFit/>
          </a:bodyPr>
          <a:lstStyle/>
          <a:p>
            <a:pPr marL="342900" indent="-342900"/>
            <a:r>
              <a:rPr lang="en-US" sz="2000" dirty="0" smtClean="0"/>
              <a:t>--	undeveloped countries have more recent changes, where birth rates often stay high or even increase, while death rates decline.  This causes even higher population growth rates (i.e., r = b-d).</a:t>
            </a:r>
          </a:p>
          <a:p>
            <a:pPr marL="342900" indent="-342900"/>
            <a:endParaRPr lang="en-US" sz="2000" dirty="0" smtClean="0"/>
          </a:p>
          <a:p>
            <a:pPr marL="342900" indent="-342900"/>
            <a:r>
              <a:rPr lang="en-US" sz="2000" dirty="0" smtClean="0"/>
              <a:t>--	More developed countries had birth and death rates decline at the same time and over a longer time period., resulting in less effect on growth.  Now, b are fairly close to d, such at r ~ 0.</a:t>
            </a:r>
            <a:endParaRPr lang="en-US" sz="2000" dirty="0"/>
          </a:p>
        </p:txBody>
      </p:sp>
    </p:spTree>
    <p:extLst>
      <p:ext uri="{BB962C8B-B14F-4D97-AF65-F5344CB8AC3E}">
        <p14:creationId xmlns:p14="http://schemas.microsoft.com/office/powerpoint/2010/main" val="14876926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7"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68394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6276975" y="5759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6866"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6"/>
          <p:cNvSpPr>
            <a:spLocks noChangeArrowheads="1"/>
          </p:cNvSpPr>
          <p:nvPr/>
        </p:nvSpPr>
        <p:spPr bwMode="auto">
          <a:xfrm>
            <a:off x="685800" y="1431925"/>
            <a:ext cx="78486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latin typeface="Arial" charset="0"/>
                <a:cs typeface="Arial" charset="0"/>
              </a:rPr>
              <a:t>Theoretically, when each pair of parents just replaces itself with 2 children (b = d, so r = 0.0 or R</a:t>
            </a:r>
            <a:r>
              <a:rPr lang="en-US" sz="2000" baseline="-25000" dirty="0">
                <a:latin typeface="Arial" charset="0"/>
                <a:cs typeface="Arial" charset="0"/>
              </a:rPr>
              <a:t>0</a:t>
            </a:r>
            <a:r>
              <a:rPr lang="en-US" sz="2000" dirty="0">
                <a:latin typeface="Arial" charset="0"/>
                <a:cs typeface="Arial" charset="0"/>
              </a:rPr>
              <a:t> = 1.0), the population should be stable.  However, because some children will die before they grow up, the number is around 2.1 or 2.2 offspring.  This number is called the </a:t>
            </a:r>
            <a:r>
              <a:rPr lang="en-US" sz="2000" b="1" dirty="0">
                <a:solidFill>
                  <a:srgbClr val="FF0000"/>
                </a:solidFill>
                <a:latin typeface="Arial" charset="0"/>
                <a:cs typeface="Arial" charset="0"/>
              </a:rPr>
              <a:t>replacement rate</a:t>
            </a:r>
            <a:r>
              <a:rPr lang="en-US" sz="2000" dirty="0">
                <a:latin typeface="Arial" charset="0"/>
                <a:cs typeface="Arial" charset="0"/>
              </a:rPr>
              <a:t>. </a:t>
            </a:r>
          </a:p>
          <a:p>
            <a:endParaRPr lang="en-US" sz="2000" dirty="0">
              <a:latin typeface="Arial" charset="0"/>
              <a:cs typeface="Arial" charset="0"/>
            </a:endParaRPr>
          </a:p>
          <a:p>
            <a:r>
              <a:rPr lang="en-US" sz="2000" dirty="0">
                <a:latin typeface="Arial" charset="0"/>
                <a:cs typeface="Arial" charset="0"/>
              </a:rPr>
              <a:t>But, a replacement rate of 2.0 - 2.1 does not mean that a population will not grow, at least in the short term!   You have to take into account the age structure of the population.</a:t>
            </a:r>
          </a:p>
          <a:p>
            <a:endParaRPr lang="en-US" sz="2000" dirty="0">
              <a:latin typeface="Arial" charset="0"/>
              <a:cs typeface="Arial" charset="0"/>
            </a:endParaRPr>
          </a:p>
        </p:txBody>
      </p:sp>
    </p:spTree>
    <p:extLst>
      <p:ext uri="{BB962C8B-B14F-4D97-AF65-F5344CB8AC3E}">
        <p14:creationId xmlns:p14="http://schemas.microsoft.com/office/powerpoint/2010/main" val="99566818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ChangeArrowheads="1"/>
          </p:cNvSpPr>
          <p:nvPr/>
        </p:nvSpPr>
        <p:spPr bwMode="auto">
          <a:xfrm>
            <a:off x="6276975" y="5759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8914"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971800"/>
            <a:ext cx="5791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5"/>
          <p:cNvSpPr>
            <a:spLocks noChangeArrowheads="1"/>
          </p:cNvSpPr>
          <p:nvPr/>
        </p:nvSpPr>
        <p:spPr bwMode="auto">
          <a:xfrm>
            <a:off x="381000" y="762000"/>
            <a:ext cx="84582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latin typeface="Arial" charset="0"/>
                <a:cs typeface="Arial" charset="0"/>
              </a:rPr>
              <a:t>A comparison of a fairly typical developed country such as France, with a developing country such as India shows that the proportion of pre-reproductive individuals is much higher in India.  In France, the percent of the population that is reproducing will stay constant, </a:t>
            </a:r>
            <a:r>
              <a:rPr lang="en-US" sz="1800" dirty="0" smtClean="0">
                <a:latin typeface="Arial" charset="0"/>
                <a:cs typeface="Arial" charset="0"/>
              </a:rPr>
              <a:t>so that a replacement rate of 2.1 will result </a:t>
            </a:r>
            <a:r>
              <a:rPr lang="en-US" sz="1800" dirty="0">
                <a:latin typeface="Arial" charset="0"/>
                <a:cs typeface="Arial" charset="0"/>
              </a:rPr>
              <a:t>in </a:t>
            </a:r>
            <a:r>
              <a:rPr lang="en-US" sz="1800" dirty="0">
                <a:solidFill>
                  <a:srgbClr val="FF0000"/>
                </a:solidFill>
                <a:latin typeface="Arial" charset="0"/>
                <a:cs typeface="Arial" charset="0"/>
              </a:rPr>
              <a:t>zero population growth (ZPG)</a:t>
            </a:r>
            <a:r>
              <a:rPr lang="en-US" sz="1800" dirty="0">
                <a:latin typeface="Arial" charset="0"/>
                <a:cs typeface="Arial" charset="0"/>
              </a:rPr>
              <a:t>.  But, in India, that bolus of younger individuals still has yet to reproduce, meaning that the population will continue to grow for some time, even if the the replacement rate is near 2.0.</a:t>
            </a:r>
          </a:p>
        </p:txBody>
      </p:sp>
    </p:spTree>
    <p:extLst>
      <p:ext uri="{BB962C8B-B14F-4D97-AF65-F5344CB8AC3E}">
        <p14:creationId xmlns:p14="http://schemas.microsoft.com/office/powerpoint/2010/main" val="57726590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ChangeArrowheads="1"/>
          </p:cNvSpPr>
          <p:nvPr/>
        </p:nvSpPr>
        <p:spPr bwMode="auto">
          <a:xfrm>
            <a:off x="457200" y="973138"/>
            <a:ext cx="86868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dirty="0">
                <a:latin typeface="Arial" charset="0"/>
              </a:rPr>
              <a:t>II.	Tools for Ecology</a:t>
            </a:r>
          </a:p>
          <a:p>
            <a:pPr>
              <a:buFont typeface="Times" charset="0"/>
              <a:buNone/>
              <a:tabLst>
                <a:tab pos="454025" algn="l"/>
                <a:tab pos="920750" algn="l"/>
                <a:tab pos="1373188" algn="l"/>
                <a:tab pos="1882775" algn="l"/>
                <a:tab pos="2454275" algn="l"/>
              </a:tabLst>
            </a:pPr>
            <a:r>
              <a:rPr lang="en-US" sz="2000" dirty="0">
                <a:latin typeface="Arial" charset="0"/>
              </a:rPr>
              <a:t>	A.	Population demography:  describing populations.</a:t>
            </a:r>
          </a:p>
          <a:p>
            <a:pPr>
              <a:buFont typeface="Times" charset="0"/>
              <a:buNone/>
              <a:tabLst>
                <a:tab pos="454025" algn="l"/>
                <a:tab pos="920750" algn="l"/>
                <a:tab pos="1373188" algn="l"/>
                <a:tab pos="1882775" algn="l"/>
                <a:tab pos="2454275" algn="l"/>
              </a:tabLst>
            </a:pPr>
            <a:r>
              <a:rPr lang="en-US" sz="2000" dirty="0">
                <a:latin typeface="Arial" charset="0"/>
              </a:rPr>
              <a:t>	B.	Population Regulation</a:t>
            </a:r>
          </a:p>
          <a:p>
            <a:pPr>
              <a:buFont typeface="Times" charset="0"/>
              <a:buNone/>
              <a:tabLst>
                <a:tab pos="454025" algn="l"/>
                <a:tab pos="920750" algn="l"/>
                <a:tab pos="1373188" algn="l"/>
                <a:tab pos="1882775" algn="l"/>
                <a:tab pos="2454275" algn="l"/>
              </a:tabLst>
            </a:pPr>
            <a:r>
              <a:rPr lang="en-US" sz="2000" dirty="0">
                <a:latin typeface="Arial" charset="0"/>
              </a:rPr>
              <a:t>		1.	Density dependence vs. independence</a:t>
            </a:r>
          </a:p>
          <a:p>
            <a:pPr>
              <a:buFont typeface="Times" charset="0"/>
              <a:buNone/>
              <a:tabLst>
                <a:tab pos="454025" algn="l"/>
                <a:tab pos="920750" algn="l"/>
                <a:tab pos="1373188" algn="l"/>
                <a:tab pos="1882775" algn="l"/>
                <a:tab pos="2454275" algn="l"/>
              </a:tabLst>
            </a:pPr>
            <a:r>
              <a:rPr lang="en-US" sz="2000" dirty="0">
                <a:latin typeface="Arial" charset="0"/>
              </a:rPr>
              <a:t>		2.  	What is </a:t>
            </a:r>
            <a:r>
              <a:rPr lang="ja-JP" altLang="en-US" sz="2000" dirty="0">
                <a:latin typeface="Arial" charset="0"/>
              </a:rPr>
              <a:t>“</a:t>
            </a:r>
            <a:r>
              <a:rPr lang="en-US" altLang="ja-JP" sz="2000" dirty="0">
                <a:latin typeface="Arial" charset="0"/>
              </a:rPr>
              <a:t>regulated</a:t>
            </a:r>
            <a:r>
              <a:rPr lang="ja-JP" altLang="en-US" sz="2000" dirty="0">
                <a:latin typeface="Arial" charset="0"/>
              </a:rPr>
              <a:t>”</a:t>
            </a:r>
            <a:r>
              <a:rPr lang="en-US" altLang="ja-JP" sz="2000" dirty="0">
                <a:latin typeface="Arial" charset="0"/>
              </a:rPr>
              <a:t>?</a:t>
            </a:r>
          </a:p>
          <a:p>
            <a:pPr>
              <a:buFont typeface="Arial" charset="0"/>
              <a:buNone/>
              <a:tabLst>
                <a:tab pos="454025" algn="l"/>
                <a:tab pos="920750" algn="l"/>
                <a:tab pos="1373188" algn="l"/>
                <a:tab pos="1882775" algn="l"/>
                <a:tab pos="2454275" algn="l"/>
              </a:tabLst>
            </a:pPr>
            <a:r>
              <a:rPr lang="en-US" sz="2000" dirty="0">
                <a:latin typeface="Arial" charset="0"/>
              </a:rPr>
              <a:t>		3.	Experiments in the real world</a:t>
            </a:r>
          </a:p>
          <a:p>
            <a:pPr>
              <a:buFont typeface="Arial" charset="0"/>
              <a:buNone/>
              <a:tabLst>
                <a:tab pos="454025" algn="l"/>
                <a:tab pos="920750" algn="l"/>
                <a:tab pos="1373188" algn="l"/>
                <a:tab pos="1882775" algn="l"/>
                <a:tab pos="2454275" algn="l"/>
              </a:tabLst>
            </a:pPr>
            <a:r>
              <a:rPr lang="en-US" sz="2000" dirty="0">
                <a:latin typeface="Arial" charset="0"/>
              </a:rPr>
              <a:t>			a.	Forester’s fish</a:t>
            </a:r>
          </a:p>
          <a:p>
            <a:pPr>
              <a:buFont typeface="Arial" charset="0"/>
              <a:buNone/>
              <a:tabLst>
                <a:tab pos="454025" algn="l"/>
                <a:tab pos="920750" algn="l"/>
                <a:tab pos="1373188" algn="l"/>
                <a:tab pos="1882775" algn="l"/>
                <a:tab pos="2454275" algn="l"/>
              </a:tabLst>
            </a:pPr>
            <a:r>
              <a:rPr lang="en-US" sz="2000" dirty="0">
                <a:latin typeface="Arial" charset="0"/>
              </a:rPr>
              <a:t>			b.	Eisenberg’s snails</a:t>
            </a:r>
          </a:p>
          <a:p>
            <a:pPr>
              <a:buFont typeface="Arial" charset="0"/>
              <a:buNone/>
              <a:tabLst>
                <a:tab pos="454025" algn="l"/>
                <a:tab pos="920750" algn="l"/>
                <a:tab pos="1373188" algn="l"/>
                <a:tab pos="1882775" algn="l"/>
                <a:tab pos="2454275" algn="l"/>
              </a:tabLst>
            </a:pPr>
            <a:r>
              <a:rPr lang="en-US" sz="2000" dirty="0">
                <a:solidFill>
                  <a:srgbClr val="FF0000"/>
                </a:solidFill>
                <a:latin typeface="Arial" charset="0"/>
              </a:rPr>
              <a:t>		4.	Human Population Dynamics</a:t>
            </a:r>
          </a:p>
          <a:p>
            <a:pPr marL="1828800" lvl="3" indent="-457200">
              <a:tabLst>
                <a:tab pos="454025" algn="l"/>
                <a:tab pos="920750" algn="l"/>
                <a:tab pos="1373188" algn="l"/>
                <a:tab pos="1882775" algn="l"/>
                <a:tab pos="2454275" algn="l"/>
              </a:tabLst>
            </a:pPr>
            <a:endParaRPr lang="en-US" sz="1800" dirty="0">
              <a:solidFill>
                <a:srgbClr val="FF0000"/>
              </a:solidFill>
              <a:latin typeface="Arial" charset="0"/>
            </a:endParaRPr>
          </a:p>
          <a:p>
            <a:pPr marL="1243013" lvl="1" indent="-609600">
              <a:tabLst>
                <a:tab pos="454025" algn="l"/>
                <a:tab pos="920750" algn="l"/>
                <a:tab pos="1373188" algn="l"/>
                <a:tab pos="1882775" algn="l"/>
                <a:tab pos="2454275" algn="l"/>
              </a:tabLst>
            </a:pPr>
            <a:r>
              <a:rPr lang="en-US" sz="1800" dirty="0">
                <a:latin typeface="Arial" charset="0"/>
              </a:rPr>
              <a:t>--	Is human population growth DD</a:t>
            </a:r>
            <a:r>
              <a:rPr lang="en-US" sz="1800" dirty="0" smtClean="0">
                <a:latin typeface="Arial" charset="0"/>
              </a:rPr>
              <a:t>?</a:t>
            </a:r>
            <a:r>
              <a:rPr lang="en-US" sz="1800" dirty="0" smtClean="0">
                <a:solidFill>
                  <a:srgbClr val="FF0000"/>
                </a:solidFill>
                <a:latin typeface="Arial" charset="0"/>
              </a:rPr>
              <a:t> (yes)</a:t>
            </a:r>
            <a:endParaRPr lang="en-US" sz="1800" dirty="0">
              <a:solidFill>
                <a:srgbClr val="FF0000"/>
              </a:solidFill>
              <a:latin typeface="Arial" charset="0"/>
            </a:endParaRPr>
          </a:p>
          <a:p>
            <a:pPr marL="1243013" lvl="1" indent="-609600">
              <a:tabLst>
                <a:tab pos="454025" algn="l"/>
                <a:tab pos="920750" algn="l"/>
                <a:tab pos="1373188" algn="l"/>
                <a:tab pos="1882775" algn="l"/>
                <a:tab pos="2454275" algn="l"/>
              </a:tabLst>
            </a:pPr>
            <a:r>
              <a:rPr lang="en-US" sz="1800" dirty="0">
                <a:solidFill>
                  <a:srgbClr val="FF0000"/>
                </a:solidFill>
                <a:latin typeface="Arial" charset="0"/>
              </a:rPr>
              <a:t>--	Is there a carrying capacity for the earth?</a:t>
            </a:r>
          </a:p>
          <a:p>
            <a:pPr marL="1243013" lvl="1" indent="-609600">
              <a:tabLst>
                <a:tab pos="454025" algn="l"/>
                <a:tab pos="920750" algn="l"/>
                <a:tab pos="1373188" algn="l"/>
                <a:tab pos="1882775" algn="l"/>
                <a:tab pos="2454275" algn="l"/>
              </a:tabLst>
            </a:pPr>
            <a:r>
              <a:rPr lang="en-US" sz="1800" dirty="0">
                <a:latin typeface="Arial" charset="0"/>
              </a:rPr>
              <a:t>--	Are we nearing the K?  </a:t>
            </a:r>
          </a:p>
          <a:p>
            <a:pPr marL="1243013" lvl="1" indent="-609600">
              <a:tabLst>
                <a:tab pos="454025" algn="l"/>
                <a:tab pos="920750" algn="l"/>
                <a:tab pos="1373188" algn="l"/>
                <a:tab pos="1882775" algn="l"/>
                <a:tab pos="2454275" algn="l"/>
              </a:tabLst>
            </a:pPr>
            <a:r>
              <a:rPr lang="en-US" sz="1800" dirty="0">
                <a:latin typeface="Arial" charset="0"/>
              </a:rPr>
              <a:t>--	Do we expect environmental or demographic </a:t>
            </a:r>
            <a:r>
              <a:rPr lang="en-US" sz="1800" dirty="0" err="1">
                <a:latin typeface="Arial" charset="0"/>
              </a:rPr>
              <a:t>stochasticity</a:t>
            </a:r>
            <a:r>
              <a:rPr lang="en-US" sz="1800" dirty="0">
                <a:latin typeface="Arial" charset="0"/>
              </a:rPr>
              <a:t>?  </a:t>
            </a:r>
          </a:p>
          <a:p>
            <a:pPr marL="1243013" lvl="1" indent="-609600">
              <a:tabLst>
                <a:tab pos="454025" algn="l"/>
                <a:tab pos="920750" algn="l"/>
                <a:tab pos="1373188" algn="l"/>
                <a:tab pos="1882775" algn="l"/>
                <a:tab pos="2454275" algn="l"/>
              </a:tabLst>
            </a:pPr>
            <a:r>
              <a:rPr lang="en-US" sz="1800" dirty="0">
                <a:latin typeface="Arial" charset="0"/>
              </a:rPr>
              <a:t>--	Might we overshoot K because of time-lags? (demographic </a:t>
            </a:r>
            <a:r>
              <a:rPr lang="en-US" sz="1800" dirty="0" err="1">
                <a:latin typeface="Arial" charset="0"/>
              </a:rPr>
              <a:t>stochasticity</a:t>
            </a:r>
            <a:r>
              <a:rPr lang="en-US" sz="1800" dirty="0">
                <a:latin typeface="Arial" charset="0"/>
              </a:rPr>
              <a:t>)</a:t>
            </a:r>
          </a:p>
          <a:p>
            <a:pPr marL="1243013" lvl="1" indent="-609600">
              <a:tabLst>
                <a:tab pos="454025" algn="l"/>
                <a:tab pos="920750" algn="l"/>
                <a:tab pos="1373188" algn="l"/>
                <a:tab pos="1882775" algn="l"/>
                <a:tab pos="2454275" algn="l"/>
              </a:tabLst>
            </a:pPr>
            <a:r>
              <a:rPr lang="en-US" sz="1800" dirty="0">
                <a:latin typeface="Arial" charset="0"/>
              </a:rPr>
              <a:t>--	What is likely to happen with the current trends?</a:t>
            </a:r>
          </a:p>
          <a:p>
            <a:pPr marL="1243013" lvl="1" indent="-609600">
              <a:tabLst>
                <a:tab pos="454025" algn="l"/>
                <a:tab pos="920750" algn="l"/>
                <a:tab pos="1373188" algn="l"/>
                <a:tab pos="1882775" algn="l"/>
                <a:tab pos="2454275" algn="l"/>
              </a:tabLst>
            </a:pPr>
            <a:r>
              <a:rPr lang="en-US" sz="1800" dirty="0">
                <a:latin typeface="Arial" charset="0"/>
              </a:rPr>
              <a:t>--	What can be done?</a:t>
            </a:r>
          </a:p>
        </p:txBody>
      </p:sp>
    </p:spTree>
    <p:extLst>
      <p:ext uri="{BB962C8B-B14F-4D97-AF65-F5344CB8AC3E}">
        <p14:creationId xmlns:p14="http://schemas.microsoft.com/office/powerpoint/2010/main" val="341943073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6276975" y="5759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0962"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33600" y="5867400"/>
            <a:ext cx="5077382" cy="461665"/>
          </a:xfrm>
          <a:prstGeom prst="rect">
            <a:avLst/>
          </a:prstGeom>
          <a:noFill/>
        </p:spPr>
        <p:txBody>
          <a:bodyPr wrap="none" rtlCol="0">
            <a:spAutoFit/>
          </a:bodyPr>
          <a:lstStyle/>
          <a:p>
            <a:r>
              <a:rPr lang="en-US" dirty="0" smtClean="0">
                <a:latin typeface="Arial"/>
                <a:cs typeface="Arial"/>
              </a:rPr>
              <a:t>So, are we nearing K?  Where is K?</a:t>
            </a:r>
            <a:endParaRPr lang="en-US" dirty="0">
              <a:latin typeface="Arial"/>
              <a:cs typeface="Arial"/>
            </a:endParaRPr>
          </a:p>
        </p:txBody>
      </p:sp>
      <p:pic>
        <p:nvPicPr>
          <p:cNvPr id="3" name="Picture 2"/>
          <p:cNvPicPr>
            <a:picLocks noChangeAspect="1"/>
          </p:cNvPicPr>
          <p:nvPr/>
        </p:nvPicPr>
        <p:blipFill>
          <a:blip r:embed="rId4"/>
          <a:stretch>
            <a:fillRect/>
          </a:stretch>
        </p:blipFill>
        <p:spPr>
          <a:xfrm>
            <a:off x="609600" y="838200"/>
            <a:ext cx="7315200" cy="4992786"/>
          </a:xfrm>
          <a:prstGeom prst="rect">
            <a:avLst/>
          </a:prstGeom>
        </p:spPr>
      </p:pic>
    </p:spTree>
    <p:extLst>
      <p:ext uri="{BB962C8B-B14F-4D97-AF65-F5344CB8AC3E}">
        <p14:creationId xmlns:p14="http://schemas.microsoft.com/office/powerpoint/2010/main" val="388613529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6276975" y="5759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3010"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6"/>
          <p:cNvSpPr>
            <a:spLocks noChangeArrowheads="1"/>
          </p:cNvSpPr>
          <p:nvPr/>
        </p:nvSpPr>
        <p:spPr bwMode="auto">
          <a:xfrm>
            <a:off x="533400" y="684213"/>
            <a:ext cx="8382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Arial" charset="0"/>
                <a:cs typeface="Arial" charset="0"/>
              </a:rPr>
              <a:t>In the last 20 years, there has been a reduction in the global population growth rate.  While the population is still increasing at a good clip, the rate at which it is increasing is declining.</a:t>
            </a:r>
          </a:p>
        </p:txBody>
      </p:sp>
      <p:pic>
        <p:nvPicPr>
          <p:cNvPr id="4301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 y="1828800"/>
            <a:ext cx="91630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356018" y="6488668"/>
            <a:ext cx="1787982" cy="369332"/>
          </a:xfrm>
          <a:prstGeom prst="rect">
            <a:avLst/>
          </a:prstGeom>
          <a:noFill/>
        </p:spPr>
        <p:txBody>
          <a:bodyPr wrap="none" rtlCol="0">
            <a:spAutoFit/>
          </a:bodyPr>
          <a:lstStyle/>
          <a:p>
            <a:r>
              <a:rPr lang="en-US" sz="1800" dirty="0" smtClean="0">
                <a:latin typeface="Arial"/>
                <a:cs typeface="Arial"/>
              </a:rPr>
              <a:t>From Wikipedia</a:t>
            </a:r>
            <a:endParaRPr lang="en-US" sz="1800" dirty="0">
              <a:latin typeface="Arial"/>
              <a:cs typeface="Arial"/>
            </a:endParaRPr>
          </a:p>
        </p:txBody>
      </p:sp>
    </p:spTree>
    <p:extLst>
      <p:ext uri="{BB962C8B-B14F-4D97-AF65-F5344CB8AC3E}">
        <p14:creationId xmlns:p14="http://schemas.microsoft.com/office/powerpoint/2010/main" val="239793651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6276975" y="5759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5058"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4"/>
          <p:cNvSpPr txBox="1">
            <a:spLocks noChangeArrowheads="1"/>
          </p:cNvSpPr>
          <p:nvPr/>
        </p:nvSpPr>
        <p:spPr bwMode="auto">
          <a:xfrm>
            <a:off x="228600" y="1524000"/>
            <a:ext cx="27432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cs typeface="Arial" charset="0"/>
              </a:rPr>
              <a:t>So, given that we are clearly not at K, is there at K?</a:t>
            </a:r>
          </a:p>
          <a:p>
            <a:endParaRPr lang="en-US" sz="2000" dirty="0">
              <a:latin typeface="Arial" charset="0"/>
              <a:cs typeface="Arial" charset="0"/>
            </a:endParaRPr>
          </a:p>
          <a:p>
            <a:r>
              <a:rPr lang="en-US" sz="2000" dirty="0">
                <a:latin typeface="Arial" charset="0"/>
                <a:cs typeface="Arial" charset="0"/>
              </a:rPr>
              <a:t>Seems like there must be.  But, it is moving as a function of food availability and resources and we can</a:t>
            </a:r>
            <a:r>
              <a:rPr lang="ja-JP" altLang="en-US" sz="2000" dirty="0">
                <a:latin typeface="Arial" charset="0"/>
                <a:cs typeface="Arial" charset="0"/>
              </a:rPr>
              <a:t>’</a:t>
            </a:r>
            <a:r>
              <a:rPr lang="en-US" altLang="ja-JP" sz="2000" dirty="0">
                <a:latin typeface="Arial" charset="0"/>
                <a:cs typeface="Arial" charset="0"/>
              </a:rPr>
              <a:t>t predict where it is.</a:t>
            </a:r>
            <a:endParaRPr lang="en-US" sz="2000" dirty="0">
              <a:latin typeface="Arial" charset="0"/>
              <a:cs typeface="Arial" charset="0"/>
            </a:endParaRPr>
          </a:p>
        </p:txBody>
      </p:sp>
      <p:pic>
        <p:nvPicPr>
          <p:cNvPr id="2" name="Picture 1"/>
          <p:cNvPicPr>
            <a:picLocks noChangeAspect="1"/>
          </p:cNvPicPr>
          <p:nvPr/>
        </p:nvPicPr>
        <p:blipFill>
          <a:blip r:embed="rId4"/>
          <a:stretch>
            <a:fillRect/>
          </a:stretch>
        </p:blipFill>
        <p:spPr>
          <a:xfrm>
            <a:off x="3276600" y="762000"/>
            <a:ext cx="5637857" cy="5755898"/>
          </a:xfrm>
          <a:prstGeom prst="rect">
            <a:avLst/>
          </a:prstGeom>
        </p:spPr>
      </p:pic>
      <p:sp>
        <p:nvSpPr>
          <p:cNvPr id="7" name="TextBox 6"/>
          <p:cNvSpPr txBox="1"/>
          <p:nvPr/>
        </p:nvSpPr>
        <p:spPr>
          <a:xfrm>
            <a:off x="7356018" y="6488668"/>
            <a:ext cx="1787982" cy="369332"/>
          </a:xfrm>
          <a:prstGeom prst="rect">
            <a:avLst/>
          </a:prstGeom>
          <a:noFill/>
        </p:spPr>
        <p:txBody>
          <a:bodyPr wrap="none" rtlCol="0">
            <a:spAutoFit/>
          </a:bodyPr>
          <a:lstStyle/>
          <a:p>
            <a:r>
              <a:rPr lang="en-US" sz="1800" dirty="0" smtClean="0">
                <a:latin typeface="Arial"/>
                <a:cs typeface="Arial"/>
              </a:rPr>
              <a:t>From Wikipedia</a:t>
            </a:r>
            <a:endParaRPr lang="en-US" sz="1800" dirty="0">
              <a:latin typeface="Arial"/>
              <a:cs typeface="Arial"/>
            </a:endParaRPr>
          </a:p>
        </p:txBody>
      </p:sp>
    </p:spTree>
    <p:extLst>
      <p:ext uri="{BB962C8B-B14F-4D97-AF65-F5344CB8AC3E}">
        <p14:creationId xmlns:p14="http://schemas.microsoft.com/office/powerpoint/2010/main" val="3216932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685800" y="973138"/>
            <a:ext cx="7848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None/>
              <a:tabLst>
                <a:tab pos="454025" algn="l"/>
                <a:tab pos="920750" algn="l"/>
                <a:tab pos="1373188" algn="l"/>
              </a:tabLst>
            </a:pPr>
            <a:r>
              <a:rPr lang="en-US" sz="2000" dirty="0"/>
              <a:t>II.	Tools for Ecology</a:t>
            </a:r>
          </a:p>
          <a:p>
            <a:pPr>
              <a:tabLst>
                <a:tab pos="454025" algn="l"/>
                <a:tab pos="920750" algn="l"/>
                <a:tab pos="1373188" algn="l"/>
              </a:tabLst>
            </a:pPr>
            <a:endParaRPr lang="en-US" sz="2000" dirty="0"/>
          </a:p>
          <a:p>
            <a:pPr>
              <a:tabLst>
                <a:tab pos="454025" algn="l"/>
                <a:tab pos="920750" algn="l"/>
                <a:tab pos="1373188" algn="l"/>
              </a:tabLst>
            </a:pPr>
            <a:r>
              <a:rPr lang="en-US" sz="2000" dirty="0"/>
              <a:t>There is an “easier” (well, mathematically simpler) way to do population </a:t>
            </a:r>
            <a:r>
              <a:rPr lang="en-US" sz="2000" dirty="0" smtClean="0"/>
              <a:t>projections is using matrices. </a:t>
            </a:r>
          </a:p>
          <a:p>
            <a:pPr>
              <a:tabLst>
                <a:tab pos="454025" algn="l"/>
                <a:tab pos="920750" algn="l"/>
                <a:tab pos="1373188" algn="l"/>
              </a:tabLst>
            </a:pPr>
            <a:endParaRPr lang="en-US" sz="2000" dirty="0"/>
          </a:p>
          <a:p>
            <a:pPr>
              <a:tabLst>
                <a:tab pos="454025" algn="l"/>
                <a:tab pos="920750" algn="l"/>
                <a:tab pos="1373188" algn="l"/>
              </a:tabLst>
            </a:pPr>
            <a:r>
              <a:rPr lang="en-US" sz="2000" dirty="0" smtClean="0"/>
              <a:t>The </a:t>
            </a:r>
            <a:r>
              <a:rPr lang="en-US" sz="2000" dirty="0"/>
              <a:t>rows and columns are just </a:t>
            </a:r>
            <a:r>
              <a:rPr lang="en-US" sz="2000" dirty="0" smtClean="0"/>
              <a:t>vectors.  A </a:t>
            </a:r>
            <a:r>
              <a:rPr lang="en-US" sz="2000" dirty="0">
                <a:solidFill>
                  <a:srgbClr val="FF0000"/>
                </a:solidFill>
              </a:rPr>
              <a:t>vector</a:t>
            </a:r>
            <a:r>
              <a:rPr lang="en-US" sz="2000" dirty="0"/>
              <a:t> is just a 1 x n arrangement of values.  For example, we can construct a </a:t>
            </a:r>
            <a:r>
              <a:rPr lang="en-US" sz="2000" dirty="0">
                <a:solidFill>
                  <a:srgbClr val="FF0000"/>
                </a:solidFill>
              </a:rPr>
              <a:t>population vector</a:t>
            </a:r>
            <a:r>
              <a:rPr lang="en-US" sz="2000" dirty="0"/>
              <a:t>:  </a:t>
            </a:r>
          </a:p>
        </p:txBody>
      </p:sp>
      <p:pic>
        <p:nvPicPr>
          <p:cNvPr id="22530" name="Picture 3"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31" name="Object 2"/>
          <p:cNvGraphicFramePr>
            <a:graphicFrameLocks noChangeAspect="1"/>
          </p:cNvGraphicFramePr>
          <p:nvPr/>
        </p:nvGraphicFramePr>
        <p:xfrm>
          <a:off x="1589088" y="4038600"/>
          <a:ext cx="2479675" cy="2197100"/>
        </p:xfrm>
        <a:graphic>
          <a:graphicData uri="http://schemas.openxmlformats.org/presentationml/2006/ole">
            <mc:AlternateContent xmlns:mc="http://schemas.openxmlformats.org/markup-compatibility/2006">
              <mc:Choice xmlns:v="urn:schemas-microsoft-com:vml" Requires="v">
                <p:oleObj spid="_x0000_s1045" name="Equation" r:id="rId5" imgW="1003300" imgH="889000" progId="Equation.3">
                  <p:embed/>
                </p:oleObj>
              </mc:Choice>
              <mc:Fallback>
                <p:oleObj name="Equation" r:id="rId5" imgW="1003300" imgH="889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088" y="4038600"/>
                        <a:ext cx="2479675"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532" name="Rectangle 5"/>
          <p:cNvSpPr>
            <a:spLocks noChangeArrowheads="1"/>
          </p:cNvSpPr>
          <p:nvPr/>
        </p:nvSpPr>
        <p:spPr bwMode="auto">
          <a:xfrm>
            <a:off x="4648200" y="4114800"/>
            <a:ext cx="35464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t>. . . that can be used to represent the current abundances for a population by age class.  </a:t>
            </a:r>
            <a:r>
              <a:rPr lang="en-US" sz="2000" u="sng" dirty="0"/>
              <a:t>This is just like the first row of a projection matrix.</a:t>
            </a:r>
          </a:p>
        </p:txBody>
      </p:sp>
      <p:sp>
        <p:nvSpPr>
          <p:cNvPr id="2" name="TextBox 1"/>
          <p:cNvSpPr txBox="1"/>
          <p:nvPr/>
        </p:nvSpPr>
        <p:spPr>
          <a:xfrm rot="19678463">
            <a:off x="576486" y="2648143"/>
            <a:ext cx="7979769" cy="1015663"/>
          </a:xfrm>
          <a:prstGeom prst="rect">
            <a:avLst/>
          </a:prstGeom>
          <a:noFill/>
        </p:spPr>
        <p:txBody>
          <a:bodyPr wrap="none" rtlCol="0">
            <a:spAutoFit/>
          </a:bodyPr>
          <a:lstStyle/>
          <a:p>
            <a:r>
              <a:rPr lang="en-US" sz="6000" dirty="0" smtClean="0">
                <a:solidFill>
                  <a:srgbClr val="FF0000"/>
                </a:solidFill>
              </a:rPr>
              <a:t>NOT ON FIRST EXAM</a:t>
            </a:r>
            <a:endParaRPr lang="en-US" sz="6000" dirty="0">
              <a:solidFill>
                <a:srgbClr val="FF0000"/>
              </a:solidFill>
            </a:endParaRPr>
          </a:p>
        </p:txBody>
      </p:sp>
    </p:spTree>
    <p:extLst>
      <p:ext uri="{BB962C8B-B14F-4D97-AF65-F5344CB8AC3E}">
        <p14:creationId xmlns:p14="http://schemas.microsoft.com/office/powerpoint/2010/main" val="62948897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6276975" y="5759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5058"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4"/>
          <p:cNvSpPr txBox="1">
            <a:spLocks noChangeArrowheads="1"/>
          </p:cNvSpPr>
          <p:nvPr/>
        </p:nvSpPr>
        <p:spPr bwMode="auto">
          <a:xfrm>
            <a:off x="304800" y="1161395"/>
            <a:ext cx="6019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smtClean="0">
                <a:latin typeface="Arial"/>
                <a:cs typeface="Arial"/>
              </a:rPr>
              <a:t>An ecologist in the 1960’s, Paul </a:t>
            </a:r>
            <a:r>
              <a:rPr lang="en-US" sz="2000" dirty="0" err="1" smtClean="0">
                <a:latin typeface="Arial"/>
                <a:cs typeface="Arial"/>
              </a:rPr>
              <a:t>Erlich</a:t>
            </a:r>
            <a:r>
              <a:rPr lang="en-US" sz="2000" dirty="0" smtClean="0">
                <a:latin typeface="Arial"/>
                <a:cs typeface="Arial"/>
              </a:rPr>
              <a:t>, used reasonable assumptions to predict that human populations would very soon outstrip resources.  The </a:t>
            </a:r>
            <a:r>
              <a:rPr lang="en-US" sz="2000" dirty="0">
                <a:latin typeface="Arial"/>
                <a:cs typeface="Arial"/>
              </a:rPr>
              <a:t>original edition of </a:t>
            </a:r>
            <a:r>
              <a:rPr lang="en-US" sz="2000" i="1" dirty="0">
                <a:latin typeface="Arial"/>
                <a:cs typeface="Arial"/>
              </a:rPr>
              <a:t>The Population Bomb</a:t>
            </a:r>
            <a:r>
              <a:rPr lang="en-US" sz="2000" dirty="0">
                <a:latin typeface="Arial"/>
                <a:cs typeface="Arial"/>
              </a:rPr>
              <a:t> </a:t>
            </a:r>
            <a:r>
              <a:rPr lang="en-US" sz="2000" dirty="0" smtClean="0">
                <a:latin typeface="Arial"/>
                <a:cs typeface="Arial"/>
              </a:rPr>
              <a:t>(1968) began </a:t>
            </a:r>
            <a:r>
              <a:rPr lang="en-US" sz="2000" dirty="0">
                <a:latin typeface="Arial"/>
                <a:cs typeface="Arial"/>
              </a:rPr>
              <a:t>with this statement: </a:t>
            </a:r>
            <a:endParaRPr lang="en-US" sz="2000" dirty="0" smtClean="0">
              <a:latin typeface="Arial"/>
              <a:cs typeface="Arial"/>
            </a:endParaRPr>
          </a:p>
          <a:p>
            <a:endParaRPr lang="en-US" sz="2000" i="1" dirty="0">
              <a:latin typeface="Arial"/>
              <a:cs typeface="Arial"/>
            </a:endParaRPr>
          </a:p>
          <a:p>
            <a:r>
              <a:rPr lang="en-US" sz="2000" i="1" dirty="0" smtClean="0">
                <a:latin typeface="Arial"/>
                <a:cs typeface="Arial"/>
              </a:rPr>
              <a:t>The </a:t>
            </a:r>
            <a:r>
              <a:rPr lang="en-US" sz="2000" i="1" dirty="0">
                <a:latin typeface="Arial"/>
                <a:cs typeface="Arial"/>
              </a:rPr>
              <a:t>battle to feed all of humanity is over. In the 1970s hundreds of millions of people will starve to death in spite of any crash programs embarked upon now. At this late date nothing can prevent a substantial increase in the world death rate ..</a:t>
            </a:r>
            <a:r>
              <a:rPr lang="en-US" sz="2000" i="1" dirty="0" smtClean="0">
                <a:latin typeface="Arial"/>
                <a:cs typeface="Arial"/>
              </a:rPr>
              <a:t>.</a:t>
            </a:r>
          </a:p>
          <a:p>
            <a:endParaRPr lang="en-US" sz="2000" i="1" dirty="0">
              <a:latin typeface="Arial"/>
              <a:cs typeface="Arial"/>
            </a:endParaRPr>
          </a:p>
          <a:p>
            <a:r>
              <a:rPr lang="en-US" sz="2000" dirty="0" smtClean="0">
                <a:latin typeface="Arial"/>
                <a:cs typeface="Arial"/>
              </a:rPr>
              <a:t>This was a well-accepted prediction in the 60’s.  But, obviously, it did not occur.</a:t>
            </a:r>
          </a:p>
        </p:txBody>
      </p:sp>
      <p:pic>
        <p:nvPicPr>
          <p:cNvPr id="2" name="Picture 1"/>
          <p:cNvPicPr>
            <a:picLocks noChangeAspect="1"/>
          </p:cNvPicPr>
          <p:nvPr/>
        </p:nvPicPr>
        <p:blipFill>
          <a:blip r:embed="rId4"/>
          <a:stretch>
            <a:fillRect/>
          </a:stretch>
        </p:blipFill>
        <p:spPr>
          <a:xfrm>
            <a:off x="6324600" y="1190498"/>
            <a:ext cx="2677220" cy="4524502"/>
          </a:xfrm>
          <a:prstGeom prst="rect">
            <a:avLst/>
          </a:prstGeom>
        </p:spPr>
      </p:pic>
    </p:spTree>
    <p:extLst>
      <p:ext uri="{BB962C8B-B14F-4D97-AF65-F5344CB8AC3E}">
        <p14:creationId xmlns:p14="http://schemas.microsoft.com/office/powerpoint/2010/main" val="333541152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6276975" y="5759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5058"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4"/>
          <p:cNvSpPr txBox="1">
            <a:spLocks noChangeArrowheads="1"/>
          </p:cNvSpPr>
          <p:nvPr/>
        </p:nvSpPr>
        <p:spPr bwMode="auto">
          <a:xfrm>
            <a:off x="228600" y="762000"/>
            <a:ext cx="8229600" cy="594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smtClean="0">
                <a:latin typeface="Arial"/>
                <a:cs typeface="Arial"/>
              </a:rPr>
              <a:t>It may be that </a:t>
            </a:r>
            <a:r>
              <a:rPr lang="en-US" sz="2000" dirty="0" err="1" smtClean="0">
                <a:latin typeface="Arial"/>
                <a:cs typeface="Arial"/>
              </a:rPr>
              <a:t>Erlich</a:t>
            </a:r>
            <a:r>
              <a:rPr lang="en-US" sz="2000" dirty="0" smtClean="0">
                <a:latin typeface="Arial"/>
                <a:cs typeface="Arial"/>
              </a:rPr>
              <a:t> was just a poor scientist, as has been suggested by several critics.  Others argue that a </a:t>
            </a:r>
            <a:r>
              <a:rPr lang="en-US" sz="2000" dirty="0">
                <a:latin typeface="Arial"/>
                <a:cs typeface="Arial"/>
              </a:rPr>
              <a:t>large increase in global food production since the 1960s has prevented the </a:t>
            </a:r>
            <a:r>
              <a:rPr lang="en-US" sz="2000" dirty="0" smtClean="0">
                <a:latin typeface="Arial"/>
                <a:cs typeface="Arial"/>
              </a:rPr>
              <a:t>famines and </a:t>
            </a:r>
            <a:r>
              <a:rPr lang="en-US" sz="2000" dirty="0">
                <a:latin typeface="Arial"/>
                <a:cs typeface="Arial"/>
              </a:rPr>
              <a:t>catastrophes foretold by Ehrlich</a:t>
            </a:r>
            <a:r>
              <a:rPr lang="en-US" sz="2000" dirty="0" smtClean="0">
                <a:latin typeface="Arial"/>
                <a:cs typeface="Arial"/>
              </a:rPr>
              <a:t>.  This is called the </a:t>
            </a:r>
            <a:r>
              <a:rPr lang="en-US" sz="2000" u="sng" dirty="0" smtClean="0">
                <a:solidFill>
                  <a:srgbClr val="FF0000"/>
                </a:solidFill>
                <a:latin typeface="Arial"/>
                <a:cs typeface="Arial"/>
              </a:rPr>
              <a:t>green revolution</a:t>
            </a:r>
            <a:r>
              <a:rPr lang="en-US" sz="2000" dirty="0" smtClean="0">
                <a:latin typeface="Arial"/>
                <a:cs typeface="Arial"/>
              </a:rPr>
              <a:t> and was, in part, caused by the use use of modern methods and fertilizers in tropical agricultural.</a:t>
            </a:r>
          </a:p>
          <a:p>
            <a:endParaRPr lang="en-US" sz="2000" dirty="0">
              <a:latin typeface="Arial"/>
              <a:cs typeface="Arial"/>
            </a:endParaRPr>
          </a:p>
          <a:p>
            <a:r>
              <a:rPr lang="en-US" sz="2000" dirty="0" err="1" smtClean="0">
                <a:latin typeface="Arial"/>
                <a:cs typeface="Arial"/>
              </a:rPr>
              <a:t>Erlich</a:t>
            </a:r>
            <a:r>
              <a:rPr lang="en-US" sz="2000" dirty="0" smtClean="0">
                <a:latin typeface="Arial"/>
                <a:cs typeface="Arial"/>
              </a:rPr>
              <a:t> argues that he was actually right.  Millions have died of starvation and perhaps he even underestimated the effects of the “population bomb”.  </a:t>
            </a:r>
          </a:p>
          <a:p>
            <a:endParaRPr lang="en-US" sz="2000" dirty="0">
              <a:latin typeface="Arial"/>
              <a:cs typeface="Arial"/>
            </a:endParaRPr>
          </a:p>
          <a:p>
            <a:r>
              <a:rPr lang="en-US" sz="2000" dirty="0" smtClean="0">
                <a:latin typeface="Arial"/>
                <a:cs typeface="Arial"/>
              </a:rPr>
              <a:t>But, most people feel that he failed and that he failed so dramatically that scientists are now reluctant to make strong statements from their data.  They are reluctant to now make dire predictions about population growth, disease, and climate change.</a:t>
            </a:r>
          </a:p>
          <a:p>
            <a:endParaRPr lang="en-US" sz="1600" dirty="0">
              <a:latin typeface="Arial"/>
              <a:cs typeface="Arial"/>
            </a:endParaRPr>
          </a:p>
          <a:p>
            <a:r>
              <a:rPr lang="en-US" sz="1600" dirty="0" smtClean="0">
                <a:latin typeface="Arial"/>
                <a:cs typeface="Arial"/>
              </a:rPr>
              <a:t>The </a:t>
            </a:r>
            <a:r>
              <a:rPr lang="en-US" sz="1600" b="1" dirty="0">
                <a:latin typeface="Arial"/>
                <a:cs typeface="Arial"/>
              </a:rPr>
              <a:t>Green Revolution</a:t>
            </a:r>
            <a:r>
              <a:rPr lang="en-US" sz="1600" dirty="0">
                <a:latin typeface="Arial"/>
                <a:cs typeface="Arial"/>
              </a:rPr>
              <a:t> refers to a series of </a:t>
            </a:r>
            <a:r>
              <a:rPr lang="en-US" sz="1600" dirty="0" smtClean="0">
                <a:latin typeface="Arial"/>
                <a:cs typeface="Arial"/>
              </a:rPr>
              <a:t>research, development, </a:t>
            </a:r>
            <a:r>
              <a:rPr lang="en-US" sz="1600" dirty="0">
                <a:latin typeface="Arial"/>
                <a:cs typeface="Arial"/>
              </a:rPr>
              <a:t>and technology </a:t>
            </a:r>
            <a:r>
              <a:rPr lang="en-US" sz="1600" dirty="0" smtClean="0">
                <a:latin typeface="Arial"/>
                <a:cs typeface="Arial"/>
              </a:rPr>
              <a:t>initiatives</a:t>
            </a:r>
            <a:r>
              <a:rPr lang="en-US" sz="1600" dirty="0">
                <a:latin typeface="Arial"/>
                <a:cs typeface="Arial"/>
              </a:rPr>
              <a:t>, occurring between the 1930s and the late </a:t>
            </a:r>
            <a:r>
              <a:rPr lang="en-US" sz="1600" dirty="0" smtClean="0">
                <a:latin typeface="Arial"/>
                <a:cs typeface="Arial"/>
              </a:rPr>
              <a:t>1960s, </a:t>
            </a:r>
            <a:r>
              <a:rPr lang="en-US" sz="1600" dirty="0">
                <a:latin typeface="Arial"/>
                <a:cs typeface="Arial"/>
              </a:rPr>
              <a:t>that increased agricultural production worldwide, particularly in the developing world, beginning most markedly in the late </a:t>
            </a:r>
            <a:r>
              <a:rPr lang="en-US" sz="1600" dirty="0" smtClean="0">
                <a:latin typeface="Arial"/>
                <a:cs typeface="Arial"/>
              </a:rPr>
              <a:t>1960s. (from Wikipedia).</a:t>
            </a:r>
            <a:endParaRPr lang="en-US" sz="1600" dirty="0">
              <a:latin typeface="Arial"/>
              <a:cs typeface="Arial"/>
            </a:endParaRPr>
          </a:p>
        </p:txBody>
      </p:sp>
    </p:spTree>
    <p:extLst>
      <p:ext uri="{BB962C8B-B14F-4D97-AF65-F5344CB8AC3E}">
        <p14:creationId xmlns:p14="http://schemas.microsoft.com/office/powerpoint/2010/main" val="336911985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ChangeArrowheads="1"/>
          </p:cNvSpPr>
          <p:nvPr/>
        </p:nvSpPr>
        <p:spPr bwMode="auto">
          <a:xfrm>
            <a:off x="6276975" y="5759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710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63750"/>
            <a:ext cx="7085013"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7"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4"/>
          <p:cNvSpPr txBox="1">
            <a:spLocks noChangeArrowheads="1"/>
          </p:cNvSpPr>
          <p:nvPr/>
        </p:nvSpPr>
        <p:spPr bwMode="auto">
          <a:xfrm>
            <a:off x="1371600" y="1143000"/>
            <a:ext cx="739139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latin typeface="Arial" charset="0"/>
                <a:cs typeface="Arial" charset="0"/>
              </a:rPr>
              <a:t>What affects human growth rate?</a:t>
            </a:r>
          </a:p>
          <a:p>
            <a:r>
              <a:rPr lang="en-US" dirty="0">
                <a:latin typeface="Arial" charset="0"/>
                <a:cs typeface="Arial" charset="0"/>
              </a:rPr>
              <a:t>	--	better economics</a:t>
            </a:r>
            <a:r>
              <a:rPr lang="en-US" dirty="0" smtClean="0">
                <a:latin typeface="Arial" charset="0"/>
                <a:cs typeface="Arial" charset="0"/>
              </a:rPr>
              <a:t>?  Give poor countries</a:t>
            </a:r>
          </a:p>
          <a:p>
            <a:r>
              <a:rPr lang="en-US" dirty="0" smtClean="0">
                <a:latin typeface="Arial" charset="0"/>
                <a:cs typeface="Arial" charset="0"/>
              </a:rPr>
              <a:t> 		money or technology?</a:t>
            </a:r>
            <a:endParaRPr lang="en-US" dirty="0">
              <a:latin typeface="Arial" charset="0"/>
              <a:cs typeface="Arial" charset="0"/>
            </a:endParaRPr>
          </a:p>
          <a:p>
            <a:endParaRPr lang="en-US" dirty="0">
              <a:latin typeface="Arial" charset="0"/>
              <a:cs typeface="Arial" charset="0"/>
            </a:endParaRPr>
          </a:p>
        </p:txBody>
      </p:sp>
    </p:spTree>
    <p:extLst>
      <p:ext uri="{BB962C8B-B14F-4D97-AF65-F5344CB8AC3E}">
        <p14:creationId xmlns:p14="http://schemas.microsoft.com/office/powerpoint/2010/main" val="80511052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ChangeArrowheads="1"/>
          </p:cNvSpPr>
          <p:nvPr/>
        </p:nvSpPr>
        <p:spPr bwMode="auto">
          <a:xfrm>
            <a:off x="6276975" y="5759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915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57400"/>
            <a:ext cx="7221538"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7"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Box 4"/>
          <p:cNvSpPr txBox="1">
            <a:spLocks noChangeArrowheads="1"/>
          </p:cNvSpPr>
          <p:nvPr/>
        </p:nvSpPr>
        <p:spPr bwMode="auto">
          <a:xfrm>
            <a:off x="1371600" y="1143000"/>
            <a:ext cx="7267284"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latin typeface="Arial" charset="0"/>
                <a:cs typeface="Arial" charset="0"/>
              </a:rPr>
              <a:t>What affects human growth rate?</a:t>
            </a:r>
          </a:p>
          <a:p>
            <a:r>
              <a:rPr lang="en-US" dirty="0">
                <a:latin typeface="Arial" charset="0"/>
                <a:cs typeface="Arial" charset="0"/>
              </a:rPr>
              <a:t>	--	reduce hunger</a:t>
            </a:r>
            <a:r>
              <a:rPr lang="en-US" dirty="0" smtClean="0">
                <a:latin typeface="Arial" charset="0"/>
                <a:cs typeface="Arial" charset="0"/>
              </a:rPr>
              <a:t>?  Send food overseas?</a:t>
            </a:r>
            <a:endParaRPr lang="en-US" dirty="0">
              <a:latin typeface="Arial" charset="0"/>
              <a:cs typeface="Arial" charset="0"/>
            </a:endParaRPr>
          </a:p>
          <a:p>
            <a:endParaRPr lang="en-US" dirty="0">
              <a:latin typeface="Arial" charset="0"/>
              <a:cs typeface="Arial" charset="0"/>
            </a:endParaRPr>
          </a:p>
        </p:txBody>
      </p:sp>
    </p:spTree>
    <p:extLst>
      <p:ext uri="{BB962C8B-B14F-4D97-AF65-F5344CB8AC3E}">
        <p14:creationId xmlns:p14="http://schemas.microsoft.com/office/powerpoint/2010/main" val="363800283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ChangeArrowheads="1"/>
          </p:cNvSpPr>
          <p:nvPr/>
        </p:nvSpPr>
        <p:spPr bwMode="auto">
          <a:xfrm>
            <a:off x="6276975" y="5759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120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838200"/>
            <a:ext cx="4976813"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7"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Box 4"/>
          <p:cNvSpPr txBox="1">
            <a:spLocks noChangeArrowheads="1"/>
          </p:cNvSpPr>
          <p:nvPr/>
        </p:nvSpPr>
        <p:spPr bwMode="auto">
          <a:xfrm>
            <a:off x="606425" y="838200"/>
            <a:ext cx="295433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338138" algn="l"/>
                <a:tab pos="742950" algn="l"/>
              </a:tabLst>
              <a:defRPr sz="2400">
                <a:solidFill>
                  <a:schemeClr val="tx1"/>
                </a:solidFill>
                <a:latin typeface="Times" charset="0"/>
                <a:ea typeface="ＭＳ Ｐゴシック" charset="0"/>
                <a:cs typeface="ＭＳ Ｐゴシック" charset="0"/>
              </a:defRPr>
            </a:lvl1pPr>
            <a:lvl2pPr marL="742950" indent="-285750">
              <a:tabLst>
                <a:tab pos="338138" algn="l"/>
                <a:tab pos="742950" algn="l"/>
              </a:tabLst>
              <a:defRPr sz="2400">
                <a:solidFill>
                  <a:schemeClr val="tx1"/>
                </a:solidFill>
                <a:latin typeface="Times" charset="0"/>
                <a:ea typeface="ＭＳ Ｐゴシック" charset="0"/>
              </a:defRPr>
            </a:lvl2pPr>
            <a:lvl3pPr marL="1143000" indent="-228600">
              <a:tabLst>
                <a:tab pos="338138" algn="l"/>
                <a:tab pos="742950" algn="l"/>
              </a:tabLst>
              <a:defRPr sz="2400">
                <a:solidFill>
                  <a:schemeClr val="tx1"/>
                </a:solidFill>
                <a:latin typeface="Times" charset="0"/>
                <a:ea typeface="ＭＳ Ｐゴシック" charset="0"/>
              </a:defRPr>
            </a:lvl3pPr>
            <a:lvl4pPr marL="1600200" indent="-228600">
              <a:tabLst>
                <a:tab pos="338138" algn="l"/>
                <a:tab pos="742950" algn="l"/>
              </a:tabLst>
              <a:defRPr sz="2400">
                <a:solidFill>
                  <a:schemeClr val="tx1"/>
                </a:solidFill>
                <a:latin typeface="Times" charset="0"/>
                <a:ea typeface="ＭＳ Ｐゴシック" charset="0"/>
              </a:defRPr>
            </a:lvl4pPr>
            <a:lvl5pPr marL="2057400" indent="-228600">
              <a:tabLst>
                <a:tab pos="338138" algn="l"/>
                <a:tab pos="742950"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338138" algn="l"/>
                <a:tab pos="742950"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338138" algn="l"/>
                <a:tab pos="742950"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338138" algn="l"/>
                <a:tab pos="742950"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338138" algn="l"/>
                <a:tab pos="742950" algn="l"/>
              </a:tabLst>
              <a:defRPr sz="2400">
                <a:solidFill>
                  <a:schemeClr val="tx1"/>
                </a:solidFill>
                <a:latin typeface="Times" charset="0"/>
                <a:ea typeface="ＭＳ Ｐゴシック" charset="0"/>
              </a:defRPr>
            </a:lvl9pPr>
          </a:lstStyle>
          <a:p>
            <a:r>
              <a:rPr lang="en-US">
                <a:latin typeface="Arial" charset="0"/>
                <a:cs typeface="Arial" charset="0"/>
              </a:rPr>
              <a:t>What affects human</a:t>
            </a:r>
          </a:p>
          <a:p>
            <a:r>
              <a:rPr lang="en-US">
                <a:latin typeface="Arial" charset="0"/>
                <a:cs typeface="Arial" charset="0"/>
              </a:rPr>
              <a:t> growth rate?</a:t>
            </a:r>
          </a:p>
          <a:p>
            <a:endParaRPr lang="en-US">
              <a:latin typeface="Arial" charset="0"/>
              <a:cs typeface="Arial" charset="0"/>
            </a:endParaRPr>
          </a:p>
          <a:p>
            <a:r>
              <a:rPr lang="en-US">
                <a:latin typeface="Arial" charset="0"/>
                <a:cs typeface="Arial" charset="0"/>
              </a:rPr>
              <a:t>	--	contraception?</a:t>
            </a:r>
          </a:p>
          <a:p>
            <a:endParaRPr lang="en-US">
              <a:latin typeface="Arial" charset="0"/>
              <a:cs typeface="Arial" charset="0"/>
            </a:endParaRPr>
          </a:p>
          <a:p>
            <a:endParaRPr lang="en-US">
              <a:latin typeface="Arial" charset="0"/>
              <a:cs typeface="Arial" charset="0"/>
            </a:endParaRPr>
          </a:p>
          <a:p>
            <a:endParaRPr lang="en-US">
              <a:latin typeface="Arial" charset="0"/>
              <a:cs typeface="Arial" charset="0"/>
            </a:endParaRPr>
          </a:p>
          <a:p>
            <a:endParaRPr lang="en-US">
              <a:latin typeface="Arial" charset="0"/>
              <a:cs typeface="Arial" charset="0"/>
            </a:endParaRPr>
          </a:p>
          <a:p>
            <a:r>
              <a:rPr lang="en-US">
                <a:latin typeface="Arial" charset="0"/>
                <a:cs typeface="Arial" charset="0"/>
              </a:rPr>
              <a:t>	--	education?</a:t>
            </a:r>
          </a:p>
          <a:p>
            <a:endParaRPr lang="en-US">
              <a:latin typeface="Arial" charset="0"/>
              <a:cs typeface="Arial" charset="0"/>
            </a:endParaRPr>
          </a:p>
        </p:txBody>
      </p:sp>
    </p:spTree>
    <p:extLst>
      <p:ext uri="{BB962C8B-B14F-4D97-AF65-F5344CB8AC3E}">
        <p14:creationId xmlns:p14="http://schemas.microsoft.com/office/powerpoint/2010/main" val="396827348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Rectangle 2"/>
          <p:cNvSpPr>
            <a:spLocks noChangeArrowheads="1"/>
          </p:cNvSpPr>
          <p:nvPr/>
        </p:nvSpPr>
        <p:spPr bwMode="auto">
          <a:xfrm>
            <a:off x="0" y="973138"/>
            <a:ext cx="868680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dirty="0">
                <a:latin typeface="Arial" charset="0"/>
              </a:rPr>
              <a:t>II.	Tools for Ecology</a:t>
            </a:r>
          </a:p>
          <a:p>
            <a:pPr>
              <a:buFont typeface="Times" charset="0"/>
              <a:buNone/>
              <a:tabLst>
                <a:tab pos="454025" algn="l"/>
                <a:tab pos="920750" algn="l"/>
                <a:tab pos="1373188" algn="l"/>
                <a:tab pos="1882775" algn="l"/>
                <a:tab pos="2454275" algn="l"/>
              </a:tabLst>
            </a:pPr>
            <a:r>
              <a:rPr lang="en-US" sz="2000" dirty="0">
                <a:latin typeface="Arial" charset="0"/>
              </a:rPr>
              <a:t>	A.	Population demography:  describing populations.</a:t>
            </a:r>
          </a:p>
          <a:p>
            <a:pPr>
              <a:buFont typeface="Times" charset="0"/>
              <a:buNone/>
              <a:tabLst>
                <a:tab pos="454025" algn="l"/>
                <a:tab pos="920750" algn="l"/>
                <a:tab pos="1373188" algn="l"/>
                <a:tab pos="1882775" algn="l"/>
                <a:tab pos="2454275" algn="l"/>
              </a:tabLst>
            </a:pPr>
            <a:r>
              <a:rPr lang="en-US" sz="2000" dirty="0">
                <a:latin typeface="Arial" charset="0"/>
              </a:rPr>
              <a:t>	B.	Population Regulation</a:t>
            </a:r>
          </a:p>
          <a:p>
            <a:pPr>
              <a:buFont typeface="Times" charset="0"/>
              <a:buNone/>
              <a:tabLst>
                <a:tab pos="454025" algn="l"/>
                <a:tab pos="920750" algn="l"/>
                <a:tab pos="1373188" algn="l"/>
                <a:tab pos="1882775" algn="l"/>
                <a:tab pos="2454275" algn="l"/>
              </a:tabLst>
            </a:pPr>
            <a:r>
              <a:rPr lang="en-US" sz="2000" dirty="0">
                <a:latin typeface="Arial" charset="0"/>
              </a:rPr>
              <a:t>		1.	Density dependence vs. independence</a:t>
            </a:r>
          </a:p>
          <a:p>
            <a:pPr>
              <a:buFont typeface="Times" charset="0"/>
              <a:buNone/>
              <a:tabLst>
                <a:tab pos="454025" algn="l"/>
                <a:tab pos="920750" algn="l"/>
                <a:tab pos="1373188" algn="l"/>
                <a:tab pos="1882775" algn="l"/>
                <a:tab pos="2454275" algn="l"/>
              </a:tabLst>
            </a:pPr>
            <a:r>
              <a:rPr lang="en-US" sz="2000" dirty="0">
                <a:latin typeface="Arial" charset="0"/>
              </a:rPr>
              <a:t>		2.  	What is </a:t>
            </a:r>
            <a:r>
              <a:rPr lang="ja-JP" altLang="en-US" sz="2000" dirty="0">
                <a:latin typeface="Arial" charset="0"/>
              </a:rPr>
              <a:t>“</a:t>
            </a:r>
            <a:r>
              <a:rPr lang="en-US" altLang="ja-JP" sz="2000" dirty="0">
                <a:latin typeface="Arial" charset="0"/>
              </a:rPr>
              <a:t>regulated</a:t>
            </a:r>
            <a:r>
              <a:rPr lang="ja-JP" altLang="en-US" sz="2000" dirty="0">
                <a:latin typeface="Arial" charset="0"/>
              </a:rPr>
              <a:t>”</a:t>
            </a:r>
            <a:r>
              <a:rPr lang="en-US" altLang="ja-JP" sz="2000" dirty="0">
                <a:latin typeface="Arial" charset="0"/>
              </a:rPr>
              <a:t>?</a:t>
            </a:r>
          </a:p>
          <a:p>
            <a:pPr>
              <a:buFont typeface="Arial" charset="0"/>
              <a:buNone/>
              <a:tabLst>
                <a:tab pos="454025" algn="l"/>
                <a:tab pos="920750" algn="l"/>
                <a:tab pos="1373188" algn="l"/>
                <a:tab pos="1882775" algn="l"/>
                <a:tab pos="2454275" algn="l"/>
              </a:tabLst>
            </a:pPr>
            <a:r>
              <a:rPr lang="en-US" sz="2000" dirty="0">
                <a:latin typeface="Arial" charset="0"/>
              </a:rPr>
              <a:t>		3.	Tests in the real world</a:t>
            </a:r>
          </a:p>
          <a:p>
            <a:pPr>
              <a:buFont typeface="Arial" charset="0"/>
              <a:buNone/>
              <a:tabLst>
                <a:tab pos="454025" algn="l"/>
                <a:tab pos="920750" algn="l"/>
                <a:tab pos="1373188" algn="l"/>
                <a:tab pos="1882775" algn="l"/>
                <a:tab pos="2454275" algn="l"/>
              </a:tabLst>
            </a:pPr>
            <a:r>
              <a:rPr lang="en-US" sz="2000" dirty="0">
                <a:latin typeface="Arial" charset="0"/>
              </a:rPr>
              <a:t>			a.	density experiments</a:t>
            </a:r>
          </a:p>
          <a:p>
            <a:pPr marL="1828800" lvl="3" indent="-457200">
              <a:tabLst>
                <a:tab pos="454025" algn="l"/>
                <a:tab pos="920750" algn="l"/>
                <a:tab pos="1373188" algn="l"/>
                <a:tab pos="1882775" algn="l"/>
                <a:tab pos="2454275" algn="l"/>
              </a:tabLst>
            </a:pPr>
            <a:r>
              <a:rPr lang="en-US" sz="2000" dirty="0">
                <a:solidFill>
                  <a:srgbClr val="FF0000"/>
                </a:solidFill>
                <a:latin typeface="Arial" charset="0"/>
              </a:rPr>
              <a:t>b.	human population growth</a:t>
            </a:r>
          </a:p>
          <a:p>
            <a:pPr marL="1828800" lvl="3" indent="-457200">
              <a:tabLst>
                <a:tab pos="454025" algn="l"/>
                <a:tab pos="920750" algn="l"/>
                <a:tab pos="1373188" algn="l"/>
                <a:tab pos="1882775" algn="l"/>
                <a:tab pos="2454275" algn="l"/>
              </a:tabLst>
            </a:pPr>
            <a:endParaRPr lang="en-US" sz="1800" dirty="0">
              <a:solidFill>
                <a:srgbClr val="FF0000"/>
              </a:solidFill>
              <a:latin typeface="Arial" charset="0"/>
            </a:endParaRPr>
          </a:p>
          <a:p>
            <a:pPr marL="1243013" lvl="1" indent="-609600">
              <a:tabLst>
                <a:tab pos="454025" algn="l"/>
                <a:tab pos="920750" algn="l"/>
                <a:tab pos="1373188" algn="l"/>
                <a:tab pos="1882775" algn="l"/>
                <a:tab pos="2454275" algn="l"/>
              </a:tabLst>
            </a:pPr>
            <a:r>
              <a:rPr lang="en-US" sz="1800" dirty="0">
                <a:latin typeface="Arial" charset="0"/>
              </a:rPr>
              <a:t>--	Is human population growth DD? </a:t>
            </a:r>
            <a:endParaRPr lang="en-US" sz="1800" dirty="0">
              <a:solidFill>
                <a:srgbClr val="0000FF"/>
              </a:solidFill>
              <a:latin typeface="Arial" charset="0"/>
            </a:endParaRPr>
          </a:p>
          <a:p>
            <a:pPr marL="1243013" lvl="1" indent="-609600">
              <a:tabLst>
                <a:tab pos="454025" algn="l"/>
                <a:tab pos="920750" algn="l"/>
                <a:tab pos="1373188" algn="l"/>
                <a:tab pos="1882775" algn="l"/>
                <a:tab pos="2454275" algn="l"/>
              </a:tabLst>
            </a:pPr>
            <a:r>
              <a:rPr lang="en-US" sz="1800" dirty="0">
                <a:latin typeface="Arial" charset="0"/>
              </a:rPr>
              <a:t>--	Is there a carrying capacity for the earth? </a:t>
            </a:r>
          </a:p>
          <a:p>
            <a:pPr marL="1243013" lvl="1" indent="-609600">
              <a:tabLst>
                <a:tab pos="454025" algn="l"/>
                <a:tab pos="920750" algn="l"/>
                <a:tab pos="1373188" algn="l"/>
                <a:tab pos="1882775" algn="l"/>
                <a:tab pos="2454275" algn="l"/>
              </a:tabLst>
            </a:pPr>
            <a:r>
              <a:rPr lang="en-US" sz="1800" dirty="0">
                <a:latin typeface="Arial" charset="0"/>
              </a:rPr>
              <a:t>--	Are we nearing the K? </a:t>
            </a:r>
          </a:p>
          <a:p>
            <a:pPr marL="1243013" lvl="1" indent="-609600">
              <a:tabLst>
                <a:tab pos="454025" algn="l"/>
                <a:tab pos="920750" algn="l"/>
                <a:tab pos="1373188" algn="l"/>
                <a:tab pos="1882775" algn="l"/>
                <a:tab pos="2454275" algn="l"/>
              </a:tabLst>
            </a:pPr>
            <a:r>
              <a:rPr lang="en-US" sz="1800" dirty="0">
                <a:latin typeface="Arial" charset="0"/>
              </a:rPr>
              <a:t>--	Do we expect environmental or demographic </a:t>
            </a:r>
            <a:r>
              <a:rPr lang="en-US" sz="1800" dirty="0" err="1">
                <a:latin typeface="Arial" charset="0"/>
              </a:rPr>
              <a:t>stochasticity</a:t>
            </a:r>
            <a:r>
              <a:rPr lang="en-US" sz="1800" dirty="0">
                <a:latin typeface="Arial" charset="0"/>
              </a:rPr>
              <a:t>? </a:t>
            </a:r>
          </a:p>
          <a:p>
            <a:pPr marL="1243013" lvl="1" indent="-609600">
              <a:tabLst>
                <a:tab pos="454025" algn="l"/>
                <a:tab pos="920750" algn="l"/>
                <a:tab pos="1373188" algn="l"/>
                <a:tab pos="1882775" algn="l"/>
                <a:tab pos="2454275" algn="l"/>
              </a:tabLst>
            </a:pPr>
            <a:r>
              <a:rPr lang="en-US" sz="1800" dirty="0">
                <a:latin typeface="Arial" charset="0"/>
              </a:rPr>
              <a:t>--	Might we overshoot K because of time-lags? (demographic </a:t>
            </a:r>
            <a:r>
              <a:rPr lang="en-US" sz="1800" dirty="0" err="1">
                <a:latin typeface="Arial" charset="0"/>
              </a:rPr>
              <a:t>stochasticity</a:t>
            </a:r>
            <a:r>
              <a:rPr lang="en-US" sz="1800" dirty="0">
                <a:latin typeface="Arial" charset="0"/>
              </a:rPr>
              <a:t>)</a:t>
            </a:r>
          </a:p>
          <a:p>
            <a:pPr marL="1243013" lvl="1" indent="-609600">
              <a:tabLst>
                <a:tab pos="454025" algn="l"/>
                <a:tab pos="920750" algn="l"/>
                <a:tab pos="1373188" algn="l"/>
                <a:tab pos="1882775" algn="l"/>
                <a:tab pos="2454275" algn="l"/>
              </a:tabLst>
            </a:pPr>
            <a:r>
              <a:rPr lang="en-US" sz="1800" dirty="0">
                <a:latin typeface="Arial" charset="0"/>
              </a:rPr>
              <a:t>--	What is likely to happen with the current trends?</a:t>
            </a:r>
          </a:p>
          <a:p>
            <a:pPr marL="1243013" lvl="1" indent="-609600">
              <a:tabLst>
                <a:tab pos="454025" algn="l"/>
                <a:tab pos="920750" algn="l"/>
                <a:tab pos="1373188" algn="l"/>
                <a:tab pos="1882775" algn="l"/>
                <a:tab pos="2454275" algn="l"/>
              </a:tabLst>
            </a:pPr>
            <a:r>
              <a:rPr lang="en-US" sz="1800" dirty="0">
                <a:latin typeface="Arial" charset="0"/>
              </a:rPr>
              <a:t>--	What can be done?</a:t>
            </a:r>
          </a:p>
        </p:txBody>
      </p:sp>
      <p:sp>
        <p:nvSpPr>
          <p:cNvPr id="53251" name="TextBox 1"/>
          <p:cNvSpPr txBox="1">
            <a:spLocks noChangeArrowheads="1"/>
          </p:cNvSpPr>
          <p:nvPr/>
        </p:nvSpPr>
        <p:spPr bwMode="auto">
          <a:xfrm>
            <a:off x="4800600" y="3668713"/>
            <a:ext cx="1749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rgbClr val="FF0000"/>
                </a:solidFill>
                <a:latin typeface="Arial" charset="0"/>
                <a:cs typeface="Arial" charset="0"/>
              </a:rPr>
              <a:t>Maybe recently</a:t>
            </a:r>
          </a:p>
        </p:txBody>
      </p:sp>
      <p:sp>
        <p:nvSpPr>
          <p:cNvPr id="53252" name="TextBox 4"/>
          <p:cNvSpPr txBox="1">
            <a:spLocks noChangeArrowheads="1"/>
          </p:cNvSpPr>
          <p:nvPr/>
        </p:nvSpPr>
        <p:spPr bwMode="auto">
          <a:xfrm>
            <a:off x="5638800" y="3962400"/>
            <a:ext cx="106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rgbClr val="FF0000"/>
                </a:solidFill>
                <a:latin typeface="Arial" charset="0"/>
                <a:cs typeface="Arial" charset="0"/>
              </a:rPr>
              <a:t>Must be!</a:t>
            </a:r>
          </a:p>
        </p:txBody>
      </p:sp>
      <p:sp>
        <p:nvSpPr>
          <p:cNvPr id="53253" name="TextBox 5"/>
          <p:cNvSpPr txBox="1">
            <a:spLocks noChangeArrowheads="1"/>
          </p:cNvSpPr>
          <p:nvPr/>
        </p:nvSpPr>
        <p:spPr bwMode="auto">
          <a:xfrm>
            <a:off x="3733800" y="4202113"/>
            <a:ext cx="390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61913" algn="l"/>
                <a:tab pos="920750" algn="l"/>
                <a:tab pos="1373188" algn="l"/>
                <a:tab pos="1882775" algn="l"/>
                <a:tab pos="2454275" algn="l"/>
              </a:tabLst>
              <a:defRPr sz="2400">
                <a:solidFill>
                  <a:schemeClr val="tx1"/>
                </a:solidFill>
                <a:latin typeface="Times" charset="0"/>
                <a:ea typeface="ＭＳ Ｐゴシック" charset="0"/>
                <a:cs typeface="ＭＳ Ｐゴシック" charset="0"/>
              </a:defRPr>
            </a:lvl1pPr>
            <a:lvl2pPr marL="566738" indent="-566738">
              <a:tabLst>
                <a:tab pos="61913" algn="l"/>
                <a:tab pos="920750" algn="l"/>
                <a:tab pos="1373188" algn="l"/>
                <a:tab pos="1882775" algn="l"/>
                <a:tab pos="2454275" algn="l"/>
              </a:tabLst>
              <a:defRPr sz="2400">
                <a:solidFill>
                  <a:schemeClr val="tx1"/>
                </a:solidFill>
                <a:latin typeface="Times" charset="0"/>
                <a:ea typeface="ＭＳ Ｐゴシック" charset="0"/>
              </a:defRPr>
            </a:lvl2pPr>
            <a:lvl3pPr marL="1143000" indent="-228600">
              <a:tabLst>
                <a:tab pos="61913" algn="l"/>
                <a:tab pos="920750" algn="l"/>
                <a:tab pos="1373188" algn="l"/>
                <a:tab pos="1882775" algn="l"/>
                <a:tab pos="2454275" algn="l"/>
              </a:tabLst>
              <a:defRPr sz="2400">
                <a:solidFill>
                  <a:schemeClr val="tx1"/>
                </a:solidFill>
                <a:latin typeface="Times" charset="0"/>
                <a:ea typeface="ＭＳ Ｐゴシック" charset="0"/>
              </a:defRPr>
            </a:lvl3pPr>
            <a:lvl4pPr marL="1600200" indent="-228600">
              <a:tabLst>
                <a:tab pos="61913" algn="l"/>
                <a:tab pos="920750" algn="l"/>
                <a:tab pos="1373188" algn="l"/>
                <a:tab pos="1882775" algn="l"/>
                <a:tab pos="2454275" algn="l"/>
              </a:tabLst>
              <a:defRPr sz="2400">
                <a:solidFill>
                  <a:schemeClr val="tx1"/>
                </a:solidFill>
                <a:latin typeface="Times" charset="0"/>
                <a:ea typeface="ＭＳ Ｐゴシック" charset="0"/>
              </a:defRPr>
            </a:lvl4pPr>
            <a:lvl5pPr marL="2057400" indent="-228600">
              <a:tabLst>
                <a:tab pos="61913" algn="l"/>
                <a:tab pos="920750" algn="l"/>
                <a:tab pos="1373188" algn="l"/>
                <a:tab pos="1882775" algn="l"/>
                <a:tab pos="2454275"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61913" algn="l"/>
                <a:tab pos="920750" algn="l"/>
                <a:tab pos="1373188" algn="l"/>
                <a:tab pos="1882775" algn="l"/>
                <a:tab pos="2454275"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61913" algn="l"/>
                <a:tab pos="920750" algn="l"/>
                <a:tab pos="1373188" algn="l"/>
                <a:tab pos="1882775" algn="l"/>
                <a:tab pos="2454275"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61913" algn="l"/>
                <a:tab pos="920750" algn="l"/>
                <a:tab pos="1373188" algn="l"/>
                <a:tab pos="1882775" algn="l"/>
                <a:tab pos="2454275"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61913" algn="l"/>
                <a:tab pos="920750" algn="l"/>
                <a:tab pos="1373188" algn="l"/>
                <a:tab pos="1882775" algn="l"/>
                <a:tab pos="2454275" algn="l"/>
              </a:tabLst>
              <a:defRPr sz="2400">
                <a:solidFill>
                  <a:schemeClr val="tx1"/>
                </a:solidFill>
                <a:latin typeface="Times" charset="0"/>
                <a:ea typeface="ＭＳ Ｐゴシック" charset="0"/>
              </a:defRPr>
            </a:lvl9pPr>
          </a:lstStyle>
          <a:p>
            <a:pPr lvl="1"/>
            <a:r>
              <a:rPr lang="en-US" sz="1800">
                <a:solidFill>
                  <a:srgbClr val="FF0000"/>
                </a:solidFill>
                <a:latin typeface="Arial" charset="0"/>
              </a:rPr>
              <a:t>Growth rate is slowing. . . so, maybe</a:t>
            </a:r>
          </a:p>
        </p:txBody>
      </p:sp>
      <p:sp>
        <p:nvSpPr>
          <p:cNvPr id="53254" name="TextBox 6"/>
          <p:cNvSpPr txBox="1">
            <a:spLocks noChangeArrowheads="1"/>
          </p:cNvSpPr>
          <p:nvPr/>
        </p:nvSpPr>
        <p:spPr bwMode="auto">
          <a:xfrm>
            <a:off x="7467600" y="4506913"/>
            <a:ext cx="561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rgbClr val="FF0000"/>
                </a:solidFill>
                <a:latin typeface="Arial" charset="0"/>
                <a:cs typeface="Arial" charset="0"/>
              </a:rPr>
              <a:t>Yes</a:t>
            </a:r>
          </a:p>
        </p:txBody>
      </p:sp>
    </p:spTree>
    <p:extLst>
      <p:ext uri="{BB962C8B-B14F-4D97-AF65-F5344CB8AC3E}">
        <p14:creationId xmlns:p14="http://schemas.microsoft.com/office/powerpoint/2010/main" val="209790406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3334350" y="609600"/>
            <a:ext cx="5657250" cy="5737439"/>
          </a:xfrm>
          <a:prstGeom prst="rect">
            <a:avLst/>
          </a:prstGeom>
        </p:spPr>
      </p:pic>
      <p:sp>
        <p:nvSpPr>
          <p:cNvPr id="8" name="TextBox 7"/>
          <p:cNvSpPr txBox="1"/>
          <p:nvPr/>
        </p:nvSpPr>
        <p:spPr>
          <a:xfrm>
            <a:off x="228600" y="1003042"/>
            <a:ext cx="2895600" cy="5016758"/>
          </a:xfrm>
          <a:prstGeom prst="rect">
            <a:avLst/>
          </a:prstGeom>
          <a:noFill/>
        </p:spPr>
        <p:txBody>
          <a:bodyPr wrap="square" rtlCol="0">
            <a:spAutoFit/>
          </a:bodyPr>
          <a:lstStyle/>
          <a:p>
            <a:r>
              <a:rPr lang="en-US" sz="2000" dirty="0">
                <a:latin typeface="Arial"/>
                <a:cs typeface="Arial"/>
              </a:rPr>
              <a:t>In 1911, 25 reindeer were introduced on Saint Paul </a:t>
            </a:r>
            <a:r>
              <a:rPr lang="en-US" sz="2000" dirty="0" smtClean="0">
                <a:latin typeface="Arial"/>
                <a:cs typeface="Arial"/>
              </a:rPr>
              <a:t>Island </a:t>
            </a:r>
            <a:r>
              <a:rPr lang="en-US" sz="2000" dirty="0">
                <a:latin typeface="Arial"/>
                <a:cs typeface="Arial"/>
              </a:rPr>
              <a:t>off Alaska. The population grew rapidly and nearly exponentially until about 1938, when there were over 2000 animals on the 41-square-mile island. The reindeer badly overgrazed their food supply (primarily lichens) and the population “crashed.” Only eight animals could be found in 1950.</a:t>
            </a:r>
          </a:p>
        </p:txBody>
      </p:sp>
    </p:spTree>
    <p:extLst>
      <p:ext uri="{BB962C8B-B14F-4D97-AF65-F5344CB8AC3E}">
        <p14:creationId xmlns:p14="http://schemas.microsoft.com/office/powerpoint/2010/main" val="372398805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Rectangle 2"/>
          <p:cNvSpPr>
            <a:spLocks noChangeArrowheads="1"/>
          </p:cNvSpPr>
          <p:nvPr/>
        </p:nvSpPr>
        <p:spPr bwMode="auto">
          <a:xfrm>
            <a:off x="0" y="973138"/>
            <a:ext cx="868680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dirty="0">
                <a:latin typeface="Arial" charset="0"/>
              </a:rPr>
              <a:t>II.	Tools for Ecology</a:t>
            </a:r>
          </a:p>
          <a:p>
            <a:pPr>
              <a:buFont typeface="Times" charset="0"/>
              <a:buNone/>
              <a:tabLst>
                <a:tab pos="454025" algn="l"/>
                <a:tab pos="920750" algn="l"/>
                <a:tab pos="1373188" algn="l"/>
                <a:tab pos="1882775" algn="l"/>
                <a:tab pos="2454275" algn="l"/>
              </a:tabLst>
            </a:pPr>
            <a:r>
              <a:rPr lang="en-US" sz="2000" dirty="0">
                <a:latin typeface="Arial" charset="0"/>
              </a:rPr>
              <a:t>	A.	Population demography:  describing populations.</a:t>
            </a:r>
          </a:p>
          <a:p>
            <a:pPr>
              <a:buFont typeface="Times" charset="0"/>
              <a:buNone/>
              <a:tabLst>
                <a:tab pos="454025" algn="l"/>
                <a:tab pos="920750" algn="l"/>
                <a:tab pos="1373188" algn="l"/>
                <a:tab pos="1882775" algn="l"/>
                <a:tab pos="2454275" algn="l"/>
              </a:tabLst>
            </a:pPr>
            <a:r>
              <a:rPr lang="en-US" sz="2000" dirty="0">
                <a:latin typeface="Arial" charset="0"/>
              </a:rPr>
              <a:t>	B.	Population Regulation</a:t>
            </a:r>
          </a:p>
          <a:p>
            <a:pPr>
              <a:buFont typeface="Times" charset="0"/>
              <a:buNone/>
              <a:tabLst>
                <a:tab pos="454025" algn="l"/>
                <a:tab pos="920750" algn="l"/>
                <a:tab pos="1373188" algn="l"/>
                <a:tab pos="1882775" algn="l"/>
                <a:tab pos="2454275" algn="l"/>
              </a:tabLst>
            </a:pPr>
            <a:r>
              <a:rPr lang="en-US" sz="2000" dirty="0">
                <a:latin typeface="Arial" charset="0"/>
              </a:rPr>
              <a:t>		1.	Density dependence vs. independence</a:t>
            </a:r>
          </a:p>
          <a:p>
            <a:pPr>
              <a:buFont typeface="Times" charset="0"/>
              <a:buNone/>
              <a:tabLst>
                <a:tab pos="454025" algn="l"/>
                <a:tab pos="920750" algn="l"/>
                <a:tab pos="1373188" algn="l"/>
                <a:tab pos="1882775" algn="l"/>
                <a:tab pos="2454275" algn="l"/>
              </a:tabLst>
            </a:pPr>
            <a:r>
              <a:rPr lang="en-US" sz="2000" dirty="0">
                <a:latin typeface="Arial" charset="0"/>
              </a:rPr>
              <a:t>		2.  	What is </a:t>
            </a:r>
            <a:r>
              <a:rPr lang="ja-JP" altLang="en-US" sz="2000" dirty="0">
                <a:latin typeface="Arial" charset="0"/>
              </a:rPr>
              <a:t>“</a:t>
            </a:r>
            <a:r>
              <a:rPr lang="en-US" altLang="ja-JP" sz="2000" dirty="0">
                <a:latin typeface="Arial" charset="0"/>
              </a:rPr>
              <a:t>regulated</a:t>
            </a:r>
            <a:r>
              <a:rPr lang="ja-JP" altLang="en-US" sz="2000" dirty="0">
                <a:latin typeface="Arial" charset="0"/>
              </a:rPr>
              <a:t>”</a:t>
            </a:r>
            <a:r>
              <a:rPr lang="en-US" altLang="ja-JP" sz="2000" dirty="0">
                <a:latin typeface="Arial" charset="0"/>
              </a:rPr>
              <a:t>?</a:t>
            </a:r>
          </a:p>
          <a:p>
            <a:pPr>
              <a:buFont typeface="Arial" charset="0"/>
              <a:buNone/>
              <a:tabLst>
                <a:tab pos="454025" algn="l"/>
                <a:tab pos="920750" algn="l"/>
                <a:tab pos="1373188" algn="l"/>
                <a:tab pos="1882775" algn="l"/>
                <a:tab pos="2454275" algn="l"/>
              </a:tabLst>
            </a:pPr>
            <a:r>
              <a:rPr lang="en-US" sz="2000" dirty="0">
                <a:latin typeface="Arial" charset="0"/>
              </a:rPr>
              <a:t>		3.	Tests in the real world</a:t>
            </a:r>
          </a:p>
          <a:p>
            <a:pPr>
              <a:buFont typeface="Arial" charset="0"/>
              <a:buNone/>
              <a:tabLst>
                <a:tab pos="454025" algn="l"/>
                <a:tab pos="920750" algn="l"/>
                <a:tab pos="1373188" algn="l"/>
                <a:tab pos="1882775" algn="l"/>
                <a:tab pos="2454275" algn="l"/>
              </a:tabLst>
            </a:pPr>
            <a:r>
              <a:rPr lang="en-US" sz="2000" dirty="0">
                <a:latin typeface="Arial" charset="0"/>
              </a:rPr>
              <a:t>			a.	density experiments</a:t>
            </a:r>
          </a:p>
          <a:p>
            <a:pPr marL="1828800" lvl="3" indent="-457200">
              <a:tabLst>
                <a:tab pos="454025" algn="l"/>
                <a:tab pos="920750" algn="l"/>
                <a:tab pos="1373188" algn="l"/>
                <a:tab pos="1882775" algn="l"/>
                <a:tab pos="2454275" algn="l"/>
              </a:tabLst>
            </a:pPr>
            <a:r>
              <a:rPr lang="en-US" sz="2000" dirty="0">
                <a:solidFill>
                  <a:srgbClr val="FF0000"/>
                </a:solidFill>
                <a:latin typeface="Arial" charset="0"/>
              </a:rPr>
              <a:t>b.	human population growth</a:t>
            </a:r>
          </a:p>
          <a:p>
            <a:pPr marL="1828800" lvl="3" indent="-457200">
              <a:tabLst>
                <a:tab pos="454025" algn="l"/>
                <a:tab pos="920750" algn="l"/>
                <a:tab pos="1373188" algn="l"/>
                <a:tab pos="1882775" algn="l"/>
                <a:tab pos="2454275" algn="l"/>
              </a:tabLst>
            </a:pPr>
            <a:endParaRPr lang="en-US" sz="1800" dirty="0">
              <a:solidFill>
                <a:srgbClr val="FF0000"/>
              </a:solidFill>
              <a:latin typeface="Arial" charset="0"/>
            </a:endParaRPr>
          </a:p>
          <a:p>
            <a:pPr marL="1243013" lvl="1" indent="-609600">
              <a:tabLst>
                <a:tab pos="454025" algn="l"/>
                <a:tab pos="920750" algn="l"/>
                <a:tab pos="1373188" algn="l"/>
                <a:tab pos="1882775" algn="l"/>
                <a:tab pos="2454275" algn="l"/>
              </a:tabLst>
            </a:pPr>
            <a:r>
              <a:rPr lang="en-US" sz="1800" dirty="0">
                <a:latin typeface="Arial" charset="0"/>
              </a:rPr>
              <a:t>--	Is human population growth DD? </a:t>
            </a:r>
            <a:endParaRPr lang="en-US" sz="1800" dirty="0">
              <a:solidFill>
                <a:srgbClr val="0000FF"/>
              </a:solidFill>
              <a:latin typeface="Arial" charset="0"/>
            </a:endParaRPr>
          </a:p>
          <a:p>
            <a:pPr marL="1243013" lvl="1" indent="-609600">
              <a:tabLst>
                <a:tab pos="454025" algn="l"/>
                <a:tab pos="920750" algn="l"/>
                <a:tab pos="1373188" algn="l"/>
                <a:tab pos="1882775" algn="l"/>
                <a:tab pos="2454275" algn="l"/>
              </a:tabLst>
            </a:pPr>
            <a:r>
              <a:rPr lang="en-US" sz="1800" dirty="0">
                <a:latin typeface="Arial" charset="0"/>
              </a:rPr>
              <a:t>--	Is there a carrying capacity for the earth? </a:t>
            </a:r>
          </a:p>
          <a:p>
            <a:pPr marL="1243013" lvl="1" indent="-609600">
              <a:tabLst>
                <a:tab pos="454025" algn="l"/>
                <a:tab pos="920750" algn="l"/>
                <a:tab pos="1373188" algn="l"/>
                <a:tab pos="1882775" algn="l"/>
                <a:tab pos="2454275" algn="l"/>
              </a:tabLst>
            </a:pPr>
            <a:r>
              <a:rPr lang="en-US" sz="1800" dirty="0">
                <a:latin typeface="Arial" charset="0"/>
              </a:rPr>
              <a:t>--	Are we nearing the K? </a:t>
            </a:r>
          </a:p>
          <a:p>
            <a:pPr marL="1243013" lvl="1" indent="-609600">
              <a:tabLst>
                <a:tab pos="454025" algn="l"/>
                <a:tab pos="920750" algn="l"/>
                <a:tab pos="1373188" algn="l"/>
                <a:tab pos="1882775" algn="l"/>
                <a:tab pos="2454275" algn="l"/>
              </a:tabLst>
            </a:pPr>
            <a:r>
              <a:rPr lang="en-US" sz="1800" dirty="0">
                <a:latin typeface="Arial" charset="0"/>
              </a:rPr>
              <a:t>--	Do we expect environmental or demographic </a:t>
            </a:r>
            <a:r>
              <a:rPr lang="en-US" sz="1800" dirty="0" err="1">
                <a:latin typeface="Arial" charset="0"/>
              </a:rPr>
              <a:t>stochasticity</a:t>
            </a:r>
            <a:r>
              <a:rPr lang="en-US" sz="1800" dirty="0">
                <a:latin typeface="Arial" charset="0"/>
              </a:rPr>
              <a:t>? </a:t>
            </a:r>
          </a:p>
          <a:p>
            <a:pPr marL="1243013" lvl="1" indent="-609600">
              <a:tabLst>
                <a:tab pos="454025" algn="l"/>
                <a:tab pos="920750" algn="l"/>
                <a:tab pos="1373188" algn="l"/>
                <a:tab pos="1882775" algn="l"/>
                <a:tab pos="2454275" algn="l"/>
              </a:tabLst>
            </a:pPr>
            <a:r>
              <a:rPr lang="en-US" sz="1800" dirty="0">
                <a:latin typeface="Arial" charset="0"/>
              </a:rPr>
              <a:t>--	Might we overshoot K because of time-lags? (demographic </a:t>
            </a:r>
            <a:r>
              <a:rPr lang="en-US" sz="1800" dirty="0" err="1">
                <a:latin typeface="Arial" charset="0"/>
              </a:rPr>
              <a:t>stochasticity</a:t>
            </a:r>
            <a:r>
              <a:rPr lang="en-US" sz="1800" dirty="0">
                <a:latin typeface="Arial" charset="0"/>
              </a:rPr>
              <a:t>)</a:t>
            </a:r>
          </a:p>
          <a:p>
            <a:pPr marL="1243013" lvl="1" indent="-609600">
              <a:tabLst>
                <a:tab pos="454025" algn="l"/>
                <a:tab pos="920750" algn="l"/>
                <a:tab pos="1373188" algn="l"/>
                <a:tab pos="1882775" algn="l"/>
                <a:tab pos="2454275" algn="l"/>
              </a:tabLst>
            </a:pPr>
            <a:r>
              <a:rPr lang="en-US" sz="1800" dirty="0">
                <a:latin typeface="Arial" charset="0"/>
              </a:rPr>
              <a:t>--	What is likely to happen with the current trends?</a:t>
            </a:r>
          </a:p>
          <a:p>
            <a:pPr marL="1243013" lvl="1" indent="-609600">
              <a:tabLst>
                <a:tab pos="454025" algn="l"/>
                <a:tab pos="920750" algn="l"/>
                <a:tab pos="1373188" algn="l"/>
                <a:tab pos="1882775" algn="l"/>
                <a:tab pos="2454275" algn="l"/>
              </a:tabLst>
            </a:pPr>
            <a:r>
              <a:rPr lang="en-US" sz="1800" dirty="0">
                <a:latin typeface="Arial" charset="0"/>
              </a:rPr>
              <a:t>--	What can be done?</a:t>
            </a:r>
          </a:p>
        </p:txBody>
      </p:sp>
      <p:sp>
        <p:nvSpPr>
          <p:cNvPr id="53251" name="TextBox 1"/>
          <p:cNvSpPr txBox="1">
            <a:spLocks noChangeArrowheads="1"/>
          </p:cNvSpPr>
          <p:nvPr/>
        </p:nvSpPr>
        <p:spPr bwMode="auto">
          <a:xfrm>
            <a:off x="4800600" y="3668713"/>
            <a:ext cx="1749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rgbClr val="FF0000"/>
                </a:solidFill>
                <a:latin typeface="Arial" charset="0"/>
                <a:cs typeface="Arial" charset="0"/>
              </a:rPr>
              <a:t>Maybe recently</a:t>
            </a:r>
          </a:p>
        </p:txBody>
      </p:sp>
      <p:sp>
        <p:nvSpPr>
          <p:cNvPr id="53252" name="TextBox 4"/>
          <p:cNvSpPr txBox="1">
            <a:spLocks noChangeArrowheads="1"/>
          </p:cNvSpPr>
          <p:nvPr/>
        </p:nvSpPr>
        <p:spPr bwMode="auto">
          <a:xfrm>
            <a:off x="5638800" y="3962400"/>
            <a:ext cx="106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rgbClr val="FF0000"/>
                </a:solidFill>
                <a:latin typeface="Arial" charset="0"/>
                <a:cs typeface="Arial" charset="0"/>
              </a:rPr>
              <a:t>Must be!</a:t>
            </a:r>
          </a:p>
        </p:txBody>
      </p:sp>
      <p:sp>
        <p:nvSpPr>
          <p:cNvPr id="53253" name="TextBox 5"/>
          <p:cNvSpPr txBox="1">
            <a:spLocks noChangeArrowheads="1"/>
          </p:cNvSpPr>
          <p:nvPr/>
        </p:nvSpPr>
        <p:spPr bwMode="auto">
          <a:xfrm>
            <a:off x="3733800" y="4202113"/>
            <a:ext cx="390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61913" algn="l"/>
                <a:tab pos="920750" algn="l"/>
                <a:tab pos="1373188" algn="l"/>
                <a:tab pos="1882775" algn="l"/>
                <a:tab pos="2454275" algn="l"/>
              </a:tabLst>
              <a:defRPr sz="2400">
                <a:solidFill>
                  <a:schemeClr val="tx1"/>
                </a:solidFill>
                <a:latin typeface="Times" charset="0"/>
                <a:ea typeface="ＭＳ Ｐゴシック" charset="0"/>
                <a:cs typeface="ＭＳ Ｐゴシック" charset="0"/>
              </a:defRPr>
            </a:lvl1pPr>
            <a:lvl2pPr marL="566738" indent="-566738">
              <a:tabLst>
                <a:tab pos="61913" algn="l"/>
                <a:tab pos="920750" algn="l"/>
                <a:tab pos="1373188" algn="l"/>
                <a:tab pos="1882775" algn="l"/>
                <a:tab pos="2454275" algn="l"/>
              </a:tabLst>
              <a:defRPr sz="2400">
                <a:solidFill>
                  <a:schemeClr val="tx1"/>
                </a:solidFill>
                <a:latin typeface="Times" charset="0"/>
                <a:ea typeface="ＭＳ Ｐゴシック" charset="0"/>
              </a:defRPr>
            </a:lvl2pPr>
            <a:lvl3pPr marL="1143000" indent="-228600">
              <a:tabLst>
                <a:tab pos="61913" algn="l"/>
                <a:tab pos="920750" algn="l"/>
                <a:tab pos="1373188" algn="l"/>
                <a:tab pos="1882775" algn="l"/>
                <a:tab pos="2454275" algn="l"/>
              </a:tabLst>
              <a:defRPr sz="2400">
                <a:solidFill>
                  <a:schemeClr val="tx1"/>
                </a:solidFill>
                <a:latin typeface="Times" charset="0"/>
                <a:ea typeface="ＭＳ Ｐゴシック" charset="0"/>
              </a:defRPr>
            </a:lvl3pPr>
            <a:lvl4pPr marL="1600200" indent="-228600">
              <a:tabLst>
                <a:tab pos="61913" algn="l"/>
                <a:tab pos="920750" algn="l"/>
                <a:tab pos="1373188" algn="l"/>
                <a:tab pos="1882775" algn="l"/>
                <a:tab pos="2454275" algn="l"/>
              </a:tabLst>
              <a:defRPr sz="2400">
                <a:solidFill>
                  <a:schemeClr val="tx1"/>
                </a:solidFill>
                <a:latin typeface="Times" charset="0"/>
                <a:ea typeface="ＭＳ Ｐゴシック" charset="0"/>
              </a:defRPr>
            </a:lvl4pPr>
            <a:lvl5pPr marL="2057400" indent="-228600">
              <a:tabLst>
                <a:tab pos="61913" algn="l"/>
                <a:tab pos="920750" algn="l"/>
                <a:tab pos="1373188" algn="l"/>
                <a:tab pos="1882775" algn="l"/>
                <a:tab pos="2454275"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61913" algn="l"/>
                <a:tab pos="920750" algn="l"/>
                <a:tab pos="1373188" algn="l"/>
                <a:tab pos="1882775" algn="l"/>
                <a:tab pos="2454275"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61913" algn="l"/>
                <a:tab pos="920750" algn="l"/>
                <a:tab pos="1373188" algn="l"/>
                <a:tab pos="1882775" algn="l"/>
                <a:tab pos="2454275"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61913" algn="l"/>
                <a:tab pos="920750" algn="l"/>
                <a:tab pos="1373188" algn="l"/>
                <a:tab pos="1882775" algn="l"/>
                <a:tab pos="2454275"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61913" algn="l"/>
                <a:tab pos="920750" algn="l"/>
                <a:tab pos="1373188" algn="l"/>
                <a:tab pos="1882775" algn="l"/>
                <a:tab pos="2454275" algn="l"/>
              </a:tabLst>
              <a:defRPr sz="2400">
                <a:solidFill>
                  <a:schemeClr val="tx1"/>
                </a:solidFill>
                <a:latin typeface="Times" charset="0"/>
                <a:ea typeface="ＭＳ Ｐゴシック" charset="0"/>
              </a:defRPr>
            </a:lvl9pPr>
          </a:lstStyle>
          <a:p>
            <a:pPr lvl="1"/>
            <a:r>
              <a:rPr lang="en-US" sz="1800">
                <a:solidFill>
                  <a:srgbClr val="FF0000"/>
                </a:solidFill>
                <a:latin typeface="Arial" charset="0"/>
              </a:rPr>
              <a:t>Growth rate is slowing. . . so, maybe</a:t>
            </a:r>
          </a:p>
        </p:txBody>
      </p:sp>
      <p:sp>
        <p:nvSpPr>
          <p:cNvPr id="53254" name="TextBox 6"/>
          <p:cNvSpPr txBox="1">
            <a:spLocks noChangeArrowheads="1"/>
          </p:cNvSpPr>
          <p:nvPr/>
        </p:nvSpPr>
        <p:spPr bwMode="auto">
          <a:xfrm>
            <a:off x="7467600" y="4506913"/>
            <a:ext cx="561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rgbClr val="FF0000"/>
                </a:solidFill>
                <a:latin typeface="Arial" charset="0"/>
                <a:cs typeface="Arial" charset="0"/>
              </a:rPr>
              <a:t>Yes</a:t>
            </a:r>
          </a:p>
        </p:txBody>
      </p:sp>
      <p:sp>
        <p:nvSpPr>
          <p:cNvPr id="53255" name="TextBox 1"/>
          <p:cNvSpPr txBox="1">
            <a:spLocks noChangeArrowheads="1"/>
          </p:cNvSpPr>
          <p:nvPr/>
        </p:nvSpPr>
        <p:spPr bwMode="auto">
          <a:xfrm>
            <a:off x="8308975" y="4811713"/>
            <a:ext cx="877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rgbClr val="FF0000"/>
                </a:solidFill>
                <a:latin typeface="Arial" charset="0"/>
                <a:cs typeface="Arial" charset="0"/>
              </a:rPr>
              <a:t>Maybe</a:t>
            </a:r>
          </a:p>
        </p:txBody>
      </p:sp>
    </p:spTree>
    <p:extLst>
      <p:ext uri="{BB962C8B-B14F-4D97-AF65-F5344CB8AC3E}">
        <p14:creationId xmlns:p14="http://schemas.microsoft.com/office/powerpoint/2010/main" val="34795565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Rectangle 2"/>
          <p:cNvSpPr>
            <a:spLocks noChangeArrowheads="1"/>
          </p:cNvSpPr>
          <p:nvPr/>
        </p:nvSpPr>
        <p:spPr bwMode="auto">
          <a:xfrm>
            <a:off x="762000" y="914400"/>
            <a:ext cx="7924800" cy="470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243013" lvl="1" indent="-609600">
              <a:tabLst>
                <a:tab pos="454025" algn="l"/>
                <a:tab pos="920750" algn="l"/>
                <a:tab pos="1373188" algn="l"/>
                <a:tab pos="1882775" algn="l"/>
                <a:tab pos="2454275" algn="l"/>
              </a:tabLst>
            </a:pPr>
            <a:r>
              <a:rPr lang="en-US" sz="1800" dirty="0" smtClean="0">
                <a:latin typeface="Arial" charset="0"/>
              </a:rPr>
              <a:t>-</a:t>
            </a:r>
            <a:r>
              <a:rPr lang="en-US" sz="1800" dirty="0">
                <a:latin typeface="Arial" charset="0"/>
              </a:rPr>
              <a:t>-	What can be done</a:t>
            </a:r>
            <a:r>
              <a:rPr lang="en-US" sz="1800" dirty="0" smtClean="0">
                <a:latin typeface="Arial" charset="0"/>
              </a:rPr>
              <a:t>?</a:t>
            </a:r>
          </a:p>
          <a:p>
            <a:pPr marL="1243013" lvl="1" indent="-609600">
              <a:tabLst>
                <a:tab pos="454025" algn="l"/>
                <a:tab pos="920750" algn="l"/>
                <a:tab pos="1373188" algn="l"/>
                <a:tab pos="1882775" algn="l"/>
                <a:tab pos="2454275" algn="l"/>
              </a:tabLst>
            </a:pPr>
            <a:endParaRPr lang="en-US" sz="1800" dirty="0">
              <a:latin typeface="Arial" charset="0"/>
              <a:cs typeface="Arial"/>
            </a:endParaRPr>
          </a:p>
          <a:p>
            <a:pPr marL="0" lvl="1" indent="6350">
              <a:tabLst>
                <a:tab pos="454025" algn="l"/>
                <a:tab pos="920750" algn="l"/>
                <a:tab pos="1373188" algn="l"/>
                <a:tab pos="1882775" algn="l"/>
                <a:tab pos="2454275" algn="l"/>
              </a:tabLst>
            </a:pPr>
            <a:r>
              <a:rPr lang="en-US" sz="1800" dirty="0" smtClean="0">
                <a:latin typeface="Arial"/>
                <a:cs typeface="Arial"/>
              </a:rPr>
              <a:t>Some economists (Sowell, Williams)</a:t>
            </a:r>
            <a:r>
              <a:rPr lang="en-US" sz="1800" baseline="30000" dirty="0" smtClean="0">
                <a:latin typeface="Arial"/>
                <a:cs typeface="Arial"/>
              </a:rPr>
              <a:t> </a:t>
            </a:r>
            <a:r>
              <a:rPr lang="en-US" sz="1800" dirty="0" smtClean="0">
                <a:latin typeface="Arial"/>
                <a:cs typeface="Arial"/>
              </a:rPr>
              <a:t>argue </a:t>
            </a:r>
            <a:r>
              <a:rPr lang="en-US" sz="1800" dirty="0">
                <a:latin typeface="Arial"/>
                <a:cs typeface="Arial"/>
              </a:rPr>
              <a:t>that poverty and </a:t>
            </a:r>
            <a:r>
              <a:rPr lang="en-US" sz="1800" dirty="0" smtClean="0">
                <a:latin typeface="Arial"/>
                <a:cs typeface="Arial"/>
              </a:rPr>
              <a:t>famine </a:t>
            </a:r>
            <a:r>
              <a:rPr lang="en-US" sz="1800" u="sng" dirty="0" smtClean="0">
                <a:latin typeface="Arial"/>
                <a:cs typeface="Arial"/>
              </a:rPr>
              <a:t>not</a:t>
            </a:r>
            <a:r>
              <a:rPr lang="en-US" sz="1800" dirty="0" smtClean="0">
                <a:latin typeface="Arial"/>
                <a:cs typeface="Arial"/>
              </a:rPr>
              <a:t> directly caused by overpopulation, but are instead caused </a:t>
            </a:r>
            <a:r>
              <a:rPr lang="en-US" sz="1800" dirty="0">
                <a:latin typeface="Arial"/>
                <a:cs typeface="Arial"/>
              </a:rPr>
              <a:t>by bad government and bad economic </a:t>
            </a:r>
            <a:r>
              <a:rPr lang="en-US" sz="1800" dirty="0" smtClean="0">
                <a:latin typeface="Arial"/>
                <a:cs typeface="Arial"/>
              </a:rPr>
              <a:t>policies.  They note if you rank countries by population density, the poorest countries with the worst standards of living are </a:t>
            </a:r>
            <a:r>
              <a:rPr lang="en-US" sz="1800" u="sng" dirty="0" smtClean="0">
                <a:latin typeface="Arial"/>
                <a:cs typeface="Arial"/>
              </a:rPr>
              <a:t>not</a:t>
            </a:r>
            <a:r>
              <a:rPr lang="en-US" sz="1800" dirty="0" smtClean="0">
                <a:latin typeface="Arial"/>
                <a:cs typeface="Arial"/>
              </a:rPr>
              <a:t> the most dense.</a:t>
            </a:r>
          </a:p>
          <a:p>
            <a:pPr marL="1243013" lvl="1" indent="-609600">
              <a:tabLst>
                <a:tab pos="454025" algn="l"/>
                <a:tab pos="920750" algn="l"/>
                <a:tab pos="1373188" algn="l"/>
                <a:tab pos="1882775" algn="l"/>
                <a:tab pos="2454275" algn="l"/>
              </a:tabLst>
            </a:pPr>
            <a:endParaRPr lang="en-US" sz="1800" dirty="0">
              <a:latin typeface="Arial"/>
              <a:cs typeface="Arial"/>
            </a:endParaRPr>
          </a:p>
          <a:p>
            <a:r>
              <a:rPr lang="en-US" sz="1800" dirty="0" smtClean="0">
                <a:latin typeface="Arial"/>
                <a:cs typeface="Arial"/>
              </a:rPr>
              <a:t>Economist </a:t>
            </a:r>
            <a:r>
              <a:rPr lang="en-US" sz="1800" dirty="0">
                <a:latin typeface="Arial"/>
                <a:cs typeface="Arial"/>
              </a:rPr>
              <a:t>J</a:t>
            </a:r>
            <a:r>
              <a:rPr lang="en-US" sz="1800" dirty="0" smtClean="0">
                <a:latin typeface="Arial"/>
                <a:cs typeface="Arial"/>
              </a:rPr>
              <a:t>ulian </a:t>
            </a:r>
            <a:r>
              <a:rPr lang="en-US" sz="1800" dirty="0">
                <a:latin typeface="Arial"/>
                <a:cs typeface="Arial"/>
              </a:rPr>
              <a:t>Simon </a:t>
            </a:r>
            <a:r>
              <a:rPr lang="en-US" sz="1800" dirty="0" smtClean="0">
                <a:latin typeface="Arial"/>
                <a:cs typeface="Arial"/>
              </a:rPr>
              <a:t>similarly argues </a:t>
            </a:r>
            <a:r>
              <a:rPr lang="en-US" sz="1800" dirty="0">
                <a:latin typeface="Arial"/>
                <a:cs typeface="Arial"/>
              </a:rPr>
              <a:t>that higher population density leads to more s</a:t>
            </a:r>
            <a:r>
              <a:rPr lang="en-US" sz="1800" dirty="0" smtClean="0">
                <a:latin typeface="Arial"/>
                <a:cs typeface="Arial"/>
              </a:rPr>
              <a:t>pecialization </a:t>
            </a:r>
            <a:r>
              <a:rPr lang="en-US" sz="1800" dirty="0">
                <a:latin typeface="Arial"/>
                <a:cs typeface="Arial"/>
              </a:rPr>
              <a:t>and t</a:t>
            </a:r>
            <a:r>
              <a:rPr lang="en-US" sz="1800" dirty="0" smtClean="0">
                <a:latin typeface="Arial"/>
                <a:cs typeface="Arial"/>
              </a:rPr>
              <a:t>echnological </a:t>
            </a:r>
            <a:r>
              <a:rPr lang="en-US" sz="1800" dirty="0">
                <a:latin typeface="Arial"/>
                <a:cs typeface="Arial"/>
              </a:rPr>
              <a:t>innovation, which in turn leads to a </a:t>
            </a:r>
            <a:r>
              <a:rPr lang="en-US" sz="1800" u="sng" dirty="0">
                <a:latin typeface="Arial"/>
                <a:cs typeface="Arial"/>
              </a:rPr>
              <a:t>higher</a:t>
            </a:r>
            <a:r>
              <a:rPr lang="en-US" sz="1800" dirty="0">
                <a:latin typeface="Arial"/>
                <a:cs typeface="Arial"/>
              </a:rPr>
              <a:t> standard of living. </a:t>
            </a:r>
            <a:endParaRPr lang="en-US" sz="1800" baseline="30000" dirty="0">
              <a:latin typeface="Arial"/>
              <a:cs typeface="Arial"/>
            </a:endParaRPr>
          </a:p>
          <a:p>
            <a:endParaRPr lang="en-US" sz="1800" i="1" baseline="30000" dirty="0" smtClean="0">
              <a:latin typeface="Arial"/>
              <a:cs typeface="Arial"/>
            </a:endParaRPr>
          </a:p>
          <a:p>
            <a:r>
              <a:rPr lang="en-US" sz="1800" dirty="0" smtClean="0">
                <a:latin typeface="Arial"/>
                <a:cs typeface="Arial"/>
              </a:rPr>
              <a:t>Simon </a:t>
            </a:r>
            <a:r>
              <a:rPr lang="en-US" sz="1800" dirty="0">
                <a:latin typeface="Arial"/>
                <a:cs typeface="Arial"/>
              </a:rPr>
              <a:t>also </a:t>
            </a:r>
            <a:r>
              <a:rPr lang="en-US" sz="1800" dirty="0" smtClean="0">
                <a:latin typeface="Arial"/>
                <a:cs typeface="Arial"/>
              </a:rPr>
              <a:t>claims </a:t>
            </a:r>
            <a:r>
              <a:rPr lang="en-US" sz="1800" dirty="0">
                <a:latin typeface="Arial"/>
                <a:cs typeface="Arial"/>
              </a:rPr>
              <a:t>that, when considering a list of countries ranked in order by population density, there is no correlation between population density and poverty and </a:t>
            </a:r>
            <a:r>
              <a:rPr lang="en-US" sz="1800" dirty="0" smtClean="0">
                <a:latin typeface="Arial"/>
                <a:cs typeface="Arial"/>
              </a:rPr>
              <a:t>starvation.  </a:t>
            </a:r>
            <a:r>
              <a:rPr lang="en-US" sz="1800" i="1" dirty="0" smtClean="0">
                <a:latin typeface="Arial"/>
                <a:cs typeface="Arial"/>
              </a:rPr>
              <a:t>Instead</a:t>
            </a:r>
            <a:r>
              <a:rPr lang="en-US" sz="1800" i="1" dirty="0">
                <a:latin typeface="Arial"/>
                <a:cs typeface="Arial"/>
              </a:rPr>
              <a:t>, if a list of countries is considered according to corruption within their respective governments, there is a significant correlation between government corruption, poverty and </a:t>
            </a:r>
            <a:r>
              <a:rPr lang="en-US" sz="1800" i="1" dirty="0" smtClean="0">
                <a:latin typeface="Arial"/>
                <a:cs typeface="Arial"/>
              </a:rPr>
              <a:t>famine.</a:t>
            </a:r>
            <a:endParaRPr lang="en-US" sz="1800" dirty="0">
              <a:latin typeface="Arial"/>
              <a:cs typeface="Arial"/>
            </a:endParaRPr>
          </a:p>
        </p:txBody>
      </p:sp>
      <p:sp>
        <p:nvSpPr>
          <p:cNvPr id="9" name="TextBox 8"/>
          <p:cNvSpPr txBox="1"/>
          <p:nvPr/>
        </p:nvSpPr>
        <p:spPr>
          <a:xfrm>
            <a:off x="7356018" y="6488668"/>
            <a:ext cx="1787982" cy="369332"/>
          </a:xfrm>
          <a:prstGeom prst="rect">
            <a:avLst/>
          </a:prstGeom>
          <a:noFill/>
        </p:spPr>
        <p:txBody>
          <a:bodyPr wrap="none" rtlCol="0">
            <a:spAutoFit/>
          </a:bodyPr>
          <a:lstStyle/>
          <a:p>
            <a:r>
              <a:rPr lang="en-US" sz="1800" dirty="0" smtClean="0">
                <a:latin typeface="Arial"/>
                <a:cs typeface="Arial"/>
              </a:rPr>
              <a:t>From Wikipedia</a:t>
            </a:r>
            <a:endParaRPr lang="en-US" sz="1800" dirty="0">
              <a:latin typeface="Arial"/>
              <a:cs typeface="Arial"/>
            </a:endParaRPr>
          </a:p>
        </p:txBody>
      </p:sp>
    </p:spTree>
    <p:extLst>
      <p:ext uri="{BB962C8B-B14F-4D97-AF65-F5344CB8AC3E}">
        <p14:creationId xmlns:p14="http://schemas.microsoft.com/office/powerpoint/2010/main" val="294890939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92721" y="762000"/>
            <a:ext cx="8041679" cy="5486400"/>
          </a:xfrm>
          <a:prstGeom prst="rect">
            <a:avLst/>
          </a:prstGeom>
        </p:spPr>
      </p:pic>
      <p:sp>
        <p:nvSpPr>
          <p:cNvPr id="3" name="TextBox 2"/>
          <p:cNvSpPr txBox="1"/>
          <p:nvPr/>
        </p:nvSpPr>
        <p:spPr>
          <a:xfrm>
            <a:off x="1752600" y="6172200"/>
            <a:ext cx="5608026" cy="461665"/>
          </a:xfrm>
          <a:prstGeom prst="rect">
            <a:avLst/>
          </a:prstGeom>
          <a:noFill/>
        </p:spPr>
        <p:txBody>
          <a:bodyPr wrap="none" rtlCol="0">
            <a:spAutoFit/>
          </a:bodyPr>
          <a:lstStyle/>
          <a:p>
            <a:r>
              <a:rPr lang="en-US" dirty="0" smtClean="0">
                <a:latin typeface="Arial"/>
                <a:cs typeface="Arial"/>
              </a:rPr>
              <a:t>Where do you want to be on this curve?</a:t>
            </a:r>
            <a:endParaRPr lang="en-US" dirty="0">
              <a:latin typeface="Arial"/>
              <a:cs typeface="Arial"/>
            </a:endParaRPr>
          </a:p>
        </p:txBody>
      </p:sp>
    </p:spTree>
    <p:extLst>
      <p:ext uri="{BB962C8B-B14F-4D97-AF65-F5344CB8AC3E}">
        <p14:creationId xmlns:p14="http://schemas.microsoft.com/office/powerpoint/2010/main" val="4873597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685800" y="973138"/>
            <a:ext cx="73914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None/>
              <a:tabLst>
                <a:tab pos="454025" algn="l"/>
                <a:tab pos="920750" algn="l"/>
                <a:tab pos="1373188" algn="l"/>
              </a:tabLst>
            </a:pPr>
            <a:r>
              <a:rPr lang="en-US" dirty="0"/>
              <a:t>II.	Tools for Ecology</a:t>
            </a:r>
          </a:p>
          <a:p>
            <a:pPr>
              <a:tabLst>
                <a:tab pos="454025" algn="l"/>
                <a:tab pos="920750" algn="l"/>
                <a:tab pos="1373188" algn="l"/>
              </a:tabLst>
            </a:pPr>
            <a:r>
              <a:rPr lang="en-US" dirty="0"/>
              <a:t>		f.	Age (Leslie) and Stage Transition Matrices</a:t>
            </a:r>
          </a:p>
          <a:p>
            <a:pPr>
              <a:tabLst>
                <a:tab pos="454025" algn="l"/>
                <a:tab pos="920750" algn="l"/>
                <a:tab pos="1373188" algn="l"/>
              </a:tabLst>
            </a:pPr>
            <a:r>
              <a:rPr lang="en-US" dirty="0"/>
              <a:t>			</a:t>
            </a:r>
          </a:p>
          <a:p>
            <a:pPr>
              <a:tabLst>
                <a:tab pos="454025" algn="l"/>
                <a:tab pos="920750" algn="l"/>
                <a:tab pos="1373188" algn="l"/>
              </a:tabLst>
            </a:pPr>
            <a:r>
              <a:rPr lang="en-US" sz="2000" dirty="0"/>
              <a:t>A matrix is an n x m arrangement.  For our use, we will use square matrices (n x n) that contain the probabilities of going from one age class to the next.  This is called a </a:t>
            </a:r>
            <a:r>
              <a:rPr lang="ja-JP" altLang="en-US" sz="2000" dirty="0"/>
              <a:t>“</a:t>
            </a:r>
            <a:r>
              <a:rPr lang="en-US" altLang="ja-JP" sz="2000" dirty="0"/>
              <a:t>Leslie</a:t>
            </a:r>
            <a:r>
              <a:rPr lang="ja-JP" altLang="en-US" sz="2000" dirty="0"/>
              <a:t>”</a:t>
            </a:r>
            <a:r>
              <a:rPr lang="en-US" altLang="ja-JP" sz="2000" dirty="0"/>
              <a:t> matrix, after P. H. Leslie, or an </a:t>
            </a:r>
            <a:r>
              <a:rPr lang="ja-JP" altLang="en-US" sz="2000" dirty="0">
                <a:solidFill>
                  <a:srgbClr val="FF0000"/>
                </a:solidFill>
              </a:rPr>
              <a:t>“</a:t>
            </a:r>
            <a:r>
              <a:rPr lang="en-US" altLang="ja-JP" sz="2000" dirty="0">
                <a:solidFill>
                  <a:srgbClr val="FF0000"/>
                </a:solidFill>
              </a:rPr>
              <a:t>age-based transition matrix.</a:t>
            </a:r>
            <a:r>
              <a:rPr lang="ja-JP" altLang="en-US" sz="2000" dirty="0">
                <a:solidFill>
                  <a:srgbClr val="FF0000"/>
                </a:solidFill>
              </a:rPr>
              <a:t>”</a:t>
            </a:r>
            <a:endParaRPr lang="en-US" dirty="0">
              <a:solidFill>
                <a:srgbClr val="FF0000"/>
              </a:solidFill>
            </a:endParaRPr>
          </a:p>
        </p:txBody>
      </p:sp>
      <p:pic>
        <p:nvPicPr>
          <p:cNvPr id="24578" name="Picture 3"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5"/>
          <p:cNvSpPr>
            <a:spLocks noChangeArrowheads="1"/>
          </p:cNvSpPr>
          <p:nvPr/>
        </p:nvSpPr>
        <p:spPr bwMode="auto">
          <a:xfrm>
            <a:off x="4724400" y="3489325"/>
            <a:ext cx="4038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t>where:</a:t>
            </a:r>
          </a:p>
          <a:p>
            <a:endParaRPr lang="en-US" sz="2000" dirty="0"/>
          </a:p>
          <a:p>
            <a:r>
              <a:rPr lang="en-US" sz="2000" dirty="0" err="1">
                <a:solidFill>
                  <a:srgbClr val="FF0000"/>
                </a:solidFill>
              </a:rPr>
              <a:t>P</a:t>
            </a:r>
            <a:r>
              <a:rPr lang="en-US" sz="2000" baseline="-25000" dirty="0" err="1">
                <a:solidFill>
                  <a:srgbClr val="FF0000"/>
                </a:solidFill>
              </a:rPr>
              <a:t>x</a:t>
            </a:r>
            <a:r>
              <a:rPr lang="en-US" sz="2000" dirty="0">
                <a:solidFill>
                  <a:srgbClr val="FF0000"/>
                </a:solidFill>
              </a:rPr>
              <a:t> = probability that an individual of age x will survive to enter the next age group x+1.</a:t>
            </a:r>
          </a:p>
          <a:p>
            <a:endParaRPr lang="en-US" sz="2000" dirty="0">
              <a:solidFill>
                <a:srgbClr val="FF0000"/>
              </a:solidFill>
            </a:endParaRPr>
          </a:p>
          <a:p>
            <a:r>
              <a:rPr lang="en-US" sz="2000" dirty="0" err="1">
                <a:solidFill>
                  <a:srgbClr val="FF0000"/>
                </a:solidFill>
              </a:rPr>
              <a:t>F</a:t>
            </a:r>
            <a:r>
              <a:rPr lang="en-US" sz="2000" baseline="-25000" dirty="0" err="1">
                <a:solidFill>
                  <a:srgbClr val="FF0000"/>
                </a:solidFill>
              </a:rPr>
              <a:t>x</a:t>
            </a:r>
            <a:r>
              <a:rPr lang="en-US" sz="2000" dirty="0">
                <a:solidFill>
                  <a:srgbClr val="FF0000"/>
                </a:solidFill>
              </a:rPr>
              <a:t> = number of female offspring born in one time interval per female age x</a:t>
            </a:r>
          </a:p>
        </p:txBody>
      </p:sp>
      <p:graphicFrame>
        <p:nvGraphicFramePr>
          <p:cNvPr id="24580" name="Object 2"/>
          <p:cNvGraphicFramePr>
            <a:graphicFrameLocks noChangeAspect="1"/>
          </p:cNvGraphicFramePr>
          <p:nvPr/>
        </p:nvGraphicFramePr>
        <p:xfrm>
          <a:off x="717550" y="3543300"/>
          <a:ext cx="3767138" cy="2490788"/>
        </p:xfrm>
        <a:graphic>
          <a:graphicData uri="http://schemas.openxmlformats.org/presentationml/2006/ole">
            <mc:AlternateContent xmlns:mc="http://schemas.openxmlformats.org/markup-compatibility/2006">
              <mc:Choice xmlns:v="urn:schemas-microsoft-com:vml" Requires="v">
                <p:oleObj spid="_x0000_s40995" name="Equation" r:id="rId5" imgW="1574800" imgH="1041400" progId="Equation.3">
                  <p:embed/>
                </p:oleObj>
              </mc:Choice>
              <mc:Fallback>
                <p:oleObj name="Equation" r:id="rId5" imgW="1574800" imgH="1041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550" y="3543300"/>
                        <a:ext cx="3767138" cy="249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 name="TextBox 5"/>
          <p:cNvSpPr txBox="1"/>
          <p:nvPr/>
        </p:nvSpPr>
        <p:spPr>
          <a:xfrm rot="19678463">
            <a:off x="576486" y="2648143"/>
            <a:ext cx="7979769" cy="1015663"/>
          </a:xfrm>
          <a:prstGeom prst="rect">
            <a:avLst/>
          </a:prstGeom>
          <a:noFill/>
        </p:spPr>
        <p:txBody>
          <a:bodyPr wrap="none" rtlCol="0">
            <a:spAutoFit/>
          </a:bodyPr>
          <a:lstStyle/>
          <a:p>
            <a:r>
              <a:rPr lang="en-US" sz="6000" dirty="0" smtClean="0">
                <a:solidFill>
                  <a:srgbClr val="FF0000"/>
                </a:solidFill>
              </a:rPr>
              <a:t>NOT ON FIRST EXAM</a:t>
            </a:r>
            <a:endParaRPr lang="en-US" sz="6000" dirty="0">
              <a:solidFill>
                <a:srgbClr val="FF0000"/>
              </a:solidFill>
            </a:endParaRPr>
          </a:p>
        </p:txBody>
      </p:sp>
    </p:spTree>
    <p:extLst>
      <p:ext uri="{BB962C8B-B14F-4D97-AF65-F5344CB8AC3E}">
        <p14:creationId xmlns:p14="http://schemas.microsoft.com/office/powerpoint/2010/main" val="104387459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61442"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Box 6"/>
          <p:cNvSpPr txBox="1">
            <a:spLocks noChangeArrowheads="1"/>
          </p:cNvSpPr>
          <p:nvPr/>
        </p:nvSpPr>
        <p:spPr bwMode="auto">
          <a:xfrm>
            <a:off x="457200" y="990600"/>
            <a:ext cx="8229600" cy="569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863600" indent="-40640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000" u="sng" dirty="0" smtClean="0">
                <a:cs typeface="Arial" charset="0"/>
              </a:rPr>
              <a:t>Study Guide Items from Lecture 7</a:t>
            </a:r>
          </a:p>
          <a:p>
            <a:pPr>
              <a:defRPr/>
            </a:pPr>
            <a:endParaRPr lang="en-US" sz="1800" dirty="0" smtClean="0">
              <a:cs typeface="Arial" charset="0"/>
            </a:endParaRPr>
          </a:p>
          <a:p>
            <a:pPr>
              <a:defRPr/>
            </a:pPr>
            <a:r>
              <a:rPr lang="en-US" sz="1800" u="sng" dirty="0" smtClean="0">
                <a:cs typeface="Arial" charset="0"/>
              </a:rPr>
              <a:t>Terms:</a:t>
            </a:r>
          </a:p>
          <a:p>
            <a:pPr>
              <a:buFont typeface="Arial" charset="0"/>
              <a:buChar char="•"/>
              <a:defRPr/>
            </a:pPr>
            <a:endParaRPr lang="en-US" sz="1800" dirty="0" smtClean="0">
              <a:cs typeface="Arial" charset="0"/>
            </a:endParaRPr>
          </a:p>
          <a:p>
            <a:pPr>
              <a:buFont typeface="Arial" charset="0"/>
              <a:buChar char="•"/>
              <a:defRPr/>
            </a:pPr>
            <a:endParaRPr lang="en-US" sz="1800" dirty="0" smtClean="0">
              <a:cs typeface="Arial" charset="0"/>
            </a:endParaRPr>
          </a:p>
          <a:p>
            <a:pPr>
              <a:defRPr/>
            </a:pPr>
            <a:endParaRPr lang="en-US" sz="1800" dirty="0" smtClean="0">
              <a:cs typeface="Arial" charset="0"/>
            </a:endParaRPr>
          </a:p>
          <a:p>
            <a:pPr>
              <a:buFont typeface="Arial" charset="0"/>
              <a:buChar char="•"/>
              <a:defRPr/>
            </a:pPr>
            <a:endParaRPr lang="en-US" sz="1800" dirty="0" smtClean="0">
              <a:cs typeface="Arial" charset="0"/>
            </a:endParaRPr>
          </a:p>
          <a:p>
            <a:pPr>
              <a:defRPr/>
            </a:pPr>
            <a:endParaRPr lang="en-US" sz="1800" u="sng" dirty="0" smtClean="0">
              <a:cs typeface="Arial" charset="0"/>
            </a:endParaRPr>
          </a:p>
          <a:p>
            <a:pPr>
              <a:defRPr/>
            </a:pPr>
            <a:endParaRPr lang="en-US" sz="1800" u="sng" dirty="0">
              <a:cs typeface="Arial" charset="0"/>
            </a:endParaRPr>
          </a:p>
          <a:p>
            <a:pPr>
              <a:defRPr/>
            </a:pPr>
            <a:r>
              <a:rPr lang="en-US" sz="1800" u="sng" dirty="0" smtClean="0">
                <a:cs typeface="Arial" charset="0"/>
              </a:rPr>
              <a:t>Concepts:</a:t>
            </a:r>
          </a:p>
          <a:p>
            <a:pPr lvl="1">
              <a:buFontTx/>
              <a:buChar char="•"/>
              <a:defRPr/>
            </a:pPr>
            <a:r>
              <a:rPr lang="en-US" sz="1600" dirty="0" smtClean="0">
                <a:solidFill>
                  <a:srgbClr val="FF0000"/>
                </a:solidFill>
                <a:cs typeface="Arial" charset="0"/>
              </a:rPr>
              <a:t>Age vs. stage –based transition matrices</a:t>
            </a:r>
          </a:p>
          <a:p>
            <a:pPr lvl="1">
              <a:buFontTx/>
              <a:buChar char="•"/>
              <a:defRPr/>
            </a:pPr>
            <a:r>
              <a:rPr lang="en-US" sz="1600" dirty="0" err="1" smtClean="0">
                <a:solidFill>
                  <a:srgbClr val="FF0000"/>
                </a:solidFill>
                <a:cs typeface="Arial" charset="0"/>
              </a:rPr>
              <a:t>Lamda</a:t>
            </a:r>
            <a:r>
              <a:rPr lang="en-US" sz="1600" dirty="0" smtClean="0">
                <a:solidFill>
                  <a:srgbClr val="FF0000"/>
                </a:solidFill>
                <a:cs typeface="Arial" charset="0"/>
              </a:rPr>
              <a:t>  (the third growth rate) as the eigenvalue</a:t>
            </a:r>
          </a:p>
          <a:p>
            <a:pPr lvl="1">
              <a:buFontTx/>
              <a:buChar char="•"/>
              <a:defRPr/>
            </a:pPr>
            <a:r>
              <a:rPr lang="en-US" sz="1600" dirty="0" smtClean="0">
                <a:solidFill>
                  <a:srgbClr val="FF0000"/>
                </a:solidFill>
                <a:cs typeface="Arial" charset="0"/>
              </a:rPr>
              <a:t>Lambda vs. Ro vs. r</a:t>
            </a:r>
          </a:p>
          <a:p>
            <a:pPr lvl="1">
              <a:buFontTx/>
              <a:buChar char="•"/>
              <a:defRPr/>
            </a:pPr>
            <a:r>
              <a:rPr lang="en-US" sz="1600" dirty="0" smtClean="0">
                <a:solidFill>
                  <a:srgbClr val="FF0000"/>
                </a:solidFill>
                <a:cs typeface="Arial" charset="0"/>
              </a:rPr>
              <a:t>Sensitivity analysis</a:t>
            </a:r>
          </a:p>
          <a:p>
            <a:pPr lvl="1">
              <a:buFontTx/>
              <a:buChar char="•"/>
              <a:defRPr/>
            </a:pPr>
            <a:r>
              <a:rPr lang="en-US" sz="1600" dirty="0" smtClean="0">
                <a:cs typeface="Arial" charset="0"/>
              </a:rPr>
              <a:t>Past and predicted patterns in human population growth</a:t>
            </a:r>
            <a:endParaRPr lang="en-US" sz="1800" u="sng" dirty="0" smtClean="0">
              <a:cs typeface="Arial" charset="0"/>
            </a:endParaRPr>
          </a:p>
          <a:p>
            <a:pPr>
              <a:defRPr/>
            </a:pPr>
            <a:endParaRPr lang="en-US" sz="1800" u="sng" dirty="0" smtClean="0">
              <a:cs typeface="Arial" charset="0"/>
            </a:endParaRPr>
          </a:p>
          <a:p>
            <a:pPr>
              <a:defRPr/>
            </a:pPr>
            <a:r>
              <a:rPr lang="en-US" sz="1800" u="sng" dirty="0" smtClean="0">
                <a:cs typeface="Arial" charset="0"/>
              </a:rPr>
              <a:t>Case Studies:</a:t>
            </a:r>
          </a:p>
          <a:p>
            <a:pPr lvl="1">
              <a:buFont typeface="Arial" charset="0"/>
              <a:buChar char="•"/>
              <a:defRPr/>
            </a:pPr>
            <a:r>
              <a:rPr lang="en-US" altLang="ja-JP" sz="1600" dirty="0" smtClean="0">
                <a:solidFill>
                  <a:srgbClr val="FF0000"/>
                </a:solidFill>
                <a:cs typeface="Arial" charset="0"/>
              </a:rPr>
              <a:t>Schmuck’s sensitivity analysis with Emperor Geese</a:t>
            </a:r>
          </a:p>
          <a:p>
            <a:pPr lvl="1">
              <a:buFont typeface="Arial" charset="0"/>
              <a:buChar char="•"/>
              <a:defRPr/>
            </a:pPr>
            <a:r>
              <a:rPr lang="en-US" altLang="ja-JP" sz="1600" dirty="0" smtClean="0">
                <a:solidFill>
                  <a:srgbClr val="FF0000"/>
                </a:solidFill>
                <a:cs typeface="Arial" charset="0"/>
              </a:rPr>
              <a:t>Crouse, Crowder and Caswell’s study of sea turtle conservation</a:t>
            </a:r>
          </a:p>
          <a:p>
            <a:pPr lvl="1">
              <a:buFont typeface="Arial" charset="0"/>
              <a:buChar char="•"/>
              <a:defRPr/>
            </a:pPr>
            <a:r>
              <a:rPr lang="en-US" altLang="ja-JP" sz="1600" dirty="0" smtClean="0">
                <a:cs typeface="Arial" charset="0"/>
              </a:rPr>
              <a:t>Human population growth patterns</a:t>
            </a:r>
          </a:p>
          <a:p>
            <a:pPr marL="457200" lvl="1" indent="0">
              <a:defRPr/>
            </a:pPr>
            <a:endParaRPr lang="en-US" sz="1600" dirty="0" smtClean="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73270940"/>
              </p:ext>
            </p:extLst>
          </p:nvPr>
        </p:nvGraphicFramePr>
        <p:xfrm>
          <a:off x="762000" y="1990725"/>
          <a:ext cx="7772400" cy="1340798"/>
        </p:xfrm>
        <a:graphic>
          <a:graphicData uri="http://schemas.openxmlformats.org/drawingml/2006/table">
            <a:tbl>
              <a:tblPr/>
              <a:tblGrid>
                <a:gridCol w="3886200"/>
                <a:gridCol w="3886200"/>
              </a:tblGrid>
              <a:tr h="822325">
                <a:tc>
                  <a:txBody>
                    <a:bodyPr/>
                    <a:lstStyle/>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a:ln>
                            <a:noFill/>
                          </a:ln>
                          <a:solidFill>
                            <a:srgbClr val="FF0000"/>
                          </a:solidFill>
                          <a:effectLst/>
                          <a:latin typeface="Arial" charset="0"/>
                          <a:ea typeface="ＭＳ Ｐゴシック" charset="0"/>
                          <a:cs typeface="Arial" charset="0"/>
                        </a:rPr>
                        <a:t>Population vector</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err="1" smtClean="0">
                          <a:ln>
                            <a:noFill/>
                          </a:ln>
                          <a:solidFill>
                            <a:srgbClr val="FF0000"/>
                          </a:solidFill>
                          <a:effectLst/>
                          <a:latin typeface="Arial" charset="0"/>
                          <a:ea typeface="ＭＳ Ｐゴシック" charset="0"/>
                          <a:cs typeface="Arial" charset="0"/>
                        </a:rPr>
                        <a:t>Lamda</a:t>
                      </a:r>
                      <a:r>
                        <a:rPr kumimoji="0" lang="en-US" sz="1600" b="0" i="0" u="none" strike="noStrike" cap="none" normalizeH="0" baseline="0" dirty="0" smtClean="0">
                          <a:ln>
                            <a:noFill/>
                          </a:ln>
                          <a:solidFill>
                            <a:srgbClr val="FF0000"/>
                          </a:solidFill>
                          <a:effectLst/>
                          <a:latin typeface="Arial" charset="0"/>
                          <a:ea typeface="ＭＳ Ｐゴシック" charset="0"/>
                          <a:cs typeface="Arial" charset="0"/>
                        </a:rPr>
                        <a:t> (</a:t>
                      </a:r>
                      <a:r>
                        <a:rPr kumimoji="0" lang="en-US" sz="1800" b="0" i="0" u="none" strike="noStrike" cap="none" normalizeH="0" baseline="0" dirty="0" smtClean="0">
                          <a:ln>
                            <a:noFill/>
                          </a:ln>
                          <a:solidFill>
                            <a:srgbClr val="FF0000"/>
                          </a:solidFill>
                          <a:effectLst/>
                          <a:latin typeface="Symbol" charset="2"/>
                          <a:ea typeface="ＭＳ Ｐゴシック" charset="0"/>
                          <a:cs typeface="Symbol" charset="2"/>
                        </a:rPr>
                        <a:t>l</a:t>
                      </a:r>
                      <a:r>
                        <a:rPr kumimoji="0" lang="en-US" sz="1600" b="0" i="0" u="none" strike="noStrike" cap="none" normalizeH="0" baseline="0" dirty="0" smtClean="0">
                          <a:ln>
                            <a:noFill/>
                          </a:ln>
                          <a:solidFill>
                            <a:srgbClr val="FF0000"/>
                          </a:solidFill>
                          <a:effectLst/>
                          <a:latin typeface="Arial" charset="0"/>
                          <a:ea typeface="ＭＳ Ｐゴシック" charset="0"/>
                          <a:cs typeface="Arial" charset="0"/>
                        </a:rPr>
                        <a:t>, from eigenvalue)</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err="1" smtClean="0">
                          <a:ln>
                            <a:noFill/>
                          </a:ln>
                          <a:solidFill>
                            <a:schemeClr val="tx1"/>
                          </a:solidFill>
                          <a:effectLst/>
                          <a:latin typeface="Arial" charset="0"/>
                          <a:ea typeface="ＭＳ Ｐゴシック" charset="0"/>
                          <a:cs typeface="Arial" charset="0"/>
                        </a:rPr>
                        <a:t>F</a:t>
                      </a:r>
                      <a:r>
                        <a:rPr kumimoji="0" lang="en-US" sz="1600" b="0" i="0" u="none" strike="noStrike" cap="none" normalizeH="0" baseline="-25000" dirty="0" err="1" smtClean="0">
                          <a:ln>
                            <a:noFill/>
                          </a:ln>
                          <a:solidFill>
                            <a:schemeClr val="tx1"/>
                          </a:solidFill>
                          <a:effectLst/>
                          <a:latin typeface="Arial" charset="0"/>
                          <a:ea typeface="ＭＳ Ｐゴシック" charset="0"/>
                          <a:cs typeface="Arial" charset="0"/>
                        </a:rPr>
                        <a:t>x</a:t>
                      </a: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 </a:t>
                      </a:r>
                      <a:r>
                        <a:rPr kumimoji="0" lang="en-US" sz="1600" b="0" i="0" u="none" strike="noStrike" cap="none" normalizeH="0" baseline="0" dirty="0" err="1" smtClean="0">
                          <a:ln>
                            <a:noFill/>
                          </a:ln>
                          <a:solidFill>
                            <a:schemeClr val="tx1"/>
                          </a:solidFill>
                          <a:effectLst/>
                          <a:latin typeface="Arial" charset="0"/>
                          <a:ea typeface="ＭＳ Ｐゴシック" charset="0"/>
                          <a:cs typeface="Arial" charset="0"/>
                        </a:rPr>
                        <a:t>p</a:t>
                      </a:r>
                      <a:r>
                        <a:rPr kumimoji="0" lang="en-US" sz="1600" b="0" i="0" u="none" strike="noStrike" cap="none" normalizeH="0" baseline="-25000" dirty="0" err="1" smtClean="0">
                          <a:ln>
                            <a:noFill/>
                          </a:ln>
                          <a:solidFill>
                            <a:schemeClr val="tx1"/>
                          </a:solidFill>
                          <a:effectLst/>
                          <a:latin typeface="Arial" charset="0"/>
                          <a:ea typeface="ＭＳ Ｐゴシック" charset="0"/>
                          <a:cs typeface="Arial" charset="0"/>
                        </a:rPr>
                        <a:t>x</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Demographic transition</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Replacement rate</a:t>
                      </a:r>
                      <a:endParaRPr kumimoji="0" lang="en-US" sz="1600" b="0" i="0" u="none" strike="noStrike" cap="none" normalizeH="0" baseline="-25000" dirty="0" smtClean="0">
                        <a:ln>
                          <a:noFill/>
                        </a:ln>
                        <a:solidFill>
                          <a:schemeClr val="tx1"/>
                        </a:solidFill>
                        <a:effectLst/>
                        <a:latin typeface="Arial" charset="0"/>
                        <a:ea typeface="ＭＳ Ｐゴシック" charset="0"/>
                        <a:cs typeface="Arial" charset="0"/>
                      </a:endParaRPr>
                    </a:p>
                  </a:txBody>
                  <a:tcPr marT="45559" marB="455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284163" marR="0" lvl="0" indent="-284163" algn="l" defTabSz="284163"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a:ln>
                            <a:noFill/>
                          </a:ln>
                          <a:solidFill>
                            <a:srgbClr val="FF0000"/>
                          </a:solidFill>
                          <a:effectLst/>
                          <a:latin typeface="Arial" charset="0"/>
                          <a:ea typeface="ＭＳ Ｐゴシック" charset="0"/>
                          <a:cs typeface="Arial" charset="0"/>
                        </a:rPr>
                        <a:t>Age-based transition matrix </a:t>
                      </a:r>
                    </a:p>
                    <a:p>
                      <a:pPr marL="284163" marR="0" lvl="0" indent="-284163" algn="l" defTabSz="284163"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a:ln>
                            <a:noFill/>
                          </a:ln>
                          <a:solidFill>
                            <a:srgbClr val="FF0000"/>
                          </a:solidFill>
                          <a:effectLst/>
                          <a:latin typeface="Arial" charset="0"/>
                          <a:ea typeface="ＭＳ Ｐゴシック" charset="0"/>
                          <a:cs typeface="Arial" charset="0"/>
                        </a:rPr>
                        <a:t>Stage-based transition </a:t>
                      </a:r>
                      <a:r>
                        <a:rPr kumimoji="0" lang="en-US" sz="1600" b="0" i="0" u="none" strike="noStrike" cap="none" normalizeH="0" baseline="0" dirty="0" smtClean="0">
                          <a:ln>
                            <a:noFill/>
                          </a:ln>
                          <a:solidFill>
                            <a:srgbClr val="FF0000"/>
                          </a:solidFill>
                          <a:effectLst/>
                          <a:latin typeface="Arial" charset="0"/>
                          <a:ea typeface="ＭＳ Ｐゴシック" charset="0"/>
                          <a:cs typeface="Arial" charset="0"/>
                        </a:rPr>
                        <a:t>matrix </a:t>
                      </a:r>
                    </a:p>
                    <a:p>
                      <a:pPr marL="284163" marR="0" lvl="0" indent="-284163" algn="l" defTabSz="284163"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rgbClr val="FF0000"/>
                          </a:solidFill>
                          <a:effectLst/>
                          <a:latin typeface="Arial" charset="0"/>
                          <a:ea typeface="ＭＳ Ｐゴシック" charset="0"/>
                          <a:cs typeface="Arial" charset="0"/>
                        </a:rPr>
                        <a:t>Sensitivity analysis</a:t>
                      </a:r>
                    </a:p>
                    <a:p>
                      <a:pPr marL="284163" marR="0" lvl="0" indent="-284163" algn="l" defTabSz="284163"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Zero population growth</a:t>
                      </a:r>
                    </a:p>
                    <a:p>
                      <a:pPr marL="284163" marR="0" lvl="0" indent="-284163" algn="l" defTabSz="284163"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Green revolution</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marT="45559" marB="455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2362200" y="1447800"/>
            <a:ext cx="4606950" cy="400110"/>
          </a:xfrm>
          <a:prstGeom prst="rect">
            <a:avLst/>
          </a:prstGeom>
          <a:noFill/>
        </p:spPr>
        <p:txBody>
          <a:bodyPr wrap="none" rtlCol="0">
            <a:spAutoFit/>
          </a:bodyPr>
          <a:lstStyle/>
          <a:p>
            <a:r>
              <a:rPr lang="en-US" sz="2000" dirty="0" smtClean="0">
                <a:solidFill>
                  <a:srgbClr val="FF0000"/>
                </a:solidFill>
              </a:rPr>
              <a:t>RED STUFF IS NOT ON FIRST EXAM</a:t>
            </a:r>
            <a:endParaRPr lang="en-US" sz="20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4"/>
          <p:cNvSpPr>
            <a:spLocks noChangeArrowheads="1"/>
          </p:cNvSpPr>
          <p:nvPr/>
        </p:nvSpPr>
        <p:spPr bwMode="auto">
          <a:xfrm>
            <a:off x="4724400" y="3641725"/>
            <a:ext cx="4038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where:</a:t>
            </a:r>
          </a:p>
          <a:p>
            <a:endParaRPr lang="en-US" sz="2000"/>
          </a:p>
          <a:p>
            <a:r>
              <a:rPr lang="en-US" sz="2000"/>
              <a:t>P</a:t>
            </a:r>
            <a:r>
              <a:rPr lang="en-US" sz="2000" baseline="-25000"/>
              <a:t>x</a:t>
            </a:r>
            <a:r>
              <a:rPr lang="en-US" sz="2000"/>
              <a:t> = probability that an individual of age x will survive to enter the next age group x+1.</a:t>
            </a:r>
          </a:p>
          <a:p>
            <a:endParaRPr lang="en-US" sz="2000"/>
          </a:p>
          <a:p>
            <a:r>
              <a:rPr lang="en-US" sz="2000"/>
              <a:t>F</a:t>
            </a:r>
            <a:r>
              <a:rPr lang="en-US" sz="2000" baseline="-25000"/>
              <a:t>x</a:t>
            </a:r>
            <a:r>
              <a:rPr lang="en-US" sz="2000"/>
              <a:t> = number of female offspring born in one time interval per female age (x = m</a:t>
            </a:r>
            <a:r>
              <a:rPr lang="en-US" sz="2000" baseline="-25000"/>
              <a:t>x</a:t>
            </a:r>
            <a:r>
              <a:rPr lang="en-US" sz="2000"/>
              <a:t>P</a:t>
            </a:r>
            <a:r>
              <a:rPr lang="en-US" sz="2000" baseline="-25000"/>
              <a:t>x</a:t>
            </a:r>
            <a:r>
              <a:rPr lang="en-US" sz="2000"/>
              <a:t>)</a:t>
            </a:r>
            <a:endParaRPr lang="en-US" sz="2000" baseline="-25000"/>
          </a:p>
        </p:txBody>
      </p:sp>
      <p:graphicFrame>
        <p:nvGraphicFramePr>
          <p:cNvPr id="26627" name="Object 2"/>
          <p:cNvGraphicFramePr>
            <a:graphicFrameLocks noChangeAspect="1"/>
          </p:cNvGraphicFramePr>
          <p:nvPr/>
        </p:nvGraphicFramePr>
        <p:xfrm>
          <a:off x="717550" y="3697288"/>
          <a:ext cx="3767138" cy="2489200"/>
        </p:xfrm>
        <a:graphic>
          <a:graphicData uri="http://schemas.openxmlformats.org/presentationml/2006/ole">
            <mc:AlternateContent xmlns:mc="http://schemas.openxmlformats.org/markup-compatibility/2006">
              <mc:Choice xmlns:v="urn:schemas-microsoft-com:vml" Requires="v">
                <p:oleObj spid="_x0000_s42019" name="Equation" r:id="rId5" imgW="1574800" imgH="1041400" progId="Equation.3">
                  <p:embed/>
                </p:oleObj>
              </mc:Choice>
              <mc:Fallback>
                <p:oleObj name="Equation" r:id="rId5" imgW="1574800" imgH="1041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550" y="3697288"/>
                        <a:ext cx="3767138"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Oval 6"/>
          <p:cNvSpPr/>
          <p:nvPr/>
        </p:nvSpPr>
        <p:spPr>
          <a:xfrm>
            <a:off x="1050925" y="2189163"/>
            <a:ext cx="904875" cy="87788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chemeClr val="tx1"/>
                </a:solidFill>
              </a:rPr>
              <a:t>0</a:t>
            </a:r>
          </a:p>
        </p:txBody>
      </p:sp>
      <p:sp>
        <p:nvSpPr>
          <p:cNvPr id="8" name="Oval 7"/>
          <p:cNvSpPr/>
          <p:nvPr/>
        </p:nvSpPr>
        <p:spPr>
          <a:xfrm>
            <a:off x="3243263" y="2189163"/>
            <a:ext cx="906462" cy="87788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chemeClr val="tx1"/>
                </a:solidFill>
              </a:rPr>
              <a:t>1</a:t>
            </a:r>
          </a:p>
        </p:txBody>
      </p:sp>
      <p:cxnSp>
        <p:nvCxnSpPr>
          <p:cNvPr id="9" name="Straight Arrow Connector 8"/>
          <p:cNvCxnSpPr>
            <a:stCxn id="7" idx="6"/>
            <a:endCxn id="8" idx="2"/>
          </p:cNvCxnSpPr>
          <p:nvPr/>
        </p:nvCxnSpPr>
        <p:spPr>
          <a:xfrm>
            <a:off x="1955800" y="2628900"/>
            <a:ext cx="1287463" cy="1588"/>
          </a:xfrm>
          <a:prstGeom prst="straightConnector1">
            <a:avLst/>
          </a:prstGeom>
          <a:ln w="38100" cap="flat" cmpd="sng" algn="ctr">
            <a:solidFill>
              <a:schemeClr val="accent1"/>
            </a:solidFill>
            <a:prstDash val="solid"/>
            <a:round/>
            <a:headEnd type="none" w="med" len="med"/>
            <a:tailEnd type="arrow" w="lg" len="lg"/>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5437188" y="2189163"/>
            <a:ext cx="904875" cy="87788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chemeClr val="tx1"/>
                </a:solidFill>
              </a:rPr>
              <a:t>2</a:t>
            </a:r>
          </a:p>
        </p:txBody>
      </p:sp>
      <p:cxnSp>
        <p:nvCxnSpPr>
          <p:cNvPr id="11" name="Straight Arrow Connector 10"/>
          <p:cNvCxnSpPr>
            <a:endCxn id="10" idx="2"/>
          </p:cNvCxnSpPr>
          <p:nvPr/>
        </p:nvCxnSpPr>
        <p:spPr>
          <a:xfrm>
            <a:off x="4149725" y="2628900"/>
            <a:ext cx="1287463" cy="1588"/>
          </a:xfrm>
          <a:prstGeom prst="straightConnector1">
            <a:avLst/>
          </a:prstGeom>
          <a:ln w="38100" cap="flat" cmpd="sng" algn="ctr">
            <a:solidFill>
              <a:schemeClr val="accent1"/>
            </a:solidFill>
            <a:prstDash val="solid"/>
            <a:round/>
            <a:headEnd type="none" w="med" len="med"/>
            <a:tailEnd type="arrow" w="lg" len="lg"/>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7629525" y="2189163"/>
            <a:ext cx="904875" cy="87788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chemeClr val="tx1"/>
                </a:solidFill>
              </a:rPr>
              <a:t>3</a:t>
            </a:r>
          </a:p>
        </p:txBody>
      </p:sp>
      <p:cxnSp>
        <p:nvCxnSpPr>
          <p:cNvPr id="13" name="Straight Arrow Connector 12"/>
          <p:cNvCxnSpPr>
            <a:endCxn id="12" idx="2"/>
          </p:cNvCxnSpPr>
          <p:nvPr/>
        </p:nvCxnSpPr>
        <p:spPr>
          <a:xfrm>
            <a:off x="6342063" y="2628900"/>
            <a:ext cx="1287462" cy="1588"/>
          </a:xfrm>
          <a:prstGeom prst="straightConnector1">
            <a:avLst/>
          </a:prstGeom>
          <a:ln w="38100" cap="flat" cmpd="sng" algn="ctr">
            <a:solidFill>
              <a:schemeClr val="accent1"/>
            </a:solidFill>
            <a:prstDash val="solid"/>
            <a:round/>
            <a:headEnd type="none" w="med" len="med"/>
            <a:tailEnd type="arrow" w="lg" len="lg"/>
          </a:ln>
        </p:spPr>
        <p:style>
          <a:lnRef idx="2">
            <a:schemeClr val="accent1"/>
          </a:lnRef>
          <a:fillRef idx="0">
            <a:schemeClr val="accent1"/>
          </a:fillRef>
          <a:effectRef idx="1">
            <a:schemeClr val="accent1"/>
          </a:effectRef>
          <a:fontRef idx="minor">
            <a:schemeClr val="tx1"/>
          </a:fontRef>
        </p:style>
      </p:cxnSp>
      <p:cxnSp>
        <p:nvCxnSpPr>
          <p:cNvPr id="14" name="Curved Connector 13"/>
          <p:cNvCxnSpPr>
            <a:stCxn id="8" idx="0"/>
            <a:endCxn id="7" idx="0"/>
          </p:cNvCxnSpPr>
          <p:nvPr/>
        </p:nvCxnSpPr>
        <p:spPr>
          <a:xfrm rot="16200000" flipV="1">
            <a:off x="2600325" y="1093788"/>
            <a:ext cx="1587" cy="2192338"/>
          </a:xfrm>
          <a:prstGeom prst="curvedConnector3">
            <a:avLst>
              <a:gd name="adj1" fmla="val 14395466"/>
            </a:avLst>
          </a:prstGeom>
          <a:ln w="38100" cap="flat" cmpd="sng" algn="ctr">
            <a:solidFill>
              <a:schemeClr val="accent1"/>
            </a:solidFill>
            <a:prstDash val="solid"/>
            <a:round/>
            <a:headEnd type="none" w="med" len="med"/>
            <a:tailEnd type="arrow" w="lg" len="lg"/>
          </a:ln>
        </p:spPr>
        <p:style>
          <a:lnRef idx="2">
            <a:schemeClr val="accent1"/>
          </a:lnRef>
          <a:fillRef idx="0">
            <a:schemeClr val="accent1"/>
          </a:fillRef>
          <a:effectRef idx="1">
            <a:schemeClr val="accent1"/>
          </a:effectRef>
          <a:fontRef idx="minor">
            <a:schemeClr val="tx1"/>
          </a:fontRef>
        </p:style>
      </p:cxnSp>
      <p:cxnSp>
        <p:nvCxnSpPr>
          <p:cNvPr id="15" name="Curved Connector 14"/>
          <p:cNvCxnSpPr>
            <a:stCxn id="10" idx="0"/>
            <a:endCxn id="7" idx="0"/>
          </p:cNvCxnSpPr>
          <p:nvPr/>
        </p:nvCxnSpPr>
        <p:spPr>
          <a:xfrm rot="16200000" flipV="1">
            <a:off x="3696494" y="-2381"/>
            <a:ext cx="1587" cy="4384675"/>
          </a:xfrm>
          <a:prstGeom prst="curvedConnector3">
            <a:avLst>
              <a:gd name="adj1" fmla="val 46724118"/>
            </a:avLst>
          </a:prstGeom>
        </p:spPr>
        <p:style>
          <a:lnRef idx="2">
            <a:schemeClr val="accent1"/>
          </a:lnRef>
          <a:fillRef idx="0">
            <a:schemeClr val="accent1"/>
          </a:fillRef>
          <a:effectRef idx="1">
            <a:schemeClr val="accent1"/>
          </a:effectRef>
          <a:fontRef idx="minor">
            <a:schemeClr val="tx1"/>
          </a:fontRef>
        </p:style>
      </p:cxnSp>
      <p:cxnSp>
        <p:nvCxnSpPr>
          <p:cNvPr id="16" name="Curved Connector 15"/>
          <p:cNvCxnSpPr>
            <a:stCxn id="12" idx="0"/>
            <a:endCxn id="7" idx="0"/>
          </p:cNvCxnSpPr>
          <p:nvPr/>
        </p:nvCxnSpPr>
        <p:spPr>
          <a:xfrm rot="16200000" flipV="1">
            <a:off x="4792663" y="-1098550"/>
            <a:ext cx="1587" cy="6577013"/>
          </a:xfrm>
          <a:prstGeom prst="curvedConnector3">
            <a:avLst>
              <a:gd name="adj1" fmla="val 85008060"/>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26638" name="TextBox 16"/>
          <p:cNvSpPr txBox="1">
            <a:spLocks noChangeArrowheads="1"/>
          </p:cNvSpPr>
          <p:nvPr/>
        </p:nvSpPr>
        <p:spPr bwMode="auto">
          <a:xfrm>
            <a:off x="2320925" y="2630488"/>
            <a:ext cx="663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a:t>P</a:t>
            </a:r>
            <a:r>
              <a:rPr lang="en-US" sz="3600" baseline="-25000"/>
              <a:t>1</a:t>
            </a:r>
          </a:p>
        </p:txBody>
      </p:sp>
      <p:sp>
        <p:nvSpPr>
          <p:cNvPr id="26639" name="TextBox 17"/>
          <p:cNvSpPr txBox="1">
            <a:spLocks noChangeArrowheads="1"/>
          </p:cNvSpPr>
          <p:nvPr/>
        </p:nvSpPr>
        <p:spPr bwMode="auto">
          <a:xfrm>
            <a:off x="4475163" y="2628900"/>
            <a:ext cx="663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a:t>P</a:t>
            </a:r>
            <a:r>
              <a:rPr lang="en-US" sz="3600" baseline="-25000"/>
              <a:t>2</a:t>
            </a:r>
          </a:p>
        </p:txBody>
      </p:sp>
      <p:sp>
        <p:nvSpPr>
          <p:cNvPr id="26640" name="TextBox 18"/>
          <p:cNvSpPr txBox="1">
            <a:spLocks noChangeArrowheads="1"/>
          </p:cNvSpPr>
          <p:nvPr/>
        </p:nvSpPr>
        <p:spPr bwMode="auto">
          <a:xfrm>
            <a:off x="6629400" y="2627313"/>
            <a:ext cx="663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a:t>P</a:t>
            </a:r>
            <a:r>
              <a:rPr lang="en-US" sz="3600" baseline="-25000"/>
              <a:t>3</a:t>
            </a:r>
          </a:p>
        </p:txBody>
      </p:sp>
      <p:cxnSp>
        <p:nvCxnSpPr>
          <p:cNvPr id="20" name="Shape 19"/>
          <p:cNvCxnSpPr>
            <a:endCxn id="7" idx="0"/>
          </p:cNvCxnSpPr>
          <p:nvPr/>
        </p:nvCxnSpPr>
        <p:spPr>
          <a:xfrm flipV="1">
            <a:off x="1050925" y="2189163"/>
            <a:ext cx="452438" cy="438150"/>
          </a:xfrm>
          <a:prstGeom prst="curvedConnector4">
            <a:avLst>
              <a:gd name="adj1" fmla="val -89795"/>
              <a:gd name="adj2" fmla="val 207839"/>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26642" name="TextBox 20"/>
          <p:cNvSpPr txBox="1">
            <a:spLocks noChangeArrowheads="1"/>
          </p:cNvSpPr>
          <p:nvPr/>
        </p:nvSpPr>
        <p:spPr bwMode="auto">
          <a:xfrm>
            <a:off x="2665413" y="1676400"/>
            <a:ext cx="55245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a:t>F</a:t>
            </a:r>
            <a:r>
              <a:rPr lang="en-US" sz="3600" baseline="-25000"/>
              <a:t>1</a:t>
            </a:r>
          </a:p>
        </p:txBody>
      </p:sp>
      <p:sp>
        <p:nvSpPr>
          <p:cNvPr id="26643" name="TextBox 21"/>
          <p:cNvSpPr txBox="1">
            <a:spLocks noChangeArrowheads="1"/>
          </p:cNvSpPr>
          <p:nvPr/>
        </p:nvSpPr>
        <p:spPr bwMode="auto">
          <a:xfrm>
            <a:off x="4198938" y="1231900"/>
            <a:ext cx="55245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a:t>F</a:t>
            </a:r>
            <a:r>
              <a:rPr lang="en-US" sz="3600" baseline="-25000"/>
              <a:t>2</a:t>
            </a:r>
          </a:p>
        </p:txBody>
      </p:sp>
      <p:sp>
        <p:nvSpPr>
          <p:cNvPr id="26644" name="TextBox 22"/>
          <p:cNvSpPr txBox="1">
            <a:spLocks noChangeArrowheads="1"/>
          </p:cNvSpPr>
          <p:nvPr/>
        </p:nvSpPr>
        <p:spPr bwMode="auto">
          <a:xfrm>
            <a:off x="5732463" y="638175"/>
            <a:ext cx="554037"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a:t>F</a:t>
            </a:r>
            <a:r>
              <a:rPr lang="en-US" sz="3600" baseline="-25000"/>
              <a:t>3</a:t>
            </a:r>
          </a:p>
        </p:txBody>
      </p:sp>
      <p:sp>
        <p:nvSpPr>
          <p:cNvPr id="26645" name="TextBox 23"/>
          <p:cNvSpPr txBox="1">
            <a:spLocks noChangeArrowheads="1"/>
          </p:cNvSpPr>
          <p:nvPr/>
        </p:nvSpPr>
        <p:spPr bwMode="auto">
          <a:xfrm>
            <a:off x="498475" y="1504950"/>
            <a:ext cx="552450"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a:t>F</a:t>
            </a:r>
            <a:r>
              <a:rPr lang="en-US" sz="3600" baseline="-25000"/>
              <a:t>0</a:t>
            </a:r>
          </a:p>
        </p:txBody>
      </p:sp>
      <p:sp>
        <p:nvSpPr>
          <p:cNvPr id="23" name="TextBox 22"/>
          <p:cNvSpPr txBox="1"/>
          <p:nvPr/>
        </p:nvSpPr>
        <p:spPr>
          <a:xfrm rot="19678463">
            <a:off x="576486" y="2648143"/>
            <a:ext cx="7979769" cy="1015663"/>
          </a:xfrm>
          <a:prstGeom prst="rect">
            <a:avLst/>
          </a:prstGeom>
          <a:noFill/>
        </p:spPr>
        <p:txBody>
          <a:bodyPr wrap="none" rtlCol="0">
            <a:spAutoFit/>
          </a:bodyPr>
          <a:lstStyle/>
          <a:p>
            <a:r>
              <a:rPr lang="en-US" sz="6000" dirty="0" smtClean="0">
                <a:solidFill>
                  <a:srgbClr val="FF0000"/>
                </a:solidFill>
              </a:rPr>
              <a:t>NOT ON FIRST EXAM</a:t>
            </a:r>
            <a:endParaRPr lang="en-US" sz="6000" dirty="0">
              <a:solidFill>
                <a:srgbClr val="FF0000"/>
              </a:solidFill>
            </a:endParaRPr>
          </a:p>
        </p:txBody>
      </p:sp>
    </p:spTree>
    <p:extLst>
      <p:ext uri="{BB962C8B-B14F-4D97-AF65-F5344CB8AC3E}">
        <p14:creationId xmlns:p14="http://schemas.microsoft.com/office/powerpoint/2010/main" val="37003782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685800" y="973138"/>
            <a:ext cx="79248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None/>
              <a:tabLst>
                <a:tab pos="454025" algn="l"/>
                <a:tab pos="920750" algn="l"/>
                <a:tab pos="1373188" algn="l"/>
              </a:tabLst>
            </a:pPr>
            <a:r>
              <a:rPr lang="en-US"/>
              <a:t>II.	Tools for Ecology</a:t>
            </a:r>
          </a:p>
          <a:p>
            <a:pPr>
              <a:tabLst>
                <a:tab pos="454025" algn="l"/>
                <a:tab pos="920750" algn="l"/>
                <a:tab pos="1373188" algn="l"/>
              </a:tabLst>
            </a:pPr>
            <a:r>
              <a:rPr lang="en-US"/>
              <a:t>		f.	Age (Leslie) and Stage Transition Matrices</a:t>
            </a:r>
          </a:p>
          <a:p>
            <a:pPr>
              <a:tabLst>
                <a:tab pos="454025" algn="l"/>
                <a:tab pos="920750" algn="l"/>
                <a:tab pos="1373188" algn="l"/>
              </a:tabLst>
            </a:pPr>
            <a:r>
              <a:rPr lang="en-US" sz="2000"/>
              <a:t>			</a:t>
            </a:r>
          </a:p>
          <a:p>
            <a:pPr>
              <a:tabLst>
                <a:tab pos="454025" algn="l"/>
                <a:tab pos="920750" algn="l"/>
                <a:tab pos="1373188" algn="l"/>
              </a:tabLst>
            </a:pPr>
            <a:r>
              <a:rPr lang="en-US" sz="2000"/>
              <a:t>We can use a the vector and the transition matrix to predict how the population is going to change through time, very similar to life tables and projections.</a:t>
            </a:r>
          </a:p>
          <a:p>
            <a:pPr>
              <a:tabLst>
                <a:tab pos="454025" algn="l"/>
                <a:tab pos="920750" algn="l"/>
                <a:tab pos="1373188" algn="l"/>
              </a:tabLst>
            </a:pPr>
            <a:endParaRPr lang="en-US" sz="2000"/>
          </a:p>
          <a:p>
            <a:pPr>
              <a:tabLst>
                <a:tab pos="454025" algn="l"/>
                <a:tab pos="920750" algn="l"/>
                <a:tab pos="1373188" algn="l"/>
              </a:tabLst>
            </a:pPr>
            <a:endParaRPr lang="en-US" sz="2000"/>
          </a:p>
          <a:p>
            <a:pPr>
              <a:tabLst>
                <a:tab pos="454025" algn="l"/>
                <a:tab pos="920750" algn="l"/>
                <a:tab pos="1373188" algn="l"/>
              </a:tabLst>
            </a:pPr>
            <a:endParaRPr lang="en-US" sz="2000"/>
          </a:p>
          <a:p>
            <a:pPr>
              <a:tabLst>
                <a:tab pos="454025" algn="l"/>
                <a:tab pos="920750" algn="l"/>
                <a:tab pos="1373188" algn="l"/>
              </a:tabLst>
            </a:pPr>
            <a:r>
              <a:rPr lang="en-US" sz="2000"/>
              <a:t>We aren</a:t>
            </a:r>
            <a:r>
              <a:rPr lang="ja-JP" altLang="en-US" sz="2000"/>
              <a:t>’</a:t>
            </a:r>
            <a:r>
              <a:rPr lang="en-US" altLang="ja-JP" sz="2000"/>
              <a:t>t going to require you to do any complicated matrix math.  However, you have to understand how matrices and vectors are multiplied.  If an n x n matrix is multiplied by a vector, then it produces a vector by taking each row of the matrix times the vector.</a:t>
            </a:r>
            <a:endParaRPr lang="en-US"/>
          </a:p>
        </p:txBody>
      </p:sp>
      <p:pic>
        <p:nvPicPr>
          <p:cNvPr id="28674" name="Picture 3"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75" name="Object 2"/>
          <p:cNvGraphicFramePr>
            <a:graphicFrameLocks noChangeAspect="1"/>
          </p:cNvGraphicFramePr>
          <p:nvPr/>
        </p:nvGraphicFramePr>
        <p:xfrm>
          <a:off x="2514600" y="5310188"/>
          <a:ext cx="3581400" cy="1014412"/>
        </p:xfrm>
        <a:graphic>
          <a:graphicData uri="http://schemas.openxmlformats.org/presentationml/2006/ole">
            <mc:AlternateContent xmlns:mc="http://schemas.openxmlformats.org/markup-compatibility/2006">
              <mc:Choice xmlns:v="urn:schemas-microsoft-com:vml" Requires="v">
                <p:oleObj spid="_x0000_s2108" name="Equation" r:id="rId5" imgW="1524000" imgH="431800" progId="Equation.3">
                  <p:embed/>
                </p:oleObj>
              </mc:Choice>
              <mc:Fallback>
                <p:oleObj name="Equation" r:id="rId5" imgW="15240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310188"/>
                        <a:ext cx="3581400"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8676" name="Object 3"/>
          <p:cNvGraphicFramePr>
            <a:graphicFrameLocks noChangeAspect="1"/>
          </p:cNvGraphicFramePr>
          <p:nvPr/>
        </p:nvGraphicFramePr>
        <p:xfrm>
          <a:off x="3276600" y="3011488"/>
          <a:ext cx="2133600" cy="649287"/>
        </p:xfrm>
        <a:graphic>
          <a:graphicData uri="http://schemas.openxmlformats.org/presentationml/2006/ole">
            <mc:AlternateContent xmlns:mc="http://schemas.openxmlformats.org/markup-compatibility/2006">
              <mc:Choice xmlns:v="urn:schemas-microsoft-com:vml" Requires="v">
                <p:oleObj spid="_x0000_s2109" name="Equation" r:id="rId7" imgW="876300" imgH="266700" progId="Equation.3">
                  <p:embed/>
                </p:oleObj>
              </mc:Choice>
              <mc:Fallback>
                <p:oleObj name="Equation" r:id="rId7" imgW="876300" imgH="266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011488"/>
                        <a:ext cx="2133600"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 name="TextBox 5"/>
          <p:cNvSpPr txBox="1"/>
          <p:nvPr/>
        </p:nvSpPr>
        <p:spPr>
          <a:xfrm rot="19678463">
            <a:off x="576486" y="2648143"/>
            <a:ext cx="7979769" cy="1015663"/>
          </a:xfrm>
          <a:prstGeom prst="rect">
            <a:avLst/>
          </a:prstGeom>
          <a:noFill/>
        </p:spPr>
        <p:txBody>
          <a:bodyPr wrap="none" rtlCol="0">
            <a:spAutoFit/>
          </a:bodyPr>
          <a:lstStyle/>
          <a:p>
            <a:r>
              <a:rPr lang="en-US" sz="6000" dirty="0" smtClean="0">
                <a:solidFill>
                  <a:srgbClr val="FF0000"/>
                </a:solidFill>
              </a:rPr>
              <a:t>NOT ON FIRST EXAM</a:t>
            </a:r>
            <a:endParaRPr lang="en-US" sz="6000" dirty="0">
              <a:solidFill>
                <a:srgbClr val="FF0000"/>
              </a:solidFill>
            </a:endParaRPr>
          </a:p>
        </p:txBody>
      </p:sp>
    </p:spTree>
    <p:extLst>
      <p:ext uri="{BB962C8B-B14F-4D97-AF65-F5344CB8AC3E}">
        <p14:creationId xmlns:p14="http://schemas.microsoft.com/office/powerpoint/2010/main" val="10604972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533400" y="762000"/>
            <a:ext cx="81534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charset="0"/>
              <a:buNone/>
              <a:tabLst>
                <a:tab pos="454025" algn="l"/>
                <a:tab pos="920750" algn="l"/>
                <a:tab pos="1373188" algn="l"/>
              </a:tabLst>
            </a:pPr>
            <a:r>
              <a:rPr lang="en-US" dirty="0"/>
              <a:t>II.	Tools for Ecology</a:t>
            </a:r>
          </a:p>
          <a:p>
            <a:pPr>
              <a:tabLst>
                <a:tab pos="454025" algn="l"/>
                <a:tab pos="920750" algn="l"/>
                <a:tab pos="1373188" algn="l"/>
              </a:tabLst>
            </a:pPr>
            <a:r>
              <a:rPr lang="en-US" dirty="0"/>
              <a:t>		f.	Age (Leslie) and Stage Transition Matrices</a:t>
            </a:r>
          </a:p>
          <a:p>
            <a:pPr>
              <a:tabLst>
                <a:tab pos="454025" algn="l"/>
                <a:tab pos="920750" algn="l"/>
                <a:tab pos="1373188" algn="l"/>
              </a:tabLst>
            </a:pPr>
            <a:r>
              <a:rPr lang="en-US" sz="2000" dirty="0"/>
              <a:t>			</a:t>
            </a:r>
          </a:p>
          <a:p>
            <a:pPr>
              <a:tabLst>
                <a:tab pos="454025" algn="l"/>
                <a:tab pos="920750" algn="l"/>
                <a:tab pos="1373188" algn="l"/>
              </a:tabLst>
            </a:pPr>
            <a:r>
              <a:rPr lang="en-US" sz="2000" dirty="0"/>
              <a:t>Now things get a little more complicated.  </a:t>
            </a:r>
            <a:r>
              <a:rPr lang="en-US" sz="2000" dirty="0" smtClean="0"/>
              <a:t>But, it is really the same thing as what we were doing before, but with matrix math.  </a:t>
            </a:r>
            <a:r>
              <a:rPr lang="en-US" sz="2000" u="sng" dirty="0" smtClean="0"/>
              <a:t>We aren’</a:t>
            </a:r>
            <a:r>
              <a:rPr lang="en-US" altLang="ja-JP" sz="2000" u="sng" dirty="0" smtClean="0"/>
              <a:t>t </a:t>
            </a:r>
            <a:r>
              <a:rPr lang="en-US" altLang="ja-JP" sz="2000" u="sng" dirty="0"/>
              <a:t>going to </a:t>
            </a:r>
            <a:r>
              <a:rPr lang="en-US" altLang="ja-JP" sz="2000" u="sng" dirty="0" err="1" smtClean="0"/>
              <a:t>askyou</a:t>
            </a:r>
            <a:r>
              <a:rPr lang="en-US" altLang="ja-JP" sz="2000" u="sng" dirty="0" smtClean="0"/>
              <a:t> </a:t>
            </a:r>
            <a:r>
              <a:rPr lang="en-US" altLang="ja-JP" sz="2000" u="sng" dirty="0"/>
              <a:t>to do any complicated matrix math.</a:t>
            </a:r>
            <a:r>
              <a:rPr lang="en-US" altLang="ja-JP" sz="2000" dirty="0"/>
              <a:t>  However, you have to understand how matrices and vectors are multiplied.  If an n x n matrix is multiplied by a vector, then it produces a vector by taking each row of the matrix times the vector</a:t>
            </a:r>
            <a:r>
              <a:rPr lang="en-US" altLang="ja-JP" sz="2000" dirty="0" smtClean="0"/>
              <a:t>. (wave your arms here!)</a:t>
            </a:r>
            <a:endParaRPr lang="en-US" dirty="0"/>
          </a:p>
        </p:txBody>
      </p:sp>
      <p:pic>
        <p:nvPicPr>
          <p:cNvPr id="30722" name="Picture 3"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23" name="Object 2"/>
          <p:cNvGraphicFramePr>
            <a:graphicFrameLocks noChangeAspect="1"/>
          </p:cNvGraphicFramePr>
          <p:nvPr/>
        </p:nvGraphicFramePr>
        <p:xfrm>
          <a:off x="76200" y="3851275"/>
          <a:ext cx="9096375" cy="2152650"/>
        </p:xfrm>
        <a:graphic>
          <a:graphicData uri="http://schemas.openxmlformats.org/presentationml/2006/ole">
            <mc:AlternateContent xmlns:mc="http://schemas.openxmlformats.org/markup-compatibility/2006">
              <mc:Choice xmlns:v="urn:schemas-microsoft-com:vml" Requires="v">
                <p:oleObj spid="_x0000_s44067" name="Equation" r:id="rId5" imgW="4394200" imgH="1041400" progId="Equation.3">
                  <p:embed/>
                </p:oleObj>
              </mc:Choice>
              <mc:Fallback>
                <p:oleObj name="Equation" r:id="rId5" imgW="4394200" imgH="1041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3851275"/>
                        <a:ext cx="90963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rot="19678463">
            <a:off x="576486" y="2648143"/>
            <a:ext cx="7979769" cy="1015663"/>
          </a:xfrm>
          <a:prstGeom prst="rect">
            <a:avLst/>
          </a:prstGeom>
          <a:noFill/>
        </p:spPr>
        <p:txBody>
          <a:bodyPr wrap="none" rtlCol="0">
            <a:spAutoFit/>
          </a:bodyPr>
          <a:lstStyle/>
          <a:p>
            <a:r>
              <a:rPr lang="en-US" sz="6000" dirty="0" smtClean="0">
                <a:solidFill>
                  <a:srgbClr val="FF0000"/>
                </a:solidFill>
              </a:rPr>
              <a:t>NOT ON FIRST EXAM</a:t>
            </a:r>
            <a:endParaRPr lang="en-US" sz="6000" dirty="0">
              <a:solidFill>
                <a:srgbClr val="FF0000"/>
              </a:solidFill>
            </a:endParaRPr>
          </a:p>
        </p:txBody>
      </p:sp>
    </p:spTree>
    <p:extLst>
      <p:ext uri="{BB962C8B-B14F-4D97-AF65-F5344CB8AC3E}">
        <p14:creationId xmlns:p14="http://schemas.microsoft.com/office/powerpoint/2010/main" val="10178294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a:cxnSpLocks noChangeShapeType="1"/>
          </p:cNvCxnSpPr>
          <p:nvPr/>
        </p:nvCxnSpPr>
        <p:spPr bwMode="auto">
          <a:xfrm flipV="1">
            <a:off x="3048000" y="5029200"/>
            <a:ext cx="1371600" cy="1066800"/>
          </a:xfrm>
          <a:prstGeom prst="straightConnector1">
            <a:avLst/>
          </a:prstGeom>
          <a:noFill/>
          <a:ln w="571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32770" name="Rectangle 2"/>
          <p:cNvSpPr>
            <a:spLocks noChangeArrowheads="1"/>
          </p:cNvSpPr>
          <p:nvPr/>
        </p:nvSpPr>
        <p:spPr bwMode="auto">
          <a:xfrm>
            <a:off x="685800" y="973138"/>
            <a:ext cx="81534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None/>
              <a:tabLst>
                <a:tab pos="454025" algn="l"/>
                <a:tab pos="920750" algn="l"/>
                <a:tab pos="1373188" algn="l"/>
              </a:tabLst>
            </a:pPr>
            <a:r>
              <a:rPr lang="en-US" dirty="0"/>
              <a:t>II.	Tools for Ecology</a:t>
            </a:r>
          </a:p>
          <a:p>
            <a:pPr>
              <a:tabLst>
                <a:tab pos="454025" algn="l"/>
                <a:tab pos="920750" algn="l"/>
                <a:tab pos="1373188" algn="l"/>
              </a:tabLst>
            </a:pPr>
            <a:r>
              <a:rPr lang="en-US" dirty="0"/>
              <a:t>		f.	Age (Leslie) and Stage Transition Matrices</a:t>
            </a:r>
          </a:p>
          <a:p>
            <a:pPr>
              <a:tabLst>
                <a:tab pos="454025" algn="l"/>
                <a:tab pos="920750" algn="l"/>
                <a:tab pos="1373188" algn="l"/>
              </a:tabLst>
            </a:pPr>
            <a:r>
              <a:rPr lang="en-US" sz="2000" dirty="0"/>
              <a:t>			</a:t>
            </a:r>
          </a:p>
          <a:p>
            <a:pPr>
              <a:tabLst>
                <a:tab pos="454025" algn="l"/>
                <a:tab pos="920750" algn="l"/>
                <a:tab pos="1373188" algn="l"/>
              </a:tabLst>
            </a:pPr>
            <a:r>
              <a:rPr lang="en-US" sz="2000" dirty="0"/>
              <a:t>Remember that we could use life tables to estimate population growth by calculating R</a:t>
            </a:r>
            <a:r>
              <a:rPr lang="en-US" sz="2000" baseline="-25000" dirty="0"/>
              <a:t>0</a:t>
            </a:r>
            <a:r>
              <a:rPr lang="en-US" sz="2000" dirty="0"/>
              <a:t>.  Similarly, we can estimate population growth from the stage matrix by determining the </a:t>
            </a:r>
            <a:r>
              <a:rPr lang="en-US" sz="2000" dirty="0" smtClean="0">
                <a:solidFill>
                  <a:srgbClr val="FF0000"/>
                </a:solidFill>
              </a:rPr>
              <a:t>eigenvalue of the matrix</a:t>
            </a:r>
            <a:r>
              <a:rPr lang="en-US" sz="2000" dirty="0" smtClean="0"/>
              <a:t>.  </a:t>
            </a:r>
            <a:r>
              <a:rPr lang="en-US" sz="2000" dirty="0"/>
              <a:t>The concept of eigenvalues is confusing to almost everyone, including me.  </a:t>
            </a:r>
          </a:p>
          <a:p>
            <a:pPr>
              <a:tabLst>
                <a:tab pos="454025" algn="l"/>
                <a:tab pos="920750" algn="l"/>
                <a:tab pos="1373188" algn="l"/>
              </a:tabLst>
            </a:pPr>
            <a:endParaRPr lang="en-US" sz="2000" dirty="0"/>
          </a:p>
          <a:p>
            <a:pPr>
              <a:tabLst>
                <a:tab pos="454025" algn="l"/>
                <a:tab pos="920750" algn="l"/>
                <a:tab pos="1373188" algn="l"/>
              </a:tabLst>
            </a:pPr>
            <a:r>
              <a:rPr lang="en-US" sz="2000" dirty="0" smtClean="0"/>
              <a:t>One </a:t>
            </a:r>
            <a:r>
              <a:rPr lang="en-US" sz="2000" dirty="0"/>
              <a:t>way is to think about eigenvalues is as a vector on an x-y graph.</a:t>
            </a:r>
            <a:endParaRPr lang="en-US" dirty="0"/>
          </a:p>
        </p:txBody>
      </p:sp>
      <p:pic>
        <p:nvPicPr>
          <p:cNvPr id="32771"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772" name="Straight Connector 8"/>
          <p:cNvCxnSpPr>
            <a:cxnSpLocks noChangeShapeType="1"/>
          </p:cNvCxnSpPr>
          <p:nvPr/>
        </p:nvCxnSpPr>
        <p:spPr bwMode="auto">
          <a:xfrm>
            <a:off x="2590800" y="6094413"/>
            <a:ext cx="3886200"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2773" name="Straight Connector 10"/>
          <p:cNvCxnSpPr>
            <a:cxnSpLocks noChangeShapeType="1"/>
          </p:cNvCxnSpPr>
          <p:nvPr/>
        </p:nvCxnSpPr>
        <p:spPr bwMode="auto">
          <a:xfrm rot="5400000">
            <a:off x="1828801" y="5410200"/>
            <a:ext cx="243840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32774" name="TextBox 11"/>
          <p:cNvSpPr txBox="1">
            <a:spLocks noChangeArrowheads="1"/>
          </p:cNvSpPr>
          <p:nvPr/>
        </p:nvSpPr>
        <p:spPr bwMode="auto">
          <a:xfrm>
            <a:off x="4495800" y="6096000"/>
            <a:ext cx="520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N</a:t>
            </a:r>
            <a:r>
              <a:rPr lang="en-US" baseline="-25000"/>
              <a:t>0</a:t>
            </a:r>
          </a:p>
        </p:txBody>
      </p:sp>
      <p:sp>
        <p:nvSpPr>
          <p:cNvPr id="32775" name="TextBox 12"/>
          <p:cNvSpPr txBox="1">
            <a:spLocks noChangeArrowheads="1"/>
          </p:cNvSpPr>
          <p:nvPr/>
        </p:nvSpPr>
        <p:spPr bwMode="auto">
          <a:xfrm>
            <a:off x="2514600" y="4876800"/>
            <a:ext cx="520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N</a:t>
            </a:r>
            <a:r>
              <a:rPr lang="en-US" baseline="-25000"/>
              <a:t>1</a:t>
            </a:r>
          </a:p>
        </p:txBody>
      </p:sp>
      <p:cxnSp>
        <p:nvCxnSpPr>
          <p:cNvPr id="17" name="Straight Arrow Connector 16"/>
          <p:cNvCxnSpPr>
            <a:cxnSpLocks noChangeShapeType="1"/>
          </p:cNvCxnSpPr>
          <p:nvPr/>
        </p:nvCxnSpPr>
        <p:spPr bwMode="auto">
          <a:xfrm flipV="1">
            <a:off x="3048000" y="5562600"/>
            <a:ext cx="685800" cy="533400"/>
          </a:xfrm>
          <a:prstGeom prst="straightConnector1">
            <a:avLst/>
          </a:prstGeom>
          <a:noFill/>
          <a:ln w="571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32777" name="TextBox 20"/>
          <p:cNvSpPr txBox="1">
            <a:spLocks noChangeArrowheads="1"/>
          </p:cNvSpPr>
          <p:nvPr/>
        </p:nvSpPr>
        <p:spPr bwMode="auto">
          <a:xfrm>
            <a:off x="5638800" y="4191000"/>
            <a:ext cx="3200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 A doubling of the vector is the same as doubling the eigenvalue.  If the vector is in multidimensional space as determined by the N</a:t>
            </a:r>
            <a:r>
              <a:rPr lang="en-US" sz="1400" baseline="-25000"/>
              <a:t>x</a:t>
            </a:r>
            <a:r>
              <a:rPr lang="en-US" sz="1400"/>
              <a:t> values, then the eigenvalue represents the growth rate of the population.</a:t>
            </a:r>
          </a:p>
        </p:txBody>
      </p:sp>
      <p:sp>
        <p:nvSpPr>
          <p:cNvPr id="2" name="TextBox 1"/>
          <p:cNvSpPr txBox="1"/>
          <p:nvPr/>
        </p:nvSpPr>
        <p:spPr>
          <a:xfrm>
            <a:off x="3657600" y="5486400"/>
            <a:ext cx="743413" cy="338554"/>
          </a:xfrm>
          <a:prstGeom prst="rect">
            <a:avLst/>
          </a:prstGeom>
          <a:noFill/>
        </p:spPr>
        <p:txBody>
          <a:bodyPr wrap="none" rtlCol="0">
            <a:spAutoFit/>
          </a:bodyPr>
          <a:lstStyle/>
          <a:p>
            <a:r>
              <a:rPr lang="en-US" sz="1600" dirty="0"/>
              <a:t>t</a:t>
            </a:r>
            <a:r>
              <a:rPr lang="en-US" sz="1600" dirty="0" smtClean="0"/>
              <a:t>ime 1</a:t>
            </a:r>
            <a:endParaRPr lang="en-US" sz="1600" dirty="0"/>
          </a:p>
        </p:txBody>
      </p:sp>
      <p:sp>
        <p:nvSpPr>
          <p:cNvPr id="12" name="TextBox 11"/>
          <p:cNvSpPr txBox="1"/>
          <p:nvPr/>
        </p:nvSpPr>
        <p:spPr>
          <a:xfrm>
            <a:off x="4343400" y="4800600"/>
            <a:ext cx="743413" cy="338554"/>
          </a:xfrm>
          <a:prstGeom prst="rect">
            <a:avLst/>
          </a:prstGeom>
          <a:noFill/>
        </p:spPr>
        <p:txBody>
          <a:bodyPr wrap="none" rtlCol="0">
            <a:spAutoFit/>
          </a:bodyPr>
          <a:lstStyle/>
          <a:p>
            <a:r>
              <a:rPr lang="en-US" sz="1600" dirty="0"/>
              <a:t>t</a:t>
            </a:r>
            <a:r>
              <a:rPr lang="en-US" sz="1600" dirty="0" smtClean="0"/>
              <a:t>ime 2</a:t>
            </a:r>
            <a:endParaRPr lang="en-US" sz="1600" dirty="0"/>
          </a:p>
        </p:txBody>
      </p:sp>
      <p:sp>
        <p:nvSpPr>
          <p:cNvPr id="13" name="TextBox 12"/>
          <p:cNvSpPr txBox="1"/>
          <p:nvPr/>
        </p:nvSpPr>
        <p:spPr>
          <a:xfrm rot="19678463">
            <a:off x="576486" y="2648143"/>
            <a:ext cx="7979769" cy="1015663"/>
          </a:xfrm>
          <a:prstGeom prst="rect">
            <a:avLst/>
          </a:prstGeom>
          <a:noFill/>
        </p:spPr>
        <p:txBody>
          <a:bodyPr wrap="none" rtlCol="0">
            <a:spAutoFit/>
          </a:bodyPr>
          <a:lstStyle/>
          <a:p>
            <a:r>
              <a:rPr lang="en-US" sz="6000" dirty="0" smtClean="0">
                <a:solidFill>
                  <a:srgbClr val="FF0000"/>
                </a:solidFill>
              </a:rPr>
              <a:t>NOT ON FIRST EXAM</a:t>
            </a:r>
            <a:endParaRPr lang="en-US" sz="6000" dirty="0">
              <a:solidFill>
                <a:srgbClr val="FF0000"/>
              </a:solidFill>
            </a:endParaRPr>
          </a:p>
        </p:txBody>
      </p:sp>
    </p:spTree>
    <p:extLst>
      <p:ext uri="{BB962C8B-B14F-4D97-AF65-F5344CB8AC3E}">
        <p14:creationId xmlns:p14="http://schemas.microsoft.com/office/powerpoint/2010/main" val="2488444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8344</TotalTime>
  <Words>2606</Words>
  <Application>Microsoft Macintosh PowerPoint</Application>
  <PresentationFormat>On-screen Show (4:3)</PresentationFormat>
  <Paragraphs>619</Paragraphs>
  <Slides>50</Slides>
  <Notes>46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3" baseType="lpstr">
      <vt:lpstr>Blank Presentation</vt:lpstr>
      <vt:lpstr>Equation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Biological Science, FSU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PCB 3044 -- Fall 2003</dc:title>
  <dc:creator>T. Miller</dc:creator>
  <cp:lastModifiedBy>Thomas Miller</cp:lastModifiedBy>
  <cp:revision>196</cp:revision>
  <dcterms:created xsi:type="dcterms:W3CDTF">2010-09-23T15:53:23Z</dcterms:created>
  <dcterms:modified xsi:type="dcterms:W3CDTF">2016-09-28T02:00:05Z</dcterms:modified>
</cp:coreProperties>
</file>