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2.bin" ContentType="application/vnd.openxmlformats-officedocument.oleObject"/>
  <Override PartName="/ppt/notesSlides/notesSlide31.xml" ContentType="application/vnd.openxmlformats-officedocument.presentationml.notesSlide+xml"/>
  <Override PartName="/ppt/embeddings/oleObject3.bin" ContentType="application/vnd.openxmlformats-officedocument.oleObject"/>
  <Override PartName="/ppt/notesSlides/notesSlide32.xml" ContentType="application/vnd.openxmlformats-officedocument.presentationml.notesSlide+xml"/>
  <Override PartName="/ppt/embeddings/oleObject4.bin" ContentType="application/vnd.openxmlformats-officedocument.oleObject"/>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433" r:id="rId2"/>
    <p:sldId id="434" r:id="rId3"/>
    <p:sldId id="426" r:id="rId4"/>
    <p:sldId id="427" r:id="rId5"/>
    <p:sldId id="428" r:id="rId6"/>
    <p:sldId id="429" r:id="rId7"/>
    <p:sldId id="430" r:id="rId8"/>
    <p:sldId id="431" r:id="rId9"/>
    <p:sldId id="432" r:id="rId10"/>
    <p:sldId id="422" r:id="rId11"/>
    <p:sldId id="423" r:id="rId12"/>
    <p:sldId id="424" r:id="rId13"/>
    <p:sldId id="435" r:id="rId14"/>
    <p:sldId id="436" r:id="rId15"/>
    <p:sldId id="437" r:id="rId16"/>
    <p:sldId id="438" r:id="rId17"/>
    <p:sldId id="374" r:id="rId18"/>
    <p:sldId id="359" r:id="rId19"/>
    <p:sldId id="386" r:id="rId20"/>
    <p:sldId id="394" r:id="rId21"/>
    <p:sldId id="395" r:id="rId22"/>
    <p:sldId id="469" r:id="rId23"/>
    <p:sldId id="418" r:id="rId24"/>
    <p:sldId id="397" r:id="rId25"/>
    <p:sldId id="440" r:id="rId26"/>
    <p:sldId id="441" r:id="rId27"/>
    <p:sldId id="468" r:id="rId28"/>
    <p:sldId id="470" r:id="rId29"/>
    <p:sldId id="471" r:id="rId30"/>
    <p:sldId id="472" r:id="rId31"/>
    <p:sldId id="473" r:id="rId32"/>
    <p:sldId id="474" r:id="rId33"/>
    <p:sldId id="467"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79" autoAdjust="0"/>
    <p:restoredTop sz="94660"/>
  </p:normalViewPr>
  <p:slideViewPr>
    <p:cSldViewPr>
      <p:cViewPr varScale="1">
        <p:scale>
          <a:sx n="68" d="100"/>
          <a:sy n="68" d="100"/>
        </p:scale>
        <p:origin x="-120"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9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thomasmiller:Teaching:PCB%203043%20Fall%2009%20&#402;:stable_age_demo%20(version%202).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thomasmiller:Teaching:PCB%203043%20Fall%2009%20&#402;:stable_age_demo%20(version%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Sheet1!$H$13</c:f>
              <c:strCache>
                <c:ptCount val="1"/>
                <c:pt idx="0">
                  <c:v>total</c:v>
                </c:pt>
              </c:strCache>
            </c:strRef>
          </c:tx>
          <c:spPr>
            <a:ln w="38100">
              <a:solidFill>
                <a:srgbClr val="666699"/>
              </a:solidFill>
              <a:prstDash val="solid"/>
            </a:ln>
          </c:spPr>
          <c:marker>
            <c:spPr>
              <a:gradFill rotWithShape="0">
                <a:gsLst>
                  <a:gs pos="0">
                    <a:srgbClr val="9BC1FF"/>
                  </a:gs>
                  <a:gs pos="100000">
                    <a:srgbClr val="3F80CD"/>
                  </a:gs>
                </a:gsLst>
                <a:lin ang="5400000"/>
              </a:gradFill>
              <a:ln>
                <a:solidFill>
                  <a:srgbClr val="666699"/>
                </a:solidFill>
                <a:prstDash val="solid"/>
              </a:ln>
              <a:effectLst>
                <a:outerShdw dist="35921" dir="2700000" algn="br">
                  <a:srgbClr val="000000"/>
                </a:outerShdw>
              </a:effectLst>
            </c:spPr>
          </c:marker>
          <c:xVal>
            <c:numRef>
              <c:f>Sheet1!$B$14:$B$33</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Sheet1!$H$14:$H$33</c:f>
              <c:numCache>
                <c:formatCode>0.0</c:formatCode>
                <c:ptCount val="20"/>
                <c:pt idx="0" formatCode="General">
                  <c:v>100.0</c:v>
                </c:pt>
                <c:pt idx="1">
                  <c:v>184.2105263157895</c:v>
                </c:pt>
                <c:pt idx="2">
                  <c:v>180.2105263157895</c:v>
                </c:pt>
                <c:pt idx="3">
                  <c:v>367.842105263158</c:v>
                </c:pt>
                <c:pt idx="4">
                  <c:v>601.0042105263158</c:v>
                </c:pt>
                <c:pt idx="5">
                  <c:v>1024.825263157895</c:v>
                </c:pt>
                <c:pt idx="6">
                  <c:v>1647.546505263158</c:v>
                </c:pt>
                <c:pt idx="7">
                  <c:v>2832.892189473684</c:v>
                </c:pt>
                <c:pt idx="8">
                  <c:v>4617.676658526316</c:v>
                </c:pt>
                <c:pt idx="9">
                  <c:v>7824.182394315788</c:v>
                </c:pt>
                <c:pt idx="10">
                  <c:v>12875.22396858105</c:v>
                </c:pt>
                <c:pt idx="11">
                  <c:v>21675.53677426526</c:v>
                </c:pt>
                <c:pt idx="12">
                  <c:v>35847.54462109667</c:v>
                </c:pt>
                <c:pt idx="13">
                  <c:v>60107.83929219393</c:v>
                </c:pt>
                <c:pt idx="14">
                  <c:v>99719.22478292244</c:v>
                </c:pt>
                <c:pt idx="15">
                  <c:v>166802.6482504664</c:v>
                </c:pt>
                <c:pt idx="16">
                  <c:v>277241.3946076727</c:v>
                </c:pt>
                <c:pt idx="17">
                  <c:v>463080.619618427</c:v>
                </c:pt>
                <c:pt idx="18">
                  <c:v>770541.3733110123</c:v>
                </c:pt>
                <c:pt idx="19">
                  <c:v>1.28593623314504E6</c:v>
                </c:pt>
              </c:numCache>
            </c:numRef>
          </c:yVal>
          <c:smooth val="1"/>
        </c:ser>
        <c:dLbls>
          <c:showLegendKey val="0"/>
          <c:showVal val="0"/>
          <c:showCatName val="0"/>
          <c:showSerName val="0"/>
          <c:showPercent val="0"/>
          <c:showBubbleSize val="0"/>
        </c:dLbls>
        <c:axId val="2133880536"/>
        <c:axId val="2133874792"/>
      </c:scatterChart>
      <c:valAx>
        <c:axId val="2133880536"/>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a:t>Time</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133874792"/>
        <c:crosses val="autoZero"/>
        <c:crossBetween val="midCat"/>
      </c:valAx>
      <c:valAx>
        <c:axId val="2133874792"/>
        <c:scaling>
          <c:orientation val="minMax"/>
        </c:scaling>
        <c:delete val="0"/>
        <c:axPos val="l"/>
        <c:majorGridlines>
          <c:spPr>
            <a:ln w="3175">
              <a:solidFill>
                <a:srgbClr val="808080"/>
              </a:solidFill>
              <a:prstDash val="solid"/>
            </a:ln>
          </c:spPr>
        </c:majorGridlines>
        <c:title>
          <c:tx>
            <c:rich>
              <a:bodyPr/>
              <a:lstStyle/>
              <a:p>
                <a:pPr>
                  <a:defRPr sz="1600" b="1" i="0" u="none" strike="noStrike" baseline="0">
                    <a:solidFill>
                      <a:srgbClr val="000000"/>
                    </a:solidFill>
                    <a:latin typeface="Calibri"/>
                    <a:ea typeface="Calibri"/>
                    <a:cs typeface="Calibri"/>
                  </a:defRPr>
                </a:pPr>
                <a:r>
                  <a:rPr lang="en-US"/>
                  <a:t>Total N</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200"/>
            </a:pPr>
            <a:endParaRPr lang="en-US"/>
          </a:p>
        </c:txPr>
        <c:crossAx val="2133880536"/>
        <c:crosses val="autoZero"/>
        <c:crossBetween val="midCat"/>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$1 </c:v>
          </c:tx>
          <c:spPr>
            <a:ln w="38100">
              <a:solidFill>
                <a:srgbClr val="666699"/>
              </a:solidFill>
              <a:prstDash val="solid"/>
            </a:ln>
          </c:spPr>
          <c:marker>
            <c:spPr>
              <a:gradFill rotWithShape="0">
                <a:gsLst>
                  <a:gs pos="0">
                    <a:srgbClr val="9BC1FF"/>
                  </a:gs>
                  <a:gs pos="100000">
                    <a:srgbClr val="3F80CD"/>
                  </a:gs>
                </a:gsLst>
                <a:lin ang="5400000"/>
              </a:gradFill>
              <a:ln>
                <a:solidFill>
                  <a:srgbClr val="666699"/>
                </a:solidFill>
                <a:prstDash val="solid"/>
              </a:ln>
              <a:effectLst>
                <a:outerShdw dist="35921" dir="2700000" algn="br">
                  <a:srgbClr val="000000"/>
                </a:outerShdw>
              </a:effectLst>
            </c:spPr>
          </c:marker>
          <c:xVal>
            <c:numRef>
              <c:f>Sheet1!$B$36:$B$55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Sheet1!$C$36:$C$55</c:f>
              <c:numCache>
                <c:formatCode>General</c:formatCode>
                <c:ptCount val="20"/>
                <c:pt idx="0">
                  <c:v>0.0</c:v>
                </c:pt>
                <c:pt idx="1">
                  <c:v>0.542857142857143</c:v>
                </c:pt>
                <c:pt idx="2">
                  <c:v>0.467289719626168</c:v>
                </c:pt>
                <c:pt idx="3">
                  <c:v>0.521963084847618</c:v>
                </c:pt>
                <c:pt idx="4">
                  <c:v>0.42709220007216</c:v>
                </c:pt>
                <c:pt idx="5">
                  <c:v>0.515834278295453</c:v>
                </c:pt>
                <c:pt idx="6">
                  <c:v>0.450732105522292</c:v>
                </c:pt>
                <c:pt idx="7">
                  <c:v>0.498585440437256</c:v>
                </c:pt>
                <c:pt idx="8">
                  <c:v>0.461996707064187</c:v>
                </c:pt>
                <c:pt idx="9">
                  <c:v>0.490820165285248</c:v>
                </c:pt>
                <c:pt idx="10">
                  <c:v>0.468491520391456</c:v>
                </c:pt>
                <c:pt idx="11">
                  <c:v>0.485798652277064</c:v>
                </c:pt>
                <c:pt idx="12">
                  <c:v>0.472452055594968</c:v>
                </c:pt>
                <c:pt idx="13">
                  <c:v>0.482799706473947</c:v>
                </c:pt>
                <c:pt idx="14">
                  <c:v>0.474799002165394</c:v>
                </c:pt>
                <c:pt idx="15">
                  <c:v>0.480998847927057</c:v>
                </c:pt>
                <c:pt idx="16">
                  <c:v>0.476204109722975</c:v>
                </c:pt>
                <c:pt idx="17">
                  <c:v>0.479917535023089</c:v>
                </c:pt>
                <c:pt idx="18">
                  <c:v>0.477044678849999</c:v>
                </c:pt>
                <c:pt idx="19">
                  <c:v>0.479269177241217</c:v>
                </c:pt>
              </c:numCache>
            </c:numRef>
          </c:yVal>
          <c:smooth val="1"/>
        </c:ser>
        <c:ser>
          <c:idx val="1"/>
          <c:order val="1"/>
          <c:tx>
            <c:v>%2</c:v>
          </c:tx>
          <c:spPr>
            <a:ln w="38100">
              <a:solidFill>
                <a:srgbClr val="DD2D32"/>
              </a:solidFill>
              <a:prstDash val="solid"/>
            </a:ln>
          </c:spPr>
          <c:marker>
            <c:spPr>
              <a:gradFill rotWithShape="0">
                <a:gsLst>
                  <a:gs pos="0">
                    <a:srgbClr val="FF9A99"/>
                  </a:gs>
                  <a:gs pos="100000">
                    <a:srgbClr val="D1403C"/>
                  </a:gs>
                </a:gsLst>
                <a:lin ang="5400000"/>
              </a:gradFill>
              <a:ln>
                <a:solidFill>
                  <a:srgbClr val="DD2D32"/>
                </a:solidFill>
                <a:prstDash val="solid"/>
              </a:ln>
              <a:effectLst>
                <a:outerShdw dist="35921" dir="2700000" algn="br">
                  <a:srgbClr val="000000"/>
                </a:outerShdw>
              </a:effectLst>
            </c:spPr>
          </c:marker>
          <c:xVal>
            <c:numRef>
              <c:f>Sheet1!$B$36:$B$55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Sheet1!$D$36:$D$55</c:f>
              <c:numCache>
                <c:formatCode>General</c:formatCode>
                <c:ptCount val="20"/>
                <c:pt idx="0">
                  <c:v>0.0</c:v>
                </c:pt>
                <c:pt idx="1">
                  <c:v>0.0</c:v>
                </c:pt>
                <c:pt idx="2">
                  <c:v>0.532710280373832</c:v>
                </c:pt>
                <c:pt idx="3">
                  <c:v>0.219773930462155</c:v>
                </c:pt>
                <c:pt idx="4">
                  <c:v>0.306686703307096</c:v>
                </c:pt>
                <c:pt idx="5">
                  <c:v>0.240447665532712</c:v>
                </c:pt>
                <c:pt idx="6">
                  <c:v>0.308030394516202</c:v>
                </c:pt>
                <c:pt idx="7">
                  <c:v>0.251650247652057</c:v>
                </c:pt>
                <c:pt idx="8">
                  <c:v>0.293641445313482</c:v>
                </c:pt>
                <c:pt idx="9">
                  <c:v>0.261754807197891</c:v>
                </c:pt>
                <c:pt idx="10">
                  <c:v>0.286337219853916</c:v>
                </c:pt>
                <c:pt idx="11">
                  <c:v>0.267151673457023</c:v>
                </c:pt>
                <c:pt idx="12">
                  <c:v>0.281992777945469</c:v>
                </c:pt>
                <c:pt idx="13">
                  <c:v>0.270493774022754</c:v>
                </c:pt>
                <c:pt idx="14">
                  <c:v>0.279376873827676</c:v>
                </c:pt>
                <c:pt idx="15">
                  <c:v>0.272494024306149</c:v>
                </c:pt>
                <c:pt idx="16">
                  <c:v>0.277817843482809</c:v>
                </c:pt>
                <c:pt idx="17">
                  <c:v>0.27369435573019</c:v>
                </c:pt>
                <c:pt idx="18">
                  <c:v>0.276884404257364</c:v>
                </c:pt>
                <c:pt idx="19">
                  <c:v>0.274414349947877</c:v>
                </c:pt>
              </c:numCache>
            </c:numRef>
          </c:yVal>
          <c:smooth val="1"/>
        </c:ser>
        <c:ser>
          <c:idx val="2"/>
          <c:order val="2"/>
          <c:tx>
            <c:v>%3</c:v>
          </c:tx>
          <c:spPr>
            <a:ln w="38100">
              <a:solidFill>
                <a:srgbClr val="99CC00"/>
              </a:solidFill>
              <a:prstDash val="solid"/>
            </a:ln>
          </c:spPr>
          <c:marker>
            <c:spPr>
              <a:gradFill rotWithShape="0">
                <a:gsLst>
                  <a:gs pos="0">
                    <a:srgbClr val="DCFFA0"/>
                  </a:gs>
                  <a:gs pos="100000">
                    <a:srgbClr val="A0CA4A"/>
                  </a:gs>
                </a:gsLst>
                <a:lin ang="5400000"/>
              </a:gradFill>
              <a:ln>
                <a:solidFill>
                  <a:srgbClr val="99CC00"/>
                </a:solidFill>
                <a:prstDash val="solid"/>
              </a:ln>
              <a:effectLst>
                <a:outerShdw dist="35921" dir="2700000" algn="br">
                  <a:srgbClr val="000000"/>
                </a:outerShdw>
              </a:effectLst>
            </c:spPr>
          </c:marker>
          <c:xVal>
            <c:numRef>
              <c:f>Sheet1!$B$36:$B$55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Sheet1!$E$36:$E$55</c:f>
              <c:numCache>
                <c:formatCode>General</c:formatCode>
                <c:ptCount val="20"/>
                <c:pt idx="0">
                  <c:v>1.0</c:v>
                </c:pt>
                <c:pt idx="1">
                  <c:v>0.0</c:v>
                </c:pt>
                <c:pt idx="2">
                  <c:v>0.0</c:v>
                </c:pt>
                <c:pt idx="3">
                  <c:v>0.258262984690227</c:v>
                </c:pt>
                <c:pt idx="4">
                  <c:v>0.133110548310372</c:v>
                </c:pt>
                <c:pt idx="5">
                  <c:v>0.17798156091308</c:v>
                </c:pt>
                <c:pt idx="6">
                  <c:v>0.148007961669677</c:v>
                </c:pt>
                <c:pt idx="7">
                  <c:v>0.177277484073019</c:v>
                </c:pt>
                <c:pt idx="8">
                  <c:v>0.152776396480117</c:v>
                </c:pt>
                <c:pt idx="9">
                  <c:v>0.171496111973926</c:v>
                </c:pt>
                <c:pt idx="10">
                  <c:v>0.157409598850136</c:v>
                </c:pt>
                <c:pt idx="11">
                  <c:v>0.168312010410347</c:v>
                </c:pt>
                <c:pt idx="12">
                  <c:v>0.159852973205524</c:v>
                </c:pt>
                <c:pt idx="13">
                  <c:v>0.166425034446432</c:v>
                </c:pt>
                <c:pt idx="14">
                  <c:v>0.161347361775835</c:v>
                </c:pt>
                <c:pt idx="15">
                  <c:v>0.16527941910913</c:v>
                </c:pt>
                <c:pt idx="16">
                  <c:v>0.162238611828176</c:v>
                </c:pt>
                <c:pt idx="17">
                  <c:v>0.164593991474915</c:v>
                </c:pt>
                <c:pt idx="18">
                  <c:v>0.162771683996264</c:v>
                </c:pt>
                <c:pt idx="19">
                  <c:v>0.164182700952182</c:v>
                </c:pt>
              </c:numCache>
            </c:numRef>
          </c:yVal>
          <c:smooth val="1"/>
        </c:ser>
        <c:ser>
          <c:idx val="3"/>
          <c:order val="3"/>
          <c:tx>
            <c:v>%4</c:v>
          </c:tx>
          <c:spPr>
            <a:ln w="38100">
              <a:solidFill>
                <a:srgbClr val="666699"/>
              </a:solidFill>
              <a:prstDash val="solid"/>
            </a:ln>
          </c:spPr>
          <c:marker>
            <c:spPr>
              <a:gradFill rotWithShape="0">
                <a:gsLst>
                  <a:gs pos="0">
                    <a:srgbClr val="C8B0ED"/>
                  </a:gs>
                  <a:gs pos="100000">
                    <a:srgbClr val="7F5BAB"/>
                  </a:gs>
                </a:gsLst>
                <a:lin ang="5400000"/>
              </a:gradFill>
              <a:ln>
                <a:solidFill>
                  <a:srgbClr val="666699"/>
                </a:solidFill>
                <a:prstDash val="solid"/>
              </a:ln>
              <a:effectLst>
                <a:outerShdw dist="35921" dir="2700000" algn="br">
                  <a:srgbClr val="000000"/>
                </a:outerShdw>
              </a:effectLst>
            </c:spPr>
          </c:marker>
          <c:xVal>
            <c:numRef>
              <c:f>Sheet1!$B$36:$B$55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Sheet1!$F$36:$F$55</c:f>
              <c:numCache>
                <c:formatCode>General</c:formatCode>
                <c:ptCount val="20"/>
                <c:pt idx="0">
                  <c:v>0.0</c:v>
                </c:pt>
                <c:pt idx="1">
                  <c:v>0.457142857142857</c:v>
                </c:pt>
                <c:pt idx="2">
                  <c:v>0.0</c:v>
                </c:pt>
                <c:pt idx="3">
                  <c:v>0.0</c:v>
                </c:pt>
                <c:pt idx="4">
                  <c:v>0.133110548310372</c:v>
                </c:pt>
                <c:pt idx="5">
                  <c:v>0.0657364952587553</c:v>
                </c:pt>
                <c:pt idx="6">
                  <c:v>0.0932295382918286</c:v>
                </c:pt>
                <c:pt idx="7">
                  <c:v>0.0724868278376678</c:v>
                </c:pt>
                <c:pt idx="8">
                  <c:v>0.0915854511422131</c:v>
                </c:pt>
                <c:pt idx="9">
                  <c:v>0.0759289155429355</c:v>
                </c:pt>
                <c:pt idx="10">
                  <c:v>0.0877616609044921</c:v>
                </c:pt>
                <c:pt idx="11">
                  <c:v>0.0787376638555658</c:v>
                </c:pt>
                <c:pt idx="12">
                  <c:v>0.0857021932540386</c:v>
                </c:pt>
                <c:pt idx="13">
                  <c:v>0.0802814850568672</c:v>
                </c:pt>
                <c:pt idx="14">
                  <c:v>0.0844767622310944</c:v>
                </c:pt>
                <c:pt idx="15">
                  <c:v>0.0812277086576633</c:v>
                </c:pt>
                <c:pt idx="16">
                  <c:v>0.0837394349660403</c:v>
                </c:pt>
                <c:pt idx="17">
                  <c:v>0.0817941177718061</c:v>
                </c:pt>
                <c:pt idx="18">
                  <c:v>0.083299232896373</c:v>
                </c:pt>
                <c:pt idx="19">
                  <c:v>0.0821337718587243</c:v>
                </c:pt>
              </c:numCache>
            </c:numRef>
          </c:yVal>
          <c:smooth val="1"/>
        </c:ser>
        <c:ser>
          <c:idx val="4"/>
          <c:order val="4"/>
          <c:tx>
            <c:v>%5</c:v>
          </c:tx>
          <c:spPr>
            <a:ln w="38100">
              <a:solidFill>
                <a:srgbClr val="33CCCC"/>
              </a:solidFill>
              <a:prstDash val="solid"/>
            </a:ln>
          </c:spPr>
          <c:marker>
            <c:spPr>
              <a:gradFill rotWithShape="0">
                <a:gsLst>
                  <a:gs pos="0">
                    <a:srgbClr val="95EEFF"/>
                  </a:gs>
                  <a:gs pos="100000">
                    <a:srgbClr val="39B7D8"/>
                  </a:gs>
                </a:gsLst>
                <a:lin ang="5400000"/>
              </a:gradFill>
              <a:ln>
                <a:solidFill>
                  <a:srgbClr val="33CCCC"/>
                </a:solidFill>
                <a:prstDash val="solid"/>
              </a:ln>
              <a:effectLst>
                <a:outerShdw dist="35921" dir="2700000" algn="br">
                  <a:srgbClr val="000000"/>
                </a:outerShdw>
              </a:effectLst>
            </c:spPr>
          </c:marker>
          <c:xVal>
            <c:numRef>
              <c:f>Sheet1!$B$36:$B$55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Sheet1!$G$36:$G$55</c:f>
              <c:numCache>
                <c:formatCode>General</c:formatCode>
                <c:ptCount val="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yVal>
          <c:smooth val="1"/>
        </c:ser>
        <c:dLbls>
          <c:showLegendKey val="0"/>
          <c:showVal val="0"/>
          <c:showCatName val="0"/>
          <c:showSerName val="0"/>
          <c:showPercent val="0"/>
          <c:showBubbleSize val="0"/>
        </c:dLbls>
        <c:axId val="2136187096"/>
        <c:axId val="2136195512"/>
      </c:scatterChart>
      <c:valAx>
        <c:axId val="2136187096"/>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a:t>Time</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136195512"/>
        <c:crosses val="autoZero"/>
        <c:crossBetween val="midCat"/>
      </c:valAx>
      <c:valAx>
        <c:axId val="2136195512"/>
        <c:scaling>
          <c:orientation val="minMax"/>
        </c:scaling>
        <c:delete val="0"/>
        <c:axPos val="l"/>
        <c:majorGridlines>
          <c:spPr>
            <a:ln w="3175">
              <a:solidFill>
                <a:srgbClr val="808080"/>
              </a:solidFill>
              <a:prstDash val="solid"/>
            </a:ln>
          </c:spPr>
        </c:majorGridlines>
        <c:title>
          <c:tx>
            <c:rich>
              <a:bodyPr/>
              <a:lstStyle/>
              <a:p>
                <a:pPr>
                  <a:defRPr sz="1600" b="1" i="0" u="none" strike="noStrike" baseline="0">
                    <a:solidFill>
                      <a:srgbClr val="000000"/>
                    </a:solidFill>
                    <a:latin typeface="Calibri"/>
                    <a:ea typeface="Calibri"/>
                    <a:cs typeface="Calibri"/>
                  </a:defRPr>
                </a:pPr>
                <a:r>
                  <a:rPr lang="en-US"/>
                  <a:t>Percent of Total</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200"/>
            </a:pPr>
            <a:endParaRPr lang="en-US"/>
          </a:p>
        </c:txPr>
        <c:crossAx val="2136187096"/>
        <c:crosses val="autoZero"/>
        <c:crossBetween val="midCat"/>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6963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6963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528399-FF87-3848-A8B9-42B2A9117A5E}" type="slidenum">
              <a:rPr lang="en-US"/>
              <a:pPr>
                <a:defRPr/>
              </a:pPr>
              <a:t>‹#›</a:t>
            </a:fld>
            <a:endParaRPr lang="en-US"/>
          </a:p>
        </p:txBody>
      </p:sp>
    </p:spTree>
    <p:extLst>
      <p:ext uri="{BB962C8B-B14F-4D97-AF65-F5344CB8AC3E}">
        <p14:creationId xmlns:p14="http://schemas.microsoft.com/office/powerpoint/2010/main" val="2085008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2"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2517F2-A16D-F540-A4D7-3C4591D7ECEE}"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AD1573-58B3-7B4E-9418-2C3691B9CC59}" type="slidenum">
              <a:rPr lang="en-US" sz="1200"/>
              <a:pPr/>
              <a:t>10</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971F40-3784-BB4B-8E53-8B249B2E23F0}" type="slidenum">
              <a:rPr lang="en-US" sz="1200"/>
              <a:pPr/>
              <a:t>11</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1BBF-565E-0E42-AEFE-F1958178AC71}" type="slidenum">
              <a:rPr lang="en-US" sz="1200"/>
              <a:pPr/>
              <a:t>12</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1BBF-565E-0E42-AEFE-F1958178AC71}" type="slidenum">
              <a:rPr lang="en-US" sz="1200"/>
              <a:pPr/>
              <a:t>13</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1BBF-565E-0E42-AEFE-F1958178AC71}" type="slidenum">
              <a:rPr lang="en-US" sz="1200"/>
              <a:pPr/>
              <a:t>14</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1BBF-565E-0E42-AEFE-F1958178AC71}" type="slidenum">
              <a:rPr lang="en-US" sz="1200"/>
              <a:pPr/>
              <a:t>15</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1BBF-565E-0E42-AEFE-F1958178AC71}" type="slidenum">
              <a:rPr lang="en-US" sz="1200"/>
              <a:pPr/>
              <a:t>16</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9DAA16-5BA9-5D40-A2E0-7AD962ED2784}" type="slidenum">
              <a:rPr lang="en-US" sz="1200"/>
              <a:pPr/>
              <a:t>17</a:t>
            </a:fld>
            <a:endParaRPr lang="en-US" sz="1200"/>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BD7465-C88C-C547-B483-CB18AF6464C2}" type="slidenum">
              <a:rPr lang="en-US" sz="1200"/>
              <a:pPr/>
              <a:t>18</a:t>
            </a:fld>
            <a:endParaRPr lang="en-US" sz="1200"/>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088910-9884-084B-8DCF-276C1B51D718}" type="slidenum">
              <a:rPr lang="en-US" sz="1200"/>
              <a:pPr/>
              <a:t>19</a:t>
            </a:fld>
            <a:endParaRPr lang="en-US" sz="1200"/>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B75AE9-387D-8E4C-89EB-AA0915997BA2}" type="slidenum">
              <a:rPr lang="en-US" sz="1200"/>
              <a:pPr/>
              <a:t>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2F3A8-EF86-FC40-A9C5-1228363D9570}" type="slidenum">
              <a:rPr lang="en-US" sz="1200"/>
              <a:pPr/>
              <a:t>20</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72BDF-CC94-2C45-BF31-24DF5655F317}" type="slidenum">
              <a:rPr lang="en-US" sz="1200"/>
              <a:pPr/>
              <a:t>21</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72BDF-CC94-2C45-BF31-24DF5655F317}" type="slidenum">
              <a:rPr lang="en-US" sz="1200"/>
              <a:pPr/>
              <a:t>22</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B65C22-A31B-EA47-BAED-CC665C371DCA}" type="slidenum">
              <a:rPr lang="en-US" sz="1200"/>
              <a:pPr/>
              <a:t>23</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EC6E8-4137-7042-BDB8-4D7DDF1489EF}" type="slidenum">
              <a:rPr lang="en-US" sz="1200"/>
              <a:pPr/>
              <a:t>24</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25</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26</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27</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28</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EC6E8-4137-7042-BDB8-4D7DDF1489EF}" type="slidenum">
              <a:rPr lang="en-US" sz="1200"/>
              <a:pPr/>
              <a:t>29</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3FB441-5BA7-8542-98FC-4925684FA68F}" type="slidenum">
              <a:rPr lang="en-US" sz="1200"/>
              <a:pPr/>
              <a:t>3</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4AA6AB-ADF7-754C-BDFF-E8985D6625ED}" type="slidenum">
              <a:rPr lang="en-US" sz="1200"/>
              <a:pPr/>
              <a:t>30</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6CE26E-1CBB-3143-B5D2-BCC884923FA8}" type="slidenum">
              <a:rPr lang="en-US" sz="1200"/>
              <a:pPr/>
              <a:t>31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3DDA5B-5E40-8B47-A479-84C977F3EC96}" type="slidenum">
              <a:rPr lang="en-US" sz="1200"/>
              <a:pPr/>
              <a:t>32</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83505F7-1920-8743-AA5A-567FE815405E}" type="slidenum">
              <a:rPr lang="en-US" sz="1200"/>
              <a:pPr algn="r"/>
              <a:t>33</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770CC5-8BA4-364B-A8C9-4BB2461EE067}" type="slidenum">
              <a:rPr lang="en-US" sz="1200"/>
              <a:pPr/>
              <a:t>4</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794C7C-BAED-AE4E-BEF6-92D86FCB0877}" type="slidenum">
              <a:rPr lang="en-US" sz="1200"/>
              <a:pPr/>
              <a:t>5</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483775-A9BF-9B40-B365-F7387557E735}" type="slidenum">
              <a:rPr lang="en-US" sz="1200"/>
              <a:pPr/>
              <a:t>6</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CC6C71-0FBB-9C4F-8B7B-33321B796A7A}" type="slidenum">
              <a:rPr lang="en-US" sz="1200"/>
              <a:pPr/>
              <a:t>7</a:t>
            </a:fld>
            <a:endParaRPr lang="en-US" sz="1200"/>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AFCCF4-F724-A343-AB7F-CEE5AD72CA45}" type="slidenum">
              <a:rPr lang="en-US" sz="1200"/>
              <a:pPr/>
              <a:t>8</a:t>
            </a:fld>
            <a:endParaRPr lang="en-US" sz="1200"/>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24FB4-4A58-A144-9172-6971145E39AF}" type="slidenum">
              <a:rPr lang="en-US" sz="1200"/>
              <a:pPr/>
              <a:t>9</a:t>
            </a:fld>
            <a:endParaRPr lang="en-US" sz="1200"/>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5559C-4FDF-2647-9736-CF5D4D892FF1}" type="slidenum">
              <a:rPr lang="en-US"/>
              <a:pPr>
                <a:defRPr/>
              </a:pPr>
              <a:t>‹#›</a:t>
            </a:fld>
            <a:endParaRPr lang="en-US"/>
          </a:p>
        </p:txBody>
      </p:sp>
    </p:spTree>
    <p:extLst>
      <p:ext uri="{BB962C8B-B14F-4D97-AF65-F5344CB8AC3E}">
        <p14:creationId xmlns:p14="http://schemas.microsoft.com/office/powerpoint/2010/main" val="281093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F94E6-36E2-154A-92E2-674A6A569F87}" type="slidenum">
              <a:rPr lang="en-US"/>
              <a:pPr>
                <a:defRPr/>
              </a:pPr>
              <a:t>‹#›</a:t>
            </a:fld>
            <a:endParaRPr lang="en-US"/>
          </a:p>
        </p:txBody>
      </p:sp>
    </p:spTree>
    <p:extLst>
      <p:ext uri="{BB962C8B-B14F-4D97-AF65-F5344CB8AC3E}">
        <p14:creationId xmlns:p14="http://schemas.microsoft.com/office/powerpoint/2010/main" val="23124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FB74F-36EC-DB40-8C10-2BEC3C208F71}" type="slidenum">
              <a:rPr lang="en-US"/>
              <a:pPr>
                <a:defRPr/>
              </a:pPr>
              <a:t>‹#›</a:t>
            </a:fld>
            <a:endParaRPr lang="en-US"/>
          </a:p>
        </p:txBody>
      </p:sp>
    </p:spTree>
    <p:extLst>
      <p:ext uri="{BB962C8B-B14F-4D97-AF65-F5344CB8AC3E}">
        <p14:creationId xmlns:p14="http://schemas.microsoft.com/office/powerpoint/2010/main" val="384796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9BFCF-C6E3-D149-83BC-548351B767C5}" type="slidenum">
              <a:rPr lang="en-US"/>
              <a:pPr>
                <a:defRPr/>
              </a:pPr>
              <a:t>‹#›</a:t>
            </a:fld>
            <a:endParaRPr lang="en-US"/>
          </a:p>
        </p:txBody>
      </p:sp>
    </p:spTree>
    <p:extLst>
      <p:ext uri="{BB962C8B-B14F-4D97-AF65-F5344CB8AC3E}">
        <p14:creationId xmlns:p14="http://schemas.microsoft.com/office/powerpoint/2010/main" val="386258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FC715-41AD-2E4B-89AA-A8F1E74854FB}" type="slidenum">
              <a:rPr lang="en-US"/>
              <a:pPr>
                <a:defRPr/>
              </a:pPr>
              <a:t>‹#›</a:t>
            </a:fld>
            <a:endParaRPr lang="en-US"/>
          </a:p>
        </p:txBody>
      </p:sp>
    </p:spTree>
    <p:extLst>
      <p:ext uri="{BB962C8B-B14F-4D97-AF65-F5344CB8AC3E}">
        <p14:creationId xmlns:p14="http://schemas.microsoft.com/office/powerpoint/2010/main" val="129561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1D8E6-D4CC-E246-B0B7-DA9874520E65}" type="slidenum">
              <a:rPr lang="en-US"/>
              <a:pPr>
                <a:defRPr/>
              </a:pPr>
              <a:t>‹#›</a:t>
            </a:fld>
            <a:endParaRPr lang="en-US"/>
          </a:p>
        </p:txBody>
      </p:sp>
    </p:spTree>
    <p:extLst>
      <p:ext uri="{BB962C8B-B14F-4D97-AF65-F5344CB8AC3E}">
        <p14:creationId xmlns:p14="http://schemas.microsoft.com/office/powerpoint/2010/main" val="18178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08DC73-ED9F-FD4F-9EC4-7204FEEE7CB8}" type="slidenum">
              <a:rPr lang="en-US"/>
              <a:pPr>
                <a:defRPr/>
              </a:pPr>
              <a:t>‹#›</a:t>
            </a:fld>
            <a:endParaRPr lang="en-US"/>
          </a:p>
        </p:txBody>
      </p:sp>
    </p:spTree>
    <p:extLst>
      <p:ext uri="{BB962C8B-B14F-4D97-AF65-F5344CB8AC3E}">
        <p14:creationId xmlns:p14="http://schemas.microsoft.com/office/powerpoint/2010/main" val="190992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623831-6E01-6E43-8E94-47CCF7DC747E}" type="slidenum">
              <a:rPr lang="en-US"/>
              <a:pPr>
                <a:defRPr/>
              </a:pPr>
              <a:t>‹#›</a:t>
            </a:fld>
            <a:endParaRPr lang="en-US"/>
          </a:p>
        </p:txBody>
      </p:sp>
    </p:spTree>
    <p:extLst>
      <p:ext uri="{BB962C8B-B14F-4D97-AF65-F5344CB8AC3E}">
        <p14:creationId xmlns:p14="http://schemas.microsoft.com/office/powerpoint/2010/main" val="218446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9135FF-FC9C-FF40-B38F-146C61507781}" type="slidenum">
              <a:rPr lang="en-US"/>
              <a:pPr>
                <a:defRPr/>
              </a:pPr>
              <a:t>‹#›</a:t>
            </a:fld>
            <a:endParaRPr lang="en-US"/>
          </a:p>
        </p:txBody>
      </p:sp>
    </p:spTree>
    <p:extLst>
      <p:ext uri="{BB962C8B-B14F-4D97-AF65-F5344CB8AC3E}">
        <p14:creationId xmlns:p14="http://schemas.microsoft.com/office/powerpoint/2010/main" val="28620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294B7-84B8-2440-8CD3-C0A0E603A458}" type="slidenum">
              <a:rPr lang="en-US"/>
              <a:pPr>
                <a:defRPr/>
              </a:pPr>
              <a:t>‹#›</a:t>
            </a:fld>
            <a:endParaRPr lang="en-US"/>
          </a:p>
        </p:txBody>
      </p:sp>
    </p:spTree>
    <p:extLst>
      <p:ext uri="{BB962C8B-B14F-4D97-AF65-F5344CB8AC3E}">
        <p14:creationId xmlns:p14="http://schemas.microsoft.com/office/powerpoint/2010/main" val="415070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846803-BDF2-5A47-A95B-4EF2CFCD2CD3}" type="slidenum">
              <a:rPr lang="en-US"/>
              <a:pPr>
                <a:defRPr/>
              </a:pPr>
              <a:t>‹#›</a:t>
            </a:fld>
            <a:endParaRPr lang="en-US"/>
          </a:p>
        </p:txBody>
      </p:sp>
    </p:spTree>
    <p:extLst>
      <p:ext uri="{BB962C8B-B14F-4D97-AF65-F5344CB8AC3E}">
        <p14:creationId xmlns:p14="http://schemas.microsoft.com/office/powerpoint/2010/main" val="904452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F504F4C-8FF3-BE4F-BEBE-D1098A19DF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chemeClr val="tx2"/>
          </a:solidFill>
          <a:latin typeface="Arial" pitchFamily="92"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Arial" pitchFamily="92"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Arial" pitchFamily="92"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Arial" pitchFamily="92"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Arial" pitchFamily="92" charset="0"/>
        </a:defRPr>
      </a:lvl6pPr>
      <a:lvl7pPr marL="914400" algn="ctr" rtl="0" fontAlgn="base">
        <a:spcBef>
          <a:spcPct val="0"/>
        </a:spcBef>
        <a:spcAft>
          <a:spcPct val="0"/>
        </a:spcAft>
        <a:defRPr sz="4400">
          <a:solidFill>
            <a:schemeClr val="tx2"/>
          </a:solidFill>
          <a:latin typeface="Arial" pitchFamily="92" charset="0"/>
        </a:defRPr>
      </a:lvl7pPr>
      <a:lvl8pPr marL="1371600" algn="ctr" rtl="0" fontAlgn="base">
        <a:spcBef>
          <a:spcPct val="0"/>
        </a:spcBef>
        <a:spcAft>
          <a:spcPct val="0"/>
        </a:spcAft>
        <a:defRPr sz="4400">
          <a:solidFill>
            <a:schemeClr val="tx2"/>
          </a:solidFill>
          <a:latin typeface="Arial" pitchFamily="92" charset="0"/>
        </a:defRPr>
      </a:lvl8pPr>
      <a:lvl9pPr marL="1828800" algn="ctr" rtl="0" fontAlgn="base">
        <a:spcBef>
          <a:spcPct val="0"/>
        </a:spcBef>
        <a:spcAft>
          <a:spcPct val="0"/>
        </a:spcAft>
        <a:defRPr sz="4400">
          <a:solidFill>
            <a:schemeClr val="tx2"/>
          </a:solidFill>
          <a:latin typeface="Arial" pitchFamily="9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bio.fsu.edu/faculty-mccoy.php"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bin"/><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jpeg"/><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jpeg"/><Relationship Id="rId5" Type="http://schemas.openxmlformats.org/officeDocument/2006/relationships/oleObject" Target="../embeddings/oleObject3.bin"/><Relationship Id="rId6"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jpeg"/><Relationship Id="rId5" Type="http://schemas.openxmlformats.org/officeDocument/2006/relationships/oleObject" Target="../embeddings/oleObject4.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ChangeArrowheads="1"/>
          </p:cNvSpPr>
          <p:nvPr/>
        </p:nvSpPr>
        <p:spPr bwMode="auto">
          <a:xfrm>
            <a:off x="304800" y="533400"/>
            <a:ext cx="5486400" cy="59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u="sng" dirty="0"/>
              <a:t>6</a:t>
            </a:r>
            <a:r>
              <a:rPr lang="en-US" sz="2000" u="sng" dirty="0" smtClean="0"/>
              <a:t>th </a:t>
            </a:r>
            <a:r>
              <a:rPr lang="en-US" sz="2000" u="sng" dirty="0"/>
              <a:t>Lecture -- September </a:t>
            </a:r>
            <a:r>
              <a:rPr lang="en-US" sz="2000" u="sng" dirty="0" smtClean="0"/>
              <a:t>22, 2016</a:t>
            </a:r>
          </a:p>
          <a:p>
            <a:endParaRPr lang="en-US" sz="1800" u="sng" dirty="0"/>
          </a:p>
          <a:p>
            <a:pPr>
              <a:tabLst>
                <a:tab pos="403225" algn="l"/>
              </a:tabLst>
            </a:pPr>
            <a:r>
              <a:rPr lang="en-US" sz="1800" dirty="0" smtClean="0">
                <a:solidFill>
                  <a:srgbClr val="FF0000"/>
                </a:solidFill>
              </a:rPr>
              <a:t>--	 Use Worksheet 1 as a study guide.</a:t>
            </a:r>
          </a:p>
          <a:p>
            <a:pPr>
              <a:tabLst>
                <a:tab pos="403225" algn="l"/>
              </a:tabLst>
            </a:pPr>
            <a:endParaRPr lang="en-US" sz="1800" dirty="0" smtClean="0"/>
          </a:p>
          <a:p>
            <a:pPr>
              <a:tabLst>
                <a:tab pos="403225" algn="l"/>
              </a:tabLst>
            </a:pPr>
            <a:r>
              <a:rPr lang="en-US" sz="1800" dirty="0" smtClean="0"/>
              <a:t>-</a:t>
            </a:r>
            <a:r>
              <a:rPr lang="en-US" sz="1800" dirty="0"/>
              <a:t>-	Assignment #2 </a:t>
            </a:r>
            <a:r>
              <a:rPr lang="en-US" sz="1800" dirty="0" smtClean="0"/>
              <a:t>is due next Tuesday.</a:t>
            </a:r>
            <a:endParaRPr lang="en-US" sz="1800" dirty="0"/>
          </a:p>
          <a:p>
            <a:pPr>
              <a:tabLst>
                <a:tab pos="403225" algn="l"/>
              </a:tabLst>
            </a:pPr>
            <a:endParaRPr lang="en-US" sz="1800" u="sng" dirty="0"/>
          </a:p>
          <a:p>
            <a:pPr>
              <a:tabLst>
                <a:tab pos="403225" algn="l"/>
              </a:tabLst>
            </a:pPr>
            <a:r>
              <a:rPr lang="en-US" sz="1800" dirty="0"/>
              <a:t>--	</a:t>
            </a:r>
            <a:r>
              <a:rPr lang="en-US" sz="1800" dirty="0" smtClean="0">
                <a:solidFill>
                  <a:srgbClr val="FF0000"/>
                </a:solidFill>
              </a:rPr>
              <a:t>First </a:t>
            </a:r>
            <a:r>
              <a:rPr lang="en-US" sz="1800" dirty="0">
                <a:solidFill>
                  <a:srgbClr val="FF0000"/>
                </a:solidFill>
              </a:rPr>
              <a:t>exam </a:t>
            </a:r>
            <a:r>
              <a:rPr lang="en-US" sz="1800" dirty="0" smtClean="0">
                <a:solidFill>
                  <a:srgbClr val="FF0000"/>
                </a:solidFill>
              </a:rPr>
              <a:t>Sept</a:t>
            </a:r>
            <a:r>
              <a:rPr lang="en-US" sz="1800" dirty="0">
                <a:solidFill>
                  <a:srgbClr val="FF0000"/>
                </a:solidFill>
              </a:rPr>
              <a:t>. 29</a:t>
            </a:r>
            <a:r>
              <a:rPr lang="en-US" sz="1800" baseline="30000" dirty="0">
                <a:solidFill>
                  <a:srgbClr val="FF0000"/>
                </a:solidFill>
              </a:rPr>
              <a:t>th</a:t>
            </a:r>
            <a:r>
              <a:rPr lang="en-US" sz="1800" dirty="0">
                <a:solidFill>
                  <a:srgbClr val="FF0000"/>
                </a:solidFill>
              </a:rPr>
              <a:t>.  </a:t>
            </a:r>
            <a:r>
              <a:rPr lang="en-US" sz="1800" dirty="0" smtClean="0">
                <a:solidFill>
                  <a:srgbClr val="FF0000"/>
                </a:solidFill>
              </a:rPr>
              <a:t>Old exams posted.</a:t>
            </a:r>
            <a:endParaRPr lang="en-US" sz="1800" dirty="0">
              <a:solidFill>
                <a:srgbClr val="FF0000"/>
              </a:solidFill>
            </a:endParaRPr>
          </a:p>
          <a:p>
            <a:pPr>
              <a:tabLst>
                <a:tab pos="403225" algn="l"/>
              </a:tabLst>
            </a:pPr>
            <a:endParaRPr lang="en-US" sz="1800" dirty="0">
              <a:solidFill>
                <a:srgbClr val="FF0000"/>
              </a:solidFill>
            </a:endParaRPr>
          </a:p>
          <a:p>
            <a:pPr>
              <a:tabLst>
                <a:tab pos="403225" algn="l"/>
              </a:tabLst>
            </a:pPr>
            <a:r>
              <a:rPr lang="en-US" sz="1800" b="1" dirty="0"/>
              <a:t>Two talks by Dr. John J. </a:t>
            </a:r>
            <a:r>
              <a:rPr lang="en-US" sz="1800" b="1" dirty="0" err="1"/>
              <a:t>Stachowicz</a:t>
            </a:r>
            <a:r>
              <a:rPr lang="en-US" sz="1800" b="1" dirty="0"/>
              <a:t>, Professor of Evolution and Ecology, University of California.</a:t>
            </a:r>
          </a:p>
          <a:p>
            <a:pPr>
              <a:tabLst>
                <a:tab pos="403225" algn="l"/>
              </a:tabLst>
            </a:pPr>
            <a:endParaRPr lang="en-US" sz="1800" dirty="0">
              <a:solidFill>
                <a:srgbClr val="FF0000"/>
              </a:solidFill>
            </a:endParaRPr>
          </a:p>
          <a:p>
            <a:r>
              <a:rPr lang="en-US" sz="1800" i="1" dirty="0"/>
              <a:t>Thursday, September 22, 4:00 pm, 1024 KIN</a:t>
            </a:r>
            <a:r>
              <a:rPr lang="en-US" sz="1800" dirty="0"/>
              <a:t>—BIOLOGICAL SCIENCE COLLOQUIUM, "From species and genotypes to traits: the evolution of the diversity - ecosystem functioning paradigm</a:t>
            </a:r>
            <a:r>
              <a:rPr lang="en-US" sz="1800" dirty="0" smtClean="0"/>
              <a:t>?”</a:t>
            </a:r>
            <a:endParaRPr lang="en-US" sz="1800" dirty="0"/>
          </a:p>
          <a:p>
            <a:endParaRPr lang="en-US" sz="1800" b="1" dirty="0">
              <a:hlinkClick r:id="rId4"/>
            </a:endParaRPr>
          </a:p>
          <a:p>
            <a:r>
              <a:rPr lang="en-US" sz="1800" i="1" dirty="0"/>
              <a:t>Friday, September 23, 4:00 pm, 1024 KIN</a:t>
            </a:r>
            <a:r>
              <a:rPr lang="en-US" sz="1800" dirty="0"/>
              <a:t>—ECOLOGY AND EVOLUTION SEMINAR, "‘Ecological fitting’: lessons for and from the invasion of marine invertebrate </a:t>
            </a:r>
            <a:r>
              <a:rPr lang="en-US" sz="1800" dirty="0" smtClean="0"/>
              <a:t>communities.”</a:t>
            </a:r>
            <a:endParaRPr lang="en-US" sz="1800" dirty="0">
              <a:solidFill>
                <a:srgbClr val="FF0000"/>
              </a:solidFill>
            </a:endParaRPr>
          </a:p>
        </p:txBody>
      </p:sp>
      <p:pic>
        <p:nvPicPr>
          <p:cNvPr id="3" name="Picture 2" descr="Lynx_liatr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461" y="1066800"/>
            <a:ext cx="3374610" cy="4800600"/>
          </a:xfrm>
          <a:prstGeom prst="rect">
            <a:avLst/>
          </a:prstGeom>
        </p:spPr>
      </p:pic>
    </p:spTree>
    <p:extLst>
      <p:ext uri="{BB962C8B-B14F-4D97-AF65-F5344CB8AC3E}">
        <p14:creationId xmlns:p14="http://schemas.microsoft.com/office/powerpoint/2010/main" val="3710739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685800" y="973138"/>
            <a:ext cx="8305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t>II.	Tools for Ecology</a:t>
            </a:r>
          </a:p>
          <a:p>
            <a:pPr>
              <a:buFont typeface="Times" charset="0"/>
              <a:buNone/>
              <a:tabLst>
                <a:tab pos="454025" algn="l"/>
                <a:tab pos="920750" algn="l"/>
                <a:tab pos="1373188" algn="l"/>
                <a:tab pos="1882775" algn="l"/>
                <a:tab pos="2454275" algn="l"/>
              </a:tabLst>
            </a:pPr>
            <a:r>
              <a:rPr lang="en-US" sz="2000"/>
              <a:t>	A.	Population demography:  describing populations.</a:t>
            </a:r>
          </a:p>
          <a:p>
            <a:pPr>
              <a:buFont typeface="Times" charset="0"/>
              <a:buNone/>
              <a:tabLst>
                <a:tab pos="454025" algn="l"/>
                <a:tab pos="920750" algn="l"/>
                <a:tab pos="1373188" algn="l"/>
                <a:tab pos="1882775" algn="l"/>
                <a:tab pos="2454275" algn="l"/>
              </a:tabLst>
            </a:pPr>
            <a:r>
              <a:rPr lang="en-US" sz="2000"/>
              <a:t>		1. 	Definitions</a:t>
            </a:r>
          </a:p>
          <a:p>
            <a:pPr>
              <a:buFont typeface="Times" charset="0"/>
              <a:buNone/>
              <a:tabLst>
                <a:tab pos="454025" algn="l"/>
                <a:tab pos="920750" algn="l"/>
                <a:tab pos="1373188" algn="l"/>
                <a:tab pos="1882775" algn="l"/>
                <a:tab pos="2454275" algn="l"/>
              </a:tabLst>
            </a:pPr>
            <a:r>
              <a:rPr lang="en-US" sz="2000"/>
              <a:t>		2.	Demography</a:t>
            </a:r>
          </a:p>
          <a:p>
            <a:pPr>
              <a:buFont typeface="Times" charset="0"/>
              <a:buNone/>
              <a:tabLst>
                <a:tab pos="454025" algn="l"/>
                <a:tab pos="920750" algn="l"/>
                <a:tab pos="1373188" algn="l"/>
                <a:tab pos="1882775" algn="l"/>
                <a:tab pos="2454275" algn="l"/>
              </a:tabLst>
            </a:pPr>
            <a:r>
              <a:rPr lang="en-US" sz="2000"/>
              <a:t>			a.	distribution, dispersion, and density</a:t>
            </a:r>
          </a:p>
          <a:p>
            <a:pPr>
              <a:buFont typeface="Times" charset="0"/>
              <a:buNone/>
              <a:tabLst>
                <a:tab pos="454025" algn="l"/>
                <a:tab pos="920750" algn="l"/>
                <a:tab pos="1373188" algn="l"/>
                <a:tab pos="1882775" algn="l"/>
                <a:tab pos="2454275" algn="l"/>
              </a:tabLst>
            </a:pPr>
            <a:r>
              <a:rPr lang="en-US" sz="2000"/>
              <a:t>			b.	gender and age</a:t>
            </a:r>
          </a:p>
          <a:p>
            <a:pPr>
              <a:buFont typeface="Times" charset="0"/>
              <a:buNone/>
              <a:tabLst>
                <a:tab pos="454025" algn="l"/>
                <a:tab pos="920750" algn="l"/>
                <a:tab pos="1373188" algn="l"/>
                <a:tab pos="1882775" algn="l"/>
                <a:tab pos="2454275" algn="l"/>
              </a:tabLst>
            </a:pPr>
            <a:r>
              <a:rPr lang="en-US" sz="2000"/>
              <a:t>		</a:t>
            </a:r>
            <a:r>
              <a:rPr lang="en-US" sz="2000">
                <a:solidFill>
                  <a:srgbClr val="FF0000"/>
                </a:solidFill>
              </a:rPr>
              <a:t>	c.	population growth</a:t>
            </a:r>
            <a:endParaRPr lang="en-US" sz="2000"/>
          </a:p>
          <a:p>
            <a:pPr>
              <a:buFont typeface="Times" charset="0"/>
              <a:buNone/>
              <a:tabLst>
                <a:tab pos="454025" algn="l"/>
                <a:tab pos="920750" algn="l"/>
                <a:tab pos="1373188" algn="l"/>
                <a:tab pos="1882775" algn="l"/>
                <a:tab pos="2454275" algn="l"/>
              </a:tabLst>
            </a:pPr>
            <a:r>
              <a:rPr lang="en-US" sz="2000"/>
              <a:t>			d.	life tables (birth and death of age classes)</a:t>
            </a:r>
          </a:p>
          <a:p>
            <a:pPr>
              <a:buFont typeface="Times" charset="0"/>
              <a:buNone/>
              <a:tabLst>
                <a:tab pos="454025" algn="l"/>
                <a:tab pos="920750" algn="l"/>
                <a:tab pos="1373188" algn="l"/>
                <a:tab pos="1882775" algn="l"/>
                <a:tab pos="2454275" algn="l"/>
              </a:tabLst>
            </a:pPr>
            <a:r>
              <a:rPr lang="en-US" sz="2000">
                <a:solidFill>
                  <a:srgbClr val="FF0000"/>
                </a:solidFill>
              </a:rPr>
              <a:t>				</a:t>
            </a:r>
            <a:r>
              <a:rPr lang="en-US" sz="2000"/>
              <a:t>1)  	age groups - x </a:t>
            </a:r>
          </a:p>
          <a:p>
            <a:pPr>
              <a:buFont typeface="Times" charset="0"/>
              <a:buNone/>
              <a:tabLst>
                <a:tab pos="454025" algn="l"/>
                <a:tab pos="920750" algn="l"/>
                <a:tab pos="1373188" algn="l"/>
                <a:tab pos="1882775" algn="l"/>
                <a:tab pos="2454275" algn="l"/>
              </a:tabLst>
            </a:pPr>
            <a:r>
              <a:rPr lang="en-US" sz="2000"/>
              <a:t>				2)  	survivorship (opposite of death rate)</a:t>
            </a:r>
          </a:p>
          <a:p>
            <a:pPr>
              <a:buFont typeface="Times" charset="0"/>
              <a:buNone/>
              <a:tabLst>
                <a:tab pos="454025" algn="l"/>
                <a:tab pos="920750" algn="l"/>
                <a:tab pos="1373188" algn="l"/>
                <a:tab pos="1882775" algn="l"/>
                <a:tab pos="2454275" algn="l"/>
              </a:tabLst>
            </a:pPr>
            <a:r>
              <a:rPr lang="en-US" sz="2000"/>
              <a:t>				3)  	b</a:t>
            </a:r>
            <a:r>
              <a:rPr lang="en-US" sz="2000" baseline="-25000"/>
              <a:t>x</a:t>
            </a:r>
            <a:r>
              <a:rPr lang="en-US" sz="2000"/>
              <a:t>, average births per individual age x.</a:t>
            </a:r>
          </a:p>
          <a:p>
            <a:pPr>
              <a:buFont typeface="Times" charset="0"/>
              <a:buNone/>
              <a:tabLst>
                <a:tab pos="454025" algn="l"/>
                <a:tab pos="920750" algn="l"/>
                <a:tab pos="1373188" algn="l"/>
                <a:tab pos="1882775" algn="l"/>
                <a:tab pos="2454275" algn="l"/>
              </a:tabLst>
            </a:pPr>
            <a:r>
              <a:rPr lang="en-US" sz="2000"/>
              <a:t>				4)  	l</a:t>
            </a:r>
            <a:r>
              <a:rPr lang="en-US" sz="2000" baseline="-25000"/>
              <a:t>x</a:t>
            </a:r>
            <a:r>
              <a:rPr lang="en-US" sz="2000"/>
              <a:t>b</a:t>
            </a:r>
            <a:r>
              <a:rPr lang="en-US" sz="2000" baseline="-25000"/>
              <a:t>x</a:t>
            </a:r>
          </a:p>
          <a:p>
            <a:pPr>
              <a:tabLst>
                <a:tab pos="454025" algn="l"/>
                <a:tab pos="920750" algn="l"/>
                <a:tab pos="1373188" algn="l"/>
                <a:tab pos="1882775" algn="l"/>
                <a:tab pos="2454275" algn="l"/>
              </a:tabLst>
            </a:pPr>
            <a:r>
              <a:rPr lang="en-US" sz="2000">
                <a:solidFill>
                  <a:srgbClr val="FF0000"/>
                </a:solidFill>
              </a:rPr>
              <a:t>	</a:t>
            </a:r>
            <a:r>
              <a:rPr lang="en-US" sz="2000">
                <a:solidFill>
                  <a:srgbClr val="000000"/>
                </a:solidFill>
              </a:rPr>
              <a:t>			5)	R</a:t>
            </a:r>
            <a:r>
              <a:rPr lang="en-US" sz="2000" baseline="-25000">
                <a:solidFill>
                  <a:srgbClr val="000000"/>
                </a:solidFill>
              </a:rPr>
              <a:t>0</a:t>
            </a:r>
            <a:r>
              <a:rPr lang="en-US" sz="2000">
                <a:solidFill>
                  <a:srgbClr val="000000"/>
                </a:solidFill>
              </a:rPr>
              <a:t> and G</a:t>
            </a:r>
          </a:p>
          <a:p>
            <a:pPr>
              <a:buFont typeface="Times" charset="0"/>
              <a:buNone/>
              <a:tabLst>
                <a:tab pos="454025" algn="l"/>
                <a:tab pos="920750" algn="l"/>
                <a:tab pos="1373188" algn="l"/>
                <a:tab pos="1882775" algn="l"/>
                <a:tab pos="2454275" algn="l"/>
              </a:tabLst>
            </a:pPr>
            <a:r>
              <a:rPr lang="en-US" sz="2000">
                <a:solidFill>
                  <a:srgbClr val="FF0000"/>
                </a:solidFill>
              </a:rPr>
              <a:t>			e.	projecting population growth from life tables</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a:t>
            </a:r>
          </a:p>
          <a:p>
            <a:pPr>
              <a:buFont typeface="Times" charset="0"/>
              <a:buNone/>
              <a:tabLst>
                <a:tab pos="454025" algn="l"/>
                <a:tab pos="920750" algn="l"/>
                <a:tab pos="1373188" algn="l"/>
                <a:tab pos="1882775" algn="l"/>
                <a:tab pos="2454275" algn="l"/>
              </a:tabLst>
            </a:pPr>
            <a:endParaRPr lang="en-US" sz="2000"/>
          </a:p>
        </p:txBody>
      </p:sp>
      <p:pic>
        <p:nvPicPr>
          <p:cNvPr id="3481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632553452"/>
              </p:ext>
            </p:extLst>
          </p:nvPr>
        </p:nvGraphicFramePr>
        <p:xfrm>
          <a:off x="1143000" y="3352800"/>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6916" name="TextBox 4"/>
          <p:cNvSpPr txBox="1">
            <a:spLocks noChangeArrowheads="1"/>
          </p:cNvSpPr>
          <p:nvPr/>
        </p:nvSpPr>
        <p:spPr bwMode="auto">
          <a:xfrm>
            <a:off x="533400" y="9144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Life tables do not have densities or abundances (N’</a:t>
            </a:r>
            <a:r>
              <a:rPr lang="en-US" altLang="ja-JP" sz="2000" dirty="0"/>
              <a:t>s)!  They are descriptions of age-specific birth and death, but not direct population dynamics.  </a:t>
            </a:r>
          </a:p>
          <a:p>
            <a:endParaRPr lang="en-US" sz="2000" dirty="0"/>
          </a:p>
          <a:p>
            <a:r>
              <a:rPr lang="en-US" sz="2000" dirty="0"/>
              <a:t>However, we can now take this life table and predict what will happen to any given population through time.   This is a </a:t>
            </a:r>
            <a:r>
              <a:rPr lang="en-US" sz="2000" u="sng" dirty="0"/>
              <a:t>population projection.</a:t>
            </a:r>
            <a:endParaRPr lang="en-US" sz="2000" u="sng"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486700186"/>
              </p:ext>
            </p:extLst>
          </p:nvPr>
        </p:nvGraphicFramePr>
        <p:xfrm>
          <a:off x="1219200" y="762000"/>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37333146"/>
              </p:ext>
            </p:extLst>
          </p:nvPr>
        </p:nvGraphicFramePr>
        <p:xfrm>
          <a:off x="1266825" y="3886200"/>
          <a:ext cx="7267575" cy="2600325"/>
        </p:xfrm>
        <a:graphic>
          <a:graphicData uri="http://schemas.openxmlformats.org/drawingml/2006/table">
            <a:tbl>
              <a:tblPr/>
              <a:tblGrid>
                <a:gridCol w="1038225"/>
                <a:gridCol w="1038225"/>
                <a:gridCol w="1038225"/>
                <a:gridCol w="1038225"/>
                <a:gridCol w="1038225"/>
                <a:gridCol w="1038225"/>
                <a:gridCol w="1038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Time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0-1</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1-2</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2-3</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3-4</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4-5</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Total 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9017" name="TextBox 1"/>
          <p:cNvSpPr txBox="1">
            <a:spLocks noChangeArrowheads="1"/>
          </p:cNvSpPr>
          <p:nvPr/>
        </p:nvSpPr>
        <p:spPr bwMode="auto">
          <a:xfrm rot="-5400000">
            <a:off x="-169068" y="1845468"/>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LIFE TABLE</a:t>
            </a:r>
          </a:p>
        </p:txBody>
      </p:sp>
      <p:sp>
        <p:nvSpPr>
          <p:cNvPr id="39018" name="TextBox 2"/>
          <p:cNvSpPr txBox="1">
            <a:spLocks noChangeArrowheads="1"/>
          </p:cNvSpPr>
          <p:nvPr/>
        </p:nvSpPr>
        <p:spPr bwMode="auto">
          <a:xfrm rot="-5400000">
            <a:off x="-440531" y="4707731"/>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POPULATION</a:t>
            </a:r>
          </a:p>
          <a:p>
            <a:r>
              <a:rPr lang="en-US"/>
              <a:t>PROJECTION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117091198"/>
              </p:ext>
            </p:extLst>
          </p:nvPr>
        </p:nvGraphicFramePr>
        <p:xfrm>
          <a:off x="1219200" y="762000"/>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58996456"/>
              </p:ext>
            </p:extLst>
          </p:nvPr>
        </p:nvGraphicFramePr>
        <p:xfrm>
          <a:off x="1266825" y="3886200"/>
          <a:ext cx="7267575" cy="2600325"/>
        </p:xfrm>
        <a:graphic>
          <a:graphicData uri="http://schemas.openxmlformats.org/drawingml/2006/table">
            <a:tbl>
              <a:tblPr/>
              <a:tblGrid>
                <a:gridCol w="1038225"/>
                <a:gridCol w="1038225"/>
                <a:gridCol w="1038225"/>
                <a:gridCol w="1038225"/>
                <a:gridCol w="1038225"/>
                <a:gridCol w="1038225"/>
                <a:gridCol w="1038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Time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0-1</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1-2</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2-3</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3-4</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4-5</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Total 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9017" name="TextBox 1"/>
          <p:cNvSpPr txBox="1">
            <a:spLocks noChangeArrowheads="1"/>
          </p:cNvSpPr>
          <p:nvPr/>
        </p:nvSpPr>
        <p:spPr bwMode="auto">
          <a:xfrm rot="-5400000">
            <a:off x="-169068" y="1845468"/>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LIFE TABLE</a:t>
            </a:r>
          </a:p>
        </p:txBody>
      </p:sp>
      <p:sp>
        <p:nvSpPr>
          <p:cNvPr id="39018" name="TextBox 2"/>
          <p:cNvSpPr txBox="1">
            <a:spLocks noChangeArrowheads="1"/>
          </p:cNvSpPr>
          <p:nvPr/>
        </p:nvSpPr>
        <p:spPr bwMode="auto">
          <a:xfrm rot="-5400000">
            <a:off x="-440531" y="4707731"/>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POPULATION</a:t>
            </a:r>
          </a:p>
          <a:p>
            <a:r>
              <a:rPr lang="en-US"/>
              <a:t>PROJECTION</a:t>
            </a:r>
          </a:p>
        </p:txBody>
      </p:sp>
    </p:spTree>
    <p:extLst>
      <p:ext uri="{BB962C8B-B14F-4D97-AF65-F5344CB8AC3E}">
        <p14:creationId xmlns:p14="http://schemas.microsoft.com/office/powerpoint/2010/main" val="2335318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924406245"/>
              </p:ext>
            </p:extLst>
          </p:nvPr>
        </p:nvGraphicFramePr>
        <p:xfrm>
          <a:off x="1266825" y="3886200"/>
          <a:ext cx="7267575" cy="2600325"/>
        </p:xfrm>
        <a:graphic>
          <a:graphicData uri="http://schemas.openxmlformats.org/drawingml/2006/table">
            <a:tbl>
              <a:tblPr/>
              <a:tblGrid>
                <a:gridCol w="1038225"/>
                <a:gridCol w="1038225"/>
                <a:gridCol w="1038225"/>
                <a:gridCol w="1038225"/>
                <a:gridCol w="1038225"/>
                <a:gridCol w="1038225"/>
                <a:gridCol w="1038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Time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0-1</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1-2</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2-3</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3-4</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4-5</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Total 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120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9017" name="TextBox 1"/>
          <p:cNvSpPr txBox="1">
            <a:spLocks noChangeArrowheads="1"/>
          </p:cNvSpPr>
          <p:nvPr/>
        </p:nvSpPr>
        <p:spPr bwMode="auto">
          <a:xfrm rot="-5400000">
            <a:off x="-169068" y="1845468"/>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LIFE TABLE</a:t>
            </a:r>
          </a:p>
        </p:txBody>
      </p:sp>
      <p:sp>
        <p:nvSpPr>
          <p:cNvPr id="39018" name="TextBox 2"/>
          <p:cNvSpPr txBox="1">
            <a:spLocks noChangeArrowheads="1"/>
          </p:cNvSpPr>
          <p:nvPr/>
        </p:nvSpPr>
        <p:spPr bwMode="auto">
          <a:xfrm rot="-5400000">
            <a:off x="-440531" y="4707731"/>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POPULATION</a:t>
            </a:r>
          </a:p>
          <a:p>
            <a:r>
              <a:rPr lang="en-US"/>
              <a:t>PROJECTION</a:t>
            </a:r>
          </a:p>
        </p:txBody>
      </p:sp>
      <p:graphicFrame>
        <p:nvGraphicFramePr>
          <p:cNvPr id="7" name="Table 6"/>
          <p:cNvGraphicFramePr>
            <a:graphicFrameLocks noGrp="1"/>
          </p:cNvGraphicFramePr>
          <p:nvPr>
            <p:extLst>
              <p:ext uri="{D42A27DB-BD31-4B8C-83A1-F6EECF244321}">
                <p14:modId xmlns:p14="http://schemas.microsoft.com/office/powerpoint/2010/main" val="3729014411"/>
              </p:ext>
            </p:extLst>
          </p:nvPr>
        </p:nvGraphicFramePr>
        <p:xfrm>
          <a:off x="1219200" y="762000"/>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415258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488344171"/>
              </p:ext>
            </p:extLst>
          </p:nvPr>
        </p:nvGraphicFramePr>
        <p:xfrm>
          <a:off x="1266825" y="3886200"/>
          <a:ext cx="7267575" cy="2600325"/>
        </p:xfrm>
        <a:graphic>
          <a:graphicData uri="http://schemas.openxmlformats.org/drawingml/2006/table">
            <a:tbl>
              <a:tblPr/>
              <a:tblGrid>
                <a:gridCol w="1038225"/>
                <a:gridCol w="1038225"/>
                <a:gridCol w="1038225"/>
                <a:gridCol w="1038225"/>
                <a:gridCol w="1038225"/>
                <a:gridCol w="1038225"/>
                <a:gridCol w="1038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Time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0-1</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1-2</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2-3</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3-4</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4-5</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Total 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120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80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9017" name="TextBox 1"/>
          <p:cNvSpPr txBox="1">
            <a:spLocks noChangeArrowheads="1"/>
          </p:cNvSpPr>
          <p:nvPr/>
        </p:nvSpPr>
        <p:spPr bwMode="auto">
          <a:xfrm rot="-5400000">
            <a:off x="-169068" y="1845468"/>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LIFE TABLE</a:t>
            </a:r>
          </a:p>
        </p:txBody>
      </p:sp>
      <p:sp>
        <p:nvSpPr>
          <p:cNvPr id="39018" name="TextBox 2"/>
          <p:cNvSpPr txBox="1">
            <a:spLocks noChangeArrowheads="1"/>
          </p:cNvSpPr>
          <p:nvPr/>
        </p:nvSpPr>
        <p:spPr bwMode="auto">
          <a:xfrm rot="-5400000">
            <a:off x="-440531" y="4707731"/>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POPULATION</a:t>
            </a:r>
          </a:p>
          <a:p>
            <a:r>
              <a:rPr lang="en-US"/>
              <a:t>PROJECTION</a:t>
            </a:r>
          </a:p>
        </p:txBody>
      </p:sp>
      <p:graphicFrame>
        <p:nvGraphicFramePr>
          <p:cNvPr id="7" name="Table 6"/>
          <p:cNvGraphicFramePr>
            <a:graphicFrameLocks noGrp="1"/>
          </p:cNvGraphicFramePr>
          <p:nvPr>
            <p:extLst>
              <p:ext uri="{D42A27DB-BD31-4B8C-83A1-F6EECF244321}">
                <p14:modId xmlns:p14="http://schemas.microsoft.com/office/powerpoint/2010/main" val="3729014411"/>
              </p:ext>
            </p:extLst>
          </p:nvPr>
        </p:nvGraphicFramePr>
        <p:xfrm>
          <a:off x="1219200" y="762000"/>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243291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266825" y="3886200"/>
          <a:ext cx="7267575" cy="2600325"/>
        </p:xfrm>
        <a:graphic>
          <a:graphicData uri="http://schemas.openxmlformats.org/drawingml/2006/table">
            <a:tbl>
              <a:tblPr/>
              <a:tblGrid>
                <a:gridCol w="1038225"/>
                <a:gridCol w="1038225"/>
                <a:gridCol w="1038225"/>
                <a:gridCol w="1038225"/>
                <a:gridCol w="1038225"/>
                <a:gridCol w="1038225"/>
                <a:gridCol w="1038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Time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0-1</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1-2</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2-3</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3-4</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4-5</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ＭＳ Ｐゴシック" charset="0"/>
                        </a:rPr>
                        <a:t>Total 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120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80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110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140</a:t>
                      </a:r>
                    </a:p>
                  </a:txBody>
                  <a:tcPr horzOverflow="overflow">
                    <a:lnL>
                      <a:noFill/>
                    </a:lnL>
                    <a:lnR>
                      <a:noFill/>
                    </a:lnR>
                    <a:lnT>
                      <a:noFill/>
                    </a:lnT>
                    <a:lnB>
                      <a:noFill/>
                    </a:lnB>
                    <a:lnTlToBr>
                      <a:noFill/>
                    </a:lnTlToBr>
                    <a:lnBlToTr>
                      <a:noFill/>
                    </a:lnBlToTr>
                    <a:solidFill>
                      <a:srgbClr val="D9D9D9"/>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40</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55</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109</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39017" name="TextBox 1"/>
          <p:cNvSpPr txBox="1">
            <a:spLocks noChangeArrowheads="1"/>
          </p:cNvSpPr>
          <p:nvPr/>
        </p:nvSpPr>
        <p:spPr bwMode="auto">
          <a:xfrm rot="-5400000">
            <a:off x="-169068" y="1845468"/>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LIFE TABLE</a:t>
            </a:r>
          </a:p>
        </p:txBody>
      </p:sp>
      <p:sp>
        <p:nvSpPr>
          <p:cNvPr id="39018" name="TextBox 2"/>
          <p:cNvSpPr txBox="1">
            <a:spLocks noChangeArrowheads="1"/>
          </p:cNvSpPr>
          <p:nvPr/>
        </p:nvSpPr>
        <p:spPr bwMode="auto">
          <a:xfrm rot="-5400000">
            <a:off x="-440531" y="4707731"/>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POPULATION</a:t>
            </a:r>
          </a:p>
          <a:p>
            <a:r>
              <a:rPr lang="en-US"/>
              <a:t>PROJECTION</a:t>
            </a:r>
          </a:p>
        </p:txBody>
      </p:sp>
      <p:graphicFrame>
        <p:nvGraphicFramePr>
          <p:cNvPr id="7" name="Table 6"/>
          <p:cNvGraphicFramePr>
            <a:graphicFrameLocks noGrp="1"/>
          </p:cNvGraphicFramePr>
          <p:nvPr>
            <p:extLst>
              <p:ext uri="{D42A27DB-BD31-4B8C-83A1-F6EECF244321}">
                <p14:modId xmlns:p14="http://schemas.microsoft.com/office/powerpoint/2010/main" val="3698531074"/>
              </p:ext>
            </p:extLst>
          </p:nvPr>
        </p:nvGraphicFramePr>
        <p:xfrm>
          <a:off x="1219200" y="746124"/>
          <a:ext cx="7010400" cy="2835276"/>
        </p:xfrm>
        <a:graphic>
          <a:graphicData uri="http://schemas.openxmlformats.org/drawingml/2006/table">
            <a:tbl>
              <a:tblPr/>
              <a:tblGrid>
                <a:gridCol w="1401763"/>
                <a:gridCol w="1401762"/>
                <a:gridCol w="1403350"/>
                <a:gridCol w="1401763"/>
                <a:gridCol w="1401762"/>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0.50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0.20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0.10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 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17345531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685800" y="973138"/>
            <a:ext cx="7696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solidFill>
                  <a:srgbClr val="000000"/>
                </a:solidFill>
              </a:rPr>
              <a:t>			c.	population growth</a:t>
            </a:r>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4)  	</a:t>
            </a:r>
            <a:r>
              <a:rPr lang="en-US" sz="2000" dirty="0" err="1"/>
              <a:t>l</a:t>
            </a:r>
            <a:r>
              <a:rPr lang="en-US" sz="2000" baseline="-25000" dirty="0" err="1"/>
              <a:t>x</a:t>
            </a:r>
            <a:r>
              <a:rPr lang="en-US" sz="2000" dirty="0" err="1"/>
              <a:t>m</a:t>
            </a:r>
            <a:r>
              <a:rPr lang="en-US" sz="2000" baseline="-25000" dirty="0" err="1"/>
              <a:t>x</a:t>
            </a:r>
            <a:endParaRPr lang="en-US" sz="2000" baseline="-25000" dirty="0"/>
          </a:p>
          <a:p>
            <a:pPr>
              <a:tabLst>
                <a:tab pos="454025" algn="l"/>
                <a:tab pos="920750" algn="l"/>
                <a:tab pos="1373188" algn="l"/>
                <a:tab pos="1882775" algn="l"/>
                <a:tab pos="2454275" algn="l"/>
              </a:tabLst>
            </a:pPr>
            <a:r>
              <a:rPr lang="en-US" sz="2000" dirty="0">
                <a:solidFill>
                  <a:srgbClr val="FF0000"/>
                </a:solidFill>
              </a:rPr>
              <a:t>		</a:t>
            </a:r>
            <a:r>
              <a:rPr lang="en-US" sz="2000" dirty="0">
                <a:solidFill>
                  <a:srgbClr val="000000"/>
                </a:solidFill>
              </a:rPr>
              <a:t>		5)	R</a:t>
            </a:r>
            <a:r>
              <a:rPr lang="en-US" sz="2000" baseline="-25000" dirty="0">
                <a:solidFill>
                  <a:srgbClr val="000000"/>
                </a:solidFill>
              </a:rPr>
              <a:t>0</a:t>
            </a:r>
            <a:r>
              <a:rPr lang="en-US" sz="2000" dirty="0">
                <a:solidFill>
                  <a:srgbClr val="000000"/>
                </a:solidFill>
              </a:rPr>
              <a:t> and G</a:t>
            </a:r>
            <a:endParaRPr lang="en-US" sz="2000" dirty="0"/>
          </a:p>
          <a:p>
            <a:pPr>
              <a:buFont typeface="Times" charset="0"/>
              <a:buNone/>
              <a:tabLst>
                <a:tab pos="454025" algn="l"/>
                <a:tab pos="920750" algn="l"/>
                <a:tab pos="1373188" algn="l"/>
                <a:tab pos="1882775" algn="l"/>
                <a:tab pos="2454275" algn="l"/>
              </a:tabLst>
            </a:pPr>
            <a:r>
              <a:rPr lang="en-US" sz="2000" dirty="0">
                <a:solidFill>
                  <a:srgbClr val="FF0000"/>
                </a:solidFill>
              </a:rPr>
              <a:t>			e.	projecting population growth from life tables</a:t>
            </a:r>
          </a:p>
          <a:p>
            <a:pPr>
              <a:buFont typeface="Times" charset="0"/>
              <a:buNone/>
              <a:tabLst>
                <a:tab pos="454025" algn="l"/>
                <a:tab pos="920750" algn="l"/>
                <a:tab pos="1373188" algn="l"/>
                <a:tab pos="1882775" algn="l"/>
                <a:tab pos="2454275" algn="l"/>
              </a:tabLst>
            </a:pPr>
            <a:endParaRPr lang="en-US" sz="2000" dirty="0">
              <a:solidFill>
                <a:srgbClr val="FF0000"/>
              </a:solidFill>
            </a:endParaRPr>
          </a:p>
          <a:p>
            <a:pPr>
              <a:buFont typeface="Times" charset="0"/>
              <a:buNone/>
              <a:tabLst>
                <a:tab pos="454025" algn="l"/>
                <a:tab pos="920750" algn="l"/>
                <a:tab pos="1373188" algn="l"/>
                <a:tab pos="1882775" algn="l"/>
                <a:tab pos="2454275" algn="l"/>
              </a:tabLst>
            </a:pPr>
            <a:r>
              <a:rPr lang="en-US" sz="2000" dirty="0">
                <a:solidFill>
                  <a:srgbClr val="FF0000"/>
                </a:solidFill>
              </a:rPr>
              <a:t>STABLE AGE DISTRIBUTION – using R</a:t>
            </a:r>
            <a:r>
              <a:rPr lang="en-US" sz="2000" baseline="-25000" dirty="0">
                <a:solidFill>
                  <a:srgbClr val="FF0000"/>
                </a:solidFill>
              </a:rPr>
              <a:t>0</a:t>
            </a:r>
            <a:r>
              <a:rPr lang="en-US" sz="2000" dirty="0">
                <a:solidFill>
                  <a:srgbClr val="FF0000"/>
                </a:solidFill>
              </a:rPr>
              <a:t> assumes that the population has </a:t>
            </a:r>
            <a:r>
              <a:rPr lang="en-US" sz="2000" dirty="0" smtClean="0">
                <a:solidFill>
                  <a:srgbClr val="FF0000"/>
                </a:solidFill>
              </a:rPr>
              <a:t>achieved </a:t>
            </a:r>
            <a:r>
              <a:rPr lang="en-US" sz="2000" dirty="0">
                <a:solidFill>
                  <a:srgbClr val="FF0000"/>
                </a:solidFill>
              </a:rPr>
              <a:t>a stable age distribution.</a:t>
            </a:r>
          </a:p>
        </p:txBody>
      </p:sp>
      <p:pic>
        <p:nvPicPr>
          <p:cNvPr id="4096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8"/>
          <p:cNvSpPr txBox="1">
            <a:spLocks noChangeArrowheads="1"/>
          </p:cNvSpPr>
          <p:nvPr/>
        </p:nvSpPr>
        <p:spPr bwMode="auto">
          <a:xfrm>
            <a:off x="304800" y="1447800"/>
            <a:ext cx="2667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 methods for determining R0 and G only are appropriate when the population is at the </a:t>
            </a:r>
            <a:r>
              <a:rPr lang="en-US" sz="2000" u="sng"/>
              <a:t>stable age distribution. </a:t>
            </a:r>
          </a:p>
          <a:p>
            <a:endParaRPr lang="en-US" sz="2000"/>
          </a:p>
          <a:p>
            <a:r>
              <a:rPr lang="en-US" sz="2000"/>
              <a:t>If survivorship and fertility stay constant, then the % of individuals in each age class stabilize, These are collectively the stable age distribution.</a:t>
            </a:r>
          </a:p>
        </p:txBody>
      </p:sp>
      <p:graphicFrame>
        <p:nvGraphicFramePr>
          <p:cNvPr id="10" name="Chart 9"/>
          <p:cNvGraphicFramePr>
            <a:graphicFrameLocks/>
          </p:cNvGraphicFramePr>
          <p:nvPr/>
        </p:nvGraphicFramePr>
        <p:xfrm>
          <a:off x="3213100" y="838200"/>
          <a:ext cx="5702300" cy="321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3213100" y="3352800"/>
          <a:ext cx="5702300" cy="32131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973138"/>
            <a:ext cx="7696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t>II.	Tools for Ecology</a:t>
            </a:r>
          </a:p>
          <a:p>
            <a:pPr>
              <a:buFont typeface="Times" charset="0"/>
              <a:buNone/>
              <a:tabLst>
                <a:tab pos="454025" algn="l"/>
                <a:tab pos="920750" algn="l"/>
                <a:tab pos="1373188" algn="l"/>
                <a:tab pos="1882775" algn="l"/>
                <a:tab pos="2454275" algn="l"/>
              </a:tabLst>
            </a:pPr>
            <a:r>
              <a:rPr lang="en-US" sz="2000"/>
              <a:t>	A.	Population demography:  describing populations.</a:t>
            </a:r>
          </a:p>
          <a:p>
            <a:pPr>
              <a:buFont typeface="Times" charset="0"/>
              <a:buNone/>
              <a:tabLst>
                <a:tab pos="454025" algn="l"/>
                <a:tab pos="920750" algn="l"/>
                <a:tab pos="1373188" algn="l"/>
                <a:tab pos="1882775" algn="l"/>
                <a:tab pos="2454275" algn="l"/>
              </a:tabLst>
            </a:pPr>
            <a:r>
              <a:rPr lang="en-US" sz="2000"/>
              <a:t>		1. 	Definitions</a:t>
            </a:r>
          </a:p>
          <a:p>
            <a:pPr>
              <a:buFont typeface="Times" charset="0"/>
              <a:buNone/>
              <a:tabLst>
                <a:tab pos="454025" algn="l"/>
                <a:tab pos="920750" algn="l"/>
                <a:tab pos="1373188" algn="l"/>
                <a:tab pos="1882775" algn="l"/>
                <a:tab pos="2454275" algn="l"/>
              </a:tabLst>
            </a:pPr>
            <a:r>
              <a:rPr lang="en-US" sz="2000"/>
              <a:t>		2.	Demography</a:t>
            </a:r>
          </a:p>
          <a:p>
            <a:pPr>
              <a:buFont typeface="Times" charset="0"/>
              <a:buNone/>
              <a:tabLst>
                <a:tab pos="454025" algn="l"/>
                <a:tab pos="920750" algn="l"/>
                <a:tab pos="1373188" algn="l"/>
                <a:tab pos="1882775" algn="l"/>
                <a:tab pos="2454275" algn="l"/>
              </a:tabLst>
            </a:pPr>
            <a:r>
              <a:rPr lang="en-US" sz="2000"/>
              <a:t>			a.	distribution, dispersion, and density</a:t>
            </a:r>
          </a:p>
          <a:p>
            <a:pPr>
              <a:buFont typeface="Times" charset="0"/>
              <a:buNone/>
              <a:tabLst>
                <a:tab pos="454025" algn="l"/>
                <a:tab pos="920750" algn="l"/>
                <a:tab pos="1373188" algn="l"/>
                <a:tab pos="1882775" algn="l"/>
                <a:tab pos="2454275" algn="l"/>
              </a:tabLst>
            </a:pPr>
            <a:r>
              <a:rPr lang="en-US" sz="2000"/>
              <a:t>			b.	gender and age</a:t>
            </a:r>
          </a:p>
          <a:p>
            <a:pPr>
              <a:buFont typeface="Times" charset="0"/>
              <a:buNone/>
              <a:tabLst>
                <a:tab pos="454025" algn="l"/>
                <a:tab pos="920750" algn="l"/>
                <a:tab pos="1373188" algn="l"/>
                <a:tab pos="1882775" algn="l"/>
                <a:tab pos="2454275" algn="l"/>
              </a:tabLst>
            </a:pPr>
            <a:r>
              <a:rPr lang="en-US" sz="2000"/>
              <a:t>		</a:t>
            </a:r>
            <a:r>
              <a:rPr lang="en-US" sz="2000">
                <a:solidFill>
                  <a:srgbClr val="FF0000"/>
                </a:solidFill>
              </a:rPr>
              <a:t>	c.	population growth</a:t>
            </a:r>
            <a:endParaRPr lang="en-US" sz="2000"/>
          </a:p>
          <a:p>
            <a:pPr>
              <a:buFont typeface="Times" charset="0"/>
              <a:buNone/>
              <a:tabLst>
                <a:tab pos="454025" algn="l"/>
                <a:tab pos="920750" algn="l"/>
                <a:tab pos="1373188" algn="l"/>
                <a:tab pos="1882775" algn="l"/>
                <a:tab pos="2454275" algn="l"/>
              </a:tabLst>
            </a:pPr>
            <a:r>
              <a:rPr lang="en-US" sz="2000"/>
              <a:t>			d.	life tables (birth and death of age classes)</a:t>
            </a:r>
          </a:p>
          <a:p>
            <a:pPr>
              <a:buFont typeface="Times" charset="0"/>
              <a:buNone/>
              <a:tabLst>
                <a:tab pos="454025" algn="l"/>
                <a:tab pos="920750" algn="l"/>
                <a:tab pos="1373188" algn="l"/>
                <a:tab pos="1882775" algn="l"/>
                <a:tab pos="2454275" algn="l"/>
              </a:tabLst>
            </a:pPr>
            <a:r>
              <a:rPr lang="en-US" sz="2000">
                <a:solidFill>
                  <a:srgbClr val="FF0000"/>
                </a:solidFill>
              </a:rPr>
              <a:t>				</a:t>
            </a:r>
            <a:r>
              <a:rPr lang="en-US" sz="2000"/>
              <a:t>1)  	age groups - x </a:t>
            </a:r>
          </a:p>
          <a:p>
            <a:pPr>
              <a:buFont typeface="Times" charset="0"/>
              <a:buNone/>
              <a:tabLst>
                <a:tab pos="454025" algn="l"/>
                <a:tab pos="920750" algn="l"/>
                <a:tab pos="1373188" algn="l"/>
                <a:tab pos="1882775" algn="l"/>
                <a:tab pos="2454275" algn="l"/>
              </a:tabLst>
            </a:pPr>
            <a:r>
              <a:rPr lang="en-US" sz="2000"/>
              <a:t>				2)  	survivorship (opposite of death rate)</a:t>
            </a:r>
          </a:p>
          <a:p>
            <a:pPr>
              <a:buFont typeface="Times" charset="0"/>
              <a:buNone/>
              <a:tabLst>
                <a:tab pos="454025" algn="l"/>
                <a:tab pos="920750" algn="l"/>
                <a:tab pos="1373188" algn="l"/>
                <a:tab pos="1882775" algn="l"/>
                <a:tab pos="2454275" algn="l"/>
              </a:tabLst>
            </a:pPr>
            <a:r>
              <a:rPr lang="en-US" sz="2000"/>
              <a:t>				3)  	m</a:t>
            </a:r>
            <a:r>
              <a:rPr lang="en-US" sz="2000" baseline="-25000"/>
              <a:t>x</a:t>
            </a:r>
            <a:r>
              <a:rPr lang="en-US" sz="2000"/>
              <a:t>, average births per individual age x.</a:t>
            </a:r>
          </a:p>
          <a:p>
            <a:pPr>
              <a:buFont typeface="Times" charset="0"/>
              <a:buNone/>
              <a:tabLst>
                <a:tab pos="454025" algn="l"/>
                <a:tab pos="920750" algn="l"/>
                <a:tab pos="1373188" algn="l"/>
                <a:tab pos="1882775" algn="l"/>
                <a:tab pos="2454275" algn="l"/>
              </a:tabLst>
            </a:pPr>
            <a:r>
              <a:rPr lang="en-US" sz="2000"/>
              <a:t>				4)  	l</a:t>
            </a:r>
            <a:r>
              <a:rPr lang="en-US" sz="2000" baseline="-25000"/>
              <a:t>x</a:t>
            </a:r>
            <a:r>
              <a:rPr lang="en-US" sz="2000"/>
              <a:t>m</a:t>
            </a:r>
            <a:r>
              <a:rPr lang="en-US" sz="2000" baseline="-25000"/>
              <a:t>x</a:t>
            </a:r>
          </a:p>
          <a:p>
            <a:pPr>
              <a:tabLst>
                <a:tab pos="454025" algn="l"/>
                <a:tab pos="920750" algn="l"/>
                <a:tab pos="1373188" algn="l"/>
                <a:tab pos="1882775" algn="l"/>
                <a:tab pos="2454275" algn="l"/>
              </a:tabLst>
            </a:pPr>
            <a:r>
              <a:rPr lang="en-US" sz="2000">
                <a:solidFill>
                  <a:srgbClr val="FF0000"/>
                </a:solidFill>
              </a:rPr>
              <a:t>		</a:t>
            </a:r>
            <a:r>
              <a:rPr lang="en-US" sz="2000">
                <a:solidFill>
                  <a:srgbClr val="000000"/>
                </a:solidFill>
              </a:rPr>
              <a:t>		5)	R</a:t>
            </a:r>
            <a:r>
              <a:rPr lang="en-US" sz="2000" baseline="-25000">
                <a:solidFill>
                  <a:srgbClr val="000000"/>
                </a:solidFill>
              </a:rPr>
              <a:t>0</a:t>
            </a:r>
            <a:r>
              <a:rPr lang="en-US" sz="2000">
                <a:solidFill>
                  <a:srgbClr val="000000"/>
                </a:solidFill>
              </a:rPr>
              <a:t> and G</a:t>
            </a:r>
            <a:endParaRPr lang="en-US" sz="2000"/>
          </a:p>
          <a:p>
            <a:pPr>
              <a:buFont typeface="Times" charset="0"/>
              <a:buNone/>
              <a:tabLst>
                <a:tab pos="454025" algn="l"/>
                <a:tab pos="920750" algn="l"/>
                <a:tab pos="1373188" algn="l"/>
                <a:tab pos="1882775" algn="l"/>
                <a:tab pos="2454275" algn="l"/>
              </a:tabLst>
            </a:pPr>
            <a:r>
              <a:rPr lang="en-US" sz="2000">
                <a:solidFill>
                  <a:srgbClr val="FF0000"/>
                </a:solidFill>
              </a:rPr>
              <a:t>			e.	projecting population growth from life tables</a:t>
            </a:r>
          </a:p>
          <a:p>
            <a:pPr>
              <a:buFont typeface="Times" charset="0"/>
              <a:buNone/>
              <a:tabLst>
                <a:tab pos="454025" algn="l"/>
                <a:tab pos="920750" algn="l"/>
                <a:tab pos="1373188" algn="l"/>
                <a:tab pos="1882775" algn="l"/>
                <a:tab pos="2454275" algn="l"/>
              </a:tabLst>
            </a:pPr>
            <a:endParaRPr lang="en-US" sz="2000">
              <a:solidFill>
                <a:srgbClr val="FF0000"/>
              </a:solidFill>
            </a:endParaRPr>
          </a:p>
          <a:p>
            <a:pPr>
              <a:buFont typeface="Times" charset="0"/>
              <a:buNone/>
              <a:tabLst>
                <a:tab pos="454025" algn="l"/>
                <a:tab pos="920750" algn="l"/>
                <a:tab pos="1373188" algn="l"/>
                <a:tab pos="1882775" algn="l"/>
                <a:tab pos="2454275" algn="l"/>
              </a:tabLst>
            </a:pPr>
            <a:r>
              <a:rPr lang="en-US" sz="2000">
                <a:solidFill>
                  <a:srgbClr val="FF0000"/>
                </a:solidFill>
              </a:rPr>
              <a:t>By assuming that R</a:t>
            </a:r>
            <a:r>
              <a:rPr lang="en-US" sz="2000" baseline="-25000">
                <a:solidFill>
                  <a:srgbClr val="FF0000"/>
                </a:solidFill>
              </a:rPr>
              <a:t>0</a:t>
            </a:r>
            <a:r>
              <a:rPr lang="en-US" sz="2000">
                <a:solidFill>
                  <a:srgbClr val="FF0000"/>
                </a:solidFill>
              </a:rPr>
              <a:t> is constant, we are also assuming that increasing the population size is not affecting R</a:t>
            </a:r>
            <a:r>
              <a:rPr lang="en-US" sz="2000" baseline="-25000">
                <a:solidFill>
                  <a:srgbClr val="FF0000"/>
                </a:solidFill>
              </a:rPr>
              <a:t>0</a:t>
            </a:r>
            <a:r>
              <a:rPr lang="en-US" sz="2000">
                <a:solidFill>
                  <a:srgbClr val="FF0000"/>
                </a:solidFill>
              </a:rPr>
              <a:t> – so, the simple life tables used here assume that the population is </a:t>
            </a:r>
            <a:r>
              <a:rPr lang="en-US" sz="2000" u="sng">
                <a:solidFill>
                  <a:srgbClr val="FF0000"/>
                </a:solidFill>
              </a:rPr>
              <a:t>Density Indep.</a:t>
            </a:r>
          </a:p>
        </p:txBody>
      </p:sp>
      <p:pic>
        <p:nvPicPr>
          <p:cNvPr id="4505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85800" y="973138"/>
            <a:ext cx="2438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i="1" dirty="0" err="1"/>
              <a:t>Coryphopterus</a:t>
            </a:r>
            <a:endParaRPr lang="en-US" i="1" dirty="0"/>
          </a:p>
          <a:p>
            <a:pPr>
              <a:buFont typeface="Times" charset="0"/>
              <a:buNone/>
              <a:tabLst>
                <a:tab pos="454025" algn="l"/>
                <a:tab pos="920750" algn="l"/>
                <a:tab pos="1373188" algn="l"/>
                <a:tab pos="1882775" algn="l"/>
                <a:tab pos="2454275" algn="l"/>
              </a:tabLst>
            </a:pPr>
            <a:r>
              <a:rPr lang="en-US" i="1" dirty="0" err="1"/>
              <a:t>g</a:t>
            </a:r>
            <a:r>
              <a:rPr lang="en-US" i="1" dirty="0" err="1" smtClean="0"/>
              <a:t>laucofraenum</a:t>
            </a:r>
            <a:endParaRPr lang="en-US" i="1" dirty="0"/>
          </a:p>
          <a:p>
            <a:pPr>
              <a:buFont typeface="Times" charset="0"/>
              <a:buNone/>
              <a:tabLst>
                <a:tab pos="454025" algn="l"/>
                <a:tab pos="920750" algn="l"/>
                <a:tab pos="1373188" algn="l"/>
                <a:tab pos="1882775" algn="l"/>
                <a:tab pos="2454275" algn="l"/>
              </a:tabLst>
            </a:pPr>
            <a:endParaRPr lang="en-US" i="1" dirty="0"/>
          </a:p>
          <a:p>
            <a:pPr>
              <a:tabLst>
                <a:tab pos="454025" algn="l"/>
                <a:tab pos="920750" algn="l"/>
                <a:tab pos="1373188" algn="l"/>
                <a:tab pos="1882775" algn="l"/>
                <a:tab pos="2454275" algn="l"/>
              </a:tabLst>
            </a:pPr>
            <a:r>
              <a:rPr lang="en-US" sz="2000" dirty="0"/>
              <a:t>or transparent goby</a:t>
            </a:r>
          </a:p>
        </p:txBody>
      </p:sp>
      <p:pic>
        <p:nvPicPr>
          <p:cNvPr id="3072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5080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990600" y="4419600"/>
            <a:ext cx="759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Fertilized eggs of this species spend 27 days as larvae floating around the ocean, then appear on reefs at 10-13 mm in length.  Adults are territorial and occupy an area of about 1.5 x 1.5 m.  Individuals are protogynous hermaphrodites, which means that they are first female, but can later in life turn into males.  Males defend nests burrowed in the sand and try to attract females.</a:t>
            </a:r>
          </a:p>
        </p:txBody>
      </p:sp>
    </p:spTree>
    <p:extLst>
      <p:ext uri="{BB962C8B-B14F-4D97-AF65-F5344CB8AC3E}">
        <p14:creationId xmlns:p14="http://schemas.microsoft.com/office/powerpoint/2010/main" val="1572917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457200" y="1428750"/>
            <a:ext cx="8229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Helvetica" charset="0"/>
              </a:rPr>
              <a:t>B.	We follow a population of birds through time on a tropical island that has no seasonality, so the birds reproduce all year round.  We follow a group of  eggs all laid in early March and that hatch one month later.  However, 20% of the eggs get eaten by snakes before they can hatch.  The peeping hatchlings attract even more snakes during April, resulting in only a 25% survival of the remaining birds.  However, from May on, the birds are large enough to defend themselves and  suffer no further death from snakes.  In June, they pair up and make nests, producing two eggs in July and a further two eggs in August.  Then they stop all reproduction, although they may live for many years.</a:t>
            </a:r>
          </a:p>
        </p:txBody>
      </p:sp>
      <p:sp>
        <p:nvSpPr>
          <p:cNvPr id="47106" name="TextBox 1"/>
          <p:cNvSpPr txBox="1">
            <a:spLocks noChangeArrowheads="1"/>
          </p:cNvSpPr>
          <p:nvPr/>
        </p:nvSpPr>
        <p:spPr bwMode="auto">
          <a:xfrm>
            <a:off x="762000" y="660400"/>
            <a:ext cx="736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Here is a typical life-table problem from a past exam.</a:t>
            </a:r>
          </a:p>
        </p:txBody>
      </p:sp>
      <p:sp>
        <p:nvSpPr>
          <p:cNvPr id="47107" name="TextBox 2"/>
          <p:cNvSpPr txBox="1">
            <a:spLocks noChangeArrowheads="1"/>
          </p:cNvSpPr>
          <p:nvPr/>
        </p:nvSpPr>
        <p:spPr bwMode="auto">
          <a:xfrm>
            <a:off x="1066800" y="4949825"/>
            <a:ext cx="694055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So, first, make the life table, with x, l</a:t>
            </a:r>
            <a:r>
              <a:rPr lang="en-US" baseline="-25000"/>
              <a:t>x</a:t>
            </a:r>
            <a:r>
              <a:rPr lang="en-US"/>
              <a:t>, b</a:t>
            </a:r>
            <a:r>
              <a:rPr lang="en-US" baseline="-25000"/>
              <a:t>x</a:t>
            </a:r>
            <a:r>
              <a:rPr lang="en-US"/>
              <a:t>, and l</a:t>
            </a:r>
            <a:r>
              <a:rPr lang="en-US" baseline="-25000"/>
              <a:t>x</a:t>
            </a:r>
            <a:r>
              <a:rPr lang="en-US"/>
              <a:t>b</a:t>
            </a:r>
            <a:r>
              <a:rPr lang="en-US" baseline="-25000"/>
              <a:t>x</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2516742"/>
              </p:ext>
            </p:extLst>
          </p:nvPr>
        </p:nvGraphicFramePr>
        <p:xfrm>
          <a:off x="304800" y="1219200"/>
          <a:ext cx="6857998" cy="5029199"/>
        </p:xfrm>
        <a:graphic>
          <a:graphicData uri="http://schemas.openxmlformats.org/drawingml/2006/table">
            <a:tbl>
              <a:tblPr firstRow="1" bandRow="1">
                <a:tableStyleId>{5C22544A-7EE6-4342-B048-85BDC9FD1C3A}</a:tableStyleId>
              </a:tblPr>
              <a:tblGrid>
                <a:gridCol w="1437967"/>
                <a:gridCol w="538065"/>
                <a:gridCol w="1162373"/>
                <a:gridCol w="1162373"/>
                <a:gridCol w="1278610"/>
                <a:gridCol w="1278610"/>
              </a:tblGrid>
              <a:tr h="718457">
                <a:tc>
                  <a:txBody>
                    <a:bodyPr/>
                    <a:lstStyle/>
                    <a:p>
                      <a:pPr algn="ctr"/>
                      <a:r>
                        <a:rPr lang="en-US" sz="2800" dirty="0" smtClean="0">
                          <a:solidFill>
                            <a:schemeClr val="tx1">
                              <a:lumMod val="65000"/>
                              <a:lumOff val="35000"/>
                            </a:schemeClr>
                          </a:solidFill>
                        </a:rPr>
                        <a:t>Month</a:t>
                      </a:r>
                      <a:endParaRPr lang="en-US" sz="28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solidFill>
                            <a:schemeClr val="tx1">
                              <a:lumMod val="65000"/>
                              <a:lumOff val="35000"/>
                            </a:schemeClr>
                          </a:solidFill>
                        </a:rPr>
                        <a:t>X</a:t>
                      </a:r>
                      <a:endParaRPr lang="en-US" sz="28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aseline="0" dirty="0" err="1" smtClean="0">
                          <a:solidFill>
                            <a:schemeClr val="tx1">
                              <a:lumMod val="65000"/>
                              <a:lumOff val="35000"/>
                            </a:schemeClr>
                          </a:solidFill>
                        </a:rPr>
                        <a:t>p</a:t>
                      </a:r>
                      <a:r>
                        <a:rPr lang="en-US" sz="2800" baseline="-25000" dirty="0" err="1" smtClean="0">
                          <a:solidFill>
                            <a:schemeClr val="tx1">
                              <a:lumMod val="65000"/>
                              <a:lumOff val="35000"/>
                            </a:schemeClr>
                          </a:solidFill>
                        </a:rPr>
                        <a:t>x</a:t>
                      </a:r>
                      <a:endParaRPr lang="en-US" sz="2800" baseline="-250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solidFill>
                            <a:schemeClr val="tx1">
                              <a:lumMod val="65000"/>
                              <a:lumOff val="35000"/>
                            </a:schemeClr>
                          </a:solidFill>
                        </a:rPr>
                        <a:t>l</a:t>
                      </a:r>
                      <a:r>
                        <a:rPr lang="en-US" sz="2800" baseline="-25000" dirty="0" smtClean="0">
                          <a:solidFill>
                            <a:schemeClr val="tx1">
                              <a:lumMod val="65000"/>
                              <a:lumOff val="35000"/>
                            </a:schemeClr>
                          </a:solidFill>
                        </a:rPr>
                        <a:t>x</a:t>
                      </a:r>
                      <a:endParaRPr lang="en-US" sz="2800" baseline="-250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aseline="0" dirty="0" smtClean="0">
                          <a:solidFill>
                            <a:schemeClr val="tx1">
                              <a:lumMod val="65000"/>
                              <a:lumOff val="35000"/>
                            </a:schemeClr>
                          </a:solidFill>
                        </a:rPr>
                        <a:t>m</a:t>
                      </a:r>
                      <a:r>
                        <a:rPr lang="en-US" sz="2800" baseline="-25000" dirty="0" smtClean="0">
                          <a:solidFill>
                            <a:schemeClr val="tx1">
                              <a:lumMod val="65000"/>
                              <a:lumOff val="35000"/>
                            </a:schemeClr>
                          </a:solidFill>
                        </a:rPr>
                        <a:t>x</a:t>
                      </a:r>
                      <a:endParaRPr lang="en-US" sz="2800" baseline="-250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aseline="0" dirty="0" err="1" smtClean="0">
                          <a:solidFill>
                            <a:schemeClr val="tx1">
                              <a:lumMod val="65000"/>
                              <a:lumOff val="35000"/>
                            </a:schemeClr>
                          </a:solidFill>
                        </a:rPr>
                        <a:t>l</a:t>
                      </a:r>
                      <a:r>
                        <a:rPr lang="en-US" sz="2800" baseline="-25000" dirty="0" err="1" smtClean="0">
                          <a:solidFill>
                            <a:schemeClr val="tx1">
                              <a:lumMod val="65000"/>
                              <a:lumOff val="35000"/>
                            </a:schemeClr>
                          </a:solidFill>
                        </a:rPr>
                        <a:t>x</a:t>
                      </a:r>
                      <a:r>
                        <a:rPr lang="en-US" sz="2800" baseline="0" dirty="0" err="1" smtClean="0">
                          <a:solidFill>
                            <a:schemeClr val="tx1">
                              <a:lumMod val="65000"/>
                              <a:lumOff val="35000"/>
                            </a:schemeClr>
                          </a:solidFill>
                        </a:rPr>
                        <a:t>m</a:t>
                      </a:r>
                      <a:r>
                        <a:rPr lang="en-US" sz="2800" baseline="-25000" dirty="0" err="1" smtClean="0">
                          <a:solidFill>
                            <a:schemeClr val="tx1">
                              <a:lumMod val="65000"/>
                              <a:lumOff val="35000"/>
                            </a:schemeClr>
                          </a:solidFill>
                        </a:rPr>
                        <a:t>x</a:t>
                      </a:r>
                      <a:endParaRPr lang="en-US" sz="2800" baseline="-25000" dirty="0">
                        <a:solidFill>
                          <a:schemeClr val="tx1">
                            <a:lumMod val="65000"/>
                            <a:lumOff val="35000"/>
                          </a:schemeClr>
                        </a:solidFill>
                      </a:endParaRPr>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March</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0.8</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Apr</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0.25</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0.8</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May</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June</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3</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July</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4</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8457">
                <a:tc>
                  <a:txBody>
                    <a:bodyPr/>
                    <a:lstStyle/>
                    <a:p>
                      <a:pPr algn="ctr"/>
                      <a:r>
                        <a:rPr lang="en-US" sz="2800" dirty="0" smtClean="0"/>
                        <a:t>Aug</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5</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1.0</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1</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0.2</a:t>
                      </a:r>
                      <a:endParaRPr lang="en-US" sz="2800" dirty="0"/>
                    </a:p>
                  </a:txBody>
                  <a:tcPr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9261" name="TextBox 2"/>
          <p:cNvSpPr txBox="1">
            <a:spLocks noChangeArrowheads="1"/>
          </p:cNvSpPr>
          <p:nvPr/>
        </p:nvSpPr>
        <p:spPr bwMode="auto">
          <a:xfrm>
            <a:off x="7315200" y="3276600"/>
            <a:ext cx="167131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t>R</a:t>
            </a:r>
            <a:r>
              <a:rPr lang="en-US" sz="3200" baseline="-25000" dirty="0"/>
              <a:t>0</a:t>
            </a:r>
            <a:r>
              <a:rPr lang="en-US" sz="3200" dirty="0"/>
              <a:t> = 0.4</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7268105"/>
              </p:ext>
            </p:extLst>
          </p:nvPr>
        </p:nvGraphicFramePr>
        <p:xfrm>
          <a:off x="1066800" y="304800"/>
          <a:ext cx="4724399" cy="2595565"/>
        </p:xfrm>
        <a:graphic>
          <a:graphicData uri="http://schemas.openxmlformats.org/drawingml/2006/table">
            <a:tbl>
              <a:tblPr firstRow="1" bandRow="1">
                <a:tableStyleId>{5C22544A-7EE6-4342-B048-85BDC9FD1C3A}</a:tableStyleId>
              </a:tblPr>
              <a:tblGrid>
                <a:gridCol w="990600"/>
                <a:gridCol w="370667"/>
                <a:gridCol w="800746"/>
                <a:gridCol w="800746"/>
                <a:gridCol w="880820"/>
                <a:gridCol w="880820"/>
              </a:tblGrid>
              <a:tr h="370795">
                <a:tc>
                  <a:txBody>
                    <a:bodyPr/>
                    <a:lstStyle/>
                    <a:p>
                      <a:pPr algn="ctr"/>
                      <a:r>
                        <a:rPr lang="en-US" sz="1600" dirty="0" smtClean="0">
                          <a:solidFill>
                            <a:schemeClr val="tx1">
                              <a:lumMod val="65000"/>
                              <a:lumOff val="35000"/>
                            </a:schemeClr>
                          </a:solidFill>
                        </a:rPr>
                        <a:t>Month</a:t>
                      </a:r>
                      <a:endParaRPr lang="en-US" sz="16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X</a:t>
                      </a:r>
                      <a:endParaRPr lang="en-US" sz="18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p</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l</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smtClean="0">
                          <a:solidFill>
                            <a:schemeClr val="tx1">
                              <a:lumMod val="65000"/>
                              <a:lumOff val="35000"/>
                            </a:schemeClr>
                          </a:solidFill>
                        </a:rPr>
                        <a:t>m</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l</a:t>
                      </a:r>
                      <a:r>
                        <a:rPr lang="en-US" sz="1800" baseline="-25000" dirty="0" err="1" smtClean="0">
                          <a:solidFill>
                            <a:schemeClr val="tx1">
                              <a:lumMod val="65000"/>
                              <a:lumOff val="35000"/>
                            </a:schemeClr>
                          </a:solidFill>
                        </a:rPr>
                        <a:t>x</a:t>
                      </a:r>
                      <a:r>
                        <a:rPr lang="en-US" sz="1800" baseline="0" dirty="0" err="1" smtClean="0">
                          <a:solidFill>
                            <a:schemeClr val="tx1">
                              <a:lumMod val="65000"/>
                              <a:lumOff val="35000"/>
                            </a:schemeClr>
                          </a:solidFill>
                        </a:rPr>
                        <a:t>m</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r>
              <a:tr h="370795">
                <a:tc>
                  <a:txBody>
                    <a:bodyPr/>
                    <a:lstStyle/>
                    <a:p>
                      <a:pPr algn="ctr"/>
                      <a:r>
                        <a:rPr lang="en-US" sz="1800" dirty="0" smtClean="0"/>
                        <a:t>March</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Apr</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0.25</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May</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June</a:t>
                      </a:r>
                      <a:endParaRPr lang="en-US" sz="1800" dirty="0"/>
                    </a:p>
                  </a:txBody>
                  <a:tcPr marT="45714" marB="45714"/>
                </a:tc>
                <a:tc>
                  <a:txBody>
                    <a:bodyPr/>
                    <a:lstStyle/>
                    <a:p>
                      <a:pPr algn="ctr"/>
                      <a:r>
                        <a:rPr lang="en-US" sz="1800" dirty="0" smtClean="0"/>
                        <a:t>3</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July</a:t>
                      </a:r>
                      <a:endParaRPr lang="en-US" sz="1800" dirty="0"/>
                    </a:p>
                  </a:txBody>
                  <a:tcPr marT="45714" marB="45714"/>
                </a:tc>
                <a:tc>
                  <a:txBody>
                    <a:bodyPr/>
                    <a:lstStyle/>
                    <a:p>
                      <a:pPr algn="ctr"/>
                      <a:r>
                        <a:rPr lang="en-US" sz="1800" dirty="0" smtClean="0"/>
                        <a:t>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r h="370795">
                <a:tc>
                  <a:txBody>
                    <a:bodyPr/>
                    <a:lstStyle/>
                    <a:p>
                      <a:pPr algn="ctr"/>
                      <a:r>
                        <a:rPr lang="en-US" sz="1800" dirty="0" smtClean="0"/>
                        <a:t>Aug</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79724235"/>
              </p:ext>
            </p:extLst>
          </p:nvPr>
        </p:nvGraphicFramePr>
        <p:xfrm>
          <a:off x="838200" y="3581400"/>
          <a:ext cx="7467600" cy="2433636"/>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tblGrid>
              <a:tr h="579196">
                <a:tc>
                  <a:txBody>
                    <a:bodyPr/>
                    <a:lstStyle/>
                    <a:p>
                      <a:pPr algn="ctr"/>
                      <a:r>
                        <a:rPr lang="en-US" sz="1600" dirty="0" smtClean="0">
                          <a:solidFill>
                            <a:srgbClr val="595959"/>
                          </a:solidFill>
                        </a:rPr>
                        <a:t>Time/age</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First</a:t>
                      </a:r>
                      <a:r>
                        <a:rPr lang="en-US" sz="1600" baseline="0" dirty="0" smtClean="0">
                          <a:solidFill>
                            <a:srgbClr val="595959"/>
                          </a:solidFill>
                        </a:rPr>
                        <a:t>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Secon</a:t>
                      </a:r>
                      <a:r>
                        <a:rPr lang="en-US" sz="1600" baseline="0" dirty="0" smtClean="0">
                          <a:solidFill>
                            <a:srgbClr val="595959"/>
                          </a:solidFill>
                        </a:rPr>
                        <a:t>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Third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Fourth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Fifth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Six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Aug.</a:t>
                      </a: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Sept.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Oct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Nov.</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Dec.</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9261" name="TextBox 2"/>
          <p:cNvSpPr txBox="1">
            <a:spLocks noChangeArrowheads="1"/>
          </p:cNvSpPr>
          <p:nvPr/>
        </p:nvSpPr>
        <p:spPr bwMode="auto">
          <a:xfrm>
            <a:off x="6180138" y="881063"/>
            <a:ext cx="1300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R</a:t>
            </a:r>
            <a:r>
              <a:rPr lang="en-US" baseline="-25000"/>
              <a:t>0</a:t>
            </a:r>
            <a:r>
              <a:rPr lang="en-US"/>
              <a:t> = 0.4</a:t>
            </a:r>
          </a:p>
        </p:txBody>
      </p:sp>
    </p:spTree>
    <p:extLst>
      <p:ext uri="{BB962C8B-B14F-4D97-AF65-F5344CB8AC3E}">
        <p14:creationId xmlns:p14="http://schemas.microsoft.com/office/powerpoint/2010/main" val="2437933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3676986"/>
              </p:ext>
            </p:extLst>
          </p:nvPr>
        </p:nvGraphicFramePr>
        <p:xfrm>
          <a:off x="838200" y="3581400"/>
          <a:ext cx="7467600" cy="2433636"/>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tblGrid>
              <a:tr h="579196">
                <a:tc>
                  <a:txBody>
                    <a:bodyPr/>
                    <a:lstStyle/>
                    <a:p>
                      <a:pPr algn="ctr"/>
                      <a:r>
                        <a:rPr lang="en-US" sz="1600" dirty="0" smtClean="0">
                          <a:solidFill>
                            <a:srgbClr val="595959"/>
                          </a:solidFill>
                        </a:rPr>
                        <a:t>Time/age</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First</a:t>
                      </a:r>
                      <a:r>
                        <a:rPr lang="en-US" sz="1600" baseline="0" dirty="0" smtClean="0">
                          <a:solidFill>
                            <a:srgbClr val="595959"/>
                          </a:solidFill>
                        </a:rPr>
                        <a:t>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Secon</a:t>
                      </a:r>
                      <a:r>
                        <a:rPr lang="en-US" sz="1600" baseline="0" dirty="0" smtClean="0">
                          <a:solidFill>
                            <a:srgbClr val="595959"/>
                          </a:solidFill>
                        </a:rPr>
                        <a:t>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Third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Fourth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Fifth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Six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Aug.</a:t>
                      </a: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Sept.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80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Oct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20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Nov.</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20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Dec.</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20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1309" name="TextBox 2"/>
          <p:cNvSpPr txBox="1">
            <a:spLocks noChangeArrowheads="1"/>
          </p:cNvSpPr>
          <p:nvPr/>
        </p:nvSpPr>
        <p:spPr bwMode="auto">
          <a:xfrm>
            <a:off x="6180138" y="881063"/>
            <a:ext cx="1300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R</a:t>
            </a:r>
            <a:r>
              <a:rPr lang="en-US" baseline="-25000"/>
              <a:t>0</a:t>
            </a:r>
            <a:r>
              <a:rPr lang="en-US"/>
              <a:t> = 0.4</a:t>
            </a:r>
          </a:p>
        </p:txBody>
      </p:sp>
      <p:graphicFrame>
        <p:nvGraphicFramePr>
          <p:cNvPr id="7" name="Table 6"/>
          <p:cNvGraphicFramePr>
            <a:graphicFrameLocks noGrp="1"/>
          </p:cNvGraphicFramePr>
          <p:nvPr>
            <p:extLst>
              <p:ext uri="{D42A27DB-BD31-4B8C-83A1-F6EECF244321}">
                <p14:modId xmlns:p14="http://schemas.microsoft.com/office/powerpoint/2010/main" val="2837130019"/>
              </p:ext>
            </p:extLst>
          </p:nvPr>
        </p:nvGraphicFramePr>
        <p:xfrm>
          <a:off x="1066800" y="304800"/>
          <a:ext cx="4724399" cy="2595565"/>
        </p:xfrm>
        <a:graphic>
          <a:graphicData uri="http://schemas.openxmlformats.org/drawingml/2006/table">
            <a:tbl>
              <a:tblPr firstRow="1" bandRow="1">
                <a:tableStyleId>{5C22544A-7EE6-4342-B048-85BDC9FD1C3A}</a:tableStyleId>
              </a:tblPr>
              <a:tblGrid>
                <a:gridCol w="990600"/>
                <a:gridCol w="370667"/>
                <a:gridCol w="800746"/>
                <a:gridCol w="800746"/>
                <a:gridCol w="880820"/>
                <a:gridCol w="880820"/>
              </a:tblGrid>
              <a:tr h="370795">
                <a:tc>
                  <a:txBody>
                    <a:bodyPr/>
                    <a:lstStyle/>
                    <a:p>
                      <a:pPr algn="ctr"/>
                      <a:r>
                        <a:rPr lang="en-US" sz="1600" dirty="0" smtClean="0">
                          <a:solidFill>
                            <a:schemeClr val="tx1">
                              <a:lumMod val="65000"/>
                              <a:lumOff val="35000"/>
                            </a:schemeClr>
                          </a:solidFill>
                        </a:rPr>
                        <a:t>Month</a:t>
                      </a:r>
                      <a:endParaRPr lang="en-US" sz="16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X</a:t>
                      </a:r>
                      <a:endParaRPr lang="en-US" sz="18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p</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l</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smtClean="0">
                          <a:solidFill>
                            <a:schemeClr val="tx1">
                              <a:lumMod val="65000"/>
                              <a:lumOff val="35000"/>
                            </a:schemeClr>
                          </a:solidFill>
                        </a:rPr>
                        <a:t>m</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l</a:t>
                      </a:r>
                      <a:r>
                        <a:rPr lang="en-US" sz="1800" baseline="-25000" dirty="0" err="1" smtClean="0">
                          <a:solidFill>
                            <a:schemeClr val="tx1">
                              <a:lumMod val="65000"/>
                              <a:lumOff val="35000"/>
                            </a:schemeClr>
                          </a:solidFill>
                        </a:rPr>
                        <a:t>x</a:t>
                      </a:r>
                      <a:r>
                        <a:rPr lang="en-US" sz="1800" baseline="0" dirty="0" err="1" smtClean="0">
                          <a:solidFill>
                            <a:schemeClr val="tx1">
                              <a:lumMod val="65000"/>
                              <a:lumOff val="35000"/>
                            </a:schemeClr>
                          </a:solidFill>
                        </a:rPr>
                        <a:t>m</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r>
              <a:tr h="370795">
                <a:tc>
                  <a:txBody>
                    <a:bodyPr/>
                    <a:lstStyle/>
                    <a:p>
                      <a:pPr algn="ctr"/>
                      <a:r>
                        <a:rPr lang="en-US" sz="1800" dirty="0" smtClean="0"/>
                        <a:t>March</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Apr</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0.25</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May</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June</a:t>
                      </a:r>
                      <a:endParaRPr lang="en-US" sz="1800" dirty="0"/>
                    </a:p>
                  </a:txBody>
                  <a:tcPr marT="45714" marB="45714"/>
                </a:tc>
                <a:tc>
                  <a:txBody>
                    <a:bodyPr/>
                    <a:lstStyle/>
                    <a:p>
                      <a:pPr algn="ctr"/>
                      <a:r>
                        <a:rPr lang="en-US" sz="1800" dirty="0" smtClean="0"/>
                        <a:t>3</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July</a:t>
                      </a:r>
                      <a:endParaRPr lang="en-US" sz="1800" dirty="0"/>
                    </a:p>
                  </a:txBody>
                  <a:tcPr marT="45714" marB="45714"/>
                </a:tc>
                <a:tc>
                  <a:txBody>
                    <a:bodyPr/>
                    <a:lstStyle/>
                    <a:p>
                      <a:pPr algn="ctr"/>
                      <a:r>
                        <a:rPr lang="en-US" sz="1800" dirty="0" smtClean="0"/>
                        <a:t>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r h="370795">
                <a:tc>
                  <a:txBody>
                    <a:bodyPr/>
                    <a:lstStyle/>
                    <a:p>
                      <a:pPr algn="ctr"/>
                      <a:r>
                        <a:rPr lang="en-US" sz="1800" dirty="0" smtClean="0"/>
                        <a:t>Aug</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96978481"/>
              </p:ext>
            </p:extLst>
          </p:nvPr>
        </p:nvGraphicFramePr>
        <p:xfrm>
          <a:off x="838200" y="3581400"/>
          <a:ext cx="7467600" cy="2433636"/>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tblGrid>
              <a:tr h="579196">
                <a:tc>
                  <a:txBody>
                    <a:bodyPr/>
                    <a:lstStyle/>
                    <a:p>
                      <a:pPr algn="ctr"/>
                      <a:r>
                        <a:rPr lang="en-US" sz="1600" dirty="0" smtClean="0">
                          <a:solidFill>
                            <a:srgbClr val="595959"/>
                          </a:solidFill>
                        </a:rPr>
                        <a:t>Time/age</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First</a:t>
                      </a:r>
                      <a:r>
                        <a:rPr lang="en-US" sz="1600" baseline="0" dirty="0" smtClean="0">
                          <a:solidFill>
                            <a:srgbClr val="595959"/>
                          </a:solidFill>
                        </a:rPr>
                        <a:t>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Secon</a:t>
                      </a:r>
                      <a:r>
                        <a:rPr lang="en-US" sz="1600" baseline="0" dirty="0" smtClean="0">
                          <a:solidFill>
                            <a:srgbClr val="595959"/>
                          </a:solidFill>
                        </a:rPr>
                        <a:t>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Third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Fourth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Fifth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Six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Aug.</a:t>
                      </a: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Sept.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80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Oct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Nov.</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Dec.</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5405" name="Object 5"/>
          <p:cNvGraphicFramePr>
            <a:graphicFrameLocks noChangeAspect="1"/>
          </p:cNvGraphicFramePr>
          <p:nvPr>
            <p:extLst>
              <p:ext uri="{D42A27DB-BD31-4B8C-83A1-F6EECF244321}">
                <p14:modId xmlns:p14="http://schemas.microsoft.com/office/powerpoint/2010/main" val="109440987"/>
              </p:ext>
            </p:extLst>
          </p:nvPr>
        </p:nvGraphicFramePr>
        <p:xfrm>
          <a:off x="6172200" y="1163638"/>
          <a:ext cx="2568575" cy="652462"/>
        </p:xfrm>
        <a:graphic>
          <a:graphicData uri="http://schemas.openxmlformats.org/presentationml/2006/ole">
            <mc:AlternateContent xmlns:mc="http://schemas.openxmlformats.org/markup-compatibility/2006">
              <mc:Choice xmlns:v="urn:schemas-microsoft-com:vml" Requires="v">
                <p:oleObj spid="_x0000_s55457" name="Equation" r:id="rId4" imgW="850900" imgH="215900" progId="Equation.3">
                  <p:embed/>
                </p:oleObj>
              </mc:Choice>
              <mc:Fallback>
                <p:oleObj name="Equation" r:id="rId4" imgW="850900" imgH="215900" progId="Equation.3">
                  <p:embed/>
                  <p:pic>
                    <p:nvPicPr>
                      <p:cNvPr id="0" name="Object 5"/>
                      <p:cNvPicPr>
                        <a:picLocks noChangeAspect="1" noChangeArrowheads="1"/>
                      </p:cNvPicPr>
                      <p:nvPr/>
                    </p:nvPicPr>
                    <p:blipFill>
                      <a:blip r:embed="rId5"/>
                      <a:srcRect/>
                      <a:stretch>
                        <a:fillRect/>
                      </a:stretch>
                    </p:blipFill>
                    <p:spPr bwMode="auto">
                      <a:xfrm>
                        <a:off x="6172200" y="1163638"/>
                        <a:ext cx="2568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7130019"/>
              </p:ext>
            </p:extLst>
          </p:nvPr>
        </p:nvGraphicFramePr>
        <p:xfrm>
          <a:off x="1066800" y="304800"/>
          <a:ext cx="4724399" cy="2595565"/>
        </p:xfrm>
        <a:graphic>
          <a:graphicData uri="http://schemas.openxmlformats.org/drawingml/2006/table">
            <a:tbl>
              <a:tblPr firstRow="1" bandRow="1">
                <a:tableStyleId>{5C22544A-7EE6-4342-B048-85BDC9FD1C3A}</a:tableStyleId>
              </a:tblPr>
              <a:tblGrid>
                <a:gridCol w="990600"/>
                <a:gridCol w="370667"/>
                <a:gridCol w="800746"/>
                <a:gridCol w="800746"/>
                <a:gridCol w="880820"/>
                <a:gridCol w="880820"/>
              </a:tblGrid>
              <a:tr h="370795">
                <a:tc>
                  <a:txBody>
                    <a:bodyPr/>
                    <a:lstStyle/>
                    <a:p>
                      <a:pPr algn="ctr"/>
                      <a:r>
                        <a:rPr lang="en-US" sz="1600" dirty="0" smtClean="0">
                          <a:solidFill>
                            <a:schemeClr val="tx1">
                              <a:lumMod val="65000"/>
                              <a:lumOff val="35000"/>
                            </a:schemeClr>
                          </a:solidFill>
                        </a:rPr>
                        <a:t>Month</a:t>
                      </a:r>
                      <a:endParaRPr lang="en-US" sz="16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X</a:t>
                      </a:r>
                      <a:endParaRPr lang="en-US" sz="18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p</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l</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smtClean="0">
                          <a:solidFill>
                            <a:schemeClr val="tx1">
                              <a:lumMod val="65000"/>
                              <a:lumOff val="35000"/>
                            </a:schemeClr>
                          </a:solidFill>
                        </a:rPr>
                        <a:t>m</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l</a:t>
                      </a:r>
                      <a:r>
                        <a:rPr lang="en-US" sz="1800" baseline="-25000" dirty="0" err="1" smtClean="0">
                          <a:solidFill>
                            <a:schemeClr val="tx1">
                              <a:lumMod val="65000"/>
                              <a:lumOff val="35000"/>
                            </a:schemeClr>
                          </a:solidFill>
                        </a:rPr>
                        <a:t>x</a:t>
                      </a:r>
                      <a:r>
                        <a:rPr lang="en-US" sz="1800" baseline="0" dirty="0" err="1" smtClean="0">
                          <a:solidFill>
                            <a:schemeClr val="tx1">
                              <a:lumMod val="65000"/>
                              <a:lumOff val="35000"/>
                            </a:schemeClr>
                          </a:solidFill>
                        </a:rPr>
                        <a:t>m</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r>
              <a:tr h="370795">
                <a:tc>
                  <a:txBody>
                    <a:bodyPr/>
                    <a:lstStyle/>
                    <a:p>
                      <a:pPr algn="ctr"/>
                      <a:r>
                        <a:rPr lang="en-US" sz="1800" dirty="0" smtClean="0"/>
                        <a:t>March</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Apr</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0.25</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May</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June</a:t>
                      </a:r>
                      <a:endParaRPr lang="en-US" sz="1800" dirty="0"/>
                    </a:p>
                  </a:txBody>
                  <a:tcPr marT="45714" marB="45714"/>
                </a:tc>
                <a:tc>
                  <a:txBody>
                    <a:bodyPr/>
                    <a:lstStyle/>
                    <a:p>
                      <a:pPr algn="ctr"/>
                      <a:r>
                        <a:rPr lang="en-US" sz="1800" dirty="0" smtClean="0"/>
                        <a:t>3</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July</a:t>
                      </a:r>
                      <a:endParaRPr lang="en-US" sz="1800" dirty="0"/>
                    </a:p>
                  </a:txBody>
                  <a:tcPr marT="45714" marB="45714"/>
                </a:tc>
                <a:tc>
                  <a:txBody>
                    <a:bodyPr/>
                    <a:lstStyle/>
                    <a:p>
                      <a:pPr algn="ctr"/>
                      <a:r>
                        <a:rPr lang="en-US" sz="1800" dirty="0" smtClean="0"/>
                        <a:t>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r h="370795">
                <a:tc>
                  <a:txBody>
                    <a:bodyPr/>
                    <a:lstStyle/>
                    <a:p>
                      <a:pPr algn="ctr"/>
                      <a:r>
                        <a:rPr lang="en-US" sz="1800" dirty="0" smtClean="0"/>
                        <a:t>Aug</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304750158"/>
              </p:ext>
            </p:extLst>
          </p:nvPr>
        </p:nvGraphicFramePr>
        <p:xfrm>
          <a:off x="1219200" y="914400"/>
          <a:ext cx="6629406" cy="2590801"/>
        </p:xfrm>
        <a:graphic>
          <a:graphicData uri="http://schemas.openxmlformats.org/drawingml/2006/table">
            <a:tbl>
              <a:tblPr/>
              <a:tblGrid>
                <a:gridCol w="947058"/>
                <a:gridCol w="947058"/>
                <a:gridCol w="947058"/>
                <a:gridCol w="947058"/>
                <a:gridCol w="947058"/>
                <a:gridCol w="947058"/>
                <a:gridCol w="947058"/>
              </a:tblGrid>
              <a:tr h="469583">
                <a:tc>
                  <a:txBody>
                    <a:bodyPr/>
                    <a:lstStyle/>
                    <a:p>
                      <a:pPr algn="ctr" fontAlgn="b"/>
                      <a:r>
                        <a:rPr lang="en-US" sz="1800" b="1" i="0" u="none" strike="noStrike">
                          <a:effectLst/>
                          <a:latin typeface="Verdana"/>
                        </a:rPr>
                        <a:t>time</a:t>
                      </a:r>
                    </a:p>
                  </a:txBody>
                  <a:tcPr marL="12700" marR="12700" marT="12700" marB="0" anchor="b">
                    <a:lnL>
                      <a:noFill/>
                    </a:lnL>
                    <a:lnR>
                      <a:noFill/>
                    </a:lnR>
                    <a:lnT>
                      <a:noFill/>
                    </a:lnT>
                    <a:lnB>
                      <a:noFill/>
                    </a:lnB>
                  </a:tcPr>
                </a:tc>
                <a:tc>
                  <a:txBody>
                    <a:bodyPr/>
                    <a:lstStyle/>
                    <a:p>
                      <a:pPr algn="ctr" fontAlgn="b"/>
                      <a:r>
                        <a:rPr lang="en-US" sz="1800" b="1" i="0" u="none" strike="noStrike" dirty="0" smtClean="0">
                          <a:effectLst/>
                          <a:latin typeface="Verdana"/>
                        </a:rPr>
                        <a:t>0-0.99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1-1.99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2-2.99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3-3.99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4-4.99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effectLst/>
                          <a:latin typeface="Verdana"/>
                        </a:rPr>
                        <a:t>total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469583">
                <a:tc>
                  <a:txBody>
                    <a:bodyPr/>
                    <a:lstStyle/>
                    <a:p>
                      <a:pPr algn="ctr" fontAlgn="b"/>
                      <a:r>
                        <a:rPr lang="en-US" sz="1800" b="1" i="0" u="none" strike="noStrike">
                          <a:effectLst/>
                          <a:latin typeface="Verdana"/>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dirty="0">
                          <a:effectLst/>
                          <a:latin typeface="Verdana"/>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effectLst/>
                          <a:latin typeface="Verdana"/>
                        </a:rPr>
                        <a:t>200.00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250.00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350.0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40.00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effectLst/>
                          <a:latin typeface="Verdana"/>
                        </a:rPr>
                        <a:t>165.0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sp>
        <p:nvSpPr>
          <p:cNvPr id="3" name="TextBox 2"/>
          <p:cNvSpPr txBox="1"/>
          <p:nvPr/>
        </p:nvSpPr>
        <p:spPr>
          <a:xfrm>
            <a:off x="717176" y="630535"/>
            <a:ext cx="4427715" cy="461665"/>
          </a:xfrm>
          <a:prstGeom prst="rect">
            <a:avLst/>
          </a:prstGeom>
          <a:noFill/>
        </p:spPr>
        <p:txBody>
          <a:bodyPr wrap="none" rtlCol="0">
            <a:spAutoFit/>
          </a:bodyPr>
          <a:lstStyle/>
          <a:p>
            <a:r>
              <a:rPr lang="en-US" dirty="0" smtClean="0"/>
              <a:t>Here is a population projection:</a:t>
            </a:r>
            <a:endParaRPr lang="en-US" dirty="0"/>
          </a:p>
        </p:txBody>
      </p:sp>
      <p:sp>
        <p:nvSpPr>
          <p:cNvPr id="4" name="TextBox 3"/>
          <p:cNvSpPr txBox="1"/>
          <p:nvPr/>
        </p:nvSpPr>
        <p:spPr>
          <a:xfrm>
            <a:off x="838200" y="3733800"/>
            <a:ext cx="7849324" cy="461665"/>
          </a:xfrm>
          <a:prstGeom prst="rect">
            <a:avLst/>
          </a:prstGeom>
          <a:noFill/>
        </p:spPr>
        <p:txBody>
          <a:bodyPr wrap="none" rtlCol="0">
            <a:spAutoFit/>
          </a:bodyPr>
          <a:lstStyle/>
          <a:p>
            <a:r>
              <a:rPr lang="en-US" dirty="0" smtClean="0"/>
              <a:t>What is the life table?  Do we expect population growth?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75788940"/>
              </p:ext>
            </p:extLst>
          </p:nvPr>
        </p:nvGraphicFramePr>
        <p:xfrm>
          <a:off x="2209800" y="4267200"/>
          <a:ext cx="4876800" cy="2225040"/>
        </p:xfrm>
        <a:graphic>
          <a:graphicData uri="http://schemas.openxmlformats.org/drawingml/2006/table">
            <a:tbl>
              <a:tblPr firstRow="1" bandRow="1">
                <a:tableStyleId>{5C22544A-7EE6-4342-B048-85BDC9FD1C3A}</a:tableStyleId>
              </a:tblPr>
              <a:tblGrid>
                <a:gridCol w="1219200"/>
                <a:gridCol w="1219200"/>
                <a:gridCol w="1219200"/>
                <a:gridCol w="1219200"/>
              </a:tblGrid>
              <a:tr h="370840">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lx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err="1" smtClean="0">
                          <a:solidFill>
                            <a:schemeClr val="tx1"/>
                          </a:solidFill>
                        </a:rPr>
                        <a:t>lxmx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1.0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4</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4724400" y="914400"/>
            <a:ext cx="608209" cy="369332"/>
          </a:xfrm>
          <a:prstGeom prst="rect">
            <a:avLst/>
          </a:prstGeom>
          <a:noFill/>
        </p:spPr>
        <p:txBody>
          <a:bodyPr wrap="none" rtlCol="0">
            <a:spAutoFit/>
          </a:bodyPr>
          <a:lstStyle/>
          <a:p>
            <a:r>
              <a:rPr lang="en-US" sz="1800" dirty="0" smtClean="0"/>
              <a:t>Age</a:t>
            </a:r>
            <a:endParaRPr lang="en-US" sz="1800" dirty="0"/>
          </a:p>
        </p:txBody>
      </p:sp>
    </p:spTree>
    <p:extLst>
      <p:ext uri="{BB962C8B-B14F-4D97-AF65-F5344CB8AC3E}">
        <p14:creationId xmlns:p14="http://schemas.microsoft.com/office/powerpoint/2010/main" val="38938655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7176" y="630535"/>
            <a:ext cx="4427715" cy="461665"/>
          </a:xfrm>
          <a:prstGeom prst="rect">
            <a:avLst/>
          </a:prstGeom>
          <a:noFill/>
        </p:spPr>
        <p:txBody>
          <a:bodyPr wrap="none" rtlCol="0">
            <a:spAutoFit/>
          </a:bodyPr>
          <a:lstStyle/>
          <a:p>
            <a:r>
              <a:rPr lang="en-US" dirty="0" smtClean="0"/>
              <a:t>Here is a population projection:</a:t>
            </a:r>
            <a:endParaRPr lang="en-US" dirty="0"/>
          </a:p>
        </p:txBody>
      </p:sp>
      <p:sp>
        <p:nvSpPr>
          <p:cNvPr id="4" name="TextBox 3"/>
          <p:cNvSpPr txBox="1"/>
          <p:nvPr/>
        </p:nvSpPr>
        <p:spPr>
          <a:xfrm>
            <a:off x="837476" y="3733800"/>
            <a:ext cx="7849324" cy="461665"/>
          </a:xfrm>
          <a:prstGeom prst="rect">
            <a:avLst/>
          </a:prstGeom>
          <a:noFill/>
        </p:spPr>
        <p:txBody>
          <a:bodyPr wrap="none" rtlCol="0">
            <a:spAutoFit/>
          </a:bodyPr>
          <a:lstStyle/>
          <a:p>
            <a:r>
              <a:rPr lang="en-US" dirty="0" smtClean="0"/>
              <a:t>What is the life table?  Do we expect population growth?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5177154"/>
              </p:ext>
            </p:extLst>
          </p:nvPr>
        </p:nvGraphicFramePr>
        <p:xfrm>
          <a:off x="2209800" y="4267200"/>
          <a:ext cx="4876800" cy="2225040"/>
        </p:xfrm>
        <a:graphic>
          <a:graphicData uri="http://schemas.openxmlformats.org/drawingml/2006/table">
            <a:tbl>
              <a:tblPr firstRow="1" bandRow="1">
                <a:tableStyleId>{5C22544A-7EE6-4342-B048-85BDC9FD1C3A}</a:tableStyleId>
              </a:tblPr>
              <a:tblGrid>
                <a:gridCol w="1219200"/>
                <a:gridCol w="1219200"/>
                <a:gridCol w="1219200"/>
                <a:gridCol w="1219200"/>
              </a:tblGrid>
              <a:tr h="370840">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lx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err="1" smtClean="0">
                          <a:solidFill>
                            <a:schemeClr val="tx1"/>
                          </a:solidFill>
                        </a:rPr>
                        <a:t>lxmx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1.0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0.5</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0.4</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0.1</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0.5</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4</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4724400" y="914400"/>
            <a:ext cx="608209" cy="369332"/>
          </a:xfrm>
          <a:prstGeom prst="rect">
            <a:avLst/>
          </a:prstGeom>
          <a:noFill/>
        </p:spPr>
        <p:txBody>
          <a:bodyPr wrap="none" rtlCol="0">
            <a:spAutoFit/>
          </a:bodyPr>
          <a:lstStyle/>
          <a:p>
            <a:r>
              <a:rPr lang="en-US" sz="1800" dirty="0" smtClean="0"/>
              <a:t>Age</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3453362562"/>
              </p:ext>
            </p:extLst>
          </p:nvPr>
        </p:nvGraphicFramePr>
        <p:xfrm>
          <a:off x="1219200" y="914400"/>
          <a:ext cx="6629406" cy="2590801"/>
        </p:xfrm>
        <a:graphic>
          <a:graphicData uri="http://schemas.openxmlformats.org/drawingml/2006/table">
            <a:tbl>
              <a:tblPr/>
              <a:tblGrid>
                <a:gridCol w="947058"/>
                <a:gridCol w="947058"/>
                <a:gridCol w="947058"/>
                <a:gridCol w="947058"/>
                <a:gridCol w="947058"/>
                <a:gridCol w="947058"/>
                <a:gridCol w="947058"/>
              </a:tblGrid>
              <a:tr h="469583">
                <a:tc>
                  <a:txBody>
                    <a:bodyPr/>
                    <a:lstStyle/>
                    <a:p>
                      <a:pPr algn="ctr" fontAlgn="b"/>
                      <a:r>
                        <a:rPr lang="en-US" sz="1800" b="1" i="0" u="none" strike="noStrike">
                          <a:effectLst/>
                          <a:latin typeface="Verdana"/>
                        </a:rPr>
                        <a:t>time</a:t>
                      </a:r>
                    </a:p>
                  </a:txBody>
                  <a:tcPr marL="12700" marR="12700" marT="12700" marB="0" anchor="b">
                    <a:lnL>
                      <a:noFill/>
                    </a:lnL>
                    <a:lnR>
                      <a:noFill/>
                    </a:lnR>
                    <a:lnT>
                      <a:noFill/>
                    </a:lnT>
                    <a:lnB>
                      <a:noFill/>
                    </a:lnB>
                  </a:tcPr>
                </a:tc>
                <a:tc>
                  <a:txBody>
                    <a:bodyPr/>
                    <a:lstStyle/>
                    <a:p>
                      <a:pPr algn="ctr" fontAlgn="b"/>
                      <a:r>
                        <a:rPr lang="en-US" sz="1800" b="1" i="0" u="none" strike="noStrike" dirty="0" smtClean="0">
                          <a:effectLst/>
                          <a:latin typeface="Verdana"/>
                        </a:rPr>
                        <a:t>0-0.99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1-1.99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2-2.99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3-3.99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4-4.99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effectLst/>
                          <a:latin typeface="Verdana"/>
                        </a:rPr>
                        <a:t>total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469583">
                <a:tc>
                  <a:txBody>
                    <a:bodyPr/>
                    <a:lstStyle/>
                    <a:p>
                      <a:pPr algn="ctr" fontAlgn="b"/>
                      <a:r>
                        <a:rPr lang="en-US" sz="1800" b="1" i="0" u="none" strike="noStrike">
                          <a:effectLst/>
                          <a:latin typeface="Verdana"/>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dirty="0">
                          <a:effectLst/>
                          <a:latin typeface="Verdana"/>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effectLst/>
                          <a:latin typeface="Verdana"/>
                        </a:rPr>
                        <a:t>200.00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250.00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350.0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40.00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effectLst/>
                          <a:latin typeface="Verdana"/>
                        </a:rPr>
                        <a:t>165.0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8134838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7176" y="630535"/>
            <a:ext cx="4427715" cy="461665"/>
          </a:xfrm>
          <a:prstGeom prst="rect">
            <a:avLst/>
          </a:prstGeom>
          <a:noFill/>
        </p:spPr>
        <p:txBody>
          <a:bodyPr wrap="none" rtlCol="0">
            <a:spAutoFit/>
          </a:bodyPr>
          <a:lstStyle/>
          <a:p>
            <a:r>
              <a:rPr lang="en-US" dirty="0" smtClean="0"/>
              <a:t>Here is a population projection:</a:t>
            </a:r>
            <a:endParaRPr lang="en-US" dirty="0"/>
          </a:p>
        </p:txBody>
      </p:sp>
      <p:sp>
        <p:nvSpPr>
          <p:cNvPr id="4" name="TextBox 3"/>
          <p:cNvSpPr txBox="1"/>
          <p:nvPr/>
        </p:nvSpPr>
        <p:spPr>
          <a:xfrm>
            <a:off x="837476" y="3733800"/>
            <a:ext cx="7849324" cy="461665"/>
          </a:xfrm>
          <a:prstGeom prst="rect">
            <a:avLst/>
          </a:prstGeom>
          <a:noFill/>
        </p:spPr>
        <p:txBody>
          <a:bodyPr wrap="none" rtlCol="0">
            <a:spAutoFit/>
          </a:bodyPr>
          <a:lstStyle/>
          <a:p>
            <a:r>
              <a:rPr lang="en-US" dirty="0" smtClean="0"/>
              <a:t>What is the life table?  Do we expect population growth?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0809509"/>
              </p:ext>
            </p:extLst>
          </p:nvPr>
        </p:nvGraphicFramePr>
        <p:xfrm>
          <a:off x="2209800" y="4267200"/>
          <a:ext cx="4876800" cy="2225040"/>
        </p:xfrm>
        <a:graphic>
          <a:graphicData uri="http://schemas.openxmlformats.org/drawingml/2006/table">
            <a:tbl>
              <a:tblPr firstRow="1" bandRow="1">
                <a:tableStyleId>{5C22544A-7EE6-4342-B048-85BDC9FD1C3A}</a:tableStyleId>
              </a:tblPr>
              <a:tblGrid>
                <a:gridCol w="1219200"/>
                <a:gridCol w="1219200"/>
                <a:gridCol w="1219200"/>
                <a:gridCol w="1219200"/>
              </a:tblGrid>
              <a:tr h="370840">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lx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err="1" smtClean="0">
                          <a:solidFill>
                            <a:schemeClr val="tx1"/>
                          </a:solidFill>
                        </a:rPr>
                        <a:t>lxmx</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1.0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0.5</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0.4</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0.1</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5</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0.5</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solidFill>
                            <a:schemeClr val="tx1"/>
                          </a:solidFill>
                        </a:rPr>
                        <a:t>4</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4724400" y="914400"/>
            <a:ext cx="608209" cy="369332"/>
          </a:xfrm>
          <a:prstGeom prst="rect">
            <a:avLst/>
          </a:prstGeom>
          <a:noFill/>
        </p:spPr>
        <p:txBody>
          <a:bodyPr wrap="none" rtlCol="0">
            <a:spAutoFit/>
          </a:bodyPr>
          <a:lstStyle/>
          <a:p>
            <a:r>
              <a:rPr lang="en-US" sz="1800" dirty="0" smtClean="0"/>
              <a:t>Age</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680849259"/>
              </p:ext>
            </p:extLst>
          </p:nvPr>
        </p:nvGraphicFramePr>
        <p:xfrm>
          <a:off x="1219200" y="914400"/>
          <a:ext cx="6629406" cy="2590801"/>
        </p:xfrm>
        <a:graphic>
          <a:graphicData uri="http://schemas.openxmlformats.org/drawingml/2006/table">
            <a:tbl>
              <a:tblPr/>
              <a:tblGrid>
                <a:gridCol w="947058"/>
                <a:gridCol w="947058"/>
                <a:gridCol w="947058"/>
                <a:gridCol w="947058"/>
                <a:gridCol w="947058"/>
                <a:gridCol w="947058"/>
                <a:gridCol w="947058"/>
              </a:tblGrid>
              <a:tr h="469583">
                <a:tc>
                  <a:txBody>
                    <a:bodyPr/>
                    <a:lstStyle/>
                    <a:p>
                      <a:pPr algn="ctr" fontAlgn="b"/>
                      <a:r>
                        <a:rPr lang="en-US" sz="1800" b="1" i="0" u="none" strike="noStrike">
                          <a:effectLst/>
                          <a:latin typeface="Verdana"/>
                        </a:rPr>
                        <a:t>time</a:t>
                      </a:r>
                    </a:p>
                  </a:txBody>
                  <a:tcPr marL="12700" marR="12700" marT="12700" marB="0" anchor="b">
                    <a:lnL>
                      <a:noFill/>
                    </a:lnL>
                    <a:lnR>
                      <a:noFill/>
                    </a:lnR>
                    <a:lnT>
                      <a:noFill/>
                    </a:lnT>
                    <a:lnB>
                      <a:noFill/>
                    </a:lnB>
                  </a:tcPr>
                </a:tc>
                <a:tc>
                  <a:txBody>
                    <a:bodyPr/>
                    <a:lstStyle/>
                    <a:p>
                      <a:pPr algn="ctr" fontAlgn="b"/>
                      <a:r>
                        <a:rPr lang="en-US" sz="1800" b="1" i="0" u="none" strike="noStrike" dirty="0" smtClean="0">
                          <a:effectLst/>
                          <a:latin typeface="Verdana"/>
                        </a:rPr>
                        <a:t>0-0.99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1-1.99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2-2.99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3-3.99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effectLst/>
                          <a:latin typeface="Verdana"/>
                        </a:rPr>
                        <a:t>4-4.99</a:t>
                      </a:r>
                      <a:endParaRPr lang="en-US" sz="1800" b="1" i="0" u="none" strike="noStrike" dirty="0">
                        <a:effectLst/>
                        <a:latin typeface="Verdan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effectLst/>
                          <a:latin typeface="Verdana"/>
                        </a:rPr>
                        <a:t>total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469583">
                <a:tc>
                  <a:txBody>
                    <a:bodyPr/>
                    <a:lstStyle/>
                    <a:p>
                      <a:pPr algn="ctr" fontAlgn="b"/>
                      <a:r>
                        <a:rPr lang="en-US" sz="1800" b="1" i="0" u="none" strike="noStrike">
                          <a:effectLst/>
                          <a:latin typeface="Verdana"/>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dirty="0">
                          <a:effectLst/>
                          <a:latin typeface="Verdana"/>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effectLst/>
                          <a:latin typeface="Verdana"/>
                        </a:rPr>
                        <a:t>200.00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effectLst/>
                          <a:latin typeface="Verdana"/>
                        </a:rPr>
                        <a:t>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250.00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350.0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0545">
                <a:tc>
                  <a:txBody>
                    <a:bodyPr/>
                    <a:lstStyle/>
                    <a:p>
                      <a:pPr algn="ctr" fontAlgn="b"/>
                      <a:r>
                        <a:rPr lang="en-US" sz="1800" b="1" i="0" u="none" strike="noStrike">
                          <a:effectLst/>
                          <a:latin typeface="Verdana"/>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125.00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40.00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a:effectLst/>
                          <a:latin typeface="Verdana"/>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effectLst/>
                          <a:latin typeface="Verdana"/>
                        </a:rPr>
                        <a:t>165.0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42066484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973138"/>
            <a:ext cx="784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smtClean="0"/>
              <a:t>II</a:t>
            </a:r>
            <a:r>
              <a:rPr lang="en-US" sz="2000" dirty="0"/>
              <a:t>.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solidFill>
                  <a:srgbClr val="000000"/>
                </a:solidFill>
              </a:rPr>
              <a:t>			c.	population growth</a:t>
            </a:r>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4)  	</a:t>
            </a:r>
            <a:r>
              <a:rPr lang="en-US" sz="2000" dirty="0" err="1"/>
              <a:t>l</a:t>
            </a:r>
            <a:r>
              <a:rPr lang="en-US" sz="2000" baseline="-25000" dirty="0" err="1"/>
              <a:t>x</a:t>
            </a:r>
            <a:r>
              <a:rPr lang="en-US" sz="2000" dirty="0" err="1"/>
              <a:t>m</a:t>
            </a:r>
            <a:r>
              <a:rPr lang="en-US" sz="2000" baseline="-25000" dirty="0" err="1"/>
              <a:t>x</a:t>
            </a:r>
            <a:endParaRPr lang="en-US" sz="2000" baseline="-25000" dirty="0"/>
          </a:p>
          <a:p>
            <a:pPr>
              <a:tabLst>
                <a:tab pos="454025" algn="l"/>
                <a:tab pos="920750" algn="l"/>
                <a:tab pos="1373188" algn="l"/>
                <a:tab pos="1882775" algn="l"/>
                <a:tab pos="2454275" algn="l"/>
              </a:tabLst>
            </a:pPr>
            <a:r>
              <a:rPr lang="en-US" sz="2000" dirty="0">
                <a:solidFill>
                  <a:srgbClr val="FF0000"/>
                </a:solidFill>
              </a:rPr>
              <a:t>		</a:t>
            </a:r>
            <a:r>
              <a:rPr lang="en-US" sz="2000" dirty="0">
                <a:solidFill>
                  <a:srgbClr val="000000"/>
                </a:solidFill>
              </a:rPr>
              <a:t>		5)	R</a:t>
            </a:r>
            <a:r>
              <a:rPr lang="en-US" sz="2000" baseline="-25000" dirty="0">
                <a:solidFill>
                  <a:srgbClr val="000000"/>
                </a:solidFill>
              </a:rPr>
              <a:t>0</a:t>
            </a:r>
            <a:r>
              <a:rPr lang="en-US" sz="2000" dirty="0">
                <a:solidFill>
                  <a:srgbClr val="000000"/>
                </a:solidFill>
              </a:rPr>
              <a:t> and G</a:t>
            </a:r>
            <a:endParaRPr lang="en-US" sz="2000" dirty="0"/>
          </a:p>
          <a:p>
            <a:pPr>
              <a:buFont typeface="Times" charset="0"/>
              <a:buNone/>
              <a:tabLst>
                <a:tab pos="454025" algn="l"/>
                <a:tab pos="920750" algn="l"/>
                <a:tab pos="1373188" algn="l"/>
                <a:tab pos="1882775" algn="l"/>
                <a:tab pos="2454275" algn="l"/>
              </a:tabLst>
            </a:pPr>
            <a:r>
              <a:rPr lang="en-US" sz="2000" dirty="0">
                <a:solidFill>
                  <a:srgbClr val="FF0000"/>
                </a:solidFill>
              </a:rPr>
              <a:t>			e.	projecting population growth from life tables</a:t>
            </a:r>
          </a:p>
        </p:txBody>
      </p:sp>
      <p:pic>
        <p:nvPicPr>
          <p:cNvPr id="225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5974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50003196"/>
              </p:ext>
            </p:extLst>
          </p:nvPr>
        </p:nvGraphicFramePr>
        <p:xfrm>
          <a:off x="838200" y="3048000"/>
          <a:ext cx="7467600" cy="2433636"/>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tblGrid>
              <a:tr h="579196">
                <a:tc>
                  <a:txBody>
                    <a:bodyPr/>
                    <a:lstStyle/>
                    <a:p>
                      <a:pPr algn="ctr"/>
                      <a:r>
                        <a:rPr lang="en-US" sz="1600" dirty="0" smtClean="0">
                          <a:solidFill>
                            <a:srgbClr val="595959"/>
                          </a:solidFill>
                        </a:rPr>
                        <a:t>Time/age</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First</a:t>
                      </a:r>
                      <a:r>
                        <a:rPr lang="en-US" sz="1600" baseline="0" dirty="0" smtClean="0">
                          <a:solidFill>
                            <a:srgbClr val="595959"/>
                          </a:solidFill>
                        </a:rPr>
                        <a:t>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Secon</a:t>
                      </a:r>
                      <a:r>
                        <a:rPr lang="en-US" sz="1600" baseline="0" dirty="0" smtClean="0">
                          <a:solidFill>
                            <a:srgbClr val="595959"/>
                          </a:solidFill>
                        </a:rPr>
                        <a:t>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Third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Fourth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Fifth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595959"/>
                          </a:solidFill>
                        </a:rPr>
                        <a:t>Six month</a:t>
                      </a:r>
                      <a:endParaRPr lang="en-US" sz="1600" dirty="0">
                        <a:solidFill>
                          <a:srgbClr val="595959"/>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Aug.</a:t>
                      </a: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100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0</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Sept.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80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Oct</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Nov.</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88">
                <a:tc>
                  <a:txBody>
                    <a:bodyPr/>
                    <a:lstStyle/>
                    <a:p>
                      <a:r>
                        <a:rPr lang="en-US" sz="1800" dirty="0" smtClean="0"/>
                        <a:t>Dec.</a:t>
                      </a:r>
                      <a:endParaRPr lang="en-US" sz="1800" dirty="0"/>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20</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rPr>
                        <a:t>25</a:t>
                      </a:r>
                      <a:endParaRPr lang="en-US" sz="1800" dirty="0">
                        <a:solidFill>
                          <a:srgbClr val="FF0000"/>
                        </a:solidFill>
                      </a:endParaRPr>
                    </a:p>
                  </a:txBody>
                  <a:tcPr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96986771"/>
              </p:ext>
            </p:extLst>
          </p:nvPr>
        </p:nvGraphicFramePr>
        <p:xfrm>
          <a:off x="1066800" y="304800"/>
          <a:ext cx="4724399" cy="2595565"/>
        </p:xfrm>
        <a:graphic>
          <a:graphicData uri="http://schemas.openxmlformats.org/drawingml/2006/table">
            <a:tbl>
              <a:tblPr firstRow="1" bandRow="1">
                <a:tableStyleId>{5C22544A-7EE6-4342-B048-85BDC9FD1C3A}</a:tableStyleId>
              </a:tblPr>
              <a:tblGrid>
                <a:gridCol w="990600"/>
                <a:gridCol w="370667"/>
                <a:gridCol w="800746"/>
                <a:gridCol w="800746"/>
                <a:gridCol w="880820"/>
                <a:gridCol w="880820"/>
              </a:tblGrid>
              <a:tr h="370795">
                <a:tc>
                  <a:txBody>
                    <a:bodyPr/>
                    <a:lstStyle/>
                    <a:p>
                      <a:pPr algn="ctr"/>
                      <a:r>
                        <a:rPr lang="en-US" sz="1600" dirty="0" smtClean="0">
                          <a:solidFill>
                            <a:schemeClr val="tx1">
                              <a:lumMod val="65000"/>
                              <a:lumOff val="35000"/>
                            </a:schemeClr>
                          </a:solidFill>
                        </a:rPr>
                        <a:t>Month</a:t>
                      </a:r>
                      <a:endParaRPr lang="en-US" sz="16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X</a:t>
                      </a:r>
                      <a:endParaRPr lang="en-US" sz="18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p</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dirty="0" smtClean="0">
                          <a:solidFill>
                            <a:schemeClr val="tx1">
                              <a:lumMod val="65000"/>
                              <a:lumOff val="35000"/>
                            </a:schemeClr>
                          </a:solidFill>
                        </a:rPr>
                        <a:t>l</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smtClean="0">
                          <a:solidFill>
                            <a:schemeClr val="tx1">
                              <a:lumMod val="65000"/>
                              <a:lumOff val="35000"/>
                            </a:schemeClr>
                          </a:solidFill>
                        </a:rPr>
                        <a:t>m</a:t>
                      </a:r>
                      <a:r>
                        <a:rPr lang="en-US" sz="1800" baseline="-25000" dirty="0"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c>
                  <a:txBody>
                    <a:bodyPr/>
                    <a:lstStyle/>
                    <a:p>
                      <a:pPr algn="ctr"/>
                      <a:r>
                        <a:rPr lang="en-US" sz="1800" baseline="0" dirty="0" err="1" smtClean="0">
                          <a:solidFill>
                            <a:schemeClr val="tx1">
                              <a:lumMod val="65000"/>
                              <a:lumOff val="35000"/>
                            </a:schemeClr>
                          </a:solidFill>
                        </a:rPr>
                        <a:t>l</a:t>
                      </a:r>
                      <a:r>
                        <a:rPr lang="en-US" sz="1800" baseline="-25000" dirty="0" err="1" smtClean="0">
                          <a:solidFill>
                            <a:schemeClr val="tx1">
                              <a:lumMod val="65000"/>
                              <a:lumOff val="35000"/>
                            </a:schemeClr>
                          </a:solidFill>
                        </a:rPr>
                        <a:t>x</a:t>
                      </a:r>
                      <a:r>
                        <a:rPr lang="en-US" sz="1800" baseline="0" dirty="0" err="1" smtClean="0">
                          <a:solidFill>
                            <a:schemeClr val="tx1">
                              <a:lumMod val="65000"/>
                              <a:lumOff val="35000"/>
                            </a:schemeClr>
                          </a:solidFill>
                        </a:rPr>
                        <a:t>m</a:t>
                      </a:r>
                      <a:r>
                        <a:rPr lang="en-US" sz="1800" baseline="-25000" dirty="0" err="1" smtClean="0">
                          <a:solidFill>
                            <a:schemeClr val="tx1">
                              <a:lumMod val="65000"/>
                              <a:lumOff val="35000"/>
                            </a:schemeClr>
                          </a:solidFill>
                        </a:rPr>
                        <a:t>x</a:t>
                      </a:r>
                      <a:endParaRPr lang="en-US" sz="1800" baseline="-25000" dirty="0">
                        <a:solidFill>
                          <a:schemeClr val="tx1">
                            <a:lumMod val="65000"/>
                            <a:lumOff val="35000"/>
                          </a:schemeClr>
                        </a:solidFill>
                      </a:endParaRPr>
                    </a:p>
                  </a:txBody>
                  <a:tcPr marT="45714" marB="45714"/>
                </a:tc>
              </a:tr>
              <a:tr h="370795">
                <a:tc>
                  <a:txBody>
                    <a:bodyPr/>
                    <a:lstStyle/>
                    <a:p>
                      <a:pPr algn="ctr"/>
                      <a:r>
                        <a:rPr lang="en-US" sz="1800" dirty="0" smtClean="0"/>
                        <a:t>March</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Apr</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0.25</a:t>
                      </a:r>
                      <a:endParaRPr lang="en-US" sz="1800" dirty="0"/>
                    </a:p>
                  </a:txBody>
                  <a:tcPr marT="45714" marB="45714"/>
                </a:tc>
                <a:tc>
                  <a:txBody>
                    <a:bodyPr/>
                    <a:lstStyle/>
                    <a:p>
                      <a:pPr algn="ctr"/>
                      <a:r>
                        <a:rPr lang="en-US" sz="1800" dirty="0" smtClean="0"/>
                        <a:t>0.8</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May</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June</a:t>
                      </a:r>
                      <a:endParaRPr lang="en-US" sz="1800" dirty="0"/>
                    </a:p>
                  </a:txBody>
                  <a:tcPr marT="45714" marB="45714"/>
                </a:tc>
                <a:tc>
                  <a:txBody>
                    <a:bodyPr/>
                    <a:lstStyle/>
                    <a:p>
                      <a:pPr algn="ctr"/>
                      <a:r>
                        <a:rPr lang="en-US" sz="1800" dirty="0" smtClean="0"/>
                        <a:t>3</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ctr"/>
                      <a:r>
                        <a:rPr lang="en-US" sz="1800" dirty="0" smtClean="0"/>
                        <a:t>0</a:t>
                      </a:r>
                      <a:endParaRPr lang="en-US" sz="1800" dirty="0"/>
                    </a:p>
                  </a:txBody>
                  <a:tcPr marT="45714" marB="45714"/>
                </a:tc>
              </a:tr>
              <a:tr h="370795">
                <a:tc>
                  <a:txBody>
                    <a:bodyPr/>
                    <a:lstStyle/>
                    <a:p>
                      <a:pPr algn="ctr"/>
                      <a:r>
                        <a:rPr lang="en-US" sz="1800" dirty="0" smtClean="0"/>
                        <a:t>July</a:t>
                      </a:r>
                      <a:endParaRPr lang="en-US" sz="1800" dirty="0"/>
                    </a:p>
                  </a:txBody>
                  <a:tcPr marT="45714" marB="45714"/>
                </a:tc>
                <a:tc>
                  <a:txBody>
                    <a:bodyPr/>
                    <a:lstStyle/>
                    <a:p>
                      <a:pPr algn="ctr"/>
                      <a:r>
                        <a:rPr lang="en-US" sz="1800" dirty="0" smtClean="0"/>
                        <a:t>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r h="370795">
                <a:tc>
                  <a:txBody>
                    <a:bodyPr/>
                    <a:lstStyle/>
                    <a:p>
                      <a:pPr algn="ctr"/>
                      <a:r>
                        <a:rPr lang="en-US" sz="1800" dirty="0" smtClean="0"/>
                        <a:t>Aug</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0.2</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ctr"/>
                      <a:r>
                        <a:rPr lang="en-US" sz="1800" dirty="0" smtClean="0"/>
                        <a:t>0.2</a:t>
                      </a:r>
                      <a:endParaRPr lang="en-US" sz="1800" dirty="0"/>
                    </a:p>
                  </a:txBody>
                  <a:tcPr marT="45714" marB="45714"/>
                </a:tc>
              </a:tr>
            </a:tbl>
          </a:graphicData>
        </a:graphic>
      </p:graphicFrame>
      <p:sp>
        <p:nvSpPr>
          <p:cNvPr id="2" name="TextBox 1"/>
          <p:cNvSpPr txBox="1"/>
          <p:nvPr/>
        </p:nvSpPr>
        <p:spPr>
          <a:xfrm>
            <a:off x="5943600" y="1447800"/>
            <a:ext cx="3062941" cy="830997"/>
          </a:xfrm>
          <a:prstGeom prst="rect">
            <a:avLst/>
          </a:prstGeom>
          <a:noFill/>
          <a:ln>
            <a:solidFill>
              <a:schemeClr val="tx1"/>
            </a:solidFill>
          </a:ln>
        </p:spPr>
        <p:txBody>
          <a:bodyPr wrap="square" rtlCol="0">
            <a:spAutoFit/>
          </a:bodyPr>
          <a:lstStyle/>
          <a:p>
            <a:r>
              <a:rPr lang="en-US" dirty="0" smtClean="0"/>
              <a:t>Population projection from a life table</a:t>
            </a:r>
            <a:endParaRPr lang="en-US" dirty="0"/>
          </a:p>
        </p:txBody>
      </p:sp>
      <p:sp>
        <p:nvSpPr>
          <p:cNvPr id="3" name="TextBox 2"/>
          <p:cNvSpPr txBox="1"/>
          <p:nvPr/>
        </p:nvSpPr>
        <p:spPr>
          <a:xfrm>
            <a:off x="448235" y="5562600"/>
            <a:ext cx="8314765" cy="1200328"/>
          </a:xfrm>
          <a:prstGeom prst="rect">
            <a:avLst/>
          </a:prstGeom>
          <a:noFill/>
        </p:spPr>
        <p:txBody>
          <a:bodyPr wrap="square" rtlCol="0">
            <a:spAutoFit/>
          </a:bodyPr>
          <a:lstStyle/>
          <a:p>
            <a:r>
              <a:rPr lang="en-US" dirty="0"/>
              <a:t> Right now, we are taking columns of m’s and L’s from the life-table and multiplying them by rows of N’s in projection matrix, yes?  </a:t>
            </a:r>
            <a:r>
              <a:rPr lang="en-US" dirty="0" smtClean="0"/>
              <a:t>We are just multiplying </a:t>
            </a:r>
            <a:r>
              <a:rPr lang="en-US" u="sng" dirty="0" smtClean="0"/>
              <a:t>vectors</a:t>
            </a:r>
            <a:r>
              <a:rPr lang="en-US" dirty="0" smtClean="0"/>
              <a:t>.</a:t>
            </a:r>
            <a:endParaRPr lang="en-US" dirty="0"/>
          </a:p>
        </p:txBody>
      </p:sp>
    </p:spTree>
    <p:extLst>
      <p:ext uri="{BB962C8B-B14F-4D97-AF65-F5344CB8AC3E}">
        <p14:creationId xmlns:p14="http://schemas.microsoft.com/office/powerpoint/2010/main" val="30493461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Box 4"/>
          <p:cNvSpPr txBox="1">
            <a:spLocks noChangeArrowheads="1"/>
          </p:cNvSpPr>
          <p:nvPr/>
        </p:nvSpPr>
        <p:spPr bwMode="auto">
          <a:xfrm>
            <a:off x="762000" y="838200"/>
            <a:ext cx="7594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 question addressed in this paper is whether or not density affects these fish and, if so, how?</a:t>
            </a:r>
          </a:p>
          <a:p>
            <a:endParaRPr lang="en-US" sz="2000"/>
          </a:p>
          <a:p>
            <a:r>
              <a:rPr lang="en-US" sz="2000"/>
              <a:t>It is really addressing whether or not this fish species has density-dependent growth or not.  It has been proposed that, for many marine species, local density is determined by the number of larvae that arrive at different sites, rather than local effects of density.  This idea is called </a:t>
            </a:r>
            <a:r>
              <a:rPr lang="en-US" sz="2000" u="sng">
                <a:solidFill>
                  <a:srgbClr val="FF0000"/>
                </a:solidFill>
              </a:rPr>
              <a:t>supply-side</a:t>
            </a:r>
            <a:r>
              <a:rPr lang="en-US" sz="2000"/>
              <a:t> population dynamics.</a:t>
            </a:r>
          </a:p>
        </p:txBody>
      </p:sp>
      <p:pic>
        <p:nvPicPr>
          <p:cNvPr id="3277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06800"/>
            <a:ext cx="606266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7"/>
          <p:cNvSpPr txBox="1">
            <a:spLocks noChangeArrowheads="1"/>
          </p:cNvSpPr>
          <p:nvPr/>
        </p:nvSpPr>
        <p:spPr bwMode="auto">
          <a:xfrm>
            <a:off x="2571750" y="35052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Supply-side</a:t>
            </a:r>
          </a:p>
        </p:txBody>
      </p:sp>
      <p:sp>
        <p:nvSpPr>
          <p:cNvPr id="32773" name="TextBox 8"/>
          <p:cNvSpPr txBox="1">
            <a:spLocks noChangeArrowheads="1"/>
          </p:cNvSpPr>
          <p:nvPr/>
        </p:nvSpPr>
        <p:spPr bwMode="auto">
          <a:xfrm>
            <a:off x="5268913" y="3505200"/>
            <a:ext cx="212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Density-dependent</a:t>
            </a:r>
          </a:p>
        </p:txBody>
      </p:sp>
      <p:sp>
        <p:nvSpPr>
          <p:cNvPr id="2" name="Oval 1"/>
          <p:cNvSpPr/>
          <p:nvPr/>
        </p:nvSpPr>
        <p:spPr bwMode="auto">
          <a:xfrm>
            <a:off x="3048000" y="4343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8" name="Oval 7"/>
          <p:cNvSpPr/>
          <p:nvPr/>
        </p:nvSpPr>
        <p:spPr bwMode="auto">
          <a:xfrm>
            <a:off x="3200400" y="5105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9" name="Oval 8"/>
          <p:cNvSpPr/>
          <p:nvPr/>
        </p:nvSpPr>
        <p:spPr bwMode="auto">
          <a:xfrm>
            <a:off x="2590800" y="4724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10" name="Oval 9"/>
          <p:cNvSpPr/>
          <p:nvPr/>
        </p:nvSpPr>
        <p:spPr bwMode="auto">
          <a:xfrm>
            <a:off x="3657600" y="4648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11" name="Oval 10"/>
          <p:cNvSpPr/>
          <p:nvPr/>
        </p:nvSpPr>
        <p:spPr bwMode="auto">
          <a:xfrm>
            <a:off x="3886200" y="5105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12" name="Oval 11"/>
          <p:cNvSpPr/>
          <p:nvPr/>
        </p:nvSpPr>
        <p:spPr bwMode="auto">
          <a:xfrm>
            <a:off x="3810000" y="4343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13" name="Oval 12"/>
          <p:cNvSpPr/>
          <p:nvPr/>
        </p:nvSpPr>
        <p:spPr bwMode="auto">
          <a:xfrm>
            <a:off x="3352800" y="4724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14" name="Oval 13"/>
          <p:cNvSpPr/>
          <p:nvPr/>
        </p:nvSpPr>
        <p:spPr bwMode="auto">
          <a:xfrm>
            <a:off x="2667000" y="5105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3" name="Oval 22"/>
          <p:cNvSpPr/>
          <p:nvPr/>
        </p:nvSpPr>
        <p:spPr bwMode="auto">
          <a:xfrm>
            <a:off x="5638800" y="40386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4" name="Oval 23"/>
          <p:cNvSpPr/>
          <p:nvPr/>
        </p:nvSpPr>
        <p:spPr bwMode="auto">
          <a:xfrm>
            <a:off x="5867400" y="4648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5" name="Oval 24"/>
          <p:cNvSpPr/>
          <p:nvPr/>
        </p:nvSpPr>
        <p:spPr bwMode="auto">
          <a:xfrm>
            <a:off x="6096000" y="48768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6" name="Oval 25"/>
          <p:cNvSpPr/>
          <p:nvPr/>
        </p:nvSpPr>
        <p:spPr bwMode="auto">
          <a:xfrm>
            <a:off x="6019800" y="4572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7" name="Oval 26"/>
          <p:cNvSpPr/>
          <p:nvPr/>
        </p:nvSpPr>
        <p:spPr bwMode="auto">
          <a:xfrm>
            <a:off x="6477000" y="48006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8" name="Oval 27"/>
          <p:cNvSpPr/>
          <p:nvPr/>
        </p:nvSpPr>
        <p:spPr bwMode="auto">
          <a:xfrm>
            <a:off x="5562600" y="4267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29" name="Oval 28"/>
          <p:cNvSpPr/>
          <p:nvPr/>
        </p:nvSpPr>
        <p:spPr bwMode="auto">
          <a:xfrm>
            <a:off x="6477000" y="5410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
        <p:nvSpPr>
          <p:cNvPr id="30" name="Oval 29"/>
          <p:cNvSpPr/>
          <p:nvPr/>
        </p:nvSpPr>
        <p:spPr bwMode="auto">
          <a:xfrm>
            <a:off x="6705600" y="5486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2" charset="0"/>
            </a:endParaRPr>
          </a:p>
        </p:txBody>
      </p:sp>
    </p:spTree>
    <p:extLst>
      <p:ext uri="{BB962C8B-B14F-4D97-AF65-F5344CB8AC3E}">
        <p14:creationId xmlns:p14="http://schemas.microsoft.com/office/powerpoint/2010/main" val="2455290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973138"/>
            <a:ext cx="784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sz="2000" dirty="0"/>
              <a:t>II.	Tools for Ecology</a:t>
            </a:r>
          </a:p>
          <a:p>
            <a:pPr>
              <a:tabLst>
                <a:tab pos="454025" algn="l"/>
                <a:tab pos="920750" algn="l"/>
                <a:tab pos="1373188" algn="l"/>
              </a:tabLst>
            </a:pPr>
            <a:endParaRPr lang="en-US" sz="2000" dirty="0"/>
          </a:p>
          <a:p>
            <a:pPr>
              <a:tabLst>
                <a:tab pos="454025" algn="l"/>
                <a:tab pos="920750" algn="l"/>
                <a:tab pos="1373188" algn="l"/>
              </a:tabLst>
            </a:pPr>
            <a:r>
              <a:rPr lang="en-US" sz="2000" dirty="0"/>
              <a:t>There is an “easier” (well, mathematically simpler) way to do population </a:t>
            </a:r>
            <a:r>
              <a:rPr lang="en-US" sz="2000" dirty="0" smtClean="0"/>
              <a:t>projections is using matrices. </a:t>
            </a:r>
          </a:p>
          <a:p>
            <a:pPr>
              <a:tabLst>
                <a:tab pos="454025" algn="l"/>
                <a:tab pos="920750" algn="l"/>
                <a:tab pos="1373188" algn="l"/>
              </a:tabLst>
            </a:pPr>
            <a:endParaRPr lang="en-US" sz="2000" dirty="0"/>
          </a:p>
          <a:p>
            <a:pPr>
              <a:tabLst>
                <a:tab pos="454025" algn="l"/>
                <a:tab pos="920750" algn="l"/>
                <a:tab pos="1373188" algn="l"/>
              </a:tabLst>
            </a:pPr>
            <a:r>
              <a:rPr lang="en-US" sz="2000" dirty="0" smtClean="0"/>
              <a:t>The </a:t>
            </a:r>
            <a:r>
              <a:rPr lang="en-US" sz="2000" dirty="0"/>
              <a:t>rows and columns are just </a:t>
            </a:r>
            <a:r>
              <a:rPr lang="en-US" sz="2000" dirty="0" smtClean="0"/>
              <a:t>vectors.  A </a:t>
            </a:r>
            <a:r>
              <a:rPr lang="en-US" sz="2000" dirty="0">
                <a:solidFill>
                  <a:srgbClr val="FF0000"/>
                </a:solidFill>
              </a:rPr>
              <a:t>vector</a:t>
            </a:r>
            <a:r>
              <a:rPr lang="en-US" sz="2000" dirty="0"/>
              <a:t> is just a 1 x n arrangement of values.  For example, we can construct a </a:t>
            </a:r>
            <a:r>
              <a:rPr lang="en-US" sz="2000" dirty="0">
                <a:solidFill>
                  <a:srgbClr val="FF0000"/>
                </a:solidFill>
              </a:rPr>
              <a:t>population vector</a:t>
            </a:r>
            <a:r>
              <a:rPr lang="en-US" sz="2000" dirty="0"/>
              <a:t>:  </a:t>
            </a:r>
          </a:p>
        </p:txBody>
      </p:sp>
      <p:pic>
        <p:nvPicPr>
          <p:cNvPr id="22530"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1" name="Object 2"/>
          <p:cNvGraphicFramePr>
            <a:graphicFrameLocks noChangeAspect="1"/>
          </p:cNvGraphicFramePr>
          <p:nvPr/>
        </p:nvGraphicFramePr>
        <p:xfrm>
          <a:off x="1589088" y="4038600"/>
          <a:ext cx="2479675" cy="2197100"/>
        </p:xfrm>
        <a:graphic>
          <a:graphicData uri="http://schemas.openxmlformats.org/presentationml/2006/ole">
            <mc:AlternateContent xmlns:mc="http://schemas.openxmlformats.org/markup-compatibility/2006">
              <mc:Choice xmlns:v="urn:schemas-microsoft-com:vml" Requires="v">
                <p:oleObj spid="_x0000_s1034" name="Equation" r:id="rId5" imgW="1003300" imgH="889000" progId="Equation.3">
                  <p:embed/>
                </p:oleObj>
              </mc:Choice>
              <mc:Fallback>
                <p:oleObj name="Equation" r:id="rId5" imgW="10033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088" y="4038600"/>
                        <a:ext cx="247967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2" name="Rectangle 5"/>
          <p:cNvSpPr>
            <a:spLocks noChangeArrowheads="1"/>
          </p:cNvSpPr>
          <p:nvPr/>
        </p:nvSpPr>
        <p:spPr bwMode="auto">
          <a:xfrm>
            <a:off x="4648200" y="4114800"/>
            <a:ext cx="3546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 . . that can be used to represent the current abundances for a population by age class.  </a:t>
            </a:r>
            <a:r>
              <a:rPr lang="en-US" sz="2000" u="sng" dirty="0"/>
              <a:t>This is just like the first row of a projection matrix.</a:t>
            </a:r>
          </a:p>
        </p:txBody>
      </p:sp>
    </p:spTree>
    <p:extLst>
      <p:ext uri="{BB962C8B-B14F-4D97-AF65-F5344CB8AC3E}">
        <p14:creationId xmlns:p14="http://schemas.microsoft.com/office/powerpoint/2010/main" val="21687451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973138"/>
            <a:ext cx="7391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Lst>
            </a:pPr>
            <a:r>
              <a:rPr lang="en-US" dirty="0"/>
              <a:t>II.	Tools for Ecology</a:t>
            </a:r>
          </a:p>
          <a:p>
            <a:pPr>
              <a:tabLst>
                <a:tab pos="454025" algn="l"/>
                <a:tab pos="920750" algn="l"/>
                <a:tab pos="1373188" algn="l"/>
              </a:tabLst>
            </a:pPr>
            <a:r>
              <a:rPr lang="en-US" dirty="0"/>
              <a:t>		f.	Age (Leslie) and Stage Transition Matrices</a:t>
            </a:r>
          </a:p>
          <a:p>
            <a:pPr>
              <a:tabLst>
                <a:tab pos="454025" algn="l"/>
                <a:tab pos="920750" algn="l"/>
                <a:tab pos="1373188" algn="l"/>
              </a:tabLst>
            </a:pPr>
            <a:r>
              <a:rPr lang="en-US" dirty="0"/>
              <a:t>			</a:t>
            </a:r>
          </a:p>
          <a:p>
            <a:pPr>
              <a:tabLst>
                <a:tab pos="454025" algn="l"/>
                <a:tab pos="920750" algn="l"/>
                <a:tab pos="1373188" algn="l"/>
              </a:tabLst>
            </a:pPr>
            <a:r>
              <a:rPr lang="en-US" sz="2000" dirty="0"/>
              <a:t>A matrix is an n x m arrangement.  For our use, we will use square matrices (n x n) that contain the probabilities of going from one age class to the next.  This is called a </a:t>
            </a:r>
            <a:r>
              <a:rPr lang="ja-JP" altLang="en-US" sz="2000" dirty="0"/>
              <a:t>“</a:t>
            </a:r>
            <a:r>
              <a:rPr lang="en-US" altLang="ja-JP" sz="2000" dirty="0"/>
              <a:t>Leslie</a:t>
            </a:r>
            <a:r>
              <a:rPr lang="ja-JP" altLang="en-US" sz="2000" dirty="0"/>
              <a:t>”</a:t>
            </a:r>
            <a:r>
              <a:rPr lang="en-US" altLang="ja-JP" sz="2000" dirty="0"/>
              <a:t> matrix, after P. H. Leslie, or an </a:t>
            </a:r>
            <a:r>
              <a:rPr lang="ja-JP" altLang="en-US" sz="2000" dirty="0">
                <a:solidFill>
                  <a:srgbClr val="FF0000"/>
                </a:solidFill>
              </a:rPr>
              <a:t>“</a:t>
            </a:r>
            <a:r>
              <a:rPr lang="en-US" altLang="ja-JP" sz="2000" dirty="0">
                <a:solidFill>
                  <a:srgbClr val="FF0000"/>
                </a:solidFill>
              </a:rPr>
              <a:t>age-based transition matrix.</a:t>
            </a:r>
            <a:r>
              <a:rPr lang="ja-JP" altLang="en-US" sz="2000" dirty="0">
                <a:solidFill>
                  <a:srgbClr val="FF0000"/>
                </a:solidFill>
              </a:rPr>
              <a:t>”</a:t>
            </a:r>
            <a:endParaRPr lang="en-US" dirty="0">
              <a:solidFill>
                <a:srgbClr val="FF0000"/>
              </a:solidFill>
            </a:endParaRPr>
          </a:p>
        </p:txBody>
      </p:sp>
      <p:pic>
        <p:nvPicPr>
          <p:cNvPr id="24578"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4724400" y="3489325"/>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where:</a:t>
            </a:r>
          </a:p>
          <a:p>
            <a:endParaRPr lang="en-US" sz="2000" dirty="0"/>
          </a:p>
          <a:p>
            <a:r>
              <a:rPr lang="en-US" sz="2000" dirty="0" err="1">
                <a:solidFill>
                  <a:srgbClr val="FF0000"/>
                </a:solidFill>
              </a:rPr>
              <a:t>P</a:t>
            </a:r>
            <a:r>
              <a:rPr lang="en-US" sz="2000" baseline="-25000" dirty="0" err="1">
                <a:solidFill>
                  <a:srgbClr val="FF0000"/>
                </a:solidFill>
              </a:rPr>
              <a:t>x</a:t>
            </a:r>
            <a:r>
              <a:rPr lang="en-US" sz="2000" dirty="0">
                <a:solidFill>
                  <a:srgbClr val="FF0000"/>
                </a:solidFill>
              </a:rPr>
              <a:t> = probability that an individual of age x will survive to enter the next age group x+1.</a:t>
            </a:r>
          </a:p>
          <a:p>
            <a:endParaRPr lang="en-US" sz="2000" dirty="0">
              <a:solidFill>
                <a:srgbClr val="FF0000"/>
              </a:solidFill>
            </a:endParaRPr>
          </a:p>
          <a:p>
            <a:r>
              <a:rPr lang="en-US" sz="2000" dirty="0" err="1">
                <a:solidFill>
                  <a:srgbClr val="FF0000"/>
                </a:solidFill>
              </a:rPr>
              <a:t>F</a:t>
            </a:r>
            <a:r>
              <a:rPr lang="en-US" sz="2000" baseline="-25000" dirty="0" err="1">
                <a:solidFill>
                  <a:srgbClr val="FF0000"/>
                </a:solidFill>
              </a:rPr>
              <a:t>x</a:t>
            </a:r>
            <a:r>
              <a:rPr lang="en-US" sz="2000" dirty="0">
                <a:solidFill>
                  <a:srgbClr val="FF0000"/>
                </a:solidFill>
              </a:rPr>
              <a:t> = number of female offspring born in one time interval per female age x</a:t>
            </a:r>
          </a:p>
        </p:txBody>
      </p:sp>
      <p:graphicFrame>
        <p:nvGraphicFramePr>
          <p:cNvPr id="24580" name="Object 2"/>
          <p:cNvGraphicFramePr>
            <a:graphicFrameLocks noChangeAspect="1"/>
          </p:cNvGraphicFramePr>
          <p:nvPr/>
        </p:nvGraphicFramePr>
        <p:xfrm>
          <a:off x="717550" y="3543300"/>
          <a:ext cx="3767138" cy="2490788"/>
        </p:xfrm>
        <a:graphic>
          <a:graphicData uri="http://schemas.openxmlformats.org/presentationml/2006/ole">
            <mc:AlternateContent xmlns:mc="http://schemas.openxmlformats.org/markup-compatibility/2006">
              <mc:Choice xmlns:v="urn:schemas-microsoft-com:vml" Requires="v">
                <p:oleObj spid="_x0000_s56330" name="Equation" r:id="rId5" imgW="1574800" imgH="1041400" progId="Equation.3">
                  <p:embed/>
                </p:oleObj>
              </mc:Choice>
              <mc:Fallback>
                <p:oleObj name="Equation" r:id="rId5" imgW="1574800" imgH="1041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3543300"/>
                        <a:ext cx="3767138"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087729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4724400" y="3641725"/>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where:</a:t>
            </a:r>
          </a:p>
          <a:p>
            <a:endParaRPr lang="en-US" sz="2000"/>
          </a:p>
          <a:p>
            <a:r>
              <a:rPr lang="en-US" sz="2000"/>
              <a:t>P</a:t>
            </a:r>
            <a:r>
              <a:rPr lang="en-US" sz="2000" baseline="-25000"/>
              <a:t>x</a:t>
            </a:r>
            <a:r>
              <a:rPr lang="en-US" sz="2000"/>
              <a:t> = probability that an individual of age x will survive to enter the next age group x+1.</a:t>
            </a:r>
          </a:p>
          <a:p>
            <a:endParaRPr lang="en-US" sz="2000"/>
          </a:p>
          <a:p>
            <a:r>
              <a:rPr lang="en-US" sz="2000"/>
              <a:t>F</a:t>
            </a:r>
            <a:r>
              <a:rPr lang="en-US" sz="2000" baseline="-25000"/>
              <a:t>x</a:t>
            </a:r>
            <a:r>
              <a:rPr lang="en-US" sz="2000"/>
              <a:t> = number of female offspring born in one time interval per female age (x = m</a:t>
            </a:r>
            <a:r>
              <a:rPr lang="en-US" sz="2000" baseline="-25000"/>
              <a:t>x</a:t>
            </a:r>
            <a:r>
              <a:rPr lang="en-US" sz="2000"/>
              <a:t>P</a:t>
            </a:r>
            <a:r>
              <a:rPr lang="en-US" sz="2000" baseline="-25000"/>
              <a:t>x</a:t>
            </a:r>
            <a:r>
              <a:rPr lang="en-US" sz="2000"/>
              <a:t>)</a:t>
            </a:r>
            <a:endParaRPr lang="en-US" sz="2000" baseline="-25000"/>
          </a:p>
        </p:txBody>
      </p:sp>
      <p:graphicFrame>
        <p:nvGraphicFramePr>
          <p:cNvPr id="26627" name="Object 2"/>
          <p:cNvGraphicFramePr>
            <a:graphicFrameLocks noChangeAspect="1"/>
          </p:cNvGraphicFramePr>
          <p:nvPr/>
        </p:nvGraphicFramePr>
        <p:xfrm>
          <a:off x="717550" y="3697288"/>
          <a:ext cx="3767138" cy="2489200"/>
        </p:xfrm>
        <a:graphic>
          <a:graphicData uri="http://schemas.openxmlformats.org/presentationml/2006/ole">
            <mc:AlternateContent xmlns:mc="http://schemas.openxmlformats.org/markup-compatibility/2006">
              <mc:Choice xmlns:v="urn:schemas-microsoft-com:vml" Requires="v">
                <p:oleObj spid="_x0000_s57354" name="Equation" r:id="rId5" imgW="1574800" imgH="1041400" progId="Equation.3">
                  <p:embed/>
                </p:oleObj>
              </mc:Choice>
              <mc:Fallback>
                <p:oleObj name="Equation" r:id="rId5" imgW="1574800" imgH="1041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 y="3697288"/>
                        <a:ext cx="3767138"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Oval 6"/>
          <p:cNvSpPr/>
          <p:nvPr/>
        </p:nvSpPr>
        <p:spPr>
          <a:xfrm>
            <a:off x="1050925"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0</a:t>
            </a:r>
          </a:p>
        </p:txBody>
      </p:sp>
      <p:sp>
        <p:nvSpPr>
          <p:cNvPr id="8" name="Oval 7"/>
          <p:cNvSpPr/>
          <p:nvPr/>
        </p:nvSpPr>
        <p:spPr>
          <a:xfrm>
            <a:off x="3243263" y="2189163"/>
            <a:ext cx="906462"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1</a:t>
            </a:r>
          </a:p>
        </p:txBody>
      </p:sp>
      <p:cxnSp>
        <p:nvCxnSpPr>
          <p:cNvPr id="9" name="Straight Arrow Connector 8"/>
          <p:cNvCxnSpPr>
            <a:stCxn id="7" idx="6"/>
            <a:endCxn id="8" idx="2"/>
          </p:cNvCxnSpPr>
          <p:nvPr/>
        </p:nvCxnSpPr>
        <p:spPr>
          <a:xfrm>
            <a:off x="1955800" y="2628900"/>
            <a:ext cx="1287463"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437188"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2</a:t>
            </a:r>
          </a:p>
        </p:txBody>
      </p:sp>
      <p:cxnSp>
        <p:nvCxnSpPr>
          <p:cNvPr id="11" name="Straight Arrow Connector 10"/>
          <p:cNvCxnSpPr>
            <a:endCxn id="10" idx="2"/>
          </p:cNvCxnSpPr>
          <p:nvPr/>
        </p:nvCxnSpPr>
        <p:spPr>
          <a:xfrm>
            <a:off x="4149725" y="2628900"/>
            <a:ext cx="1287463"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629525" y="2189163"/>
            <a:ext cx="904875" cy="877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3</a:t>
            </a:r>
          </a:p>
        </p:txBody>
      </p:sp>
      <p:cxnSp>
        <p:nvCxnSpPr>
          <p:cNvPr id="13" name="Straight Arrow Connector 12"/>
          <p:cNvCxnSpPr>
            <a:endCxn id="12" idx="2"/>
          </p:cNvCxnSpPr>
          <p:nvPr/>
        </p:nvCxnSpPr>
        <p:spPr>
          <a:xfrm>
            <a:off x="6342063" y="2628900"/>
            <a:ext cx="1287462" cy="1588"/>
          </a:xfrm>
          <a:prstGeom prst="straightConnector1">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8" idx="0"/>
            <a:endCxn id="7" idx="0"/>
          </p:cNvCxnSpPr>
          <p:nvPr/>
        </p:nvCxnSpPr>
        <p:spPr>
          <a:xfrm rot="16200000" flipV="1">
            <a:off x="2600325" y="1093788"/>
            <a:ext cx="1587" cy="2192338"/>
          </a:xfrm>
          <a:prstGeom prst="curvedConnector3">
            <a:avLst>
              <a:gd name="adj1" fmla="val 14395466"/>
            </a:avLst>
          </a:prstGeom>
          <a:ln w="38100" cap="flat" cmpd="sng" algn="ctr">
            <a:solidFill>
              <a:schemeClr val="accent1"/>
            </a:solidFill>
            <a:prstDash val="solid"/>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10" idx="0"/>
            <a:endCxn id="7" idx="0"/>
          </p:cNvCxnSpPr>
          <p:nvPr/>
        </p:nvCxnSpPr>
        <p:spPr>
          <a:xfrm rot="16200000" flipV="1">
            <a:off x="3696494" y="-2381"/>
            <a:ext cx="1587" cy="4384675"/>
          </a:xfrm>
          <a:prstGeom prst="curvedConnector3">
            <a:avLst>
              <a:gd name="adj1" fmla="val 46724118"/>
            </a:avLst>
          </a:prstGeom>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12" idx="0"/>
            <a:endCxn id="7" idx="0"/>
          </p:cNvCxnSpPr>
          <p:nvPr/>
        </p:nvCxnSpPr>
        <p:spPr>
          <a:xfrm rot="16200000" flipV="1">
            <a:off x="4792663" y="-1098550"/>
            <a:ext cx="1587" cy="6577013"/>
          </a:xfrm>
          <a:prstGeom prst="curvedConnector3">
            <a:avLst>
              <a:gd name="adj1" fmla="val 85008060"/>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638" name="TextBox 16"/>
          <p:cNvSpPr txBox="1">
            <a:spLocks noChangeArrowheads="1"/>
          </p:cNvSpPr>
          <p:nvPr/>
        </p:nvSpPr>
        <p:spPr bwMode="auto">
          <a:xfrm>
            <a:off x="2320925" y="2630488"/>
            <a:ext cx="66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1</a:t>
            </a:r>
          </a:p>
        </p:txBody>
      </p:sp>
      <p:sp>
        <p:nvSpPr>
          <p:cNvPr id="26639" name="TextBox 17"/>
          <p:cNvSpPr txBox="1">
            <a:spLocks noChangeArrowheads="1"/>
          </p:cNvSpPr>
          <p:nvPr/>
        </p:nvSpPr>
        <p:spPr bwMode="auto">
          <a:xfrm>
            <a:off x="4475163" y="2628900"/>
            <a:ext cx="66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2</a:t>
            </a:r>
          </a:p>
        </p:txBody>
      </p:sp>
      <p:sp>
        <p:nvSpPr>
          <p:cNvPr id="26640" name="TextBox 18"/>
          <p:cNvSpPr txBox="1">
            <a:spLocks noChangeArrowheads="1"/>
          </p:cNvSpPr>
          <p:nvPr/>
        </p:nvSpPr>
        <p:spPr bwMode="auto">
          <a:xfrm>
            <a:off x="6629400" y="2627313"/>
            <a:ext cx="66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P</a:t>
            </a:r>
            <a:r>
              <a:rPr lang="en-US" sz="3600" baseline="-25000"/>
              <a:t>3</a:t>
            </a:r>
          </a:p>
        </p:txBody>
      </p:sp>
      <p:cxnSp>
        <p:nvCxnSpPr>
          <p:cNvPr id="20" name="Shape 19"/>
          <p:cNvCxnSpPr>
            <a:endCxn id="7" idx="0"/>
          </p:cNvCxnSpPr>
          <p:nvPr/>
        </p:nvCxnSpPr>
        <p:spPr>
          <a:xfrm flipV="1">
            <a:off x="1050925" y="2189163"/>
            <a:ext cx="452438" cy="438150"/>
          </a:xfrm>
          <a:prstGeom prst="curvedConnector4">
            <a:avLst>
              <a:gd name="adj1" fmla="val -89795"/>
              <a:gd name="adj2" fmla="val 207839"/>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642" name="TextBox 20"/>
          <p:cNvSpPr txBox="1">
            <a:spLocks noChangeArrowheads="1"/>
          </p:cNvSpPr>
          <p:nvPr/>
        </p:nvSpPr>
        <p:spPr bwMode="auto">
          <a:xfrm>
            <a:off x="2665413" y="1676400"/>
            <a:ext cx="5524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1</a:t>
            </a:r>
          </a:p>
        </p:txBody>
      </p:sp>
      <p:sp>
        <p:nvSpPr>
          <p:cNvPr id="26643" name="TextBox 21"/>
          <p:cNvSpPr txBox="1">
            <a:spLocks noChangeArrowheads="1"/>
          </p:cNvSpPr>
          <p:nvPr/>
        </p:nvSpPr>
        <p:spPr bwMode="auto">
          <a:xfrm>
            <a:off x="4198938" y="1231900"/>
            <a:ext cx="5524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2</a:t>
            </a:r>
          </a:p>
        </p:txBody>
      </p:sp>
      <p:sp>
        <p:nvSpPr>
          <p:cNvPr id="26644" name="TextBox 22"/>
          <p:cNvSpPr txBox="1">
            <a:spLocks noChangeArrowheads="1"/>
          </p:cNvSpPr>
          <p:nvPr/>
        </p:nvSpPr>
        <p:spPr bwMode="auto">
          <a:xfrm>
            <a:off x="5732463" y="638175"/>
            <a:ext cx="55403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3</a:t>
            </a:r>
          </a:p>
        </p:txBody>
      </p:sp>
      <p:sp>
        <p:nvSpPr>
          <p:cNvPr id="26645" name="TextBox 23"/>
          <p:cNvSpPr txBox="1">
            <a:spLocks noChangeArrowheads="1"/>
          </p:cNvSpPr>
          <p:nvPr/>
        </p:nvSpPr>
        <p:spPr bwMode="auto">
          <a:xfrm>
            <a:off x="498475" y="1504950"/>
            <a:ext cx="55245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F</a:t>
            </a:r>
            <a:r>
              <a:rPr lang="en-US" sz="3600" baseline="-25000"/>
              <a:t>0</a:t>
            </a:r>
          </a:p>
        </p:txBody>
      </p:sp>
    </p:spTree>
    <p:extLst>
      <p:ext uri="{BB962C8B-B14F-4D97-AF65-F5344CB8AC3E}">
        <p14:creationId xmlns:p14="http://schemas.microsoft.com/office/powerpoint/2010/main" val="21814617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9169400" y="5876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7586"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6"/>
          <p:cNvSpPr txBox="1">
            <a:spLocks noChangeArrowheads="1"/>
          </p:cNvSpPr>
          <p:nvPr/>
        </p:nvSpPr>
        <p:spPr bwMode="auto">
          <a:xfrm>
            <a:off x="457200" y="685800"/>
            <a:ext cx="8229600" cy="464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863600" indent="-4064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u="sng" dirty="0">
                <a:cs typeface="Arial" charset="0"/>
              </a:rPr>
              <a:t>Study Guide Items from Lecture 6</a:t>
            </a:r>
          </a:p>
          <a:p>
            <a:endParaRPr lang="en-US" sz="1800" dirty="0">
              <a:cs typeface="Arial" charset="0"/>
            </a:endParaRPr>
          </a:p>
          <a:p>
            <a:r>
              <a:rPr lang="en-US" sz="1800" u="sng" dirty="0">
                <a:cs typeface="Arial" charset="0"/>
              </a:rPr>
              <a:t>Terms:</a:t>
            </a:r>
          </a:p>
          <a:p>
            <a:pPr>
              <a:buFont typeface="Arial" charset="0"/>
              <a:buChar char="•"/>
            </a:pPr>
            <a:endParaRPr lang="en-US" sz="1800" dirty="0">
              <a:cs typeface="Arial" charset="0"/>
            </a:endParaRPr>
          </a:p>
          <a:p>
            <a:pPr>
              <a:buFont typeface="Arial" charset="0"/>
              <a:buChar char="•"/>
            </a:pPr>
            <a:endParaRPr lang="en-US" sz="1800" dirty="0">
              <a:cs typeface="Arial" charset="0"/>
            </a:endParaRPr>
          </a:p>
          <a:p>
            <a:endParaRPr lang="en-US" sz="1800" dirty="0">
              <a:cs typeface="Arial" charset="0"/>
            </a:endParaRPr>
          </a:p>
          <a:p>
            <a:pPr>
              <a:buFont typeface="Arial" charset="0"/>
              <a:buChar char="•"/>
            </a:pPr>
            <a:endParaRPr lang="en-US" sz="1800" dirty="0">
              <a:cs typeface="Arial" charset="0"/>
            </a:endParaRPr>
          </a:p>
          <a:p>
            <a:endParaRPr lang="en-US" sz="1800" dirty="0">
              <a:cs typeface="Arial" charset="0"/>
            </a:endParaRPr>
          </a:p>
          <a:p>
            <a:r>
              <a:rPr lang="en-US" sz="1800" u="sng" dirty="0" smtClean="0">
                <a:cs typeface="Arial" charset="0"/>
              </a:rPr>
              <a:t>Concepts</a:t>
            </a:r>
            <a:r>
              <a:rPr lang="en-US" sz="1800" u="sng" dirty="0">
                <a:cs typeface="Arial" charset="0"/>
              </a:rPr>
              <a:t>:</a:t>
            </a:r>
          </a:p>
          <a:p>
            <a:pPr lvl="1">
              <a:buFontTx/>
              <a:buChar char="•"/>
            </a:pPr>
            <a:r>
              <a:rPr lang="en-US" sz="1600" dirty="0" smtClean="0">
                <a:cs typeface="Arial" charset="0"/>
              </a:rPr>
              <a:t>Testing for density dependence in an experiment</a:t>
            </a:r>
          </a:p>
          <a:p>
            <a:pPr lvl="1">
              <a:buFontTx/>
              <a:buChar char="•"/>
            </a:pPr>
            <a:r>
              <a:rPr lang="en-US" sz="1600" dirty="0" smtClean="0">
                <a:cs typeface="Arial" charset="0"/>
              </a:rPr>
              <a:t>How </a:t>
            </a:r>
            <a:r>
              <a:rPr lang="en-US" sz="1600" dirty="0">
                <a:cs typeface="Arial" charset="0"/>
              </a:rPr>
              <a:t>you get the stable age distribution and how it relates to R</a:t>
            </a:r>
          </a:p>
          <a:p>
            <a:pPr lvl="1">
              <a:buFontTx/>
              <a:buChar char="•"/>
            </a:pPr>
            <a:r>
              <a:rPr lang="en-US" sz="1600" dirty="0">
                <a:cs typeface="Arial" charset="0"/>
              </a:rPr>
              <a:t>Ro only applies at the stable age distribution </a:t>
            </a:r>
          </a:p>
          <a:p>
            <a:pPr lvl="1">
              <a:buFontTx/>
              <a:buChar char="•"/>
            </a:pPr>
            <a:r>
              <a:rPr lang="en-US" sz="1600" dirty="0">
                <a:cs typeface="Arial" charset="0"/>
              </a:rPr>
              <a:t>Projection tables from life tables, assume density independence</a:t>
            </a:r>
          </a:p>
          <a:p>
            <a:endParaRPr lang="en-US" sz="1800" u="sng" dirty="0">
              <a:cs typeface="Arial" charset="0"/>
            </a:endParaRPr>
          </a:p>
          <a:p>
            <a:r>
              <a:rPr lang="en-US" sz="1800" u="sng" dirty="0">
                <a:cs typeface="Arial" charset="0"/>
              </a:rPr>
              <a:t>Case Studies:</a:t>
            </a:r>
          </a:p>
          <a:p>
            <a:pPr lvl="1">
              <a:buFont typeface="Arial" charset="0"/>
              <a:buChar char="•"/>
            </a:pPr>
            <a:r>
              <a:rPr lang="en-US" sz="1600" dirty="0" smtClean="0">
                <a:cs typeface="Arial" charset="0"/>
              </a:rPr>
              <a:t>Forrester’s research on transparent goby, and supply side vs. density dependent population regulation.</a:t>
            </a:r>
          </a:p>
        </p:txBody>
      </p:sp>
      <p:graphicFrame>
        <p:nvGraphicFramePr>
          <p:cNvPr id="5" name="Table 4"/>
          <p:cNvGraphicFramePr>
            <a:graphicFrameLocks noGrp="1"/>
          </p:cNvGraphicFramePr>
          <p:nvPr>
            <p:extLst>
              <p:ext uri="{D42A27DB-BD31-4B8C-83A1-F6EECF244321}">
                <p14:modId xmlns:p14="http://schemas.microsoft.com/office/powerpoint/2010/main" val="465693546"/>
              </p:ext>
            </p:extLst>
          </p:nvPr>
        </p:nvGraphicFramePr>
        <p:xfrm>
          <a:off x="762000" y="1685925"/>
          <a:ext cx="7772400" cy="1362075"/>
        </p:xfrm>
        <a:graphic>
          <a:graphicData uri="http://schemas.openxmlformats.org/drawingml/2006/table">
            <a:tbl>
              <a:tblPr/>
              <a:tblGrid>
                <a:gridCol w="3886200"/>
                <a:gridCol w="3886200"/>
              </a:tblGrid>
              <a:tr h="1362075">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Supply side population dynamics</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P</a:t>
                      </a:r>
                      <a:r>
                        <a:rPr kumimoji="0" lang="en-US" sz="1600" b="0" i="0" u="none" strike="noStrike" cap="none" normalizeH="0" baseline="-25000" dirty="0" err="1" smtClean="0">
                          <a:ln>
                            <a:noFill/>
                          </a:ln>
                          <a:solidFill>
                            <a:schemeClr val="tx1"/>
                          </a:solidFill>
                          <a:effectLst/>
                          <a:latin typeface="Arial" charset="0"/>
                          <a:ea typeface="ＭＳ Ｐゴシック" charset="0"/>
                          <a:cs typeface="Arial" charset="0"/>
                        </a:rPr>
                        <a:t>x</a:t>
                      </a:r>
                      <a:endParaRPr kumimoji="0" lang="en-US" sz="1600" b="0" i="0" u="none" strike="noStrike" cap="none" normalizeH="0" baseline="-25000" dirty="0" smtClean="0">
                        <a:ln>
                          <a:noFill/>
                        </a:ln>
                        <a:solidFill>
                          <a:schemeClr val="tx1"/>
                        </a:solidFill>
                        <a:effectLst/>
                        <a:latin typeface="Arial" charset="0"/>
                        <a:ea typeface="ＭＳ Ｐゴシック" charset="0"/>
                        <a:cs typeface="Arial" charset="0"/>
                      </a:endParaRP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endParaRPr kumimoji="0" lang="en-US" sz="1600" b="0" i="0" u="none" strike="noStrike" cap="none" normalizeH="0" baseline="0" dirty="0" smtClean="0">
                        <a:ln>
                          <a:noFill/>
                        </a:ln>
                        <a:solidFill>
                          <a:schemeClr val="tx1"/>
                        </a:solidFill>
                        <a:effectLst/>
                        <a:latin typeface="Arial" charset="0"/>
                        <a:ea typeface="ＭＳ Ｐゴシック"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Stable </a:t>
                      </a:r>
                      <a:r>
                        <a:rPr kumimoji="0" lang="en-US" sz="1600" b="0" i="0" u="none" strike="noStrike" cap="none" normalizeH="0" baseline="0" dirty="0">
                          <a:ln>
                            <a:noFill/>
                          </a:ln>
                          <a:solidFill>
                            <a:schemeClr val="tx1"/>
                          </a:solidFill>
                          <a:effectLst/>
                          <a:latin typeface="Arial" charset="0"/>
                          <a:ea typeface="ＭＳ Ｐゴシック" charset="0"/>
                          <a:cs typeface="Arial" charset="0"/>
                        </a:rPr>
                        <a:t>age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distribution</a:t>
                      </a:r>
                    </a:p>
                    <a:p>
                      <a:pPr marL="0" marR="0" lvl="0" indent="0" algn="l" defTabSz="284163" rtl="0" eaLnBrk="1" fontAlgn="base" latinLnBrk="0" hangingPunct="1">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79460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304800" y="973138"/>
            <a:ext cx="3276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i="1"/>
              <a:t>Coryphopterus</a:t>
            </a:r>
          </a:p>
          <a:p>
            <a:pPr>
              <a:buFont typeface="Times" charset="0"/>
              <a:buNone/>
              <a:tabLst>
                <a:tab pos="454025" algn="l"/>
                <a:tab pos="920750" algn="l"/>
                <a:tab pos="1373188" algn="l"/>
                <a:tab pos="1882775" algn="l"/>
                <a:tab pos="2454275" algn="l"/>
              </a:tabLst>
            </a:pPr>
            <a:r>
              <a:rPr lang="en-US" i="1"/>
              <a:t>glaucofraenum</a:t>
            </a:r>
          </a:p>
          <a:p>
            <a:pPr>
              <a:buFont typeface="Times" charset="0"/>
              <a:buNone/>
              <a:tabLst>
                <a:tab pos="454025" algn="l"/>
                <a:tab pos="920750" algn="l"/>
                <a:tab pos="1373188" algn="l"/>
                <a:tab pos="1882775" algn="l"/>
                <a:tab pos="2454275" algn="l"/>
              </a:tabLst>
            </a:pPr>
            <a:r>
              <a:rPr lang="en-US" sz="2000"/>
              <a:t> or transparent goby</a:t>
            </a:r>
          </a:p>
        </p:txBody>
      </p:sp>
      <p:pic>
        <p:nvPicPr>
          <p:cNvPr id="3481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p:cNvSpPr txBox="1">
            <a:spLocks noChangeArrowheads="1"/>
          </p:cNvSpPr>
          <p:nvPr/>
        </p:nvSpPr>
        <p:spPr bwMode="auto">
          <a:xfrm>
            <a:off x="838200" y="2286000"/>
            <a:ext cx="759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Made 8 artificial reefs using coral rubble.  Released adults over a range of densities onto these reefs.  The adults are marked with colored tag implants and left for 2.5 months</a:t>
            </a:r>
          </a:p>
        </p:txBody>
      </p:sp>
      <p:graphicFrame>
        <p:nvGraphicFramePr>
          <p:cNvPr id="7" name="Table 6"/>
          <p:cNvGraphicFramePr>
            <a:graphicFrameLocks noGrp="1"/>
          </p:cNvGraphicFramePr>
          <p:nvPr/>
        </p:nvGraphicFramePr>
        <p:xfrm>
          <a:off x="1371600" y="3251200"/>
          <a:ext cx="6096000" cy="3551236"/>
        </p:xfrm>
        <a:graphic>
          <a:graphicData uri="http://schemas.openxmlformats.org/drawingml/2006/table">
            <a:tbl>
              <a:tblPr/>
              <a:tblGrid>
                <a:gridCol w="2032000"/>
                <a:gridCol w="2032000"/>
                <a:gridCol w="2032000"/>
              </a:tblGrid>
              <a:tr h="5791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ＭＳ Ｐゴシック" charset="0"/>
                        </a:rPr>
                        <a:t>reef</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ＭＳ Ｐゴシック" charset="0"/>
                        </a:rPr>
                        <a:t>Initial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ＭＳ Ｐゴシック" charset="0"/>
                        </a:rPr>
                        <a:t>Adult density</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ＭＳ Ｐゴシック" charset="0"/>
                        </a:rPr>
                        <a:t>Final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ＭＳ Ｐゴシック" charset="0"/>
                        </a:rPr>
                        <a:t>Adult density</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0.7</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1.2</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3</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2.4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0.8</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3.4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6</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5.1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0.9</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7</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6.9</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2.1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5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8</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10.7</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1.3</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891615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304800" y="973138"/>
            <a:ext cx="3276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i="1"/>
              <a:t>Coryphopterus</a:t>
            </a:r>
          </a:p>
          <a:p>
            <a:pPr>
              <a:buFont typeface="Times" charset="0"/>
              <a:buNone/>
              <a:tabLst>
                <a:tab pos="454025" algn="l"/>
                <a:tab pos="920750" algn="l"/>
                <a:tab pos="1373188" algn="l"/>
                <a:tab pos="1882775" algn="l"/>
                <a:tab pos="2454275" algn="l"/>
              </a:tabLst>
            </a:pPr>
            <a:r>
              <a:rPr lang="en-US" i="1"/>
              <a:t>glaucofraenum</a:t>
            </a:r>
          </a:p>
          <a:p>
            <a:pPr>
              <a:buFont typeface="Times" charset="0"/>
              <a:buNone/>
              <a:tabLst>
                <a:tab pos="454025" algn="l"/>
                <a:tab pos="920750" algn="l"/>
                <a:tab pos="1373188" algn="l"/>
                <a:tab pos="1882775" algn="l"/>
                <a:tab pos="2454275" algn="l"/>
              </a:tabLst>
            </a:pPr>
            <a:r>
              <a:rPr lang="en-US" sz="2000"/>
              <a:t> or transparent goby</a:t>
            </a:r>
          </a:p>
        </p:txBody>
      </p:sp>
      <p:pic>
        <p:nvPicPr>
          <p:cNvPr id="3686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p:cNvSpPr txBox="1">
            <a:spLocks noChangeArrowheads="1"/>
          </p:cNvSpPr>
          <p:nvPr/>
        </p:nvSpPr>
        <p:spPr bwMode="auto">
          <a:xfrm>
            <a:off x="6172200" y="990600"/>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Survival decreases with density.  </a:t>
            </a:r>
          </a:p>
        </p:txBody>
      </p:sp>
      <p:pic>
        <p:nvPicPr>
          <p:cNvPr id="3686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2163" y="1893888"/>
            <a:ext cx="4618037"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838200"/>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52400" y="2667000"/>
            <a:ext cx="4445000" cy="3825264"/>
          </a:xfrm>
          <a:prstGeom prst="rect">
            <a:avLst/>
          </a:prstGeom>
        </p:spPr>
      </p:pic>
    </p:spTree>
    <p:extLst>
      <p:ext uri="{BB962C8B-B14F-4D97-AF65-F5344CB8AC3E}">
        <p14:creationId xmlns:p14="http://schemas.microsoft.com/office/powerpoint/2010/main" val="2326271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304800" y="973138"/>
            <a:ext cx="3276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i="1"/>
              <a:t>Coryphopterus</a:t>
            </a:r>
          </a:p>
          <a:p>
            <a:pPr>
              <a:buFont typeface="Times" charset="0"/>
              <a:buNone/>
              <a:tabLst>
                <a:tab pos="454025" algn="l"/>
                <a:tab pos="920750" algn="l"/>
                <a:tab pos="1373188" algn="l"/>
                <a:tab pos="1882775" algn="l"/>
                <a:tab pos="2454275" algn="l"/>
              </a:tabLst>
            </a:pPr>
            <a:r>
              <a:rPr lang="en-US" i="1"/>
              <a:t>glaucofraenum</a:t>
            </a:r>
          </a:p>
          <a:p>
            <a:pPr>
              <a:buFont typeface="Times" charset="0"/>
              <a:buNone/>
              <a:tabLst>
                <a:tab pos="454025" algn="l"/>
                <a:tab pos="920750" algn="l"/>
                <a:tab pos="1373188" algn="l"/>
                <a:tab pos="1882775" algn="l"/>
                <a:tab pos="2454275" algn="l"/>
              </a:tabLst>
            </a:pPr>
            <a:r>
              <a:rPr lang="en-US" sz="2000"/>
              <a:t> or transparent goby</a:t>
            </a:r>
          </a:p>
        </p:txBody>
      </p:sp>
      <p:pic>
        <p:nvPicPr>
          <p:cNvPr id="38914"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725" y="2286000"/>
            <a:ext cx="81946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6945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304800" y="973138"/>
            <a:ext cx="3276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i="1"/>
              <a:t>Coryphopterus</a:t>
            </a:r>
          </a:p>
          <a:p>
            <a:pPr>
              <a:buFont typeface="Times" charset="0"/>
              <a:buNone/>
              <a:tabLst>
                <a:tab pos="454025" algn="l"/>
                <a:tab pos="920750" algn="l"/>
                <a:tab pos="1373188" algn="l"/>
                <a:tab pos="1882775" algn="l"/>
                <a:tab pos="2454275" algn="l"/>
              </a:tabLst>
            </a:pPr>
            <a:r>
              <a:rPr lang="en-US" i="1"/>
              <a:t>glaucofraenum</a:t>
            </a:r>
          </a:p>
          <a:p>
            <a:pPr>
              <a:buFont typeface="Times" charset="0"/>
              <a:buNone/>
              <a:tabLst>
                <a:tab pos="454025" algn="l"/>
                <a:tab pos="920750" algn="l"/>
                <a:tab pos="1373188" algn="l"/>
                <a:tab pos="1882775" algn="l"/>
                <a:tab pos="2454275" algn="l"/>
              </a:tabLst>
            </a:pPr>
            <a:r>
              <a:rPr lang="en-US" sz="2000"/>
              <a:t> or transparent goby</a:t>
            </a:r>
          </a:p>
        </p:txBody>
      </p:sp>
      <p:pic>
        <p:nvPicPr>
          <p:cNvPr id="4096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4521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4616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4"/>
          <p:cNvSpPr txBox="1">
            <a:spLocks noChangeArrowheads="1"/>
          </p:cNvSpPr>
          <p:nvPr/>
        </p:nvSpPr>
        <p:spPr bwMode="auto">
          <a:xfrm>
            <a:off x="685800" y="1676400"/>
            <a:ext cx="759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So, is it is </a:t>
            </a:r>
            <a:r>
              <a:rPr lang="en-US" sz="2000" u="sng">
                <a:solidFill>
                  <a:srgbClr val="FF0000"/>
                </a:solidFill>
              </a:rPr>
              <a:t>supply-side</a:t>
            </a:r>
            <a:r>
              <a:rPr lang="en-US" sz="2000"/>
              <a:t> population dynamics?  Does density have an effect?  How might that effect occur?</a:t>
            </a:r>
          </a:p>
        </p:txBody>
      </p:sp>
      <p:pic>
        <p:nvPicPr>
          <p:cNvPr id="430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73358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7"/>
          <p:cNvSpPr txBox="1">
            <a:spLocks noChangeArrowheads="1"/>
          </p:cNvSpPr>
          <p:nvPr/>
        </p:nvSpPr>
        <p:spPr bwMode="auto">
          <a:xfrm>
            <a:off x="2438400" y="25908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Supply-side</a:t>
            </a:r>
          </a:p>
        </p:txBody>
      </p:sp>
      <p:sp>
        <p:nvSpPr>
          <p:cNvPr id="43013" name="TextBox 8"/>
          <p:cNvSpPr txBox="1">
            <a:spLocks noChangeArrowheads="1"/>
          </p:cNvSpPr>
          <p:nvPr/>
        </p:nvSpPr>
        <p:spPr bwMode="auto">
          <a:xfrm>
            <a:off x="5638800" y="2590800"/>
            <a:ext cx="212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Density-dependent</a:t>
            </a:r>
          </a:p>
        </p:txBody>
      </p:sp>
    </p:spTree>
    <p:extLst>
      <p:ext uri="{BB962C8B-B14F-4D97-AF65-F5344CB8AC3E}">
        <p14:creationId xmlns:p14="http://schemas.microsoft.com/office/powerpoint/2010/main" val="35104193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4"/>
          <p:cNvSpPr txBox="1">
            <a:spLocks noChangeArrowheads="1"/>
          </p:cNvSpPr>
          <p:nvPr/>
        </p:nvSpPr>
        <p:spPr bwMode="auto">
          <a:xfrm>
            <a:off x="685800" y="1676400"/>
            <a:ext cx="79248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	density does affect survival, but doesn’t affect growth</a:t>
            </a:r>
          </a:p>
          <a:p>
            <a:r>
              <a:rPr lang="en-US" dirty="0"/>
              <a:t>--	so may be due to some density effect </a:t>
            </a:r>
            <a:r>
              <a:rPr lang="en-US" dirty="0" smtClean="0"/>
              <a:t>through </a:t>
            </a:r>
            <a:r>
              <a:rPr lang="en-US" dirty="0"/>
              <a:t>predation, such as a limited number of hiding places, or parasitism.</a:t>
            </a:r>
          </a:p>
          <a:p>
            <a:r>
              <a:rPr lang="en-US" dirty="0"/>
              <a:t>--	also found density-dependent recruitment of new individuals to the reefs.</a:t>
            </a:r>
          </a:p>
          <a:p>
            <a:endParaRPr lang="en-US" dirty="0">
              <a:solidFill>
                <a:srgbClr val="FF0000"/>
              </a:solidFill>
            </a:endParaRPr>
          </a:p>
          <a:p>
            <a:r>
              <a:rPr lang="en-US" dirty="0">
                <a:solidFill>
                  <a:srgbClr val="FF0000"/>
                </a:solidFill>
              </a:rPr>
              <a:t>So, is this population density dependent?  Does density affect b or d?  Or is that too simplistic a view</a:t>
            </a:r>
            <a:r>
              <a:rPr lang="en-US" dirty="0" smtClean="0">
                <a:solidFill>
                  <a:srgbClr val="FF0000"/>
                </a:solidFill>
              </a:rPr>
              <a:t>?</a:t>
            </a:r>
          </a:p>
          <a:p>
            <a:endParaRPr lang="en-US" dirty="0">
              <a:solidFill>
                <a:srgbClr val="FF0000"/>
              </a:solidFill>
            </a:endParaRPr>
          </a:p>
          <a:p>
            <a:r>
              <a:rPr lang="en-US" dirty="0" smtClean="0">
                <a:solidFill>
                  <a:srgbClr val="FF0000"/>
                </a:solidFill>
              </a:rPr>
              <a:t>How about density vague?</a:t>
            </a:r>
            <a:endParaRPr lang="en-US" dirty="0">
              <a:solidFill>
                <a:srgbClr val="FF0000"/>
              </a:solidFill>
            </a:endParaRPr>
          </a:p>
        </p:txBody>
      </p:sp>
    </p:spTree>
    <p:extLst>
      <p:ext uri="{BB962C8B-B14F-4D97-AF65-F5344CB8AC3E}">
        <p14:creationId xmlns:p14="http://schemas.microsoft.com/office/powerpoint/2010/main" val="2338095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5661</TotalTime>
  <Words>1823</Words>
  <Application>Microsoft Macintosh PowerPoint</Application>
  <PresentationFormat>On-screen Show (4:3)</PresentationFormat>
  <Paragraphs>1117</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166</cp:revision>
  <dcterms:created xsi:type="dcterms:W3CDTF">2010-09-09T20:11:58Z</dcterms:created>
  <dcterms:modified xsi:type="dcterms:W3CDTF">2016-09-26T16:30:25Z</dcterms:modified>
</cp:coreProperties>
</file>