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4"/>
  </p:notesMasterIdLst>
  <p:sldIdLst>
    <p:sldId id="352" r:id="rId2"/>
    <p:sldId id="395" r:id="rId3"/>
    <p:sldId id="396" r:id="rId4"/>
    <p:sldId id="385" r:id="rId5"/>
    <p:sldId id="386" r:id="rId6"/>
    <p:sldId id="387" r:id="rId7"/>
    <p:sldId id="388" r:id="rId8"/>
    <p:sldId id="389" r:id="rId9"/>
    <p:sldId id="390" r:id="rId10"/>
    <p:sldId id="391" r:id="rId11"/>
    <p:sldId id="392" r:id="rId12"/>
    <p:sldId id="393" r:id="rId13"/>
    <p:sldId id="394" r:id="rId14"/>
    <p:sldId id="365" r:id="rId15"/>
    <p:sldId id="368" r:id="rId16"/>
    <p:sldId id="344" r:id="rId17"/>
    <p:sldId id="370" r:id="rId18"/>
    <p:sldId id="366" r:id="rId19"/>
    <p:sldId id="367" r:id="rId20"/>
    <p:sldId id="373" r:id="rId21"/>
    <p:sldId id="374" r:id="rId22"/>
    <p:sldId id="375" r:id="rId23"/>
    <p:sldId id="376" r:id="rId24"/>
    <p:sldId id="377" r:id="rId25"/>
    <p:sldId id="378" r:id="rId26"/>
    <p:sldId id="379" r:id="rId27"/>
    <p:sldId id="380" r:id="rId28"/>
    <p:sldId id="345" r:id="rId29"/>
    <p:sldId id="346" r:id="rId30"/>
    <p:sldId id="333" r:id="rId31"/>
    <p:sldId id="343" r:id="rId32"/>
    <p:sldId id="334" r:id="rId33"/>
    <p:sldId id="337" r:id="rId34"/>
    <p:sldId id="371" r:id="rId35"/>
    <p:sldId id="397" r:id="rId36"/>
    <p:sldId id="398" r:id="rId37"/>
    <p:sldId id="372" r:id="rId38"/>
    <p:sldId id="338" r:id="rId39"/>
    <p:sldId id="340" r:id="rId40"/>
    <p:sldId id="341" r:id="rId41"/>
    <p:sldId id="362" r:id="rId42"/>
    <p:sldId id="361" r:id="rId43"/>
    <p:sldId id="318" r:id="rId44"/>
    <p:sldId id="324" r:id="rId45"/>
    <p:sldId id="326" r:id="rId46"/>
    <p:sldId id="363" r:id="rId47"/>
    <p:sldId id="364" r:id="rId48"/>
    <p:sldId id="293" r:id="rId49"/>
    <p:sldId id="382" r:id="rId50"/>
    <p:sldId id="383" r:id="rId51"/>
    <p:sldId id="384" r:id="rId52"/>
    <p:sldId id="351"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91" autoAdjust="0"/>
    <p:restoredTop sz="84783" autoAdjust="0"/>
  </p:normalViewPr>
  <p:slideViewPr>
    <p:cSldViewPr>
      <p:cViewPr varScale="1">
        <p:scale>
          <a:sx n="95" d="100"/>
          <a:sy n="95" d="100"/>
        </p:scale>
        <p:origin x="-83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ea typeface="+mn-ea"/>
                <a:cs typeface="+mn-cs"/>
              </a:defRPr>
            </a:lvl1pPr>
          </a:lstStyle>
          <a:p>
            <a:pPr>
              <a:defRPr/>
            </a:pPr>
            <a:endParaRPr lang="en-US"/>
          </a:p>
        </p:txBody>
      </p:sp>
      <p:sp>
        <p:nvSpPr>
          <p:cNvPr id="512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ea typeface="+mn-ea"/>
                <a:cs typeface="+mn-cs"/>
              </a:defRPr>
            </a:lvl1pPr>
          </a:lstStyle>
          <a:p>
            <a:pPr>
              <a:defRPr/>
            </a:pPr>
            <a:endParaRPr lang="en-US"/>
          </a:p>
        </p:txBody>
      </p:sp>
      <p:sp>
        <p:nvSpPr>
          <p:cNvPr id="512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4E5A36F-D06C-9C4B-A8A9-7BAC01652457}" type="slidenum">
              <a:rPr lang="en-US"/>
              <a:pPr>
                <a:defRPr/>
              </a:pPr>
              <a:t>‹#›</a:t>
            </a:fld>
            <a:endParaRPr lang="en-US"/>
          </a:p>
        </p:txBody>
      </p:sp>
    </p:spTree>
    <p:extLst>
      <p:ext uri="{BB962C8B-B14F-4D97-AF65-F5344CB8AC3E}">
        <p14:creationId xmlns:p14="http://schemas.microsoft.com/office/powerpoint/2010/main" val="36265248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6" charset="0"/>
        <a:ea typeface="ＭＳ Ｐゴシック" pitchFamily="92" charset="-128"/>
        <a:cs typeface="ＭＳ Ｐゴシック" pitchFamily="92" charset="-128"/>
      </a:defRPr>
    </a:lvl1pPr>
    <a:lvl2pPr marL="457200"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mn-cs"/>
      </a:defRPr>
    </a:lvl2pPr>
    <a:lvl3pPr marL="914400"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mn-cs"/>
      </a:defRPr>
    </a:lvl3pPr>
    <a:lvl4pPr marL="1371600"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mn-cs"/>
      </a:defRPr>
    </a:lvl4pPr>
    <a:lvl5pPr marL="1828800"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2517F2-A16D-F540-A4D7-3C4591D7ECEE}" type="slidenum">
              <a:rPr lang="en-US" sz="1200"/>
              <a:pPr/>
              <a:t>1</a:t>
            </a:fld>
            <a:endParaRPr lang="en-US" sz="1200"/>
          </a:p>
        </p:txBody>
      </p:sp>
      <p:sp>
        <p:nvSpPr>
          <p:cNvPr id="15362" name="Rectangle 2"/>
          <p:cNvSpPr>
            <a:spLocks noGrp="1" noRot="1" noChangeAspect="1" noChangeArrowheads="1"/>
          </p:cNvSpPr>
          <p:nvPr>
            <p:ph type="sldImg"/>
          </p:nvPr>
        </p:nvSpPr>
        <p:spPr>
          <a:solidFill>
            <a:srgbClr val="FFFFFF"/>
          </a:solidFill>
          <a:ln/>
        </p:spPr>
      </p:sp>
      <p:sp>
        <p:nvSpPr>
          <p:cNvPr id="153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536A1DA-DF8E-9F42-9349-C8802FD8895E}" type="slidenum">
              <a:rPr lang="en-US" sz="1200"/>
              <a:pPr/>
              <a:t>12</a:t>
            </a:fld>
            <a:endParaRPr lang="en-US" sz="12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557FE02-E9AE-124D-9944-671C646AB7B7}" type="slidenum">
              <a:rPr lang="en-US" sz="1200"/>
              <a:pPr/>
              <a:t>13</a:t>
            </a:fld>
            <a:endParaRPr lang="en-US" sz="120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9B14C6-C55F-094F-8C9A-447C2EC03507}" type="slidenum">
              <a:rPr lang="en-US" sz="1200"/>
              <a:pPr/>
              <a:t>14</a:t>
            </a:fld>
            <a:endParaRPr lang="en-US" sz="1200"/>
          </a:p>
        </p:txBody>
      </p:sp>
      <p:sp>
        <p:nvSpPr>
          <p:cNvPr id="56322" name="Rectangle 2"/>
          <p:cNvSpPr>
            <a:spLocks noGrp="1" noRot="1" noChangeAspect="1" noChangeArrowheads="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536A1DA-DF8E-9F42-9349-C8802FD8895E}" type="slidenum">
              <a:rPr lang="en-US" sz="1200"/>
              <a:pPr/>
              <a:t>15</a:t>
            </a:fld>
            <a:endParaRPr lang="en-US" sz="12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EECEF6-A908-294A-B447-91CB7427A24B}" type="slidenum">
              <a:rPr lang="en-US" sz="1200"/>
              <a:pPr/>
              <a:t>16</a:t>
            </a:fld>
            <a:endParaRPr lang="en-US" sz="1200"/>
          </a:p>
        </p:txBody>
      </p:sp>
      <p:sp>
        <p:nvSpPr>
          <p:cNvPr id="48130" name="Rectangle 2"/>
          <p:cNvSpPr>
            <a:spLocks noGrp="1" noRot="1" noChangeAspect="1" noChangeArrowheads="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4AE507F-056D-8D4A-8E88-859BA789953C}" type="slidenum">
              <a:rPr lang="en-US" sz="1200"/>
              <a:pPr/>
              <a:t>17</a:t>
            </a:fld>
            <a:endParaRPr lang="en-US" sz="12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charset="0"/>
                <a:ea typeface="ＭＳ Ｐゴシック" charset="0"/>
                <a:cs typeface="ＭＳ Ｐゴシック" charset="0"/>
              </a:rPr>
              <a:t>Discuss how these are correlated with parental care,</a:t>
            </a:r>
            <a:r>
              <a:rPr lang="en-US" baseline="0" dirty="0" smtClean="0">
                <a:latin typeface="Times" charset="0"/>
                <a:ea typeface="ＭＳ Ｐゴシック" charset="0"/>
                <a:cs typeface="ＭＳ Ｐゴシック" charset="0"/>
              </a:rPr>
              <a:t> number of offspring, offspring size, etc.</a:t>
            </a:r>
            <a:endParaRPr lang="en-US" dirty="0">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7EA9B6-DECD-6945-BF0F-B2F3A6429FFB}" type="slidenum">
              <a:rPr lang="en-US" sz="1200"/>
              <a:pPr/>
              <a:t>18</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A86723-A190-7F4E-9A0D-A6CBB29F147C}" type="slidenum">
              <a:rPr lang="en-US" sz="1200"/>
              <a:pPr/>
              <a:t>19</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We can also compare different dinosaurs and begin to ask if this type of a survival curve is common, at least for all these larger meat-eating types.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375BE89-6F2D-2A45-A7DD-F66311AC2098}" type="slidenum">
              <a:rPr lang="en-US" sz="1200"/>
              <a:pPr/>
              <a:t>20</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We can also compare different dinosaurs and begin to ask if this type of a survival curve is common, at least for all these larger meat-eating types.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D5F015-A6C1-2B42-BEFB-907AB664709A}" type="slidenum">
              <a:rPr lang="en-US" sz="1200"/>
              <a:pPr/>
              <a:t>21</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imes" charset="0"/>
                <a:ea typeface="ＭＳ Ｐゴシック" charset="0"/>
                <a:cs typeface="ＭＳ Ｐゴシック" charset="0"/>
              </a:rPr>
              <a:t>Modern 20</a:t>
            </a:r>
            <a:r>
              <a:rPr lang="en-US" baseline="30000" dirty="0">
                <a:latin typeface="Times" charset="0"/>
                <a:ea typeface="ＭＳ Ｐゴシック" charset="0"/>
                <a:cs typeface="ＭＳ Ｐゴシック" charset="0"/>
              </a:rPr>
              <a:t>th</a:t>
            </a:r>
            <a:r>
              <a:rPr lang="en-US" dirty="0">
                <a:latin typeface="Times" charset="0"/>
                <a:ea typeface="ＭＳ Ｐゴシック" charset="0"/>
                <a:cs typeface="ＭＳ Ｐゴシック" charset="0"/>
              </a:rPr>
              <a:t> century writers. Camus, </a:t>
            </a:r>
            <a:r>
              <a:rPr lang="en-US" dirty="0" err="1">
                <a:latin typeface="Times" charset="0"/>
                <a:ea typeface="ＭＳ Ｐゴシック" charset="0"/>
                <a:cs typeface="ＭＳ Ｐゴシック" charset="0"/>
              </a:rPr>
              <a:t>algerian</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aburdist</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Auster</a:t>
            </a:r>
            <a:r>
              <a:rPr lang="en-US" dirty="0">
                <a:latin typeface="Times" charset="0"/>
                <a:ea typeface="ＭＳ Ｐゴシック" charset="0"/>
                <a:cs typeface="ＭＳ Ｐゴシック" charset="0"/>
              </a:rPr>
              <a:t> is </a:t>
            </a:r>
            <a:r>
              <a:rPr lang="en-US" dirty="0" err="1">
                <a:latin typeface="Times" charset="0"/>
                <a:ea typeface="ＭＳ Ｐゴシック" charset="0"/>
                <a:cs typeface="ＭＳ Ｐゴシック" charset="0"/>
              </a:rPr>
              <a:t>american</a:t>
            </a:r>
            <a:r>
              <a:rPr lang="en-US" dirty="0">
                <a:latin typeface="Times" charset="0"/>
                <a:ea typeface="ＭＳ Ｐゴシック" charset="0"/>
                <a:cs typeface="ＭＳ Ｐゴシック" charset="0"/>
              </a:rPr>
              <a:t> absurdist, not dead yet!; Ballard, </a:t>
            </a:r>
            <a:r>
              <a:rPr lang="en-US" dirty="0" err="1">
                <a:latin typeface="Times" charset="0"/>
                <a:ea typeface="ＭＳ Ｐゴシック" charset="0"/>
                <a:cs typeface="ＭＳ Ｐゴシック" charset="0"/>
              </a:rPr>
              <a:t>british</a:t>
            </a:r>
            <a:r>
              <a:rPr lang="en-US" dirty="0">
                <a:latin typeface="Times" charset="0"/>
                <a:ea typeface="ＭＳ Ｐゴシック" charset="0"/>
                <a:cs typeface="ＭＳ Ｐゴシック" charset="0"/>
              </a:rPr>
              <a:t>, Crash, new wave </a:t>
            </a:r>
            <a:r>
              <a:rPr lang="en-US" dirty="0" smtClean="0">
                <a:latin typeface="Times" charset="0"/>
                <a:ea typeface="ＭＳ Ｐゴシック" charset="0"/>
                <a:cs typeface="ＭＳ Ｐゴシック" charset="0"/>
              </a:rPr>
              <a:t>author, </a:t>
            </a:r>
            <a:r>
              <a:rPr lang="en-US" sz="1200" kern="1200" dirty="0" smtClean="0">
                <a:solidFill>
                  <a:schemeClr val="tx1"/>
                </a:solidFill>
                <a:latin typeface="Arial" pitchFamily="36" charset="0"/>
                <a:ea typeface="ＭＳ Ｐゴシック" pitchFamily="92" charset="-128"/>
                <a:cs typeface="ＭＳ Ｐゴシック" pitchFamily="92" charset="-128"/>
              </a:rPr>
              <a:t>sexually aroused by staging and participating in real car-crashes</a:t>
            </a:r>
            <a:r>
              <a:rPr lang="en-US" dirty="0" smtClean="0">
                <a:latin typeface="Times" charset="0"/>
                <a:ea typeface="ＭＳ Ｐゴシック" charset="0"/>
                <a:cs typeface="ＭＳ Ｐゴシック" charset="0"/>
              </a:rPr>
              <a:t>; </a:t>
            </a:r>
            <a:r>
              <a:rPr lang="en-US" dirty="0">
                <a:latin typeface="Times" charset="0"/>
                <a:ea typeface="ＭＳ Ｐゴシック" charset="0"/>
                <a:cs typeface="ＭＳ Ｐゴシック" charset="0"/>
              </a:rPr>
              <a:t>Pynchon, American horrible writer, “Gravity’s Rainbow”, not dead; </a:t>
            </a:r>
            <a:r>
              <a:rPr lang="en-US" dirty="0" err="1">
                <a:latin typeface="Times" charset="0"/>
                <a:ea typeface="ＭＳ Ｐゴシック" charset="0"/>
                <a:cs typeface="ＭＳ Ｐゴシック" charset="0"/>
              </a:rPr>
              <a:t>Rulfo</a:t>
            </a:r>
            <a:r>
              <a:rPr lang="en-US" dirty="0">
                <a:latin typeface="Times" charset="0"/>
                <a:ea typeface="ＭＳ Ｐゴシック" charset="0"/>
                <a:cs typeface="ＭＳ Ｐゴシック" charset="0"/>
              </a:rPr>
              <a:t>, “El llano de llamas”, Mexican; Kafka, Austrian, “The metamorphosis”; Dostoyevsky, Russian, pacifist, “Crime and Punishment”;  </a:t>
            </a:r>
            <a:r>
              <a:rPr lang="en-US" dirty="0" err="1">
                <a:latin typeface="Times" charset="0"/>
                <a:ea typeface="ＭＳ Ｐゴシック" charset="0"/>
                <a:cs typeface="ＭＳ Ｐゴシック" charset="0"/>
              </a:rPr>
              <a:t>Cortazar</a:t>
            </a:r>
            <a:r>
              <a:rPr lang="en-US" dirty="0">
                <a:latin typeface="Times" charset="0"/>
                <a:ea typeface="ＭＳ Ｐゴシック" charset="0"/>
                <a:cs typeface="ＭＳ Ｐゴシック" charset="0"/>
              </a:rPr>
              <a:t>, Argentinian, </a:t>
            </a:r>
            <a:r>
              <a:rPr lang="en-US" dirty="0" smtClean="0">
                <a:latin typeface="Times" charset="0"/>
                <a:ea typeface="ＭＳ Ｐゴシック" charset="0"/>
                <a:cs typeface="ＭＳ Ｐゴシック" charset="0"/>
              </a:rPr>
              <a:t>mostly </a:t>
            </a:r>
            <a:r>
              <a:rPr lang="en-US" dirty="0">
                <a:latin typeface="Times" charset="0"/>
                <a:ea typeface="ＭＳ Ｐゴシック" charset="0"/>
                <a:cs typeface="ＭＳ Ｐゴシック" charset="0"/>
              </a:rPr>
              <a:t>short stories, such </a:t>
            </a:r>
            <a:r>
              <a:rPr lang="en-US" dirty="0" smtClean="0">
                <a:latin typeface="Times" charset="0"/>
                <a:ea typeface="ＭＳ Ｐゴシック" charset="0"/>
                <a:cs typeface="ＭＳ Ｐゴシック" charset="0"/>
              </a:rPr>
              <a:t>as</a:t>
            </a:r>
            <a:r>
              <a:rPr lang="en-US" baseline="0" dirty="0" smtClean="0">
                <a:latin typeface="Times" charset="0"/>
                <a:ea typeface="ＭＳ Ｐゴシック" charset="0"/>
                <a:cs typeface="ＭＳ Ｐゴシック" charset="0"/>
              </a:rPr>
              <a:t> “</a:t>
            </a:r>
            <a:r>
              <a:rPr lang="en-US" dirty="0" smtClean="0">
                <a:latin typeface="Times" charset="0"/>
                <a:ea typeface="ＭＳ Ｐゴシック" charset="0"/>
                <a:cs typeface="ＭＳ Ｐゴシック" charset="0"/>
              </a:rPr>
              <a:t>Las </a:t>
            </a:r>
            <a:r>
              <a:rPr lang="en-US" dirty="0" err="1">
                <a:latin typeface="Times" charset="0"/>
                <a:ea typeface="ＭＳ Ｐゴシック" charset="0"/>
                <a:cs typeface="ＭＳ Ｐゴシック" charset="0"/>
              </a:rPr>
              <a:t>Babas</a:t>
            </a:r>
            <a:r>
              <a:rPr lang="en-US" dirty="0">
                <a:latin typeface="Times" charset="0"/>
                <a:ea typeface="ＭＳ Ｐゴシック" charset="0"/>
                <a:cs typeface="ＭＳ Ｐゴシック" charset="0"/>
              </a:rPr>
              <a:t> del Diablo</a:t>
            </a:r>
            <a:r>
              <a:rPr lang="en-US" dirty="0" smtClean="0">
                <a:latin typeface="Times" charset="0"/>
                <a:ea typeface="ＭＳ Ｐゴシック" charset="0"/>
                <a:cs typeface="ＭＳ Ｐゴシック" charset="0"/>
              </a:rPr>
              <a:t>” (the devil’s drool);  </a:t>
            </a:r>
            <a:r>
              <a:rPr lang="en-US" dirty="0">
                <a:latin typeface="Times" charset="0"/>
                <a:ea typeface="ＭＳ Ｐゴシック" charset="0"/>
                <a:cs typeface="ＭＳ Ｐゴシック" charset="0"/>
              </a:rPr>
              <a:t>Faulkner, southern US writer, “The sound and the fury”; Borges, start of magical realism, Argentinian.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2405CA3-8C3B-FA41-A00E-CDD045F39538}" type="slidenum">
              <a:rPr lang="en-US" sz="1200"/>
              <a:pPr/>
              <a:t>4</a:t>
            </a:fld>
            <a:endParaRPr lang="en-US" sz="1200"/>
          </a:p>
        </p:txBody>
      </p:sp>
      <p:sp>
        <p:nvSpPr>
          <p:cNvPr id="74754" name="Rectangle 2"/>
          <p:cNvSpPr>
            <a:spLocks noGrp="1" noRot="1" noChangeAspect="1" noChangeArrowheads="1"/>
          </p:cNvSpPr>
          <p:nvPr>
            <p:ph type="sldImg"/>
          </p:nvPr>
        </p:nvSpPr>
        <p:spPr>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1847AF3-8A00-1C41-ACDB-911A3B63DD50}" type="slidenum">
              <a:rPr lang="en-US" sz="1200"/>
              <a:pPr/>
              <a:t>22</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5D7A156-B7FB-3E47-9B77-1CB75B275806}" type="slidenum">
              <a:rPr lang="en-US" sz="1200"/>
              <a:pPr/>
              <a:t>23</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88DC084-37A5-854F-B27B-432ACCAAB5F7}" type="slidenum">
              <a:rPr lang="en-US" sz="1200"/>
              <a:pPr/>
              <a:t>24</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844141-C9EA-C54D-9F28-04728657D2B8}" type="slidenum">
              <a:rPr lang="en-US" sz="1200"/>
              <a:pPr/>
              <a:t>25</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B3B8A5-2806-104D-8F46-F831D54DF5E4}" type="slidenum">
              <a:rPr lang="en-US" sz="1200"/>
              <a:pPr/>
              <a:t>26</a:t>
            </a:fld>
            <a:endParaRPr lang="en-US"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84789D8-3AD2-1543-88D6-F5A9DCDA39E8}" type="slidenum">
              <a:rPr lang="en-US" sz="1200"/>
              <a:pPr/>
              <a:t>27</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39E321-7D68-FA4C-9790-ED236C69EFE8}" type="slidenum">
              <a:rPr lang="en-US" sz="1200"/>
              <a:pPr/>
              <a:t>28</a:t>
            </a:fld>
            <a:endParaRPr lang="en-US" sz="1200"/>
          </a:p>
        </p:txBody>
      </p:sp>
      <p:sp>
        <p:nvSpPr>
          <p:cNvPr id="50178" name="Rectangle 2"/>
          <p:cNvSpPr>
            <a:spLocks noGrp="1" noRot="1" noChangeAspect="1" noChangeArrowheads="1"/>
          </p:cNvSpPr>
          <p:nvPr>
            <p:ph type="sldImg"/>
          </p:nvPr>
        </p:nvSpPr>
        <p:spPr>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008B3C6-BC82-AE47-9AA9-55A87BAC17E8}" type="slidenum">
              <a:rPr lang="en-US" sz="1200"/>
              <a:pPr/>
              <a:t>29</a:t>
            </a:fld>
            <a:endParaRPr lang="en-US" sz="1200"/>
          </a:p>
        </p:txBody>
      </p:sp>
      <p:sp>
        <p:nvSpPr>
          <p:cNvPr id="52226" name="Rectangle 2"/>
          <p:cNvSpPr>
            <a:spLocks noGrp="1" noRot="1" noChangeAspect="1" noChangeArrowheads="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5368B90-8B87-D849-93FF-824624E89FD2}" type="slidenum">
              <a:rPr lang="en-US" sz="1200">
                <a:latin typeface="Times" charset="0"/>
              </a:rPr>
              <a:pPr/>
              <a:t>30</a:t>
            </a:fld>
            <a:endParaRPr lang="en-US" sz="1200">
              <a:latin typeface="Times"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CFBB2D-6195-2546-8875-961C5B58D259}" type="slidenum">
              <a:rPr lang="en-US" sz="1200"/>
              <a:pPr/>
              <a:t>31</a:t>
            </a:fld>
            <a:endParaRPr lang="en-US" sz="1200"/>
          </a:p>
        </p:txBody>
      </p:sp>
      <p:sp>
        <p:nvSpPr>
          <p:cNvPr id="62466" name="Rectangle 2"/>
          <p:cNvSpPr>
            <a:spLocks noGrp="1" noRot="1" noChangeAspect="1" noChangeArrowheads="1"/>
          </p:cNvSpPr>
          <p:nvPr>
            <p:ph type="sldImg"/>
          </p:nvPr>
        </p:nvSpPr>
        <p:spPr>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2405CA3-8C3B-FA41-A00E-CDD045F39538}" type="slidenum">
              <a:rPr lang="en-US" sz="1200"/>
              <a:pPr/>
              <a:t>5</a:t>
            </a:fld>
            <a:endParaRPr lang="en-US" sz="1200"/>
          </a:p>
        </p:txBody>
      </p:sp>
      <p:sp>
        <p:nvSpPr>
          <p:cNvPr id="74754" name="Rectangle 2"/>
          <p:cNvSpPr>
            <a:spLocks noGrp="1" noRot="1" noChangeAspect="1" noChangeArrowheads="1"/>
          </p:cNvSpPr>
          <p:nvPr>
            <p:ph type="sldImg"/>
          </p:nvPr>
        </p:nvSpPr>
        <p:spPr>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83D71B-1B5C-AD4A-B36B-61945A2F4AE0}" type="slidenum">
              <a:rPr lang="en-US" sz="1200">
                <a:latin typeface="Times" charset="0"/>
              </a:rPr>
              <a:pPr/>
              <a:t>32</a:t>
            </a:fld>
            <a:endParaRPr lang="en-US" sz="1200">
              <a:latin typeface="Times" charset="0"/>
            </a:endParaRPr>
          </a:p>
        </p:txBody>
      </p:sp>
      <p:sp>
        <p:nvSpPr>
          <p:cNvPr id="64514" name="Rectangle 2"/>
          <p:cNvSpPr>
            <a:spLocks noGrp="1" noRot="1" noChangeAspect="1" noChangeArrowheads="1"/>
          </p:cNvSpPr>
          <p:nvPr>
            <p:ph type="sldImg"/>
          </p:nvPr>
        </p:nvSpPr>
        <p:spPr>
          <a:solidFill>
            <a:srgbClr val="FFFFFF"/>
          </a:solidFill>
          <a:ln/>
        </p:spPr>
      </p:sp>
      <p:sp>
        <p:nvSpPr>
          <p:cNvPr id="645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869CC11-2B36-D549-ADE0-8ED2FFF4ABE5}" type="slidenum">
              <a:rPr lang="en-US" sz="1200">
                <a:latin typeface="Times" charset="0"/>
              </a:rPr>
              <a:pPr/>
              <a:t>33</a:t>
            </a:fld>
            <a:endParaRPr lang="en-US" sz="1200">
              <a:latin typeface="Times"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3BBD03A-569E-D947-803D-FEF897755704}" type="slidenum">
              <a:rPr lang="en-US" sz="1200"/>
              <a:pPr/>
              <a:t>34</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We are going to spend a fair amount of time on life-tables, and so it is important that you understand them.  You will be required to work with life tables on at least 2 of the 3 exams.   They are a very powerful way of describing populations.</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3BBD03A-569E-D947-803D-FEF897755704}" type="slidenum">
              <a:rPr lang="en-US" sz="1200"/>
              <a:pPr/>
              <a:t>35</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We are going to spend a fair amount of time on life-tables, and so it is important that you understand them.  You will be required to work with life tables on at least 2 of the 3 exams.   They are a very powerful way of describing populations.</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3BBD03A-569E-D947-803D-FEF897755704}" type="slidenum">
              <a:rPr lang="en-US" sz="1200"/>
              <a:pPr/>
              <a:t>36</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We are going to spend a fair amount of time on life-tables, and so it is important that you understand them.  You will be required to work with life tables on at least 2 of the 3 exams.   They are a very powerful way of describing populations.</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E5D4053-B9E2-5B4D-A237-19515EA5172B}" type="slidenum">
              <a:rPr lang="en-US" sz="1200"/>
              <a:pPr/>
              <a:t>37</a:t>
            </a:fld>
            <a:endParaRPr 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We are going to spend a fair amount of time on life-tables, and so it is important that you understand them.  You will be required to work with life tables on at least 2 of the 3 exams.   They are a very powerful way of describing populations.</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529AD8F-39FF-5F4A-9252-CCB3232EA45F}" type="slidenum">
              <a:rPr lang="en-US" sz="1200">
                <a:latin typeface="Times" charset="0"/>
              </a:rPr>
              <a:pPr/>
              <a:t>38</a:t>
            </a:fld>
            <a:endParaRPr lang="en-US" sz="1200">
              <a:latin typeface="Times" charset="0"/>
            </a:endParaRPr>
          </a:p>
        </p:txBody>
      </p:sp>
      <p:sp>
        <p:nvSpPr>
          <p:cNvPr id="72706" name="Rectangle 2"/>
          <p:cNvSpPr>
            <a:spLocks noGrp="1" noRot="1" noChangeAspect="1" noChangeArrowheads="1"/>
          </p:cNvSpPr>
          <p:nvPr>
            <p:ph type="sldImg"/>
          </p:nvPr>
        </p:nvSpPr>
        <p:spPr>
          <a:solidFill>
            <a:srgbClr val="FFFFFF"/>
          </a:solidFill>
          <a:ln/>
        </p:spPr>
      </p:sp>
      <p:sp>
        <p:nvSpPr>
          <p:cNvPr id="727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C6AC802-ABD3-E143-AC9B-E2EE62AE7499}" type="slidenum">
              <a:rPr lang="en-US" sz="1200">
                <a:latin typeface="Times" charset="0"/>
              </a:rPr>
              <a:pPr/>
              <a:t>39</a:t>
            </a:fld>
            <a:endParaRPr lang="en-US" sz="1200">
              <a:latin typeface="Times"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18D208B-4497-734B-B538-68272E037C7C}" type="slidenum">
              <a:rPr lang="en-US" sz="1200">
                <a:latin typeface="Times" charset="0"/>
              </a:rPr>
              <a:pPr/>
              <a:t>40</a:t>
            </a:fld>
            <a:endParaRPr lang="en-US" sz="1200">
              <a:latin typeface="Times"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We are going to spend a fair amount of time on life-tables, and so it is important that you understand them.  You will be required to work with life tables on at least 2 of the 3 exams.   They are a very powerful way of describing populations.</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2C1E1B-E727-7F42-B902-6EFA1A0FCD89}" type="slidenum">
              <a:rPr lang="en-US" sz="1200">
                <a:latin typeface="Times" charset="0"/>
              </a:rPr>
              <a:pPr/>
              <a:t>41</a:t>
            </a:fld>
            <a:endParaRPr lang="en-US" sz="1200">
              <a:latin typeface="Times"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EF14EE5-211D-AC4C-82BD-B8C6448284D0}" type="slidenum">
              <a:rPr lang="en-US" sz="1200"/>
              <a:pPr/>
              <a:t>6</a:t>
            </a:fld>
            <a:endParaRPr 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We are going to spend a fair amount of time on life-tables, and so it is important that you understand them.  You will be required to work with life tables on at least 2 of the 3 exams.   They are a very powerful way of describing populations.</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4480560-1F6D-954A-99CF-A74BCCF1D4C3}" type="slidenum">
              <a:rPr lang="en-US" sz="1200">
                <a:latin typeface="Times" charset="0"/>
              </a:rPr>
              <a:pPr/>
              <a:t>42</a:t>
            </a:fld>
            <a:endParaRPr lang="en-US" sz="1200">
              <a:latin typeface="Times"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D0E017-0FF5-604D-A666-24D4DF8AE65C}" type="slidenum">
              <a:rPr lang="en-US" sz="1200"/>
              <a:pPr/>
              <a:t>43</a:t>
            </a:fld>
            <a:endParaRPr lang="en-US" sz="1200"/>
          </a:p>
        </p:txBody>
      </p:sp>
      <p:sp>
        <p:nvSpPr>
          <p:cNvPr id="82946" name="Rectangle 2"/>
          <p:cNvSpPr>
            <a:spLocks noGrp="1" noRot="1" noChangeAspect="1" noChangeArrowheads="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88ED115-E846-5043-9B62-69FE03816027}" type="slidenum">
              <a:rPr lang="en-US" sz="1200"/>
              <a:pPr/>
              <a:t>44</a:t>
            </a:fld>
            <a:endParaRPr lang="en-US" sz="1200"/>
          </a:p>
        </p:txBody>
      </p:sp>
      <p:sp>
        <p:nvSpPr>
          <p:cNvPr id="84994" name="Rectangle 2"/>
          <p:cNvSpPr>
            <a:spLocks noGrp="1" noRot="1" noChangeAspect="1" noChangeArrowheads="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1506D7C-C5E3-3842-AD37-F17ABAAED7C8}" type="slidenum">
              <a:rPr lang="en-US" sz="1200"/>
              <a:pPr/>
              <a:t>45</a:t>
            </a:fld>
            <a:endParaRPr lang="en-US" sz="1200"/>
          </a:p>
        </p:txBody>
      </p:sp>
      <p:sp>
        <p:nvSpPr>
          <p:cNvPr id="87042" name="Rectangle 2"/>
          <p:cNvSpPr>
            <a:spLocks noGrp="1" noRot="1" noChangeAspect="1" noChangeArrowheads="1"/>
          </p:cNvSpPr>
          <p:nvPr>
            <p:ph type="sldImg"/>
          </p:nvPr>
        </p:nvSpPr>
        <p:spPr>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8501C91-92C2-434F-A4F0-D06CCF223EDF}" type="slidenum">
              <a:rPr lang="en-US" sz="1200">
                <a:latin typeface="Times" charset="0"/>
              </a:rPr>
              <a:pPr/>
              <a:t>46</a:t>
            </a:fld>
            <a:endParaRPr lang="en-US" sz="1200">
              <a:latin typeface="Times"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We are going to spend a fair amount of time on life-tables, and so it is important that you understand them.  You will be required to work with life tables on at least 2 of the 3 exams.   They are a very powerful way of describing populations.</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DE54CC-95A5-CC46-A92F-4E9884BEF54D}" type="slidenum">
              <a:rPr lang="en-US" sz="1200">
                <a:latin typeface="Times" charset="0"/>
              </a:rPr>
              <a:pPr/>
              <a:t>47</a:t>
            </a:fld>
            <a:endParaRPr lang="en-US" sz="1200">
              <a:latin typeface="Times" charset="0"/>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88BA64E-8CEB-1347-B290-33ED593489E3}" type="slidenum">
              <a:rPr lang="en-US" sz="1200"/>
              <a:pPr/>
              <a:t>48</a:t>
            </a:fld>
            <a:endParaRPr lang="en-US" sz="1200"/>
          </a:p>
        </p:txBody>
      </p:sp>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88BA64E-8CEB-1347-B290-33ED593489E3}" type="slidenum">
              <a:rPr lang="en-US" sz="1200"/>
              <a:pPr/>
              <a:t>49</a:t>
            </a:fld>
            <a:endParaRPr lang="en-US" sz="1200"/>
          </a:p>
        </p:txBody>
      </p:sp>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88BA64E-8CEB-1347-B290-33ED593489E3}" type="slidenum">
              <a:rPr lang="en-US" sz="1200"/>
              <a:pPr/>
              <a:t>50</a:t>
            </a:fld>
            <a:endParaRPr lang="en-US" sz="1200"/>
          </a:p>
        </p:txBody>
      </p:sp>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88BA64E-8CEB-1347-B290-33ED593489E3}" type="slidenum">
              <a:rPr lang="en-US" sz="1200"/>
              <a:pPr/>
              <a:t>51</a:t>
            </a:fld>
            <a:endParaRPr lang="en-US" sz="1200"/>
          </a:p>
        </p:txBody>
      </p:sp>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6A769DC-0D54-D440-AC22-9B73FF9CC0C0}" type="slidenum">
              <a:rPr lang="en-US" sz="1200"/>
              <a:pPr/>
              <a:t>7</a:t>
            </a:fld>
            <a:endParaRPr lang="en-US" sz="1200"/>
          </a:p>
        </p:txBody>
      </p:sp>
      <p:sp>
        <p:nvSpPr>
          <p:cNvPr id="80898" name="Rectangle 2"/>
          <p:cNvSpPr>
            <a:spLocks noGrp="1" noRot="1" noChangeAspect="1" noChangeArrowheads="1"/>
          </p:cNvSpPr>
          <p:nvPr>
            <p:ph type="sldImg"/>
          </p:nvPr>
        </p:nvSpPr>
        <p:spPr>
          <a:solidFill>
            <a:srgbClr val="FFFFFF"/>
          </a:solidFill>
          <a:ln/>
        </p:spPr>
      </p:sp>
      <p:sp>
        <p:nvSpPr>
          <p:cNvPr id="808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28E5ACF-6818-B547-A71A-F3AECBE4D91A}" type="slidenum">
              <a:rPr lang="en-US" sz="1200"/>
              <a:pPr algn="r"/>
              <a:t>52</a:t>
            </a:fld>
            <a:endParaRPr 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5B19B03-E146-9643-875E-1D1B84487B98}" type="slidenum">
              <a:rPr lang="en-US" sz="1200"/>
              <a:pPr/>
              <a:t>8</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We are going to spend a fair amount of time on life-tables, and so it is important that you understand them.  You will be required to work with life tables on at least 2 of the 3 exams.   They are a very powerful way of describing populations.</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6A769DC-0D54-D440-AC22-9B73FF9CC0C0}" type="slidenum">
              <a:rPr lang="en-US" sz="1200"/>
              <a:pPr/>
              <a:t>9</a:t>
            </a:fld>
            <a:endParaRPr lang="en-US" sz="1200"/>
          </a:p>
        </p:txBody>
      </p:sp>
      <p:sp>
        <p:nvSpPr>
          <p:cNvPr id="80898" name="Rectangle 2"/>
          <p:cNvSpPr>
            <a:spLocks noGrp="1" noRot="1" noChangeAspect="1" noChangeArrowheads="1"/>
          </p:cNvSpPr>
          <p:nvPr>
            <p:ph type="sldImg"/>
          </p:nvPr>
        </p:nvSpPr>
        <p:spPr>
          <a:solidFill>
            <a:srgbClr val="FFFFFF"/>
          </a:solidFill>
          <a:ln/>
        </p:spPr>
      </p:sp>
      <p:sp>
        <p:nvSpPr>
          <p:cNvPr id="808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B1576B3-01F7-E948-BBA0-ABB3ACE6979C}" type="slidenum">
              <a:rPr lang="en-US" sz="1200"/>
              <a:pPr/>
              <a:t>10</a:t>
            </a:fld>
            <a:endParaRPr lang="en-US" sz="12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We are going to spend a fair amount of time on life-tables, and so it is important that you understand them.  You will be required to work with life tables on at least 2 of the 3 exams.   They are a very powerful way of describing populations.</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BFD8823-626C-1E47-A705-C17A2AB33428}" type="slidenum">
              <a:rPr lang="en-US" sz="1200"/>
              <a:pPr/>
              <a:t>11</a:t>
            </a:fld>
            <a:endParaRPr lang="en-US" sz="120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Note that I dropped the age 4 = 0 group because the log of 0 is not defined.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23158A-C4C6-DF41-B6D3-1ACC647A6DBE}" type="slidenum">
              <a:rPr lang="en-US"/>
              <a:pPr>
                <a:defRPr/>
              </a:pPr>
              <a:t>‹#›</a:t>
            </a:fld>
            <a:endParaRPr lang="en-US"/>
          </a:p>
        </p:txBody>
      </p:sp>
    </p:spTree>
    <p:extLst>
      <p:ext uri="{BB962C8B-B14F-4D97-AF65-F5344CB8AC3E}">
        <p14:creationId xmlns:p14="http://schemas.microsoft.com/office/powerpoint/2010/main" val="104975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C1A215-4DB6-F04F-9129-28C543D2DC15}" type="slidenum">
              <a:rPr lang="en-US"/>
              <a:pPr>
                <a:defRPr/>
              </a:pPr>
              <a:t>‹#›</a:t>
            </a:fld>
            <a:endParaRPr lang="en-US"/>
          </a:p>
        </p:txBody>
      </p:sp>
    </p:spTree>
    <p:extLst>
      <p:ext uri="{BB962C8B-B14F-4D97-AF65-F5344CB8AC3E}">
        <p14:creationId xmlns:p14="http://schemas.microsoft.com/office/powerpoint/2010/main" val="375000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0D7A91-3C27-D94C-B5E4-26A537C49CB4}" type="slidenum">
              <a:rPr lang="en-US"/>
              <a:pPr>
                <a:defRPr/>
              </a:pPr>
              <a:t>‹#›</a:t>
            </a:fld>
            <a:endParaRPr lang="en-US"/>
          </a:p>
        </p:txBody>
      </p:sp>
    </p:spTree>
    <p:extLst>
      <p:ext uri="{BB962C8B-B14F-4D97-AF65-F5344CB8AC3E}">
        <p14:creationId xmlns:p14="http://schemas.microsoft.com/office/powerpoint/2010/main" val="396727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C0DAEF-FFD4-2B4D-8FE3-8C7BC1E9793A}" type="slidenum">
              <a:rPr lang="en-US"/>
              <a:pPr>
                <a:defRPr/>
              </a:pPr>
              <a:t>‹#›</a:t>
            </a:fld>
            <a:endParaRPr lang="en-US"/>
          </a:p>
        </p:txBody>
      </p:sp>
    </p:spTree>
    <p:extLst>
      <p:ext uri="{BB962C8B-B14F-4D97-AF65-F5344CB8AC3E}">
        <p14:creationId xmlns:p14="http://schemas.microsoft.com/office/powerpoint/2010/main" val="195734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AD73EB-5DEB-B944-B7BC-BF82526E5CFE}" type="slidenum">
              <a:rPr lang="en-US"/>
              <a:pPr>
                <a:defRPr/>
              </a:pPr>
              <a:t>‹#›</a:t>
            </a:fld>
            <a:endParaRPr lang="en-US"/>
          </a:p>
        </p:txBody>
      </p:sp>
    </p:spTree>
    <p:extLst>
      <p:ext uri="{BB962C8B-B14F-4D97-AF65-F5344CB8AC3E}">
        <p14:creationId xmlns:p14="http://schemas.microsoft.com/office/powerpoint/2010/main" val="260586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EA86BE-3708-6544-8926-74BB3149F8E3}" type="slidenum">
              <a:rPr lang="en-US"/>
              <a:pPr>
                <a:defRPr/>
              </a:pPr>
              <a:t>‹#›</a:t>
            </a:fld>
            <a:endParaRPr lang="en-US"/>
          </a:p>
        </p:txBody>
      </p:sp>
    </p:spTree>
    <p:extLst>
      <p:ext uri="{BB962C8B-B14F-4D97-AF65-F5344CB8AC3E}">
        <p14:creationId xmlns:p14="http://schemas.microsoft.com/office/powerpoint/2010/main" val="498497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38DCD3C-5CC3-BE4C-BA1C-E9178E6DEE95}" type="slidenum">
              <a:rPr lang="en-US"/>
              <a:pPr>
                <a:defRPr/>
              </a:pPr>
              <a:t>‹#›</a:t>
            </a:fld>
            <a:endParaRPr lang="en-US"/>
          </a:p>
        </p:txBody>
      </p:sp>
    </p:spTree>
    <p:extLst>
      <p:ext uri="{BB962C8B-B14F-4D97-AF65-F5344CB8AC3E}">
        <p14:creationId xmlns:p14="http://schemas.microsoft.com/office/powerpoint/2010/main" val="419701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A2CF16-91C9-294C-918B-36AC0A3B857E}" type="slidenum">
              <a:rPr lang="en-US"/>
              <a:pPr>
                <a:defRPr/>
              </a:pPr>
              <a:t>‹#›</a:t>
            </a:fld>
            <a:endParaRPr lang="en-US"/>
          </a:p>
        </p:txBody>
      </p:sp>
    </p:spTree>
    <p:extLst>
      <p:ext uri="{BB962C8B-B14F-4D97-AF65-F5344CB8AC3E}">
        <p14:creationId xmlns:p14="http://schemas.microsoft.com/office/powerpoint/2010/main" val="2510413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F9A4D99-A9D9-A647-8F40-32C1097EF00F}" type="slidenum">
              <a:rPr lang="en-US"/>
              <a:pPr>
                <a:defRPr/>
              </a:pPr>
              <a:t>‹#›</a:t>
            </a:fld>
            <a:endParaRPr lang="en-US"/>
          </a:p>
        </p:txBody>
      </p:sp>
    </p:spTree>
    <p:extLst>
      <p:ext uri="{BB962C8B-B14F-4D97-AF65-F5344CB8AC3E}">
        <p14:creationId xmlns:p14="http://schemas.microsoft.com/office/powerpoint/2010/main" val="4222940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07FCF8-5DA4-3840-982A-A8AD27C2DDDE}" type="slidenum">
              <a:rPr lang="en-US"/>
              <a:pPr>
                <a:defRPr/>
              </a:pPr>
              <a:t>‹#›</a:t>
            </a:fld>
            <a:endParaRPr lang="en-US"/>
          </a:p>
        </p:txBody>
      </p:sp>
    </p:spTree>
    <p:extLst>
      <p:ext uri="{BB962C8B-B14F-4D97-AF65-F5344CB8AC3E}">
        <p14:creationId xmlns:p14="http://schemas.microsoft.com/office/powerpoint/2010/main" val="840494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5B67FA-756C-1E49-B7D7-FC25338F7A44}" type="slidenum">
              <a:rPr lang="en-US"/>
              <a:pPr>
                <a:defRPr/>
              </a:pPr>
              <a:t>‹#›</a:t>
            </a:fld>
            <a:endParaRPr lang="en-US"/>
          </a:p>
        </p:txBody>
      </p:sp>
    </p:spTree>
    <p:extLst>
      <p:ext uri="{BB962C8B-B14F-4D97-AF65-F5344CB8AC3E}">
        <p14:creationId xmlns:p14="http://schemas.microsoft.com/office/powerpoint/2010/main" val="31369629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7"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7"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CB1870-4ECC-7A40-AD11-2CAAA7F072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92" charset="-128"/>
          <a:cs typeface="ＭＳ Ｐゴシック" pitchFamily="92" charset="-128"/>
        </a:defRPr>
      </a:lvl1pPr>
      <a:lvl2pPr algn="ctr" rtl="0" eaLnBrk="0" fontAlgn="base" hangingPunct="0">
        <a:spcBef>
          <a:spcPct val="0"/>
        </a:spcBef>
        <a:spcAft>
          <a:spcPct val="0"/>
        </a:spcAft>
        <a:defRPr sz="4400">
          <a:solidFill>
            <a:schemeClr val="tx2"/>
          </a:solidFill>
          <a:latin typeface="Arial" pitchFamily="36" charset="0"/>
          <a:ea typeface="ＭＳ Ｐゴシック" pitchFamily="92" charset="-128"/>
          <a:cs typeface="ＭＳ Ｐゴシック" pitchFamily="92" charset="-128"/>
        </a:defRPr>
      </a:lvl2pPr>
      <a:lvl3pPr algn="ctr" rtl="0" eaLnBrk="0" fontAlgn="base" hangingPunct="0">
        <a:spcBef>
          <a:spcPct val="0"/>
        </a:spcBef>
        <a:spcAft>
          <a:spcPct val="0"/>
        </a:spcAft>
        <a:defRPr sz="4400">
          <a:solidFill>
            <a:schemeClr val="tx2"/>
          </a:solidFill>
          <a:latin typeface="Arial" pitchFamily="36" charset="0"/>
          <a:ea typeface="ＭＳ Ｐゴシック" pitchFamily="92" charset="-128"/>
          <a:cs typeface="ＭＳ Ｐゴシック" pitchFamily="92" charset="-128"/>
        </a:defRPr>
      </a:lvl3pPr>
      <a:lvl4pPr algn="ctr" rtl="0" eaLnBrk="0" fontAlgn="base" hangingPunct="0">
        <a:spcBef>
          <a:spcPct val="0"/>
        </a:spcBef>
        <a:spcAft>
          <a:spcPct val="0"/>
        </a:spcAft>
        <a:defRPr sz="4400">
          <a:solidFill>
            <a:schemeClr val="tx2"/>
          </a:solidFill>
          <a:latin typeface="Arial" pitchFamily="36" charset="0"/>
          <a:ea typeface="ＭＳ Ｐゴシック" pitchFamily="92" charset="-128"/>
          <a:cs typeface="ＭＳ Ｐゴシック" pitchFamily="92" charset="-128"/>
        </a:defRPr>
      </a:lvl4pPr>
      <a:lvl5pPr algn="ctr" rtl="0" eaLnBrk="0" fontAlgn="base" hangingPunct="0">
        <a:spcBef>
          <a:spcPct val="0"/>
        </a:spcBef>
        <a:spcAft>
          <a:spcPct val="0"/>
        </a:spcAft>
        <a:defRPr sz="4400">
          <a:solidFill>
            <a:schemeClr val="tx2"/>
          </a:solidFill>
          <a:latin typeface="Arial" pitchFamily="36" charset="0"/>
          <a:ea typeface="ＭＳ Ｐゴシック" pitchFamily="92" charset="-128"/>
          <a:cs typeface="ＭＳ Ｐゴシック" pitchFamily="92" charset="-128"/>
        </a:defRPr>
      </a:lvl5pPr>
      <a:lvl6pPr marL="457200" algn="ctr" rtl="0" fontAlgn="base">
        <a:spcBef>
          <a:spcPct val="0"/>
        </a:spcBef>
        <a:spcAft>
          <a:spcPct val="0"/>
        </a:spcAft>
        <a:defRPr sz="4400">
          <a:solidFill>
            <a:schemeClr val="tx2"/>
          </a:solidFill>
          <a:latin typeface="Arial" pitchFamily="36" charset="0"/>
        </a:defRPr>
      </a:lvl6pPr>
      <a:lvl7pPr marL="914400" algn="ctr" rtl="0" fontAlgn="base">
        <a:spcBef>
          <a:spcPct val="0"/>
        </a:spcBef>
        <a:spcAft>
          <a:spcPct val="0"/>
        </a:spcAft>
        <a:defRPr sz="4400">
          <a:solidFill>
            <a:schemeClr val="tx2"/>
          </a:solidFill>
          <a:latin typeface="Arial" pitchFamily="36" charset="0"/>
        </a:defRPr>
      </a:lvl7pPr>
      <a:lvl8pPr marL="1371600" algn="ctr" rtl="0" fontAlgn="base">
        <a:spcBef>
          <a:spcPct val="0"/>
        </a:spcBef>
        <a:spcAft>
          <a:spcPct val="0"/>
        </a:spcAft>
        <a:defRPr sz="4400">
          <a:solidFill>
            <a:schemeClr val="tx2"/>
          </a:solidFill>
          <a:latin typeface="Arial" pitchFamily="36" charset="0"/>
        </a:defRPr>
      </a:lvl8pPr>
      <a:lvl9pPr marL="1828800" algn="ctr" rtl="0" fontAlgn="base">
        <a:spcBef>
          <a:spcPct val="0"/>
        </a:spcBef>
        <a:spcAft>
          <a:spcPct val="0"/>
        </a:spcAft>
        <a:defRPr sz="4400">
          <a:solidFill>
            <a:schemeClr val="tx2"/>
          </a:solidFill>
          <a:latin typeface="Arial" pitchFamily="3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92" charset="-128"/>
          <a:cs typeface="ＭＳ Ｐゴシック" pitchFamily="9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bio.fsu.edu/faculty-mccoy.php" TargetMode="Externa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0.emf"/><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2.emf"/><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3.emf"/><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emf"/><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0.emf"/><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3.jp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3"/>
          <p:cNvSpPr>
            <a:spLocks noChangeArrowheads="1"/>
          </p:cNvSpPr>
          <p:nvPr/>
        </p:nvSpPr>
        <p:spPr bwMode="auto">
          <a:xfrm>
            <a:off x="152400" y="533400"/>
            <a:ext cx="5715000" cy="627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u="sng" dirty="0"/>
              <a:t>5th Lecture </a:t>
            </a:r>
            <a:r>
              <a:rPr lang="en-US" sz="1800" u="sng" dirty="0" smtClean="0"/>
              <a:t>– </a:t>
            </a:r>
            <a:r>
              <a:rPr lang="en-US" sz="1800" u="sng" dirty="0"/>
              <a:t>September </a:t>
            </a:r>
            <a:r>
              <a:rPr lang="en-US" sz="1800" u="sng" dirty="0" smtClean="0"/>
              <a:t>20, 2016</a:t>
            </a:r>
          </a:p>
          <a:p>
            <a:endParaRPr lang="en-US" sz="1600" u="sng" dirty="0"/>
          </a:p>
          <a:p>
            <a:pPr>
              <a:tabLst>
                <a:tab pos="403225" algn="l"/>
              </a:tabLst>
            </a:pPr>
            <a:r>
              <a:rPr lang="en-US" sz="1600" dirty="0" smtClean="0">
                <a:solidFill>
                  <a:srgbClr val="FF0000"/>
                </a:solidFill>
              </a:rPr>
              <a:t>--	</a:t>
            </a:r>
            <a:r>
              <a:rPr lang="en-US" sz="1600" u="sng" dirty="0" smtClean="0">
                <a:solidFill>
                  <a:srgbClr val="FF0000"/>
                </a:solidFill>
              </a:rPr>
              <a:t>Quiz maybe Thursday?? </a:t>
            </a:r>
          </a:p>
          <a:p>
            <a:pPr>
              <a:tabLst>
                <a:tab pos="403225" algn="l"/>
              </a:tabLst>
            </a:pPr>
            <a:endParaRPr lang="en-US" sz="1600" dirty="0"/>
          </a:p>
          <a:p>
            <a:pPr>
              <a:tabLst>
                <a:tab pos="403225" algn="l"/>
              </a:tabLst>
            </a:pPr>
            <a:r>
              <a:rPr lang="en-US" sz="1600" dirty="0"/>
              <a:t>--	Read </a:t>
            </a:r>
            <a:r>
              <a:rPr lang="en-US" sz="1600" u="sng" dirty="0"/>
              <a:t>Forrester 1995</a:t>
            </a:r>
            <a:r>
              <a:rPr lang="en-US" sz="1600" dirty="0"/>
              <a:t> </a:t>
            </a:r>
            <a:r>
              <a:rPr lang="en-US" sz="1600" dirty="0" smtClean="0"/>
              <a:t>available </a:t>
            </a:r>
            <a:r>
              <a:rPr lang="en-US" sz="1600" dirty="0"/>
              <a:t>on blackboard.  This is a great example of </a:t>
            </a:r>
            <a:r>
              <a:rPr lang="en-US" sz="1600" dirty="0" smtClean="0"/>
              <a:t>applying the </a:t>
            </a:r>
            <a:r>
              <a:rPr lang="en-US" sz="1600" dirty="0"/>
              <a:t>tools we have </a:t>
            </a:r>
            <a:r>
              <a:rPr lang="en-US" sz="1600" dirty="0" smtClean="0"/>
              <a:t>studied so far.</a:t>
            </a:r>
          </a:p>
          <a:p>
            <a:pPr>
              <a:tabLst>
                <a:tab pos="403225" algn="l"/>
              </a:tabLst>
            </a:pPr>
            <a:endParaRPr lang="en-US" sz="1600" dirty="0"/>
          </a:p>
          <a:p>
            <a:pPr>
              <a:tabLst>
                <a:tab pos="403225" algn="l"/>
              </a:tabLst>
            </a:pPr>
            <a:r>
              <a:rPr lang="en-US" sz="1600" dirty="0"/>
              <a:t>--	Assignment </a:t>
            </a:r>
            <a:r>
              <a:rPr lang="en-US" sz="1600" dirty="0" smtClean="0"/>
              <a:t>#2 is now posted.  Because of </a:t>
            </a:r>
            <a:r>
              <a:rPr lang="en-US" sz="1600" dirty="0" err="1" smtClean="0"/>
              <a:t>Hermine</a:t>
            </a:r>
            <a:r>
              <a:rPr lang="en-US" sz="1600" dirty="0" smtClean="0"/>
              <a:t>, we haven’t covered all the information necessary to complete this assignment.  So, the due date is moved back to Sept. 27.</a:t>
            </a:r>
          </a:p>
          <a:p>
            <a:pPr>
              <a:tabLst>
                <a:tab pos="403225" algn="l"/>
              </a:tabLst>
            </a:pPr>
            <a:endParaRPr lang="en-US" sz="1600" u="sng" dirty="0"/>
          </a:p>
          <a:p>
            <a:pPr>
              <a:tabLst>
                <a:tab pos="403225" algn="l"/>
              </a:tabLst>
            </a:pPr>
            <a:r>
              <a:rPr lang="en-US" sz="1600" dirty="0" smtClean="0"/>
              <a:t>--	The exam was Sept 27</a:t>
            </a:r>
            <a:r>
              <a:rPr lang="en-US" sz="1600" baseline="30000" dirty="0" smtClean="0"/>
              <a:t>th</a:t>
            </a:r>
            <a:r>
              <a:rPr lang="en-US" sz="1600" dirty="0" smtClean="0"/>
              <a:t>!  So, let’s move that back to </a:t>
            </a:r>
            <a:r>
              <a:rPr lang="en-US" sz="1600" dirty="0" smtClean="0">
                <a:solidFill>
                  <a:srgbClr val="FF0000"/>
                </a:solidFill>
              </a:rPr>
              <a:t>Sept. 29</a:t>
            </a:r>
            <a:r>
              <a:rPr lang="en-US" sz="1600" baseline="30000" dirty="0" smtClean="0">
                <a:solidFill>
                  <a:srgbClr val="FF0000"/>
                </a:solidFill>
              </a:rPr>
              <a:t>th</a:t>
            </a:r>
            <a:r>
              <a:rPr lang="en-US" sz="1600" dirty="0" smtClean="0">
                <a:solidFill>
                  <a:srgbClr val="FF0000"/>
                </a:solidFill>
              </a:rPr>
              <a:t>.  First exam delayed one class!</a:t>
            </a:r>
          </a:p>
          <a:p>
            <a:pPr>
              <a:tabLst>
                <a:tab pos="403225" algn="l"/>
              </a:tabLst>
            </a:pPr>
            <a:endParaRPr lang="en-US" sz="1600" dirty="0" smtClean="0">
              <a:solidFill>
                <a:srgbClr val="FF0000"/>
              </a:solidFill>
            </a:endParaRPr>
          </a:p>
          <a:p>
            <a:pPr>
              <a:tabLst>
                <a:tab pos="403225" algn="l"/>
              </a:tabLst>
            </a:pPr>
            <a:r>
              <a:rPr lang="en-US" sz="1600" b="1" dirty="0" smtClean="0">
                <a:solidFill>
                  <a:srgbClr val="FF0000"/>
                </a:solidFill>
              </a:rPr>
              <a:t>Two talks by </a:t>
            </a:r>
            <a:r>
              <a:rPr lang="en-US" sz="1600" b="1" dirty="0">
                <a:solidFill>
                  <a:srgbClr val="FF0000"/>
                </a:solidFill>
              </a:rPr>
              <a:t>Dr. John J. </a:t>
            </a:r>
            <a:r>
              <a:rPr lang="en-US" sz="1600" b="1" dirty="0" err="1">
                <a:solidFill>
                  <a:srgbClr val="FF0000"/>
                </a:solidFill>
              </a:rPr>
              <a:t>Stachowicz</a:t>
            </a:r>
            <a:r>
              <a:rPr lang="en-US" sz="1600" b="1" dirty="0">
                <a:solidFill>
                  <a:srgbClr val="FF0000"/>
                </a:solidFill>
              </a:rPr>
              <a:t>, Professor of Evolution and Ecology, University of </a:t>
            </a:r>
            <a:r>
              <a:rPr lang="en-US" sz="1600" b="1" dirty="0" smtClean="0">
                <a:solidFill>
                  <a:srgbClr val="FF0000"/>
                </a:solidFill>
              </a:rPr>
              <a:t>California</a:t>
            </a:r>
            <a:r>
              <a:rPr lang="en-US" sz="1600" b="1" dirty="0">
                <a:solidFill>
                  <a:srgbClr val="FF0000"/>
                </a:solidFill>
              </a:rPr>
              <a:t>.</a:t>
            </a:r>
            <a:endParaRPr lang="en-US" sz="1600" b="1" dirty="0" smtClean="0">
              <a:solidFill>
                <a:srgbClr val="FF0000"/>
              </a:solidFill>
            </a:endParaRPr>
          </a:p>
          <a:p>
            <a:pPr>
              <a:tabLst>
                <a:tab pos="403225" algn="l"/>
              </a:tabLst>
            </a:pPr>
            <a:endParaRPr lang="en-US" sz="1600" dirty="0">
              <a:solidFill>
                <a:srgbClr val="FF0000"/>
              </a:solidFill>
            </a:endParaRPr>
          </a:p>
          <a:p>
            <a:r>
              <a:rPr lang="en-US" sz="1600" i="1" dirty="0"/>
              <a:t>Thursday, September 22, 4:00 pm, 1024 KIN</a:t>
            </a:r>
            <a:r>
              <a:rPr lang="en-US" sz="1600" dirty="0"/>
              <a:t>—BIOLOGICAL SCIENCE COLLOQUIUM, "From species and genotypes to traits: the evolution of the diversity - ecosystem functioning paradigm?</a:t>
            </a:r>
            <a:r>
              <a:rPr lang="en-US" sz="1600" dirty="0" smtClean="0"/>
              <a:t>,</a:t>
            </a:r>
            <a:r>
              <a:rPr lang="en-US" sz="1600" dirty="0" smtClean="0">
                <a:hlinkClick r:id="rId4"/>
              </a:rPr>
              <a:t>”</a:t>
            </a:r>
          </a:p>
          <a:p>
            <a:endParaRPr lang="en-US" sz="1600" b="1" dirty="0">
              <a:hlinkClick r:id="rId4"/>
            </a:endParaRPr>
          </a:p>
          <a:p>
            <a:r>
              <a:rPr lang="en-US" sz="1600" i="1" dirty="0"/>
              <a:t>Friday, September 23, 4:00 pm, 1024 KIN</a:t>
            </a:r>
            <a:r>
              <a:rPr lang="en-US" sz="1600" dirty="0"/>
              <a:t>—ECOLOGY AND EVOLUTION SEMINAR, "‘Ecological fitting’: lessons for and from the invasion of marine invertebrate communities</a:t>
            </a:r>
            <a:r>
              <a:rPr lang="en-US" sz="1600" dirty="0" smtClean="0"/>
              <a:t>,”</a:t>
            </a:r>
            <a:endParaRPr lang="en-US" sz="1600" dirty="0" smtClean="0">
              <a:solidFill>
                <a:srgbClr val="FF0000"/>
              </a:solidFill>
            </a:endParaRPr>
          </a:p>
        </p:txBody>
      </p:sp>
      <p:pic>
        <p:nvPicPr>
          <p:cNvPr id="3" name="Picture 2"/>
          <p:cNvPicPr>
            <a:picLocks noChangeAspect="1"/>
          </p:cNvPicPr>
          <p:nvPr/>
        </p:nvPicPr>
        <p:blipFill>
          <a:blip r:embed="rId5"/>
          <a:stretch>
            <a:fillRect/>
          </a:stretch>
        </p:blipFill>
        <p:spPr>
          <a:xfrm>
            <a:off x="5867400" y="1828800"/>
            <a:ext cx="3244516" cy="32445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3"/>
          <p:cNvSpPr>
            <a:spLocks noChangeArrowheads="1"/>
          </p:cNvSpPr>
          <p:nvPr/>
        </p:nvSpPr>
        <p:spPr bwMode="auto">
          <a:xfrm>
            <a:off x="838200" y="1219200"/>
            <a:ext cx="7772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82775" algn="l"/>
                <a:tab pos="2454275" algn="l"/>
              </a:tabLst>
            </a:pPr>
            <a:r>
              <a:rPr lang="en-US" sz="2000">
                <a:latin typeface="Arial" charset="0"/>
              </a:rPr>
              <a:t>Simple life table example.   Imagine cockroaches in your house that live 4 weeks, maximum.  Due to various causes, 80% die each week.  A few reproduce in their 3</a:t>
            </a:r>
            <a:r>
              <a:rPr lang="en-US" sz="2000" baseline="30000">
                <a:latin typeface="Arial" charset="0"/>
              </a:rPr>
              <a:t>rd</a:t>
            </a:r>
            <a:r>
              <a:rPr lang="en-US" sz="2000">
                <a:latin typeface="Arial" charset="0"/>
              </a:rPr>
              <a:t> week of life, but most reproduce in their 4</a:t>
            </a:r>
            <a:r>
              <a:rPr lang="en-US" sz="2000" baseline="30000">
                <a:latin typeface="Arial" charset="0"/>
              </a:rPr>
              <a:t>th</a:t>
            </a:r>
            <a:r>
              <a:rPr lang="en-US" sz="2000">
                <a:latin typeface="Arial" charset="0"/>
              </a:rPr>
              <a:t> week, when each pair of cockroaches produces 200 offspring. </a:t>
            </a:r>
          </a:p>
        </p:txBody>
      </p:sp>
      <p:pic>
        <p:nvPicPr>
          <p:cNvPr id="81922"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50322572"/>
              </p:ext>
            </p:extLst>
          </p:nvPr>
        </p:nvGraphicFramePr>
        <p:xfrm>
          <a:off x="1143000" y="3124200"/>
          <a:ext cx="6858001" cy="3068955"/>
        </p:xfrm>
        <a:graphic>
          <a:graphicData uri="http://schemas.openxmlformats.org/drawingml/2006/table">
            <a:tbl>
              <a:tblPr/>
              <a:tblGrid>
                <a:gridCol w="1357313"/>
                <a:gridCol w="928688"/>
                <a:gridCol w="1143000"/>
                <a:gridCol w="1143000"/>
                <a:gridCol w="1143000"/>
                <a:gridCol w="1143000"/>
              </a:tblGrid>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Times" charset="0"/>
                          <a:ea typeface="ＭＳ Ｐゴシック" charset="0"/>
                          <a:cs typeface="ＭＳ Ｐゴシック" charset="0"/>
                        </a:rPr>
                        <a:t>Time (weeks)</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x</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Times" charset="0"/>
                          <a:ea typeface="ＭＳ Ｐゴシック" charset="0"/>
                          <a:cs typeface="ＭＳ Ｐゴシック" charset="0"/>
                        </a:rPr>
                        <a:t>p</a:t>
                      </a:r>
                      <a:r>
                        <a:rPr kumimoji="0" lang="en-US" sz="1800" b="1" i="0" u="none" strike="noStrike" cap="none" normalizeH="0" baseline="-25000" dirty="0" err="1" smtClean="0">
                          <a:ln>
                            <a:noFill/>
                          </a:ln>
                          <a:solidFill>
                            <a:srgbClr val="FFFFFF"/>
                          </a:solidFill>
                          <a:effectLst/>
                          <a:latin typeface="Times" charset="0"/>
                          <a:ea typeface="ＭＳ Ｐゴシック" charset="0"/>
                          <a:cs typeface="ＭＳ Ｐゴシック" charset="0"/>
                        </a:rPr>
                        <a:t>x</a:t>
                      </a:r>
                      <a:endParaRPr kumimoji="0" lang="en-US" sz="1800" b="1" i="0" u="none" strike="noStrike" cap="none" normalizeH="0" baseline="-25000" dirty="0">
                        <a:ln>
                          <a:noFill/>
                        </a:ln>
                        <a:solidFill>
                          <a:srgbClr val="FFFFFF"/>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l</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m</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FFFFFF"/>
                          </a:solidFill>
                          <a:effectLst/>
                          <a:latin typeface="Times" charset="0"/>
                          <a:ea typeface="ＭＳ Ｐゴシック" charset="0"/>
                          <a:cs typeface="ＭＳ Ｐゴシック" charset="0"/>
                        </a:rPr>
                        <a:t>l</a:t>
                      </a:r>
                      <a:r>
                        <a:rPr kumimoji="0" lang="en-US" sz="1800" b="1" i="0" u="none" strike="noStrike" cap="none" normalizeH="0" baseline="-25000" dirty="0" err="1">
                          <a:ln>
                            <a:noFill/>
                          </a:ln>
                          <a:solidFill>
                            <a:srgbClr val="FFFFFF"/>
                          </a:solidFill>
                          <a:effectLst/>
                          <a:latin typeface="Times" charset="0"/>
                          <a:ea typeface="ＭＳ Ｐゴシック" charset="0"/>
                          <a:cs typeface="ＭＳ Ｐゴシック" charset="0"/>
                        </a:rPr>
                        <a:t>x</a:t>
                      </a:r>
                      <a:r>
                        <a:rPr kumimoji="0" lang="en-US" sz="1800" b="1" i="0" u="none" strike="noStrike" cap="none" normalizeH="0" baseline="0" dirty="0" err="1">
                          <a:ln>
                            <a:noFill/>
                          </a:ln>
                          <a:solidFill>
                            <a:srgbClr val="FFFFFF"/>
                          </a:solidFill>
                          <a:effectLst/>
                          <a:latin typeface="Times" charset="0"/>
                          <a:ea typeface="ＭＳ Ｐゴシック" charset="0"/>
                          <a:cs typeface="ＭＳ Ｐゴシック" charset="0"/>
                        </a:rPr>
                        <a:t>m</a:t>
                      </a:r>
                      <a:r>
                        <a:rPr kumimoji="0" lang="en-US" sz="1800" b="1" i="0" u="none" strike="noStrike" cap="none" normalizeH="0" baseline="-25000" dirty="0" err="1">
                          <a:ln>
                            <a:noFill/>
                          </a:ln>
                          <a:solidFill>
                            <a:srgbClr val="FFFFFF"/>
                          </a:solidFill>
                          <a:effectLst/>
                          <a:latin typeface="Times" charset="0"/>
                          <a:ea typeface="ＭＳ Ｐゴシック" charset="0"/>
                          <a:cs typeface="ＭＳ Ｐゴシック" charset="0"/>
                        </a:rPr>
                        <a:t>x</a:t>
                      </a:r>
                      <a:endParaRPr kumimoji="0" lang="en-US" sz="1800" b="1" i="0" u="none" strike="noStrike" cap="none" normalizeH="0" baseline="0" dirty="0">
                        <a:ln>
                          <a:noFill/>
                        </a:ln>
                        <a:solidFill>
                          <a:srgbClr val="FFFFFF"/>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1st</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charset="0"/>
                          <a:ea typeface="ＭＳ Ｐゴシック" charset="0"/>
                          <a:cs typeface="ＭＳ Ｐゴシック" charset="0"/>
                        </a:rPr>
                        <a:t>0.2</a:t>
                      </a:r>
                      <a:endParaRPr kumimoji="0" lang="en-US" sz="1800" b="0" i="0" u="none" strike="noStrike" cap="none" normalizeH="0" baseline="0" dirty="0">
                        <a:ln>
                          <a:noFill/>
                        </a:ln>
                        <a:solidFill>
                          <a:schemeClr val="tx1"/>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1.0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2nd</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1</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charset="0"/>
                          <a:ea typeface="ＭＳ Ｐゴシック" charset="0"/>
                          <a:cs typeface="ＭＳ Ｐゴシック" charset="0"/>
                        </a:rPr>
                        <a:t>0.2</a:t>
                      </a:r>
                      <a:endParaRPr kumimoji="0" lang="en-US" sz="1800" b="0" i="0" u="none" strike="noStrike" cap="none" normalizeH="0" baseline="0" dirty="0">
                        <a:ln>
                          <a:noFill/>
                        </a:ln>
                        <a:solidFill>
                          <a:schemeClr val="tx1"/>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0.2</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3rd</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2</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charset="0"/>
                          <a:ea typeface="ＭＳ Ｐゴシック" charset="0"/>
                          <a:cs typeface="ＭＳ Ｐゴシック" charset="0"/>
                        </a:rPr>
                        <a:t>0.2</a:t>
                      </a:r>
                      <a:endParaRPr kumimoji="0" lang="en-US" sz="1800" b="0" i="0" u="none" strike="noStrike" cap="none" normalizeH="0" baseline="0" dirty="0">
                        <a:ln>
                          <a:noFill/>
                        </a:ln>
                        <a:solidFill>
                          <a:schemeClr val="tx1"/>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0.04</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5</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0.2</a:t>
                      </a:r>
                    </a:p>
                  </a:txBody>
                  <a:tcPr horzOverflow="overflow">
                    <a:lnL>
                      <a:noFill/>
                    </a:lnL>
                    <a:lnR>
                      <a:noFill/>
                    </a:lnR>
                    <a:lnT>
                      <a:noFill/>
                    </a:lnT>
                    <a:lnB>
                      <a:noFill/>
                    </a:lnB>
                    <a:lnTlToBr>
                      <a:noFill/>
                    </a:lnTlToBr>
                    <a:lnBlToTr>
                      <a:noFill/>
                    </a:lnBlToTr>
                    <a:solidFill>
                      <a:srgbClr val="E7E7E7"/>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4th</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3</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charset="0"/>
                          <a:ea typeface="ＭＳ Ｐゴシック" charset="0"/>
                          <a:cs typeface="ＭＳ Ｐゴシック" charset="0"/>
                        </a:rPr>
                        <a:t>0.0</a:t>
                      </a:r>
                      <a:endParaRPr kumimoji="0" lang="en-US" sz="1800" b="0" i="0" u="none" strike="noStrike" cap="none" normalizeH="0" baseline="0" dirty="0">
                        <a:ln>
                          <a:noFill/>
                        </a:ln>
                        <a:solidFill>
                          <a:schemeClr val="tx1"/>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0.008</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100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0.8</a:t>
                      </a:r>
                    </a:p>
                  </a:txBody>
                  <a:tcPr horzOverflow="overflow">
                    <a:lnL>
                      <a:noFill/>
                    </a:lnL>
                    <a:lnR>
                      <a:noFill/>
                    </a:lnR>
                    <a:lnT>
                      <a:noFill/>
                    </a:lnT>
                    <a:lnB>
                      <a:noFill/>
                    </a:lnB>
                    <a:lnTlToBr>
                      <a:noFill/>
                    </a:lnTlToBr>
                    <a:lnBlToTr>
                      <a:noFill/>
                    </a:lnBlToTr>
                    <a:solidFill>
                      <a:schemeClr val="bg1"/>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5th</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4</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charset="0"/>
                          <a:ea typeface="ＭＳ Ｐゴシック" charset="0"/>
                          <a:cs typeface="ＭＳ Ｐゴシック" charset="0"/>
                        </a:rPr>
                        <a:t>0</a:t>
                      </a:r>
                      <a:endParaRPr kumimoji="0" lang="en-US" sz="1800" b="0" i="0" u="none" strike="noStrike" cap="none" normalizeH="0" baseline="0" dirty="0">
                        <a:ln>
                          <a:noFill/>
                        </a:ln>
                        <a:solidFill>
                          <a:schemeClr val="tx1"/>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A6A6A6"/>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515320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9"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57200"/>
            <a:ext cx="7602538"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513146332"/>
              </p:ext>
            </p:extLst>
          </p:nvPr>
        </p:nvGraphicFramePr>
        <p:xfrm>
          <a:off x="1981200" y="4312920"/>
          <a:ext cx="5791200" cy="2468880"/>
        </p:xfrm>
        <a:graphic>
          <a:graphicData uri="http://schemas.openxmlformats.org/drawingml/2006/table">
            <a:tbl>
              <a:tblPr/>
              <a:tblGrid>
                <a:gridCol w="1146175"/>
                <a:gridCol w="784225"/>
                <a:gridCol w="965200"/>
                <a:gridCol w="965200"/>
                <a:gridCol w="965200"/>
                <a:gridCol w="965200"/>
              </a:tblGrid>
              <a:tr h="40168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Times" charset="0"/>
                          <a:ea typeface="ＭＳ Ｐゴシック" charset="0"/>
                          <a:cs typeface="ＭＳ Ｐゴシック" charset="0"/>
                        </a:rPr>
                        <a:t>Time (weeks)</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x</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Times" charset="0"/>
                          <a:ea typeface="ＭＳ Ｐゴシック" charset="0"/>
                          <a:cs typeface="ＭＳ Ｐゴシック" charset="0"/>
                        </a:rPr>
                        <a:t>p</a:t>
                      </a:r>
                      <a:r>
                        <a:rPr kumimoji="0" lang="en-US" sz="1800" b="1" i="0" u="none" strike="noStrike" cap="none" normalizeH="0" baseline="-25000" dirty="0" err="1" smtClean="0">
                          <a:ln>
                            <a:noFill/>
                          </a:ln>
                          <a:solidFill>
                            <a:srgbClr val="FFFFFF"/>
                          </a:solidFill>
                          <a:effectLst/>
                          <a:latin typeface="Times" charset="0"/>
                          <a:ea typeface="ＭＳ Ｐゴシック" charset="0"/>
                          <a:cs typeface="ＭＳ Ｐゴシック" charset="0"/>
                        </a:rPr>
                        <a:t>x</a:t>
                      </a:r>
                      <a:endParaRPr kumimoji="0" lang="en-US" sz="1800" b="1" i="0" u="none" strike="noStrike" cap="none" normalizeH="0" baseline="-25000" dirty="0">
                        <a:ln>
                          <a:noFill/>
                        </a:ln>
                        <a:solidFill>
                          <a:srgbClr val="FFFFFF"/>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l</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m</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FFFFFF"/>
                          </a:solidFill>
                          <a:effectLst/>
                          <a:latin typeface="Times" charset="0"/>
                          <a:ea typeface="ＭＳ Ｐゴシック" charset="0"/>
                          <a:cs typeface="ＭＳ Ｐゴシック" charset="0"/>
                        </a:rPr>
                        <a:t>l</a:t>
                      </a:r>
                      <a:r>
                        <a:rPr kumimoji="0" lang="en-US" sz="1800" b="1" i="0" u="none" strike="noStrike" cap="none" normalizeH="0" baseline="-25000" dirty="0" err="1">
                          <a:ln>
                            <a:noFill/>
                          </a:ln>
                          <a:solidFill>
                            <a:srgbClr val="FFFFFF"/>
                          </a:solidFill>
                          <a:effectLst/>
                          <a:latin typeface="Times" charset="0"/>
                          <a:ea typeface="ＭＳ Ｐゴシック" charset="0"/>
                          <a:cs typeface="ＭＳ Ｐゴシック" charset="0"/>
                        </a:rPr>
                        <a:t>x</a:t>
                      </a:r>
                      <a:r>
                        <a:rPr kumimoji="0" lang="en-US" sz="1800" b="1" i="0" u="none" strike="noStrike" cap="none" normalizeH="0" baseline="0" dirty="0" err="1">
                          <a:ln>
                            <a:noFill/>
                          </a:ln>
                          <a:solidFill>
                            <a:srgbClr val="FFFFFF"/>
                          </a:solidFill>
                          <a:effectLst/>
                          <a:latin typeface="Times" charset="0"/>
                          <a:ea typeface="ＭＳ Ｐゴシック" charset="0"/>
                          <a:cs typeface="ＭＳ Ｐゴシック" charset="0"/>
                        </a:rPr>
                        <a:t>m</a:t>
                      </a:r>
                      <a:r>
                        <a:rPr kumimoji="0" lang="en-US" sz="1800" b="1" i="0" u="none" strike="noStrike" cap="none" normalizeH="0" baseline="-25000" dirty="0" err="1">
                          <a:ln>
                            <a:noFill/>
                          </a:ln>
                          <a:solidFill>
                            <a:srgbClr val="FFFFFF"/>
                          </a:solidFill>
                          <a:effectLst/>
                          <a:latin typeface="Times" charset="0"/>
                          <a:ea typeface="ＭＳ Ｐゴシック" charset="0"/>
                          <a:cs typeface="ＭＳ Ｐゴシック" charset="0"/>
                        </a:rPr>
                        <a:t>x</a:t>
                      </a:r>
                      <a:endParaRPr kumimoji="0" lang="en-US" sz="1800" b="1" i="0" u="none" strike="noStrike" cap="none" normalizeH="0" baseline="0" dirty="0">
                        <a:ln>
                          <a:noFill/>
                        </a:ln>
                        <a:solidFill>
                          <a:srgbClr val="FFFFFF"/>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r>
              <a:tr h="30485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1st</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A6A6A6"/>
                          </a:solidFill>
                          <a:effectLst/>
                          <a:latin typeface="Times" charset="0"/>
                          <a:ea typeface="ＭＳ Ｐゴシック" charset="0"/>
                          <a:cs typeface="ＭＳ Ｐゴシック" charset="0"/>
                        </a:rPr>
                        <a:t>0.2</a:t>
                      </a:r>
                      <a:endParaRPr kumimoji="0" lang="en-US" sz="1800" b="0" i="0" u="none" strike="noStrike" cap="none" normalizeH="0" baseline="0" dirty="0">
                        <a:ln>
                          <a:noFill/>
                        </a:ln>
                        <a:solidFill>
                          <a:srgbClr val="A6A6A6"/>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1.0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30485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2nd</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1</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A6A6A6"/>
                          </a:solidFill>
                          <a:effectLst/>
                          <a:latin typeface="Times" charset="0"/>
                          <a:ea typeface="ＭＳ Ｐゴシック" charset="0"/>
                          <a:cs typeface="ＭＳ Ｐゴシック" charset="0"/>
                        </a:rPr>
                        <a:t>0.2</a:t>
                      </a:r>
                      <a:endParaRPr kumimoji="0" lang="en-US" sz="1800" b="0" i="0" u="none" strike="noStrike" cap="none" normalizeH="0" baseline="0" dirty="0">
                        <a:ln>
                          <a:noFill/>
                        </a:ln>
                        <a:solidFill>
                          <a:srgbClr val="A6A6A6"/>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0.2</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r>
              <a:tr h="30485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3rd</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2</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A6A6A6"/>
                          </a:solidFill>
                          <a:effectLst/>
                          <a:latin typeface="Times" charset="0"/>
                          <a:ea typeface="ＭＳ Ｐゴシック" charset="0"/>
                          <a:cs typeface="ＭＳ Ｐゴシック" charset="0"/>
                        </a:rPr>
                        <a:t>0.2</a:t>
                      </a:r>
                      <a:endParaRPr kumimoji="0" lang="en-US" sz="1800" b="0" i="0" u="none" strike="noStrike" cap="none" normalizeH="0" baseline="0" dirty="0">
                        <a:ln>
                          <a:noFill/>
                        </a:ln>
                        <a:solidFill>
                          <a:srgbClr val="A6A6A6"/>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0.04</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5</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0.2</a:t>
                      </a:r>
                    </a:p>
                  </a:txBody>
                  <a:tcPr horzOverflow="overflow">
                    <a:lnL>
                      <a:noFill/>
                    </a:lnL>
                    <a:lnR>
                      <a:noFill/>
                    </a:lnR>
                    <a:lnT>
                      <a:noFill/>
                    </a:lnT>
                    <a:lnB>
                      <a:noFill/>
                    </a:lnB>
                    <a:lnTlToBr>
                      <a:noFill/>
                    </a:lnTlToBr>
                    <a:lnBlToTr>
                      <a:noFill/>
                    </a:lnBlToTr>
                    <a:solidFill>
                      <a:srgbClr val="E7E7E7"/>
                    </a:solidFill>
                  </a:tcPr>
                </a:tc>
              </a:tr>
              <a:tr h="30485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4th</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3</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A6A6A6"/>
                          </a:solidFill>
                          <a:effectLst/>
                          <a:latin typeface="Times" charset="0"/>
                          <a:ea typeface="ＭＳ Ｐゴシック" charset="0"/>
                          <a:cs typeface="ＭＳ Ｐゴシック" charset="0"/>
                        </a:rPr>
                        <a:t>0.0</a:t>
                      </a:r>
                      <a:endParaRPr kumimoji="0" lang="en-US" sz="1800" b="0" i="0" u="none" strike="noStrike" cap="none" normalizeH="0" baseline="0" dirty="0">
                        <a:ln>
                          <a:noFill/>
                        </a:ln>
                        <a:solidFill>
                          <a:srgbClr val="A6A6A6"/>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0.008</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100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0.8</a:t>
                      </a:r>
                    </a:p>
                  </a:txBody>
                  <a:tcPr horzOverflow="overflow">
                    <a:lnL>
                      <a:noFill/>
                    </a:lnL>
                    <a:lnR>
                      <a:noFill/>
                    </a:lnR>
                    <a:lnT>
                      <a:noFill/>
                    </a:lnT>
                    <a:lnB>
                      <a:noFill/>
                    </a:lnB>
                    <a:lnTlToBr>
                      <a:noFill/>
                    </a:lnTlToBr>
                    <a:lnBlToTr>
                      <a:noFill/>
                    </a:lnBlToTr>
                    <a:solidFill>
                      <a:schemeClr val="bg1"/>
                    </a:solidFill>
                  </a:tcPr>
                </a:tc>
              </a:tr>
              <a:tr h="30485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5th</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4</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A6A6A6"/>
                          </a:solidFill>
                          <a:effectLst/>
                          <a:latin typeface="Times" charset="0"/>
                          <a:ea typeface="ＭＳ Ｐゴシック" charset="0"/>
                          <a:cs typeface="ＭＳ Ｐゴシック" charset="0"/>
                        </a:rPr>
                        <a:t>0</a:t>
                      </a:r>
                      <a:endParaRPr kumimoji="0" lang="en-US" sz="1800" b="0" i="0" u="none" strike="noStrike" cap="none" normalizeH="0" baseline="0" dirty="0">
                        <a:ln>
                          <a:noFill/>
                        </a:ln>
                        <a:solidFill>
                          <a:srgbClr val="A6A6A6"/>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A6A6A6"/>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18883211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2838" y="1246188"/>
            <a:ext cx="5262562"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8" name="Picture 9"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10"/>
          <p:cNvSpPr>
            <a:spLocks noChangeArrowheads="1"/>
          </p:cNvSpPr>
          <p:nvPr/>
        </p:nvSpPr>
        <p:spPr bwMode="auto">
          <a:xfrm>
            <a:off x="509588" y="1447800"/>
            <a:ext cx="2995612"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Arial" charset="0"/>
              </a:rPr>
              <a:t>Survivorship curves for the city of Rome and the Roman province of Africa, mostly from about the 4th century.</a:t>
            </a:r>
          </a:p>
          <a:p>
            <a:endParaRPr lang="en-US" sz="1800">
              <a:latin typeface="Arial" charset="0"/>
            </a:endParaRPr>
          </a:p>
          <a:p>
            <a:r>
              <a:rPr lang="en-US" sz="1800">
                <a:latin typeface="Arial" charset="0"/>
              </a:rPr>
              <a:t>The great age of individuals from the provinces may be due to the use of a very different calendar.</a:t>
            </a:r>
          </a:p>
          <a:p>
            <a:endParaRPr lang="en-US" sz="1800">
              <a:latin typeface="Arial" charset="0"/>
            </a:endParaRPr>
          </a:p>
          <a:p>
            <a:r>
              <a:rPr lang="en-US" sz="1800">
                <a:latin typeface="Arial" charset="0"/>
              </a:rPr>
              <a:t>Note two cross-over points.  Females tend to have higher mortality during childbirth years.  However, females tend to live longer.</a:t>
            </a:r>
          </a:p>
        </p:txBody>
      </p:sp>
    </p:spTree>
    <p:extLst>
      <p:ext uri="{BB962C8B-B14F-4D97-AF65-F5344CB8AC3E}">
        <p14:creationId xmlns:p14="http://schemas.microsoft.com/office/powerpoint/2010/main" val="8199064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0"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6" name="Rectangle 11"/>
          <p:cNvSpPr>
            <a:spLocks noChangeArrowheads="1"/>
          </p:cNvSpPr>
          <p:nvPr/>
        </p:nvSpPr>
        <p:spPr bwMode="auto">
          <a:xfrm>
            <a:off x="304800" y="700088"/>
            <a:ext cx="84391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latin typeface="Arial" charset="0"/>
              </a:rPr>
              <a:t>Survivorship curves can be confusing because the y axis may be plotted in several different ways.  For example, the y axis may be actual numbers of individuals or proportions (this won</a:t>
            </a:r>
            <a:r>
              <a:rPr lang="ja-JP" altLang="en-US" sz="2000" dirty="0">
                <a:latin typeface="Arial" charset="0"/>
              </a:rPr>
              <a:t>’</a:t>
            </a:r>
            <a:r>
              <a:rPr lang="en-US" altLang="ja-JP" sz="2000" dirty="0">
                <a:latin typeface="Arial" charset="0"/>
              </a:rPr>
              <a:t>t affect the shape of the curve).  Or, even more confusing, the y axis may be either log transformed or on a log scale -- this does change the shape!</a:t>
            </a:r>
            <a:endParaRPr lang="en-US" dirty="0">
              <a:latin typeface="Arial" charset="0"/>
            </a:endParaRPr>
          </a:p>
        </p:txBody>
      </p:sp>
      <p:pic>
        <p:nvPicPr>
          <p:cNvPr id="8806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025" y="2362200"/>
            <a:ext cx="85121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6069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685800" y="973138"/>
            <a:ext cx="83058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a:t>II.	Tools for Ecology</a:t>
            </a:r>
          </a:p>
          <a:p>
            <a:pPr>
              <a:buFont typeface="Times" charset="0"/>
              <a:buNone/>
              <a:tabLst>
                <a:tab pos="454025" algn="l"/>
                <a:tab pos="920750" algn="l"/>
                <a:tab pos="1373188" algn="l"/>
                <a:tab pos="1882775" algn="l"/>
                <a:tab pos="2454275" algn="l"/>
              </a:tabLst>
            </a:pPr>
            <a:r>
              <a:rPr lang="en-US" sz="2000"/>
              <a:t>	A.	Population demography:  describing populations.</a:t>
            </a:r>
          </a:p>
          <a:p>
            <a:pPr>
              <a:buFont typeface="Times" charset="0"/>
              <a:buNone/>
              <a:tabLst>
                <a:tab pos="454025" algn="l"/>
                <a:tab pos="920750" algn="l"/>
                <a:tab pos="1373188" algn="l"/>
                <a:tab pos="1882775" algn="l"/>
                <a:tab pos="2454275" algn="l"/>
              </a:tabLst>
            </a:pPr>
            <a:r>
              <a:rPr lang="en-US" sz="2000"/>
              <a:t>		1. 	Definitions</a:t>
            </a:r>
          </a:p>
          <a:p>
            <a:pPr>
              <a:buFont typeface="Times" charset="0"/>
              <a:buNone/>
              <a:tabLst>
                <a:tab pos="454025" algn="l"/>
                <a:tab pos="920750" algn="l"/>
                <a:tab pos="1373188" algn="l"/>
                <a:tab pos="1882775" algn="l"/>
                <a:tab pos="2454275" algn="l"/>
              </a:tabLst>
            </a:pPr>
            <a:r>
              <a:rPr lang="en-US" sz="2000"/>
              <a:t>		2.	Demography</a:t>
            </a:r>
          </a:p>
          <a:p>
            <a:pPr>
              <a:buFont typeface="Times" charset="0"/>
              <a:buNone/>
              <a:tabLst>
                <a:tab pos="454025" algn="l"/>
                <a:tab pos="920750" algn="l"/>
                <a:tab pos="1373188" algn="l"/>
                <a:tab pos="1882775" algn="l"/>
                <a:tab pos="2454275" algn="l"/>
              </a:tabLst>
            </a:pPr>
            <a:r>
              <a:rPr lang="en-US" sz="2000"/>
              <a:t>			a.	distribution, dispersion, and density</a:t>
            </a:r>
          </a:p>
          <a:p>
            <a:pPr>
              <a:buFont typeface="Times" charset="0"/>
              <a:buNone/>
              <a:tabLst>
                <a:tab pos="454025" algn="l"/>
                <a:tab pos="920750" algn="l"/>
                <a:tab pos="1373188" algn="l"/>
                <a:tab pos="1882775" algn="l"/>
                <a:tab pos="2454275" algn="l"/>
              </a:tabLst>
            </a:pPr>
            <a:r>
              <a:rPr lang="en-US" sz="2000"/>
              <a:t>			b.	gender and age</a:t>
            </a:r>
          </a:p>
          <a:p>
            <a:pPr>
              <a:buFont typeface="Times" charset="0"/>
              <a:buNone/>
              <a:tabLst>
                <a:tab pos="454025" algn="l"/>
                <a:tab pos="920750" algn="l"/>
                <a:tab pos="1373188" algn="l"/>
                <a:tab pos="1882775" algn="l"/>
                <a:tab pos="2454275" algn="l"/>
              </a:tabLst>
            </a:pPr>
            <a:r>
              <a:rPr lang="en-US" sz="2000"/>
              <a:t>			c.	population growth</a:t>
            </a:r>
          </a:p>
          <a:p>
            <a:pPr>
              <a:buFont typeface="Times" charset="0"/>
              <a:buNone/>
              <a:tabLst>
                <a:tab pos="454025" algn="l"/>
                <a:tab pos="920750" algn="l"/>
                <a:tab pos="1373188" algn="l"/>
                <a:tab pos="1882775" algn="l"/>
                <a:tab pos="2454275" algn="l"/>
              </a:tabLst>
            </a:pPr>
            <a:r>
              <a:rPr lang="en-US" sz="2000"/>
              <a:t>			d.	life tables (birth and death of age classes)</a:t>
            </a:r>
          </a:p>
          <a:p>
            <a:pPr>
              <a:buFont typeface="Times" charset="0"/>
              <a:buNone/>
              <a:tabLst>
                <a:tab pos="454025" algn="l"/>
                <a:tab pos="920750" algn="l"/>
                <a:tab pos="1373188" algn="l"/>
                <a:tab pos="1882775" algn="l"/>
                <a:tab pos="2454275" algn="l"/>
              </a:tabLst>
            </a:pPr>
            <a:r>
              <a:rPr lang="en-US" sz="2000">
                <a:solidFill>
                  <a:srgbClr val="FF0000"/>
                </a:solidFill>
              </a:rPr>
              <a:t>				</a:t>
            </a:r>
            <a:r>
              <a:rPr lang="en-US" sz="2000"/>
              <a:t>1)  	age groups - x </a:t>
            </a:r>
          </a:p>
          <a:p>
            <a:pPr>
              <a:buFont typeface="Times" charset="0"/>
              <a:buNone/>
              <a:tabLst>
                <a:tab pos="454025" algn="l"/>
                <a:tab pos="920750" algn="l"/>
                <a:tab pos="1373188" algn="l"/>
                <a:tab pos="1882775" algn="l"/>
                <a:tab pos="2454275" algn="l"/>
              </a:tabLst>
            </a:pPr>
            <a:r>
              <a:rPr lang="en-US" sz="2000"/>
              <a:t>		</a:t>
            </a:r>
            <a:r>
              <a:rPr lang="en-US" sz="2000">
                <a:solidFill>
                  <a:srgbClr val="FF0000"/>
                </a:solidFill>
              </a:rPr>
              <a:t>		2)  	survivorship (opposite of death rate)</a:t>
            </a:r>
          </a:p>
          <a:p>
            <a:pPr>
              <a:buFont typeface="Times" charset="0"/>
              <a:buNone/>
              <a:tabLst>
                <a:tab pos="454025" algn="l"/>
                <a:tab pos="920750" algn="l"/>
                <a:tab pos="1373188" algn="l"/>
                <a:tab pos="1882775" algn="l"/>
                <a:tab pos="2454275" algn="l"/>
              </a:tabLst>
            </a:pPr>
            <a:r>
              <a:rPr lang="en-US" sz="2000"/>
              <a:t>				3)  	m</a:t>
            </a:r>
            <a:r>
              <a:rPr lang="en-US" sz="2000" baseline="-25000"/>
              <a:t>x</a:t>
            </a:r>
            <a:r>
              <a:rPr lang="en-US" sz="2000"/>
              <a:t>, average births per individual age x.</a:t>
            </a:r>
          </a:p>
          <a:p>
            <a:pPr>
              <a:buFont typeface="Times" charset="0"/>
              <a:buNone/>
              <a:tabLst>
                <a:tab pos="454025" algn="l"/>
                <a:tab pos="920750" algn="l"/>
                <a:tab pos="1373188" algn="l"/>
                <a:tab pos="1882775" algn="l"/>
                <a:tab pos="2454275" algn="l"/>
              </a:tabLst>
            </a:pPr>
            <a:r>
              <a:rPr lang="en-US" sz="2000"/>
              <a:t>				4)  	l</a:t>
            </a:r>
            <a:r>
              <a:rPr lang="en-US" sz="2000" baseline="-25000"/>
              <a:t>x</a:t>
            </a:r>
            <a:r>
              <a:rPr lang="en-US" sz="2000"/>
              <a:t>m</a:t>
            </a:r>
            <a:r>
              <a:rPr lang="en-US" sz="2000" baseline="-25000"/>
              <a:t>x</a:t>
            </a:r>
          </a:p>
          <a:p>
            <a:pPr>
              <a:tabLst>
                <a:tab pos="454025" algn="l"/>
                <a:tab pos="920750" algn="l"/>
                <a:tab pos="1373188" algn="l"/>
                <a:tab pos="1882775" algn="l"/>
                <a:tab pos="2454275" algn="l"/>
              </a:tabLst>
            </a:pPr>
            <a:r>
              <a:rPr lang="en-US" sz="2000">
                <a:solidFill>
                  <a:srgbClr val="FF0000"/>
                </a:solidFill>
              </a:rPr>
              <a:t>		</a:t>
            </a:r>
            <a:r>
              <a:rPr lang="en-US" sz="2000">
                <a:solidFill>
                  <a:srgbClr val="000000"/>
                </a:solidFill>
              </a:rPr>
              <a:t>		5)	R</a:t>
            </a:r>
            <a:r>
              <a:rPr lang="en-US" sz="2000" baseline="-25000">
                <a:solidFill>
                  <a:srgbClr val="000000"/>
                </a:solidFill>
              </a:rPr>
              <a:t>0</a:t>
            </a:r>
            <a:r>
              <a:rPr lang="en-US" sz="2000">
                <a:solidFill>
                  <a:srgbClr val="000000"/>
                </a:solidFill>
              </a:rPr>
              <a:t> and G</a:t>
            </a:r>
            <a:endParaRPr lang="en-US" sz="2000"/>
          </a:p>
          <a:p>
            <a:pPr>
              <a:buFont typeface="Times" charset="0"/>
              <a:buNone/>
              <a:tabLst>
                <a:tab pos="454025" algn="l"/>
                <a:tab pos="920750" algn="l"/>
                <a:tab pos="1373188" algn="l"/>
                <a:tab pos="1882775" algn="l"/>
                <a:tab pos="2454275" algn="l"/>
              </a:tabLst>
            </a:pPr>
            <a:r>
              <a:rPr lang="en-US" sz="2000">
                <a:solidFill>
                  <a:srgbClr val="FF0000"/>
                </a:solidFill>
              </a:rPr>
              <a:t>	</a:t>
            </a:r>
            <a:r>
              <a:rPr lang="en-US" sz="2000">
                <a:solidFill>
                  <a:srgbClr val="000000"/>
                </a:solidFill>
              </a:rPr>
              <a:t>		e.	projecting population growth from life tables</a:t>
            </a:r>
          </a:p>
          <a:p>
            <a:pPr>
              <a:buFont typeface="Times" charset="0"/>
              <a:buNone/>
              <a:tabLst>
                <a:tab pos="454025" algn="l"/>
                <a:tab pos="920750" algn="l"/>
                <a:tab pos="1373188" algn="l"/>
                <a:tab pos="1882775" algn="l"/>
                <a:tab pos="2454275" algn="l"/>
              </a:tabLst>
            </a:pPr>
            <a:endParaRPr lang="en-US" sz="2000"/>
          </a:p>
          <a:p>
            <a:pPr>
              <a:buFont typeface="Times" charset="0"/>
              <a:buNone/>
              <a:tabLst>
                <a:tab pos="454025" algn="l"/>
                <a:tab pos="920750" algn="l"/>
                <a:tab pos="1373188" algn="l"/>
                <a:tab pos="1882775" algn="l"/>
                <a:tab pos="2454275" algn="l"/>
              </a:tabLst>
            </a:pPr>
            <a:r>
              <a:rPr lang="en-US" sz="2000"/>
              <a:t>  </a:t>
            </a:r>
          </a:p>
          <a:p>
            <a:pPr>
              <a:buFont typeface="Times" charset="0"/>
              <a:buNone/>
              <a:tabLst>
                <a:tab pos="454025" algn="l"/>
                <a:tab pos="920750" algn="l"/>
                <a:tab pos="1373188" algn="l"/>
                <a:tab pos="1882775" algn="l"/>
                <a:tab pos="2454275" algn="l"/>
              </a:tabLst>
            </a:pPr>
            <a:endParaRPr lang="en-US" sz="2000"/>
          </a:p>
        </p:txBody>
      </p:sp>
      <p:pic>
        <p:nvPicPr>
          <p:cNvPr id="55298"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2838" y="1246188"/>
            <a:ext cx="5262562"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8" name="Picture 9"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10"/>
          <p:cNvSpPr>
            <a:spLocks noChangeArrowheads="1"/>
          </p:cNvSpPr>
          <p:nvPr/>
        </p:nvSpPr>
        <p:spPr bwMode="auto">
          <a:xfrm>
            <a:off x="509588" y="1447800"/>
            <a:ext cx="2995612"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Arial" charset="0"/>
              </a:rPr>
              <a:t>Survivorship curves for the city of Rome and the Roman province of Africa, mostly from about the 4th century.</a:t>
            </a:r>
          </a:p>
          <a:p>
            <a:endParaRPr lang="en-US" sz="1800">
              <a:latin typeface="Arial" charset="0"/>
            </a:endParaRPr>
          </a:p>
          <a:p>
            <a:r>
              <a:rPr lang="en-US" sz="1800">
                <a:latin typeface="Arial" charset="0"/>
              </a:rPr>
              <a:t>The great age of individuals from the provinces may be due to the use of a very different calendar.</a:t>
            </a:r>
          </a:p>
          <a:p>
            <a:endParaRPr lang="en-US" sz="1800">
              <a:latin typeface="Arial" charset="0"/>
            </a:endParaRPr>
          </a:p>
          <a:p>
            <a:r>
              <a:rPr lang="en-US" sz="1800">
                <a:latin typeface="Arial" charset="0"/>
              </a:rPr>
              <a:t>Note two cross-over points.  Females tend to have higher mortality during childbirth years.  However, females tend to live longer.</a:t>
            </a:r>
          </a:p>
        </p:txBody>
      </p:sp>
    </p:spTree>
    <p:extLst>
      <p:ext uri="{BB962C8B-B14F-4D97-AF65-F5344CB8AC3E}">
        <p14:creationId xmlns:p14="http://schemas.microsoft.com/office/powerpoint/2010/main" val="5174815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Box 3"/>
          <p:cNvSpPr txBox="1">
            <a:spLocks noChangeArrowheads="1"/>
          </p:cNvSpPr>
          <p:nvPr/>
        </p:nvSpPr>
        <p:spPr bwMode="auto">
          <a:xfrm>
            <a:off x="76200" y="1295400"/>
            <a:ext cx="3124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We noted that survivorship curves can be drawn in different ways, depending on the scale of the y-axis. Be careful when you look at survivorship curves.  </a:t>
            </a:r>
          </a:p>
          <a:p>
            <a:endParaRPr lang="en-US" sz="2000"/>
          </a:p>
          <a:p>
            <a:r>
              <a:rPr lang="en-US" sz="2000"/>
              <a:t>One reason for using log-scales is that they easily separate species into Type I, II, and III survivorship curves.  </a:t>
            </a:r>
            <a:r>
              <a:rPr lang="en-US" sz="2000">
                <a:solidFill>
                  <a:srgbClr val="FF0000"/>
                </a:solidFill>
              </a:rPr>
              <a:t>Type II is constant probability of death (or survival) across age classes. </a:t>
            </a:r>
          </a:p>
        </p:txBody>
      </p:sp>
      <p:pic>
        <p:nvPicPr>
          <p:cNvPr id="6" name="Picture 5"/>
          <p:cNvPicPr>
            <a:picLocks noChangeAspect="1"/>
          </p:cNvPicPr>
          <p:nvPr/>
        </p:nvPicPr>
        <p:blipFill>
          <a:blip r:embed="rId4"/>
          <a:stretch>
            <a:fillRect/>
          </a:stretch>
        </p:blipFill>
        <p:spPr>
          <a:xfrm>
            <a:off x="3581400" y="660400"/>
            <a:ext cx="4711700" cy="596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Box 6"/>
          <p:cNvSpPr txBox="1">
            <a:spLocks noChangeArrowheads="1"/>
          </p:cNvSpPr>
          <p:nvPr/>
        </p:nvSpPr>
        <p:spPr bwMode="auto">
          <a:xfrm>
            <a:off x="152400" y="685800"/>
            <a:ext cx="33528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When survivorship curves are plotted on a log-scale, they can roughly be divided into three groups based on the shape of the curve.</a:t>
            </a:r>
          </a:p>
          <a:p>
            <a:endParaRPr lang="en-US" sz="2000" dirty="0">
              <a:latin typeface="Arial" charset="0"/>
            </a:endParaRPr>
          </a:p>
          <a:p>
            <a:r>
              <a:rPr lang="en-US" sz="2000" dirty="0">
                <a:latin typeface="Arial" charset="0"/>
              </a:rPr>
              <a:t>Type 1 curves exhibit high juvenile survival and are common for mammals.</a:t>
            </a:r>
          </a:p>
          <a:p>
            <a:endParaRPr lang="en-US" sz="2000" dirty="0">
              <a:latin typeface="Arial" charset="0"/>
            </a:endParaRPr>
          </a:p>
          <a:p>
            <a:r>
              <a:rPr lang="en-US" sz="2000" dirty="0">
                <a:latin typeface="Arial" charset="0"/>
              </a:rPr>
              <a:t>Type 2 curves have a constant probability of death and are common for birds.</a:t>
            </a:r>
          </a:p>
          <a:p>
            <a:endParaRPr lang="en-US" sz="2000" dirty="0">
              <a:latin typeface="Arial" charset="0"/>
            </a:endParaRPr>
          </a:p>
          <a:p>
            <a:r>
              <a:rPr lang="en-US" sz="2000" dirty="0">
                <a:latin typeface="Arial" charset="0"/>
              </a:rPr>
              <a:t>Type 3 curves show low juvenile survival and are common for insects and fish.</a:t>
            </a:r>
          </a:p>
        </p:txBody>
      </p:sp>
      <p:pic>
        <p:nvPicPr>
          <p:cNvPr id="4" name="Picture 3"/>
          <p:cNvPicPr>
            <a:picLocks noChangeAspect="1"/>
          </p:cNvPicPr>
          <p:nvPr/>
        </p:nvPicPr>
        <p:blipFill>
          <a:blip r:embed="rId4"/>
          <a:stretch>
            <a:fillRect/>
          </a:stretch>
        </p:blipFill>
        <p:spPr>
          <a:xfrm>
            <a:off x="3581400" y="660400"/>
            <a:ext cx="4711700" cy="5969000"/>
          </a:xfrm>
          <a:prstGeom prst="rect">
            <a:avLst/>
          </a:prstGeom>
        </p:spPr>
      </p:pic>
    </p:spTree>
    <p:extLst>
      <p:ext uri="{BB962C8B-B14F-4D97-AF65-F5344CB8AC3E}">
        <p14:creationId xmlns:p14="http://schemas.microsoft.com/office/powerpoint/2010/main" val="17913102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066800"/>
            <a:ext cx="5562600"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2"/>
          <p:cNvSpPr>
            <a:spLocks noChangeArrowheads="1"/>
          </p:cNvSpPr>
          <p:nvPr/>
        </p:nvSpPr>
        <p:spPr bwMode="auto">
          <a:xfrm>
            <a:off x="381000" y="973138"/>
            <a:ext cx="33528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Times" charset="0"/>
              <a:buNone/>
              <a:tabLst>
                <a:tab pos="454025" algn="l"/>
                <a:tab pos="920750" algn="l"/>
                <a:tab pos="1373188" algn="l"/>
                <a:tab pos="1828800" algn="l"/>
                <a:tab pos="2284413" algn="l"/>
                <a:tab pos="2738438" algn="l"/>
              </a:tabLst>
            </a:pPr>
            <a:r>
              <a:rPr lang="en-US" dirty="0"/>
              <a:t>II.	Tools for Ecology</a:t>
            </a:r>
          </a:p>
          <a:p>
            <a:pPr>
              <a:buFont typeface="Times" charset="0"/>
              <a:buNone/>
              <a:tabLst>
                <a:tab pos="454025" algn="l"/>
                <a:tab pos="920750" algn="l"/>
                <a:tab pos="1373188" algn="l"/>
                <a:tab pos="1828800" algn="l"/>
                <a:tab pos="2284413" algn="l"/>
                <a:tab pos="2738438" algn="l"/>
              </a:tabLst>
            </a:pPr>
            <a:endParaRPr lang="en-US" sz="2000" dirty="0"/>
          </a:p>
          <a:p>
            <a:pPr>
              <a:buFont typeface="Times" charset="0"/>
              <a:buNone/>
              <a:tabLst>
                <a:tab pos="454025" algn="l"/>
                <a:tab pos="920750" algn="l"/>
                <a:tab pos="1373188" algn="l"/>
                <a:tab pos="1828800" algn="l"/>
                <a:tab pos="2284413" algn="l"/>
                <a:tab pos="2738438" algn="l"/>
              </a:tabLst>
            </a:pPr>
            <a:r>
              <a:rPr lang="en-US" sz="2000" dirty="0" smtClean="0"/>
              <a:t>Remember that we are emphasizing methods that allow </a:t>
            </a:r>
            <a:r>
              <a:rPr lang="en-US" sz="2000" dirty="0"/>
              <a:t>us </a:t>
            </a:r>
            <a:r>
              <a:rPr lang="en-US" sz="2000" dirty="0" smtClean="0"/>
              <a:t>to </a:t>
            </a:r>
            <a:r>
              <a:rPr lang="en-US" sz="2000" dirty="0"/>
              <a:t>describe and </a:t>
            </a:r>
            <a:r>
              <a:rPr lang="en-US" sz="2000" dirty="0" smtClean="0"/>
              <a:t>compare different populations.</a:t>
            </a:r>
          </a:p>
          <a:p>
            <a:pPr>
              <a:buFont typeface="Times" charset="0"/>
              <a:buNone/>
              <a:tabLst>
                <a:tab pos="454025" algn="l"/>
                <a:tab pos="920750" algn="l"/>
                <a:tab pos="1373188" algn="l"/>
                <a:tab pos="1828800" algn="l"/>
                <a:tab pos="2284413" algn="l"/>
                <a:tab pos="2738438" algn="l"/>
              </a:tabLst>
            </a:pPr>
            <a:endParaRPr lang="en-US" sz="2000" dirty="0"/>
          </a:p>
          <a:p>
            <a:pPr>
              <a:buFont typeface="Times" charset="0"/>
              <a:buNone/>
              <a:tabLst>
                <a:tab pos="454025" algn="l"/>
                <a:tab pos="920750" algn="l"/>
                <a:tab pos="1373188" algn="l"/>
                <a:tab pos="1828800" algn="l"/>
                <a:tab pos="2284413" algn="l"/>
                <a:tab pos="2738438" algn="l"/>
              </a:tabLst>
            </a:pPr>
            <a:r>
              <a:rPr lang="en-US" sz="2000" dirty="0" smtClean="0"/>
              <a:t>Survivorship curves can tell us a lot about different populations.</a:t>
            </a:r>
            <a:endParaRPr lang="en-US" sz="2000" dirty="0"/>
          </a:p>
          <a:p>
            <a:pPr>
              <a:buFont typeface="Times" charset="0"/>
              <a:buNone/>
              <a:tabLst>
                <a:tab pos="454025" algn="l"/>
                <a:tab pos="920750" algn="l"/>
                <a:tab pos="1373188" algn="l"/>
                <a:tab pos="1828800" algn="l"/>
                <a:tab pos="2284413" algn="l"/>
                <a:tab pos="2738438" algn="l"/>
              </a:tabLst>
            </a:pPr>
            <a:endParaRPr lang="en-US" dirty="0"/>
          </a:p>
        </p:txBody>
      </p:sp>
      <p:pic>
        <p:nvPicPr>
          <p:cNvPr id="57347" name="Picture 3"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5"/>
          <p:cNvSpPr>
            <a:spLocks noChangeArrowheads="1"/>
          </p:cNvSpPr>
          <p:nvPr/>
        </p:nvSpPr>
        <p:spPr bwMode="auto">
          <a:xfrm>
            <a:off x="457200" y="4951413"/>
            <a:ext cx="3200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North American tyrannosaur survivorship curve from Erickson et al. 2006.  Science 213:313</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5"/>
          <p:cNvSpPr>
            <a:spLocks noChangeArrowheads="1"/>
          </p:cNvSpPr>
          <p:nvPr/>
        </p:nvSpPr>
        <p:spPr bwMode="auto">
          <a:xfrm>
            <a:off x="457200" y="4951413"/>
            <a:ext cx="3200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North American tyrannosaur survivorship curve from Erickson et al. 2006.  Science 213:313</a:t>
            </a:r>
          </a:p>
        </p:txBody>
      </p:sp>
      <p:pic>
        <p:nvPicPr>
          <p:cNvPr id="5939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75" y="890588"/>
            <a:ext cx="4530725" cy="551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381000" y="973138"/>
            <a:ext cx="33528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Times" charset="0"/>
              <a:buNone/>
              <a:tabLst>
                <a:tab pos="454025" algn="l"/>
                <a:tab pos="920750" algn="l"/>
                <a:tab pos="1373188" algn="l"/>
                <a:tab pos="1828800" algn="l"/>
                <a:tab pos="2284413" algn="l"/>
                <a:tab pos="2738438" algn="l"/>
              </a:tabLst>
            </a:pPr>
            <a:r>
              <a:rPr lang="en-US" dirty="0"/>
              <a:t>II.	Tools for Ecology</a:t>
            </a:r>
          </a:p>
          <a:p>
            <a:pPr>
              <a:buFont typeface="Times" charset="0"/>
              <a:buNone/>
              <a:tabLst>
                <a:tab pos="454025" algn="l"/>
                <a:tab pos="920750" algn="l"/>
                <a:tab pos="1373188" algn="l"/>
                <a:tab pos="1828800" algn="l"/>
                <a:tab pos="2284413" algn="l"/>
                <a:tab pos="2738438" algn="l"/>
              </a:tabLst>
            </a:pPr>
            <a:endParaRPr lang="en-US" sz="2000" dirty="0"/>
          </a:p>
          <a:p>
            <a:pPr>
              <a:buFont typeface="Times" charset="0"/>
              <a:buNone/>
              <a:tabLst>
                <a:tab pos="454025" algn="l"/>
                <a:tab pos="920750" algn="l"/>
                <a:tab pos="1373188" algn="l"/>
                <a:tab pos="1828800" algn="l"/>
                <a:tab pos="2284413" algn="l"/>
                <a:tab pos="2738438" algn="l"/>
              </a:tabLst>
            </a:pPr>
            <a:r>
              <a:rPr lang="en-US" sz="2000" dirty="0" smtClean="0"/>
              <a:t>Remember that we are emphasizing methods that allow </a:t>
            </a:r>
            <a:r>
              <a:rPr lang="en-US" sz="2000" dirty="0"/>
              <a:t>us </a:t>
            </a:r>
            <a:r>
              <a:rPr lang="en-US" sz="2000" dirty="0" smtClean="0"/>
              <a:t>to </a:t>
            </a:r>
            <a:r>
              <a:rPr lang="en-US" sz="2000" dirty="0"/>
              <a:t>describe and </a:t>
            </a:r>
            <a:r>
              <a:rPr lang="en-US" sz="2000" dirty="0" smtClean="0"/>
              <a:t>compare different populations.</a:t>
            </a:r>
          </a:p>
          <a:p>
            <a:pPr>
              <a:buFont typeface="Times" charset="0"/>
              <a:buNone/>
              <a:tabLst>
                <a:tab pos="454025" algn="l"/>
                <a:tab pos="920750" algn="l"/>
                <a:tab pos="1373188" algn="l"/>
                <a:tab pos="1828800" algn="l"/>
                <a:tab pos="2284413" algn="l"/>
                <a:tab pos="2738438" algn="l"/>
              </a:tabLst>
            </a:pPr>
            <a:endParaRPr lang="en-US" sz="2000" dirty="0"/>
          </a:p>
          <a:p>
            <a:pPr>
              <a:buFont typeface="Times" charset="0"/>
              <a:buNone/>
              <a:tabLst>
                <a:tab pos="454025" algn="l"/>
                <a:tab pos="920750" algn="l"/>
                <a:tab pos="1373188" algn="l"/>
                <a:tab pos="1828800" algn="l"/>
                <a:tab pos="2284413" algn="l"/>
                <a:tab pos="2738438" algn="l"/>
              </a:tabLst>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1388" y="18328"/>
            <a:ext cx="9045909" cy="6783761"/>
            <a:chOff x="51388" y="18328"/>
            <a:chExt cx="9045909" cy="6783761"/>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965" b="7133"/>
            <a:stretch/>
          </p:blipFill>
          <p:spPr bwMode="auto">
            <a:xfrm>
              <a:off x="78818" y="3505200"/>
              <a:ext cx="8988983" cy="3296889"/>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5" t="2440" r="-445" b="34229"/>
            <a:stretch/>
          </p:blipFill>
          <p:spPr bwMode="auto">
            <a:xfrm>
              <a:off x="3903345" y="1600200"/>
              <a:ext cx="3030855" cy="1447799"/>
            </a:xfrm>
            <a:prstGeom prst="rect">
              <a:avLst/>
            </a:prstGeom>
            <a:noFill/>
            <a:ln w="76200">
              <a:solidFill>
                <a:schemeClr val="tx1">
                  <a:lumMod val="95000"/>
                  <a:lumOff val="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descr="IMG_1540 copy.jpg"/>
            <p:cNvPicPr>
              <a:picLocks noChangeAspect="1"/>
            </p:cNvPicPr>
            <p:nvPr/>
          </p:nvPicPr>
          <p:blipFill rotWithShape="1">
            <a:blip r:embed="rId4" cstate="print">
              <a:extLst>
                <a:ext uri="{28A0092B-C50C-407E-A947-70E740481C1C}">
                  <a14:useLocalDpi xmlns:a14="http://schemas.microsoft.com/office/drawing/2010/main" val="0"/>
                </a:ext>
              </a:extLst>
            </a:blip>
            <a:srcRect r="4116"/>
            <a:stretch/>
          </p:blipFill>
          <p:spPr>
            <a:xfrm>
              <a:off x="6848631" y="33568"/>
              <a:ext cx="2219170" cy="3471631"/>
            </a:xfrm>
            <a:prstGeom prst="rect">
              <a:avLst/>
            </a:prstGeom>
            <a:ln w="76200">
              <a:solidFill>
                <a:schemeClr val="tx1">
                  <a:lumMod val="95000"/>
                  <a:lumOff val="5000"/>
                </a:schemeClr>
              </a:solidFill>
            </a:ln>
          </p:spPr>
        </p:pic>
        <p:pic>
          <p:nvPicPr>
            <p:cNvPr id="8"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1777" r="17320"/>
            <a:stretch/>
          </p:blipFill>
          <p:spPr bwMode="auto">
            <a:xfrm>
              <a:off x="76200" y="33570"/>
              <a:ext cx="3744896" cy="3471630"/>
            </a:xfrm>
            <a:prstGeom prst="rect">
              <a:avLst/>
            </a:prstGeom>
            <a:noFill/>
            <a:ln w="76200">
              <a:solidFill>
                <a:schemeClr val="tx1">
                  <a:lumMod val="95000"/>
                  <a:lumOff val="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51388" y="3021449"/>
              <a:ext cx="9045909" cy="1169551"/>
            </a:xfrm>
            <a:prstGeom prst="rect">
              <a:avLst/>
            </a:prstGeom>
            <a:solidFill>
              <a:srgbClr val="FFFFFF"/>
            </a:solidFill>
            <a:ln w="76200">
              <a:solidFill>
                <a:schemeClr val="tx1"/>
              </a:solidFill>
            </a:ln>
          </p:spPr>
          <p:txBody>
            <a:bodyPr wrap="square" rtlCol="0">
              <a:spAutoFit/>
            </a:bodyPr>
            <a:lstStyle/>
            <a:p>
              <a:pPr algn="ctr"/>
              <a:r>
                <a:rPr lang="en-US" sz="3000" dirty="0" smtClean="0">
                  <a:latin typeface="Calibri"/>
                  <a:cs typeface="Calibri"/>
                </a:rPr>
                <a:t>Tropical Behavioral Ecology Field Program in Panama</a:t>
              </a:r>
            </a:p>
            <a:p>
              <a:pPr algn="ctr"/>
              <a:r>
                <a:rPr lang="en-US" sz="2000" dirty="0" smtClean="0">
                  <a:latin typeface="Calibri"/>
                  <a:cs typeface="Calibri"/>
                </a:rPr>
                <a:t>May  11 – June 7, 2017	 Scholarships available!</a:t>
              </a:r>
            </a:p>
            <a:p>
              <a:pPr algn="ctr"/>
              <a:r>
                <a:rPr lang="en-US" sz="2000" dirty="0" smtClean="0">
                  <a:latin typeface="Calibri"/>
                  <a:cs typeface="Calibri"/>
                </a:rPr>
                <a:t>Information </a:t>
              </a:r>
              <a:r>
                <a:rPr lang="en-US" sz="2000" dirty="0">
                  <a:latin typeface="Calibri"/>
                  <a:cs typeface="Calibri"/>
                </a:rPr>
                <a:t>Session: </a:t>
              </a:r>
              <a:r>
                <a:rPr lang="en-US" sz="2000" dirty="0" smtClean="0">
                  <a:latin typeface="Calibri"/>
                  <a:cs typeface="Calibri"/>
                </a:rPr>
                <a:t>Thursday September 22, 3-4 </a:t>
              </a:r>
              <a:r>
                <a:rPr lang="en-US" sz="2000" dirty="0">
                  <a:latin typeface="Calibri"/>
                  <a:cs typeface="Calibri"/>
                </a:rPr>
                <a:t>PM, </a:t>
              </a:r>
              <a:r>
                <a:rPr lang="en-US" sz="2000" dirty="0" smtClean="0">
                  <a:latin typeface="Calibri"/>
                  <a:cs typeface="Calibri"/>
                </a:rPr>
                <a:t>KIN 2057</a:t>
              </a:r>
              <a:endParaRPr lang="en-US" sz="2000" dirty="0">
                <a:latin typeface="Calibri"/>
                <a:cs typeface="Calibri"/>
              </a:endParaRPr>
            </a:p>
          </p:txBody>
        </p:sp>
        <p:pic>
          <p:nvPicPr>
            <p:cNvPr id="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8588" y="1233948"/>
              <a:ext cx="1071588" cy="801917"/>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103354" y="5766137"/>
              <a:ext cx="4468646" cy="1015663"/>
            </a:xfrm>
            <a:prstGeom prst="rect">
              <a:avLst/>
            </a:prstGeom>
            <a:gradFill flip="none" rotWithShape="1">
              <a:gsLst>
                <a:gs pos="37000">
                  <a:schemeClr val="accent1">
                    <a:tint val="66000"/>
                    <a:satMod val="160000"/>
                    <a:alpha val="0"/>
                  </a:schemeClr>
                </a:gs>
                <a:gs pos="100000">
                  <a:schemeClr val="bg1"/>
                </a:gs>
              </a:gsLst>
              <a:lin ang="8100000" scaled="1"/>
              <a:tileRect/>
            </a:gradFill>
          </p:spPr>
          <p:txBody>
            <a:bodyPr wrap="square" rtlCol="0">
              <a:spAutoFit/>
            </a:bodyPr>
            <a:lstStyle/>
            <a:p>
              <a:r>
                <a:rPr lang="en-US" sz="2000" dirty="0" smtClean="0">
                  <a:latin typeface="Calibri"/>
                  <a:cs typeface="Calibri"/>
                </a:rPr>
                <a:t>Questions? </a:t>
              </a:r>
            </a:p>
            <a:p>
              <a:r>
                <a:rPr lang="en-US" sz="2000" dirty="0" smtClean="0">
                  <a:latin typeface="Calibri"/>
                  <a:cs typeface="Calibri"/>
                </a:rPr>
                <a:t>Emily DuVal  (ehduval@bio.fsu.edu) or Kevin Dixon (dixon@bio.fsu.edu)</a:t>
              </a:r>
            </a:p>
          </p:txBody>
        </p:sp>
        <p:pic>
          <p:nvPicPr>
            <p:cNvPr id="5"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42" t="18589" r="6503" b="12636"/>
            <a:stretch/>
          </p:blipFill>
          <p:spPr bwMode="auto">
            <a:xfrm>
              <a:off x="3886200" y="1233948"/>
              <a:ext cx="1906128" cy="801917"/>
            </a:xfrm>
            <a:prstGeom prst="rect">
              <a:avLst/>
            </a:prstGeom>
            <a:noFill/>
            <a:ln w="76200">
              <a:solidFill>
                <a:schemeClr val="tx1">
                  <a:lumMod val="95000"/>
                  <a:lumOff val="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684" b="32868"/>
            <a:stretch/>
          </p:blipFill>
          <p:spPr bwMode="auto">
            <a:xfrm>
              <a:off x="3903345" y="18328"/>
              <a:ext cx="2878454" cy="1154471"/>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41859814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685800" y="973138"/>
            <a:ext cx="7848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28800" algn="l"/>
                <a:tab pos="2284413" algn="l"/>
                <a:tab pos="2738438" algn="l"/>
              </a:tabLst>
              <a:defRPr/>
            </a:pPr>
            <a:r>
              <a:rPr lang="en-US" dirty="0"/>
              <a:t>There are two ways to get the data for life tables. </a:t>
            </a:r>
          </a:p>
          <a:p>
            <a:pPr>
              <a:buFont typeface="Times" charset="0"/>
              <a:buNone/>
              <a:tabLst>
                <a:tab pos="454025" algn="l"/>
                <a:tab pos="920750" algn="l"/>
                <a:tab pos="1373188" algn="l"/>
                <a:tab pos="1828800" algn="l"/>
                <a:tab pos="2284413" algn="l"/>
                <a:tab pos="2738438" algn="l"/>
              </a:tabLst>
              <a:defRPr/>
            </a:pPr>
            <a:endParaRPr lang="en-US" dirty="0"/>
          </a:p>
          <a:p>
            <a:pPr marL="457200" indent="-457200">
              <a:buFont typeface="Times" charset="0"/>
              <a:buAutoNum type="arabicPeriod"/>
              <a:tabLst>
                <a:tab pos="454025" algn="l"/>
                <a:tab pos="920750" algn="l"/>
                <a:tab pos="1373188" algn="l"/>
                <a:tab pos="1828800" algn="l"/>
                <a:tab pos="2284413" algn="l"/>
                <a:tab pos="2738438" algn="l"/>
              </a:tabLst>
              <a:defRPr/>
            </a:pPr>
            <a:r>
              <a:rPr lang="en-US" u="sng" dirty="0"/>
              <a:t>Cohort life tables </a:t>
            </a:r>
            <a:r>
              <a:rPr lang="en-US" dirty="0"/>
              <a:t>are constructed by following an even age group (such as all the eggs in nests from one year) throughout their entire life.  At any point in time, they are all the same age.</a:t>
            </a:r>
          </a:p>
          <a:p>
            <a:pPr marL="457200" indent="-457200">
              <a:buFont typeface="Times" charset="0"/>
              <a:buAutoNum type="arabicPeriod"/>
              <a:tabLst>
                <a:tab pos="454025" algn="l"/>
                <a:tab pos="920750" algn="l"/>
                <a:tab pos="1373188" algn="l"/>
                <a:tab pos="1828800" algn="l"/>
                <a:tab pos="2284413" algn="l"/>
                <a:tab pos="2738438" algn="l"/>
              </a:tabLst>
              <a:defRPr/>
            </a:pPr>
            <a:endParaRPr lang="en-US" dirty="0"/>
          </a:p>
          <a:p>
            <a:pPr marL="457200" indent="-457200">
              <a:buFont typeface="Times" charset="0"/>
              <a:buAutoNum type="arabicPeriod"/>
              <a:tabLst>
                <a:tab pos="454025" algn="l"/>
                <a:tab pos="920750" algn="l"/>
                <a:tab pos="1373188" algn="l"/>
                <a:tab pos="1828800" algn="l"/>
                <a:tab pos="2284413" algn="l"/>
                <a:tab pos="2738438" algn="l"/>
              </a:tabLst>
              <a:defRPr/>
            </a:pPr>
            <a:r>
              <a:rPr lang="en-US" u="sng" dirty="0"/>
              <a:t>Static life tables </a:t>
            </a:r>
            <a:r>
              <a:rPr lang="en-US" dirty="0"/>
              <a:t>are constructed by following all individuals a sample of a population, presumably representing all the different possible ages, for a short period of time.</a:t>
            </a:r>
          </a:p>
          <a:p>
            <a:pPr>
              <a:buFont typeface="Times" charset="0"/>
              <a:buNone/>
              <a:tabLst>
                <a:tab pos="454025" algn="l"/>
                <a:tab pos="920750" algn="l"/>
                <a:tab pos="1373188" algn="l"/>
                <a:tab pos="1828800" algn="l"/>
                <a:tab pos="2284413" algn="l"/>
                <a:tab pos="2738438" algn="l"/>
              </a:tabLst>
              <a:defRPr/>
            </a:pPr>
            <a:endParaRPr lang="en-US" dirty="0"/>
          </a:p>
        </p:txBody>
      </p:sp>
      <p:pic>
        <p:nvPicPr>
          <p:cNvPr id="16386"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7927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ChangeArrowheads="1"/>
          </p:cNvSpPr>
          <p:nvPr/>
        </p:nvSpPr>
        <p:spPr bwMode="auto">
          <a:xfrm>
            <a:off x="685800" y="838200"/>
            <a:ext cx="7848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28800" algn="l"/>
                <a:tab pos="2284413" algn="l"/>
                <a:tab pos="2738438" algn="l"/>
              </a:tabLst>
            </a:pPr>
            <a:r>
              <a:rPr lang="en-US" sz="2000" dirty="0"/>
              <a:t>Dr. Erickson used fossil teeth to decide the age of the dinosaurs, then make a survivorship </a:t>
            </a:r>
            <a:r>
              <a:rPr lang="en-US" sz="2000" dirty="0" smtClean="0"/>
              <a:t>curve (cohort or static?).  </a:t>
            </a:r>
            <a:r>
              <a:rPr lang="en-US" sz="2000" dirty="0"/>
              <a:t>You get to directly determine age of death from </a:t>
            </a:r>
            <a:r>
              <a:rPr lang="en-US" sz="2000" dirty="0" smtClean="0"/>
              <a:t>headstones for the assignment.  </a:t>
            </a:r>
            <a:r>
              <a:rPr lang="en-US" sz="2000" dirty="0"/>
              <a:t>How do you get a survivorship curve from </a:t>
            </a:r>
            <a:r>
              <a:rPr lang="en-US" sz="2000" dirty="0" smtClean="0"/>
              <a:t>this </a:t>
            </a:r>
            <a:r>
              <a:rPr lang="en-US" sz="2000" dirty="0"/>
              <a:t>data?</a:t>
            </a:r>
          </a:p>
          <a:p>
            <a:pPr>
              <a:buFont typeface="Times" charset="0"/>
              <a:buNone/>
              <a:tabLst>
                <a:tab pos="454025" algn="l"/>
                <a:tab pos="920750" algn="l"/>
                <a:tab pos="1373188" algn="l"/>
                <a:tab pos="1828800" algn="l"/>
                <a:tab pos="2284413" algn="l"/>
                <a:tab pos="2738438" algn="l"/>
              </a:tabLst>
            </a:pPr>
            <a:endParaRPr lang="en-US" sz="2000" dirty="0"/>
          </a:p>
        </p:txBody>
      </p:sp>
      <p:pic>
        <p:nvPicPr>
          <p:cNvPr id="18434"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38776093"/>
              </p:ext>
            </p:extLst>
          </p:nvPr>
        </p:nvGraphicFramePr>
        <p:xfrm>
          <a:off x="838200" y="2390775"/>
          <a:ext cx="7010400" cy="4086225"/>
        </p:xfrm>
        <a:graphic>
          <a:graphicData uri="http://schemas.openxmlformats.org/drawingml/2006/table">
            <a:tbl>
              <a:tblPr/>
              <a:tblGrid>
                <a:gridCol w="4114800"/>
                <a:gridCol w="990600"/>
                <a:gridCol w="990600"/>
                <a:gridCol w="914400"/>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name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born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died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age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Albert Camus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1960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47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Paul Auster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1947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2014</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67</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J. G. Ballard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2009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69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Thomas Pynchon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1937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2014</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77</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Juan Rulfo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1986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69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Franz Kafka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1883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41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Fyodor Dostoyevsky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1821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1881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Julio Cortázar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1984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William Faulkner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1897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65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Jorge Luis Borges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1899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1986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87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466824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ChangeArrowheads="1"/>
          </p:cNvSpPr>
          <p:nvPr/>
        </p:nvSpPr>
        <p:spPr bwMode="auto">
          <a:xfrm>
            <a:off x="685800" y="1120914"/>
            <a:ext cx="784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28800" algn="l"/>
                <a:tab pos="2284413" algn="l"/>
                <a:tab pos="2738438" algn="l"/>
              </a:tabLst>
            </a:pPr>
            <a:r>
              <a:rPr lang="en-US" sz="2000" dirty="0" smtClean="0"/>
              <a:t> </a:t>
            </a:r>
            <a:r>
              <a:rPr lang="en-US" sz="2000" dirty="0"/>
              <a:t>Let</a:t>
            </a:r>
            <a:r>
              <a:rPr lang="ja-JP" altLang="en-US" sz="2000" dirty="0"/>
              <a:t>’</a:t>
            </a:r>
            <a:r>
              <a:rPr lang="en-US" altLang="ja-JP" sz="2000" dirty="0"/>
              <a:t>s consider an </a:t>
            </a:r>
            <a:r>
              <a:rPr lang="en-US" altLang="ja-JP" sz="2000" dirty="0" smtClean="0"/>
              <a:t>example of great 20</a:t>
            </a:r>
            <a:r>
              <a:rPr lang="en-US" altLang="ja-JP" sz="2000" baseline="30000" dirty="0" smtClean="0"/>
              <a:t>th</a:t>
            </a:r>
            <a:r>
              <a:rPr lang="en-US" altLang="ja-JP" sz="2000" dirty="0" smtClean="0"/>
              <a:t> century authors.</a:t>
            </a:r>
            <a:endParaRPr lang="en-US" altLang="ja-JP" sz="2000" dirty="0"/>
          </a:p>
          <a:p>
            <a:pPr>
              <a:buFont typeface="Times" charset="0"/>
              <a:buNone/>
              <a:tabLst>
                <a:tab pos="454025" algn="l"/>
                <a:tab pos="920750" algn="l"/>
                <a:tab pos="1373188" algn="l"/>
                <a:tab pos="1828800" algn="l"/>
                <a:tab pos="2284413" algn="l"/>
                <a:tab pos="2738438" algn="l"/>
              </a:tabLst>
            </a:pPr>
            <a:endParaRPr lang="en-US" sz="2000" dirty="0"/>
          </a:p>
        </p:txBody>
      </p:sp>
      <p:pic>
        <p:nvPicPr>
          <p:cNvPr id="20482"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6"/>
          <p:cNvSpPr txBox="1">
            <a:spLocks noChangeArrowheads="1"/>
          </p:cNvSpPr>
          <p:nvPr/>
        </p:nvSpPr>
        <p:spPr bwMode="auto">
          <a:xfrm>
            <a:off x="990600" y="1922463"/>
            <a:ext cx="7372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So, here are our ages at death:  </a:t>
            </a:r>
            <a:r>
              <a:rPr lang="en-US" sz="2000" dirty="0" smtClean="0"/>
              <a:t>41,47,60,67,65,69,69,70,77,87</a:t>
            </a:r>
            <a:endParaRPr lang="en-US" sz="2000" dirty="0"/>
          </a:p>
        </p:txBody>
      </p:sp>
      <p:sp>
        <p:nvSpPr>
          <p:cNvPr id="20484" name="TextBox 8"/>
          <p:cNvSpPr txBox="1">
            <a:spLocks noChangeArrowheads="1"/>
          </p:cNvSpPr>
          <p:nvPr/>
        </p:nvSpPr>
        <p:spPr bwMode="auto">
          <a:xfrm>
            <a:off x="304800" y="4267200"/>
            <a:ext cx="2374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Lets do the l</a:t>
            </a:r>
            <a:r>
              <a:rPr lang="en-US" baseline="-25000" dirty="0"/>
              <a:t>x</a:t>
            </a:r>
            <a:r>
              <a:rPr lang="en-US" dirty="0"/>
              <a:t> </a:t>
            </a:r>
          </a:p>
          <a:p>
            <a:r>
              <a:rPr lang="en-US" dirty="0"/>
              <a:t>for the life table:</a:t>
            </a:r>
          </a:p>
        </p:txBody>
      </p:sp>
      <p:graphicFrame>
        <p:nvGraphicFramePr>
          <p:cNvPr id="10" name="Table 9"/>
          <p:cNvGraphicFramePr>
            <a:graphicFrameLocks noGrp="1"/>
          </p:cNvGraphicFramePr>
          <p:nvPr/>
        </p:nvGraphicFramePr>
        <p:xfrm>
          <a:off x="2971800" y="2667000"/>
          <a:ext cx="4648199" cy="3800475"/>
        </p:xfrm>
        <a:graphic>
          <a:graphicData uri="http://schemas.openxmlformats.org/drawingml/2006/table">
            <a:tbl>
              <a:tblPr/>
              <a:tblGrid>
                <a:gridCol w="1585673"/>
                <a:gridCol w="1041570"/>
                <a:gridCol w="1010478"/>
                <a:gridCol w="1010478"/>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Age class (x)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#die</a:t>
                      </a:r>
                      <a:endParaRPr kumimoji="0" lang="en-US" sz="1800" b="0" i="0" u="none" strike="noStrike" cap="none" normalizeH="0" baseline="-2500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#alive</a:t>
                      </a:r>
                      <a:endParaRPr kumimoji="0" lang="en-US" sz="1800" b="0" i="0" u="none" strike="noStrike" cap="none" normalizeH="0" baseline="-2500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l</a:t>
                      </a:r>
                      <a:r>
                        <a:rPr kumimoji="0" lang="en-US" sz="2400" b="0" i="0" u="none" strike="noStrike" cap="none" normalizeH="0" baseline="-25000" dirty="0">
                          <a:ln>
                            <a:noFill/>
                          </a:ln>
                          <a:solidFill>
                            <a:schemeClr val="tx1"/>
                          </a:solidFill>
                          <a:effectLst/>
                          <a:latin typeface="Arial" charset="0"/>
                          <a:ea typeface="ＭＳ Ｐゴシック" charset="0"/>
                          <a:cs typeface="ＭＳ Ｐゴシック"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0 to 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10 to 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20 to 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30 to 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40 to 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50 to 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60 to 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70 to 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80 to 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43474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6"/>
          <p:cNvSpPr txBox="1">
            <a:spLocks noChangeArrowheads="1"/>
          </p:cNvSpPr>
          <p:nvPr/>
        </p:nvSpPr>
        <p:spPr bwMode="auto">
          <a:xfrm>
            <a:off x="990600" y="1922463"/>
            <a:ext cx="7372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So, here are our ages at death:  41,47,60,67,65,69,69,70,77,87</a:t>
            </a:r>
          </a:p>
        </p:txBody>
      </p:sp>
      <p:graphicFrame>
        <p:nvGraphicFramePr>
          <p:cNvPr id="10" name="Table 9"/>
          <p:cNvGraphicFramePr>
            <a:graphicFrameLocks noGrp="1"/>
          </p:cNvGraphicFramePr>
          <p:nvPr/>
        </p:nvGraphicFramePr>
        <p:xfrm>
          <a:off x="2971800" y="2667000"/>
          <a:ext cx="4648199" cy="3800475"/>
        </p:xfrm>
        <a:graphic>
          <a:graphicData uri="http://schemas.openxmlformats.org/drawingml/2006/table">
            <a:tbl>
              <a:tblPr/>
              <a:tblGrid>
                <a:gridCol w="1585673"/>
                <a:gridCol w="1041570"/>
                <a:gridCol w="1010478"/>
                <a:gridCol w="1010478"/>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Age class (x)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#die</a:t>
                      </a:r>
                      <a:endParaRPr kumimoji="0" lang="en-US" sz="1800" b="0" i="0" u="none" strike="noStrike" cap="none" normalizeH="0" baseline="-2500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#alive</a:t>
                      </a:r>
                      <a:endParaRPr kumimoji="0" lang="en-US" sz="1800" b="0" i="0" u="none" strike="noStrike" cap="none" normalizeH="0" baseline="-2500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l</a:t>
                      </a:r>
                      <a:r>
                        <a:rPr kumimoji="0" lang="en-US" sz="2400" b="0" i="0" u="none" strike="noStrike" cap="none" normalizeH="0" baseline="-25000" dirty="0">
                          <a:ln>
                            <a:noFill/>
                          </a:ln>
                          <a:solidFill>
                            <a:schemeClr val="tx1"/>
                          </a:solidFill>
                          <a:effectLst/>
                          <a:latin typeface="Arial" charset="0"/>
                          <a:ea typeface="ＭＳ Ｐゴシック" charset="0"/>
                          <a:cs typeface="ＭＳ Ｐゴシック"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0 to 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10 to 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20 to 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30 to 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40 to 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2</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50 to 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60 to 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5</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70 to 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2</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80 to 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1</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ectangle 3"/>
          <p:cNvSpPr>
            <a:spLocks noChangeArrowheads="1"/>
          </p:cNvSpPr>
          <p:nvPr/>
        </p:nvSpPr>
        <p:spPr bwMode="auto">
          <a:xfrm>
            <a:off x="685800" y="1120914"/>
            <a:ext cx="784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28800" algn="l"/>
                <a:tab pos="2284413" algn="l"/>
                <a:tab pos="2738438" algn="l"/>
              </a:tabLst>
            </a:pPr>
            <a:r>
              <a:rPr lang="en-US" sz="2000" dirty="0" smtClean="0"/>
              <a:t> </a:t>
            </a:r>
            <a:r>
              <a:rPr lang="en-US" sz="2000" dirty="0"/>
              <a:t>Let</a:t>
            </a:r>
            <a:r>
              <a:rPr lang="ja-JP" altLang="en-US" sz="2000" dirty="0"/>
              <a:t>’</a:t>
            </a:r>
            <a:r>
              <a:rPr lang="en-US" altLang="ja-JP" sz="2000" dirty="0"/>
              <a:t>s consider an </a:t>
            </a:r>
            <a:r>
              <a:rPr lang="en-US" altLang="ja-JP" sz="2000" dirty="0" smtClean="0"/>
              <a:t>example of great 20</a:t>
            </a:r>
            <a:r>
              <a:rPr lang="en-US" altLang="ja-JP" sz="2000" baseline="30000" dirty="0" smtClean="0"/>
              <a:t>th</a:t>
            </a:r>
            <a:r>
              <a:rPr lang="en-US" altLang="ja-JP" sz="2000" dirty="0" smtClean="0"/>
              <a:t> century authors.</a:t>
            </a:r>
            <a:endParaRPr lang="en-US" altLang="ja-JP" sz="2000" dirty="0"/>
          </a:p>
          <a:p>
            <a:pPr>
              <a:buFont typeface="Times" charset="0"/>
              <a:buNone/>
              <a:tabLst>
                <a:tab pos="454025" algn="l"/>
                <a:tab pos="920750" algn="l"/>
                <a:tab pos="1373188" algn="l"/>
                <a:tab pos="1828800" algn="l"/>
                <a:tab pos="2284413" algn="l"/>
                <a:tab pos="2738438" algn="l"/>
              </a:tabLst>
            </a:pPr>
            <a:endParaRPr lang="en-US" sz="2000" dirty="0"/>
          </a:p>
        </p:txBody>
      </p:sp>
      <p:sp>
        <p:nvSpPr>
          <p:cNvPr id="8" name="TextBox 8"/>
          <p:cNvSpPr txBox="1">
            <a:spLocks noChangeArrowheads="1"/>
          </p:cNvSpPr>
          <p:nvPr/>
        </p:nvSpPr>
        <p:spPr bwMode="auto">
          <a:xfrm>
            <a:off x="304800" y="4267200"/>
            <a:ext cx="2374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Lets do the l</a:t>
            </a:r>
            <a:r>
              <a:rPr lang="en-US" baseline="-25000" dirty="0"/>
              <a:t>x</a:t>
            </a:r>
            <a:r>
              <a:rPr lang="en-US" dirty="0"/>
              <a:t> </a:t>
            </a:r>
          </a:p>
          <a:p>
            <a:r>
              <a:rPr lang="en-US" dirty="0"/>
              <a:t>for the life table:</a:t>
            </a:r>
          </a:p>
        </p:txBody>
      </p:sp>
    </p:spTree>
    <p:extLst>
      <p:ext uri="{BB962C8B-B14F-4D97-AF65-F5344CB8AC3E}">
        <p14:creationId xmlns:p14="http://schemas.microsoft.com/office/powerpoint/2010/main" val="197181005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6"/>
          <p:cNvSpPr txBox="1">
            <a:spLocks noChangeArrowheads="1"/>
          </p:cNvSpPr>
          <p:nvPr/>
        </p:nvSpPr>
        <p:spPr bwMode="auto">
          <a:xfrm>
            <a:off x="990600" y="1922463"/>
            <a:ext cx="7372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So, here are our ages at death:  41,47,60,67,65,69,69,70,77,87</a:t>
            </a:r>
          </a:p>
        </p:txBody>
      </p:sp>
      <p:graphicFrame>
        <p:nvGraphicFramePr>
          <p:cNvPr id="10" name="Table 9"/>
          <p:cNvGraphicFramePr>
            <a:graphicFrameLocks noGrp="1"/>
          </p:cNvGraphicFramePr>
          <p:nvPr/>
        </p:nvGraphicFramePr>
        <p:xfrm>
          <a:off x="2971800" y="2667000"/>
          <a:ext cx="4648199" cy="3800475"/>
        </p:xfrm>
        <a:graphic>
          <a:graphicData uri="http://schemas.openxmlformats.org/drawingml/2006/table">
            <a:tbl>
              <a:tblPr/>
              <a:tblGrid>
                <a:gridCol w="1585673"/>
                <a:gridCol w="1041570"/>
                <a:gridCol w="1010478"/>
                <a:gridCol w="1010478"/>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Age class (x)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#die</a:t>
                      </a:r>
                      <a:endParaRPr kumimoji="0" lang="en-US" sz="1800" b="0" i="0" u="none" strike="noStrike" cap="none" normalizeH="0" baseline="-2500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#alive</a:t>
                      </a:r>
                      <a:endParaRPr kumimoji="0" lang="en-US" sz="1800" b="0" i="0" u="none" strike="noStrike" cap="none" normalizeH="0" baseline="-2500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l</a:t>
                      </a:r>
                      <a:r>
                        <a:rPr kumimoji="0" lang="en-US" sz="2400" b="0" i="0" u="none" strike="noStrike" cap="none" normalizeH="0" baseline="-25000" dirty="0">
                          <a:ln>
                            <a:noFill/>
                          </a:ln>
                          <a:solidFill>
                            <a:schemeClr val="tx1"/>
                          </a:solidFill>
                          <a:effectLst/>
                          <a:latin typeface="Arial" charset="0"/>
                          <a:ea typeface="ＭＳ Ｐゴシック" charset="0"/>
                          <a:cs typeface="ＭＳ Ｐゴシック"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0 to 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10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10 to 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10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20 to 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10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30 to 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10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40 to 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2</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10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50 to 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8</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60 to 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5</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8</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70 to 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2</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80 to 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1</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1</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ectangle 3"/>
          <p:cNvSpPr>
            <a:spLocks noChangeArrowheads="1"/>
          </p:cNvSpPr>
          <p:nvPr/>
        </p:nvSpPr>
        <p:spPr bwMode="auto">
          <a:xfrm>
            <a:off x="685800" y="1120914"/>
            <a:ext cx="784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28800" algn="l"/>
                <a:tab pos="2284413" algn="l"/>
                <a:tab pos="2738438" algn="l"/>
              </a:tabLst>
            </a:pPr>
            <a:r>
              <a:rPr lang="en-US" sz="2000" dirty="0" smtClean="0"/>
              <a:t> </a:t>
            </a:r>
            <a:r>
              <a:rPr lang="en-US" sz="2000" dirty="0"/>
              <a:t>Let</a:t>
            </a:r>
            <a:r>
              <a:rPr lang="ja-JP" altLang="en-US" sz="2000" dirty="0"/>
              <a:t>’</a:t>
            </a:r>
            <a:r>
              <a:rPr lang="en-US" altLang="ja-JP" sz="2000" dirty="0"/>
              <a:t>s consider an </a:t>
            </a:r>
            <a:r>
              <a:rPr lang="en-US" altLang="ja-JP" sz="2000" dirty="0" smtClean="0"/>
              <a:t>example of great 20</a:t>
            </a:r>
            <a:r>
              <a:rPr lang="en-US" altLang="ja-JP" sz="2000" baseline="30000" dirty="0" smtClean="0"/>
              <a:t>th</a:t>
            </a:r>
            <a:r>
              <a:rPr lang="en-US" altLang="ja-JP" sz="2000" dirty="0" smtClean="0"/>
              <a:t> century authors.</a:t>
            </a:r>
            <a:endParaRPr lang="en-US" altLang="ja-JP" sz="2000" dirty="0"/>
          </a:p>
          <a:p>
            <a:pPr>
              <a:buFont typeface="Times" charset="0"/>
              <a:buNone/>
              <a:tabLst>
                <a:tab pos="454025" algn="l"/>
                <a:tab pos="920750" algn="l"/>
                <a:tab pos="1373188" algn="l"/>
                <a:tab pos="1828800" algn="l"/>
                <a:tab pos="2284413" algn="l"/>
                <a:tab pos="2738438" algn="l"/>
              </a:tabLst>
            </a:pPr>
            <a:endParaRPr lang="en-US" sz="2000" dirty="0"/>
          </a:p>
        </p:txBody>
      </p:sp>
      <p:sp>
        <p:nvSpPr>
          <p:cNvPr id="8" name="TextBox 8"/>
          <p:cNvSpPr txBox="1">
            <a:spLocks noChangeArrowheads="1"/>
          </p:cNvSpPr>
          <p:nvPr/>
        </p:nvSpPr>
        <p:spPr bwMode="auto">
          <a:xfrm>
            <a:off x="304800" y="4267200"/>
            <a:ext cx="2374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Lets do the l</a:t>
            </a:r>
            <a:r>
              <a:rPr lang="en-US" baseline="-25000" dirty="0"/>
              <a:t>x</a:t>
            </a:r>
            <a:r>
              <a:rPr lang="en-US" dirty="0"/>
              <a:t> </a:t>
            </a:r>
          </a:p>
          <a:p>
            <a:r>
              <a:rPr lang="en-US" dirty="0"/>
              <a:t>for the life table:</a:t>
            </a:r>
          </a:p>
        </p:txBody>
      </p:sp>
    </p:spTree>
    <p:extLst>
      <p:ext uri="{BB962C8B-B14F-4D97-AF65-F5344CB8AC3E}">
        <p14:creationId xmlns:p14="http://schemas.microsoft.com/office/powerpoint/2010/main" val="21754973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6"/>
          <p:cNvSpPr txBox="1">
            <a:spLocks noChangeArrowheads="1"/>
          </p:cNvSpPr>
          <p:nvPr/>
        </p:nvSpPr>
        <p:spPr bwMode="auto">
          <a:xfrm>
            <a:off x="990600" y="1922463"/>
            <a:ext cx="7372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So, here are our ages at death:  41,47,60,67,65,69,69,70,77,87</a:t>
            </a:r>
          </a:p>
        </p:txBody>
      </p:sp>
      <p:graphicFrame>
        <p:nvGraphicFramePr>
          <p:cNvPr id="10" name="Table 9"/>
          <p:cNvGraphicFramePr>
            <a:graphicFrameLocks noGrp="1"/>
          </p:cNvGraphicFramePr>
          <p:nvPr/>
        </p:nvGraphicFramePr>
        <p:xfrm>
          <a:off x="2971800" y="2667000"/>
          <a:ext cx="4648199" cy="3800475"/>
        </p:xfrm>
        <a:graphic>
          <a:graphicData uri="http://schemas.openxmlformats.org/drawingml/2006/table">
            <a:tbl>
              <a:tblPr/>
              <a:tblGrid>
                <a:gridCol w="1585673"/>
                <a:gridCol w="1041570"/>
                <a:gridCol w="1010478"/>
                <a:gridCol w="1010478"/>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Age class (x)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#die</a:t>
                      </a:r>
                      <a:endParaRPr kumimoji="0" lang="en-US" sz="1800" b="0" i="0" u="none" strike="noStrike" cap="none" normalizeH="0" baseline="-2500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#alive</a:t>
                      </a:r>
                      <a:endParaRPr kumimoji="0" lang="en-US" sz="1800" b="0" i="0" u="none" strike="noStrike" cap="none" normalizeH="0" baseline="-2500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l</a:t>
                      </a:r>
                      <a:r>
                        <a:rPr kumimoji="0" lang="en-US" sz="2400" b="0" i="0" u="none" strike="noStrike" cap="none" normalizeH="0" baseline="-25000" dirty="0">
                          <a:ln>
                            <a:noFill/>
                          </a:ln>
                          <a:solidFill>
                            <a:schemeClr val="tx1"/>
                          </a:solidFill>
                          <a:effectLst/>
                          <a:latin typeface="Arial" charset="0"/>
                          <a:ea typeface="ＭＳ Ｐゴシック" charset="0"/>
                          <a:cs typeface="ＭＳ Ｐゴシック" charset="0"/>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0 to 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10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10 to 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10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20 to 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10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30 to 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10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40 to 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2</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10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50 to 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8</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0.8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60 to 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5</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8</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0.8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70 to 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2</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80 to 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1</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1</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ectangle 3"/>
          <p:cNvSpPr>
            <a:spLocks noChangeArrowheads="1"/>
          </p:cNvSpPr>
          <p:nvPr/>
        </p:nvSpPr>
        <p:spPr bwMode="auto">
          <a:xfrm>
            <a:off x="685800" y="1120914"/>
            <a:ext cx="784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28800" algn="l"/>
                <a:tab pos="2284413" algn="l"/>
                <a:tab pos="2738438" algn="l"/>
              </a:tabLst>
            </a:pPr>
            <a:r>
              <a:rPr lang="en-US" sz="2000" dirty="0" smtClean="0"/>
              <a:t> </a:t>
            </a:r>
            <a:r>
              <a:rPr lang="en-US" sz="2000" dirty="0"/>
              <a:t>Let</a:t>
            </a:r>
            <a:r>
              <a:rPr lang="ja-JP" altLang="en-US" sz="2000" dirty="0"/>
              <a:t>’</a:t>
            </a:r>
            <a:r>
              <a:rPr lang="en-US" altLang="ja-JP" sz="2000" dirty="0"/>
              <a:t>s consider an </a:t>
            </a:r>
            <a:r>
              <a:rPr lang="en-US" altLang="ja-JP" sz="2000" dirty="0" smtClean="0"/>
              <a:t>example of great 20</a:t>
            </a:r>
            <a:r>
              <a:rPr lang="en-US" altLang="ja-JP" sz="2000" baseline="30000" dirty="0" smtClean="0"/>
              <a:t>th</a:t>
            </a:r>
            <a:r>
              <a:rPr lang="en-US" altLang="ja-JP" sz="2000" dirty="0" smtClean="0"/>
              <a:t> century authors.</a:t>
            </a:r>
            <a:endParaRPr lang="en-US" altLang="ja-JP" sz="2000" dirty="0"/>
          </a:p>
          <a:p>
            <a:pPr>
              <a:buFont typeface="Times" charset="0"/>
              <a:buNone/>
              <a:tabLst>
                <a:tab pos="454025" algn="l"/>
                <a:tab pos="920750" algn="l"/>
                <a:tab pos="1373188" algn="l"/>
                <a:tab pos="1828800" algn="l"/>
                <a:tab pos="2284413" algn="l"/>
                <a:tab pos="2738438" algn="l"/>
              </a:tabLst>
            </a:pPr>
            <a:endParaRPr lang="en-US" sz="2000" dirty="0"/>
          </a:p>
        </p:txBody>
      </p:sp>
      <p:sp>
        <p:nvSpPr>
          <p:cNvPr id="8" name="TextBox 8"/>
          <p:cNvSpPr txBox="1">
            <a:spLocks noChangeArrowheads="1"/>
          </p:cNvSpPr>
          <p:nvPr/>
        </p:nvSpPr>
        <p:spPr bwMode="auto">
          <a:xfrm>
            <a:off x="304800" y="4267200"/>
            <a:ext cx="2374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Lets do the l</a:t>
            </a:r>
            <a:r>
              <a:rPr lang="en-US" baseline="-25000" dirty="0"/>
              <a:t>x</a:t>
            </a:r>
            <a:r>
              <a:rPr lang="en-US" dirty="0"/>
              <a:t> </a:t>
            </a:r>
          </a:p>
          <a:p>
            <a:r>
              <a:rPr lang="en-US" dirty="0"/>
              <a:t>for the life table:</a:t>
            </a:r>
          </a:p>
        </p:txBody>
      </p:sp>
    </p:spTree>
    <p:extLst>
      <p:ext uri="{BB962C8B-B14F-4D97-AF65-F5344CB8AC3E}">
        <p14:creationId xmlns:p14="http://schemas.microsoft.com/office/powerpoint/2010/main" val="37846721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 y="2298700"/>
            <a:ext cx="8674100" cy="4178300"/>
          </a:xfrm>
          <a:prstGeom prst="rect">
            <a:avLst/>
          </a:prstGeom>
        </p:spPr>
      </p:pic>
      <p:sp>
        <p:nvSpPr>
          <p:cNvPr id="28673" name="Rectangle 3"/>
          <p:cNvSpPr>
            <a:spLocks noChangeArrowheads="1"/>
          </p:cNvSpPr>
          <p:nvPr/>
        </p:nvSpPr>
        <p:spPr bwMode="auto">
          <a:xfrm>
            <a:off x="685800" y="762000"/>
            <a:ext cx="81534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Times" charset="0"/>
              <a:buNone/>
              <a:tabLst>
                <a:tab pos="454025" algn="l"/>
                <a:tab pos="920750" algn="l"/>
                <a:tab pos="1373188" algn="l"/>
                <a:tab pos="1828800" algn="l"/>
                <a:tab pos="2284413" algn="l"/>
                <a:tab pos="2738438" algn="l"/>
              </a:tabLst>
            </a:pPr>
            <a:r>
              <a:rPr lang="en-US" dirty="0" smtClean="0"/>
              <a:t>This should be some help for completing the </a:t>
            </a:r>
            <a:r>
              <a:rPr lang="en-US" dirty="0"/>
              <a:t>first </a:t>
            </a:r>
            <a:r>
              <a:rPr lang="en-US" dirty="0" smtClean="0"/>
              <a:t>assignment</a:t>
            </a:r>
            <a:r>
              <a:rPr lang="en-US" dirty="0"/>
              <a:t>.   </a:t>
            </a:r>
            <a:r>
              <a:rPr lang="en-US" dirty="0" smtClean="0"/>
              <a:t>Here are survivorship curves </a:t>
            </a:r>
            <a:r>
              <a:rPr lang="en-US" dirty="0"/>
              <a:t>for our </a:t>
            </a:r>
            <a:r>
              <a:rPr lang="en-US" dirty="0" smtClean="0"/>
              <a:t>“famous” authors.</a:t>
            </a:r>
            <a:endParaRPr lang="en-US" dirty="0"/>
          </a:p>
        </p:txBody>
      </p:sp>
      <p:pic>
        <p:nvPicPr>
          <p:cNvPr id="28674" name="Picture 4"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7248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2298700"/>
            <a:ext cx="8674100" cy="4178300"/>
          </a:xfrm>
          <a:prstGeom prst="rect">
            <a:avLst/>
          </a:prstGeom>
        </p:spPr>
      </p:pic>
      <p:pic>
        <p:nvPicPr>
          <p:cNvPr id="30722" name="Picture 4"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685800" y="762000"/>
            <a:ext cx="81534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Times" charset="0"/>
              <a:buNone/>
              <a:tabLst>
                <a:tab pos="454025" algn="l"/>
                <a:tab pos="920750" algn="l"/>
                <a:tab pos="1373188" algn="l"/>
                <a:tab pos="1828800" algn="l"/>
                <a:tab pos="2284413" algn="l"/>
                <a:tab pos="2738438" algn="l"/>
              </a:tabLst>
            </a:pPr>
            <a:r>
              <a:rPr lang="en-US" dirty="0" smtClean="0"/>
              <a:t>And, here are the same curves, except that the curve on the right is now log (lx * 1000), which is a common way to put curves for many species. </a:t>
            </a:r>
            <a:endParaRPr lang="en-US" dirty="0"/>
          </a:p>
        </p:txBody>
      </p:sp>
      <p:sp>
        <p:nvSpPr>
          <p:cNvPr id="3" name="Rectangle 2"/>
          <p:cNvSpPr/>
          <p:nvPr/>
        </p:nvSpPr>
        <p:spPr bwMode="auto">
          <a:xfrm>
            <a:off x="4648200" y="4800600"/>
            <a:ext cx="3810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6" charset="0"/>
            </a:endParaRPr>
          </a:p>
        </p:txBody>
      </p:sp>
    </p:spTree>
    <p:extLst>
      <p:ext uri="{BB962C8B-B14F-4D97-AF65-F5344CB8AC3E}">
        <p14:creationId xmlns:p14="http://schemas.microsoft.com/office/powerpoint/2010/main" val="160430470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extBox 3"/>
          <p:cNvSpPr txBox="1">
            <a:spLocks noChangeArrowheads="1"/>
          </p:cNvSpPr>
          <p:nvPr/>
        </p:nvSpPr>
        <p:spPr bwMode="auto">
          <a:xfrm>
            <a:off x="228600" y="1314450"/>
            <a:ext cx="3200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Do type I, II, and III survivorship curves really occur in </a:t>
            </a:r>
            <a:r>
              <a:rPr lang="en-US" sz="2000" dirty="0" smtClean="0"/>
              <a:t>nature?  </a:t>
            </a:r>
            <a:r>
              <a:rPr lang="en-US" sz="2000" dirty="0"/>
              <a:t>Yes, but they represent a gradient and there are many exceptions.</a:t>
            </a:r>
          </a:p>
          <a:p>
            <a:endParaRPr lang="en-US" sz="2000" dirty="0"/>
          </a:p>
          <a:p>
            <a:r>
              <a:rPr lang="en-US" sz="2000" dirty="0"/>
              <a:t>Here is a classic type I survivorship curve for </a:t>
            </a:r>
            <a:r>
              <a:rPr lang="en-US" sz="2000" dirty="0" err="1"/>
              <a:t>Dall</a:t>
            </a:r>
            <a:r>
              <a:rPr lang="en-US" sz="2000" dirty="0"/>
              <a:t> sheep (top) and type II curves for two cohorts of white-crowned sparrows (bottom).  </a:t>
            </a:r>
          </a:p>
          <a:p>
            <a:endParaRPr lang="en-US" sz="2000" dirty="0"/>
          </a:p>
        </p:txBody>
      </p:sp>
      <p:pic>
        <p:nvPicPr>
          <p:cNvPr id="49155" name="Picture 5" descr="survival_curv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609600"/>
            <a:ext cx="5446713"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extBox 3"/>
          <p:cNvSpPr txBox="1">
            <a:spLocks noChangeArrowheads="1"/>
          </p:cNvSpPr>
          <p:nvPr/>
        </p:nvSpPr>
        <p:spPr bwMode="auto">
          <a:xfrm>
            <a:off x="304800" y="990600"/>
            <a:ext cx="8534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smtClean="0"/>
              <a:t>Watch the axes carefully!  I </a:t>
            </a:r>
            <a:r>
              <a:rPr lang="en-US" sz="2000" dirty="0"/>
              <a:t>found an example of gray squirrels described as a type III survivorship curve. </a:t>
            </a:r>
            <a:r>
              <a:rPr lang="en-US" altLang="ja-JP" sz="2000" dirty="0" smtClean="0"/>
              <a:t>The </a:t>
            </a:r>
            <a:r>
              <a:rPr lang="en-US" altLang="ja-JP" sz="2000" dirty="0"/>
              <a:t>graph on the left was given by the authors and </a:t>
            </a:r>
            <a:r>
              <a:rPr lang="en-US" altLang="ja-JP" sz="2000" dirty="0" smtClean="0"/>
              <a:t>shows </a:t>
            </a:r>
            <a:r>
              <a:rPr lang="en-US" altLang="ja-JP" sz="2000" dirty="0"/>
              <a:t>the right shape for a Type III curve – but it </a:t>
            </a:r>
            <a:r>
              <a:rPr lang="en-US" altLang="ja-JP" sz="2000" dirty="0" smtClean="0"/>
              <a:t>isn’t </a:t>
            </a:r>
            <a:r>
              <a:rPr lang="en-US" altLang="ja-JP" sz="2000" dirty="0"/>
              <a:t>on the correct scale!  When graphed on a log scale, we do see </a:t>
            </a:r>
            <a:r>
              <a:rPr lang="en-US" altLang="ja-JP" sz="2000" dirty="0" smtClean="0"/>
              <a:t>kind of </a:t>
            </a:r>
            <a:r>
              <a:rPr lang="en-US" altLang="ja-JP" sz="2000" dirty="0"/>
              <a:t>the correct shape, but it is weak – looks more like </a:t>
            </a:r>
            <a:r>
              <a:rPr lang="en-US" altLang="ja-JP" sz="2000" dirty="0" smtClean="0"/>
              <a:t>type II </a:t>
            </a:r>
            <a:r>
              <a:rPr lang="en-US" altLang="ja-JP" sz="2000" dirty="0"/>
              <a:t>to me.</a:t>
            </a:r>
          </a:p>
          <a:p>
            <a:endParaRPr lang="en-US" sz="2000" dirty="0"/>
          </a:p>
        </p:txBody>
      </p:sp>
      <p:pic>
        <p:nvPicPr>
          <p:cNvPr id="51203" name="Picture 4" descr="gray_squirrel.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667000"/>
            <a:ext cx="75057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914400"/>
            <a:ext cx="8305800" cy="4893647"/>
          </a:xfrm>
          <a:prstGeom prst="rect">
            <a:avLst/>
          </a:prstGeom>
          <a:noFill/>
        </p:spPr>
        <p:txBody>
          <a:bodyPr wrap="square" rtlCol="0">
            <a:spAutoFit/>
          </a:bodyPr>
          <a:lstStyle/>
          <a:p>
            <a:r>
              <a:rPr lang="en-US" dirty="0" smtClean="0"/>
              <a:t>National </a:t>
            </a:r>
            <a:r>
              <a:rPr lang="en-US" dirty="0"/>
              <a:t>Public Lands Day </a:t>
            </a:r>
            <a:r>
              <a:rPr lang="en-US" dirty="0" smtClean="0"/>
              <a:t>will be celebrated</a:t>
            </a:r>
            <a:r>
              <a:rPr lang="en-US" dirty="0"/>
              <a:t> from 9am-12pm at Alfred B. </a:t>
            </a:r>
            <a:r>
              <a:rPr lang="en-US" dirty="0" err="1"/>
              <a:t>Maclay</a:t>
            </a:r>
            <a:r>
              <a:rPr lang="en-US" dirty="0"/>
              <a:t> Gardens State Park next Saturday, September </a:t>
            </a:r>
            <a:r>
              <a:rPr lang="en-US" dirty="0" smtClean="0"/>
              <a:t>24</a:t>
            </a:r>
            <a:r>
              <a:rPr lang="en-US" baseline="30000" dirty="0" smtClean="0"/>
              <a:t>th</a:t>
            </a:r>
            <a:r>
              <a:rPr lang="en-US" dirty="0" smtClean="0"/>
              <a:t>.</a:t>
            </a:r>
          </a:p>
          <a:p>
            <a:endParaRPr lang="en-US" dirty="0"/>
          </a:p>
          <a:p>
            <a:r>
              <a:rPr lang="en-US" dirty="0" smtClean="0"/>
              <a:t> </a:t>
            </a:r>
            <a:r>
              <a:rPr lang="en-US" dirty="0"/>
              <a:t>If you have not pre-registered, we would highly encourage you do so to make sure there is enough food for everyone. You may RSVP with the ranger station at 850-487-4556. If </a:t>
            </a:r>
            <a:r>
              <a:rPr lang="en-US" dirty="0" smtClean="0"/>
              <a:t>you’ve </a:t>
            </a:r>
            <a:r>
              <a:rPr lang="en-US" dirty="0"/>
              <a:t>already signed up then thank you so much! Were excited and looking forward to the event. </a:t>
            </a:r>
            <a:endParaRPr lang="en-US" dirty="0" smtClean="0"/>
          </a:p>
          <a:p>
            <a:endParaRPr lang="en-US" dirty="0"/>
          </a:p>
          <a:p>
            <a:r>
              <a:rPr lang="en-US" dirty="0" smtClean="0"/>
              <a:t>Make </a:t>
            </a:r>
            <a:r>
              <a:rPr lang="en-US" dirty="0"/>
              <a:t>sure to bring closed toe shoes, long pants, a water bottle, and a great attitude! Again, we appreciate your help and will see you next Saturday.</a:t>
            </a:r>
          </a:p>
        </p:txBody>
      </p:sp>
    </p:spTree>
    <p:extLst>
      <p:ext uri="{BB962C8B-B14F-4D97-AF65-F5344CB8AC3E}">
        <p14:creationId xmlns:p14="http://schemas.microsoft.com/office/powerpoint/2010/main" val="219472678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4267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438400"/>
            <a:ext cx="44926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6" descr="Ecology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7"/>
          <p:cNvSpPr>
            <a:spLocks noChangeArrowheads="1"/>
          </p:cNvSpPr>
          <p:nvPr/>
        </p:nvSpPr>
        <p:spPr bwMode="auto">
          <a:xfrm>
            <a:off x="457200" y="762000"/>
            <a:ext cx="8229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Hey, remember these?  Now we can understand these bars and how they are created by different age-specific patterns of survival.  Each bar is determined by the number of individuals that survive from the previous cohort.  </a:t>
            </a:r>
          </a:p>
          <a:p>
            <a:endParaRPr lang="en-US" sz="1800"/>
          </a:p>
          <a:p>
            <a:r>
              <a:rPr lang="en-US" sz="1800"/>
              <a:t>What about the bottom bar?  This shows the reproduction from the other bars.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TextBox 3"/>
          <p:cNvSpPr txBox="1">
            <a:spLocks noChangeArrowheads="1"/>
          </p:cNvSpPr>
          <p:nvPr/>
        </p:nvSpPr>
        <p:spPr bwMode="auto">
          <a:xfrm>
            <a:off x="914400" y="914400"/>
            <a:ext cx="74676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2000"/>
          </a:p>
          <a:p>
            <a:r>
              <a:rPr lang="en-US" sz="2000"/>
              <a:t>Note that we are essentially using methods common to the insurance industry.  Looking at age-specific death rates is the basis for life-insurance, where you are betting an insurance company that you are going to die soon (weird logic!).  </a:t>
            </a:r>
          </a:p>
          <a:p>
            <a:endParaRPr lang="en-US" sz="2000"/>
          </a:p>
          <a:p>
            <a:r>
              <a:rPr lang="en-US" sz="2000"/>
              <a:t>So, now we want to look at age specific </a:t>
            </a:r>
            <a:r>
              <a:rPr lang="en-US" sz="2000" u="sng"/>
              <a:t>reproduction</a:t>
            </a:r>
            <a:r>
              <a:rPr lang="en-US" sz="2000"/>
              <a:t>, as well as </a:t>
            </a:r>
            <a:r>
              <a:rPr lang="en-US" sz="2000" u="sng"/>
              <a:t>survival</a:t>
            </a:r>
            <a:r>
              <a:rPr lang="en-US" sz="2000"/>
              <a:t>. </a:t>
            </a:r>
          </a:p>
          <a:p>
            <a:endParaRPr lang="en-US" sz="2000"/>
          </a:p>
          <a:p>
            <a:r>
              <a:rPr lang="en-US" sz="2000"/>
              <a:t>I have a textbook with an example of an island breaking off California with several thousand people surviving.  They could be there either for a concert by some boy pop star (lots of teenage girls) or an AARP convention.  Obviously, there would be effects be on the growth of any surviving population.</a:t>
            </a:r>
          </a:p>
          <a:p>
            <a:endParaRPr lang="en-US" sz="2000"/>
          </a:p>
          <a:p>
            <a:r>
              <a:rPr lang="en-US" sz="2000"/>
              <a:t>This is why it is important to take into account the age and sex structure of populations.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685800" y="973138"/>
            <a:ext cx="8305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a:t>II.	Tools for Ecology</a:t>
            </a:r>
          </a:p>
          <a:p>
            <a:pPr>
              <a:buFont typeface="Times" charset="0"/>
              <a:buNone/>
              <a:tabLst>
                <a:tab pos="454025" algn="l"/>
                <a:tab pos="920750" algn="l"/>
                <a:tab pos="1373188" algn="l"/>
                <a:tab pos="1882775" algn="l"/>
                <a:tab pos="2454275" algn="l"/>
              </a:tabLst>
            </a:pPr>
            <a:r>
              <a:rPr lang="en-US" sz="2000" dirty="0"/>
              <a:t>	A.	Population demography:  describing populations.</a:t>
            </a:r>
          </a:p>
          <a:p>
            <a:pPr>
              <a:buFont typeface="Times" charset="0"/>
              <a:buNone/>
              <a:tabLst>
                <a:tab pos="454025" algn="l"/>
                <a:tab pos="920750" algn="l"/>
                <a:tab pos="1373188" algn="l"/>
                <a:tab pos="1882775" algn="l"/>
                <a:tab pos="2454275" algn="l"/>
              </a:tabLst>
            </a:pPr>
            <a:r>
              <a:rPr lang="en-US" sz="2000" dirty="0"/>
              <a:t>		1. 	Definitions</a:t>
            </a:r>
          </a:p>
          <a:p>
            <a:pPr>
              <a:buFont typeface="Times" charset="0"/>
              <a:buNone/>
              <a:tabLst>
                <a:tab pos="454025" algn="l"/>
                <a:tab pos="920750" algn="l"/>
                <a:tab pos="1373188" algn="l"/>
                <a:tab pos="1882775" algn="l"/>
                <a:tab pos="2454275" algn="l"/>
              </a:tabLst>
            </a:pPr>
            <a:r>
              <a:rPr lang="en-US" sz="2000" dirty="0"/>
              <a:t>		2.	Demography</a:t>
            </a:r>
          </a:p>
          <a:p>
            <a:pPr>
              <a:buFont typeface="Times" charset="0"/>
              <a:buNone/>
              <a:tabLst>
                <a:tab pos="454025" algn="l"/>
                <a:tab pos="920750" algn="l"/>
                <a:tab pos="1373188" algn="l"/>
                <a:tab pos="1882775" algn="l"/>
                <a:tab pos="2454275" algn="l"/>
              </a:tabLst>
            </a:pPr>
            <a:r>
              <a:rPr lang="en-US" sz="2000" dirty="0"/>
              <a:t>			a.	distribution, dispersion, and density</a:t>
            </a:r>
          </a:p>
          <a:p>
            <a:pPr>
              <a:buFont typeface="Times" charset="0"/>
              <a:buNone/>
              <a:tabLst>
                <a:tab pos="454025" algn="l"/>
                <a:tab pos="920750" algn="l"/>
                <a:tab pos="1373188" algn="l"/>
                <a:tab pos="1882775" algn="l"/>
                <a:tab pos="2454275" algn="l"/>
              </a:tabLst>
            </a:pPr>
            <a:r>
              <a:rPr lang="en-US" sz="2000" dirty="0"/>
              <a:t>			b.	gender and age</a:t>
            </a:r>
          </a:p>
          <a:p>
            <a:pPr>
              <a:buFont typeface="Times" charset="0"/>
              <a:buNone/>
              <a:tabLst>
                <a:tab pos="454025" algn="l"/>
                <a:tab pos="920750" algn="l"/>
                <a:tab pos="1373188" algn="l"/>
                <a:tab pos="1882775" algn="l"/>
                <a:tab pos="2454275" algn="l"/>
              </a:tabLst>
            </a:pPr>
            <a:r>
              <a:rPr lang="en-US" sz="2000" dirty="0">
                <a:solidFill>
                  <a:srgbClr val="000000"/>
                </a:solidFill>
              </a:rPr>
              <a:t>			c.	population growth</a:t>
            </a:r>
          </a:p>
          <a:p>
            <a:pPr>
              <a:buFont typeface="Times" charset="0"/>
              <a:buNone/>
              <a:tabLst>
                <a:tab pos="454025" algn="l"/>
                <a:tab pos="920750" algn="l"/>
                <a:tab pos="1373188" algn="l"/>
                <a:tab pos="1882775" algn="l"/>
                <a:tab pos="2454275" algn="l"/>
              </a:tabLst>
            </a:pPr>
            <a:r>
              <a:rPr lang="en-US" sz="2000" dirty="0"/>
              <a:t>			d.	life tables (birth and death of age classes)</a:t>
            </a:r>
          </a:p>
          <a:p>
            <a:pPr>
              <a:buFont typeface="Times" charset="0"/>
              <a:buNone/>
              <a:tabLst>
                <a:tab pos="454025" algn="l"/>
                <a:tab pos="920750" algn="l"/>
                <a:tab pos="1373188" algn="l"/>
                <a:tab pos="1882775" algn="l"/>
                <a:tab pos="2454275" algn="l"/>
              </a:tabLst>
            </a:pPr>
            <a:r>
              <a:rPr lang="en-US" sz="2000" dirty="0">
                <a:solidFill>
                  <a:srgbClr val="FF0000"/>
                </a:solidFill>
              </a:rPr>
              <a:t>				</a:t>
            </a:r>
            <a:r>
              <a:rPr lang="en-US" sz="2000" dirty="0"/>
              <a:t>1)  	age groups - x </a:t>
            </a:r>
          </a:p>
          <a:p>
            <a:pPr>
              <a:buFont typeface="Times" charset="0"/>
              <a:buNone/>
              <a:tabLst>
                <a:tab pos="454025" algn="l"/>
                <a:tab pos="920750" algn="l"/>
                <a:tab pos="1373188" algn="l"/>
                <a:tab pos="1882775" algn="l"/>
                <a:tab pos="2454275" algn="l"/>
              </a:tabLst>
            </a:pPr>
            <a:r>
              <a:rPr lang="en-US" sz="2000" dirty="0"/>
              <a:t>				2)  	l</a:t>
            </a:r>
            <a:r>
              <a:rPr lang="en-US" sz="2000" baseline="-25000" dirty="0"/>
              <a:t>x</a:t>
            </a:r>
            <a:r>
              <a:rPr lang="en-US" sz="2000" dirty="0"/>
              <a:t>, survivorship (opposite of death rate)</a:t>
            </a:r>
          </a:p>
          <a:p>
            <a:pPr>
              <a:buFont typeface="Times" charset="0"/>
              <a:buNone/>
              <a:tabLst>
                <a:tab pos="454025" algn="l"/>
                <a:tab pos="920750" algn="l"/>
                <a:tab pos="1373188" algn="l"/>
                <a:tab pos="1882775" algn="l"/>
                <a:tab pos="2454275" algn="l"/>
              </a:tabLst>
            </a:pPr>
            <a:r>
              <a:rPr lang="en-US" sz="2000" dirty="0"/>
              <a:t>				</a:t>
            </a:r>
            <a:r>
              <a:rPr lang="en-US" sz="2000" dirty="0">
                <a:solidFill>
                  <a:srgbClr val="FF0000"/>
                </a:solidFill>
              </a:rPr>
              <a:t>3)  	m</a:t>
            </a:r>
            <a:r>
              <a:rPr lang="en-US" sz="2000" baseline="-25000" dirty="0" smtClean="0">
                <a:solidFill>
                  <a:srgbClr val="FF0000"/>
                </a:solidFill>
              </a:rPr>
              <a:t>x</a:t>
            </a:r>
            <a:r>
              <a:rPr lang="en-US" sz="2000" dirty="0">
                <a:solidFill>
                  <a:srgbClr val="FF0000"/>
                </a:solidFill>
              </a:rPr>
              <a:t>, average births per individual age x.</a:t>
            </a:r>
          </a:p>
          <a:p>
            <a:pPr>
              <a:buFont typeface="Times" charset="0"/>
              <a:buNone/>
              <a:tabLst>
                <a:tab pos="454025" algn="l"/>
                <a:tab pos="920750" algn="l"/>
                <a:tab pos="1373188" algn="l"/>
                <a:tab pos="1882775" algn="l"/>
                <a:tab pos="2454275" algn="l"/>
              </a:tabLst>
            </a:pPr>
            <a:r>
              <a:rPr lang="en-US" sz="2000" dirty="0"/>
              <a:t>				4)  	</a:t>
            </a:r>
            <a:r>
              <a:rPr lang="en-US" sz="2000" dirty="0" err="1" smtClean="0"/>
              <a:t>l</a:t>
            </a:r>
            <a:r>
              <a:rPr lang="en-US" sz="2000" baseline="-25000" dirty="0" err="1" smtClean="0"/>
              <a:t>x</a:t>
            </a:r>
            <a:r>
              <a:rPr lang="en-US" sz="2000" dirty="0" err="1"/>
              <a:t>m</a:t>
            </a:r>
            <a:r>
              <a:rPr lang="en-US" sz="2000" baseline="-25000" dirty="0" err="1" smtClean="0"/>
              <a:t>x</a:t>
            </a:r>
            <a:endParaRPr lang="en-US" sz="2000" dirty="0"/>
          </a:p>
          <a:p>
            <a:pPr>
              <a:buFont typeface="Times" charset="0"/>
              <a:buNone/>
              <a:tabLst>
                <a:tab pos="454025" algn="l"/>
                <a:tab pos="920750" algn="l"/>
                <a:tab pos="1373188" algn="l"/>
                <a:tab pos="1882775" algn="l"/>
                <a:tab pos="2454275" algn="l"/>
              </a:tabLst>
            </a:pPr>
            <a:endParaRPr lang="en-US" sz="2000" dirty="0"/>
          </a:p>
          <a:p>
            <a:pPr>
              <a:buFont typeface="Times" charset="0"/>
              <a:buNone/>
              <a:tabLst>
                <a:tab pos="454025" algn="l"/>
                <a:tab pos="920750" algn="l"/>
                <a:tab pos="1373188" algn="l"/>
                <a:tab pos="1882775" algn="l"/>
                <a:tab pos="2454275" algn="l"/>
              </a:tabLst>
            </a:pPr>
            <a:r>
              <a:rPr lang="en-US" sz="2000" dirty="0"/>
              <a:t>  </a:t>
            </a:r>
          </a:p>
          <a:p>
            <a:pPr>
              <a:buFont typeface="Times" charset="0"/>
              <a:buNone/>
              <a:tabLst>
                <a:tab pos="454025" algn="l"/>
                <a:tab pos="920750" algn="l"/>
                <a:tab pos="1373188" algn="l"/>
                <a:tab pos="1882775" algn="l"/>
                <a:tab pos="2454275" algn="l"/>
              </a:tabLst>
            </a:pPr>
            <a:endParaRPr lang="en-US" sz="2000" dirty="0"/>
          </a:p>
        </p:txBody>
      </p:sp>
      <p:pic>
        <p:nvPicPr>
          <p:cNvPr id="63490"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4" name="Rectangle 6"/>
          <p:cNvSpPr>
            <a:spLocks noChangeArrowheads="1"/>
          </p:cNvSpPr>
          <p:nvPr/>
        </p:nvSpPr>
        <p:spPr bwMode="auto">
          <a:xfrm>
            <a:off x="533400" y="57150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t>Note that l</a:t>
            </a:r>
            <a:r>
              <a:rPr lang="en-US" sz="1800" baseline="-25000" dirty="0"/>
              <a:t>0</a:t>
            </a:r>
            <a:r>
              <a:rPr lang="en-US" sz="1800" dirty="0"/>
              <a:t> is not 1.0!  In this case, they lumped together the 0-4 and 5-9 age classes, and so averaged the first two l</a:t>
            </a:r>
            <a:r>
              <a:rPr lang="en-US" sz="1800" baseline="-25000" dirty="0"/>
              <a:t>x</a:t>
            </a:r>
            <a:r>
              <a:rPr lang="en-US" sz="1800" dirty="0"/>
              <a:t> values.</a:t>
            </a:r>
          </a:p>
        </p:txBody>
      </p:sp>
      <p:graphicFrame>
        <p:nvGraphicFramePr>
          <p:cNvPr id="3" name="Table 2"/>
          <p:cNvGraphicFramePr>
            <a:graphicFrameLocks noGrp="1"/>
          </p:cNvGraphicFramePr>
          <p:nvPr>
            <p:extLst>
              <p:ext uri="{D42A27DB-BD31-4B8C-83A1-F6EECF244321}">
                <p14:modId xmlns:p14="http://schemas.microsoft.com/office/powerpoint/2010/main" val="3781417618"/>
              </p:ext>
            </p:extLst>
          </p:nvPr>
        </p:nvGraphicFramePr>
        <p:xfrm>
          <a:off x="704850" y="1371600"/>
          <a:ext cx="7677153" cy="3432180"/>
        </p:xfrm>
        <a:graphic>
          <a:graphicData uri="http://schemas.openxmlformats.org/drawingml/2006/table">
            <a:tbl>
              <a:tblPr/>
              <a:tblGrid>
                <a:gridCol w="853017"/>
                <a:gridCol w="853017"/>
                <a:gridCol w="853017"/>
                <a:gridCol w="853017"/>
                <a:gridCol w="853017"/>
                <a:gridCol w="853017"/>
                <a:gridCol w="853017"/>
                <a:gridCol w="853017"/>
                <a:gridCol w="853017"/>
              </a:tblGrid>
              <a:tr h="286015">
                <a:tc>
                  <a:txBody>
                    <a:bodyPr/>
                    <a:lstStyle/>
                    <a:p>
                      <a:pPr algn="l" fontAlgn="b"/>
                      <a:endParaRPr lang="en-US" sz="1600" b="1" i="0" u="none" strike="noStrike">
                        <a:solidFill>
                          <a:srgbClr val="000000"/>
                        </a:solidFill>
                        <a:effectLst/>
                        <a:latin typeface="Calibri"/>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b"/>
                      <a:r>
                        <a:rPr lang="en-US" sz="1600" b="1" i="0" u="none" strike="noStrike">
                          <a:solidFill>
                            <a:srgbClr val="000000"/>
                          </a:solidFill>
                          <a:effectLst/>
                          <a:latin typeface="Calibri"/>
                        </a:rPr>
                        <a:t>lx (survivorship)</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600" b="1" i="0" u="none" strike="noStrike" dirty="0">
                          <a:solidFill>
                            <a:srgbClr val="000000"/>
                          </a:solidFill>
                          <a:effectLst/>
                          <a:latin typeface="Calibri"/>
                        </a:rPr>
                        <a:t>m</a:t>
                      </a:r>
                      <a:r>
                        <a:rPr lang="en-US" sz="1600" b="1" i="0" u="none" strike="noStrike" dirty="0" smtClean="0">
                          <a:solidFill>
                            <a:srgbClr val="000000"/>
                          </a:solidFill>
                          <a:effectLst/>
                          <a:latin typeface="Calibri"/>
                        </a:rPr>
                        <a:t>x </a:t>
                      </a:r>
                      <a:r>
                        <a:rPr lang="en-US" sz="1600" b="1" i="0" u="none" strike="noStrike" dirty="0">
                          <a:solidFill>
                            <a:srgbClr val="000000"/>
                          </a:solidFill>
                          <a:effectLst/>
                          <a:latin typeface="Calibri"/>
                        </a:rPr>
                        <a:t>(birth rates)</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86015">
                <a:tc>
                  <a:txBody>
                    <a:bodyPr/>
                    <a:lstStyle/>
                    <a:p>
                      <a:pPr algn="ctr" fontAlgn="b"/>
                      <a:r>
                        <a:rPr lang="en-US" sz="1600" b="1" i="0" u="none" strike="noStrike" dirty="0">
                          <a:solidFill>
                            <a:srgbClr val="000000"/>
                          </a:solidFill>
                          <a:effectLst/>
                          <a:latin typeface="Calibri"/>
                        </a:rPr>
                        <a:t>age class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1973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1989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1996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2006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1973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1" i="0" u="none" strike="noStrike">
                          <a:solidFill>
                            <a:srgbClr val="000000"/>
                          </a:solidFill>
                          <a:effectLst/>
                          <a:latin typeface="Calibri"/>
                        </a:rPr>
                        <a:t>1989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1" i="0" u="none" strike="noStrike">
                          <a:solidFill>
                            <a:srgbClr val="000000"/>
                          </a:solidFill>
                          <a:effectLst/>
                          <a:latin typeface="Calibri"/>
                        </a:rPr>
                        <a:t>1996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1" i="0" u="none" strike="noStrike">
                          <a:solidFill>
                            <a:srgbClr val="000000"/>
                          </a:solidFill>
                          <a:effectLst/>
                          <a:latin typeface="Calibri"/>
                        </a:rPr>
                        <a:t>2006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86015">
                <a:tc>
                  <a:txBody>
                    <a:bodyPr/>
                    <a:lstStyle/>
                    <a:p>
                      <a:pPr algn="ctr" fontAlgn="b"/>
                      <a:r>
                        <a:rPr lang="en-US" sz="1600" b="0" i="0" u="none" strike="noStrike" dirty="0">
                          <a:solidFill>
                            <a:srgbClr val="000000"/>
                          </a:solidFill>
                          <a:effectLst/>
                          <a:latin typeface="Calibri"/>
                        </a:rPr>
                        <a:t>0-9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0.993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0.996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rgbClr val="000000"/>
                          </a:solidFill>
                          <a:effectLst/>
                          <a:latin typeface="Calibri"/>
                        </a:rPr>
                        <a:t>0.000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rgbClr val="000000"/>
                          </a:solidFill>
                          <a:effectLst/>
                          <a:latin typeface="Calibri"/>
                        </a:rPr>
                        <a:t>0.000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rgbClr val="000000"/>
                          </a:solidFill>
                          <a:effectLst/>
                          <a:latin typeface="Calibri"/>
                        </a:rPr>
                        <a:t>0.000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86015">
                <a:tc>
                  <a:txBody>
                    <a:bodyPr/>
                    <a:lstStyle/>
                    <a:p>
                      <a:pPr algn="ctr" fontAlgn="b"/>
                      <a:r>
                        <a:rPr lang="en-US" sz="1600" b="0" i="0" u="none" strike="noStrike">
                          <a:solidFill>
                            <a:srgbClr val="000000"/>
                          </a:solidFill>
                          <a:effectLst/>
                          <a:latin typeface="Calibri"/>
                        </a:rPr>
                        <a:t>10-14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0.992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0.993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dirty="0">
                          <a:solidFill>
                            <a:srgbClr val="000000"/>
                          </a:solidFill>
                          <a:effectLst/>
                          <a:latin typeface="Calibri"/>
                        </a:rPr>
                        <a:t>0.002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rgbClr val="000000"/>
                          </a:solidFill>
                          <a:effectLst/>
                          <a:latin typeface="Calibri"/>
                        </a:rPr>
                        <a:t>0.003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rgbClr val="000000"/>
                          </a:solidFill>
                          <a:effectLst/>
                          <a:latin typeface="Calibri"/>
                        </a:rPr>
                        <a:t>0.002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86015">
                <a:tc>
                  <a:txBody>
                    <a:bodyPr/>
                    <a:lstStyle/>
                    <a:p>
                      <a:pPr algn="ctr" fontAlgn="b"/>
                      <a:r>
                        <a:rPr lang="en-US" sz="1600" b="0" i="0" u="none" strike="noStrike" dirty="0">
                          <a:solidFill>
                            <a:srgbClr val="000000"/>
                          </a:solidFill>
                          <a:effectLst/>
                          <a:latin typeface="Calibri"/>
                        </a:rPr>
                        <a:t>15-19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0.991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0.992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0.140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rgbClr val="000000"/>
                          </a:solidFill>
                          <a:effectLst/>
                          <a:latin typeface="Calibri"/>
                        </a:rPr>
                        <a:t>0.123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rgbClr val="000000"/>
                          </a:solidFill>
                          <a:effectLst/>
                          <a:latin typeface="Calibri"/>
                        </a:rPr>
                        <a:t>0.137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rgbClr val="000000"/>
                          </a:solidFill>
                          <a:effectLst/>
                          <a:latin typeface="Calibri"/>
                        </a:rPr>
                        <a:t>0.109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86015">
                <a:tc>
                  <a:txBody>
                    <a:bodyPr/>
                    <a:lstStyle/>
                    <a:p>
                      <a:pPr algn="ctr" fontAlgn="b"/>
                      <a:r>
                        <a:rPr lang="en-US" sz="1600" b="0" i="0" u="none" strike="noStrike">
                          <a:solidFill>
                            <a:srgbClr val="000000"/>
                          </a:solidFill>
                          <a:effectLst/>
                          <a:latin typeface="Calibri"/>
                        </a:rPr>
                        <a:t>20-24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0.990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0.286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rgbClr val="000000"/>
                          </a:solidFill>
                          <a:effectLst/>
                          <a:latin typeface="Calibri"/>
                        </a:rPr>
                        <a:t>0.264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rgbClr val="000000"/>
                          </a:solidFill>
                          <a:effectLst/>
                          <a:latin typeface="Calibri"/>
                        </a:rPr>
                        <a:t>0.280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rgbClr val="000000"/>
                          </a:solidFill>
                          <a:effectLst/>
                          <a:latin typeface="Calibri"/>
                        </a:rPr>
                        <a:t>0.260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86015">
                <a:tc>
                  <a:txBody>
                    <a:bodyPr/>
                    <a:lstStyle/>
                    <a:p>
                      <a:pPr algn="ctr" fontAlgn="b"/>
                      <a:r>
                        <a:rPr lang="en-US" sz="1600" b="0" i="0" u="none" strike="noStrike">
                          <a:solidFill>
                            <a:srgbClr val="000000"/>
                          </a:solidFill>
                          <a:effectLst/>
                          <a:latin typeface="Calibri"/>
                        </a:rPr>
                        <a:t>25-29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0.269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rgbClr val="000000"/>
                          </a:solidFill>
                          <a:effectLst/>
                          <a:latin typeface="Calibri"/>
                        </a:rPr>
                        <a:t>0.277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dirty="0">
                          <a:solidFill>
                            <a:srgbClr val="000000"/>
                          </a:solidFill>
                          <a:effectLst/>
                          <a:latin typeface="Calibri"/>
                        </a:rPr>
                        <a:t>0.285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rgbClr val="000000"/>
                          </a:solidFill>
                          <a:effectLst/>
                          <a:latin typeface="Calibri"/>
                        </a:rPr>
                        <a:t>0.286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86015">
                <a:tc>
                  <a:txBody>
                    <a:bodyPr/>
                    <a:lstStyle/>
                    <a:p>
                      <a:pPr algn="ctr" fontAlgn="b"/>
                      <a:r>
                        <a:rPr lang="en-US" sz="1600" b="0" i="0" u="none" strike="noStrike" dirty="0">
                          <a:solidFill>
                            <a:srgbClr val="000000"/>
                          </a:solidFill>
                          <a:effectLst/>
                          <a:latin typeface="Calibri"/>
                        </a:rPr>
                        <a:t>30-34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0.966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0.133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rgbClr val="000000"/>
                          </a:solidFill>
                          <a:effectLst/>
                          <a:latin typeface="Calibri"/>
                        </a:rPr>
                        <a:t>0.181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dirty="0">
                          <a:solidFill>
                            <a:srgbClr val="000000"/>
                          </a:solidFill>
                          <a:effectLst/>
                          <a:latin typeface="Calibri"/>
                        </a:rPr>
                        <a:t>0.211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rgbClr val="000000"/>
                          </a:solidFill>
                          <a:effectLst/>
                          <a:latin typeface="Calibri"/>
                        </a:rPr>
                        <a:t>0.234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86015">
                <a:tc>
                  <a:txBody>
                    <a:bodyPr/>
                    <a:lstStyle/>
                    <a:p>
                      <a:pPr algn="ctr" fontAlgn="b"/>
                      <a:r>
                        <a:rPr lang="en-US" sz="1600" b="0" i="0" u="none" strike="noStrike">
                          <a:solidFill>
                            <a:srgbClr val="000000"/>
                          </a:solidFill>
                          <a:effectLst/>
                          <a:latin typeface="Calibri"/>
                        </a:rPr>
                        <a:t>35-39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0.959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0.052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rgbClr val="000000"/>
                          </a:solidFill>
                          <a:effectLst/>
                          <a:latin typeface="Calibri"/>
                        </a:rPr>
                        <a:t>0.065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rgbClr val="000000"/>
                          </a:solidFill>
                          <a:effectLst/>
                          <a:latin typeface="Calibri"/>
                        </a:rPr>
                        <a:t>0.089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dirty="0">
                          <a:solidFill>
                            <a:srgbClr val="000000"/>
                          </a:solidFill>
                          <a:effectLst/>
                          <a:latin typeface="Calibri"/>
                        </a:rPr>
                        <a:t>0.107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86015">
                <a:tc>
                  <a:txBody>
                    <a:bodyPr/>
                    <a:lstStyle/>
                    <a:p>
                      <a:pPr algn="ctr" fontAlgn="b"/>
                      <a:r>
                        <a:rPr lang="en-US" sz="1600" b="0" i="0" u="none" strike="noStrike" dirty="0">
                          <a:solidFill>
                            <a:srgbClr val="000000"/>
                          </a:solidFill>
                          <a:effectLst/>
                          <a:latin typeface="Calibri"/>
                        </a:rPr>
                        <a:t>40-44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0.949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rgbClr val="000000"/>
                          </a:solidFill>
                          <a:effectLst/>
                          <a:latin typeface="Calibri"/>
                        </a:rPr>
                        <a:t>0.013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rgbClr val="000000"/>
                          </a:solidFill>
                          <a:effectLst/>
                          <a:latin typeface="Calibri"/>
                        </a:rPr>
                        <a:t>0.017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dirty="0">
                          <a:solidFill>
                            <a:srgbClr val="000000"/>
                          </a:solidFill>
                          <a:effectLst/>
                          <a:latin typeface="Calibri"/>
                        </a:rPr>
                        <a:t>0.021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86015">
                <a:tc>
                  <a:txBody>
                    <a:bodyPr/>
                    <a:lstStyle/>
                    <a:p>
                      <a:pPr algn="ctr" fontAlgn="b"/>
                      <a:r>
                        <a:rPr lang="en-US" sz="1600" b="0" i="0" u="none" strike="noStrike" dirty="0">
                          <a:solidFill>
                            <a:srgbClr val="000000"/>
                          </a:solidFill>
                          <a:effectLst/>
                          <a:latin typeface="Calibri"/>
                        </a:rPr>
                        <a:t>45-49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0.953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0.968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rgbClr val="000000"/>
                          </a:solidFill>
                          <a:effectLst/>
                          <a:latin typeface="Calibri"/>
                        </a:rPr>
                        <a:t>0.005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dirty="0">
                          <a:solidFill>
                            <a:srgbClr val="000000"/>
                          </a:solidFill>
                          <a:effectLst/>
                          <a:latin typeface="Calibri"/>
                        </a:rPr>
                        <a:t>0.001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dirty="0">
                          <a:solidFill>
                            <a:srgbClr val="000000"/>
                          </a:solidFill>
                          <a:effectLst/>
                          <a:latin typeface="Calibri"/>
                        </a:rPr>
                        <a:t>0.001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86015">
                <a:tc>
                  <a:txBody>
                    <a:bodyPr/>
                    <a:lstStyle/>
                    <a:p>
                      <a:pPr algn="ctr" fontAlgn="b"/>
                      <a:r>
                        <a:rPr lang="en-US" sz="1600" b="0" i="0" u="none" strike="noStrike" dirty="0">
                          <a:solidFill>
                            <a:srgbClr val="000000"/>
                          </a:solidFill>
                          <a:effectLst/>
                          <a:latin typeface="Calibri"/>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rgbClr val="000000"/>
                          </a:solidFill>
                          <a:effectLst/>
                          <a:latin typeface="Calibri"/>
                        </a:rPr>
                        <a:t>0.000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a:solidFill>
                            <a:srgbClr val="000000"/>
                          </a:solidFill>
                          <a:effectLst/>
                          <a:latin typeface="Calibri"/>
                        </a:rPr>
                        <a:t>0.000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600" b="0" i="0" u="none" strike="noStrike" dirty="0">
                          <a:solidFill>
                            <a:srgbClr val="000000"/>
                          </a:solidFill>
                          <a:effectLst/>
                          <a:latin typeface="Calibri"/>
                        </a:rPr>
                        <a:t>0.000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69760" name="TextBox 3"/>
          <p:cNvSpPr txBox="1">
            <a:spLocks noChangeArrowheads="1"/>
          </p:cNvSpPr>
          <p:nvPr/>
        </p:nvSpPr>
        <p:spPr bwMode="auto">
          <a:xfrm>
            <a:off x="609600" y="609600"/>
            <a:ext cx="8202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For example, here is the survivorship </a:t>
            </a:r>
            <a:r>
              <a:rPr lang="en-US" sz="2000" dirty="0" smtClean="0"/>
              <a:t>(l</a:t>
            </a:r>
            <a:r>
              <a:rPr lang="en-US" sz="2000" baseline="-25000" dirty="0" smtClean="0"/>
              <a:t>x</a:t>
            </a:r>
            <a:r>
              <a:rPr lang="en-US" sz="2000" dirty="0" smtClean="0"/>
              <a:t>) and birth rates (m</a:t>
            </a:r>
            <a:r>
              <a:rPr lang="en-US" sz="2000" baseline="-25000" dirty="0" smtClean="0"/>
              <a:t>x</a:t>
            </a:r>
            <a:r>
              <a:rPr lang="en-US" sz="2000" dirty="0" smtClean="0"/>
              <a:t>)of </a:t>
            </a:r>
            <a:r>
              <a:rPr lang="en-US" sz="2000" dirty="0"/>
              <a:t>women in the United States over the last 40 years</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3"/>
          <p:cNvSpPr>
            <a:spLocks noChangeArrowheads="1"/>
          </p:cNvSpPr>
          <p:nvPr/>
        </p:nvSpPr>
        <p:spPr bwMode="auto">
          <a:xfrm>
            <a:off x="838200" y="1219200"/>
            <a:ext cx="7772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82775" algn="l"/>
                <a:tab pos="2454275" algn="l"/>
              </a:tabLst>
            </a:pPr>
            <a:r>
              <a:rPr lang="en-US" sz="2000">
                <a:latin typeface="Arial" charset="0"/>
              </a:rPr>
              <a:t>Simple life table example.   Imagine cockroaches in your house that live 4 weeks, maximum.  Due to various causes, 80% die each week.  A few pair off and reproduce (averaging 5 babies per couple) in their 3</a:t>
            </a:r>
            <a:r>
              <a:rPr lang="en-US" sz="2000" baseline="30000">
                <a:latin typeface="Arial" charset="0"/>
              </a:rPr>
              <a:t>rd</a:t>
            </a:r>
            <a:r>
              <a:rPr lang="en-US" sz="2000">
                <a:latin typeface="Arial" charset="0"/>
              </a:rPr>
              <a:t> week of life, but most reproduce in their 4</a:t>
            </a:r>
            <a:r>
              <a:rPr lang="en-US" sz="2000" baseline="30000">
                <a:latin typeface="Arial" charset="0"/>
              </a:rPr>
              <a:t>th</a:t>
            </a:r>
            <a:r>
              <a:rPr lang="en-US" sz="2000">
                <a:latin typeface="Arial" charset="0"/>
              </a:rPr>
              <a:t> week, when each pair of cockroaches produces 200 offspring. </a:t>
            </a:r>
          </a:p>
        </p:txBody>
      </p:sp>
      <p:pic>
        <p:nvPicPr>
          <p:cNvPr id="92162"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672513166"/>
              </p:ext>
            </p:extLst>
          </p:nvPr>
        </p:nvGraphicFramePr>
        <p:xfrm>
          <a:off x="1143000" y="3124200"/>
          <a:ext cx="6858001" cy="3068955"/>
        </p:xfrm>
        <a:graphic>
          <a:graphicData uri="http://schemas.openxmlformats.org/drawingml/2006/table">
            <a:tbl>
              <a:tblPr/>
              <a:tblGrid>
                <a:gridCol w="1357313"/>
                <a:gridCol w="928688"/>
                <a:gridCol w="1143000"/>
                <a:gridCol w="1143000"/>
                <a:gridCol w="1143000"/>
                <a:gridCol w="1143000"/>
              </a:tblGrid>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Times" charset="0"/>
                          <a:ea typeface="ＭＳ Ｐゴシック" charset="0"/>
                          <a:cs typeface="ＭＳ Ｐゴシック" charset="0"/>
                        </a:rPr>
                        <a:t>Time (weeks)</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x</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Times" charset="0"/>
                          <a:ea typeface="ＭＳ Ｐゴシック" charset="0"/>
                          <a:cs typeface="ＭＳ Ｐゴシック" charset="0"/>
                        </a:rPr>
                        <a:t>p</a:t>
                      </a:r>
                      <a:r>
                        <a:rPr kumimoji="0" lang="en-US" sz="1800" b="1" i="0" u="none" strike="noStrike" cap="none" normalizeH="0" baseline="-25000" dirty="0" err="1" smtClean="0">
                          <a:ln>
                            <a:noFill/>
                          </a:ln>
                          <a:solidFill>
                            <a:srgbClr val="FFFFFF"/>
                          </a:solidFill>
                          <a:effectLst/>
                          <a:latin typeface="Times" charset="0"/>
                          <a:ea typeface="ＭＳ Ｐゴシック" charset="0"/>
                          <a:cs typeface="ＭＳ Ｐゴシック" charset="0"/>
                        </a:rPr>
                        <a:t>x</a:t>
                      </a:r>
                      <a:endParaRPr kumimoji="0" lang="en-US" sz="1800" b="1" i="0" u="none" strike="noStrike" cap="none" normalizeH="0" baseline="-25000" dirty="0">
                        <a:ln>
                          <a:noFill/>
                        </a:ln>
                        <a:solidFill>
                          <a:srgbClr val="FFFFFF"/>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Times" charset="0"/>
                          <a:ea typeface="ＭＳ Ｐゴシック" charset="0"/>
                          <a:cs typeface="ＭＳ Ｐゴシック" charset="0"/>
                        </a:rPr>
                        <a:t>l</a:t>
                      </a:r>
                      <a:r>
                        <a:rPr kumimoji="0" lang="en-US" sz="1800" b="1" i="0" u="none" strike="noStrike" cap="none" normalizeH="0" baseline="-25000" dirty="0">
                          <a:ln>
                            <a:noFill/>
                          </a:ln>
                          <a:solidFill>
                            <a:srgbClr val="FFFFFF"/>
                          </a:solidFill>
                          <a:effectLst/>
                          <a:latin typeface="Times" charset="0"/>
                          <a:ea typeface="ＭＳ Ｐゴシック" charset="0"/>
                          <a:cs typeface="ＭＳ Ｐゴシック" charset="0"/>
                        </a:rPr>
                        <a:t>x</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m</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l</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m</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endParaRPr kumimoji="0" lang="en-US" sz="1800" b="1" i="0" u="none" strike="noStrike" cap="none" normalizeH="0" baseline="0">
                        <a:ln>
                          <a:noFill/>
                        </a:ln>
                        <a:solidFill>
                          <a:srgbClr val="FFFFFF"/>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1st</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0.2</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1.0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2nd</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1</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0.2</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0.2</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3rd</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2</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0.2</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0.04</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2.5</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A6A6A6"/>
                          </a:solidFill>
                          <a:effectLst/>
                          <a:latin typeface="Times" charset="0"/>
                          <a:ea typeface="ＭＳ Ｐゴシック" charset="0"/>
                          <a:cs typeface="ＭＳ Ｐゴシック" charset="0"/>
                        </a:rPr>
                        <a:t>0.1</a:t>
                      </a:r>
                      <a:endParaRPr kumimoji="0" lang="en-US" sz="1800" b="0" i="0" u="none" strike="noStrike" cap="none" normalizeH="0" baseline="0" dirty="0">
                        <a:ln>
                          <a:noFill/>
                        </a:ln>
                        <a:solidFill>
                          <a:srgbClr val="A6A6A6"/>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4th</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3</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0.0</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0.008</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100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0.8</a:t>
                      </a:r>
                    </a:p>
                  </a:txBody>
                  <a:tcPr horzOverflow="overflow">
                    <a:lnL>
                      <a:noFill/>
                    </a:lnL>
                    <a:lnR>
                      <a:noFill/>
                    </a:lnR>
                    <a:lnT>
                      <a:noFill/>
                    </a:lnT>
                    <a:lnB>
                      <a:noFill/>
                    </a:lnB>
                    <a:lnTlToBr>
                      <a:noFill/>
                    </a:lnTlToBr>
                    <a:lnBlToTr>
                      <a:noFill/>
                    </a:lnBlToTr>
                    <a:solidFill>
                      <a:schemeClr val="bg1"/>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5th</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4</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A6A6A6"/>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31091188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cockroach bride and groo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685800"/>
            <a:ext cx="5548877" cy="5105289"/>
          </a:xfrm>
          <a:prstGeom prst="rect">
            <a:avLst/>
          </a:prstGeom>
        </p:spPr>
      </p:pic>
      <p:sp>
        <p:nvSpPr>
          <p:cNvPr id="3" name="TextBox 2"/>
          <p:cNvSpPr txBox="1"/>
          <p:nvPr/>
        </p:nvSpPr>
        <p:spPr>
          <a:xfrm>
            <a:off x="2133600" y="5867400"/>
            <a:ext cx="5054539" cy="461665"/>
          </a:xfrm>
          <a:prstGeom prst="rect">
            <a:avLst/>
          </a:prstGeom>
          <a:noFill/>
        </p:spPr>
        <p:txBody>
          <a:bodyPr wrap="none" rtlCol="0">
            <a:spAutoFit/>
          </a:bodyPr>
          <a:lstStyle/>
          <a:p>
            <a:r>
              <a:rPr lang="en-US" dirty="0" smtClean="0"/>
              <a:t>Cockroaches pairing off . . . . legally</a:t>
            </a:r>
            <a:endParaRPr lang="en-US" dirty="0"/>
          </a:p>
        </p:txBody>
      </p:sp>
    </p:spTree>
    <p:extLst>
      <p:ext uri="{BB962C8B-B14F-4D97-AF65-F5344CB8AC3E}">
        <p14:creationId xmlns:p14="http://schemas.microsoft.com/office/powerpoint/2010/main" val="123044996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3"/>
          <p:cNvSpPr>
            <a:spLocks noChangeArrowheads="1"/>
          </p:cNvSpPr>
          <p:nvPr/>
        </p:nvSpPr>
        <p:spPr bwMode="auto">
          <a:xfrm>
            <a:off x="838200" y="1219200"/>
            <a:ext cx="7772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82775" algn="l"/>
                <a:tab pos="2454275" algn="l"/>
              </a:tabLst>
            </a:pPr>
            <a:r>
              <a:rPr lang="en-US" sz="2000">
                <a:latin typeface="Arial" charset="0"/>
              </a:rPr>
              <a:t>Simple life table example.   Imagine cockroaches in your house that live 4 weeks, maximum.  Due to various causes, 80% die each week.  A few pair off and reproduce (averaging 5 babies per couple) in their 3</a:t>
            </a:r>
            <a:r>
              <a:rPr lang="en-US" sz="2000" baseline="30000">
                <a:latin typeface="Arial" charset="0"/>
              </a:rPr>
              <a:t>rd</a:t>
            </a:r>
            <a:r>
              <a:rPr lang="en-US" sz="2000">
                <a:latin typeface="Arial" charset="0"/>
              </a:rPr>
              <a:t> week of life, but most reproduce in their 4</a:t>
            </a:r>
            <a:r>
              <a:rPr lang="en-US" sz="2000" baseline="30000">
                <a:latin typeface="Arial" charset="0"/>
              </a:rPr>
              <a:t>th</a:t>
            </a:r>
            <a:r>
              <a:rPr lang="en-US" sz="2000">
                <a:latin typeface="Arial" charset="0"/>
              </a:rPr>
              <a:t> week, when each pair of cockroaches produces 200 offspring. </a:t>
            </a:r>
          </a:p>
        </p:txBody>
      </p:sp>
      <p:pic>
        <p:nvPicPr>
          <p:cNvPr id="92162"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653376379"/>
              </p:ext>
            </p:extLst>
          </p:nvPr>
        </p:nvGraphicFramePr>
        <p:xfrm>
          <a:off x="1143000" y="3124200"/>
          <a:ext cx="6858001" cy="3068955"/>
        </p:xfrm>
        <a:graphic>
          <a:graphicData uri="http://schemas.openxmlformats.org/drawingml/2006/table">
            <a:tbl>
              <a:tblPr/>
              <a:tblGrid>
                <a:gridCol w="1357313"/>
                <a:gridCol w="928688"/>
                <a:gridCol w="1143000"/>
                <a:gridCol w="1143000"/>
                <a:gridCol w="1143000"/>
                <a:gridCol w="1143000"/>
              </a:tblGrid>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Times" charset="0"/>
                          <a:ea typeface="ＭＳ Ｐゴシック" charset="0"/>
                          <a:cs typeface="ＭＳ Ｐゴシック" charset="0"/>
                        </a:rPr>
                        <a:t>Time (weeks)</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x</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Times" charset="0"/>
                          <a:ea typeface="ＭＳ Ｐゴシック" charset="0"/>
                          <a:cs typeface="ＭＳ Ｐゴシック" charset="0"/>
                        </a:rPr>
                        <a:t>p</a:t>
                      </a:r>
                      <a:r>
                        <a:rPr kumimoji="0" lang="en-US" sz="1800" b="1" i="0" u="none" strike="noStrike" cap="none" normalizeH="0" baseline="-25000" dirty="0" err="1" smtClean="0">
                          <a:ln>
                            <a:noFill/>
                          </a:ln>
                          <a:solidFill>
                            <a:srgbClr val="FFFFFF"/>
                          </a:solidFill>
                          <a:effectLst/>
                          <a:latin typeface="Times" charset="0"/>
                          <a:ea typeface="ＭＳ Ｐゴシック" charset="0"/>
                          <a:cs typeface="ＭＳ Ｐゴシック" charset="0"/>
                        </a:rPr>
                        <a:t>x</a:t>
                      </a:r>
                      <a:endParaRPr kumimoji="0" lang="en-US" sz="1800" b="1" i="0" u="none" strike="noStrike" cap="none" normalizeH="0" baseline="-25000" dirty="0">
                        <a:ln>
                          <a:noFill/>
                        </a:ln>
                        <a:solidFill>
                          <a:srgbClr val="FFFFFF"/>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Times" charset="0"/>
                          <a:ea typeface="ＭＳ Ｐゴシック" charset="0"/>
                          <a:cs typeface="ＭＳ Ｐゴシック" charset="0"/>
                        </a:rPr>
                        <a:t>l</a:t>
                      </a:r>
                      <a:r>
                        <a:rPr kumimoji="0" lang="en-US" sz="1800" b="1" i="0" u="none" strike="noStrike" cap="none" normalizeH="0" baseline="-25000" dirty="0">
                          <a:ln>
                            <a:noFill/>
                          </a:ln>
                          <a:solidFill>
                            <a:srgbClr val="FFFFFF"/>
                          </a:solidFill>
                          <a:effectLst/>
                          <a:latin typeface="Times" charset="0"/>
                          <a:ea typeface="ＭＳ Ｐゴシック" charset="0"/>
                          <a:cs typeface="ＭＳ Ｐゴシック" charset="0"/>
                        </a:rPr>
                        <a:t>x</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m</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l</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m</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endParaRPr kumimoji="0" lang="en-US" sz="1800" b="1" i="0" u="none" strike="noStrike" cap="none" normalizeH="0" baseline="0">
                        <a:ln>
                          <a:noFill/>
                        </a:ln>
                        <a:solidFill>
                          <a:srgbClr val="FFFFFF"/>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1st</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0.2</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1.0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2nd</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1</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0.2</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0.2</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3rd</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2</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0.2</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0.04</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2.5</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A6A6A6"/>
                          </a:solidFill>
                          <a:effectLst/>
                          <a:latin typeface="Times" charset="0"/>
                          <a:ea typeface="ＭＳ Ｐゴシック" charset="0"/>
                          <a:cs typeface="ＭＳ Ｐゴシック" charset="0"/>
                        </a:rPr>
                        <a:t>0.1</a:t>
                      </a:r>
                      <a:endParaRPr kumimoji="0" lang="en-US" sz="1800" b="0" i="0" u="none" strike="noStrike" cap="none" normalizeH="0" baseline="0" dirty="0">
                        <a:ln>
                          <a:noFill/>
                        </a:ln>
                        <a:solidFill>
                          <a:srgbClr val="A6A6A6"/>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4th</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3</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0.0</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0.008</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100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0.8</a:t>
                      </a:r>
                    </a:p>
                  </a:txBody>
                  <a:tcPr horzOverflow="overflow">
                    <a:lnL>
                      <a:noFill/>
                    </a:lnL>
                    <a:lnR>
                      <a:noFill/>
                    </a:lnR>
                    <a:lnT>
                      <a:noFill/>
                    </a:lnT>
                    <a:lnB>
                      <a:noFill/>
                    </a:lnB>
                    <a:lnTlToBr>
                      <a:noFill/>
                    </a:lnTlToBr>
                    <a:lnBlToTr>
                      <a:noFill/>
                    </a:lnBlToTr>
                    <a:solidFill>
                      <a:schemeClr val="bg1"/>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5th</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4</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A6A6A6"/>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17596121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3"/>
          <p:cNvSpPr>
            <a:spLocks noChangeArrowheads="1"/>
          </p:cNvSpPr>
          <p:nvPr/>
        </p:nvSpPr>
        <p:spPr bwMode="auto">
          <a:xfrm>
            <a:off x="838200" y="990600"/>
            <a:ext cx="7772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82775" algn="l"/>
                <a:tab pos="2454275" algn="l"/>
              </a:tabLst>
            </a:pPr>
            <a:r>
              <a:rPr lang="en-US" sz="2000" dirty="0">
                <a:latin typeface="Arial" charset="0"/>
              </a:rPr>
              <a:t>Note that we now have birth rates and death rates for our population, but as age-specific numbers.  Can we use this to figure out if our population is growing or declining?</a:t>
            </a:r>
          </a:p>
          <a:p>
            <a:pPr>
              <a:tabLst>
                <a:tab pos="454025" algn="l"/>
                <a:tab pos="920750" algn="l"/>
                <a:tab pos="1373188" algn="l"/>
                <a:tab pos="1882775" algn="l"/>
                <a:tab pos="2454275" algn="l"/>
              </a:tabLst>
            </a:pPr>
            <a:endParaRPr lang="en-US" sz="2000" dirty="0">
              <a:latin typeface="Arial" charset="0"/>
            </a:endParaRPr>
          </a:p>
          <a:p>
            <a:pPr>
              <a:tabLst>
                <a:tab pos="454025" algn="l"/>
                <a:tab pos="920750" algn="l"/>
                <a:tab pos="1373188" algn="l"/>
                <a:tab pos="1882775" algn="l"/>
                <a:tab pos="2454275" algn="l"/>
              </a:tabLst>
            </a:pPr>
            <a:r>
              <a:rPr lang="en-US" sz="2000" dirty="0">
                <a:latin typeface="Arial" charset="0"/>
              </a:rPr>
              <a:t>Of </a:t>
            </a:r>
            <a:r>
              <a:rPr lang="en-US" sz="2000" dirty="0" smtClean="0">
                <a:latin typeface="Arial" charset="0"/>
              </a:rPr>
              <a:t>course we can!  The birth rate is a function of individuals surviving to reproduce X how much they reproduce if they survive.</a:t>
            </a:r>
            <a:endParaRPr lang="en-US" sz="2000" dirty="0">
              <a:latin typeface="Arial" charset="0"/>
            </a:endParaRPr>
          </a:p>
        </p:txBody>
      </p:sp>
      <p:pic>
        <p:nvPicPr>
          <p:cNvPr id="94210"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534107090"/>
              </p:ext>
            </p:extLst>
          </p:nvPr>
        </p:nvGraphicFramePr>
        <p:xfrm>
          <a:off x="1143000" y="3124200"/>
          <a:ext cx="6858001" cy="3068955"/>
        </p:xfrm>
        <a:graphic>
          <a:graphicData uri="http://schemas.openxmlformats.org/drawingml/2006/table">
            <a:tbl>
              <a:tblPr/>
              <a:tblGrid>
                <a:gridCol w="1357313"/>
                <a:gridCol w="928688"/>
                <a:gridCol w="1143000"/>
                <a:gridCol w="1143000"/>
                <a:gridCol w="1143000"/>
                <a:gridCol w="1143000"/>
              </a:tblGrid>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Times" charset="0"/>
                          <a:ea typeface="ＭＳ Ｐゴシック" charset="0"/>
                          <a:cs typeface="ＭＳ Ｐゴシック" charset="0"/>
                        </a:rPr>
                        <a:t>Time (weeks)</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x</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Times" charset="0"/>
                          <a:ea typeface="ＭＳ Ｐゴシック" charset="0"/>
                          <a:cs typeface="ＭＳ Ｐゴシック" charset="0"/>
                        </a:rPr>
                        <a:t>p</a:t>
                      </a:r>
                      <a:r>
                        <a:rPr kumimoji="0" lang="en-US" sz="1800" b="1" i="0" u="none" strike="noStrike" cap="none" normalizeH="0" baseline="-25000" dirty="0" err="1" smtClean="0">
                          <a:ln>
                            <a:noFill/>
                          </a:ln>
                          <a:solidFill>
                            <a:srgbClr val="FFFFFF"/>
                          </a:solidFill>
                          <a:effectLst/>
                          <a:latin typeface="Times" charset="0"/>
                          <a:ea typeface="ＭＳ Ｐゴシック" charset="0"/>
                          <a:cs typeface="ＭＳ Ｐゴシック" charset="0"/>
                        </a:rPr>
                        <a:t>x</a:t>
                      </a:r>
                      <a:endParaRPr kumimoji="0" lang="en-US" sz="1800" b="1" i="0" u="none" strike="noStrike" cap="none" normalizeH="0" baseline="-25000" dirty="0">
                        <a:ln>
                          <a:noFill/>
                        </a:ln>
                        <a:solidFill>
                          <a:srgbClr val="FFFFFF"/>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l</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m</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l</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m</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endParaRPr kumimoji="0" lang="en-US" sz="1800" b="1" i="0" u="none" strike="noStrike" cap="none" normalizeH="0" baseline="0">
                        <a:ln>
                          <a:noFill/>
                        </a:ln>
                        <a:solidFill>
                          <a:srgbClr val="FFFFFF"/>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1st</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Times" charset="0"/>
                          <a:ea typeface="ＭＳ Ｐゴシック" charset="0"/>
                          <a:cs typeface="ＭＳ Ｐゴシック" charset="0"/>
                        </a:rPr>
                        <a:t>0.2</a:t>
                      </a:r>
                      <a:endParaRPr kumimoji="0" lang="en-US" sz="1800" b="0" i="0" u="none" strike="noStrike" cap="none" normalizeH="0" baseline="0" dirty="0">
                        <a:ln>
                          <a:noFill/>
                        </a:ln>
                        <a:solidFill>
                          <a:schemeClr val="bg2"/>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1.0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2nd</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1</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Times" charset="0"/>
                          <a:ea typeface="ＭＳ Ｐゴシック" charset="0"/>
                          <a:cs typeface="ＭＳ Ｐゴシック" charset="0"/>
                        </a:rPr>
                        <a:t>0.2</a:t>
                      </a:r>
                      <a:endParaRPr kumimoji="0" lang="en-US" sz="1800" b="0" i="0" u="none" strike="noStrike" cap="none" normalizeH="0" baseline="0" dirty="0">
                        <a:ln>
                          <a:noFill/>
                        </a:ln>
                        <a:solidFill>
                          <a:schemeClr val="bg2"/>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0.2</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3rd</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2</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Times" charset="0"/>
                          <a:ea typeface="ＭＳ Ｐゴシック" charset="0"/>
                          <a:cs typeface="ＭＳ Ｐゴシック" charset="0"/>
                        </a:rPr>
                        <a:t>0.2</a:t>
                      </a:r>
                      <a:endParaRPr kumimoji="0" lang="en-US" sz="1800" b="0" i="0" u="none" strike="noStrike" cap="none" normalizeH="0" baseline="0" dirty="0">
                        <a:ln>
                          <a:noFill/>
                        </a:ln>
                        <a:solidFill>
                          <a:schemeClr val="bg2"/>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0.04</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2.5</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0.1</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4th</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3</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Times" charset="0"/>
                          <a:ea typeface="ＭＳ Ｐゴシック" charset="0"/>
                          <a:cs typeface="ＭＳ Ｐゴシック" charset="0"/>
                        </a:rPr>
                        <a:t>0.0</a:t>
                      </a:r>
                      <a:endParaRPr kumimoji="0" lang="en-US" sz="1800" b="0" i="0" u="none" strike="noStrike" cap="none" normalizeH="0" baseline="0" dirty="0">
                        <a:ln>
                          <a:noFill/>
                        </a:ln>
                        <a:solidFill>
                          <a:schemeClr val="bg2"/>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0.008</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100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0.8</a:t>
                      </a:r>
                    </a:p>
                  </a:txBody>
                  <a:tcPr horzOverflow="overflow">
                    <a:lnL>
                      <a:noFill/>
                    </a:lnL>
                    <a:lnR>
                      <a:noFill/>
                    </a:lnR>
                    <a:lnT>
                      <a:noFill/>
                    </a:lnT>
                    <a:lnB>
                      <a:noFill/>
                    </a:lnB>
                    <a:lnTlToBr>
                      <a:noFill/>
                    </a:lnTlToBr>
                    <a:lnBlToTr>
                      <a:noFill/>
                    </a:lnBlToTr>
                    <a:solidFill>
                      <a:schemeClr val="bg1"/>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5th</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4</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Times" charset="0"/>
                          <a:ea typeface="ＭＳ Ｐゴシック" charset="0"/>
                          <a:cs typeface="ＭＳ Ｐゴシック" charset="0"/>
                        </a:rPr>
                        <a:t>0</a:t>
                      </a:r>
                      <a:endParaRPr kumimoji="0" lang="en-US" sz="1800" b="0" i="0" u="none" strike="noStrike" cap="none" normalizeH="0" baseline="0" dirty="0">
                        <a:ln>
                          <a:noFill/>
                        </a:ln>
                        <a:solidFill>
                          <a:schemeClr val="bg2"/>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A6A6A6"/>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292672061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ChangeArrowheads="1"/>
          </p:cNvSpPr>
          <p:nvPr/>
        </p:nvSpPr>
        <p:spPr bwMode="auto">
          <a:xfrm>
            <a:off x="685800" y="973138"/>
            <a:ext cx="8305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a:t>II.	Tools for Ecology</a:t>
            </a:r>
          </a:p>
          <a:p>
            <a:pPr>
              <a:buFont typeface="Times" charset="0"/>
              <a:buNone/>
              <a:tabLst>
                <a:tab pos="454025" algn="l"/>
                <a:tab pos="920750" algn="l"/>
                <a:tab pos="1373188" algn="l"/>
                <a:tab pos="1882775" algn="l"/>
                <a:tab pos="2454275" algn="l"/>
              </a:tabLst>
            </a:pPr>
            <a:r>
              <a:rPr lang="en-US" sz="2000" dirty="0"/>
              <a:t>	A.	Population demography:  describing populations.</a:t>
            </a:r>
          </a:p>
          <a:p>
            <a:pPr>
              <a:buFont typeface="Times" charset="0"/>
              <a:buNone/>
              <a:tabLst>
                <a:tab pos="454025" algn="l"/>
                <a:tab pos="920750" algn="l"/>
                <a:tab pos="1373188" algn="l"/>
                <a:tab pos="1882775" algn="l"/>
                <a:tab pos="2454275" algn="l"/>
              </a:tabLst>
            </a:pPr>
            <a:r>
              <a:rPr lang="en-US" sz="2000" dirty="0"/>
              <a:t>		1. 	Definitions</a:t>
            </a:r>
          </a:p>
          <a:p>
            <a:pPr>
              <a:buFont typeface="Times" charset="0"/>
              <a:buNone/>
              <a:tabLst>
                <a:tab pos="454025" algn="l"/>
                <a:tab pos="920750" algn="l"/>
                <a:tab pos="1373188" algn="l"/>
                <a:tab pos="1882775" algn="l"/>
                <a:tab pos="2454275" algn="l"/>
              </a:tabLst>
            </a:pPr>
            <a:r>
              <a:rPr lang="en-US" sz="2000" dirty="0"/>
              <a:t>		2.	Demography</a:t>
            </a:r>
          </a:p>
          <a:p>
            <a:pPr>
              <a:buFont typeface="Times" charset="0"/>
              <a:buNone/>
              <a:tabLst>
                <a:tab pos="454025" algn="l"/>
                <a:tab pos="920750" algn="l"/>
                <a:tab pos="1373188" algn="l"/>
                <a:tab pos="1882775" algn="l"/>
                <a:tab pos="2454275" algn="l"/>
              </a:tabLst>
            </a:pPr>
            <a:r>
              <a:rPr lang="en-US" sz="2000" dirty="0"/>
              <a:t>			a.	distribution, dispersion, and density</a:t>
            </a:r>
          </a:p>
          <a:p>
            <a:pPr>
              <a:buFont typeface="Times" charset="0"/>
              <a:buNone/>
              <a:tabLst>
                <a:tab pos="454025" algn="l"/>
                <a:tab pos="920750" algn="l"/>
                <a:tab pos="1373188" algn="l"/>
                <a:tab pos="1882775" algn="l"/>
                <a:tab pos="2454275" algn="l"/>
              </a:tabLst>
            </a:pPr>
            <a:r>
              <a:rPr lang="en-US" sz="2000" dirty="0"/>
              <a:t>			b.	gender and age</a:t>
            </a:r>
          </a:p>
          <a:p>
            <a:pPr>
              <a:buFont typeface="Times" charset="0"/>
              <a:buNone/>
              <a:tabLst>
                <a:tab pos="454025" algn="l"/>
                <a:tab pos="920750" algn="l"/>
                <a:tab pos="1373188" algn="l"/>
                <a:tab pos="1882775" algn="l"/>
                <a:tab pos="2454275" algn="l"/>
              </a:tabLst>
            </a:pPr>
            <a:r>
              <a:rPr lang="en-US" sz="2000" dirty="0"/>
              <a:t>		</a:t>
            </a:r>
            <a:r>
              <a:rPr lang="en-US" sz="2000" dirty="0">
                <a:solidFill>
                  <a:srgbClr val="FF0000"/>
                </a:solidFill>
              </a:rPr>
              <a:t>	c.	population growth</a:t>
            </a:r>
            <a:endParaRPr lang="en-US" sz="2000" dirty="0"/>
          </a:p>
          <a:p>
            <a:pPr>
              <a:buFont typeface="Times" charset="0"/>
              <a:buNone/>
              <a:tabLst>
                <a:tab pos="454025" algn="l"/>
                <a:tab pos="920750" algn="l"/>
                <a:tab pos="1373188" algn="l"/>
                <a:tab pos="1882775" algn="l"/>
                <a:tab pos="2454275" algn="l"/>
              </a:tabLst>
            </a:pPr>
            <a:r>
              <a:rPr lang="en-US" sz="2000" dirty="0"/>
              <a:t>			d.	life tables (birth and death of age classes)</a:t>
            </a:r>
          </a:p>
          <a:p>
            <a:pPr>
              <a:buFont typeface="Times" charset="0"/>
              <a:buNone/>
              <a:tabLst>
                <a:tab pos="454025" algn="l"/>
                <a:tab pos="920750" algn="l"/>
                <a:tab pos="1373188" algn="l"/>
                <a:tab pos="1882775" algn="l"/>
                <a:tab pos="2454275" algn="l"/>
              </a:tabLst>
            </a:pPr>
            <a:r>
              <a:rPr lang="en-US" sz="2000" dirty="0">
                <a:solidFill>
                  <a:srgbClr val="FF0000"/>
                </a:solidFill>
              </a:rPr>
              <a:t>				</a:t>
            </a:r>
            <a:r>
              <a:rPr lang="en-US" sz="2000" dirty="0"/>
              <a:t>1)  	age groups - x </a:t>
            </a:r>
          </a:p>
          <a:p>
            <a:pPr>
              <a:buFont typeface="Times" charset="0"/>
              <a:buNone/>
              <a:tabLst>
                <a:tab pos="454025" algn="l"/>
                <a:tab pos="920750" algn="l"/>
                <a:tab pos="1373188" algn="l"/>
                <a:tab pos="1882775" algn="l"/>
                <a:tab pos="2454275" algn="l"/>
              </a:tabLst>
            </a:pPr>
            <a:r>
              <a:rPr lang="en-US" sz="2000" dirty="0"/>
              <a:t>				2)  	l</a:t>
            </a:r>
            <a:r>
              <a:rPr lang="en-US" sz="2000" baseline="-25000" dirty="0"/>
              <a:t>x</a:t>
            </a:r>
            <a:r>
              <a:rPr lang="en-US" sz="2000" dirty="0"/>
              <a:t>, survivorship (opposite of death rate)</a:t>
            </a:r>
          </a:p>
          <a:p>
            <a:pPr>
              <a:buFont typeface="Times" charset="0"/>
              <a:buNone/>
              <a:tabLst>
                <a:tab pos="454025" algn="l"/>
                <a:tab pos="920750" algn="l"/>
                <a:tab pos="1373188" algn="l"/>
                <a:tab pos="1882775" algn="l"/>
                <a:tab pos="2454275" algn="l"/>
              </a:tabLst>
            </a:pPr>
            <a:r>
              <a:rPr lang="en-US" sz="2000" dirty="0"/>
              <a:t>				3)  	m</a:t>
            </a:r>
            <a:r>
              <a:rPr lang="en-US" sz="2000" baseline="-25000" dirty="0" smtClean="0"/>
              <a:t>x</a:t>
            </a:r>
            <a:r>
              <a:rPr lang="en-US" sz="2000" dirty="0"/>
              <a:t>, average births per individual age x.</a:t>
            </a:r>
          </a:p>
          <a:p>
            <a:pPr>
              <a:buFont typeface="Times" charset="0"/>
              <a:buNone/>
              <a:tabLst>
                <a:tab pos="454025" algn="l"/>
                <a:tab pos="920750" algn="l"/>
                <a:tab pos="1373188" algn="l"/>
                <a:tab pos="1882775" algn="l"/>
                <a:tab pos="2454275" algn="l"/>
              </a:tabLst>
            </a:pPr>
            <a:r>
              <a:rPr lang="en-US" sz="2000" dirty="0"/>
              <a:t>				</a:t>
            </a:r>
            <a:r>
              <a:rPr lang="en-US" sz="2000" dirty="0">
                <a:solidFill>
                  <a:srgbClr val="FF0000"/>
                </a:solidFill>
              </a:rPr>
              <a:t>4)  	</a:t>
            </a:r>
            <a:r>
              <a:rPr lang="en-US" sz="2000" dirty="0" err="1" smtClean="0">
                <a:solidFill>
                  <a:srgbClr val="FF0000"/>
                </a:solidFill>
              </a:rPr>
              <a:t>l</a:t>
            </a:r>
            <a:r>
              <a:rPr lang="en-US" sz="2000" baseline="-25000" dirty="0" err="1" smtClean="0">
                <a:solidFill>
                  <a:srgbClr val="FF0000"/>
                </a:solidFill>
              </a:rPr>
              <a:t>x</a:t>
            </a:r>
            <a:r>
              <a:rPr lang="en-US" sz="2000" dirty="0" err="1">
                <a:solidFill>
                  <a:srgbClr val="FF0000"/>
                </a:solidFill>
              </a:rPr>
              <a:t>m</a:t>
            </a:r>
            <a:r>
              <a:rPr lang="en-US" sz="2000" baseline="-25000" dirty="0" err="1" smtClean="0">
                <a:solidFill>
                  <a:srgbClr val="FF0000"/>
                </a:solidFill>
              </a:rPr>
              <a:t>x</a:t>
            </a:r>
            <a:endParaRPr lang="en-US" sz="2000" dirty="0">
              <a:solidFill>
                <a:srgbClr val="FF0000"/>
              </a:solidFill>
            </a:endParaRPr>
          </a:p>
          <a:p>
            <a:pPr>
              <a:buFont typeface="Times" charset="0"/>
              <a:buNone/>
              <a:tabLst>
                <a:tab pos="454025" algn="l"/>
                <a:tab pos="920750" algn="l"/>
                <a:tab pos="1373188" algn="l"/>
                <a:tab pos="1882775" algn="l"/>
                <a:tab pos="2454275" algn="l"/>
              </a:tabLst>
            </a:pPr>
            <a:endParaRPr lang="en-US" sz="2000" dirty="0"/>
          </a:p>
          <a:p>
            <a:pPr>
              <a:buFont typeface="Times" charset="0"/>
              <a:buNone/>
              <a:tabLst>
                <a:tab pos="454025" algn="l"/>
                <a:tab pos="920750" algn="l"/>
                <a:tab pos="1373188" algn="l"/>
                <a:tab pos="1882775" algn="l"/>
                <a:tab pos="2454275" algn="l"/>
              </a:tabLst>
            </a:pPr>
            <a:r>
              <a:rPr lang="en-US" sz="2000" dirty="0"/>
              <a:t>  </a:t>
            </a:r>
          </a:p>
          <a:p>
            <a:pPr>
              <a:buFont typeface="Times" charset="0"/>
              <a:buNone/>
              <a:tabLst>
                <a:tab pos="454025" algn="l"/>
                <a:tab pos="920750" algn="l"/>
                <a:tab pos="1373188" algn="l"/>
                <a:tab pos="1882775" algn="l"/>
                <a:tab pos="2454275" algn="l"/>
              </a:tabLst>
            </a:pPr>
            <a:endParaRPr lang="en-US" sz="2000" dirty="0"/>
          </a:p>
        </p:txBody>
      </p:sp>
      <p:pic>
        <p:nvPicPr>
          <p:cNvPr id="71682"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p:cNvSpPr>
            <a:spLocks noChangeArrowheads="1"/>
          </p:cNvSpPr>
          <p:nvPr/>
        </p:nvSpPr>
        <p:spPr bwMode="auto">
          <a:xfrm>
            <a:off x="685800" y="973138"/>
            <a:ext cx="7391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dirty="0"/>
              <a:t>We can actually get the population growth rate directly from a life table.  The </a:t>
            </a:r>
            <a:r>
              <a:rPr lang="en-US" dirty="0" err="1" smtClean="0"/>
              <a:t>l</a:t>
            </a:r>
            <a:r>
              <a:rPr lang="en-US" baseline="-25000" dirty="0" err="1" smtClean="0"/>
              <a:t>x</a:t>
            </a:r>
            <a:r>
              <a:rPr lang="en-US" dirty="0" err="1"/>
              <a:t>m</a:t>
            </a:r>
            <a:r>
              <a:rPr lang="en-US" baseline="-25000" dirty="0" err="1" smtClean="0"/>
              <a:t>x</a:t>
            </a:r>
            <a:r>
              <a:rPr lang="en-US" dirty="0" smtClean="0"/>
              <a:t> </a:t>
            </a:r>
            <a:r>
              <a:rPr lang="en-US" dirty="0"/>
              <a:t>for each age group tells us the reproductive contribution of each age group, weighted by the probably of surviving to reproduce.  If we add up all these, it tell us the population growth rate.  In fact, it gives us our old friend R</a:t>
            </a:r>
            <a:r>
              <a:rPr lang="en-US" baseline="-25000" dirty="0"/>
              <a:t>0</a:t>
            </a:r>
            <a:r>
              <a:rPr lang="en-US" dirty="0"/>
              <a:t>:</a:t>
            </a:r>
            <a:endParaRPr lang="en-US" dirty="0">
              <a:solidFill>
                <a:srgbClr val="FF0000"/>
              </a:solidFill>
            </a:endParaRPr>
          </a:p>
          <a:p>
            <a:pPr>
              <a:tabLst>
                <a:tab pos="454025" algn="l"/>
                <a:tab pos="920750" algn="l"/>
                <a:tab pos="1373188" algn="l"/>
              </a:tabLst>
            </a:pPr>
            <a:r>
              <a:rPr lang="en-US" dirty="0">
                <a:solidFill>
                  <a:srgbClr val="FF0000"/>
                </a:solidFill>
              </a:rPr>
              <a:t>			</a:t>
            </a:r>
          </a:p>
          <a:p>
            <a:pPr algn="ctr">
              <a:buFont typeface="Times" charset="0"/>
              <a:buNone/>
              <a:tabLst>
                <a:tab pos="454025" algn="l"/>
                <a:tab pos="920750" algn="l"/>
                <a:tab pos="1373188" algn="l"/>
              </a:tabLst>
            </a:pPr>
            <a:r>
              <a:rPr lang="en-US" dirty="0">
                <a:solidFill>
                  <a:srgbClr val="FF0000"/>
                </a:solidFill>
              </a:rPr>
              <a:t>  R</a:t>
            </a:r>
            <a:r>
              <a:rPr lang="en-US" baseline="-25000" dirty="0">
                <a:solidFill>
                  <a:srgbClr val="FF0000"/>
                </a:solidFill>
              </a:rPr>
              <a:t>0</a:t>
            </a:r>
            <a:r>
              <a:rPr lang="en-US" dirty="0">
                <a:solidFill>
                  <a:srgbClr val="FF0000"/>
                </a:solidFill>
              </a:rPr>
              <a:t> = sum of </a:t>
            </a:r>
            <a:r>
              <a:rPr lang="en-US" dirty="0" err="1" smtClean="0">
                <a:solidFill>
                  <a:srgbClr val="FF0000"/>
                </a:solidFill>
              </a:rPr>
              <a:t>l</a:t>
            </a:r>
            <a:r>
              <a:rPr lang="en-US" baseline="-25000" dirty="0" err="1" smtClean="0">
                <a:solidFill>
                  <a:srgbClr val="FF0000"/>
                </a:solidFill>
              </a:rPr>
              <a:t>x</a:t>
            </a:r>
            <a:r>
              <a:rPr lang="en-US" dirty="0" err="1">
                <a:solidFill>
                  <a:srgbClr val="FF0000"/>
                </a:solidFill>
              </a:rPr>
              <a:t>m</a:t>
            </a:r>
            <a:r>
              <a:rPr lang="en-US" baseline="-25000" dirty="0" err="1" smtClean="0">
                <a:solidFill>
                  <a:srgbClr val="FF0000"/>
                </a:solidFill>
              </a:rPr>
              <a:t>x</a:t>
            </a:r>
            <a:endParaRPr lang="en-US" dirty="0">
              <a:solidFill>
                <a:srgbClr val="FF0000"/>
              </a:solidFill>
            </a:endParaRPr>
          </a:p>
          <a:p>
            <a:pPr>
              <a:buFont typeface="Times" charset="0"/>
              <a:buNone/>
              <a:tabLst>
                <a:tab pos="454025" algn="l"/>
                <a:tab pos="920750" algn="l"/>
                <a:tab pos="1373188" algn="l"/>
              </a:tabLst>
            </a:pPr>
            <a:endParaRPr lang="en-US" dirty="0"/>
          </a:p>
          <a:p>
            <a:pPr>
              <a:buFont typeface="Times" charset="0"/>
              <a:buChar char="•"/>
              <a:tabLst>
                <a:tab pos="454025" algn="l"/>
                <a:tab pos="920750" algn="l"/>
                <a:tab pos="1373188" algn="l"/>
              </a:tabLst>
            </a:pPr>
            <a:endParaRPr lang="en-US" dirty="0"/>
          </a:p>
        </p:txBody>
      </p:sp>
      <p:pic>
        <p:nvPicPr>
          <p:cNvPr id="73730"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ChangeArrowheads="1"/>
          </p:cNvSpPr>
          <p:nvPr/>
        </p:nvSpPr>
        <p:spPr bwMode="auto">
          <a:xfrm>
            <a:off x="685800" y="973138"/>
            <a:ext cx="8305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a:latin typeface="Arial" charset="0"/>
              </a:rPr>
              <a:t>II.	Tools for Ecology</a:t>
            </a:r>
          </a:p>
          <a:p>
            <a:pPr>
              <a:buFont typeface="Times" charset="0"/>
              <a:buNone/>
              <a:tabLst>
                <a:tab pos="454025" algn="l"/>
                <a:tab pos="920750" algn="l"/>
                <a:tab pos="1373188" algn="l"/>
                <a:tab pos="1882775" algn="l"/>
                <a:tab pos="2454275" algn="l"/>
              </a:tabLst>
            </a:pPr>
            <a:r>
              <a:rPr lang="en-US" sz="2000" dirty="0">
                <a:latin typeface="Arial" charset="0"/>
              </a:rPr>
              <a:t>	A.	Population demography:  describing populations.</a:t>
            </a:r>
          </a:p>
          <a:p>
            <a:pPr>
              <a:buFont typeface="Times" charset="0"/>
              <a:buNone/>
              <a:tabLst>
                <a:tab pos="454025" algn="l"/>
                <a:tab pos="920750" algn="l"/>
                <a:tab pos="1373188" algn="l"/>
                <a:tab pos="1882775" algn="l"/>
                <a:tab pos="2454275" algn="l"/>
              </a:tabLst>
            </a:pPr>
            <a:r>
              <a:rPr lang="en-US" sz="2000" dirty="0">
                <a:latin typeface="Arial" charset="0"/>
              </a:rPr>
              <a:t>		1. 	Definitions</a:t>
            </a:r>
          </a:p>
          <a:p>
            <a:pPr>
              <a:buFont typeface="Times" charset="0"/>
              <a:buNone/>
              <a:tabLst>
                <a:tab pos="454025" algn="l"/>
                <a:tab pos="920750" algn="l"/>
                <a:tab pos="1373188" algn="l"/>
                <a:tab pos="1882775" algn="l"/>
                <a:tab pos="2454275" algn="l"/>
              </a:tabLst>
            </a:pPr>
            <a:r>
              <a:rPr lang="en-US" sz="2000" dirty="0">
                <a:latin typeface="Arial" charset="0"/>
              </a:rPr>
              <a:t>		2.	Demography</a:t>
            </a:r>
          </a:p>
          <a:p>
            <a:pPr>
              <a:buFont typeface="Times" charset="0"/>
              <a:buNone/>
              <a:tabLst>
                <a:tab pos="454025" algn="l"/>
                <a:tab pos="920750" algn="l"/>
                <a:tab pos="1373188" algn="l"/>
                <a:tab pos="1882775" algn="l"/>
                <a:tab pos="2454275" algn="l"/>
              </a:tabLst>
            </a:pPr>
            <a:r>
              <a:rPr lang="en-US" sz="2000" dirty="0">
                <a:latin typeface="Arial" charset="0"/>
              </a:rPr>
              <a:t>			a.	distribution, dispersion, and density</a:t>
            </a:r>
          </a:p>
          <a:p>
            <a:pPr>
              <a:buFont typeface="Times" charset="0"/>
              <a:buNone/>
              <a:tabLst>
                <a:tab pos="454025" algn="l"/>
                <a:tab pos="920750" algn="l"/>
                <a:tab pos="1373188" algn="l"/>
                <a:tab pos="1882775" algn="l"/>
                <a:tab pos="2454275" algn="l"/>
              </a:tabLst>
            </a:pPr>
            <a:r>
              <a:rPr lang="en-US" sz="2000" dirty="0">
                <a:latin typeface="Arial" charset="0"/>
              </a:rPr>
              <a:t>			b.	gender and age</a:t>
            </a:r>
          </a:p>
          <a:p>
            <a:pPr>
              <a:buFont typeface="Times" charset="0"/>
              <a:buNone/>
              <a:tabLst>
                <a:tab pos="454025" algn="l"/>
                <a:tab pos="920750" algn="l"/>
                <a:tab pos="1373188" algn="l"/>
                <a:tab pos="1882775" algn="l"/>
                <a:tab pos="2454275" algn="l"/>
              </a:tabLst>
            </a:pPr>
            <a:r>
              <a:rPr lang="en-US" sz="2000" dirty="0"/>
              <a:t>		</a:t>
            </a:r>
            <a:r>
              <a:rPr lang="en-US" sz="2000" dirty="0">
                <a:solidFill>
                  <a:srgbClr val="FF0000"/>
                </a:solidFill>
              </a:rPr>
              <a:t>	c.	population growth and regulation</a:t>
            </a:r>
            <a:endParaRPr lang="en-US" sz="2000" dirty="0"/>
          </a:p>
          <a:p>
            <a:pPr>
              <a:buFont typeface="Times" charset="0"/>
              <a:buNone/>
              <a:tabLst>
                <a:tab pos="454025" algn="l"/>
                <a:tab pos="920750" algn="l"/>
                <a:tab pos="1373188" algn="l"/>
                <a:tab pos="1882775" algn="l"/>
                <a:tab pos="2454275" algn="l"/>
              </a:tabLst>
            </a:pPr>
            <a:r>
              <a:rPr lang="en-US" sz="2000" dirty="0"/>
              <a:t>				</a:t>
            </a:r>
            <a:r>
              <a:rPr lang="en-US" sz="2000" dirty="0" err="1"/>
              <a:t>i</a:t>
            </a:r>
            <a:r>
              <a:rPr lang="en-US" sz="2000" dirty="0"/>
              <a:t>)	density independent growth (exponential)</a:t>
            </a:r>
          </a:p>
          <a:p>
            <a:pPr>
              <a:buFont typeface="Times" charset="0"/>
              <a:buNone/>
              <a:tabLst>
                <a:tab pos="454025" algn="l"/>
                <a:tab pos="920750" algn="l"/>
                <a:tab pos="1373188" algn="l"/>
                <a:tab pos="1882775" algn="l"/>
                <a:tab pos="2454275" algn="l"/>
              </a:tabLst>
            </a:pPr>
            <a:r>
              <a:rPr lang="en-US" sz="2000" dirty="0"/>
              <a:t>				ii)	density dependent growth (logistic)</a:t>
            </a:r>
          </a:p>
          <a:p>
            <a:pPr>
              <a:buFont typeface="Times" charset="0"/>
              <a:buNone/>
              <a:tabLst>
                <a:tab pos="454025" algn="l"/>
                <a:tab pos="920750" algn="l"/>
                <a:tab pos="1373188" algn="l"/>
                <a:tab pos="1882775" algn="l"/>
                <a:tab pos="2454275" algn="l"/>
              </a:tabLst>
            </a:pPr>
            <a:r>
              <a:rPr lang="en-US" sz="2000" dirty="0">
                <a:latin typeface="Arial" charset="0"/>
              </a:rPr>
              <a:t>			d.	life tables (birth and death of age classes)</a:t>
            </a:r>
          </a:p>
          <a:p>
            <a:pPr>
              <a:buFont typeface="Times" charset="0"/>
              <a:buNone/>
              <a:tabLst>
                <a:tab pos="454025" algn="l"/>
                <a:tab pos="920750" algn="l"/>
                <a:tab pos="1373188" algn="l"/>
                <a:tab pos="1882775" algn="l"/>
                <a:tab pos="2454275" algn="l"/>
              </a:tabLst>
            </a:pPr>
            <a:r>
              <a:rPr lang="en-US" sz="2000" dirty="0">
                <a:solidFill>
                  <a:srgbClr val="FF0000"/>
                </a:solidFill>
                <a:latin typeface="Arial" charset="0"/>
              </a:rPr>
              <a:t>		</a:t>
            </a:r>
            <a:r>
              <a:rPr lang="en-US" sz="2000" dirty="0">
                <a:latin typeface="Arial" charset="0"/>
              </a:rPr>
              <a:t>		</a:t>
            </a:r>
            <a:r>
              <a:rPr lang="en-US" sz="2000" dirty="0" err="1">
                <a:latin typeface="Arial" charset="0"/>
              </a:rPr>
              <a:t>i</a:t>
            </a:r>
            <a:r>
              <a:rPr lang="en-US" sz="2000" dirty="0">
                <a:latin typeface="Arial" charset="0"/>
              </a:rPr>
              <a:t>)  	age groups - x </a:t>
            </a:r>
          </a:p>
          <a:p>
            <a:pPr>
              <a:buFont typeface="Times" charset="0"/>
              <a:buNone/>
              <a:tabLst>
                <a:tab pos="454025" algn="l"/>
                <a:tab pos="920750" algn="l"/>
                <a:tab pos="1373188" algn="l"/>
                <a:tab pos="1882775" algn="l"/>
                <a:tab pos="2454275" algn="l"/>
              </a:tabLst>
            </a:pPr>
            <a:r>
              <a:rPr lang="en-US" sz="2000" dirty="0">
                <a:latin typeface="Arial" charset="0"/>
              </a:rPr>
              <a:t>				ii)  	survivorship (opposite of death rate)</a:t>
            </a:r>
          </a:p>
          <a:p>
            <a:pPr>
              <a:buFont typeface="Times" charset="0"/>
              <a:buNone/>
              <a:tabLst>
                <a:tab pos="454025" algn="l"/>
                <a:tab pos="920750" algn="l"/>
                <a:tab pos="1373188" algn="l"/>
                <a:tab pos="1882775" algn="l"/>
                <a:tab pos="2454275" algn="l"/>
              </a:tabLst>
            </a:pPr>
            <a:r>
              <a:rPr lang="en-US" sz="2000" dirty="0">
                <a:latin typeface="Arial" charset="0"/>
              </a:rPr>
              <a:t>				iii)  	m</a:t>
            </a:r>
            <a:r>
              <a:rPr lang="en-US" sz="2000" baseline="-25000" dirty="0">
                <a:latin typeface="Arial" charset="0"/>
              </a:rPr>
              <a:t>x</a:t>
            </a:r>
            <a:r>
              <a:rPr lang="en-US" sz="2000" dirty="0">
                <a:latin typeface="Arial" charset="0"/>
              </a:rPr>
              <a:t>, average births per individual age x.</a:t>
            </a:r>
          </a:p>
          <a:p>
            <a:pPr>
              <a:buFont typeface="Times" charset="0"/>
              <a:buNone/>
              <a:tabLst>
                <a:tab pos="454025" algn="l"/>
                <a:tab pos="920750" algn="l"/>
                <a:tab pos="1373188" algn="l"/>
                <a:tab pos="1882775" algn="l"/>
                <a:tab pos="2454275" algn="l"/>
              </a:tabLst>
            </a:pPr>
            <a:r>
              <a:rPr lang="en-US" sz="2000" dirty="0">
                <a:latin typeface="Arial" charset="0"/>
              </a:rPr>
              <a:t>				iv)  	</a:t>
            </a:r>
            <a:r>
              <a:rPr lang="en-US" sz="2000" dirty="0" err="1">
                <a:latin typeface="Arial" charset="0"/>
              </a:rPr>
              <a:t>l</a:t>
            </a:r>
            <a:r>
              <a:rPr lang="en-US" sz="2000" baseline="-25000" dirty="0" err="1">
                <a:latin typeface="Arial" charset="0"/>
              </a:rPr>
              <a:t>x</a:t>
            </a:r>
            <a:r>
              <a:rPr lang="en-US" sz="2000" dirty="0" err="1">
                <a:latin typeface="Arial" charset="0"/>
              </a:rPr>
              <a:t>m</a:t>
            </a:r>
            <a:r>
              <a:rPr lang="en-US" sz="2000" baseline="-25000" dirty="0" err="1">
                <a:latin typeface="Arial" charset="0"/>
              </a:rPr>
              <a:t>x</a:t>
            </a:r>
            <a:r>
              <a:rPr lang="en-US" sz="2000" dirty="0">
                <a:latin typeface="Arial" charset="0"/>
              </a:rPr>
              <a:t>,  </a:t>
            </a:r>
          </a:p>
          <a:p>
            <a:pPr>
              <a:buFont typeface="Times" charset="0"/>
              <a:buNone/>
              <a:tabLst>
                <a:tab pos="454025" algn="l"/>
                <a:tab pos="920750" algn="l"/>
                <a:tab pos="1373188" algn="l"/>
                <a:tab pos="1882775" algn="l"/>
                <a:tab pos="2454275" algn="l"/>
              </a:tabLst>
            </a:pPr>
            <a:endParaRPr lang="en-US" sz="2000" dirty="0">
              <a:latin typeface="Arial" charset="0"/>
            </a:endParaRPr>
          </a:p>
        </p:txBody>
      </p:sp>
      <p:pic>
        <p:nvPicPr>
          <p:cNvPr id="73730"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1066800" y="3733800"/>
            <a:ext cx="7315200" cy="18288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6" charset="0"/>
            </a:endParaRPr>
          </a:p>
        </p:txBody>
      </p:sp>
    </p:spTree>
    <p:extLst>
      <p:ext uri="{BB962C8B-B14F-4D97-AF65-F5344CB8AC3E}">
        <p14:creationId xmlns:p14="http://schemas.microsoft.com/office/powerpoint/2010/main" val="384638067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290437812"/>
              </p:ext>
            </p:extLst>
          </p:nvPr>
        </p:nvGraphicFramePr>
        <p:xfrm>
          <a:off x="1143000" y="3124200"/>
          <a:ext cx="6858000" cy="2914650"/>
        </p:xfrm>
        <a:graphic>
          <a:graphicData uri="http://schemas.openxmlformats.org/drawingml/2006/table">
            <a:tbl>
              <a:tblPr/>
              <a:tblGrid>
                <a:gridCol w="1628775"/>
                <a:gridCol w="1114425"/>
                <a:gridCol w="1371600"/>
                <a:gridCol w="1371600"/>
                <a:gridCol w="1371600"/>
              </a:tblGrid>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Times" charset="0"/>
                          <a:ea typeface="ＭＳ Ｐゴシック" charset="0"/>
                          <a:cs typeface="ＭＳ Ｐゴシック" charset="0"/>
                        </a:rPr>
                        <a:t>Time (weeks)</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x</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l</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charset="0"/>
                          <a:ea typeface="ＭＳ Ｐゴシック" charset="0"/>
                          <a:cs typeface="ＭＳ Ｐゴシック" charset="0"/>
                        </a:rPr>
                        <a:t>m</a:t>
                      </a:r>
                      <a:r>
                        <a:rPr kumimoji="0" lang="en-US" sz="1800" b="1" i="0" u="none" strike="noStrike" cap="none" normalizeH="0" baseline="-25000" dirty="0" smtClean="0">
                          <a:ln>
                            <a:noFill/>
                          </a:ln>
                          <a:solidFill>
                            <a:srgbClr val="FFFFFF"/>
                          </a:solidFill>
                          <a:effectLst/>
                          <a:latin typeface="Times" charset="0"/>
                          <a:ea typeface="ＭＳ Ｐゴシック" charset="0"/>
                          <a:cs typeface="ＭＳ Ｐゴシック" charset="0"/>
                        </a:rPr>
                        <a:t>x</a:t>
                      </a:r>
                      <a:endParaRPr kumimoji="0" lang="en-US" sz="1800" b="1" i="0" u="none" strike="noStrike" cap="none" normalizeH="0" baseline="-25000" dirty="0">
                        <a:ln>
                          <a:noFill/>
                        </a:ln>
                        <a:solidFill>
                          <a:srgbClr val="FFFFFF"/>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Times" charset="0"/>
                          <a:ea typeface="ＭＳ Ｐゴシック" charset="0"/>
                          <a:cs typeface="ＭＳ Ｐゴシック" charset="0"/>
                        </a:rPr>
                        <a:t>l</a:t>
                      </a:r>
                      <a:r>
                        <a:rPr kumimoji="0" lang="en-US" sz="1800" b="1" i="0" u="none" strike="noStrike" cap="none" normalizeH="0" baseline="-25000" dirty="0" err="1" smtClean="0">
                          <a:ln>
                            <a:noFill/>
                          </a:ln>
                          <a:solidFill>
                            <a:srgbClr val="FFFFFF"/>
                          </a:solidFill>
                          <a:effectLst/>
                          <a:latin typeface="Times" charset="0"/>
                          <a:ea typeface="ＭＳ Ｐゴシック" charset="0"/>
                          <a:cs typeface="ＭＳ Ｐゴシック" charset="0"/>
                        </a:rPr>
                        <a:t>x</a:t>
                      </a:r>
                      <a:r>
                        <a:rPr kumimoji="0" lang="en-US" sz="1800" b="1" i="0" u="none" strike="noStrike" cap="none" normalizeH="0" baseline="0" dirty="0" err="1" smtClean="0">
                          <a:ln>
                            <a:noFill/>
                          </a:ln>
                          <a:solidFill>
                            <a:srgbClr val="FFFFFF"/>
                          </a:solidFill>
                          <a:effectLst/>
                          <a:latin typeface="Times" charset="0"/>
                          <a:ea typeface="ＭＳ Ｐゴシック" charset="0"/>
                          <a:cs typeface="ＭＳ Ｐゴシック" charset="0"/>
                        </a:rPr>
                        <a:t>m</a:t>
                      </a:r>
                      <a:r>
                        <a:rPr kumimoji="0" lang="en-US" sz="1800" b="1" i="0" u="none" strike="noStrike" cap="none" normalizeH="0" baseline="-25000" dirty="0" err="1" smtClean="0">
                          <a:ln>
                            <a:noFill/>
                          </a:ln>
                          <a:solidFill>
                            <a:srgbClr val="FFFFFF"/>
                          </a:solidFill>
                          <a:effectLst/>
                          <a:latin typeface="Times" charset="0"/>
                          <a:ea typeface="ＭＳ Ｐゴシック" charset="0"/>
                          <a:cs typeface="ＭＳ Ｐゴシック" charset="0"/>
                        </a:rPr>
                        <a:t>x</a:t>
                      </a:r>
                      <a:endParaRPr kumimoji="0" lang="en-US" sz="1800" b="1" i="0" u="none" strike="noStrike" cap="none" normalizeH="0" baseline="0" dirty="0">
                        <a:ln>
                          <a:noFill/>
                        </a:ln>
                        <a:solidFill>
                          <a:srgbClr val="FFFFFF"/>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1st</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1.0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2nd</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1</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0.2</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3rd</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2</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0.04</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2.5</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0.1</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4th</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3</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0.008</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100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0.8</a:t>
                      </a:r>
                    </a:p>
                  </a:txBody>
                  <a:tcPr horzOverflow="overflow">
                    <a:lnL>
                      <a:noFill/>
                    </a:lnL>
                    <a:lnR>
                      <a:noFill/>
                    </a:lnR>
                    <a:lnT>
                      <a:noFill/>
                    </a:lnT>
                    <a:lnB>
                      <a:noFill/>
                    </a:lnB>
                    <a:lnTlToBr>
                      <a:noFill/>
                    </a:lnTlToBr>
                    <a:lnBlToTr>
                      <a:noFill/>
                    </a:lnBlToTr>
                    <a:solidFill>
                      <a:schemeClr val="bg1"/>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5th</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4</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75812" name="TextBox 4"/>
          <p:cNvSpPr txBox="1">
            <a:spLocks noChangeArrowheads="1"/>
          </p:cNvSpPr>
          <p:nvPr/>
        </p:nvSpPr>
        <p:spPr bwMode="auto">
          <a:xfrm>
            <a:off x="5094288" y="6096000"/>
            <a:ext cx="25867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cs typeface="Arial" charset="0"/>
              </a:rPr>
              <a:t>Sum of the </a:t>
            </a:r>
            <a:r>
              <a:rPr lang="en-US" sz="2000" dirty="0" err="1" smtClean="0">
                <a:cs typeface="Arial" charset="0"/>
              </a:rPr>
              <a:t>l</a:t>
            </a:r>
            <a:r>
              <a:rPr lang="en-US" sz="2000" baseline="-25000" dirty="0" err="1" smtClean="0">
                <a:cs typeface="Arial" charset="0"/>
              </a:rPr>
              <a:t>x</a:t>
            </a:r>
            <a:r>
              <a:rPr lang="en-US" sz="2000" dirty="0" err="1">
                <a:cs typeface="Arial" charset="0"/>
              </a:rPr>
              <a:t>m</a:t>
            </a:r>
            <a:r>
              <a:rPr lang="en-US" sz="2000" baseline="-25000" dirty="0" err="1" smtClean="0">
                <a:cs typeface="Arial" charset="0"/>
              </a:rPr>
              <a:t>x</a:t>
            </a:r>
            <a:r>
              <a:rPr lang="en-US" sz="2000" dirty="0" smtClean="0">
                <a:cs typeface="Arial" charset="0"/>
              </a:rPr>
              <a:t> </a:t>
            </a:r>
            <a:r>
              <a:rPr lang="en-US" sz="2000" dirty="0">
                <a:cs typeface="Arial" charset="0"/>
              </a:rPr>
              <a:t>= </a:t>
            </a:r>
            <a:r>
              <a:rPr lang="en-US" sz="2000" dirty="0" smtClean="0">
                <a:cs typeface="Arial" charset="0"/>
              </a:rPr>
              <a:t>0.9</a:t>
            </a:r>
            <a:endParaRPr lang="en-US" sz="2000" dirty="0">
              <a:cs typeface="Arial" charset="0"/>
            </a:endParaRPr>
          </a:p>
        </p:txBody>
      </p:sp>
      <p:sp>
        <p:nvSpPr>
          <p:cNvPr id="75813" name="Rectangle 5"/>
          <p:cNvSpPr>
            <a:spLocks noChangeArrowheads="1"/>
          </p:cNvSpPr>
          <p:nvPr/>
        </p:nvSpPr>
        <p:spPr bwMode="auto">
          <a:xfrm>
            <a:off x="6858000" y="2895600"/>
            <a:ext cx="914400" cy="365760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14" name="Rectangle 3"/>
          <p:cNvSpPr>
            <a:spLocks noChangeArrowheads="1"/>
          </p:cNvSpPr>
          <p:nvPr/>
        </p:nvSpPr>
        <p:spPr bwMode="auto">
          <a:xfrm>
            <a:off x="838200" y="1219200"/>
            <a:ext cx="7772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a:t>Simple life table example.   Imagine cockroaches in your house that live for 4 weeks, maximum.  Due to various causes, 80% die each </a:t>
            </a:r>
            <a:r>
              <a:rPr lang="en-US" sz="2000" dirty="0" smtClean="0"/>
              <a:t>week (20% survive).  </a:t>
            </a:r>
            <a:r>
              <a:rPr lang="en-US" sz="2000" dirty="0"/>
              <a:t>A few reproduce in their 3</a:t>
            </a:r>
            <a:r>
              <a:rPr lang="en-US" sz="2000" baseline="30000" dirty="0"/>
              <a:t>rd</a:t>
            </a:r>
            <a:r>
              <a:rPr lang="en-US" sz="2000" dirty="0"/>
              <a:t> week of life averaging </a:t>
            </a:r>
            <a:r>
              <a:rPr lang="en-US" sz="2000" dirty="0" smtClean="0"/>
              <a:t>5 babies </a:t>
            </a:r>
            <a:r>
              <a:rPr lang="en-US" sz="2000" dirty="0"/>
              <a:t>per pair, but most reproduce in their 4</a:t>
            </a:r>
            <a:r>
              <a:rPr lang="en-US" sz="2000" baseline="30000" dirty="0"/>
              <a:t>th</a:t>
            </a:r>
            <a:r>
              <a:rPr lang="en-US" sz="2000" dirty="0"/>
              <a:t> week, when each pair of cockroaches produces 200 offspring. </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3811172561"/>
              </p:ext>
            </p:extLst>
          </p:nvPr>
        </p:nvGraphicFramePr>
        <p:xfrm>
          <a:off x="704850" y="1371600"/>
          <a:ext cx="3867152" cy="3433768"/>
        </p:xfrm>
        <a:graphic>
          <a:graphicData uri="http://schemas.openxmlformats.org/drawingml/2006/table">
            <a:tbl>
              <a:tblPr/>
              <a:tblGrid>
                <a:gridCol w="966788"/>
                <a:gridCol w="966788"/>
                <a:gridCol w="966788"/>
                <a:gridCol w="966788"/>
              </a:tblGrid>
              <a:tr h="287064">
                <a:tc>
                  <a:txBody>
                    <a:bodyPr/>
                    <a:lstStyle/>
                    <a:p>
                      <a:pPr algn="l" fontAlgn="b"/>
                      <a:endParaRPr lang="en-US" sz="1600" b="1" i="0" u="none" strike="noStrike" dirty="0">
                        <a:solidFill>
                          <a:srgbClr val="000000"/>
                        </a:solidFill>
                        <a:effectLst/>
                        <a:latin typeface="Calibri"/>
                      </a:endParaRPr>
                    </a:p>
                  </a:txBody>
                  <a:tcPr marL="12700" marR="12700" marT="127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endParaRPr lang="en-US" sz="1800"/>
                    </a:p>
                  </a:txBody>
                  <a:tcPr marL="12700" marR="12700" marT="127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endParaRPr lang="en-US" sz="1800"/>
                    </a:p>
                  </a:txBody>
                  <a:tcPr marL="12700" marR="12700" marT="127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endParaRPr lang="en-US" sz="1800" dirty="0"/>
                    </a:p>
                  </a:txBody>
                  <a:tcPr marL="12700" marR="12700" marT="12702" marB="0" anchor="b">
                    <a:lnL>
                      <a:noFill/>
                    </a:lnL>
                    <a:lnR>
                      <a:noFill/>
                    </a:lnR>
                    <a:lnT>
                      <a:noFill/>
                    </a:lnT>
                    <a:lnB w="6350" cap="flat" cmpd="sng" algn="ctr">
                      <a:solidFill>
                        <a:srgbClr val="000000"/>
                      </a:solidFill>
                      <a:prstDash val="solid"/>
                      <a:round/>
                      <a:headEnd type="none" w="med" len="med"/>
                      <a:tailEnd type="none" w="med" len="med"/>
                    </a:lnB>
                  </a:tcPr>
                </a:tc>
              </a:tr>
              <a:tr h="286064">
                <a:tc>
                  <a:txBody>
                    <a:bodyPr/>
                    <a:lstStyle/>
                    <a:p>
                      <a:pPr algn="ctr" fontAlgn="b"/>
                      <a:r>
                        <a:rPr lang="en-US" sz="1600" b="1" i="0" u="none" strike="noStrike" dirty="0">
                          <a:solidFill>
                            <a:srgbClr val="000000"/>
                          </a:solidFill>
                          <a:effectLst/>
                          <a:latin typeface="Calibri"/>
                        </a:rPr>
                        <a:t>age class</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lx </a:t>
                      </a:r>
                      <a:endParaRPr lang="en-US" sz="1600" b="1" i="0" u="none" strike="noStrike" dirty="0">
                        <a:solidFill>
                          <a:srgbClr val="000000"/>
                        </a:solidFill>
                        <a:effectLst/>
                        <a:latin typeface="Calibri"/>
                      </a:endParaRP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a:rPr>
                        <a:t>mx</a:t>
                      </a:r>
                      <a:endParaRPr lang="en-US" sz="1600" b="1" i="0" u="none" strike="noStrike" dirty="0">
                        <a:solidFill>
                          <a:srgbClr val="000000"/>
                        </a:solidFill>
                        <a:effectLst/>
                        <a:latin typeface="Calibri"/>
                      </a:endParaRP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err="1" smtClean="0">
                          <a:solidFill>
                            <a:srgbClr val="000000"/>
                          </a:solidFill>
                          <a:effectLst/>
                          <a:latin typeface="Calibri"/>
                        </a:rPr>
                        <a:t>lxmx</a:t>
                      </a:r>
                      <a:endParaRPr lang="en-US" sz="1600" b="1" i="0" u="none" strike="noStrike" dirty="0">
                        <a:solidFill>
                          <a:srgbClr val="000000"/>
                        </a:solidFill>
                        <a:effectLst/>
                        <a:latin typeface="Calibri"/>
                      </a:endParaRP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064">
                <a:tc>
                  <a:txBody>
                    <a:bodyPr/>
                    <a:lstStyle/>
                    <a:p>
                      <a:pPr algn="ctr" fontAlgn="b"/>
                      <a:r>
                        <a:rPr lang="en-US" sz="1600" b="0" i="0" u="none" strike="noStrike" dirty="0">
                          <a:solidFill>
                            <a:srgbClr val="000000"/>
                          </a:solidFill>
                          <a:effectLst/>
                          <a:latin typeface="Calibri"/>
                        </a:rPr>
                        <a:t>0-9</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0.996</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0.000</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0.000</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064">
                <a:tc>
                  <a:txBody>
                    <a:bodyPr/>
                    <a:lstStyle/>
                    <a:p>
                      <a:pPr algn="ctr" fontAlgn="b"/>
                      <a:r>
                        <a:rPr lang="en-US" sz="1600" b="0" i="0" u="none" strike="noStrike" dirty="0">
                          <a:solidFill>
                            <a:srgbClr val="000000"/>
                          </a:solidFill>
                          <a:effectLst/>
                          <a:latin typeface="Calibri"/>
                        </a:rPr>
                        <a:t>10-14</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0.993</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0.002</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0.002</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064">
                <a:tc>
                  <a:txBody>
                    <a:bodyPr/>
                    <a:lstStyle/>
                    <a:p>
                      <a:pPr algn="ctr" fontAlgn="b"/>
                      <a:r>
                        <a:rPr lang="en-US" sz="1600" b="0" i="0" u="none" strike="noStrike" dirty="0">
                          <a:solidFill>
                            <a:srgbClr val="000000"/>
                          </a:solidFill>
                          <a:effectLst/>
                          <a:latin typeface="Calibri"/>
                        </a:rPr>
                        <a:t>15-19</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0.992</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0.109</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0.108</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064">
                <a:tc>
                  <a:txBody>
                    <a:bodyPr/>
                    <a:lstStyle/>
                    <a:p>
                      <a:pPr algn="ctr" fontAlgn="b"/>
                      <a:r>
                        <a:rPr lang="en-US" sz="1600" b="0" i="0" u="none" strike="noStrike">
                          <a:solidFill>
                            <a:srgbClr val="000000"/>
                          </a:solidFill>
                          <a:effectLst/>
                          <a:latin typeface="Calibri"/>
                        </a:rPr>
                        <a:t>20-24</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0.990</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0.260</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0.257</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064">
                <a:tc>
                  <a:txBody>
                    <a:bodyPr/>
                    <a:lstStyle/>
                    <a:p>
                      <a:pPr algn="ctr" fontAlgn="b"/>
                      <a:r>
                        <a:rPr lang="en-US" sz="1600" b="0" i="0" u="none" strike="noStrike">
                          <a:solidFill>
                            <a:srgbClr val="000000"/>
                          </a:solidFill>
                          <a:effectLst/>
                          <a:latin typeface="Calibri"/>
                        </a:rPr>
                        <a:t>25-29</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0.987</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0.286</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0.283</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064">
                <a:tc>
                  <a:txBody>
                    <a:bodyPr/>
                    <a:lstStyle/>
                    <a:p>
                      <a:pPr algn="ctr" fontAlgn="b"/>
                      <a:r>
                        <a:rPr lang="en-US" sz="1600" b="0" i="0" u="none" strike="noStrike" dirty="0">
                          <a:solidFill>
                            <a:srgbClr val="000000"/>
                          </a:solidFill>
                          <a:effectLst/>
                          <a:latin typeface="Calibri"/>
                        </a:rPr>
                        <a:t>30-34</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0.985</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0.234</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0.230</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064">
                <a:tc>
                  <a:txBody>
                    <a:bodyPr/>
                    <a:lstStyle/>
                    <a:p>
                      <a:pPr algn="ctr" fontAlgn="b"/>
                      <a:r>
                        <a:rPr lang="en-US" sz="1600" b="0" i="0" u="none" strike="noStrike" dirty="0">
                          <a:solidFill>
                            <a:srgbClr val="000000"/>
                          </a:solidFill>
                          <a:effectLst/>
                          <a:latin typeface="Calibri"/>
                        </a:rPr>
                        <a:t>35-39</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0.981</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0.107</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0.105</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064">
                <a:tc>
                  <a:txBody>
                    <a:bodyPr/>
                    <a:lstStyle/>
                    <a:p>
                      <a:pPr algn="ctr" fontAlgn="b"/>
                      <a:r>
                        <a:rPr lang="en-US" sz="1600" b="0" i="0" u="none" strike="noStrike" dirty="0">
                          <a:solidFill>
                            <a:srgbClr val="000000"/>
                          </a:solidFill>
                          <a:effectLst/>
                          <a:latin typeface="Calibri"/>
                        </a:rPr>
                        <a:t>40-44</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0.976</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0.021</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0.021</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064">
                <a:tc>
                  <a:txBody>
                    <a:bodyPr/>
                    <a:lstStyle/>
                    <a:p>
                      <a:pPr algn="ctr" fontAlgn="b"/>
                      <a:r>
                        <a:rPr lang="en-US" sz="1600" b="0" i="0" u="none" strike="noStrike" dirty="0">
                          <a:solidFill>
                            <a:srgbClr val="000000"/>
                          </a:solidFill>
                          <a:effectLst/>
                          <a:latin typeface="Calibri"/>
                        </a:rPr>
                        <a:t>45-49</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0.968</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0.001</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0.001</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064">
                <a:tc>
                  <a:txBody>
                    <a:bodyPr/>
                    <a:lstStyle/>
                    <a:p>
                      <a:pPr algn="ctr" fontAlgn="b"/>
                      <a:r>
                        <a:rPr lang="en-US" sz="1600" b="0" i="0" u="none" strike="noStrike" dirty="0">
                          <a:solidFill>
                            <a:srgbClr val="000000"/>
                          </a:solidFill>
                          <a:effectLst/>
                          <a:latin typeface="Calibri"/>
                        </a:rPr>
                        <a:t>50+</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0.000</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0.000</a:t>
                      </a:r>
                    </a:p>
                  </a:txBody>
                  <a:tcPr marL="12700" marR="12700" marT="12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7892" name="TextBox 3"/>
          <p:cNvSpPr txBox="1">
            <a:spLocks noChangeArrowheads="1"/>
          </p:cNvSpPr>
          <p:nvPr/>
        </p:nvSpPr>
        <p:spPr bwMode="auto">
          <a:xfrm>
            <a:off x="609600" y="609600"/>
            <a:ext cx="8202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We can use l</a:t>
            </a:r>
            <a:r>
              <a:rPr lang="en-US" sz="2000" baseline="-25000" dirty="0"/>
              <a:t>x</a:t>
            </a:r>
            <a:r>
              <a:rPr lang="en-US" sz="2000" dirty="0"/>
              <a:t> and m</a:t>
            </a:r>
            <a:r>
              <a:rPr lang="en-US" sz="2000" baseline="-25000" dirty="0" smtClean="0"/>
              <a:t>x</a:t>
            </a:r>
            <a:r>
              <a:rPr lang="en-US" sz="2000" dirty="0" smtClean="0"/>
              <a:t> </a:t>
            </a:r>
            <a:r>
              <a:rPr lang="en-US" sz="2000" dirty="0"/>
              <a:t>to estimate the population growth rate for humans in 2006 by getting R</a:t>
            </a:r>
            <a:r>
              <a:rPr lang="en-US" sz="2000" baseline="-25000" dirty="0"/>
              <a:t>0</a:t>
            </a:r>
          </a:p>
        </p:txBody>
      </p:sp>
      <p:sp>
        <p:nvSpPr>
          <p:cNvPr id="77893" name="TextBox 1"/>
          <p:cNvSpPr txBox="1">
            <a:spLocks noChangeArrowheads="1"/>
          </p:cNvSpPr>
          <p:nvPr/>
        </p:nvSpPr>
        <p:spPr bwMode="auto">
          <a:xfrm>
            <a:off x="5480050" y="2282825"/>
            <a:ext cx="302674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The sum of </a:t>
            </a:r>
            <a:r>
              <a:rPr lang="en-US" dirty="0" err="1" smtClean="0"/>
              <a:t>l</a:t>
            </a:r>
            <a:r>
              <a:rPr lang="en-US" baseline="-25000" dirty="0" err="1" smtClean="0"/>
              <a:t>x</a:t>
            </a:r>
            <a:r>
              <a:rPr lang="en-US" dirty="0" err="1"/>
              <a:t>m</a:t>
            </a:r>
            <a:r>
              <a:rPr lang="en-US" baseline="-25000" dirty="0" err="1" smtClean="0"/>
              <a:t>x</a:t>
            </a:r>
            <a:r>
              <a:rPr lang="en-US" dirty="0" smtClean="0"/>
              <a:t> </a:t>
            </a:r>
            <a:r>
              <a:rPr lang="en-US" dirty="0"/>
              <a:t>= R</a:t>
            </a:r>
            <a:r>
              <a:rPr lang="en-US" baseline="-25000" dirty="0"/>
              <a:t>0</a:t>
            </a:r>
          </a:p>
          <a:p>
            <a:endParaRPr lang="en-US" dirty="0"/>
          </a:p>
          <a:p>
            <a:r>
              <a:rPr lang="en-US" dirty="0"/>
              <a:t>In this case, </a:t>
            </a:r>
          </a:p>
          <a:p>
            <a:endParaRPr lang="en-US" dirty="0"/>
          </a:p>
          <a:p>
            <a:r>
              <a:rPr lang="en-US" dirty="0"/>
              <a:t>R</a:t>
            </a:r>
            <a:r>
              <a:rPr lang="en-US" baseline="-25000" dirty="0"/>
              <a:t>0</a:t>
            </a:r>
            <a:r>
              <a:rPr lang="en-US" dirty="0"/>
              <a:t> = 1.007 </a:t>
            </a:r>
          </a:p>
        </p:txBody>
      </p:sp>
      <p:sp>
        <p:nvSpPr>
          <p:cNvPr id="2" name="TextBox 1"/>
          <p:cNvSpPr txBox="1"/>
          <p:nvPr/>
        </p:nvSpPr>
        <p:spPr>
          <a:xfrm>
            <a:off x="685801" y="5277105"/>
            <a:ext cx="7924800" cy="1200328"/>
          </a:xfrm>
          <a:prstGeom prst="rect">
            <a:avLst/>
          </a:prstGeom>
          <a:noFill/>
        </p:spPr>
        <p:txBody>
          <a:bodyPr wrap="square" rtlCol="0">
            <a:spAutoFit/>
          </a:bodyPr>
          <a:lstStyle/>
          <a:p>
            <a:r>
              <a:rPr lang="en-US" u="sng" dirty="0" smtClean="0"/>
              <a:t>Note that this is a per-generation growth rate! </a:t>
            </a:r>
            <a:r>
              <a:rPr lang="en-US" dirty="0" smtClean="0"/>
              <a:t> So, unless you know how long a generation is, you don’t really know how fast the population is growing in real time.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3315637025"/>
              </p:ext>
            </p:extLst>
          </p:nvPr>
        </p:nvGraphicFramePr>
        <p:xfrm>
          <a:off x="704850" y="1371600"/>
          <a:ext cx="7677153" cy="4052894"/>
        </p:xfrm>
        <a:graphic>
          <a:graphicData uri="http://schemas.openxmlformats.org/drawingml/2006/table">
            <a:tbl>
              <a:tblPr/>
              <a:tblGrid>
                <a:gridCol w="853017"/>
                <a:gridCol w="853017"/>
                <a:gridCol w="853017"/>
                <a:gridCol w="853017"/>
                <a:gridCol w="853017"/>
                <a:gridCol w="853017"/>
                <a:gridCol w="853017"/>
                <a:gridCol w="853017"/>
                <a:gridCol w="853017"/>
              </a:tblGrid>
              <a:tr h="286043">
                <a:tc>
                  <a:txBody>
                    <a:bodyPr/>
                    <a:lstStyle/>
                    <a:p>
                      <a:pPr algn="l" fontAlgn="b"/>
                      <a:endParaRPr lang="en-US" sz="1600" b="1" i="0" u="none" strike="noStrike">
                        <a:solidFill>
                          <a:srgbClr val="000000"/>
                        </a:solidFill>
                        <a:effectLst/>
                        <a:latin typeface="Calibri"/>
                      </a:endParaRPr>
                    </a:p>
                  </a:txBody>
                  <a:tcPr marL="12700" marR="12700" marT="12701"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b"/>
                      <a:r>
                        <a:rPr lang="en-US" sz="1600" b="1" i="0" u="none" strike="noStrike">
                          <a:solidFill>
                            <a:srgbClr val="000000"/>
                          </a:solidFill>
                          <a:effectLst/>
                          <a:latin typeface="Calibri"/>
                        </a:rPr>
                        <a:t>lx (survivorship)</a:t>
                      </a:r>
                    </a:p>
                  </a:txBody>
                  <a:tcPr marL="12700" marR="12700" marT="1270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600" b="1" i="0" u="none" strike="noStrike" dirty="0">
                          <a:solidFill>
                            <a:srgbClr val="000000"/>
                          </a:solidFill>
                          <a:effectLst/>
                          <a:latin typeface="Calibri"/>
                        </a:rPr>
                        <a:t>m</a:t>
                      </a:r>
                      <a:r>
                        <a:rPr lang="en-US" sz="1600" b="1" i="0" u="none" strike="noStrike" dirty="0" smtClean="0">
                          <a:solidFill>
                            <a:srgbClr val="000000"/>
                          </a:solidFill>
                          <a:effectLst/>
                          <a:latin typeface="Calibri"/>
                        </a:rPr>
                        <a:t>x </a:t>
                      </a:r>
                      <a:r>
                        <a:rPr lang="en-US" sz="1600" b="1" i="0" u="none" strike="noStrike" dirty="0">
                          <a:solidFill>
                            <a:srgbClr val="000000"/>
                          </a:solidFill>
                          <a:effectLst/>
                          <a:latin typeface="Calibri"/>
                        </a:rPr>
                        <a:t>(birth rates)</a:t>
                      </a:r>
                    </a:p>
                  </a:txBody>
                  <a:tcPr marL="12700" marR="12700" marT="1270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86043">
                <a:tc>
                  <a:txBody>
                    <a:bodyPr/>
                    <a:lstStyle/>
                    <a:p>
                      <a:pPr algn="l" fontAlgn="b"/>
                      <a:r>
                        <a:rPr lang="en-US" sz="1600" b="1" i="0" u="none" strike="noStrike">
                          <a:solidFill>
                            <a:srgbClr val="000000"/>
                          </a:solidFill>
                          <a:effectLst/>
                          <a:latin typeface="Calibri"/>
                        </a:rPr>
                        <a:t>age class</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1973</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1989</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1996</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2006</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1973</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1989</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1996</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2006</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043">
                <a:tc>
                  <a:txBody>
                    <a:bodyPr/>
                    <a:lstStyle/>
                    <a:p>
                      <a:pPr algn="l" fontAlgn="b"/>
                      <a:r>
                        <a:rPr lang="en-US" sz="1600" b="0" i="0" u="none" strike="noStrike">
                          <a:solidFill>
                            <a:srgbClr val="000000"/>
                          </a:solidFill>
                          <a:effectLst/>
                          <a:latin typeface="Calibri"/>
                        </a:rPr>
                        <a:t>0-9</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0.982</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0.99</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0.993</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0.996</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0.000</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0.000</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0.000</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0.000</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043">
                <a:tc>
                  <a:txBody>
                    <a:bodyPr/>
                    <a:lstStyle/>
                    <a:p>
                      <a:pPr algn="l" fontAlgn="b"/>
                      <a:r>
                        <a:rPr lang="en-US" sz="1600" b="0" i="0" u="none" strike="noStrike">
                          <a:solidFill>
                            <a:srgbClr val="000000"/>
                          </a:solidFill>
                          <a:effectLst/>
                          <a:latin typeface="Calibri"/>
                        </a:rPr>
                        <a:t>10-14</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0.988</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0.992</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0.993</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0.003</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0.002</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0.003</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0.002</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043">
                <a:tc>
                  <a:txBody>
                    <a:bodyPr/>
                    <a:lstStyle/>
                    <a:p>
                      <a:pPr algn="l" fontAlgn="b"/>
                      <a:r>
                        <a:rPr lang="en-US" sz="1600" b="0" i="0" u="none" strike="noStrike">
                          <a:solidFill>
                            <a:srgbClr val="000000"/>
                          </a:solidFill>
                          <a:effectLst/>
                          <a:latin typeface="Calibri"/>
                        </a:rPr>
                        <a:t>15-19</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0.977</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0.986</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0.991</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0.992</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0.140</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0.123</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0.137</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0.109</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043">
                <a:tc>
                  <a:txBody>
                    <a:bodyPr/>
                    <a:lstStyle/>
                    <a:p>
                      <a:pPr algn="l" fontAlgn="b"/>
                      <a:r>
                        <a:rPr lang="en-US" sz="1600" b="0" i="0" u="none" strike="noStrike">
                          <a:solidFill>
                            <a:srgbClr val="000000"/>
                          </a:solidFill>
                          <a:effectLst/>
                          <a:latin typeface="Calibri"/>
                        </a:rPr>
                        <a:t>20-24</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0.974</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0.983</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0.988</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0.990</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0.286</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0.264</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0.280</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0.260</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043">
                <a:tc>
                  <a:txBody>
                    <a:bodyPr/>
                    <a:lstStyle/>
                    <a:p>
                      <a:pPr algn="l" fontAlgn="b"/>
                      <a:r>
                        <a:rPr lang="en-US" sz="1600" b="0" i="0" u="none" strike="noStrike">
                          <a:solidFill>
                            <a:srgbClr val="000000"/>
                          </a:solidFill>
                          <a:effectLst/>
                          <a:latin typeface="Calibri"/>
                        </a:rPr>
                        <a:t>25-29</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0.986</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0.987</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0.269</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0.277</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0.285</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0.286</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043">
                <a:tc>
                  <a:txBody>
                    <a:bodyPr/>
                    <a:lstStyle/>
                    <a:p>
                      <a:pPr algn="l" fontAlgn="b"/>
                      <a:r>
                        <a:rPr lang="en-US" sz="1600" b="0" i="0" u="none" strike="noStrike">
                          <a:solidFill>
                            <a:srgbClr val="000000"/>
                          </a:solidFill>
                          <a:effectLst/>
                          <a:latin typeface="Calibri"/>
                        </a:rPr>
                        <a:t>30-34</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0.966</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0.977</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0.983</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0.985</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0.133</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0.181</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0.211</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0.234</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043">
                <a:tc>
                  <a:txBody>
                    <a:bodyPr/>
                    <a:lstStyle/>
                    <a:p>
                      <a:pPr algn="l" fontAlgn="b"/>
                      <a:r>
                        <a:rPr lang="en-US" sz="1600" b="0" i="0" u="none" strike="noStrike">
                          <a:solidFill>
                            <a:srgbClr val="000000"/>
                          </a:solidFill>
                          <a:effectLst/>
                          <a:latin typeface="Calibri"/>
                        </a:rPr>
                        <a:t>35-39</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0.959</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0.971</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0.979</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0.981</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0.052</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0.065</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0.089</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0.107</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043">
                <a:tc>
                  <a:txBody>
                    <a:bodyPr/>
                    <a:lstStyle/>
                    <a:p>
                      <a:pPr algn="l" fontAlgn="b"/>
                      <a:r>
                        <a:rPr lang="en-US" sz="1600" b="0" i="0" u="none" strike="noStrike">
                          <a:solidFill>
                            <a:srgbClr val="000000"/>
                          </a:solidFill>
                          <a:effectLst/>
                          <a:latin typeface="Calibri"/>
                        </a:rPr>
                        <a:t>40-44</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0.949</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0.964</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0.973</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0.976</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0.013</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0.013</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0.017</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0.021</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043">
                <a:tc>
                  <a:txBody>
                    <a:bodyPr/>
                    <a:lstStyle/>
                    <a:p>
                      <a:pPr algn="l" fontAlgn="b"/>
                      <a:r>
                        <a:rPr lang="en-US" sz="1600" b="0" i="0" u="none" strike="noStrike">
                          <a:solidFill>
                            <a:srgbClr val="000000"/>
                          </a:solidFill>
                          <a:effectLst/>
                          <a:latin typeface="Calibri"/>
                        </a:rPr>
                        <a:t>45-49</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0.934</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0.953</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0.964</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0.968</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0.001</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0.005</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0.001</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0.001</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043">
                <a:tc>
                  <a:txBody>
                    <a:bodyPr/>
                    <a:lstStyle/>
                    <a:p>
                      <a:pPr algn="l" fontAlgn="b"/>
                      <a:r>
                        <a:rPr lang="en-US" sz="1600" b="0" i="0" u="none" strike="noStrike">
                          <a:solidFill>
                            <a:srgbClr val="000000"/>
                          </a:solidFill>
                          <a:effectLst/>
                          <a:latin typeface="Calibri"/>
                        </a:rPr>
                        <a:t>50+</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0.000</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0.000</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0.000</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0.000</a:t>
                      </a:r>
                    </a:p>
                  </a:txBody>
                  <a:tcPr marL="12700" marR="12700" marT="127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043">
                <a:tc>
                  <a:txBody>
                    <a:bodyPr/>
                    <a:lstStyle/>
                    <a:p>
                      <a:pPr algn="l" fontAlgn="b"/>
                      <a:endParaRPr lang="en-US" sz="1600" b="0" i="0" u="none" strike="noStrike">
                        <a:solidFill>
                          <a:srgbClr val="000000"/>
                        </a:solidFill>
                        <a:effectLst/>
                        <a:latin typeface="Calibri"/>
                      </a:endParaRPr>
                    </a:p>
                  </a:txBody>
                  <a:tcPr marL="12700" marR="12700" marT="127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12700" marR="12700" marT="127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12700" marR="12700" marT="127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12700" marR="12700" marT="127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12700" marR="12700" marT="127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12700" marR="12700" marT="127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12700" marR="12700" marT="127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12700" marR="12700" marT="127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12700" marR="12700" marT="12701" marB="0" anchor="b">
                    <a:lnL>
                      <a:noFill/>
                    </a:lnL>
                    <a:lnR>
                      <a:noFill/>
                    </a:lnR>
                    <a:lnT w="6350" cap="flat" cmpd="sng" algn="ctr">
                      <a:solidFill>
                        <a:srgbClr val="000000"/>
                      </a:solidFill>
                      <a:prstDash val="solid"/>
                      <a:round/>
                      <a:headEnd type="none" w="med" len="med"/>
                      <a:tailEnd type="none" w="med" len="med"/>
                    </a:lnT>
                    <a:lnB>
                      <a:noFill/>
                    </a:lnB>
                  </a:tcPr>
                </a:tc>
              </a:tr>
              <a:tr h="334335">
                <a:tc>
                  <a:txBody>
                    <a:bodyPr/>
                    <a:lstStyle/>
                    <a:p>
                      <a:pPr algn="l" fontAlgn="b"/>
                      <a:endParaRPr lang="en-US" sz="1600" b="0" i="0" u="none" strike="noStrike">
                        <a:solidFill>
                          <a:srgbClr val="000000"/>
                        </a:solidFill>
                        <a:effectLst/>
                        <a:latin typeface="Calibri"/>
                      </a:endParaRPr>
                    </a:p>
                  </a:txBody>
                  <a:tcPr marL="12700" marR="12700" marT="12701"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1"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1"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1" marB="0" anchor="b">
                    <a:lnL>
                      <a:noFill/>
                    </a:lnL>
                    <a:lnR>
                      <a:noFill/>
                    </a:lnR>
                    <a:lnT>
                      <a:noFill/>
                    </a:lnT>
                    <a:lnB>
                      <a:noFill/>
                    </a:lnB>
                  </a:tcPr>
                </a:tc>
                <a:tc>
                  <a:txBody>
                    <a:bodyPr/>
                    <a:lstStyle/>
                    <a:p>
                      <a:pPr algn="l" fontAlgn="b"/>
                      <a:r>
                        <a:rPr lang="en-US" sz="1800" b="0" i="0" u="none" strike="noStrike" dirty="0" smtClean="0">
                          <a:solidFill>
                            <a:srgbClr val="FF0000"/>
                          </a:solidFill>
                          <a:effectLst/>
                          <a:latin typeface="Calibri"/>
                        </a:rPr>
                        <a:t>R0 =</a:t>
                      </a:r>
                      <a:endParaRPr lang="en-US" sz="1800" b="0" i="0" u="none" strike="noStrike" dirty="0">
                        <a:solidFill>
                          <a:srgbClr val="FF0000"/>
                        </a:solidFill>
                        <a:effectLst/>
                        <a:latin typeface="Calibri"/>
                      </a:endParaRPr>
                    </a:p>
                  </a:txBody>
                  <a:tcPr marL="12700" marR="12700" marT="12701" marB="0" anchor="b">
                    <a:lnL>
                      <a:noFill/>
                    </a:lnL>
                    <a:lnR>
                      <a:noFill/>
                    </a:lnR>
                    <a:lnT>
                      <a:noFill/>
                    </a:lnT>
                    <a:lnB>
                      <a:noFill/>
                    </a:lnB>
                  </a:tcPr>
                </a:tc>
                <a:tc>
                  <a:txBody>
                    <a:bodyPr/>
                    <a:lstStyle/>
                    <a:p>
                      <a:pPr algn="ctr" fontAlgn="b"/>
                      <a:r>
                        <a:rPr lang="en-US" sz="1800" b="0" i="0" u="none" strike="noStrike" dirty="0" smtClean="0">
                          <a:solidFill>
                            <a:srgbClr val="FF0000"/>
                          </a:solidFill>
                          <a:effectLst/>
                          <a:latin typeface="Calibri"/>
                        </a:rPr>
                        <a:t>0.871</a:t>
                      </a:r>
                      <a:endParaRPr lang="en-US" sz="1800" b="0" i="0" u="none" strike="noStrike" dirty="0">
                        <a:solidFill>
                          <a:srgbClr val="FF0000"/>
                        </a:solidFill>
                        <a:effectLst/>
                        <a:latin typeface="Calibri"/>
                      </a:endParaRPr>
                    </a:p>
                  </a:txBody>
                  <a:tcPr marL="12700" marR="12700" marT="12701" marB="0" anchor="b">
                    <a:lnL>
                      <a:noFill/>
                    </a:lnL>
                    <a:lnR>
                      <a:noFill/>
                    </a:lnR>
                    <a:lnT>
                      <a:noFill/>
                    </a:lnT>
                    <a:lnB>
                      <a:noFill/>
                    </a:lnB>
                  </a:tcPr>
                </a:tc>
                <a:tc>
                  <a:txBody>
                    <a:bodyPr/>
                    <a:lstStyle/>
                    <a:p>
                      <a:pPr algn="ctr" fontAlgn="b"/>
                      <a:r>
                        <a:rPr lang="en-US" sz="1800" b="0" i="0" u="none" strike="noStrike" dirty="0" smtClean="0">
                          <a:solidFill>
                            <a:srgbClr val="FF0000"/>
                          </a:solidFill>
                          <a:effectLst/>
                          <a:latin typeface="Calibri"/>
                        </a:rPr>
                        <a:t>0.911</a:t>
                      </a:r>
                      <a:endParaRPr lang="en-US" sz="1800" b="0" i="0" u="none" strike="noStrike" dirty="0">
                        <a:solidFill>
                          <a:srgbClr val="FF0000"/>
                        </a:solidFill>
                        <a:effectLst/>
                        <a:latin typeface="Calibri"/>
                      </a:endParaRPr>
                    </a:p>
                  </a:txBody>
                  <a:tcPr marL="12700" marR="12700" marT="12701" marB="0" anchor="b">
                    <a:lnL>
                      <a:noFill/>
                    </a:lnL>
                    <a:lnR>
                      <a:noFill/>
                    </a:lnR>
                    <a:lnT>
                      <a:noFill/>
                    </a:lnT>
                    <a:lnB>
                      <a:noFill/>
                    </a:lnB>
                  </a:tcPr>
                </a:tc>
                <a:tc>
                  <a:txBody>
                    <a:bodyPr/>
                    <a:lstStyle/>
                    <a:p>
                      <a:pPr algn="ctr" fontAlgn="b"/>
                      <a:r>
                        <a:rPr lang="en-US" sz="1800" b="0" i="0" u="none" strike="noStrike" dirty="0" smtClean="0">
                          <a:solidFill>
                            <a:srgbClr val="FF0000"/>
                          </a:solidFill>
                          <a:effectLst/>
                          <a:latin typeface="Calibri"/>
                        </a:rPr>
                        <a:t>1.008</a:t>
                      </a:r>
                      <a:endParaRPr lang="en-US" sz="1800" b="0" i="0" u="none" strike="noStrike" dirty="0">
                        <a:solidFill>
                          <a:srgbClr val="FF0000"/>
                        </a:solidFill>
                        <a:effectLst/>
                        <a:latin typeface="Calibri"/>
                      </a:endParaRPr>
                    </a:p>
                  </a:txBody>
                  <a:tcPr marL="12700" marR="12700" marT="12701" marB="0" anchor="b">
                    <a:lnL>
                      <a:noFill/>
                    </a:lnL>
                    <a:lnR>
                      <a:noFill/>
                    </a:lnR>
                    <a:lnT>
                      <a:noFill/>
                    </a:lnT>
                    <a:lnB>
                      <a:noFill/>
                    </a:lnB>
                  </a:tcPr>
                </a:tc>
                <a:tc>
                  <a:txBody>
                    <a:bodyPr/>
                    <a:lstStyle/>
                    <a:p>
                      <a:pPr algn="ctr" fontAlgn="b"/>
                      <a:r>
                        <a:rPr lang="en-US" sz="1800" b="0" i="0" u="none" strike="noStrike" dirty="0" smtClean="0">
                          <a:solidFill>
                            <a:srgbClr val="FF0000"/>
                          </a:solidFill>
                          <a:effectLst/>
                          <a:latin typeface="Calibri"/>
                        </a:rPr>
                        <a:t>1.007</a:t>
                      </a:r>
                      <a:endParaRPr lang="en-US" sz="1800" b="0" i="0" u="none" strike="noStrike" dirty="0">
                        <a:solidFill>
                          <a:srgbClr val="FF0000"/>
                        </a:solidFill>
                        <a:effectLst/>
                        <a:latin typeface="Calibri"/>
                      </a:endParaRPr>
                    </a:p>
                  </a:txBody>
                  <a:tcPr marL="12700" marR="12700" marT="12701" marB="0" anchor="b">
                    <a:lnL>
                      <a:noFill/>
                    </a:lnL>
                    <a:lnR>
                      <a:noFill/>
                    </a:lnR>
                    <a:lnT>
                      <a:noFill/>
                    </a:lnT>
                    <a:lnB>
                      <a:noFill/>
                    </a:lnB>
                  </a:tcPr>
                </a:tc>
              </a:tr>
            </a:tbl>
          </a:graphicData>
        </a:graphic>
      </p:graphicFrame>
      <p:sp>
        <p:nvSpPr>
          <p:cNvPr id="80017" name="TextBox 3"/>
          <p:cNvSpPr txBox="1">
            <a:spLocks noChangeArrowheads="1"/>
          </p:cNvSpPr>
          <p:nvPr/>
        </p:nvSpPr>
        <p:spPr bwMode="auto">
          <a:xfrm>
            <a:off x="609600" y="609600"/>
            <a:ext cx="8202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Here is R</a:t>
            </a:r>
            <a:r>
              <a:rPr lang="en-US" sz="2000" baseline="-25000"/>
              <a:t>0</a:t>
            </a:r>
            <a:r>
              <a:rPr lang="en-US" sz="2000"/>
              <a:t> for the period of 1973 to 2006.</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ChangeArrowheads="1"/>
          </p:cNvSpPr>
          <p:nvPr/>
        </p:nvSpPr>
        <p:spPr bwMode="auto">
          <a:xfrm>
            <a:off x="685800" y="973138"/>
            <a:ext cx="8305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a:t>II.	Tools for Ecology</a:t>
            </a:r>
          </a:p>
          <a:p>
            <a:pPr>
              <a:buFont typeface="Times" charset="0"/>
              <a:buNone/>
              <a:tabLst>
                <a:tab pos="454025" algn="l"/>
                <a:tab pos="920750" algn="l"/>
                <a:tab pos="1373188" algn="l"/>
                <a:tab pos="1882775" algn="l"/>
                <a:tab pos="2454275" algn="l"/>
              </a:tabLst>
            </a:pPr>
            <a:r>
              <a:rPr lang="en-US" sz="2000" dirty="0"/>
              <a:t>	A.	Population demography:  describing populations.</a:t>
            </a:r>
          </a:p>
          <a:p>
            <a:pPr>
              <a:buFont typeface="Times" charset="0"/>
              <a:buNone/>
              <a:tabLst>
                <a:tab pos="454025" algn="l"/>
                <a:tab pos="920750" algn="l"/>
                <a:tab pos="1373188" algn="l"/>
                <a:tab pos="1882775" algn="l"/>
                <a:tab pos="2454275" algn="l"/>
              </a:tabLst>
            </a:pPr>
            <a:r>
              <a:rPr lang="en-US" sz="2000" dirty="0"/>
              <a:t>		1. 	Definitions</a:t>
            </a:r>
          </a:p>
          <a:p>
            <a:pPr>
              <a:buFont typeface="Times" charset="0"/>
              <a:buNone/>
              <a:tabLst>
                <a:tab pos="454025" algn="l"/>
                <a:tab pos="920750" algn="l"/>
                <a:tab pos="1373188" algn="l"/>
                <a:tab pos="1882775" algn="l"/>
                <a:tab pos="2454275" algn="l"/>
              </a:tabLst>
            </a:pPr>
            <a:r>
              <a:rPr lang="en-US" sz="2000" dirty="0"/>
              <a:t>		2.	Demography</a:t>
            </a:r>
          </a:p>
          <a:p>
            <a:pPr>
              <a:buFont typeface="Times" charset="0"/>
              <a:buNone/>
              <a:tabLst>
                <a:tab pos="454025" algn="l"/>
                <a:tab pos="920750" algn="l"/>
                <a:tab pos="1373188" algn="l"/>
                <a:tab pos="1882775" algn="l"/>
                <a:tab pos="2454275" algn="l"/>
              </a:tabLst>
            </a:pPr>
            <a:r>
              <a:rPr lang="en-US" sz="2000" dirty="0"/>
              <a:t>			a.	distribution, dispersion, and density</a:t>
            </a:r>
          </a:p>
          <a:p>
            <a:pPr>
              <a:buFont typeface="Times" charset="0"/>
              <a:buNone/>
              <a:tabLst>
                <a:tab pos="454025" algn="l"/>
                <a:tab pos="920750" algn="l"/>
                <a:tab pos="1373188" algn="l"/>
                <a:tab pos="1882775" algn="l"/>
                <a:tab pos="2454275" algn="l"/>
              </a:tabLst>
            </a:pPr>
            <a:r>
              <a:rPr lang="en-US" sz="2000" dirty="0"/>
              <a:t>			b.	gender and age</a:t>
            </a:r>
          </a:p>
          <a:p>
            <a:pPr>
              <a:buFont typeface="Times" charset="0"/>
              <a:buNone/>
              <a:tabLst>
                <a:tab pos="454025" algn="l"/>
                <a:tab pos="920750" algn="l"/>
                <a:tab pos="1373188" algn="l"/>
                <a:tab pos="1882775" algn="l"/>
                <a:tab pos="2454275" algn="l"/>
              </a:tabLst>
            </a:pPr>
            <a:r>
              <a:rPr lang="en-US" sz="2000" dirty="0"/>
              <a:t>		</a:t>
            </a:r>
            <a:r>
              <a:rPr lang="en-US" sz="2000" dirty="0">
                <a:solidFill>
                  <a:srgbClr val="FF0000"/>
                </a:solidFill>
              </a:rPr>
              <a:t>	c.	population growth</a:t>
            </a:r>
            <a:endParaRPr lang="en-US" sz="2000" dirty="0"/>
          </a:p>
          <a:p>
            <a:pPr>
              <a:buFont typeface="Times" charset="0"/>
              <a:buNone/>
              <a:tabLst>
                <a:tab pos="454025" algn="l"/>
                <a:tab pos="920750" algn="l"/>
                <a:tab pos="1373188" algn="l"/>
                <a:tab pos="1882775" algn="l"/>
                <a:tab pos="2454275" algn="l"/>
              </a:tabLst>
            </a:pPr>
            <a:r>
              <a:rPr lang="en-US" sz="2000" dirty="0"/>
              <a:t>			d.	life tables (birth and death of age classes)</a:t>
            </a:r>
          </a:p>
          <a:p>
            <a:pPr>
              <a:buFont typeface="Times" charset="0"/>
              <a:buNone/>
              <a:tabLst>
                <a:tab pos="454025" algn="l"/>
                <a:tab pos="920750" algn="l"/>
                <a:tab pos="1373188" algn="l"/>
                <a:tab pos="1882775" algn="l"/>
                <a:tab pos="2454275" algn="l"/>
              </a:tabLst>
            </a:pPr>
            <a:r>
              <a:rPr lang="en-US" sz="2000" dirty="0">
                <a:solidFill>
                  <a:srgbClr val="FF0000"/>
                </a:solidFill>
              </a:rPr>
              <a:t>				</a:t>
            </a:r>
            <a:r>
              <a:rPr lang="en-US" sz="2000" dirty="0"/>
              <a:t>1)  	age groups - x </a:t>
            </a:r>
          </a:p>
          <a:p>
            <a:pPr>
              <a:buFont typeface="Times" charset="0"/>
              <a:buNone/>
              <a:tabLst>
                <a:tab pos="454025" algn="l"/>
                <a:tab pos="920750" algn="l"/>
                <a:tab pos="1373188" algn="l"/>
                <a:tab pos="1882775" algn="l"/>
                <a:tab pos="2454275" algn="l"/>
              </a:tabLst>
            </a:pPr>
            <a:r>
              <a:rPr lang="en-US" sz="2000" dirty="0"/>
              <a:t>				2)  	survivorship (opposite of death rate)</a:t>
            </a:r>
          </a:p>
          <a:p>
            <a:pPr>
              <a:buFont typeface="Times" charset="0"/>
              <a:buNone/>
              <a:tabLst>
                <a:tab pos="454025" algn="l"/>
                <a:tab pos="920750" algn="l"/>
                <a:tab pos="1373188" algn="l"/>
                <a:tab pos="1882775" algn="l"/>
                <a:tab pos="2454275" algn="l"/>
              </a:tabLst>
            </a:pPr>
            <a:r>
              <a:rPr lang="en-US" sz="2000" dirty="0"/>
              <a:t>				3)  	m</a:t>
            </a:r>
            <a:r>
              <a:rPr lang="en-US" sz="2000" baseline="-25000" dirty="0" smtClean="0"/>
              <a:t>x</a:t>
            </a:r>
            <a:r>
              <a:rPr lang="en-US" sz="2000" dirty="0"/>
              <a:t>, average births per individual age x.</a:t>
            </a:r>
          </a:p>
          <a:p>
            <a:pPr>
              <a:buFont typeface="Times" charset="0"/>
              <a:buNone/>
              <a:tabLst>
                <a:tab pos="454025" algn="l"/>
                <a:tab pos="920750" algn="l"/>
                <a:tab pos="1373188" algn="l"/>
                <a:tab pos="1882775" algn="l"/>
                <a:tab pos="2454275" algn="l"/>
              </a:tabLst>
            </a:pPr>
            <a:r>
              <a:rPr lang="en-US" sz="2000" dirty="0"/>
              <a:t>				</a:t>
            </a:r>
            <a:r>
              <a:rPr lang="en-US" sz="2000" dirty="0">
                <a:solidFill>
                  <a:srgbClr val="FF0000"/>
                </a:solidFill>
              </a:rPr>
              <a:t>4)  	</a:t>
            </a:r>
            <a:r>
              <a:rPr lang="en-US" sz="2000" dirty="0" err="1" smtClean="0">
                <a:solidFill>
                  <a:srgbClr val="FF0000"/>
                </a:solidFill>
              </a:rPr>
              <a:t>l</a:t>
            </a:r>
            <a:r>
              <a:rPr lang="en-US" sz="2000" baseline="-25000" dirty="0" err="1" smtClean="0">
                <a:solidFill>
                  <a:srgbClr val="FF0000"/>
                </a:solidFill>
              </a:rPr>
              <a:t>x</a:t>
            </a:r>
            <a:r>
              <a:rPr lang="en-US" sz="2000" dirty="0" err="1">
                <a:solidFill>
                  <a:srgbClr val="FF0000"/>
                </a:solidFill>
              </a:rPr>
              <a:t>m</a:t>
            </a:r>
            <a:r>
              <a:rPr lang="en-US" sz="2000" baseline="-25000" dirty="0" err="1" smtClean="0">
                <a:solidFill>
                  <a:srgbClr val="FF0000"/>
                </a:solidFill>
              </a:rPr>
              <a:t>x</a:t>
            </a:r>
            <a:endParaRPr lang="en-US" sz="2000" dirty="0">
              <a:solidFill>
                <a:srgbClr val="FF0000"/>
              </a:solidFill>
            </a:endParaRPr>
          </a:p>
          <a:p>
            <a:pPr>
              <a:buFont typeface="Times" charset="0"/>
              <a:buNone/>
              <a:tabLst>
                <a:tab pos="454025" algn="l"/>
                <a:tab pos="920750" algn="l"/>
                <a:tab pos="1373188" algn="l"/>
                <a:tab pos="1882775" algn="l"/>
                <a:tab pos="2454275" algn="l"/>
              </a:tabLst>
            </a:pPr>
            <a:endParaRPr lang="en-US" sz="2000" dirty="0"/>
          </a:p>
          <a:p>
            <a:pPr>
              <a:buFont typeface="Times" charset="0"/>
              <a:buNone/>
              <a:tabLst>
                <a:tab pos="454025" algn="l"/>
                <a:tab pos="920750" algn="l"/>
                <a:tab pos="1373188" algn="l"/>
                <a:tab pos="1882775" algn="l"/>
                <a:tab pos="2454275" algn="l"/>
              </a:tabLst>
            </a:pPr>
            <a:r>
              <a:rPr lang="en-US" sz="2000" dirty="0"/>
              <a:t>  </a:t>
            </a:r>
          </a:p>
          <a:p>
            <a:pPr>
              <a:buFont typeface="Times" charset="0"/>
              <a:buNone/>
              <a:tabLst>
                <a:tab pos="454025" algn="l"/>
                <a:tab pos="920750" algn="l"/>
                <a:tab pos="1373188" algn="l"/>
                <a:tab pos="1882775" algn="l"/>
                <a:tab pos="2454275" algn="l"/>
              </a:tabLst>
            </a:pPr>
            <a:endParaRPr lang="en-US" sz="2000" dirty="0"/>
          </a:p>
        </p:txBody>
      </p:sp>
      <p:pic>
        <p:nvPicPr>
          <p:cNvPr id="81922"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Box 3"/>
          <p:cNvSpPr txBox="1">
            <a:spLocks noChangeArrowheads="1"/>
          </p:cNvSpPr>
          <p:nvPr/>
        </p:nvSpPr>
        <p:spPr bwMode="auto">
          <a:xfrm>
            <a:off x="457200" y="4876800"/>
            <a:ext cx="8305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rgbClr val="FF0000"/>
                </a:solidFill>
              </a:rPr>
              <a:t>Life tables allow us to take age or sex structure into account when studying population growth.  It also allows us to see what ages or genders are more important for population growth, which can obviously be important for population management or conservation.</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ChangeArrowheads="1"/>
          </p:cNvSpPr>
          <p:nvPr/>
        </p:nvSpPr>
        <p:spPr bwMode="auto">
          <a:xfrm>
            <a:off x="685800" y="973138"/>
            <a:ext cx="8305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a:t>II.	Tools for Ecology</a:t>
            </a:r>
          </a:p>
          <a:p>
            <a:pPr>
              <a:buFont typeface="Times" charset="0"/>
              <a:buNone/>
              <a:tabLst>
                <a:tab pos="454025" algn="l"/>
                <a:tab pos="920750" algn="l"/>
                <a:tab pos="1373188" algn="l"/>
                <a:tab pos="1882775" algn="l"/>
                <a:tab pos="2454275" algn="l"/>
              </a:tabLst>
            </a:pPr>
            <a:r>
              <a:rPr lang="en-US" sz="2000" dirty="0"/>
              <a:t>	A.	Population demography:  describing populations.</a:t>
            </a:r>
          </a:p>
          <a:p>
            <a:pPr>
              <a:buFont typeface="Times" charset="0"/>
              <a:buNone/>
              <a:tabLst>
                <a:tab pos="454025" algn="l"/>
                <a:tab pos="920750" algn="l"/>
                <a:tab pos="1373188" algn="l"/>
                <a:tab pos="1882775" algn="l"/>
                <a:tab pos="2454275" algn="l"/>
              </a:tabLst>
            </a:pPr>
            <a:r>
              <a:rPr lang="en-US" sz="2000" dirty="0"/>
              <a:t>		1. 	Definitions</a:t>
            </a:r>
          </a:p>
          <a:p>
            <a:pPr>
              <a:buFont typeface="Times" charset="0"/>
              <a:buNone/>
              <a:tabLst>
                <a:tab pos="454025" algn="l"/>
                <a:tab pos="920750" algn="l"/>
                <a:tab pos="1373188" algn="l"/>
                <a:tab pos="1882775" algn="l"/>
                <a:tab pos="2454275" algn="l"/>
              </a:tabLst>
            </a:pPr>
            <a:r>
              <a:rPr lang="en-US" sz="2000" dirty="0"/>
              <a:t>		2.	Demography</a:t>
            </a:r>
          </a:p>
          <a:p>
            <a:pPr>
              <a:buFont typeface="Times" charset="0"/>
              <a:buNone/>
              <a:tabLst>
                <a:tab pos="454025" algn="l"/>
                <a:tab pos="920750" algn="l"/>
                <a:tab pos="1373188" algn="l"/>
                <a:tab pos="1882775" algn="l"/>
                <a:tab pos="2454275" algn="l"/>
              </a:tabLst>
            </a:pPr>
            <a:r>
              <a:rPr lang="en-US" sz="2000" dirty="0"/>
              <a:t>			a.	distribution, dispersion, and density</a:t>
            </a:r>
          </a:p>
          <a:p>
            <a:pPr>
              <a:buFont typeface="Times" charset="0"/>
              <a:buNone/>
              <a:tabLst>
                <a:tab pos="454025" algn="l"/>
                <a:tab pos="920750" algn="l"/>
                <a:tab pos="1373188" algn="l"/>
                <a:tab pos="1882775" algn="l"/>
                <a:tab pos="2454275" algn="l"/>
              </a:tabLst>
            </a:pPr>
            <a:r>
              <a:rPr lang="en-US" sz="2000" dirty="0"/>
              <a:t>			b.	gender and age</a:t>
            </a:r>
          </a:p>
          <a:p>
            <a:pPr>
              <a:buFont typeface="Times" charset="0"/>
              <a:buNone/>
              <a:tabLst>
                <a:tab pos="454025" algn="l"/>
                <a:tab pos="920750" algn="l"/>
                <a:tab pos="1373188" algn="l"/>
                <a:tab pos="1882775" algn="l"/>
                <a:tab pos="2454275" algn="l"/>
              </a:tabLst>
            </a:pPr>
            <a:r>
              <a:rPr lang="en-US" sz="2000" dirty="0"/>
              <a:t>		</a:t>
            </a:r>
            <a:r>
              <a:rPr lang="en-US" sz="2000" dirty="0">
                <a:solidFill>
                  <a:srgbClr val="FF0000"/>
                </a:solidFill>
              </a:rPr>
              <a:t>	c.	population growth</a:t>
            </a:r>
            <a:endParaRPr lang="en-US" sz="2000" dirty="0"/>
          </a:p>
          <a:p>
            <a:pPr>
              <a:buFont typeface="Times" charset="0"/>
              <a:buNone/>
              <a:tabLst>
                <a:tab pos="454025" algn="l"/>
                <a:tab pos="920750" algn="l"/>
                <a:tab pos="1373188" algn="l"/>
                <a:tab pos="1882775" algn="l"/>
                <a:tab pos="2454275" algn="l"/>
              </a:tabLst>
            </a:pPr>
            <a:r>
              <a:rPr lang="en-US" sz="2000" dirty="0"/>
              <a:t>			d.	life tables (birth and death of age classes)</a:t>
            </a:r>
          </a:p>
          <a:p>
            <a:pPr>
              <a:buFont typeface="Times" charset="0"/>
              <a:buNone/>
              <a:tabLst>
                <a:tab pos="454025" algn="l"/>
                <a:tab pos="920750" algn="l"/>
                <a:tab pos="1373188" algn="l"/>
                <a:tab pos="1882775" algn="l"/>
                <a:tab pos="2454275" algn="l"/>
              </a:tabLst>
            </a:pPr>
            <a:r>
              <a:rPr lang="en-US" sz="2000" dirty="0">
                <a:solidFill>
                  <a:srgbClr val="FF0000"/>
                </a:solidFill>
              </a:rPr>
              <a:t>				</a:t>
            </a:r>
            <a:r>
              <a:rPr lang="en-US" sz="2000" dirty="0"/>
              <a:t>1)  	age groups - x </a:t>
            </a:r>
          </a:p>
          <a:p>
            <a:pPr>
              <a:buFont typeface="Times" charset="0"/>
              <a:buNone/>
              <a:tabLst>
                <a:tab pos="454025" algn="l"/>
                <a:tab pos="920750" algn="l"/>
                <a:tab pos="1373188" algn="l"/>
                <a:tab pos="1882775" algn="l"/>
                <a:tab pos="2454275" algn="l"/>
              </a:tabLst>
            </a:pPr>
            <a:r>
              <a:rPr lang="en-US" sz="2000" dirty="0"/>
              <a:t>				2)  	survivorship (opposite of death rate)</a:t>
            </a:r>
          </a:p>
          <a:p>
            <a:pPr>
              <a:buFont typeface="Times" charset="0"/>
              <a:buNone/>
              <a:tabLst>
                <a:tab pos="454025" algn="l"/>
                <a:tab pos="920750" algn="l"/>
                <a:tab pos="1373188" algn="l"/>
                <a:tab pos="1882775" algn="l"/>
                <a:tab pos="2454275" algn="l"/>
              </a:tabLst>
            </a:pPr>
            <a:r>
              <a:rPr lang="en-US" sz="2000" dirty="0"/>
              <a:t>				3)  	m</a:t>
            </a:r>
            <a:r>
              <a:rPr lang="en-US" sz="2000" baseline="-25000" dirty="0" smtClean="0"/>
              <a:t>x</a:t>
            </a:r>
            <a:r>
              <a:rPr lang="en-US" sz="2000" dirty="0"/>
              <a:t>, average births per individual age x.</a:t>
            </a:r>
          </a:p>
          <a:p>
            <a:pPr>
              <a:buFont typeface="Times" charset="0"/>
              <a:buNone/>
              <a:tabLst>
                <a:tab pos="454025" algn="l"/>
                <a:tab pos="920750" algn="l"/>
                <a:tab pos="1373188" algn="l"/>
                <a:tab pos="1882775" algn="l"/>
                <a:tab pos="2454275" algn="l"/>
              </a:tabLst>
            </a:pPr>
            <a:r>
              <a:rPr lang="en-US" sz="2000" dirty="0"/>
              <a:t>				4)  	</a:t>
            </a:r>
            <a:r>
              <a:rPr lang="en-US" sz="2000" dirty="0" err="1" smtClean="0"/>
              <a:t>l</a:t>
            </a:r>
            <a:r>
              <a:rPr lang="en-US" sz="2000" baseline="-25000" dirty="0" err="1" smtClean="0"/>
              <a:t>x</a:t>
            </a:r>
            <a:r>
              <a:rPr lang="en-US" sz="2000" dirty="0" err="1"/>
              <a:t>m</a:t>
            </a:r>
            <a:r>
              <a:rPr lang="en-US" sz="2000" baseline="-25000" dirty="0" err="1" smtClean="0"/>
              <a:t>x</a:t>
            </a:r>
            <a:endParaRPr lang="en-US" sz="2000" dirty="0"/>
          </a:p>
          <a:p>
            <a:pPr>
              <a:buFont typeface="Times" charset="0"/>
              <a:buNone/>
              <a:tabLst>
                <a:tab pos="454025" algn="l"/>
                <a:tab pos="920750" algn="l"/>
                <a:tab pos="1373188" algn="l"/>
                <a:tab pos="1882775" algn="l"/>
                <a:tab pos="2454275" algn="l"/>
              </a:tabLst>
            </a:pPr>
            <a:r>
              <a:rPr lang="en-US" sz="2000" dirty="0">
                <a:solidFill>
                  <a:srgbClr val="FF0000"/>
                </a:solidFill>
              </a:rPr>
              <a:t>				5)	R</a:t>
            </a:r>
            <a:r>
              <a:rPr lang="en-US" sz="2000" baseline="-25000" dirty="0">
                <a:solidFill>
                  <a:srgbClr val="FF0000"/>
                </a:solidFill>
              </a:rPr>
              <a:t>0</a:t>
            </a:r>
            <a:r>
              <a:rPr lang="en-US" sz="2000" dirty="0">
                <a:solidFill>
                  <a:srgbClr val="FF0000"/>
                </a:solidFill>
              </a:rPr>
              <a:t> and G</a:t>
            </a:r>
          </a:p>
          <a:p>
            <a:pPr>
              <a:buFont typeface="Times" charset="0"/>
              <a:buNone/>
              <a:tabLst>
                <a:tab pos="454025" algn="l"/>
                <a:tab pos="920750" algn="l"/>
                <a:tab pos="1373188" algn="l"/>
                <a:tab pos="1882775" algn="l"/>
                <a:tab pos="2454275" algn="l"/>
              </a:tabLst>
            </a:pPr>
            <a:endParaRPr lang="en-US" sz="2000" dirty="0"/>
          </a:p>
          <a:p>
            <a:pPr>
              <a:buFont typeface="Times" charset="0"/>
              <a:buNone/>
              <a:tabLst>
                <a:tab pos="454025" algn="l"/>
                <a:tab pos="920750" algn="l"/>
                <a:tab pos="1373188" algn="l"/>
                <a:tab pos="1882775" algn="l"/>
                <a:tab pos="2454275" algn="l"/>
              </a:tabLst>
            </a:pPr>
            <a:r>
              <a:rPr lang="en-US" sz="2000" dirty="0"/>
              <a:t>  </a:t>
            </a:r>
          </a:p>
          <a:p>
            <a:pPr>
              <a:buFont typeface="Times" charset="0"/>
              <a:buNone/>
              <a:tabLst>
                <a:tab pos="454025" algn="l"/>
                <a:tab pos="920750" algn="l"/>
                <a:tab pos="1373188" algn="l"/>
                <a:tab pos="1882775" algn="l"/>
                <a:tab pos="2454275" algn="l"/>
              </a:tabLst>
            </a:pPr>
            <a:endParaRPr lang="en-US" sz="2000" dirty="0"/>
          </a:p>
        </p:txBody>
      </p:sp>
      <p:pic>
        <p:nvPicPr>
          <p:cNvPr id="83970"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ChangeArrowheads="1"/>
          </p:cNvSpPr>
          <p:nvPr/>
        </p:nvSpPr>
        <p:spPr bwMode="auto">
          <a:xfrm>
            <a:off x="304800" y="973138"/>
            <a:ext cx="8686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defRPr/>
            </a:pPr>
            <a:r>
              <a:rPr lang="en-US" sz="2000" dirty="0"/>
              <a:t>We have already used R:    </a:t>
            </a:r>
            <a:r>
              <a:rPr lang="en-US" sz="2800" dirty="0"/>
              <a:t> N</a:t>
            </a:r>
            <a:r>
              <a:rPr lang="en-US" sz="2800" baseline="-25000" dirty="0"/>
              <a:t>t+1</a:t>
            </a:r>
            <a:r>
              <a:rPr lang="en-US" sz="2800" dirty="0"/>
              <a:t> = </a:t>
            </a:r>
            <a:r>
              <a:rPr lang="en-US" sz="2800" dirty="0" err="1"/>
              <a:t>N</a:t>
            </a:r>
            <a:r>
              <a:rPr lang="en-US" sz="2800" baseline="-25000" dirty="0" err="1"/>
              <a:t>t</a:t>
            </a:r>
            <a:r>
              <a:rPr lang="en-US" sz="2800" dirty="0"/>
              <a:t> x R</a:t>
            </a:r>
            <a:r>
              <a:rPr lang="en-US" sz="2800" baseline="-25000" dirty="0"/>
              <a:t>0</a:t>
            </a:r>
            <a:endParaRPr lang="en-US" sz="2000" baseline="-25000" dirty="0"/>
          </a:p>
          <a:p>
            <a:pPr>
              <a:buFont typeface="Times" charset="0"/>
              <a:buNone/>
              <a:tabLst>
                <a:tab pos="454025" algn="l"/>
                <a:tab pos="920750" algn="l"/>
                <a:tab pos="1373188" algn="l"/>
                <a:tab pos="1882775" algn="l"/>
                <a:tab pos="2454275" algn="l"/>
              </a:tabLst>
              <a:defRPr/>
            </a:pPr>
            <a:endParaRPr lang="en-US" sz="2000" dirty="0"/>
          </a:p>
          <a:p>
            <a:pPr marL="688975" indent="-688975">
              <a:buFont typeface="Times" charset="0"/>
              <a:buNone/>
              <a:tabLst>
                <a:tab pos="454025" algn="l"/>
                <a:tab pos="920750" algn="l"/>
                <a:tab pos="1373188" algn="l"/>
                <a:tab pos="1882775" algn="l"/>
                <a:tab pos="2454275" algn="l"/>
              </a:tabLst>
              <a:defRPr/>
            </a:pPr>
            <a:r>
              <a:rPr lang="en-US" sz="2000" dirty="0"/>
              <a:t>R</a:t>
            </a:r>
            <a:r>
              <a:rPr lang="en-US" sz="2000" baseline="-25000" dirty="0"/>
              <a:t>0</a:t>
            </a:r>
            <a:r>
              <a:rPr lang="en-US" sz="2000" dirty="0"/>
              <a:t> 	= the </a:t>
            </a:r>
            <a:r>
              <a:rPr lang="en-US" sz="2000" u="sng" dirty="0"/>
              <a:t>net reproductive rate </a:t>
            </a:r>
            <a:r>
              <a:rPr lang="en-US" sz="2000" dirty="0"/>
              <a:t>(it is the same multiplicative growth rate we have already discussed.)</a:t>
            </a:r>
          </a:p>
          <a:p>
            <a:pPr>
              <a:buFont typeface="Times" charset="0"/>
              <a:buNone/>
              <a:tabLst>
                <a:tab pos="454025" algn="l"/>
                <a:tab pos="920750" algn="l"/>
                <a:tab pos="1373188" algn="l"/>
                <a:tab pos="1882775" algn="l"/>
                <a:tab pos="2454275" algn="l"/>
              </a:tabLst>
              <a:defRPr/>
            </a:pPr>
            <a:endParaRPr lang="en-US" sz="2000" dirty="0"/>
          </a:p>
          <a:p>
            <a:pPr>
              <a:buFont typeface="Times" charset="0"/>
              <a:buNone/>
              <a:tabLst>
                <a:tab pos="454025" algn="l"/>
                <a:tab pos="920750" algn="l"/>
                <a:tab pos="1373188" algn="l"/>
                <a:tab pos="1882775" algn="l"/>
                <a:tab pos="2454275" algn="l"/>
              </a:tabLst>
              <a:defRPr/>
            </a:pPr>
            <a:r>
              <a:rPr lang="en-US" sz="2000" dirty="0"/>
              <a:t>     	= mean number of female offspring produced per female per generation</a:t>
            </a:r>
          </a:p>
          <a:p>
            <a:pPr>
              <a:buFont typeface="Times" charset="0"/>
              <a:buNone/>
              <a:tabLst>
                <a:tab pos="454025" algn="l"/>
                <a:tab pos="920750" algn="l"/>
                <a:tab pos="1373188" algn="l"/>
                <a:tab pos="1882775" algn="l"/>
                <a:tab pos="2454275" algn="l"/>
              </a:tabLst>
              <a:defRPr/>
            </a:pPr>
            <a:endParaRPr lang="en-US" sz="2000" dirty="0"/>
          </a:p>
          <a:p>
            <a:pPr>
              <a:buFont typeface="Times" charset="0"/>
              <a:buNone/>
              <a:tabLst>
                <a:tab pos="454025" algn="l"/>
                <a:tab pos="920750" algn="l"/>
                <a:tab pos="1373188" algn="l"/>
                <a:tab pos="1882775" algn="l"/>
                <a:tab pos="2454275" algn="l"/>
              </a:tabLst>
              <a:defRPr/>
            </a:pPr>
            <a:r>
              <a:rPr lang="en-US" sz="2000" dirty="0"/>
              <a:t>	= </a:t>
            </a:r>
            <a:r>
              <a:rPr lang="en-US" sz="3600" dirty="0">
                <a:latin typeface="Symbol" charset="0"/>
                <a:cs typeface="Symbol" charset="0"/>
              </a:rPr>
              <a:t>S </a:t>
            </a:r>
            <a:r>
              <a:rPr lang="en-US" sz="2800" dirty="0" err="1" smtClean="0">
                <a:cs typeface="Symbol" charset="0"/>
              </a:rPr>
              <a:t>l</a:t>
            </a:r>
            <a:r>
              <a:rPr lang="en-US" sz="2800" baseline="-25000" dirty="0" err="1" smtClean="0">
                <a:cs typeface="Symbol" charset="0"/>
              </a:rPr>
              <a:t>x</a:t>
            </a:r>
            <a:r>
              <a:rPr lang="en-US" sz="2800" dirty="0" err="1">
                <a:cs typeface="Symbol" charset="0"/>
              </a:rPr>
              <a:t>m</a:t>
            </a:r>
            <a:r>
              <a:rPr lang="en-US" sz="2800" baseline="-25000" dirty="0" err="1" smtClean="0">
                <a:cs typeface="Symbol" charset="0"/>
              </a:rPr>
              <a:t>x</a:t>
            </a:r>
            <a:endParaRPr lang="en-US" sz="2000" baseline="-25000" dirty="0">
              <a:cs typeface="Symbol" charset="0"/>
            </a:endParaRPr>
          </a:p>
          <a:p>
            <a:pPr>
              <a:buFont typeface="Times" charset="0"/>
              <a:buNone/>
              <a:tabLst>
                <a:tab pos="454025" algn="l"/>
                <a:tab pos="920750" algn="l"/>
                <a:tab pos="1373188" algn="l"/>
                <a:tab pos="1882775" algn="l"/>
                <a:tab pos="2454275" algn="l"/>
              </a:tabLst>
              <a:defRPr/>
            </a:pPr>
            <a:endParaRPr lang="en-US" sz="2000" dirty="0">
              <a:cs typeface="Symbol" charset="0"/>
            </a:endParaRPr>
          </a:p>
          <a:p>
            <a:pPr>
              <a:buFont typeface="Times" charset="0"/>
              <a:buNone/>
              <a:tabLst>
                <a:tab pos="454025" algn="l"/>
                <a:tab pos="920750" algn="l"/>
                <a:tab pos="1373188" algn="l"/>
                <a:tab pos="1882775" algn="l"/>
                <a:tab pos="2454275" algn="l"/>
              </a:tabLst>
              <a:defRPr/>
            </a:pPr>
            <a:r>
              <a:rPr lang="en-US" sz="2000" dirty="0">
                <a:cs typeface="Symbol" charset="0"/>
              </a:rPr>
              <a:t>As before, it is multiplicative – if it is 1, the population size is stable.</a:t>
            </a:r>
          </a:p>
          <a:p>
            <a:pPr>
              <a:buFont typeface="Times" charset="0"/>
              <a:buNone/>
              <a:tabLst>
                <a:tab pos="454025" algn="l"/>
                <a:tab pos="920750" algn="l"/>
                <a:tab pos="1373188" algn="l"/>
                <a:tab pos="1882775" algn="l"/>
                <a:tab pos="2454275" algn="l"/>
              </a:tabLst>
              <a:defRPr/>
            </a:pPr>
            <a:endParaRPr lang="en-US" sz="2000" dirty="0">
              <a:cs typeface="Symbol" charset="0"/>
            </a:endParaRPr>
          </a:p>
          <a:p>
            <a:pPr>
              <a:buFont typeface="Times" charset="0"/>
              <a:buNone/>
              <a:tabLst>
                <a:tab pos="454025" algn="l"/>
                <a:tab pos="920750" algn="l"/>
                <a:tab pos="1373188" algn="l"/>
                <a:tab pos="1882775" algn="l"/>
                <a:tab pos="2454275" algn="l"/>
              </a:tabLst>
              <a:defRPr/>
            </a:pPr>
            <a:r>
              <a:rPr lang="en-US" sz="2000" dirty="0">
                <a:cs typeface="Symbol" charset="0"/>
              </a:rPr>
              <a:t>G 	= </a:t>
            </a:r>
            <a:r>
              <a:rPr lang="en-US" sz="2000" u="sng" dirty="0">
                <a:cs typeface="Symbol" charset="0"/>
              </a:rPr>
              <a:t>generation time</a:t>
            </a:r>
          </a:p>
          <a:p>
            <a:pPr>
              <a:buFont typeface="Times" charset="0"/>
              <a:buNone/>
              <a:tabLst>
                <a:tab pos="454025" algn="l"/>
                <a:tab pos="920750" algn="l"/>
                <a:tab pos="1373188" algn="l"/>
                <a:tab pos="1882775" algn="l"/>
                <a:tab pos="2454275" algn="l"/>
              </a:tabLst>
              <a:defRPr/>
            </a:pPr>
            <a:endParaRPr lang="en-US" sz="2000" dirty="0">
              <a:cs typeface="Symbol" charset="0"/>
            </a:endParaRPr>
          </a:p>
          <a:p>
            <a:pPr>
              <a:buFont typeface="Times" charset="0"/>
              <a:buNone/>
              <a:tabLst>
                <a:tab pos="454025" algn="l"/>
                <a:tab pos="920750" algn="l"/>
                <a:tab pos="1373188" algn="l"/>
                <a:tab pos="1882775" algn="l"/>
                <a:tab pos="2454275" algn="l"/>
              </a:tabLst>
              <a:defRPr/>
            </a:pPr>
            <a:r>
              <a:rPr lang="en-US" sz="2000" dirty="0">
                <a:cs typeface="Symbol" charset="0"/>
              </a:rPr>
              <a:t>	= mean age of mothers at the time of their mean daughter</a:t>
            </a:r>
            <a:r>
              <a:rPr lang="ja-JP" altLang="en-US" sz="2000" dirty="0">
                <a:cs typeface="Symbol" charset="0"/>
              </a:rPr>
              <a:t>’</a:t>
            </a:r>
            <a:r>
              <a:rPr lang="en-US" altLang="ja-JP" sz="2000" dirty="0">
                <a:cs typeface="Symbol" charset="0"/>
              </a:rPr>
              <a:t>s birth  </a:t>
            </a:r>
          </a:p>
          <a:p>
            <a:pPr>
              <a:buFont typeface="Times" charset="0"/>
              <a:buNone/>
              <a:tabLst>
                <a:tab pos="454025" algn="l"/>
                <a:tab pos="920750" algn="l"/>
                <a:tab pos="1373188" algn="l"/>
                <a:tab pos="1882775" algn="l"/>
                <a:tab pos="2454275" algn="l"/>
              </a:tabLst>
              <a:defRPr/>
            </a:pPr>
            <a:endParaRPr lang="en-US" sz="2000" dirty="0">
              <a:cs typeface="Symbol" charset="0"/>
            </a:endParaRPr>
          </a:p>
          <a:p>
            <a:pPr>
              <a:buFont typeface="Times" charset="0"/>
              <a:buNone/>
              <a:tabLst>
                <a:tab pos="454025" algn="l"/>
                <a:tab pos="920750" algn="l"/>
                <a:tab pos="1373188" algn="l"/>
                <a:tab pos="1882775" algn="l"/>
                <a:tab pos="2454275" algn="l"/>
              </a:tabLst>
              <a:defRPr/>
            </a:pPr>
            <a:r>
              <a:rPr lang="en-US" sz="2000" dirty="0">
                <a:cs typeface="Symbol" charset="0"/>
              </a:rPr>
              <a:t>	= </a:t>
            </a:r>
            <a:r>
              <a:rPr lang="en-US" sz="3600" dirty="0">
                <a:latin typeface="Symbol" charset="0"/>
                <a:cs typeface="Symbol" charset="0"/>
              </a:rPr>
              <a:t>S</a:t>
            </a:r>
            <a:r>
              <a:rPr lang="en-US" sz="2800" dirty="0">
                <a:cs typeface="Symbol" charset="0"/>
              </a:rPr>
              <a:t> </a:t>
            </a:r>
            <a:r>
              <a:rPr lang="en-US" sz="2800" dirty="0" err="1" smtClean="0">
                <a:cs typeface="Symbol" charset="0"/>
              </a:rPr>
              <a:t>xl</a:t>
            </a:r>
            <a:r>
              <a:rPr lang="en-US" sz="2800" baseline="-25000" dirty="0" err="1" smtClean="0">
                <a:cs typeface="Symbol" charset="0"/>
              </a:rPr>
              <a:t>x</a:t>
            </a:r>
            <a:r>
              <a:rPr lang="en-US" sz="2800" dirty="0" err="1">
                <a:cs typeface="Symbol" charset="0"/>
              </a:rPr>
              <a:t>m</a:t>
            </a:r>
            <a:r>
              <a:rPr lang="en-US" sz="2800" baseline="-25000" dirty="0" err="1" smtClean="0">
                <a:cs typeface="Symbol" charset="0"/>
              </a:rPr>
              <a:t>x</a:t>
            </a:r>
            <a:r>
              <a:rPr lang="en-US" sz="2800" dirty="0" smtClean="0">
                <a:cs typeface="Symbol" charset="0"/>
              </a:rPr>
              <a:t> </a:t>
            </a:r>
            <a:r>
              <a:rPr lang="en-US" sz="2800" dirty="0">
                <a:cs typeface="Symbol" charset="0"/>
              </a:rPr>
              <a:t>/ R</a:t>
            </a:r>
            <a:r>
              <a:rPr lang="en-US" sz="2800" baseline="-25000" dirty="0">
                <a:cs typeface="Symbol" charset="0"/>
              </a:rPr>
              <a:t>0</a:t>
            </a:r>
            <a:endParaRPr lang="en-US" sz="2000" baseline="-25000" dirty="0">
              <a:cs typeface="Symbol" charset="0"/>
            </a:endParaRPr>
          </a:p>
        </p:txBody>
      </p:sp>
      <p:pic>
        <p:nvPicPr>
          <p:cNvPr id="86018"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bwMode="auto">
          <a:xfrm>
            <a:off x="0" y="4570413"/>
            <a:ext cx="9144000" cy="1587"/>
          </a:xfrm>
          <a:prstGeom prst="line">
            <a:avLst/>
          </a:prstGeom>
          <a:solidFill>
            <a:schemeClr val="accent1"/>
          </a:solidFill>
          <a:ln w="38100" cap="flat" cmpd="sng" algn="ctr">
            <a:solidFill>
              <a:schemeClr val="accent1">
                <a:lumMod val="50000"/>
              </a:schemeClr>
            </a:solidFill>
            <a:prstDash val="solid"/>
            <a:round/>
            <a:headEnd type="none" w="med" len="med"/>
            <a:tailEnd type="none" w="med" len="med"/>
          </a:ln>
          <a:effectLst/>
        </p:spPr>
      </p:cxn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486028332"/>
              </p:ext>
            </p:extLst>
          </p:nvPr>
        </p:nvGraphicFramePr>
        <p:xfrm>
          <a:off x="990600" y="2819400"/>
          <a:ext cx="6858001" cy="3068638"/>
        </p:xfrm>
        <a:graphic>
          <a:graphicData uri="http://schemas.openxmlformats.org/drawingml/2006/table">
            <a:tbl>
              <a:tblPr/>
              <a:tblGrid>
                <a:gridCol w="1357313"/>
                <a:gridCol w="928688"/>
                <a:gridCol w="1143000"/>
                <a:gridCol w="1143000"/>
                <a:gridCol w="1143000"/>
                <a:gridCol w="1143000"/>
              </a:tblGrid>
              <a:tr h="64006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Times" charset="0"/>
                          <a:ea typeface="ＭＳ Ｐゴシック" charset="0"/>
                          <a:cs typeface="ＭＳ Ｐゴシック" charset="0"/>
                        </a:rPr>
                        <a:t>Time (weeks)</a:t>
                      </a:r>
                    </a:p>
                  </a:txBody>
                  <a:tcPr marT="45714" marB="45714"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x</a:t>
                      </a:r>
                    </a:p>
                  </a:txBody>
                  <a:tcPr marT="45714" marB="45714"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l</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p>
                  </a:txBody>
                  <a:tcPr marT="45714" marB="45714"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charset="0"/>
                          <a:ea typeface="ＭＳ Ｐゴシック" charset="0"/>
                          <a:cs typeface="ＭＳ Ｐゴシック" charset="0"/>
                        </a:rPr>
                        <a:t>m</a:t>
                      </a:r>
                      <a:r>
                        <a:rPr kumimoji="0" lang="en-US" sz="1800" b="1" i="0" u="none" strike="noStrike" cap="none" normalizeH="0" baseline="-25000" dirty="0" smtClean="0">
                          <a:ln>
                            <a:noFill/>
                          </a:ln>
                          <a:solidFill>
                            <a:srgbClr val="FFFFFF"/>
                          </a:solidFill>
                          <a:effectLst/>
                          <a:latin typeface="Times" charset="0"/>
                          <a:ea typeface="ＭＳ Ｐゴシック" charset="0"/>
                          <a:cs typeface="ＭＳ Ｐゴシック" charset="0"/>
                        </a:rPr>
                        <a:t>x</a:t>
                      </a:r>
                      <a:endParaRPr kumimoji="0" lang="en-US" sz="1800" b="1" i="0" u="none" strike="noStrike" cap="none" normalizeH="0" baseline="-25000" dirty="0">
                        <a:ln>
                          <a:noFill/>
                        </a:ln>
                        <a:solidFill>
                          <a:srgbClr val="FFFFFF"/>
                        </a:solidFill>
                        <a:effectLst/>
                        <a:latin typeface="Times" charset="0"/>
                        <a:ea typeface="ＭＳ Ｐゴシック" charset="0"/>
                        <a:cs typeface="ＭＳ Ｐゴシック" charset="0"/>
                      </a:endParaRPr>
                    </a:p>
                  </a:txBody>
                  <a:tcPr marT="45714" marB="45714"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Times" charset="0"/>
                          <a:ea typeface="ＭＳ Ｐゴシック" charset="0"/>
                          <a:cs typeface="ＭＳ Ｐゴシック" charset="0"/>
                        </a:rPr>
                        <a:t>l</a:t>
                      </a:r>
                      <a:r>
                        <a:rPr kumimoji="0" lang="en-US" sz="1800" b="1" i="0" u="none" strike="noStrike" cap="none" normalizeH="0" baseline="-25000" dirty="0" err="1" smtClean="0">
                          <a:ln>
                            <a:noFill/>
                          </a:ln>
                          <a:solidFill>
                            <a:srgbClr val="FFFFFF"/>
                          </a:solidFill>
                          <a:effectLst/>
                          <a:latin typeface="Times" charset="0"/>
                          <a:ea typeface="ＭＳ Ｐゴシック" charset="0"/>
                          <a:cs typeface="ＭＳ Ｐゴシック" charset="0"/>
                        </a:rPr>
                        <a:t>x</a:t>
                      </a:r>
                      <a:r>
                        <a:rPr kumimoji="0" lang="en-US" sz="1800" b="1" i="0" u="none" strike="noStrike" cap="none" normalizeH="0" baseline="0" dirty="0" err="1" smtClean="0">
                          <a:ln>
                            <a:noFill/>
                          </a:ln>
                          <a:solidFill>
                            <a:srgbClr val="FFFFFF"/>
                          </a:solidFill>
                          <a:effectLst/>
                          <a:latin typeface="Times" charset="0"/>
                          <a:ea typeface="ＭＳ Ｐゴシック" charset="0"/>
                          <a:cs typeface="ＭＳ Ｐゴシック" charset="0"/>
                        </a:rPr>
                        <a:t>m</a:t>
                      </a:r>
                      <a:r>
                        <a:rPr kumimoji="0" lang="en-US" sz="1800" b="1" i="0" u="none" strike="noStrike" cap="none" normalizeH="0" baseline="-25000" dirty="0" err="1" smtClean="0">
                          <a:ln>
                            <a:noFill/>
                          </a:ln>
                          <a:solidFill>
                            <a:srgbClr val="FFFFFF"/>
                          </a:solidFill>
                          <a:effectLst/>
                          <a:latin typeface="Times" charset="0"/>
                          <a:ea typeface="ＭＳ Ｐゴシック" charset="0"/>
                          <a:cs typeface="ＭＳ Ｐゴシック" charset="0"/>
                        </a:rPr>
                        <a:t>x</a:t>
                      </a:r>
                      <a:endParaRPr kumimoji="0" lang="en-US" sz="1800" b="1" i="0" u="none" strike="noStrike" cap="none" normalizeH="0" baseline="0" dirty="0">
                        <a:ln>
                          <a:noFill/>
                        </a:ln>
                        <a:solidFill>
                          <a:srgbClr val="FFFFFF"/>
                        </a:solidFill>
                        <a:effectLst/>
                        <a:latin typeface="Times" charset="0"/>
                        <a:ea typeface="ＭＳ Ｐゴシック" charset="0"/>
                        <a:cs typeface="ＭＳ Ｐゴシック" charset="0"/>
                      </a:endParaRPr>
                    </a:p>
                  </a:txBody>
                  <a:tcPr marT="45714" marB="45714"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Times" charset="0"/>
                          <a:ea typeface="ＭＳ Ｐゴシック" charset="0"/>
                          <a:cs typeface="ＭＳ Ｐゴシック" charset="0"/>
                        </a:rPr>
                        <a:t>xl</a:t>
                      </a:r>
                      <a:r>
                        <a:rPr kumimoji="0" lang="en-US" sz="1800" b="1" i="0" u="none" strike="noStrike" cap="none" normalizeH="0" baseline="-25000" dirty="0" err="1" smtClean="0">
                          <a:ln>
                            <a:noFill/>
                          </a:ln>
                          <a:solidFill>
                            <a:srgbClr val="FFFFFF"/>
                          </a:solidFill>
                          <a:effectLst/>
                          <a:latin typeface="Times" charset="0"/>
                          <a:ea typeface="ＭＳ Ｐゴシック" charset="0"/>
                          <a:cs typeface="ＭＳ Ｐゴシック" charset="0"/>
                        </a:rPr>
                        <a:t>x</a:t>
                      </a:r>
                      <a:r>
                        <a:rPr kumimoji="0" lang="en-US" sz="1800" b="1" i="0" u="none" strike="noStrike" cap="none" normalizeH="0" baseline="0" dirty="0" err="1" smtClean="0">
                          <a:ln>
                            <a:noFill/>
                          </a:ln>
                          <a:solidFill>
                            <a:srgbClr val="FFFFFF"/>
                          </a:solidFill>
                          <a:effectLst/>
                          <a:latin typeface="Times" charset="0"/>
                          <a:ea typeface="ＭＳ Ｐゴシック" charset="0"/>
                          <a:cs typeface="ＭＳ Ｐゴシック" charset="0"/>
                        </a:rPr>
                        <a:t>m</a:t>
                      </a:r>
                      <a:r>
                        <a:rPr kumimoji="0" lang="en-US" sz="1800" b="1" i="0" u="none" strike="noStrike" cap="none" normalizeH="0" baseline="-25000" dirty="0" err="1" smtClean="0">
                          <a:ln>
                            <a:noFill/>
                          </a:ln>
                          <a:solidFill>
                            <a:srgbClr val="FFFFFF"/>
                          </a:solidFill>
                          <a:effectLst/>
                          <a:latin typeface="Times" charset="0"/>
                          <a:ea typeface="ＭＳ Ｐゴシック" charset="0"/>
                          <a:cs typeface="ＭＳ Ｐゴシック" charset="0"/>
                        </a:rPr>
                        <a:t>x</a:t>
                      </a:r>
                      <a:endParaRPr kumimoji="0" lang="en-US" sz="1800" b="1" i="0" u="none" strike="noStrike" cap="none" normalizeH="0" baseline="-25000" dirty="0">
                        <a:ln>
                          <a:noFill/>
                        </a:ln>
                        <a:solidFill>
                          <a:srgbClr val="FFFFFF"/>
                        </a:solidFill>
                        <a:effectLst/>
                        <a:latin typeface="Times" charset="0"/>
                        <a:ea typeface="ＭＳ Ｐゴシック" charset="0"/>
                        <a:cs typeface="ＭＳ Ｐゴシック" charset="0"/>
                      </a:endParaRPr>
                    </a:p>
                  </a:txBody>
                  <a:tcPr marT="45714" marB="45714"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r>
              <a:tr h="48571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1st</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marT="45714" marB="45714"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a:t>
                      </a:r>
                    </a:p>
                  </a:txBody>
                  <a:tcPr marT="45714" marB="45714"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1.0</a:t>
                      </a:r>
                    </a:p>
                  </a:txBody>
                  <a:tcPr marT="45714" marB="45714"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a:t>
                      </a:r>
                    </a:p>
                  </a:txBody>
                  <a:tcPr marT="45714" marB="45714"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a:t>
                      </a:r>
                    </a:p>
                  </a:txBody>
                  <a:tcPr marT="45714" marB="45714"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marT="45714" marB="45714"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48571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2nd</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marT="45714" marB="45714"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1</a:t>
                      </a:r>
                    </a:p>
                  </a:txBody>
                  <a:tcPr marT="45714" marB="45714"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0.2</a:t>
                      </a:r>
                    </a:p>
                  </a:txBody>
                  <a:tcPr marT="45714" marB="45714"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a:t>
                      </a:r>
                    </a:p>
                  </a:txBody>
                  <a:tcPr marT="45714" marB="45714"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a:t>
                      </a:r>
                    </a:p>
                  </a:txBody>
                  <a:tcPr marT="45714" marB="45714"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marT="45714" marB="45714" horzOverflow="overflow">
                    <a:lnL>
                      <a:noFill/>
                    </a:lnL>
                    <a:lnR>
                      <a:noFill/>
                    </a:lnR>
                    <a:lnT>
                      <a:noFill/>
                    </a:lnT>
                    <a:lnB>
                      <a:noFill/>
                    </a:lnB>
                    <a:lnTlToBr>
                      <a:noFill/>
                    </a:lnTlToBr>
                    <a:lnBlToTr>
                      <a:noFill/>
                    </a:lnBlToTr>
                    <a:solidFill>
                      <a:schemeClr val="bg1"/>
                    </a:solidFill>
                  </a:tcPr>
                </a:tc>
              </a:tr>
              <a:tr h="48571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3rd</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marT="45714" marB="45714"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2</a:t>
                      </a:r>
                    </a:p>
                  </a:txBody>
                  <a:tcPr marT="45714" marB="45714"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0.04</a:t>
                      </a:r>
                    </a:p>
                  </a:txBody>
                  <a:tcPr marT="45714" marB="45714"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2.5</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marT="45714" marB="45714"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0.1</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marT="45714" marB="45714"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0.2</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marT="45714" marB="45714" horzOverflow="overflow">
                    <a:lnL>
                      <a:noFill/>
                    </a:lnL>
                    <a:lnR>
                      <a:noFill/>
                    </a:lnR>
                    <a:lnT>
                      <a:noFill/>
                    </a:lnT>
                    <a:lnB>
                      <a:noFill/>
                    </a:lnB>
                    <a:lnTlToBr>
                      <a:noFill/>
                    </a:lnTlToBr>
                    <a:lnBlToTr>
                      <a:noFill/>
                    </a:lnBlToTr>
                    <a:solidFill>
                      <a:srgbClr val="E7E7E7"/>
                    </a:solidFill>
                  </a:tcPr>
                </a:tc>
              </a:tr>
              <a:tr h="48571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4th</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marT="45714" marB="45714"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3</a:t>
                      </a:r>
                    </a:p>
                  </a:txBody>
                  <a:tcPr marT="45714" marB="45714"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0.008</a:t>
                      </a:r>
                    </a:p>
                  </a:txBody>
                  <a:tcPr marT="45714" marB="45714"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100</a:t>
                      </a:r>
                    </a:p>
                  </a:txBody>
                  <a:tcPr marT="45714" marB="45714"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0.8</a:t>
                      </a:r>
                    </a:p>
                  </a:txBody>
                  <a:tcPr marT="45714" marB="45714"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2.4</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marT="45714" marB="45714" horzOverflow="overflow">
                    <a:lnL>
                      <a:noFill/>
                    </a:lnL>
                    <a:lnR>
                      <a:noFill/>
                    </a:lnR>
                    <a:lnT>
                      <a:noFill/>
                    </a:lnT>
                    <a:lnB>
                      <a:noFill/>
                    </a:lnB>
                    <a:lnTlToBr>
                      <a:noFill/>
                    </a:lnTlToBr>
                    <a:lnBlToTr>
                      <a:noFill/>
                    </a:lnBlToTr>
                    <a:solidFill>
                      <a:schemeClr val="bg1"/>
                    </a:solidFill>
                  </a:tcPr>
                </a:tc>
              </a:tr>
              <a:tr h="48571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5th</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marT="45714" marB="45714"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4</a:t>
                      </a:r>
                    </a:p>
                  </a:txBody>
                  <a:tcPr marT="45714" marB="45714"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a:t>
                      </a:r>
                    </a:p>
                  </a:txBody>
                  <a:tcPr marT="45714" marB="45714"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a:t>
                      </a:r>
                    </a:p>
                  </a:txBody>
                  <a:tcPr marT="45714" marB="45714"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marT="45714" marB="45714"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marT="45714" marB="45714"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88106" name="TextBox 4"/>
          <p:cNvSpPr txBox="1">
            <a:spLocks noChangeArrowheads="1"/>
          </p:cNvSpPr>
          <p:nvPr/>
        </p:nvSpPr>
        <p:spPr bwMode="auto">
          <a:xfrm>
            <a:off x="1447800" y="6019800"/>
            <a:ext cx="11138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cs typeface="Arial" charset="0"/>
              </a:rPr>
              <a:t>R</a:t>
            </a:r>
            <a:r>
              <a:rPr lang="en-US" sz="2000" baseline="-25000" dirty="0">
                <a:cs typeface="Arial" charset="0"/>
              </a:rPr>
              <a:t>0</a:t>
            </a:r>
            <a:r>
              <a:rPr lang="en-US" sz="2000" dirty="0">
                <a:cs typeface="Arial" charset="0"/>
              </a:rPr>
              <a:t> = </a:t>
            </a:r>
            <a:r>
              <a:rPr lang="en-US" sz="2000" dirty="0" smtClean="0">
                <a:cs typeface="Arial" charset="0"/>
              </a:rPr>
              <a:t>0.9</a:t>
            </a:r>
            <a:endParaRPr lang="en-US" sz="2000" dirty="0">
              <a:cs typeface="Arial" charset="0"/>
            </a:endParaRPr>
          </a:p>
        </p:txBody>
      </p:sp>
      <p:sp>
        <p:nvSpPr>
          <p:cNvPr id="88107" name="Rectangle 3"/>
          <p:cNvSpPr>
            <a:spLocks noChangeArrowheads="1"/>
          </p:cNvSpPr>
          <p:nvPr/>
        </p:nvSpPr>
        <p:spPr bwMode="auto">
          <a:xfrm>
            <a:off x="838200" y="914400"/>
            <a:ext cx="7772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a:t>Simple life table example.   Imagine cockroaches in your house that live for 4 weeks, maximum.  Due to various causes, 80% die each week.  A few reproduce in their 3</a:t>
            </a:r>
            <a:r>
              <a:rPr lang="en-US" sz="2000" baseline="30000"/>
              <a:t>rd</a:t>
            </a:r>
            <a:r>
              <a:rPr lang="en-US" sz="2000"/>
              <a:t> week of life averaging 10 babies per pair, but most reproduce in their 4</a:t>
            </a:r>
            <a:r>
              <a:rPr lang="en-US" sz="2000" baseline="30000"/>
              <a:t>th</a:t>
            </a:r>
            <a:r>
              <a:rPr lang="en-US" sz="2000"/>
              <a:t> week, when each pair of cockroaches produces 200 offspring. </a:t>
            </a:r>
          </a:p>
        </p:txBody>
      </p:sp>
      <p:sp>
        <p:nvSpPr>
          <p:cNvPr id="88108" name="TextBox 4"/>
          <p:cNvSpPr txBox="1">
            <a:spLocks noChangeArrowheads="1"/>
          </p:cNvSpPr>
          <p:nvPr/>
        </p:nvSpPr>
        <p:spPr bwMode="auto">
          <a:xfrm>
            <a:off x="2876550" y="6000750"/>
            <a:ext cx="1555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err="1" smtClean="0">
                <a:latin typeface="Symbol" charset="0"/>
                <a:cs typeface="Symbol" charset="0"/>
              </a:rPr>
              <a:t>S</a:t>
            </a:r>
            <a:r>
              <a:rPr lang="en-US" sz="2000" dirty="0" err="1" smtClean="0">
                <a:cs typeface="Arial" charset="0"/>
              </a:rPr>
              <a:t>xl</a:t>
            </a:r>
            <a:r>
              <a:rPr lang="en-US" sz="2000" baseline="-25000" dirty="0" err="1" smtClean="0">
                <a:cs typeface="Arial" charset="0"/>
              </a:rPr>
              <a:t>x</a:t>
            </a:r>
            <a:r>
              <a:rPr lang="en-US" sz="2000" dirty="0" err="1">
                <a:cs typeface="Arial" charset="0"/>
              </a:rPr>
              <a:t>m</a:t>
            </a:r>
            <a:r>
              <a:rPr lang="en-US" sz="2000" baseline="-25000" dirty="0" err="1" smtClean="0">
                <a:cs typeface="Arial" charset="0"/>
              </a:rPr>
              <a:t>x</a:t>
            </a:r>
            <a:r>
              <a:rPr lang="en-US" sz="2000" dirty="0" smtClean="0">
                <a:cs typeface="Arial" charset="0"/>
              </a:rPr>
              <a:t> </a:t>
            </a:r>
            <a:r>
              <a:rPr lang="en-US" sz="2000" dirty="0">
                <a:cs typeface="Arial" charset="0"/>
              </a:rPr>
              <a:t>= </a:t>
            </a:r>
            <a:r>
              <a:rPr lang="en-US" sz="2000" dirty="0" smtClean="0">
                <a:cs typeface="Arial" charset="0"/>
              </a:rPr>
              <a:t>2.6</a:t>
            </a:r>
            <a:endParaRPr lang="en-US" sz="2000" dirty="0">
              <a:cs typeface="Arial" charset="0"/>
            </a:endParaRPr>
          </a:p>
        </p:txBody>
      </p:sp>
      <p:sp>
        <p:nvSpPr>
          <p:cNvPr id="88109" name="TextBox 4"/>
          <p:cNvSpPr txBox="1">
            <a:spLocks noChangeArrowheads="1"/>
          </p:cNvSpPr>
          <p:nvPr/>
        </p:nvSpPr>
        <p:spPr bwMode="auto">
          <a:xfrm>
            <a:off x="4933950" y="6019800"/>
            <a:ext cx="15890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cs typeface="Arial" charset="0"/>
              </a:rPr>
              <a:t>so, G = </a:t>
            </a:r>
            <a:r>
              <a:rPr lang="en-US" sz="2000" dirty="0" smtClean="0">
                <a:cs typeface="Arial" charset="0"/>
              </a:rPr>
              <a:t>2.89</a:t>
            </a:r>
            <a:endParaRPr lang="en-US" sz="2000" dirty="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1283304624"/>
              </p:ext>
            </p:extLst>
          </p:nvPr>
        </p:nvGraphicFramePr>
        <p:xfrm>
          <a:off x="704850" y="1371600"/>
          <a:ext cx="7677153" cy="4386264"/>
        </p:xfrm>
        <a:graphic>
          <a:graphicData uri="http://schemas.openxmlformats.org/drawingml/2006/table">
            <a:tbl>
              <a:tblPr/>
              <a:tblGrid>
                <a:gridCol w="853017"/>
                <a:gridCol w="853017"/>
                <a:gridCol w="853017"/>
                <a:gridCol w="853017"/>
                <a:gridCol w="853017"/>
                <a:gridCol w="853017"/>
                <a:gridCol w="853017"/>
                <a:gridCol w="853017"/>
                <a:gridCol w="853017"/>
              </a:tblGrid>
              <a:tr h="285980">
                <a:tc>
                  <a:txBody>
                    <a:bodyPr/>
                    <a:lstStyle/>
                    <a:p>
                      <a:pPr algn="l" fontAlgn="b"/>
                      <a:endParaRPr lang="en-US" sz="1600" b="1" i="0" u="none" strike="noStrike" dirty="0">
                        <a:solidFill>
                          <a:srgbClr val="000000"/>
                        </a:solidFill>
                        <a:effectLst/>
                        <a:latin typeface="Calibri"/>
                      </a:endParaRPr>
                    </a:p>
                  </a:txBody>
                  <a:tcPr marL="12700" marR="12700" marT="12698"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b"/>
                      <a:r>
                        <a:rPr lang="en-US" sz="1600" b="1" i="0" u="none" strike="noStrike" dirty="0">
                          <a:solidFill>
                            <a:srgbClr val="000000"/>
                          </a:solidFill>
                          <a:effectLst/>
                          <a:latin typeface="Calibri"/>
                        </a:rPr>
                        <a:t>lx (survivorship)</a:t>
                      </a:r>
                    </a:p>
                  </a:txBody>
                  <a:tcPr marL="12700" marR="12700" marT="12698"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600" b="1" i="0" u="none" strike="noStrike" dirty="0">
                          <a:solidFill>
                            <a:srgbClr val="000000"/>
                          </a:solidFill>
                          <a:effectLst/>
                          <a:latin typeface="Calibri"/>
                        </a:rPr>
                        <a:t>m</a:t>
                      </a:r>
                      <a:r>
                        <a:rPr lang="en-US" sz="1600" b="1" i="0" u="none" strike="noStrike" dirty="0" smtClean="0">
                          <a:solidFill>
                            <a:srgbClr val="000000"/>
                          </a:solidFill>
                          <a:effectLst/>
                          <a:latin typeface="Calibri"/>
                        </a:rPr>
                        <a:t>x </a:t>
                      </a:r>
                      <a:r>
                        <a:rPr lang="en-US" sz="1600" b="1" i="0" u="none" strike="noStrike" dirty="0">
                          <a:solidFill>
                            <a:srgbClr val="000000"/>
                          </a:solidFill>
                          <a:effectLst/>
                          <a:latin typeface="Calibri"/>
                        </a:rPr>
                        <a:t>(birth rates)</a:t>
                      </a:r>
                    </a:p>
                  </a:txBody>
                  <a:tcPr marL="12700" marR="12700" marT="12698"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85980">
                <a:tc>
                  <a:txBody>
                    <a:bodyPr/>
                    <a:lstStyle/>
                    <a:p>
                      <a:pPr algn="l" fontAlgn="b"/>
                      <a:r>
                        <a:rPr lang="en-US" sz="1600" b="1" i="0" u="none" strike="noStrike">
                          <a:solidFill>
                            <a:srgbClr val="000000"/>
                          </a:solidFill>
                          <a:effectLst/>
                          <a:latin typeface="Calibri"/>
                        </a:rPr>
                        <a:t>age class</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1973</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1989</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1996</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2006</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1973</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1989</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1996</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2006</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980">
                <a:tc>
                  <a:txBody>
                    <a:bodyPr/>
                    <a:lstStyle/>
                    <a:p>
                      <a:pPr algn="l" fontAlgn="b"/>
                      <a:r>
                        <a:rPr lang="en-US" sz="1600" b="0" i="0" u="none" strike="noStrike">
                          <a:solidFill>
                            <a:srgbClr val="000000"/>
                          </a:solidFill>
                          <a:effectLst/>
                          <a:latin typeface="Calibri"/>
                        </a:rPr>
                        <a:t>0-9</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0.982</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0.99</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0.993</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0.996</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0.000</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0.000</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0.000</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0.000</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980">
                <a:tc>
                  <a:txBody>
                    <a:bodyPr/>
                    <a:lstStyle/>
                    <a:p>
                      <a:pPr algn="l" fontAlgn="b"/>
                      <a:r>
                        <a:rPr lang="en-US" sz="1600" b="0" i="0" u="none" strike="noStrike">
                          <a:solidFill>
                            <a:srgbClr val="000000"/>
                          </a:solidFill>
                          <a:effectLst/>
                          <a:latin typeface="Calibri"/>
                        </a:rPr>
                        <a:t>10-14</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0.988</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0.992</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0.993</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0.003</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0.002</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0.003</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0.002</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980">
                <a:tc>
                  <a:txBody>
                    <a:bodyPr/>
                    <a:lstStyle/>
                    <a:p>
                      <a:pPr algn="l" fontAlgn="b"/>
                      <a:r>
                        <a:rPr lang="en-US" sz="1600" b="0" i="0" u="none" strike="noStrike">
                          <a:solidFill>
                            <a:srgbClr val="000000"/>
                          </a:solidFill>
                          <a:effectLst/>
                          <a:latin typeface="Calibri"/>
                        </a:rPr>
                        <a:t>15-19</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0.977</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0.986</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0.991</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0.992</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0.140</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0.123</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0.137</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0.109</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980">
                <a:tc>
                  <a:txBody>
                    <a:bodyPr/>
                    <a:lstStyle/>
                    <a:p>
                      <a:pPr algn="l" fontAlgn="b"/>
                      <a:r>
                        <a:rPr lang="en-US" sz="1600" b="0" i="0" u="none" strike="noStrike">
                          <a:solidFill>
                            <a:srgbClr val="000000"/>
                          </a:solidFill>
                          <a:effectLst/>
                          <a:latin typeface="Calibri"/>
                        </a:rPr>
                        <a:t>20-24</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0.974</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0.983</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0.988</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0.990</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0.286</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0.264</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0.280</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0.260</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980">
                <a:tc>
                  <a:txBody>
                    <a:bodyPr/>
                    <a:lstStyle/>
                    <a:p>
                      <a:pPr algn="l" fontAlgn="b"/>
                      <a:r>
                        <a:rPr lang="en-US" sz="1600" b="0" i="0" u="none" strike="noStrike">
                          <a:solidFill>
                            <a:srgbClr val="000000"/>
                          </a:solidFill>
                          <a:effectLst/>
                          <a:latin typeface="Calibri"/>
                        </a:rPr>
                        <a:t>25-29</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0.986</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0.987</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0.269</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0.277</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0.285</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0.286</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980">
                <a:tc>
                  <a:txBody>
                    <a:bodyPr/>
                    <a:lstStyle/>
                    <a:p>
                      <a:pPr algn="l" fontAlgn="b"/>
                      <a:r>
                        <a:rPr lang="en-US" sz="1600" b="0" i="0" u="none" strike="noStrike">
                          <a:solidFill>
                            <a:srgbClr val="000000"/>
                          </a:solidFill>
                          <a:effectLst/>
                          <a:latin typeface="Calibri"/>
                        </a:rPr>
                        <a:t>30-34</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0.966</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0.977</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0.983</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0.985</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0.133</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0.181</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0.211</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0.234</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980">
                <a:tc>
                  <a:txBody>
                    <a:bodyPr/>
                    <a:lstStyle/>
                    <a:p>
                      <a:pPr algn="l" fontAlgn="b"/>
                      <a:r>
                        <a:rPr lang="en-US" sz="1600" b="0" i="0" u="none" strike="noStrike">
                          <a:solidFill>
                            <a:srgbClr val="000000"/>
                          </a:solidFill>
                          <a:effectLst/>
                          <a:latin typeface="Calibri"/>
                        </a:rPr>
                        <a:t>35-39</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0.959</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0.971</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0.979</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0.981</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0.052</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0.065</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0.089</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0.107</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980">
                <a:tc>
                  <a:txBody>
                    <a:bodyPr/>
                    <a:lstStyle/>
                    <a:p>
                      <a:pPr algn="l" fontAlgn="b"/>
                      <a:r>
                        <a:rPr lang="en-US" sz="1600" b="0" i="0" u="none" strike="noStrike">
                          <a:solidFill>
                            <a:srgbClr val="000000"/>
                          </a:solidFill>
                          <a:effectLst/>
                          <a:latin typeface="Calibri"/>
                        </a:rPr>
                        <a:t>40-44</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0.949</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0.964</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0.973</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0.976</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0.013</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0.013</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0.017</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0.021</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980">
                <a:tc>
                  <a:txBody>
                    <a:bodyPr/>
                    <a:lstStyle/>
                    <a:p>
                      <a:pPr algn="l" fontAlgn="b"/>
                      <a:r>
                        <a:rPr lang="en-US" sz="1600" b="0" i="0" u="none" strike="noStrike">
                          <a:solidFill>
                            <a:srgbClr val="000000"/>
                          </a:solidFill>
                          <a:effectLst/>
                          <a:latin typeface="Calibri"/>
                        </a:rPr>
                        <a:t>45-49</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0.934</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0.953</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0.964</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0.968</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0.001</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0.005</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0.001</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0.001</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980">
                <a:tc>
                  <a:txBody>
                    <a:bodyPr/>
                    <a:lstStyle/>
                    <a:p>
                      <a:pPr algn="l" fontAlgn="b"/>
                      <a:r>
                        <a:rPr lang="en-US" sz="1600" b="0" i="0" u="none" strike="noStrike">
                          <a:solidFill>
                            <a:srgbClr val="000000"/>
                          </a:solidFill>
                          <a:effectLst/>
                          <a:latin typeface="Calibri"/>
                        </a:rPr>
                        <a:t>50+</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0.000</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0.000</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0.000</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0.000</a:t>
                      </a:r>
                    </a:p>
                  </a:txBody>
                  <a:tcPr marL="12700" marR="12700"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980">
                <a:tc>
                  <a:txBody>
                    <a:bodyPr/>
                    <a:lstStyle/>
                    <a:p>
                      <a:pPr algn="l" fontAlgn="b"/>
                      <a:endParaRPr lang="en-US" sz="1600" b="0" i="0" u="none" strike="noStrike">
                        <a:solidFill>
                          <a:srgbClr val="000000"/>
                        </a:solidFill>
                        <a:effectLst/>
                        <a:latin typeface="Calibri"/>
                      </a:endParaRPr>
                    </a:p>
                  </a:txBody>
                  <a:tcPr marL="12700" marR="12700" marT="126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6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12700" marR="12700" marT="126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12700" marR="12700" marT="126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12700" marR="12700" marT="126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12700" marR="12700" marT="126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12700" marR="12700" marT="126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69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12700" marR="12700" marT="12698" marB="0" anchor="b">
                    <a:lnL>
                      <a:noFill/>
                    </a:lnL>
                    <a:lnR>
                      <a:noFill/>
                    </a:lnR>
                    <a:lnT w="6350" cap="flat" cmpd="sng" algn="ctr">
                      <a:solidFill>
                        <a:srgbClr val="000000"/>
                      </a:solidFill>
                      <a:prstDash val="solid"/>
                      <a:round/>
                      <a:headEnd type="none" w="med" len="med"/>
                      <a:tailEnd type="none" w="med" len="med"/>
                    </a:lnT>
                    <a:lnB>
                      <a:noFill/>
                    </a:lnB>
                  </a:tcPr>
                </a:tc>
              </a:tr>
              <a:tr h="334262">
                <a:tc>
                  <a:txBody>
                    <a:bodyPr/>
                    <a:lstStyle/>
                    <a:p>
                      <a:pPr algn="l" fontAlgn="b"/>
                      <a:endParaRPr lang="en-US" sz="1600" b="0" i="0" u="none" strike="noStrike" dirty="0">
                        <a:solidFill>
                          <a:srgbClr val="000000"/>
                        </a:solidFill>
                        <a:effectLst/>
                        <a:latin typeface="Calibri"/>
                      </a:endParaRPr>
                    </a:p>
                  </a:txBody>
                  <a:tcPr marL="12700" marR="12700" marT="12698"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698"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698"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698" marB="0" anchor="b">
                    <a:lnL>
                      <a:noFill/>
                    </a:lnL>
                    <a:lnR>
                      <a:noFill/>
                    </a:lnR>
                    <a:lnT>
                      <a:noFill/>
                    </a:lnT>
                    <a:lnB>
                      <a:noFill/>
                    </a:lnB>
                  </a:tcPr>
                </a:tc>
                <a:tc>
                  <a:txBody>
                    <a:bodyPr/>
                    <a:lstStyle/>
                    <a:p>
                      <a:pPr algn="l" fontAlgn="b"/>
                      <a:r>
                        <a:rPr lang="en-US" sz="1800" b="0" i="0" u="none" strike="noStrike" dirty="0" smtClean="0">
                          <a:solidFill>
                            <a:srgbClr val="FF0000"/>
                          </a:solidFill>
                          <a:effectLst/>
                          <a:latin typeface="Calibri"/>
                        </a:rPr>
                        <a:t>R0 =</a:t>
                      </a:r>
                      <a:endParaRPr lang="en-US" sz="1800" b="0" i="0" u="none" strike="noStrike" dirty="0">
                        <a:solidFill>
                          <a:srgbClr val="FF0000"/>
                        </a:solidFill>
                        <a:effectLst/>
                        <a:latin typeface="Calibri"/>
                      </a:endParaRPr>
                    </a:p>
                  </a:txBody>
                  <a:tcPr marL="12700" marR="12700" marT="12698" marB="0" anchor="b">
                    <a:lnL>
                      <a:noFill/>
                    </a:lnL>
                    <a:lnR>
                      <a:noFill/>
                    </a:lnR>
                    <a:lnT>
                      <a:noFill/>
                    </a:lnT>
                    <a:lnB>
                      <a:noFill/>
                    </a:lnB>
                  </a:tcPr>
                </a:tc>
                <a:tc>
                  <a:txBody>
                    <a:bodyPr/>
                    <a:lstStyle/>
                    <a:p>
                      <a:pPr algn="ctr" fontAlgn="b"/>
                      <a:r>
                        <a:rPr lang="en-US" sz="1800" b="0" i="0" u="none" strike="noStrike" dirty="0" smtClean="0">
                          <a:solidFill>
                            <a:srgbClr val="FF0000"/>
                          </a:solidFill>
                          <a:effectLst/>
                          <a:latin typeface="Calibri"/>
                        </a:rPr>
                        <a:t>0.871</a:t>
                      </a:r>
                      <a:endParaRPr lang="en-US" sz="1800" b="0" i="0" u="none" strike="noStrike" dirty="0">
                        <a:solidFill>
                          <a:srgbClr val="FF0000"/>
                        </a:solidFill>
                        <a:effectLst/>
                        <a:latin typeface="Calibri"/>
                      </a:endParaRPr>
                    </a:p>
                  </a:txBody>
                  <a:tcPr marL="12700" marR="12700" marT="12698" marB="0" anchor="b">
                    <a:lnL>
                      <a:noFill/>
                    </a:lnL>
                    <a:lnR>
                      <a:noFill/>
                    </a:lnR>
                    <a:lnT>
                      <a:noFill/>
                    </a:lnT>
                    <a:lnB>
                      <a:noFill/>
                    </a:lnB>
                  </a:tcPr>
                </a:tc>
                <a:tc>
                  <a:txBody>
                    <a:bodyPr/>
                    <a:lstStyle/>
                    <a:p>
                      <a:pPr algn="ctr" fontAlgn="b"/>
                      <a:r>
                        <a:rPr lang="en-US" sz="1800" b="0" i="0" u="none" strike="noStrike" dirty="0" smtClean="0">
                          <a:solidFill>
                            <a:srgbClr val="FF0000"/>
                          </a:solidFill>
                          <a:effectLst/>
                          <a:latin typeface="Calibri"/>
                        </a:rPr>
                        <a:t>0.911</a:t>
                      </a:r>
                      <a:endParaRPr lang="en-US" sz="1800" b="0" i="0" u="none" strike="noStrike" dirty="0">
                        <a:solidFill>
                          <a:srgbClr val="FF0000"/>
                        </a:solidFill>
                        <a:effectLst/>
                        <a:latin typeface="Calibri"/>
                      </a:endParaRPr>
                    </a:p>
                  </a:txBody>
                  <a:tcPr marL="12700" marR="12700" marT="12698" marB="0" anchor="b">
                    <a:lnL>
                      <a:noFill/>
                    </a:lnL>
                    <a:lnR>
                      <a:noFill/>
                    </a:lnR>
                    <a:lnT>
                      <a:noFill/>
                    </a:lnT>
                    <a:lnB>
                      <a:noFill/>
                    </a:lnB>
                  </a:tcPr>
                </a:tc>
                <a:tc>
                  <a:txBody>
                    <a:bodyPr/>
                    <a:lstStyle/>
                    <a:p>
                      <a:pPr algn="ctr" fontAlgn="b"/>
                      <a:r>
                        <a:rPr lang="en-US" sz="1800" b="0" i="0" u="none" strike="noStrike" dirty="0" smtClean="0">
                          <a:solidFill>
                            <a:srgbClr val="FF0000"/>
                          </a:solidFill>
                          <a:effectLst/>
                          <a:latin typeface="Calibri"/>
                        </a:rPr>
                        <a:t>1.008</a:t>
                      </a:r>
                      <a:endParaRPr lang="en-US" sz="1800" b="0" i="0" u="none" strike="noStrike" dirty="0">
                        <a:solidFill>
                          <a:srgbClr val="FF0000"/>
                        </a:solidFill>
                        <a:effectLst/>
                        <a:latin typeface="Calibri"/>
                      </a:endParaRPr>
                    </a:p>
                  </a:txBody>
                  <a:tcPr marL="12700" marR="12700" marT="12698" marB="0" anchor="b">
                    <a:lnL>
                      <a:noFill/>
                    </a:lnL>
                    <a:lnR>
                      <a:noFill/>
                    </a:lnR>
                    <a:lnT>
                      <a:noFill/>
                    </a:lnT>
                    <a:lnB>
                      <a:noFill/>
                    </a:lnB>
                  </a:tcPr>
                </a:tc>
                <a:tc>
                  <a:txBody>
                    <a:bodyPr/>
                    <a:lstStyle/>
                    <a:p>
                      <a:pPr algn="ctr" fontAlgn="b"/>
                      <a:r>
                        <a:rPr lang="en-US" sz="1800" b="0" i="0" u="none" strike="noStrike" dirty="0" smtClean="0">
                          <a:solidFill>
                            <a:srgbClr val="FF0000"/>
                          </a:solidFill>
                          <a:effectLst/>
                          <a:latin typeface="Calibri"/>
                        </a:rPr>
                        <a:t>1.007</a:t>
                      </a:r>
                      <a:endParaRPr lang="en-US" sz="1800" b="0" i="0" u="none" strike="noStrike" dirty="0">
                        <a:solidFill>
                          <a:srgbClr val="FF0000"/>
                        </a:solidFill>
                        <a:effectLst/>
                        <a:latin typeface="Calibri"/>
                      </a:endParaRPr>
                    </a:p>
                  </a:txBody>
                  <a:tcPr marL="12700" marR="12700" marT="12698" marB="0" anchor="b">
                    <a:lnL>
                      <a:noFill/>
                    </a:lnL>
                    <a:lnR>
                      <a:noFill/>
                    </a:lnR>
                    <a:lnT>
                      <a:noFill/>
                    </a:lnT>
                    <a:lnB>
                      <a:noFill/>
                    </a:lnB>
                  </a:tcPr>
                </a:tc>
              </a:tr>
              <a:tr h="334262">
                <a:tc>
                  <a:txBody>
                    <a:bodyPr/>
                    <a:lstStyle/>
                    <a:p>
                      <a:pPr algn="l" fontAlgn="b"/>
                      <a:endParaRPr lang="en-US" sz="1600" b="0" i="0" u="none" strike="noStrike" dirty="0">
                        <a:solidFill>
                          <a:srgbClr val="000000"/>
                        </a:solidFill>
                        <a:effectLst/>
                        <a:latin typeface="Calibri"/>
                      </a:endParaRPr>
                    </a:p>
                  </a:txBody>
                  <a:tcPr marL="12700" marR="12700" marT="12698"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698"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12700" marR="12700" marT="12698"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698" marB="0" anchor="b">
                    <a:lnL>
                      <a:noFill/>
                    </a:lnL>
                    <a:lnR>
                      <a:noFill/>
                    </a:lnR>
                    <a:lnT>
                      <a:noFill/>
                    </a:lnT>
                    <a:lnB>
                      <a:noFill/>
                    </a:lnB>
                  </a:tcPr>
                </a:tc>
                <a:tc>
                  <a:txBody>
                    <a:bodyPr/>
                    <a:lstStyle/>
                    <a:p>
                      <a:pPr algn="l" fontAlgn="b"/>
                      <a:r>
                        <a:rPr lang="en-US" sz="1800" b="0" i="0" u="none" strike="noStrike" dirty="0" smtClean="0">
                          <a:solidFill>
                            <a:srgbClr val="FF0000"/>
                          </a:solidFill>
                          <a:effectLst/>
                          <a:latin typeface="Calibri"/>
                        </a:rPr>
                        <a:t>G = </a:t>
                      </a:r>
                      <a:endParaRPr lang="en-US" sz="1800" b="0" i="0" u="none" strike="noStrike" dirty="0">
                        <a:solidFill>
                          <a:srgbClr val="FF0000"/>
                        </a:solidFill>
                        <a:effectLst/>
                        <a:latin typeface="Calibri"/>
                      </a:endParaRPr>
                    </a:p>
                  </a:txBody>
                  <a:tcPr marL="12700" marR="12700" marT="12698" marB="0" anchor="b">
                    <a:lnL>
                      <a:noFill/>
                    </a:lnL>
                    <a:lnR>
                      <a:noFill/>
                    </a:lnR>
                    <a:lnT>
                      <a:noFill/>
                    </a:lnT>
                    <a:lnB>
                      <a:noFill/>
                    </a:lnB>
                  </a:tcPr>
                </a:tc>
                <a:tc>
                  <a:txBody>
                    <a:bodyPr/>
                    <a:lstStyle/>
                    <a:p>
                      <a:pPr algn="ctr" fontAlgn="b"/>
                      <a:r>
                        <a:rPr lang="en-US" sz="1800" b="0" i="0" u="none" strike="noStrike" dirty="0">
                          <a:solidFill>
                            <a:srgbClr val="FF0000"/>
                          </a:solidFill>
                          <a:effectLst/>
                          <a:latin typeface="Calibri"/>
                        </a:rPr>
                        <a:t>25.8</a:t>
                      </a:r>
                    </a:p>
                  </a:txBody>
                  <a:tcPr marL="12700" marR="12700" marT="12698" marB="0" anchor="b">
                    <a:lnL>
                      <a:noFill/>
                    </a:lnL>
                    <a:lnR>
                      <a:noFill/>
                    </a:lnR>
                    <a:lnT>
                      <a:noFill/>
                    </a:lnT>
                    <a:lnB>
                      <a:noFill/>
                    </a:lnB>
                  </a:tcPr>
                </a:tc>
                <a:tc>
                  <a:txBody>
                    <a:bodyPr/>
                    <a:lstStyle/>
                    <a:p>
                      <a:pPr algn="ctr" fontAlgn="b"/>
                      <a:r>
                        <a:rPr lang="en-US" sz="1800" b="0" i="0" u="none" strike="noStrike" dirty="0">
                          <a:solidFill>
                            <a:srgbClr val="FF0000"/>
                          </a:solidFill>
                          <a:effectLst/>
                          <a:latin typeface="Calibri"/>
                        </a:rPr>
                        <a:t>26.7</a:t>
                      </a:r>
                    </a:p>
                  </a:txBody>
                  <a:tcPr marL="12700" marR="12700" marT="12698" marB="0" anchor="b">
                    <a:lnL>
                      <a:noFill/>
                    </a:lnL>
                    <a:lnR>
                      <a:noFill/>
                    </a:lnR>
                    <a:lnT>
                      <a:noFill/>
                    </a:lnT>
                    <a:lnB>
                      <a:noFill/>
                    </a:lnB>
                  </a:tcPr>
                </a:tc>
                <a:tc>
                  <a:txBody>
                    <a:bodyPr/>
                    <a:lstStyle/>
                    <a:p>
                      <a:pPr algn="ctr" fontAlgn="b"/>
                      <a:r>
                        <a:rPr lang="en-US" sz="1800" b="0" i="0" u="none" strike="noStrike" dirty="0">
                          <a:solidFill>
                            <a:srgbClr val="FF0000"/>
                          </a:solidFill>
                          <a:effectLst/>
                          <a:latin typeface="Calibri"/>
                        </a:rPr>
                        <a:t>26.9</a:t>
                      </a:r>
                    </a:p>
                  </a:txBody>
                  <a:tcPr marL="12700" marR="12700" marT="12698" marB="0" anchor="b">
                    <a:lnL>
                      <a:noFill/>
                    </a:lnL>
                    <a:lnR>
                      <a:noFill/>
                    </a:lnR>
                    <a:lnT>
                      <a:noFill/>
                    </a:lnT>
                    <a:lnB>
                      <a:noFill/>
                    </a:lnB>
                  </a:tcPr>
                </a:tc>
                <a:tc>
                  <a:txBody>
                    <a:bodyPr/>
                    <a:lstStyle/>
                    <a:p>
                      <a:pPr algn="ctr" fontAlgn="b"/>
                      <a:r>
                        <a:rPr lang="en-US" sz="1800" b="0" i="0" u="none" strike="noStrike" dirty="0">
                          <a:solidFill>
                            <a:srgbClr val="FF0000"/>
                          </a:solidFill>
                          <a:effectLst/>
                          <a:latin typeface="Calibri"/>
                        </a:rPr>
                        <a:t>27.6</a:t>
                      </a:r>
                    </a:p>
                  </a:txBody>
                  <a:tcPr marL="12700" marR="12700" marT="12698" marB="0" anchor="b">
                    <a:lnL>
                      <a:noFill/>
                    </a:lnL>
                    <a:lnR>
                      <a:noFill/>
                    </a:lnR>
                    <a:lnT>
                      <a:noFill/>
                    </a:lnT>
                    <a:lnB>
                      <a:noFill/>
                    </a:lnB>
                  </a:tcPr>
                </a:tc>
              </a:tr>
            </a:tbl>
          </a:graphicData>
        </a:graphic>
      </p:graphicFrame>
      <p:sp>
        <p:nvSpPr>
          <p:cNvPr id="90266" name="TextBox 3"/>
          <p:cNvSpPr txBox="1">
            <a:spLocks noChangeArrowheads="1"/>
          </p:cNvSpPr>
          <p:nvPr/>
        </p:nvSpPr>
        <p:spPr bwMode="auto">
          <a:xfrm>
            <a:off x="609600" y="609600"/>
            <a:ext cx="8202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Here is R</a:t>
            </a:r>
            <a:r>
              <a:rPr lang="en-US" sz="2000" baseline="-25000"/>
              <a:t>0</a:t>
            </a:r>
            <a:r>
              <a:rPr lang="en-US" sz="2000"/>
              <a:t> for the period of 1973 to 2006.</a:t>
            </a:r>
          </a:p>
        </p:txBody>
      </p:sp>
      <p:sp>
        <p:nvSpPr>
          <p:cNvPr id="90267" name="TextBox 1"/>
          <p:cNvSpPr txBox="1">
            <a:spLocks noChangeArrowheads="1"/>
          </p:cNvSpPr>
          <p:nvPr/>
        </p:nvSpPr>
        <p:spPr bwMode="auto">
          <a:xfrm>
            <a:off x="685800" y="5867400"/>
            <a:ext cx="845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Get away from the equations and think about what the generation time really means.  Does these numbers seem appropriate?</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045851608"/>
              </p:ext>
            </p:extLst>
          </p:nvPr>
        </p:nvGraphicFramePr>
        <p:xfrm>
          <a:off x="914400" y="3565525"/>
          <a:ext cx="7467602" cy="2835276"/>
        </p:xfrm>
        <a:graphic>
          <a:graphicData uri="http://schemas.openxmlformats.org/drawingml/2006/table">
            <a:tbl>
              <a:tblPr/>
              <a:tblGrid>
                <a:gridCol w="1244366"/>
                <a:gridCol w="1244365"/>
                <a:gridCol w="1244365"/>
                <a:gridCol w="1245775"/>
                <a:gridCol w="1244366"/>
                <a:gridCol w="1244365"/>
              </a:tblGrid>
              <a:tr h="45730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Arial" charset="0"/>
                          <a:ea typeface="ＭＳ Ｐゴシック" charset="0"/>
                          <a:cs typeface="ＭＳ Ｐゴシック" charset="0"/>
                        </a:rPr>
                        <a:t>Age, x</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p</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endParaRPr kumimoji="0" lang="en-US" sz="24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ea typeface="ＭＳ Ｐゴシック" charset="0"/>
                          <a:cs typeface="ＭＳ Ｐゴシック" charset="0"/>
                        </a:rPr>
                        <a:t>l</a:t>
                      </a:r>
                      <a:r>
                        <a:rPr kumimoji="0" lang="en-US" sz="2400" b="1" i="0" u="none" strike="noStrike" cap="none" normalizeH="0" baseline="-25000" dirty="0">
                          <a:ln>
                            <a:noFill/>
                          </a:ln>
                          <a:solidFill>
                            <a:srgbClr val="000000"/>
                          </a:solidFill>
                          <a:effectLst/>
                          <a:latin typeface="Arial" charset="0"/>
                          <a:ea typeface="ＭＳ Ｐゴシック" charset="0"/>
                          <a:cs typeface="ＭＳ Ｐゴシック" charset="0"/>
                        </a:rPr>
                        <a:t>x</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ea typeface="ＭＳ Ｐゴシック" charset="0"/>
                          <a:cs typeface="ＭＳ Ｐゴシック" charset="0"/>
                        </a:rPr>
                        <a:t>m</a:t>
                      </a:r>
                      <a:r>
                        <a:rPr kumimoji="0" lang="en-US" sz="2400" b="1" i="0" u="none" strike="noStrike" cap="none" normalizeH="0" baseline="-25000" dirty="0" smtClean="0">
                          <a:ln>
                            <a:noFill/>
                          </a:ln>
                          <a:solidFill>
                            <a:srgbClr val="000000"/>
                          </a:solidFill>
                          <a:effectLst/>
                          <a:latin typeface="Arial" charset="0"/>
                          <a:ea typeface="ＭＳ Ｐゴシック" charset="0"/>
                          <a:cs typeface="ＭＳ Ｐゴシック" charset="0"/>
                        </a:rPr>
                        <a:t>x</a:t>
                      </a:r>
                      <a:endParaRPr kumimoji="0" lang="en-US" sz="24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l</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m</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endParaRPr kumimoji="0" lang="en-US" sz="24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xl</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r>
                        <a:rPr kumimoji="0" lang="en-US" sz="2400" b="1" i="0" u="none" strike="noStrike" cap="none" normalizeH="0" baseline="0" dirty="0" err="1" smtClean="0">
                          <a:ln>
                            <a:noFill/>
                          </a:ln>
                          <a:solidFill>
                            <a:srgbClr val="000000"/>
                          </a:solidFill>
                          <a:effectLst/>
                          <a:latin typeface="Arial" charset="0"/>
                          <a:ea typeface="ＭＳ Ｐゴシック" charset="0"/>
                          <a:cs typeface="ＭＳ Ｐゴシック" charset="0"/>
                        </a:rPr>
                        <a:t>m</a:t>
                      </a:r>
                      <a:r>
                        <a:rPr kumimoji="0" lang="en-US" sz="24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endParaRPr kumimoji="0" lang="en-US" sz="24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0.4</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1.00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0.4</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0.40</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2.5</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1</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2</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0.4</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0.16</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0.16</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0.32</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3</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0</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0.064</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0.06</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0.18</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4</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sums</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R</a:t>
                      </a:r>
                      <a:r>
                        <a:rPr kumimoji="0" lang="en-US" sz="2000" b="0" i="0" u="none" strike="noStrike" cap="none" normalizeH="0" baseline="-25000" dirty="0">
                          <a:ln>
                            <a:noFill/>
                          </a:ln>
                          <a:solidFill>
                            <a:srgbClr val="000000"/>
                          </a:solidFill>
                          <a:effectLst/>
                          <a:latin typeface="Arial" charset="0"/>
                          <a:ea typeface="ＭＳ Ｐゴシック" charset="0"/>
                          <a:cs typeface="ＭＳ Ｐゴシック" charset="0"/>
                        </a:rPr>
                        <a:t>0</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1.22</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1.5</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92212" name="TextBox 5"/>
          <p:cNvSpPr txBox="1">
            <a:spLocks noChangeArrowheads="1"/>
          </p:cNvSpPr>
          <p:nvPr/>
        </p:nvSpPr>
        <p:spPr bwMode="auto">
          <a:xfrm>
            <a:off x="304800" y="762000"/>
            <a:ext cx="8610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Remember we are using these to more accurately describe populations.  </a:t>
            </a:r>
            <a:r>
              <a:rPr lang="en-US" sz="2000" u="sng"/>
              <a:t>So, here is a new life table</a:t>
            </a:r>
            <a:r>
              <a:rPr lang="en-US" sz="2000"/>
              <a:t>.  What can we discern about this population?</a:t>
            </a:r>
          </a:p>
          <a:p>
            <a:endParaRPr lang="en-US" sz="2000"/>
          </a:p>
          <a:p>
            <a:endParaRPr lang="en-US" sz="2000"/>
          </a:p>
          <a:p>
            <a:r>
              <a:rPr lang="en-US" sz="2000"/>
              <a:t>--	What type of survivorship curve is this? </a:t>
            </a:r>
            <a:endParaRPr lang="en-US" sz="2000">
              <a:solidFill>
                <a:srgbClr val="FF0000"/>
              </a:solidFill>
            </a:endParaRPr>
          </a:p>
          <a:p>
            <a:r>
              <a:rPr lang="en-US" sz="2000"/>
              <a:t>--	When does the species reproduce?</a:t>
            </a:r>
            <a:endParaRPr lang="en-US" sz="2000">
              <a:solidFill>
                <a:srgbClr val="FF0000"/>
              </a:solidFill>
            </a:endParaRPr>
          </a:p>
          <a:p>
            <a:r>
              <a:rPr lang="en-US" sz="2000"/>
              <a:t>--	Is the population growing?  How fast? </a:t>
            </a:r>
            <a:endParaRPr lang="en-US" sz="2000">
              <a:solidFill>
                <a:srgbClr val="FF0000"/>
              </a:solidFill>
            </a:endParaRPr>
          </a:p>
          <a:p>
            <a:r>
              <a:rPr lang="en-US" sz="2000"/>
              <a:t>--	What is the generation time? </a:t>
            </a:r>
            <a:endParaRPr lang="en-US" sz="2000">
              <a:solidFill>
                <a:srgbClr val="FF0000"/>
              </a:solidFill>
            </a:endParaRPr>
          </a:p>
        </p:txBody>
      </p:sp>
      <p:sp>
        <p:nvSpPr>
          <p:cNvPr id="3" name="Rectangle 2"/>
          <p:cNvSpPr>
            <a:spLocks noChangeArrowheads="1"/>
          </p:cNvSpPr>
          <p:nvPr/>
        </p:nvSpPr>
        <p:spPr bwMode="auto">
          <a:xfrm>
            <a:off x="5805488" y="1962150"/>
            <a:ext cx="196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FF0000"/>
                </a:solidFill>
              </a:rPr>
              <a:t>(seems to be II)</a:t>
            </a:r>
            <a:endParaRPr lang="en-US" sz="2000"/>
          </a:p>
        </p:txBody>
      </p:sp>
      <p:sp>
        <p:nvSpPr>
          <p:cNvPr id="5" name="Rectangle 4"/>
          <p:cNvSpPr>
            <a:spLocks noChangeArrowheads="1"/>
          </p:cNvSpPr>
          <p:nvPr/>
        </p:nvSpPr>
        <p:spPr bwMode="auto">
          <a:xfrm>
            <a:off x="5815013" y="2286000"/>
            <a:ext cx="2109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FF0000"/>
                </a:solidFill>
              </a:rPr>
              <a:t>(mostly at Age 1)</a:t>
            </a:r>
          </a:p>
        </p:txBody>
      </p:sp>
      <p:sp>
        <p:nvSpPr>
          <p:cNvPr id="6" name="Rectangle 5"/>
          <p:cNvSpPr>
            <a:spLocks noChangeArrowheads="1"/>
          </p:cNvSpPr>
          <p:nvPr/>
        </p:nvSpPr>
        <p:spPr bwMode="auto">
          <a:xfrm>
            <a:off x="5791200" y="2590800"/>
            <a:ext cx="13963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solidFill>
                  <a:srgbClr val="FF0000"/>
                </a:solidFill>
              </a:rPr>
              <a:t>(yes, </a:t>
            </a:r>
            <a:r>
              <a:rPr lang="en-US" sz="2000" dirty="0" smtClean="0">
                <a:solidFill>
                  <a:srgbClr val="FF0000"/>
                </a:solidFill>
              </a:rPr>
              <a:t>1.22)</a:t>
            </a:r>
            <a:endParaRPr lang="en-US" sz="2000" dirty="0"/>
          </a:p>
        </p:txBody>
      </p:sp>
      <p:sp>
        <p:nvSpPr>
          <p:cNvPr id="7" name="Rectangle 6"/>
          <p:cNvSpPr>
            <a:spLocks noChangeArrowheads="1"/>
          </p:cNvSpPr>
          <p:nvPr/>
        </p:nvSpPr>
        <p:spPr bwMode="auto">
          <a:xfrm>
            <a:off x="5791200" y="2895600"/>
            <a:ext cx="22949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solidFill>
                  <a:srgbClr val="FF0000"/>
                </a:solidFill>
              </a:rPr>
              <a:t>(= </a:t>
            </a:r>
            <a:r>
              <a:rPr lang="en-US" sz="2000" dirty="0" smtClean="0">
                <a:solidFill>
                  <a:srgbClr val="FF0000"/>
                </a:solidFill>
              </a:rPr>
              <a:t>1.5/1.22 </a:t>
            </a:r>
            <a:r>
              <a:rPr lang="en-US" sz="2000" dirty="0">
                <a:solidFill>
                  <a:srgbClr val="FF0000"/>
                </a:solidFill>
              </a:rPr>
              <a:t>= </a:t>
            </a:r>
            <a:r>
              <a:rPr lang="en-US" sz="2000" dirty="0" smtClean="0">
                <a:solidFill>
                  <a:srgbClr val="FF0000"/>
                </a:solidFill>
              </a:rPr>
              <a:t>1.24)</a:t>
            </a:r>
            <a:endParaRPr lang="en-US" sz="2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452929913"/>
              </p:ext>
            </p:extLst>
          </p:nvPr>
        </p:nvGraphicFramePr>
        <p:xfrm>
          <a:off x="914400" y="3810000"/>
          <a:ext cx="7619998" cy="2835276"/>
        </p:xfrm>
        <a:graphic>
          <a:graphicData uri="http://schemas.openxmlformats.org/drawingml/2006/table">
            <a:tbl>
              <a:tblPr/>
              <a:tblGrid>
                <a:gridCol w="1269760"/>
                <a:gridCol w="1269760"/>
                <a:gridCol w="1269760"/>
                <a:gridCol w="1271198"/>
                <a:gridCol w="1269760"/>
                <a:gridCol w="1269760"/>
              </a:tblGrid>
              <a:tr h="45730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ＭＳ Ｐゴシック" charset="0"/>
                          <a:cs typeface="ＭＳ Ｐゴシック" charset="0"/>
                        </a:rPr>
                        <a:t>Stage</a:t>
                      </a:r>
                      <a:endPar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Age, x</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l</a:t>
                      </a:r>
                      <a:r>
                        <a:rPr kumimoji="0" lang="en-US" sz="2000" b="1" i="0" u="none" strike="noStrike" cap="none" normalizeH="0" baseline="-25000" dirty="0">
                          <a:ln>
                            <a:noFill/>
                          </a:ln>
                          <a:solidFill>
                            <a:srgbClr val="000000"/>
                          </a:solidFill>
                          <a:effectLst/>
                          <a:latin typeface="Arial" charset="0"/>
                          <a:ea typeface="ＭＳ Ｐゴシック" charset="0"/>
                          <a:cs typeface="ＭＳ Ｐゴシック" charset="0"/>
                        </a:rPr>
                        <a:t>x</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ＭＳ Ｐゴシック" charset="0"/>
                          <a:cs typeface="ＭＳ Ｐゴシック" charset="0"/>
                        </a:rPr>
                        <a:t>m</a:t>
                      </a:r>
                      <a:r>
                        <a:rPr kumimoji="0" lang="en-US" sz="2000" b="1" i="0" u="none" strike="noStrike" cap="none" normalizeH="0" baseline="-25000" dirty="0" smtClean="0">
                          <a:ln>
                            <a:noFill/>
                          </a:ln>
                          <a:solidFill>
                            <a:srgbClr val="000000"/>
                          </a:solidFill>
                          <a:effectLst/>
                          <a:latin typeface="Arial" charset="0"/>
                          <a:ea typeface="ＭＳ Ｐゴシック" charset="0"/>
                          <a:cs typeface="ＭＳ Ｐゴシック" charset="0"/>
                        </a:rPr>
                        <a:t>x</a:t>
                      </a:r>
                      <a:endParaRPr kumimoji="0" lang="en-US" sz="20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Arial" charset="0"/>
                          <a:ea typeface="ＭＳ Ｐゴシック" charset="0"/>
                          <a:cs typeface="ＭＳ Ｐゴシック" charset="0"/>
                        </a:rPr>
                        <a:t>l</a:t>
                      </a:r>
                      <a:r>
                        <a:rPr kumimoji="0" lang="en-US" sz="20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r>
                        <a:rPr kumimoji="0" lang="en-US" sz="2000" b="1" i="0" u="none" strike="noStrike" cap="none" normalizeH="0" baseline="0" dirty="0" err="1" smtClean="0">
                          <a:ln>
                            <a:noFill/>
                          </a:ln>
                          <a:solidFill>
                            <a:srgbClr val="000000"/>
                          </a:solidFill>
                          <a:effectLst/>
                          <a:latin typeface="Arial" charset="0"/>
                          <a:ea typeface="ＭＳ Ｐゴシック" charset="0"/>
                          <a:cs typeface="ＭＳ Ｐゴシック" charset="0"/>
                        </a:rPr>
                        <a:t>m</a:t>
                      </a:r>
                      <a:r>
                        <a:rPr kumimoji="0" lang="en-US" sz="20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endParaRPr kumimoji="0" lang="en-US" sz="20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Arial" charset="0"/>
                          <a:ea typeface="ＭＳ Ｐゴシック" charset="0"/>
                          <a:cs typeface="ＭＳ Ｐゴシック" charset="0"/>
                        </a:rPr>
                        <a:t>xl</a:t>
                      </a:r>
                      <a:r>
                        <a:rPr kumimoji="0" lang="en-US" sz="20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r>
                        <a:rPr kumimoji="0" lang="en-US" sz="2000" b="1" i="0" u="none" strike="noStrike" cap="none" normalizeH="0" baseline="0" dirty="0" err="1" smtClean="0">
                          <a:ln>
                            <a:noFill/>
                          </a:ln>
                          <a:solidFill>
                            <a:srgbClr val="000000"/>
                          </a:solidFill>
                          <a:effectLst/>
                          <a:latin typeface="Arial" charset="0"/>
                          <a:ea typeface="ＭＳ Ｐゴシック" charset="0"/>
                          <a:cs typeface="ＭＳ Ｐゴシック" charset="0"/>
                        </a:rPr>
                        <a:t>m</a:t>
                      </a:r>
                      <a:r>
                        <a:rPr kumimoji="0" lang="en-US" sz="20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endParaRPr kumimoji="0" lang="en-US" sz="20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egg</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tadpole</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adult</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adult</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dead</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sums</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92212" name="TextBox 5"/>
          <p:cNvSpPr txBox="1">
            <a:spLocks noChangeArrowheads="1"/>
          </p:cNvSpPr>
          <p:nvPr/>
        </p:nvSpPr>
        <p:spPr bwMode="auto">
          <a:xfrm>
            <a:off x="304800" y="762000"/>
            <a:ext cx="8610600" cy="286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u="sng" dirty="0" smtClean="0"/>
              <a:t>Here is </a:t>
            </a:r>
            <a:r>
              <a:rPr lang="en-US" sz="1800" u="sng" dirty="0" smtClean="0"/>
              <a:t>a typical life table question.</a:t>
            </a:r>
            <a:r>
              <a:rPr lang="en-US" sz="1800" dirty="0" smtClean="0"/>
              <a:t>  </a:t>
            </a:r>
            <a:r>
              <a:rPr lang="en-US" sz="1800" dirty="0" smtClean="0"/>
              <a:t>We follow 500 new frog eggs.  Of these 500, 450 get eaten in the first month, with the survivors turning into tadpoles.  None of the tadpoles die, and after a month they turn into adult frogs.  They live for two months as adults with none dying, then all die.  As adults, they pair up and produce 5 eggs for each pair of </a:t>
            </a:r>
            <a:r>
              <a:rPr lang="en-US" sz="1800" dirty="0"/>
              <a:t>frogs each month. </a:t>
            </a:r>
          </a:p>
          <a:p>
            <a:endParaRPr lang="en-US" sz="1800" dirty="0"/>
          </a:p>
          <a:p>
            <a:r>
              <a:rPr lang="en-US" sz="1800" dirty="0"/>
              <a:t>--	What type of survivorship curve is this? </a:t>
            </a:r>
            <a:endParaRPr lang="en-US" sz="1800" dirty="0">
              <a:solidFill>
                <a:srgbClr val="FF0000"/>
              </a:solidFill>
            </a:endParaRPr>
          </a:p>
          <a:p>
            <a:r>
              <a:rPr lang="en-US" sz="1800" dirty="0"/>
              <a:t>--	When does the species reproduce?</a:t>
            </a:r>
            <a:endParaRPr lang="en-US" sz="1800" dirty="0">
              <a:solidFill>
                <a:srgbClr val="FF0000"/>
              </a:solidFill>
            </a:endParaRPr>
          </a:p>
          <a:p>
            <a:r>
              <a:rPr lang="en-US" sz="1800" dirty="0"/>
              <a:t>--	Is the population growing?  How fast? </a:t>
            </a:r>
            <a:endParaRPr lang="en-US" sz="1800" dirty="0">
              <a:solidFill>
                <a:srgbClr val="FF0000"/>
              </a:solidFill>
            </a:endParaRPr>
          </a:p>
          <a:p>
            <a:r>
              <a:rPr lang="en-US" sz="1800" dirty="0"/>
              <a:t>--	What is the generation time? </a:t>
            </a:r>
            <a:endParaRPr lang="en-US" sz="1800" dirty="0">
              <a:solidFill>
                <a:srgbClr val="FF0000"/>
              </a:solidFill>
            </a:endParaRPr>
          </a:p>
        </p:txBody>
      </p:sp>
    </p:spTree>
    <p:extLst>
      <p:ext uri="{BB962C8B-B14F-4D97-AF65-F5344CB8AC3E}">
        <p14:creationId xmlns:p14="http://schemas.microsoft.com/office/powerpoint/2010/main" val="18151631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ChangeArrowheads="1"/>
          </p:cNvSpPr>
          <p:nvPr/>
        </p:nvSpPr>
        <p:spPr bwMode="auto">
          <a:xfrm>
            <a:off x="685800" y="973138"/>
            <a:ext cx="8305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a:latin typeface="Arial" charset="0"/>
              </a:rPr>
              <a:t>II.	Tools for Ecology</a:t>
            </a:r>
          </a:p>
          <a:p>
            <a:pPr>
              <a:buFont typeface="Times" charset="0"/>
              <a:buNone/>
              <a:tabLst>
                <a:tab pos="454025" algn="l"/>
                <a:tab pos="920750" algn="l"/>
                <a:tab pos="1373188" algn="l"/>
                <a:tab pos="1882775" algn="l"/>
                <a:tab pos="2454275" algn="l"/>
              </a:tabLst>
            </a:pPr>
            <a:r>
              <a:rPr lang="en-US" sz="2000">
                <a:latin typeface="Arial" charset="0"/>
              </a:rPr>
              <a:t>	A.	Population demography:  describing populations.</a:t>
            </a:r>
          </a:p>
          <a:p>
            <a:pPr>
              <a:buFont typeface="Times" charset="0"/>
              <a:buNone/>
              <a:tabLst>
                <a:tab pos="454025" algn="l"/>
                <a:tab pos="920750" algn="l"/>
                <a:tab pos="1373188" algn="l"/>
                <a:tab pos="1882775" algn="l"/>
                <a:tab pos="2454275" algn="l"/>
              </a:tabLst>
            </a:pPr>
            <a:r>
              <a:rPr lang="en-US" sz="2000">
                <a:latin typeface="Arial" charset="0"/>
              </a:rPr>
              <a:t>		1. 	Definitions</a:t>
            </a:r>
          </a:p>
          <a:p>
            <a:pPr>
              <a:buFont typeface="Times" charset="0"/>
              <a:buNone/>
              <a:tabLst>
                <a:tab pos="454025" algn="l"/>
                <a:tab pos="920750" algn="l"/>
                <a:tab pos="1373188" algn="l"/>
                <a:tab pos="1882775" algn="l"/>
                <a:tab pos="2454275" algn="l"/>
              </a:tabLst>
            </a:pPr>
            <a:r>
              <a:rPr lang="en-US" sz="2000">
                <a:latin typeface="Arial" charset="0"/>
              </a:rPr>
              <a:t>		2.	Demography</a:t>
            </a:r>
          </a:p>
          <a:p>
            <a:pPr>
              <a:buFont typeface="Times" charset="0"/>
              <a:buNone/>
              <a:tabLst>
                <a:tab pos="454025" algn="l"/>
                <a:tab pos="920750" algn="l"/>
                <a:tab pos="1373188" algn="l"/>
                <a:tab pos="1882775" algn="l"/>
                <a:tab pos="2454275" algn="l"/>
              </a:tabLst>
            </a:pPr>
            <a:r>
              <a:rPr lang="en-US" sz="2000">
                <a:latin typeface="Arial" charset="0"/>
              </a:rPr>
              <a:t>			a.	distribution, dispersion, and density</a:t>
            </a:r>
          </a:p>
          <a:p>
            <a:pPr>
              <a:buFont typeface="Times" charset="0"/>
              <a:buNone/>
              <a:tabLst>
                <a:tab pos="454025" algn="l"/>
                <a:tab pos="920750" algn="l"/>
                <a:tab pos="1373188" algn="l"/>
                <a:tab pos="1882775" algn="l"/>
                <a:tab pos="2454275" algn="l"/>
              </a:tabLst>
            </a:pPr>
            <a:r>
              <a:rPr lang="en-US" sz="2000">
                <a:latin typeface="Arial" charset="0"/>
              </a:rPr>
              <a:t>			b.	gender and age</a:t>
            </a:r>
          </a:p>
          <a:p>
            <a:pPr>
              <a:buFont typeface="Times" charset="0"/>
              <a:buNone/>
              <a:tabLst>
                <a:tab pos="454025" algn="l"/>
                <a:tab pos="920750" algn="l"/>
                <a:tab pos="1373188" algn="l"/>
                <a:tab pos="1882775" algn="l"/>
                <a:tab pos="2454275" algn="l"/>
              </a:tabLst>
            </a:pPr>
            <a:r>
              <a:rPr lang="en-US" sz="2000">
                <a:latin typeface="Arial" charset="0"/>
              </a:rPr>
              <a:t>		</a:t>
            </a:r>
            <a:r>
              <a:rPr lang="en-US" sz="2000">
                <a:solidFill>
                  <a:srgbClr val="FF0000"/>
                </a:solidFill>
                <a:latin typeface="Arial" charset="0"/>
              </a:rPr>
              <a:t>	c.	population growth</a:t>
            </a:r>
            <a:endParaRPr lang="en-US" sz="2000">
              <a:latin typeface="Arial" charset="0"/>
            </a:endParaRPr>
          </a:p>
          <a:p>
            <a:pPr>
              <a:buFont typeface="Times" charset="0"/>
              <a:buNone/>
              <a:tabLst>
                <a:tab pos="454025" algn="l"/>
                <a:tab pos="920750" algn="l"/>
                <a:tab pos="1373188" algn="l"/>
                <a:tab pos="1882775" algn="l"/>
                <a:tab pos="2454275" algn="l"/>
              </a:tabLst>
            </a:pPr>
            <a:r>
              <a:rPr lang="en-US" sz="2000">
                <a:latin typeface="Arial" charset="0"/>
              </a:rPr>
              <a:t>				i)	density independent growth (exponential)</a:t>
            </a:r>
          </a:p>
          <a:p>
            <a:pPr>
              <a:buFont typeface="Times" charset="0"/>
              <a:buNone/>
              <a:tabLst>
                <a:tab pos="454025" algn="l"/>
                <a:tab pos="920750" algn="l"/>
                <a:tab pos="1373188" algn="l"/>
                <a:tab pos="1882775" algn="l"/>
                <a:tab pos="2454275" algn="l"/>
              </a:tabLst>
            </a:pPr>
            <a:r>
              <a:rPr lang="en-US" sz="2000">
                <a:latin typeface="Arial" charset="0"/>
              </a:rPr>
              <a:t>				ii)	density dependent growth (logistic)</a:t>
            </a:r>
          </a:p>
          <a:p>
            <a:pPr>
              <a:buFont typeface="Times" charset="0"/>
              <a:buNone/>
              <a:tabLst>
                <a:tab pos="454025" algn="l"/>
                <a:tab pos="920750" algn="l"/>
                <a:tab pos="1373188" algn="l"/>
                <a:tab pos="1882775" algn="l"/>
                <a:tab pos="2454275" algn="l"/>
              </a:tabLst>
            </a:pPr>
            <a:r>
              <a:rPr lang="en-US" sz="2000">
                <a:latin typeface="Arial" charset="0"/>
              </a:rPr>
              <a:t>			d.	life tables (birth and death of age classes)</a:t>
            </a:r>
          </a:p>
          <a:p>
            <a:pPr>
              <a:buFont typeface="Times" charset="0"/>
              <a:buNone/>
              <a:tabLst>
                <a:tab pos="454025" algn="l"/>
                <a:tab pos="920750" algn="l"/>
                <a:tab pos="1373188" algn="l"/>
                <a:tab pos="1882775" algn="l"/>
                <a:tab pos="2454275" algn="l"/>
              </a:tabLst>
            </a:pPr>
            <a:r>
              <a:rPr lang="en-US" sz="2000">
                <a:solidFill>
                  <a:srgbClr val="FF0000"/>
                </a:solidFill>
                <a:latin typeface="Arial" charset="0"/>
              </a:rPr>
              <a:t>				i)  	age groups - x</a:t>
            </a:r>
            <a:r>
              <a:rPr lang="en-US" sz="2000">
                <a:latin typeface="Arial" charset="0"/>
              </a:rPr>
              <a:t> </a:t>
            </a:r>
          </a:p>
          <a:p>
            <a:pPr>
              <a:buFont typeface="Times" charset="0"/>
              <a:buNone/>
              <a:tabLst>
                <a:tab pos="454025" algn="l"/>
                <a:tab pos="920750" algn="l"/>
                <a:tab pos="1373188" algn="l"/>
                <a:tab pos="1882775" algn="l"/>
                <a:tab pos="2454275" algn="l"/>
              </a:tabLst>
            </a:pPr>
            <a:r>
              <a:rPr lang="en-US" sz="2000">
                <a:latin typeface="Arial" charset="0"/>
              </a:rPr>
              <a:t>				ii)  	survivorship (opposite of death rate)</a:t>
            </a:r>
          </a:p>
          <a:p>
            <a:pPr>
              <a:buFont typeface="Times" charset="0"/>
              <a:buNone/>
              <a:tabLst>
                <a:tab pos="454025" algn="l"/>
                <a:tab pos="920750" algn="l"/>
                <a:tab pos="1373188" algn="l"/>
                <a:tab pos="1882775" algn="l"/>
                <a:tab pos="2454275" algn="l"/>
              </a:tabLst>
            </a:pPr>
            <a:r>
              <a:rPr lang="en-US" sz="2000">
                <a:latin typeface="Arial" charset="0"/>
              </a:rPr>
              <a:t>				iii)  	m</a:t>
            </a:r>
            <a:r>
              <a:rPr lang="en-US" sz="2000" baseline="-25000">
                <a:latin typeface="Arial" charset="0"/>
              </a:rPr>
              <a:t>x</a:t>
            </a:r>
            <a:r>
              <a:rPr lang="en-US" sz="2000">
                <a:latin typeface="Arial" charset="0"/>
              </a:rPr>
              <a:t>, average births per individual age x.</a:t>
            </a:r>
          </a:p>
          <a:p>
            <a:pPr>
              <a:buFont typeface="Times" charset="0"/>
              <a:buNone/>
              <a:tabLst>
                <a:tab pos="454025" algn="l"/>
                <a:tab pos="920750" algn="l"/>
                <a:tab pos="1373188" algn="l"/>
                <a:tab pos="1882775" algn="l"/>
                <a:tab pos="2454275" algn="l"/>
              </a:tabLst>
            </a:pPr>
            <a:r>
              <a:rPr lang="en-US" sz="2000">
                <a:latin typeface="Arial" charset="0"/>
              </a:rPr>
              <a:t>				iv)  	l</a:t>
            </a:r>
            <a:r>
              <a:rPr lang="en-US" sz="2000" baseline="-25000">
                <a:latin typeface="Arial" charset="0"/>
              </a:rPr>
              <a:t>x</a:t>
            </a:r>
            <a:r>
              <a:rPr lang="en-US" sz="2000">
                <a:latin typeface="Arial" charset="0"/>
              </a:rPr>
              <a:t>m</a:t>
            </a:r>
            <a:r>
              <a:rPr lang="en-US" sz="2000" baseline="-25000">
                <a:latin typeface="Arial" charset="0"/>
              </a:rPr>
              <a:t>x</a:t>
            </a:r>
            <a:r>
              <a:rPr lang="en-US" sz="2000">
                <a:latin typeface="Arial" charset="0"/>
              </a:rPr>
              <a:t>,  </a:t>
            </a:r>
          </a:p>
          <a:p>
            <a:pPr>
              <a:buFont typeface="Times" charset="0"/>
              <a:buNone/>
              <a:tabLst>
                <a:tab pos="454025" algn="l"/>
                <a:tab pos="920750" algn="l"/>
                <a:tab pos="1373188" algn="l"/>
                <a:tab pos="1882775" algn="l"/>
                <a:tab pos="2454275" algn="l"/>
              </a:tabLst>
            </a:pPr>
            <a:endParaRPr lang="en-US" sz="2000">
              <a:latin typeface="Arial" charset="0"/>
            </a:endParaRPr>
          </a:p>
        </p:txBody>
      </p:sp>
      <p:pic>
        <p:nvPicPr>
          <p:cNvPr id="73730"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73617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181964658"/>
              </p:ext>
            </p:extLst>
          </p:nvPr>
        </p:nvGraphicFramePr>
        <p:xfrm>
          <a:off x="914400" y="3810000"/>
          <a:ext cx="7619998" cy="2835276"/>
        </p:xfrm>
        <a:graphic>
          <a:graphicData uri="http://schemas.openxmlformats.org/drawingml/2006/table">
            <a:tbl>
              <a:tblPr/>
              <a:tblGrid>
                <a:gridCol w="1269760"/>
                <a:gridCol w="1269760"/>
                <a:gridCol w="1269760"/>
                <a:gridCol w="1271198"/>
                <a:gridCol w="1269760"/>
                <a:gridCol w="1269760"/>
              </a:tblGrid>
              <a:tr h="45730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ＭＳ Ｐゴシック" charset="0"/>
                          <a:cs typeface="ＭＳ Ｐゴシック" charset="0"/>
                        </a:rPr>
                        <a:t>Stage</a:t>
                      </a:r>
                      <a:endPar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Age, x</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l</a:t>
                      </a:r>
                      <a:r>
                        <a:rPr kumimoji="0" lang="en-US" sz="2000" b="1" i="0" u="none" strike="noStrike" cap="none" normalizeH="0" baseline="-25000" dirty="0">
                          <a:ln>
                            <a:noFill/>
                          </a:ln>
                          <a:solidFill>
                            <a:srgbClr val="000000"/>
                          </a:solidFill>
                          <a:effectLst/>
                          <a:latin typeface="Arial" charset="0"/>
                          <a:ea typeface="ＭＳ Ｐゴシック" charset="0"/>
                          <a:cs typeface="ＭＳ Ｐゴシック" charset="0"/>
                        </a:rPr>
                        <a:t>x</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ＭＳ Ｐゴシック" charset="0"/>
                          <a:cs typeface="ＭＳ Ｐゴシック" charset="0"/>
                        </a:rPr>
                        <a:t>m</a:t>
                      </a:r>
                      <a:r>
                        <a:rPr kumimoji="0" lang="en-US" sz="2000" b="1" i="0" u="none" strike="noStrike" cap="none" normalizeH="0" baseline="-25000" dirty="0" smtClean="0">
                          <a:ln>
                            <a:noFill/>
                          </a:ln>
                          <a:solidFill>
                            <a:srgbClr val="000000"/>
                          </a:solidFill>
                          <a:effectLst/>
                          <a:latin typeface="Arial" charset="0"/>
                          <a:ea typeface="ＭＳ Ｐゴシック" charset="0"/>
                          <a:cs typeface="ＭＳ Ｐゴシック" charset="0"/>
                        </a:rPr>
                        <a:t>x</a:t>
                      </a:r>
                      <a:endParaRPr kumimoji="0" lang="en-US" sz="20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Arial" charset="0"/>
                          <a:ea typeface="ＭＳ Ｐゴシック" charset="0"/>
                          <a:cs typeface="ＭＳ Ｐゴシック" charset="0"/>
                        </a:rPr>
                        <a:t>l</a:t>
                      </a:r>
                      <a:r>
                        <a:rPr kumimoji="0" lang="en-US" sz="20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r>
                        <a:rPr kumimoji="0" lang="en-US" sz="2000" b="1" i="0" u="none" strike="noStrike" cap="none" normalizeH="0" baseline="0" dirty="0" err="1" smtClean="0">
                          <a:ln>
                            <a:noFill/>
                          </a:ln>
                          <a:solidFill>
                            <a:srgbClr val="000000"/>
                          </a:solidFill>
                          <a:effectLst/>
                          <a:latin typeface="Arial" charset="0"/>
                          <a:ea typeface="ＭＳ Ｐゴシック" charset="0"/>
                          <a:cs typeface="ＭＳ Ｐゴシック" charset="0"/>
                        </a:rPr>
                        <a:t>m</a:t>
                      </a:r>
                      <a:r>
                        <a:rPr kumimoji="0" lang="en-US" sz="20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endParaRPr kumimoji="0" lang="en-US" sz="20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Arial" charset="0"/>
                          <a:ea typeface="ＭＳ Ｐゴシック" charset="0"/>
                          <a:cs typeface="ＭＳ Ｐゴシック" charset="0"/>
                        </a:rPr>
                        <a:t>xl</a:t>
                      </a:r>
                      <a:r>
                        <a:rPr kumimoji="0" lang="en-US" sz="20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r>
                        <a:rPr kumimoji="0" lang="en-US" sz="2000" b="1" i="0" u="none" strike="noStrike" cap="none" normalizeH="0" baseline="0" dirty="0" err="1" smtClean="0">
                          <a:ln>
                            <a:noFill/>
                          </a:ln>
                          <a:solidFill>
                            <a:srgbClr val="000000"/>
                          </a:solidFill>
                          <a:effectLst/>
                          <a:latin typeface="Arial" charset="0"/>
                          <a:ea typeface="ＭＳ Ｐゴシック" charset="0"/>
                          <a:cs typeface="ＭＳ Ｐゴシック" charset="0"/>
                        </a:rPr>
                        <a:t>m</a:t>
                      </a:r>
                      <a:r>
                        <a:rPr kumimoji="0" lang="en-US" sz="20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endParaRPr kumimoji="0" lang="en-US" sz="20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egg</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1.00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tadpole</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0.1</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0</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0</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0</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adult</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2</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0.1</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2.5</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0.25</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0.5</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adult</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3</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0.1</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2.5</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0.25</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0.75</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dead</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4</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sums</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R</a:t>
                      </a:r>
                      <a:r>
                        <a:rPr kumimoji="0" lang="en-US" sz="1800" b="0" i="0" u="none" strike="noStrike" cap="none" normalizeH="0" baseline="-25000" dirty="0">
                          <a:ln>
                            <a:noFill/>
                          </a:ln>
                          <a:solidFill>
                            <a:srgbClr val="000000"/>
                          </a:solidFill>
                          <a:effectLst/>
                          <a:latin typeface="Arial" charset="0"/>
                          <a:ea typeface="ＭＳ Ｐゴシック" charset="0"/>
                          <a:cs typeface="ＭＳ Ｐゴシック" charset="0"/>
                        </a:rPr>
                        <a:t>0</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0.5</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1.25</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92212" name="TextBox 5"/>
          <p:cNvSpPr txBox="1">
            <a:spLocks noChangeArrowheads="1"/>
          </p:cNvSpPr>
          <p:nvPr/>
        </p:nvSpPr>
        <p:spPr bwMode="auto">
          <a:xfrm>
            <a:off x="304800" y="762000"/>
            <a:ext cx="8610600" cy="286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u="sng" dirty="0"/>
              <a:t>Here is a typical life table question.</a:t>
            </a:r>
            <a:r>
              <a:rPr lang="en-US" sz="1800" dirty="0"/>
              <a:t>  We </a:t>
            </a:r>
            <a:r>
              <a:rPr lang="en-US" sz="1800" dirty="0" smtClean="0"/>
              <a:t>follow 500 newly frog eggs.  Of these 500, 450 get eaten in the first month, with the survivors turning into tadpoles.  None of the tadpoles die, and after a month they turn into adult frogs.  They live for two months as adults with none dying, then all die.  As adults, the pair up and produce 5 eggs for each pair of frogs</a:t>
            </a:r>
            <a:r>
              <a:rPr lang="en-US" sz="1800" dirty="0"/>
              <a:t> </a:t>
            </a:r>
            <a:r>
              <a:rPr lang="en-US" sz="1800" dirty="0" smtClean="0"/>
              <a:t>per month.</a:t>
            </a:r>
            <a:endParaRPr lang="en-US" sz="1800" dirty="0"/>
          </a:p>
          <a:p>
            <a:endParaRPr lang="en-US" sz="1800" dirty="0"/>
          </a:p>
          <a:p>
            <a:r>
              <a:rPr lang="en-US" sz="1800" dirty="0"/>
              <a:t>--	What type of survivorship curve is this? </a:t>
            </a:r>
            <a:endParaRPr lang="en-US" sz="1800" dirty="0">
              <a:solidFill>
                <a:srgbClr val="FF0000"/>
              </a:solidFill>
            </a:endParaRPr>
          </a:p>
          <a:p>
            <a:r>
              <a:rPr lang="en-US" sz="1800" dirty="0"/>
              <a:t>--	When does the species reproduce?</a:t>
            </a:r>
            <a:endParaRPr lang="en-US" sz="1800" dirty="0">
              <a:solidFill>
                <a:srgbClr val="FF0000"/>
              </a:solidFill>
            </a:endParaRPr>
          </a:p>
          <a:p>
            <a:r>
              <a:rPr lang="en-US" sz="1800" dirty="0"/>
              <a:t>--	Is the population growing?  How fast? </a:t>
            </a:r>
            <a:endParaRPr lang="en-US" sz="1800" dirty="0">
              <a:solidFill>
                <a:srgbClr val="FF0000"/>
              </a:solidFill>
            </a:endParaRPr>
          </a:p>
          <a:p>
            <a:r>
              <a:rPr lang="en-US" sz="1800" dirty="0"/>
              <a:t>--	What is the generation time? </a:t>
            </a:r>
            <a:endParaRPr lang="en-US" sz="1800" dirty="0">
              <a:solidFill>
                <a:srgbClr val="FF0000"/>
              </a:solidFill>
            </a:endParaRPr>
          </a:p>
        </p:txBody>
      </p:sp>
    </p:spTree>
    <p:extLst>
      <p:ext uri="{BB962C8B-B14F-4D97-AF65-F5344CB8AC3E}">
        <p14:creationId xmlns:p14="http://schemas.microsoft.com/office/powerpoint/2010/main" val="82032170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898985666"/>
              </p:ext>
            </p:extLst>
          </p:nvPr>
        </p:nvGraphicFramePr>
        <p:xfrm>
          <a:off x="914400" y="3810000"/>
          <a:ext cx="7619998" cy="2835276"/>
        </p:xfrm>
        <a:graphic>
          <a:graphicData uri="http://schemas.openxmlformats.org/drawingml/2006/table">
            <a:tbl>
              <a:tblPr/>
              <a:tblGrid>
                <a:gridCol w="1269760"/>
                <a:gridCol w="1269760"/>
                <a:gridCol w="1269760"/>
                <a:gridCol w="1271198"/>
                <a:gridCol w="1269760"/>
                <a:gridCol w="1269760"/>
              </a:tblGrid>
              <a:tr h="45730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ＭＳ Ｐゴシック" charset="0"/>
                          <a:cs typeface="ＭＳ Ｐゴシック" charset="0"/>
                        </a:rPr>
                        <a:t>Stage</a:t>
                      </a:r>
                      <a:endPar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Age, x</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l</a:t>
                      </a:r>
                      <a:r>
                        <a:rPr kumimoji="0" lang="en-US" sz="2000" b="1" i="0" u="none" strike="noStrike" cap="none" normalizeH="0" baseline="-25000" dirty="0">
                          <a:ln>
                            <a:noFill/>
                          </a:ln>
                          <a:solidFill>
                            <a:srgbClr val="000000"/>
                          </a:solidFill>
                          <a:effectLst/>
                          <a:latin typeface="Arial" charset="0"/>
                          <a:ea typeface="ＭＳ Ｐゴシック" charset="0"/>
                          <a:cs typeface="ＭＳ Ｐゴシック" charset="0"/>
                        </a:rPr>
                        <a:t>x</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ＭＳ Ｐゴシック" charset="0"/>
                          <a:cs typeface="ＭＳ Ｐゴシック" charset="0"/>
                        </a:rPr>
                        <a:t>m</a:t>
                      </a:r>
                      <a:r>
                        <a:rPr kumimoji="0" lang="en-US" sz="2000" b="1" i="0" u="none" strike="noStrike" cap="none" normalizeH="0" baseline="-25000" dirty="0" smtClean="0">
                          <a:ln>
                            <a:noFill/>
                          </a:ln>
                          <a:solidFill>
                            <a:srgbClr val="000000"/>
                          </a:solidFill>
                          <a:effectLst/>
                          <a:latin typeface="Arial" charset="0"/>
                          <a:ea typeface="ＭＳ Ｐゴシック" charset="0"/>
                          <a:cs typeface="ＭＳ Ｐゴシック" charset="0"/>
                        </a:rPr>
                        <a:t>x</a:t>
                      </a:r>
                      <a:endParaRPr kumimoji="0" lang="en-US" sz="20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Arial" charset="0"/>
                          <a:ea typeface="ＭＳ Ｐゴシック" charset="0"/>
                          <a:cs typeface="ＭＳ Ｐゴシック" charset="0"/>
                        </a:rPr>
                        <a:t>l</a:t>
                      </a:r>
                      <a:r>
                        <a:rPr kumimoji="0" lang="en-US" sz="20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r>
                        <a:rPr kumimoji="0" lang="en-US" sz="2000" b="1" i="0" u="none" strike="noStrike" cap="none" normalizeH="0" baseline="0" dirty="0" err="1" smtClean="0">
                          <a:ln>
                            <a:noFill/>
                          </a:ln>
                          <a:solidFill>
                            <a:srgbClr val="000000"/>
                          </a:solidFill>
                          <a:effectLst/>
                          <a:latin typeface="Arial" charset="0"/>
                          <a:ea typeface="ＭＳ Ｐゴシック" charset="0"/>
                          <a:cs typeface="ＭＳ Ｐゴシック" charset="0"/>
                        </a:rPr>
                        <a:t>m</a:t>
                      </a:r>
                      <a:r>
                        <a:rPr kumimoji="0" lang="en-US" sz="20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endParaRPr kumimoji="0" lang="en-US" sz="20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Arial" charset="0"/>
                          <a:ea typeface="ＭＳ Ｐゴシック" charset="0"/>
                          <a:cs typeface="ＭＳ Ｐゴシック" charset="0"/>
                        </a:rPr>
                        <a:t>xl</a:t>
                      </a:r>
                      <a:r>
                        <a:rPr kumimoji="0" lang="en-US" sz="20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r>
                        <a:rPr kumimoji="0" lang="en-US" sz="2000" b="1" i="0" u="none" strike="noStrike" cap="none" normalizeH="0" baseline="0" dirty="0" err="1" smtClean="0">
                          <a:ln>
                            <a:noFill/>
                          </a:ln>
                          <a:solidFill>
                            <a:srgbClr val="000000"/>
                          </a:solidFill>
                          <a:effectLst/>
                          <a:latin typeface="Arial" charset="0"/>
                          <a:ea typeface="ＭＳ Ｐゴシック" charset="0"/>
                          <a:cs typeface="ＭＳ Ｐゴシック" charset="0"/>
                        </a:rPr>
                        <a:t>m</a:t>
                      </a:r>
                      <a:r>
                        <a:rPr kumimoji="0" lang="en-US" sz="2000" b="1" i="0" u="none" strike="noStrike" cap="none" normalizeH="0" baseline="-25000" dirty="0" err="1" smtClean="0">
                          <a:ln>
                            <a:noFill/>
                          </a:ln>
                          <a:solidFill>
                            <a:srgbClr val="000000"/>
                          </a:solidFill>
                          <a:effectLst/>
                          <a:latin typeface="Arial" charset="0"/>
                          <a:ea typeface="ＭＳ Ｐゴシック" charset="0"/>
                          <a:cs typeface="ＭＳ Ｐゴシック" charset="0"/>
                        </a:rPr>
                        <a:t>x</a:t>
                      </a:r>
                      <a:endParaRPr kumimoji="0" lang="en-US" sz="2000" b="1" i="0" u="none" strike="noStrike" cap="none" normalizeH="0" baseline="-2500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egg</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1.00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tadpole</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0.1</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0</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0</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0</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adult</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2</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0.1</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2.5</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0.25</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0.5</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adult</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3</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0.1</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2.5</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0.25</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0.75</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dead</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4</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963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sums</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R</a:t>
                      </a:r>
                      <a:r>
                        <a:rPr kumimoji="0" lang="en-US" sz="1800" b="0" i="0" u="none" strike="noStrike" cap="none" normalizeH="0" baseline="-25000" dirty="0">
                          <a:ln>
                            <a:noFill/>
                          </a:ln>
                          <a:solidFill>
                            <a:srgbClr val="000000"/>
                          </a:solidFill>
                          <a:effectLst/>
                          <a:latin typeface="Arial" charset="0"/>
                          <a:ea typeface="ＭＳ Ｐゴシック" charset="0"/>
                          <a:cs typeface="ＭＳ Ｐゴシック" charset="0"/>
                        </a:rPr>
                        <a:t>0</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0.5</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1.25</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92212" name="TextBox 5"/>
          <p:cNvSpPr txBox="1">
            <a:spLocks noChangeArrowheads="1"/>
          </p:cNvSpPr>
          <p:nvPr/>
        </p:nvSpPr>
        <p:spPr bwMode="auto">
          <a:xfrm>
            <a:off x="304800" y="762000"/>
            <a:ext cx="8610600" cy="286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u="sng" dirty="0"/>
              <a:t>Here is a typical life table question.</a:t>
            </a:r>
            <a:r>
              <a:rPr lang="en-US" sz="1800" dirty="0"/>
              <a:t>  We </a:t>
            </a:r>
            <a:r>
              <a:rPr lang="en-US" sz="1800" dirty="0" smtClean="0"/>
              <a:t>follow 500 newly frog eggs.  Of these 500, 450 get eaten in the first month, with the survivors turning into tadpoles.  None of the tadpoles die, and after a month they turn into adult frogs.  They live for two months as adults with none dying, then all die.  As adults, the pair up and produce 5 eggs for each pair of frogs each month. </a:t>
            </a:r>
            <a:endParaRPr lang="en-US" sz="1800" dirty="0"/>
          </a:p>
          <a:p>
            <a:endParaRPr lang="en-US" sz="1800" dirty="0"/>
          </a:p>
          <a:p>
            <a:r>
              <a:rPr lang="en-US" sz="1800" dirty="0"/>
              <a:t>--	What type of survivorship curve is this? </a:t>
            </a:r>
            <a:endParaRPr lang="en-US" sz="1800" dirty="0">
              <a:solidFill>
                <a:srgbClr val="FF0000"/>
              </a:solidFill>
            </a:endParaRPr>
          </a:p>
          <a:p>
            <a:r>
              <a:rPr lang="en-US" sz="1800" dirty="0"/>
              <a:t>--	When does the species reproduce?</a:t>
            </a:r>
            <a:endParaRPr lang="en-US" sz="1800" dirty="0">
              <a:solidFill>
                <a:srgbClr val="FF0000"/>
              </a:solidFill>
            </a:endParaRPr>
          </a:p>
          <a:p>
            <a:r>
              <a:rPr lang="en-US" sz="1800" dirty="0"/>
              <a:t>--	Is the population growing?  How fast? </a:t>
            </a:r>
            <a:endParaRPr lang="en-US" sz="1800" dirty="0">
              <a:solidFill>
                <a:srgbClr val="FF0000"/>
              </a:solidFill>
            </a:endParaRPr>
          </a:p>
          <a:p>
            <a:r>
              <a:rPr lang="en-US" sz="1800" dirty="0"/>
              <a:t>--	What is the generation time? </a:t>
            </a:r>
            <a:endParaRPr lang="en-US" sz="1800" dirty="0">
              <a:solidFill>
                <a:srgbClr val="FF0000"/>
              </a:solidFill>
            </a:endParaRPr>
          </a:p>
        </p:txBody>
      </p:sp>
      <p:sp>
        <p:nvSpPr>
          <p:cNvPr id="2" name="TextBox 1"/>
          <p:cNvSpPr txBox="1"/>
          <p:nvPr/>
        </p:nvSpPr>
        <p:spPr>
          <a:xfrm>
            <a:off x="5181600" y="2438400"/>
            <a:ext cx="3811560" cy="1200329"/>
          </a:xfrm>
          <a:prstGeom prst="rect">
            <a:avLst/>
          </a:prstGeom>
          <a:noFill/>
        </p:spPr>
        <p:txBody>
          <a:bodyPr wrap="none" rtlCol="0">
            <a:spAutoFit/>
          </a:bodyPr>
          <a:lstStyle/>
          <a:p>
            <a:r>
              <a:rPr lang="en-US" sz="1800" dirty="0" smtClean="0">
                <a:solidFill>
                  <a:srgbClr val="FF0000"/>
                </a:solidFill>
              </a:rPr>
              <a:t>. . . Seems to be a type III</a:t>
            </a:r>
          </a:p>
          <a:p>
            <a:r>
              <a:rPr lang="en-US" sz="1800" dirty="0" smtClean="0">
                <a:solidFill>
                  <a:srgbClr val="FF0000"/>
                </a:solidFill>
              </a:rPr>
              <a:t>. . . In their 3</a:t>
            </a:r>
            <a:r>
              <a:rPr lang="en-US" sz="1800" baseline="30000" dirty="0" smtClean="0">
                <a:solidFill>
                  <a:srgbClr val="FF0000"/>
                </a:solidFill>
              </a:rPr>
              <a:t>rd</a:t>
            </a:r>
            <a:r>
              <a:rPr lang="en-US" sz="1800" dirty="0" smtClean="0">
                <a:solidFill>
                  <a:srgbClr val="FF0000"/>
                </a:solidFill>
              </a:rPr>
              <a:t> and 4</a:t>
            </a:r>
            <a:r>
              <a:rPr lang="en-US" sz="1800" baseline="30000" dirty="0" smtClean="0">
                <a:solidFill>
                  <a:srgbClr val="FF0000"/>
                </a:solidFill>
              </a:rPr>
              <a:t>th</a:t>
            </a:r>
            <a:r>
              <a:rPr lang="en-US" sz="1800" dirty="0" smtClean="0">
                <a:solidFill>
                  <a:srgbClr val="FF0000"/>
                </a:solidFill>
              </a:rPr>
              <a:t> months of life</a:t>
            </a:r>
          </a:p>
          <a:p>
            <a:r>
              <a:rPr lang="en-US" sz="1800" dirty="0" smtClean="0">
                <a:solidFill>
                  <a:srgbClr val="FF0000"/>
                </a:solidFill>
              </a:rPr>
              <a:t>. . . Pop. is declining by 50%/gen.</a:t>
            </a:r>
          </a:p>
          <a:p>
            <a:r>
              <a:rPr lang="en-US" sz="1800" dirty="0" smtClean="0">
                <a:solidFill>
                  <a:srgbClr val="FF0000"/>
                </a:solidFill>
              </a:rPr>
              <a:t>. . . 2.5 months</a:t>
            </a:r>
            <a:endParaRPr lang="en-US" sz="1800" dirty="0">
              <a:solidFill>
                <a:srgbClr val="FF0000"/>
              </a:solidFill>
            </a:endParaRPr>
          </a:p>
        </p:txBody>
      </p:sp>
    </p:spTree>
    <p:extLst>
      <p:ext uri="{BB962C8B-B14F-4D97-AF65-F5344CB8AC3E}">
        <p14:creationId xmlns:p14="http://schemas.microsoft.com/office/powerpoint/2010/main" val="264275001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94210"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6"/>
          <p:cNvSpPr txBox="1">
            <a:spLocks noChangeArrowheads="1"/>
          </p:cNvSpPr>
          <p:nvPr/>
        </p:nvSpPr>
        <p:spPr bwMode="auto">
          <a:xfrm>
            <a:off x="457200" y="990600"/>
            <a:ext cx="8229600" cy="502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863600" indent="-40640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u="sng" dirty="0">
                <a:cs typeface="Arial" charset="0"/>
              </a:rPr>
              <a:t>Study Guide Items from Lecture 5</a:t>
            </a:r>
          </a:p>
          <a:p>
            <a:endParaRPr lang="en-US" sz="1800" dirty="0">
              <a:cs typeface="Arial" charset="0"/>
            </a:endParaRPr>
          </a:p>
          <a:p>
            <a:r>
              <a:rPr lang="en-US" sz="1800" u="sng" dirty="0">
                <a:cs typeface="Arial" charset="0"/>
              </a:rPr>
              <a:t>Terms:</a:t>
            </a:r>
          </a:p>
          <a:p>
            <a:pPr>
              <a:buFont typeface="Arial" charset="0"/>
              <a:buChar char="•"/>
            </a:pPr>
            <a:endParaRPr lang="en-US" sz="1800" dirty="0">
              <a:cs typeface="Arial" charset="0"/>
            </a:endParaRPr>
          </a:p>
          <a:p>
            <a:pPr>
              <a:buFont typeface="Arial" charset="0"/>
              <a:buChar char="•"/>
            </a:pPr>
            <a:endParaRPr lang="en-US" sz="1800" dirty="0">
              <a:cs typeface="Arial" charset="0"/>
            </a:endParaRPr>
          </a:p>
          <a:p>
            <a:endParaRPr lang="en-US" sz="1800" dirty="0">
              <a:cs typeface="Arial" charset="0"/>
            </a:endParaRPr>
          </a:p>
          <a:p>
            <a:endParaRPr lang="en-US" sz="1800" u="sng" dirty="0">
              <a:cs typeface="Arial" charset="0"/>
            </a:endParaRPr>
          </a:p>
          <a:p>
            <a:r>
              <a:rPr lang="en-US" sz="1800" u="sng" dirty="0">
                <a:cs typeface="Arial" charset="0"/>
              </a:rPr>
              <a:t>Concepts:</a:t>
            </a:r>
          </a:p>
          <a:p>
            <a:pPr lvl="1">
              <a:buFontTx/>
              <a:buChar char="•"/>
            </a:pPr>
            <a:r>
              <a:rPr lang="en-US" sz="1600" dirty="0">
                <a:cs typeface="Arial" charset="0"/>
              </a:rPr>
              <a:t>Type I, II, and III survivorship curve </a:t>
            </a:r>
            <a:r>
              <a:rPr lang="en-US" sz="1600" dirty="0" smtClean="0">
                <a:cs typeface="Arial" charset="0"/>
              </a:rPr>
              <a:t>and examples </a:t>
            </a:r>
            <a:r>
              <a:rPr lang="en-US" sz="1600" dirty="0">
                <a:cs typeface="Arial" charset="0"/>
              </a:rPr>
              <a:t>from real populations</a:t>
            </a:r>
          </a:p>
          <a:p>
            <a:pPr lvl="1">
              <a:buFontTx/>
              <a:buChar char="•"/>
            </a:pPr>
            <a:r>
              <a:rPr lang="en-US" sz="1600" dirty="0">
                <a:cs typeface="Arial" charset="0"/>
              </a:rPr>
              <a:t>Age-specific reproduction, m</a:t>
            </a:r>
            <a:r>
              <a:rPr lang="en-US" sz="1600" baseline="-25000" dirty="0" smtClean="0">
                <a:cs typeface="Arial" charset="0"/>
              </a:rPr>
              <a:t>x</a:t>
            </a:r>
            <a:endParaRPr lang="en-US" sz="1600" baseline="-25000" dirty="0">
              <a:cs typeface="Arial" charset="0"/>
            </a:endParaRPr>
          </a:p>
          <a:p>
            <a:pPr lvl="1">
              <a:buFontTx/>
              <a:buChar char="•"/>
            </a:pPr>
            <a:r>
              <a:rPr lang="en-US" sz="1600" dirty="0">
                <a:cs typeface="Arial" charset="0"/>
              </a:rPr>
              <a:t> </a:t>
            </a:r>
            <a:r>
              <a:rPr lang="en-US" sz="1600" dirty="0" err="1" smtClean="0">
                <a:cs typeface="Arial" charset="0"/>
              </a:rPr>
              <a:t>l</a:t>
            </a:r>
            <a:r>
              <a:rPr lang="en-US" sz="1600" baseline="-25000" dirty="0" err="1" smtClean="0">
                <a:cs typeface="Arial" charset="0"/>
              </a:rPr>
              <a:t>x</a:t>
            </a:r>
            <a:r>
              <a:rPr lang="en-US" sz="1600" dirty="0" err="1">
                <a:cs typeface="Arial" charset="0"/>
              </a:rPr>
              <a:t>m</a:t>
            </a:r>
            <a:r>
              <a:rPr lang="en-US" sz="1600" baseline="-25000" dirty="0" err="1" smtClean="0">
                <a:cs typeface="Arial" charset="0"/>
              </a:rPr>
              <a:t>x</a:t>
            </a:r>
            <a:r>
              <a:rPr lang="en-US" sz="1600" baseline="-25000" dirty="0" smtClean="0">
                <a:cs typeface="Arial" charset="0"/>
              </a:rPr>
              <a:t> </a:t>
            </a:r>
            <a:r>
              <a:rPr lang="en-US" sz="1600" dirty="0">
                <a:cs typeface="Arial" charset="0"/>
              </a:rPr>
              <a:t>as a way of determining the reproductive contribution of each age class</a:t>
            </a:r>
            <a:endParaRPr lang="en-US" sz="1600" baseline="-25000" dirty="0">
              <a:cs typeface="Arial" charset="0"/>
            </a:endParaRPr>
          </a:p>
          <a:p>
            <a:pPr lvl="1">
              <a:buFontTx/>
              <a:buChar char="•"/>
            </a:pPr>
            <a:r>
              <a:rPr lang="en-US" sz="1600" dirty="0">
                <a:cs typeface="Arial" charset="0"/>
              </a:rPr>
              <a:t>Another way of determining R</a:t>
            </a:r>
            <a:r>
              <a:rPr lang="en-US" sz="1600" baseline="-25000" dirty="0">
                <a:cs typeface="Arial" charset="0"/>
              </a:rPr>
              <a:t>0</a:t>
            </a:r>
            <a:r>
              <a:rPr lang="en-US" sz="1600" dirty="0">
                <a:cs typeface="Arial" charset="0"/>
              </a:rPr>
              <a:t> as the sum of </a:t>
            </a:r>
            <a:r>
              <a:rPr lang="en-US" sz="1600" dirty="0" err="1" smtClean="0">
                <a:cs typeface="Arial" charset="0"/>
              </a:rPr>
              <a:t>l</a:t>
            </a:r>
            <a:r>
              <a:rPr lang="en-US" sz="1600" baseline="-25000" dirty="0" err="1" smtClean="0">
                <a:cs typeface="Arial" charset="0"/>
              </a:rPr>
              <a:t>x</a:t>
            </a:r>
            <a:r>
              <a:rPr lang="en-US" sz="1600" dirty="0" err="1">
                <a:cs typeface="Arial" charset="0"/>
              </a:rPr>
              <a:t>m</a:t>
            </a:r>
            <a:r>
              <a:rPr lang="en-US" sz="1600" baseline="-25000" dirty="0" err="1" smtClean="0">
                <a:cs typeface="Arial" charset="0"/>
              </a:rPr>
              <a:t>x</a:t>
            </a:r>
            <a:endParaRPr lang="en-US" sz="1600" baseline="-25000" dirty="0">
              <a:cs typeface="Arial" charset="0"/>
            </a:endParaRPr>
          </a:p>
          <a:p>
            <a:pPr lvl="1">
              <a:buFontTx/>
              <a:buChar char="•"/>
            </a:pPr>
            <a:r>
              <a:rPr lang="en-US" sz="1600" dirty="0">
                <a:cs typeface="Arial" charset="0"/>
              </a:rPr>
              <a:t>G or generation time as the sum of </a:t>
            </a:r>
            <a:r>
              <a:rPr lang="en-US" sz="1600" dirty="0" err="1" smtClean="0">
                <a:cs typeface="Arial" charset="0"/>
              </a:rPr>
              <a:t>xl</a:t>
            </a:r>
            <a:r>
              <a:rPr lang="en-US" sz="1600" baseline="-25000" dirty="0" err="1" smtClean="0">
                <a:cs typeface="Arial" charset="0"/>
              </a:rPr>
              <a:t>x</a:t>
            </a:r>
            <a:r>
              <a:rPr lang="en-US" sz="1600" dirty="0" err="1">
                <a:cs typeface="Arial" charset="0"/>
              </a:rPr>
              <a:t>m</a:t>
            </a:r>
            <a:r>
              <a:rPr lang="en-US" sz="1600" baseline="-25000" dirty="0" err="1" smtClean="0">
                <a:cs typeface="Arial" charset="0"/>
              </a:rPr>
              <a:t>x</a:t>
            </a:r>
            <a:r>
              <a:rPr lang="en-US" sz="1600" dirty="0">
                <a:cs typeface="Arial" charset="0"/>
              </a:rPr>
              <a:t>/</a:t>
            </a:r>
            <a:r>
              <a:rPr lang="en-US" sz="1600" dirty="0" smtClean="0">
                <a:cs typeface="Arial" charset="0"/>
              </a:rPr>
              <a:t>R</a:t>
            </a:r>
            <a:r>
              <a:rPr lang="en-US" sz="1600" baseline="-25000" dirty="0" smtClean="0">
                <a:cs typeface="Arial" charset="0"/>
              </a:rPr>
              <a:t>0</a:t>
            </a:r>
          </a:p>
          <a:p>
            <a:pPr marL="739775" lvl="1" indent="-282575">
              <a:buFontTx/>
              <a:buChar char="•"/>
            </a:pPr>
            <a:r>
              <a:rPr lang="en-US" sz="1600" dirty="0">
                <a:cs typeface="Arial" charset="0"/>
              </a:rPr>
              <a:t>What is a Life table</a:t>
            </a:r>
          </a:p>
          <a:p>
            <a:pPr marL="739775" lvl="1" indent="-282575">
              <a:buFontTx/>
              <a:buChar char="•"/>
            </a:pPr>
            <a:r>
              <a:rPr lang="en-US" sz="1600" dirty="0">
                <a:cs typeface="Arial" charset="0"/>
              </a:rPr>
              <a:t>Type I, II, and III survivorship curves (understand log scale!</a:t>
            </a:r>
            <a:r>
              <a:rPr lang="en-US" sz="1600" dirty="0" smtClean="0">
                <a:cs typeface="Arial" charset="0"/>
              </a:rPr>
              <a:t>)</a:t>
            </a:r>
            <a:endParaRPr lang="en-US" sz="1600" baseline="-25000" dirty="0">
              <a:cs typeface="Arial" charset="0"/>
            </a:endParaRPr>
          </a:p>
          <a:p>
            <a:endParaRPr lang="en-US" sz="1800" u="sng" dirty="0">
              <a:cs typeface="Arial" charset="0"/>
            </a:endParaRPr>
          </a:p>
          <a:p>
            <a:r>
              <a:rPr lang="en-US" sz="1800" u="sng" dirty="0">
                <a:cs typeface="Arial" charset="0"/>
              </a:rPr>
              <a:t>Case Studies:</a:t>
            </a:r>
          </a:p>
          <a:p>
            <a:pPr lvl="1">
              <a:buFont typeface="Arial" charset="0"/>
              <a:buChar char="•"/>
            </a:pPr>
            <a:r>
              <a:rPr lang="en-US" sz="1600" dirty="0" smtClean="0">
                <a:cs typeface="Arial" charset="0"/>
              </a:rPr>
              <a:t>Erickson’s dinosaurs show type I survivorship curve</a:t>
            </a:r>
            <a:endParaRPr lang="en-US" sz="1600" dirty="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08963446"/>
              </p:ext>
            </p:extLst>
          </p:nvPr>
        </p:nvGraphicFramePr>
        <p:xfrm>
          <a:off x="762000" y="1990725"/>
          <a:ext cx="7772400" cy="823010"/>
        </p:xfrm>
        <a:graphic>
          <a:graphicData uri="http://schemas.openxmlformats.org/drawingml/2006/table">
            <a:tbl>
              <a:tblPr/>
              <a:tblGrid>
                <a:gridCol w="3886200"/>
                <a:gridCol w="3886200"/>
              </a:tblGrid>
              <a:tr h="579438">
                <a:tc>
                  <a:txBody>
                    <a:bodyPr/>
                    <a:lstStyle/>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m</a:t>
                      </a:r>
                      <a:r>
                        <a:rPr kumimoji="0" lang="en-US" sz="1600" b="0" i="0" u="none" strike="noStrike" cap="none" normalizeH="0" baseline="-25000" dirty="0" smtClean="0">
                          <a:ln>
                            <a:noFill/>
                          </a:ln>
                          <a:solidFill>
                            <a:schemeClr val="tx1"/>
                          </a:solidFill>
                          <a:effectLst/>
                          <a:latin typeface="Arial" charset="0"/>
                          <a:ea typeface="ＭＳ Ｐゴシック" charset="0"/>
                          <a:cs typeface="Arial" charset="0"/>
                        </a:rPr>
                        <a:t>x</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Lx</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Cohort life table</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284163" marR="0" lvl="0" indent="-284163" algn="l" defTabSz="284163"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Generation </a:t>
                      </a: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time (G)</a:t>
                      </a:r>
                    </a:p>
                    <a:p>
                      <a:pPr marL="284163" marR="0" lvl="0" indent="-284163" algn="l" defTabSz="284163"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Static life table</a:t>
                      </a:r>
                    </a:p>
                    <a:p>
                      <a:pPr marL="284163" marR="0" lvl="0" indent="-284163" algn="l" defTabSz="284163"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err="1" smtClean="0">
                          <a:ln>
                            <a:noFill/>
                          </a:ln>
                          <a:solidFill>
                            <a:schemeClr val="tx1"/>
                          </a:solidFill>
                          <a:effectLst/>
                          <a:latin typeface="Arial" charset="0"/>
                          <a:ea typeface="ＭＳ Ｐゴシック" charset="0"/>
                          <a:cs typeface="Arial" charset="0"/>
                        </a:rPr>
                        <a:t>px</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ChangeArrowheads="1"/>
          </p:cNvSpPr>
          <p:nvPr/>
        </p:nvSpPr>
        <p:spPr bwMode="auto">
          <a:xfrm>
            <a:off x="838200" y="1219200"/>
            <a:ext cx="7772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a:latin typeface="Arial" charset="0"/>
              </a:rPr>
              <a:t>Simple life table example.   Imagine cockroaches in your house that live 4 weeks, maximum.  Due to various causes, 80% die each week.  A few reproduce in their 3</a:t>
            </a:r>
            <a:r>
              <a:rPr lang="en-US" sz="2000" baseline="30000">
                <a:latin typeface="Arial" charset="0"/>
              </a:rPr>
              <a:t>rd</a:t>
            </a:r>
            <a:r>
              <a:rPr lang="en-US" sz="2000">
                <a:latin typeface="Arial" charset="0"/>
              </a:rPr>
              <a:t> week of life, but most reproduce in their 4</a:t>
            </a:r>
            <a:r>
              <a:rPr lang="en-US" sz="2000" baseline="30000">
                <a:latin typeface="Arial" charset="0"/>
              </a:rPr>
              <a:t>th</a:t>
            </a:r>
            <a:r>
              <a:rPr lang="en-US" sz="2000">
                <a:latin typeface="Arial" charset="0"/>
              </a:rPr>
              <a:t> week, when each pair of cockroaches produces 200 offspring. </a:t>
            </a:r>
          </a:p>
        </p:txBody>
      </p:sp>
      <p:pic>
        <p:nvPicPr>
          <p:cNvPr id="75778"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480610323"/>
              </p:ext>
            </p:extLst>
          </p:nvPr>
        </p:nvGraphicFramePr>
        <p:xfrm>
          <a:off x="1143000" y="3124200"/>
          <a:ext cx="6858001" cy="3068955"/>
        </p:xfrm>
        <a:graphic>
          <a:graphicData uri="http://schemas.openxmlformats.org/drawingml/2006/table">
            <a:tbl>
              <a:tblPr/>
              <a:tblGrid>
                <a:gridCol w="1357313"/>
                <a:gridCol w="928688"/>
                <a:gridCol w="1143000"/>
                <a:gridCol w="1143000"/>
                <a:gridCol w="1143000"/>
                <a:gridCol w="1143000"/>
              </a:tblGrid>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Times" charset="0"/>
                          <a:ea typeface="ＭＳ Ｐゴシック" charset="0"/>
                          <a:cs typeface="ＭＳ Ｐゴシック" charset="0"/>
                        </a:rPr>
                        <a:t>Time (weeks)</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charset="0"/>
                          <a:ea typeface="ＭＳ Ｐゴシック" charset="0"/>
                          <a:cs typeface="ＭＳ Ｐゴシック" charset="0"/>
                        </a:rPr>
                        <a:t>x (age)</a:t>
                      </a:r>
                      <a:endParaRPr kumimoji="0" lang="en-US" sz="1800" b="1" i="0" u="none" strike="noStrike" cap="none" normalizeH="0" baseline="0" dirty="0">
                        <a:ln>
                          <a:noFill/>
                        </a:ln>
                        <a:solidFill>
                          <a:srgbClr val="FFFFFF"/>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Times" charset="0"/>
                          <a:ea typeface="ＭＳ Ｐゴシック" charset="0"/>
                          <a:cs typeface="ＭＳ Ｐゴシック" charset="0"/>
                        </a:rPr>
                        <a:t>p</a:t>
                      </a:r>
                      <a:r>
                        <a:rPr kumimoji="0" lang="en-US" sz="1800" b="1" i="0" u="none" strike="noStrike" cap="none" normalizeH="0" baseline="-25000" dirty="0" err="1" smtClean="0">
                          <a:ln>
                            <a:noFill/>
                          </a:ln>
                          <a:solidFill>
                            <a:srgbClr val="FFFFFF"/>
                          </a:solidFill>
                          <a:effectLst/>
                          <a:latin typeface="Times" charset="0"/>
                          <a:ea typeface="ＭＳ Ｐゴシック" charset="0"/>
                          <a:cs typeface="ＭＳ Ｐゴシック" charset="0"/>
                        </a:rPr>
                        <a:t>x</a:t>
                      </a:r>
                      <a:endParaRPr kumimoji="0" lang="en-US" sz="1800" b="1" i="0" u="none" strike="noStrike" cap="none" normalizeH="0" baseline="-25000" dirty="0">
                        <a:ln>
                          <a:noFill/>
                        </a:ln>
                        <a:solidFill>
                          <a:srgbClr val="FFFFFF"/>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l</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m</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l</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m</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endParaRPr kumimoji="0" lang="en-US" sz="1800" b="1" i="0" u="none" strike="noStrike" cap="none" normalizeH="0" baseline="0">
                        <a:ln>
                          <a:noFill/>
                        </a:ln>
                        <a:solidFill>
                          <a:srgbClr val="FFFFFF"/>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1st</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0.2</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1.0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2nd</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1</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0.2</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0.2</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3rd</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2</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0.2</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0.04</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5</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0.2</a:t>
                      </a:r>
                    </a:p>
                  </a:txBody>
                  <a:tcPr horzOverflow="overflow">
                    <a:lnL>
                      <a:noFill/>
                    </a:lnL>
                    <a:lnR>
                      <a:noFill/>
                    </a:lnR>
                    <a:lnT>
                      <a:noFill/>
                    </a:lnT>
                    <a:lnB>
                      <a:noFill/>
                    </a:lnB>
                    <a:lnTlToBr>
                      <a:noFill/>
                    </a:lnTlToBr>
                    <a:lnBlToTr>
                      <a:noFill/>
                    </a:lnBlToTr>
                    <a:solidFill>
                      <a:srgbClr val="E7E7E7"/>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4th</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3</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0.0</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0.008</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100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0.8</a:t>
                      </a:r>
                    </a:p>
                  </a:txBody>
                  <a:tcPr horzOverflow="overflow">
                    <a:lnL>
                      <a:noFill/>
                    </a:lnL>
                    <a:lnR>
                      <a:noFill/>
                    </a:lnR>
                    <a:lnT>
                      <a:noFill/>
                    </a:lnT>
                    <a:lnB>
                      <a:noFill/>
                    </a:lnB>
                    <a:lnTlToBr>
                      <a:noFill/>
                    </a:lnTlToBr>
                    <a:lnBlToTr>
                      <a:noFill/>
                    </a:lnBlToTr>
                    <a:solidFill>
                      <a:schemeClr val="bg1"/>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5th</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4</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A6A6A6"/>
                          </a:solidFill>
                          <a:effectLst/>
                          <a:latin typeface="Times" charset="0"/>
                          <a:ea typeface="ＭＳ Ｐゴシック" charset="0"/>
                          <a:cs typeface="ＭＳ Ｐゴシック" charset="0"/>
                        </a:rPr>
                        <a:t>0</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A6A6A6"/>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12239955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ChangeArrowheads="1"/>
          </p:cNvSpPr>
          <p:nvPr/>
        </p:nvSpPr>
        <p:spPr bwMode="auto">
          <a:xfrm>
            <a:off x="685800" y="973138"/>
            <a:ext cx="8305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a:latin typeface="Arial" charset="0"/>
              </a:rPr>
              <a:t>II.	Tools for Ecology</a:t>
            </a:r>
          </a:p>
          <a:p>
            <a:pPr>
              <a:buFont typeface="Times" charset="0"/>
              <a:buNone/>
              <a:tabLst>
                <a:tab pos="454025" algn="l"/>
                <a:tab pos="920750" algn="l"/>
                <a:tab pos="1373188" algn="l"/>
                <a:tab pos="1882775" algn="l"/>
                <a:tab pos="2454275" algn="l"/>
              </a:tabLst>
            </a:pPr>
            <a:r>
              <a:rPr lang="en-US" sz="2000" dirty="0">
                <a:latin typeface="Arial" charset="0"/>
              </a:rPr>
              <a:t>	A.	Population demography:  describing populations.</a:t>
            </a:r>
          </a:p>
          <a:p>
            <a:pPr>
              <a:buFont typeface="Times" charset="0"/>
              <a:buNone/>
              <a:tabLst>
                <a:tab pos="454025" algn="l"/>
                <a:tab pos="920750" algn="l"/>
                <a:tab pos="1373188" algn="l"/>
                <a:tab pos="1882775" algn="l"/>
                <a:tab pos="2454275" algn="l"/>
              </a:tabLst>
            </a:pPr>
            <a:r>
              <a:rPr lang="en-US" sz="2000" dirty="0">
                <a:latin typeface="Arial" charset="0"/>
              </a:rPr>
              <a:t>		1. 	Definitions</a:t>
            </a:r>
          </a:p>
          <a:p>
            <a:pPr>
              <a:buFont typeface="Times" charset="0"/>
              <a:buNone/>
              <a:tabLst>
                <a:tab pos="454025" algn="l"/>
                <a:tab pos="920750" algn="l"/>
                <a:tab pos="1373188" algn="l"/>
                <a:tab pos="1882775" algn="l"/>
                <a:tab pos="2454275" algn="l"/>
              </a:tabLst>
            </a:pPr>
            <a:r>
              <a:rPr lang="en-US" sz="2000" dirty="0">
                <a:latin typeface="Arial" charset="0"/>
              </a:rPr>
              <a:t>		2.	Demography</a:t>
            </a:r>
          </a:p>
          <a:p>
            <a:pPr>
              <a:buFont typeface="Times" charset="0"/>
              <a:buNone/>
              <a:tabLst>
                <a:tab pos="454025" algn="l"/>
                <a:tab pos="920750" algn="l"/>
                <a:tab pos="1373188" algn="l"/>
                <a:tab pos="1882775" algn="l"/>
                <a:tab pos="2454275" algn="l"/>
              </a:tabLst>
            </a:pPr>
            <a:r>
              <a:rPr lang="en-US" sz="2000" dirty="0">
                <a:latin typeface="Arial" charset="0"/>
              </a:rPr>
              <a:t>			a.	distribution, dispersion, and density</a:t>
            </a:r>
          </a:p>
          <a:p>
            <a:pPr>
              <a:buFont typeface="Times" charset="0"/>
              <a:buNone/>
              <a:tabLst>
                <a:tab pos="454025" algn="l"/>
                <a:tab pos="920750" algn="l"/>
                <a:tab pos="1373188" algn="l"/>
                <a:tab pos="1882775" algn="l"/>
                <a:tab pos="2454275" algn="l"/>
              </a:tabLst>
            </a:pPr>
            <a:r>
              <a:rPr lang="en-US" sz="2000" dirty="0">
                <a:latin typeface="Arial" charset="0"/>
              </a:rPr>
              <a:t>			b.	gender and age</a:t>
            </a:r>
          </a:p>
          <a:p>
            <a:pPr>
              <a:buFont typeface="Times" charset="0"/>
              <a:buNone/>
              <a:tabLst>
                <a:tab pos="454025" algn="l"/>
                <a:tab pos="920750" algn="l"/>
                <a:tab pos="1373188" algn="l"/>
                <a:tab pos="1882775" algn="l"/>
                <a:tab pos="2454275" algn="l"/>
              </a:tabLst>
            </a:pPr>
            <a:r>
              <a:rPr lang="en-US" sz="2000" dirty="0">
                <a:latin typeface="Arial" charset="0"/>
              </a:rPr>
              <a:t>		</a:t>
            </a:r>
            <a:r>
              <a:rPr lang="en-US" sz="2000" dirty="0">
                <a:solidFill>
                  <a:srgbClr val="FF0000"/>
                </a:solidFill>
                <a:latin typeface="Arial" charset="0"/>
              </a:rPr>
              <a:t>	c.	population growth</a:t>
            </a:r>
            <a:endParaRPr lang="en-US" sz="2000" dirty="0">
              <a:latin typeface="Arial" charset="0"/>
            </a:endParaRPr>
          </a:p>
          <a:p>
            <a:pPr>
              <a:buFont typeface="Times" charset="0"/>
              <a:buNone/>
              <a:tabLst>
                <a:tab pos="454025" algn="l"/>
                <a:tab pos="920750" algn="l"/>
                <a:tab pos="1373188" algn="l"/>
                <a:tab pos="1882775" algn="l"/>
                <a:tab pos="2454275" algn="l"/>
              </a:tabLst>
            </a:pPr>
            <a:r>
              <a:rPr lang="en-US" sz="2000" dirty="0">
                <a:latin typeface="Arial" charset="0"/>
              </a:rPr>
              <a:t>			d.	life tables (birth and death of age classes)</a:t>
            </a:r>
          </a:p>
          <a:p>
            <a:pPr>
              <a:buFont typeface="Times" charset="0"/>
              <a:buNone/>
              <a:tabLst>
                <a:tab pos="454025" algn="l"/>
                <a:tab pos="920750" algn="l"/>
                <a:tab pos="1373188" algn="l"/>
                <a:tab pos="1882775" algn="l"/>
                <a:tab pos="2454275" algn="l"/>
              </a:tabLst>
            </a:pPr>
            <a:r>
              <a:rPr lang="en-US" sz="2000" dirty="0">
                <a:latin typeface="Arial" charset="0"/>
              </a:rPr>
              <a:t>				</a:t>
            </a:r>
            <a:r>
              <a:rPr lang="en-US" sz="2000" dirty="0" err="1">
                <a:latin typeface="Arial" charset="0"/>
              </a:rPr>
              <a:t>i</a:t>
            </a:r>
            <a:r>
              <a:rPr lang="en-US" sz="2000" dirty="0">
                <a:latin typeface="Arial" charset="0"/>
              </a:rPr>
              <a:t>)  	age groups - x </a:t>
            </a:r>
          </a:p>
          <a:p>
            <a:pPr>
              <a:buFont typeface="Times" charset="0"/>
              <a:buNone/>
              <a:tabLst>
                <a:tab pos="454025" algn="l"/>
                <a:tab pos="920750" algn="l"/>
                <a:tab pos="1373188" algn="l"/>
                <a:tab pos="1882775" algn="l"/>
                <a:tab pos="2454275" algn="l"/>
              </a:tabLst>
            </a:pPr>
            <a:r>
              <a:rPr lang="en-US" sz="2000" dirty="0">
                <a:solidFill>
                  <a:srgbClr val="FF0000"/>
                </a:solidFill>
                <a:latin typeface="Arial" charset="0"/>
              </a:rPr>
              <a:t>				ii)  	survivorship (opposite of death </a:t>
            </a:r>
            <a:r>
              <a:rPr lang="en-US" sz="2000" dirty="0" smtClean="0">
                <a:solidFill>
                  <a:srgbClr val="FF0000"/>
                </a:solidFill>
                <a:latin typeface="Arial" charset="0"/>
              </a:rPr>
              <a:t>rate or mortality)</a:t>
            </a:r>
            <a:endParaRPr lang="en-US" sz="2000" dirty="0">
              <a:solidFill>
                <a:srgbClr val="FF0000"/>
              </a:solidFill>
              <a:latin typeface="Arial" charset="0"/>
            </a:endParaRPr>
          </a:p>
          <a:p>
            <a:pPr>
              <a:buFont typeface="Times" charset="0"/>
              <a:buNone/>
              <a:tabLst>
                <a:tab pos="454025" algn="l"/>
                <a:tab pos="920750" algn="l"/>
                <a:tab pos="1373188" algn="l"/>
                <a:tab pos="1882775" algn="l"/>
                <a:tab pos="2454275" algn="l"/>
              </a:tabLst>
            </a:pPr>
            <a:r>
              <a:rPr lang="en-US" sz="2000" dirty="0">
                <a:latin typeface="Arial" charset="0"/>
              </a:rPr>
              <a:t>				iii)  	m</a:t>
            </a:r>
            <a:r>
              <a:rPr lang="en-US" sz="2000" baseline="-25000" dirty="0">
                <a:latin typeface="Arial" charset="0"/>
              </a:rPr>
              <a:t>x</a:t>
            </a:r>
            <a:r>
              <a:rPr lang="en-US" sz="2000" dirty="0">
                <a:latin typeface="Arial" charset="0"/>
              </a:rPr>
              <a:t>, average births per individual age x.</a:t>
            </a:r>
          </a:p>
          <a:p>
            <a:pPr>
              <a:buFont typeface="Times" charset="0"/>
              <a:buNone/>
              <a:tabLst>
                <a:tab pos="454025" algn="l"/>
                <a:tab pos="920750" algn="l"/>
                <a:tab pos="1373188" algn="l"/>
                <a:tab pos="1882775" algn="l"/>
                <a:tab pos="2454275" algn="l"/>
              </a:tabLst>
            </a:pPr>
            <a:r>
              <a:rPr lang="en-US" sz="2000" dirty="0">
                <a:latin typeface="Arial" charset="0"/>
              </a:rPr>
              <a:t>				iv)  	</a:t>
            </a:r>
            <a:r>
              <a:rPr lang="en-US" sz="2000" dirty="0" err="1">
                <a:latin typeface="Arial" charset="0"/>
              </a:rPr>
              <a:t>l</a:t>
            </a:r>
            <a:r>
              <a:rPr lang="en-US" sz="2000" baseline="-25000" dirty="0" err="1">
                <a:latin typeface="Arial" charset="0"/>
              </a:rPr>
              <a:t>x</a:t>
            </a:r>
            <a:r>
              <a:rPr lang="en-US" sz="2000" dirty="0" err="1">
                <a:latin typeface="Arial" charset="0"/>
              </a:rPr>
              <a:t>m</a:t>
            </a:r>
            <a:r>
              <a:rPr lang="en-US" sz="2000" baseline="-25000" dirty="0" err="1">
                <a:latin typeface="Arial" charset="0"/>
              </a:rPr>
              <a:t>x</a:t>
            </a:r>
            <a:r>
              <a:rPr lang="en-US" sz="2000" dirty="0">
                <a:latin typeface="Arial" charset="0"/>
              </a:rPr>
              <a:t>,  </a:t>
            </a:r>
          </a:p>
          <a:p>
            <a:pPr>
              <a:buFont typeface="Times" charset="0"/>
              <a:buNone/>
              <a:tabLst>
                <a:tab pos="454025" algn="l"/>
                <a:tab pos="920750" algn="l"/>
                <a:tab pos="1373188" algn="l"/>
                <a:tab pos="1882775" algn="l"/>
                <a:tab pos="2454275" algn="l"/>
              </a:tabLst>
            </a:pPr>
            <a:endParaRPr lang="en-US" sz="2000" dirty="0">
              <a:latin typeface="Arial" charset="0"/>
            </a:endParaRPr>
          </a:p>
          <a:p>
            <a:pPr>
              <a:buFont typeface="Times" charset="0"/>
              <a:buNone/>
              <a:tabLst>
                <a:tab pos="454025" algn="l"/>
                <a:tab pos="920750" algn="l"/>
                <a:tab pos="1373188" algn="l"/>
                <a:tab pos="1882775" algn="l"/>
                <a:tab pos="2454275" algn="l"/>
              </a:tabLst>
            </a:pPr>
            <a:r>
              <a:rPr lang="en-US" sz="2000" dirty="0" err="1"/>
              <a:t>p</a:t>
            </a:r>
            <a:r>
              <a:rPr lang="en-US" sz="2000" baseline="-25000" dirty="0" err="1" smtClean="0">
                <a:latin typeface="Arial" charset="0"/>
              </a:rPr>
              <a:t>x</a:t>
            </a:r>
            <a:r>
              <a:rPr lang="en-US" sz="2000" dirty="0" smtClean="0">
                <a:latin typeface="Arial" charset="0"/>
              </a:rPr>
              <a:t> is the probability of surviving from x to x+1.  In other words, it is the probability that an individual will survive </a:t>
            </a:r>
            <a:r>
              <a:rPr lang="en-US" sz="2000" u="sng" dirty="0" smtClean="0">
                <a:latin typeface="Arial" charset="0"/>
              </a:rPr>
              <a:t>during</a:t>
            </a:r>
            <a:r>
              <a:rPr lang="en-US" sz="2000" dirty="0" smtClean="0">
                <a:latin typeface="Arial" charset="0"/>
              </a:rPr>
              <a:t> time interval x.</a:t>
            </a:r>
            <a:endParaRPr lang="en-US" sz="2000" dirty="0">
              <a:solidFill>
                <a:srgbClr val="FF0000"/>
              </a:solidFill>
              <a:latin typeface="Arial" charset="0"/>
            </a:endParaRPr>
          </a:p>
        </p:txBody>
      </p:sp>
      <p:pic>
        <p:nvPicPr>
          <p:cNvPr id="79874"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0007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ChangeArrowheads="1"/>
          </p:cNvSpPr>
          <p:nvPr/>
        </p:nvSpPr>
        <p:spPr bwMode="auto">
          <a:xfrm>
            <a:off x="838200" y="1219200"/>
            <a:ext cx="7772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82775" algn="l"/>
                <a:tab pos="2454275" algn="l"/>
              </a:tabLst>
            </a:pPr>
            <a:r>
              <a:rPr lang="en-US" sz="2000">
                <a:latin typeface="Arial" charset="0"/>
              </a:rPr>
              <a:t>Simple life table example.   Imagine cockroaches in your house that live 4 weeks, maximum.  Due to various causes, 80% die each week.  A few reproduce in their 3</a:t>
            </a:r>
            <a:r>
              <a:rPr lang="en-US" sz="2000" baseline="30000">
                <a:latin typeface="Arial" charset="0"/>
              </a:rPr>
              <a:t>rd</a:t>
            </a:r>
            <a:r>
              <a:rPr lang="en-US" sz="2000">
                <a:latin typeface="Arial" charset="0"/>
              </a:rPr>
              <a:t> week of life, but most reproduce in their 4</a:t>
            </a:r>
            <a:r>
              <a:rPr lang="en-US" sz="2000" baseline="30000">
                <a:latin typeface="Arial" charset="0"/>
              </a:rPr>
              <a:t>th</a:t>
            </a:r>
            <a:r>
              <a:rPr lang="en-US" sz="2000">
                <a:latin typeface="Arial" charset="0"/>
              </a:rPr>
              <a:t> week, when each pair of cockroaches produces 200 offspring. </a:t>
            </a:r>
          </a:p>
        </p:txBody>
      </p:sp>
      <p:pic>
        <p:nvPicPr>
          <p:cNvPr id="77826"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550479763"/>
              </p:ext>
            </p:extLst>
          </p:nvPr>
        </p:nvGraphicFramePr>
        <p:xfrm>
          <a:off x="1143000" y="3124200"/>
          <a:ext cx="6858001" cy="3068955"/>
        </p:xfrm>
        <a:graphic>
          <a:graphicData uri="http://schemas.openxmlformats.org/drawingml/2006/table">
            <a:tbl>
              <a:tblPr/>
              <a:tblGrid>
                <a:gridCol w="1357313"/>
                <a:gridCol w="928688"/>
                <a:gridCol w="1143000"/>
                <a:gridCol w="1143000"/>
                <a:gridCol w="1143000"/>
                <a:gridCol w="1143000"/>
              </a:tblGrid>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Times" charset="0"/>
                          <a:ea typeface="ＭＳ Ｐゴシック" charset="0"/>
                          <a:cs typeface="ＭＳ Ｐゴシック" charset="0"/>
                        </a:rPr>
                        <a:t>Time (weeks)</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x</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Times" charset="0"/>
                          <a:ea typeface="ＭＳ Ｐゴシック" charset="0"/>
                          <a:cs typeface="ＭＳ Ｐゴシック" charset="0"/>
                        </a:rPr>
                        <a:t>p</a:t>
                      </a:r>
                      <a:r>
                        <a:rPr kumimoji="0" lang="en-US" sz="1800" b="1" i="0" u="none" strike="noStrike" cap="none" normalizeH="0" baseline="-25000" dirty="0" err="1" smtClean="0">
                          <a:ln>
                            <a:noFill/>
                          </a:ln>
                          <a:solidFill>
                            <a:srgbClr val="FFFFFF"/>
                          </a:solidFill>
                          <a:effectLst/>
                          <a:latin typeface="Times" charset="0"/>
                          <a:ea typeface="ＭＳ Ｐゴシック" charset="0"/>
                          <a:cs typeface="ＭＳ Ｐゴシック" charset="0"/>
                        </a:rPr>
                        <a:t>x</a:t>
                      </a:r>
                      <a:endParaRPr kumimoji="0" lang="en-US" sz="1800" b="1" i="0" u="none" strike="noStrike" cap="none" normalizeH="0" baseline="-25000" dirty="0">
                        <a:ln>
                          <a:noFill/>
                        </a:ln>
                        <a:solidFill>
                          <a:srgbClr val="FFFFFF"/>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l</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m</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l</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r>
                        <a:rPr kumimoji="0" lang="en-US" sz="1800" b="1" i="0" u="none" strike="noStrike" cap="none" normalizeH="0" baseline="0">
                          <a:ln>
                            <a:noFill/>
                          </a:ln>
                          <a:solidFill>
                            <a:srgbClr val="FFFFFF"/>
                          </a:solidFill>
                          <a:effectLst/>
                          <a:latin typeface="Times" charset="0"/>
                          <a:ea typeface="ＭＳ Ｐゴシック" charset="0"/>
                          <a:cs typeface="ＭＳ Ｐゴシック" charset="0"/>
                        </a:rPr>
                        <a:t>m</a:t>
                      </a:r>
                      <a:r>
                        <a:rPr kumimoji="0" lang="en-US" sz="1800" b="1" i="0" u="none" strike="noStrike" cap="none" normalizeH="0" baseline="-25000">
                          <a:ln>
                            <a:noFill/>
                          </a:ln>
                          <a:solidFill>
                            <a:srgbClr val="FFFFFF"/>
                          </a:solidFill>
                          <a:effectLst/>
                          <a:latin typeface="Times" charset="0"/>
                          <a:ea typeface="ＭＳ Ｐゴシック" charset="0"/>
                          <a:cs typeface="ＭＳ Ｐゴシック" charset="0"/>
                        </a:rPr>
                        <a:t>x</a:t>
                      </a:r>
                      <a:endParaRPr kumimoji="0" lang="en-US" sz="1800" b="1" i="0" u="none" strike="noStrike" cap="none" normalizeH="0" baseline="0">
                        <a:ln>
                          <a:noFill/>
                        </a:ln>
                        <a:solidFill>
                          <a:srgbClr val="FFFFFF"/>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1st</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0.2</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1.0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2nd</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1</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0.2</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0.2</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a:t>
                      </a:r>
                    </a:p>
                  </a:txBody>
                  <a:tcPr horzOverflow="overflow">
                    <a:lnL>
                      <a:noFill/>
                    </a:lnL>
                    <a:lnR>
                      <a:noFill/>
                    </a:lnR>
                    <a:lnT>
                      <a:noFill/>
                    </a:lnT>
                    <a:lnB>
                      <a:noFill/>
                    </a:lnB>
                    <a:lnTlToBr>
                      <a:noFill/>
                    </a:lnTlToBr>
                    <a:lnBlToTr>
                      <a:noFill/>
                    </a:lnBlToTr>
                    <a:solidFill>
                      <a:schemeClr val="bg1"/>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3rd</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2</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0.2</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0.04</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5</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0.2</a:t>
                      </a:r>
                    </a:p>
                  </a:txBody>
                  <a:tcPr horzOverflow="overflow">
                    <a:lnL>
                      <a:noFill/>
                    </a:lnL>
                    <a:lnR>
                      <a:noFill/>
                    </a:lnR>
                    <a:lnT>
                      <a:noFill/>
                    </a:lnT>
                    <a:lnB>
                      <a:noFill/>
                    </a:lnB>
                    <a:lnTlToBr>
                      <a:noFill/>
                    </a:lnTlToBr>
                    <a:lnBlToTr>
                      <a:noFill/>
                    </a:lnBlToTr>
                    <a:solidFill>
                      <a:srgbClr val="E7E7E7"/>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4th</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3</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0.0</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charset="0"/>
                          <a:ea typeface="ＭＳ Ｐゴシック" charset="0"/>
                          <a:cs typeface="ＭＳ Ｐゴシック" charset="0"/>
                        </a:rPr>
                        <a:t>0.008</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100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0.8</a:t>
                      </a:r>
                    </a:p>
                  </a:txBody>
                  <a:tcPr horzOverflow="overflow">
                    <a:lnL>
                      <a:noFill/>
                    </a:lnL>
                    <a:lnR>
                      <a:noFill/>
                    </a:lnR>
                    <a:lnT>
                      <a:noFill/>
                    </a:lnT>
                    <a:lnB>
                      <a:noFill/>
                    </a:lnB>
                    <a:lnTlToBr>
                      <a:noFill/>
                    </a:lnTlToBr>
                    <a:lnBlToTr>
                      <a:noFill/>
                    </a:lnBlToTr>
                    <a:solidFill>
                      <a:schemeClr val="bg1"/>
                    </a:solidFill>
                  </a:tcPr>
                </a:tc>
              </a:tr>
              <a:tr h="485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5th</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rPr>
                        <a:t>4</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ＭＳ Ｐゴシック" charset="0"/>
                          <a:cs typeface="ＭＳ Ｐゴシック" charset="0"/>
                        </a:rPr>
                        <a:t>0</a:t>
                      </a:r>
                      <a:endParaRPr kumimoji="0" lang="en-US" sz="1800" b="0" i="0" u="none" strike="noStrike" cap="none" normalizeH="0" baseline="0" dirty="0">
                        <a:ln>
                          <a:noFill/>
                        </a:ln>
                        <a:solidFill>
                          <a:srgbClr val="000000"/>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A6A6A6"/>
                          </a:solidFill>
                          <a:effectLst/>
                          <a:latin typeface="Times" charset="0"/>
                          <a:ea typeface="ＭＳ Ｐゴシック" charset="0"/>
                          <a:cs typeface="ＭＳ Ｐゴシック" charset="0"/>
                        </a:rPr>
                        <a:t>--</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A6A6A6"/>
                        </a:solidFill>
                        <a:effectLst/>
                        <a:latin typeface="Times" charset="0"/>
                        <a:ea typeface="ＭＳ Ｐゴシック" charset="0"/>
                        <a:cs typeface="ＭＳ Ｐゴシック"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24571929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ChangeArrowheads="1"/>
          </p:cNvSpPr>
          <p:nvPr/>
        </p:nvSpPr>
        <p:spPr bwMode="auto">
          <a:xfrm>
            <a:off x="685800" y="973138"/>
            <a:ext cx="8305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a:latin typeface="Arial" charset="0"/>
              </a:rPr>
              <a:t>II.	Tools for Ecology</a:t>
            </a:r>
          </a:p>
          <a:p>
            <a:pPr>
              <a:buFont typeface="Times" charset="0"/>
              <a:buNone/>
              <a:tabLst>
                <a:tab pos="454025" algn="l"/>
                <a:tab pos="920750" algn="l"/>
                <a:tab pos="1373188" algn="l"/>
                <a:tab pos="1882775" algn="l"/>
                <a:tab pos="2454275" algn="l"/>
              </a:tabLst>
            </a:pPr>
            <a:r>
              <a:rPr lang="en-US" sz="2000" dirty="0">
                <a:latin typeface="Arial" charset="0"/>
              </a:rPr>
              <a:t>	A.	Population demography:  describing populations.</a:t>
            </a:r>
          </a:p>
          <a:p>
            <a:pPr>
              <a:buFont typeface="Times" charset="0"/>
              <a:buNone/>
              <a:tabLst>
                <a:tab pos="454025" algn="l"/>
                <a:tab pos="920750" algn="l"/>
                <a:tab pos="1373188" algn="l"/>
                <a:tab pos="1882775" algn="l"/>
                <a:tab pos="2454275" algn="l"/>
              </a:tabLst>
            </a:pPr>
            <a:r>
              <a:rPr lang="en-US" sz="2000" dirty="0">
                <a:latin typeface="Arial" charset="0"/>
              </a:rPr>
              <a:t>		1. 	Definitions</a:t>
            </a:r>
          </a:p>
          <a:p>
            <a:pPr>
              <a:buFont typeface="Times" charset="0"/>
              <a:buNone/>
              <a:tabLst>
                <a:tab pos="454025" algn="l"/>
                <a:tab pos="920750" algn="l"/>
                <a:tab pos="1373188" algn="l"/>
                <a:tab pos="1882775" algn="l"/>
                <a:tab pos="2454275" algn="l"/>
              </a:tabLst>
            </a:pPr>
            <a:r>
              <a:rPr lang="en-US" sz="2000" dirty="0">
                <a:latin typeface="Arial" charset="0"/>
              </a:rPr>
              <a:t>		2.	Demography</a:t>
            </a:r>
          </a:p>
          <a:p>
            <a:pPr>
              <a:buFont typeface="Times" charset="0"/>
              <a:buNone/>
              <a:tabLst>
                <a:tab pos="454025" algn="l"/>
                <a:tab pos="920750" algn="l"/>
                <a:tab pos="1373188" algn="l"/>
                <a:tab pos="1882775" algn="l"/>
                <a:tab pos="2454275" algn="l"/>
              </a:tabLst>
            </a:pPr>
            <a:r>
              <a:rPr lang="en-US" sz="2000" dirty="0">
                <a:latin typeface="Arial" charset="0"/>
              </a:rPr>
              <a:t>			a.	distribution, dispersion, and density</a:t>
            </a:r>
          </a:p>
          <a:p>
            <a:pPr>
              <a:buFont typeface="Times" charset="0"/>
              <a:buNone/>
              <a:tabLst>
                <a:tab pos="454025" algn="l"/>
                <a:tab pos="920750" algn="l"/>
                <a:tab pos="1373188" algn="l"/>
                <a:tab pos="1882775" algn="l"/>
                <a:tab pos="2454275" algn="l"/>
              </a:tabLst>
            </a:pPr>
            <a:r>
              <a:rPr lang="en-US" sz="2000" dirty="0">
                <a:latin typeface="Arial" charset="0"/>
              </a:rPr>
              <a:t>			b.	gender and age</a:t>
            </a:r>
          </a:p>
          <a:p>
            <a:pPr>
              <a:buFont typeface="Times" charset="0"/>
              <a:buNone/>
              <a:tabLst>
                <a:tab pos="454025" algn="l"/>
                <a:tab pos="920750" algn="l"/>
                <a:tab pos="1373188" algn="l"/>
                <a:tab pos="1882775" algn="l"/>
                <a:tab pos="2454275" algn="l"/>
              </a:tabLst>
            </a:pPr>
            <a:r>
              <a:rPr lang="en-US" sz="2000" dirty="0">
                <a:latin typeface="Arial" charset="0"/>
              </a:rPr>
              <a:t>		</a:t>
            </a:r>
            <a:r>
              <a:rPr lang="en-US" sz="2000" dirty="0">
                <a:solidFill>
                  <a:srgbClr val="FF0000"/>
                </a:solidFill>
                <a:latin typeface="Arial" charset="0"/>
              </a:rPr>
              <a:t>	c.	population growth</a:t>
            </a:r>
            <a:endParaRPr lang="en-US" sz="2000" dirty="0">
              <a:latin typeface="Arial" charset="0"/>
            </a:endParaRPr>
          </a:p>
          <a:p>
            <a:pPr>
              <a:buFont typeface="Times" charset="0"/>
              <a:buNone/>
              <a:tabLst>
                <a:tab pos="454025" algn="l"/>
                <a:tab pos="920750" algn="l"/>
                <a:tab pos="1373188" algn="l"/>
                <a:tab pos="1882775" algn="l"/>
                <a:tab pos="2454275" algn="l"/>
              </a:tabLst>
            </a:pPr>
            <a:r>
              <a:rPr lang="en-US" sz="2000" dirty="0">
                <a:latin typeface="Arial" charset="0"/>
              </a:rPr>
              <a:t>			d.	life tables (birth and death of age classes)</a:t>
            </a:r>
          </a:p>
          <a:p>
            <a:pPr>
              <a:buFont typeface="Times" charset="0"/>
              <a:buNone/>
              <a:tabLst>
                <a:tab pos="454025" algn="l"/>
                <a:tab pos="920750" algn="l"/>
                <a:tab pos="1373188" algn="l"/>
                <a:tab pos="1882775" algn="l"/>
                <a:tab pos="2454275" algn="l"/>
              </a:tabLst>
            </a:pPr>
            <a:r>
              <a:rPr lang="en-US" sz="2000" dirty="0">
                <a:latin typeface="Arial" charset="0"/>
              </a:rPr>
              <a:t>				</a:t>
            </a:r>
            <a:r>
              <a:rPr lang="en-US" sz="2000" dirty="0" err="1">
                <a:latin typeface="Arial" charset="0"/>
              </a:rPr>
              <a:t>i</a:t>
            </a:r>
            <a:r>
              <a:rPr lang="en-US" sz="2000" dirty="0">
                <a:latin typeface="Arial" charset="0"/>
              </a:rPr>
              <a:t>)  	age groups - x </a:t>
            </a:r>
          </a:p>
          <a:p>
            <a:pPr>
              <a:buFont typeface="Times" charset="0"/>
              <a:buNone/>
              <a:tabLst>
                <a:tab pos="454025" algn="l"/>
                <a:tab pos="920750" algn="l"/>
                <a:tab pos="1373188" algn="l"/>
                <a:tab pos="1882775" algn="l"/>
                <a:tab pos="2454275" algn="l"/>
              </a:tabLst>
            </a:pPr>
            <a:r>
              <a:rPr lang="en-US" sz="2000" dirty="0">
                <a:solidFill>
                  <a:srgbClr val="FF0000"/>
                </a:solidFill>
                <a:latin typeface="Arial" charset="0"/>
              </a:rPr>
              <a:t>				ii)  	survivorship (opposite of death rate)</a:t>
            </a:r>
          </a:p>
          <a:p>
            <a:pPr>
              <a:buFont typeface="Times" charset="0"/>
              <a:buNone/>
              <a:tabLst>
                <a:tab pos="454025" algn="l"/>
                <a:tab pos="920750" algn="l"/>
                <a:tab pos="1373188" algn="l"/>
                <a:tab pos="1882775" algn="l"/>
                <a:tab pos="2454275" algn="l"/>
              </a:tabLst>
            </a:pPr>
            <a:r>
              <a:rPr lang="en-US" sz="2000" dirty="0">
                <a:latin typeface="Arial" charset="0"/>
              </a:rPr>
              <a:t>				iii)  	m</a:t>
            </a:r>
            <a:r>
              <a:rPr lang="en-US" sz="2000" baseline="-25000" dirty="0">
                <a:latin typeface="Arial" charset="0"/>
              </a:rPr>
              <a:t>x</a:t>
            </a:r>
            <a:r>
              <a:rPr lang="en-US" sz="2000" dirty="0">
                <a:latin typeface="Arial" charset="0"/>
              </a:rPr>
              <a:t>, average births per individual age x.</a:t>
            </a:r>
          </a:p>
          <a:p>
            <a:pPr>
              <a:buFont typeface="Times" charset="0"/>
              <a:buNone/>
              <a:tabLst>
                <a:tab pos="454025" algn="l"/>
                <a:tab pos="920750" algn="l"/>
                <a:tab pos="1373188" algn="l"/>
                <a:tab pos="1882775" algn="l"/>
                <a:tab pos="2454275" algn="l"/>
              </a:tabLst>
            </a:pPr>
            <a:r>
              <a:rPr lang="en-US" sz="2000" dirty="0">
                <a:latin typeface="Arial" charset="0"/>
              </a:rPr>
              <a:t>				iv)  	</a:t>
            </a:r>
            <a:r>
              <a:rPr lang="en-US" sz="2000" dirty="0" err="1">
                <a:latin typeface="Arial" charset="0"/>
              </a:rPr>
              <a:t>l</a:t>
            </a:r>
            <a:r>
              <a:rPr lang="en-US" sz="2000" baseline="-25000" dirty="0" err="1">
                <a:latin typeface="Arial" charset="0"/>
              </a:rPr>
              <a:t>x</a:t>
            </a:r>
            <a:r>
              <a:rPr lang="en-US" sz="2000" dirty="0" err="1">
                <a:latin typeface="Arial" charset="0"/>
              </a:rPr>
              <a:t>m</a:t>
            </a:r>
            <a:r>
              <a:rPr lang="en-US" sz="2000" baseline="-25000" dirty="0" err="1">
                <a:latin typeface="Arial" charset="0"/>
              </a:rPr>
              <a:t>x</a:t>
            </a:r>
            <a:r>
              <a:rPr lang="en-US" sz="2000" dirty="0">
                <a:latin typeface="Arial" charset="0"/>
              </a:rPr>
              <a:t>,  </a:t>
            </a:r>
          </a:p>
          <a:p>
            <a:pPr>
              <a:buFont typeface="Times" charset="0"/>
              <a:buNone/>
              <a:tabLst>
                <a:tab pos="454025" algn="l"/>
                <a:tab pos="920750" algn="l"/>
                <a:tab pos="1373188" algn="l"/>
                <a:tab pos="1882775" algn="l"/>
                <a:tab pos="2454275" algn="l"/>
              </a:tabLst>
            </a:pPr>
            <a:endParaRPr lang="en-US" sz="2000" dirty="0">
              <a:latin typeface="Arial" charset="0"/>
            </a:endParaRPr>
          </a:p>
          <a:p>
            <a:pPr>
              <a:buFont typeface="Times" charset="0"/>
              <a:buNone/>
              <a:tabLst>
                <a:tab pos="454025" algn="l"/>
                <a:tab pos="920750" algn="l"/>
                <a:tab pos="1373188" algn="l"/>
                <a:tab pos="1882775" algn="l"/>
                <a:tab pos="2454275" algn="l"/>
              </a:tabLst>
            </a:pPr>
            <a:r>
              <a:rPr lang="en-US" sz="2000" dirty="0" smtClean="0">
                <a:latin typeface="Arial" charset="0"/>
              </a:rPr>
              <a:t>We also keep track of cumulative survival, which </a:t>
            </a:r>
            <a:r>
              <a:rPr lang="en-US" sz="2000" dirty="0" smtClean="0"/>
              <a:t>is a different measure.  </a:t>
            </a:r>
            <a:r>
              <a:rPr lang="en-US" sz="2000" dirty="0" smtClean="0">
                <a:latin typeface="Arial" charset="0"/>
              </a:rPr>
              <a:t>For </a:t>
            </a:r>
            <a:r>
              <a:rPr lang="en-US" sz="2000" dirty="0">
                <a:solidFill>
                  <a:srgbClr val="FF0000"/>
                </a:solidFill>
                <a:latin typeface="Arial" charset="0"/>
              </a:rPr>
              <a:t>survivorship</a:t>
            </a:r>
            <a:r>
              <a:rPr lang="en-US" sz="2000" dirty="0">
                <a:latin typeface="Arial" charset="0"/>
              </a:rPr>
              <a:t>, we use the term </a:t>
            </a:r>
            <a:r>
              <a:rPr lang="en-US" sz="2000" dirty="0">
                <a:solidFill>
                  <a:srgbClr val="FF0000"/>
                </a:solidFill>
                <a:latin typeface="Arial" charset="0"/>
              </a:rPr>
              <a:t>l</a:t>
            </a:r>
            <a:r>
              <a:rPr lang="en-US" sz="2000" baseline="-25000" dirty="0">
                <a:solidFill>
                  <a:srgbClr val="FF0000"/>
                </a:solidFill>
                <a:latin typeface="Arial" charset="0"/>
              </a:rPr>
              <a:t>x</a:t>
            </a:r>
            <a:r>
              <a:rPr lang="en-US" sz="2000" dirty="0">
                <a:latin typeface="Arial" charset="0"/>
              </a:rPr>
              <a:t> which is </a:t>
            </a:r>
            <a:r>
              <a:rPr lang="en-US" sz="2000" dirty="0">
                <a:solidFill>
                  <a:srgbClr val="FF0000"/>
                </a:solidFill>
                <a:latin typeface="Arial" charset="0"/>
              </a:rPr>
              <a:t>the probability of surviving from birth to the </a:t>
            </a:r>
            <a:r>
              <a:rPr lang="en-US" sz="2000" u="sng" dirty="0" smtClean="0">
                <a:solidFill>
                  <a:srgbClr val="FF0000"/>
                </a:solidFill>
                <a:latin typeface="Arial" charset="0"/>
              </a:rPr>
              <a:t>beginning</a:t>
            </a:r>
            <a:r>
              <a:rPr lang="en-US" sz="2000" dirty="0" smtClean="0">
                <a:solidFill>
                  <a:srgbClr val="FF0000"/>
                </a:solidFill>
                <a:latin typeface="Arial" charset="0"/>
              </a:rPr>
              <a:t> </a:t>
            </a:r>
            <a:r>
              <a:rPr lang="en-US" sz="2000" dirty="0">
                <a:solidFill>
                  <a:srgbClr val="FF0000"/>
                </a:solidFill>
                <a:latin typeface="Arial" charset="0"/>
              </a:rPr>
              <a:t>of age class x.</a:t>
            </a:r>
          </a:p>
          <a:p>
            <a:pPr>
              <a:buFont typeface="Times" charset="0"/>
              <a:buNone/>
              <a:tabLst>
                <a:tab pos="454025" algn="l"/>
                <a:tab pos="920750" algn="l"/>
                <a:tab pos="1373188" algn="l"/>
                <a:tab pos="1882775" algn="l"/>
                <a:tab pos="2454275" algn="l"/>
              </a:tabLst>
            </a:pPr>
            <a:r>
              <a:rPr lang="en-US" sz="2000" dirty="0">
                <a:latin typeface="Arial" charset="0"/>
              </a:rPr>
              <a:t>  </a:t>
            </a:r>
          </a:p>
          <a:p>
            <a:pPr>
              <a:buFont typeface="Times" charset="0"/>
              <a:buNone/>
              <a:tabLst>
                <a:tab pos="454025" algn="l"/>
                <a:tab pos="920750" algn="l"/>
                <a:tab pos="1373188" algn="l"/>
                <a:tab pos="1882775" algn="l"/>
                <a:tab pos="2454275" algn="l"/>
              </a:tabLst>
            </a:pPr>
            <a:endParaRPr lang="en-US" sz="2000" dirty="0">
              <a:latin typeface="Arial" charset="0"/>
            </a:endParaRPr>
          </a:p>
        </p:txBody>
      </p:sp>
      <p:pic>
        <p:nvPicPr>
          <p:cNvPr id="79874"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7544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8144</TotalTime>
  <Words>4335</Words>
  <Application>Microsoft Macintosh PowerPoint</Application>
  <PresentationFormat>On-screen Show (4:3)</PresentationFormat>
  <Paragraphs>1340</Paragraphs>
  <Slides>52</Slides>
  <Notes>50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Biological Science, FSU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PCB 3044 -- Fall 2003</dc:title>
  <dc:creator>T. Miller</dc:creator>
  <cp:lastModifiedBy>Thomas Miller</cp:lastModifiedBy>
  <cp:revision>183</cp:revision>
  <cp:lastPrinted>2009-09-08T19:36:12Z</cp:lastPrinted>
  <dcterms:created xsi:type="dcterms:W3CDTF">2010-09-08T11:50:34Z</dcterms:created>
  <dcterms:modified xsi:type="dcterms:W3CDTF">2016-09-20T03:29:30Z</dcterms:modified>
</cp:coreProperties>
</file>