
<file path=[Content_Types].xml><?xml version="1.0" encoding="utf-8"?>
<Types xmlns="http://schemas.openxmlformats.org/package/2006/content-types">
  <Default Extension="xml" ContentType="application/xml"/>
  <Default Extension="doc" ContentType="application/msword"/>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9.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375" r:id="rId2"/>
    <p:sldId id="347" r:id="rId3"/>
    <p:sldId id="417" r:id="rId4"/>
    <p:sldId id="419" r:id="rId5"/>
    <p:sldId id="421" r:id="rId6"/>
    <p:sldId id="356" r:id="rId7"/>
    <p:sldId id="384" r:id="rId8"/>
    <p:sldId id="358" r:id="rId9"/>
    <p:sldId id="359" r:id="rId10"/>
    <p:sldId id="348" r:id="rId11"/>
    <p:sldId id="390" r:id="rId12"/>
    <p:sldId id="379" r:id="rId13"/>
    <p:sldId id="313" r:id="rId14"/>
    <p:sldId id="351" r:id="rId15"/>
    <p:sldId id="350" r:id="rId16"/>
    <p:sldId id="352" r:id="rId17"/>
    <p:sldId id="271" r:id="rId18"/>
    <p:sldId id="408" r:id="rId19"/>
    <p:sldId id="376" r:id="rId20"/>
    <p:sldId id="407" r:id="rId21"/>
    <p:sldId id="308" r:id="rId22"/>
    <p:sldId id="377" r:id="rId23"/>
    <p:sldId id="309" r:id="rId24"/>
    <p:sldId id="380" r:id="rId25"/>
    <p:sldId id="381" r:id="rId26"/>
    <p:sldId id="382" r:id="rId27"/>
    <p:sldId id="409" r:id="rId28"/>
    <p:sldId id="316" r:id="rId29"/>
    <p:sldId id="420" r:id="rId30"/>
    <p:sldId id="317" r:id="rId31"/>
    <p:sldId id="366" r:id="rId32"/>
    <p:sldId id="410" r:id="rId33"/>
    <p:sldId id="411" r:id="rId34"/>
    <p:sldId id="416" r:id="rId35"/>
    <p:sldId id="412" r:id="rId36"/>
    <p:sldId id="413" r:id="rId37"/>
    <p:sldId id="414" r:id="rId38"/>
    <p:sldId id="415" r:id="rId39"/>
    <p:sldId id="402" r:id="rId40"/>
    <p:sldId id="403" r:id="rId41"/>
    <p:sldId id="398" r:id="rId42"/>
    <p:sldId id="399" r:id="rId43"/>
    <p:sldId id="393" r:id="rId44"/>
    <p:sldId id="394" r:id="rId45"/>
    <p:sldId id="395" r:id="rId46"/>
    <p:sldId id="396" r:id="rId47"/>
    <p:sldId id="397" r:id="rId48"/>
    <p:sldId id="355"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3" autoAdjust="0"/>
    <p:restoredTop sz="95337" autoAdjust="0"/>
  </p:normalViewPr>
  <p:slideViewPr>
    <p:cSldViewPr>
      <p:cViewPr varScale="1">
        <p:scale>
          <a:sx n="105" d="100"/>
          <a:sy n="105" d="100"/>
        </p:scale>
        <p:origin x="-5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3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thomasmiller:Teaching:PCB%203043%20Fall%202011%20&#402;:Logistic_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8557182371868"/>
          <c:y val="0.168115882545048"/>
          <c:w val="0.589178500844096"/>
          <c:h val="0.753622921753665"/>
        </c:manualLayout>
      </c:layout>
      <c:scatterChart>
        <c:scatterStyle val="smoothMarker"/>
        <c:varyColors val="0"/>
        <c:ser>
          <c:idx val="0"/>
          <c:order val="0"/>
          <c:tx>
            <c:strRef>
              <c:f>Sheet1!$C$5</c:f>
              <c:strCache>
                <c:ptCount val="1"/>
                <c:pt idx="0">
                  <c:v>N</c:v>
                </c:pt>
              </c:strCache>
            </c:strRef>
          </c:tx>
          <c:spPr>
            <a:ln w="25400">
              <a:solidFill>
                <a:srgbClr val="63AAFE"/>
              </a:solidFill>
              <a:prstDash val="solid"/>
            </a:ln>
          </c:spPr>
          <c:marker>
            <c:symbol val="diamond"/>
            <c:size val="7"/>
            <c:spPr>
              <a:solidFill>
                <a:srgbClr val="63AAFE"/>
              </a:solidFill>
              <a:ln>
                <a:solidFill>
                  <a:srgbClr val="63AAFE"/>
                </a:solidFill>
                <a:prstDash val="solid"/>
              </a:ln>
              <a:effectLst>
                <a:outerShdw dist="35921" dir="2700000" algn="br">
                  <a:srgbClr val="000000"/>
                </a:outerShdw>
              </a:effectLst>
            </c:spPr>
          </c:marker>
          <c:xVal>
            <c:numRef>
              <c:f>Sheet1!$B$6:$B$25</c:f>
              <c:numCache>
                <c:formatCode>General</c:formatCode>
                <c:ptCount val="20"/>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numCache>
            </c:numRef>
          </c:xVal>
          <c:yVal>
            <c:numRef>
              <c:f>Sheet1!$C$6:$C$25</c:f>
              <c:numCache>
                <c:formatCode>0.00</c:formatCode>
                <c:ptCount val="20"/>
                <c:pt idx="0">
                  <c:v>1.0</c:v>
                </c:pt>
                <c:pt idx="1">
                  <c:v>3.976</c:v>
                </c:pt>
                <c:pt idx="2">
                  <c:v>15.524594176</c:v>
                </c:pt>
                <c:pt idx="3">
                  <c:v>56.31406412009184</c:v>
                </c:pt>
                <c:pt idx="4">
                  <c:v>149.1456848550442</c:v>
                </c:pt>
                <c:pt idx="5">
                  <c:v>62.71629195905282</c:v>
                </c:pt>
                <c:pt idx="6">
                  <c:v>156.4651691859756</c:v>
                </c:pt>
                <c:pt idx="7">
                  <c:v>38.30829670239922</c:v>
                </c:pt>
                <c:pt idx="8">
                  <c:v>118.0125724998596</c:v>
                </c:pt>
                <c:pt idx="9">
                  <c:v>137.8030755666075</c:v>
                </c:pt>
                <c:pt idx="10">
                  <c:v>95.4597990116427</c:v>
                </c:pt>
                <c:pt idx="11">
                  <c:v>163.1374385903335</c:v>
                </c:pt>
                <c:pt idx="12">
                  <c:v>13.81798148577792</c:v>
                </c:pt>
                <c:pt idx="13">
                  <c:v>50.68944724692045</c:v>
                </c:pt>
                <c:pt idx="14">
                  <c:v>141.0917074949218</c:v>
                </c:pt>
                <c:pt idx="15">
                  <c:v>86.60195180770528</c:v>
                </c:pt>
                <c:pt idx="16">
                  <c:v>166.4102538651225</c:v>
                </c:pt>
                <c:pt idx="17">
                  <c:v>1.024073265581507</c:v>
                </c:pt>
                <c:pt idx="18">
                  <c:v>4.071123637047335</c:v>
                </c:pt>
                <c:pt idx="19">
                  <c:v>15.88671740415433</c:v>
                </c:pt>
              </c:numCache>
            </c:numRef>
          </c:yVal>
          <c:smooth val="1"/>
        </c:ser>
        <c:ser>
          <c:idx val="1"/>
          <c:order val="1"/>
          <c:tx>
            <c:v>N2</c:v>
          </c:tx>
          <c:spPr>
            <a:ln w="25400">
              <a:solidFill>
                <a:srgbClr val="DD2D32"/>
              </a:solidFill>
              <a:prstDash val="solid"/>
            </a:ln>
          </c:spPr>
          <c:marker>
            <c:spPr>
              <a:solidFill>
                <a:srgbClr val="C0504D"/>
              </a:solidFill>
              <a:ln>
                <a:solidFill>
                  <a:srgbClr val="DD2D32"/>
                </a:solidFill>
                <a:prstDash val="solid"/>
              </a:ln>
            </c:spPr>
          </c:marker>
          <c:xVal>
            <c:strRef>
              <c:f>Sheet1!$B$5:$B$25</c:f>
              <c:strCache>
                <c:ptCount val="21"/>
                <c:pt idx="0">
                  <c:v>time</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strCache>
            </c:strRef>
          </c:xVal>
          <c:yVal>
            <c:numRef>
              <c:f>Sheet1!$F$5:$F$25</c:f>
              <c:numCache>
                <c:formatCode>0.00</c:formatCode>
                <c:ptCount val="21"/>
                <c:pt idx="0" formatCode="General">
                  <c:v>0.0</c:v>
                </c:pt>
                <c:pt idx="1">
                  <c:v>1.0</c:v>
                </c:pt>
                <c:pt idx="2">
                  <c:v>1.495</c:v>
                </c:pt>
                <c:pt idx="3">
                  <c:v>2.231324875</c:v>
                </c:pt>
                <c:pt idx="4">
                  <c:v>3.322093259011032</c:v>
                </c:pt>
                <c:pt idx="5">
                  <c:v>4.927958370408684</c:v>
                </c:pt>
                <c:pt idx="6">
                  <c:v>7.27051368711067</c:v>
                </c:pt>
                <c:pt idx="7">
                  <c:v>10.64146868429368</c:v>
                </c:pt>
                <c:pt idx="8">
                  <c:v>15.39599874764651</c:v>
                </c:pt>
                <c:pt idx="9">
                  <c:v>21.90881423428209</c:v>
                </c:pt>
                <c:pt idx="10">
                  <c:v>30.46324064566148</c:v>
                </c:pt>
                <c:pt idx="11">
                  <c:v>41.05481581531512</c:v>
                </c:pt>
                <c:pt idx="12">
                  <c:v>53.15473421482544</c:v>
                </c:pt>
                <c:pt idx="13">
                  <c:v>65.60497247499403</c:v>
                </c:pt>
                <c:pt idx="14">
                  <c:v>76.8873966452678</c:v>
                </c:pt>
                <c:pt idx="15">
                  <c:v>85.77273615346689</c:v>
                </c:pt>
                <c:pt idx="16">
                  <c:v>91.87429289393934</c:v>
                </c:pt>
                <c:pt idx="17">
                  <c:v>95.60701086710253</c:v>
                </c:pt>
                <c:pt idx="18">
                  <c:v>97.7070136659425</c:v>
                </c:pt>
                <c:pt idx="19">
                  <c:v>98.8272179013304</c:v>
                </c:pt>
                <c:pt idx="20">
                  <c:v>99.40673186141038</c:v>
                </c:pt>
              </c:numCache>
            </c:numRef>
          </c:yVal>
          <c:smooth val="1"/>
        </c:ser>
        <c:dLbls>
          <c:showLegendKey val="0"/>
          <c:showVal val="0"/>
          <c:showCatName val="0"/>
          <c:showSerName val="0"/>
          <c:showPercent val="0"/>
          <c:showBubbleSize val="0"/>
        </c:dLbls>
        <c:axId val="-2111089512"/>
        <c:axId val="-2111084440"/>
      </c:scatterChart>
      <c:valAx>
        <c:axId val="-211108951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2111084440"/>
        <c:crosses val="autoZero"/>
        <c:crossBetween val="midCat"/>
      </c:valAx>
      <c:valAx>
        <c:axId val="-2111084440"/>
        <c:scaling>
          <c:orientation val="minMax"/>
        </c:scaling>
        <c:delete val="0"/>
        <c:axPos val="l"/>
        <c:majorGridlines>
          <c:spPr>
            <a:ln w="3175">
              <a:solidFill>
                <a:srgbClr val="000000"/>
              </a:solidFill>
              <a:prstDash val="solid"/>
            </a:ln>
          </c:spPr>
        </c:majorGridlines>
        <c:numFmt formatCode="0.00"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Verdana"/>
                <a:ea typeface="Verdana"/>
                <a:cs typeface="Verdana"/>
              </a:defRPr>
            </a:pPr>
            <a:endParaRPr lang="en-US"/>
          </a:p>
        </c:txPr>
        <c:crossAx val="-2111089512"/>
        <c:crosses val="autoZero"/>
        <c:crossBetween val="midCat"/>
      </c:valAx>
      <c:spPr>
        <a:solidFill>
          <a:srgbClr val="CDCDCD"/>
        </a:solidFill>
        <a:ln w="12700">
          <a:solidFill>
            <a:srgbClr val="808080"/>
          </a:solidFill>
          <a:prstDash val="solid"/>
        </a:ln>
      </c:spPr>
    </c:plotArea>
    <c:legend>
      <c:legendPos val="r"/>
      <c:layout>
        <c:manualLayout>
          <c:xMode val="edge"/>
          <c:yMode val="edge"/>
          <c:x val="0.901803890854673"/>
          <c:y val="0.52173917776407"/>
          <c:w val="0.0849802100669921"/>
          <c:h val="0.0820127725969737"/>
        </c:manualLayout>
      </c:layout>
      <c:overlay val="0"/>
      <c:spPr>
        <a:solidFill>
          <a:srgbClr val="FFFFFF"/>
        </a:solidFill>
        <a:ln w="25400">
          <a:noFill/>
        </a:ln>
      </c:spPr>
      <c:txPr>
        <a:bodyPr/>
        <a:lstStyle/>
        <a:p>
          <a:pPr>
            <a:defRPr sz="920" b="0" i="0" u="none" strike="noStrike" baseline="0">
              <a:solidFill>
                <a:srgbClr val="000000"/>
              </a:solidFill>
              <a:latin typeface="Verdana"/>
              <a:ea typeface="Verdana"/>
              <a:cs typeface="Verdana"/>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Verdana"/>
          <a:ea typeface="Verdana"/>
          <a:cs typeface="Verdana"/>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1" Type="http://schemas.openxmlformats.org/officeDocument/2006/relationships/image" Target="../media/image3.emf"/><Relationship Id="rId2"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09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7"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7" charset="0"/>
                <a:ea typeface="+mn-ea"/>
                <a:cs typeface="+mn-cs"/>
              </a:defRPr>
            </a:lvl1pPr>
          </a:lstStyle>
          <a:p>
            <a:pPr>
              <a:defRPr/>
            </a:pPr>
            <a:endParaRPr lang="en-US"/>
          </a:p>
        </p:txBody>
      </p:sp>
      <p:sp>
        <p:nvSpPr>
          <p:cNvPr id="409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C099FA7-9727-1040-85DD-73155D292D72}" type="slidenum">
              <a:rPr lang="en-US"/>
              <a:pPr>
                <a:defRPr/>
              </a:pPr>
              <a:t>‹#›</a:t>
            </a:fld>
            <a:endParaRPr lang="en-US"/>
          </a:p>
        </p:txBody>
      </p:sp>
    </p:spTree>
    <p:extLst>
      <p:ext uri="{BB962C8B-B14F-4D97-AF65-F5344CB8AC3E}">
        <p14:creationId xmlns:p14="http://schemas.microsoft.com/office/powerpoint/2010/main" val="8886105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92" charset="-128"/>
        <a:cs typeface="ＭＳ Ｐゴシック" pitchFamily="92"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javascript:popRef('b20%20b21%20b17%20b18')"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E811A3-E50B-214D-A22F-32EFC2EF224B}" type="slidenum">
              <a:rPr lang="en-US" sz="1200"/>
              <a:pPr/>
              <a:t>1</a:t>
            </a:fld>
            <a:endParaRPr lang="en-US" sz="1200"/>
          </a:p>
        </p:txBody>
      </p:sp>
      <p:sp>
        <p:nvSpPr>
          <p:cNvPr id="16386" name="Rectangle 1026"/>
          <p:cNvSpPr>
            <a:spLocks noGrp="1" noRot="1" noChangeAspect="1" noChangeArrowheads="1" noTextEdit="1"/>
          </p:cNvSpPr>
          <p:nvPr>
            <p:ph type="sldImg"/>
          </p:nvPr>
        </p:nvSpPr>
        <p:spPr>
          <a:ln/>
        </p:spPr>
      </p:sp>
      <p:sp>
        <p:nvSpPr>
          <p:cNvPr id="163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0C5AF6F-6B1F-D042-881D-E967A0295B8B}" type="slidenum">
              <a:rPr lang="en-US" sz="1200"/>
              <a:pPr/>
              <a:t>10</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9653969-DC89-AC43-B3EE-0E82B2F3428F}" type="slidenum">
              <a:rPr lang="en-US" sz="1200"/>
              <a:pPr/>
              <a:t>11</a:t>
            </a:fld>
            <a:endParaRPr lang="en-US" sz="1200"/>
          </a:p>
        </p:txBody>
      </p:sp>
      <p:sp>
        <p:nvSpPr>
          <p:cNvPr id="61442" name="Rectangle 2"/>
          <p:cNvSpPr>
            <a:spLocks noGrp="1" noRot="1" noChangeAspect="1" noChangeArrowheads="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0C5AF6F-6B1F-D042-881D-E967A0295B8B}" type="slidenum">
              <a:rPr lang="en-US" sz="1200"/>
              <a:pPr/>
              <a:t>12</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6682C4F-F060-A14B-8078-02F13DDEBCF5}" type="slidenum">
              <a:rPr lang="en-US" sz="1200"/>
              <a:pPr/>
              <a:t>13</a:t>
            </a:fld>
            <a:endParaRPr lang="en-US" sz="1200"/>
          </a:p>
        </p:txBody>
      </p:sp>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8A2A435-FDEE-0243-9C95-173AB74292B8}" type="slidenum">
              <a:rPr lang="en-US" sz="1200"/>
              <a:pPr/>
              <a:t>14</a:t>
            </a:fld>
            <a:endParaRPr lang="en-US" sz="1200"/>
          </a:p>
        </p:txBody>
      </p:sp>
      <p:sp>
        <p:nvSpPr>
          <p:cNvPr id="37890" name="Rectangle 2"/>
          <p:cNvSpPr>
            <a:spLocks noGrp="1" noRot="1" noChangeAspect="1" noChangeArrowheads="1"/>
          </p:cNvSpPr>
          <p:nvPr>
            <p:ph type="sldImg"/>
          </p:nvPr>
        </p:nvSpPr>
        <p:spPr>
          <a:solidFill>
            <a:srgbClr val="FFFFFF"/>
          </a:solidFill>
          <a:ln/>
        </p:spPr>
      </p:sp>
      <p:sp>
        <p:nvSpPr>
          <p:cNvPr id="378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DD9BCDE-5C93-0D4B-8CEC-232BF044A639}" type="slidenum">
              <a:rPr lang="en-US" sz="1200"/>
              <a:pPr/>
              <a:t>15</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AD7E1D4-1F7E-4741-8B05-EEE589C4B1DD}" type="slidenum">
              <a:rPr lang="en-US" sz="1200"/>
              <a:pPr/>
              <a:t>16</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B54E3E3-6D43-9C47-934D-9776BC90396B}" type="slidenum">
              <a:rPr lang="en-US" sz="1200"/>
              <a:pPr/>
              <a:t>17</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B54E3E3-6D43-9C47-934D-9776BC90396B}" type="slidenum">
              <a:rPr lang="en-US" sz="1200"/>
              <a:pPr/>
              <a:t>18</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DD9BCDE-5C93-0D4B-8CEC-232BF044A639}" type="slidenum">
              <a:rPr lang="en-US" sz="1200"/>
              <a:pPr/>
              <a:t>19</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5C91574-D1EF-EF4E-9188-E89A24193B58}" type="slidenum">
              <a:rPr lang="en-US" sz="1200"/>
              <a:pPr/>
              <a:t>2</a:t>
            </a:fld>
            <a:endParaRPr lang="en-US" sz="1200"/>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B54E3E3-6D43-9C47-934D-9776BC90396B}" type="slidenum">
              <a:rPr lang="en-US" sz="1200"/>
              <a:pPr/>
              <a:t>20</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5B62CF2-14DE-374B-9211-07606D1674DB}" type="slidenum">
              <a:rPr lang="en-US" sz="1200"/>
              <a:pPr/>
              <a:t>21</a:t>
            </a:fld>
            <a:endParaRPr 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5841F9-0363-3D4F-9589-0646B3B370C4}" type="slidenum">
              <a:rPr lang="en-US" sz="1200"/>
              <a:pPr/>
              <a:t>22</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5841F9-0363-3D4F-9589-0646B3B370C4}" type="slidenum">
              <a:rPr lang="en-US" sz="1200"/>
              <a:pPr/>
              <a:t>23</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5841F9-0363-3D4F-9589-0646B3B370C4}" type="slidenum">
              <a:rPr lang="en-US" sz="1200"/>
              <a:pPr/>
              <a:t>24</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5841F9-0363-3D4F-9589-0646B3B370C4}" type="slidenum">
              <a:rPr lang="en-US" sz="1200"/>
              <a:pPr/>
              <a:t>25</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5841F9-0363-3D4F-9589-0646B3B370C4}" type="slidenum">
              <a:rPr lang="en-US" sz="1200"/>
              <a:pPr/>
              <a:t>26</a:t>
            </a:fld>
            <a:endParaRPr lang="en-US" sz="120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B54E3E3-6D43-9C47-934D-9776BC90396B}" type="slidenum">
              <a:rPr lang="en-US" sz="1200"/>
              <a:pPr/>
              <a:t>27</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867F78B-E320-8548-B59A-86B3568DB016}" type="slidenum">
              <a:rPr lang="en-US" sz="1200"/>
              <a:pPr/>
              <a:t>28</a:t>
            </a:fld>
            <a:endParaRPr lang="en-US" sz="120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version of these curves will </a:t>
            </a:r>
            <a:r>
              <a:rPr lang="en-US" baseline="0" dirty="0" err="1" smtClean="0"/>
              <a:t>undoubtably</a:t>
            </a:r>
            <a:r>
              <a:rPr lang="en-US" baseline="0" dirty="0" smtClean="0"/>
              <a:t> be on the </a:t>
            </a:r>
            <a:r>
              <a:rPr lang="en-US" baseline="0" smtClean="0"/>
              <a:t>first exam.</a:t>
            </a:r>
            <a:endParaRPr lang="en-US"/>
          </a:p>
        </p:txBody>
      </p:sp>
      <p:sp>
        <p:nvSpPr>
          <p:cNvPr id="4" name="Slide Number Placeholder 3"/>
          <p:cNvSpPr>
            <a:spLocks noGrp="1"/>
          </p:cNvSpPr>
          <p:nvPr>
            <p:ph type="sldNum" sz="quarter" idx="10"/>
          </p:nvPr>
        </p:nvSpPr>
        <p:spPr/>
        <p:txBody>
          <a:bodyPr/>
          <a:lstStyle/>
          <a:p>
            <a:pPr>
              <a:defRPr/>
            </a:pPr>
            <a:fld id="{7B6DB89B-2EF9-7342-BF54-89B2C781E940}" type="slidenum">
              <a:rPr lang="en-US" smtClean="0"/>
              <a:pPr>
                <a:defRPr/>
              </a:pPr>
              <a:t>29</a:t>
            </a:fld>
            <a:endParaRPr lang="en-US"/>
          </a:p>
        </p:txBody>
      </p:sp>
    </p:spTree>
    <p:extLst>
      <p:ext uri="{BB962C8B-B14F-4D97-AF65-F5344CB8AC3E}">
        <p14:creationId xmlns:p14="http://schemas.microsoft.com/office/powerpoint/2010/main" val="3080901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0B431A1-1FB7-FF40-BA54-B907C418B27B}" type="slidenum">
              <a:rPr lang="en-US" sz="1200"/>
              <a:pPr/>
              <a:t>3</a:t>
            </a:fld>
            <a:endParaRPr lang="en-US" sz="1200"/>
          </a:p>
        </p:txBody>
      </p:sp>
      <p:sp>
        <p:nvSpPr>
          <p:cNvPr id="77826" name="Rectangle 2"/>
          <p:cNvSpPr>
            <a:spLocks noGrp="1" noRot="1" noChangeAspect="1" noChangeArrowheads="1"/>
          </p:cNvSpPr>
          <p:nvPr>
            <p:ph type="sldImg"/>
          </p:nvPr>
        </p:nvSpPr>
        <p:spPr>
          <a:solidFill>
            <a:srgbClr val="FFFFFF"/>
          </a:solidFill>
          <a:ln/>
        </p:spPr>
      </p:sp>
      <p:sp>
        <p:nvSpPr>
          <p:cNvPr id="778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D9CBAAE-242A-E042-B182-5E184E3D049E}" type="slidenum">
              <a:rPr lang="en-US" sz="1200"/>
              <a:pPr/>
              <a:t>30</a:t>
            </a:fld>
            <a:endParaRPr lang="en-US" sz="120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370196F-AD9F-0A41-895D-6FB1D9CF1AC1}" type="slidenum">
              <a:rPr lang="en-US" sz="1200"/>
              <a:pPr/>
              <a:t>31</a:t>
            </a:fld>
            <a:endParaRPr lang="en-US" sz="1200"/>
          </a:p>
        </p:txBody>
      </p:sp>
      <p:sp>
        <p:nvSpPr>
          <p:cNvPr id="72706" name="Rectangle 1026"/>
          <p:cNvSpPr>
            <a:spLocks noGrp="1" noRot="1" noChangeAspect="1" noChangeArrowheads="1" noTextEdit="1"/>
          </p:cNvSpPr>
          <p:nvPr>
            <p:ph type="sldImg"/>
          </p:nvPr>
        </p:nvSpPr>
        <p:spPr>
          <a:ln/>
        </p:spPr>
      </p:sp>
      <p:sp>
        <p:nvSpPr>
          <p:cNvPr id="727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This is another file to run during lecture, called </a:t>
            </a:r>
            <a:r>
              <a:rPr lang="ja-JP" altLang="en-US">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logistic.xls</a:t>
            </a:r>
            <a:r>
              <a:rPr lang="ja-JP" altLang="en-US">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B54E3E3-6D43-9C47-934D-9776BC90396B}" type="slidenum">
              <a:rPr lang="en-US" sz="1200"/>
              <a:pPr/>
              <a:t>32</a:t>
            </a:fld>
            <a:endParaRPr lang="en-US" sz="120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0C5AF6F-6B1F-D042-881D-E967A0295B8B}" type="slidenum">
              <a:rPr lang="en-US" sz="1200"/>
              <a:pPr/>
              <a:t>33</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0C5AF6F-6B1F-D042-881D-E967A0295B8B}" type="slidenum">
              <a:rPr lang="en-US" sz="1200"/>
              <a:pPr/>
              <a:t>34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DD9BCDE-5C93-0D4B-8CEC-232BF044A639}" type="slidenum">
              <a:rPr lang="en-US" sz="1200"/>
              <a:pPr/>
              <a:t>35</a:t>
            </a:fld>
            <a:endParaRPr lang="en-US" sz="1200"/>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3BE262-8CE2-2E4A-99F1-13F39D139FE5}" type="slidenum">
              <a:rPr lang="en-US" sz="1200"/>
              <a:pPr/>
              <a:t>37</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Verdana" charset="0"/>
                <a:ea typeface="ＭＳ Ｐゴシック" charset="0"/>
                <a:cs typeface="ＭＳ Ｐゴシック" charset="0"/>
              </a:rPr>
              <a:t>One of the early classic studies of territorial behaviour in a passerine species was conducted by David Lack on the European Robin (</a:t>
            </a:r>
            <a:r>
              <a:rPr lang="en-US" u="sng">
                <a:solidFill>
                  <a:srgbClr val="C32A29"/>
                </a:solidFill>
                <a:latin typeface="Verdana" charset="0"/>
                <a:ea typeface="ＭＳ Ｐゴシック" charset="0"/>
                <a:cs typeface="ＭＳ Ｐゴシック" charset="0"/>
                <a:hlinkClick r:id="rId3"/>
              </a:rPr>
              <a:t>Lack 1939, 1940, 1943, 1965</a:t>
            </a:r>
            <a:r>
              <a:rPr lang="en-US">
                <a:latin typeface="Verdana" charset="0"/>
                <a:ea typeface="ＭＳ Ｐゴシック" charset="0"/>
                <a:cs typeface="ＭＳ Ｐゴシック" charset="0"/>
              </a:rPr>
              <a:t>). Lack used stuffed 'intruding' Robins to elicit agonistic encounters in territory-holding birds. Responses from territory holders to the 'intruder' varied considerably in intensity from failing to react, to aggressive chest expansion and fluffing of breast feathers, through singing directly at the decoy, to causing serious physical damage.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8E9C09-17AF-E740-9D34-9F8AC2937D20}" type="slidenum">
              <a:rPr lang="en-US" sz="1200"/>
              <a:pPr/>
              <a:t>38</a:t>
            </a:fld>
            <a:endParaRPr lang="en-US" sz="1200"/>
          </a:p>
        </p:txBody>
      </p:sp>
      <p:sp>
        <p:nvSpPr>
          <p:cNvPr id="59394" name="Rectangle 2"/>
          <p:cNvSpPr>
            <a:spLocks noGrp="1" noRot="1" noChangeAspect="1" noChangeArrowheads="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E477C2C-D8B9-324D-8F39-1E89D20BB9CB}" type="slidenum">
              <a:rPr lang="en-US" sz="1200"/>
              <a:pPr/>
              <a:t>39</a:t>
            </a:fld>
            <a:endParaRPr lang="en-US" sz="1200"/>
          </a:p>
        </p:txBody>
      </p:sp>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306DF2F9-764C-7F4D-979A-E41E43F611D1}" type="slidenum">
              <a:rPr lang="en-US" sz="1200"/>
              <a:pPr algn="r"/>
              <a:t>48</a:t>
            </a:fld>
            <a:endParaRPr lang="en-US" sz="12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version of these curves will </a:t>
            </a:r>
            <a:r>
              <a:rPr lang="en-US" baseline="0" dirty="0" err="1" smtClean="0"/>
              <a:t>undoubtably</a:t>
            </a:r>
            <a:r>
              <a:rPr lang="en-US" baseline="0" dirty="0" smtClean="0"/>
              <a:t> be on the </a:t>
            </a:r>
            <a:r>
              <a:rPr lang="en-US" baseline="0" smtClean="0"/>
              <a:t>first exam.</a:t>
            </a:r>
            <a:endParaRPr lang="en-US"/>
          </a:p>
        </p:txBody>
      </p:sp>
      <p:sp>
        <p:nvSpPr>
          <p:cNvPr id="4" name="Slide Number Placeholder 3"/>
          <p:cNvSpPr>
            <a:spLocks noGrp="1"/>
          </p:cNvSpPr>
          <p:nvPr>
            <p:ph type="sldNum" sz="quarter" idx="10"/>
          </p:nvPr>
        </p:nvSpPr>
        <p:spPr/>
        <p:txBody>
          <a:bodyPr/>
          <a:lstStyle/>
          <a:p>
            <a:pPr>
              <a:defRPr/>
            </a:pPr>
            <a:fld id="{7B6DB89B-2EF9-7342-BF54-89B2C781E940}" type="slidenum">
              <a:rPr lang="en-US" smtClean="0"/>
              <a:pPr>
                <a:defRPr/>
              </a:pPr>
              <a:t>4</a:t>
            </a:fld>
            <a:endParaRPr lang="en-US"/>
          </a:p>
        </p:txBody>
      </p:sp>
    </p:spTree>
    <p:extLst>
      <p:ext uri="{BB962C8B-B14F-4D97-AF65-F5344CB8AC3E}">
        <p14:creationId xmlns:p14="http://schemas.microsoft.com/office/powerpoint/2010/main" val="3080901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5C91574-D1EF-EF4E-9188-E89A24193B58}" type="slidenum">
              <a:rPr lang="en-US" sz="1200"/>
              <a:pPr/>
              <a:t>5</a:t>
            </a:fld>
            <a:endParaRPr lang="en-US" sz="1200"/>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DE4A8E9-918B-9542-AC33-198D28380913}" type="slidenum">
              <a:rPr lang="en-US" sz="1200"/>
              <a:pPr/>
              <a:t>6</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DE4A8E9-918B-9542-AC33-198D28380913}" type="slidenum">
              <a:rPr lang="en-US" sz="1200"/>
              <a:pPr/>
              <a:t>7</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D3535B1-CC8F-1142-AC0E-09457A68D631}" type="slidenum">
              <a:rPr lang="en-US" sz="1200"/>
              <a:pPr/>
              <a:t>8</a:t>
            </a:fld>
            <a:endParaRPr lang="en-US" sz="1200"/>
          </a:p>
        </p:txBody>
      </p:sp>
      <p:sp>
        <p:nvSpPr>
          <p:cNvPr id="23554" name="Rectangle 1026"/>
          <p:cNvSpPr>
            <a:spLocks noGrp="1" noRot="1" noChangeAspect="1" noChangeArrowheads="1"/>
          </p:cNvSpPr>
          <p:nvPr>
            <p:ph type="sldImg"/>
          </p:nvPr>
        </p:nvSpPr>
        <p:spPr>
          <a:solidFill>
            <a:srgbClr val="FFFFFF"/>
          </a:solidFill>
          <a:ln/>
        </p:spPr>
      </p:sp>
      <p:sp>
        <p:nvSpPr>
          <p:cNvPr id="235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414AD8B-A44D-2645-8A82-AEAA3E6842C1}" type="slidenum">
              <a:rPr lang="en-US" sz="1200"/>
              <a:pPr/>
              <a:t>9</a:t>
            </a:fld>
            <a:endParaRPr lang="en-US" sz="1200"/>
          </a:p>
        </p:txBody>
      </p:sp>
      <p:sp>
        <p:nvSpPr>
          <p:cNvPr id="25602" name="Rectangle 1026"/>
          <p:cNvSpPr>
            <a:spLocks noGrp="1" noRot="1" noChangeAspect="1" noChangeArrowheads="1"/>
          </p:cNvSpPr>
          <p:nvPr>
            <p:ph type="sldImg"/>
          </p:nvPr>
        </p:nvSpPr>
        <p:spPr>
          <a:solidFill>
            <a:srgbClr val="FFFFFF"/>
          </a:solidFill>
          <a:ln/>
        </p:spPr>
      </p:sp>
      <p:sp>
        <p:nvSpPr>
          <p:cNvPr id="256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ECB6C2-151D-AF4C-9F05-BE85F803AE4C}" type="slidenum">
              <a:rPr lang="en-US"/>
              <a:pPr>
                <a:defRPr/>
              </a:pPr>
              <a:t>‹#›</a:t>
            </a:fld>
            <a:endParaRPr lang="en-US"/>
          </a:p>
        </p:txBody>
      </p:sp>
    </p:spTree>
    <p:extLst>
      <p:ext uri="{BB962C8B-B14F-4D97-AF65-F5344CB8AC3E}">
        <p14:creationId xmlns:p14="http://schemas.microsoft.com/office/powerpoint/2010/main" val="1851855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050A7E-3804-6145-9B98-47C59753441B}" type="slidenum">
              <a:rPr lang="en-US"/>
              <a:pPr>
                <a:defRPr/>
              </a:pPr>
              <a:t>‹#›</a:t>
            </a:fld>
            <a:endParaRPr lang="en-US"/>
          </a:p>
        </p:txBody>
      </p:sp>
    </p:spTree>
    <p:extLst>
      <p:ext uri="{BB962C8B-B14F-4D97-AF65-F5344CB8AC3E}">
        <p14:creationId xmlns:p14="http://schemas.microsoft.com/office/powerpoint/2010/main" val="2078116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EE34EF-F022-F64F-88C4-5D91454C3A5A}" type="slidenum">
              <a:rPr lang="en-US"/>
              <a:pPr>
                <a:defRPr/>
              </a:pPr>
              <a:t>‹#›</a:t>
            </a:fld>
            <a:endParaRPr lang="en-US"/>
          </a:p>
        </p:txBody>
      </p:sp>
    </p:spTree>
    <p:extLst>
      <p:ext uri="{BB962C8B-B14F-4D97-AF65-F5344CB8AC3E}">
        <p14:creationId xmlns:p14="http://schemas.microsoft.com/office/powerpoint/2010/main" val="291588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F2193A-AF61-0D47-88D1-8F812A0A61D6}" type="slidenum">
              <a:rPr lang="en-US"/>
              <a:pPr>
                <a:defRPr/>
              </a:pPr>
              <a:t>‹#›</a:t>
            </a:fld>
            <a:endParaRPr lang="en-US"/>
          </a:p>
        </p:txBody>
      </p:sp>
    </p:spTree>
    <p:extLst>
      <p:ext uri="{BB962C8B-B14F-4D97-AF65-F5344CB8AC3E}">
        <p14:creationId xmlns:p14="http://schemas.microsoft.com/office/powerpoint/2010/main" val="87589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4842C4-4FA6-A046-8391-6259784F9A6B}" type="slidenum">
              <a:rPr lang="en-US"/>
              <a:pPr>
                <a:defRPr/>
              </a:pPr>
              <a:t>‹#›</a:t>
            </a:fld>
            <a:endParaRPr lang="en-US"/>
          </a:p>
        </p:txBody>
      </p:sp>
    </p:spTree>
    <p:extLst>
      <p:ext uri="{BB962C8B-B14F-4D97-AF65-F5344CB8AC3E}">
        <p14:creationId xmlns:p14="http://schemas.microsoft.com/office/powerpoint/2010/main" val="16759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5A1AAF-665B-D247-9E0E-DDCB8787AE19}" type="slidenum">
              <a:rPr lang="en-US"/>
              <a:pPr>
                <a:defRPr/>
              </a:pPr>
              <a:t>‹#›</a:t>
            </a:fld>
            <a:endParaRPr lang="en-US"/>
          </a:p>
        </p:txBody>
      </p:sp>
    </p:spTree>
    <p:extLst>
      <p:ext uri="{BB962C8B-B14F-4D97-AF65-F5344CB8AC3E}">
        <p14:creationId xmlns:p14="http://schemas.microsoft.com/office/powerpoint/2010/main" val="12461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2F1D91-2319-0543-8EEA-D8B2AB5117C4}" type="slidenum">
              <a:rPr lang="en-US"/>
              <a:pPr>
                <a:defRPr/>
              </a:pPr>
              <a:t>‹#›</a:t>
            </a:fld>
            <a:endParaRPr lang="en-US"/>
          </a:p>
        </p:txBody>
      </p:sp>
    </p:spTree>
    <p:extLst>
      <p:ext uri="{BB962C8B-B14F-4D97-AF65-F5344CB8AC3E}">
        <p14:creationId xmlns:p14="http://schemas.microsoft.com/office/powerpoint/2010/main" val="1255870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C82A44-5B4C-1347-8A95-6FC133B831CE}" type="slidenum">
              <a:rPr lang="en-US"/>
              <a:pPr>
                <a:defRPr/>
              </a:pPr>
              <a:t>‹#›</a:t>
            </a:fld>
            <a:endParaRPr lang="en-US"/>
          </a:p>
        </p:txBody>
      </p:sp>
    </p:spTree>
    <p:extLst>
      <p:ext uri="{BB962C8B-B14F-4D97-AF65-F5344CB8AC3E}">
        <p14:creationId xmlns:p14="http://schemas.microsoft.com/office/powerpoint/2010/main" val="529639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D50A85-EBC1-9747-91EC-781B8E4CC951}" type="slidenum">
              <a:rPr lang="en-US"/>
              <a:pPr>
                <a:defRPr/>
              </a:pPr>
              <a:t>‹#›</a:t>
            </a:fld>
            <a:endParaRPr lang="en-US"/>
          </a:p>
        </p:txBody>
      </p:sp>
    </p:spTree>
    <p:extLst>
      <p:ext uri="{BB962C8B-B14F-4D97-AF65-F5344CB8AC3E}">
        <p14:creationId xmlns:p14="http://schemas.microsoft.com/office/powerpoint/2010/main" val="348272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1AABB6-844E-E749-827F-57370FAB471C}" type="slidenum">
              <a:rPr lang="en-US"/>
              <a:pPr>
                <a:defRPr/>
              </a:pPr>
              <a:t>‹#›</a:t>
            </a:fld>
            <a:endParaRPr lang="en-US"/>
          </a:p>
        </p:txBody>
      </p:sp>
    </p:spTree>
    <p:extLst>
      <p:ext uri="{BB962C8B-B14F-4D97-AF65-F5344CB8AC3E}">
        <p14:creationId xmlns:p14="http://schemas.microsoft.com/office/powerpoint/2010/main" val="201949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4364DE-BD18-2F44-A117-F5C26A9537A5}" type="slidenum">
              <a:rPr lang="en-US"/>
              <a:pPr>
                <a:defRPr/>
              </a:pPr>
              <a:t>‹#›</a:t>
            </a:fld>
            <a:endParaRPr lang="en-US"/>
          </a:p>
        </p:txBody>
      </p:sp>
    </p:spTree>
    <p:extLst>
      <p:ext uri="{BB962C8B-B14F-4D97-AF65-F5344CB8AC3E}">
        <p14:creationId xmlns:p14="http://schemas.microsoft.com/office/powerpoint/2010/main" val="34402003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CD6CF8A-36A9-9543-9BBB-5508115F82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92" charset="-128"/>
          <a:cs typeface="ＭＳ Ｐゴシック" pitchFamily="92" charset="-128"/>
        </a:defRPr>
      </a:lvl1pPr>
      <a:lvl2pPr algn="ctr" rtl="0" eaLnBrk="0" fontAlgn="base" hangingPunct="0">
        <a:spcBef>
          <a:spcPct val="0"/>
        </a:spcBef>
        <a:spcAft>
          <a:spcPct val="0"/>
        </a:spcAft>
        <a:defRPr sz="4400">
          <a:solidFill>
            <a:schemeClr val="tx2"/>
          </a:solidFill>
          <a:latin typeface="Arial" pitchFamily="-107" charset="0"/>
          <a:ea typeface="ＭＳ Ｐゴシック" pitchFamily="92" charset="-128"/>
          <a:cs typeface="ＭＳ Ｐゴシック" pitchFamily="92" charset="-128"/>
        </a:defRPr>
      </a:lvl2pPr>
      <a:lvl3pPr algn="ctr" rtl="0" eaLnBrk="0" fontAlgn="base" hangingPunct="0">
        <a:spcBef>
          <a:spcPct val="0"/>
        </a:spcBef>
        <a:spcAft>
          <a:spcPct val="0"/>
        </a:spcAft>
        <a:defRPr sz="4400">
          <a:solidFill>
            <a:schemeClr val="tx2"/>
          </a:solidFill>
          <a:latin typeface="Arial" pitchFamily="-107" charset="0"/>
          <a:ea typeface="ＭＳ Ｐゴシック" pitchFamily="92" charset="-128"/>
          <a:cs typeface="ＭＳ Ｐゴシック" pitchFamily="92" charset="-128"/>
        </a:defRPr>
      </a:lvl3pPr>
      <a:lvl4pPr algn="ctr" rtl="0" eaLnBrk="0" fontAlgn="base" hangingPunct="0">
        <a:spcBef>
          <a:spcPct val="0"/>
        </a:spcBef>
        <a:spcAft>
          <a:spcPct val="0"/>
        </a:spcAft>
        <a:defRPr sz="4400">
          <a:solidFill>
            <a:schemeClr val="tx2"/>
          </a:solidFill>
          <a:latin typeface="Arial" pitchFamily="-107" charset="0"/>
          <a:ea typeface="ＭＳ Ｐゴシック" pitchFamily="92" charset="-128"/>
          <a:cs typeface="ＭＳ Ｐゴシック" pitchFamily="92" charset="-128"/>
        </a:defRPr>
      </a:lvl4pPr>
      <a:lvl5pPr algn="ctr" rtl="0" eaLnBrk="0" fontAlgn="base" hangingPunct="0">
        <a:spcBef>
          <a:spcPct val="0"/>
        </a:spcBef>
        <a:spcAft>
          <a:spcPct val="0"/>
        </a:spcAft>
        <a:defRPr sz="4400">
          <a:solidFill>
            <a:schemeClr val="tx2"/>
          </a:solidFill>
          <a:latin typeface="Arial" pitchFamily="-107" charset="0"/>
          <a:ea typeface="ＭＳ Ｐゴシック" pitchFamily="92" charset="-128"/>
          <a:cs typeface="ＭＳ Ｐゴシック" pitchFamily="92"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92" charset="-128"/>
          <a:cs typeface="ＭＳ Ｐゴシック" pitchFamily="9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4.bin"/><Relationship Id="rId13"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2.xml"/><Relationship Id="rId4" Type="http://schemas.openxmlformats.org/officeDocument/2006/relationships/image" Target="../media/image7.emf"/><Relationship Id="rId5" Type="http://schemas.openxmlformats.org/officeDocument/2006/relationships/image" Target="../media/image1.jpeg"/><Relationship Id="rId6" Type="http://schemas.openxmlformats.org/officeDocument/2006/relationships/oleObject" Target="../embeddings/oleObject1.bin"/><Relationship Id="rId7" Type="http://schemas.openxmlformats.org/officeDocument/2006/relationships/image" Target="../media/image3.emf"/><Relationship Id="rId8" Type="http://schemas.openxmlformats.org/officeDocument/2006/relationships/oleObject" Target="../embeddings/oleObject2.bin"/><Relationship Id="rId9" Type="http://schemas.openxmlformats.org/officeDocument/2006/relationships/image" Target="../media/image4.emf"/><Relationship Id="rId10"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em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emf"/><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emf"/><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emf"/><Relationship Id="rId5"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jpeg"/><Relationship Id="rId5" Type="http://schemas.openxmlformats.org/officeDocument/2006/relationships/oleObject" Target="../embeddings/oleObject9.bin"/><Relationship Id="rId6"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emf"/><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1.jpeg"/><Relationship Id="rId5"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hyperlink" Target="http://ats.doit.wisc.edu/biology/ec/pd/pd.htm" TargetMode="External"/><Relationship Id="rId5" Type="http://schemas.openxmlformats.org/officeDocument/2006/relationships/image" Target="../media/image12.png"/><Relationship Id="rId6" Type="http://schemas.openxmlformats.org/officeDocument/2006/relationships/hyperlink" Target="http://www.learner.org/courses/envsci/interactives/demographics/demog.html"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1.jpeg"/><Relationship Id="rId5" Type="http://schemas.openxmlformats.org/officeDocument/2006/relationships/image" Target="../media/image32.jpeg"/><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35.emf"/><Relationship Id="rId5" Type="http://schemas.openxmlformats.org/officeDocument/2006/relationships/image" Target="../media/image1.jpe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36.png"/><Relationship Id="rId5" Type="http://schemas.openxmlformats.org/officeDocument/2006/relationships/image" Target="../media/image1.jpeg"/><Relationship Id="rId6" Type="http://schemas.openxmlformats.org/officeDocument/2006/relationships/image" Target="../media/image37.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9.png"/><Relationship Id="rId1" Type="http://schemas.openxmlformats.org/officeDocument/2006/relationships/slideLayout" Target="../slideLayouts/slideLayout1.xml"/><Relationship Id="rId2"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1" Type="http://schemas.openxmlformats.org/officeDocument/2006/relationships/image" Target="../media/image5.emf"/><Relationship Id="rId12" Type="http://schemas.openxmlformats.org/officeDocument/2006/relationships/oleObject" Target="../embeddings/oleObject8.bin"/><Relationship Id="rId13"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notesSlide" Target="../notesSlides/notesSlide5.xml"/><Relationship Id="rId4" Type="http://schemas.openxmlformats.org/officeDocument/2006/relationships/image" Target="../media/image7.emf"/><Relationship Id="rId5" Type="http://schemas.openxmlformats.org/officeDocument/2006/relationships/image" Target="../media/image1.jpeg"/><Relationship Id="rId6" Type="http://schemas.openxmlformats.org/officeDocument/2006/relationships/oleObject" Target="../embeddings/oleObject5.bin"/><Relationship Id="rId7" Type="http://schemas.openxmlformats.org/officeDocument/2006/relationships/image" Target="../media/image3.emf"/><Relationship Id="rId8" Type="http://schemas.openxmlformats.org/officeDocument/2006/relationships/oleObject" Target="../embeddings/oleObject6.bin"/><Relationship Id="rId9" Type="http://schemas.openxmlformats.org/officeDocument/2006/relationships/image" Target="../media/image4.emf"/><Relationship Id="rId10"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203886" y="6480345"/>
            <a:ext cx="184666" cy="461665"/>
          </a:xfrm>
          <a:prstGeom prst="rect">
            <a:avLst/>
          </a:prstGeom>
          <a:noFill/>
        </p:spPr>
        <p:txBody>
          <a:bodyPr wrap="none" rtlCol="0">
            <a:spAutoFit/>
          </a:bodyPr>
          <a:lstStyle/>
          <a:p>
            <a:endParaRPr lang="en-US" dirty="0"/>
          </a:p>
        </p:txBody>
      </p:sp>
      <p:sp>
        <p:nvSpPr>
          <p:cNvPr id="6" name="Text Box 3"/>
          <p:cNvSpPr txBox="1">
            <a:spLocks noChangeArrowheads="1"/>
          </p:cNvSpPr>
          <p:nvPr/>
        </p:nvSpPr>
        <p:spPr bwMode="auto">
          <a:xfrm>
            <a:off x="152400" y="685800"/>
            <a:ext cx="4876800" cy="526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2438" indent="-452438"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sz="1600" u="sng" dirty="0" smtClean="0">
                <a:latin typeface="Arial"/>
                <a:cs typeface="Arial"/>
              </a:rPr>
              <a:t>4</a:t>
            </a:r>
            <a:r>
              <a:rPr lang="en-US" sz="1600" u="sng" baseline="30000" dirty="0" smtClean="0">
                <a:latin typeface="Arial"/>
                <a:cs typeface="Arial"/>
              </a:rPr>
              <a:t>th</a:t>
            </a:r>
            <a:r>
              <a:rPr lang="en-US" sz="1600" u="sng" dirty="0" smtClean="0">
                <a:latin typeface="Arial"/>
                <a:cs typeface="Arial"/>
              </a:rPr>
              <a:t> </a:t>
            </a:r>
            <a:r>
              <a:rPr lang="en-US" sz="1600" u="sng" dirty="0">
                <a:latin typeface="Arial"/>
                <a:cs typeface="Arial"/>
              </a:rPr>
              <a:t>Lecture – September </a:t>
            </a:r>
            <a:r>
              <a:rPr lang="en-US" sz="1600" u="sng" dirty="0" smtClean="0">
                <a:latin typeface="Arial"/>
                <a:cs typeface="Arial"/>
              </a:rPr>
              <a:t>16, 2016</a:t>
            </a:r>
            <a:endParaRPr lang="en-US" sz="1600" u="sng" dirty="0">
              <a:latin typeface="Arial"/>
              <a:cs typeface="Arial"/>
            </a:endParaRPr>
          </a:p>
          <a:p>
            <a:pPr eaLnBrk="1" hangingPunct="1"/>
            <a:endParaRPr lang="en-US" sz="1600" dirty="0">
              <a:latin typeface="Arial"/>
              <a:cs typeface="Arial"/>
            </a:endParaRPr>
          </a:p>
          <a:p>
            <a:r>
              <a:rPr lang="en-US" sz="1600" i="1" dirty="0">
                <a:latin typeface="Arial"/>
                <a:cs typeface="Arial"/>
              </a:rPr>
              <a:t>Thursday, September 15, 4:00 pm, 1024 KIN</a:t>
            </a:r>
            <a:r>
              <a:rPr lang="en-US" sz="1600" dirty="0">
                <a:latin typeface="Arial"/>
                <a:cs typeface="Arial"/>
              </a:rPr>
              <a:t>—BIOLOGICAL SCIENCE COLLOQUIUM, "On the long-term effects of habitat loss and fragmentation," </a:t>
            </a:r>
            <a:r>
              <a:rPr lang="en-US" sz="1600" b="1" dirty="0">
                <a:latin typeface="Arial"/>
                <a:cs typeface="Arial"/>
              </a:rPr>
              <a:t>Dr. Nick Haddad, </a:t>
            </a:r>
            <a:r>
              <a:rPr lang="en-US" sz="1600" b="1" dirty="0" smtClean="0">
                <a:latin typeface="Arial"/>
                <a:cs typeface="Arial"/>
              </a:rPr>
              <a:t>North </a:t>
            </a:r>
            <a:r>
              <a:rPr lang="en-US" sz="1600" b="1" dirty="0">
                <a:latin typeface="Arial"/>
                <a:cs typeface="Arial"/>
              </a:rPr>
              <a:t>Carolina State </a:t>
            </a:r>
            <a:r>
              <a:rPr lang="en-US" sz="1600" b="1" dirty="0" smtClean="0">
                <a:latin typeface="Arial"/>
                <a:cs typeface="Arial"/>
              </a:rPr>
              <a:t>University</a:t>
            </a:r>
          </a:p>
          <a:p>
            <a:endParaRPr lang="en-US" sz="1600" b="1" dirty="0" smtClean="0">
              <a:latin typeface="Arial"/>
              <a:cs typeface="Arial"/>
            </a:endParaRPr>
          </a:p>
          <a:p>
            <a:r>
              <a:rPr lang="en-US" sz="1600" i="1" dirty="0">
                <a:latin typeface="Arial"/>
                <a:cs typeface="Arial"/>
              </a:rPr>
              <a:t>Thursday, September 15, </a:t>
            </a:r>
            <a:r>
              <a:rPr lang="en-US" sz="1600" i="1" dirty="0" smtClean="0">
                <a:latin typeface="Arial"/>
                <a:cs typeface="Arial"/>
              </a:rPr>
              <a:t>7:30pm</a:t>
            </a:r>
            <a:r>
              <a:rPr lang="en-US" sz="1600" i="1" dirty="0">
                <a:latin typeface="Arial"/>
                <a:cs typeface="Arial"/>
              </a:rPr>
              <a:t>, 1024 KIN</a:t>
            </a:r>
            <a:r>
              <a:rPr lang="en-US" sz="1600" dirty="0" smtClean="0">
                <a:latin typeface="Arial"/>
                <a:cs typeface="Arial"/>
              </a:rPr>
              <a:t>—Audubon Society Seminar, ”Sustaining the Florida Aquifer,</a:t>
            </a:r>
            <a:r>
              <a:rPr lang="en-US" sz="1600" dirty="0">
                <a:latin typeface="Arial"/>
                <a:cs typeface="Arial"/>
              </a:rPr>
              <a:t>" </a:t>
            </a:r>
            <a:r>
              <a:rPr lang="en-US" sz="1600" b="1" dirty="0">
                <a:latin typeface="Arial"/>
                <a:cs typeface="Arial"/>
              </a:rPr>
              <a:t>Dr. </a:t>
            </a:r>
            <a:r>
              <a:rPr lang="en-US" sz="1600" b="1" dirty="0" smtClean="0">
                <a:latin typeface="Arial"/>
                <a:cs typeface="Arial"/>
              </a:rPr>
              <a:t>Todd Kincaid, </a:t>
            </a:r>
            <a:r>
              <a:rPr lang="en-US" sz="1600" b="1" dirty="0" err="1" smtClean="0">
                <a:latin typeface="Arial"/>
                <a:cs typeface="Arial"/>
              </a:rPr>
              <a:t>GeoHydros</a:t>
            </a:r>
            <a:r>
              <a:rPr lang="en-US" sz="1600" b="1" dirty="0" smtClean="0">
                <a:latin typeface="Arial"/>
                <a:cs typeface="Arial"/>
              </a:rPr>
              <a:t> Company.</a:t>
            </a:r>
            <a:endParaRPr lang="en-US" sz="1600" b="1" dirty="0">
              <a:latin typeface="Arial"/>
              <a:cs typeface="Arial"/>
            </a:endParaRPr>
          </a:p>
          <a:p>
            <a:endParaRPr lang="en-US" sz="1600" b="1" dirty="0">
              <a:latin typeface="Arial"/>
              <a:cs typeface="Arial"/>
            </a:endParaRPr>
          </a:p>
          <a:p>
            <a:r>
              <a:rPr lang="en-US" sz="1600" i="1" dirty="0">
                <a:latin typeface="Arial"/>
                <a:cs typeface="Arial"/>
              </a:rPr>
              <a:t>Friday, September 16, 4:00 pm, 1024 KIN</a:t>
            </a:r>
            <a:r>
              <a:rPr lang="en-US" sz="1600" dirty="0">
                <a:latin typeface="Arial"/>
                <a:cs typeface="Arial"/>
              </a:rPr>
              <a:t>—ECOLOGY AND EVOLUTION SEMINAR, "Butterfly restoration and recovery in dynamic landscapes," </a:t>
            </a:r>
            <a:r>
              <a:rPr lang="en-US" sz="1600" b="1" dirty="0">
                <a:latin typeface="Arial"/>
                <a:cs typeface="Arial"/>
              </a:rPr>
              <a:t>Dr. Nick Haddad, </a:t>
            </a:r>
            <a:r>
              <a:rPr lang="en-US" sz="1600" b="1" dirty="0" smtClean="0">
                <a:latin typeface="Arial"/>
                <a:cs typeface="Arial"/>
              </a:rPr>
              <a:t>North </a:t>
            </a:r>
            <a:r>
              <a:rPr lang="en-US" sz="1600" b="1" dirty="0">
                <a:latin typeface="Arial"/>
                <a:cs typeface="Arial"/>
              </a:rPr>
              <a:t>Carolina State </a:t>
            </a:r>
            <a:r>
              <a:rPr lang="en-US" sz="1600" b="1" dirty="0" smtClean="0">
                <a:latin typeface="Arial"/>
                <a:cs typeface="Arial"/>
              </a:rPr>
              <a:t>University</a:t>
            </a:r>
          </a:p>
          <a:p>
            <a:endParaRPr lang="en-US" sz="1600" dirty="0">
              <a:latin typeface="Arial"/>
              <a:cs typeface="Arial"/>
            </a:endParaRPr>
          </a:p>
          <a:p>
            <a:pPr eaLnBrk="1" hangingPunct="1"/>
            <a:r>
              <a:rPr lang="en-US" sz="1600" dirty="0" smtClean="0">
                <a:latin typeface="Arial"/>
                <a:cs typeface="Arial"/>
              </a:rPr>
              <a:t>--	</a:t>
            </a:r>
            <a:r>
              <a:rPr lang="en-US" sz="1600" dirty="0" err="1" smtClean="0">
                <a:latin typeface="Arial"/>
                <a:cs typeface="Arial"/>
              </a:rPr>
              <a:t>Tegrity</a:t>
            </a:r>
            <a:r>
              <a:rPr lang="en-US" sz="1600" dirty="0" smtClean="0">
                <a:latin typeface="Arial"/>
                <a:cs typeface="Arial"/>
              </a:rPr>
              <a:t> videos should be available, if you’d like another perspective.</a:t>
            </a:r>
            <a:endParaRPr lang="en-US" sz="1600" dirty="0">
              <a:latin typeface="Arial"/>
              <a:cs typeface="Arial"/>
            </a:endParaRPr>
          </a:p>
        </p:txBody>
      </p:sp>
      <p:pic>
        <p:nvPicPr>
          <p:cNvPr id="8" name="Picture 7" descr="P910001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905000"/>
            <a:ext cx="4064000" cy="3048000"/>
          </a:xfrm>
          <a:prstGeom prst="rect">
            <a:avLst/>
          </a:prstGeom>
        </p:spPr>
      </p:pic>
    </p:spTree>
    <p:extLst>
      <p:ext uri="{BB962C8B-B14F-4D97-AF65-F5344CB8AC3E}">
        <p14:creationId xmlns:p14="http://schemas.microsoft.com/office/powerpoint/2010/main" val="5984517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457200" y="762000"/>
            <a:ext cx="83058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1. 	Definitions</a:t>
            </a:r>
          </a:p>
          <a:p>
            <a:pPr>
              <a:buFont typeface="Times" charset="0"/>
              <a:buNone/>
              <a:tabLst>
                <a:tab pos="454025" algn="l"/>
                <a:tab pos="920750" algn="l"/>
                <a:tab pos="1373188" algn="l"/>
                <a:tab pos="1882775" algn="l"/>
                <a:tab pos="2454275" algn="l"/>
              </a:tabLst>
            </a:pPr>
            <a:r>
              <a:rPr lang="en-US" sz="2000" dirty="0">
                <a:latin typeface="Arial" charset="0"/>
              </a:rPr>
              <a:t>		2.	Demography</a:t>
            </a:r>
          </a:p>
          <a:p>
            <a:pPr>
              <a:buFont typeface="Times" charset="0"/>
              <a:buNone/>
              <a:tabLst>
                <a:tab pos="454025" algn="l"/>
                <a:tab pos="920750" algn="l"/>
                <a:tab pos="1373188" algn="l"/>
                <a:tab pos="1882775" algn="l"/>
                <a:tab pos="2454275" algn="l"/>
              </a:tabLst>
            </a:pPr>
            <a:r>
              <a:rPr lang="en-US" sz="2000"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dirty="0">
                <a:latin typeface="Arial" charset="0"/>
              </a:rPr>
              <a:t>			b.	gender and age</a:t>
            </a: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a:solidFill>
                  <a:srgbClr val="FF0000"/>
                </a:solidFill>
                <a:latin typeface="Arial" charset="0"/>
              </a:rPr>
              <a:t>	c.	population </a:t>
            </a:r>
            <a:r>
              <a:rPr lang="en-US" sz="2000" dirty="0" smtClean="0">
                <a:solidFill>
                  <a:srgbClr val="FF0000"/>
                </a:solidFill>
                <a:latin typeface="Arial" charset="0"/>
              </a:rPr>
              <a:t>growth and regulation</a:t>
            </a: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err="1">
                <a:latin typeface="Arial" charset="0"/>
              </a:rPr>
              <a:t>i</a:t>
            </a:r>
            <a:r>
              <a:rPr lang="en-US" sz="2000" dirty="0">
                <a:latin typeface="Arial" charset="0"/>
              </a:rPr>
              <a:t>)	density independent growth (exponential)</a:t>
            </a:r>
          </a:p>
          <a:p>
            <a:pPr>
              <a:buFont typeface="Times" charset="0"/>
              <a:buNone/>
              <a:tabLst>
                <a:tab pos="454025" algn="l"/>
                <a:tab pos="920750" algn="l"/>
                <a:tab pos="1373188" algn="l"/>
                <a:tab pos="1882775" algn="l"/>
                <a:tab pos="2454275" algn="l"/>
              </a:tabLst>
            </a:pPr>
            <a:r>
              <a:rPr lang="en-US" sz="2000" dirty="0">
                <a:latin typeface="Arial" charset="0"/>
              </a:rPr>
              <a:t>				ii)	density dependent growth (logistic)</a:t>
            </a:r>
          </a:p>
          <a:p>
            <a:pPr>
              <a:buFont typeface="Times" charset="0"/>
              <a:buNone/>
              <a:tabLst>
                <a:tab pos="454025" algn="l"/>
                <a:tab pos="920750" algn="l"/>
                <a:tab pos="1373188" algn="l"/>
                <a:tab pos="1882775" algn="l"/>
                <a:tab pos="2454275" algn="l"/>
              </a:tabLst>
            </a:pPr>
            <a:endParaRPr lang="en-US" sz="2000" dirty="0">
              <a:latin typeface="Arial"/>
              <a:cs typeface="Arial"/>
            </a:endParaRPr>
          </a:p>
          <a:p>
            <a:pPr>
              <a:buFont typeface="Arial" charset="0"/>
              <a:buNone/>
              <a:tabLst>
                <a:tab pos="454025" algn="l"/>
                <a:tab pos="920750" algn="l"/>
                <a:tab pos="1373188" algn="l"/>
                <a:tab pos="1882775" algn="l"/>
                <a:tab pos="2454275" algn="l"/>
              </a:tabLst>
            </a:pPr>
            <a:r>
              <a:rPr lang="en-US" sz="2000" dirty="0" smtClean="0">
                <a:latin typeface="Arial"/>
                <a:cs typeface="Arial"/>
              </a:rPr>
              <a:t>The key trait of a density </a:t>
            </a:r>
          </a:p>
          <a:p>
            <a:pPr>
              <a:buFont typeface="Arial" charset="0"/>
              <a:buNone/>
              <a:tabLst>
                <a:tab pos="454025" algn="l"/>
                <a:tab pos="920750" algn="l"/>
                <a:tab pos="1373188" algn="l"/>
                <a:tab pos="1882775" algn="l"/>
                <a:tab pos="2454275" algn="l"/>
              </a:tabLst>
            </a:pPr>
            <a:r>
              <a:rPr lang="en-US" sz="2000" dirty="0" smtClean="0">
                <a:latin typeface="Arial"/>
                <a:cs typeface="Arial"/>
              </a:rPr>
              <a:t>dependent population is that</a:t>
            </a:r>
          </a:p>
          <a:p>
            <a:pPr>
              <a:buFont typeface="Arial" charset="0"/>
              <a:buNone/>
              <a:tabLst>
                <a:tab pos="454025" algn="l"/>
                <a:tab pos="920750" algn="l"/>
                <a:tab pos="1373188" algn="l"/>
                <a:tab pos="1882775" algn="l"/>
                <a:tab pos="2454275" algn="l"/>
              </a:tabLst>
            </a:pPr>
            <a:r>
              <a:rPr lang="en-US" sz="2000" dirty="0" smtClean="0">
                <a:latin typeface="Arial"/>
                <a:cs typeface="Arial"/>
              </a:rPr>
              <a:t> there is a relationship between </a:t>
            </a:r>
          </a:p>
          <a:p>
            <a:pPr>
              <a:buFont typeface="Arial" charset="0"/>
              <a:buNone/>
              <a:tabLst>
                <a:tab pos="454025" algn="l"/>
                <a:tab pos="920750" algn="l"/>
                <a:tab pos="1373188" algn="l"/>
                <a:tab pos="1882775" algn="l"/>
                <a:tab pos="2454275" algn="l"/>
              </a:tabLst>
            </a:pPr>
            <a:r>
              <a:rPr lang="en-US" sz="2000" dirty="0" smtClean="0">
                <a:latin typeface="Arial"/>
                <a:cs typeface="Arial"/>
              </a:rPr>
              <a:t>the per-capita growth rate and </a:t>
            </a:r>
          </a:p>
          <a:p>
            <a:pPr>
              <a:buFont typeface="Arial" charset="0"/>
              <a:buNone/>
              <a:tabLst>
                <a:tab pos="454025" algn="l"/>
                <a:tab pos="920750" algn="l"/>
                <a:tab pos="1373188" algn="l"/>
                <a:tab pos="1882775" algn="l"/>
                <a:tab pos="2454275" algn="l"/>
              </a:tabLst>
            </a:pPr>
            <a:r>
              <a:rPr lang="en-US" sz="2000" dirty="0" smtClean="0">
                <a:latin typeface="Arial"/>
                <a:cs typeface="Arial"/>
              </a:rPr>
              <a:t>density.  Usually this is a </a:t>
            </a:r>
          </a:p>
          <a:p>
            <a:pPr>
              <a:buFont typeface="Arial" charset="0"/>
              <a:buNone/>
              <a:tabLst>
                <a:tab pos="454025" algn="l"/>
                <a:tab pos="920750" algn="l"/>
                <a:tab pos="1373188" algn="l"/>
                <a:tab pos="1882775" algn="l"/>
                <a:tab pos="2454275" algn="l"/>
              </a:tabLst>
            </a:pPr>
            <a:r>
              <a:rPr lang="en-US" sz="2000" dirty="0" smtClean="0">
                <a:latin typeface="Arial"/>
                <a:cs typeface="Arial"/>
              </a:rPr>
              <a:t>negative relationship (negative </a:t>
            </a:r>
          </a:p>
          <a:p>
            <a:pPr>
              <a:buFont typeface="Arial" charset="0"/>
              <a:buNone/>
              <a:tabLst>
                <a:tab pos="454025" algn="l"/>
                <a:tab pos="920750" algn="l"/>
                <a:tab pos="1373188" algn="l"/>
                <a:tab pos="1882775" algn="l"/>
                <a:tab pos="2454275" algn="l"/>
              </a:tabLst>
            </a:pPr>
            <a:r>
              <a:rPr lang="en-US" sz="2000" dirty="0" smtClean="0">
                <a:latin typeface="Arial"/>
                <a:cs typeface="Arial"/>
              </a:rPr>
              <a:t>slope).</a:t>
            </a:r>
            <a:endParaRPr lang="en-US" sz="2000" dirty="0">
              <a:latin typeface="Arial"/>
              <a:cs typeface="Arial"/>
            </a:endParaRPr>
          </a:p>
        </p:txBody>
      </p:sp>
      <p:pic>
        <p:nvPicPr>
          <p:cNvPr id="2662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4572000" y="3505200"/>
            <a:ext cx="4038600" cy="314320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Rectangle 2"/>
          <p:cNvSpPr>
            <a:spLocks noChangeArrowheads="1"/>
          </p:cNvSpPr>
          <p:nvPr/>
        </p:nvSpPr>
        <p:spPr bwMode="auto">
          <a:xfrm>
            <a:off x="457200" y="973138"/>
            <a:ext cx="8305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dirty="0">
                <a:latin typeface="Arial"/>
                <a:cs typeface="Arial"/>
              </a:rPr>
              <a:t>How do we test populations for density dependence?  </a:t>
            </a:r>
            <a:r>
              <a:rPr lang="en-US" dirty="0">
                <a:solidFill>
                  <a:srgbClr val="FF0000"/>
                </a:solidFill>
                <a:latin typeface="Arial"/>
                <a:cs typeface="Arial"/>
              </a:rPr>
              <a:t>The best way is to see if the </a:t>
            </a:r>
            <a:r>
              <a:rPr lang="en-US" u="sng" dirty="0">
                <a:solidFill>
                  <a:srgbClr val="FF0000"/>
                </a:solidFill>
                <a:latin typeface="Arial"/>
                <a:cs typeface="Arial"/>
              </a:rPr>
              <a:t>per-capita growth rate </a:t>
            </a:r>
            <a:r>
              <a:rPr lang="en-US" dirty="0">
                <a:solidFill>
                  <a:srgbClr val="FF0000"/>
                </a:solidFill>
                <a:latin typeface="Arial"/>
                <a:cs typeface="Arial"/>
              </a:rPr>
              <a:t>declines with density.  </a:t>
            </a:r>
          </a:p>
          <a:p>
            <a:pPr>
              <a:tabLst>
                <a:tab pos="454025" algn="l"/>
                <a:tab pos="920750" algn="l"/>
                <a:tab pos="1373188" algn="l"/>
                <a:tab pos="1882775" algn="l"/>
                <a:tab pos="2454275" algn="l"/>
              </a:tabLst>
            </a:pPr>
            <a:endParaRPr lang="en-US" dirty="0">
              <a:solidFill>
                <a:srgbClr val="000000"/>
              </a:solidFill>
              <a:latin typeface="Arial"/>
              <a:cs typeface="Arial"/>
            </a:endParaRPr>
          </a:p>
        </p:txBody>
      </p:sp>
      <p:pic>
        <p:nvPicPr>
          <p:cNvPr id="60419" name="Picture 5" descr="03-0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057400"/>
            <a:ext cx="6662020"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4"/>
          <p:cNvSpPr txBox="1">
            <a:spLocks noChangeArrowheads="1"/>
          </p:cNvSpPr>
          <p:nvPr/>
        </p:nvSpPr>
        <p:spPr bwMode="auto">
          <a:xfrm>
            <a:off x="228600" y="3048000"/>
            <a:ext cx="17713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smtClean="0"/>
              <a:t>Per</a:t>
            </a:r>
            <a:r>
              <a:rPr lang="en-US" sz="1800" dirty="0"/>
              <a:t>-capita test for density dependence in a yeast population</a:t>
            </a:r>
          </a:p>
        </p:txBody>
      </p:sp>
    </p:spTree>
    <p:extLst>
      <p:ext uri="{BB962C8B-B14F-4D97-AF65-F5344CB8AC3E}">
        <p14:creationId xmlns:p14="http://schemas.microsoft.com/office/powerpoint/2010/main" val="24251897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85800" y="973138"/>
            <a:ext cx="83058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1. 	Definitions</a:t>
            </a:r>
          </a:p>
          <a:p>
            <a:pPr>
              <a:buFont typeface="Times" charset="0"/>
              <a:buNone/>
              <a:tabLst>
                <a:tab pos="454025" algn="l"/>
                <a:tab pos="920750" algn="l"/>
                <a:tab pos="1373188" algn="l"/>
                <a:tab pos="1882775" algn="l"/>
                <a:tab pos="2454275" algn="l"/>
              </a:tabLst>
            </a:pPr>
            <a:r>
              <a:rPr lang="en-US" sz="2000" dirty="0">
                <a:latin typeface="Arial" charset="0"/>
              </a:rPr>
              <a:t>		2.	Demography</a:t>
            </a:r>
          </a:p>
          <a:p>
            <a:pPr>
              <a:buFont typeface="Times" charset="0"/>
              <a:buNone/>
              <a:tabLst>
                <a:tab pos="454025" algn="l"/>
                <a:tab pos="920750" algn="l"/>
                <a:tab pos="1373188" algn="l"/>
                <a:tab pos="1882775" algn="l"/>
                <a:tab pos="2454275" algn="l"/>
              </a:tabLst>
            </a:pPr>
            <a:r>
              <a:rPr lang="en-US" sz="2000"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dirty="0">
                <a:latin typeface="Arial" charset="0"/>
              </a:rPr>
              <a:t>			b.	gender and age</a:t>
            </a: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a:solidFill>
                  <a:srgbClr val="FF0000"/>
                </a:solidFill>
                <a:latin typeface="Arial" charset="0"/>
              </a:rPr>
              <a:t>	c.	population </a:t>
            </a:r>
            <a:r>
              <a:rPr lang="en-US" sz="2000" dirty="0" smtClean="0">
                <a:solidFill>
                  <a:srgbClr val="FF0000"/>
                </a:solidFill>
                <a:latin typeface="Arial" charset="0"/>
              </a:rPr>
              <a:t>growth and regulation</a:t>
            </a: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err="1">
                <a:latin typeface="Arial" charset="0"/>
              </a:rPr>
              <a:t>i</a:t>
            </a:r>
            <a:r>
              <a:rPr lang="en-US" sz="2000" dirty="0">
                <a:latin typeface="Arial" charset="0"/>
              </a:rPr>
              <a:t>)	density independent growth (exponential)</a:t>
            </a:r>
          </a:p>
          <a:p>
            <a:pPr>
              <a:buFont typeface="Times" charset="0"/>
              <a:buNone/>
              <a:tabLst>
                <a:tab pos="454025" algn="l"/>
                <a:tab pos="920750" algn="l"/>
                <a:tab pos="1373188" algn="l"/>
                <a:tab pos="1882775" algn="l"/>
                <a:tab pos="2454275" algn="l"/>
              </a:tabLst>
            </a:pPr>
            <a:r>
              <a:rPr lang="en-US" sz="2000" dirty="0">
                <a:latin typeface="Arial" charset="0"/>
              </a:rPr>
              <a:t>				ii)	density dependent growth (logistic)</a:t>
            </a: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endParaRPr lang="en-US" sz="2000" dirty="0" smtClean="0">
              <a:latin typeface="Arial" charset="0"/>
            </a:endParaRPr>
          </a:p>
          <a:p>
            <a:pPr>
              <a:buFont typeface="Times" charset="0"/>
              <a:buNone/>
              <a:tabLst>
                <a:tab pos="454025" algn="l"/>
                <a:tab pos="920750" algn="l"/>
                <a:tab pos="1373188" algn="l"/>
                <a:tab pos="1882775" algn="l"/>
                <a:tab pos="2454275" algn="l"/>
              </a:tabLst>
            </a:pPr>
            <a:endParaRPr lang="en-US" sz="2000" dirty="0">
              <a:solidFill>
                <a:srgbClr val="FF0000"/>
              </a:solidFill>
              <a:latin typeface="Arial" charset="0"/>
            </a:endParaRPr>
          </a:p>
          <a:p>
            <a:pPr algn="ctr">
              <a:buFont typeface="Times" charset="0"/>
              <a:buNone/>
              <a:tabLst>
                <a:tab pos="454025" algn="l"/>
                <a:tab pos="920750" algn="l"/>
                <a:tab pos="1373188" algn="l"/>
                <a:tab pos="1882775" algn="l"/>
                <a:tab pos="2454275" algn="l"/>
              </a:tabLst>
            </a:pPr>
            <a:r>
              <a:rPr lang="en-US" sz="2000" dirty="0" smtClean="0">
                <a:solidFill>
                  <a:srgbClr val="FF0000"/>
                </a:solidFill>
                <a:latin typeface="Arial" charset="0"/>
              </a:rPr>
              <a:t>Do real populations show logistic growth?</a:t>
            </a:r>
            <a:endParaRPr lang="en-US" sz="2000" dirty="0">
              <a:solidFill>
                <a:srgbClr val="FF0000"/>
              </a:solidFill>
              <a:latin typeface="Arial" charset="0"/>
            </a:endParaRPr>
          </a:p>
          <a:p>
            <a:pPr>
              <a:buFont typeface="Arial" charset="0"/>
              <a:buNone/>
              <a:tabLst>
                <a:tab pos="454025" algn="l"/>
                <a:tab pos="920750" algn="l"/>
                <a:tab pos="1373188" algn="l"/>
                <a:tab pos="1882775" algn="l"/>
                <a:tab pos="2454275" algn="l"/>
              </a:tabLst>
            </a:pPr>
            <a:endParaRPr lang="en-US" sz="2000" dirty="0"/>
          </a:p>
        </p:txBody>
      </p:sp>
      <p:pic>
        <p:nvPicPr>
          <p:cNvPr id="2662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3144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5200" y="1047750"/>
            <a:ext cx="70358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5907088" y="376238"/>
            <a:ext cx="3160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Resource competition</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5250" y="709613"/>
            <a:ext cx="6635750" cy="607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3"/>
          <p:cNvSpPr txBox="1">
            <a:spLocks noChangeArrowheads="1"/>
          </p:cNvSpPr>
          <p:nvPr/>
        </p:nvSpPr>
        <p:spPr bwMode="auto">
          <a:xfrm>
            <a:off x="7145338" y="376238"/>
            <a:ext cx="1930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Interference </a:t>
            </a:r>
          </a:p>
          <a:p>
            <a:r>
              <a:rPr lang="en-US">
                <a:latin typeface="Arial" charset="0"/>
                <a:cs typeface="Arial" charset="0"/>
              </a:rPr>
              <a:t>competition?</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63246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4"/>
          <p:cNvSpPr txBox="1">
            <a:spLocks noChangeArrowheads="1"/>
          </p:cNvSpPr>
          <p:nvPr/>
        </p:nvSpPr>
        <p:spPr bwMode="auto">
          <a:xfrm>
            <a:off x="685800" y="1524000"/>
            <a:ext cx="8001000" cy="520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solidFill>
                  <a:srgbClr val="FF0000"/>
                </a:solidFill>
                <a:latin typeface="Arial" charset="0"/>
                <a:cs typeface="Arial" charset="0"/>
              </a:rPr>
              <a:t>Does </a:t>
            </a:r>
            <a:r>
              <a:rPr lang="en-US" dirty="0">
                <a:solidFill>
                  <a:srgbClr val="FF0000"/>
                </a:solidFill>
                <a:latin typeface="Arial" charset="0"/>
                <a:cs typeface="Arial" charset="0"/>
              </a:rPr>
              <a:t>it happen in real populations?</a:t>
            </a:r>
          </a:p>
          <a:p>
            <a:endParaRPr lang="en-US" dirty="0">
              <a:latin typeface="Arial" charset="0"/>
              <a:cs typeface="Arial" charset="0"/>
            </a:endParaRPr>
          </a:p>
          <a:p>
            <a:endParaRPr lang="en-US" dirty="0">
              <a:latin typeface="Arial" charset="0"/>
              <a:cs typeface="Arial" charset="0"/>
            </a:endParaRPr>
          </a:p>
          <a:p>
            <a:endParaRPr lang="en-US" dirty="0">
              <a:latin typeface="Arial" charset="0"/>
              <a:cs typeface="Arial" charset="0"/>
            </a:endParaRPr>
          </a:p>
          <a:p>
            <a:endParaRPr lang="en-US" dirty="0">
              <a:latin typeface="Arial" charset="0"/>
              <a:cs typeface="Arial" charset="0"/>
            </a:endParaRPr>
          </a:p>
          <a:p>
            <a:r>
              <a:rPr lang="en-US" dirty="0">
                <a:latin typeface="Arial" charset="0"/>
                <a:cs typeface="Arial" charset="0"/>
              </a:rPr>
              <a:t>Yes.  Often.  Lots of examples (but it </a:t>
            </a:r>
            <a:r>
              <a:rPr lang="en-US" dirty="0" err="1">
                <a:latin typeface="Arial" charset="0"/>
                <a:cs typeface="Arial" charset="0"/>
              </a:rPr>
              <a:t>isn</a:t>
            </a:r>
            <a:r>
              <a:rPr lang="ja-JP" altLang="en-US" dirty="0">
                <a:latin typeface="Arial" charset="0"/>
                <a:cs typeface="Arial" charset="0"/>
              </a:rPr>
              <a:t>’</a:t>
            </a:r>
            <a:r>
              <a:rPr lang="en-US" altLang="ja-JP" dirty="0">
                <a:latin typeface="Arial" charset="0"/>
                <a:cs typeface="Arial" charset="0"/>
              </a:rPr>
              <a:t>t quite as simple as it seems)</a:t>
            </a:r>
            <a:r>
              <a:rPr lang="en-US" altLang="ja-JP" dirty="0" smtClean="0">
                <a:latin typeface="Arial" charset="0"/>
                <a:cs typeface="Arial" charset="0"/>
              </a:rPr>
              <a:t>.  But, other factors also affect growth other than competition.  These other factors are not necessarily related to density.  What might these other factors be?  Or, put another way, </a:t>
            </a:r>
            <a:r>
              <a:rPr lang="en-US" dirty="0">
                <a:latin typeface="Arial" charset="0"/>
                <a:cs typeface="Arial" charset="0"/>
              </a:rPr>
              <a:t> w</a:t>
            </a:r>
            <a:r>
              <a:rPr lang="en-US" dirty="0" smtClean="0">
                <a:latin typeface="Arial" charset="0"/>
                <a:cs typeface="Arial" charset="0"/>
              </a:rPr>
              <a:t>hen </a:t>
            </a:r>
            <a:r>
              <a:rPr lang="en-US" dirty="0">
                <a:latin typeface="Arial" charset="0"/>
                <a:cs typeface="Arial" charset="0"/>
              </a:rPr>
              <a:t>might a population NOT grow logistically?</a:t>
            </a:r>
          </a:p>
          <a:p>
            <a:endParaRPr lang="en-US" altLang="ja-JP" dirty="0">
              <a:latin typeface="Arial" charset="0"/>
              <a:cs typeface="Arial" charset="0"/>
            </a:endParaRPr>
          </a:p>
          <a:p>
            <a:endParaRPr lang="en-US" dirty="0">
              <a:latin typeface="Arial" charset="0"/>
              <a:cs typeface="Arial" charset="0"/>
            </a:endParaRPr>
          </a:p>
          <a:p>
            <a:endParaRPr lang="en-US" sz="2000"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85800" y="973138"/>
            <a:ext cx="7391400" cy="4154983"/>
          </a:xfrm>
          <a:prstGeom prst="rect">
            <a:avLst/>
          </a:prstGeom>
          <a:noFill/>
          <a:ln w="9525">
            <a:noFill/>
            <a:miter lim="800000"/>
            <a:headEnd/>
            <a:tailEnd/>
          </a:ln>
        </p:spPr>
        <p:txBody>
          <a:bodyPr>
            <a:spAutoFit/>
          </a:bodyPr>
          <a:lstStyle/>
          <a:p>
            <a:pPr>
              <a:buFont typeface="Times" pitchFamily="-107" charset="0"/>
              <a:buNone/>
              <a:tabLst>
                <a:tab pos="454025" algn="l"/>
                <a:tab pos="920750" algn="l"/>
                <a:tab pos="1373188" algn="l"/>
                <a:tab pos="1882775" algn="l"/>
                <a:tab pos="2400300" algn="l"/>
              </a:tabLst>
              <a:defRPr/>
            </a:pPr>
            <a:r>
              <a:rPr lang="en-US" dirty="0">
                <a:latin typeface="Arial" pitchFamily="-107" charset="0"/>
              </a:rPr>
              <a:t>Possible other factors are:</a:t>
            </a:r>
          </a:p>
          <a:p>
            <a:pPr>
              <a:buFont typeface="Times" pitchFamily="-107" charset="0"/>
              <a:buNone/>
              <a:tabLst>
                <a:tab pos="454025" algn="l"/>
                <a:tab pos="920750" algn="l"/>
                <a:tab pos="1373188" algn="l"/>
                <a:tab pos="1882775" algn="l"/>
                <a:tab pos="2400300" algn="l"/>
              </a:tabLst>
              <a:defRPr/>
            </a:pPr>
            <a:endParaRPr lang="en-US" dirty="0">
              <a:latin typeface="Arial" pitchFamily="-107" charset="0"/>
              <a:ea typeface="+mn-ea"/>
              <a:cs typeface="+mn-cs"/>
            </a:endParaRPr>
          </a:p>
          <a:p>
            <a:pPr marL="457200" indent="-457200">
              <a:buFont typeface="Times" pitchFamily="-107" charset="0"/>
              <a:buAutoNum type="arabicPeriod"/>
              <a:tabLst>
                <a:tab pos="454025" algn="l"/>
                <a:tab pos="920750" algn="l"/>
                <a:tab pos="1373188" algn="l"/>
                <a:tab pos="1882775" algn="l"/>
                <a:tab pos="2400300" algn="l"/>
              </a:tabLst>
              <a:defRPr/>
            </a:pPr>
            <a:r>
              <a:rPr lang="en-US" dirty="0">
                <a:solidFill>
                  <a:srgbClr val="FF0000"/>
                </a:solidFill>
                <a:latin typeface="Arial" pitchFamily="-107" charset="0"/>
                <a:ea typeface="+mn-ea"/>
                <a:cs typeface="+mn-cs"/>
              </a:rPr>
              <a:t>The carrying capacity is </a:t>
            </a:r>
            <a:r>
              <a:rPr lang="en-US" dirty="0" smtClean="0">
                <a:solidFill>
                  <a:srgbClr val="FF0000"/>
                </a:solidFill>
                <a:latin typeface="Arial" pitchFamily="-107" charset="0"/>
                <a:ea typeface="+mn-ea"/>
                <a:cs typeface="+mn-cs"/>
              </a:rPr>
              <a:t>not constant</a:t>
            </a:r>
            <a:r>
              <a:rPr lang="en-US" dirty="0">
                <a:solidFill>
                  <a:srgbClr val="FF0000"/>
                </a:solidFill>
                <a:latin typeface="Arial" pitchFamily="-107" charset="0"/>
                <a:ea typeface="+mn-ea"/>
                <a:cs typeface="+mn-cs"/>
              </a:rPr>
              <a:t> </a:t>
            </a:r>
            <a:r>
              <a:rPr lang="en-US" dirty="0" smtClean="0">
                <a:solidFill>
                  <a:srgbClr val="FF0000"/>
                </a:solidFill>
                <a:latin typeface="Arial" pitchFamily="-107" charset="0"/>
                <a:ea typeface="+mn-ea"/>
                <a:cs typeface="+mn-cs"/>
              </a:rPr>
              <a:t>(</a:t>
            </a:r>
            <a:r>
              <a:rPr lang="en-US" u="sng" dirty="0" smtClean="0">
                <a:solidFill>
                  <a:srgbClr val="FF0000"/>
                </a:solidFill>
                <a:latin typeface="Arial" pitchFamily="-107" charset="0"/>
                <a:ea typeface="+mn-ea"/>
                <a:cs typeface="+mn-cs"/>
              </a:rPr>
              <a:t>environmental </a:t>
            </a:r>
            <a:r>
              <a:rPr lang="en-US" u="sng" dirty="0" err="1" smtClean="0">
                <a:solidFill>
                  <a:srgbClr val="FF0000"/>
                </a:solidFill>
                <a:latin typeface="Arial" pitchFamily="-107" charset="0"/>
                <a:ea typeface="+mn-ea"/>
                <a:cs typeface="+mn-cs"/>
              </a:rPr>
              <a:t>stochasticity</a:t>
            </a:r>
            <a:r>
              <a:rPr lang="en-US" dirty="0" smtClean="0">
                <a:solidFill>
                  <a:srgbClr val="FF0000"/>
                </a:solidFill>
                <a:latin typeface="Arial" pitchFamily="-107" charset="0"/>
                <a:ea typeface="+mn-ea"/>
                <a:cs typeface="+mn-cs"/>
              </a:rPr>
              <a:t>).</a:t>
            </a:r>
          </a:p>
          <a:p>
            <a:pPr marL="457200" indent="-457200">
              <a:buFont typeface="Times" pitchFamily="-107" charset="0"/>
              <a:buAutoNum type="arabicPeriod"/>
              <a:tabLst>
                <a:tab pos="454025" algn="l"/>
                <a:tab pos="920750" algn="l"/>
                <a:tab pos="1373188" algn="l"/>
                <a:tab pos="1882775" algn="l"/>
                <a:tab pos="2400300" algn="l"/>
              </a:tabLst>
              <a:defRPr/>
            </a:pPr>
            <a:r>
              <a:rPr lang="en-US" dirty="0">
                <a:latin typeface="Arial" pitchFamily="-107" charset="0"/>
                <a:ea typeface="+mn-ea"/>
                <a:cs typeface="+mn-cs"/>
              </a:rPr>
              <a:t>Birth and death rates (or r and R) do not change in a linear way with density.</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latin typeface="Arial" pitchFamily="-107" charset="0"/>
                <a:ea typeface="+mn-ea"/>
                <a:cs typeface="+mn-cs"/>
              </a:rPr>
              <a:t>There are </a:t>
            </a:r>
            <a:r>
              <a:rPr lang="en-US" dirty="0" smtClean="0">
                <a:solidFill>
                  <a:srgbClr val="FF0000"/>
                </a:solidFill>
                <a:latin typeface="Arial" pitchFamily="-107" charset="0"/>
                <a:ea typeface="+mn-ea"/>
                <a:cs typeface="+mn-cs"/>
              </a:rPr>
              <a:t>time lags</a:t>
            </a:r>
            <a:r>
              <a:rPr lang="en-US" dirty="0" smtClean="0">
                <a:latin typeface="Arial" pitchFamily="-107" charset="0"/>
                <a:ea typeface="+mn-ea"/>
                <a:cs typeface="+mn-cs"/>
              </a:rPr>
              <a:t> between when the population grows and when it experiences effects on density.</a:t>
            </a:r>
            <a:endParaRPr lang="en-US" dirty="0">
              <a:latin typeface="Arial" pitchFamily="-107" charset="0"/>
              <a:ea typeface="+mn-ea"/>
              <a:cs typeface="+mn-cs"/>
            </a:endParaRP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latin typeface="Arial" pitchFamily="-107" charset="0"/>
                <a:ea typeface="+mn-ea"/>
                <a:cs typeface="+mn-cs"/>
              </a:rPr>
              <a:t>Population is not at a stable age distribution, so you have disproportionate effects of some age classes </a:t>
            </a:r>
            <a:r>
              <a:rPr lang="en-US" dirty="0">
                <a:latin typeface="Arial" pitchFamily="-107" charset="0"/>
                <a:ea typeface="+mn-ea"/>
                <a:cs typeface="+mn-cs"/>
              </a:rPr>
              <a:t>(more later!)</a:t>
            </a:r>
            <a:r>
              <a:rPr lang="en-US" dirty="0" smtClean="0">
                <a:latin typeface="Arial" pitchFamily="-107" charset="0"/>
                <a:ea typeface="+mn-ea"/>
                <a:cs typeface="+mn-cs"/>
              </a:rPr>
              <a:t>.</a:t>
            </a:r>
            <a:endParaRPr lang="en-US" dirty="0">
              <a:latin typeface="Arial" pitchFamily="-107" charset="0"/>
              <a:ea typeface="+mn-ea"/>
              <a:cs typeface="+mn-cs"/>
            </a:endParaRPr>
          </a:p>
        </p:txBody>
      </p:sp>
      <p:pic>
        <p:nvPicPr>
          <p:cNvPr id="430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85800" y="973138"/>
            <a:ext cx="7924800" cy="5262979"/>
          </a:xfrm>
          <a:prstGeom prst="rect">
            <a:avLst/>
          </a:prstGeom>
          <a:noFill/>
          <a:ln w="9525">
            <a:noFill/>
            <a:miter lim="800000"/>
            <a:headEnd/>
            <a:tailEnd/>
          </a:ln>
        </p:spPr>
        <p:txBody>
          <a:bodyPr wrap="square">
            <a:spAutoFit/>
          </a:bodyPr>
          <a:lstStyle/>
          <a:p>
            <a:pPr>
              <a:buFont typeface="Times" pitchFamily="-107" charset="0"/>
              <a:buNone/>
              <a:tabLst>
                <a:tab pos="454025" algn="l"/>
                <a:tab pos="920750" algn="l"/>
                <a:tab pos="1373188" algn="l"/>
                <a:tab pos="1882775" algn="l"/>
                <a:tab pos="2400300" algn="l"/>
              </a:tabLst>
              <a:defRPr/>
            </a:pPr>
            <a:r>
              <a:rPr lang="en-US" dirty="0">
                <a:latin typeface="Arial" pitchFamily="-107" charset="0"/>
              </a:rPr>
              <a:t>Possible other factors are:</a:t>
            </a:r>
          </a:p>
          <a:p>
            <a:pPr>
              <a:buFont typeface="Times" pitchFamily="-107" charset="0"/>
              <a:buNone/>
              <a:tabLst>
                <a:tab pos="454025" algn="l"/>
                <a:tab pos="920750" algn="l"/>
                <a:tab pos="1373188" algn="l"/>
                <a:tab pos="1882775" algn="l"/>
                <a:tab pos="2400300" algn="l"/>
              </a:tabLst>
              <a:defRPr/>
            </a:pPr>
            <a:endParaRPr lang="en-US" dirty="0">
              <a:latin typeface="Arial" pitchFamily="-107" charset="0"/>
              <a:ea typeface="+mn-ea"/>
              <a:cs typeface="+mn-cs"/>
            </a:endParaRPr>
          </a:p>
          <a:p>
            <a:pPr marL="457200" indent="-457200">
              <a:buFont typeface="Times" pitchFamily="-107" charset="0"/>
              <a:buAutoNum type="arabicPeriod"/>
              <a:tabLst>
                <a:tab pos="454025" algn="l"/>
                <a:tab pos="920750" algn="l"/>
                <a:tab pos="1373188" algn="l"/>
                <a:tab pos="1882775" algn="l"/>
                <a:tab pos="2400300" algn="l"/>
              </a:tabLst>
              <a:defRPr/>
            </a:pPr>
            <a:r>
              <a:rPr lang="en-US" dirty="0">
                <a:solidFill>
                  <a:srgbClr val="FF0000"/>
                </a:solidFill>
                <a:latin typeface="Arial" pitchFamily="-107" charset="0"/>
                <a:ea typeface="+mn-ea"/>
                <a:cs typeface="+mn-cs"/>
              </a:rPr>
              <a:t>The carrying capacity is </a:t>
            </a:r>
            <a:r>
              <a:rPr lang="en-US" dirty="0" smtClean="0">
                <a:solidFill>
                  <a:srgbClr val="FF0000"/>
                </a:solidFill>
                <a:latin typeface="Arial" pitchFamily="-107" charset="0"/>
                <a:ea typeface="+mn-ea"/>
                <a:cs typeface="+mn-cs"/>
              </a:rPr>
              <a:t>not constant</a:t>
            </a:r>
            <a:r>
              <a:rPr lang="en-US" dirty="0">
                <a:solidFill>
                  <a:srgbClr val="FF0000"/>
                </a:solidFill>
                <a:latin typeface="Arial" pitchFamily="-107" charset="0"/>
                <a:ea typeface="+mn-ea"/>
                <a:cs typeface="+mn-cs"/>
              </a:rPr>
              <a:t> </a:t>
            </a:r>
            <a:r>
              <a:rPr lang="en-US" dirty="0" smtClean="0">
                <a:solidFill>
                  <a:srgbClr val="FF0000"/>
                </a:solidFill>
                <a:latin typeface="Arial" pitchFamily="-107" charset="0"/>
                <a:ea typeface="+mn-ea"/>
                <a:cs typeface="+mn-cs"/>
              </a:rPr>
              <a:t>(</a:t>
            </a:r>
            <a:r>
              <a:rPr lang="en-US" u="sng" dirty="0" smtClean="0">
                <a:solidFill>
                  <a:srgbClr val="FF0000"/>
                </a:solidFill>
                <a:latin typeface="Arial" pitchFamily="-107" charset="0"/>
                <a:ea typeface="+mn-ea"/>
                <a:cs typeface="+mn-cs"/>
              </a:rPr>
              <a:t>environmental </a:t>
            </a:r>
            <a:r>
              <a:rPr lang="en-US" u="sng" dirty="0" err="1" smtClean="0">
                <a:solidFill>
                  <a:srgbClr val="FF0000"/>
                </a:solidFill>
                <a:latin typeface="Arial" pitchFamily="-107" charset="0"/>
                <a:ea typeface="+mn-ea"/>
                <a:cs typeface="+mn-cs"/>
              </a:rPr>
              <a:t>stochasticity</a:t>
            </a:r>
            <a:r>
              <a:rPr lang="en-US" dirty="0" smtClean="0">
                <a:solidFill>
                  <a:srgbClr val="FF0000"/>
                </a:solidFill>
                <a:latin typeface="Arial" pitchFamily="-107" charset="0"/>
                <a:ea typeface="+mn-ea"/>
                <a:cs typeface="+mn-cs"/>
              </a:rPr>
              <a:t>).</a:t>
            </a:r>
            <a:endParaRPr lang="en-US" dirty="0">
              <a:solidFill>
                <a:srgbClr val="FF0000"/>
              </a:solidFill>
              <a:latin typeface="Arial" pitchFamily="-107" charset="0"/>
              <a:ea typeface="+mn-ea"/>
              <a:cs typeface="+mn-cs"/>
            </a:endParaRPr>
          </a:p>
          <a:p>
            <a:pPr>
              <a:tabLst>
                <a:tab pos="454025" algn="l"/>
                <a:tab pos="920750" algn="l"/>
                <a:tab pos="1373188" algn="l"/>
                <a:tab pos="1882775" algn="l"/>
                <a:tab pos="2400300" algn="l"/>
              </a:tabLst>
              <a:defRPr/>
            </a:pPr>
            <a:endParaRPr lang="en-US" sz="2000" dirty="0" smtClean="0">
              <a:solidFill>
                <a:srgbClr val="FF0000"/>
              </a:solidFill>
              <a:latin typeface="Arial" pitchFamily="-107" charset="0"/>
              <a:ea typeface="+mn-ea"/>
              <a:cs typeface="+mn-cs"/>
            </a:endParaRPr>
          </a:p>
          <a:p>
            <a:pPr>
              <a:tabLst>
                <a:tab pos="454025" algn="l"/>
                <a:tab pos="920750" algn="l"/>
                <a:tab pos="1373188" algn="l"/>
                <a:tab pos="1882775" algn="l"/>
                <a:tab pos="2400300" algn="l"/>
              </a:tabLst>
            </a:pPr>
            <a:r>
              <a:rPr lang="en-US" sz="2000" dirty="0">
                <a:latin typeface="Arial" charset="0"/>
              </a:rPr>
              <a:t>Another source of variation can be caused by chance events of colonization or behavior.  If we just put two people on an island, will the population grow?  And, how fast?  </a:t>
            </a:r>
            <a:r>
              <a:rPr lang="en-US" sz="2000" dirty="0" smtClean="0">
                <a:latin typeface="Arial" charset="0"/>
              </a:rPr>
              <a:t>(depends on sex and age).</a:t>
            </a:r>
            <a:endParaRPr lang="en-US" sz="2000" dirty="0">
              <a:latin typeface="Arial" charset="0"/>
            </a:endParaRPr>
          </a:p>
          <a:p>
            <a:pPr>
              <a:tabLst>
                <a:tab pos="454025" algn="l"/>
                <a:tab pos="920750" algn="l"/>
                <a:tab pos="1373188" algn="l"/>
                <a:tab pos="1882775" algn="l"/>
                <a:tab pos="2400300" algn="l"/>
              </a:tabLst>
            </a:pPr>
            <a:endParaRPr lang="en-US" sz="2000" dirty="0">
              <a:latin typeface="Arial" charset="0"/>
            </a:endParaRPr>
          </a:p>
          <a:p>
            <a:pPr>
              <a:tabLst>
                <a:tab pos="454025" algn="l"/>
                <a:tab pos="920750" algn="l"/>
                <a:tab pos="1373188" algn="l"/>
                <a:tab pos="1882775" algn="l"/>
                <a:tab pos="2400300" algn="l"/>
              </a:tabLst>
            </a:pPr>
            <a:r>
              <a:rPr lang="en-US" sz="2000" u="sng" dirty="0">
                <a:latin typeface="Arial" charset="0"/>
              </a:rPr>
              <a:t>Demographic </a:t>
            </a:r>
            <a:r>
              <a:rPr lang="en-US" sz="2000" u="sng" dirty="0" err="1">
                <a:latin typeface="Arial" charset="0"/>
              </a:rPr>
              <a:t>stochasticity</a:t>
            </a:r>
            <a:r>
              <a:rPr lang="en-US" sz="2000" u="sng" dirty="0">
                <a:latin typeface="Arial" charset="0"/>
              </a:rPr>
              <a:t> </a:t>
            </a:r>
            <a:r>
              <a:rPr lang="en-US" sz="2000" dirty="0">
                <a:latin typeface="Arial" charset="0"/>
              </a:rPr>
              <a:t>– variation in population growth rates arising from differences among individuals in survival and reproduction.  (Example:  While the average female may give birth to 2.0 offspring, some may have none while others may have 4.  Or some could have all male offspring).  This type of variation is particularly important in small populations.</a:t>
            </a:r>
          </a:p>
          <a:p>
            <a:pPr>
              <a:tabLst>
                <a:tab pos="454025" algn="l"/>
                <a:tab pos="920750" algn="l"/>
                <a:tab pos="1373188" algn="l"/>
                <a:tab pos="1882775" algn="l"/>
                <a:tab pos="2400300" algn="l"/>
              </a:tabLst>
              <a:defRPr/>
            </a:pPr>
            <a:endParaRPr lang="en-US" sz="2000" dirty="0" smtClean="0">
              <a:solidFill>
                <a:srgbClr val="FF0000"/>
              </a:solidFill>
              <a:latin typeface="Arial" pitchFamily="-107" charset="0"/>
              <a:ea typeface="+mn-ea"/>
              <a:cs typeface="+mn-cs"/>
            </a:endParaRPr>
          </a:p>
        </p:txBody>
      </p:sp>
      <p:pic>
        <p:nvPicPr>
          <p:cNvPr id="430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2257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63246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6498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31850"/>
            <a:ext cx="7696200"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 name="Picture 3"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4"/>
          <p:cNvSpPr txBox="1">
            <a:spLocks noChangeArrowheads="1"/>
          </p:cNvSpPr>
          <p:nvPr/>
        </p:nvSpPr>
        <p:spPr bwMode="auto">
          <a:xfrm>
            <a:off x="2765425" y="590550"/>
            <a:ext cx="1497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exponential</a:t>
            </a:r>
          </a:p>
        </p:txBody>
      </p:sp>
      <p:sp>
        <p:nvSpPr>
          <p:cNvPr id="16387" name="TextBox 5"/>
          <p:cNvSpPr txBox="1">
            <a:spLocks noChangeArrowheads="1"/>
          </p:cNvSpPr>
          <p:nvPr/>
        </p:nvSpPr>
        <p:spPr bwMode="auto">
          <a:xfrm>
            <a:off x="7185025" y="585788"/>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logistic</a:t>
            </a:r>
          </a:p>
        </p:txBody>
      </p:sp>
      <p:sp>
        <p:nvSpPr>
          <p:cNvPr id="16388" name="TextBox 8"/>
          <p:cNvSpPr txBox="1">
            <a:spLocks noChangeArrowheads="1"/>
          </p:cNvSpPr>
          <p:nvPr/>
        </p:nvSpPr>
        <p:spPr bwMode="auto">
          <a:xfrm>
            <a:off x="-152400" y="3200400"/>
            <a:ext cx="153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solidFill>
                  <a:srgbClr val="FF0000"/>
                </a:solidFill>
                <a:latin typeface="Arial" charset="0"/>
                <a:cs typeface="Arial" charset="0"/>
              </a:rPr>
              <a:t>Population growth rate</a:t>
            </a:r>
          </a:p>
          <a:p>
            <a:pPr algn="ctr"/>
            <a:r>
              <a:rPr lang="en-US" sz="1600">
                <a:solidFill>
                  <a:srgbClr val="FF0000"/>
                </a:solidFill>
                <a:latin typeface="Arial" charset="0"/>
                <a:cs typeface="Arial" charset="0"/>
              </a:rPr>
              <a:t>(slope)</a:t>
            </a:r>
          </a:p>
        </p:txBody>
      </p:sp>
      <p:sp>
        <p:nvSpPr>
          <p:cNvPr id="16389" name="TextBox 9"/>
          <p:cNvSpPr txBox="1">
            <a:spLocks noChangeArrowheads="1"/>
          </p:cNvSpPr>
          <p:nvPr/>
        </p:nvSpPr>
        <p:spPr bwMode="auto">
          <a:xfrm>
            <a:off x="-152400" y="5359400"/>
            <a:ext cx="153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solidFill>
                  <a:srgbClr val="FF0000"/>
                </a:solidFill>
                <a:latin typeface="Arial" charset="0"/>
                <a:cs typeface="Arial" charset="0"/>
              </a:rPr>
              <a:t>Per-capita growth rate</a:t>
            </a:r>
          </a:p>
        </p:txBody>
      </p:sp>
      <p:sp>
        <p:nvSpPr>
          <p:cNvPr id="16390" name="TextBox 11"/>
          <p:cNvSpPr txBox="1">
            <a:spLocks noChangeArrowheads="1"/>
          </p:cNvSpPr>
          <p:nvPr/>
        </p:nvSpPr>
        <p:spPr bwMode="auto">
          <a:xfrm>
            <a:off x="-152400" y="1371600"/>
            <a:ext cx="153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solidFill>
                  <a:srgbClr val="FF0000"/>
                </a:solidFill>
                <a:latin typeface="Arial" charset="0"/>
                <a:cs typeface="Arial" charset="0"/>
              </a:rPr>
              <a:t>Population size</a:t>
            </a:r>
          </a:p>
        </p:txBody>
      </p:sp>
      <p:graphicFrame>
        <p:nvGraphicFramePr>
          <p:cNvPr id="9" name="Object 8"/>
          <p:cNvGraphicFramePr>
            <a:graphicFrameLocks noChangeAspect="1"/>
          </p:cNvGraphicFramePr>
          <p:nvPr>
            <p:extLst>
              <p:ext uri="{D42A27DB-BD31-4B8C-83A1-F6EECF244321}">
                <p14:modId xmlns:p14="http://schemas.microsoft.com/office/powerpoint/2010/main" val="3896492524"/>
              </p:ext>
            </p:extLst>
          </p:nvPr>
        </p:nvGraphicFramePr>
        <p:xfrm>
          <a:off x="2133600" y="5029200"/>
          <a:ext cx="813223" cy="504198"/>
        </p:xfrm>
        <a:graphic>
          <a:graphicData uri="http://schemas.openxmlformats.org/presentationml/2006/ole">
            <mc:AlternateContent xmlns:mc="http://schemas.openxmlformats.org/markup-compatibility/2006">
              <mc:Choice xmlns:v="urn:schemas-microsoft-com:vml" Requires="v">
                <p:oleObj spid="_x0000_s1212" name="Equation" r:id="rId6" imgW="635000" imgH="393700" progId="Equation.3">
                  <p:embed/>
                </p:oleObj>
              </mc:Choice>
              <mc:Fallback>
                <p:oleObj name="Equation" r:id="rId6" imgW="635000" imgH="393700" progId="Equation.3">
                  <p:embed/>
                  <p:pic>
                    <p:nvPicPr>
                      <p:cNvPr id="0" name=""/>
                      <p:cNvPicPr/>
                      <p:nvPr/>
                    </p:nvPicPr>
                    <p:blipFill>
                      <a:blip r:embed="rId7"/>
                      <a:stretch>
                        <a:fillRect/>
                      </a:stretch>
                    </p:blipFill>
                    <p:spPr>
                      <a:xfrm>
                        <a:off x="2133600" y="5029200"/>
                        <a:ext cx="813223" cy="50419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55099387"/>
              </p:ext>
            </p:extLst>
          </p:nvPr>
        </p:nvGraphicFramePr>
        <p:xfrm>
          <a:off x="7086210" y="1447800"/>
          <a:ext cx="1600590" cy="635958"/>
        </p:xfrm>
        <a:graphic>
          <a:graphicData uri="http://schemas.openxmlformats.org/presentationml/2006/ole">
            <mc:AlternateContent xmlns:mc="http://schemas.openxmlformats.org/markup-compatibility/2006">
              <mc:Choice xmlns:v="urn:schemas-microsoft-com:vml" Requires="v">
                <p:oleObj spid="_x0000_s1213" name="Equation" r:id="rId8" imgW="1054100" imgH="419100" progId="Equation.3">
                  <p:embed/>
                </p:oleObj>
              </mc:Choice>
              <mc:Fallback>
                <p:oleObj name="Equation" r:id="rId8" imgW="1054100" imgH="419100" progId="Equation.3">
                  <p:embed/>
                  <p:pic>
                    <p:nvPicPr>
                      <p:cNvPr id="0" name=""/>
                      <p:cNvPicPr/>
                      <p:nvPr/>
                    </p:nvPicPr>
                    <p:blipFill>
                      <a:blip r:embed="rId9"/>
                      <a:stretch>
                        <a:fillRect/>
                      </a:stretch>
                    </p:blipFill>
                    <p:spPr>
                      <a:xfrm>
                        <a:off x="7086210" y="1447800"/>
                        <a:ext cx="1600590" cy="63595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790690082"/>
              </p:ext>
            </p:extLst>
          </p:nvPr>
        </p:nvGraphicFramePr>
        <p:xfrm>
          <a:off x="6248400" y="3581400"/>
          <a:ext cx="1885974" cy="562558"/>
        </p:xfrm>
        <a:graphic>
          <a:graphicData uri="http://schemas.openxmlformats.org/presentationml/2006/ole">
            <mc:AlternateContent xmlns:mc="http://schemas.openxmlformats.org/markup-compatibility/2006">
              <mc:Choice xmlns:v="urn:schemas-microsoft-com:vml" Requires="v">
                <p:oleObj spid="_x0000_s1214" name="Equation" r:id="rId10" imgW="1092200" imgH="393700" progId="Equation.3">
                  <p:embed/>
                </p:oleObj>
              </mc:Choice>
              <mc:Fallback>
                <p:oleObj name="Equation" r:id="rId10" imgW="1092200" imgH="393700" progId="Equation.3">
                  <p:embed/>
                  <p:pic>
                    <p:nvPicPr>
                      <p:cNvPr id="0" name=""/>
                      <p:cNvPicPr/>
                      <p:nvPr/>
                    </p:nvPicPr>
                    <p:blipFill>
                      <a:blip r:embed="rId11"/>
                      <a:stretch>
                        <a:fillRect/>
                      </a:stretch>
                    </p:blipFill>
                    <p:spPr>
                      <a:xfrm>
                        <a:off x="6248400" y="3581400"/>
                        <a:ext cx="1885974" cy="56255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39047985"/>
              </p:ext>
            </p:extLst>
          </p:nvPr>
        </p:nvGraphicFramePr>
        <p:xfrm>
          <a:off x="7010400" y="5029200"/>
          <a:ext cx="1650594" cy="476800"/>
        </p:xfrm>
        <a:graphic>
          <a:graphicData uri="http://schemas.openxmlformats.org/presentationml/2006/ole">
            <mc:AlternateContent xmlns:mc="http://schemas.openxmlformats.org/markup-compatibility/2006">
              <mc:Choice xmlns:v="urn:schemas-microsoft-com:vml" Requires="v">
                <p:oleObj spid="_x0000_s1215" name="Equation" r:id="rId12" imgW="1130300" imgH="393700" progId="Equation.3">
                  <p:embed/>
                </p:oleObj>
              </mc:Choice>
              <mc:Fallback>
                <p:oleObj name="Equation" r:id="rId12" imgW="1130300" imgH="393700" progId="Equation.3">
                  <p:embed/>
                  <p:pic>
                    <p:nvPicPr>
                      <p:cNvPr id="0" name=""/>
                      <p:cNvPicPr/>
                      <p:nvPr/>
                    </p:nvPicPr>
                    <p:blipFill>
                      <a:blip r:embed="rId13"/>
                      <a:stretch>
                        <a:fillRect/>
                      </a:stretch>
                    </p:blipFill>
                    <p:spPr>
                      <a:xfrm>
                        <a:off x="7010400" y="5029200"/>
                        <a:ext cx="1650594" cy="476800"/>
                      </a:xfrm>
                      <a:prstGeom prst="rect">
                        <a:avLst/>
                      </a:prstGeom>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85800" y="973138"/>
            <a:ext cx="7391400" cy="4154983"/>
          </a:xfrm>
          <a:prstGeom prst="rect">
            <a:avLst/>
          </a:prstGeom>
          <a:noFill/>
          <a:ln w="9525">
            <a:noFill/>
            <a:miter lim="800000"/>
            <a:headEnd/>
            <a:tailEnd/>
          </a:ln>
        </p:spPr>
        <p:txBody>
          <a:bodyPr>
            <a:spAutoFit/>
          </a:bodyPr>
          <a:lstStyle/>
          <a:p>
            <a:pPr>
              <a:buFont typeface="Times" pitchFamily="-107" charset="0"/>
              <a:buNone/>
              <a:tabLst>
                <a:tab pos="454025" algn="l"/>
                <a:tab pos="920750" algn="l"/>
                <a:tab pos="1373188" algn="l"/>
                <a:tab pos="1882775" algn="l"/>
                <a:tab pos="2400300" algn="l"/>
              </a:tabLst>
              <a:defRPr/>
            </a:pPr>
            <a:r>
              <a:rPr lang="en-US" dirty="0">
                <a:latin typeface="Arial" pitchFamily="-107" charset="0"/>
              </a:rPr>
              <a:t>Possible other factors are:</a:t>
            </a:r>
          </a:p>
          <a:p>
            <a:pPr>
              <a:buFont typeface="Times" pitchFamily="-107" charset="0"/>
              <a:buNone/>
              <a:tabLst>
                <a:tab pos="454025" algn="l"/>
                <a:tab pos="920750" algn="l"/>
                <a:tab pos="1373188" algn="l"/>
                <a:tab pos="1882775" algn="l"/>
                <a:tab pos="2400300" algn="l"/>
              </a:tabLst>
              <a:defRPr/>
            </a:pPr>
            <a:endParaRPr lang="en-US" dirty="0">
              <a:latin typeface="Arial" pitchFamily="-107" charset="0"/>
              <a:ea typeface="+mn-ea"/>
              <a:cs typeface="+mn-cs"/>
            </a:endParaRPr>
          </a:p>
          <a:p>
            <a:pPr marL="457200" indent="-457200">
              <a:buFont typeface="Times" pitchFamily="-107" charset="0"/>
              <a:buAutoNum type="arabicPeriod"/>
              <a:tabLst>
                <a:tab pos="454025" algn="l"/>
                <a:tab pos="920750" algn="l"/>
                <a:tab pos="1373188" algn="l"/>
                <a:tab pos="1882775" algn="l"/>
                <a:tab pos="2400300" algn="l"/>
              </a:tabLst>
              <a:defRPr/>
            </a:pPr>
            <a:r>
              <a:rPr lang="en-US" dirty="0">
                <a:latin typeface="Arial" pitchFamily="-107" charset="0"/>
                <a:ea typeface="+mn-ea"/>
                <a:cs typeface="+mn-cs"/>
              </a:rPr>
              <a:t>The carrying capacity is </a:t>
            </a:r>
            <a:r>
              <a:rPr lang="en-US" dirty="0" smtClean="0">
                <a:latin typeface="Arial" pitchFamily="-107" charset="0"/>
                <a:ea typeface="+mn-ea"/>
                <a:cs typeface="+mn-cs"/>
              </a:rPr>
              <a:t>not constant</a:t>
            </a:r>
            <a:r>
              <a:rPr lang="en-US" dirty="0">
                <a:latin typeface="Arial" pitchFamily="-107" charset="0"/>
                <a:ea typeface="+mn-ea"/>
                <a:cs typeface="+mn-cs"/>
              </a:rPr>
              <a:t> </a:t>
            </a:r>
            <a:r>
              <a:rPr lang="en-US" dirty="0" smtClean="0">
                <a:latin typeface="Arial" pitchFamily="-107" charset="0"/>
                <a:ea typeface="+mn-ea"/>
                <a:cs typeface="+mn-cs"/>
              </a:rPr>
              <a:t>(environmental </a:t>
            </a:r>
            <a:r>
              <a:rPr lang="en-US" dirty="0" err="1" smtClean="0">
                <a:latin typeface="Arial" pitchFamily="-107" charset="0"/>
                <a:ea typeface="+mn-ea"/>
                <a:cs typeface="+mn-cs"/>
              </a:rPr>
              <a:t>stochasticity</a:t>
            </a:r>
            <a:r>
              <a:rPr lang="en-US" dirty="0" smtClean="0">
                <a:latin typeface="Arial" pitchFamily="-107" charset="0"/>
                <a:ea typeface="+mn-ea"/>
                <a:cs typeface="+mn-cs"/>
              </a:rPr>
              <a:t>).</a:t>
            </a:r>
          </a:p>
          <a:p>
            <a:pPr marL="457200" indent="-457200">
              <a:buFont typeface="Times" pitchFamily="-107" charset="0"/>
              <a:buAutoNum type="arabicPeriod"/>
              <a:tabLst>
                <a:tab pos="454025" algn="l"/>
                <a:tab pos="920750" algn="l"/>
                <a:tab pos="1373188" algn="l"/>
                <a:tab pos="1882775" algn="l"/>
                <a:tab pos="2400300" algn="l"/>
              </a:tabLst>
              <a:defRPr/>
            </a:pPr>
            <a:r>
              <a:rPr lang="en-US" dirty="0">
                <a:solidFill>
                  <a:srgbClr val="FF0000"/>
                </a:solidFill>
                <a:latin typeface="Arial" pitchFamily="-107" charset="0"/>
                <a:ea typeface="+mn-ea"/>
                <a:cs typeface="+mn-cs"/>
              </a:rPr>
              <a:t>Birth and death rates (or r and R) do not change in a linear way with density.</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latin typeface="Arial" pitchFamily="-107" charset="0"/>
                <a:ea typeface="+mn-ea"/>
                <a:cs typeface="+mn-cs"/>
              </a:rPr>
              <a:t>There are </a:t>
            </a:r>
            <a:r>
              <a:rPr lang="en-US" dirty="0" smtClean="0">
                <a:solidFill>
                  <a:srgbClr val="FF0000"/>
                </a:solidFill>
                <a:latin typeface="Arial" pitchFamily="-107" charset="0"/>
                <a:ea typeface="+mn-ea"/>
                <a:cs typeface="+mn-cs"/>
              </a:rPr>
              <a:t>time lags</a:t>
            </a:r>
            <a:r>
              <a:rPr lang="en-US" dirty="0" smtClean="0">
                <a:latin typeface="Arial" pitchFamily="-107" charset="0"/>
                <a:ea typeface="+mn-ea"/>
                <a:cs typeface="+mn-cs"/>
              </a:rPr>
              <a:t> between when the population grows and when it experiences effects on density.</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latin typeface="Arial" pitchFamily="-107" charset="0"/>
                <a:ea typeface="+mn-ea"/>
                <a:cs typeface="+mn-cs"/>
              </a:rPr>
              <a:t>Population is not at a stable age distribution, so you have disproportionate effects of some age classes (more later!).</a:t>
            </a:r>
            <a:endParaRPr lang="en-US" dirty="0">
              <a:latin typeface="Arial" pitchFamily="-107" charset="0"/>
              <a:ea typeface="+mn-ea"/>
              <a:cs typeface="+mn-cs"/>
            </a:endParaRPr>
          </a:p>
        </p:txBody>
      </p:sp>
      <p:pic>
        <p:nvPicPr>
          <p:cNvPr id="430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2136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04800" y="973138"/>
            <a:ext cx="7391400" cy="5262562"/>
          </a:xfrm>
          <a:prstGeom prst="rect">
            <a:avLst/>
          </a:prstGeom>
          <a:noFill/>
          <a:ln w="9525">
            <a:noFill/>
            <a:miter lim="800000"/>
            <a:headEnd/>
            <a:tailEnd/>
          </a:ln>
        </p:spPr>
        <p:txBody>
          <a:bodyPr>
            <a:spAutoFit/>
          </a:bodyPr>
          <a:lstStyle/>
          <a:p>
            <a:pPr marL="457200" indent="-457200">
              <a:tabLst>
                <a:tab pos="454025" algn="l"/>
                <a:tab pos="920750" algn="l"/>
                <a:tab pos="1373188" algn="l"/>
                <a:tab pos="1882775" algn="l"/>
                <a:tab pos="2400300" algn="l"/>
              </a:tabLst>
              <a:defRPr/>
            </a:pPr>
            <a:r>
              <a:rPr lang="en-US" dirty="0">
                <a:latin typeface="Arial" pitchFamily="-107" charset="0"/>
                <a:ea typeface="+mn-ea"/>
                <a:cs typeface="+mn-cs"/>
              </a:rPr>
              <a:t>3.	Birth and death rates (or </a:t>
            </a:r>
            <a:r>
              <a:rPr lang="en-US" dirty="0" err="1">
                <a:latin typeface="Arial" pitchFamily="-107" charset="0"/>
                <a:ea typeface="+mn-ea"/>
                <a:cs typeface="+mn-cs"/>
              </a:rPr>
              <a:t>r</a:t>
            </a:r>
            <a:r>
              <a:rPr lang="en-US" dirty="0">
                <a:latin typeface="Arial" pitchFamily="-107" charset="0"/>
                <a:ea typeface="+mn-ea"/>
                <a:cs typeface="+mn-cs"/>
              </a:rPr>
              <a:t> and R) change linearly with population size.</a:t>
            </a:r>
          </a:p>
          <a:p>
            <a:pPr marL="457200" indent="-457200">
              <a:tabLst>
                <a:tab pos="454025" algn="l"/>
                <a:tab pos="920750" algn="l"/>
                <a:tab pos="1373188" algn="l"/>
                <a:tab pos="1882775" algn="l"/>
                <a:tab pos="2400300" algn="l"/>
              </a:tabLst>
              <a:defRPr/>
            </a:pPr>
            <a:endParaRPr lang="en-US" dirty="0">
              <a:latin typeface="Arial" pitchFamily="-107" charset="0"/>
              <a:ea typeface="+mn-ea"/>
              <a:cs typeface="+mn-cs"/>
            </a:endParaRPr>
          </a:p>
          <a:p>
            <a:pPr marL="457200" indent="-457200">
              <a:tabLst>
                <a:tab pos="454025" algn="l"/>
                <a:tab pos="920750" algn="l"/>
                <a:tab pos="1373188" algn="l"/>
                <a:tab pos="1882775" algn="l"/>
                <a:tab pos="2400300" algn="l"/>
              </a:tabLst>
              <a:defRPr/>
            </a:pPr>
            <a:r>
              <a:rPr lang="en-US" sz="2000" dirty="0">
                <a:latin typeface="Arial" pitchFamily="-107" charset="0"/>
                <a:ea typeface="+mn-ea"/>
                <a:cs typeface="+mn-cs"/>
              </a:rPr>
              <a:t>Remember:</a:t>
            </a:r>
          </a:p>
          <a:p>
            <a:pPr marL="457200" indent="-457200">
              <a:tabLst>
                <a:tab pos="454025" algn="l"/>
                <a:tab pos="920750" algn="l"/>
                <a:tab pos="1373188" algn="l"/>
                <a:tab pos="1882775" algn="l"/>
                <a:tab pos="2400300" algn="l"/>
              </a:tabLst>
              <a:defRPr/>
            </a:pPr>
            <a:endParaRPr lang="en-US" sz="2000" dirty="0">
              <a:latin typeface="Arial" pitchFamily="-107" charset="0"/>
              <a:ea typeface="+mn-ea"/>
              <a:cs typeface="+mn-cs"/>
            </a:endParaRPr>
          </a:p>
          <a:p>
            <a:pPr marL="457200" indent="-457200">
              <a:tabLst>
                <a:tab pos="454025" algn="l"/>
                <a:tab pos="920750" algn="l"/>
                <a:tab pos="1373188" algn="l"/>
                <a:tab pos="1882775" algn="l"/>
                <a:tab pos="2400300" algn="l"/>
              </a:tabLst>
              <a:defRPr/>
            </a:pPr>
            <a:r>
              <a:rPr lang="en-US" sz="2000" dirty="0">
                <a:latin typeface="Arial" pitchFamily="-107" charset="0"/>
                <a:ea typeface="+mn-ea"/>
                <a:cs typeface="+mn-cs"/>
              </a:rPr>
              <a:t>1/N </a:t>
            </a:r>
            <a:r>
              <a:rPr lang="en-US" sz="2000" dirty="0" err="1">
                <a:latin typeface="Arial" pitchFamily="-107" charset="0"/>
                <a:ea typeface="+mn-ea"/>
                <a:cs typeface="+mn-cs"/>
              </a:rPr>
              <a:t>dN/dt</a:t>
            </a:r>
            <a:r>
              <a:rPr lang="en-US" sz="2000" dirty="0">
                <a:latin typeface="Arial" pitchFamily="-107" charset="0"/>
                <a:ea typeface="+mn-ea"/>
                <a:cs typeface="+mn-cs"/>
              </a:rPr>
              <a:t> = </a:t>
            </a:r>
            <a:r>
              <a:rPr lang="en-US" sz="2000" dirty="0" err="1">
                <a:latin typeface="Arial" pitchFamily="-107" charset="0"/>
                <a:ea typeface="+mn-ea"/>
                <a:cs typeface="+mn-cs"/>
              </a:rPr>
              <a:t>r(K</a:t>
            </a:r>
            <a:r>
              <a:rPr lang="en-US" sz="2000" dirty="0">
                <a:latin typeface="Arial" pitchFamily="-107" charset="0"/>
                <a:ea typeface="+mn-ea"/>
                <a:cs typeface="+mn-cs"/>
              </a:rPr>
              <a:t>-N)/K</a:t>
            </a:r>
          </a:p>
          <a:p>
            <a:pPr marL="457200" indent="-457200">
              <a:tabLst>
                <a:tab pos="454025" algn="l"/>
                <a:tab pos="920750" algn="l"/>
                <a:tab pos="1373188" algn="l"/>
                <a:tab pos="1882775" algn="l"/>
                <a:tab pos="2400300" algn="l"/>
              </a:tabLst>
              <a:defRPr/>
            </a:pPr>
            <a:endParaRPr lang="en-US" sz="2000" dirty="0">
              <a:latin typeface="Arial" pitchFamily="-107" charset="0"/>
              <a:ea typeface="+mn-ea"/>
              <a:cs typeface="+mn-cs"/>
            </a:endParaRPr>
          </a:p>
          <a:p>
            <a:pPr marL="457200" indent="-457200">
              <a:tabLst>
                <a:tab pos="454025" algn="l"/>
                <a:tab pos="920750" algn="l"/>
                <a:tab pos="1373188" algn="l"/>
                <a:tab pos="1882775" algn="l"/>
                <a:tab pos="2400300" algn="l"/>
              </a:tabLst>
              <a:defRPr/>
            </a:pPr>
            <a:r>
              <a:rPr lang="en-US" sz="2000" dirty="0">
                <a:latin typeface="Arial" pitchFamily="-107" charset="0"/>
                <a:ea typeface="+mn-ea"/>
                <a:cs typeface="+mn-cs"/>
              </a:rPr>
              <a:t>				= r(1-N/K)</a:t>
            </a:r>
          </a:p>
          <a:p>
            <a:pPr marL="457200" indent="-457200">
              <a:tabLst>
                <a:tab pos="454025" algn="l"/>
                <a:tab pos="920750" algn="l"/>
                <a:tab pos="1373188" algn="l"/>
                <a:tab pos="1882775" algn="l"/>
                <a:tab pos="2400300" algn="l"/>
              </a:tabLst>
              <a:defRPr/>
            </a:pPr>
            <a:endParaRPr lang="en-US" sz="2000" dirty="0">
              <a:latin typeface="Arial" pitchFamily="-107" charset="0"/>
              <a:ea typeface="+mn-ea"/>
              <a:cs typeface="+mn-cs"/>
            </a:endParaRPr>
          </a:p>
          <a:p>
            <a:pPr marL="457200" indent="-457200">
              <a:tabLst>
                <a:tab pos="454025" algn="l"/>
                <a:tab pos="920750" algn="l"/>
                <a:tab pos="1373188" algn="l"/>
                <a:tab pos="1882775" algn="l"/>
                <a:tab pos="2400300" algn="l"/>
              </a:tabLst>
              <a:defRPr/>
            </a:pPr>
            <a:r>
              <a:rPr lang="en-US" sz="2000" dirty="0">
                <a:latin typeface="Arial" pitchFamily="-107" charset="0"/>
                <a:ea typeface="+mn-ea"/>
                <a:cs typeface="+mn-cs"/>
              </a:rPr>
              <a:t>				= </a:t>
            </a:r>
            <a:r>
              <a:rPr lang="en-US" sz="2000" dirty="0" err="1">
                <a:latin typeface="Arial" pitchFamily="-107" charset="0"/>
                <a:ea typeface="+mn-ea"/>
                <a:cs typeface="+mn-cs"/>
              </a:rPr>
              <a:t>r</a:t>
            </a:r>
            <a:r>
              <a:rPr lang="en-US" sz="2000" dirty="0">
                <a:latin typeface="Arial" pitchFamily="-107" charset="0"/>
                <a:ea typeface="+mn-ea"/>
                <a:cs typeface="+mn-cs"/>
              </a:rPr>
              <a:t> – N (</a:t>
            </a:r>
            <a:r>
              <a:rPr lang="en-US" sz="2000" dirty="0" err="1">
                <a:latin typeface="Arial" pitchFamily="-107" charset="0"/>
                <a:ea typeface="+mn-ea"/>
                <a:cs typeface="+mn-cs"/>
              </a:rPr>
              <a:t>r</a:t>
            </a:r>
            <a:r>
              <a:rPr lang="en-US" sz="2000" dirty="0">
                <a:latin typeface="Arial" pitchFamily="-107" charset="0"/>
                <a:ea typeface="+mn-ea"/>
                <a:cs typeface="+mn-cs"/>
              </a:rPr>
              <a:t>/K)</a:t>
            </a:r>
          </a:p>
          <a:p>
            <a:pPr marL="457200" indent="-457200">
              <a:tabLst>
                <a:tab pos="454025" algn="l"/>
                <a:tab pos="920750" algn="l"/>
                <a:tab pos="1373188" algn="l"/>
                <a:tab pos="1882775" algn="l"/>
                <a:tab pos="2400300" algn="l"/>
                <a:tab pos="6119813" algn="l"/>
              </a:tabLst>
              <a:defRPr/>
            </a:pPr>
            <a:endParaRPr lang="en-US" dirty="0">
              <a:latin typeface="Arial" pitchFamily="-107" charset="0"/>
              <a:ea typeface="+mn-ea"/>
              <a:cs typeface="+mn-cs"/>
            </a:endParaRPr>
          </a:p>
          <a:p>
            <a:pPr>
              <a:tabLst>
                <a:tab pos="454025" algn="l"/>
                <a:tab pos="920750" algn="l"/>
                <a:tab pos="1373188" algn="l"/>
                <a:tab pos="1882775" algn="l"/>
                <a:tab pos="2400300" algn="l"/>
                <a:tab pos="6119813" algn="l"/>
              </a:tabLst>
              <a:defRPr/>
            </a:pPr>
            <a:r>
              <a:rPr lang="en-US" sz="2000" dirty="0">
                <a:latin typeface="Arial" pitchFamily="-107" charset="0"/>
                <a:ea typeface="+mn-ea"/>
                <a:cs typeface="+mn-cs"/>
              </a:rPr>
              <a:t>This last equation describes a straight line </a:t>
            </a:r>
          </a:p>
          <a:p>
            <a:pPr>
              <a:tabLst>
                <a:tab pos="454025" algn="l"/>
                <a:tab pos="920750" algn="l"/>
                <a:tab pos="1373188" algn="l"/>
                <a:tab pos="1882775" algn="l"/>
                <a:tab pos="2400300" algn="l"/>
                <a:tab pos="6119813" algn="l"/>
              </a:tabLst>
              <a:defRPr/>
            </a:pPr>
            <a:r>
              <a:rPr lang="en-US" sz="2000" dirty="0">
                <a:latin typeface="Arial" pitchFamily="-107" charset="0"/>
                <a:ea typeface="+mn-ea"/>
                <a:cs typeface="+mn-cs"/>
              </a:rPr>
              <a:t>(i.e., </a:t>
            </a:r>
            <a:r>
              <a:rPr lang="en-US" sz="2000" dirty="0" err="1">
                <a:latin typeface="Arial" pitchFamily="-107" charset="0"/>
                <a:ea typeface="+mn-ea"/>
                <a:cs typeface="+mn-cs"/>
              </a:rPr>
              <a:t>y</a:t>
            </a:r>
            <a:r>
              <a:rPr lang="en-US" sz="2000" dirty="0">
                <a:latin typeface="Arial" pitchFamily="-107" charset="0"/>
                <a:ea typeface="+mn-ea"/>
                <a:cs typeface="+mn-cs"/>
              </a:rPr>
              <a:t> = </a:t>
            </a:r>
            <a:r>
              <a:rPr lang="en-US" sz="2000" dirty="0" err="1">
                <a:latin typeface="Arial" pitchFamily="-107" charset="0"/>
                <a:ea typeface="+mn-ea"/>
                <a:cs typeface="+mn-cs"/>
              </a:rPr>
              <a:t>mx</a:t>
            </a:r>
            <a:r>
              <a:rPr lang="en-US" sz="2000" dirty="0">
                <a:latin typeface="Arial" pitchFamily="-107" charset="0"/>
                <a:ea typeface="+mn-ea"/>
                <a:cs typeface="+mn-cs"/>
              </a:rPr>
              <a:t> +</a:t>
            </a:r>
            <a:r>
              <a:rPr lang="en-US" sz="2000" dirty="0" err="1">
                <a:latin typeface="Arial" pitchFamily="-107" charset="0"/>
                <a:ea typeface="+mn-ea"/>
                <a:cs typeface="+mn-cs"/>
              </a:rPr>
              <a:t>b</a:t>
            </a:r>
            <a:r>
              <a:rPr lang="en-US" sz="2000" dirty="0">
                <a:latin typeface="Arial" pitchFamily="-107" charset="0"/>
                <a:ea typeface="+mn-ea"/>
                <a:cs typeface="+mn-cs"/>
              </a:rPr>
              <a:t>), with the per-capita growth </a:t>
            </a:r>
          </a:p>
          <a:p>
            <a:pPr>
              <a:tabLst>
                <a:tab pos="454025" algn="l"/>
                <a:tab pos="920750" algn="l"/>
                <a:tab pos="1373188" algn="l"/>
                <a:tab pos="1882775" algn="l"/>
                <a:tab pos="2400300" algn="l"/>
                <a:tab pos="6119813" algn="l"/>
              </a:tabLst>
              <a:defRPr/>
            </a:pPr>
            <a:r>
              <a:rPr lang="en-US" sz="2000" dirty="0">
                <a:latin typeface="Arial" pitchFamily="-107" charset="0"/>
                <a:ea typeface="+mn-ea"/>
                <a:cs typeface="+mn-cs"/>
              </a:rPr>
              <a:t>rate (1/N </a:t>
            </a:r>
            <a:r>
              <a:rPr lang="en-US" sz="2000" dirty="0" err="1">
                <a:latin typeface="Arial" pitchFamily="-107" charset="0"/>
                <a:ea typeface="+mn-ea"/>
                <a:cs typeface="+mn-cs"/>
              </a:rPr>
              <a:t>dN/dt</a:t>
            </a:r>
            <a:r>
              <a:rPr lang="en-US" sz="2000" dirty="0">
                <a:latin typeface="Arial" pitchFamily="-107" charset="0"/>
                <a:ea typeface="+mn-ea"/>
                <a:cs typeface="+mn-cs"/>
              </a:rPr>
              <a:t>) being a linear function of the </a:t>
            </a:r>
          </a:p>
          <a:p>
            <a:pPr>
              <a:tabLst>
                <a:tab pos="454025" algn="l"/>
                <a:tab pos="920750" algn="l"/>
                <a:tab pos="1373188" algn="l"/>
                <a:tab pos="1882775" algn="l"/>
                <a:tab pos="2400300" algn="l"/>
                <a:tab pos="6119813" algn="l"/>
              </a:tabLst>
              <a:defRPr/>
            </a:pPr>
            <a:r>
              <a:rPr lang="en-US" sz="2000" dirty="0">
                <a:latin typeface="Arial" pitchFamily="-107" charset="0"/>
                <a:ea typeface="+mn-ea"/>
                <a:cs typeface="+mn-cs"/>
              </a:rPr>
              <a:t>population size (N) with a slope of </a:t>
            </a:r>
            <a:r>
              <a:rPr lang="en-US" sz="2000" dirty="0" err="1">
                <a:latin typeface="Arial" pitchFamily="-107" charset="0"/>
                <a:ea typeface="+mn-ea"/>
                <a:cs typeface="+mn-cs"/>
              </a:rPr>
              <a:t>r</a:t>
            </a:r>
            <a:r>
              <a:rPr lang="en-US" sz="2000" dirty="0">
                <a:latin typeface="Arial" pitchFamily="-107" charset="0"/>
                <a:ea typeface="+mn-ea"/>
                <a:cs typeface="+mn-cs"/>
              </a:rPr>
              <a:t>/K and an </a:t>
            </a:r>
          </a:p>
          <a:p>
            <a:pPr>
              <a:tabLst>
                <a:tab pos="454025" algn="l"/>
                <a:tab pos="920750" algn="l"/>
                <a:tab pos="1373188" algn="l"/>
                <a:tab pos="1882775" algn="l"/>
                <a:tab pos="2400300" algn="l"/>
                <a:tab pos="6119813" algn="l"/>
              </a:tabLst>
              <a:defRPr/>
            </a:pPr>
            <a:r>
              <a:rPr lang="en-US" sz="2000" dirty="0">
                <a:latin typeface="Arial" pitchFamily="-107" charset="0"/>
                <a:ea typeface="+mn-ea"/>
                <a:cs typeface="+mn-cs"/>
              </a:rPr>
              <a:t>intercept (maximum growth rate) of </a:t>
            </a:r>
            <a:r>
              <a:rPr lang="en-US" sz="2000" dirty="0" err="1">
                <a:latin typeface="Arial" pitchFamily="-107" charset="0"/>
                <a:ea typeface="+mn-ea"/>
                <a:cs typeface="+mn-cs"/>
              </a:rPr>
              <a:t>r</a:t>
            </a:r>
            <a:r>
              <a:rPr lang="en-US" sz="2000" dirty="0">
                <a:latin typeface="Arial" pitchFamily="-107" charset="0"/>
                <a:ea typeface="+mn-ea"/>
                <a:cs typeface="+mn-cs"/>
              </a:rPr>
              <a:t>.</a:t>
            </a:r>
          </a:p>
        </p:txBody>
      </p:sp>
      <p:pic>
        <p:nvPicPr>
          <p:cNvPr id="59394"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3063" y="1371600"/>
            <a:ext cx="346233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Box 7"/>
          <p:cNvSpPr txBox="1">
            <a:spLocks noChangeArrowheads="1"/>
          </p:cNvSpPr>
          <p:nvPr/>
        </p:nvSpPr>
        <p:spPr bwMode="auto">
          <a:xfrm>
            <a:off x="228600" y="1392972"/>
            <a:ext cx="3048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charset="0"/>
                <a:cs typeface="Arial" charset="0"/>
              </a:rPr>
              <a:t>These simple equations assume r is constant, which assumes that b and d are constant (since r=b-d).</a:t>
            </a:r>
          </a:p>
          <a:p>
            <a:endParaRPr lang="en-US" sz="2000" dirty="0">
              <a:latin typeface="Arial" charset="0"/>
              <a:cs typeface="Arial" charset="0"/>
            </a:endParaRPr>
          </a:p>
          <a:p>
            <a:r>
              <a:rPr lang="en-US" sz="2000" dirty="0" smtClean="0">
                <a:latin typeface="Arial" charset="0"/>
                <a:cs typeface="Arial" charset="0"/>
              </a:rPr>
              <a:t>In fact, in many cases the effects of density aren’t experienced by individuals until the densities get sufficiently high.  This gives you a curved line.</a:t>
            </a:r>
            <a:endParaRPr lang="en-US" sz="2000" dirty="0">
              <a:latin typeface="Arial" charset="0"/>
              <a:cs typeface="Arial" charset="0"/>
            </a:endParaRPr>
          </a:p>
        </p:txBody>
      </p:sp>
      <p:pic>
        <p:nvPicPr>
          <p:cNvPr id="3" name="Picture 2"/>
          <p:cNvPicPr>
            <a:picLocks noChangeAspect="1"/>
          </p:cNvPicPr>
          <p:nvPr/>
        </p:nvPicPr>
        <p:blipFill>
          <a:blip r:embed="rId4"/>
          <a:stretch>
            <a:fillRect/>
          </a:stretch>
        </p:blipFill>
        <p:spPr>
          <a:xfrm>
            <a:off x="3429000" y="914400"/>
            <a:ext cx="5638800" cy="5257800"/>
          </a:xfrm>
          <a:prstGeom prst="rect">
            <a:avLst/>
          </a:prstGeom>
        </p:spPr>
      </p:pic>
    </p:spTree>
    <p:extLst>
      <p:ext uri="{BB962C8B-B14F-4D97-AF65-F5344CB8AC3E}">
        <p14:creationId xmlns:p14="http://schemas.microsoft.com/office/powerpoint/2010/main" val="20685742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Box 7"/>
          <p:cNvSpPr txBox="1">
            <a:spLocks noChangeArrowheads="1"/>
          </p:cNvSpPr>
          <p:nvPr/>
        </p:nvSpPr>
        <p:spPr bwMode="auto">
          <a:xfrm>
            <a:off x="228600" y="850642"/>
            <a:ext cx="3352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err="1" smtClean="0">
                <a:latin typeface="Arial"/>
                <a:cs typeface="Arial"/>
              </a:rPr>
              <a:t>Allee</a:t>
            </a:r>
            <a:r>
              <a:rPr lang="en-US" sz="2000" dirty="0" smtClean="0">
                <a:latin typeface="Arial"/>
                <a:cs typeface="Arial"/>
              </a:rPr>
              <a:t> </a:t>
            </a:r>
            <a:r>
              <a:rPr lang="en-US" sz="2000" dirty="0">
                <a:latin typeface="Arial"/>
                <a:cs typeface="Arial"/>
              </a:rPr>
              <a:t>proposed that many species have a problem with low population size also reducing r. This is called an </a:t>
            </a:r>
            <a:r>
              <a:rPr lang="en-US" sz="2000" dirty="0" err="1">
                <a:solidFill>
                  <a:srgbClr val="FF0000"/>
                </a:solidFill>
                <a:latin typeface="Arial"/>
                <a:cs typeface="Arial"/>
              </a:rPr>
              <a:t>Allee</a:t>
            </a:r>
            <a:r>
              <a:rPr lang="en-US" sz="2000" dirty="0">
                <a:solidFill>
                  <a:srgbClr val="FF0000"/>
                </a:solidFill>
                <a:latin typeface="Arial"/>
                <a:cs typeface="Arial"/>
              </a:rPr>
              <a:t> </a:t>
            </a:r>
            <a:r>
              <a:rPr lang="en-US" sz="2000" dirty="0" smtClean="0">
                <a:solidFill>
                  <a:srgbClr val="FF0000"/>
                </a:solidFill>
                <a:latin typeface="Arial"/>
                <a:cs typeface="Arial"/>
              </a:rPr>
              <a:t>effect</a:t>
            </a:r>
            <a:r>
              <a:rPr lang="en-US" sz="2000" dirty="0" smtClean="0">
                <a:latin typeface="Arial"/>
                <a:cs typeface="Arial"/>
              </a:rPr>
              <a:t>.</a:t>
            </a:r>
          </a:p>
          <a:p>
            <a:endParaRPr lang="en-US" sz="2000" dirty="0" smtClean="0">
              <a:latin typeface="Arial"/>
              <a:cs typeface="Arial"/>
            </a:endParaRPr>
          </a:p>
          <a:p>
            <a:r>
              <a:rPr lang="en-US" sz="2000" dirty="0" err="1">
                <a:latin typeface="Arial"/>
                <a:cs typeface="Arial"/>
              </a:rPr>
              <a:t>Allee</a:t>
            </a:r>
            <a:r>
              <a:rPr lang="en-US" sz="2000" dirty="0">
                <a:latin typeface="Arial"/>
                <a:cs typeface="Arial"/>
              </a:rPr>
              <a:t> effect mechanisms arise from cooperation or facilitation among individuals in the species. Examples of such cooperative behaviors include better mate finding, environmental conditioning, and group defense against predators. </a:t>
            </a:r>
          </a:p>
        </p:txBody>
      </p:sp>
      <p:pic>
        <p:nvPicPr>
          <p:cNvPr id="6144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8382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Box 7"/>
          <p:cNvSpPr txBox="1">
            <a:spLocks noChangeArrowheads="1"/>
          </p:cNvSpPr>
          <p:nvPr/>
        </p:nvSpPr>
        <p:spPr bwMode="auto">
          <a:xfrm>
            <a:off x="228600" y="990600"/>
            <a:ext cx="3048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dirty="0">
                <a:latin typeface="Arial"/>
                <a:cs typeface="Arial"/>
              </a:rPr>
              <a:t>I</a:t>
            </a:r>
            <a:r>
              <a:rPr lang="en-US" sz="2000" dirty="0" smtClean="0">
                <a:latin typeface="Arial"/>
                <a:cs typeface="Arial"/>
              </a:rPr>
              <a:t>f </a:t>
            </a:r>
            <a:r>
              <a:rPr lang="en-US" sz="2000" dirty="0">
                <a:latin typeface="Arial"/>
                <a:cs typeface="Arial"/>
              </a:rPr>
              <a:t>sufficiently severe, </a:t>
            </a:r>
            <a:r>
              <a:rPr lang="en-US" sz="2000" dirty="0" err="1" smtClean="0">
                <a:latin typeface="Arial"/>
                <a:cs typeface="Arial"/>
              </a:rPr>
              <a:t>allee</a:t>
            </a:r>
            <a:r>
              <a:rPr lang="en-US" sz="2000" dirty="0" smtClean="0">
                <a:latin typeface="Arial"/>
                <a:cs typeface="Arial"/>
              </a:rPr>
              <a:t> effects can </a:t>
            </a:r>
            <a:r>
              <a:rPr lang="en-US" sz="2000" dirty="0">
                <a:latin typeface="Arial"/>
                <a:cs typeface="Arial"/>
              </a:rPr>
              <a:t>require some minimum population size for the population to </a:t>
            </a:r>
            <a:r>
              <a:rPr lang="en-US" sz="2000" dirty="0" smtClean="0">
                <a:latin typeface="Arial"/>
                <a:cs typeface="Arial"/>
              </a:rPr>
              <a:t>grow.</a:t>
            </a:r>
          </a:p>
          <a:p>
            <a:endParaRPr lang="en-US" sz="2000" dirty="0">
              <a:latin typeface="Arial"/>
              <a:cs typeface="Arial"/>
            </a:endParaRPr>
          </a:p>
          <a:p>
            <a:r>
              <a:rPr lang="en-US" sz="2000" dirty="0" smtClean="0">
                <a:latin typeface="Arial" charset="0"/>
                <a:cs typeface="Arial" charset="0"/>
              </a:rPr>
              <a:t>This is the concept of a minimum viable population size (MVP).  Note that for a population described by the dashed line, there must be at least 14 individuals, or the population goes extinct.  This would be the MVP for that species.</a:t>
            </a:r>
            <a:endParaRPr lang="en-US" sz="2000" dirty="0">
              <a:latin typeface="Arial" charset="0"/>
              <a:cs typeface="Arial" charset="0"/>
            </a:endParaRPr>
          </a:p>
        </p:txBody>
      </p:sp>
      <p:pic>
        <p:nvPicPr>
          <p:cNvPr id="6144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8382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98132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TextBox 7"/>
          <p:cNvSpPr txBox="1">
            <a:spLocks noChangeArrowheads="1"/>
          </p:cNvSpPr>
          <p:nvPr/>
        </p:nvSpPr>
        <p:spPr bwMode="auto">
          <a:xfrm>
            <a:off x="304800" y="914400"/>
            <a:ext cx="5486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buFontTx/>
              <a:buNone/>
            </a:pPr>
            <a:r>
              <a:rPr lang="en-US" sz="2000" u="sng" dirty="0">
                <a:latin typeface="Arial"/>
                <a:cs typeface="Arial"/>
              </a:rPr>
              <a:t>Minimum viable population (MVP</a:t>
            </a:r>
            <a:r>
              <a:rPr lang="en-US" sz="2000" u="sng" dirty="0" smtClean="0">
                <a:latin typeface="Arial"/>
                <a:cs typeface="Arial"/>
              </a:rPr>
              <a:t>)</a:t>
            </a:r>
          </a:p>
          <a:p>
            <a:pPr eaLnBrk="1" hangingPunct="1">
              <a:buFontTx/>
              <a:buNone/>
            </a:pPr>
            <a:endParaRPr lang="en-US" sz="2000" u="sng" dirty="0">
              <a:latin typeface="Arial"/>
              <a:cs typeface="Arial"/>
            </a:endParaRPr>
          </a:p>
          <a:p>
            <a:pPr marL="342900" indent="-342900" eaLnBrk="1" hangingPunct="1">
              <a:buFont typeface="Arial"/>
              <a:buChar char="•"/>
            </a:pPr>
            <a:r>
              <a:rPr lang="en-US" sz="2000" dirty="0" smtClean="0">
                <a:latin typeface="Arial"/>
                <a:cs typeface="Arial"/>
              </a:rPr>
              <a:t>Smallest </a:t>
            </a:r>
            <a:r>
              <a:rPr lang="en-US" sz="2000" dirty="0">
                <a:latin typeface="Arial"/>
                <a:cs typeface="Arial"/>
              </a:rPr>
              <a:t>population that can be predicted to have </a:t>
            </a:r>
            <a:r>
              <a:rPr lang="en-US" sz="2000" dirty="0" smtClean="0">
                <a:latin typeface="Arial"/>
                <a:cs typeface="Arial"/>
              </a:rPr>
              <a:t>some probability (e.g., 95%) </a:t>
            </a:r>
            <a:r>
              <a:rPr lang="en-US" sz="2000" dirty="0">
                <a:latin typeface="Arial"/>
                <a:cs typeface="Arial"/>
              </a:rPr>
              <a:t>chance of persisting </a:t>
            </a:r>
            <a:r>
              <a:rPr lang="en-US" sz="2000" dirty="0" smtClean="0">
                <a:latin typeface="Arial"/>
                <a:cs typeface="Arial"/>
              </a:rPr>
              <a:t>for some number of years (e.g., 100 or 1000 years).</a:t>
            </a:r>
          </a:p>
          <a:p>
            <a:pPr marL="342900" indent="-342900" eaLnBrk="1" hangingPunct="1">
              <a:buFont typeface="Arial"/>
              <a:buChar char="•"/>
            </a:pPr>
            <a:r>
              <a:rPr lang="en-US" sz="2000" dirty="0" smtClean="0">
                <a:latin typeface="Arial"/>
                <a:cs typeface="Arial"/>
              </a:rPr>
              <a:t>Most of the extinctions are due to environmental </a:t>
            </a:r>
            <a:r>
              <a:rPr lang="en-US" sz="2000" dirty="0" err="1" smtClean="0">
                <a:latin typeface="Arial"/>
                <a:cs typeface="Arial"/>
              </a:rPr>
              <a:t>stochasticity</a:t>
            </a:r>
            <a:r>
              <a:rPr lang="en-US" sz="2000" dirty="0" smtClean="0">
                <a:latin typeface="Arial"/>
                <a:cs typeface="Arial"/>
              </a:rPr>
              <a:t> when populations are small.</a:t>
            </a:r>
            <a:endParaRPr lang="en-US" sz="2000" dirty="0">
              <a:latin typeface="Arial"/>
              <a:cs typeface="Arial"/>
            </a:endParaRPr>
          </a:p>
          <a:p>
            <a:pPr marL="342900" indent="-342900" eaLnBrk="1" hangingPunct="1">
              <a:buFont typeface="Arial"/>
              <a:buChar char="•"/>
            </a:pPr>
            <a:r>
              <a:rPr lang="en-US" sz="2000" dirty="0" smtClean="0">
                <a:latin typeface="Arial"/>
                <a:cs typeface="Arial"/>
              </a:rPr>
              <a:t>MVP varies </a:t>
            </a:r>
            <a:r>
              <a:rPr lang="en-US" sz="2000" dirty="0">
                <a:latin typeface="Arial"/>
                <a:cs typeface="Arial"/>
              </a:rPr>
              <a:t>among organisms and takes years of research to </a:t>
            </a:r>
            <a:r>
              <a:rPr lang="en-US" sz="2000" dirty="0" smtClean="0">
                <a:latin typeface="Arial"/>
                <a:cs typeface="Arial"/>
              </a:rPr>
              <a:t>determine.</a:t>
            </a:r>
            <a:endParaRPr lang="en-US" sz="2000" dirty="0">
              <a:latin typeface="Arial"/>
              <a:cs typeface="Arial"/>
            </a:endParaRPr>
          </a:p>
          <a:p>
            <a:pPr marL="342900" indent="-342900" eaLnBrk="1" hangingPunct="1">
              <a:buFont typeface="Arial"/>
              <a:buChar char="•"/>
            </a:pPr>
            <a:r>
              <a:rPr lang="en-US" sz="2000" dirty="0" smtClean="0">
                <a:latin typeface="Arial"/>
                <a:cs typeface="Arial"/>
              </a:rPr>
              <a:t>One </a:t>
            </a:r>
            <a:r>
              <a:rPr lang="en-US" sz="2000" dirty="0">
                <a:latin typeface="Arial"/>
                <a:cs typeface="Arial"/>
              </a:rPr>
              <a:t>of the best documented cases of MVP size comes from a study of Bighorn sheep by Berger (1990) where some of these populations have been studied for 70 years</a:t>
            </a:r>
          </a:p>
          <a:p>
            <a:pPr marL="342900" indent="-342900" eaLnBrk="1" hangingPunct="1">
              <a:buFont typeface="Arial"/>
              <a:buChar char="•"/>
            </a:pPr>
            <a:r>
              <a:rPr lang="en-US" sz="2000" dirty="0" smtClean="0">
                <a:latin typeface="Arial"/>
                <a:cs typeface="Arial"/>
              </a:rPr>
              <a:t>Populations </a:t>
            </a:r>
            <a:r>
              <a:rPr lang="en-US" sz="2000" dirty="0">
                <a:latin typeface="Arial"/>
                <a:cs typeface="Arial"/>
              </a:rPr>
              <a:t>with fewer than 50 individuals went extinct within 50 </a:t>
            </a:r>
            <a:r>
              <a:rPr lang="en-US" sz="2000" dirty="0" smtClean="0">
                <a:latin typeface="Arial"/>
                <a:cs typeface="Arial"/>
              </a:rPr>
              <a:t>years. </a:t>
            </a:r>
            <a:endParaRPr lang="en-US" sz="2000" dirty="0">
              <a:latin typeface="Arial"/>
              <a:cs typeface="Arial"/>
            </a:endParaRPr>
          </a:p>
        </p:txBody>
      </p:sp>
      <p:pic>
        <p:nvPicPr>
          <p:cNvPr id="2" name="Picture 1"/>
          <p:cNvPicPr>
            <a:picLocks noChangeAspect="1"/>
          </p:cNvPicPr>
          <p:nvPr/>
        </p:nvPicPr>
        <p:blipFill>
          <a:blip r:embed="rId4"/>
          <a:stretch>
            <a:fillRect/>
          </a:stretch>
        </p:blipFill>
        <p:spPr>
          <a:xfrm>
            <a:off x="6172200" y="1295400"/>
            <a:ext cx="2286000" cy="3429000"/>
          </a:xfrm>
          <a:prstGeom prst="rect">
            <a:avLst/>
          </a:prstGeom>
        </p:spPr>
      </p:pic>
    </p:spTree>
    <p:extLst>
      <p:ext uri="{BB962C8B-B14F-4D97-AF65-F5344CB8AC3E}">
        <p14:creationId xmlns:p14="http://schemas.microsoft.com/office/powerpoint/2010/main" val="25189953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52400" y="825500"/>
            <a:ext cx="7162800" cy="5969000"/>
          </a:xfrm>
          <a:prstGeom prst="rect">
            <a:avLst/>
          </a:prstGeom>
        </p:spPr>
      </p:pic>
      <p:pic>
        <p:nvPicPr>
          <p:cNvPr id="3" name="Picture 2"/>
          <p:cNvPicPr>
            <a:picLocks noChangeAspect="1"/>
          </p:cNvPicPr>
          <p:nvPr/>
        </p:nvPicPr>
        <p:blipFill>
          <a:blip r:embed="rId5"/>
          <a:stretch>
            <a:fillRect/>
          </a:stretch>
        </p:blipFill>
        <p:spPr>
          <a:xfrm>
            <a:off x="7162800" y="76200"/>
            <a:ext cx="1828800" cy="2743200"/>
          </a:xfrm>
          <a:prstGeom prst="rect">
            <a:avLst/>
          </a:prstGeom>
        </p:spPr>
      </p:pic>
    </p:spTree>
    <p:extLst>
      <p:ext uri="{BB962C8B-B14F-4D97-AF65-F5344CB8AC3E}">
        <p14:creationId xmlns:p14="http://schemas.microsoft.com/office/powerpoint/2010/main" val="269935750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85800" y="973138"/>
            <a:ext cx="7391400" cy="4154983"/>
          </a:xfrm>
          <a:prstGeom prst="rect">
            <a:avLst/>
          </a:prstGeom>
          <a:noFill/>
          <a:ln w="9525">
            <a:noFill/>
            <a:miter lim="800000"/>
            <a:headEnd/>
            <a:tailEnd/>
          </a:ln>
        </p:spPr>
        <p:txBody>
          <a:bodyPr>
            <a:spAutoFit/>
          </a:bodyPr>
          <a:lstStyle/>
          <a:p>
            <a:pPr>
              <a:buFont typeface="Times" pitchFamily="-107" charset="0"/>
              <a:buNone/>
              <a:tabLst>
                <a:tab pos="454025" algn="l"/>
                <a:tab pos="920750" algn="l"/>
                <a:tab pos="1373188" algn="l"/>
                <a:tab pos="1882775" algn="l"/>
                <a:tab pos="2400300" algn="l"/>
              </a:tabLst>
              <a:defRPr/>
            </a:pPr>
            <a:r>
              <a:rPr lang="en-US" dirty="0">
                <a:latin typeface="Arial" pitchFamily="-107" charset="0"/>
              </a:rPr>
              <a:t>Possible other factors are:</a:t>
            </a:r>
          </a:p>
          <a:p>
            <a:pPr>
              <a:buFont typeface="Times" pitchFamily="-107" charset="0"/>
              <a:buNone/>
              <a:tabLst>
                <a:tab pos="454025" algn="l"/>
                <a:tab pos="920750" algn="l"/>
                <a:tab pos="1373188" algn="l"/>
                <a:tab pos="1882775" algn="l"/>
                <a:tab pos="2400300" algn="l"/>
              </a:tabLst>
              <a:defRPr/>
            </a:pPr>
            <a:endParaRPr lang="en-US" dirty="0">
              <a:latin typeface="Arial" pitchFamily="-107" charset="0"/>
              <a:ea typeface="+mn-ea"/>
              <a:cs typeface="+mn-cs"/>
            </a:endParaRPr>
          </a:p>
          <a:p>
            <a:pPr marL="457200" indent="-457200">
              <a:buFont typeface="Times" pitchFamily="-107" charset="0"/>
              <a:buAutoNum type="arabicPeriod"/>
              <a:tabLst>
                <a:tab pos="454025" algn="l"/>
                <a:tab pos="920750" algn="l"/>
                <a:tab pos="1373188" algn="l"/>
                <a:tab pos="1882775" algn="l"/>
                <a:tab pos="2400300" algn="l"/>
              </a:tabLst>
              <a:defRPr/>
            </a:pPr>
            <a:r>
              <a:rPr lang="en-US" dirty="0">
                <a:latin typeface="Arial" pitchFamily="-107" charset="0"/>
                <a:ea typeface="+mn-ea"/>
                <a:cs typeface="+mn-cs"/>
              </a:rPr>
              <a:t>The carrying capacity is </a:t>
            </a:r>
            <a:r>
              <a:rPr lang="en-US" dirty="0" smtClean="0">
                <a:latin typeface="Arial" pitchFamily="-107" charset="0"/>
                <a:ea typeface="+mn-ea"/>
                <a:cs typeface="+mn-cs"/>
              </a:rPr>
              <a:t>not constant</a:t>
            </a:r>
            <a:r>
              <a:rPr lang="en-US" dirty="0">
                <a:latin typeface="Arial" pitchFamily="-107" charset="0"/>
                <a:ea typeface="+mn-ea"/>
                <a:cs typeface="+mn-cs"/>
              </a:rPr>
              <a:t> </a:t>
            </a:r>
            <a:r>
              <a:rPr lang="en-US" dirty="0" smtClean="0">
                <a:latin typeface="Arial" pitchFamily="-107" charset="0"/>
                <a:ea typeface="+mn-ea"/>
                <a:cs typeface="+mn-cs"/>
              </a:rPr>
              <a:t>(environmental </a:t>
            </a:r>
            <a:r>
              <a:rPr lang="en-US" dirty="0" err="1" smtClean="0">
                <a:latin typeface="Arial" pitchFamily="-107" charset="0"/>
                <a:ea typeface="+mn-ea"/>
                <a:cs typeface="+mn-cs"/>
              </a:rPr>
              <a:t>stochasticity</a:t>
            </a:r>
            <a:r>
              <a:rPr lang="en-US" dirty="0" smtClean="0">
                <a:latin typeface="Arial" pitchFamily="-107" charset="0"/>
                <a:ea typeface="+mn-ea"/>
                <a:cs typeface="+mn-cs"/>
              </a:rPr>
              <a:t>).</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latin typeface="Arial" pitchFamily="-107" charset="0"/>
                <a:ea typeface="+mn-ea"/>
                <a:cs typeface="+mn-cs"/>
              </a:rPr>
              <a:t>Birth and death rates (or r and R) do not change in a linear way with density.</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solidFill>
                  <a:srgbClr val="FF0000"/>
                </a:solidFill>
                <a:latin typeface="Arial" pitchFamily="-107" charset="0"/>
                <a:ea typeface="+mn-ea"/>
                <a:cs typeface="+mn-cs"/>
              </a:rPr>
              <a:t>There are </a:t>
            </a:r>
            <a:r>
              <a:rPr lang="en-US" u="sng" dirty="0" smtClean="0">
                <a:solidFill>
                  <a:srgbClr val="FF0000"/>
                </a:solidFill>
                <a:latin typeface="Arial" pitchFamily="-107" charset="0"/>
                <a:ea typeface="+mn-ea"/>
                <a:cs typeface="+mn-cs"/>
              </a:rPr>
              <a:t>time lags</a:t>
            </a:r>
            <a:r>
              <a:rPr lang="en-US" dirty="0" smtClean="0">
                <a:solidFill>
                  <a:srgbClr val="FF0000"/>
                </a:solidFill>
                <a:latin typeface="Arial" pitchFamily="-107" charset="0"/>
                <a:ea typeface="+mn-ea"/>
                <a:cs typeface="+mn-cs"/>
              </a:rPr>
              <a:t> between when the population grows and when it experiences effects on density.</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latin typeface="Arial" pitchFamily="-107" charset="0"/>
                <a:ea typeface="+mn-ea"/>
                <a:cs typeface="+mn-cs"/>
              </a:rPr>
              <a:t>Population is not at a stable age distribution, so you have disproportionate effects of some age classes </a:t>
            </a:r>
            <a:r>
              <a:rPr lang="en-US" dirty="0">
                <a:latin typeface="Arial" pitchFamily="-107" charset="0"/>
                <a:ea typeface="+mn-ea"/>
                <a:cs typeface="+mn-cs"/>
              </a:rPr>
              <a:t>(more later!)</a:t>
            </a:r>
            <a:r>
              <a:rPr lang="en-US" dirty="0" smtClean="0">
                <a:latin typeface="Arial" pitchFamily="-107" charset="0"/>
                <a:ea typeface="+mn-ea"/>
                <a:cs typeface="+mn-cs"/>
              </a:rPr>
              <a:t>.</a:t>
            </a:r>
            <a:endParaRPr lang="en-US" dirty="0">
              <a:latin typeface="Arial" pitchFamily="-107" charset="0"/>
              <a:ea typeface="+mn-ea"/>
              <a:cs typeface="+mn-cs"/>
            </a:endParaRPr>
          </a:p>
        </p:txBody>
      </p:sp>
      <p:pic>
        <p:nvPicPr>
          <p:cNvPr id="430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70366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ChangeArrowheads="1"/>
          </p:cNvSpPr>
          <p:nvPr/>
        </p:nvSpPr>
        <p:spPr bwMode="auto">
          <a:xfrm>
            <a:off x="609600" y="973138"/>
            <a:ext cx="7924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00300" algn="l"/>
              </a:tabLst>
            </a:pPr>
            <a:r>
              <a:rPr lang="en-US" sz="2000" dirty="0">
                <a:latin typeface="Arial" charset="0"/>
              </a:rPr>
              <a:t>Time lags are weird.  They occur when populations do not respond immediately to changes in density.  One example is gestation time – when times are good, animals may mate, but the effects on density may not occur until those individuals are born and achieve some size.  The actual amount of time in the lag period is the Greek letter tau (</a:t>
            </a:r>
            <a:r>
              <a:rPr lang="en-US" sz="2000" dirty="0">
                <a:latin typeface="Symbol" charset="0"/>
                <a:cs typeface="Symbol" charset="0"/>
              </a:rPr>
              <a:t>t</a:t>
            </a:r>
            <a:r>
              <a:rPr lang="en-US" sz="2000" dirty="0">
                <a:latin typeface="Arial" charset="0"/>
                <a:cs typeface="Symbol" charset="0"/>
              </a:rPr>
              <a:t>).  We can build this into our standard continuous equation as:</a:t>
            </a:r>
          </a:p>
          <a:p>
            <a:pPr>
              <a:buFont typeface="Times" charset="0"/>
              <a:buNone/>
              <a:tabLst>
                <a:tab pos="454025" algn="l"/>
                <a:tab pos="920750" algn="l"/>
                <a:tab pos="1373188" algn="l"/>
                <a:tab pos="1882775" algn="l"/>
                <a:tab pos="2400300" algn="l"/>
              </a:tabLst>
            </a:pPr>
            <a:endParaRPr lang="en-US" sz="2000" dirty="0">
              <a:latin typeface="Arial" charset="0"/>
              <a:cs typeface="Symbol" charset="0"/>
            </a:endParaRPr>
          </a:p>
          <a:p>
            <a:pPr>
              <a:buFont typeface="Times" charset="0"/>
              <a:buNone/>
              <a:tabLst>
                <a:tab pos="454025" algn="l"/>
                <a:tab pos="920750" algn="l"/>
                <a:tab pos="1373188" algn="l"/>
                <a:tab pos="1882775" algn="l"/>
                <a:tab pos="2400300" algn="l"/>
              </a:tabLst>
            </a:pPr>
            <a:endParaRPr lang="en-US" sz="2000" dirty="0">
              <a:latin typeface="Arial" charset="0"/>
              <a:cs typeface="Symbol" charset="0"/>
            </a:endParaRPr>
          </a:p>
          <a:p>
            <a:pPr>
              <a:buFont typeface="Times" charset="0"/>
              <a:buNone/>
              <a:tabLst>
                <a:tab pos="454025" algn="l"/>
                <a:tab pos="920750" algn="l"/>
                <a:tab pos="1373188" algn="l"/>
                <a:tab pos="1882775" algn="l"/>
                <a:tab pos="2400300" algn="l"/>
              </a:tabLst>
            </a:pPr>
            <a:endParaRPr lang="en-US" sz="2000" dirty="0">
              <a:latin typeface="Arial" charset="0"/>
              <a:cs typeface="Symbol" charset="0"/>
            </a:endParaRPr>
          </a:p>
          <a:p>
            <a:pPr>
              <a:buFont typeface="Times" charset="0"/>
              <a:buNone/>
              <a:tabLst>
                <a:tab pos="454025" algn="l"/>
                <a:tab pos="920750" algn="l"/>
                <a:tab pos="1373188" algn="l"/>
                <a:tab pos="1882775" algn="l"/>
                <a:tab pos="2400300" algn="l"/>
              </a:tabLst>
            </a:pPr>
            <a:endParaRPr lang="en-US" sz="2000" dirty="0">
              <a:latin typeface="Arial" charset="0"/>
              <a:cs typeface="Symbol" charset="0"/>
            </a:endParaRPr>
          </a:p>
          <a:p>
            <a:pPr>
              <a:buFont typeface="Times" charset="0"/>
              <a:buNone/>
              <a:tabLst>
                <a:tab pos="454025" algn="l"/>
                <a:tab pos="920750" algn="l"/>
                <a:tab pos="1373188" algn="l"/>
                <a:tab pos="1882775" algn="l"/>
                <a:tab pos="2400300" algn="l"/>
              </a:tabLst>
            </a:pPr>
            <a:endParaRPr lang="en-US" sz="2000" dirty="0">
              <a:latin typeface="Arial" charset="0"/>
              <a:cs typeface="Symbol" charset="0"/>
            </a:endParaRPr>
          </a:p>
          <a:p>
            <a:pPr>
              <a:buFont typeface="Times" charset="0"/>
              <a:buNone/>
              <a:tabLst>
                <a:tab pos="454025" algn="l"/>
                <a:tab pos="920750" algn="l"/>
                <a:tab pos="1373188" algn="l"/>
                <a:tab pos="1882775" algn="l"/>
                <a:tab pos="2400300" algn="l"/>
              </a:tabLst>
            </a:pPr>
            <a:r>
              <a:rPr lang="en-US" sz="2000" dirty="0">
                <a:latin typeface="Arial" charset="0"/>
                <a:cs typeface="Symbol" charset="0"/>
              </a:rPr>
              <a:t>Note that this means that growth is slowed by the population size at an </a:t>
            </a:r>
            <a:r>
              <a:rPr lang="en-US" sz="2000" u="sng" dirty="0">
                <a:latin typeface="Arial" charset="0"/>
                <a:cs typeface="Symbol" charset="0"/>
              </a:rPr>
              <a:t>earlier time</a:t>
            </a:r>
            <a:r>
              <a:rPr lang="en-US" sz="2000" dirty="0" smtClean="0">
                <a:latin typeface="Arial" charset="0"/>
                <a:cs typeface="Symbol" charset="0"/>
              </a:rPr>
              <a:t>.</a:t>
            </a:r>
          </a:p>
          <a:p>
            <a:pPr>
              <a:buFont typeface="Times" charset="0"/>
              <a:buNone/>
              <a:tabLst>
                <a:tab pos="454025" algn="l"/>
                <a:tab pos="920750" algn="l"/>
                <a:tab pos="1373188" algn="l"/>
                <a:tab pos="1882775" algn="l"/>
                <a:tab pos="2400300" algn="l"/>
              </a:tabLst>
            </a:pPr>
            <a:endParaRPr lang="en-US" sz="2000" dirty="0">
              <a:latin typeface="Arial" charset="0"/>
              <a:cs typeface="Symbol" charset="0"/>
            </a:endParaRPr>
          </a:p>
          <a:p>
            <a:pPr>
              <a:buFont typeface="Times" charset="0"/>
              <a:buNone/>
              <a:tabLst>
                <a:tab pos="454025" algn="l"/>
                <a:tab pos="920750" algn="l"/>
                <a:tab pos="1373188" algn="l"/>
                <a:tab pos="1882775" algn="l"/>
                <a:tab pos="2400300" algn="l"/>
              </a:tabLst>
            </a:pPr>
            <a:r>
              <a:rPr lang="en-US" sz="2000" u="sng" dirty="0" smtClean="0">
                <a:latin typeface="Arial" charset="0"/>
                <a:cs typeface="Symbol" charset="0"/>
              </a:rPr>
              <a:t>We won’t discuss time lags much in this class.  What I want you to remember is what they are AND that they cause oscillations.</a:t>
            </a:r>
            <a:endParaRPr lang="en-US" sz="2000" u="sng" dirty="0">
              <a:latin typeface="Arial" charset="0"/>
              <a:cs typeface="Symbol" charset="0"/>
            </a:endParaRPr>
          </a:p>
        </p:txBody>
      </p:sp>
      <p:pic>
        <p:nvPicPr>
          <p:cNvPr id="67586" name="Picture 5"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587" name="Object 2"/>
          <p:cNvGraphicFramePr>
            <a:graphicFrameLocks noChangeAspect="1"/>
          </p:cNvGraphicFramePr>
          <p:nvPr>
            <p:extLst>
              <p:ext uri="{D42A27DB-BD31-4B8C-83A1-F6EECF244321}">
                <p14:modId xmlns:p14="http://schemas.microsoft.com/office/powerpoint/2010/main" val="22857704"/>
              </p:ext>
            </p:extLst>
          </p:nvPr>
        </p:nvGraphicFramePr>
        <p:xfrm>
          <a:off x="2438400" y="3118224"/>
          <a:ext cx="3352800" cy="1072776"/>
        </p:xfrm>
        <a:graphic>
          <a:graphicData uri="http://schemas.openxmlformats.org/presentationml/2006/ole">
            <mc:AlternateContent xmlns:mc="http://schemas.openxmlformats.org/markup-compatibility/2006">
              <mc:Choice xmlns:v="urn:schemas-microsoft-com:vml" Requires="v">
                <p:oleObj spid="_x0000_s67645" name="Equation" r:id="rId5" imgW="1270000" imgH="406400" progId="Equation.3">
                  <p:embed/>
                </p:oleObj>
              </mc:Choice>
              <mc:Fallback>
                <p:oleObj name="Equation" r:id="rId5" imgW="1270000" imgH="4064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118224"/>
                        <a:ext cx="3352800" cy="1072776"/>
                      </a:xfrm>
                      <a:prstGeom prst="rect">
                        <a:avLst/>
                      </a:prstGeom>
                      <a:noFill/>
                      <a:ln>
                        <a:noFill/>
                      </a:ln>
                      <a:effectLs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287" y="387489"/>
            <a:ext cx="7755113" cy="5632311"/>
          </a:xfrm>
          <a:prstGeom prst="rect">
            <a:avLst/>
          </a:prstGeom>
          <a:noFill/>
        </p:spPr>
        <p:txBody>
          <a:bodyPr wrap="square" rtlCol="0">
            <a:spAutoFit/>
          </a:bodyPr>
          <a:lstStyle/>
          <a:p>
            <a:r>
              <a:rPr lang="en-US" sz="2000" dirty="0" smtClean="0">
                <a:latin typeface="Arial"/>
                <a:cs typeface="Arial"/>
              </a:rPr>
              <a:t>I recommend that you use excel for some exercises in this class.  </a:t>
            </a:r>
            <a:r>
              <a:rPr lang="en-US" sz="2000" dirty="0">
                <a:latin typeface="Arial"/>
                <a:cs typeface="Arial"/>
              </a:rPr>
              <a:t>A</a:t>
            </a:r>
            <a:r>
              <a:rPr lang="en-US" sz="2000" dirty="0" smtClean="0">
                <a:latin typeface="Arial"/>
                <a:cs typeface="Arial"/>
              </a:rPr>
              <a:t> </a:t>
            </a:r>
            <a:r>
              <a:rPr lang="en-US" sz="2000" dirty="0" smtClean="0">
                <a:latin typeface="Arial"/>
                <a:cs typeface="Arial"/>
              </a:rPr>
              <a:t>few simple tricks </a:t>
            </a:r>
            <a:r>
              <a:rPr lang="en-US" sz="2000" dirty="0" smtClean="0">
                <a:latin typeface="Arial"/>
                <a:cs typeface="Arial"/>
              </a:rPr>
              <a:t>include:</a:t>
            </a:r>
            <a:endParaRPr lang="en-US" sz="2000" dirty="0" smtClean="0">
              <a:latin typeface="Arial"/>
              <a:cs typeface="Arial"/>
            </a:endParaRPr>
          </a:p>
          <a:p>
            <a:endParaRPr lang="en-US" sz="2000" dirty="0">
              <a:latin typeface="Arial"/>
              <a:cs typeface="Arial"/>
            </a:endParaRPr>
          </a:p>
          <a:p>
            <a:pPr marL="342900" indent="-342900">
              <a:buFont typeface="Arial"/>
              <a:buChar char="•"/>
            </a:pPr>
            <a:r>
              <a:rPr lang="en-US" sz="2000" dirty="0" smtClean="0">
                <a:latin typeface="Arial"/>
                <a:cs typeface="Arial"/>
              </a:rPr>
              <a:t>Writing an “=“ as the first character in a cell tells Excel that you are writing an equation.  </a:t>
            </a:r>
          </a:p>
          <a:p>
            <a:pPr marL="342900" indent="-342900">
              <a:buFont typeface="Arial"/>
              <a:buChar char="•"/>
            </a:pPr>
            <a:r>
              <a:rPr lang="en-US" sz="2000" dirty="0" smtClean="0">
                <a:latin typeface="Arial"/>
                <a:cs typeface="Arial"/>
              </a:rPr>
              <a:t>If you combine = with the name of another cell (e.g., “B3” or “E23”) in a cell, then it gives that value to the cell or uses that value in an equation.</a:t>
            </a:r>
          </a:p>
          <a:p>
            <a:pPr marL="342900" indent="-342900">
              <a:buFont typeface="Arial"/>
              <a:buChar char="•"/>
            </a:pPr>
            <a:r>
              <a:rPr lang="en-US" sz="2000" dirty="0" smtClean="0">
                <a:latin typeface="Arial"/>
                <a:cs typeface="Arial"/>
              </a:rPr>
              <a:t>If you have an equation such as “=B3*4.2” in cell C3, then excel will take the value in cell B3, multiply it by 4.2, then place that value in cell C3.  </a:t>
            </a:r>
          </a:p>
          <a:p>
            <a:pPr marL="342900" indent="-342900">
              <a:buFont typeface="Arial"/>
              <a:buChar char="•"/>
            </a:pPr>
            <a:r>
              <a:rPr lang="en-US" sz="2000" dirty="0" smtClean="0">
                <a:latin typeface="Arial"/>
                <a:cs typeface="Arial"/>
              </a:rPr>
              <a:t>You can copy and paste the contents of C3 into other cells, such as C4.  However, it will automatically change the equation to </a:t>
            </a:r>
            <a:r>
              <a:rPr lang="en-US" sz="2000" dirty="0">
                <a:latin typeface="Arial"/>
                <a:cs typeface="Arial"/>
              </a:rPr>
              <a:t>“=</a:t>
            </a:r>
            <a:r>
              <a:rPr lang="en-US" sz="2000" dirty="0" smtClean="0">
                <a:latin typeface="Arial"/>
                <a:cs typeface="Arial"/>
              </a:rPr>
              <a:t>B4*</a:t>
            </a:r>
            <a:r>
              <a:rPr lang="en-US" sz="2000" dirty="0">
                <a:latin typeface="Arial"/>
                <a:cs typeface="Arial"/>
              </a:rPr>
              <a:t>4.2</a:t>
            </a:r>
            <a:r>
              <a:rPr lang="en-US" sz="2000" dirty="0" smtClean="0">
                <a:latin typeface="Arial"/>
                <a:cs typeface="Arial"/>
              </a:rPr>
              <a:t>”</a:t>
            </a:r>
          </a:p>
          <a:p>
            <a:pPr marL="342900" indent="-342900">
              <a:buFont typeface="Arial"/>
              <a:buChar char="•"/>
            </a:pPr>
            <a:r>
              <a:rPr lang="en-US" sz="2000" dirty="0" smtClean="0">
                <a:latin typeface="Arial"/>
                <a:cs typeface="Arial"/>
              </a:rPr>
              <a:t>You can prevent this by using “$” signs in front of the row and column information that defines a cell.  For example, writing “=$B$3</a:t>
            </a:r>
            <a:r>
              <a:rPr lang="en-US" sz="2000" dirty="0">
                <a:latin typeface="Arial"/>
                <a:cs typeface="Arial"/>
              </a:rPr>
              <a:t>*4.2</a:t>
            </a:r>
            <a:r>
              <a:rPr lang="en-US" sz="2000" dirty="0" smtClean="0">
                <a:latin typeface="Arial"/>
                <a:cs typeface="Arial"/>
              </a:rPr>
              <a:t>” will allow you to pasted this exact equation wherever you wish.</a:t>
            </a:r>
            <a:endParaRPr lang="en-US" sz="2000" dirty="0">
              <a:latin typeface="Arial"/>
              <a:cs typeface="Arial"/>
            </a:endParaRPr>
          </a:p>
        </p:txBody>
      </p:sp>
    </p:spTree>
    <p:extLst>
      <p:ext uri="{BB962C8B-B14F-4D97-AF65-F5344CB8AC3E}">
        <p14:creationId xmlns:p14="http://schemas.microsoft.com/office/powerpoint/2010/main" val="36692231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ChangeArrowheads="1"/>
          </p:cNvSpPr>
          <p:nvPr/>
        </p:nvSpPr>
        <p:spPr bwMode="auto">
          <a:xfrm>
            <a:off x="381000" y="533400"/>
            <a:ext cx="7696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12813" algn="l"/>
                <a:tab pos="1373188" algn="l"/>
                <a:tab pos="1828800" algn="l"/>
                <a:tab pos="2284413" algn="l"/>
                <a:tab pos="2738438" algn="l"/>
              </a:tabLst>
            </a:pPr>
            <a:r>
              <a:rPr lang="en-US" sz="2000" u="sng">
                <a:latin typeface="Arial" charset="0"/>
              </a:rPr>
              <a:t>Examples of Population Ecology used in Medicine</a:t>
            </a:r>
          </a:p>
        </p:txBody>
      </p:sp>
      <p:sp>
        <p:nvSpPr>
          <p:cNvPr id="768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7680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4"/>
          <p:cNvSpPr>
            <a:spLocks noChangeArrowheads="1"/>
          </p:cNvSpPr>
          <p:nvPr/>
        </p:nvSpPr>
        <p:spPr bwMode="auto">
          <a:xfrm>
            <a:off x="381000" y="914400"/>
            <a:ext cx="8610600" cy="575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latin typeface="Arial"/>
                <a:cs typeface="Arial"/>
              </a:rPr>
              <a:t>In medicine: modeling of growth of tumors</a:t>
            </a:r>
          </a:p>
          <a:p>
            <a:endParaRPr lang="en-US" sz="1600" dirty="0">
              <a:latin typeface="Arial"/>
              <a:cs typeface="Arial"/>
            </a:endParaRPr>
          </a:p>
          <a:p>
            <a:r>
              <a:rPr lang="en-US" sz="1600" dirty="0" smtClean="0">
                <a:latin typeface="Arial"/>
                <a:cs typeface="Arial"/>
              </a:rPr>
              <a:t>One </a:t>
            </a:r>
            <a:r>
              <a:rPr lang="en-US" sz="1600" dirty="0">
                <a:latin typeface="Arial"/>
                <a:cs typeface="Arial"/>
              </a:rPr>
              <a:t>application of logistic curve is in medicine, where the logistic differential equation is used to model the growth of tumors. This application can be considered an extension of the above mentioned use in the framework of ecology. Denoting with X(t) the size of the tumor at time t, its dynamics are governed by:</a:t>
            </a:r>
          </a:p>
          <a:p>
            <a:endParaRPr lang="en-US" sz="1600" dirty="0">
              <a:latin typeface="Arial"/>
              <a:cs typeface="Arial"/>
            </a:endParaRPr>
          </a:p>
          <a:p>
            <a:endParaRPr lang="en-US" sz="1600" dirty="0">
              <a:latin typeface="Arial"/>
              <a:cs typeface="Arial"/>
            </a:endParaRPr>
          </a:p>
          <a:p>
            <a:r>
              <a:rPr lang="en-US" sz="1600" dirty="0">
                <a:latin typeface="Arial"/>
                <a:cs typeface="Arial"/>
              </a:rPr>
              <a:t>where F(X) is the proliferation rate of the </a:t>
            </a:r>
            <a:r>
              <a:rPr lang="en-US" sz="1600" dirty="0" smtClean="0">
                <a:latin typeface="Arial"/>
                <a:cs typeface="Arial"/>
              </a:rPr>
              <a:t>tumor.  If </a:t>
            </a:r>
            <a:r>
              <a:rPr lang="en-US" sz="1600" dirty="0">
                <a:latin typeface="Arial"/>
                <a:cs typeface="Arial"/>
              </a:rPr>
              <a:t>a chemotherapy is started with a log-kill effect, the equation may be revised to be</a:t>
            </a:r>
          </a:p>
          <a:p>
            <a:endParaRPr lang="en-US" sz="1600" dirty="0">
              <a:latin typeface="Arial"/>
              <a:cs typeface="Arial"/>
            </a:endParaRPr>
          </a:p>
          <a:p>
            <a:endParaRPr lang="en-US" sz="1600" dirty="0">
              <a:latin typeface="Arial"/>
              <a:cs typeface="Arial"/>
            </a:endParaRPr>
          </a:p>
          <a:p>
            <a:endParaRPr lang="en-US" sz="1600" dirty="0">
              <a:latin typeface="Arial"/>
              <a:cs typeface="Arial"/>
            </a:endParaRPr>
          </a:p>
          <a:p>
            <a:r>
              <a:rPr lang="en-US" sz="1600" dirty="0">
                <a:latin typeface="Arial"/>
                <a:cs typeface="Arial"/>
              </a:rPr>
              <a:t>where c(t) is the therapy-induced death rate. In the idealized case of very long therapy, c(t) can be modeled as a periodic function (of period T) or (in case of continuous infusion therapy) as a constant function, and one has that</a:t>
            </a:r>
          </a:p>
          <a:p>
            <a:endParaRPr lang="en-US" sz="1600" dirty="0">
              <a:latin typeface="Arial"/>
              <a:cs typeface="Arial"/>
            </a:endParaRPr>
          </a:p>
          <a:p>
            <a:endParaRPr lang="en-US" sz="1600" dirty="0">
              <a:latin typeface="Arial"/>
              <a:cs typeface="Arial"/>
            </a:endParaRPr>
          </a:p>
          <a:p>
            <a:endParaRPr lang="en-US" sz="1600" dirty="0">
              <a:latin typeface="Arial"/>
              <a:cs typeface="Arial"/>
            </a:endParaRPr>
          </a:p>
          <a:p>
            <a:r>
              <a:rPr lang="en-US" sz="1600" dirty="0">
                <a:latin typeface="Arial"/>
                <a:cs typeface="Arial"/>
              </a:rPr>
              <a:t>i.e. if the average therapy-induced death rate is greater than the baseline proliferation rate then there is the eradication of the disease. Of course, this is an over-simplified model of both the growth and the therapy (e.g. it does not take into account the phenomenon of clonal resistance).</a:t>
            </a:r>
          </a:p>
        </p:txBody>
      </p:sp>
      <p:pic>
        <p:nvPicPr>
          <p:cNvPr id="7680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16002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581400"/>
            <a:ext cx="253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17600" y="4953000"/>
            <a:ext cx="360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476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92138"/>
            <a:ext cx="4267200" cy="661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Box 5"/>
          <p:cNvSpPr txBox="1">
            <a:spLocks noChangeArrowheads="1"/>
          </p:cNvSpPr>
          <p:nvPr/>
        </p:nvSpPr>
        <p:spPr bwMode="auto">
          <a:xfrm>
            <a:off x="381000" y="1143000"/>
            <a:ext cx="3505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smtClean="0">
                <a:latin typeface="Arial" charset="0"/>
                <a:cs typeface="Arial" charset="0"/>
              </a:rPr>
              <a:t>Time </a:t>
            </a:r>
            <a:r>
              <a:rPr lang="en-US" dirty="0">
                <a:latin typeface="Arial" charset="0"/>
                <a:cs typeface="Arial" charset="0"/>
              </a:rPr>
              <a:t>lags can cause oscillations.   As the lag x r increases, the population will first have damped oscillations, then fixed oscillations, then 2-point oscillations, then CHAOS.</a:t>
            </a:r>
          </a:p>
          <a:p>
            <a:endParaRPr lang="en-US" dirty="0">
              <a:latin typeface="Arial" charset="0"/>
              <a:cs typeface="Arial" charset="0"/>
            </a:endParaRPr>
          </a:p>
          <a:p>
            <a:r>
              <a:rPr lang="en-US" dirty="0">
                <a:latin typeface="Arial" charset="0"/>
                <a:cs typeface="Arial" charset="0"/>
              </a:rPr>
              <a:t>A deterministic equation is thus producing something that looks </a:t>
            </a:r>
            <a:r>
              <a:rPr lang="en-US" dirty="0" smtClean="0">
                <a:latin typeface="Arial" charset="0"/>
                <a:cs typeface="Arial" charset="0"/>
              </a:rPr>
              <a:t>random (</a:t>
            </a:r>
            <a:r>
              <a:rPr lang="en-US" dirty="0">
                <a:latin typeface="Arial" charset="0"/>
                <a:cs typeface="Arial" charset="0"/>
              </a:rPr>
              <a:t>it</a:t>
            </a:r>
            <a:r>
              <a:rPr lang="ja-JP" altLang="en-US" dirty="0">
                <a:latin typeface="Arial" charset="0"/>
                <a:cs typeface="Arial" charset="0"/>
              </a:rPr>
              <a:t>’</a:t>
            </a:r>
            <a:r>
              <a:rPr lang="en-US" altLang="ja-JP" dirty="0">
                <a:latin typeface="Arial" charset="0"/>
                <a:cs typeface="Arial" charset="0"/>
              </a:rPr>
              <a:t>s not!).</a:t>
            </a:r>
            <a:endParaRPr lang="en-US"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026"/>
          <p:cNvSpPr>
            <a:spLocks noChangeArrowheads="1"/>
          </p:cNvSpPr>
          <p:nvPr/>
        </p:nvSpPr>
        <p:spPr bwMode="auto">
          <a:xfrm>
            <a:off x="609600" y="7620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None/>
              <a:tabLst>
                <a:tab pos="454025" algn="l"/>
                <a:tab pos="920750" algn="l"/>
                <a:tab pos="1373188" algn="l"/>
                <a:tab pos="1828800" algn="l"/>
                <a:tab pos="2284413" algn="l"/>
                <a:tab pos="2738438" algn="l"/>
              </a:tabLst>
            </a:pPr>
            <a:r>
              <a:rPr lang="en-US">
                <a:latin typeface="Arial" charset="0"/>
                <a:cs typeface="Arial" charset="0"/>
              </a:rPr>
              <a:t>Excel Example of oscillations and chaos.</a:t>
            </a:r>
          </a:p>
        </p:txBody>
      </p:sp>
      <p:pic>
        <p:nvPicPr>
          <p:cNvPr id="71682" name="Picture 102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hart 4"/>
          <p:cNvGraphicFramePr>
            <a:graphicFrameLocks/>
          </p:cNvGraphicFramePr>
          <p:nvPr/>
        </p:nvGraphicFramePr>
        <p:xfrm>
          <a:off x="2133600" y="1371600"/>
          <a:ext cx="6041672" cy="4814005"/>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2209800" y="6324600"/>
            <a:ext cx="5359861" cy="400110"/>
          </a:xfrm>
          <a:prstGeom prst="rect">
            <a:avLst/>
          </a:prstGeom>
          <a:noFill/>
        </p:spPr>
        <p:txBody>
          <a:bodyPr wrap="none" rtlCol="0">
            <a:spAutoFit/>
          </a:bodyPr>
          <a:lstStyle/>
          <a:p>
            <a:r>
              <a:rPr lang="en-US" sz="2000" dirty="0" smtClean="0">
                <a:latin typeface="Arial"/>
                <a:cs typeface="Arial"/>
              </a:rPr>
              <a:t>Check out the “</a:t>
            </a:r>
            <a:r>
              <a:rPr lang="en-US" sz="2000" dirty="0" err="1" smtClean="0">
                <a:latin typeface="Arial"/>
                <a:cs typeface="Arial"/>
              </a:rPr>
              <a:t>Eudaemonic</a:t>
            </a:r>
            <a:r>
              <a:rPr lang="en-US" sz="2000" dirty="0" smtClean="0">
                <a:latin typeface="Arial"/>
                <a:cs typeface="Arial"/>
              </a:rPr>
              <a:t> Pie” on </a:t>
            </a:r>
            <a:r>
              <a:rPr lang="en-US" sz="2000" dirty="0" err="1" smtClean="0">
                <a:latin typeface="Arial"/>
                <a:cs typeface="Arial"/>
              </a:rPr>
              <a:t>wikipedia</a:t>
            </a:r>
            <a:endParaRPr lang="en-US" sz="2000" dirty="0">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85800" y="973138"/>
            <a:ext cx="7391400" cy="4154983"/>
          </a:xfrm>
          <a:prstGeom prst="rect">
            <a:avLst/>
          </a:prstGeom>
          <a:noFill/>
          <a:ln w="9525">
            <a:noFill/>
            <a:miter lim="800000"/>
            <a:headEnd/>
            <a:tailEnd/>
          </a:ln>
        </p:spPr>
        <p:txBody>
          <a:bodyPr>
            <a:spAutoFit/>
          </a:bodyPr>
          <a:lstStyle/>
          <a:p>
            <a:pPr>
              <a:buFont typeface="Times" pitchFamily="-107" charset="0"/>
              <a:buNone/>
              <a:tabLst>
                <a:tab pos="454025" algn="l"/>
                <a:tab pos="920750" algn="l"/>
                <a:tab pos="1373188" algn="l"/>
                <a:tab pos="1882775" algn="l"/>
                <a:tab pos="2400300" algn="l"/>
              </a:tabLst>
              <a:defRPr/>
            </a:pPr>
            <a:r>
              <a:rPr lang="en-US" dirty="0">
                <a:latin typeface="Arial" pitchFamily="-107" charset="0"/>
              </a:rPr>
              <a:t>Possible other factors are:</a:t>
            </a:r>
          </a:p>
          <a:p>
            <a:pPr>
              <a:buFont typeface="Times" pitchFamily="-107" charset="0"/>
              <a:buNone/>
              <a:tabLst>
                <a:tab pos="454025" algn="l"/>
                <a:tab pos="920750" algn="l"/>
                <a:tab pos="1373188" algn="l"/>
                <a:tab pos="1882775" algn="l"/>
                <a:tab pos="2400300" algn="l"/>
              </a:tabLst>
              <a:defRPr/>
            </a:pPr>
            <a:endParaRPr lang="en-US" dirty="0">
              <a:latin typeface="Arial" pitchFamily="-107" charset="0"/>
              <a:ea typeface="+mn-ea"/>
              <a:cs typeface="+mn-cs"/>
            </a:endParaRPr>
          </a:p>
          <a:p>
            <a:pPr marL="457200" indent="-457200">
              <a:buFont typeface="Times" pitchFamily="-107" charset="0"/>
              <a:buAutoNum type="arabicPeriod"/>
              <a:tabLst>
                <a:tab pos="454025" algn="l"/>
                <a:tab pos="920750" algn="l"/>
                <a:tab pos="1373188" algn="l"/>
                <a:tab pos="1882775" algn="l"/>
                <a:tab pos="2400300" algn="l"/>
              </a:tabLst>
              <a:defRPr/>
            </a:pPr>
            <a:r>
              <a:rPr lang="en-US" dirty="0">
                <a:latin typeface="Arial" pitchFamily="-107" charset="0"/>
                <a:ea typeface="+mn-ea"/>
                <a:cs typeface="+mn-cs"/>
              </a:rPr>
              <a:t>The carrying capacity is </a:t>
            </a:r>
            <a:r>
              <a:rPr lang="en-US" dirty="0" smtClean="0">
                <a:latin typeface="Arial" pitchFamily="-107" charset="0"/>
                <a:ea typeface="+mn-ea"/>
                <a:cs typeface="+mn-cs"/>
              </a:rPr>
              <a:t>not constant</a:t>
            </a:r>
            <a:r>
              <a:rPr lang="en-US" dirty="0">
                <a:latin typeface="Arial" pitchFamily="-107" charset="0"/>
                <a:ea typeface="+mn-ea"/>
                <a:cs typeface="+mn-cs"/>
              </a:rPr>
              <a:t> </a:t>
            </a:r>
            <a:r>
              <a:rPr lang="en-US" dirty="0" smtClean="0">
                <a:latin typeface="Arial" pitchFamily="-107" charset="0"/>
                <a:ea typeface="+mn-ea"/>
                <a:cs typeface="+mn-cs"/>
              </a:rPr>
              <a:t>(environmental </a:t>
            </a:r>
            <a:r>
              <a:rPr lang="en-US" dirty="0" err="1" smtClean="0">
                <a:latin typeface="Arial" pitchFamily="-107" charset="0"/>
                <a:ea typeface="+mn-ea"/>
                <a:cs typeface="+mn-cs"/>
              </a:rPr>
              <a:t>stochasticity</a:t>
            </a:r>
            <a:r>
              <a:rPr lang="en-US" dirty="0" smtClean="0">
                <a:latin typeface="Arial" pitchFamily="-107" charset="0"/>
                <a:ea typeface="+mn-ea"/>
                <a:cs typeface="+mn-cs"/>
              </a:rPr>
              <a:t>).</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latin typeface="Arial" pitchFamily="-107" charset="0"/>
                <a:ea typeface="+mn-ea"/>
                <a:cs typeface="+mn-cs"/>
              </a:rPr>
              <a:t>Birth and death rates (or r and R) do not change in a linear way with density.</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latin typeface="Arial" pitchFamily="-107" charset="0"/>
                <a:ea typeface="+mn-ea"/>
                <a:cs typeface="+mn-cs"/>
              </a:rPr>
              <a:t>There are </a:t>
            </a:r>
            <a:r>
              <a:rPr lang="en-US" u="sng" dirty="0" smtClean="0">
                <a:latin typeface="Arial" pitchFamily="-107" charset="0"/>
                <a:ea typeface="+mn-ea"/>
                <a:cs typeface="+mn-cs"/>
              </a:rPr>
              <a:t>time lags</a:t>
            </a:r>
            <a:r>
              <a:rPr lang="en-US" dirty="0" smtClean="0">
                <a:latin typeface="Arial" pitchFamily="-107" charset="0"/>
                <a:ea typeface="+mn-ea"/>
                <a:cs typeface="+mn-cs"/>
              </a:rPr>
              <a:t> between when the population grows and when it experiences effects on dens</a:t>
            </a:r>
            <a:r>
              <a:rPr lang="en-US" dirty="0" smtClean="0">
                <a:solidFill>
                  <a:srgbClr val="000000"/>
                </a:solidFill>
                <a:latin typeface="Arial" pitchFamily="-107" charset="0"/>
                <a:ea typeface="+mn-ea"/>
                <a:cs typeface="+mn-cs"/>
              </a:rPr>
              <a:t>ity.</a:t>
            </a:r>
          </a:p>
          <a:p>
            <a:pPr marL="457200" indent="-457200">
              <a:buFont typeface="Times" pitchFamily="-107" charset="0"/>
              <a:buAutoNum type="arabicPeriod"/>
              <a:tabLst>
                <a:tab pos="454025" algn="l"/>
                <a:tab pos="920750" algn="l"/>
                <a:tab pos="1373188" algn="l"/>
                <a:tab pos="1882775" algn="l"/>
                <a:tab pos="2400300" algn="l"/>
              </a:tabLst>
              <a:defRPr/>
            </a:pPr>
            <a:r>
              <a:rPr lang="en-US" dirty="0" smtClean="0">
                <a:solidFill>
                  <a:srgbClr val="FF0000"/>
                </a:solidFill>
                <a:latin typeface="Arial" pitchFamily="-107" charset="0"/>
                <a:ea typeface="+mn-ea"/>
                <a:cs typeface="+mn-cs"/>
              </a:rPr>
              <a:t>Population is not at a stable age distribution, so you have disproportionate effects of some age classes </a:t>
            </a:r>
            <a:r>
              <a:rPr lang="en-US" dirty="0">
                <a:solidFill>
                  <a:srgbClr val="FF0000"/>
                </a:solidFill>
                <a:latin typeface="Arial" pitchFamily="-107" charset="0"/>
                <a:ea typeface="+mn-ea"/>
                <a:cs typeface="+mn-cs"/>
              </a:rPr>
              <a:t>(more later!)</a:t>
            </a:r>
            <a:r>
              <a:rPr lang="en-US" dirty="0" smtClean="0">
                <a:solidFill>
                  <a:srgbClr val="FF0000"/>
                </a:solidFill>
                <a:latin typeface="Arial" pitchFamily="-107" charset="0"/>
                <a:ea typeface="+mn-ea"/>
                <a:cs typeface="+mn-cs"/>
              </a:rPr>
              <a:t>.</a:t>
            </a:r>
            <a:endParaRPr lang="en-US" dirty="0">
              <a:solidFill>
                <a:srgbClr val="FF0000"/>
              </a:solidFill>
              <a:latin typeface="Arial" pitchFamily="-107" charset="0"/>
              <a:ea typeface="+mn-ea"/>
              <a:cs typeface="+mn-cs"/>
            </a:endParaRPr>
          </a:p>
        </p:txBody>
      </p:sp>
      <p:pic>
        <p:nvPicPr>
          <p:cNvPr id="43010"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9257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85800" y="973138"/>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1. 	Definitions</a:t>
            </a:r>
          </a:p>
          <a:p>
            <a:pPr>
              <a:buFont typeface="Times" charset="0"/>
              <a:buNone/>
              <a:tabLst>
                <a:tab pos="454025" algn="l"/>
                <a:tab pos="920750" algn="l"/>
                <a:tab pos="1373188" algn="l"/>
                <a:tab pos="1882775" algn="l"/>
                <a:tab pos="2454275" algn="l"/>
              </a:tabLst>
            </a:pPr>
            <a:r>
              <a:rPr lang="en-US" sz="2000" dirty="0">
                <a:latin typeface="Arial" charset="0"/>
              </a:rPr>
              <a:t>		2.	Demography</a:t>
            </a:r>
          </a:p>
          <a:p>
            <a:pPr>
              <a:buFont typeface="Times" charset="0"/>
              <a:buNone/>
              <a:tabLst>
                <a:tab pos="454025" algn="l"/>
                <a:tab pos="920750" algn="l"/>
                <a:tab pos="1373188" algn="l"/>
                <a:tab pos="1882775" algn="l"/>
                <a:tab pos="2454275" algn="l"/>
              </a:tabLst>
            </a:pPr>
            <a:r>
              <a:rPr lang="en-US" sz="2000"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dirty="0">
                <a:latin typeface="Arial" charset="0"/>
              </a:rPr>
              <a:t>			b.	gender and age</a:t>
            </a: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a:solidFill>
                  <a:srgbClr val="FF0000"/>
                </a:solidFill>
                <a:latin typeface="Arial" charset="0"/>
              </a:rPr>
              <a:t>	c.	population </a:t>
            </a:r>
            <a:r>
              <a:rPr lang="en-US" sz="2000" dirty="0" smtClean="0">
                <a:solidFill>
                  <a:srgbClr val="FF0000"/>
                </a:solidFill>
                <a:latin typeface="Arial" charset="0"/>
              </a:rPr>
              <a:t>growth and regulation</a:t>
            </a: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err="1">
                <a:latin typeface="Arial" charset="0"/>
              </a:rPr>
              <a:t>i</a:t>
            </a:r>
            <a:r>
              <a:rPr lang="en-US" sz="2000" dirty="0">
                <a:latin typeface="Arial" charset="0"/>
              </a:rPr>
              <a:t>)	density independent growth (exponential)</a:t>
            </a:r>
          </a:p>
          <a:p>
            <a:pPr>
              <a:buFont typeface="Times" charset="0"/>
              <a:buNone/>
              <a:tabLst>
                <a:tab pos="454025" algn="l"/>
                <a:tab pos="920750" algn="l"/>
                <a:tab pos="1373188" algn="l"/>
                <a:tab pos="1882775" algn="l"/>
                <a:tab pos="2454275" algn="l"/>
              </a:tabLst>
            </a:pPr>
            <a:r>
              <a:rPr lang="en-US" sz="2000" dirty="0">
                <a:latin typeface="Arial" charset="0"/>
              </a:rPr>
              <a:t>				ii)	density dependent growth (logistic)</a:t>
            </a: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endParaRPr lang="en-US" sz="2000" dirty="0" smtClean="0">
              <a:latin typeface="Arial" charset="0"/>
            </a:endParaRPr>
          </a:p>
          <a:p>
            <a:pPr>
              <a:buFont typeface="Times" charset="0"/>
              <a:buNone/>
              <a:tabLst>
                <a:tab pos="454025" algn="l"/>
                <a:tab pos="920750" algn="l"/>
                <a:tab pos="1373188" algn="l"/>
                <a:tab pos="1882775" algn="l"/>
                <a:tab pos="2454275" algn="l"/>
              </a:tabLst>
            </a:pPr>
            <a:r>
              <a:rPr lang="en-US" dirty="0" smtClean="0">
                <a:solidFill>
                  <a:srgbClr val="FF0000"/>
                </a:solidFill>
                <a:latin typeface="Arial" charset="0"/>
              </a:rPr>
              <a:t>So, we have this big question – are populations density independent or density dependent?</a:t>
            </a:r>
            <a:endParaRPr lang="en-US" dirty="0">
              <a:solidFill>
                <a:srgbClr val="FF0000"/>
              </a:solidFill>
              <a:latin typeface="Arial" charset="0"/>
            </a:endParaRPr>
          </a:p>
          <a:p>
            <a:pPr>
              <a:buFont typeface="Arial" charset="0"/>
              <a:buNone/>
              <a:tabLst>
                <a:tab pos="454025" algn="l"/>
                <a:tab pos="920750" algn="l"/>
                <a:tab pos="1373188" algn="l"/>
                <a:tab pos="1882775" algn="l"/>
                <a:tab pos="2454275" algn="l"/>
              </a:tabLst>
            </a:pPr>
            <a:endParaRPr lang="en-US" sz="2000" dirty="0"/>
          </a:p>
        </p:txBody>
      </p:sp>
      <p:pic>
        <p:nvPicPr>
          <p:cNvPr id="2662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1159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85800" y="973138"/>
            <a:ext cx="8305800" cy="569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charset="0"/>
              </a:rPr>
              <a:t>II.	Tools for Ecology</a:t>
            </a:r>
          </a:p>
          <a:p>
            <a:pPr>
              <a:buFont typeface="Times" charset="0"/>
              <a:buNone/>
              <a:tabLst>
                <a:tab pos="454025" algn="l"/>
                <a:tab pos="920750" algn="l"/>
                <a:tab pos="1373188" algn="l"/>
                <a:tab pos="1882775" algn="l"/>
                <a:tab pos="2454275" algn="l"/>
              </a:tabLst>
            </a:pPr>
            <a:r>
              <a:rPr lang="en-US" sz="2000" dirty="0">
                <a:latin typeface="Arial" charset="0"/>
              </a:rPr>
              <a:t>	A.	Population demography:  describing populations.</a:t>
            </a:r>
          </a:p>
          <a:p>
            <a:pPr>
              <a:buFont typeface="Times" charset="0"/>
              <a:buNone/>
              <a:tabLst>
                <a:tab pos="454025" algn="l"/>
                <a:tab pos="920750" algn="l"/>
                <a:tab pos="1373188" algn="l"/>
                <a:tab pos="1882775" algn="l"/>
                <a:tab pos="2454275" algn="l"/>
              </a:tabLst>
            </a:pPr>
            <a:r>
              <a:rPr lang="en-US" sz="2000" dirty="0">
                <a:latin typeface="Arial" charset="0"/>
              </a:rPr>
              <a:t>		1. 	Definitions</a:t>
            </a:r>
          </a:p>
          <a:p>
            <a:pPr>
              <a:buFont typeface="Times" charset="0"/>
              <a:buNone/>
              <a:tabLst>
                <a:tab pos="454025" algn="l"/>
                <a:tab pos="920750" algn="l"/>
                <a:tab pos="1373188" algn="l"/>
                <a:tab pos="1882775" algn="l"/>
                <a:tab pos="2454275" algn="l"/>
              </a:tabLst>
            </a:pPr>
            <a:r>
              <a:rPr lang="en-US" sz="2000" dirty="0">
                <a:latin typeface="Arial" charset="0"/>
              </a:rPr>
              <a:t>		2.	Demography</a:t>
            </a:r>
          </a:p>
          <a:p>
            <a:pPr>
              <a:buFont typeface="Times" charset="0"/>
              <a:buNone/>
              <a:tabLst>
                <a:tab pos="454025" algn="l"/>
                <a:tab pos="920750" algn="l"/>
                <a:tab pos="1373188" algn="l"/>
                <a:tab pos="1882775" algn="l"/>
                <a:tab pos="2454275" algn="l"/>
              </a:tabLst>
            </a:pPr>
            <a:r>
              <a:rPr lang="en-US" sz="2000" dirty="0">
                <a:latin typeface="Arial" charset="0"/>
              </a:rPr>
              <a:t>			a.	distribution, dispersion, and density</a:t>
            </a:r>
          </a:p>
          <a:p>
            <a:pPr>
              <a:buFont typeface="Times" charset="0"/>
              <a:buNone/>
              <a:tabLst>
                <a:tab pos="454025" algn="l"/>
                <a:tab pos="920750" algn="l"/>
                <a:tab pos="1373188" algn="l"/>
                <a:tab pos="1882775" algn="l"/>
                <a:tab pos="2454275" algn="l"/>
              </a:tabLst>
            </a:pPr>
            <a:r>
              <a:rPr lang="en-US" sz="2000" dirty="0">
                <a:latin typeface="Arial" charset="0"/>
              </a:rPr>
              <a:t>			b.	gender and age</a:t>
            </a: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a:solidFill>
                  <a:srgbClr val="FF0000"/>
                </a:solidFill>
                <a:latin typeface="Arial" charset="0"/>
              </a:rPr>
              <a:t>	c.	population </a:t>
            </a:r>
            <a:r>
              <a:rPr lang="en-US" sz="2000" dirty="0" smtClean="0">
                <a:solidFill>
                  <a:srgbClr val="FF0000"/>
                </a:solidFill>
                <a:latin typeface="Arial" charset="0"/>
              </a:rPr>
              <a:t>growth and regulation</a:t>
            </a:r>
            <a:endParaRPr lang="en-US" sz="2000" dirty="0">
              <a:latin typeface="Arial" charset="0"/>
            </a:endParaRPr>
          </a:p>
          <a:p>
            <a:pPr>
              <a:buFont typeface="Times" charset="0"/>
              <a:buNone/>
              <a:tabLst>
                <a:tab pos="454025" algn="l"/>
                <a:tab pos="920750" algn="l"/>
                <a:tab pos="1373188" algn="l"/>
                <a:tab pos="1882775" algn="l"/>
                <a:tab pos="2454275" algn="l"/>
              </a:tabLst>
            </a:pPr>
            <a:r>
              <a:rPr lang="en-US" sz="2000" dirty="0">
                <a:latin typeface="Arial" charset="0"/>
              </a:rPr>
              <a:t>				</a:t>
            </a:r>
            <a:r>
              <a:rPr lang="en-US" sz="2000" dirty="0" err="1">
                <a:latin typeface="Arial" charset="0"/>
              </a:rPr>
              <a:t>i</a:t>
            </a:r>
            <a:r>
              <a:rPr lang="en-US" sz="2000" dirty="0">
                <a:latin typeface="Arial" charset="0"/>
              </a:rPr>
              <a:t>)	density independent growth (exponential)</a:t>
            </a:r>
          </a:p>
          <a:p>
            <a:pPr>
              <a:buFont typeface="Times" charset="0"/>
              <a:buNone/>
              <a:tabLst>
                <a:tab pos="454025" algn="l"/>
                <a:tab pos="920750" algn="l"/>
                <a:tab pos="1373188" algn="l"/>
                <a:tab pos="1882775" algn="l"/>
                <a:tab pos="2454275" algn="l"/>
              </a:tabLst>
            </a:pPr>
            <a:r>
              <a:rPr lang="en-US" sz="2000" dirty="0">
                <a:latin typeface="Arial" charset="0"/>
              </a:rPr>
              <a:t>				ii)	density dependent growth (logistic)</a:t>
            </a:r>
          </a:p>
          <a:p>
            <a:pPr>
              <a:buFont typeface="Times" charset="0"/>
              <a:buNone/>
              <a:tabLst>
                <a:tab pos="454025" algn="l"/>
                <a:tab pos="920750" algn="l"/>
                <a:tab pos="1373188" algn="l"/>
                <a:tab pos="1882775" algn="l"/>
                <a:tab pos="2454275" algn="l"/>
              </a:tabLst>
            </a:pPr>
            <a:endParaRPr lang="en-US" sz="2000" dirty="0">
              <a:latin typeface="Arial" charset="0"/>
            </a:endParaRPr>
          </a:p>
          <a:p>
            <a:pPr>
              <a:buFont typeface="Times" charset="0"/>
              <a:buNone/>
              <a:tabLst>
                <a:tab pos="454025" algn="l"/>
                <a:tab pos="920750" algn="l"/>
                <a:tab pos="1373188" algn="l"/>
                <a:tab pos="1882775" algn="l"/>
                <a:tab pos="2454275" algn="l"/>
              </a:tabLst>
            </a:pPr>
            <a:endParaRPr lang="en-US" dirty="0" smtClean="0">
              <a:latin typeface="Arial" charset="0"/>
            </a:endParaRPr>
          </a:p>
          <a:p>
            <a:pPr>
              <a:buFont typeface="Times" charset="0"/>
              <a:buNone/>
              <a:tabLst>
                <a:tab pos="454025" algn="l"/>
                <a:tab pos="920750" algn="l"/>
                <a:tab pos="1373188" algn="l"/>
                <a:tab pos="1882775" algn="l"/>
                <a:tab pos="2454275" algn="l"/>
              </a:tabLst>
            </a:pPr>
            <a:r>
              <a:rPr lang="en-US" dirty="0" smtClean="0">
                <a:solidFill>
                  <a:srgbClr val="FF0000"/>
                </a:solidFill>
                <a:latin typeface="Arial" charset="0"/>
              </a:rPr>
              <a:t>So, we have this big question – are populations density independent or density dependent?  </a:t>
            </a:r>
          </a:p>
          <a:p>
            <a:pPr>
              <a:buFont typeface="Times" charset="0"/>
              <a:buNone/>
              <a:tabLst>
                <a:tab pos="454025" algn="l"/>
                <a:tab pos="920750" algn="l"/>
                <a:tab pos="1373188" algn="l"/>
                <a:tab pos="1882775" algn="l"/>
                <a:tab pos="2454275" algn="l"/>
              </a:tabLst>
            </a:pPr>
            <a:endParaRPr lang="en-US" dirty="0">
              <a:solidFill>
                <a:srgbClr val="FF0000"/>
              </a:solidFill>
              <a:latin typeface="Arial" charset="0"/>
            </a:endParaRPr>
          </a:p>
          <a:p>
            <a:pPr>
              <a:buFont typeface="Times" charset="0"/>
              <a:buNone/>
              <a:tabLst>
                <a:tab pos="454025" algn="l"/>
                <a:tab pos="920750" algn="l"/>
                <a:tab pos="1373188" algn="l"/>
                <a:tab pos="1882775" algn="l"/>
                <a:tab pos="2454275" algn="l"/>
              </a:tabLst>
            </a:pPr>
            <a:r>
              <a:rPr lang="en-US" dirty="0" smtClean="0">
                <a:solidFill>
                  <a:srgbClr val="FF0000"/>
                </a:solidFill>
                <a:latin typeface="Arial" charset="0"/>
              </a:rPr>
              <a:t>This is a false dichotomy, as populations can be both, to varying degrees!</a:t>
            </a:r>
            <a:endParaRPr lang="en-US" dirty="0">
              <a:solidFill>
                <a:srgbClr val="FF0000"/>
              </a:solidFill>
              <a:latin typeface="Arial" charset="0"/>
            </a:endParaRPr>
          </a:p>
          <a:p>
            <a:pPr>
              <a:buFont typeface="Arial" charset="0"/>
              <a:buNone/>
              <a:tabLst>
                <a:tab pos="454025" algn="l"/>
                <a:tab pos="920750" algn="l"/>
                <a:tab pos="1373188" algn="l"/>
                <a:tab pos="1882775" algn="l"/>
                <a:tab pos="2454275" algn="l"/>
              </a:tabLst>
            </a:pPr>
            <a:endParaRPr lang="en-US" sz="2000" dirty="0"/>
          </a:p>
        </p:txBody>
      </p:sp>
      <p:pic>
        <p:nvPicPr>
          <p:cNvPr id="26626"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31383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762000"/>
            <a:ext cx="6324600"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4022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52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14400"/>
            <a:ext cx="50292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6"/>
          <p:cNvSpPr txBox="1">
            <a:spLocks noChangeArrowheads="1"/>
          </p:cNvSpPr>
          <p:nvPr/>
        </p:nvSpPr>
        <p:spPr bwMode="auto">
          <a:xfrm>
            <a:off x="762000" y="5181600"/>
            <a:ext cx="762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dirty="0"/>
              <a:t>Andrewartha and Birch in Australia worked on </a:t>
            </a:r>
            <a:r>
              <a:rPr lang="en-US" sz="2000" dirty="0" err="1"/>
              <a:t>thrips</a:t>
            </a:r>
            <a:r>
              <a:rPr lang="en-US" sz="2000" dirty="0"/>
              <a:t> (an insect) that lives on roses and suggested that populations were primarily controlled by density independent factors such as rainfall.</a:t>
            </a:r>
          </a:p>
        </p:txBody>
      </p:sp>
      <p:pic>
        <p:nvPicPr>
          <p:cNvPr id="55300"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52372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2667000"/>
            <a:ext cx="3519487"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Rectangle 2"/>
          <p:cNvSpPr>
            <a:spLocks noChangeArrowheads="1"/>
          </p:cNvSpPr>
          <p:nvPr/>
        </p:nvSpPr>
        <p:spPr bwMode="auto">
          <a:xfrm>
            <a:off x="457200" y="762000"/>
            <a:ext cx="8305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charset="0"/>
              <a:buNone/>
              <a:tabLst>
                <a:tab pos="920750" algn="l"/>
                <a:tab pos="1373188" algn="l"/>
                <a:tab pos="1828800" algn="l"/>
                <a:tab pos="2284413" algn="l"/>
                <a:tab pos="2738438" algn="l"/>
              </a:tabLst>
            </a:pPr>
            <a:r>
              <a:rPr lang="en-US" sz="2000" dirty="0">
                <a:latin typeface="Arial"/>
                <a:cs typeface="Arial"/>
              </a:rPr>
              <a:t>Density dependence is common in other species and was particularly promoted by David Lack, who worked on bird populations in England..  </a:t>
            </a:r>
          </a:p>
          <a:p>
            <a:pPr>
              <a:buFont typeface="Arial" charset="0"/>
              <a:buNone/>
              <a:tabLst>
                <a:tab pos="920750" algn="l"/>
                <a:tab pos="1373188" algn="l"/>
                <a:tab pos="1828800" algn="l"/>
                <a:tab pos="2284413" algn="l"/>
                <a:tab pos="2738438" algn="l"/>
              </a:tabLst>
            </a:pPr>
            <a:endParaRPr lang="en-US" sz="2000" dirty="0">
              <a:latin typeface="Arial"/>
              <a:cs typeface="Arial"/>
            </a:endParaRPr>
          </a:p>
          <a:p>
            <a:pPr>
              <a:buFont typeface="Arial" charset="0"/>
              <a:buNone/>
              <a:tabLst>
                <a:tab pos="920750" algn="l"/>
                <a:tab pos="1373188" algn="l"/>
                <a:tab pos="1828800" algn="l"/>
                <a:tab pos="2284413" algn="l"/>
                <a:tab pos="2738438" algn="l"/>
              </a:tabLst>
            </a:pPr>
            <a:r>
              <a:rPr lang="en-US" sz="2000" dirty="0">
                <a:latin typeface="Arial"/>
                <a:cs typeface="Arial"/>
              </a:rPr>
              <a:t>Territoriality is common in many species and is one mechanism that </a:t>
            </a:r>
            <a:r>
              <a:rPr lang="en-US" sz="2000" dirty="0" err="1">
                <a:latin typeface="Arial"/>
                <a:cs typeface="Arial"/>
              </a:rPr>
              <a:t>inforces</a:t>
            </a:r>
            <a:r>
              <a:rPr lang="en-US" sz="2000" dirty="0">
                <a:latin typeface="Arial"/>
                <a:cs typeface="Arial"/>
              </a:rPr>
              <a:t> density-dependent growth.</a:t>
            </a:r>
          </a:p>
          <a:p>
            <a:pPr>
              <a:buFont typeface="Arial" charset="0"/>
              <a:buNone/>
              <a:tabLst>
                <a:tab pos="920750" algn="l"/>
                <a:tab pos="1373188" algn="l"/>
                <a:tab pos="1828800" algn="l"/>
                <a:tab pos="2284413" algn="l"/>
                <a:tab pos="2738438" algn="l"/>
              </a:tabLst>
            </a:pPr>
            <a:endParaRPr lang="en-US" sz="2000" dirty="0">
              <a:latin typeface="Arial"/>
              <a:cs typeface="Arial"/>
            </a:endParaRPr>
          </a:p>
          <a:p>
            <a:pPr>
              <a:buFont typeface="Arial" charset="0"/>
              <a:buNone/>
              <a:tabLst>
                <a:tab pos="920750" algn="l"/>
                <a:tab pos="1373188" algn="l"/>
                <a:tab pos="1828800" algn="l"/>
                <a:tab pos="2284413" algn="l"/>
                <a:tab pos="2738438" algn="l"/>
              </a:tabLst>
            </a:pPr>
            <a:r>
              <a:rPr lang="en-US" sz="2000" dirty="0" err="1">
                <a:latin typeface="Arial"/>
                <a:cs typeface="Arial"/>
              </a:rPr>
              <a:t>Kaliz</a:t>
            </a:r>
            <a:r>
              <a:rPr lang="en-US" sz="2000" dirty="0">
                <a:latin typeface="Arial"/>
                <a:cs typeface="Arial"/>
              </a:rPr>
              <a:t> pheasants are invasive species in Hawaii where they are being studied to determine management methods.</a:t>
            </a:r>
          </a:p>
          <a:p>
            <a:pPr>
              <a:tabLst>
                <a:tab pos="920750" algn="l"/>
                <a:tab pos="1373188" algn="l"/>
                <a:tab pos="1828800" algn="l"/>
                <a:tab pos="2284413" algn="l"/>
                <a:tab pos="2738438" algn="l"/>
              </a:tabLst>
            </a:pPr>
            <a:r>
              <a:rPr lang="en-US" sz="2000" dirty="0">
                <a:latin typeface="Arial"/>
                <a:cs typeface="Arial"/>
              </a:rPr>
              <a:t>				</a:t>
            </a:r>
          </a:p>
        </p:txBody>
      </p:sp>
      <p:pic>
        <p:nvPicPr>
          <p:cNvPr id="56323" name="Picture 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0" y="3368675"/>
            <a:ext cx="254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4139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p:cNvSpPr>
            <a:spLocks noChangeArrowheads="1"/>
          </p:cNvSpPr>
          <p:nvPr/>
        </p:nvSpPr>
        <p:spPr bwMode="auto">
          <a:xfrm>
            <a:off x="457200" y="973138"/>
            <a:ext cx="83058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charset="0"/>
              <a:buNone/>
              <a:tabLst>
                <a:tab pos="454025" algn="l"/>
                <a:tab pos="920750" algn="l"/>
                <a:tab pos="1373188" algn="l"/>
                <a:tab pos="1882775" algn="l"/>
                <a:tab pos="2454275" algn="l"/>
              </a:tabLst>
            </a:pPr>
            <a:r>
              <a:rPr lang="en-US" sz="2000" dirty="0">
                <a:latin typeface="Arial"/>
                <a:cs typeface="Arial"/>
              </a:rPr>
              <a:t>Andrewartha and Birch worked on insects and felt abiotic factors were determining population abundances.  Populations are density independent and relatively unregulated.</a:t>
            </a:r>
          </a:p>
          <a:p>
            <a:pPr>
              <a:buFont typeface="Times" charset="0"/>
              <a:buNone/>
              <a:tabLst>
                <a:tab pos="454025" algn="l"/>
                <a:tab pos="920750" algn="l"/>
                <a:tab pos="1373188" algn="l"/>
                <a:tab pos="1882775" algn="l"/>
                <a:tab pos="2454275" algn="l"/>
              </a:tabLst>
            </a:pPr>
            <a:endParaRPr lang="en-US" sz="2000" dirty="0">
              <a:latin typeface="Arial"/>
              <a:cs typeface="Arial"/>
            </a:endParaRPr>
          </a:p>
          <a:p>
            <a:pPr>
              <a:buFont typeface="Times" charset="0"/>
              <a:buNone/>
              <a:tabLst>
                <a:tab pos="454025" algn="l"/>
                <a:tab pos="920750" algn="l"/>
                <a:tab pos="1373188" algn="l"/>
                <a:tab pos="1882775" algn="l"/>
                <a:tab pos="2454275" algn="l"/>
              </a:tabLst>
            </a:pPr>
            <a:r>
              <a:rPr lang="en-US" sz="2000" dirty="0">
                <a:latin typeface="Arial"/>
                <a:cs typeface="Arial"/>
              </a:rPr>
              <a:t>Lack worked with territorial birds and felt that competition, a biotic factor, helped to regulate population numbers.  Populations are density dependent.</a:t>
            </a:r>
          </a:p>
          <a:p>
            <a:pPr>
              <a:buFont typeface="Times" charset="0"/>
              <a:buNone/>
              <a:tabLst>
                <a:tab pos="454025" algn="l"/>
                <a:tab pos="920750" algn="l"/>
                <a:tab pos="1373188" algn="l"/>
                <a:tab pos="1882775" algn="l"/>
                <a:tab pos="2454275" algn="l"/>
              </a:tabLst>
            </a:pPr>
            <a:endParaRPr lang="en-US" sz="2000" dirty="0">
              <a:latin typeface="Arial"/>
              <a:cs typeface="Arial"/>
            </a:endParaRPr>
          </a:p>
          <a:p>
            <a:pPr>
              <a:buFont typeface="Times" charset="0"/>
              <a:buNone/>
              <a:tabLst>
                <a:tab pos="454025" algn="l"/>
                <a:tab pos="920750" algn="l"/>
                <a:tab pos="1373188" algn="l"/>
                <a:tab pos="1882775" algn="l"/>
                <a:tab pos="2454275" algn="l"/>
              </a:tabLst>
            </a:pPr>
            <a:r>
              <a:rPr lang="en-US" sz="2000" dirty="0">
                <a:latin typeface="Arial"/>
                <a:cs typeface="Arial"/>
              </a:rPr>
              <a:t>Who is right?  </a:t>
            </a:r>
          </a:p>
          <a:p>
            <a:pPr>
              <a:buFont typeface="Times" charset="0"/>
              <a:buNone/>
              <a:tabLst>
                <a:tab pos="454025" algn="l"/>
                <a:tab pos="920750" algn="l"/>
                <a:tab pos="1373188" algn="l"/>
                <a:tab pos="1882775" algn="l"/>
                <a:tab pos="2454275" algn="l"/>
              </a:tabLst>
            </a:pPr>
            <a:endParaRPr lang="en-US" sz="2000" dirty="0">
              <a:latin typeface="Arial"/>
              <a:cs typeface="Arial"/>
            </a:endParaRPr>
          </a:p>
        </p:txBody>
      </p:sp>
    </p:spTree>
    <p:extLst>
      <p:ext uri="{BB962C8B-B14F-4D97-AF65-F5344CB8AC3E}">
        <p14:creationId xmlns:p14="http://schemas.microsoft.com/office/powerpoint/2010/main" val="24153314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8" name="Rectangle 2"/>
          <p:cNvSpPr>
            <a:spLocks noChangeArrowheads="1"/>
          </p:cNvSpPr>
          <p:nvPr/>
        </p:nvSpPr>
        <p:spPr bwMode="auto">
          <a:xfrm>
            <a:off x="457200" y="973138"/>
            <a:ext cx="83058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dirty="0">
                <a:latin typeface="Arial"/>
                <a:cs typeface="Arial"/>
              </a:rPr>
              <a:t>Ecologists continue to wrestle with these two views of population regulation.  Clearly, for some populations at given times, either DD or DI may dominate.  One view is </a:t>
            </a:r>
            <a:r>
              <a:rPr lang="en-US" sz="2000" dirty="0">
                <a:solidFill>
                  <a:srgbClr val="FF0000"/>
                </a:solidFill>
                <a:latin typeface="Arial"/>
                <a:cs typeface="Arial"/>
              </a:rPr>
              <a:t>density vagueness</a:t>
            </a:r>
            <a:r>
              <a:rPr lang="en-US" sz="2000" dirty="0">
                <a:latin typeface="Arial"/>
                <a:cs typeface="Arial"/>
              </a:rPr>
              <a:t> (D. Strong, formerly at FSU).</a:t>
            </a:r>
          </a:p>
          <a:p>
            <a:pPr>
              <a:buFont typeface="Times" charset="0"/>
              <a:buNone/>
              <a:tabLst>
                <a:tab pos="454025" algn="l"/>
                <a:tab pos="920750" algn="l"/>
                <a:tab pos="1373188" algn="l"/>
                <a:tab pos="1828800" algn="l"/>
                <a:tab pos="2284413" algn="l"/>
                <a:tab pos="2738438" algn="l"/>
              </a:tabLst>
            </a:pPr>
            <a:endParaRPr lang="en-US" sz="2000" dirty="0">
              <a:solidFill>
                <a:srgbClr val="FF0000"/>
              </a:solidFill>
              <a:latin typeface="Arial"/>
              <a:cs typeface="Arial"/>
            </a:endParaRPr>
          </a:p>
          <a:p>
            <a:pPr>
              <a:buFont typeface="Times" charset="0"/>
              <a:buNone/>
              <a:tabLst>
                <a:tab pos="454025" algn="l"/>
                <a:tab pos="920750" algn="l"/>
                <a:tab pos="1373188" algn="l"/>
                <a:tab pos="1828800" algn="l"/>
                <a:tab pos="2284413" algn="l"/>
                <a:tab pos="2738438" algn="l"/>
              </a:tabLst>
            </a:pPr>
            <a:r>
              <a:rPr lang="en-US" sz="2000" dirty="0">
                <a:solidFill>
                  <a:srgbClr val="FF0000"/>
                </a:solidFill>
                <a:latin typeface="Arial"/>
                <a:cs typeface="Arial"/>
              </a:rPr>
              <a:t>Density vagueness suggests that there is some average population level around which a regulated population fluctuates.  As the populations is perturbed further from this average level, density </a:t>
            </a:r>
            <a:r>
              <a:rPr lang="en-US" sz="2000" dirty="0" smtClean="0">
                <a:solidFill>
                  <a:srgbClr val="FF0000"/>
                </a:solidFill>
                <a:latin typeface="Arial"/>
                <a:cs typeface="Arial"/>
              </a:rPr>
              <a:t>becomes </a:t>
            </a:r>
            <a:r>
              <a:rPr lang="en-US" sz="2000" dirty="0">
                <a:solidFill>
                  <a:srgbClr val="FF0000"/>
                </a:solidFill>
                <a:latin typeface="Arial"/>
                <a:cs typeface="Arial"/>
              </a:rPr>
              <a:t>more important in </a:t>
            </a:r>
            <a:r>
              <a:rPr lang="ja-JP" altLang="en-US" sz="2000" dirty="0">
                <a:solidFill>
                  <a:srgbClr val="FF0000"/>
                </a:solidFill>
                <a:latin typeface="Arial"/>
                <a:cs typeface="Arial"/>
              </a:rPr>
              <a:t>“</a:t>
            </a:r>
            <a:r>
              <a:rPr lang="en-US" altLang="ja-JP" sz="2000" dirty="0">
                <a:solidFill>
                  <a:srgbClr val="FF0000"/>
                </a:solidFill>
                <a:latin typeface="Arial"/>
                <a:cs typeface="Arial"/>
              </a:rPr>
              <a:t>pushing</a:t>
            </a:r>
            <a:r>
              <a:rPr lang="ja-JP" altLang="en-US" sz="2000" dirty="0">
                <a:solidFill>
                  <a:srgbClr val="FF0000"/>
                </a:solidFill>
                <a:latin typeface="Arial"/>
                <a:cs typeface="Arial"/>
              </a:rPr>
              <a:t>”</a:t>
            </a:r>
            <a:r>
              <a:rPr lang="en-US" altLang="ja-JP" sz="2000" dirty="0">
                <a:solidFill>
                  <a:srgbClr val="FF0000"/>
                </a:solidFill>
                <a:latin typeface="Arial"/>
                <a:cs typeface="Arial"/>
              </a:rPr>
              <a:t> the population back towards the average.  </a:t>
            </a:r>
          </a:p>
          <a:p>
            <a:pPr>
              <a:buFont typeface="Times" charset="0"/>
              <a:buNone/>
              <a:tabLst>
                <a:tab pos="454025" algn="l"/>
                <a:tab pos="920750" algn="l"/>
                <a:tab pos="1373188" algn="l"/>
                <a:tab pos="1828800" algn="l"/>
                <a:tab pos="2284413" algn="l"/>
                <a:tab pos="2738438" algn="l"/>
              </a:tabLst>
            </a:pPr>
            <a:endParaRPr lang="en-US" sz="2000" dirty="0">
              <a:solidFill>
                <a:srgbClr val="FF0000"/>
              </a:solidFill>
              <a:latin typeface="Arial"/>
              <a:cs typeface="Arial"/>
            </a:endParaRPr>
          </a:p>
          <a:p>
            <a:pPr>
              <a:buFont typeface="Times" charset="0"/>
              <a:buNone/>
              <a:tabLst>
                <a:tab pos="454025" algn="l"/>
                <a:tab pos="920750" algn="l"/>
                <a:tab pos="1373188" algn="l"/>
                <a:tab pos="1828800" algn="l"/>
                <a:tab pos="2284413" algn="l"/>
                <a:tab pos="2738438" algn="l"/>
              </a:tabLst>
            </a:pPr>
            <a:r>
              <a:rPr lang="en-US" sz="2000" dirty="0">
                <a:solidFill>
                  <a:srgbClr val="FF0000"/>
                </a:solidFill>
                <a:latin typeface="Arial"/>
                <a:cs typeface="Arial"/>
              </a:rPr>
              <a:t>How much it fluctuates depends on the relative importance of density dependent and independent factors.</a:t>
            </a:r>
          </a:p>
        </p:txBody>
      </p:sp>
    </p:spTree>
    <p:extLst>
      <p:ext uri="{BB962C8B-B14F-4D97-AF65-F5344CB8AC3E}">
        <p14:creationId xmlns:p14="http://schemas.microsoft.com/office/powerpoint/2010/main" val="33025177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76400" y="1611868"/>
            <a:ext cx="1771617" cy="1384300"/>
          </a:xfrm>
          <a:prstGeom prst="rect">
            <a:avLst/>
          </a:prstGeom>
        </p:spPr>
      </p:pic>
      <p:sp>
        <p:nvSpPr>
          <p:cNvPr id="5" name="TextBox 4">
            <a:hlinkClick r:id="rId4"/>
          </p:cNvPr>
          <p:cNvSpPr txBox="1"/>
          <p:nvPr/>
        </p:nvSpPr>
        <p:spPr>
          <a:xfrm>
            <a:off x="3634973" y="1706940"/>
            <a:ext cx="3756427" cy="1200328"/>
          </a:xfrm>
          <a:prstGeom prst="rect">
            <a:avLst/>
          </a:prstGeom>
          <a:noFill/>
        </p:spPr>
        <p:txBody>
          <a:bodyPr wrap="square" rtlCol="0">
            <a:spAutoFit/>
          </a:bodyPr>
          <a:lstStyle/>
          <a:p>
            <a:r>
              <a:rPr lang="en-US" dirty="0">
                <a:latin typeface="Arial"/>
                <a:cs typeface="Arial"/>
              </a:rPr>
              <a:t>Population Dynamics - University of Wisconsin–Madison</a:t>
            </a:r>
          </a:p>
        </p:txBody>
      </p:sp>
      <p:sp>
        <p:nvSpPr>
          <p:cNvPr id="6" name="TextBox 5"/>
          <p:cNvSpPr txBox="1"/>
          <p:nvPr/>
        </p:nvSpPr>
        <p:spPr>
          <a:xfrm>
            <a:off x="2209800" y="3059668"/>
            <a:ext cx="4662792" cy="369332"/>
          </a:xfrm>
          <a:prstGeom prst="rect">
            <a:avLst/>
          </a:prstGeom>
          <a:noFill/>
        </p:spPr>
        <p:txBody>
          <a:bodyPr wrap="none" rtlCol="0">
            <a:spAutoFit/>
          </a:bodyPr>
          <a:lstStyle/>
          <a:p>
            <a:r>
              <a:rPr lang="en-US" sz="1800" dirty="0">
                <a:latin typeface="Arial"/>
                <a:cs typeface="Arial"/>
              </a:rPr>
              <a:t>http://</a:t>
            </a:r>
            <a:r>
              <a:rPr lang="en-US" sz="1800" dirty="0" err="1">
                <a:latin typeface="Arial"/>
                <a:cs typeface="Arial"/>
              </a:rPr>
              <a:t>ats.doit.wisc.edu</a:t>
            </a:r>
            <a:r>
              <a:rPr lang="en-US" sz="1800" dirty="0">
                <a:latin typeface="Arial"/>
                <a:cs typeface="Arial"/>
              </a:rPr>
              <a:t>/biology/</a:t>
            </a:r>
            <a:r>
              <a:rPr lang="en-US" sz="1800" dirty="0" err="1">
                <a:latin typeface="Arial"/>
                <a:cs typeface="Arial"/>
              </a:rPr>
              <a:t>ec</a:t>
            </a:r>
            <a:r>
              <a:rPr lang="en-US" sz="1800" dirty="0">
                <a:latin typeface="Arial"/>
                <a:cs typeface="Arial"/>
              </a:rPr>
              <a:t>/</a:t>
            </a:r>
            <a:r>
              <a:rPr lang="en-US" sz="1800" dirty="0" err="1">
                <a:latin typeface="Arial"/>
                <a:cs typeface="Arial"/>
              </a:rPr>
              <a:t>pd</a:t>
            </a:r>
            <a:r>
              <a:rPr lang="en-US" sz="1800" dirty="0">
                <a:latin typeface="Arial"/>
                <a:cs typeface="Arial"/>
              </a:rPr>
              <a:t>/</a:t>
            </a:r>
            <a:r>
              <a:rPr lang="en-US" sz="1800" dirty="0" err="1">
                <a:latin typeface="Arial"/>
                <a:cs typeface="Arial"/>
              </a:rPr>
              <a:t>pd.htm</a:t>
            </a:r>
            <a:endParaRPr lang="en-US" sz="1800" dirty="0">
              <a:latin typeface="Arial"/>
              <a:cs typeface="Arial"/>
            </a:endParaRPr>
          </a:p>
        </p:txBody>
      </p:sp>
      <p:pic>
        <p:nvPicPr>
          <p:cNvPr id="7" name="Picture 6"/>
          <p:cNvPicPr>
            <a:picLocks noChangeAspect="1"/>
          </p:cNvPicPr>
          <p:nvPr/>
        </p:nvPicPr>
        <p:blipFill>
          <a:blip r:embed="rId5"/>
          <a:stretch>
            <a:fillRect/>
          </a:stretch>
        </p:blipFill>
        <p:spPr>
          <a:xfrm>
            <a:off x="2133600" y="4126468"/>
            <a:ext cx="1014503" cy="1752600"/>
          </a:xfrm>
          <a:prstGeom prst="rect">
            <a:avLst/>
          </a:prstGeom>
        </p:spPr>
      </p:pic>
      <p:sp>
        <p:nvSpPr>
          <p:cNvPr id="8" name="TextBox 7"/>
          <p:cNvSpPr txBox="1"/>
          <p:nvPr/>
        </p:nvSpPr>
        <p:spPr>
          <a:xfrm>
            <a:off x="3657600" y="4328059"/>
            <a:ext cx="3068863" cy="830997"/>
          </a:xfrm>
          <a:prstGeom prst="rect">
            <a:avLst/>
          </a:prstGeom>
          <a:noFill/>
        </p:spPr>
        <p:txBody>
          <a:bodyPr wrap="square" rtlCol="0">
            <a:spAutoFit/>
          </a:bodyPr>
          <a:lstStyle/>
          <a:p>
            <a:r>
              <a:rPr lang="en-US" dirty="0">
                <a:latin typeface="Arial"/>
                <a:cs typeface="Arial"/>
                <a:hlinkClick r:id="rId6"/>
              </a:rPr>
              <a:t>Demographics Lab | The Habitable Planet</a:t>
            </a:r>
            <a:endParaRPr lang="en-US" dirty="0">
              <a:latin typeface="Arial"/>
              <a:cs typeface="Arial"/>
            </a:endParaRPr>
          </a:p>
        </p:txBody>
      </p:sp>
      <p:sp>
        <p:nvSpPr>
          <p:cNvPr id="9" name="TextBox 8"/>
          <p:cNvSpPr txBox="1"/>
          <p:nvPr/>
        </p:nvSpPr>
        <p:spPr>
          <a:xfrm>
            <a:off x="914400" y="6031468"/>
            <a:ext cx="8023726" cy="369332"/>
          </a:xfrm>
          <a:prstGeom prst="rect">
            <a:avLst/>
          </a:prstGeom>
          <a:noFill/>
        </p:spPr>
        <p:txBody>
          <a:bodyPr wrap="none" rtlCol="0">
            <a:spAutoFit/>
          </a:bodyPr>
          <a:lstStyle/>
          <a:p>
            <a:r>
              <a:rPr lang="en-US" sz="1800" dirty="0">
                <a:latin typeface="Arial"/>
                <a:cs typeface="Arial"/>
              </a:rPr>
              <a:t>http://</a:t>
            </a:r>
            <a:r>
              <a:rPr lang="en-US" sz="1800" dirty="0" err="1">
                <a:latin typeface="Arial"/>
                <a:cs typeface="Arial"/>
              </a:rPr>
              <a:t>www.learner.org</a:t>
            </a:r>
            <a:r>
              <a:rPr lang="en-US" sz="1800" dirty="0">
                <a:latin typeface="Arial"/>
                <a:cs typeface="Arial"/>
              </a:rPr>
              <a:t>/courses/</a:t>
            </a:r>
            <a:r>
              <a:rPr lang="en-US" sz="1800" dirty="0" err="1">
                <a:latin typeface="Arial"/>
                <a:cs typeface="Arial"/>
              </a:rPr>
              <a:t>envsci</a:t>
            </a:r>
            <a:r>
              <a:rPr lang="en-US" sz="1800" dirty="0">
                <a:latin typeface="Arial"/>
                <a:cs typeface="Arial"/>
              </a:rPr>
              <a:t>/</a:t>
            </a:r>
            <a:r>
              <a:rPr lang="en-US" sz="1800" dirty="0" err="1">
                <a:latin typeface="Arial"/>
                <a:cs typeface="Arial"/>
              </a:rPr>
              <a:t>interactives</a:t>
            </a:r>
            <a:r>
              <a:rPr lang="en-US" sz="1800" dirty="0">
                <a:latin typeface="Arial"/>
                <a:cs typeface="Arial"/>
              </a:rPr>
              <a:t>/demographics/</a:t>
            </a:r>
            <a:r>
              <a:rPr lang="en-US" sz="1800" dirty="0" err="1">
                <a:latin typeface="Arial"/>
                <a:cs typeface="Arial"/>
              </a:rPr>
              <a:t>demog.html</a:t>
            </a:r>
            <a:endParaRPr lang="en-US" sz="1800" dirty="0">
              <a:latin typeface="Arial"/>
              <a:cs typeface="Arial"/>
            </a:endParaRPr>
          </a:p>
        </p:txBody>
      </p:sp>
      <p:sp>
        <p:nvSpPr>
          <p:cNvPr id="10" name="TextBox 9"/>
          <p:cNvSpPr txBox="1"/>
          <p:nvPr/>
        </p:nvSpPr>
        <p:spPr>
          <a:xfrm>
            <a:off x="537882" y="373529"/>
            <a:ext cx="7848423" cy="461665"/>
          </a:xfrm>
          <a:prstGeom prst="rect">
            <a:avLst/>
          </a:prstGeom>
          <a:noFill/>
          <a:ln>
            <a:solidFill>
              <a:schemeClr val="tx1"/>
            </a:solidFill>
          </a:ln>
        </p:spPr>
        <p:txBody>
          <a:bodyPr wrap="none" rtlCol="0">
            <a:spAutoFit/>
          </a:bodyPr>
          <a:lstStyle/>
          <a:p>
            <a:r>
              <a:rPr lang="en-US" dirty="0" smtClean="0">
                <a:latin typeface="Arial"/>
                <a:cs typeface="Arial"/>
              </a:rPr>
              <a:t>Here are a couple of websites with interactive programs:</a:t>
            </a:r>
            <a:endParaRPr lang="en-US" dirty="0">
              <a:latin typeface="Arial"/>
              <a:cs typeface="Arial"/>
            </a:endParaRPr>
          </a:p>
        </p:txBody>
      </p:sp>
      <p:sp>
        <p:nvSpPr>
          <p:cNvPr id="11" name="TextBox 10"/>
          <p:cNvSpPr txBox="1"/>
          <p:nvPr/>
        </p:nvSpPr>
        <p:spPr>
          <a:xfrm>
            <a:off x="533400" y="1066800"/>
            <a:ext cx="5744932" cy="461665"/>
          </a:xfrm>
          <a:prstGeom prst="rect">
            <a:avLst/>
          </a:prstGeom>
          <a:noFill/>
        </p:spPr>
        <p:txBody>
          <a:bodyPr wrap="none" rtlCol="0">
            <a:spAutoFit/>
          </a:bodyPr>
          <a:lstStyle/>
          <a:p>
            <a:r>
              <a:rPr lang="en-US" u="sng" dirty="0" smtClean="0">
                <a:latin typeface="Arial"/>
                <a:cs typeface="Arial"/>
              </a:rPr>
              <a:t>Help with exponential and logistic growth</a:t>
            </a:r>
            <a:endParaRPr lang="en-US" u="sng" dirty="0">
              <a:latin typeface="Arial"/>
              <a:cs typeface="Arial"/>
            </a:endParaRPr>
          </a:p>
        </p:txBody>
      </p:sp>
      <p:sp>
        <p:nvSpPr>
          <p:cNvPr id="13" name="TextBox 12"/>
          <p:cNvSpPr txBox="1"/>
          <p:nvPr/>
        </p:nvSpPr>
        <p:spPr>
          <a:xfrm>
            <a:off x="533400" y="3581400"/>
            <a:ext cx="8242611" cy="461665"/>
          </a:xfrm>
          <a:prstGeom prst="rect">
            <a:avLst/>
          </a:prstGeom>
          <a:noFill/>
        </p:spPr>
        <p:txBody>
          <a:bodyPr wrap="none" rtlCol="0">
            <a:spAutoFit/>
          </a:bodyPr>
          <a:lstStyle/>
          <a:p>
            <a:r>
              <a:rPr lang="en-US" u="sng" dirty="0" smtClean="0">
                <a:latin typeface="Arial"/>
                <a:cs typeface="Arial"/>
              </a:rPr>
              <a:t>Help with population pyramids and demographic transitions</a:t>
            </a:r>
            <a:endParaRPr lang="en-US" u="sng" dirty="0">
              <a:latin typeface="Arial"/>
              <a:cs typeface="Arial"/>
            </a:endParaRPr>
          </a:p>
        </p:txBody>
      </p:sp>
    </p:spTree>
    <p:extLst>
      <p:ext uri="{BB962C8B-B14F-4D97-AF65-F5344CB8AC3E}">
        <p14:creationId xmlns:p14="http://schemas.microsoft.com/office/powerpoint/2010/main" val="204092560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ChangeArrowheads="1"/>
          </p:cNvSpPr>
          <p:nvPr/>
        </p:nvSpPr>
        <p:spPr bwMode="auto">
          <a:xfrm>
            <a:off x="609600" y="990600"/>
            <a:ext cx="746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4025" algn="l"/>
                <a:tab pos="920750" algn="l"/>
                <a:tab pos="1373188" algn="l"/>
                <a:tab pos="1828800" algn="l"/>
                <a:tab pos="2284413" algn="l"/>
                <a:tab pos="2738438" algn="l"/>
              </a:tabLst>
            </a:pPr>
            <a:r>
              <a:rPr lang="en-US" sz="2000">
                <a:solidFill>
                  <a:srgbClr val="000000"/>
                </a:solidFill>
                <a:latin typeface="Arial"/>
                <a:cs typeface="Arial"/>
              </a:rPr>
              <a:t>Modern Synthesis of DD vs. DI (from Strong).  The strength of DD increases away from equilibrium, where as the strength of DI is independent of density.</a:t>
            </a:r>
          </a:p>
        </p:txBody>
      </p:sp>
      <p:sp>
        <p:nvSpPr>
          <p:cNvPr id="7270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latin typeface="Arial"/>
              <a:cs typeface="Arial"/>
            </a:endParaRPr>
          </a:p>
        </p:txBody>
      </p:sp>
      <p:sp>
        <p:nvSpPr>
          <p:cNvPr id="72707" name="Rectangle 6"/>
          <p:cNvSpPr>
            <a:spLocks noChangeArrowheads="1"/>
          </p:cNvSpPr>
          <p:nvPr/>
        </p:nvSpPr>
        <p:spPr bwMode="auto">
          <a:xfrm>
            <a:off x="3733800" y="6096000"/>
            <a:ext cx="76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Arial"/>
                <a:cs typeface="Arial"/>
              </a:rPr>
              <a:t>time</a:t>
            </a:r>
          </a:p>
        </p:txBody>
      </p:sp>
      <p:sp>
        <p:nvSpPr>
          <p:cNvPr id="72708" name="Rectangle 7"/>
          <p:cNvSpPr>
            <a:spLocks noChangeArrowheads="1"/>
          </p:cNvSpPr>
          <p:nvPr/>
        </p:nvSpPr>
        <p:spPr bwMode="auto">
          <a:xfrm rot="-5400000">
            <a:off x="63500" y="3795713"/>
            <a:ext cx="1149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density</a:t>
            </a:r>
          </a:p>
        </p:txBody>
      </p:sp>
      <p:sp>
        <p:nvSpPr>
          <p:cNvPr id="72709" name="Rectangle 9"/>
          <p:cNvSpPr>
            <a:spLocks noChangeArrowheads="1"/>
          </p:cNvSpPr>
          <p:nvPr/>
        </p:nvSpPr>
        <p:spPr bwMode="auto">
          <a:xfrm>
            <a:off x="806450" y="35814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K</a:t>
            </a:r>
          </a:p>
        </p:txBody>
      </p:sp>
      <p:grpSp>
        <p:nvGrpSpPr>
          <p:cNvPr id="72710" name="Group 59"/>
          <p:cNvGrpSpPr>
            <a:grpSpLocks/>
          </p:cNvGrpSpPr>
          <p:nvPr/>
        </p:nvGrpSpPr>
        <p:grpSpPr bwMode="auto">
          <a:xfrm>
            <a:off x="1187450" y="2362200"/>
            <a:ext cx="5562600" cy="3733800"/>
            <a:chOff x="624" y="1248"/>
            <a:chExt cx="4608" cy="2352"/>
          </a:xfrm>
        </p:grpSpPr>
        <p:sp>
          <p:nvSpPr>
            <p:cNvPr id="106501" name="Rectangle 5"/>
            <p:cNvSpPr>
              <a:spLocks noChangeArrowheads="1"/>
            </p:cNvSpPr>
            <p:nvPr/>
          </p:nvSpPr>
          <p:spPr bwMode="auto">
            <a:xfrm>
              <a:off x="624" y="1248"/>
              <a:ext cx="4608" cy="2352"/>
            </a:xfrm>
            <a:prstGeom prst="rect">
              <a:avLst/>
            </a:prstGeom>
            <a:gradFill rotWithShape="0">
              <a:gsLst>
                <a:gs pos="0">
                  <a:schemeClr val="accent1"/>
                </a:gs>
                <a:gs pos="5000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a:defRPr/>
              </a:pPr>
              <a:endParaRPr lang="en-US">
                <a:latin typeface="Arial"/>
                <a:ea typeface="+mn-ea"/>
                <a:cs typeface="Arial"/>
              </a:endParaRPr>
            </a:p>
          </p:txBody>
        </p:sp>
        <p:sp>
          <p:nvSpPr>
            <p:cNvPr id="72718" name="Line 8"/>
            <p:cNvSpPr>
              <a:spLocks noChangeShapeType="1"/>
            </p:cNvSpPr>
            <p:nvPr/>
          </p:nvSpPr>
          <p:spPr bwMode="auto">
            <a:xfrm>
              <a:off x="624" y="2352"/>
              <a:ext cx="46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19" name="Rectangle 10"/>
            <p:cNvSpPr>
              <a:spLocks noChangeArrowheads="1"/>
            </p:cNvSpPr>
            <p:nvPr/>
          </p:nvSpPr>
          <p:spPr bwMode="auto">
            <a:xfrm>
              <a:off x="672" y="3264"/>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0" name="Rectangle 11"/>
            <p:cNvSpPr>
              <a:spLocks noChangeArrowheads="1"/>
            </p:cNvSpPr>
            <p:nvPr/>
          </p:nvSpPr>
          <p:spPr bwMode="auto">
            <a:xfrm>
              <a:off x="864" y="2688"/>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1" name="Rectangle 12"/>
            <p:cNvSpPr>
              <a:spLocks noChangeArrowheads="1"/>
            </p:cNvSpPr>
            <p:nvPr/>
          </p:nvSpPr>
          <p:spPr bwMode="auto">
            <a:xfrm>
              <a:off x="1056" y="1968"/>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2" name="Rectangle 13"/>
            <p:cNvSpPr>
              <a:spLocks noChangeArrowheads="1"/>
            </p:cNvSpPr>
            <p:nvPr/>
          </p:nvSpPr>
          <p:spPr bwMode="auto">
            <a:xfrm>
              <a:off x="1248" y="2064"/>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3" name="Rectangle 14"/>
            <p:cNvSpPr>
              <a:spLocks noChangeArrowheads="1"/>
            </p:cNvSpPr>
            <p:nvPr/>
          </p:nvSpPr>
          <p:spPr bwMode="auto">
            <a:xfrm>
              <a:off x="1440" y="2112"/>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4" name="Rectangle 15"/>
            <p:cNvSpPr>
              <a:spLocks noChangeArrowheads="1"/>
            </p:cNvSpPr>
            <p:nvPr/>
          </p:nvSpPr>
          <p:spPr bwMode="auto">
            <a:xfrm>
              <a:off x="1632" y="2592"/>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5" name="Rectangle 16"/>
            <p:cNvSpPr>
              <a:spLocks noChangeArrowheads="1"/>
            </p:cNvSpPr>
            <p:nvPr/>
          </p:nvSpPr>
          <p:spPr bwMode="auto">
            <a:xfrm>
              <a:off x="1776" y="1488"/>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6" name="Rectangle 17"/>
            <p:cNvSpPr>
              <a:spLocks noChangeArrowheads="1"/>
            </p:cNvSpPr>
            <p:nvPr/>
          </p:nvSpPr>
          <p:spPr bwMode="auto">
            <a:xfrm>
              <a:off x="1968" y="1872"/>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7" name="Rectangle 18"/>
            <p:cNvSpPr>
              <a:spLocks noChangeArrowheads="1"/>
            </p:cNvSpPr>
            <p:nvPr/>
          </p:nvSpPr>
          <p:spPr bwMode="auto">
            <a:xfrm>
              <a:off x="2208" y="2064"/>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8" name="Rectangle 19"/>
            <p:cNvSpPr>
              <a:spLocks noChangeArrowheads="1"/>
            </p:cNvSpPr>
            <p:nvPr/>
          </p:nvSpPr>
          <p:spPr bwMode="auto">
            <a:xfrm>
              <a:off x="2400" y="2112"/>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29" name="Rectangle 20"/>
            <p:cNvSpPr>
              <a:spLocks noChangeArrowheads="1"/>
            </p:cNvSpPr>
            <p:nvPr/>
          </p:nvSpPr>
          <p:spPr bwMode="auto">
            <a:xfrm>
              <a:off x="2544" y="2064"/>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0" name="Rectangle 21"/>
            <p:cNvSpPr>
              <a:spLocks noChangeArrowheads="1"/>
            </p:cNvSpPr>
            <p:nvPr/>
          </p:nvSpPr>
          <p:spPr bwMode="auto">
            <a:xfrm>
              <a:off x="2784" y="2256"/>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1" name="Rectangle 22"/>
            <p:cNvSpPr>
              <a:spLocks noChangeArrowheads="1"/>
            </p:cNvSpPr>
            <p:nvPr/>
          </p:nvSpPr>
          <p:spPr bwMode="auto">
            <a:xfrm>
              <a:off x="2976" y="1728"/>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2" name="Rectangle 23"/>
            <p:cNvSpPr>
              <a:spLocks noChangeArrowheads="1"/>
            </p:cNvSpPr>
            <p:nvPr/>
          </p:nvSpPr>
          <p:spPr bwMode="auto">
            <a:xfrm>
              <a:off x="3168" y="2832"/>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3" name="Rectangle 24"/>
            <p:cNvSpPr>
              <a:spLocks noChangeArrowheads="1"/>
            </p:cNvSpPr>
            <p:nvPr/>
          </p:nvSpPr>
          <p:spPr bwMode="auto">
            <a:xfrm>
              <a:off x="3360" y="3312"/>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4" name="Rectangle 25"/>
            <p:cNvSpPr>
              <a:spLocks noChangeArrowheads="1"/>
            </p:cNvSpPr>
            <p:nvPr/>
          </p:nvSpPr>
          <p:spPr bwMode="auto">
            <a:xfrm>
              <a:off x="3552" y="2928"/>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5" name="Rectangle 26"/>
            <p:cNvSpPr>
              <a:spLocks noChangeArrowheads="1"/>
            </p:cNvSpPr>
            <p:nvPr/>
          </p:nvSpPr>
          <p:spPr bwMode="auto">
            <a:xfrm>
              <a:off x="3840" y="3024"/>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6" name="Rectangle 27"/>
            <p:cNvSpPr>
              <a:spLocks noChangeArrowheads="1"/>
            </p:cNvSpPr>
            <p:nvPr/>
          </p:nvSpPr>
          <p:spPr bwMode="auto">
            <a:xfrm>
              <a:off x="3936" y="2304"/>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7" name="Rectangle 28"/>
            <p:cNvSpPr>
              <a:spLocks noChangeArrowheads="1"/>
            </p:cNvSpPr>
            <p:nvPr/>
          </p:nvSpPr>
          <p:spPr bwMode="auto">
            <a:xfrm>
              <a:off x="4128" y="2112"/>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8" name="Rectangle 29"/>
            <p:cNvSpPr>
              <a:spLocks noChangeArrowheads="1"/>
            </p:cNvSpPr>
            <p:nvPr/>
          </p:nvSpPr>
          <p:spPr bwMode="auto">
            <a:xfrm>
              <a:off x="4272" y="1872"/>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39" name="Rectangle 30"/>
            <p:cNvSpPr>
              <a:spLocks noChangeArrowheads="1"/>
            </p:cNvSpPr>
            <p:nvPr/>
          </p:nvSpPr>
          <p:spPr bwMode="auto">
            <a:xfrm>
              <a:off x="4512" y="2304"/>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40" name="Rectangle 31"/>
            <p:cNvSpPr>
              <a:spLocks noChangeArrowheads="1"/>
            </p:cNvSpPr>
            <p:nvPr/>
          </p:nvSpPr>
          <p:spPr bwMode="auto">
            <a:xfrm>
              <a:off x="4656" y="2256"/>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41" name="Rectangle 32"/>
            <p:cNvSpPr>
              <a:spLocks noChangeArrowheads="1"/>
            </p:cNvSpPr>
            <p:nvPr/>
          </p:nvSpPr>
          <p:spPr bwMode="auto">
            <a:xfrm>
              <a:off x="4848" y="2016"/>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42" name="Rectangle 33"/>
            <p:cNvSpPr>
              <a:spLocks noChangeArrowheads="1"/>
            </p:cNvSpPr>
            <p:nvPr/>
          </p:nvSpPr>
          <p:spPr bwMode="auto">
            <a:xfrm>
              <a:off x="5088" y="2544"/>
              <a:ext cx="96" cy="96"/>
            </a:xfrm>
            <a:prstGeom prst="rect">
              <a:avLst/>
            </a:prstGeom>
            <a:solidFill>
              <a:schemeClr val="tx2"/>
            </a:solidFill>
            <a:ln w="9525">
              <a:solidFill>
                <a:schemeClr val="tx1"/>
              </a:solidFill>
              <a:miter lim="800000"/>
              <a:headEnd/>
              <a:tailEnd/>
            </a:ln>
          </p:spPr>
          <p:txBody>
            <a:bodyPr wrap="none" anchor="ctr"/>
            <a:lstStyle/>
            <a:p>
              <a:endParaRPr lang="en-US">
                <a:latin typeface="Arial"/>
                <a:cs typeface="Arial"/>
              </a:endParaRPr>
            </a:p>
          </p:txBody>
        </p:sp>
        <p:sp>
          <p:nvSpPr>
            <p:cNvPr id="72743" name="Line 34"/>
            <p:cNvSpPr>
              <a:spLocks noChangeShapeType="1"/>
            </p:cNvSpPr>
            <p:nvPr/>
          </p:nvSpPr>
          <p:spPr bwMode="auto">
            <a:xfrm flipV="1">
              <a:off x="720" y="2736"/>
              <a:ext cx="192"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44" name="Line 35"/>
            <p:cNvSpPr>
              <a:spLocks noChangeShapeType="1"/>
            </p:cNvSpPr>
            <p:nvPr/>
          </p:nvSpPr>
          <p:spPr bwMode="auto">
            <a:xfrm flipV="1">
              <a:off x="912" y="2016"/>
              <a:ext cx="192"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45" name="Line 36"/>
            <p:cNvSpPr>
              <a:spLocks noChangeShapeType="1"/>
            </p:cNvSpPr>
            <p:nvPr/>
          </p:nvSpPr>
          <p:spPr bwMode="auto">
            <a:xfrm>
              <a:off x="1104" y="2016"/>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46" name="Line 37"/>
            <p:cNvSpPr>
              <a:spLocks noChangeShapeType="1"/>
            </p:cNvSpPr>
            <p:nvPr/>
          </p:nvSpPr>
          <p:spPr bwMode="auto">
            <a:xfrm>
              <a:off x="1296" y="2112"/>
              <a:ext cx="19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47" name="Line 38"/>
            <p:cNvSpPr>
              <a:spLocks noChangeShapeType="1"/>
            </p:cNvSpPr>
            <p:nvPr/>
          </p:nvSpPr>
          <p:spPr bwMode="auto">
            <a:xfrm>
              <a:off x="1488" y="2160"/>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48" name="Line 39"/>
            <p:cNvSpPr>
              <a:spLocks noChangeShapeType="1"/>
            </p:cNvSpPr>
            <p:nvPr/>
          </p:nvSpPr>
          <p:spPr bwMode="auto">
            <a:xfrm flipV="1">
              <a:off x="1680" y="1536"/>
              <a:ext cx="144"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49" name="Line 40"/>
            <p:cNvSpPr>
              <a:spLocks noChangeShapeType="1"/>
            </p:cNvSpPr>
            <p:nvPr/>
          </p:nvSpPr>
          <p:spPr bwMode="auto">
            <a:xfrm>
              <a:off x="1824" y="1536"/>
              <a:ext cx="192"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0" name="Line 41"/>
            <p:cNvSpPr>
              <a:spLocks noChangeShapeType="1"/>
            </p:cNvSpPr>
            <p:nvPr/>
          </p:nvSpPr>
          <p:spPr bwMode="auto">
            <a:xfrm>
              <a:off x="2016" y="1920"/>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1" name="Line 42"/>
            <p:cNvSpPr>
              <a:spLocks noChangeShapeType="1"/>
            </p:cNvSpPr>
            <p:nvPr/>
          </p:nvSpPr>
          <p:spPr bwMode="auto">
            <a:xfrm>
              <a:off x="2256" y="2112"/>
              <a:ext cx="192"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2" name="Line 43"/>
            <p:cNvSpPr>
              <a:spLocks noChangeShapeType="1"/>
            </p:cNvSpPr>
            <p:nvPr/>
          </p:nvSpPr>
          <p:spPr bwMode="auto">
            <a:xfrm flipV="1">
              <a:off x="2448" y="2112"/>
              <a:ext cx="14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3" name="Line 44"/>
            <p:cNvSpPr>
              <a:spLocks noChangeShapeType="1"/>
            </p:cNvSpPr>
            <p:nvPr/>
          </p:nvSpPr>
          <p:spPr bwMode="auto">
            <a:xfrm>
              <a:off x="2592" y="2112"/>
              <a:ext cx="24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4" name="Line 45"/>
            <p:cNvSpPr>
              <a:spLocks noChangeShapeType="1"/>
            </p:cNvSpPr>
            <p:nvPr/>
          </p:nvSpPr>
          <p:spPr bwMode="auto">
            <a:xfrm flipV="1">
              <a:off x="2832" y="1776"/>
              <a:ext cx="192"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5" name="Line 46"/>
            <p:cNvSpPr>
              <a:spLocks noChangeShapeType="1"/>
            </p:cNvSpPr>
            <p:nvPr/>
          </p:nvSpPr>
          <p:spPr bwMode="auto">
            <a:xfrm>
              <a:off x="3024" y="1776"/>
              <a:ext cx="192"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6" name="Line 47"/>
            <p:cNvSpPr>
              <a:spLocks noChangeShapeType="1"/>
            </p:cNvSpPr>
            <p:nvPr/>
          </p:nvSpPr>
          <p:spPr bwMode="auto">
            <a:xfrm>
              <a:off x="3216" y="2880"/>
              <a:ext cx="192"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7" name="Line 48"/>
            <p:cNvSpPr>
              <a:spLocks noChangeShapeType="1"/>
            </p:cNvSpPr>
            <p:nvPr/>
          </p:nvSpPr>
          <p:spPr bwMode="auto">
            <a:xfrm flipV="1">
              <a:off x="3408" y="2976"/>
              <a:ext cx="192"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8" name="Line 49"/>
            <p:cNvSpPr>
              <a:spLocks noChangeShapeType="1"/>
            </p:cNvSpPr>
            <p:nvPr/>
          </p:nvSpPr>
          <p:spPr bwMode="auto">
            <a:xfrm>
              <a:off x="3600" y="2976"/>
              <a:ext cx="288"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59" name="Line 50"/>
            <p:cNvSpPr>
              <a:spLocks noChangeShapeType="1"/>
            </p:cNvSpPr>
            <p:nvPr/>
          </p:nvSpPr>
          <p:spPr bwMode="auto">
            <a:xfrm flipV="1">
              <a:off x="3888" y="2352"/>
              <a:ext cx="96" cy="7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60" name="Line 51"/>
            <p:cNvSpPr>
              <a:spLocks noChangeShapeType="1"/>
            </p:cNvSpPr>
            <p:nvPr/>
          </p:nvSpPr>
          <p:spPr bwMode="auto">
            <a:xfrm flipV="1">
              <a:off x="3984" y="2160"/>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61" name="Line 52"/>
            <p:cNvSpPr>
              <a:spLocks noChangeShapeType="1"/>
            </p:cNvSpPr>
            <p:nvPr/>
          </p:nvSpPr>
          <p:spPr bwMode="auto">
            <a:xfrm flipV="1">
              <a:off x="4176" y="1920"/>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62" name="Line 53"/>
            <p:cNvSpPr>
              <a:spLocks noChangeShapeType="1"/>
            </p:cNvSpPr>
            <p:nvPr/>
          </p:nvSpPr>
          <p:spPr bwMode="auto">
            <a:xfrm>
              <a:off x="4320" y="1920"/>
              <a:ext cx="240"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63" name="Line 54"/>
            <p:cNvSpPr>
              <a:spLocks noChangeShapeType="1"/>
            </p:cNvSpPr>
            <p:nvPr/>
          </p:nvSpPr>
          <p:spPr bwMode="auto">
            <a:xfrm flipV="1">
              <a:off x="4560" y="2304"/>
              <a:ext cx="144" cy="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64" name="Line 55"/>
            <p:cNvSpPr>
              <a:spLocks noChangeShapeType="1"/>
            </p:cNvSpPr>
            <p:nvPr/>
          </p:nvSpPr>
          <p:spPr bwMode="auto">
            <a:xfrm flipV="1">
              <a:off x="4752" y="2064"/>
              <a:ext cx="144"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65" name="Line 56"/>
            <p:cNvSpPr>
              <a:spLocks noChangeShapeType="1"/>
            </p:cNvSpPr>
            <p:nvPr/>
          </p:nvSpPr>
          <p:spPr bwMode="auto">
            <a:xfrm>
              <a:off x="4896" y="2064"/>
              <a:ext cx="240" cy="5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grpSp>
      <p:pic>
        <p:nvPicPr>
          <p:cNvPr id="72711" name="Picture 58"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Rectangle 60"/>
          <p:cNvSpPr>
            <a:spLocks noChangeArrowheads="1"/>
          </p:cNvSpPr>
          <p:nvPr/>
        </p:nvSpPr>
        <p:spPr bwMode="auto">
          <a:xfrm>
            <a:off x="6978650" y="3886200"/>
            <a:ext cx="142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DD weak</a:t>
            </a:r>
          </a:p>
        </p:txBody>
      </p:sp>
      <p:sp>
        <p:nvSpPr>
          <p:cNvPr id="72713" name="Line 61"/>
          <p:cNvSpPr>
            <a:spLocks noChangeShapeType="1"/>
          </p:cNvSpPr>
          <p:nvPr/>
        </p:nvSpPr>
        <p:spPr bwMode="auto">
          <a:xfrm flipV="1">
            <a:off x="7207250" y="2667000"/>
            <a:ext cx="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14" name="Line 62"/>
          <p:cNvSpPr>
            <a:spLocks noChangeShapeType="1"/>
          </p:cNvSpPr>
          <p:nvPr/>
        </p:nvSpPr>
        <p:spPr bwMode="auto">
          <a:xfrm flipH="1">
            <a:off x="7207250" y="4572000"/>
            <a:ext cx="0" cy="11430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a:cs typeface="Arial"/>
            </a:endParaRPr>
          </a:p>
        </p:txBody>
      </p:sp>
      <p:sp>
        <p:nvSpPr>
          <p:cNvPr id="72715" name="Rectangle 63"/>
          <p:cNvSpPr>
            <a:spLocks noChangeArrowheads="1"/>
          </p:cNvSpPr>
          <p:nvPr/>
        </p:nvSpPr>
        <p:spPr bwMode="auto">
          <a:xfrm>
            <a:off x="6978650" y="5715000"/>
            <a:ext cx="202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DD strong (+)</a:t>
            </a:r>
          </a:p>
        </p:txBody>
      </p:sp>
      <p:sp>
        <p:nvSpPr>
          <p:cNvPr id="72716" name="Rectangle 64"/>
          <p:cNvSpPr>
            <a:spLocks noChangeArrowheads="1"/>
          </p:cNvSpPr>
          <p:nvPr/>
        </p:nvSpPr>
        <p:spPr bwMode="auto">
          <a:xfrm>
            <a:off x="6978650" y="22860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a:cs typeface="Arial"/>
              </a:rPr>
              <a:t>DD strong (-)</a:t>
            </a:r>
          </a:p>
        </p:txBody>
      </p:sp>
    </p:spTree>
    <p:extLst>
      <p:ext uri="{BB962C8B-B14F-4D97-AF65-F5344CB8AC3E}">
        <p14:creationId xmlns:p14="http://schemas.microsoft.com/office/powerpoint/2010/main" val="425738591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4"/>
          <p:cNvSpPr>
            <a:spLocks noChangeArrowheads="1"/>
          </p:cNvSpPr>
          <p:nvPr/>
        </p:nvSpPr>
        <p:spPr bwMode="auto">
          <a:xfrm>
            <a:off x="3048000" y="57912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4514"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7"/>
          <p:cNvSpPr>
            <a:spLocks noChangeArrowheads="1"/>
          </p:cNvSpPr>
          <p:nvPr/>
        </p:nvSpPr>
        <p:spPr bwMode="auto">
          <a:xfrm>
            <a:off x="533400" y="1371600"/>
            <a:ext cx="8077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smtClean="0">
                <a:solidFill>
                  <a:srgbClr val="000000"/>
                </a:solidFill>
                <a:latin typeface="Arial"/>
                <a:cs typeface="Arial"/>
              </a:rPr>
              <a:t>There are lots of studies since Eisenberg testing for density dependence in populations.  Peter </a:t>
            </a:r>
            <a:r>
              <a:rPr lang="en-US" sz="2000" dirty="0" err="1">
                <a:solidFill>
                  <a:srgbClr val="000000"/>
                </a:solidFill>
                <a:latin typeface="Arial"/>
                <a:cs typeface="Arial"/>
              </a:rPr>
              <a:t>Stiling</a:t>
            </a:r>
            <a:r>
              <a:rPr lang="en-US" sz="2000" dirty="0">
                <a:solidFill>
                  <a:srgbClr val="000000"/>
                </a:solidFill>
                <a:latin typeface="Arial"/>
                <a:cs typeface="Arial"/>
              </a:rPr>
              <a:t> reviewed 172 studies of insect-</a:t>
            </a:r>
            <a:r>
              <a:rPr lang="en-US" sz="2000" dirty="0" err="1">
                <a:solidFill>
                  <a:srgbClr val="000000"/>
                </a:solidFill>
                <a:latin typeface="Arial"/>
                <a:cs typeface="Arial"/>
              </a:rPr>
              <a:t>parastiod</a:t>
            </a:r>
            <a:r>
              <a:rPr lang="en-US" sz="2000" dirty="0">
                <a:solidFill>
                  <a:srgbClr val="000000"/>
                </a:solidFill>
                <a:latin typeface="Arial"/>
                <a:cs typeface="Arial"/>
              </a:rPr>
              <a:t> systems (Ecology 68:844-856, 1987) </a:t>
            </a:r>
            <a:r>
              <a:rPr lang="en-US" sz="2000" dirty="0">
                <a:latin typeface="Arial"/>
                <a:cs typeface="Arial"/>
              </a:rPr>
              <a:t>and demonstrated that</a:t>
            </a:r>
            <a:r>
              <a:rPr lang="en-US" sz="2000" dirty="0" smtClean="0">
                <a:latin typeface="Arial"/>
                <a:cs typeface="Arial"/>
              </a:rPr>
              <a:t>:</a:t>
            </a:r>
          </a:p>
          <a:p>
            <a:endParaRPr lang="en-US" sz="2000" dirty="0">
              <a:latin typeface="Arial"/>
              <a:cs typeface="Arial"/>
            </a:endParaRPr>
          </a:p>
          <a:p>
            <a:r>
              <a:rPr lang="en-US" sz="2000" dirty="0">
                <a:latin typeface="Arial"/>
                <a:cs typeface="Arial"/>
              </a:rPr>
              <a:t>--	</a:t>
            </a:r>
            <a:r>
              <a:rPr lang="en-US" sz="2000" dirty="0">
                <a:solidFill>
                  <a:srgbClr val="FF0000"/>
                </a:solidFill>
                <a:latin typeface="Arial"/>
                <a:cs typeface="Arial"/>
              </a:rPr>
              <a:t>25% showed density dependence</a:t>
            </a:r>
          </a:p>
          <a:p>
            <a:r>
              <a:rPr lang="en-US" sz="2000" dirty="0">
                <a:latin typeface="Arial"/>
                <a:cs typeface="Arial"/>
              </a:rPr>
              <a:t>--	23% showed inverse density dependence</a:t>
            </a:r>
          </a:p>
          <a:p>
            <a:r>
              <a:rPr lang="en-US" sz="2000" dirty="0">
                <a:latin typeface="Arial"/>
                <a:cs typeface="Arial"/>
              </a:rPr>
              <a:t>--	52% showed no evidence of density dependence. </a:t>
            </a:r>
          </a:p>
          <a:p>
            <a:endParaRPr lang="en-US" sz="2000" dirty="0">
              <a:latin typeface="Arial"/>
              <a:cs typeface="Arial"/>
            </a:endParaRPr>
          </a:p>
        </p:txBody>
      </p:sp>
      <p:pic>
        <p:nvPicPr>
          <p:cNvPr id="6451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86106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02997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ChangeArrowheads="1"/>
          </p:cNvSpPr>
          <p:nvPr/>
        </p:nvSpPr>
        <p:spPr bwMode="auto">
          <a:xfrm>
            <a:off x="3048000" y="5791200"/>
            <a:ext cx="33528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5538" name="Picture 6"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7"/>
          <p:cNvSpPr>
            <a:spLocks noChangeArrowheads="1"/>
          </p:cNvSpPr>
          <p:nvPr/>
        </p:nvSpPr>
        <p:spPr bwMode="auto">
          <a:xfrm>
            <a:off x="914400" y="838200"/>
            <a:ext cx="7391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Arial"/>
                <a:cs typeface="Arial"/>
              </a:rPr>
              <a:t>Peter Stiling (formerly at FSU, now at USF) reviewed 172 studies of insect-parastiod systems (Ecology 68:844-856, 1987) </a:t>
            </a:r>
            <a:r>
              <a:rPr lang="en-US" sz="2000">
                <a:latin typeface="Arial"/>
                <a:cs typeface="Arial"/>
              </a:rPr>
              <a:t>and demonstrated that:</a:t>
            </a:r>
          </a:p>
          <a:p>
            <a:endParaRPr lang="en-US" sz="2000">
              <a:latin typeface="Arial"/>
              <a:cs typeface="Arial"/>
            </a:endParaRPr>
          </a:p>
          <a:p>
            <a:r>
              <a:rPr lang="en-US" sz="2000">
                <a:latin typeface="Arial"/>
                <a:cs typeface="Arial"/>
              </a:rPr>
              <a:t>--	</a:t>
            </a:r>
            <a:r>
              <a:rPr lang="en-US" sz="2000">
                <a:solidFill>
                  <a:srgbClr val="FF0000"/>
                </a:solidFill>
                <a:latin typeface="Arial"/>
                <a:cs typeface="Arial"/>
              </a:rPr>
              <a:t>25% showed density dependence</a:t>
            </a:r>
          </a:p>
          <a:p>
            <a:r>
              <a:rPr lang="en-US" sz="2000">
                <a:latin typeface="Arial"/>
                <a:cs typeface="Arial"/>
              </a:rPr>
              <a:t>--	23% showed inverse density dependence</a:t>
            </a:r>
          </a:p>
          <a:p>
            <a:r>
              <a:rPr lang="en-US" sz="2000">
                <a:latin typeface="Arial"/>
                <a:cs typeface="Arial"/>
              </a:rPr>
              <a:t>--	52% showed no evidence of density dependence. </a:t>
            </a:r>
          </a:p>
          <a:p>
            <a:endParaRPr lang="en-US" sz="2000">
              <a:latin typeface="Arial"/>
              <a:cs typeface="Arial"/>
            </a:endParaRPr>
          </a:p>
        </p:txBody>
      </p:sp>
      <p:pic>
        <p:nvPicPr>
          <p:cNvPr id="6554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95800"/>
            <a:ext cx="86106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Box 5"/>
          <p:cNvSpPr txBox="1">
            <a:spLocks noChangeArrowheads="1"/>
          </p:cNvSpPr>
          <p:nvPr/>
        </p:nvSpPr>
        <p:spPr bwMode="auto">
          <a:xfrm>
            <a:off x="1752600" y="3219450"/>
            <a:ext cx="5791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0000"/>
                </a:solidFill>
              </a:rPr>
              <a:t>Huh?  Not great support for the density dependence that ecologists think MUST occur?</a:t>
            </a:r>
          </a:p>
        </p:txBody>
      </p:sp>
    </p:spTree>
    <p:extLst>
      <p:ext uri="{BB962C8B-B14F-4D97-AF65-F5344CB8AC3E}">
        <p14:creationId xmlns:p14="http://schemas.microsoft.com/office/powerpoint/2010/main" val="25093300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685800" y="973138"/>
            <a:ext cx="8305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None/>
              <a:tabLst>
                <a:tab pos="454025" algn="l"/>
                <a:tab pos="920750" algn="l"/>
                <a:tab pos="1373188" algn="l"/>
                <a:tab pos="1828800" algn="l"/>
                <a:tab pos="2284413" algn="l"/>
                <a:tab pos="2738438" algn="l"/>
              </a:tabLst>
              <a:defRPr/>
            </a:pPr>
            <a:r>
              <a:rPr lang="en-US" sz="2000" dirty="0" smtClean="0">
                <a:latin typeface="Arial"/>
                <a:cs typeface="Arial"/>
              </a:rPr>
              <a:t>Tests of Density dependence </a:t>
            </a:r>
          </a:p>
          <a:p>
            <a:pPr marL="457200" indent="-457200">
              <a:buFont typeface="Arial" charset="0"/>
              <a:buNone/>
              <a:tabLst>
                <a:tab pos="454025" algn="l"/>
                <a:tab pos="920750" algn="l"/>
                <a:tab pos="1373188" algn="l"/>
                <a:tab pos="1828800" algn="l"/>
                <a:tab pos="2284413" algn="l"/>
                <a:tab pos="2738438" algn="l"/>
              </a:tabLst>
              <a:defRPr/>
            </a:pPr>
            <a:r>
              <a:rPr lang="en-US" sz="2000" dirty="0" smtClean="0">
                <a:latin typeface="Arial"/>
                <a:cs typeface="Arial"/>
              </a:rPr>
              <a:t>in </a:t>
            </a:r>
            <a:r>
              <a:rPr lang="en-US" sz="2000" dirty="0">
                <a:latin typeface="Arial"/>
                <a:cs typeface="Arial"/>
              </a:rPr>
              <a:t>the real world</a:t>
            </a:r>
          </a:p>
          <a:p>
            <a:pPr marL="457200" indent="-457200">
              <a:buFont typeface="Arial" charset="0"/>
              <a:buNone/>
              <a:tabLst>
                <a:tab pos="454025" algn="l"/>
                <a:tab pos="920750" algn="l"/>
                <a:tab pos="1373188" algn="l"/>
                <a:tab pos="1828800" algn="l"/>
                <a:tab pos="2284413" algn="l"/>
                <a:tab pos="2738438" algn="l"/>
              </a:tabLst>
              <a:defRPr/>
            </a:pPr>
            <a:r>
              <a:rPr lang="en-US" sz="2000" dirty="0">
                <a:latin typeface="Arial"/>
                <a:cs typeface="Arial"/>
              </a:rPr>
              <a:t>			</a:t>
            </a:r>
          </a:p>
          <a:p>
            <a:pPr marL="457200" indent="-457200">
              <a:buFont typeface="Arial" charset="0"/>
              <a:buNone/>
              <a:tabLst>
                <a:tab pos="454025" algn="l"/>
                <a:tab pos="920750" algn="l"/>
                <a:tab pos="1373188" algn="l"/>
                <a:tab pos="1828800" algn="l"/>
                <a:tab pos="2284413" algn="l"/>
                <a:tab pos="2738438" algn="l"/>
              </a:tabLst>
              <a:defRPr/>
            </a:pPr>
            <a:r>
              <a:rPr lang="en-US" sz="2000" dirty="0">
                <a:latin typeface="Arial"/>
                <a:cs typeface="Arial"/>
              </a:rPr>
              <a:t>	</a:t>
            </a:r>
          </a:p>
          <a:p>
            <a:pPr marL="457200" indent="-457200">
              <a:buFont typeface="Arial" charset="0"/>
              <a:buNone/>
              <a:tabLst>
                <a:tab pos="454025" algn="l"/>
                <a:tab pos="920750" algn="l"/>
                <a:tab pos="1373188" algn="l"/>
                <a:tab pos="1828800" algn="l"/>
                <a:tab pos="2284413" algn="l"/>
                <a:tab pos="2738438" algn="l"/>
              </a:tabLst>
              <a:defRPr/>
            </a:pPr>
            <a:r>
              <a:rPr lang="en-US" sz="2000" dirty="0">
                <a:latin typeface="Arial"/>
                <a:cs typeface="Arial"/>
              </a:rPr>
              <a:t>		</a:t>
            </a:r>
          </a:p>
          <a:p>
            <a:pPr>
              <a:buFont typeface="Arial" charset="0"/>
              <a:buNone/>
              <a:tabLst>
                <a:tab pos="920750" algn="l"/>
                <a:tab pos="1373188" algn="l"/>
                <a:tab pos="1828800" algn="l"/>
                <a:tab pos="2284413" algn="l"/>
                <a:tab pos="2738438" algn="l"/>
              </a:tabLst>
              <a:defRPr/>
            </a:pPr>
            <a:r>
              <a:rPr lang="en-US" sz="2000" dirty="0">
                <a:latin typeface="Arial"/>
                <a:cs typeface="Arial"/>
              </a:rPr>
              <a:t>Robert Eisenberg</a:t>
            </a:r>
            <a:r>
              <a:rPr lang="ja-JP" altLang="en-US" sz="2000" dirty="0">
                <a:latin typeface="Arial"/>
                <a:cs typeface="Arial"/>
              </a:rPr>
              <a:t>’</a:t>
            </a:r>
            <a:r>
              <a:rPr lang="en-US" altLang="ja-JP" sz="2000" dirty="0">
                <a:latin typeface="Arial"/>
                <a:cs typeface="Arial"/>
              </a:rPr>
              <a:t>s study of snails in Michigan was one of the first experimental tests of DD </a:t>
            </a:r>
            <a:r>
              <a:rPr lang="en-US" altLang="ja-JP" sz="2000" dirty="0" err="1">
                <a:latin typeface="Arial"/>
                <a:cs typeface="Arial"/>
              </a:rPr>
              <a:t>vs</a:t>
            </a:r>
            <a:r>
              <a:rPr lang="en-US" altLang="ja-JP" sz="2000" dirty="0">
                <a:latin typeface="Arial"/>
                <a:cs typeface="Arial"/>
              </a:rPr>
              <a:t> DI in the field.  He conducted a simple experiment in 1966 to see if snails in a pond exhibited density dependent growth and to determine what factors might limit the snail population growth (e.g., competition or predation).</a:t>
            </a:r>
          </a:p>
          <a:p>
            <a:pPr>
              <a:buFont typeface="Arial" charset="0"/>
              <a:buNone/>
              <a:tabLst>
                <a:tab pos="920750" algn="l"/>
                <a:tab pos="1373188" algn="l"/>
                <a:tab pos="1828800" algn="l"/>
                <a:tab pos="2284413" algn="l"/>
                <a:tab pos="2738438" algn="l"/>
              </a:tabLst>
              <a:defRPr/>
            </a:pPr>
            <a:endParaRPr lang="en-US" sz="2000" dirty="0">
              <a:latin typeface="Arial"/>
              <a:cs typeface="Arial"/>
            </a:endParaRPr>
          </a:p>
          <a:p>
            <a:pPr>
              <a:buFont typeface="Arial" charset="0"/>
              <a:buNone/>
              <a:tabLst>
                <a:tab pos="920750" algn="l"/>
                <a:tab pos="1373188" algn="l"/>
                <a:tab pos="1828800" algn="l"/>
                <a:tab pos="2284413" algn="l"/>
                <a:tab pos="2738438" algn="l"/>
              </a:tabLst>
              <a:defRPr/>
            </a:pPr>
            <a:r>
              <a:rPr lang="en-US" sz="2000" dirty="0" smtClean="0">
                <a:latin typeface="Arial"/>
                <a:cs typeface="Arial"/>
              </a:rPr>
              <a:t>(1)  He </a:t>
            </a:r>
            <a:r>
              <a:rPr lang="en-US" sz="2000" dirty="0">
                <a:latin typeface="Arial"/>
                <a:cs typeface="Arial"/>
              </a:rPr>
              <a:t>used cages placed in the shallow water around a pond to study the effects of density.  In 4 cages, he left the normal density (about 1000 snails/cage.  In 4 other cages, he reduced snails to 1/5 normal and in 4 cages he increased snails to 5X normal.  </a:t>
            </a:r>
          </a:p>
        </p:txBody>
      </p:sp>
      <p:pic>
        <p:nvPicPr>
          <p:cNvPr id="22530" name="Picture 5" descr="Ecology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09600"/>
            <a:ext cx="1554163"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72102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355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35814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86200"/>
            <a:ext cx="6892925"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3"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066800"/>
            <a:ext cx="231616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33091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4578" name="Object 2"/>
          <p:cNvGraphicFramePr>
            <a:graphicFrameLocks noChangeAspect="1"/>
          </p:cNvGraphicFramePr>
          <p:nvPr>
            <p:extLst>
              <p:ext uri="{D42A27DB-BD31-4B8C-83A1-F6EECF244321}">
                <p14:modId xmlns:p14="http://schemas.microsoft.com/office/powerpoint/2010/main" val="2633226590"/>
              </p:ext>
            </p:extLst>
          </p:nvPr>
        </p:nvGraphicFramePr>
        <p:xfrm>
          <a:off x="381000" y="1685513"/>
          <a:ext cx="8251886" cy="2657887"/>
        </p:xfrm>
        <a:graphic>
          <a:graphicData uri="http://schemas.openxmlformats.org/presentationml/2006/ole">
            <mc:AlternateContent xmlns:mc="http://schemas.openxmlformats.org/markup-compatibility/2006">
              <mc:Choice xmlns:v="urn:schemas-microsoft-com:vml" Requires="v">
                <p:oleObj spid="_x0000_s69659" name="Document" r:id="rId3" imgW="5626100" imgH="1816100" progId="Word.Document.8">
                  <p:embed/>
                </p:oleObj>
              </mc:Choice>
              <mc:Fallback>
                <p:oleObj name="Document" r:id="rId3" imgW="5626100" imgH="1816100" progId="Word.Document.8">
                  <p:embed/>
                  <p:pic>
                    <p:nvPicPr>
                      <p:cNvPr id="0" name=""/>
                      <p:cNvPicPr>
                        <a:picLocks noChangeAspect="1" noChangeArrowheads="1"/>
                      </p:cNvPicPr>
                      <p:nvPr/>
                    </p:nvPicPr>
                    <p:blipFill>
                      <a:blip r:embed="rId4"/>
                      <a:srcRect/>
                      <a:stretch>
                        <a:fillRect/>
                      </a:stretch>
                    </p:blipFill>
                    <p:spPr bwMode="auto">
                      <a:xfrm>
                        <a:off x="381000" y="1685513"/>
                        <a:ext cx="8251886" cy="2657887"/>
                      </a:xfrm>
                      <a:prstGeom prst="rect">
                        <a:avLst/>
                      </a:prstGeom>
                      <a:noFill/>
                      <a:ln>
                        <a:noFill/>
                      </a:ln>
                      <a:effectLst/>
                      <a:extLst/>
                    </p:spPr>
                  </p:pic>
                </p:oleObj>
              </mc:Fallback>
            </mc:AlternateContent>
          </a:graphicData>
        </a:graphic>
      </p:graphicFrame>
      <p:pic>
        <p:nvPicPr>
          <p:cNvPr id="24579" name="Picture 8"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9799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24578" name="Object 2"/>
          <p:cNvGraphicFramePr>
            <a:graphicFrameLocks noChangeAspect="1"/>
          </p:cNvGraphicFramePr>
          <p:nvPr/>
        </p:nvGraphicFramePr>
        <p:xfrm>
          <a:off x="990600" y="641350"/>
          <a:ext cx="7158038" cy="2241550"/>
        </p:xfrm>
        <a:graphic>
          <a:graphicData uri="http://schemas.openxmlformats.org/presentationml/2006/ole">
            <mc:AlternateContent xmlns:mc="http://schemas.openxmlformats.org/markup-compatibility/2006">
              <mc:Choice xmlns:v="urn:schemas-microsoft-com:vml" Requires="v">
                <p:oleObj spid="_x0000_s70683" name="Document" r:id="rId3" imgW="22501587" imgH="7060317" progId="Word.Document.8">
                  <p:embed/>
                </p:oleObj>
              </mc:Choice>
              <mc:Fallback>
                <p:oleObj name="Document" r:id="rId3" imgW="22501587" imgH="7060317"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41350"/>
                        <a:ext cx="7158038" cy="224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4579" name="Picture 8"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971800"/>
            <a:ext cx="40259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53157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ChangeArrowheads="1"/>
          </p:cNvSpPr>
          <p:nvPr/>
        </p:nvSpPr>
        <p:spPr bwMode="auto">
          <a:xfrm>
            <a:off x="6276975" y="5780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5602" name="Rectangle 5"/>
          <p:cNvSpPr>
            <a:spLocks noChangeArrowheads="1"/>
          </p:cNvSpPr>
          <p:nvPr/>
        </p:nvSpPr>
        <p:spPr bwMode="auto">
          <a:xfrm>
            <a:off x="152400" y="1371600"/>
            <a:ext cx="5867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71500" lvl="1" indent="-457200">
              <a:buFont typeface="Times" charset="0"/>
              <a:buAutoNum type="arabicParenBoth" startAt="2"/>
            </a:pPr>
            <a:r>
              <a:rPr lang="en-US" sz="1800" dirty="0">
                <a:latin typeface="Arial" charset="0"/>
                <a:cs typeface="Arial" charset="0"/>
              </a:rPr>
              <a:t>Eisenberg conducted a second experiment by throwing frozen spinach into some 2 cages.  Added food did not affect the number of adults/cage (no effect on lx) but did produce a 25X increase in fecundity and a subsequent 4x-9x increase in numbers of young (effect on </a:t>
            </a:r>
            <a:r>
              <a:rPr lang="en-US" sz="1800" dirty="0" err="1">
                <a:latin typeface="Arial" charset="0"/>
                <a:cs typeface="Arial" charset="0"/>
              </a:rPr>
              <a:t>bx</a:t>
            </a:r>
            <a:r>
              <a:rPr lang="en-US" sz="1800" dirty="0">
                <a:latin typeface="Arial" charset="0"/>
                <a:cs typeface="Arial" charset="0"/>
              </a:rPr>
              <a:t>).  This suggests that food is a major limiting factor behind the DD</a:t>
            </a:r>
          </a:p>
          <a:p>
            <a:pPr marL="571500" lvl="1" indent="-457200"/>
            <a:endParaRPr lang="en-US" sz="1800" dirty="0">
              <a:latin typeface="Arial" charset="0"/>
              <a:cs typeface="Arial" charset="0"/>
            </a:endParaRPr>
          </a:p>
          <a:p>
            <a:pPr marL="571500" lvl="1" indent="-457200"/>
            <a:r>
              <a:rPr lang="en-US" sz="1800" dirty="0">
                <a:latin typeface="Arial" charset="0"/>
                <a:cs typeface="Arial" charset="0"/>
              </a:rPr>
              <a:t>(3)	The third experiment was to throw a predator into </a:t>
            </a:r>
          </a:p>
          <a:p>
            <a:pPr marL="571500" lvl="1" indent="-457200"/>
            <a:r>
              <a:rPr lang="en-US" sz="1800" dirty="0">
                <a:latin typeface="Arial" charset="0"/>
                <a:cs typeface="Arial" charset="0"/>
              </a:rPr>
              <a:t>	some cages.  He tossed in about 100 </a:t>
            </a:r>
            <a:r>
              <a:rPr lang="en-US" sz="1800" dirty="0" err="1">
                <a:latin typeface="Arial" charset="0"/>
                <a:cs typeface="Arial" charset="0"/>
              </a:rPr>
              <a:t>Belostoma</a:t>
            </a:r>
            <a:endParaRPr lang="en-US" sz="1800" dirty="0">
              <a:latin typeface="Arial" charset="0"/>
              <a:cs typeface="Arial" charset="0"/>
            </a:endParaRPr>
          </a:p>
          <a:p>
            <a:pPr marL="571500" lvl="1" indent="-457200"/>
            <a:r>
              <a:rPr lang="en-US" sz="1800" dirty="0">
                <a:latin typeface="Arial" charset="0"/>
                <a:cs typeface="Arial" charset="0"/>
              </a:rPr>
              <a:t> 	that had no effect</a:t>
            </a:r>
            <a:r>
              <a:rPr lang="en-US" sz="1800" dirty="0" smtClean="0">
                <a:latin typeface="Arial" charset="0"/>
                <a:cs typeface="Arial" charset="0"/>
              </a:rPr>
              <a:t>.</a:t>
            </a:r>
          </a:p>
          <a:p>
            <a:pPr marL="571500" lvl="1" indent="-457200"/>
            <a:endParaRPr lang="en-US" sz="1800" dirty="0">
              <a:latin typeface="Arial" charset="0"/>
              <a:cs typeface="Arial" charset="0"/>
            </a:endParaRPr>
          </a:p>
          <a:p>
            <a:pPr marL="571500" lvl="1" indent="-457200"/>
            <a:r>
              <a:rPr lang="en-US" sz="1800" dirty="0" smtClean="0">
                <a:latin typeface="Arial" charset="0"/>
                <a:cs typeface="Arial" charset="0"/>
              </a:rPr>
              <a:t>Is this DD?  </a:t>
            </a:r>
            <a:r>
              <a:rPr lang="en-US" sz="1800" smtClean="0">
                <a:latin typeface="Arial" charset="0"/>
                <a:cs typeface="Arial" charset="0"/>
              </a:rPr>
              <a:t>Is this DI?</a:t>
            </a:r>
            <a:endParaRPr lang="en-US" sz="1800">
              <a:latin typeface="Arial" charset="0"/>
              <a:cs typeface="Arial" charset="0"/>
            </a:endParaRPr>
          </a:p>
          <a:p>
            <a:pPr marL="457200" indent="-457200"/>
            <a:endParaRPr lang="en-US" sz="1800" dirty="0">
              <a:latin typeface="Arial" charset="0"/>
              <a:cs typeface="Arial" charset="0"/>
            </a:endParaRPr>
          </a:p>
        </p:txBody>
      </p:sp>
      <p:pic>
        <p:nvPicPr>
          <p:cNvPr id="256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962400"/>
            <a:ext cx="23574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76400"/>
            <a:ext cx="19050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46633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ChangeArrowheads="1"/>
          </p:cNvSpPr>
          <p:nvPr/>
        </p:nvSpPr>
        <p:spPr bwMode="auto">
          <a:xfrm>
            <a:off x="9169400" y="5724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96258"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Box 6"/>
          <p:cNvSpPr txBox="1">
            <a:spLocks noChangeArrowheads="1"/>
          </p:cNvSpPr>
          <p:nvPr/>
        </p:nvSpPr>
        <p:spPr bwMode="auto">
          <a:xfrm>
            <a:off x="457200" y="533400"/>
            <a:ext cx="8229600" cy="541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863600" indent="-40640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u="sng" dirty="0">
                <a:latin typeface="Arial" charset="0"/>
                <a:cs typeface="Arial" charset="0"/>
              </a:rPr>
              <a:t>Study Guide Items from Lecture 4</a:t>
            </a:r>
          </a:p>
          <a:p>
            <a:endParaRPr lang="en-US" sz="1800" dirty="0">
              <a:latin typeface="Arial" charset="0"/>
              <a:cs typeface="Arial" charset="0"/>
            </a:endParaRPr>
          </a:p>
          <a:p>
            <a:r>
              <a:rPr lang="en-US" sz="1800" u="sng" dirty="0">
                <a:latin typeface="Arial" charset="0"/>
                <a:cs typeface="Arial" charset="0"/>
              </a:rPr>
              <a:t>Terms:</a:t>
            </a:r>
          </a:p>
          <a:p>
            <a:endParaRPr lang="en-US" sz="1800" u="sng" dirty="0">
              <a:latin typeface="Arial" charset="0"/>
              <a:cs typeface="Arial" charset="0"/>
            </a:endParaRPr>
          </a:p>
          <a:p>
            <a:pPr>
              <a:buFont typeface="Arial" charset="0"/>
              <a:buChar char="•"/>
            </a:pPr>
            <a:endParaRPr lang="en-US" sz="1800" dirty="0">
              <a:latin typeface="Arial" charset="0"/>
              <a:cs typeface="Arial" charset="0"/>
            </a:endParaRPr>
          </a:p>
          <a:p>
            <a:pPr>
              <a:buFont typeface="Arial" charset="0"/>
              <a:buChar char="•"/>
            </a:pPr>
            <a:endParaRPr lang="en-US" sz="1800" dirty="0">
              <a:latin typeface="Arial" charset="0"/>
              <a:cs typeface="Arial" charset="0"/>
            </a:endParaRPr>
          </a:p>
          <a:p>
            <a:endParaRPr lang="en-US" sz="1800" dirty="0">
              <a:latin typeface="Arial" charset="0"/>
              <a:cs typeface="Arial" charset="0"/>
            </a:endParaRPr>
          </a:p>
          <a:p>
            <a:endParaRPr lang="en-US" sz="1800" u="sng" dirty="0">
              <a:latin typeface="Arial" charset="0"/>
              <a:cs typeface="Arial" charset="0"/>
            </a:endParaRPr>
          </a:p>
          <a:p>
            <a:endParaRPr lang="en-US" sz="1800" u="sng" dirty="0" smtClean="0">
              <a:latin typeface="Arial" charset="0"/>
              <a:cs typeface="Arial" charset="0"/>
            </a:endParaRPr>
          </a:p>
          <a:p>
            <a:r>
              <a:rPr lang="en-US" sz="1800" u="sng" dirty="0" smtClean="0">
                <a:latin typeface="Arial" charset="0"/>
                <a:cs typeface="Arial" charset="0"/>
              </a:rPr>
              <a:t>Concepts</a:t>
            </a:r>
            <a:r>
              <a:rPr lang="en-US" sz="1800" u="sng" dirty="0">
                <a:latin typeface="Arial" charset="0"/>
                <a:cs typeface="Arial" charset="0"/>
              </a:rPr>
              <a:t>:</a:t>
            </a:r>
          </a:p>
          <a:p>
            <a:pPr marL="739775" lvl="1" indent="-282575">
              <a:buFontTx/>
              <a:buChar char="•"/>
            </a:pPr>
            <a:r>
              <a:rPr lang="en-US" sz="1600" dirty="0">
                <a:latin typeface="Arial" charset="0"/>
                <a:cs typeface="Arial" charset="0"/>
              </a:rPr>
              <a:t>Discrete logistic growth (</a:t>
            </a:r>
            <a:r>
              <a:rPr lang="en-US" sz="1600" dirty="0" err="1">
                <a:latin typeface="Arial" charset="0"/>
                <a:cs typeface="Arial" charset="0"/>
              </a:rPr>
              <a:t>Beverton</a:t>
            </a:r>
            <a:r>
              <a:rPr lang="en-US" sz="1600" dirty="0">
                <a:latin typeface="Arial" charset="0"/>
                <a:cs typeface="Arial" charset="0"/>
              </a:rPr>
              <a:t>-Holt equation used in fisheries)</a:t>
            </a:r>
          </a:p>
          <a:p>
            <a:pPr marL="739775" lvl="1" indent="-282575">
              <a:buFontTx/>
              <a:buChar char="•"/>
            </a:pPr>
            <a:r>
              <a:rPr lang="en-US" sz="1600" dirty="0">
                <a:latin typeface="Arial" charset="0"/>
                <a:cs typeface="Arial" charset="0"/>
              </a:rPr>
              <a:t>Logistic growth does occur in nature, examples of barnacles and sheep</a:t>
            </a:r>
          </a:p>
          <a:p>
            <a:pPr marL="739775" lvl="1" indent="-282575">
              <a:buFontTx/>
              <a:buChar char="•"/>
            </a:pPr>
            <a:r>
              <a:rPr lang="en-US" sz="1600" dirty="0">
                <a:latin typeface="Arial" charset="0"/>
                <a:cs typeface="Arial" charset="0"/>
              </a:rPr>
              <a:t>Assumptions of logistic growth</a:t>
            </a:r>
          </a:p>
          <a:p>
            <a:pPr marL="739775" lvl="1" indent="-282575">
              <a:buFontTx/>
              <a:buChar char="•"/>
            </a:pPr>
            <a:r>
              <a:rPr lang="en-US" sz="1600" dirty="0" smtClean="0">
                <a:latin typeface="Arial" charset="0"/>
                <a:cs typeface="Arial" charset="0"/>
              </a:rPr>
              <a:t>Per</a:t>
            </a:r>
            <a:r>
              <a:rPr lang="en-US" sz="1600" dirty="0">
                <a:latin typeface="Arial" charset="0"/>
                <a:cs typeface="Arial" charset="0"/>
              </a:rPr>
              <a:t>-capita growth rates are a linear function of population size (N)</a:t>
            </a:r>
          </a:p>
          <a:p>
            <a:pPr marL="739775" lvl="1" indent="-282575">
              <a:buFontTx/>
              <a:buChar char="•"/>
            </a:pPr>
            <a:r>
              <a:rPr lang="en-US" sz="1600" dirty="0" err="1">
                <a:latin typeface="Arial" charset="0"/>
                <a:cs typeface="Arial" charset="0"/>
              </a:rPr>
              <a:t>Allee</a:t>
            </a:r>
            <a:r>
              <a:rPr lang="en-US" sz="1600" dirty="0">
                <a:latin typeface="Arial" charset="0"/>
                <a:cs typeface="Arial" charset="0"/>
              </a:rPr>
              <a:t> effects (especially the graph!</a:t>
            </a:r>
            <a:r>
              <a:rPr lang="en-US" sz="1600" dirty="0" smtClean="0">
                <a:latin typeface="Arial" charset="0"/>
                <a:cs typeface="Arial" charset="0"/>
              </a:rPr>
              <a:t>) and minimum viable population size</a:t>
            </a:r>
            <a:endParaRPr lang="en-US" sz="1600" dirty="0">
              <a:latin typeface="Arial" charset="0"/>
              <a:cs typeface="Arial" charset="0"/>
            </a:endParaRPr>
          </a:p>
          <a:p>
            <a:pPr marL="739775" lvl="1" indent="-282575">
              <a:buFontTx/>
              <a:buChar char="•"/>
            </a:pPr>
            <a:r>
              <a:rPr lang="en-US" sz="1600" dirty="0">
                <a:latin typeface="Arial" charset="0"/>
                <a:cs typeface="Arial" charset="0"/>
              </a:rPr>
              <a:t>Effects of time lags on population growth, especially oscillations</a:t>
            </a:r>
          </a:p>
          <a:p>
            <a:endParaRPr lang="en-US" sz="1800" u="sng" dirty="0">
              <a:latin typeface="Arial" charset="0"/>
              <a:cs typeface="Arial" charset="0"/>
            </a:endParaRPr>
          </a:p>
          <a:p>
            <a:r>
              <a:rPr lang="en-US" sz="1800" u="sng" dirty="0">
                <a:latin typeface="Arial" charset="0"/>
                <a:cs typeface="Arial" charset="0"/>
              </a:rPr>
              <a:t>Case Studies:</a:t>
            </a:r>
          </a:p>
          <a:p>
            <a:pPr marL="739775" lvl="1" indent="-282575">
              <a:buFont typeface="Arial" charset="0"/>
              <a:buChar char="•"/>
            </a:pPr>
            <a:r>
              <a:rPr lang="en-US" sz="1600" dirty="0" smtClean="0">
                <a:latin typeface="Arial" charset="0"/>
                <a:cs typeface="Arial" charset="0"/>
              </a:rPr>
              <a:t>Bighorn sheep and MVP</a:t>
            </a:r>
          </a:p>
          <a:p>
            <a:pPr marL="739775" lvl="1" indent="-282575">
              <a:buFont typeface="Arial" charset="0"/>
              <a:buChar char="•"/>
            </a:pPr>
            <a:r>
              <a:rPr lang="en-US" sz="1600" dirty="0" smtClean="0">
                <a:latin typeface="Arial" charset="0"/>
                <a:cs typeface="Arial" charset="0"/>
              </a:rPr>
              <a:t>Eisenberg’s snails</a:t>
            </a:r>
            <a:endParaRPr lang="en-US" sz="1600" dirty="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9631557"/>
              </p:ext>
            </p:extLst>
          </p:nvPr>
        </p:nvGraphicFramePr>
        <p:xfrm>
          <a:off x="914400" y="1447800"/>
          <a:ext cx="7772400" cy="1554622"/>
        </p:xfrm>
        <a:graphic>
          <a:graphicData uri="http://schemas.openxmlformats.org/drawingml/2006/table">
            <a:tbl>
              <a:tblPr firstRow="1" bandRow="1">
                <a:tableStyleId>{5C22544A-7EE6-4342-B048-85BDC9FD1C3A}</a:tableStyleId>
              </a:tblPr>
              <a:tblGrid>
                <a:gridCol w="3886200"/>
                <a:gridCol w="3886200"/>
              </a:tblGrid>
              <a:tr h="1311275">
                <a:tc>
                  <a:txBody>
                    <a:bodyPr/>
                    <a:lstStyle/>
                    <a:p>
                      <a:pPr marL="230188" indent="-230188">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environmental </a:t>
                      </a:r>
                      <a:r>
                        <a:rPr lang="en-US" sz="1600" b="0" baseline="0" dirty="0" err="1" smtClean="0">
                          <a:solidFill>
                            <a:schemeClr val="tx1"/>
                          </a:solidFill>
                          <a:latin typeface="Arial" pitchFamily="-108" charset="0"/>
                          <a:ea typeface="Arial" pitchFamily="-108" charset="0"/>
                          <a:cs typeface="Arial" pitchFamily="-108" charset="0"/>
                        </a:rPr>
                        <a:t>stochasticity</a:t>
                      </a:r>
                      <a:endParaRPr lang="en-US" sz="1600" b="0" baseline="0" dirty="0" smtClean="0">
                        <a:solidFill>
                          <a:schemeClr val="tx1"/>
                        </a:solidFill>
                        <a:latin typeface="Arial" pitchFamily="-108" charset="0"/>
                        <a:ea typeface="Arial" pitchFamily="-108" charset="0"/>
                        <a:cs typeface="Arial" pitchFamily="-108" charset="0"/>
                      </a:endParaRPr>
                    </a:p>
                    <a:p>
                      <a:pPr marL="230188" indent="-230188">
                        <a:buFont typeface="Arial" pitchFamily="-108" charset="0"/>
                        <a:buChar char="•"/>
                      </a:pPr>
                      <a:r>
                        <a:rPr lang="en-US" sz="1600" b="0" baseline="0" dirty="0" err="1" smtClean="0">
                          <a:solidFill>
                            <a:schemeClr val="tx1"/>
                          </a:solidFill>
                          <a:latin typeface="Arial" pitchFamily="-108" charset="0"/>
                          <a:ea typeface="Arial" pitchFamily="-108" charset="0"/>
                          <a:cs typeface="Arial" pitchFamily="-108" charset="0"/>
                        </a:rPr>
                        <a:t>Allee</a:t>
                      </a:r>
                      <a:r>
                        <a:rPr lang="en-US" sz="1600" b="0" baseline="0" dirty="0" smtClean="0">
                          <a:solidFill>
                            <a:schemeClr val="tx1"/>
                          </a:solidFill>
                          <a:latin typeface="Arial" pitchFamily="-108" charset="0"/>
                          <a:ea typeface="Arial" pitchFamily="-108" charset="0"/>
                          <a:cs typeface="Arial" pitchFamily="-108" charset="0"/>
                        </a:rPr>
                        <a:t> effects</a:t>
                      </a:r>
                    </a:p>
                    <a:p>
                      <a:pPr marL="230188" indent="-230188">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survivorship</a:t>
                      </a:r>
                    </a:p>
                    <a:p>
                      <a:pPr marL="230188" indent="-230188">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intraspecific competition</a:t>
                      </a:r>
                    </a:p>
                    <a:p>
                      <a:pPr marL="230188" indent="-230188">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resource competition</a:t>
                      </a:r>
                    </a:p>
                    <a:p>
                      <a:pPr marL="230188" indent="-230188">
                        <a:buFont typeface="Arial" pitchFamily="-108" charset="0"/>
                        <a:buChar char="•"/>
                      </a:pPr>
                      <a:r>
                        <a:rPr lang="en-US" sz="1600" b="0" baseline="0" dirty="0" smtClean="0">
                          <a:solidFill>
                            <a:schemeClr val="tx1"/>
                          </a:solidFill>
                          <a:latin typeface="Arial" pitchFamily="-108" charset="0"/>
                          <a:ea typeface="Arial" pitchFamily="-108" charset="0"/>
                          <a:cs typeface="Arial" pitchFamily="-108" charset="0"/>
                        </a:rPr>
                        <a:t>minimum viable population size</a:t>
                      </a:r>
                    </a:p>
                  </a:txBody>
                  <a:tcPr marT="45791" marB="45791">
                    <a:noFill/>
                  </a:tcPr>
                </a:tc>
                <a:tc>
                  <a:txBody>
                    <a:bodyPr/>
                    <a:lstStyle/>
                    <a:p>
                      <a:pPr marL="284163" indent="-284163" defTabSz="284163">
                        <a:buFont typeface="Arial"/>
                        <a:buChar char="•"/>
                        <a:tabLst/>
                      </a:pPr>
                      <a:r>
                        <a:rPr lang="en-US" sz="1600" b="0" baseline="0" dirty="0" smtClean="0">
                          <a:solidFill>
                            <a:schemeClr val="tx1"/>
                          </a:solidFill>
                          <a:latin typeface="Arial"/>
                          <a:ea typeface="Arial" pitchFamily="-108" charset="0"/>
                          <a:cs typeface="Arial"/>
                        </a:rPr>
                        <a:t>demographic </a:t>
                      </a:r>
                      <a:r>
                        <a:rPr lang="en-US" sz="1600" b="0" baseline="0" dirty="0" err="1" smtClean="0">
                          <a:solidFill>
                            <a:schemeClr val="tx1"/>
                          </a:solidFill>
                          <a:latin typeface="Arial"/>
                          <a:ea typeface="Arial" pitchFamily="-108" charset="0"/>
                          <a:cs typeface="Arial"/>
                        </a:rPr>
                        <a:t>stochasticity</a:t>
                      </a:r>
                      <a:endParaRPr lang="en-US" sz="1600" b="0" baseline="0" dirty="0" smtClean="0">
                        <a:solidFill>
                          <a:schemeClr val="tx1"/>
                        </a:solidFill>
                        <a:latin typeface="Arial"/>
                        <a:ea typeface="Arial" pitchFamily="-108" charset="0"/>
                        <a:cs typeface="Arial"/>
                      </a:endParaRPr>
                    </a:p>
                    <a:p>
                      <a:pPr marL="284163" indent="-284163" defTabSz="284163">
                        <a:buFont typeface="Arial"/>
                        <a:buChar char="•"/>
                        <a:tabLst/>
                      </a:pPr>
                      <a:r>
                        <a:rPr lang="en-US" sz="1600" b="0" baseline="0" dirty="0" smtClean="0">
                          <a:solidFill>
                            <a:schemeClr val="tx1"/>
                          </a:solidFill>
                          <a:latin typeface="Arial"/>
                          <a:ea typeface="Arial" pitchFamily="-108" charset="0"/>
                          <a:cs typeface="Arial"/>
                        </a:rPr>
                        <a:t>time lag</a:t>
                      </a:r>
                    </a:p>
                    <a:p>
                      <a:pPr marL="284163" indent="-284163" defTabSz="284163">
                        <a:buFont typeface="Arial"/>
                        <a:buChar char="•"/>
                        <a:tabLst/>
                      </a:pPr>
                      <a:r>
                        <a:rPr lang="en-US" sz="1600" b="0" baseline="0" dirty="0" smtClean="0">
                          <a:solidFill>
                            <a:schemeClr val="tx1"/>
                          </a:solidFill>
                          <a:latin typeface="Arial"/>
                          <a:ea typeface="Arial" pitchFamily="-108" charset="0"/>
                          <a:cs typeface="Arial"/>
                        </a:rPr>
                        <a:t>chaos</a:t>
                      </a:r>
                    </a:p>
                    <a:p>
                      <a:pPr marL="284163" indent="-284163" defTabSz="284163">
                        <a:buFont typeface="Arial"/>
                        <a:buChar char="•"/>
                        <a:tabLst/>
                      </a:pPr>
                      <a:r>
                        <a:rPr lang="en-US" sz="1600" b="0" baseline="0" dirty="0" smtClean="0">
                          <a:solidFill>
                            <a:schemeClr val="tx1"/>
                          </a:solidFill>
                          <a:latin typeface="Arial"/>
                          <a:ea typeface="Arial" pitchFamily="-108" charset="0"/>
                          <a:cs typeface="Arial"/>
                        </a:rPr>
                        <a:t>interspecific competition</a:t>
                      </a:r>
                    </a:p>
                    <a:p>
                      <a:pPr marL="284163" indent="-284163" defTabSz="284163">
                        <a:buFont typeface="Arial"/>
                        <a:buChar char="•"/>
                        <a:tabLst/>
                      </a:pPr>
                      <a:r>
                        <a:rPr lang="en-US" sz="1600" b="0" baseline="0" dirty="0" smtClean="0">
                          <a:solidFill>
                            <a:schemeClr val="tx1"/>
                          </a:solidFill>
                          <a:latin typeface="Arial"/>
                          <a:ea typeface="Arial" pitchFamily="-108" charset="0"/>
                          <a:cs typeface="Arial"/>
                        </a:rPr>
                        <a:t>interference competition</a:t>
                      </a:r>
                    </a:p>
                  </a:txBody>
                  <a:tcPr marT="45791" marB="45791">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831850"/>
            <a:ext cx="7696200" cy="602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 name="Picture 3" descr="EcologyT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Box 4"/>
          <p:cNvSpPr txBox="1">
            <a:spLocks noChangeArrowheads="1"/>
          </p:cNvSpPr>
          <p:nvPr/>
        </p:nvSpPr>
        <p:spPr bwMode="auto">
          <a:xfrm>
            <a:off x="2765425" y="590550"/>
            <a:ext cx="1497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exponential</a:t>
            </a:r>
          </a:p>
        </p:txBody>
      </p:sp>
      <p:sp>
        <p:nvSpPr>
          <p:cNvPr id="16387" name="TextBox 5"/>
          <p:cNvSpPr txBox="1">
            <a:spLocks noChangeArrowheads="1"/>
          </p:cNvSpPr>
          <p:nvPr/>
        </p:nvSpPr>
        <p:spPr bwMode="auto">
          <a:xfrm>
            <a:off x="7185025" y="585788"/>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logistic</a:t>
            </a:r>
          </a:p>
        </p:txBody>
      </p:sp>
      <p:sp>
        <p:nvSpPr>
          <p:cNvPr id="16388" name="TextBox 8"/>
          <p:cNvSpPr txBox="1">
            <a:spLocks noChangeArrowheads="1"/>
          </p:cNvSpPr>
          <p:nvPr/>
        </p:nvSpPr>
        <p:spPr bwMode="auto">
          <a:xfrm>
            <a:off x="-152400" y="3200400"/>
            <a:ext cx="153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solidFill>
                  <a:srgbClr val="FF0000"/>
                </a:solidFill>
                <a:latin typeface="Arial" charset="0"/>
                <a:cs typeface="Arial" charset="0"/>
              </a:rPr>
              <a:t>Population growth rate</a:t>
            </a:r>
          </a:p>
          <a:p>
            <a:pPr algn="ctr"/>
            <a:r>
              <a:rPr lang="en-US" sz="1600">
                <a:solidFill>
                  <a:srgbClr val="FF0000"/>
                </a:solidFill>
                <a:latin typeface="Arial" charset="0"/>
                <a:cs typeface="Arial" charset="0"/>
              </a:rPr>
              <a:t>(slope)</a:t>
            </a:r>
          </a:p>
        </p:txBody>
      </p:sp>
      <p:sp>
        <p:nvSpPr>
          <p:cNvPr id="16389" name="TextBox 9"/>
          <p:cNvSpPr txBox="1">
            <a:spLocks noChangeArrowheads="1"/>
          </p:cNvSpPr>
          <p:nvPr/>
        </p:nvSpPr>
        <p:spPr bwMode="auto">
          <a:xfrm>
            <a:off x="-152400" y="5359400"/>
            <a:ext cx="153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solidFill>
                  <a:srgbClr val="FF0000"/>
                </a:solidFill>
                <a:latin typeface="Arial" charset="0"/>
                <a:cs typeface="Arial" charset="0"/>
              </a:rPr>
              <a:t>Per-capita growth rate</a:t>
            </a:r>
          </a:p>
        </p:txBody>
      </p:sp>
      <p:sp>
        <p:nvSpPr>
          <p:cNvPr id="16390" name="TextBox 11"/>
          <p:cNvSpPr txBox="1">
            <a:spLocks noChangeArrowheads="1"/>
          </p:cNvSpPr>
          <p:nvPr/>
        </p:nvSpPr>
        <p:spPr bwMode="auto">
          <a:xfrm>
            <a:off x="-152400" y="1371600"/>
            <a:ext cx="1536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solidFill>
                  <a:srgbClr val="FF0000"/>
                </a:solidFill>
                <a:latin typeface="Arial" charset="0"/>
                <a:cs typeface="Arial" charset="0"/>
              </a:rPr>
              <a:t>Population size</a:t>
            </a:r>
          </a:p>
        </p:txBody>
      </p:sp>
      <p:graphicFrame>
        <p:nvGraphicFramePr>
          <p:cNvPr id="9" name="Object 8"/>
          <p:cNvGraphicFramePr>
            <a:graphicFrameLocks noChangeAspect="1"/>
          </p:cNvGraphicFramePr>
          <p:nvPr>
            <p:extLst>
              <p:ext uri="{D42A27DB-BD31-4B8C-83A1-F6EECF244321}">
                <p14:modId xmlns:p14="http://schemas.microsoft.com/office/powerpoint/2010/main" val="610027942"/>
              </p:ext>
            </p:extLst>
          </p:nvPr>
        </p:nvGraphicFramePr>
        <p:xfrm>
          <a:off x="2133600" y="5029200"/>
          <a:ext cx="813223" cy="504198"/>
        </p:xfrm>
        <a:graphic>
          <a:graphicData uri="http://schemas.openxmlformats.org/presentationml/2006/ole">
            <mc:AlternateContent xmlns:mc="http://schemas.openxmlformats.org/markup-compatibility/2006">
              <mc:Choice xmlns:v="urn:schemas-microsoft-com:vml" Requires="v">
                <p:oleObj spid="_x0000_s72726" name="Equation" r:id="rId6" imgW="635000" imgH="393700" progId="Equation.3">
                  <p:embed/>
                </p:oleObj>
              </mc:Choice>
              <mc:Fallback>
                <p:oleObj name="Equation" r:id="rId6" imgW="635000" imgH="393700" progId="Equation.3">
                  <p:embed/>
                  <p:pic>
                    <p:nvPicPr>
                      <p:cNvPr id="0" name=""/>
                      <p:cNvPicPr/>
                      <p:nvPr/>
                    </p:nvPicPr>
                    <p:blipFill>
                      <a:blip r:embed="rId7"/>
                      <a:stretch>
                        <a:fillRect/>
                      </a:stretch>
                    </p:blipFill>
                    <p:spPr>
                      <a:xfrm>
                        <a:off x="2133600" y="5029200"/>
                        <a:ext cx="813223" cy="50419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163439232"/>
              </p:ext>
            </p:extLst>
          </p:nvPr>
        </p:nvGraphicFramePr>
        <p:xfrm>
          <a:off x="7086210" y="1447800"/>
          <a:ext cx="1600590" cy="635958"/>
        </p:xfrm>
        <a:graphic>
          <a:graphicData uri="http://schemas.openxmlformats.org/presentationml/2006/ole">
            <mc:AlternateContent xmlns:mc="http://schemas.openxmlformats.org/markup-compatibility/2006">
              <mc:Choice xmlns:v="urn:schemas-microsoft-com:vml" Requires="v">
                <p:oleObj spid="_x0000_s72727" name="Equation" r:id="rId8" imgW="1054100" imgH="419100" progId="Equation.3">
                  <p:embed/>
                </p:oleObj>
              </mc:Choice>
              <mc:Fallback>
                <p:oleObj name="Equation" r:id="rId8" imgW="1054100" imgH="419100" progId="Equation.3">
                  <p:embed/>
                  <p:pic>
                    <p:nvPicPr>
                      <p:cNvPr id="0" name=""/>
                      <p:cNvPicPr/>
                      <p:nvPr/>
                    </p:nvPicPr>
                    <p:blipFill>
                      <a:blip r:embed="rId9"/>
                      <a:stretch>
                        <a:fillRect/>
                      </a:stretch>
                    </p:blipFill>
                    <p:spPr>
                      <a:xfrm>
                        <a:off x="7086210" y="1447800"/>
                        <a:ext cx="1600590" cy="63595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6512084"/>
              </p:ext>
            </p:extLst>
          </p:nvPr>
        </p:nvGraphicFramePr>
        <p:xfrm>
          <a:off x="6248400" y="3581400"/>
          <a:ext cx="1885974" cy="562558"/>
        </p:xfrm>
        <a:graphic>
          <a:graphicData uri="http://schemas.openxmlformats.org/presentationml/2006/ole">
            <mc:AlternateContent xmlns:mc="http://schemas.openxmlformats.org/markup-compatibility/2006">
              <mc:Choice xmlns:v="urn:schemas-microsoft-com:vml" Requires="v">
                <p:oleObj spid="_x0000_s72728" name="Equation" r:id="rId10" imgW="1092200" imgH="393700" progId="Equation.3">
                  <p:embed/>
                </p:oleObj>
              </mc:Choice>
              <mc:Fallback>
                <p:oleObj name="Equation" r:id="rId10" imgW="1092200" imgH="393700" progId="Equation.3">
                  <p:embed/>
                  <p:pic>
                    <p:nvPicPr>
                      <p:cNvPr id="0" name=""/>
                      <p:cNvPicPr/>
                      <p:nvPr/>
                    </p:nvPicPr>
                    <p:blipFill>
                      <a:blip r:embed="rId11"/>
                      <a:stretch>
                        <a:fillRect/>
                      </a:stretch>
                    </p:blipFill>
                    <p:spPr>
                      <a:xfrm>
                        <a:off x="6248400" y="3581400"/>
                        <a:ext cx="1885974" cy="562558"/>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62193481"/>
              </p:ext>
            </p:extLst>
          </p:nvPr>
        </p:nvGraphicFramePr>
        <p:xfrm>
          <a:off x="7010400" y="5029200"/>
          <a:ext cx="1650594" cy="476800"/>
        </p:xfrm>
        <a:graphic>
          <a:graphicData uri="http://schemas.openxmlformats.org/presentationml/2006/ole">
            <mc:AlternateContent xmlns:mc="http://schemas.openxmlformats.org/markup-compatibility/2006">
              <mc:Choice xmlns:v="urn:schemas-microsoft-com:vml" Requires="v">
                <p:oleObj spid="_x0000_s72729" name="Equation" r:id="rId12" imgW="1130300" imgH="393700" progId="Equation.3">
                  <p:embed/>
                </p:oleObj>
              </mc:Choice>
              <mc:Fallback>
                <p:oleObj name="Equation" r:id="rId12" imgW="1130300" imgH="393700" progId="Equation.3">
                  <p:embed/>
                  <p:pic>
                    <p:nvPicPr>
                      <p:cNvPr id="0" name=""/>
                      <p:cNvPicPr/>
                      <p:nvPr/>
                    </p:nvPicPr>
                    <p:blipFill>
                      <a:blip r:embed="rId13"/>
                      <a:stretch>
                        <a:fillRect/>
                      </a:stretch>
                    </p:blipFill>
                    <p:spPr>
                      <a:xfrm>
                        <a:off x="7010400" y="5029200"/>
                        <a:ext cx="1650594" cy="476800"/>
                      </a:xfrm>
                      <a:prstGeom prst="rect">
                        <a:avLst/>
                      </a:prstGeom>
                    </p:spPr>
                  </p:pic>
                </p:oleObj>
              </mc:Fallback>
            </mc:AlternateContent>
          </a:graphicData>
        </a:graphic>
      </p:graphicFrame>
    </p:spTree>
    <p:extLst>
      <p:ext uri="{BB962C8B-B14F-4D97-AF65-F5344CB8AC3E}">
        <p14:creationId xmlns:p14="http://schemas.microsoft.com/office/powerpoint/2010/main" val="35732610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914400" y="914400"/>
            <a:ext cx="73914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920750" algn="l"/>
                <a:tab pos="1373188" algn="l"/>
                <a:tab pos="1828800" algn="l"/>
                <a:tab pos="2284413" algn="l"/>
                <a:tab pos="2738438" algn="l"/>
              </a:tabLst>
            </a:pPr>
            <a:r>
              <a:rPr lang="en-US" dirty="0">
                <a:solidFill>
                  <a:srgbClr val="000000"/>
                </a:solidFill>
                <a:latin typeface="Arial" charset="0"/>
                <a:cs typeface="Arial" charset="0"/>
              </a:rPr>
              <a:t>Logistic growth equation is very useful because it describes density dependent growth in a very simple way.  </a:t>
            </a:r>
          </a:p>
          <a:p>
            <a:pPr>
              <a:tabLst>
                <a:tab pos="920750" algn="l"/>
                <a:tab pos="1373188" algn="l"/>
                <a:tab pos="1828800" algn="l"/>
                <a:tab pos="2284413" algn="l"/>
                <a:tab pos="2738438" algn="l"/>
              </a:tabLst>
            </a:pPr>
            <a:endParaRPr lang="en-US" dirty="0">
              <a:solidFill>
                <a:srgbClr val="000000"/>
              </a:solidFill>
              <a:latin typeface="Arial" charset="0"/>
              <a:cs typeface="Arial" charset="0"/>
            </a:endParaRPr>
          </a:p>
          <a:p>
            <a:pPr>
              <a:tabLst>
                <a:tab pos="920750" algn="l"/>
                <a:tab pos="1373188" algn="l"/>
                <a:tab pos="1828800" algn="l"/>
                <a:tab pos="2284413" algn="l"/>
                <a:tab pos="2738438" algn="l"/>
              </a:tabLst>
            </a:pPr>
            <a:r>
              <a:rPr lang="en-US" dirty="0">
                <a:solidFill>
                  <a:srgbClr val="000000"/>
                </a:solidFill>
                <a:latin typeface="Arial" charset="0"/>
                <a:cs typeface="Arial" charset="0"/>
              </a:rPr>
              <a:t>Forget the math, for a moment.  Biologically</a:t>
            </a:r>
            <a:r>
              <a:rPr lang="en-US" dirty="0" smtClean="0">
                <a:solidFill>
                  <a:srgbClr val="000000"/>
                </a:solidFill>
                <a:latin typeface="Arial" charset="0"/>
                <a:cs typeface="Arial" charset="0"/>
              </a:rPr>
              <a:t>, what </a:t>
            </a:r>
            <a:r>
              <a:rPr lang="en-US" dirty="0">
                <a:solidFill>
                  <a:srgbClr val="000000"/>
                </a:solidFill>
                <a:latin typeface="Arial" charset="0"/>
                <a:cs typeface="Arial" charset="0"/>
              </a:rPr>
              <a:t>is going on?</a:t>
            </a:r>
          </a:p>
          <a:p>
            <a:pPr>
              <a:tabLst>
                <a:tab pos="920750" algn="l"/>
                <a:tab pos="1373188" algn="l"/>
                <a:tab pos="1828800" algn="l"/>
                <a:tab pos="2284413" algn="l"/>
                <a:tab pos="2738438" algn="l"/>
              </a:tabLst>
            </a:pPr>
            <a:r>
              <a:rPr lang="en-US" sz="2000" dirty="0">
                <a:solidFill>
                  <a:srgbClr val="000000"/>
                </a:solidFill>
                <a:latin typeface="Arial" charset="0"/>
                <a:cs typeface="Arial" charset="0"/>
              </a:rPr>
              <a:t>	</a:t>
            </a:r>
          </a:p>
        </p:txBody>
      </p:sp>
      <p:pic>
        <p:nvPicPr>
          <p:cNvPr id="2048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914400" y="914400"/>
            <a:ext cx="7848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tabLst>
                <a:tab pos="920750" algn="l"/>
                <a:tab pos="1373188" algn="l"/>
                <a:tab pos="1828800" algn="l"/>
                <a:tab pos="2284413" algn="l"/>
                <a:tab pos="2738438" algn="l"/>
              </a:tabLst>
            </a:pPr>
            <a:r>
              <a:rPr lang="en-US" dirty="0">
                <a:solidFill>
                  <a:srgbClr val="000000"/>
                </a:solidFill>
                <a:latin typeface="Arial" charset="0"/>
                <a:cs typeface="Arial" charset="0"/>
              </a:rPr>
              <a:t>Logistic growth equation is very useful because it describes density dependent growth in a very simple way.  </a:t>
            </a:r>
          </a:p>
          <a:p>
            <a:pPr>
              <a:tabLst>
                <a:tab pos="920750" algn="l"/>
                <a:tab pos="1373188" algn="l"/>
                <a:tab pos="1828800" algn="l"/>
                <a:tab pos="2284413" algn="l"/>
                <a:tab pos="2738438" algn="l"/>
              </a:tabLst>
            </a:pPr>
            <a:endParaRPr lang="en-US" dirty="0">
              <a:solidFill>
                <a:srgbClr val="000000"/>
              </a:solidFill>
              <a:latin typeface="Arial" charset="0"/>
              <a:cs typeface="Arial" charset="0"/>
            </a:endParaRPr>
          </a:p>
          <a:p>
            <a:pPr>
              <a:tabLst>
                <a:tab pos="920750" algn="l"/>
                <a:tab pos="1373188" algn="l"/>
                <a:tab pos="1828800" algn="l"/>
                <a:tab pos="2284413" algn="l"/>
                <a:tab pos="2738438" algn="l"/>
              </a:tabLst>
            </a:pPr>
            <a:r>
              <a:rPr lang="en-US" dirty="0">
                <a:solidFill>
                  <a:srgbClr val="000000"/>
                </a:solidFill>
                <a:latin typeface="Arial" charset="0"/>
                <a:cs typeface="Arial" charset="0"/>
              </a:rPr>
              <a:t>Forget the math, for a moment.  Biologically, what is going on?</a:t>
            </a:r>
          </a:p>
          <a:p>
            <a:pPr>
              <a:tabLst>
                <a:tab pos="920750" algn="l"/>
                <a:tab pos="1373188" algn="l"/>
                <a:tab pos="1828800" algn="l"/>
                <a:tab pos="2284413" algn="l"/>
                <a:tab pos="2738438" algn="l"/>
              </a:tabLst>
            </a:pPr>
            <a:endParaRPr lang="en-US" dirty="0">
              <a:solidFill>
                <a:srgbClr val="000000"/>
              </a:solidFill>
              <a:latin typeface="Arial" charset="0"/>
              <a:cs typeface="Arial" charset="0"/>
            </a:endParaRPr>
          </a:p>
          <a:p>
            <a:pPr>
              <a:tabLst>
                <a:tab pos="920750" algn="l"/>
                <a:tab pos="1373188" algn="l"/>
                <a:tab pos="1828800" algn="l"/>
                <a:tab pos="2284413" algn="l"/>
                <a:tab pos="2738438" algn="l"/>
              </a:tabLst>
            </a:pPr>
            <a:r>
              <a:rPr lang="en-US" dirty="0">
                <a:solidFill>
                  <a:srgbClr val="FF0000"/>
                </a:solidFill>
                <a:latin typeface="Arial" charset="0"/>
                <a:cs typeface="Arial" charset="0"/>
              </a:rPr>
              <a:t>Competition</a:t>
            </a:r>
            <a:r>
              <a:rPr lang="en-US" dirty="0">
                <a:solidFill>
                  <a:srgbClr val="000000"/>
                </a:solidFill>
                <a:latin typeface="Arial" charset="0"/>
                <a:cs typeface="Arial" charset="0"/>
              </a:rPr>
              <a:t> – a biological interaction between two or more individuals for a resource in short supply.</a:t>
            </a:r>
          </a:p>
          <a:p>
            <a:pPr>
              <a:tabLst>
                <a:tab pos="920750" algn="l"/>
                <a:tab pos="1373188" algn="l"/>
                <a:tab pos="1828800" algn="l"/>
                <a:tab pos="2284413" algn="l"/>
                <a:tab pos="2738438" algn="l"/>
              </a:tabLst>
            </a:pPr>
            <a:endParaRPr lang="en-US" dirty="0">
              <a:solidFill>
                <a:srgbClr val="000000"/>
              </a:solidFill>
              <a:latin typeface="Arial" charset="0"/>
              <a:cs typeface="Arial" charset="0"/>
            </a:endParaRPr>
          </a:p>
          <a:p>
            <a:pPr>
              <a:tabLst>
                <a:tab pos="920750" algn="l"/>
                <a:tab pos="1373188" algn="l"/>
                <a:tab pos="1828800" algn="l"/>
                <a:tab pos="2284413" algn="l"/>
                <a:tab pos="2738438" algn="l"/>
              </a:tabLst>
            </a:pPr>
            <a:r>
              <a:rPr lang="en-US" sz="2000" dirty="0">
                <a:solidFill>
                  <a:srgbClr val="0000FF"/>
                </a:solidFill>
                <a:latin typeface="Arial" charset="0"/>
                <a:cs typeface="Arial" charset="0"/>
              </a:rPr>
              <a:t>Competition can be </a:t>
            </a:r>
            <a:r>
              <a:rPr lang="en-US" sz="2000" u="sng" dirty="0">
                <a:solidFill>
                  <a:srgbClr val="FF0000"/>
                </a:solidFill>
                <a:latin typeface="Arial" charset="0"/>
                <a:cs typeface="Arial" charset="0"/>
              </a:rPr>
              <a:t>intraspecific</a:t>
            </a:r>
            <a:r>
              <a:rPr lang="en-US" sz="2000" u="sng" dirty="0">
                <a:solidFill>
                  <a:srgbClr val="0000FF"/>
                </a:solidFill>
                <a:latin typeface="Arial" charset="0"/>
                <a:cs typeface="Arial" charset="0"/>
              </a:rPr>
              <a:t> </a:t>
            </a:r>
            <a:r>
              <a:rPr lang="en-US" sz="2000" dirty="0">
                <a:solidFill>
                  <a:srgbClr val="0000FF"/>
                </a:solidFill>
                <a:latin typeface="Arial" charset="0"/>
                <a:cs typeface="Arial" charset="0"/>
              </a:rPr>
              <a:t>(within species) </a:t>
            </a:r>
            <a:r>
              <a:rPr lang="en-US" sz="2000" dirty="0" smtClean="0">
                <a:solidFill>
                  <a:srgbClr val="0000FF"/>
                </a:solidFill>
                <a:latin typeface="Arial" charset="0"/>
                <a:cs typeface="Arial" charset="0"/>
              </a:rPr>
              <a:t>OR </a:t>
            </a:r>
            <a:r>
              <a:rPr lang="en-US" sz="2000" u="sng" dirty="0" smtClean="0">
                <a:solidFill>
                  <a:srgbClr val="FF0000"/>
                </a:solidFill>
                <a:latin typeface="Arial" charset="0"/>
                <a:cs typeface="Arial" charset="0"/>
              </a:rPr>
              <a:t>interspecific</a:t>
            </a:r>
            <a:r>
              <a:rPr lang="en-US" sz="2000" u="sng" dirty="0" smtClean="0">
                <a:solidFill>
                  <a:srgbClr val="0000FF"/>
                </a:solidFill>
                <a:latin typeface="Arial" charset="0"/>
                <a:cs typeface="Arial" charset="0"/>
              </a:rPr>
              <a:t> </a:t>
            </a:r>
            <a:r>
              <a:rPr lang="en-US" sz="2000" dirty="0">
                <a:solidFill>
                  <a:srgbClr val="0000FF"/>
                </a:solidFill>
                <a:latin typeface="Arial" charset="0"/>
                <a:cs typeface="Arial" charset="0"/>
              </a:rPr>
              <a:t>(between different species)</a:t>
            </a:r>
            <a:r>
              <a:rPr lang="en-US" sz="2000" dirty="0" smtClean="0">
                <a:solidFill>
                  <a:srgbClr val="0000FF"/>
                </a:solidFill>
                <a:latin typeface="Arial" charset="0"/>
                <a:cs typeface="Arial" charset="0"/>
              </a:rPr>
              <a:t>.  Density dependent growth generally involves intraspecific competition.</a:t>
            </a:r>
            <a:endParaRPr lang="en-US" sz="2000" dirty="0">
              <a:solidFill>
                <a:srgbClr val="0000FF"/>
              </a:solidFill>
              <a:latin typeface="Arial" charset="0"/>
              <a:cs typeface="Arial" charset="0"/>
            </a:endParaRPr>
          </a:p>
          <a:p>
            <a:pPr>
              <a:tabLst>
                <a:tab pos="920750" algn="l"/>
                <a:tab pos="1373188" algn="l"/>
                <a:tab pos="1828800" algn="l"/>
                <a:tab pos="2284413" algn="l"/>
                <a:tab pos="2738438" algn="l"/>
              </a:tabLst>
            </a:pPr>
            <a:r>
              <a:rPr lang="en-US" sz="2000" dirty="0">
                <a:solidFill>
                  <a:srgbClr val="0000FF"/>
                </a:solidFill>
                <a:latin typeface="Arial" charset="0"/>
                <a:cs typeface="Arial" charset="0"/>
              </a:rPr>
              <a:t>	</a:t>
            </a:r>
            <a:r>
              <a:rPr lang="en-US" sz="2000" dirty="0">
                <a:solidFill>
                  <a:srgbClr val="000000"/>
                </a:solidFill>
                <a:latin typeface="Arial" charset="0"/>
                <a:cs typeface="Arial" charset="0"/>
              </a:rPr>
              <a:t>	</a:t>
            </a:r>
          </a:p>
        </p:txBody>
      </p:sp>
      <p:pic>
        <p:nvPicPr>
          <p:cNvPr id="20482" name="Picture 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9625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02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1100" y="561975"/>
            <a:ext cx="6781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715963" y="5429250"/>
            <a:ext cx="8047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Growth of populations of </a:t>
            </a:r>
            <a:r>
              <a:rPr lang="en-US" sz="1800" i="1">
                <a:latin typeface="Arial" charset="0"/>
                <a:cs typeface="Arial" charset="0"/>
              </a:rPr>
              <a:t>Drosophila melanogaster </a:t>
            </a:r>
            <a:r>
              <a:rPr lang="en-US" sz="1800">
                <a:latin typeface="Arial" charset="0"/>
                <a:cs typeface="Arial" charset="0"/>
              </a:rPr>
              <a:t>with (a) wild type in a pint bottle, (b) vestigial wings in pint bottle, or (c) wild type in a half-pint bottle (from Pearl via Hutchinson).  Example of how genetics or environment can affect the carrying capacity (K).</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027"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1"/>
          <p:cNvSpPr txBox="1">
            <a:spLocks noChangeArrowheads="1"/>
          </p:cNvSpPr>
          <p:nvPr/>
        </p:nvSpPr>
        <p:spPr bwMode="auto">
          <a:xfrm>
            <a:off x="1066800" y="57912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Growth of populations of </a:t>
            </a:r>
            <a:r>
              <a:rPr lang="en-US" sz="1800" i="1">
                <a:latin typeface="Arial" charset="0"/>
                <a:cs typeface="Arial" charset="0"/>
              </a:rPr>
              <a:t>Moina macrocopa </a:t>
            </a:r>
            <a:r>
              <a:rPr lang="en-US" sz="1800">
                <a:latin typeface="Arial" charset="0"/>
                <a:cs typeface="Arial" charset="0"/>
              </a:rPr>
              <a:t>at three temperatures (from Hutchinson).  Does temperature affect r or K?</a:t>
            </a:r>
          </a:p>
        </p:txBody>
      </p:sp>
      <p:pic>
        <p:nvPicPr>
          <p:cNvPr id="245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17600"/>
            <a:ext cx="71628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609600"/>
            <a:ext cx="16383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7938</TotalTime>
  <Words>2585</Words>
  <Application>Microsoft Macintosh PowerPoint</Application>
  <PresentationFormat>On-screen Show (4:3)</PresentationFormat>
  <Paragraphs>332</Paragraphs>
  <Slides>48</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Blank Presentation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167</cp:revision>
  <dcterms:created xsi:type="dcterms:W3CDTF">2010-09-08T11:54:35Z</dcterms:created>
  <dcterms:modified xsi:type="dcterms:W3CDTF">2016-09-15T16:27:11Z</dcterms:modified>
</cp:coreProperties>
</file>