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3.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38.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39.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Microsoft_Equation2.bin" ContentType="application/vnd.openxmlformats-officedocument.oleObject"/>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handoutMasterIdLst>
    <p:handoutMasterId r:id="rId46"/>
  </p:handoutMasterIdLst>
  <p:sldIdLst>
    <p:sldId id="337" r:id="rId2"/>
    <p:sldId id="300" r:id="rId3"/>
    <p:sldId id="363" r:id="rId4"/>
    <p:sldId id="364" r:id="rId5"/>
    <p:sldId id="365" r:id="rId6"/>
    <p:sldId id="366" r:id="rId7"/>
    <p:sldId id="367" r:id="rId8"/>
    <p:sldId id="368" r:id="rId9"/>
    <p:sldId id="369" r:id="rId10"/>
    <p:sldId id="370" r:id="rId11"/>
    <p:sldId id="371" r:id="rId12"/>
    <p:sldId id="348" r:id="rId13"/>
    <p:sldId id="303" r:id="rId14"/>
    <p:sldId id="340" r:id="rId15"/>
    <p:sldId id="318" r:id="rId16"/>
    <p:sldId id="330" r:id="rId17"/>
    <p:sldId id="331" r:id="rId18"/>
    <p:sldId id="305" r:id="rId19"/>
    <p:sldId id="306" r:id="rId20"/>
    <p:sldId id="345" r:id="rId21"/>
    <p:sldId id="346" r:id="rId22"/>
    <p:sldId id="308" r:id="rId23"/>
    <p:sldId id="372" r:id="rId24"/>
    <p:sldId id="344" r:id="rId25"/>
    <p:sldId id="309" r:id="rId26"/>
    <p:sldId id="341" r:id="rId27"/>
    <p:sldId id="314" r:id="rId28"/>
    <p:sldId id="315" r:id="rId29"/>
    <p:sldId id="311" r:id="rId30"/>
    <p:sldId id="312" r:id="rId31"/>
    <p:sldId id="313" r:id="rId32"/>
    <p:sldId id="319" r:id="rId33"/>
    <p:sldId id="335" r:id="rId34"/>
    <p:sldId id="336" r:id="rId35"/>
    <p:sldId id="361" r:id="rId36"/>
    <p:sldId id="320" r:id="rId37"/>
    <p:sldId id="316" r:id="rId38"/>
    <p:sldId id="317" r:id="rId39"/>
    <p:sldId id="321" r:id="rId40"/>
    <p:sldId id="322" r:id="rId41"/>
    <p:sldId id="342" r:id="rId42"/>
    <p:sldId id="373" r:id="rId43"/>
    <p:sldId id="333"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47" autoAdjust="0"/>
    <p:restoredTop sz="94660"/>
  </p:normalViewPr>
  <p:slideViewPr>
    <p:cSldViewPr>
      <p:cViewPr varScale="1">
        <p:scale>
          <a:sx n="88" d="100"/>
          <a:sy n="88" d="100"/>
        </p:scale>
        <p:origin x="-120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2" d="100"/>
        <a:sy n="102" d="100"/>
      </p:scale>
      <p:origin x="0" y="531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Sheet1!$B$1</c:f>
              <c:strCache>
                <c:ptCount val="1"/>
                <c:pt idx="0">
                  <c:v>Nt</c:v>
                </c:pt>
              </c:strCache>
            </c:strRef>
          </c:tx>
          <c:spPr>
            <a:ln>
              <a:solidFill>
                <a:srgbClr val="FF0000"/>
              </a:solidFill>
            </a:ln>
          </c:spPr>
          <c:xVal>
            <c:numRef>
              <c:f>Sheet1!$A$2:$A$12</c:f>
              <c:numCache>
                <c:formatCode>General</c:formatCode>
                <c:ptCount val="11"/>
                <c:pt idx="0">
                  <c:v>0.0</c:v>
                </c:pt>
                <c:pt idx="1">
                  <c:v>1.0</c:v>
                </c:pt>
                <c:pt idx="2">
                  <c:v>2.0</c:v>
                </c:pt>
                <c:pt idx="3">
                  <c:v>3.0</c:v>
                </c:pt>
                <c:pt idx="4">
                  <c:v>4.0</c:v>
                </c:pt>
                <c:pt idx="5">
                  <c:v>5.0</c:v>
                </c:pt>
                <c:pt idx="6">
                  <c:v>6.0</c:v>
                </c:pt>
                <c:pt idx="7">
                  <c:v>7.0</c:v>
                </c:pt>
                <c:pt idx="8">
                  <c:v>8.0</c:v>
                </c:pt>
                <c:pt idx="9">
                  <c:v>9.0</c:v>
                </c:pt>
                <c:pt idx="10">
                  <c:v>10.0</c:v>
                </c:pt>
              </c:numCache>
            </c:numRef>
          </c:xVal>
          <c:yVal>
            <c:numRef>
              <c:f>Sheet1!$B$2:$B$12</c:f>
              <c:numCache>
                <c:formatCode>General</c:formatCode>
                <c:ptCount val="11"/>
                <c:pt idx="0">
                  <c:v>1.0</c:v>
                </c:pt>
                <c:pt idx="1">
                  <c:v>2.0</c:v>
                </c:pt>
                <c:pt idx="2">
                  <c:v>4.0</c:v>
                </c:pt>
                <c:pt idx="3">
                  <c:v>8.0</c:v>
                </c:pt>
                <c:pt idx="4">
                  <c:v>16.0</c:v>
                </c:pt>
                <c:pt idx="5">
                  <c:v>32.0</c:v>
                </c:pt>
                <c:pt idx="6">
                  <c:v>64.0</c:v>
                </c:pt>
                <c:pt idx="7">
                  <c:v>128.0</c:v>
                </c:pt>
                <c:pt idx="8">
                  <c:v>256.0</c:v>
                </c:pt>
                <c:pt idx="9">
                  <c:v>512.0</c:v>
                </c:pt>
                <c:pt idx="10">
                  <c:v>1024.0</c:v>
                </c:pt>
              </c:numCache>
            </c:numRef>
          </c:yVal>
          <c:smooth val="1"/>
        </c:ser>
        <c:dLbls>
          <c:showLegendKey val="0"/>
          <c:showVal val="0"/>
          <c:showCatName val="0"/>
          <c:showSerName val="0"/>
          <c:showPercent val="0"/>
          <c:showBubbleSize val="0"/>
        </c:dLbls>
        <c:axId val="-2144634376"/>
        <c:axId val="-2144631288"/>
      </c:scatterChart>
      <c:valAx>
        <c:axId val="-2144634376"/>
        <c:scaling>
          <c:orientation val="minMax"/>
          <c:max val="10.0"/>
        </c:scaling>
        <c:delete val="0"/>
        <c:axPos val="b"/>
        <c:numFmt formatCode="General" sourceLinked="1"/>
        <c:majorTickMark val="out"/>
        <c:minorTickMark val="none"/>
        <c:tickLblPos val="nextTo"/>
        <c:txPr>
          <a:bodyPr/>
          <a:lstStyle/>
          <a:p>
            <a:pPr>
              <a:defRPr sz="2000">
                <a:latin typeface="Arial"/>
              </a:defRPr>
            </a:pPr>
            <a:endParaRPr lang="en-US"/>
          </a:p>
        </c:txPr>
        <c:crossAx val="-2144631288"/>
        <c:crosses val="autoZero"/>
        <c:crossBetween val="midCat"/>
      </c:valAx>
      <c:valAx>
        <c:axId val="-2144631288"/>
        <c:scaling>
          <c:orientation val="minMax"/>
        </c:scaling>
        <c:delete val="0"/>
        <c:axPos val="l"/>
        <c:majorGridlines/>
        <c:numFmt formatCode="General" sourceLinked="1"/>
        <c:majorTickMark val="out"/>
        <c:minorTickMark val="none"/>
        <c:tickLblPos val="nextTo"/>
        <c:txPr>
          <a:bodyPr/>
          <a:lstStyle/>
          <a:p>
            <a:pPr>
              <a:defRPr sz="2000">
                <a:latin typeface="Arial"/>
              </a:defRPr>
            </a:pPr>
            <a:endParaRPr lang="en-US"/>
          </a:p>
        </c:txPr>
        <c:crossAx val="-2144634376"/>
        <c:crosses val="autoZero"/>
        <c:crossBetween val="midCat"/>
      </c:valAx>
      <c:spPr>
        <a:solidFill>
          <a:schemeClr val="bg1"/>
        </a:solidFill>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1" Type="http://schemas.openxmlformats.org/officeDocument/2006/relationships/image" Target="../media/image34.emf"/><Relationship Id="rId2"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07" charset="0"/>
                <a:ea typeface="ＭＳ Ｐゴシック" pitchFamily="-107" charset="-128"/>
                <a:cs typeface="ＭＳ Ｐゴシック" pitchFamily="-107" charset="-128"/>
              </a:defRPr>
            </a:lvl1pPr>
          </a:lstStyle>
          <a:p>
            <a:pPr>
              <a:defRPr/>
            </a:pPr>
            <a:endParaRPr lang="en-US"/>
          </a:p>
        </p:txBody>
      </p:sp>
      <p:sp>
        <p:nvSpPr>
          <p:cNvPr id="532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07" charset="0"/>
                <a:ea typeface="ＭＳ Ｐゴシック" pitchFamily="-107" charset="-128"/>
                <a:cs typeface="ＭＳ Ｐゴシック" pitchFamily="-107" charset="-128"/>
              </a:defRPr>
            </a:lvl1pPr>
          </a:lstStyle>
          <a:p>
            <a:pPr>
              <a:defRPr/>
            </a:pPr>
            <a:endParaRPr lang="en-US"/>
          </a:p>
        </p:txBody>
      </p:sp>
      <p:sp>
        <p:nvSpPr>
          <p:cNvPr id="532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07" charset="0"/>
                <a:ea typeface="ＭＳ Ｐゴシック" pitchFamily="-107" charset="-128"/>
                <a:cs typeface="ＭＳ Ｐゴシック" pitchFamily="-107" charset="-128"/>
              </a:defRPr>
            </a:lvl1pPr>
          </a:lstStyle>
          <a:p>
            <a:pPr>
              <a:defRPr/>
            </a:pPr>
            <a:endParaRPr lang="en-US"/>
          </a:p>
        </p:txBody>
      </p:sp>
      <p:sp>
        <p:nvSpPr>
          <p:cNvPr id="532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875CE24-AC47-204C-8182-ACE1C861BDFE}" type="slidenum">
              <a:rPr lang="en-US"/>
              <a:pPr>
                <a:defRPr/>
              </a:pPr>
              <a:t>‹#›</a:t>
            </a:fld>
            <a:endParaRPr lang="en-US"/>
          </a:p>
        </p:txBody>
      </p:sp>
    </p:spTree>
    <p:extLst>
      <p:ext uri="{BB962C8B-B14F-4D97-AF65-F5344CB8AC3E}">
        <p14:creationId xmlns:p14="http://schemas.microsoft.com/office/powerpoint/2010/main" val="1693044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07" charset="0"/>
                <a:ea typeface="ＭＳ Ｐゴシック" pitchFamily="-107" charset="-128"/>
                <a:cs typeface="ＭＳ Ｐゴシック" pitchFamily="-107" charset="-128"/>
              </a:defRPr>
            </a:lvl1pPr>
          </a:lstStyle>
          <a:p>
            <a:pPr>
              <a:defRPr/>
            </a:pPr>
            <a:endParaRPr lang="en-US"/>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07" charset="0"/>
                <a:ea typeface="ＭＳ Ｐゴシック" pitchFamily="-107" charset="-128"/>
                <a:cs typeface="ＭＳ Ｐゴシック" pitchFamily="-107"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07" charset="0"/>
                <a:ea typeface="ＭＳ Ｐゴシック" pitchFamily="-107" charset="-128"/>
                <a:cs typeface="ＭＳ Ｐゴシック" pitchFamily="-107" charset="-128"/>
              </a:defRPr>
            </a:lvl1pPr>
          </a:lstStyle>
          <a:p>
            <a:pPr>
              <a:defRPr/>
            </a:pPr>
            <a:endParaRPr lang="en-US"/>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B6DB89B-2EF9-7342-BF54-89B2C781E940}" type="slidenum">
              <a:rPr lang="en-US"/>
              <a:pPr>
                <a:defRPr/>
              </a:pPr>
              <a:t>‹#›</a:t>
            </a:fld>
            <a:endParaRPr lang="en-US"/>
          </a:p>
        </p:txBody>
      </p:sp>
    </p:spTree>
    <p:extLst>
      <p:ext uri="{BB962C8B-B14F-4D97-AF65-F5344CB8AC3E}">
        <p14:creationId xmlns:p14="http://schemas.microsoft.com/office/powerpoint/2010/main" val="130764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6" charset="0"/>
        <a:ea typeface="ＭＳ Ｐゴシック" pitchFamily="92" charset="-128"/>
        <a:cs typeface="ＭＳ Ｐゴシック" pitchFamily="92" charset="-128"/>
      </a:defRPr>
    </a:lvl1pPr>
    <a:lvl2pPr marL="4572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8E811A3-E50B-214D-A22F-32EFC2EF224B}" type="slidenum">
              <a:rPr lang="en-US" sz="1200"/>
              <a:pPr/>
              <a:t>1</a:t>
            </a:fld>
            <a:endParaRPr lang="en-US" sz="1200"/>
          </a:p>
        </p:txBody>
      </p:sp>
      <p:sp>
        <p:nvSpPr>
          <p:cNvPr id="16386" name="Rectangle 1026"/>
          <p:cNvSpPr>
            <a:spLocks noGrp="1" noRot="1" noChangeAspect="1" noChangeArrowheads="1" noTextEdit="1"/>
          </p:cNvSpPr>
          <p:nvPr>
            <p:ph type="sldImg"/>
          </p:nvPr>
        </p:nvSpPr>
        <p:spPr>
          <a:ln/>
        </p:spPr>
      </p:sp>
      <p:sp>
        <p:nvSpPr>
          <p:cNvPr id="163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282D6BE-823B-5545-96DD-08DFDF76D36A}" type="slidenum">
              <a:rPr lang="en-US" sz="1200"/>
              <a:pPr/>
              <a:t>10</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282D6BE-823B-5545-96DD-08DFDF76D36A}" type="slidenum">
              <a:rPr lang="en-US" sz="1200"/>
              <a:pPr/>
              <a:t>11</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A8C035B-AD1B-484B-A77D-D0EC58A73DBB}" type="slidenum">
              <a:rPr lang="en-US" sz="1200"/>
              <a:pPr/>
              <a:t>12</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Recognize that these patterns are caused by differential mortality of different age groups.  Each age group can have a different rate of death and that this can be important in creating difference among populations US vs. Afghanistan).  So, lets consider B-D not for entire populations, but for each age group within a population.</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365BD7A-6848-004D-9C97-68933A4D89C9}" type="slidenum">
              <a:rPr lang="en-US" sz="1200"/>
              <a:pPr/>
              <a:t>13</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5A85C92-3714-0448-89FF-3E7A3165401E}" type="slidenum">
              <a:rPr lang="en-US" sz="1200"/>
              <a:pPr/>
              <a:t>14</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2A11FB1-6136-AA4F-A849-5AAF01452004}" type="slidenum">
              <a:rPr lang="en-US" sz="1200"/>
              <a:pPr/>
              <a:t>15</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D143AC7-1AB5-8545-871A-D03AD3AA1199}" type="slidenum">
              <a:rPr lang="en-US" sz="1200"/>
              <a:pPr/>
              <a:t>16</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0C97D23-465D-9F41-A0BF-B8F535E3932B}" type="slidenum">
              <a:rPr lang="en-US" sz="1200"/>
              <a:pPr/>
              <a:t>17</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This is a great place to comment on math phobia.  To some of you, this just seems like a bunch of confusing letters with an equal sign. Stop.  You can conquer this.  Always think about equations in two ways – make sure the math makes sense.  But also step aside and just think about the biology.  What is the biological meaning of dN/dt?  1/N dN/dt?  The whole equation?  Now answer that last sentence.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E13E267-9B87-5741-8FEB-3A3FB56AD126}" type="slidenum">
              <a:rPr lang="en-US" sz="1200"/>
              <a:pPr/>
              <a:t>18</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CBFD405-F22A-B243-A539-B61D88F212B8}" type="slidenum">
              <a:rPr lang="en-US" sz="1200"/>
              <a:pPr/>
              <a:t>19</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Exponential growth seems a little crazy, if you think about it.  Population ultimately grow at absurdly high rates, apparently without limit.  So, do real populations every grow exponentially?  Sure, there are lots of examples of populations growing exponentially, at least for some period of time. Here is an example of an European swan species that has invaded Chesapeake Bay.  Ultimately, these swans started chasing native species off nesting areas.  Note the initial apparently slow growth (actually little r was probably constant).  Also note that the population sizes to level off at some point, when apparently they started controlling the birds by killing eggs and adults. </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A8C035B-AD1B-484B-A77D-D0EC58A73DBB}" type="slidenum">
              <a:rPr lang="en-US" sz="1200"/>
              <a:pPr/>
              <a:t>2</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charset="0"/>
                <a:ea typeface="ＭＳ Ｐゴシック" charset="0"/>
                <a:cs typeface="ＭＳ Ｐゴシック" charset="0"/>
              </a:rPr>
              <a:t>Disappear like Anasazi</a:t>
            </a:r>
            <a:r>
              <a:rPr lang="en-US" baseline="0" dirty="0" smtClean="0">
                <a:latin typeface="Times" charset="0"/>
                <a:ea typeface="ＭＳ Ｐゴシック" charset="0"/>
                <a:cs typeface="ＭＳ Ｐゴシック" charset="0"/>
              </a:rPr>
              <a:t> native </a:t>
            </a:r>
            <a:r>
              <a:rPr lang="en-US" baseline="0" dirty="0" err="1" smtClean="0">
                <a:latin typeface="Times" charset="0"/>
                <a:ea typeface="ＭＳ Ｐゴシック" charset="0"/>
                <a:cs typeface="ＭＳ Ｐゴシック" charset="0"/>
              </a:rPr>
              <a:t>americans</a:t>
            </a:r>
            <a:r>
              <a:rPr lang="en-US" baseline="0" dirty="0" smtClean="0">
                <a:latin typeface="Times" charset="0"/>
                <a:ea typeface="ＭＳ Ｐゴシック" charset="0"/>
                <a:cs typeface="ＭＳ Ｐゴシック" charset="0"/>
              </a:rPr>
              <a:t>.</a:t>
            </a:r>
            <a:endParaRPr lang="en-US" dirty="0">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26F8931-502D-0847-8EC1-69959699239E}" type="slidenum">
              <a:rPr lang="en-US" sz="1200"/>
              <a:pPr/>
              <a:t>20</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26F8931-502D-0847-8EC1-69959699239E}" type="slidenum">
              <a:rPr lang="en-US" sz="1200"/>
              <a:pPr/>
              <a:t>21</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26F8931-502D-0847-8EC1-69959699239E}" type="slidenum">
              <a:rPr lang="en-US" sz="1200"/>
              <a:pPr/>
              <a:t>22</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26F8931-502D-0847-8EC1-69959699239E}" type="slidenum">
              <a:rPr lang="en-US" sz="1200"/>
              <a:pPr/>
              <a:t>23</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26F8931-502D-0847-8EC1-69959699239E}" type="slidenum">
              <a:rPr lang="en-US" sz="1200"/>
              <a:pPr/>
              <a:t>24</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Yep, it is humans.  In fact, we haven’t had exponential growth – instead human growth from the 1800 to 1990 or so has been great than exponential.  That is, a constant little r &gt; 0 will produce exponential growth.  For humans, little r hasn’t been constant, but has instead increased over that time, yielding a sort of “super exponential growth” pattern.  Note the effects of the plague in the mid 1300’s, killing off as much as a quarter of the human population at the time.  What would that look like if it happened now?</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D24C3C5-62A1-C141-8270-39456ABE03B8}" type="slidenum">
              <a:rPr lang="en-US" sz="1200"/>
              <a:pPr/>
              <a:t>25</a:t>
            </a:fld>
            <a:endParaRPr 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FD03159-84B4-8B45-86F5-AB4A7FBD0B81}" type="slidenum">
              <a:rPr lang="en-US" sz="1200"/>
              <a:pPr/>
              <a:t>26</a:t>
            </a:fld>
            <a:endParaRPr lang="en-US" sz="1200"/>
          </a:p>
        </p:txBody>
      </p:sp>
      <p:sp>
        <p:nvSpPr>
          <p:cNvPr id="47106" name="Rectangle 2"/>
          <p:cNvSpPr>
            <a:spLocks noGrp="1" noRot="1" noChangeAspect="1" noChangeArrowheads="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Of course, organisms can’t continue to grow exponentially.  Here, for example, is barnacle growth on cleared rocks.  At some point, the critical resource (empty rock space) runs out and the population size has to level off.  So, the growth rate of the population is initially quite high, but eventually has to go to zero if the population levels off.  Note that we no longer have the “hockey stick”, but now have an S shaped curve.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AA884CC-7C10-3644-8413-B6D633F812A2}" type="slidenum">
              <a:rPr lang="en-US" sz="1200"/>
              <a:pPr/>
              <a:t>27</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CFC08D1-3ECF-434E-8181-709623BF2E17}" type="slidenum">
              <a:rPr lang="en-US" sz="1200"/>
              <a:pPr/>
              <a:t>28</a:t>
            </a:fld>
            <a:endParaRPr lang="en-US" sz="12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CB369B4-4530-4542-A53A-73B5FF8EE3E2}" type="slidenum">
              <a:rPr lang="en-US" sz="1200"/>
              <a:pPr/>
              <a:t>29</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Virtuous attachment, indeed.  Quite the romantic!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BDB93FF-B821-854D-88DE-940351CD8A92}" type="slidenum">
              <a:rPr lang="en-US" sz="1200"/>
              <a:pPr/>
              <a:t>3</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CF2A2DB-CD0E-FF4A-8B82-988D7B2093EC}" type="slidenum">
              <a:rPr lang="en-US" sz="1200"/>
              <a:pPr/>
              <a:t>30</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CEFE315-2871-624B-BAE5-63A4374E9EB8}" type="slidenum">
              <a:rPr lang="en-US" sz="1200"/>
              <a:pPr/>
              <a:t>31</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8EA2E30-3E78-9D49-B31E-9C56CEA93F3B}" type="slidenum">
              <a:rPr lang="en-US" sz="1200"/>
              <a:pPr/>
              <a:t>32</a:t>
            </a:fld>
            <a:endParaRPr lang="en-US" sz="1200"/>
          </a:p>
        </p:txBody>
      </p:sp>
      <p:sp>
        <p:nvSpPr>
          <p:cNvPr id="59394" name="Rectangle 2"/>
          <p:cNvSpPr>
            <a:spLocks noGrp="1" noRot="1" noChangeAspect="1" noChangeArrowheads="1"/>
          </p:cNvSpPr>
          <p:nvPr>
            <p:ph type="sldImg"/>
          </p:nvPr>
        </p:nvSpPr>
        <p:spPr>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2491381-72FD-AD4F-92F9-8DE6862341E6}" type="slidenum">
              <a:rPr lang="en-US" sz="1200"/>
              <a:pPr/>
              <a:t>33</a:t>
            </a:fld>
            <a:endParaRPr lang="en-US" sz="1200"/>
          </a:p>
        </p:txBody>
      </p:sp>
      <p:sp>
        <p:nvSpPr>
          <p:cNvPr id="61442" name="Rectangle 2"/>
          <p:cNvSpPr>
            <a:spLocks noGrp="1" noRot="1" noChangeAspect="1" noChangeArrowheads="1"/>
          </p:cNvSpPr>
          <p:nvPr>
            <p:ph type="sldImg"/>
          </p:nvPr>
        </p:nvSpPr>
        <p:spPr>
          <a:solidFill>
            <a:srgbClr val="FFFFFF"/>
          </a:solidFill>
          <a:ln/>
        </p:spPr>
      </p:sp>
      <p:sp>
        <p:nvSpPr>
          <p:cNvPr id="614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3294716-1476-ED4F-BF65-F55556FC33CB}" type="slidenum">
              <a:rPr lang="en-US" sz="1200"/>
              <a:pPr/>
              <a:t>34</a:t>
            </a:fld>
            <a:endParaRPr lang="en-US" sz="1200"/>
          </a:p>
        </p:txBody>
      </p:sp>
      <p:sp>
        <p:nvSpPr>
          <p:cNvPr id="63490" name="Rectangle 2"/>
          <p:cNvSpPr>
            <a:spLocks noGrp="1" noRot="1" noChangeAspect="1" noChangeArrowheads="1"/>
          </p:cNvSpPr>
          <p:nvPr>
            <p:ph type="sldImg"/>
          </p:nvPr>
        </p:nvSpPr>
        <p:spPr>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3294716-1476-ED4F-BF65-F55556FC33CB}" type="slidenum">
              <a:rPr lang="en-US" sz="1200"/>
              <a:pPr/>
              <a:t>35</a:t>
            </a:fld>
            <a:endParaRPr lang="en-US" sz="1200"/>
          </a:p>
        </p:txBody>
      </p:sp>
      <p:sp>
        <p:nvSpPr>
          <p:cNvPr id="63490" name="Rectangle 2"/>
          <p:cNvSpPr>
            <a:spLocks noGrp="1" noRot="1" noChangeAspect="1" noChangeArrowheads="1"/>
          </p:cNvSpPr>
          <p:nvPr>
            <p:ph type="sldImg"/>
          </p:nvPr>
        </p:nvSpPr>
        <p:spPr>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5CA66B6-0A01-2842-AB98-15CEDA07785A}" type="slidenum">
              <a:rPr lang="en-US" sz="1200"/>
              <a:pPr/>
              <a:t>36</a:t>
            </a:fld>
            <a:endParaRPr lang="en-US" sz="1200"/>
          </a:p>
        </p:txBody>
      </p:sp>
      <p:sp>
        <p:nvSpPr>
          <p:cNvPr id="65538" name="Rectangle 2"/>
          <p:cNvSpPr>
            <a:spLocks noGrp="1" noRot="1" noChangeAspect="1" noChangeArrowheads="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33C4D4E-03B8-7445-A41B-F27B1C9F0F9E}" type="slidenum">
              <a:rPr lang="en-US" sz="1200"/>
              <a:pPr/>
              <a:t>37</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6033C74-BE4C-AE45-8213-31C47F85587E}" type="slidenum">
              <a:rPr lang="en-US" sz="1200"/>
              <a:pPr/>
              <a:t>38</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FC75A5B-FDDB-AA45-A462-63F7F6C53279}" type="slidenum">
              <a:rPr lang="en-US" sz="1200"/>
              <a:pPr/>
              <a:t>39</a:t>
            </a:fld>
            <a:endParaRPr lang="en-US"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E1B7E58-63A1-3F42-BE79-DECEB15E64F8}" type="slidenum">
              <a:rPr lang="en-US" sz="1200"/>
              <a:pPr/>
              <a:t>4</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5BCA36A-51B7-BE46-BDF6-2291F9D7D65D}" type="slidenum">
              <a:rPr lang="en-US" sz="1200"/>
              <a:pPr/>
              <a:t>40</a:t>
            </a:fld>
            <a:endParaRPr lang="en-US"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380B8C0-886A-984B-8C3F-45E1A105739D}" type="slidenum">
              <a:rPr lang="en-US" sz="1200"/>
              <a:pPr/>
              <a:t>41</a:t>
            </a:fld>
            <a:endParaRPr lang="en-US" sz="1200"/>
          </a:p>
        </p:txBody>
      </p:sp>
      <p:sp>
        <p:nvSpPr>
          <p:cNvPr id="75778" name="Rectangle 1026"/>
          <p:cNvSpPr>
            <a:spLocks noGrp="1" noRot="1" noChangeAspect="1" noChangeArrowheads="1"/>
          </p:cNvSpPr>
          <p:nvPr>
            <p:ph type="sldImg"/>
          </p:nvPr>
        </p:nvSpPr>
        <p:spPr>
          <a:solidFill>
            <a:srgbClr val="FFFFFF"/>
          </a:solidFill>
          <a:ln/>
        </p:spPr>
      </p:sp>
      <p:sp>
        <p:nvSpPr>
          <p:cNvPr id="75779"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Here is one of my favorite examples showing how temperature affects r and K for the growth of small crustaceans Moina (kind of like Daphnia).  How does temperature affect r?  (r increases with temperature).  How does it affect K (there is an intermediate peak in K with temperature).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version of these curves will </a:t>
            </a:r>
            <a:r>
              <a:rPr lang="en-US" baseline="0" dirty="0" err="1" smtClean="0"/>
              <a:t>undoubtably</a:t>
            </a:r>
            <a:r>
              <a:rPr lang="en-US" baseline="0" dirty="0" smtClean="0"/>
              <a:t> be on the first exam.</a:t>
            </a:r>
            <a:endParaRPr lang="en-US" dirty="0"/>
          </a:p>
        </p:txBody>
      </p:sp>
      <p:sp>
        <p:nvSpPr>
          <p:cNvPr id="4" name="Slide Number Placeholder 3"/>
          <p:cNvSpPr>
            <a:spLocks noGrp="1"/>
          </p:cNvSpPr>
          <p:nvPr>
            <p:ph type="sldNum" sz="quarter" idx="10"/>
          </p:nvPr>
        </p:nvSpPr>
        <p:spPr/>
        <p:txBody>
          <a:bodyPr/>
          <a:lstStyle/>
          <a:p>
            <a:pPr>
              <a:defRPr/>
            </a:pPr>
            <a:fld id="{7B6DB89B-2EF9-7342-BF54-89B2C781E940}" type="slidenum">
              <a:rPr lang="en-US" smtClean="0"/>
              <a:pPr>
                <a:defRPr/>
              </a:pPr>
              <a:t>42</a:t>
            </a:fld>
            <a:endParaRPr lang="en-US"/>
          </a:p>
        </p:txBody>
      </p:sp>
    </p:spTree>
    <p:extLst>
      <p:ext uri="{BB962C8B-B14F-4D97-AF65-F5344CB8AC3E}">
        <p14:creationId xmlns:p14="http://schemas.microsoft.com/office/powerpoint/2010/main" val="3080901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D40A379D-C48B-6348-AAB5-625AFC5CF792}" type="slidenum">
              <a:rPr lang="en-US" sz="1200"/>
              <a:pPr algn="r" eaLnBrk="1" hangingPunct="1"/>
              <a:t>43</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36F6D4B-0C14-9641-8664-564CE98BCC85}" type="slidenum">
              <a:rPr lang="en-US" sz="1200"/>
              <a:pPr/>
              <a:t>5</a:t>
            </a:fld>
            <a:endParaRPr 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11527A3-E20E-E949-B42D-E70073BCB863}" type="slidenum">
              <a:rPr lang="en-US" sz="1200"/>
              <a:pPr/>
              <a:t>6</a:t>
            </a:fld>
            <a:endParaRPr 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0ECD4BA-C6DD-F944-8F11-5262D52A4E7F}" type="slidenum">
              <a:rPr lang="en-US" sz="1200"/>
              <a:pPr/>
              <a:t>7</a:t>
            </a:fld>
            <a:endParaRPr 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B3E0772-AFC5-2C46-BF3F-48321510888A}" type="slidenum">
              <a:rPr lang="en-US" sz="1200"/>
              <a:pPr/>
              <a:t>8</a:t>
            </a:fld>
            <a:endParaRPr 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C109981-9B09-0C4D-BE95-AAEC65C49EAE}" type="slidenum">
              <a:rPr lang="en-US" sz="1200"/>
              <a:pPr/>
              <a:t>9</a:t>
            </a:fld>
            <a:endParaRPr lang="en-US"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E5A4B-2B0A-E44F-89C1-D5319BF46D2D}" type="slidenum">
              <a:rPr lang="en-US"/>
              <a:pPr>
                <a:defRPr/>
              </a:pPr>
              <a:t>‹#›</a:t>
            </a:fld>
            <a:endParaRPr lang="en-US"/>
          </a:p>
        </p:txBody>
      </p:sp>
    </p:spTree>
    <p:extLst>
      <p:ext uri="{BB962C8B-B14F-4D97-AF65-F5344CB8AC3E}">
        <p14:creationId xmlns:p14="http://schemas.microsoft.com/office/powerpoint/2010/main" val="219275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838EC8-DBB9-9843-8DAC-73FAF771DD40}" type="slidenum">
              <a:rPr lang="en-US"/>
              <a:pPr>
                <a:defRPr/>
              </a:pPr>
              <a:t>‹#›</a:t>
            </a:fld>
            <a:endParaRPr lang="en-US"/>
          </a:p>
        </p:txBody>
      </p:sp>
    </p:spTree>
    <p:extLst>
      <p:ext uri="{BB962C8B-B14F-4D97-AF65-F5344CB8AC3E}">
        <p14:creationId xmlns:p14="http://schemas.microsoft.com/office/powerpoint/2010/main" val="319590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730497-28DD-F949-9B93-4C6A1C13CA13}" type="slidenum">
              <a:rPr lang="en-US"/>
              <a:pPr>
                <a:defRPr/>
              </a:pPr>
              <a:t>‹#›</a:t>
            </a:fld>
            <a:endParaRPr lang="en-US"/>
          </a:p>
        </p:txBody>
      </p:sp>
    </p:spTree>
    <p:extLst>
      <p:ext uri="{BB962C8B-B14F-4D97-AF65-F5344CB8AC3E}">
        <p14:creationId xmlns:p14="http://schemas.microsoft.com/office/powerpoint/2010/main" val="88701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085C70-1FC2-4D47-B3F0-EF7094569DF6}" type="slidenum">
              <a:rPr lang="en-US"/>
              <a:pPr>
                <a:defRPr/>
              </a:pPr>
              <a:t>‹#›</a:t>
            </a:fld>
            <a:endParaRPr lang="en-US"/>
          </a:p>
        </p:txBody>
      </p:sp>
    </p:spTree>
    <p:extLst>
      <p:ext uri="{BB962C8B-B14F-4D97-AF65-F5344CB8AC3E}">
        <p14:creationId xmlns:p14="http://schemas.microsoft.com/office/powerpoint/2010/main" val="33355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E5D9F8-9369-E241-9290-121CDE56BF31}" type="slidenum">
              <a:rPr lang="en-US"/>
              <a:pPr>
                <a:defRPr/>
              </a:pPr>
              <a:t>‹#›</a:t>
            </a:fld>
            <a:endParaRPr lang="en-US"/>
          </a:p>
        </p:txBody>
      </p:sp>
    </p:spTree>
    <p:extLst>
      <p:ext uri="{BB962C8B-B14F-4D97-AF65-F5344CB8AC3E}">
        <p14:creationId xmlns:p14="http://schemas.microsoft.com/office/powerpoint/2010/main" val="49019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1B56EC-D223-3A49-A385-46140558740B}" type="slidenum">
              <a:rPr lang="en-US"/>
              <a:pPr>
                <a:defRPr/>
              </a:pPr>
              <a:t>‹#›</a:t>
            </a:fld>
            <a:endParaRPr lang="en-US"/>
          </a:p>
        </p:txBody>
      </p:sp>
    </p:spTree>
    <p:extLst>
      <p:ext uri="{BB962C8B-B14F-4D97-AF65-F5344CB8AC3E}">
        <p14:creationId xmlns:p14="http://schemas.microsoft.com/office/powerpoint/2010/main" val="50327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80C9A8-6060-0744-AC21-9B831567B6DD}" type="slidenum">
              <a:rPr lang="en-US"/>
              <a:pPr>
                <a:defRPr/>
              </a:pPr>
              <a:t>‹#›</a:t>
            </a:fld>
            <a:endParaRPr lang="en-US"/>
          </a:p>
        </p:txBody>
      </p:sp>
    </p:spTree>
    <p:extLst>
      <p:ext uri="{BB962C8B-B14F-4D97-AF65-F5344CB8AC3E}">
        <p14:creationId xmlns:p14="http://schemas.microsoft.com/office/powerpoint/2010/main" val="310106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46DC3D2-9BA3-B249-81BB-90E98ECC1987}" type="slidenum">
              <a:rPr lang="en-US"/>
              <a:pPr>
                <a:defRPr/>
              </a:pPr>
              <a:t>‹#›</a:t>
            </a:fld>
            <a:endParaRPr lang="en-US"/>
          </a:p>
        </p:txBody>
      </p:sp>
    </p:spTree>
    <p:extLst>
      <p:ext uri="{BB962C8B-B14F-4D97-AF65-F5344CB8AC3E}">
        <p14:creationId xmlns:p14="http://schemas.microsoft.com/office/powerpoint/2010/main" val="109157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9AA68B-DB34-E64D-B250-8B8B4FBA2EFF}" type="slidenum">
              <a:rPr lang="en-US"/>
              <a:pPr>
                <a:defRPr/>
              </a:pPr>
              <a:t>‹#›</a:t>
            </a:fld>
            <a:endParaRPr lang="en-US"/>
          </a:p>
        </p:txBody>
      </p:sp>
    </p:spTree>
    <p:extLst>
      <p:ext uri="{BB962C8B-B14F-4D97-AF65-F5344CB8AC3E}">
        <p14:creationId xmlns:p14="http://schemas.microsoft.com/office/powerpoint/2010/main" val="123055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A41E04-207E-434B-8DAE-15A7F64C39CD}" type="slidenum">
              <a:rPr lang="en-US"/>
              <a:pPr>
                <a:defRPr/>
              </a:pPr>
              <a:t>‹#›</a:t>
            </a:fld>
            <a:endParaRPr lang="en-US"/>
          </a:p>
        </p:txBody>
      </p:sp>
    </p:spTree>
    <p:extLst>
      <p:ext uri="{BB962C8B-B14F-4D97-AF65-F5344CB8AC3E}">
        <p14:creationId xmlns:p14="http://schemas.microsoft.com/office/powerpoint/2010/main" val="695657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AC06BA-015F-A74C-BF61-BDD695015D8E}" type="slidenum">
              <a:rPr lang="en-US"/>
              <a:pPr>
                <a:defRPr/>
              </a:pPr>
              <a:t>‹#›</a:t>
            </a:fld>
            <a:endParaRPr lang="en-US"/>
          </a:p>
        </p:txBody>
      </p:sp>
    </p:spTree>
    <p:extLst>
      <p:ext uri="{BB962C8B-B14F-4D97-AF65-F5344CB8AC3E}">
        <p14:creationId xmlns:p14="http://schemas.microsoft.com/office/powerpoint/2010/main" val="42942914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07" charset="0"/>
                <a:ea typeface="ＭＳ Ｐゴシック" pitchFamily="-107" charset="-128"/>
                <a:cs typeface="ＭＳ Ｐゴシック" pitchFamily="-107"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pitchFamily="-107" charset="0"/>
                <a:ea typeface="ＭＳ Ｐゴシック" pitchFamily="-107" charset="-128"/>
                <a:cs typeface="ＭＳ Ｐゴシック" pitchFamily="-107"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B55FD1D0-99E5-E44B-B4CA-18D728E486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92" charset="-128"/>
          <a:cs typeface="ＭＳ Ｐゴシック" pitchFamily="92" charset="-128"/>
        </a:defRPr>
      </a:lvl1pPr>
      <a:lvl2pPr algn="ctr" rtl="0" eaLnBrk="0" fontAlgn="base" hangingPunct="0">
        <a:spcBef>
          <a:spcPct val="0"/>
        </a:spcBef>
        <a:spcAft>
          <a:spcPct val="0"/>
        </a:spcAft>
        <a:defRPr sz="4400">
          <a:solidFill>
            <a:schemeClr val="tx2"/>
          </a:solidFill>
          <a:latin typeface="Arial" pitchFamily="92" charset="0"/>
          <a:ea typeface="ＭＳ Ｐゴシック" pitchFamily="92" charset="-128"/>
          <a:cs typeface="ＭＳ Ｐゴシック" pitchFamily="92" charset="-128"/>
        </a:defRPr>
      </a:lvl2pPr>
      <a:lvl3pPr algn="ctr" rtl="0" eaLnBrk="0" fontAlgn="base" hangingPunct="0">
        <a:spcBef>
          <a:spcPct val="0"/>
        </a:spcBef>
        <a:spcAft>
          <a:spcPct val="0"/>
        </a:spcAft>
        <a:defRPr sz="4400">
          <a:solidFill>
            <a:schemeClr val="tx2"/>
          </a:solidFill>
          <a:latin typeface="Arial" pitchFamily="92" charset="0"/>
          <a:ea typeface="ＭＳ Ｐゴシック" pitchFamily="92" charset="-128"/>
          <a:cs typeface="ＭＳ Ｐゴシック" pitchFamily="92" charset="-128"/>
        </a:defRPr>
      </a:lvl3pPr>
      <a:lvl4pPr algn="ctr" rtl="0" eaLnBrk="0" fontAlgn="base" hangingPunct="0">
        <a:spcBef>
          <a:spcPct val="0"/>
        </a:spcBef>
        <a:spcAft>
          <a:spcPct val="0"/>
        </a:spcAft>
        <a:defRPr sz="4400">
          <a:solidFill>
            <a:schemeClr val="tx2"/>
          </a:solidFill>
          <a:latin typeface="Arial" pitchFamily="92" charset="0"/>
          <a:ea typeface="ＭＳ Ｐゴシック" pitchFamily="92" charset="-128"/>
          <a:cs typeface="ＭＳ Ｐゴシック" pitchFamily="92" charset="-128"/>
        </a:defRPr>
      </a:lvl4pPr>
      <a:lvl5pPr algn="ctr" rtl="0" eaLnBrk="0" fontAlgn="base" hangingPunct="0">
        <a:spcBef>
          <a:spcPct val="0"/>
        </a:spcBef>
        <a:spcAft>
          <a:spcPct val="0"/>
        </a:spcAft>
        <a:defRPr sz="4400">
          <a:solidFill>
            <a:schemeClr val="tx2"/>
          </a:solidFill>
          <a:latin typeface="Arial" pitchFamily="92" charset="0"/>
          <a:ea typeface="ＭＳ Ｐゴシック" pitchFamily="92" charset="-128"/>
          <a:cs typeface="ＭＳ Ｐゴシック" pitchFamily="92" charset="-128"/>
        </a:defRPr>
      </a:lvl5pPr>
      <a:lvl6pPr marL="457200" algn="ctr" rtl="0" fontAlgn="base">
        <a:spcBef>
          <a:spcPct val="0"/>
        </a:spcBef>
        <a:spcAft>
          <a:spcPct val="0"/>
        </a:spcAft>
        <a:defRPr sz="4400">
          <a:solidFill>
            <a:schemeClr val="tx2"/>
          </a:solidFill>
          <a:latin typeface="Times" pitchFamily="36" charset="0"/>
        </a:defRPr>
      </a:lvl6pPr>
      <a:lvl7pPr marL="914400" algn="ctr" rtl="0" fontAlgn="base">
        <a:spcBef>
          <a:spcPct val="0"/>
        </a:spcBef>
        <a:spcAft>
          <a:spcPct val="0"/>
        </a:spcAft>
        <a:defRPr sz="4400">
          <a:solidFill>
            <a:schemeClr val="tx2"/>
          </a:solidFill>
          <a:latin typeface="Times" pitchFamily="36" charset="0"/>
        </a:defRPr>
      </a:lvl7pPr>
      <a:lvl8pPr marL="1371600" algn="ctr" rtl="0" fontAlgn="base">
        <a:spcBef>
          <a:spcPct val="0"/>
        </a:spcBef>
        <a:spcAft>
          <a:spcPct val="0"/>
        </a:spcAft>
        <a:defRPr sz="4400">
          <a:solidFill>
            <a:schemeClr val="tx2"/>
          </a:solidFill>
          <a:latin typeface="Times" pitchFamily="36" charset="0"/>
        </a:defRPr>
      </a:lvl8pPr>
      <a:lvl9pPr marL="1828800" algn="ctr" rtl="0" fontAlgn="base">
        <a:spcBef>
          <a:spcPct val="0"/>
        </a:spcBef>
        <a:spcAft>
          <a:spcPct val="0"/>
        </a:spcAft>
        <a:defRPr sz="4400">
          <a:solidFill>
            <a:schemeClr val="tx2"/>
          </a:solidFill>
          <a:latin typeface="Times"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92" charset="-128"/>
          <a:cs typeface="ＭＳ Ｐゴシック" pitchFamily="9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jpeg"/><Relationship Id="rId5" Type="http://schemas.openxmlformats.org/officeDocument/2006/relationships/oleObject" Target="../embeddings/oleObject1.bin"/><Relationship Id="rId6" Type="http://schemas.openxmlformats.org/officeDocument/2006/relationships/image" Target="../media/image7.emf"/><Relationship Id="rId7" Type="http://schemas.openxmlformats.org/officeDocument/2006/relationships/oleObject" Target="../embeddings/oleObject2.bin"/><Relationship Id="rId8"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3.bin"/><Relationship Id="rId5" Type="http://schemas.openxmlformats.org/officeDocument/2006/relationships/oleObject" Target="../embeddings/Microsoft_Word_97_-_2004_Document1.doc"/><Relationship Id="rId6" Type="http://schemas.openxmlformats.org/officeDocument/2006/relationships/image" Target="../media/image14.emf"/><Relationship Id="rId7" Type="http://schemas.openxmlformats.org/officeDocument/2006/relationships/image" Target="../media/image1.jpe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1.jpeg"/><Relationship Id="rId5" Type="http://schemas.openxmlformats.org/officeDocument/2006/relationships/image" Target="../media/image22.emf"/><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1.jpeg"/><Relationship Id="rId5" Type="http://schemas.openxmlformats.org/officeDocument/2006/relationships/oleObject" Target="../embeddings/oleObject4.bin"/><Relationship Id="rId6" Type="http://schemas.openxmlformats.org/officeDocument/2006/relationships/image" Target="../media/image25.emf"/><Relationship Id="rId7" Type="http://schemas.openxmlformats.org/officeDocument/2006/relationships/oleObject" Target="../embeddings/oleObject5.bin"/><Relationship Id="rId8" Type="http://schemas.openxmlformats.org/officeDocument/2006/relationships/image" Target="../media/image26.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1.jpeg"/><Relationship Id="rId5" Type="http://schemas.openxmlformats.org/officeDocument/2006/relationships/oleObject" Target="../embeddings/oleObject6.bin"/><Relationship Id="rId6" Type="http://schemas.openxmlformats.org/officeDocument/2006/relationships/image" Target="../media/image27.emf"/><Relationship Id="rId7" Type="http://schemas.openxmlformats.org/officeDocument/2006/relationships/oleObject" Target="../embeddings/oleObject7.bin"/><Relationship Id="rId8" Type="http://schemas.openxmlformats.org/officeDocument/2006/relationships/image" Target="../media/image2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1.jpeg"/><Relationship Id="rId5" Type="http://schemas.openxmlformats.org/officeDocument/2006/relationships/oleObject" Target="../embeddings/oleObject8.bin"/><Relationship Id="rId6" Type="http://schemas.openxmlformats.org/officeDocument/2006/relationships/image" Target="../media/image29.emf"/><Relationship Id="rId7" Type="http://schemas.openxmlformats.org/officeDocument/2006/relationships/oleObject" Target="../embeddings/oleObject9.bin"/><Relationship Id="rId8" Type="http://schemas.openxmlformats.org/officeDocument/2006/relationships/image" Target="../media/image30.emf"/><Relationship Id="rId9" Type="http://schemas.openxmlformats.org/officeDocument/2006/relationships/oleObject" Target="../embeddings/oleObject10.bin"/><Relationship Id="rId10" Type="http://schemas.openxmlformats.org/officeDocument/2006/relationships/image" Target="../media/image3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1" Type="http://schemas.openxmlformats.org/officeDocument/2006/relationships/image" Target="../media/image37.emf"/><Relationship Id="rId12" Type="http://schemas.openxmlformats.org/officeDocument/2006/relationships/image" Target="../media/image38.emf"/><Relationship Id="rId13" Type="http://schemas.openxmlformats.org/officeDocument/2006/relationships/image" Target="../media/image39.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42.xml"/><Relationship Id="rId4" Type="http://schemas.openxmlformats.org/officeDocument/2006/relationships/oleObject" Target="../embeddings/oleObject11.bin"/><Relationship Id="rId5" Type="http://schemas.openxmlformats.org/officeDocument/2006/relationships/image" Target="../media/image34.emf"/><Relationship Id="rId6" Type="http://schemas.openxmlformats.org/officeDocument/2006/relationships/oleObject" Target="../embeddings/oleObject12.bin"/><Relationship Id="rId7" Type="http://schemas.openxmlformats.org/officeDocument/2006/relationships/image" Target="../media/image35.emf"/><Relationship Id="rId8" Type="http://schemas.openxmlformats.org/officeDocument/2006/relationships/oleObject" Target="../embeddings/oleObject13.bin"/><Relationship Id="rId9" Type="http://schemas.openxmlformats.org/officeDocument/2006/relationships/image" Target="../media/image36.emf"/><Relationship Id="rId10" Type="http://schemas.openxmlformats.org/officeDocument/2006/relationships/oleObject" Target="../embeddings/Microsoft_Equation2.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3"/>
          <p:cNvSpPr txBox="1">
            <a:spLocks noChangeArrowheads="1"/>
          </p:cNvSpPr>
          <p:nvPr/>
        </p:nvSpPr>
        <p:spPr bwMode="auto">
          <a:xfrm>
            <a:off x="152400" y="922376"/>
            <a:ext cx="4876800" cy="575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2438" indent="-452438"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u="sng" dirty="0">
                <a:latin typeface="Arial"/>
                <a:cs typeface="Arial"/>
              </a:rPr>
              <a:t>3</a:t>
            </a:r>
            <a:r>
              <a:rPr lang="en-US" u="sng" baseline="30000" dirty="0">
                <a:latin typeface="Arial"/>
                <a:cs typeface="Arial"/>
              </a:rPr>
              <a:t>rd</a:t>
            </a:r>
            <a:r>
              <a:rPr lang="en-US" u="sng" dirty="0">
                <a:latin typeface="Arial"/>
                <a:cs typeface="Arial"/>
              </a:rPr>
              <a:t> Lecture – </a:t>
            </a:r>
            <a:r>
              <a:rPr lang="en-US" u="sng">
                <a:latin typeface="Arial"/>
                <a:cs typeface="Arial"/>
              </a:rPr>
              <a:t>September </a:t>
            </a:r>
            <a:r>
              <a:rPr lang="en-US" u="sng" smtClean="0">
                <a:latin typeface="Arial"/>
                <a:cs typeface="Arial"/>
              </a:rPr>
              <a:t>13, </a:t>
            </a:r>
            <a:r>
              <a:rPr lang="en-US" u="sng" dirty="0" smtClean="0">
                <a:latin typeface="Arial"/>
                <a:cs typeface="Arial"/>
              </a:rPr>
              <a:t>2016</a:t>
            </a:r>
            <a:endParaRPr lang="en-US" u="sng" dirty="0">
              <a:latin typeface="Arial"/>
              <a:cs typeface="Arial"/>
            </a:endParaRPr>
          </a:p>
          <a:p>
            <a:pPr eaLnBrk="1" hangingPunct="1"/>
            <a:endParaRPr lang="en-US" sz="2000" dirty="0">
              <a:latin typeface="Arial"/>
              <a:cs typeface="Arial"/>
            </a:endParaRPr>
          </a:p>
          <a:p>
            <a:r>
              <a:rPr lang="en-US" sz="1800" i="1" dirty="0">
                <a:latin typeface="Arial"/>
                <a:cs typeface="Arial"/>
              </a:rPr>
              <a:t>Thursday, September 15, 4:00 pm, 1024 KIN</a:t>
            </a:r>
            <a:r>
              <a:rPr lang="en-US" sz="1800" dirty="0">
                <a:latin typeface="Arial"/>
                <a:cs typeface="Arial"/>
              </a:rPr>
              <a:t>—BIOLOGICAL SCIENCE COLLOQUIUM, "On the long-term effects of habitat loss and fragmentation," </a:t>
            </a:r>
            <a:r>
              <a:rPr lang="en-US" sz="1800" b="1" dirty="0">
                <a:latin typeface="Arial"/>
                <a:cs typeface="Arial"/>
              </a:rPr>
              <a:t>Dr. Nick Haddad, </a:t>
            </a:r>
            <a:r>
              <a:rPr lang="en-US" sz="1800" b="1" dirty="0" smtClean="0">
                <a:latin typeface="Arial"/>
                <a:cs typeface="Arial"/>
              </a:rPr>
              <a:t>North </a:t>
            </a:r>
            <a:r>
              <a:rPr lang="en-US" sz="1800" b="1" dirty="0">
                <a:latin typeface="Arial"/>
                <a:cs typeface="Arial"/>
              </a:rPr>
              <a:t>Carolina State </a:t>
            </a:r>
            <a:r>
              <a:rPr lang="en-US" sz="1800" b="1" dirty="0" smtClean="0">
                <a:latin typeface="Arial"/>
                <a:cs typeface="Arial"/>
              </a:rPr>
              <a:t>University</a:t>
            </a:r>
          </a:p>
          <a:p>
            <a:endParaRPr lang="en-US" sz="1800" b="1" dirty="0">
              <a:latin typeface="Arial"/>
              <a:cs typeface="Arial"/>
            </a:endParaRPr>
          </a:p>
          <a:p>
            <a:r>
              <a:rPr lang="en-US" sz="1800" i="1" dirty="0">
                <a:latin typeface="Arial"/>
                <a:cs typeface="Arial"/>
              </a:rPr>
              <a:t>Friday, September 16, 4:00 pm, 1024 KIN</a:t>
            </a:r>
            <a:r>
              <a:rPr lang="en-US" sz="1800" dirty="0">
                <a:latin typeface="Arial"/>
                <a:cs typeface="Arial"/>
              </a:rPr>
              <a:t>—ECOLOGY AND EVOLUTION SEMINAR, "Butterfly restoration and recovery in dynamic landscapes," </a:t>
            </a:r>
            <a:r>
              <a:rPr lang="en-US" sz="1800" b="1" dirty="0">
                <a:latin typeface="Arial"/>
                <a:cs typeface="Arial"/>
              </a:rPr>
              <a:t>Dr. Nick Haddad, </a:t>
            </a:r>
            <a:r>
              <a:rPr lang="en-US" sz="1800" b="1" dirty="0" smtClean="0">
                <a:latin typeface="Arial"/>
                <a:cs typeface="Arial"/>
              </a:rPr>
              <a:t>North </a:t>
            </a:r>
            <a:r>
              <a:rPr lang="en-US" sz="1800" b="1" dirty="0">
                <a:latin typeface="Arial"/>
                <a:cs typeface="Arial"/>
              </a:rPr>
              <a:t>Carolina State </a:t>
            </a:r>
            <a:r>
              <a:rPr lang="en-US" sz="1800" b="1" dirty="0" smtClean="0">
                <a:latin typeface="Arial"/>
                <a:cs typeface="Arial"/>
              </a:rPr>
              <a:t>University</a:t>
            </a:r>
          </a:p>
          <a:p>
            <a:endParaRPr lang="en-US" sz="1800" dirty="0">
              <a:latin typeface="Arial"/>
              <a:cs typeface="Arial"/>
            </a:endParaRPr>
          </a:p>
          <a:p>
            <a:pPr eaLnBrk="1" hangingPunct="1"/>
            <a:r>
              <a:rPr lang="en-US" sz="1800" dirty="0">
                <a:latin typeface="Arial"/>
                <a:cs typeface="Arial"/>
              </a:rPr>
              <a:t>--	</a:t>
            </a:r>
            <a:r>
              <a:rPr lang="en-US" sz="1800" dirty="0" smtClean="0">
                <a:latin typeface="Arial"/>
                <a:cs typeface="Arial"/>
              </a:rPr>
              <a:t>Vilas paper, writing assignment were posted on blackboard last week.</a:t>
            </a:r>
          </a:p>
          <a:p>
            <a:pPr eaLnBrk="1" hangingPunct="1"/>
            <a:endParaRPr lang="en-US" sz="1800" dirty="0">
              <a:latin typeface="Arial"/>
              <a:cs typeface="Arial"/>
            </a:endParaRPr>
          </a:p>
          <a:p>
            <a:pPr eaLnBrk="1" hangingPunct="1"/>
            <a:r>
              <a:rPr lang="en-US" sz="1800" dirty="0" smtClean="0">
                <a:latin typeface="Arial"/>
                <a:cs typeface="Arial"/>
              </a:rPr>
              <a:t>--	</a:t>
            </a:r>
            <a:r>
              <a:rPr lang="en-US" sz="1800" dirty="0" err="1" smtClean="0">
                <a:latin typeface="Arial"/>
                <a:cs typeface="Arial"/>
              </a:rPr>
              <a:t>Tegrity</a:t>
            </a:r>
            <a:r>
              <a:rPr lang="en-US" sz="1800" dirty="0" smtClean="0">
                <a:latin typeface="Arial"/>
                <a:cs typeface="Arial"/>
              </a:rPr>
              <a:t> videos should be available, if you’d like another perspective.</a:t>
            </a:r>
            <a:endParaRPr lang="en-US" sz="1800" dirty="0">
              <a:latin typeface="Arial"/>
              <a:cs typeface="Arial"/>
            </a:endParaRPr>
          </a:p>
        </p:txBody>
      </p:sp>
      <p:pic>
        <p:nvPicPr>
          <p:cNvPr id="3" name="Picture 2"/>
          <p:cNvPicPr>
            <a:picLocks noChangeAspect="1"/>
          </p:cNvPicPr>
          <p:nvPr/>
        </p:nvPicPr>
        <p:blipFill>
          <a:blip r:embed="rId4"/>
          <a:stretch>
            <a:fillRect/>
          </a:stretch>
        </p:blipFill>
        <p:spPr>
          <a:xfrm>
            <a:off x="4984678" y="1600200"/>
            <a:ext cx="4006922" cy="3962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8" name="TextBox 25"/>
          <p:cNvSpPr txBox="1">
            <a:spLocks noChangeArrowheads="1"/>
          </p:cNvSpPr>
          <p:nvPr/>
        </p:nvSpPr>
        <p:spPr bwMode="auto">
          <a:xfrm>
            <a:off x="304800" y="1676400"/>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u="sng" dirty="0">
                <a:latin typeface="Arial" charset="0"/>
                <a:cs typeface="Arial" charset="0"/>
              </a:rPr>
              <a:t>Continuous exponential growth rate</a:t>
            </a:r>
            <a:r>
              <a:rPr lang="en-US" sz="2000" dirty="0">
                <a:latin typeface="Arial" charset="0"/>
                <a:cs typeface="Arial" charset="0"/>
              </a:rPr>
              <a:t>:</a:t>
            </a:r>
          </a:p>
          <a:p>
            <a:endParaRPr lang="en-US" sz="2000" dirty="0">
              <a:latin typeface="Arial" charset="0"/>
              <a:cs typeface="Arial" charset="0"/>
            </a:endParaRPr>
          </a:p>
          <a:p>
            <a:pPr algn="ctr"/>
            <a:r>
              <a:rPr lang="en-US" dirty="0" err="1" smtClean="0">
                <a:latin typeface="Arial" charset="0"/>
                <a:cs typeface="Arial" charset="0"/>
              </a:rPr>
              <a:t>N</a:t>
            </a:r>
            <a:r>
              <a:rPr lang="en-US" baseline="-25000" dirty="0" err="1" smtClean="0">
                <a:latin typeface="Arial" charset="0"/>
                <a:cs typeface="Arial" charset="0"/>
              </a:rPr>
              <a:t>t</a:t>
            </a:r>
            <a:r>
              <a:rPr lang="en-US" dirty="0" smtClean="0">
                <a:latin typeface="Arial" charset="0"/>
                <a:cs typeface="Arial" charset="0"/>
              </a:rPr>
              <a:t> = N</a:t>
            </a:r>
            <a:r>
              <a:rPr lang="en-US" baseline="-25000" dirty="0" smtClean="0">
                <a:latin typeface="Arial" charset="0"/>
                <a:cs typeface="Arial" charset="0"/>
              </a:rPr>
              <a:t>0</a:t>
            </a:r>
            <a:r>
              <a:rPr lang="en-US" dirty="0" smtClean="0">
                <a:latin typeface="Arial" charset="0"/>
                <a:cs typeface="Arial" charset="0"/>
              </a:rPr>
              <a:t>e</a:t>
            </a:r>
            <a:r>
              <a:rPr lang="en-US" baseline="30000" dirty="0" smtClean="0">
                <a:latin typeface="Arial" charset="0"/>
                <a:cs typeface="Arial" charset="0"/>
              </a:rPr>
              <a:t>rt</a:t>
            </a:r>
            <a:r>
              <a:rPr lang="en-US" sz="2000" dirty="0" smtClean="0">
                <a:latin typeface="Arial" charset="0"/>
                <a:cs typeface="Arial" charset="0"/>
              </a:rPr>
              <a:t> or </a:t>
            </a:r>
            <a:r>
              <a:rPr lang="en-US" dirty="0" err="1" smtClean="0">
                <a:latin typeface="Arial" charset="0"/>
                <a:cs typeface="Arial" charset="0"/>
              </a:rPr>
              <a:t>dN</a:t>
            </a:r>
            <a:r>
              <a:rPr lang="en-US" dirty="0">
                <a:latin typeface="Arial" charset="0"/>
                <a:cs typeface="Arial" charset="0"/>
              </a:rPr>
              <a:t>/</a:t>
            </a:r>
            <a:r>
              <a:rPr lang="en-US" dirty="0" err="1">
                <a:latin typeface="Arial" charset="0"/>
                <a:cs typeface="Arial" charset="0"/>
              </a:rPr>
              <a:t>dt</a:t>
            </a:r>
            <a:r>
              <a:rPr lang="en-US" dirty="0">
                <a:latin typeface="Arial" charset="0"/>
                <a:cs typeface="Arial" charset="0"/>
              </a:rPr>
              <a:t> = </a:t>
            </a:r>
            <a:r>
              <a:rPr lang="en-US" dirty="0" err="1">
                <a:latin typeface="Arial" charset="0"/>
                <a:cs typeface="Arial" charset="0"/>
              </a:rPr>
              <a:t>rN</a:t>
            </a:r>
            <a:endParaRPr lang="en-US" sz="2000" dirty="0">
              <a:latin typeface="Arial" charset="0"/>
              <a:cs typeface="Arial" charset="0"/>
            </a:endParaRPr>
          </a:p>
          <a:p>
            <a:endParaRPr lang="en-US" sz="2000" dirty="0">
              <a:latin typeface="Arial" charset="0"/>
              <a:cs typeface="Arial" charset="0"/>
            </a:endParaRPr>
          </a:p>
          <a:p>
            <a:r>
              <a:rPr lang="en-US" sz="2000" u="sng" dirty="0">
                <a:latin typeface="Arial" charset="0"/>
                <a:cs typeface="Arial" charset="0"/>
              </a:rPr>
              <a:t>Discrete exponential population growth</a:t>
            </a:r>
            <a:r>
              <a:rPr lang="en-US" sz="2000" dirty="0">
                <a:latin typeface="Arial" charset="0"/>
                <a:cs typeface="Arial" charset="0"/>
              </a:rPr>
              <a:t>:</a:t>
            </a:r>
          </a:p>
          <a:p>
            <a:endParaRPr lang="en-US" sz="2000" dirty="0">
              <a:latin typeface="Arial" charset="0"/>
              <a:cs typeface="Arial" charset="0"/>
            </a:endParaRPr>
          </a:p>
          <a:p>
            <a:pPr algn="ctr"/>
            <a:r>
              <a:rPr lang="en-US" dirty="0" err="1">
                <a:latin typeface="Arial" charset="0"/>
                <a:cs typeface="Arial" charset="0"/>
              </a:rPr>
              <a:t>N</a:t>
            </a:r>
            <a:r>
              <a:rPr lang="en-US" baseline="-25000" dirty="0" err="1">
                <a:latin typeface="Arial" charset="0"/>
                <a:cs typeface="Arial" charset="0"/>
              </a:rPr>
              <a:t>t</a:t>
            </a:r>
            <a:r>
              <a:rPr lang="en-US" dirty="0">
                <a:latin typeface="Arial" charset="0"/>
                <a:cs typeface="Arial" charset="0"/>
              </a:rPr>
              <a:t> = N</a:t>
            </a:r>
            <a:r>
              <a:rPr lang="en-US" baseline="-25000" dirty="0">
                <a:latin typeface="Arial" charset="0"/>
                <a:cs typeface="Arial" charset="0"/>
              </a:rPr>
              <a:t>0</a:t>
            </a:r>
            <a:r>
              <a:rPr lang="en-US" dirty="0">
                <a:latin typeface="Arial" charset="0"/>
                <a:cs typeface="Arial" charset="0"/>
              </a:rPr>
              <a:t> x </a:t>
            </a:r>
            <a:r>
              <a:rPr lang="en-US" dirty="0" err="1">
                <a:latin typeface="Arial" charset="0"/>
                <a:cs typeface="Arial" charset="0"/>
              </a:rPr>
              <a:t>R</a:t>
            </a:r>
            <a:r>
              <a:rPr lang="en-US" baseline="30000" dirty="0" err="1">
                <a:latin typeface="Arial" charset="0"/>
                <a:cs typeface="Arial" charset="0"/>
              </a:rPr>
              <a:t>t</a:t>
            </a:r>
            <a:endParaRPr lang="en-US" baseline="30000" dirty="0">
              <a:latin typeface="Arial" charset="0"/>
              <a:cs typeface="Arial" charset="0"/>
            </a:endParaRPr>
          </a:p>
          <a:p>
            <a:pPr algn="ctr"/>
            <a:endParaRPr lang="en-US" sz="2000" dirty="0">
              <a:latin typeface="Arial" charset="0"/>
              <a:cs typeface="Arial" charset="0"/>
            </a:endParaRPr>
          </a:p>
          <a:p>
            <a:pPr algn="ctr"/>
            <a:endParaRPr lang="en-US" sz="2000" dirty="0">
              <a:latin typeface="Arial" charset="0"/>
              <a:cs typeface="Arial" charset="0"/>
            </a:endParaRPr>
          </a:p>
          <a:p>
            <a:r>
              <a:rPr lang="en-US" sz="2000" dirty="0">
                <a:latin typeface="Arial" charset="0"/>
                <a:cs typeface="Arial" charset="0"/>
              </a:rPr>
              <a:t>One is continuous, one is discrete.  </a:t>
            </a:r>
            <a:r>
              <a:rPr lang="en-US" sz="2000" dirty="0" smtClean="0">
                <a:latin typeface="Arial" charset="0"/>
                <a:cs typeface="Arial" charset="0"/>
              </a:rPr>
              <a:t>(Remember that some equations describe population </a:t>
            </a:r>
            <a:r>
              <a:rPr lang="en-US" sz="2000" dirty="0">
                <a:latin typeface="Arial" charset="0"/>
                <a:cs typeface="Arial" charset="0"/>
              </a:rPr>
              <a:t>growth rate, </a:t>
            </a:r>
            <a:r>
              <a:rPr lang="en-US" sz="2000" dirty="0" smtClean="0">
                <a:latin typeface="Arial" charset="0"/>
                <a:cs typeface="Arial" charset="0"/>
              </a:rPr>
              <a:t>others </a:t>
            </a:r>
            <a:r>
              <a:rPr lang="en-US" sz="2000" dirty="0">
                <a:latin typeface="Arial" charset="0"/>
                <a:cs typeface="Arial" charset="0"/>
              </a:rPr>
              <a:t>describes the actual population size</a:t>
            </a:r>
            <a:r>
              <a:rPr lang="en-US" sz="2000" dirty="0" smtClean="0">
                <a:latin typeface="Arial" charset="0"/>
                <a:cs typeface="Arial" charset="0"/>
              </a:rPr>
              <a:t>.)</a:t>
            </a:r>
          </a:p>
          <a:p>
            <a:endParaRPr lang="en-US" sz="2000" dirty="0">
              <a:latin typeface="Arial" charset="0"/>
              <a:cs typeface="Arial" charset="0"/>
            </a:endParaRPr>
          </a:p>
          <a:p>
            <a:endParaRPr lang="en-US" sz="2000" dirty="0">
              <a:latin typeface="Arial" charset="0"/>
              <a:cs typeface="Arial" charset="0"/>
            </a:endParaRPr>
          </a:p>
        </p:txBody>
      </p:sp>
    </p:spTree>
    <p:extLst>
      <p:ext uri="{BB962C8B-B14F-4D97-AF65-F5344CB8AC3E}">
        <p14:creationId xmlns:p14="http://schemas.microsoft.com/office/powerpoint/2010/main" val="31907748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533400" y="2451100"/>
            <a:ext cx="7924800" cy="3797300"/>
          </a:xfrm>
          <a:prstGeom prst="rect">
            <a:avLst/>
          </a:prstGeom>
        </p:spPr>
      </p:pic>
      <p:sp>
        <p:nvSpPr>
          <p:cNvPr id="3" name="TextBox 2"/>
          <p:cNvSpPr txBox="1"/>
          <p:nvPr/>
        </p:nvSpPr>
        <p:spPr>
          <a:xfrm>
            <a:off x="457200" y="762000"/>
            <a:ext cx="8077200" cy="1938992"/>
          </a:xfrm>
          <a:prstGeom prst="rect">
            <a:avLst/>
          </a:prstGeom>
          <a:noFill/>
        </p:spPr>
        <p:txBody>
          <a:bodyPr wrap="square" rtlCol="0">
            <a:spAutoFit/>
          </a:bodyPr>
          <a:lstStyle/>
          <a:p>
            <a:r>
              <a:rPr lang="en-US" dirty="0" smtClean="0">
                <a:latin typeface="Arial"/>
                <a:cs typeface="Arial"/>
              </a:rPr>
              <a:t>Scientific terms are annoying, as they are often used to mean very different things (or sometimes there are several different terms for the same thing).  For example, in epidemiology, R0 is used for a related but different purpose.</a:t>
            </a:r>
          </a:p>
        </p:txBody>
      </p:sp>
    </p:spTree>
    <p:extLst>
      <p:ext uri="{BB962C8B-B14F-4D97-AF65-F5344CB8AC3E}">
        <p14:creationId xmlns:p14="http://schemas.microsoft.com/office/powerpoint/2010/main" val="31727758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609600" y="574675"/>
            <a:ext cx="8305800"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dirty="0">
                <a:latin typeface="Arial" charset="0"/>
              </a:rPr>
              <a:t>II.	Tools for Ecology</a:t>
            </a:r>
          </a:p>
          <a:p>
            <a:pPr>
              <a:buFont typeface="Times" charset="0"/>
              <a:buNone/>
              <a:tabLst>
                <a:tab pos="454025" algn="l"/>
                <a:tab pos="920750" algn="l"/>
                <a:tab pos="1373188" algn="l"/>
                <a:tab pos="1882775" algn="l"/>
                <a:tab pos="2454275" algn="l"/>
              </a:tabLst>
            </a:pPr>
            <a:r>
              <a:rPr lang="en-US" dirty="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dirty="0">
                <a:latin typeface="Arial" charset="0"/>
              </a:rPr>
              <a:t>		1. 	Definitions</a:t>
            </a:r>
          </a:p>
          <a:p>
            <a:pPr>
              <a:buFont typeface="Times" charset="0"/>
              <a:buNone/>
              <a:tabLst>
                <a:tab pos="454025" algn="l"/>
                <a:tab pos="920750" algn="l"/>
                <a:tab pos="1373188" algn="l"/>
                <a:tab pos="1882775" algn="l"/>
                <a:tab pos="2454275" algn="l"/>
              </a:tabLst>
            </a:pPr>
            <a:r>
              <a:rPr lang="en-US" dirty="0">
                <a:latin typeface="Arial" charset="0"/>
              </a:rPr>
              <a:t>		2.	Demography</a:t>
            </a:r>
          </a:p>
          <a:p>
            <a:pPr>
              <a:buFont typeface="Times" charset="0"/>
              <a:buNone/>
              <a:tabLst>
                <a:tab pos="454025" algn="l"/>
                <a:tab pos="920750" algn="l"/>
                <a:tab pos="1373188" algn="l"/>
                <a:tab pos="1882775" algn="l"/>
                <a:tab pos="2454275" algn="l"/>
              </a:tabLst>
            </a:pPr>
            <a:r>
              <a:rPr lang="en-US" dirty="0">
                <a:latin typeface="Arial" charset="0"/>
              </a:rPr>
              <a:t>			a.	distribution, dispersion, and density</a:t>
            </a:r>
          </a:p>
          <a:p>
            <a:pPr>
              <a:buFont typeface="Times" charset="0"/>
              <a:buNone/>
              <a:tabLst>
                <a:tab pos="454025" algn="l"/>
                <a:tab pos="920750" algn="l"/>
                <a:tab pos="1373188" algn="l"/>
                <a:tab pos="1882775" algn="l"/>
                <a:tab pos="2454275" algn="l"/>
              </a:tabLst>
            </a:pPr>
            <a:r>
              <a:rPr lang="en-US" dirty="0">
                <a:latin typeface="Arial" charset="0"/>
              </a:rPr>
              <a:t>			b.	gender and age</a:t>
            </a:r>
          </a:p>
          <a:p>
            <a:pPr>
              <a:buFont typeface="Times" charset="0"/>
              <a:buNone/>
              <a:tabLst>
                <a:tab pos="454025" algn="l"/>
                <a:tab pos="920750" algn="l"/>
                <a:tab pos="1373188" algn="l"/>
                <a:tab pos="1882775" algn="l"/>
                <a:tab pos="2454275" algn="l"/>
              </a:tabLst>
            </a:pPr>
            <a:r>
              <a:rPr lang="en-US" dirty="0">
                <a:latin typeface="Arial" charset="0"/>
              </a:rPr>
              <a:t>		</a:t>
            </a:r>
            <a:r>
              <a:rPr lang="en-US" dirty="0">
                <a:solidFill>
                  <a:srgbClr val="FF0000"/>
                </a:solidFill>
                <a:latin typeface="Arial" charset="0"/>
              </a:rPr>
              <a:t>	c.	population growth</a:t>
            </a:r>
            <a:endParaRPr lang="en-US" dirty="0">
              <a:latin typeface="Arial" charset="0"/>
            </a:endParaRPr>
          </a:p>
          <a:p>
            <a:pPr algn="ctr">
              <a:buFont typeface="Times" charset="0"/>
              <a:buNone/>
              <a:tabLst>
                <a:tab pos="454025" algn="l"/>
                <a:tab pos="920750" algn="l"/>
                <a:tab pos="1373188" algn="l"/>
                <a:tab pos="1882775" algn="l"/>
                <a:tab pos="2454275" algn="l"/>
              </a:tabLst>
            </a:pPr>
            <a:endParaRPr lang="en-US" sz="2000" baseline="30000" dirty="0">
              <a:latin typeface="Arial" charset="0"/>
            </a:endParaRPr>
          </a:p>
          <a:p>
            <a:pPr>
              <a:buFont typeface="Times" charset="0"/>
              <a:buNone/>
              <a:tabLst>
                <a:tab pos="454025" algn="l"/>
                <a:tab pos="920750" algn="l"/>
                <a:tab pos="1373188" algn="l"/>
                <a:tab pos="1882775" algn="l"/>
                <a:tab pos="2454275" algn="l"/>
              </a:tabLst>
            </a:pPr>
            <a:r>
              <a:rPr lang="en-US" dirty="0">
                <a:latin typeface="Arial" charset="0"/>
              </a:rPr>
              <a:t>We get exponential growth with continuous growth if r is constant:</a:t>
            </a:r>
          </a:p>
          <a:p>
            <a:pPr algn="ctr">
              <a:buFont typeface="Times" charset="0"/>
              <a:buNone/>
              <a:tabLst>
                <a:tab pos="454025" algn="l"/>
                <a:tab pos="920750" algn="l"/>
                <a:tab pos="1373188" algn="l"/>
                <a:tab pos="1882775" algn="l"/>
                <a:tab pos="2454275" algn="l"/>
              </a:tabLst>
            </a:pPr>
            <a:r>
              <a:rPr lang="en-US" dirty="0" err="1">
                <a:latin typeface="Arial" charset="0"/>
              </a:rPr>
              <a:t>dN</a:t>
            </a:r>
            <a:r>
              <a:rPr lang="en-US" dirty="0">
                <a:latin typeface="Arial" charset="0"/>
              </a:rPr>
              <a:t>/</a:t>
            </a:r>
            <a:r>
              <a:rPr lang="en-US" dirty="0" err="1">
                <a:latin typeface="Arial" charset="0"/>
              </a:rPr>
              <a:t>dt</a:t>
            </a:r>
            <a:r>
              <a:rPr lang="en-US" dirty="0">
                <a:latin typeface="Arial" charset="0"/>
              </a:rPr>
              <a:t> = </a:t>
            </a:r>
            <a:r>
              <a:rPr lang="en-US" dirty="0" err="1">
                <a:latin typeface="Arial" charset="0"/>
              </a:rPr>
              <a:t>rN</a:t>
            </a:r>
            <a:endParaRPr lang="en-US" dirty="0">
              <a:latin typeface="Arial" charset="0"/>
            </a:endParaRPr>
          </a:p>
          <a:p>
            <a:pPr algn="ctr">
              <a:buFont typeface="Times" charset="0"/>
              <a:buNone/>
              <a:tabLst>
                <a:tab pos="454025" algn="l"/>
                <a:tab pos="920750" algn="l"/>
                <a:tab pos="1373188" algn="l"/>
                <a:tab pos="1882775" algn="l"/>
                <a:tab pos="2454275" algn="l"/>
              </a:tabLst>
            </a:pPr>
            <a:endParaRPr lang="en-US" dirty="0">
              <a:latin typeface="Arial" charset="0"/>
            </a:endParaRPr>
          </a:p>
          <a:p>
            <a:pPr>
              <a:buFont typeface="Times" charset="0"/>
              <a:buNone/>
              <a:tabLst>
                <a:tab pos="454025" algn="l"/>
                <a:tab pos="920750" algn="l"/>
                <a:tab pos="1373188" algn="l"/>
                <a:tab pos="1882775" algn="l"/>
                <a:tab pos="2454275" algn="l"/>
              </a:tabLst>
            </a:pPr>
            <a:r>
              <a:rPr lang="en-US" dirty="0">
                <a:latin typeface="Arial" charset="0"/>
              </a:rPr>
              <a:t>We can convert this to also predict population size at a later time by integrating both sides from 0 to t (don</a:t>
            </a:r>
            <a:r>
              <a:rPr lang="ja-JP" altLang="en-US" dirty="0">
                <a:latin typeface="Arial" charset="0"/>
              </a:rPr>
              <a:t>’</a:t>
            </a:r>
            <a:r>
              <a:rPr lang="en-US" altLang="ja-JP" dirty="0">
                <a:latin typeface="Arial" charset="0"/>
              </a:rPr>
              <a:t>t worry about the math here):</a:t>
            </a:r>
          </a:p>
          <a:p>
            <a:pPr algn="ctr">
              <a:buFont typeface="Times" charset="0"/>
              <a:buNone/>
              <a:tabLst>
                <a:tab pos="454025" algn="l"/>
                <a:tab pos="920750" algn="l"/>
                <a:tab pos="1373188" algn="l"/>
                <a:tab pos="1882775" algn="l"/>
                <a:tab pos="2454275" algn="l"/>
              </a:tabLst>
            </a:pPr>
            <a:r>
              <a:rPr lang="en-US" dirty="0" err="1">
                <a:latin typeface="Arial" charset="0"/>
              </a:rPr>
              <a:t>N</a:t>
            </a:r>
            <a:r>
              <a:rPr lang="en-US" baseline="-25000" dirty="0" err="1">
                <a:latin typeface="Arial" charset="0"/>
              </a:rPr>
              <a:t>t</a:t>
            </a:r>
            <a:r>
              <a:rPr lang="en-US" dirty="0">
                <a:latin typeface="Arial" charset="0"/>
              </a:rPr>
              <a:t>=N</a:t>
            </a:r>
            <a:r>
              <a:rPr lang="en-US" baseline="-25000" dirty="0">
                <a:latin typeface="Arial" charset="0"/>
              </a:rPr>
              <a:t>0</a:t>
            </a:r>
            <a:r>
              <a:rPr lang="en-US" dirty="0">
                <a:latin typeface="Arial" charset="0"/>
              </a:rPr>
              <a:t>e</a:t>
            </a:r>
            <a:r>
              <a:rPr lang="en-US" baseline="30000" dirty="0">
                <a:latin typeface="Arial" charset="0"/>
              </a:rPr>
              <a:t>rt</a:t>
            </a:r>
          </a:p>
        </p:txBody>
      </p:sp>
      <p:pic>
        <p:nvPicPr>
          <p:cNvPr id="17410"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6255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685800" y="574675"/>
            <a:ext cx="83058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a:latin typeface="Arial" charset="0"/>
              </a:rPr>
              <a:t>With this equation, we can again predict the population at some later time, t, based on its initial size, N0, and the growth rate, r.</a:t>
            </a:r>
          </a:p>
          <a:p>
            <a:pPr>
              <a:buFont typeface="Times" charset="0"/>
              <a:buNone/>
              <a:tabLst>
                <a:tab pos="454025" algn="l"/>
                <a:tab pos="920750" algn="l"/>
                <a:tab pos="1373188" algn="l"/>
                <a:tab pos="1882775" algn="l"/>
                <a:tab pos="2454275" algn="l"/>
              </a:tabLst>
            </a:pPr>
            <a:endParaRPr lang="en-US" sz="2000">
              <a:latin typeface="Arial" charset="0"/>
            </a:endParaRPr>
          </a:p>
          <a:p>
            <a:pPr>
              <a:buFont typeface="Times" charset="0"/>
              <a:buNone/>
              <a:tabLst>
                <a:tab pos="454025" algn="l"/>
                <a:tab pos="920750" algn="l"/>
                <a:tab pos="1373188" algn="l"/>
                <a:tab pos="1882775" algn="l"/>
                <a:tab pos="2454275" algn="l"/>
              </a:tabLst>
            </a:pPr>
            <a:endParaRPr lang="en-US" sz="2000">
              <a:latin typeface="Arial" charset="0"/>
            </a:endParaRPr>
          </a:p>
          <a:p>
            <a:pPr>
              <a:buFont typeface="Times" charset="0"/>
              <a:buNone/>
              <a:tabLst>
                <a:tab pos="454025" algn="l"/>
                <a:tab pos="920750" algn="l"/>
                <a:tab pos="1373188" algn="l"/>
                <a:tab pos="1882775" algn="l"/>
                <a:tab pos="2454275" algn="l"/>
              </a:tabLst>
            </a:pPr>
            <a:r>
              <a:rPr lang="en-US" sz="2800">
                <a:latin typeface="Arial" charset="0"/>
              </a:rPr>
              <a:t>N</a:t>
            </a:r>
            <a:r>
              <a:rPr lang="en-US" sz="2800" baseline="-25000">
                <a:latin typeface="Arial" charset="0"/>
              </a:rPr>
              <a:t>t</a:t>
            </a:r>
            <a:r>
              <a:rPr lang="en-US" sz="2800">
                <a:latin typeface="Arial" charset="0"/>
              </a:rPr>
              <a:t>=N</a:t>
            </a:r>
            <a:r>
              <a:rPr lang="en-US" sz="2800" baseline="-25000">
                <a:latin typeface="Arial" charset="0"/>
              </a:rPr>
              <a:t>0</a:t>
            </a:r>
            <a:r>
              <a:rPr lang="en-US" sz="2800">
                <a:latin typeface="Arial" charset="0"/>
              </a:rPr>
              <a:t>e</a:t>
            </a:r>
            <a:r>
              <a:rPr lang="en-US" sz="2800" baseline="30000">
                <a:latin typeface="Arial" charset="0"/>
              </a:rPr>
              <a:t>rt</a:t>
            </a:r>
          </a:p>
          <a:p>
            <a:pPr>
              <a:buFont typeface="Times" charset="0"/>
              <a:buNone/>
              <a:tabLst>
                <a:tab pos="454025" algn="l"/>
                <a:tab pos="920750" algn="l"/>
                <a:tab pos="1373188" algn="l"/>
                <a:tab pos="1882775" algn="l"/>
                <a:tab pos="2454275" algn="l"/>
              </a:tabLst>
            </a:pPr>
            <a:endParaRPr lang="en-US" sz="2800" baseline="30000">
              <a:latin typeface="Arial" charset="0"/>
            </a:endParaRPr>
          </a:p>
          <a:p>
            <a:pPr>
              <a:buFont typeface="Times" charset="0"/>
              <a:buNone/>
              <a:tabLst>
                <a:tab pos="454025" algn="l"/>
                <a:tab pos="920750" algn="l"/>
                <a:tab pos="1373188" algn="l"/>
                <a:tab pos="1882775" algn="l"/>
                <a:tab pos="2454275" algn="l"/>
              </a:tabLst>
            </a:pPr>
            <a:endParaRPr lang="en-US" sz="2800" baseline="30000">
              <a:latin typeface="Arial" charset="0"/>
            </a:endParaRPr>
          </a:p>
          <a:p>
            <a:pPr>
              <a:buFont typeface="Times" charset="0"/>
              <a:buNone/>
              <a:tabLst>
                <a:tab pos="454025" algn="l"/>
                <a:tab pos="920750" algn="l"/>
                <a:tab pos="1373188" algn="l"/>
                <a:tab pos="1882775" algn="l"/>
                <a:tab pos="2454275" algn="l"/>
              </a:tabLst>
            </a:pPr>
            <a:r>
              <a:rPr lang="en-US" sz="2000">
                <a:latin typeface="Arial" charset="0"/>
              </a:rPr>
              <a:t>And, again, we see </a:t>
            </a:r>
          </a:p>
          <a:p>
            <a:pPr>
              <a:buFont typeface="Times" charset="0"/>
              <a:buNone/>
              <a:tabLst>
                <a:tab pos="454025" algn="l"/>
                <a:tab pos="920750" algn="l"/>
                <a:tab pos="1373188" algn="l"/>
                <a:tab pos="1882775" algn="l"/>
                <a:tab pos="2454275" algn="l"/>
              </a:tabLst>
            </a:pPr>
            <a:r>
              <a:rPr lang="en-US" sz="2000">
                <a:latin typeface="Arial" charset="0"/>
              </a:rPr>
              <a:t>exponential growth.</a:t>
            </a:r>
          </a:p>
          <a:p>
            <a:pPr>
              <a:buFont typeface="Times" charset="0"/>
              <a:buNone/>
              <a:tabLst>
                <a:tab pos="454025" algn="l"/>
                <a:tab pos="920750" algn="l"/>
                <a:tab pos="1373188" algn="l"/>
                <a:tab pos="1882775" algn="l"/>
                <a:tab pos="2454275" algn="l"/>
              </a:tabLst>
            </a:pPr>
            <a:endParaRPr lang="en-US" sz="2000">
              <a:latin typeface="Arial" charset="0"/>
            </a:endParaRPr>
          </a:p>
          <a:p>
            <a:pPr>
              <a:buFont typeface="Times" charset="0"/>
              <a:buNone/>
              <a:tabLst>
                <a:tab pos="454025" algn="l"/>
                <a:tab pos="920750" algn="l"/>
                <a:tab pos="1373188" algn="l"/>
                <a:tab pos="1882775" algn="l"/>
                <a:tab pos="2454275" algn="l"/>
              </a:tabLst>
            </a:pPr>
            <a:r>
              <a:rPr lang="en-US" sz="2000">
                <a:latin typeface="Arial" charset="0"/>
              </a:rPr>
              <a:t>Compare to:</a:t>
            </a:r>
          </a:p>
          <a:p>
            <a:pPr>
              <a:buFont typeface="Times" charset="0"/>
              <a:buNone/>
              <a:tabLst>
                <a:tab pos="454025" algn="l"/>
                <a:tab pos="920750" algn="l"/>
                <a:tab pos="1373188" algn="l"/>
                <a:tab pos="1882775" algn="l"/>
                <a:tab pos="2454275" algn="l"/>
              </a:tabLst>
            </a:pPr>
            <a:endParaRPr lang="en-US" sz="2000">
              <a:latin typeface="Arial" charset="0"/>
            </a:endParaRPr>
          </a:p>
          <a:p>
            <a:pPr>
              <a:tabLst>
                <a:tab pos="454025" algn="l"/>
                <a:tab pos="920750" algn="l"/>
                <a:tab pos="1373188" algn="l"/>
                <a:tab pos="1882775" algn="l"/>
                <a:tab pos="2454275" algn="l"/>
              </a:tabLst>
            </a:pPr>
            <a:r>
              <a:rPr lang="en-US" sz="2000">
                <a:latin typeface="Arial" charset="0"/>
              </a:rPr>
              <a:t>N</a:t>
            </a:r>
            <a:r>
              <a:rPr lang="en-US" sz="2000" baseline="-25000">
                <a:latin typeface="Arial" charset="0"/>
              </a:rPr>
              <a:t>t</a:t>
            </a:r>
            <a:r>
              <a:rPr lang="en-US" sz="2000">
                <a:latin typeface="Arial" charset="0"/>
              </a:rPr>
              <a:t> = N</a:t>
            </a:r>
            <a:r>
              <a:rPr lang="en-US" sz="2000" baseline="-25000">
                <a:latin typeface="Arial" charset="0"/>
              </a:rPr>
              <a:t>0</a:t>
            </a:r>
            <a:r>
              <a:rPr lang="en-US" sz="2000">
                <a:latin typeface="Arial" charset="0"/>
              </a:rPr>
              <a:t> x R</a:t>
            </a:r>
            <a:r>
              <a:rPr lang="en-US" sz="2000" baseline="-25000">
                <a:latin typeface="Arial" charset="0"/>
              </a:rPr>
              <a:t>0</a:t>
            </a:r>
            <a:r>
              <a:rPr lang="en-US" sz="2000" baseline="30000">
                <a:latin typeface="Arial" charset="0"/>
              </a:rPr>
              <a:t>t</a:t>
            </a:r>
            <a:endParaRPr lang="en-US" sz="2000">
              <a:latin typeface="Arial" charset="0"/>
            </a:endParaRPr>
          </a:p>
          <a:p>
            <a:pPr>
              <a:tabLst>
                <a:tab pos="454025" algn="l"/>
                <a:tab pos="920750" algn="l"/>
                <a:tab pos="1373188" algn="l"/>
                <a:tab pos="1882775" algn="l"/>
                <a:tab pos="2454275" algn="l"/>
              </a:tabLst>
            </a:pPr>
            <a:endParaRPr lang="en-US" sz="2000">
              <a:latin typeface="Arial" charset="0"/>
            </a:endParaRPr>
          </a:p>
          <a:p>
            <a:pPr>
              <a:tabLst>
                <a:tab pos="454025" algn="l"/>
                <a:tab pos="920750" algn="l"/>
                <a:tab pos="1373188" algn="l"/>
                <a:tab pos="1882775" algn="l"/>
                <a:tab pos="2454275" algn="l"/>
              </a:tabLst>
            </a:pPr>
            <a:r>
              <a:rPr lang="en-US" sz="2000">
                <a:latin typeface="Arial" charset="0"/>
              </a:rPr>
              <a:t>A key component of </a:t>
            </a:r>
          </a:p>
          <a:p>
            <a:pPr>
              <a:tabLst>
                <a:tab pos="454025" algn="l"/>
                <a:tab pos="920750" algn="l"/>
                <a:tab pos="1373188" algn="l"/>
                <a:tab pos="1882775" algn="l"/>
                <a:tab pos="2454275" algn="l"/>
              </a:tabLst>
            </a:pPr>
            <a:r>
              <a:rPr lang="en-US" sz="2000">
                <a:latin typeface="Arial" charset="0"/>
              </a:rPr>
              <a:t>exponential growth is</a:t>
            </a:r>
          </a:p>
          <a:p>
            <a:pPr>
              <a:tabLst>
                <a:tab pos="454025" algn="l"/>
                <a:tab pos="920750" algn="l"/>
                <a:tab pos="1373188" algn="l"/>
                <a:tab pos="1882775" algn="l"/>
                <a:tab pos="2454275" algn="l"/>
              </a:tabLst>
            </a:pPr>
            <a:r>
              <a:rPr lang="en-US" sz="2000">
                <a:latin typeface="Arial" charset="0"/>
              </a:rPr>
              <a:t>a </a:t>
            </a:r>
            <a:r>
              <a:rPr lang="en-US" sz="2000" u="sng">
                <a:latin typeface="Arial" charset="0"/>
              </a:rPr>
              <a:t>constant</a:t>
            </a:r>
            <a:r>
              <a:rPr lang="en-US" sz="2000">
                <a:latin typeface="Arial" charset="0"/>
              </a:rPr>
              <a:t> growth rate</a:t>
            </a:r>
          </a:p>
          <a:p>
            <a:pPr>
              <a:tabLst>
                <a:tab pos="454025" algn="l"/>
                <a:tab pos="920750" algn="l"/>
                <a:tab pos="1373188" algn="l"/>
                <a:tab pos="1882775" algn="l"/>
                <a:tab pos="2454275" algn="l"/>
              </a:tabLst>
            </a:pPr>
            <a:r>
              <a:rPr lang="en-US" sz="2000">
                <a:latin typeface="Arial" charset="0"/>
              </a:rPr>
              <a:t>(either r or R</a:t>
            </a:r>
            <a:r>
              <a:rPr lang="en-US" sz="2000" baseline="-25000">
                <a:latin typeface="Arial" charset="0"/>
              </a:rPr>
              <a:t>0</a:t>
            </a:r>
            <a:r>
              <a:rPr lang="en-US" sz="2000">
                <a:latin typeface="Arial" charset="0"/>
              </a:rPr>
              <a:t>)</a:t>
            </a:r>
          </a:p>
          <a:p>
            <a:pPr>
              <a:buFont typeface="Times" charset="0"/>
              <a:buNone/>
              <a:tabLst>
                <a:tab pos="454025" algn="l"/>
                <a:tab pos="920750" algn="l"/>
                <a:tab pos="1373188" algn="l"/>
                <a:tab pos="1882775" algn="l"/>
                <a:tab pos="2454275" algn="l"/>
              </a:tabLst>
            </a:pPr>
            <a:endParaRPr lang="en-US" sz="2000">
              <a:latin typeface="Arial" charset="0"/>
            </a:endParaRPr>
          </a:p>
        </p:txBody>
      </p:sp>
      <p:pic>
        <p:nvPicPr>
          <p:cNvPr id="19458"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03288"/>
            <a:ext cx="5486400"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ChangeArrowheads="1"/>
          </p:cNvSpPr>
          <p:nvPr/>
        </p:nvSpPr>
        <p:spPr bwMode="auto">
          <a:xfrm>
            <a:off x="685800" y="701675"/>
            <a:ext cx="83058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latin typeface="Arial" charset="0"/>
              </a:rPr>
              <a:t>With this equation, we can again predict the population at some later time, t, based on its initial size, N0, and the growth rate, r.</a:t>
            </a:r>
          </a:p>
          <a:p>
            <a:pPr>
              <a:buFont typeface="Times" charset="0"/>
              <a:buNone/>
              <a:tabLst>
                <a:tab pos="454025" algn="l"/>
                <a:tab pos="920750" algn="l"/>
                <a:tab pos="1373188" algn="l"/>
                <a:tab pos="1882775" algn="l"/>
                <a:tab pos="2454275" algn="l"/>
              </a:tabLst>
            </a:pPr>
            <a:endParaRPr lang="en-US" sz="2000" dirty="0">
              <a:latin typeface="Arial" charset="0"/>
            </a:endParaRPr>
          </a:p>
          <a:p>
            <a:pPr>
              <a:buFont typeface="Times" charset="0"/>
              <a:buNone/>
              <a:tabLst>
                <a:tab pos="454025" algn="l"/>
                <a:tab pos="920750" algn="l"/>
                <a:tab pos="1373188" algn="l"/>
                <a:tab pos="1882775" algn="l"/>
                <a:tab pos="2454275" algn="l"/>
              </a:tabLst>
            </a:pPr>
            <a:endParaRPr lang="en-US" sz="2000" dirty="0">
              <a:latin typeface="Arial" charset="0"/>
            </a:endParaRPr>
          </a:p>
          <a:p>
            <a:pPr>
              <a:buFont typeface="Times" charset="0"/>
              <a:buNone/>
              <a:tabLst>
                <a:tab pos="454025" algn="l"/>
                <a:tab pos="920750" algn="l"/>
                <a:tab pos="1373188" algn="l"/>
                <a:tab pos="1882775" algn="l"/>
                <a:tab pos="2454275" algn="l"/>
              </a:tabLst>
            </a:pPr>
            <a:r>
              <a:rPr lang="en-US" sz="2800" dirty="0" err="1">
                <a:latin typeface="Arial" charset="0"/>
              </a:rPr>
              <a:t>N</a:t>
            </a:r>
            <a:r>
              <a:rPr lang="en-US" sz="2800" baseline="-25000" dirty="0" err="1">
                <a:latin typeface="Arial" charset="0"/>
              </a:rPr>
              <a:t>t</a:t>
            </a:r>
            <a:r>
              <a:rPr lang="en-US" sz="2800" dirty="0">
                <a:latin typeface="Arial" charset="0"/>
              </a:rPr>
              <a:t>=N</a:t>
            </a:r>
            <a:r>
              <a:rPr lang="en-US" sz="2800" baseline="-25000" dirty="0">
                <a:latin typeface="Arial" charset="0"/>
              </a:rPr>
              <a:t>0</a:t>
            </a:r>
            <a:r>
              <a:rPr lang="en-US" sz="2800" dirty="0">
                <a:latin typeface="Arial" charset="0"/>
              </a:rPr>
              <a:t>e</a:t>
            </a:r>
            <a:r>
              <a:rPr lang="en-US" sz="2800" baseline="30000" dirty="0">
                <a:latin typeface="Arial" charset="0"/>
              </a:rPr>
              <a:t>rt</a:t>
            </a:r>
          </a:p>
          <a:p>
            <a:pPr>
              <a:tabLst>
                <a:tab pos="454025" algn="l"/>
                <a:tab pos="920750" algn="l"/>
                <a:tab pos="1373188" algn="l"/>
                <a:tab pos="1882775" algn="l"/>
                <a:tab pos="2454275" algn="l"/>
              </a:tabLst>
            </a:pPr>
            <a:endParaRPr lang="en-US" sz="2000" dirty="0">
              <a:latin typeface="Arial" charset="0"/>
            </a:endParaRPr>
          </a:p>
          <a:p>
            <a:pPr>
              <a:tabLst>
                <a:tab pos="454025" algn="l"/>
                <a:tab pos="920750" algn="l"/>
                <a:tab pos="1373188" algn="l"/>
                <a:tab pos="1882775" algn="l"/>
                <a:tab pos="2454275" algn="l"/>
              </a:tabLst>
            </a:pPr>
            <a:endParaRPr lang="en-US" sz="2000" dirty="0">
              <a:latin typeface="Arial" charset="0"/>
            </a:endParaRPr>
          </a:p>
          <a:p>
            <a:pPr>
              <a:tabLst>
                <a:tab pos="454025" algn="l"/>
                <a:tab pos="920750" algn="l"/>
                <a:tab pos="1373188" algn="l"/>
                <a:tab pos="1882775" algn="l"/>
                <a:tab pos="2454275" algn="l"/>
              </a:tabLst>
            </a:pPr>
            <a:r>
              <a:rPr lang="en-US" sz="2000" dirty="0">
                <a:latin typeface="Arial" charset="0"/>
              </a:rPr>
              <a:t>We can also have </a:t>
            </a:r>
          </a:p>
          <a:p>
            <a:pPr>
              <a:tabLst>
                <a:tab pos="454025" algn="l"/>
                <a:tab pos="920750" algn="l"/>
                <a:tab pos="1373188" algn="l"/>
                <a:tab pos="1882775" algn="l"/>
                <a:tab pos="2454275" algn="l"/>
              </a:tabLst>
            </a:pPr>
            <a:r>
              <a:rPr lang="en-US" sz="2000" dirty="0">
                <a:latin typeface="Arial" charset="0"/>
              </a:rPr>
              <a:t>negative exponential</a:t>
            </a:r>
          </a:p>
          <a:p>
            <a:pPr>
              <a:tabLst>
                <a:tab pos="454025" algn="l"/>
                <a:tab pos="920750" algn="l"/>
                <a:tab pos="1373188" algn="l"/>
                <a:tab pos="1882775" algn="l"/>
                <a:tab pos="2454275" algn="l"/>
              </a:tabLst>
            </a:pPr>
            <a:r>
              <a:rPr lang="en-US" sz="2000" dirty="0">
                <a:latin typeface="Arial" charset="0"/>
              </a:rPr>
              <a:t>Growth if r is </a:t>
            </a:r>
            <a:r>
              <a:rPr lang="en-US" sz="2000" dirty="0" smtClean="0">
                <a:latin typeface="Arial" charset="0"/>
              </a:rPr>
              <a:t>negative</a:t>
            </a:r>
          </a:p>
          <a:p>
            <a:pPr>
              <a:tabLst>
                <a:tab pos="454025" algn="l"/>
                <a:tab pos="920750" algn="l"/>
                <a:tab pos="1373188" algn="l"/>
                <a:tab pos="1882775" algn="l"/>
                <a:tab pos="2454275" algn="l"/>
              </a:tabLst>
            </a:pPr>
            <a:r>
              <a:rPr lang="en-US" sz="2000" dirty="0">
                <a:latin typeface="Arial" charset="0"/>
              </a:rPr>
              <a:t>a</a:t>
            </a:r>
            <a:r>
              <a:rPr lang="en-US" sz="2000" dirty="0" smtClean="0">
                <a:latin typeface="Arial" charset="0"/>
              </a:rPr>
              <a:t>nd </a:t>
            </a:r>
            <a:r>
              <a:rPr lang="en-US" sz="2000" u="sng" dirty="0" smtClean="0">
                <a:latin typeface="Arial" charset="0"/>
              </a:rPr>
              <a:t>constant</a:t>
            </a:r>
            <a:r>
              <a:rPr lang="en-US" sz="2000" dirty="0" smtClean="0">
                <a:latin typeface="Arial" charset="0"/>
              </a:rPr>
              <a:t>.</a:t>
            </a:r>
            <a:endParaRPr lang="en-US" sz="2000" dirty="0">
              <a:latin typeface="Arial" charset="0"/>
            </a:endParaRPr>
          </a:p>
          <a:p>
            <a:pPr>
              <a:buFont typeface="Times" charset="0"/>
              <a:buNone/>
              <a:tabLst>
                <a:tab pos="454025" algn="l"/>
                <a:tab pos="920750" algn="l"/>
                <a:tab pos="1373188" algn="l"/>
                <a:tab pos="1882775" algn="l"/>
                <a:tab pos="2454275" algn="l"/>
              </a:tabLst>
            </a:pPr>
            <a:endParaRPr lang="en-US" sz="2000" dirty="0">
              <a:latin typeface="Arial" charset="0"/>
            </a:endParaRPr>
          </a:p>
        </p:txBody>
      </p:sp>
      <p:pic>
        <p:nvPicPr>
          <p:cNvPr id="21506"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574800"/>
            <a:ext cx="53340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4" name="Object 2"/>
          <p:cNvGraphicFramePr>
            <a:graphicFrameLocks noChangeAspect="1"/>
          </p:cNvGraphicFramePr>
          <p:nvPr/>
        </p:nvGraphicFramePr>
        <p:xfrm>
          <a:off x="3581400" y="1600200"/>
          <a:ext cx="1639888" cy="1033463"/>
        </p:xfrm>
        <a:graphic>
          <a:graphicData uri="http://schemas.openxmlformats.org/presentationml/2006/ole">
            <mc:AlternateContent xmlns:mc="http://schemas.openxmlformats.org/markup-compatibility/2006">
              <mc:Choice xmlns:v="urn:schemas-microsoft-com:vml" Requires="v">
                <p:oleObj spid="_x0000_s23665" name="Equation" r:id="rId5" imgW="584200" imgH="368300" progId="Equation.3">
                  <p:embed/>
                </p:oleObj>
              </mc:Choice>
              <mc:Fallback>
                <p:oleObj name="Equation" r:id="rId5" imgW="584200" imgH="3683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600200"/>
                        <a:ext cx="1639888"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3603625" y="3538538"/>
          <a:ext cx="1747838" cy="1033462"/>
        </p:xfrm>
        <a:graphic>
          <a:graphicData uri="http://schemas.openxmlformats.org/presentationml/2006/ole">
            <mc:AlternateContent xmlns:mc="http://schemas.openxmlformats.org/markup-compatibility/2006">
              <mc:Choice xmlns:v="urn:schemas-microsoft-com:vml" Requires="v">
                <p:oleObj spid="_x0000_s23666" name="Equation" r:id="rId7" imgW="622300" imgH="368300" progId="Equation.3">
                  <p:embed/>
                </p:oleObj>
              </mc:Choice>
              <mc:Fallback>
                <p:oleObj name="Equation" r:id="rId7" imgW="622300" imgH="3683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3625" y="3538538"/>
                        <a:ext cx="1747838" cy="103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3556" name="TextBox 7"/>
          <p:cNvSpPr txBox="1">
            <a:spLocks noChangeArrowheads="1"/>
          </p:cNvSpPr>
          <p:nvPr/>
        </p:nvSpPr>
        <p:spPr bwMode="auto">
          <a:xfrm>
            <a:off x="990600" y="1143000"/>
            <a:ext cx="6070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dirty="0" smtClean="0">
                <a:latin typeface="Arial" charset="0"/>
                <a:cs typeface="Arial" charset="0"/>
              </a:rPr>
              <a:t>Now, take this </a:t>
            </a:r>
            <a:r>
              <a:rPr lang="en-US" dirty="0">
                <a:latin typeface="Arial" charset="0"/>
                <a:cs typeface="Arial" charset="0"/>
              </a:rPr>
              <a:t>exponential growth equation:</a:t>
            </a:r>
          </a:p>
        </p:txBody>
      </p:sp>
      <p:sp>
        <p:nvSpPr>
          <p:cNvPr id="23557" name="TextBox 8"/>
          <p:cNvSpPr txBox="1">
            <a:spLocks noChangeArrowheads="1"/>
          </p:cNvSpPr>
          <p:nvPr/>
        </p:nvSpPr>
        <p:spPr bwMode="auto">
          <a:xfrm>
            <a:off x="990600" y="2738438"/>
            <a:ext cx="6934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atin typeface="Arial" charset="0"/>
                <a:cs typeface="Arial" charset="0"/>
              </a:rPr>
              <a:t>If we divide both sides by N, we get a per-capita growth equation:</a:t>
            </a:r>
          </a:p>
        </p:txBody>
      </p:sp>
      <p:sp>
        <p:nvSpPr>
          <p:cNvPr id="23558" name="TextBox 9"/>
          <p:cNvSpPr txBox="1">
            <a:spLocks noChangeArrowheads="1"/>
          </p:cNvSpPr>
          <p:nvPr/>
        </p:nvSpPr>
        <p:spPr bwMode="auto">
          <a:xfrm>
            <a:off x="990600" y="48768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dirty="0">
                <a:latin typeface="Arial" charset="0"/>
                <a:cs typeface="Arial" charset="0"/>
              </a:rPr>
              <a:t>With exponential growth the per-capita growth is constant (it equals r).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7"/>
          <p:cNvSpPr txBox="1">
            <a:spLocks noChangeArrowheads="1"/>
          </p:cNvSpPr>
          <p:nvPr/>
        </p:nvSpPr>
        <p:spPr bwMode="auto">
          <a:xfrm>
            <a:off x="533400" y="1143000"/>
            <a:ext cx="8077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dirty="0">
                <a:latin typeface="Arial" charset="0"/>
                <a:cs typeface="Arial" charset="0"/>
              </a:rPr>
              <a:t>I know that all these </a:t>
            </a:r>
            <a:r>
              <a:rPr lang="en-US" dirty="0" smtClean="0">
                <a:latin typeface="Arial" charset="0"/>
                <a:cs typeface="Arial" charset="0"/>
              </a:rPr>
              <a:t>equations </a:t>
            </a:r>
            <a:r>
              <a:rPr lang="en-US" dirty="0">
                <a:latin typeface="Arial" charset="0"/>
                <a:cs typeface="Arial" charset="0"/>
              </a:rPr>
              <a:t>can be confusing.  Just be careful and think about the axes.  Ecologists sometimes just want to know the population size, which is N. So, for example, we may want:</a:t>
            </a:r>
          </a:p>
          <a:p>
            <a:pPr algn="ctr" eaLnBrk="1" hangingPunct="1">
              <a:buFont typeface="Times" charset="0"/>
              <a:buNone/>
            </a:pPr>
            <a:endParaRPr lang="en-US" dirty="0">
              <a:latin typeface="Arial" charset="0"/>
              <a:cs typeface="Arial" charset="0"/>
            </a:endParaRPr>
          </a:p>
          <a:p>
            <a:pPr algn="ctr" eaLnBrk="1" hangingPunct="1">
              <a:buFont typeface="Times" charset="0"/>
              <a:buNone/>
            </a:pPr>
            <a:endParaRPr lang="en-US" dirty="0">
              <a:latin typeface="Arial" charset="0"/>
              <a:cs typeface="Arial" charset="0"/>
            </a:endParaRPr>
          </a:p>
          <a:p>
            <a:pPr algn="ctr" eaLnBrk="1" hangingPunct="1">
              <a:buFont typeface="Times" charset="0"/>
              <a:buNone/>
            </a:pPr>
            <a:r>
              <a:rPr lang="en-US" dirty="0" err="1">
                <a:latin typeface="Arial" charset="0"/>
              </a:rPr>
              <a:t>N</a:t>
            </a:r>
            <a:r>
              <a:rPr lang="en-US" baseline="-25000" dirty="0" err="1">
                <a:latin typeface="Arial" charset="0"/>
              </a:rPr>
              <a:t>t</a:t>
            </a:r>
            <a:r>
              <a:rPr lang="en-US" dirty="0">
                <a:latin typeface="Arial" charset="0"/>
              </a:rPr>
              <a:t>=N</a:t>
            </a:r>
            <a:r>
              <a:rPr lang="en-US" baseline="-25000" dirty="0">
                <a:latin typeface="Arial" charset="0"/>
              </a:rPr>
              <a:t>0</a:t>
            </a:r>
            <a:r>
              <a:rPr lang="en-US" dirty="0">
                <a:latin typeface="Arial" charset="0"/>
              </a:rPr>
              <a:t>e</a:t>
            </a:r>
            <a:r>
              <a:rPr lang="en-US" baseline="30000" dirty="0">
                <a:latin typeface="Arial" charset="0"/>
              </a:rPr>
              <a:t>rt</a:t>
            </a:r>
            <a:endParaRPr lang="en-US" dirty="0">
              <a:latin typeface="Arial" charset="0"/>
            </a:endParaRPr>
          </a:p>
          <a:p>
            <a:pPr algn="ctr" eaLnBrk="1" hangingPunct="1">
              <a:buFont typeface="Times" charset="0"/>
              <a:buNone/>
            </a:pPr>
            <a:endParaRPr lang="en-US" dirty="0">
              <a:latin typeface="Arial" charset="0"/>
            </a:endParaRPr>
          </a:p>
          <a:p>
            <a:pPr algn="ctr" eaLnBrk="1" hangingPunct="1">
              <a:buFont typeface="Times" charset="0"/>
              <a:buNone/>
            </a:pPr>
            <a:endParaRPr lang="en-US" dirty="0">
              <a:latin typeface="Arial" charset="0"/>
            </a:endParaRPr>
          </a:p>
          <a:p>
            <a:pPr eaLnBrk="1" hangingPunct="1">
              <a:buFont typeface="Times" charset="0"/>
              <a:buNone/>
            </a:pPr>
            <a:r>
              <a:rPr lang="en-US" dirty="0">
                <a:latin typeface="Arial" charset="0"/>
              </a:rPr>
              <a:t>Or, we may want the population growth rate:</a:t>
            </a:r>
          </a:p>
          <a:p>
            <a:pPr eaLnBrk="1" hangingPunct="1">
              <a:buFont typeface="Times" charset="0"/>
              <a:buNone/>
            </a:pPr>
            <a:endParaRPr lang="en-US" dirty="0">
              <a:latin typeface="Arial" charset="0"/>
            </a:endParaRPr>
          </a:p>
          <a:p>
            <a:pPr eaLnBrk="1" hangingPunct="1">
              <a:buFont typeface="Times" charset="0"/>
              <a:buNone/>
            </a:pPr>
            <a:endParaRPr lang="en-US" dirty="0">
              <a:latin typeface="Arial" charset="0"/>
            </a:endParaRPr>
          </a:p>
          <a:p>
            <a:pPr algn="ctr" eaLnBrk="1" hangingPunct="1">
              <a:buFont typeface="Times" charset="0"/>
              <a:buNone/>
            </a:pPr>
            <a:r>
              <a:rPr lang="en-US" dirty="0" err="1">
                <a:latin typeface="Arial" charset="0"/>
              </a:rPr>
              <a:t>dN</a:t>
            </a:r>
            <a:r>
              <a:rPr lang="en-US" dirty="0">
                <a:latin typeface="Arial" charset="0"/>
              </a:rPr>
              <a:t>/</a:t>
            </a:r>
            <a:r>
              <a:rPr lang="en-US" dirty="0" err="1">
                <a:latin typeface="Arial" charset="0"/>
              </a:rPr>
              <a:t>dt</a:t>
            </a:r>
            <a:r>
              <a:rPr lang="en-US" dirty="0">
                <a:latin typeface="Arial" charset="0"/>
              </a:rPr>
              <a:t>=</a:t>
            </a:r>
            <a:r>
              <a:rPr lang="en-US" dirty="0" err="1">
                <a:latin typeface="Arial" charset="0"/>
              </a:rPr>
              <a:t>rN</a:t>
            </a:r>
            <a:endParaRPr lang="en-US" dirty="0">
              <a:latin typeface="Arial" charset="0"/>
            </a:endParaRPr>
          </a:p>
        </p:txBody>
      </p:sp>
      <p:pic>
        <p:nvPicPr>
          <p:cNvPr id="2560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362200"/>
            <a:ext cx="22891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679950"/>
            <a:ext cx="22574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Box 7"/>
          <p:cNvSpPr txBox="1">
            <a:spLocks noChangeArrowheads="1"/>
          </p:cNvSpPr>
          <p:nvPr/>
        </p:nvSpPr>
        <p:spPr bwMode="auto">
          <a:xfrm>
            <a:off x="533400" y="11430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54025" algn="l"/>
                <a:tab pos="920750" algn="l"/>
                <a:tab pos="1373188" algn="l"/>
                <a:tab pos="1882775" algn="l"/>
                <a:tab pos="2454275" algn="l"/>
              </a:tabLst>
              <a:defRPr sz="2400">
                <a:solidFill>
                  <a:schemeClr val="tx1"/>
                </a:solidFill>
                <a:latin typeface="Times" charset="0"/>
                <a:ea typeface="ＭＳ Ｐゴシック" charset="0"/>
                <a:cs typeface="ＭＳ Ｐゴシック" charset="0"/>
              </a:defRPr>
            </a:lvl1pPr>
            <a:lvl2pPr marL="742950" indent="-285750" eaLnBrk="0" hangingPunct="0">
              <a:tabLst>
                <a:tab pos="454025" algn="l"/>
                <a:tab pos="920750" algn="l"/>
                <a:tab pos="1373188" algn="l"/>
                <a:tab pos="1882775" algn="l"/>
                <a:tab pos="2454275" algn="l"/>
              </a:tabLst>
              <a:defRPr sz="2400">
                <a:solidFill>
                  <a:schemeClr val="tx1"/>
                </a:solidFill>
                <a:latin typeface="Times" charset="0"/>
                <a:ea typeface="ＭＳ Ｐゴシック" charset="0"/>
              </a:defRPr>
            </a:lvl2pPr>
            <a:lvl3pPr marL="1143000" indent="-228600" eaLnBrk="0" hangingPunct="0">
              <a:tabLst>
                <a:tab pos="454025" algn="l"/>
                <a:tab pos="920750" algn="l"/>
                <a:tab pos="1373188" algn="l"/>
                <a:tab pos="1882775" algn="l"/>
                <a:tab pos="2454275" algn="l"/>
              </a:tabLst>
              <a:defRPr sz="2400">
                <a:solidFill>
                  <a:schemeClr val="tx1"/>
                </a:solidFill>
                <a:latin typeface="Times" charset="0"/>
                <a:ea typeface="ＭＳ Ｐゴシック" charset="0"/>
              </a:defRPr>
            </a:lvl3pPr>
            <a:lvl4pPr marL="1600200" indent="-228600" eaLnBrk="0" hangingPunct="0">
              <a:tabLst>
                <a:tab pos="454025" algn="l"/>
                <a:tab pos="920750" algn="l"/>
                <a:tab pos="1373188" algn="l"/>
                <a:tab pos="1882775" algn="l"/>
                <a:tab pos="2454275" algn="l"/>
              </a:tabLst>
              <a:defRPr sz="2400">
                <a:solidFill>
                  <a:schemeClr val="tx1"/>
                </a:solidFill>
                <a:latin typeface="Times" charset="0"/>
                <a:ea typeface="ＭＳ Ｐゴシック" charset="0"/>
              </a:defRPr>
            </a:lvl4pPr>
            <a:lvl5pPr marL="2057400" indent="-228600" eaLnBrk="0" hangingPunct="0">
              <a:tabLst>
                <a:tab pos="454025" algn="l"/>
                <a:tab pos="920750" algn="l"/>
                <a:tab pos="1373188" algn="l"/>
                <a:tab pos="1882775" algn="l"/>
                <a:tab pos="2454275"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4025" algn="l"/>
                <a:tab pos="920750" algn="l"/>
                <a:tab pos="1373188" algn="l"/>
                <a:tab pos="1882775" algn="l"/>
                <a:tab pos="2454275"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4025" algn="l"/>
                <a:tab pos="920750" algn="l"/>
                <a:tab pos="1373188" algn="l"/>
                <a:tab pos="1882775" algn="l"/>
                <a:tab pos="2454275"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4025" algn="l"/>
                <a:tab pos="920750" algn="l"/>
                <a:tab pos="1373188" algn="l"/>
                <a:tab pos="1882775" algn="l"/>
                <a:tab pos="2454275"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4025" algn="l"/>
                <a:tab pos="920750" algn="l"/>
                <a:tab pos="1373188" algn="l"/>
                <a:tab pos="1882775" algn="l"/>
                <a:tab pos="2454275" algn="l"/>
              </a:tabLst>
              <a:defRPr sz="2400">
                <a:solidFill>
                  <a:schemeClr val="tx1"/>
                </a:solidFill>
                <a:latin typeface="Times" charset="0"/>
                <a:ea typeface="ＭＳ Ｐゴシック" charset="0"/>
              </a:defRPr>
            </a:lvl9pPr>
          </a:lstStyle>
          <a:p>
            <a:pPr algn="ctr" eaLnBrk="1" hangingPunct="1">
              <a:buFont typeface="Times" charset="0"/>
              <a:buNone/>
            </a:pPr>
            <a:endParaRPr lang="en-US">
              <a:latin typeface="Arial" charset="0"/>
              <a:cs typeface="Arial" charset="0"/>
            </a:endParaRPr>
          </a:p>
          <a:p>
            <a:pPr eaLnBrk="1" hangingPunct="1">
              <a:buFont typeface="Times" charset="0"/>
              <a:buNone/>
            </a:pPr>
            <a:r>
              <a:rPr lang="en-US">
                <a:latin typeface="Arial" charset="0"/>
              </a:rPr>
              <a:t>N</a:t>
            </a:r>
            <a:r>
              <a:rPr lang="en-US" baseline="-25000">
                <a:latin typeface="Arial" charset="0"/>
              </a:rPr>
              <a:t>t</a:t>
            </a:r>
            <a:r>
              <a:rPr lang="en-US">
                <a:latin typeface="Arial" charset="0"/>
              </a:rPr>
              <a:t>=N</a:t>
            </a:r>
            <a:r>
              <a:rPr lang="en-US" baseline="-25000">
                <a:latin typeface="Arial" charset="0"/>
              </a:rPr>
              <a:t>0</a:t>
            </a:r>
            <a:r>
              <a:rPr lang="en-US">
                <a:latin typeface="Arial" charset="0"/>
              </a:rPr>
              <a:t>e</a:t>
            </a:r>
            <a:r>
              <a:rPr lang="en-US" baseline="30000">
                <a:latin typeface="Arial" charset="0"/>
              </a:rPr>
              <a:t>rt</a:t>
            </a:r>
            <a:endParaRPr lang="en-US">
              <a:latin typeface="Arial" charset="0"/>
            </a:endParaRPr>
          </a:p>
        </p:txBody>
      </p:sp>
      <p:sp>
        <p:nvSpPr>
          <p:cNvPr id="27651" name="TextBox 5"/>
          <p:cNvSpPr txBox="1">
            <a:spLocks noChangeArrowheads="1"/>
          </p:cNvSpPr>
          <p:nvPr/>
        </p:nvSpPr>
        <p:spPr bwMode="auto">
          <a:xfrm>
            <a:off x="533400" y="31242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dirty="0">
                <a:latin typeface="Arial" charset="0"/>
                <a:cs typeface="Arial" charset="0"/>
              </a:rPr>
              <a:t>Finally, an ecologist may be more interested in what is happening to individuals.  These are per-capita rates:</a:t>
            </a:r>
          </a:p>
        </p:txBody>
      </p:sp>
      <p:sp>
        <p:nvSpPr>
          <p:cNvPr id="27652" name="TextBox 9"/>
          <p:cNvSpPr txBox="1">
            <a:spLocks noChangeArrowheads="1"/>
          </p:cNvSpPr>
          <p:nvPr/>
        </p:nvSpPr>
        <p:spPr bwMode="auto">
          <a:xfrm>
            <a:off x="2057400" y="4876800"/>
            <a:ext cx="1941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atin typeface="Arial" charset="0"/>
                <a:cs typeface="Arial" charset="0"/>
              </a:rPr>
              <a:t>1/N dN/dt = r</a:t>
            </a:r>
          </a:p>
        </p:txBody>
      </p:sp>
      <p:pic>
        <p:nvPicPr>
          <p:cNvPr id="2765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3962400"/>
            <a:ext cx="2809875"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69038" y="717550"/>
            <a:ext cx="2493962"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Box 1"/>
          <p:cNvSpPr txBox="1">
            <a:spLocks noChangeArrowheads="1"/>
          </p:cNvSpPr>
          <p:nvPr/>
        </p:nvSpPr>
        <p:spPr bwMode="auto">
          <a:xfrm>
            <a:off x="4724400" y="1371600"/>
            <a:ext cx="1425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atin typeface="Arial" charset="0"/>
              </a:rPr>
              <a:t>dN/dt=rN</a:t>
            </a:r>
          </a:p>
          <a:p>
            <a:pPr eaLnBrk="1" hangingPunct="1"/>
            <a:endParaRPr lang="en-US"/>
          </a:p>
        </p:txBody>
      </p:sp>
      <p:pic>
        <p:nvPicPr>
          <p:cNvPr id="27654"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609600"/>
            <a:ext cx="2493963"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Object 2"/>
          <p:cNvGraphicFramePr>
            <a:graphicFrameLocks noChangeAspect="1"/>
          </p:cNvGraphicFramePr>
          <p:nvPr>
            <p:extLst>
              <p:ext uri="{D42A27DB-BD31-4B8C-83A1-F6EECF244321}">
                <p14:modId xmlns:p14="http://schemas.microsoft.com/office/powerpoint/2010/main" val="503766868"/>
              </p:ext>
            </p:extLst>
          </p:nvPr>
        </p:nvGraphicFramePr>
        <p:xfrm>
          <a:off x="349963" y="2667001"/>
          <a:ext cx="8366313" cy="3505200"/>
        </p:xfrm>
        <a:graphic>
          <a:graphicData uri="http://schemas.openxmlformats.org/presentationml/2006/ole">
            <mc:AlternateContent xmlns:mc="http://schemas.openxmlformats.org/markup-compatibility/2006">
              <mc:Choice xmlns:v="urn:schemas-microsoft-com:vml" Requires="v">
                <p:oleObj spid="_x0000_s29762" name="Document" r:id="rId5" imgW="5626100" imgH="2362200" progId="Word.Document.8">
                  <p:embed/>
                </p:oleObj>
              </mc:Choice>
              <mc:Fallback>
                <p:oleObj name="Document" r:id="rId5" imgW="5626100" imgH="2362200" progId="Word.Documen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963" y="2667001"/>
                        <a:ext cx="8366313" cy="3505200"/>
                      </a:xfrm>
                      <a:prstGeom prst="rect">
                        <a:avLst/>
                      </a:prstGeom>
                      <a:noFill/>
                      <a:ln>
                        <a:noFill/>
                      </a:ln>
                      <a:effectLst/>
                      <a:extLst/>
                    </p:spPr>
                  </p:pic>
                </p:oleObj>
              </mc:Fallback>
            </mc:AlternateContent>
          </a:graphicData>
        </a:graphic>
      </p:graphicFrame>
      <p:pic>
        <p:nvPicPr>
          <p:cNvPr id="29698" name="Picture 6" descr="Ecology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3"/>
          <p:cNvSpPr txBox="1">
            <a:spLocks noChangeArrowheads="1"/>
          </p:cNvSpPr>
          <p:nvPr/>
        </p:nvSpPr>
        <p:spPr bwMode="auto">
          <a:xfrm>
            <a:off x="381000" y="990600"/>
            <a:ext cx="83820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dirty="0" smtClean="0">
                <a:latin typeface="Arial" charset="0"/>
                <a:cs typeface="Arial" charset="0"/>
              </a:rPr>
              <a:t>  Little </a:t>
            </a:r>
            <a:r>
              <a:rPr lang="en-US" altLang="ja-JP" dirty="0">
                <a:latin typeface="Arial" charset="0"/>
                <a:cs typeface="Arial" charset="0"/>
              </a:rPr>
              <a:t>r is instantaneous and can be used to compare growth </a:t>
            </a:r>
            <a:r>
              <a:rPr lang="en-US" altLang="ja-JP" dirty="0" smtClean="0">
                <a:latin typeface="Arial" charset="0"/>
                <a:cs typeface="Arial" charset="0"/>
              </a:rPr>
              <a:t>rates (</a:t>
            </a:r>
            <a:r>
              <a:rPr lang="en-US" altLang="ja-JP" dirty="0">
                <a:latin typeface="Arial" charset="0"/>
                <a:cs typeface="Arial" charset="0"/>
              </a:rPr>
              <a:t>s</a:t>
            </a:r>
            <a:r>
              <a:rPr lang="en-US" dirty="0" smtClean="0">
                <a:latin typeface="Arial" charset="0"/>
                <a:cs typeface="Arial" charset="0"/>
              </a:rPr>
              <a:t>ince </a:t>
            </a:r>
            <a:r>
              <a:rPr lang="en-US" dirty="0">
                <a:latin typeface="Arial" charset="0"/>
                <a:cs typeface="Arial" charset="0"/>
              </a:rPr>
              <a:t>R is a per-generation measure, </a:t>
            </a:r>
            <a:r>
              <a:rPr lang="en-US" u="sng" dirty="0">
                <a:latin typeface="Arial" charset="0"/>
                <a:cs typeface="Arial" charset="0"/>
              </a:rPr>
              <a:t>it can</a:t>
            </a:r>
            <a:r>
              <a:rPr lang="ja-JP" altLang="en-US" u="sng" dirty="0">
                <a:latin typeface="Arial" charset="0"/>
                <a:cs typeface="Arial" charset="0"/>
              </a:rPr>
              <a:t>’</a:t>
            </a:r>
            <a:r>
              <a:rPr lang="en-US" altLang="ja-JP" u="sng" dirty="0">
                <a:latin typeface="Arial" charset="0"/>
                <a:cs typeface="Arial" charset="0"/>
              </a:rPr>
              <a:t>t be used to compare different species or populations</a:t>
            </a:r>
            <a:r>
              <a:rPr lang="en-US" altLang="ja-JP" dirty="0">
                <a:latin typeface="Arial" charset="0"/>
                <a:cs typeface="Arial" charset="0"/>
              </a:rPr>
              <a:t> unless they have the same generation </a:t>
            </a:r>
            <a:r>
              <a:rPr lang="en-US" altLang="ja-JP" dirty="0" smtClean="0">
                <a:latin typeface="Arial" charset="0"/>
                <a:cs typeface="Arial" charset="0"/>
              </a:rPr>
              <a:t>time).</a:t>
            </a:r>
            <a:endParaRPr lang="en-US" altLang="ja-JP" dirty="0">
              <a:latin typeface="Arial" charset="0"/>
              <a:cs typeface="Arial" charset="0"/>
            </a:endParaRPr>
          </a:p>
          <a:p>
            <a:pPr eaLnBrk="1" hangingPunct="1"/>
            <a:endParaRPr lang="en-US" sz="2000"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extBox 3"/>
          <p:cNvSpPr txBox="1">
            <a:spLocks noChangeArrowheads="1"/>
          </p:cNvSpPr>
          <p:nvPr/>
        </p:nvSpPr>
        <p:spPr bwMode="auto">
          <a:xfrm>
            <a:off x="1219200" y="1143000"/>
            <a:ext cx="6805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atin typeface="Arial" charset="0"/>
                <a:cs typeface="Arial" charset="0"/>
              </a:rPr>
              <a:t>Do any species really grow at exponential rates?  </a:t>
            </a:r>
          </a:p>
          <a:p>
            <a:pPr eaLnBrk="1" hangingPunct="1"/>
            <a:r>
              <a:rPr lang="en-US">
                <a:latin typeface="Arial" charset="0"/>
                <a:cs typeface="Arial" charset="0"/>
              </a:rPr>
              <a:t>--	lots of examples from invasive species</a:t>
            </a:r>
          </a:p>
          <a:p>
            <a:pPr eaLnBrk="1" hangingPunct="1"/>
            <a:r>
              <a:rPr lang="en-US">
                <a:latin typeface="Arial" charset="0"/>
                <a:cs typeface="Arial" charset="0"/>
              </a:rPr>
              <a:t>--	and diseases</a:t>
            </a:r>
          </a:p>
          <a:p>
            <a:pPr eaLnBrk="1" hangingPunct="1"/>
            <a:endParaRPr lang="en-US">
              <a:latin typeface="Arial" charset="0"/>
              <a:cs typeface="Arial" charset="0"/>
            </a:endParaRPr>
          </a:p>
        </p:txBody>
      </p:sp>
      <p:pic>
        <p:nvPicPr>
          <p:cNvPr id="37891" name="Picture 4" descr="01-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7063" y="2786063"/>
            <a:ext cx="5748337"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5"/>
          <p:cNvSpPr txBox="1">
            <a:spLocks noChangeArrowheads="1"/>
          </p:cNvSpPr>
          <p:nvPr/>
        </p:nvSpPr>
        <p:spPr bwMode="auto">
          <a:xfrm>
            <a:off x="381000" y="3579813"/>
            <a:ext cx="2362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800">
                <a:latin typeface="Arial" charset="0"/>
                <a:cs typeface="Arial" charset="0"/>
              </a:rPr>
              <a:t>Offspring of 5 mute swans that escaped in Chesapeake Bay in 1962.  Control methods were put in places in 2001.</a:t>
            </a:r>
          </a:p>
        </p:txBody>
      </p:sp>
      <p:pic>
        <p:nvPicPr>
          <p:cNvPr id="2" name="Picture 1"/>
          <p:cNvPicPr>
            <a:picLocks noChangeAspect="1"/>
          </p:cNvPicPr>
          <p:nvPr/>
        </p:nvPicPr>
        <p:blipFill>
          <a:blip r:embed="rId5"/>
          <a:stretch>
            <a:fillRect/>
          </a:stretch>
        </p:blipFill>
        <p:spPr>
          <a:xfrm>
            <a:off x="4495800" y="2515743"/>
            <a:ext cx="2743200" cy="182765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609600" y="574675"/>
            <a:ext cx="830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dirty="0">
                <a:latin typeface="Arial" charset="0"/>
              </a:rPr>
              <a:t>II.	Tools for Ecology</a:t>
            </a:r>
          </a:p>
          <a:p>
            <a:pPr>
              <a:buFont typeface="Times" charset="0"/>
              <a:buNone/>
              <a:tabLst>
                <a:tab pos="454025" algn="l"/>
                <a:tab pos="920750" algn="l"/>
                <a:tab pos="1373188" algn="l"/>
                <a:tab pos="1882775" algn="l"/>
                <a:tab pos="2454275" algn="l"/>
              </a:tabLst>
            </a:pPr>
            <a:r>
              <a:rPr lang="en-US" dirty="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dirty="0">
                <a:latin typeface="Arial" charset="0"/>
              </a:rPr>
              <a:t>		1. 	Definitions</a:t>
            </a:r>
          </a:p>
          <a:p>
            <a:pPr>
              <a:buFont typeface="Times" charset="0"/>
              <a:buNone/>
              <a:tabLst>
                <a:tab pos="454025" algn="l"/>
                <a:tab pos="920750" algn="l"/>
                <a:tab pos="1373188" algn="l"/>
                <a:tab pos="1882775" algn="l"/>
                <a:tab pos="2454275" algn="l"/>
              </a:tabLst>
            </a:pPr>
            <a:r>
              <a:rPr lang="en-US" dirty="0">
                <a:latin typeface="Arial" charset="0"/>
              </a:rPr>
              <a:t>		2.	Demography</a:t>
            </a:r>
          </a:p>
          <a:p>
            <a:pPr>
              <a:buFont typeface="Times" charset="0"/>
              <a:buNone/>
              <a:tabLst>
                <a:tab pos="454025" algn="l"/>
                <a:tab pos="920750" algn="l"/>
                <a:tab pos="1373188" algn="l"/>
                <a:tab pos="1882775" algn="l"/>
                <a:tab pos="2454275" algn="l"/>
              </a:tabLst>
            </a:pPr>
            <a:r>
              <a:rPr lang="en-US" dirty="0">
                <a:latin typeface="Arial" charset="0"/>
              </a:rPr>
              <a:t>			a.	distribution, dispersion, and density</a:t>
            </a:r>
          </a:p>
          <a:p>
            <a:pPr>
              <a:buFont typeface="Times" charset="0"/>
              <a:buNone/>
              <a:tabLst>
                <a:tab pos="454025" algn="l"/>
                <a:tab pos="920750" algn="l"/>
                <a:tab pos="1373188" algn="l"/>
                <a:tab pos="1882775" algn="l"/>
                <a:tab pos="2454275" algn="l"/>
              </a:tabLst>
            </a:pPr>
            <a:r>
              <a:rPr lang="en-US" dirty="0">
                <a:latin typeface="Arial" charset="0"/>
              </a:rPr>
              <a:t>			b.	gender and </a:t>
            </a:r>
            <a:r>
              <a:rPr lang="en-US" dirty="0" smtClean="0">
                <a:latin typeface="Arial" charset="0"/>
              </a:rPr>
              <a:t>age</a:t>
            </a:r>
            <a:endParaRPr lang="en-US" dirty="0">
              <a:latin typeface="Arial" charset="0"/>
            </a:endParaRPr>
          </a:p>
        </p:txBody>
      </p:sp>
      <p:pic>
        <p:nvPicPr>
          <p:cNvPr id="17410"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IMG_596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895600"/>
            <a:ext cx="5943600" cy="39624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1986"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838200" y="876300"/>
            <a:ext cx="7467600" cy="4319389"/>
          </a:xfrm>
          <a:prstGeom prst="rect">
            <a:avLst/>
          </a:prstGeom>
        </p:spPr>
      </p:pic>
      <p:sp>
        <p:nvSpPr>
          <p:cNvPr id="4" name="TextBox 3"/>
          <p:cNvSpPr txBox="1"/>
          <p:nvPr/>
        </p:nvSpPr>
        <p:spPr>
          <a:xfrm>
            <a:off x="609601" y="5552182"/>
            <a:ext cx="8153400" cy="1077218"/>
          </a:xfrm>
          <a:prstGeom prst="rect">
            <a:avLst/>
          </a:prstGeom>
          <a:noFill/>
        </p:spPr>
        <p:txBody>
          <a:bodyPr wrap="square" rtlCol="0">
            <a:spAutoFit/>
          </a:bodyPr>
          <a:lstStyle/>
          <a:p>
            <a:r>
              <a:rPr lang="en-US" sz="1600" dirty="0" err="1">
                <a:latin typeface="Arial"/>
                <a:cs typeface="Arial"/>
              </a:rPr>
              <a:t>Vilà</a:t>
            </a:r>
            <a:r>
              <a:rPr lang="en-US" sz="1600" dirty="0">
                <a:latin typeface="Arial"/>
                <a:cs typeface="Arial"/>
              </a:rPr>
              <a:t>, </a:t>
            </a:r>
            <a:r>
              <a:rPr lang="en-US" sz="1600" dirty="0" smtClean="0">
                <a:latin typeface="Arial"/>
                <a:cs typeface="Arial"/>
              </a:rPr>
              <a:t> C., A. </a:t>
            </a:r>
            <a:r>
              <a:rPr lang="en-US" sz="1600" dirty="0" err="1">
                <a:latin typeface="Arial"/>
                <a:cs typeface="Arial"/>
              </a:rPr>
              <a:t>Sundqvist</a:t>
            </a:r>
            <a:r>
              <a:rPr lang="en-US" sz="1600" dirty="0">
                <a:latin typeface="Arial"/>
                <a:cs typeface="Arial"/>
              </a:rPr>
              <a:t>, </a:t>
            </a:r>
            <a:r>
              <a:rPr lang="en-US" sz="1600" dirty="0" err="1" smtClean="0">
                <a:latin typeface="Arial"/>
                <a:cs typeface="Arial"/>
              </a:rPr>
              <a:t>Ø</a:t>
            </a:r>
            <a:r>
              <a:rPr lang="en-US" sz="1600" dirty="0" smtClean="0">
                <a:latin typeface="Arial"/>
                <a:cs typeface="Arial"/>
              </a:rPr>
              <a:t>. </a:t>
            </a:r>
            <a:r>
              <a:rPr lang="en-US" sz="1600" dirty="0">
                <a:latin typeface="Arial"/>
                <a:cs typeface="Arial"/>
              </a:rPr>
              <a:t>Flagstad, </a:t>
            </a:r>
            <a:r>
              <a:rPr lang="en-US" sz="1600" dirty="0" smtClean="0">
                <a:latin typeface="Arial"/>
                <a:cs typeface="Arial"/>
              </a:rPr>
              <a:t>J. </a:t>
            </a:r>
            <a:r>
              <a:rPr lang="en-US" sz="1600" dirty="0" err="1">
                <a:latin typeface="Arial"/>
                <a:cs typeface="Arial"/>
              </a:rPr>
              <a:t>Seddon</a:t>
            </a:r>
            <a:r>
              <a:rPr lang="en-US" sz="1600" dirty="0">
                <a:latin typeface="Arial"/>
                <a:cs typeface="Arial"/>
              </a:rPr>
              <a:t>, </a:t>
            </a:r>
            <a:r>
              <a:rPr lang="en-US" sz="1600" dirty="0" smtClean="0">
                <a:latin typeface="Arial"/>
                <a:cs typeface="Arial"/>
              </a:rPr>
              <a:t>S. </a:t>
            </a:r>
            <a:r>
              <a:rPr lang="en-US" sz="1600" dirty="0" err="1" smtClean="0">
                <a:latin typeface="Arial"/>
                <a:cs typeface="Arial"/>
              </a:rPr>
              <a:t>Björnerfeldt</a:t>
            </a:r>
            <a:r>
              <a:rPr lang="en-US" sz="1600" dirty="0">
                <a:latin typeface="Arial"/>
                <a:cs typeface="Arial"/>
              </a:rPr>
              <a:t>, </a:t>
            </a:r>
            <a:r>
              <a:rPr lang="en-US" sz="1600" dirty="0" smtClean="0">
                <a:latin typeface="Arial"/>
                <a:cs typeface="Arial"/>
              </a:rPr>
              <a:t>I. </a:t>
            </a:r>
            <a:r>
              <a:rPr lang="en-US" sz="1600" dirty="0" err="1">
                <a:latin typeface="Arial"/>
                <a:cs typeface="Arial"/>
              </a:rPr>
              <a:t>Kojola</a:t>
            </a:r>
            <a:r>
              <a:rPr lang="en-US" sz="1600" dirty="0">
                <a:latin typeface="Arial"/>
                <a:cs typeface="Arial"/>
              </a:rPr>
              <a:t>, </a:t>
            </a:r>
            <a:r>
              <a:rPr lang="en-US" sz="1600" dirty="0" smtClean="0">
                <a:latin typeface="Arial"/>
                <a:cs typeface="Arial"/>
              </a:rPr>
              <a:t>A. </a:t>
            </a:r>
            <a:r>
              <a:rPr lang="en-US" sz="1600" dirty="0" err="1" smtClean="0">
                <a:latin typeface="Arial"/>
                <a:cs typeface="Arial"/>
              </a:rPr>
              <a:t>Casulli</a:t>
            </a:r>
            <a:r>
              <a:rPr lang="en-US" sz="1600" dirty="0">
                <a:latin typeface="Arial"/>
                <a:cs typeface="Arial"/>
              </a:rPr>
              <a:t>, </a:t>
            </a:r>
            <a:r>
              <a:rPr lang="en-US" sz="1600" dirty="0" smtClean="0">
                <a:latin typeface="Arial"/>
                <a:cs typeface="Arial"/>
              </a:rPr>
              <a:t>H. </a:t>
            </a:r>
            <a:r>
              <a:rPr lang="en-US" sz="1600" dirty="0">
                <a:latin typeface="Arial"/>
                <a:cs typeface="Arial"/>
              </a:rPr>
              <a:t>Sand, </a:t>
            </a:r>
            <a:r>
              <a:rPr lang="en-US" sz="1600" dirty="0" smtClean="0">
                <a:latin typeface="Arial"/>
                <a:cs typeface="Arial"/>
              </a:rPr>
              <a:t>P. </a:t>
            </a:r>
            <a:r>
              <a:rPr lang="en-US" sz="1600" dirty="0" err="1">
                <a:latin typeface="Arial"/>
                <a:cs typeface="Arial"/>
              </a:rPr>
              <a:t>Wabakken</a:t>
            </a:r>
            <a:r>
              <a:rPr lang="en-US" sz="1600" dirty="0">
                <a:latin typeface="Arial"/>
                <a:cs typeface="Arial"/>
              </a:rPr>
              <a:t> and </a:t>
            </a:r>
            <a:r>
              <a:rPr lang="en-US" sz="1600" dirty="0" smtClean="0">
                <a:latin typeface="Arial"/>
                <a:cs typeface="Arial"/>
              </a:rPr>
              <a:t>H. </a:t>
            </a:r>
            <a:r>
              <a:rPr lang="en-US" sz="1600" dirty="0" err="1" smtClean="0">
                <a:latin typeface="Arial"/>
                <a:cs typeface="Arial"/>
              </a:rPr>
              <a:t>Ellegren</a:t>
            </a:r>
            <a:r>
              <a:rPr lang="en-US" sz="1600" dirty="0" smtClean="0">
                <a:latin typeface="Arial"/>
                <a:cs typeface="Arial"/>
              </a:rPr>
              <a:t>.  2003. Rescue </a:t>
            </a:r>
            <a:r>
              <a:rPr lang="en-US" sz="1600" dirty="0">
                <a:latin typeface="Arial"/>
                <a:cs typeface="Arial"/>
              </a:rPr>
              <a:t>of a s</a:t>
            </a:r>
            <a:r>
              <a:rPr lang="en-US" sz="1600" dirty="0" smtClean="0">
                <a:latin typeface="Arial"/>
                <a:cs typeface="Arial"/>
              </a:rPr>
              <a:t>everely bottlenecked </a:t>
            </a:r>
            <a:r>
              <a:rPr lang="en-US" sz="1600" dirty="0">
                <a:latin typeface="Arial"/>
                <a:cs typeface="Arial"/>
              </a:rPr>
              <a:t>w</a:t>
            </a:r>
            <a:r>
              <a:rPr lang="en-US" sz="1600" dirty="0" smtClean="0">
                <a:latin typeface="Arial"/>
                <a:cs typeface="Arial"/>
              </a:rPr>
              <a:t>olf </a:t>
            </a:r>
            <a:r>
              <a:rPr lang="en-US" sz="1600" dirty="0">
                <a:latin typeface="Arial"/>
                <a:cs typeface="Arial"/>
              </a:rPr>
              <a:t>(</a:t>
            </a:r>
            <a:r>
              <a:rPr lang="en-US" sz="1600" i="1" dirty="0" err="1">
                <a:latin typeface="Arial"/>
                <a:cs typeface="Arial"/>
              </a:rPr>
              <a:t>Canis</a:t>
            </a:r>
            <a:r>
              <a:rPr lang="en-US" sz="1600" i="1" dirty="0">
                <a:latin typeface="Arial"/>
                <a:cs typeface="Arial"/>
              </a:rPr>
              <a:t> lupus</a:t>
            </a:r>
            <a:r>
              <a:rPr lang="en-US" sz="1600" dirty="0">
                <a:latin typeface="Arial"/>
                <a:cs typeface="Arial"/>
              </a:rPr>
              <a:t>) </a:t>
            </a:r>
            <a:r>
              <a:rPr lang="en-US" sz="1600" dirty="0" smtClean="0">
                <a:latin typeface="Arial"/>
                <a:cs typeface="Arial"/>
              </a:rPr>
              <a:t>population </a:t>
            </a:r>
            <a:r>
              <a:rPr lang="en-US" sz="1600" dirty="0">
                <a:latin typeface="Arial"/>
                <a:cs typeface="Arial"/>
              </a:rPr>
              <a:t>by a </a:t>
            </a:r>
            <a:r>
              <a:rPr lang="en-US" sz="1600" dirty="0" smtClean="0">
                <a:latin typeface="Arial"/>
                <a:cs typeface="Arial"/>
              </a:rPr>
              <a:t>single Immigrant. </a:t>
            </a:r>
            <a:r>
              <a:rPr lang="en-US" sz="1600" dirty="0">
                <a:latin typeface="Arial"/>
                <a:cs typeface="Arial"/>
              </a:rPr>
              <a:t>Proceedings: Biological </a:t>
            </a:r>
            <a:r>
              <a:rPr lang="en-US" sz="1600" dirty="0" smtClean="0">
                <a:latin typeface="Arial"/>
                <a:cs typeface="Arial"/>
              </a:rPr>
              <a:t>Sciences 270:91</a:t>
            </a:r>
            <a:r>
              <a:rPr lang="en-US" sz="1600" dirty="0">
                <a:latin typeface="Arial"/>
                <a:cs typeface="Arial"/>
              </a:rPr>
              <a:t>-</a:t>
            </a:r>
            <a:r>
              <a:rPr lang="en-US" sz="1600" dirty="0" smtClean="0">
                <a:latin typeface="Arial"/>
                <a:cs typeface="Arial"/>
              </a:rPr>
              <a:t>97.</a:t>
            </a:r>
            <a:endParaRPr lang="en-US" sz="1600" dirty="0">
              <a:latin typeface="Arial"/>
              <a:cs typeface="Arial"/>
            </a:endParaRPr>
          </a:p>
        </p:txBody>
      </p:sp>
      <p:pic>
        <p:nvPicPr>
          <p:cNvPr id="5" name="Picture 4"/>
          <p:cNvPicPr>
            <a:picLocks noChangeAspect="1"/>
          </p:cNvPicPr>
          <p:nvPr/>
        </p:nvPicPr>
        <p:blipFill>
          <a:blip r:embed="rId5"/>
          <a:stretch>
            <a:fillRect/>
          </a:stretch>
        </p:blipFill>
        <p:spPr>
          <a:xfrm>
            <a:off x="1905000" y="1168400"/>
            <a:ext cx="3237396" cy="2641600"/>
          </a:xfrm>
          <a:prstGeom prst="rect">
            <a:avLst/>
          </a:prstGeom>
        </p:spPr>
      </p:pic>
    </p:spTree>
    <p:extLst>
      <p:ext uri="{BB962C8B-B14F-4D97-AF65-F5344CB8AC3E}">
        <p14:creationId xmlns:p14="http://schemas.microsoft.com/office/powerpoint/2010/main" val="19634840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0600" y="1143000"/>
            <a:ext cx="6909327" cy="5517638"/>
          </a:xfrm>
          <a:prstGeom prst="rect">
            <a:avLst/>
          </a:prstGeom>
        </p:spPr>
      </p:pic>
      <p:sp>
        <p:nvSpPr>
          <p:cNvPr id="41985" name="Rectangle 2"/>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1986" name="Picture 4"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98531" y="609600"/>
            <a:ext cx="7326270" cy="707886"/>
          </a:xfrm>
          <a:prstGeom prst="rect">
            <a:avLst/>
          </a:prstGeom>
          <a:noFill/>
        </p:spPr>
        <p:txBody>
          <a:bodyPr wrap="square" rtlCol="0">
            <a:spAutoFit/>
          </a:bodyPr>
          <a:lstStyle/>
          <a:p>
            <a:r>
              <a:rPr lang="en-US" sz="2000" dirty="0" smtClean="0">
                <a:latin typeface="Arial"/>
                <a:cs typeface="Arial"/>
              </a:rPr>
              <a:t>I have found more data on the wolves, as the populations have continued to grow.  Here it is through 2012.</a:t>
            </a:r>
            <a:endParaRPr lang="en-US" sz="2000" dirty="0">
              <a:latin typeface="Arial"/>
              <a:cs typeface="Arial"/>
            </a:endParaRPr>
          </a:p>
        </p:txBody>
      </p:sp>
    </p:spTree>
    <p:extLst>
      <p:ext uri="{BB962C8B-B14F-4D97-AF65-F5344CB8AC3E}">
        <p14:creationId xmlns:p14="http://schemas.microsoft.com/office/powerpoint/2010/main" val="1722807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1986"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914400"/>
            <a:ext cx="8153400" cy="5324535"/>
          </a:xfrm>
          <a:prstGeom prst="rect">
            <a:avLst/>
          </a:prstGeom>
          <a:noFill/>
        </p:spPr>
        <p:txBody>
          <a:bodyPr wrap="square" rtlCol="0">
            <a:spAutoFit/>
          </a:bodyPr>
          <a:lstStyle/>
          <a:p>
            <a:r>
              <a:rPr lang="en-US" sz="2000" dirty="0" smtClean="0">
                <a:latin typeface="Arial" charset="0"/>
              </a:rPr>
              <a:t>Things you </a:t>
            </a:r>
            <a:r>
              <a:rPr lang="en-US" sz="2000" dirty="0">
                <a:latin typeface="Arial" charset="0"/>
              </a:rPr>
              <a:t>need to remember </a:t>
            </a:r>
            <a:r>
              <a:rPr lang="en-US" sz="2000" dirty="0" smtClean="0">
                <a:latin typeface="Arial" charset="0"/>
              </a:rPr>
              <a:t>from the Vila et al. paper are:</a:t>
            </a:r>
          </a:p>
          <a:p>
            <a:endParaRPr lang="en-US" sz="2000" dirty="0">
              <a:latin typeface="Arial" charset="0"/>
            </a:endParaRPr>
          </a:p>
          <a:p>
            <a:pPr marL="342900" indent="-342900">
              <a:buFont typeface="Arial"/>
              <a:buChar char="•"/>
            </a:pPr>
            <a:r>
              <a:rPr lang="en-US" sz="2000" dirty="0" smtClean="0">
                <a:latin typeface="Arial"/>
                <a:cs typeface="Arial"/>
              </a:rPr>
              <a:t>Wolves were thought to be extinct in Northern Europe due to hunting, poisoning, and trapping.</a:t>
            </a:r>
          </a:p>
          <a:p>
            <a:pPr marL="342900" indent="-342900">
              <a:buFont typeface="Arial"/>
              <a:buChar char="•"/>
            </a:pPr>
            <a:r>
              <a:rPr lang="en-US" sz="2000" dirty="0" smtClean="0">
                <a:latin typeface="Arial"/>
                <a:cs typeface="Arial"/>
              </a:rPr>
              <a:t>A previously unknown pack of &lt;10 wolves was discovered in 1983 </a:t>
            </a:r>
          </a:p>
          <a:p>
            <a:pPr marL="342900" indent="-342900">
              <a:buFont typeface="Arial"/>
              <a:buChar char="•"/>
            </a:pPr>
            <a:r>
              <a:rPr lang="en-US" sz="2000" dirty="0" smtClean="0">
                <a:latin typeface="Arial"/>
                <a:cs typeface="Arial"/>
              </a:rPr>
              <a:t>Without any external changes in management, the population began increasing in 1991 by 29% annually</a:t>
            </a:r>
          </a:p>
          <a:p>
            <a:pPr marL="342900" indent="-342900">
              <a:buFont typeface="Arial"/>
              <a:buChar char="•"/>
            </a:pPr>
            <a:r>
              <a:rPr lang="en-US" sz="2000" dirty="0" smtClean="0">
                <a:latin typeface="Arial"/>
                <a:cs typeface="Arial"/>
              </a:rPr>
              <a:t>Genetic data suggest there were only two founding wolves, probably from Russia or Finland (not a relic population)</a:t>
            </a:r>
          </a:p>
          <a:p>
            <a:pPr marL="342900" indent="-342900">
              <a:buFont typeface="Arial"/>
              <a:buChar char="•"/>
            </a:pPr>
            <a:r>
              <a:rPr lang="en-US" sz="2000" dirty="0">
                <a:latin typeface="Arial"/>
                <a:cs typeface="Arial"/>
              </a:rPr>
              <a:t>Genetic data </a:t>
            </a:r>
            <a:r>
              <a:rPr lang="en-US" sz="2000" dirty="0" smtClean="0">
                <a:latin typeface="Arial"/>
                <a:cs typeface="Arial"/>
              </a:rPr>
              <a:t>also suggests </a:t>
            </a:r>
            <a:r>
              <a:rPr lang="en-US" sz="2000" dirty="0">
                <a:latin typeface="Arial"/>
                <a:cs typeface="Arial"/>
              </a:rPr>
              <a:t>that, in 1991, a lone immigrant wolf from Russia migrated to the area </a:t>
            </a:r>
            <a:r>
              <a:rPr lang="en-US" sz="2000" dirty="0" smtClean="0">
                <a:latin typeface="Arial"/>
                <a:cs typeface="Arial"/>
              </a:rPr>
              <a:t>and </a:t>
            </a:r>
            <a:r>
              <a:rPr lang="en-US" sz="2000" dirty="0">
                <a:latin typeface="Arial"/>
                <a:cs typeface="Arial"/>
              </a:rPr>
              <a:t>restored genetic diversity to the population. </a:t>
            </a:r>
            <a:r>
              <a:rPr lang="en-US" sz="2000" dirty="0" smtClean="0">
                <a:latin typeface="Arial"/>
                <a:cs typeface="Arial"/>
              </a:rPr>
              <a:t>Of the 72 </a:t>
            </a:r>
            <a:r>
              <a:rPr lang="en-US" sz="2000" dirty="0">
                <a:latin typeface="Arial"/>
                <a:cs typeface="Arial"/>
              </a:rPr>
              <a:t>wolves born between 1993 and 2001, </a:t>
            </a:r>
            <a:r>
              <a:rPr lang="en-US" sz="2000" dirty="0" smtClean="0">
                <a:latin typeface="Arial"/>
                <a:cs typeface="Arial"/>
              </a:rPr>
              <a:t>68 could be traced </a:t>
            </a:r>
            <a:r>
              <a:rPr lang="en-US" sz="2000" dirty="0">
                <a:latin typeface="Arial"/>
                <a:cs typeface="Arial"/>
              </a:rPr>
              <a:t>to this lone migrant </a:t>
            </a:r>
            <a:r>
              <a:rPr lang="en-US" sz="2000" dirty="0" smtClean="0">
                <a:latin typeface="Arial"/>
                <a:cs typeface="Arial"/>
              </a:rPr>
              <a:t>wolf.  </a:t>
            </a:r>
            <a:r>
              <a:rPr lang="en-US" sz="2000" u="sng" dirty="0" smtClean="0">
                <a:solidFill>
                  <a:srgbClr val="FF0000"/>
                </a:solidFill>
                <a:latin typeface="Arial"/>
                <a:cs typeface="Arial"/>
              </a:rPr>
              <a:t>Genetic bottleneck!</a:t>
            </a:r>
          </a:p>
          <a:p>
            <a:pPr marL="342900" indent="-342900">
              <a:buFont typeface="Arial"/>
              <a:buChar char="•"/>
            </a:pPr>
            <a:r>
              <a:rPr lang="en-US" sz="2000" dirty="0" smtClean="0">
                <a:latin typeface="Arial"/>
                <a:cs typeface="Arial"/>
              </a:rPr>
              <a:t>In 2003, there were 10-11 packs and around 100 wolves.  A census in 2011 showed that this number is now up to 250-300 wolves.</a:t>
            </a:r>
          </a:p>
          <a:p>
            <a:pPr marL="342900" indent="-342900">
              <a:buFont typeface="Arial"/>
              <a:buChar char="•"/>
            </a:pPr>
            <a:r>
              <a:rPr lang="en-US" sz="2000" dirty="0" smtClean="0">
                <a:latin typeface="Arial"/>
                <a:cs typeface="Arial"/>
              </a:rPr>
              <a:t>This is causing problems for sheep, moose, and reindeer;  management would like to hold these abundances to ~125.</a:t>
            </a:r>
            <a:endParaRPr lang="en-US" sz="2000"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1986"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914400"/>
            <a:ext cx="8153400" cy="5632311"/>
          </a:xfrm>
          <a:prstGeom prst="rect">
            <a:avLst/>
          </a:prstGeom>
          <a:noFill/>
        </p:spPr>
        <p:txBody>
          <a:bodyPr wrap="square" rtlCol="0">
            <a:spAutoFit/>
          </a:bodyPr>
          <a:lstStyle/>
          <a:p>
            <a:r>
              <a:rPr lang="en-US" sz="2000" dirty="0">
                <a:latin typeface="Arial"/>
                <a:cs typeface="Arial"/>
              </a:rPr>
              <a:t>A population </a:t>
            </a:r>
            <a:r>
              <a:rPr lang="en-US" sz="2000" dirty="0" smtClean="0">
                <a:latin typeface="Arial"/>
                <a:cs typeface="Arial"/>
              </a:rPr>
              <a:t>or </a:t>
            </a:r>
            <a:r>
              <a:rPr lang="en-US" sz="2000" b="1" dirty="0" smtClean="0">
                <a:latin typeface="Arial"/>
                <a:cs typeface="Arial"/>
              </a:rPr>
              <a:t>genetic bottleneck</a:t>
            </a:r>
            <a:r>
              <a:rPr lang="en-US" sz="2000" dirty="0" smtClean="0">
                <a:latin typeface="Arial"/>
                <a:cs typeface="Arial"/>
              </a:rPr>
              <a:t> </a:t>
            </a:r>
            <a:r>
              <a:rPr lang="en-US" sz="2000" dirty="0">
                <a:latin typeface="Arial"/>
                <a:cs typeface="Arial"/>
              </a:rPr>
              <a:t>is </a:t>
            </a:r>
            <a:r>
              <a:rPr lang="en-US" sz="2000" dirty="0" smtClean="0">
                <a:latin typeface="Arial"/>
                <a:cs typeface="Arial"/>
              </a:rPr>
              <a:t>when a </a:t>
            </a:r>
            <a:r>
              <a:rPr lang="en-US" sz="2000" dirty="0">
                <a:latin typeface="Arial"/>
                <a:cs typeface="Arial"/>
              </a:rPr>
              <a:t>population </a:t>
            </a:r>
            <a:r>
              <a:rPr lang="en-US" sz="2000" dirty="0" smtClean="0">
                <a:latin typeface="Arial"/>
                <a:cs typeface="Arial"/>
              </a:rPr>
              <a:t>severely declines due </a:t>
            </a:r>
            <a:r>
              <a:rPr lang="en-US" sz="2000" dirty="0">
                <a:latin typeface="Arial"/>
                <a:cs typeface="Arial"/>
              </a:rPr>
              <a:t>to environmental </a:t>
            </a:r>
            <a:r>
              <a:rPr lang="en-US" sz="2000" dirty="0" smtClean="0">
                <a:latin typeface="Arial"/>
                <a:cs typeface="Arial"/>
              </a:rPr>
              <a:t>events (e.g., disease or hurricanes) or </a:t>
            </a:r>
            <a:r>
              <a:rPr lang="en-US" sz="2000" dirty="0">
                <a:latin typeface="Arial"/>
                <a:cs typeface="Arial"/>
              </a:rPr>
              <a:t>human </a:t>
            </a:r>
            <a:r>
              <a:rPr lang="en-US" sz="2000" dirty="0" smtClean="0">
                <a:latin typeface="Arial"/>
                <a:cs typeface="Arial"/>
              </a:rPr>
              <a:t>activities. </a:t>
            </a:r>
            <a:r>
              <a:rPr lang="en-US" sz="2000" dirty="0">
                <a:latin typeface="Arial"/>
                <a:cs typeface="Arial"/>
              </a:rPr>
              <a:t>Such events </a:t>
            </a:r>
            <a:r>
              <a:rPr lang="en-US" sz="2000" dirty="0" smtClean="0">
                <a:latin typeface="Arial"/>
                <a:cs typeface="Arial"/>
              </a:rPr>
              <a:t>reduce </a:t>
            </a:r>
            <a:r>
              <a:rPr lang="en-US" sz="2000" dirty="0">
                <a:latin typeface="Arial"/>
                <a:cs typeface="Arial"/>
              </a:rPr>
              <a:t>the </a:t>
            </a:r>
            <a:r>
              <a:rPr lang="en-US" sz="2000" dirty="0" smtClean="0">
                <a:latin typeface="Arial"/>
                <a:cs typeface="Arial"/>
              </a:rPr>
              <a:t>genetic variation of </a:t>
            </a:r>
            <a:r>
              <a:rPr lang="en-US" sz="2000" dirty="0">
                <a:latin typeface="Arial"/>
                <a:cs typeface="Arial"/>
              </a:rPr>
              <a:t>a </a:t>
            </a:r>
            <a:r>
              <a:rPr lang="en-US" sz="2000" dirty="0" smtClean="0">
                <a:latin typeface="Arial"/>
                <a:cs typeface="Arial"/>
              </a:rPr>
              <a:t>population. These population </a:t>
            </a:r>
            <a:r>
              <a:rPr lang="en-US" sz="2000" dirty="0">
                <a:latin typeface="Arial"/>
                <a:cs typeface="Arial"/>
              </a:rPr>
              <a:t>size reductions and the loss of genetic </a:t>
            </a:r>
            <a:r>
              <a:rPr lang="en-US" sz="2000" dirty="0" smtClean="0">
                <a:latin typeface="Arial"/>
                <a:cs typeface="Arial"/>
              </a:rPr>
              <a:t>variation leave the populations susceptible to environmental </a:t>
            </a:r>
            <a:r>
              <a:rPr lang="en-US" sz="2000" dirty="0">
                <a:latin typeface="Arial"/>
                <a:cs typeface="Arial"/>
              </a:rPr>
              <a:t>changes, like climate change or a shift in available </a:t>
            </a:r>
            <a:r>
              <a:rPr lang="en-US" sz="2000" dirty="0" smtClean="0">
                <a:latin typeface="Arial"/>
                <a:cs typeface="Arial"/>
              </a:rPr>
              <a:t>resources.  </a:t>
            </a:r>
            <a:r>
              <a:rPr lang="en-US" sz="2000" dirty="0">
                <a:latin typeface="Arial"/>
                <a:cs typeface="Arial"/>
              </a:rPr>
              <a:t>Due to the smaller population size after a bottleneck event, </a:t>
            </a:r>
            <a:r>
              <a:rPr lang="en-US" sz="2000" dirty="0" smtClean="0">
                <a:latin typeface="Arial"/>
                <a:cs typeface="Arial"/>
              </a:rPr>
              <a:t>inbreeding </a:t>
            </a:r>
            <a:r>
              <a:rPr lang="en-US" sz="2000" dirty="0">
                <a:latin typeface="Arial"/>
                <a:cs typeface="Arial"/>
              </a:rPr>
              <a:t>increases and </a:t>
            </a:r>
            <a:r>
              <a:rPr lang="en-US" sz="2000" dirty="0" smtClean="0">
                <a:latin typeface="Arial"/>
                <a:cs typeface="Arial"/>
              </a:rPr>
              <a:t>unfavorable </a:t>
            </a:r>
            <a:r>
              <a:rPr lang="en-US" sz="2000" dirty="0">
                <a:latin typeface="Arial"/>
                <a:cs typeface="Arial"/>
              </a:rPr>
              <a:t>alleles can accumulate.</a:t>
            </a:r>
            <a:endParaRPr lang="en-US" sz="2000" dirty="0" smtClean="0">
              <a:latin typeface="Arial"/>
              <a:cs typeface="Arial"/>
            </a:endParaRPr>
          </a:p>
          <a:p>
            <a:endParaRPr lang="en-US" sz="2000" dirty="0">
              <a:latin typeface="Arial"/>
              <a:cs typeface="Arial"/>
            </a:endParaRPr>
          </a:p>
          <a:p>
            <a:r>
              <a:rPr lang="en-US" sz="2000" dirty="0" smtClean="0">
                <a:latin typeface="Arial"/>
                <a:cs typeface="Arial"/>
              </a:rPr>
              <a:t>Conversely</a:t>
            </a:r>
            <a:r>
              <a:rPr lang="en-US" sz="2000" dirty="0">
                <a:latin typeface="Arial"/>
                <a:cs typeface="Arial"/>
              </a:rPr>
              <a:t>, depending upon the causes of the bottleneck, the survivors may have been the genetically fittest individuals, hence increasing the frequency of the fitter genes within the gene pool, while shrinking it. This genetic drift can change the proportional distribution of an allele by chance and even lead to fixation or loss of alleles. </a:t>
            </a:r>
            <a:endParaRPr lang="en-US" sz="2000" dirty="0" smtClean="0">
              <a:latin typeface="Arial"/>
              <a:cs typeface="Arial"/>
            </a:endParaRPr>
          </a:p>
          <a:p>
            <a:endParaRPr lang="en-US" sz="2000" dirty="0">
              <a:latin typeface="Arial"/>
              <a:cs typeface="Arial"/>
            </a:endParaRPr>
          </a:p>
          <a:p>
            <a:r>
              <a:rPr lang="en-US" sz="2000" dirty="0" smtClean="0">
                <a:latin typeface="Arial"/>
                <a:cs typeface="Arial"/>
              </a:rPr>
              <a:t>Many examples exist, such as northern sea lions (crashed to 30 individuals in 1890) and lions in the </a:t>
            </a:r>
            <a:r>
              <a:rPr lang="en-US" sz="2000" dirty="0" err="1" smtClean="0">
                <a:latin typeface="Arial"/>
                <a:cs typeface="Arial"/>
              </a:rPr>
              <a:t>Nogorongoro</a:t>
            </a:r>
            <a:r>
              <a:rPr lang="en-US" sz="2000" dirty="0" smtClean="0">
                <a:latin typeface="Arial"/>
                <a:cs typeface="Arial"/>
              </a:rPr>
              <a:t> crater (disease reduced the population to 10 individuals in 1962)</a:t>
            </a:r>
            <a:endParaRPr lang="en-US" sz="2000" dirty="0">
              <a:latin typeface="Arial"/>
              <a:cs typeface="Arial"/>
            </a:endParaRPr>
          </a:p>
        </p:txBody>
      </p:sp>
    </p:spTree>
    <p:extLst>
      <p:ext uri="{BB962C8B-B14F-4D97-AF65-F5344CB8AC3E}">
        <p14:creationId xmlns:p14="http://schemas.microsoft.com/office/powerpoint/2010/main" val="29976944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1986"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5" descr="WorldP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63" y="995363"/>
            <a:ext cx="7024687"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1"/>
          <p:cNvSpPr txBox="1">
            <a:spLocks noChangeArrowheads="1"/>
          </p:cNvSpPr>
          <p:nvPr/>
        </p:nvSpPr>
        <p:spPr bwMode="auto">
          <a:xfrm>
            <a:off x="2667000" y="2971800"/>
            <a:ext cx="2133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800" dirty="0" smtClean="0">
                <a:latin typeface="Arial" charset="0"/>
                <a:cs typeface="Arial" charset="0"/>
              </a:rPr>
              <a:t>Plague kills off ¼ of all humans at the time!</a:t>
            </a:r>
            <a:endParaRPr lang="en-US" sz="1800" dirty="0">
              <a:latin typeface="Arial" charset="0"/>
              <a:cs typeface="Arial" charset="0"/>
            </a:endParaRPr>
          </a:p>
        </p:txBody>
      </p:sp>
      <p:cxnSp>
        <p:nvCxnSpPr>
          <p:cNvPr id="3" name="Straight Arrow Connector 2"/>
          <p:cNvCxnSpPr/>
          <p:nvPr/>
        </p:nvCxnSpPr>
        <p:spPr bwMode="auto">
          <a:xfrm flipH="1">
            <a:off x="3200400" y="3962400"/>
            <a:ext cx="152400" cy="10668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4" name="TextBox 3"/>
          <p:cNvSpPr txBox="1"/>
          <p:nvPr/>
        </p:nvSpPr>
        <p:spPr>
          <a:xfrm>
            <a:off x="1143000" y="6019800"/>
            <a:ext cx="6823603" cy="400110"/>
          </a:xfrm>
          <a:prstGeom prst="rect">
            <a:avLst/>
          </a:prstGeom>
          <a:noFill/>
        </p:spPr>
        <p:txBody>
          <a:bodyPr wrap="none" rtlCol="0">
            <a:spAutoFit/>
          </a:bodyPr>
          <a:lstStyle/>
          <a:p>
            <a:r>
              <a:rPr lang="en-US" sz="2000" dirty="0" smtClean="0">
                <a:latin typeface="Arial"/>
                <a:cs typeface="Arial"/>
              </a:rPr>
              <a:t>How would a similar plague affect the growth pattern now?</a:t>
            </a:r>
            <a:endParaRPr lang="en-US" sz="2000" dirty="0">
              <a:latin typeface="Arial"/>
              <a:cs typeface="Arial"/>
            </a:endParaRPr>
          </a:p>
        </p:txBody>
      </p:sp>
    </p:spTree>
    <p:extLst>
      <p:ext uri="{BB962C8B-B14F-4D97-AF65-F5344CB8AC3E}">
        <p14:creationId xmlns:p14="http://schemas.microsoft.com/office/powerpoint/2010/main" val="1419731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6276975" y="57594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40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33400"/>
            <a:ext cx="35814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8"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9"/>
          <p:cNvSpPr>
            <a:spLocks noChangeArrowheads="1"/>
          </p:cNvSpPr>
          <p:nvPr/>
        </p:nvSpPr>
        <p:spPr bwMode="auto">
          <a:xfrm>
            <a:off x="457200" y="990600"/>
            <a:ext cx="4897438" cy="507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latin typeface="Arial" charset="0"/>
                <a:cs typeface="Arial" charset="0"/>
              </a:rPr>
              <a:t>Graphically, we can easily see that the earth</a:t>
            </a:r>
            <a:r>
              <a:rPr lang="ja-JP" altLang="en-US" sz="1800" dirty="0">
                <a:latin typeface="Arial" charset="0"/>
                <a:cs typeface="Arial" charset="0"/>
              </a:rPr>
              <a:t>’</a:t>
            </a:r>
            <a:r>
              <a:rPr lang="en-US" altLang="ja-JP" sz="1800" dirty="0">
                <a:latin typeface="Arial" charset="0"/>
                <a:cs typeface="Arial" charset="0"/>
              </a:rPr>
              <a:t>s population is growing at an unprecedented rate.  It looks exponential, with no end in sight.</a:t>
            </a:r>
          </a:p>
          <a:p>
            <a:endParaRPr lang="en-US" sz="1800" dirty="0">
              <a:latin typeface="Arial" charset="0"/>
              <a:cs typeface="Arial" charset="0"/>
            </a:endParaRPr>
          </a:p>
          <a:p>
            <a:r>
              <a:rPr lang="en-US" sz="1800" dirty="0">
                <a:latin typeface="Arial" charset="0"/>
                <a:cs typeface="Arial" charset="0"/>
              </a:rPr>
              <a:t>In fact, Heinz von </a:t>
            </a:r>
            <a:r>
              <a:rPr lang="en-US" sz="1800" dirty="0" err="1">
                <a:latin typeface="Arial" charset="0"/>
                <a:cs typeface="Arial" charset="0"/>
              </a:rPr>
              <a:t>Foerster</a:t>
            </a:r>
            <a:r>
              <a:rPr lang="en-US" sz="1800" dirty="0">
                <a:latin typeface="Arial" charset="0"/>
                <a:cs typeface="Arial" charset="0"/>
              </a:rPr>
              <a:t> pointed this out in 1960.  He determined that the population growth rate was actually greater than exponential -- r is increasing.  In fact, he predicted that eventually the population size would go to infinity -- on Nov. 13, 2026.</a:t>
            </a:r>
          </a:p>
          <a:p>
            <a:endParaRPr lang="en-US" sz="1800" dirty="0">
              <a:latin typeface="Arial" charset="0"/>
              <a:cs typeface="Arial" charset="0"/>
            </a:endParaRPr>
          </a:p>
          <a:p>
            <a:r>
              <a:rPr lang="en-US" sz="1800" dirty="0">
                <a:latin typeface="Arial" charset="0"/>
                <a:cs typeface="Arial" charset="0"/>
              </a:rPr>
              <a:t>Clearly this is silly.  But here are </a:t>
            </a:r>
            <a:r>
              <a:rPr lang="en-US" sz="1800" dirty="0" err="1">
                <a:latin typeface="Arial" charset="0"/>
                <a:cs typeface="Arial" charset="0"/>
              </a:rPr>
              <a:t>Foerster</a:t>
            </a:r>
            <a:r>
              <a:rPr lang="ja-JP" altLang="en-US" sz="1800" dirty="0">
                <a:latin typeface="Arial" charset="0"/>
                <a:cs typeface="Arial" charset="0"/>
              </a:rPr>
              <a:t>’</a:t>
            </a:r>
            <a:r>
              <a:rPr lang="en-US" altLang="ja-JP" sz="1800" dirty="0">
                <a:latin typeface="Arial" charset="0"/>
                <a:cs typeface="Arial" charset="0"/>
              </a:rPr>
              <a:t>s predictions made in 1960 of the future population size.  They are pretty good </a:t>
            </a:r>
            <a:r>
              <a:rPr lang="en-US" altLang="ja-JP" sz="1800" dirty="0" smtClean="0">
                <a:latin typeface="Arial" charset="0"/>
                <a:cs typeface="Arial" charset="0"/>
              </a:rPr>
              <a:t>– </a:t>
            </a:r>
            <a:r>
              <a:rPr lang="en-US" altLang="ja-JP" sz="1800" dirty="0">
                <a:latin typeface="Arial" charset="0"/>
                <a:cs typeface="Arial" charset="0"/>
              </a:rPr>
              <a:t>until </a:t>
            </a:r>
            <a:r>
              <a:rPr lang="en-US" altLang="ja-JP" sz="1800" dirty="0" smtClean="0">
                <a:latin typeface="Arial" charset="0"/>
                <a:cs typeface="Arial" charset="0"/>
              </a:rPr>
              <a:t>about 2000.</a:t>
            </a:r>
            <a:endParaRPr lang="en-US" altLang="ja-JP" sz="1800" dirty="0">
              <a:latin typeface="Arial" charset="0"/>
              <a:cs typeface="Arial" charset="0"/>
            </a:endParaRPr>
          </a:p>
          <a:p>
            <a:endParaRPr lang="en-US" sz="1800" dirty="0">
              <a:latin typeface="Arial" charset="0"/>
              <a:cs typeface="Arial" charset="0"/>
            </a:endParaRPr>
          </a:p>
          <a:p>
            <a:r>
              <a:rPr lang="en-US" sz="1800" dirty="0">
                <a:latin typeface="Arial" charset="0"/>
                <a:cs typeface="Arial" charset="0"/>
              </a:rPr>
              <a:t>We will come back to discuss human population growth a bit later.</a:t>
            </a:r>
          </a:p>
        </p:txBody>
      </p:sp>
      <p:pic>
        <p:nvPicPr>
          <p:cNvPr id="4403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657600"/>
            <a:ext cx="30956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709613"/>
            <a:ext cx="6635750"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ChangeArrowheads="1"/>
          </p:cNvSpPr>
          <p:nvPr/>
        </p:nvSpPr>
        <p:spPr bwMode="auto">
          <a:xfrm>
            <a:off x="685800" y="574675"/>
            <a:ext cx="830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a:latin typeface="Arial" charset="0"/>
              </a:rPr>
              <a:t>II.	Tools for Ecology</a:t>
            </a:r>
          </a:p>
          <a:p>
            <a:pPr>
              <a:buFont typeface="Times" charset="0"/>
              <a:buNone/>
              <a:tabLst>
                <a:tab pos="454025" algn="l"/>
                <a:tab pos="920750" algn="l"/>
                <a:tab pos="1373188" algn="l"/>
                <a:tab pos="1882775" algn="l"/>
                <a:tab pos="2454275" algn="l"/>
              </a:tabLst>
            </a:pPr>
            <a:r>
              <a:rPr lang="en-US">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a:latin typeface="Arial" charset="0"/>
              </a:rPr>
              <a:t>		1. 	Definitions</a:t>
            </a:r>
          </a:p>
          <a:p>
            <a:pPr>
              <a:buFont typeface="Times" charset="0"/>
              <a:buNone/>
              <a:tabLst>
                <a:tab pos="454025" algn="l"/>
                <a:tab pos="920750" algn="l"/>
                <a:tab pos="1373188" algn="l"/>
                <a:tab pos="1882775" algn="l"/>
                <a:tab pos="2454275" algn="l"/>
              </a:tabLst>
            </a:pPr>
            <a:r>
              <a:rPr lang="en-US">
                <a:latin typeface="Arial" charset="0"/>
              </a:rPr>
              <a:t>		2.	Demography</a:t>
            </a:r>
          </a:p>
          <a:p>
            <a:pPr>
              <a:buFont typeface="Times" charset="0"/>
              <a:buNone/>
              <a:tabLst>
                <a:tab pos="454025" algn="l"/>
                <a:tab pos="920750" algn="l"/>
                <a:tab pos="1373188" algn="l"/>
                <a:tab pos="1882775" algn="l"/>
                <a:tab pos="2454275" algn="l"/>
              </a:tabLst>
            </a:pPr>
            <a:r>
              <a:rPr lang="en-US">
                <a:latin typeface="Arial" charset="0"/>
              </a:rPr>
              <a:t>			a.	distribution, dispersion, and density</a:t>
            </a:r>
          </a:p>
          <a:p>
            <a:pPr>
              <a:buFont typeface="Times" charset="0"/>
              <a:buNone/>
              <a:tabLst>
                <a:tab pos="454025" algn="l"/>
                <a:tab pos="920750" algn="l"/>
                <a:tab pos="1373188" algn="l"/>
                <a:tab pos="1882775" algn="l"/>
                <a:tab pos="2454275" algn="l"/>
              </a:tabLst>
            </a:pPr>
            <a:r>
              <a:rPr lang="en-US">
                <a:latin typeface="Arial" charset="0"/>
              </a:rPr>
              <a:t>			b.	gender and age</a:t>
            </a:r>
          </a:p>
          <a:p>
            <a:pPr>
              <a:buFont typeface="Times" charset="0"/>
              <a:buNone/>
              <a:tabLst>
                <a:tab pos="454025" algn="l"/>
                <a:tab pos="920750" algn="l"/>
                <a:tab pos="1373188" algn="l"/>
                <a:tab pos="1882775" algn="l"/>
                <a:tab pos="2454275" algn="l"/>
              </a:tabLst>
            </a:pPr>
            <a:r>
              <a:rPr lang="en-US">
                <a:latin typeface="Arial" charset="0"/>
              </a:rPr>
              <a:t>			c.	population growth</a:t>
            </a:r>
          </a:p>
          <a:p>
            <a:pPr>
              <a:buFont typeface="Times" charset="0"/>
              <a:buNone/>
              <a:tabLst>
                <a:tab pos="454025" algn="l"/>
                <a:tab pos="920750" algn="l"/>
                <a:tab pos="1373188" algn="l"/>
                <a:tab pos="1882775" algn="l"/>
                <a:tab pos="2454275" algn="l"/>
              </a:tabLst>
            </a:pPr>
            <a:r>
              <a:rPr lang="en-US">
                <a:latin typeface="Arial" charset="0"/>
              </a:rPr>
              <a:t>			</a:t>
            </a:r>
            <a:r>
              <a:rPr lang="en-US">
                <a:solidFill>
                  <a:srgbClr val="FF0000"/>
                </a:solidFill>
                <a:latin typeface="Arial" charset="0"/>
              </a:rPr>
              <a:t>	i)	density independent growth (exponential)</a:t>
            </a:r>
          </a:p>
          <a:p>
            <a:pPr>
              <a:buFont typeface="Times" charset="0"/>
              <a:buNone/>
              <a:tabLst>
                <a:tab pos="454025" algn="l"/>
                <a:tab pos="920750" algn="l"/>
                <a:tab pos="1373188" algn="l"/>
                <a:tab pos="1882775" algn="l"/>
                <a:tab pos="2454275" algn="l"/>
              </a:tabLst>
            </a:pPr>
            <a:r>
              <a:rPr lang="en-US">
                <a:solidFill>
                  <a:srgbClr val="FF0000"/>
                </a:solidFill>
                <a:latin typeface="Arial" charset="0"/>
              </a:rPr>
              <a:t>				ii)	density dependent growth</a:t>
            </a:r>
          </a:p>
        </p:txBody>
      </p:sp>
      <p:pic>
        <p:nvPicPr>
          <p:cNvPr id="48130"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3"/>
          <p:cNvSpPr txBox="1">
            <a:spLocks noChangeArrowheads="1"/>
          </p:cNvSpPr>
          <p:nvPr/>
        </p:nvSpPr>
        <p:spPr bwMode="auto">
          <a:xfrm>
            <a:off x="576263" y="4495800"/>
            <a:ext cx="7958137"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2000">
                <a:latin typeface="Arial" charset="0"/>
                <a:cs typeface="Arial" charset="0"/>
              </a:rPr>
              <a:t>Up until now, we have assumed that the growth rate is constant, so the population just keeps getting larger.  Now, we are going to add some realism to our model and recognize that population growth must slow down.</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ChangeArrowheads="1"/>
          </p:cNvSpPr>
          <p:nvPr/>
        </p:nvSpPr>
        <p:spPr bwMode="auto">
          <a:xfrm>
            <a:off x="685800" y="574675"/>
            <a:ext cx="83058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a:latin typeface="Arial" charset="0"/>
              </a:rPr>
              <a:t>II.	Tools for Ecology</a:t>
            </a:r>
          </a:p>
          <a:p>
            <a:pPr>
              <a:buFont typeface="Times" charset="0"/>
              <a:buNone/>
              <a:tabLst>
                <a:tab pos="454025" algn="l"/>
                <a:tab pos="920750" algn="l"/>
                <a:tab pos="1373188" algn="l"/>
                <a:tab pos="1882775" algn="l"/>
                <a:tab pos="2454275" algn="l"/>
              </a:tabLst>
            </a:pPr>
            <a:r>
              <a:rPr lang="en-US">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a:latin typeface="Arial" charset="0"/>
              </a:rPr>
              <a:t>		1. 	Definitions</a:t>
            </a:r>
          </a:p>
          <a:p>
            <a:pPr>
              <a:buFont typeface="Times" charset="0"/>
              <a:buNone/>
              <a:tabLst>
                <a:tab pos="454025" algn="l"/>
                <a:tab pos="920750" algn="l"/>
                <a:tab pos="1373188" algn="l"/>
                <a:tab pos="1882775" algn="l"/>
                <a:tab pos="2454275" algn="l"/>
              </a:tabLst>
            </a:pPr>
            <a:r>
              <a:rPr lang="en-US">
                <a:latin typeface="Arial" charset="0"/>
              </a:rPr>
              <a:t>		2.	Demography</a:t>
            </a:r>
          </a:p>
          <a:p>
            <a:pPr>
              <a:buFont typeface="Times" charset="0"/>
              <a:buNone/>
              <a:tabLst>
                <a:tab pos="454025" algn="l"/>
                <a:tab pos="920750" algn="l"/>
                <a:tab pos="1373188" algn="l"/>
                <a:tab pos="1882775" algn="l"/>
                <a:tab pos="2454275" algn="l"/>
              </a:tabLst>
            </a:pPr>
            <a:r>
              <a:rPr lang="en-US">
                <a:latin typeface="Arial" charset="0"/>
              </a:rPr>
              <a:t>			a.	distribution, dispersion, and density</a:t>
            </a:r>
          </a:p>
          <a:p>
            <a:pPr>
              <a:buFont typeface="Times" charset="0"/>
              <a:buNone/>
              <a:tabLst>
                <a:tab pos="454025" algn="l"/>
                <a:tab pos="920750" algn="l"/>
                <a:tab pos="1373188" algn="l"/>
                <a:tab pos="1882775" algn="l"/>
                <a:tab pos="2454275" algn="l"/>
              </a:tabLst>
            </a:pPr>
            <a:r>
              <a:rPr lang="en-US">
                <a:latin typeface="Arial" charset="0"/>
              </a:rPr>
              <a:t>			b.	gender and age</a:t>
            </a:r>
          </a:p>
          <a:p>
            <a:pPr>
              <a:buFont typeface="Times" charset="0"/>
              <a:buNone/>
              <a:tabLst>
                <a:tab pos="454025" algn="l"/>
                <a:tab pos="920750" algn="l"/>
                <a:tab pos="1373188" algn="l"/>
                <a:tab pos="1882775" algn="l"/>
                <a:tab pos="2454275" algn="l"/>
              </a:tabLst>
            </a:pPr>
            <a:r>
              <a:rPr lang="en-US">
                <a:latin typeface="Arial" charset="0"/>
              </a:rPr>
              <a:t>		</a:t>
            </a:r>
            <a:r>
              <a:rPr lang="en-US">
                <a:solidFill>
                  <a:srgbClr val="FF0000"/>
                </a:solidFill>
                <a:latin typeface="Arial" charset="0"/>
              </a:rPr>
              <a:t>	c.	population growth</a:t>
            </a:r>
            <a:endParaRPr lang="en-US">
              <a:latin typeface="Arial" charset="0"/>
            </a:endParaRPr>
          </a:p>
          <a:p>
            <a:pPr>
              <a:buFont typeface="Times" charset="0"/>
              <a:buNone/>
              <a:tabLst>
                <a:tab pos="454025" algn="l"/>
                <a:tab pos="920750" algn="l"/>
                <a:tab pos="1373188" algn="l"/>
                <a:tab pos="1882775" algn="l"/>
                <a:tab pos="2454275" algn="l"/>
              </a:tabLst>
            </a:pPr>
            <a:r>
              <a:rPr lang="en-US">
                <a:latin typeface="Arial" charset="0"/>
              </a:rPr>
              <a:t>				i)	density independent growth (exponential)</a:t>
            </a:r>
          </a:p>
          <a:p>
            <a:pPr>
              <a:buFont typeface="Times" charset="0"/>
              <a:buNone/>
              <a:tabLst>
                <a:tab pos="454025" algn="l"/>
                <a:tab pos="920750" algn="l"/>
                <a:tab pos="1373188" algn="l"/>
                <a:tab pos="1882775" algn="l"/>
                <a:tab pos="2454275" algn="l"/>
              </a:tabLst>
            </a:pPr>
            <a:r>
              <a:rPr lang="en-US">
                <a:latin typeface="Arial" charset="0"/>
              </a:rPr>
              <a:t>				ii)	density dependent growth</a:t>
            </a:r>
          </a:p>
          <a:p>
            <a:pPr>
              <a:buFont typeface="Times" charset="0"/>
              <a:buNone/>
              <a:tabLst>
                <a:tab pos="454025" algn="l"/>
                <a:tab pos="920750" algn="l"/>
                <a:tab pos="1373188" algn="l"/>
                <a:tab pos="1882775" algn="l"/>
                <a:tab pos="2454275" algn="l"/>
              </a:tabLst>
            </a:pPr>
            <a:endParaRPr lang="en-US" sz="2000">
              <a:latin typeface="Arial" charset="0"/>
              <a:cs typeface="Arial" charset="0"/>
            </a:endParaRPr>
          </a:p>
          <a:p>
            <a:pPr>
              <a:buFont typeface="Arial" charset="0"/>
              <a:buNone/>
              <a:tabLst>
                <a:tab pos="454025" algn="l"/>
                <a:tab pos="920750" algn="l"/>
                <a:tab pos="1373188" algn="l"/>
                <a:tab pos="1882775" algn="l"/>
                <a:tab pos="2454275" algn="l"/>
              </a:tabLst>
            </a:pPr>
            <a:r>
              <a:rPr lang="en-US" sz="2000">
                <a:latin typeface="Arial" charset="0"/>
                <a:cs typeface="Arial" charset="0"/>
              </a:rPr>
              <a:t>So, there must be limits to growth. Growth slows when the population density gets higher (i.e., density </a:t>
            </a:r>
            <a:r>
              <a:rPr lang="en-US" sz="2000" u="sng">
                <a:latin typeface="Arial" charset="0"/>
                <a:cs typeface="Arial" charset="0"/>
              </a:rPr>
              <a:t>dependent</a:t>
            </a:r>
            <a:r>
              <a:rPr lang="en-US" sz="2000">
                <a:latin typeface="Arial" charset="0"/>
                <a:cs typeface="Arial" charset="0"/>
              </a:rPr>
              <a:t>).   How does it do this?</a:t>
            </a:r>
          </a:p>
          <a:p>
            <a:pPr>
              <a:buFont typeface="Arial" charset="0"/>
              <a:buNone/>
              <a:tabLst>
                <a:tab pos="454025" algn="l"/>
                <a:tab pos="920750" algn="l"/>
                <a:tab pos="1373188" algn="l"/>
                <a:tab pos="1882775" algn="l"/>
                <a:tab pos="2454275" algn="l"/>
              </a:tabLst>
            </a:pPr>
            <a:endParaRPr lang="en-US" sz="2000">
              <a:latin typeface="Arial" charset="0"/>
              <a:cs typeface="Arial" charset="0"/>
            </a:endParaRPr>
          </a:p>
          <a:p>
            <a:pPr>
              <a:buFont typeface="Arial" charset="0"/>
              <a:buNone/>
              <a:tabLst>
                <a:tab pos="454025" algn="l"/>
                <a:tab pos="920750" algn="l"/>
                <a:tab pos="1373188" algn="l"/>
                <a:tab pos="1882775" algn="l"/>
                <a:tab pos="2454275" algn="l"/>
              </a:tabLst>
            </a:pPr>
            <a:r>
              <a:rPr lang="en-US" sz="2000">
                <a:latin typeface="Arial" charset="0"/>
                <a:cs typeface="Arial" charset="0"/>
              </a:rPr>
              <a:t>Remember, with exponential growth (dN/dt = rN), the per-capita growth rate (1/N dN/dt =r) is a constant.  </a:t>
            </a:r>
          </a:p>
          <a:p>
            <a:pPr>
              <a:buFont typeface="Arial" charset="0"/>
              <a:buNone/>
              <a:tabLst>
                <a:tab pos="454025" algn="l"/>
                <a:tab pos="920750" algn="l"/>
                <a:tab pos="1373188" algn="l"/>
                <a:tab pos="1882775" algn="l"/>
                <a:tab pos="2454275" algn="l"/>
              </a:tabLst>
            </a:pPr>
            <a:endParaRPr lang="en-US" sz="2000">
              <a:latin typeface="Arial" charset="0"/>
              <a:cs typeface="Arial" charset="0"/>
            </a:endParaRPr>
          </a:p>
          <a:p>
            <a:pPr>
              <a:buFont typeface="Arial" charset="0"/>
              <a:buNone/>
              <a:tabLst>
                <a:tab pos="454025" algn="l"/>
                <a:tab pos="920750" algn="l"/>
                <a:tab pos="1373188" algn="l"/>
                <a:tab pos="1882775" algn="l"/>
                <a:tab pos="2454275" algn="l"/>
              </a:tabLst>
            </a:pPr>
            <a:r>
              <a:rPr lang="en-US" sz="2000">
                <a:latin typeface="Arial" charset="0"/>
                <a:cs typeface="Arial" charset="0"/>
              </a:rPr>
              <a:t>But, when resources are limiting, the per-capita growth rate must somehow decline.</a:t>
            </a:r>
          </a:p>
        </p:txBody>
      </p:sp>
      <p:pic>
        <p:nvPicPr>
          <p:cNvPr id="50178"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533400" y="1150938"/>
            <a:ext cx="8229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tabLst>
                <a:tab pos="454025" algn="l"/>
                <a:tab pos="920750" algn="l"/>
                <a:tab pos="1373188" algn="l"/>
              </a:tabLst>
            </a:pPr>
            <a:r>
              <a:rPr lang="en-US">
                <a:latin typeface="Arial" charset="0"/>
              </a:rPr>
              <a:t>Populations are ultimately regulated to control exponential growth -- Malthus</a:t>
            </a:r>
            <a:r>
              <a:rPr lang="ja-JP" altLang="en-US">
                <a:latin typeface="Arial" charset="0"/>
              </a:rPr>
              <a:t>’</a:t>
            </a:r>
            <a:r>
              <a:rPr lang="en-US" altLang="ja-JP">
                <a:latin typeface="Arial" charset="0"/>
              </a:rPr>
              <a:t> book in 1798</a:t>
            </a:r>
            <a:endParaRPr lang="en-US">
              <a:latin typeface="Arial" charset="0"/>
            </a:endParaRPr>
          </a:p>
        </p:txBody>
      </p:sp>
      <p:pic>
        <p:nvPicPr>
          <p:cNvPr id="52226"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Thomas_Malth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67000"/>
            <a:ext cx="2428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4"/>
          <p:cNvSpPr txBox="1">
            <a:spLocks noChangeArrowheads="1"/>
          </p:cNvSpPr>
          <p:nvPr/>
        </p:nvSpPr>
        <p:spPr bwMode="auto">
          <a:xfrm>
            <a:off x="3657600" y="2438400"/>
            <a:ext cx="5181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800">
                <a:latin typeface="Arial" charset="0"/>
                <a:cs typeface="Arial" charset="0"/>
              </a:rPr>
              <a:t>Malthus(1766-1834) was a English economist and demographer who noted that potential for populations to increase rapidly and often faster than the available food supply.  His book </a:t>
            </a:r>
            <a:r>
              <a:rPr lang="ja-JP" altLang="en-US" sz="1800">
                <a:latin typeface="Arial" charset="0"/>
                <a:cs typeface="Arial" charset="0"/>
              </a:rPr>
              <a:t>“</a:t>
            </a:r>
            <a:r>
              <a:rPr lang="en-US" altLang="ja-JP" sz="1800">
                <a:latin typeface="Arial" charset="0"/>
                <a:cs typeface="Arial" charset="0"/>
              </a:rPr>
              <a:t>An essay on the Principle of a Population</a:t>
            </a:r>
            <a:r>
              <a:rPr lang="ja-JP" altLang="en-US" sz="1800">
                <a:latin typeface="Arial" charset="0"/>
                <a:cs typeface="Arial" charset="0"/>
              </a:rPr>
              <a:t>”</a:t>
            </a:r>
            <a:r>
              <a:rPr lang="en-US" altLang="ja-JP" sz="1800">
                <a:latin typeface="Arial" charset="0"/>
                <a:cs typeface="Arial" charset="0"/>
              </a:rPr>
              <a:t> greatly influenced Darwin when Darwin was coming to grasp with the theory of natural selection.</a:t>
            </a:r>
            <a:endParaRPr lang="en-US" sz="1800">
              <a:latin typeface="Arial" charset="0"/>
              <a:cs typeface="Arial" charset="0"/>
            </a:endParaRPr>
          </a:p>
        </p:txBody>
      </p:sp>
      <p:sp>
        <p:nvSpPr>
          <p:cNvPr id="52229" name="TextBox 5"/>
          <p:cNvSpPr txBox="1">
            <a:spLocks noChangeArrowheads="1"/>
          </p:cNvSpPr>
          <p:nvPr/>
        </p:nvSpPr>
        <p:spPr bwMode="auto">
          <a:xfrm>
            <a:off x="3733800" y="4737100"/>
            <a:ext cx="502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600">
                <a:latin typeface="Arial" charset="0"/>
                <a:cs typeface="Arial" charset="0"/>
              </a:rPr>
              <a:t>"...in all societies, even those that are most vicious, the tendency to a virtuous attachment is so strong that there is a constant effort towards an increase of population. This constant effort as constantly tends to subject the lower classes of the society to distress and to prevent any great permanent amelioration of their condition."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ChangeArrowheads="1"/>
          </p:cNvSpPr>
          <p:nvPr/>
        </p:nvSpPr>
        <p:spPr bwMode="auto">
          <a:xfrm>
            <a:off x="685800" y="973138"/>
            <a:ext cx="83058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dirty="0">
                <a:latin typeface="Arial" charset="0"/>
              </a:rPr>
              <a:t>II.	Tools for Ecology</a:t>
            </a:r>
          </a:p>
          <a:p>
            <a:pPr>
              <a:buFont typeface="Times" charset="0"/>
              <a:buNone/>
              <a:tabLst>
                <a:tab pos="454025" algn="l"/>
                <a:tab pos="920750" algn="l"/>
                <a:tab pos="1373188" algn="l"/>
                <a:tab pos="1882775" algn="l"/>
                <a:tab pos="2454275" algn="l"/>
              </a:tabLst>
            </a:pPr>
            <a:r>
              <a:rPr lang="en-US" dirty="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dirty="0">
                <a:latin typeface="Arial" charset="0"/>
              </a:rPr>
              <a:t>		1. 	Definitions</a:t>
            </a:r>
          </a:p>
          <a:p>
            <a:pPr>
              <a:buFont typeface="Times" charset="0"/>
              <a:buNone/>
              <a:tabLst>
                <a:tab pos="454025" algn="l"/>
                <a:tab pos="920750" algn="l"/>
                <a:tab pos="1373188" algn="l"/>
                <a:tab pos="1882775" algn="l"/>
                <a:tab pos="2454275" algn="l"/>
              </a:tabLst>
            </a:pPr>
            <a:r>
              <a:rPr lang="en-US" dirty="0">
                <a:latin typeface="Arial" charset="0"/>
              </a:rPr>
              <a:t>		2.	Demography</a:t>
            </a:r>
          </a:p>
          <a:p>
            <a:pPr>
              <a:buFont typeface="Times" charset="0"/>
              <a:buNone/>
              <a:tabLst>
                <a:tab pos="454025" algn="l"/>
                <a:tab pos="920750" algn="l"/>
                <a:tab pos="1373188" algn="l"/>
                <a:tab pos="1882775" algn="l"/>
                <a:tab pos="2454275" algn="l"/>
              </a:tabLst>
            </a:pPr>
            <a:r>
              <a:rPr lang="en-US" dirty="0">
                <a:latin typeface="Arial" charset="0"/>
              </a:rPr>
              <a:t>			a.	distribution, dispersion, and density</a:t>
            </a:r>
          </a:p>
          <a:p>
            <a:pPr>
              <a:buFont typeface="Times" charset="0"/>
              <a:buNone/>
              <a:tabLst>
                <a:tab pos="454025" algn="l"/>
                <a:tab pos="920750" algn="l"/>
                <a:tab pos="1373188" algn="l"/>
                <a:tab pos="1882775" algn="l"/>
                <a:tab pos="2454275" algn="l"/>
              </a:tabLst>
            </a:pPr>
            <a:r>
              <a:rPr lang="en-US" dirty="0">
                <a:latin typeface="Arial" charset="0"/>
              </a:rPr>
              <a:t>			b.	gender and age</a:t>
            </a:r>
          </a:p>
          <a:p>
            <a:pPr>
              <a:buFont typeface="Times" charset="0"/>
              <a:buNone/>
              <a:tabLst>
                <a:tab pos="454025" algn="l"/>
                <a:tab pos="920750" algn="l"/>
                <a:tab pos="1373188" algn="l"/>
                <a:tab pos="1882775" algn="l"/>
                <a:tab pos="2454275" algn="l"/>
              </a:tabLst>
            </a:pPr>
            <a:r>
              <a:rPr lang="en-US" dirty="0">
                <a:latin typeface="Arial" charset="0"/>
              </a:rPr>
              <a:t>		</a:t>
            </a:r>
            <a:r>
              <a:rPr lang="en-US" dirty="0">
                <a:solidFill>
                  <a:srgbClr val="FF0000"/>
                </a:solidFill>
                <a:latin typeface="Arial" charset="0"/>
              </a:rPr>
              <a:t>	c.	population growth</a:t>
            </a:r>
          </a:p>
          <a:p>
            <a:pPr>
              <a:buFont typeface="Times" charset="0"/>
              <a:buNone/>
              <a:tabLst>
                <a:tab pos="454025" algn="l"/>
                <a:tab pos="920750" algn="l"/>
                <a:tab pos="1373188" algn="l"/>
                <a:tab pos="1882775" algn="l"/>
                <a:tab pos="2454275" algn="l"/>
              </a:tabLst>
            </a:pPr>
            <a:endParaRPr lang="en-US" dirty="0">
              <a:latin typeface="Arial" charset="0"/>
            </a:endParaRPr>
          </a:p>
          <a:p>
            <a:pPr>
              <a:buFont typeface="Times" charset="0"/>
              <a:buNone/>
              <a:tabLst>
                <a:tab pos="454025" algn="l"/>
                <a:tab pos="920750" algn="l"/>
                <a:tab pos="1373188" algn="l"/>
                <a:tab pos="1882775" algn="l"/>
                <a:tab pos="2454275" algn="l"/>
              </a:tabLst>
            </a:pPr>
            <a:r>
              <a:rPr lang="en-US" sz="2000" dirty="0">
                <a:latin typeface="Arial" charset="0"/>
              </a:rPr>
              <a:t>So, now we have a convenient way of measuring population growth, either for the entire population:</a:t>
            </a:r>
          </a:p>
          <a:p>
            <a:pPr>
              <a:buFont typeface="Times" charset="0"/>
              <a:buNone/>
              <a:tabLst>
                <a:tab pos="454025" algn="l"/>
                <a:tab pos="920750" algn="l"/>
                <a:tab pos="1373188" algn="l"/>
                <a:tab pos="1882775" algn="l"/>
                <a:tab pos="2454275" algn="l"/>
              </a:tabLst>
            </a:pPr>
            <a:endParaRPr lang="en-US" sz="2000" dirty="0">
              <a:latin typeface="Arial" charset="0"/>
            </a:endParaRPr>
          </a:p>
          <a:p>
            <a:pPr algn="ctr">
              <a:buFont typeface="Times" charset="0"/>
              <a:buNone/>
              <a:tabLst>
                <a:tab pos="454025" algn="l"/>
                <a:tab pos="920750" algn="l"/>
                <a:tab pos="1373188" algn="l"/>
                <a:tab pos="1882775" algn="l"/>
                <a:tab pos="2454275" algn="l"/>
              </a:tabLst>
            </a:pPr>
            <a:r>
              <a:rPr lang="en-US" sz="2000" dirty="0" err="1">
                <a:latin typeface="Arial" charset="0"/>
              </a:rPr>
              <a:t>dN</a:t>
            </a:r>
            <a:r>
              <a:rPr lang="en-US" sz="2000" dirty="0">
                <a:latin typeface="Arial" charset="0"/>
              </a:rPr>
              <a:t>/</a:t>
            </a:r>
            <a:r>
              <a:rPr lang="en-US" sz="2000" dirty="0" err="1">
                <a:latin typeface="Arial" charset="0"/>
              </a:rPr>
              <a:t>dt</a:t>
            </a:r>
            <a:r>
              <a:rPr lang="en-US" sz="2000" dirty="0">
                <a:latin typeface="Arial" charset="0"/>
              </a:rPr>
              <a:t> = </a:t>
            </a:r>
            <a:r>
              <a:rPr lang="en-US" sz="2000" dirty="0" err="1">
                <a:latin typeface="Arial" charset="0"/>
              </a:rPr>
              <a:t>rN</a:t>
            </a:r>
            <a:r>
              <a:rPr lang="en-US" sz="2000" dirty="0">
                <a:latin typeface="Arial" charset="0"/>
              </a:rPr>
              <a:t>  </a:t>
            </a:r>
            <a:r>
              <a:rPr lang="en-US" sz="2000" dirty="0">
                <a:solidFill>
                  <a:srgbClr val="FF0000"/>
                </a:solidFill>
                <a:latin typeface="Arial" charset="0"/>
              </a:rPr>
              <a:t>or</a:t>
            </a:r>
            <a:r>
              <a:rPr lang="en-US" sz="2000" dirty="0">
                <a:latin typeface="Arial" charset="0"/>
              </a:rPr>
              <a:t>  </a:t>
            </a:r>
            <a:r>
              <a:rPr lang="en-US" sz="2000" dirty="0" err="1">
                <a:latin typeface="Arial" charset="0"/>
              </a:rPr>
              <a:t>dN</a:t>
            </a:r>
            <a:r>
              <a:rPr lang="en-US" sz="2000" dirty="0">
                <a:latin typeface="Arial" charset="0"/>
              </a:rPr>
              <a:t>/</a:t>
            </a:r>
            <a:r>
              <a:rPr lang="en-US" sz="2000" dirty="0" err="1">
                <a:latin typeface="Arial" charset="0"/>
              </a:rPr>
              <a:t>dt</a:t>
            </a:r>
            <a:r>
              <a:rPr lang="en-US" sz="2000" dirty="0">
                <a:latin typeface="Arial" charset="0"/>
              </a:rPr>
              <a:t> = </a:t>
            </a:r>
            <a:r>
              <a:rPr lang="en-US" sz="2000" dirty="0" err="1">
                <a:latin typeface="Arial" charset="0"/>
              </a:rPr>
              <a:t>bN</a:t>
            </a:r>
            <a:r>
              <a:rPr lang="en-US" sz="2000" dirty="0">
                <a:latin typeface="Arial" charset="0"/>
              </a:rPr>
              <a:t> – </a:t>
            </a:r>
            <a:r>
              <a:rPr lang="en-US" sz="2000" dirty="0" err="1">
                <a:latin typeface="Arial" charset="0"/>
              </a:rPr>
              <a:t>dN</a:t>
            </a:r>
            <a:r>
              <a:rPr lang="en-US" sz="2000" dirty="0">
                <a:latin typeface="Arial" charset="0"/>
              </a:rPr>
              <a:t> (since r = b-d)</a:t>
            </a:r>
          </a:p>
          <a:p>
            <a:pPr>
              <a:buFont typeface="Times" charset="0"/>
              <a:buNone/>
              <a:tabLst>
                <a:tab pos="454025" algn="l"/>
                <a:tab pos="920750" algn="l"/>
                <a:tab pos="1373188" algn="l"/>
                <a:tab pos="1882775" algn="l"/>
                <a:tab pos="2454275" algn="l"/>
              </a:tabLst>
            </a:pPr>
            <a:endParaRPr lang="en-US" sz="2000" dirty="0">
              <a:latin typeface="Arial" charset="0"/>
            </a:endParaRPr>
          </a:p>
          <a:p>
            <a:pPr>
              <a:buFont typeface="Times" charset="0"/>
              <a:buNone/>
              <a:tabLst>
                <a:tab pos="454025" algn="l"/>
                <a:tab pos="920750" algn="l"/>
                <a:tab pos="1373188" algn="l"/>
                <a:tab pos="1882775" algn="l"/>
                <a:tab pos="2454275" algn="l"/>
              </a:tabLst>
            </a:pPr>
            <a:r>
              <a:rPr lang="en-US" sz="2000">
                <a:latin typeface="Arial" charset="0"/>
              </a:rPr>
              <a:t>Or we can express this as per capita (per individual) growth by dividing by N:</a:t>
            </a:r>
          </a:p>
          <a:p>
            <a:pPr algn="ctr">
              <a:buFont typeface="Times" charset="0"/>
              <a:buNone/>
              <a:tabLst>
                <a:tab pos="454025" algn="l"/>
                <a:tab pos="920750" algn="l"/>
                <a:tab pos="1373188" algn="l"/>
                <a:tab pos="1882775" algn="l"/>
                <a:tab pos="2454275" algn="l"/>
              </a:tabLst>
            </a:pPr>
            <a:r>
              <a:rPr lang="en-US" sz="2000" dirty="0">
                <a:latin typeface="Arial" charset="0"/>
              </a:rPr>
              <a:t>1/N </a:t>
            </a:r>
            <a:r>
              <a:rPr lang="en-US" sz="2000" dirty="0" err="1">
                <a:latin typeface="Arial" charset="0"/>
              </a:rPr>
              <a:t>dN</a:t>
            </a:r>
            <a:r>
              <a:rPr lang="en-US" sz="2000" dirty="0">
                <a:latin typeface="Arial" charset="0"/>
              </a:rPr>
              <a:t>/</a:t>
            </a:r>
            <a:r>
              <a:rPr lang="en-US" sz="2000" dirty="0" err="1">
                <a:latin typeface="Arial" charset="0"/>
              </a:rPr>
              <a:t>dt</a:t>
            </a:r>
            <a:r>
              <a:rPr lang="en-US" sz="2000" dirty="0">
                <a:latin typeface="Arial" charset="0"/>
              </a:rPr>
              <a:t> = r</a:t>
            </a:r>
            <a:r>
              <a:rPr lang="en-US" dirty="0">
                <a:latin typeface="Arial" charset="0"/>
              </a:rPr>
              <a:t>		</a:t>
            </a:r>
          </a:p>
        </p:txBody>
      </p:sp>
      <p:pic>
        <p:nvPicPr>
          <p:cNvPr id="92162"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1953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ChangeArrowheads="1"/>
          </p:cNvSpPr>
          <p:nvPr/>
        </p:nvSpPr>
        <p:spPr bwMode="auto">
          <a:xfrm>
            <a:off x="914400" y="1508125"/>
            <a:ext cx="73914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Char char="•"/>
              <a:tabLst>
                <a:tab pos="454025" algn="l"/>
                <a:tab pos="920750" algn="l"/>
                <a:tab pos="1373188" algn="l"/>
              </a:tabLst>
            </a:pPr>
            <a:r>
              <a:rPr lang="en-US" sz="2000">
                <a:latin typeface="Arial" charset="0"/>
              </a:rPr>
              <a:t>Malthus thought that higher growth rates in the U.S. were due to better living conditions, </a:t>
            </a:r>
            <a:r>
              <a:rPr lang="ja-JP" altLang="en-US" sz="2000">
                <a:latin typeface="Arial" charset="0"/>
              </a:rPr>
              <a:t>”</a:t>
            </a:r>
            <a:r>
              <a:rPr lang="en-US" altLang="ja-JP" sz="2000" b="1">
                <a:latin typeface="Arial" charset="0"/>
              </a:rPr>
              <a:t>where the means of subsistence have been more ample, the manners of the people, more pure, and consequently the checks on early marriage fewer</a:t>
            </a:r>
            <a:r>
              <a:rPr lang="en-US" altLang="ja-JP" sz="2000">
                <a:latin typeface="Arial" charset="0"/>
              </a:rPr>
              <a:t>.</a:t>
            </a:r>
            <a:r>
              <a:rPr lang="ja-JP" altLang="en-US" sz="2000">
                <a:latin typeface="Arial" charset="0"/>
              </a:rPr>
              <a:t>”</a:t>
            </a:r>
            <a:r>
              <a:rPr lang="en-US" altLang="ja-JP" sz="2000">
                <a:latin typeface="Arial" charset="0"/>
              </a:rPr>
              <a:t>  </a:t>
            </a:r>
          </a:p>
          <a:p>
            <a:pPr>
              <a:buFont typeface="Times" charset="0"/>
              <a:buChar char="•"/>
              <a:tabLst>
                <a:tab pos="454025" algn="l"/>
                <a:tab pos="920750" algn="l"/>
                <a:tab pos="1373188" algn="l"/>
              </a:tabLst>
            </a:pPr>
            <a:endParaRPr lang="en-US" sz="2000">
              <a:latin typeface="Arial" charset="0"/>
            </a:endParaRPr>
          </a:p>
          <a:p>
            <a:pPr>
              <a:buFont typeface="Times" charset="0"/>
              <a:buChar char="•"/>
              <a:tabLst>
                <a:tab pos="454025" algn="l"/>
                <a:tab pos="920750" algn="l"/>
                <a:tab pos="1373188" algn="l"/>
              </a:tabLst>
            </a:pPr>
            <a:r>
              <a:rPr lang="en-US" sz="2000">
                <a:latin typeface="Arial" charset="0"/>
              </a:rPr>
              <a:t>On the other hand, Malthus imagined an Englishman considering whether he can afford to marry and have children or whether </a:t>
            </a:r>
            <a:r>
              <a:rPr lang="ja-JP" altLang="en-US" sz="2000">
                <a:latin typeface="Arial" charset="0"/>
              </a:rPr>
              <a:t>“</a:t>
            </a:r>
            <a:r>
              <a:rPr lang="en-US" altLang="ja-JP" sz="2000" b="1">
                <a:latin typeface="Arial" charset="0"/>
              </a:rPr>
              <a:t>he may not see his offspring in rags and misery, and clamouring for the bread that he cannot give them.....  These considerations are calculated to prevent a very great number from pursuing the dictate of nature in an early attachment to one woman.  And this restraint almost necessarily, though not absolutely so, produces vice</a:t>
            </a:r>
            <a:r>
              <a:rPr lang="en-US" altLang="ja-JP" sz="2000">
                <a:latin typeface="Arial" charset="0"/>
              </a:rPr>
              <a:t>.</a:t>
            </a:r>
            <a:r>
              <a:rPr lang="ja-JP" altLang="en-US" sz="2000">
                <a:latin typeface="Arial" charset="0"/>
              </a:rPr>
              <a:t>”</a:t>
            </a:r>
            <a:r>
              <a:rPr lang="en-US" altLang="ja-JP" sz="2000">
                <a:latin typeface="Arial" charset="0"/>
              </a:rPr>
              <a:t> </a:t>
            </a:r>
            <a:endParaRPr lang="en-US" sz="2000">
              <a:latin typeface="Arial" charset="0"/>
            </a:endParaRPr>
          </a:p>
        </p:txBody>
      </p:sp>
      <p:sp>
        <p:nvSpPr>
          <p:cNvPr id="54274" name="Rectangle 4"/>
          <p:cNvSpPr>
            <a:spLocks noChangeArrowheads="1"/>
          </p:cNvSpPr>
          <p:nvPr/>
        </p:nvSpPr>
        <p:spPr bwMode="auto">
          <a:xfrm>
            <a:off x="1905000" y="5943600"/>
            <a:ext cx="708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latin typeface="Arial" charset="0"/>
              </a:rPr>
              <a:t>Thomas Malthus, 1798, from his book </a:t>
            </a:r>
            <a:r>
              <a:rPr lang="ja-JP" altLang="en-US" sz="1400" b="1">
                <a:latin typeface="Arial" charset="0"/>
              </a:rPr>
              <a:t>“</a:t>
            </a:r>
            <a:r>
              <a:rPr lang="en-US" altLang="ja-JP" sz="1400" b="1">
                <a:latin typeface="Arial" charset="0"/>
              </a:rPr>
              <a:t>An essay on the principle of population.</a:t>
            </a:r>
            <a:r>
              <a:rPr lang="ja-JP" altLang="en-US" sz="1400" b="1">
                <a:latin typeface="Arial" charset="0"/>
              </a:rPr>
              <a:t>”</a:t>
            </a:r>
            <a:r>
              <a:rPr lang="en-US" altLang="ja-JP" sz="1400" b="1">
                <a:latin typeface="Arial" charset="0"/>
              </a:rPr>
              <a:t> </a:t>
            </a:r>
            <a:endParaRPr lang="en-US" sz="1400" b="1">
              <a:latin typeface="Arial" charset="0"/>
            </a:endParaRPr>
          </a:p>
        </p:txBody>
      </p:sp>
      <p:pic>
        <p:nvPicPr>
          <p:cNvPr id="54275"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914400" y="1508125"/>
            <a:ext cx="7391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Lst>
              <a:defRPr/>
            </a:pPr>
            <a:r>
              <a:rPr lang="en-US" sz="2000" dirty="0">
                <a:latin typeface="Arial" charset="0"/>
              </a:rPr>
              <a:t>What you need to remember is: </a:t>
            </a:r>
          </a:p>
          <a:p>
            <a:pPr>
              <a:tabLst>
                <a:tab pos="454025" algn="l"/>
                <a:tab pos="920750" algn="l"/>
                <a:tab pos="1373188" algn="l"/>
              </a:tabLst>
              <a:defRPr/>
            </a:pPr>
            <a:endParaRPr lang="en-US" sz="2000" dirty="0">
              <a:latin typeface="Arial" charset="0"/>
            </a:endParaRPr>
          </a:p>
          <a:p>
            <a:pPr marL="292100" indent="-292100">
              <a:buFont typeface="Arial" charset="0"/>
              <a:buChar char="•"/>
              <a:tabLst>
                <a:tab pos="454025" algn="l"/>
                <a:tab pos="920750" algn="l"/>
                <a:tab pos="1373188" algn="l"/>
              </a:tabLst>
              <a:defRPr/>
            </a:pPr>
            <a:r>
              <a:rPr lang="en-US" sz="2000" dirty="0">
                <a:latin typeface="Arial" charset="0"/>
              </a:rPr>
              <a:t>Malthus was a demographer from around 1800 who studied population growth in England and the United States. </a:t>
            </a:r>
          </a:p>
          <a:p>
            <a:pPr marL="292100" indent="-292100">
              <a:buFont typeface="Arial" charset="0"/>
              <a:buChar char="•"/>
              <a:tabLst>
                <a:tab pos="454025" algn="l"/>
                <a:tab pos="920750" algn="l"/>
                <a:tab pos="1373188" algn="l"/>
              </a:tabLst>
              <a:defRPr/>
            </a:pPr>
            <a:r>
              <a:rPr lang="en-US" sz="2000" dirty="0">
                <a:latin typeface="Arial" charset="0"/>
              </a:rPr>
              <a:t>He wrote an influential book on population dynamics in which he suggested that food or other resources limit population growth.</a:t>
            </a:r>
          </a:p>
          <a:p>
            <a:pPr marL="292100" indent="-292100">
              <a:buFont typeface="Arial" charset="0"/>
              <a:buChar char="•"/>
              <a:tabLst>
                <a:tab pos="454025" algn="l"/>
                <a:tab pos="920750" algn="l"/>
                <a:tab pos="1373188" algn="l"/>
              </a:tabLst>
              <a:defRPr/>
            </a:pPr>
            <a:r>
              <a:rPr lang="en-US" sz="2000" dirty="0">
                <a:latin typeface="Arial" charset="0"/>
              </a:rPr>
              <a:t>He also specifically noted that as population density increases, the quality of conditions decrease because of </a:t>
            </a:r>
            <a:r>
              <a:rPr lang="en-US" sz="2000" u="sng" dirty="0">
                <a:latin typeface="Arial" charset="0"/>
              </a:rPr>
              <a:t>competition </a:t>
            </a:r>
            <a:r>
              <a:rPr lang="en-US" sz="2000" dirty="0">
                <a:latin typeface="Arial" charset="0"/>
              </a:rPr>
              <a:t>for resources.</a:t>
            </a:r>
          </a:p>
          <a:p>
            <a:pPr marL="292100" indent="-292100">
              <a:buFont typeface="Arial" charset="0"/>
              <a:buChar char="•"/>
              <a:tabLst>
                <a:tab pos="454025" algn="l"/>
                <a:tab pos="920750" algn="l"/>
                <a:tab pos="1373188" algn="l"/>
              </a:tabLst>
              <a:defRPr/>
            </a:pPr>
            <a:r>
              <a:rPr lang="en-US" sz="2000" dirty="0">
                <a:latin typeface="Arial" charset="0"/>
              </a:rPr>
              <a:t>For humans, he suggested that this leads to men postponing marriage, increases in crime and disease, while also lowering moral standards.</a:t>
            </a:r>
          </a:p>
        </p:txBody>
      </p:sp>
      <p:pic>
        <p:nvPicPr>
          <p:cNvPr id="56322"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a:off x="762000" y="762000"/>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tabLst>
                <a:tab pos="454025" algn="l"/>
                <a:tab pos="920750" algn="l"/>
                <a:tab pos="1373188" algn="l"/>
                <a:tab pos="1828800" algn="l"/>
                <a:tab pos="2284413" algn="l"/>
                <a:tab pos="2738438" algn="l"/>
              </a:tabLst>
            </a:pPr>
            <a:r>
              <a:rPr lang="en-US" sz="2000">
                <a:latin typeface="Arial"/>
                <a:cs typeface="Arial"/>
              </a:rPr>
              <a:t>What happens if 1/N dN/dt isn</a:t>
            </a:r>
            <a:r>
              <a:rPr lang="ja-JP" altLang="en-US" sz="2000">
                <a:latin typeface="Arial"/>
                <a:cs typeface="Arial"/>
              </a:rPr>
              <a:t>’</a:t>
            </a:r>
            <a:r>
              <a:rPr lang="en-US" altLang="ja-JP" sz="2000">
                <a:latin typeface="Arial"/>
                <a:cs typeface="Arial"/>
              </a:rPr>
              <a:t>t constant, but changes with density?</a:t>
            </a:r>
          </a:p>
          <a:p>
            <a:pPr>
              <a:buFont typeface="Arial" charset="0"/>
              <a:buNone/>
              <a:tabLst>
                <a:tab pos="454025" algn="l"/>
                <a:tab pos="920750" algn="l"/>
                <a:tab pos="1373188" algn="l"/>
                <a:tab pos="1828800" algn="l"/>
                <a:tab pos="2284413" algn="l"/>
                <a:tab pos="2738438" algn="l"/>
              </a:tabLst>
            </a:pPr>
            <a:r>
              <a:rPr lang="en-US" sz="2000">
                <a:latin typeface="Arial"/>
                <a:cs typeface="Arial"/>
              </a:rPr>
              <a:t>Remember that r = b-d</a:t>
            </a:r>
          </a:p>
          <a:p>
            <a:pPr>
              <a:buFont typeface="Arial" charset="0"/>
              <a:buNone/>
              <a:tabLst>
                <a:tab pos="454025" algn="l"/>
                <a:tab pos="920750" algn="l"/>
                <a:tab pos="1373188" algn="l"/>
                <a:tab pos="1828800" algn="l"/>
                <a:tab pos="2284413" algn="l"/>
                <a:tab pos="2738438" algn="l"/>
              </a:tabLst>
            </a:pPr>
            <a:endParaRPr lang="en-US" sz="2000">
              <a:latin typeface="Arial"/>
              <a:cs typeface="Arial"/>
            </a:endParaRPr>
          </a:p>
        </p:txBody>
      </p:sp>
      <p:pic>
        <p:nvPicPr>
          <p:cNvPr id="58370"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4"/>
          <p:cNvSpPr>
            <a:spLocks noChangeArrowheads="1"/>
          </p:cNvSpPr>
          <p:nvPr/>
        </p:nvSpPr>
        <p:spPr bwMode="auto">
          <a:xfrm>
            <a:off x="1066800" y="1752600"/>
            <a:ext cx="2895600" cy="1981200"/>
          </a:xfrm>
          <a:prstGeom prst="rect">
            <a:avLst/>
          </a:prstGeom>
          <a:solidFill>
            <a:schemeClr val="accent1"/>
          </a:solidFill>
          <a:ln w="9525">
            <a:solidFill>
              <a:schemeClr val="tx1"/>
            </a:solidFill>
            <a:miter lim="800000"/>
            <a:headEnd/>
            <a:tailEnd/>
          </a:ln>
        </p:spPr>
        <p:txBody>
          <a:bodyPr wrap="none" anchor="ctr"/>
          <a:lstStyle/>
          <a:p>
            <a:endParaRPr lang="en-US">
              <a:latin typeface="Arial"/>
              <a:cs typeface="Arial"/>
            </a:endParaRPr>
          </a:p>
        </p:txBody>
      </p:sp>
      <p:sp>
        <p:nvSpPr>
          <p:cNvPr id="58372" name="Rectangle 11"/>
          <p:cNvSpPr>
            <a:spLocks noChangeArrowheads="1"/>
          </p:cNvSpPr>
          <p:nvPr/>
        </p:nvSpPr>
        <p:spPr bwMode="auto">
          <a:xfrm>
            <a:off x="2057400" y="3810000"/>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Arial"/>
                <a:cs typeface="Arial"/>
              </a:rPr>
              <a:t>density</a:t>
            </a:r>
          </a:p>
        </p:txBody>
      </p:sp>
      <p:sp>
        <p:nvSpPr>
          <p:cNvPr id="58373" name="Line 16"/>
          <p:cNvSpPr>
            <a:spLocks noChangeShapeType="1"/>
          </p:cNvSpPr>
          <p:nvPr/>
        </p:nvSpPr>
        <p:spPr bwMode="auto">
          <a:xfrm>
            <a:off x="1066800" y="2743200"/>
            <a:ext cx="2895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58374" name="Rectangle 22"/>
          <p:cNvSpPr>
            <a:spLocks noChangeArrowheads="1"/>
          </p:cNvSpPr>
          <p:nvPr/>
        </p:nvSpPr>
        <p:spPr bwMode="auto">
          <a:xfrm>
            <a:off x="1981200" y="182880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latin typeface="Arial"/>
                <a:cs typeface="Arial"/>
              </a:rPr>
              <a:t>Exponential -- r is constant</a:t>
            </a:r>
          </a:p>
        </p:txBody>
      </p:sp>
      <p:sp>
        <p:nvSpPr>
          <p:cNvPr id="58375" name="Text Box 25"/>
          <p:cNvSpPr txBox="1">
            <a:spLocks noChangeArrowheads="1"/>
          </p:cNvSpPr>
          <p:nvPr/>
        </p:nvSpPr>
        <p:spPr bwMode="auto">
          <a:xfrm>
            <a:off x="-2073275" y="2486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a:latin typeface="Arial"/>
              <a:cs typeface="Arial"/>
            </a:endParaRPr>
          </a:p>
        </p:txBody>
      </p:sp>
      <p:sp>
        <p:nvSpPr>
          <p:cNvPr id="58376" name="Rectangle 27"/>
          <p:cNvSpPr>
            <a:spLocks noChangeArrowheads="1"/>
          </p:cNvSpPr>
          <p:nvPr/>
        </p:nvSpPr>
        <p:spPr bwMode="auto">
          <a:xfrm>
            <a:off x="-3122613" y="2511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atin typeface="Arial"/>
              <a:cs typeface="Arial"/>
            </a:endParaRPr>
          </a:p>
        </p:txBody>
      </p:sp>
      <p:sp>
        <p:nvSpPr>
          <p:cNvPr id="58377" name="Text Box 26"/>
          <p:cNvSpPr txBox="1">
            <a:spLocks noChangeArrowheads="1"/>
          </p:cNvSpPr>
          <p:nvPr/>
        </p:nvSpPr>
        <p:spPr bwMode="auto">
          <a:xfrm>
            <a:off x="-3048000" y="2819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endParaRPr lang="en-US">
              <a:latin typeface="Arial"/>
              <a:cs typeface="Arial"/>
            </a:endParaRPr>
          </a:p>
        </p:txBody>
      </p:sp>
      <p:sp>
        <p:nvSpPr>
          <p:cNvPr id="58378" name="Text Box 28"/>
          <p:cNvSpPr txBox="1">
            <a:spLocks noChangeArrowheads="1"/>
          </p:cNvSpPr>
          <p:nvPr/>
        </p:nvSpPr>
        <p:spPr bwMode="auto">
          <a:xfrm>
            <a:off x="-2149475" y="12668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a:latin typeface="Arial"/>
              <a:cs typeface="Arial"/>
            </a:endParaRPr>
          </a:p>
        </p:txBody>
      </p:sp>
      <p:sp>
        <p:nvSpPr>
          <p:cNvPr id="58379" name="Rectangle 10"/>
          <p:cNvSpPr>
            <a:spLocks noChangeArrowheads="1"/>
          </p:cNvSpPr>
          <p:nvPr/>
        </p:nvSpPr>
        <p:spPr bwMode="auto">
          <a:xfrm rot="-5400000">
            <a:off x="-183356" y="2316956"/>
            <a:ext cx="174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a:cs typeface="Arial"/>
              </a:rPr>
              <a:t>1/N dN/dt</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p:cNvSpPr>
          <p:nvPr/>
        </p:nvSpPr>
        <p:spPr bwMode="auto">
          <a:xfrm>
            <a:off x="762000" y="762000"/>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tabLst>
                <a:tab pos="454025" algn="l"/>
                <a:tab pos="920750" algn="l"/>
                <a:tab pos="1373188" algn="l"/>
                <a:tab pos="1828800" algn="l"/>
                <a:tab pos="2284413" algn="l"/>
                <a:tab pos="2738438" algn="l"/>
              </a:tabLst>
            </a:pPr>
            <a:r>
              <a:rPr lang="en-US" sz="2000">
                <a:latin typeface="Arial"/>
                <a:cs typeface="Arial"/>
              </a:rPr>
              <a:t>What happens if 1/N dN/dt isn</a:t>
            </a:r>
            <a:r>
              <a:rPr lang="ja-JP" altLang="en-US" sz="2000">
                <a:latin typeface="Arial"/>
                <a:cs typeface="Arial"/>
              </a:rPr>
              <a:t>’</a:t>
            </a:r>
            <a:r>
              <a:rPr lang="en-US" altLang="ja-JP" sz="2000">
                <a:latin typeface="Arial"/>
                <a:cs typeface="Arial"/>
              </a:rPr>
              <a:t>t constant, but changes with density?</a:t>
            </a:r>
          </a:p>
          <a:p>
            <a:pPr>
              <a:buFont typeface="Arial" charset="0"/>
              <a:buNone/>
              <a:tabLst>
                <a:tab pos="454025" algn="l"/>
                <a:tab pos="920750" algn="l"/>
                <a:tab pos="1373188" algn="l"/>
                <a:tab pos="1828800" algn="l"/>
                <a:tab pos="2284413" algn="l"/>
                <a:tab pos="2738438" algn="l"/>
              </a:tabLst>
            </a:pPr>
            <a:r>
              <a:rPr lang="en-US" sz="2000">
                <a:latin typeface="Arial"/>
                <a:cs typeface="Arial"/>
              </a:rPr>
              <a:t>Remember that r = b-d</a:t>
            </a:r>
          </a:p>
          <a:p>
            <a:pPr>
              <a:buFont typeface="Arial" charset="0"/>
              <a:buNone/>
              <a:tabLst>
                <a:tab pos="454025" algn="l"/>
                <a:tab pos="920750" algn="l"/>
                <a:tab pos="1373188" algn="l"/>
                <a:tab pos="1828800" algn="l"/>
                <a:tab pos="2284413" algn="l"/>
                <a:tab pos="2738438" algn="l"/>
              </a:tabLst>
            </a:pPr>
            <a:endParaRPr lang="en-US" sz="2000">
              <a:latin typeface="Arial"/>
              <a:cs typeface="Arial"/>
            </a:endParaRPr>
          </a:p>
        </p:txBody>
      </p:sp>
      <p:pic>
        <p:nvPicPr>
          <p:cNvPr id="6041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4"/>
          <p:cNvSpPr>
            <a:spLocks noChangeArrowheads="1"/>
          </p:cNvSpPr>
          <p:nvPr/>
        </p:nvSpPr>
        <p:spPr bwMode="auto">
          <a:xfrm>
            <a:off x="1066800" y="1752600"/>
            <a:ext cx="2895600" cy="1981200"/>
          </a:xfrm>
          <a:prstGeom prst="rect">
            <a:avLst/>
          </a:prstGeom>
          <a:solidFill>
            <a:schemeClr val="accent1"/>
          </a:solidFill>
          <a:ln w="9525">
            <a:solidFill>
              <a:schemeClr val="tx1"/>
            </a:solidFill>
            <a:miter lim="800000"/>
            <a:headEnd/>
            <a:tailEnd/>
          </a:ln>
        </p:spPr>
        <p:txBody>
          <a:bodyPr wrap="none" anchor="ctr"/>
          <a:lstStyle/>
          <a:p>
            <a:endParaRPr lang="en-US">
              <a:latin typeface="Arial"/>
              <a:cs typeface="Arial"/>
            </a:endParaRPr>
          </a:p>
        </p:txBody>
      </p:sp>
      <p:sp>
        <p:nvSpPr>
          <p:cNvPr id="60420" name="Rectangle 6"/>
          <p:cNvSpPr>
            <a:spLocks noChangeArrowheads="1"/>
          </p:cNvSpPr>
          <p:nvPr/>
        </p:nvSpPr>
        <p:spPr bwMode="auto">
          <a:xfrm>
            <a:off x="5105400" y="1752600"/>
            <a:ext cx="2895600" cy="1981200"/>
          </a:xfrm>
          <a:prstGeom prst="rect">
            <a:avLst/>
          </a:prstGeom>
          <a:solidFill>
            <a:schemeClr val="accent1"/>
          </a:solidFill>
          <a:ln w="9525">
            <a:solidFill>
              <a:schemeClr val="tx1"/>
            </a:solidFill>
            <a:miter lim="800000"/>
            <a:headEnd/>
            <a:tailEnd/>
          </a:ln>
        </p:spPr>
        <p:txBody>
          <a:bodyPr wrap="none" anchor="ctr"/>
          <a:lstStyle/>
          <a:p>
            <a:endParaRPr lang="en-US">
              <a:latin typeface="Arial"/>
              <a:cs typeface="Arial"/>
            </a:endParaRPr>
          </a:p>
        </p:txBody>
      </p:sp>
      <p:sp>
        <p:nvSpPr>
          <p:cNvPr id="60421" name="Rectangle 11"/>
          <p:cNvSpPr>
            <a:spLocks noChangeArrowheads="1"/>
          </p:cNvSpPr>
          <p:nvPr/>
        </p:nvSpPr>
        <p:spPr bwMode="auto">
          <a:xfrm>
            <a:off x="3962400" y="3962400"/>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density</a:t>
            </a:r>
          </a:p>
        </p:txBody>
      </p:sp>
      <p:sp>
        <p:nvSpPr>
          <p:cNvPr id="60422" name="Line 16"/>
          <p:cNvSpPr>
            <a:spLocks noChangeShapeType="1"/>
          </p:cNvSpPr>
          <p:nvPr/>
        </p:nvSpPr>
        <p:spPr bwMode="auto">
          <a:xfrm>
            <a:off x="1066800" y="2743200"/>
            <a:ext cx="2895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0423" name="Line 17"/>
          <p:cNvSpPr>
            <a:spLocks noChangeShapeType="1"/>
          </p:cNvSpPr>
          <p:nvPr/>
        </p:nvSpPr>
        <p:spPr bwMode="auto">
          <a:xfrm>
            <a:off x="5105400" y="2133600"/>
            <a:ext cx="289560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0424" name="Rectangle 22"/>
          <p:cNvSpPr>
            <a:spLocks noChangeArrowheads="1"/>
          </p:cNvSpPr>
          <p:nvPr/>
        </p:nvSpPr>
        <p:spPr bwMode="auto">
          <a:xfrm>
            <a:off x="1981200" y="182880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a:cs typeface="Arial"/>
              </a:rPr>
              <a:t>Exponential -- r is constant</a:t>
            </a:r>
          </a:p>
        </p:txBody>
      </p:sp>
      <p:sp>
        <p:nvSpPr>
          <p:cNvPr id="60425" name="Rectangle 23"/>
          <p:cNvSpPr>
            <a:spLocks noChangeArrowheads="1"/>
          </p:cNvSpPr>
          <p:nvPr/>
        </p:nvSpPr>
        <p:spPr bwMode="auto">
          <a:xfrm>
            <a:off x="5410200" y="1828800"/>
            <a:ext cx="204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a:latin typeface="Arial"/>
                <a:cs typeface="Arial"/>
              </a:rPr>
              <a:t> declines with density</a:t>
            </a:r>
          </a:p>
        </p:txBody>
      </p:sp>
      <p:sp>
        <p:nvSpPr>
          <p:cNvPr id="60426" name="Text Box 25"/>
          <p:cNvSpPr txBox="1">
            <a:spLocks noChangeArrowheads="1"/>
          </p:cNvSpPr>
          <p:nvPr/>
        </p:nvSpPr>
        <p:spPr bwMode="auto">
          <a:xfrm>
            <a:off x="-2073275" y="2486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a:latin typeface="Arial"/>
              <a:cs typeface="Arial"/>
            </a:endParaRPr>
          </a:p>
        </p:txBody>
      </p:sp>
      <p:sp>
        <p:nvSpPr>
          <p:cNvPr id="60427" name="Rectangle 27"/>
          <p:cNvSpPr>
            <a:spLocks noChangeArrowheads="1"/>
          </p:cNvSpPr>
          <p:nvPr/>
        </p:nvSpPr>
        <p:spPr bwMode="auto">
          <a:xfrm>
            <a:off x="-3122613" y="2511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atin typeface="Arial"/>
              <a:cs typeface="Arial"/>
            </a:endParaRPr>
          </a:p>
        </p:txBody>
      </p:sp>
      <p:sp>
        <p:nvSpPr>
          <p:cNvPr id="60428" name="Text Box 26"/>
          <p:cNvSpPr txBox="1">
            <a:spLocks noChangeArrowheads="1"/>
          </p:cNvSpPr>
          <p:nvPr/>
        </p:nvSpPr>
        <p:spPr bwMode="auto">
          <a:xfrm>
            <a:off x="-3048000" y="2819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endParaRPr lang="en-US">
              <a:latin typeface="Arial"/>
              <a:cs typeface="Arial"/>
            </a:endParaRPr>
          </a:p>
        </p:txBody>
      </p:sp>
      <p:sp>
        <p:nvSpPr>
          <p:cNvPr id="60429" name="Text Box 28"/>
          <p:cNvSpPr txBox="1">
            <a:spLocks noChangeArrowheads="1"/>
          </p:cNvSpPr>
          <p:nvPr/>
        </p:nvSpPr>
        <p:spPr bwMode="auto">
          <a:xfrm>
            <a:off x="-2149475" y="12668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a:latin typeface="Arial"/>
              <a:cs typeface="Arial"/>
            </a:endParaRPr>
          </a:p>
        </p:txBody>
      </p:sp>
      <p:sp>
        <p:nvSpPr>
          <p:cNvPr id="60430" name="Rectangle 33"/>
          <p:cNvSpPr>
            <a:spLocks noChangeArrowheads="1"/>
          </p:cNvSpPr>
          <p:nvPr/>
        </p:nvSpPr>
        <p:spPr bwMode="auto">
          <a:xfrm>
            <a:off x="4724400" y="3048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0</a:t>
            </a:r>
          </a:p>
        </p:txBody>
      </p:sp>
      <p:sp>
        <p:nvSpPr>
          <p:cNvPr id="60431" name="Line 34"/>
          <p:cNvSpPr>
            <a:spLocks noChangeShapeType="1"/>
          </p:cNvSpPr>
          <p:nvPr/>
        </p:nvSpPr>
        <p:spPr bwMode="auto">
          <a:xfrm flipH="1">
            <a:off x="5105400" y="3276600"/>
            <a:ext cx="28956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0432" name="Rectangle 10"/>
          <p:cNvSpPr>
            <a:spLocks noChangeArrowheads="1"/>
          </p:cNvSpPr>
          <p:nvPr/>
        </p:nvSpPr>
        <p:spPr bwMode="auto">
          <a:xfrm rot="-5400000">
            <a:off x="-183356" y="2316956"/>
            <a:ext cx="174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a:cs typeface="Arial"/>
              </a:rPr>
              <a:t>1/N dN/dt</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p:cNvSpPr>
          <p:nvPr/>
        </p:nvSpPr>
        <p:spPr bwMode="auto">
          <a:xfrm>
            <a:off x="762000" y="762000"/>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tabLst>
                <a:tab pos="454025" algn="l"/>
                <a:tab pos="920750" algn="l"/>
                <a:tab pos="1373188" algn="l"/>
                <a:tab pos="1828800" algn="l"/>
                <a:tab pos="2284413" algn="l"/>
                <a:tab pos="2738438" algn="l"/>
              </a:tabLst>
            </a:pPr>
            <a:r>
              <a:rPr lang="en-US" sz="2000">
                <a:latin typeface="Arial"/>
                <a:cs typeface="Arial"/>
              </a:rPr>
              <a:t>What happens if 1/N dN/dt isn</a:t>
            </a:r>
            <a:r>
              <a:rPr lang="ja-JP" altLang="en-US" sz="2000">
                <a:latin typeface="Arial"/>
                <a:cs typeface="Arial"/>
              </a:rPr>
              <a:t>’</a:t>
            </a:r>
            <a:r>
              <a:rPr lang="en-US" altLang="ja-JP" sz="2000">
                <a:latin typeface="Arial"/>
                <a:cs typeface="Arial"/>
              </a:rPr>
              <a:t>t constant, but changes with density?</a:t>
            </a:r>
          </a:p>
          <a:p>
            <a:pPr>
              <a:buFont typeface="Arial" charset="0"/>
              <a:buNone/>
              <a:tabLst>
                <a:tab pos="454025" algn="l"/>
                <a:tab pos="920750" algn="l"/>
                <a:tab pos="1373188" algn="l"/>
                <a:tab pos="1828800" algn="l"/>
                <a:tab pos="2284413" algn="l"/>
                <a:tab pos="2738438" algn="l"/>
              </a:tabLst>
            </a:pPr>
            <a:r>
              <a:rPr lang="en-US" sz="2000">
                <a:latin typeface="Arial"/>
                <a:cs typeface="Arial"/>
              </a:rPr>
              <a:t>Remember that r = b-d</a:t>
            </a:r>
          </a:p>
          <a:p>
            <a:pPr>
              <a:buFont typeface="Arial" charset="0"/>
              <a:buNone/>
              <a:tabLst>
                <a:tab pos="454025" algn="l"/>
                <a:tab pos="920750" algn="l"/>
                <a:tab pos="1373188" algn="l"/>
                <a:tab pos="1828800" algn="l"/>
                <a:tab pos="2284413" algn="l"/>
                <a:tab pos="2738438" algn="l"/>
              </a:tabLst>
            </a:pPr>
            <a:endParaRPr lang="en-US" sz="2000">
              <a:latin typeface="Arial"/>
              <a:cs typeface="Arial"/>
            </a:endParaRPr>
          </a:p>
        </p:txBody>
      </p:sp>
      <p:pic>
        <p:nvPicPr>
          <p:cNvPr id="62466"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4"/>
          <p:cNvSpPr>
            <a:spLocks noChangeArrowheads="1"/>
          </p:cNvSpPr>
          <p:nvPr/>
        </p:nvSpPr>
        <p:spPr bwMode="auto">
          <a:xfrm>
            <a:off x="1066800" y="1752600"/>
            <a:ext cx="2895600" cy="1981200"/>
          </a:xfrm>
          <a:prstGeom prst="rect">
            <a:avLst/>
          </a:prstGeom>
          <a:solidFill>
            <a:schemeClr val="accent1"/>
          </a:solidFill>
          <a:ln w="9525">
            <a:solidFill>
              <a:schemeClr val="tx1"/>
            </a:solidFill>
            <a:miter lim="800000"/>
            <a:headEnd/>
            <a:tailEnd/>
          </a:ln>
        </p:spPr>
        <p:txBody>
          <a:bodyPr wrap="none" anchor="ctr"/>
          <a:lstStyle/>
          <a:p>
            <a:endParaRPr lang="en-US">
              <a:latin typeface="Arial"/>
              <a:cs typeface="Arial"/>
            </a:endParaRPr>
          </a:p>
        </p:txBody>
      </p:sp>
      <p:sp>
        <p:nvSpPr>
          <p:cNvPr id="62468" name="Rectangle 5"/>
          <p:cNvSpPr>
            <a:spLocks noChangeArrowheads="1"/>
          </p:cNvSpPr>
          <p:nvPr/>
        </p:nvSpPr>
        <p:spPr bwMode="auto">
          <a:xfrm>
            <a:off x="1066800" y="4343400"/>
            <a:ext cx="2895600" cy="1981200"/>
          </a:xfrm>
          <a:prstGeom prst="rect">
            <a:avLst/>
          </a:prstGeom>
          <a:solidFill>
            <a:schemeClr val="accent1"/>
          </a:solidFill>
          <a:ln w="9525">
            <a:solidFill>
              <a:schemeClr val="tx1"/>
            </a:solidFill>
            <a:miter lim="800000"/>
            <a:headEnd/>
            <a:tailEnd/>
          </a:ln>
        </p:spPr>
        <p:txBody>
          <a:bodyPr wrap="none" anchor="ctr"/>
          <a:lstStyle/>
          <a:p>
            <a:endParaRPr lang="en-US">
              <a:latin typeface="Arial"/>
              <a:cs typeface="Arial"/>
            </a:endParaRPr>
          </a:p>
        </p:txBody>
      </p:sp>
      <p:sp>
        <p:nvSpPr>
          <p:cNvPr id="62469" name="Rectangle 6"/>
          <p:cNvSpPr>
            <a:spLocks noChangeArrowheads="1"/>
          </p:cNvSpPr>
          <p:nvPr/>
        </p:nvSpPr>
        <p:spPr bwMode="auto">
          <a:xfrm>
            <a:off x="5105400" y="1752600"/>
            <a:ext cx="2895600" cy="1981200"/>
          </a:xfrm>
          <a:prstGeom prst="rect">
            <a:avLst/>
          </a:prstGeom>
          <a:solidFill>
            <a:schemeClr val="accent1"/>
          </a:solidFill>
          <a:ln w="9525">
            <a:solidFill>
              <a:schemeClr val="tx1"/>
            </a:solidFill>
            <a:miter lim="800000"/>
            <a:headEnd/>
            <a:tailEnd/>
          </a:ln>
        </p:spPr>
        <p:txBody>
          <a:bodyPr wrap="none" anchor="ctr"/>
          <a:lstStyle/>
          <a:p>
            <a:endParaRPr lang="en-US">
              <a:latin typeface="Arial"/>
              <a:cs typeface="Arial"/>
            </a:endParaRPr>
          </a:p>
        </p:txBody>
      </p:sp>
      <p:sp>
        <p:nvSpPr>
          <p:cNvPr id="62470" name="Rectangle 8"/>
          <p:cNvSpPr>
            <a:spLocks noChangeArrowheads="1"/>
          </p:cNvSpPr>
          <p:nvPr/>
        </p:nvSpPr>
        <p:spPr bwMode="auto">
          <a:xfrm>
            <a:off x="5105400" y="4343400"/>
            <a:ext cx="2895600" cy="1981200"/>
          </a:xfrm>
          <a:prstGeom prst="rect">
            <a:avLst/>
          </a:prstGeom>
          <a:solidFill>
            <a:schemeClr val="accent1"/>
          </a:solidFill>
          <a:ln w="9525">
            <a:solidFill>
              <a:schemeClr val="tx1"/>
            </a:solidFill>
            <a:miter lim="800000"/>
            <a:headEnd/>
            <a:tailEnd/>
          </a:ln>
        </p:spPr>
        <p:txBody>
          <a:bodyPr wrap="none" anchor="ctr"/>
          <a:lstStyle/>
          <a:p>
            <a:endParaRPr lang="en-US">
              <a:latin typeface="Arial"/>
              <a:cs typeface="Arial"/>
            </a:endParaRPr>
          </a:p>
        </p:txBody>
      </p:sp>
      <p:sp>
        <p:nvSpPr>
          <p:cNvPr id="62471" name="Rectangle 11"/>
          <p:cNvSpPr>
            <a:spLocks noChangeArrowheads="1"/>
          </p:cNvSpPr>
          <p:nvPr/>
        </p:nvSpPr>
        <p:spPr bwMode="auto">
          <a:xfrm>
            <a:off x="4090988" y="6338888"/>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density</a:t>
            </a:r>
          </a:p>
        </p:txBody>
      </p:sp>
      <p:sp>
        <p:nvSpPr>
          <p:cNvPr id="62472" name="Rectangle 12"/>
          <p:cNvSpPr>
            <a:spLocks noChangeArrowheads="1"/>
          </p:cNvSpPr>
          <p:nvPr/>
        </p:nvSpPr>
        <p:spPr bwMode="auto">
          <a:xfrm>
            <a:off x="1905000" y="4495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b</a:t>
            </a:r>
          </a:p>
        </p:txBody>
      </p:sp>
      <p:sp>
        <p:nvSpPr>
          <p:cNvPr id="62473" name="Rectangle 13"/>
          <p:cNvSpPr>
            <a:spLocks noChangeArrowheads="1"/>
          </p:cNvSpPr>
          <p:nvPr/>
        </p:nvSpPr>
        <p:spPr bwMode="auto">
          <a:xfrm>
            <a:off x="3429000" y="5029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latin typeface="Arial"/>
                <a:cs typeface="Arial"/>
              </a:rPr>
              <a:t>d</a:t>
            </a:r>
          </a:p>
        </p:txBody>
      </p:sp>
      <p:sp>
        <p:nvSpPr>
          <p:cNvPr id="62474" name="Rectangle 14"/>
          <p:cNvSpPr>
            <a:spLocks noChangeArrowheads="1"/>
          </p:cNvSpPr>
          <p:nvPr/>
        </p:nvSpPr>
        <p:spPr bwMode="auto">
          <a:xfrm>
            <a:off x="5791200" y="47244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b</a:t>
            </a:r>
          </a:p>
        </p:txBody>
      </p:sp>
      <p:sp>
        <p:nvSpPr>
          <p:cNvPr id="62475" name="Rectangle 15"/>
          <p:cNvSpPr>
            <a:spLocks noChangeArrowheads="1"/>
          </p:cNvSpPr>
          <p:nvPr/>
        </p:nvSpPr>
        <p:spPr bwMode="auto">
          <a:xfrm>
            <a:off x="6400800" y="54864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latin typeface="Arial"/>
                <a:cs typeface="Arial"/>
              </a:rPr>
              <a:t>d</a:t>
            </a:r>
          </a:p>
        </p:txBody>
      </p:sp>
      <p:sp>
        <p:nvSpPr>
          <p:cNvPr id="62476" name="Line 16"/>
          <p:cNvSpPr>
            <a:spLocks noChangeShapeType="1"/>
          </p:cNvSpPr>
          <p:nvPr/>
        </p:nvSpPr>
        <p:spPr bwMode="auto">
          <a:xfrm>
            <a:off x="1066800" y="2743200"/>
            <a:ext cx="2895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77" name="Line 17"/>
          <p:cNvSpPr>
            <a:spLocks noChangeShapeType="1"/>
          </p:cNvSpPr>
          <p:nvPr/>
        </p:nvSpPr>
        <p:spPr bwMode="auto">
          <a:xfrm>
            <a:off x="5105400" y="2133600"/>
            <a:ext cx="289560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78" name="Line 18"/>
          <p:cNvSpPr>
            <a:spLocks noChangeShapeType="1"/>
          </p:cNvSpPr>
          <p:nvPr/>
        </p:nvSpPr>
        <p:spPr bwMode="auto">
          <a:xfrm>
            <a:off x="1066800" y="4495800"/>
            <a:ext cx="2895600" cy="1371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79" name="Line 19"/>
          <p:cNvSpPr>
            <a:spLocks noChangeShapeType="1"/>
          </p:cNvSpPr>
          <p:nvPr/>
        </p:nvSpPr>
        <p:spPr bwMode="auto">
          <a:xfrm>
            <a:off x="5105400" y="5257800"/>
            <a:ext cx="28956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80" name="Line 20"/>
          <p:cNvSpPr>
            <a:spLocks noChangeShapeType="1"/>
          </p:cNvSpPr>
          <p:nvPr/>
        </p:nvSpPr>
        <p:spPr bwMode="auto">
          <a:xfrm>
            <a:off x="1066800" y="5486400"/>
            <a:ext cx="2895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81" name="Line 21"/>
          <p:cNvSpPr>
            <a:spLocks noChangeShapeType="1"/>
          </p:cNvSpPr>
          <p:nvPr/>
        </p:nvSpPr>
        <p:spPr bwMode="auto">
          <a:xfrm flipV="1">
            <a:off x="5105400" y="4953000"/>
            <a:ext cx="2895600" cy="1066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82" name="Rectangle 22"/>
          <p:cNvSpPr>
            <a:spLocks noChangeArrowheads="1"/>
          </p:cNvSpPr>
          <p:nvPr/>
        </p:nvSpPr>
        <p:spPr bwMode="auto">
          <a:xfrm>
            <a:off x="1981200" y="182880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a:cs typeface="Arial"/>
              </a:rPr>
              <a:t>Exponential -- r is constant</a:t>
            </a:r>
          </a:p>
        </p:txBody>
      </p:sp>
      <p:sp>
        <p:nvSpPr>
          <p:cNvPr id="62483" name="Rectangle 23"/>
          <p:cNvSpPr>
            <a:spLocks noChangeArrowheads="1"/>
          </p:cNvSpPr>
          <p:nvPr/>
        </p:nvSpPr>
        <p:spPr bwMode="auto">
          <a:xfrm>
            <a:off x="5410200" y="1828800"/>
            <a:ext cx="204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a:latin typeface="Arial"/>
                <a:cs typeface="Arial"/>
              </a:rPr>
              <a:t> declines with density</a:t>
            </a:r>
          </a:p>
        </p:txBody>
      </p:sp>
      <p:sp>
        <p:nvSpPr>
          <p:cNvPr id="62484" name="Text Box 25"/>
          <p:cNvSpPr txBox="1">
            <a:spLocks noChangeArrowheads="1"/>
          </p:cNvSpPr>
          <p:nvPr/>
        </p:nvSpPr>
        <p:spPr bwMode="auto">
          <a:xfrm>
            <a:off x="-2073275" y="2486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a:latin typeface="Arial"/>
              <a:cs typeface="Arial"/>
            </a:endParaRPr>
          </a:p>
        </p:txBody>
      </p:sp>
      <p:sp>
        <p:nvSpPr>
          <p:cNvPr id="62485" name="Rectangle 27"/>
          <p:cNvSpPr>
            <a:spLocks noChangeArrowheads="1"/>
          </p:cNvSpPr>
          <p:nvPr/>
        </p:nvSpPr>
        <p:spPr bwMode="auto">
          <a:xfrm>
            <a:off x="-3122613" y="2511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atin typeface="Arial"/>
              <a:cs typeface="Arial"/>
            </a:endParaRPr>
          </a:p>
        </p:txBody>
      </p:sp>
      <p:sp>
        <p:nvSpPr>
          <p:cNvPr id="62486" name="Text Box 26"/>
          <p:cNvSpPr txBox="1">
            <a:spLocks noChangeArrowheads="1"/>
          </p:cNvSpPr>
          <p:nvPr/>
        </p:nvSpPr>
        <p:spPr bwMode="auto">
          <a:xfrm>
            <a:off x="-3048000" y="2819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endParaRPr lang="en-US">
              <a:latin typeface="Arial"/>
              <a:cs typeface="Arial"/>
            </a:endParaRPr>
          </a:p>
        </p:txBody>
      </p:sp>
      <p:sp>
        <p:nvSpPr>
          <p:cNvPr id="62487" name="Text Box 28"/>
          <p:cNvSpPr txBox="1">
            <a:spLocks noChangeArrowheads="1"/>
          </p:cNvSpPr>
          <p:nvPr/>
        </p:nvSpPr>
        <p:spPr bwMode="auto">
          <a:xfrm>
            <a:off x="-2149475" y="12668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a:latin typeface="Arial"/>
              <a:cs typeface="Arial"/>
            </a:endParaRPr>
          </a:p>
        </p:txBody>
      </p:sp>
      <p:sp>
        <p:nvSpPr>
          <p:cNvPr id="62488" name="Line 31"/>
          <p:cNvSpPr>
            <a:spLocks noChangeShapeType="1"/>
          </p:cNvSpPr>
          <p:nvPr/>
        </p:nvSpPr>
        <p:spPr bwMode="auto">
          <a:xfrm flipH="1">
            <a:off x="3810000" y="3810000"/>
            <a:ext cx="10668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89" name="Line 32"/>
          <p:cNvSpPr>
            <a:spLocks noChangeShapeType="1"/>
          </p:cNvSpPr>
          <p:nvPr/>
        </p:nvSpPr>
        <p:spPr bwMode="auto">
          <a:xfrm>
            <a:off x="5334000" y="3886200"/>
            <a:ext cx="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90" name="Rectangle 33"/>
          <p:cNvSpPr>
            <a:spLocks noChangeArrowheads="1"/>
          </p:cNvSpPr>
          <p:nvPr/>
        </p:nvSpPr>
        <p:spPr bwMode="auto">
          <a:xfrm>
            <a:off x="4724400" y="3048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0</a:t>
            </a:r>
          </a:p>
        </p:txBody>
      </p:sp>
      <p:sp>
        <p:nvSpPr>
          <p:cNvPr id="62491" name="Line 34"/>
          <p:cNvSpPr>
            <a:spLocks noChangeShapeType="1"/>
          </p:cNvSpPr>
          <p:nvPr/>
        </p:nvSpPr>
        <p:spPr bwMode="auto">
          <a:xfrm flipH="1">
            <a:off x="5105400" y="3276600"/>
            <a:ext cx="28956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92" name="Rectangle 10"/>
          <p:cNvSpPr>
            <a:spLocks noChangeArrowheads="1"/>
          </p:cNvSpPr>
          <p:nvPr/>
        </p:nvSpPr>
        <p:spPr bwMode="auto">
          <a:xfrm rot="-5400000">
            <a:off x="-183356" y="3621881"/>
            <a:ext cx="174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a:cs typeface="Arial"/>
              </a:rPr>
              <a:t>1/N dN/dt</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p:cNvSpPr>
          <p:nvPr/>
        </p:nvSpPr>
        <p:spPr bwMode="auto">
          <a:xfrm>
            <a:off x="762000" y="762000"/>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tabLst>
                <a:tab pos="454025" algn="l"/>
                <a:tab pos="920750" algn="l"/>
                <a:tab pos="1373188" algn="l"/>
                <a:tab pos="1828800" algn="l"/>
                <a:tab pos="2284413" algn="l"/>
                <a:tab pos="2738438" algn="l"/>
              </a:tabLst>
            </a:pPr>
            <a:r>
              <a:rPr lang="en-US" sz="2000">
                <a:latin typeface="Arial"/>
                <a:cs typeface="Arial"/>
              </a:rPr>
              <a:t>What happens if 1/N dN/dt isn</a:t>
            </a:r>
            <a:r>
              <a:rPr lang="ja-JP" altLang="en-US" sz="2000">
                <a:latin typeface="Arial"/>
                <a:cs typeface="Arial"/>
              </a:rPr>
              <a:t>’</a:t>
            </a:r>
            <a:r>
              <a:rPr lang="en-US" altLang="ja-JP" sz="2000">
                <a:latin typeface="Arial"/>
                <a:cs typeface="Arial"/>
              </a:rPr>
              <a:t>t constant, but changes with density?</a:t>
            </a:r>
          </a:p>
          <a:p>
            <a:pPr>
              <a:buFont typeface="Arial" charset="0"/>
              <a:buNone/>
              <a:tabLst>
                <a:tab pos="454025" algn="l"/>
                <a:tab pos="920750" algn="l"/>
                <a:tab pos="1373188" algn="l"/>
                <a:tab pos="1828800" algn="l"/>
                <a:tab pos="2284413" algn="l"/>
                <a:tab pos="2738438" algn="l"/>
              </a:tabLst>
            </a:pPr>
            <a:r>
              <a:rPr lang="en-US" sz="2000">
                <a:latin typeface="Arial"/>
                <a:cs typeface="Arial"/>
              </a:rPr>
              <a:t>Remember that r = b-d</a:t>
            </a:r>
          </a:p>
          <a:p>
            <a:pPr>
              <a:buFont typeface="Arial" charset="0"/>
              <a:buNone/>
              <a:tabLst>
                <a:tab pos="454025" algn="l"/>
                <a:tab pos="920750" algn="l"/>
                <a:tab pos="1373188" algn="l"/>
                <a:tab pos="1828800" algn="l"/>
                <a:tab pos="2284413" algn="l"/>
                <a:tab pos="2738438" algn="l"/>
              </a:tabLst>
            </a:pPr>
            <a:endParaRPr lang="en-US" sz="2000">
              <a:latin typeface="Arial"/>
              <a:cs typeface="Arial"/>
            </a:endParaRPr>
          </a:p>
        </p:txBody>
      </p:sp>
      <p:pic>
        <p:nvPicPr>
          <p:cNvPr id="62466"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4"/>
          <p:cNvSpPr>
            <a:spLocks noChangeArrowheads="1"/>
          </p:cNvSpPr>
          <p:nvPr/>
        </p:nvSpPr>
        <p:spPr bwMode="auto">
          <a:xfrm>
            <a:off x="1066800" y="1752600"/>
            <a:ext cx="2895600" cy="1981200"/>
          </a:xfrm>
          <a:prstGeom prst="rect">
            <a:avLst/>
          </a:prstGeom>
          <a:solidFill>
            <a:schemeClr val="accent1"/>
          </a:solidFill>
          <a:ln w="9525">
            <a:solidFill>
              <a:schemeClr val="tx1"/>
            </a:solidFill>
            <a:miter lim="800000"/>
            <a:headEnd/>
            <a:tailEnd/>
          </a:ln>
        </p:spPr>
        <p:txBody>
          <a:bodyPr wrap="none" anchor="ctr"/>
          <a:lstStyle/>
          <a:p>
            <a:endParaRPr lang="en-US">
              <a:latin typeface="Arial"/>
              <a:cs typeface="Arial"/>
            </a:endParaRPr>
          </a:p>
        </p:txBody>
      </p:sp>
      <p:sp>
        <p:nvSpPr>
          <p:cNvPr id="62468" name="Rectangle 5"/>
          <p:cNvSpPr>
            <a:spLocks noChangeArrowheads="1"/>
          </p:cNvSpPr>
          <p:nvPr/>
        </p:nvSpPr>
        <p:spPr bwMode="auto">
          <a:xfrm>
            <a:off x="1066800" y="4343400"/>
            <a:ext cx="2895600" cy="1981200"/>
          </a:xfrm>
          <a:prstGeom prst="rect">
            <a:avLst/>
          </a:prstGeom>
          <a:solidFill>
            <a:schemeClr val="accent1"/>
          </a:solidFill>
          <a:ln w="9525">
            <a:solidFill>
              <a:schemeClr val="tx1"/>
            </a:solidFill>
            <a:miter lim="800000"/>
            <a:headEnd/>
            <a:tailEnd/>
          </a:ln>
        </p:spPr>
        <p:txBody>
          <a:bodyPr wrap="none" anchor="ctr"/>
          <a:lstStyle/>
          <a:p>
            <a:endParaRPr lang="en-US">
              <a:latin typeface="Arial"/>
              <a:cs typeface="Arial"/>
            </a:endParaRPr>
          </a:p>
        </p:txBody>
      </p:sp>
      <p:sp>
        <p:nvSpPr>
          <p:cNvPr id="62469" name="Rectangle 6"/>
          <p:cNvSpPr>
            <a:spLocks noChangeArrowheads="1"/>
          </p:cNvSpPr>
          <p:nvPr/>
        </p:nvSpPr>
        <p:spPr bwMode="auto">
          <a:xfrm>
            <a:off x="5105400" y="1752600"/>
            <a:ext cx="2895600" cy="1981200"/>
          </a:xfrm>
          <a:prstGeom prst="rect">
            <a:avLst/>
          </a:prstGeom>
          <a:solidFill>
            <a:schemeClr val="accent1"/>
          </a:solidFill>
          <a:ln w="9525">
            <a:solidFill>
              <a:schemeClr val="tx1"/>
            </a:solidFill>
            <a:miter lim="800000"/>
            <a:headEnd/>
            <a:tailEnd/>
          </a:ln>
        </p:spPr>
        <p:txBody>
          <a:bodyPr wrap="none" anchor="ctr"/>
          <a:lstStyle/>
          <a:p>
            <a:endParaRPr lang="en-US">
              <a:latin typeface="Arial"/>
              <a:cs typeface="Arial"/>
            </a:endParaRPr>
          </a:p>
        </p:txBody>
      </p:sp>
      <p:sp>
        <p:nvSpPr>
          <p:cNvPr id="62470" name="Rectangle 8"/>
          <p:cNvSpPr>
            <a:spLocks noChangeArrowheads="1"/>
          </p:cNvSpPr>
          <p:nvPr/>
        </p:nvSpPr>
        <p:spPr bwMode="auto">
          <a:xfrm>
            <a:off x="5105400" y="4343400"/>
            <a:ext cx="2895600" cy="1981200"/>
          </a:xfrm>
          <a:prstGeom prst="rect">
            <a:avLst/>
          </a:prstGeom>
          <a:solidFill>
            <a:schemeClr val="accent1"/>
          </a:solidFill>
          <a:ln w="9525">
            <a:solidFill>
              <a:schemeClr val="tx1"/>
            </a:solidFill>
            <a:miter lim="800000"/>
            <a:headEnd/>
            <a:tailEnd/>
          </a:ln>
        </p:spPr>
        <p:txBody>
          <a:bodyPr wrap="none" anchor="ctr"/>
          <a:lstStyle/>
          <a:p>
            <a:endParaRPr lang="en-US">
              <a:latin typeface="Arial"/>
              <a:cs typeface="Arial"/>
            </a:endParaRPr>
          </a:p>
        </p:txBody>
      </p:sp>
      <p:sp>
        <p:nvSpPr>
          <p:cNvPr id="62471" name="Rectangle 11"/>
          <p:cNvSpPr>
            <a:spLocks noChangeArrowheads="1"/>
          </p:cNvSpPr>
          <p:nvPr/>
        </p:nvSpPr>
        <p:spPr bwMode="auto">
          <a:xfrm>
            <a:off x="4090988" y="6338888"/>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density</a:t>
            </a:r>
          </a:p>
        </p:txBody>
      </p:sp>
      <p:sp>
        <p:nvSpPr>
          <p:cNvPr id="62472" name="Rectangle 12"/>
          <p:cNvSpPr>
            <a:spLocks noChangeArrowheads="1"/>
          </p:cNvSpPr>
          <p:nvPr/>
        </p:nvSpPr>
        <p:spPr bwMode="auto">
          <a:xfrm>
            <a:off x="1905000" y="4495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b</a:t>
            </a:r>
          </a:p>
        </p:txBody>
      </p:sp>
      <p:sp>
        <p:nvSpPr>
          <p:cNvPr id="62473" name="Rectangle 13"/>
          <p:cNvSpPr>
            <a:spLocks noChangeArrowheads="1"/>
          </p:cNvSpPr>
          <p:nvPr/>
        </p:nvSpPr>
        <p:spPr bwMode="auto">
          <a:xfrm>
            <a:off x="3429000" y="50292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latin typeface="Arial"/>
                <a:cs typeface="Arial"/>
              </a:rPr>
              <a:t>d</a:t>
            </a:r>
          </a:p>
        </p:txBody>
      </p:sp>
      <p:sp>
        <p:nvSpPr>
          <p:cNvPr id="62474" name="Rectangle 14"/>
          <p:cNvSpPr>
            <a:spLocks noChangeArrowheads="1"/>
          </p:cNvSpPr>
          <p:nvPr/>
        </p:nvSpPr>
        <p:spPr bwMode="auto">
          <a:xfrm>
            <a:off x="5791200" y="47244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b</a:t>
            </a:r>
          </a:p>
        </p:txBody>
      </p:sp>
      <p:sp>
        <p:nvSpPr>
          <p:cNvPr id="62475" name="Rectangle 15"/>
          <p:cNvSpPr>
            <a:spLocks noChangeArrowheads="1"/>
          </p:cNvSpPr>
          <p:nvPr/>
        </p:nvSpPr>
        <p:spPr bwMode="auto">
          <a:xfrm>
            <a:off x="6400800" y="54864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00"/>
                </a:solidFill>
                <a:latin typeface="Arial"/>
                <a:cs typeface="Arial"/>
              </a:rPr>
              <a:t>d</a:t>
            </a:r>
          </a:p>
        </p:txBody>
      </p:sp>
      <p:sp>
        <p:nvSpPr>
          <p:cNvPr id="62476" name="Line 16"/>
          <p:cNvSpPr>
            <a:spLocks noChangeShapeType="1"/>
          </p:cNvSpPr>
          <p:nvPr/>
        </p:nvSpPr>
        <p:spPr bwMode="auto">
          <a:xfrm>
            <a:off x="1066800" y="2743200"/>
            <a:ext cx="2895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77" name="Line 17"/>
          <p:cNvSpPr>
            <a:spLocks noChangeShapeType="1"/>
          </p:cNvSpPr>
          <p:nvPr/>
        </p:nvSpPr>
        <p:spPr bwMode="auto">
          <a:xfrm>
            <a:off x="5105400" y="2133600"/>
            <a:ext cx="2895600"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78" name="Line 18"/>
          <p:cNvSpPr>
            <a:spLocks noChangeShapeType="1"/>
          </p:cNvSpPr>
          <p:nvPr/>
        </p:nvSpPr>
        <p:spPr bwMode="auto">
          <a:xfrm>
            <a:off x="1066800" y="4495800"/>
            <a:ext cx="2895600" cy="1371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79" name="Line 19"/>
          <p:cNvSpPr>
            <a:spLocks noChangeShapeType="1"/>
          </p:cNvSpPr>
          <p:nvPr/>
        </p:nvSpPr>
        <p:spPr bwMode="auto">
          <a:xfrm>
            <a:off x="5105400" y="5257800"/>
            <a:ext cx="28956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80" name="Line 20"/>
          <p:cNvSpPr>
            <a:spLocks noChangeShapeType="1"/>
          </p:cNvSpPr>
          <p:nvPr/>
        </p:nvSpPr>
        <p:spPr bwMode="auto">
          <a:xfrm>
            <a:off x="1066800" y="5486400"/>
            <a:ext cx="2895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81" name="Line 21"/>
          <p:cNvSpPr>
            <a:spLocks noChangeShapeType="1"/>
          </p:cNvSpPr>
          <p:nvPr/>
        </p:nvSpPr>
        <p:spPr bwMode="auto">
          <a:xfrm flipV="1">
            <a:off x="5105400" y="4953000"/>
            <a:ext cx="2895600" cy="1066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82" name="Rectangle 22"/>
          <p:cNvSpPr>
            <a:spLocks noChangeArrowheads="1"/>
          </p:cNvSpPr>
          <p:nvPr/>
        </p:nvSpPr>
        <p:spPr bwMode="auto">
          <a:xfrm>
            <a:off x="1981200" y="182880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a:cs typeface="Arial"/>
              </a:rPr>
              <a:t>Exponential -- r is constant</a:t>
            </a:r>
          </a:p>
        </p:txBody>
      </p:sp>
      <p:sp>
        <p:nvSpPr>
          <p:cNvPr id="62483" name="Rectangle 23"/>
          <p:cNvSpPr>
            <a:spLocks noChangeArrowheads="1"/>
          </p:cNvSpPr>
          <p:nvPr/>
        </p:nvSpPr>
        <p:spPr bwMode="auto">
          <a:xfrm>
            <a:off x="5410200" y="1828800"/>
            <a:ext cx="204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a:latin typeface="Arial"/>
                <a:cs typeface="Arial"/>
              </a:rPr>
              <a:t> declines with density</a:t>
            </a:r>
          </a:p>
        </p:txBody>
      </p:sp>
      <p:sp>
        <p:nvSpPr>
          <p:cNvPr id="62484" name="Text Box 25"/>
          <p:cNvSpPr txBox="1">
            <a:spLocks noChangeArrowheads="1"/>
          </p:cNvSpPr>
          <p:nvPr/>
        </p:nvSpPr>
        <p:spPr bwMode="auto">
          <a:xfrm>
            <a:off x="-2073275" y="2486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a:latin typeface="Arial"/>
              <a:cs typeface="Arial"/>
            </a:endParaRPr>
          </a:p>
        </p:txBody>
      </p:sp>
      <p:sp>
        <p:nvSpPr>
          <p:cNvPr id="62485" name="Rectangle 27"/>
          <p:cNvSpPr>
            <a:spLocks noChangeArrowheads="1"/>
          </p:cNvSpPr>
          <p:nvPr/>
        </p:nvSpPr>
        <p:spPr bwMode="auto">
          <a:xfrm>
            <a:off x="-3122613" y="2511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atin typeface="Arial"/>
              <a:cs typeface="Arial"/>
            </a:endParaRPr>
          </a:p>
        </p:txBody>
      </p:sp>
      <p:sp>
        <p:nvSpPr>
          <p:cNvPr id="62486" name="Text Box 26"/>
          <p:cNvSpPr txBox="1">
            <a:spLocks noChangeArrowheads="1"/>
          </p:cNvSpPr>
          <p:nvPr/>
        </p:nvSpPr>
        <p:spPr bwMode="auto">
          <a:xfrm>
            <a:off x="-3048000" y="2819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50000"/>
              </a:spcBef>
            </a:pPr>
            <a:endParaRPr lang="en-US">
              <a:latin typeface="Arial"/>
              <a:cs typeface="Arial"/>
            </a:endParaRPr>
          </a:p>
        </p:txBody>
      </p:sp>
      <p:sp>
        <p:nvSpPr>
          <p:cNvPr id="62487" name="Text Box 28"/>
          <p:cNvSpPr txBox="1">
            <a:spLocks noChangeArrowheads="1"/>
          </p:cNvSpPr>
          <p:nvPr/>
        </p:nvSpPr>
        <p:spPr bwMode="auto">
          <a:xfrm>
            <a:off x="-2149475" y="12668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endParaRPr lang="en-US">
              <a:latin typeface="Arial"/>
              <a:cs typeface="Arial"/>
            </a:endParaRPr>
          </a:p>
        </p:txBody>
      </p:sp>
      <p:sp>
        <p:nvSpPr>
          <p:cNvPr id="62488" name="Line 31"/>
          <p:cNvSpPr>
            <a:spLocks noChangeShapeType="1"/>
          </p:cNvSpPr>
          <p:nvPr/>
        </p:nvSpPr>
        <p:spPr bwMode="auto">
          <a:xfrm flipH="1">
            <a:off x="3810000" y="3810000"/>
            <a:ext cx="10668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89" name="Line 32"/>
          <p:cNvSpPr>
            <a:spLocks noChangeShapeType="1"/>
          </p:cNvSpPr>
          <p:nvPr/>
        </p:nvSpPr>
        <p:spPr bwMode="auto">
          <a:xfrm>
            <a:off x="5334000" y="3886200"/>
            <a:ext cx="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90" name="Rectangle 33"/>
          <p:cNvSpPr>
            <a:spLocks noChangeArrowheads="1"/>
          </p:cNvSpPr>
          <p:nvPr/>
        </p:nvSpPr>
        <p:spPr bwMode="auto">
          <a:xfrm>
            <a:off x="4724400" y="3048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0</a:t>
            </a:r>
          </a:p>
        </p:txBody>
      </p:sp>
      <p:sp>
        <p:nvSpPr>
          <p:cNvPr id="62491" name="Line 34"/>
          <p:cNvSpPr>
            <a:spLocks noChangeShapeType="1"/>
          </p:cNvSpPr>
          <p:nvPr/>
        </p:nvSpPr>
        <p:spPr bwMode="auto">
          <a:xfrm flipH="1">
            <a:off x="5105400" y="3276600"/>
            <a:ext cx="28956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62492" name="Rectangle 10"/>
          <p:cNvSpPr>
            <a:spLocks noChangeArrowheads="1"/>
          </p:cNvSpPr>
          <p:nvPr/>
        </p:nvSpPr>
        <p:spPr bwMode="auto">
          <a:xfrm rot="-5400000">
            <a:off x="-183356" y="3621881"/>
            <a:ext cx="174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a:cs typeface="Arial"/>
              </a:rPr>
              <a:t>1/N dN/dt</a:t>
            </a:r>
          </a:p>
        </p:txBody>
      </p:sp>
      <p:sp>
        <p:nvSpPr>
          <p:cNvPr id="2" name="TextBox 1"/>
          <p:cNvSpPr txBox="1"/>
          <p:nvPr/>
        </p:nvSpPr>
        <p:spPr>
          <a:xfrm>
            <a:off x="152400" y="5715000"/>
            <a:ext cx="3150221" cy="400110"/>
          </a:xfrm>
          <a:prstGeom prst="rect">
            <a:avLst/>
          </a:prstGeom>
          <a:noFill/>
        </p:spPr>
        <p:txBody>
          <a:bodyPr wrap="none" rtlCol="0">
            <a:spAutoFit/>
          </a:bodyPr>
          <a:lstStyle/>
          <a:p>
            <a:r>
              <a:rPr lang="en-US" sz="2000" dirty="0" smtClean="0">
                <a:latin typeface="Arial"/>
                <a:cs typeface="Arial"/>
              </a:rPr>
              <a:t>Birth controls abundances</a:t>
            </a:r>
            <a:endParaRPr lang="en-US" sz="2000" dirty="0">
              <a:latin typeface="Arial"/>
              <a:cs typeface="Arial"/>
            </a:endParaRPr>
          </a:p>
        </p:txBody>
      </p:sp>
      <p:sp>
        <p:nvSpPr>
          <p:cNvPr id="3" name="TextBox 2"/>
          <p:cNvSpPr txBox="1"/>
          <p:nvPr/>
        </p:nvSpPr>
        <p:spPr>
          <a:xfrm>
            <a:off x="5863628" y="4419600"/>
            <a:ext cx="3307266" cy="400110"/>
          </a:xfrm>
          <a:prstGeom prst="rect">
            <a:avLst/>
          </a:prstGeom>
          <a:noFill/>
        </p:spPr>
        <p:txBody>
          <a:bodyPr wrap="none" rtlCol="0">
            <a:spAutoFit/>
          </a:bodyPr>
          <a:lstStyle/>
          <a:p>
            <a:r>
              <a:rPr lang="en-US" sz="2000" dirty="0" smtClean="0">
                <a:latin typeface="Arial"/>
                <a:cs typeface="Arial"/>
              </a:rPr>
              <a:t>Death controls abundances</a:t>
            </a:r>
            <a:endParaRPr lang="en-US" sz="2000" dirty="0">
              <a:latin typeface="Arial"/>
              <a:cs typeface="Arial"/>
            </a:endParaRPr>
          </a:p>
        </p:txBody>
      </p:sp>
    </p:spTree>
    <p:extLst>
      <p:ext uri="{BB962C8B-B14F-4D97-AF65-F5344CB8AC3E}">
        <p14:creationId xmlns:p14="http://schemas.microsoft.com/office/powerpoint/2010/main" val="35076421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685800" y="973138"/>
            <a:ext cx="83058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a:latin typeface="Arial" charset="0"/>
              </a:rPr>
              <a:t>II.	Tools for Ecology</a:t>
            </a:r>
          </a:p>
          <a:p>
            <a:pPr>
              <a:buFont typeface="Times" charset="0"/>
              <a:buNone/>
              <a:tabLst>
                <a:tab pos="454025" algn="l"/>
                <a:tab pos="920750" algn="l"/>
                <a:tab pos="1373188" algn="l"/>
                <a:tab pos="1882775" algn="l"/>
                <a:tab pos="2454275" algn="l"/>
              </a:tabLst>
            </a:pPr>
            <a:r>
              <a:rPr lang="en-US" sz="200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sz="2000">
                <a:latin typeface="Arial" charset="0"/>
              </a:rPr>
              <a:t>		1. 	Definitions</a:t>
            </a:r>
          </a:p>
          <a:p>
            <a:pPr>
              <a:buFont typeface="Times" charset="0"/>
              <a:buNone/>
              <a:tabLst>
                <a:tab pos="454025" algn="l"/>
                <a:tab pos="920750" algn="l"/>
                <a:tab pos="1373188" algn="l"/>
                <a:tab pos="1882775" algn="l"/>
                <a:tab pos="2454275" algn="l"/>
              </a:tabLst>
            </a:pPr>
            <a:r>
              <a:rPr lang="en-US" sz="2000">
                <a:latin typeface="Arial" charset="0"/>
              </a:rPr>
              <a:t>		2.	Demography</a:t>
            </a:r>
          </a:p>
          <a:p>
            <a:pPr>
              <a:buFont typeface="Times" charset="0"/>
              <a:buNone/>
              <a:tabLst>
                <a:tab pos="454025" algn="l"/>
                <a:tab pos="920750" algn="l"/>
                <a:tab pos="1373188" algn="l"/>
                <a:tab pos="1882775" algn="l"/>
                <a:tab pos="2454275" algn="l"/>
              </a:tabLst>
            </a:pPr>
            <a:r>
              <a:rPr lang="en-US" sz="2000">
                <a:latin typeface="Arial" charset="0"/>
              </a:rPr>
              <a:t>			a.	distribution, dispersion, and density</a:t>
            </a:r>
          </a:p>
          <a:p>
            <a:pPr>
              <a:buFont typeface="Times" charset="0"/>
              <a:buNone/>
              <a:tabLst>
                <a:tab pos="454025" algn="l"/>
                <a:tab pos="920750" algn="l"/>
                <a:tab pos="1373188" algn="l"/>
                <a:tab pos="1882775" algn="l"/>
                <a:tab pos="2454275" algn="l"/>
              </a:tabLst>
            </a:pPr>
            <a:r>
              <a:rPr lang="en-US" sz="2000">
                <a:latin typeface="Arial" charset="0"/>
              </a:rPr>
              <a:t>			b.	gender and age</a:t>
            </a:r>
          </a:p>
          <a:p>
            <a:pPr>
              <a:buFont typeface="Times" charset="0"/>
              <a:buNone/>
              <a:tabLst>
                <a:tab pos="454025" algn="l"/>
                <a:tab pos="920750" algn="l"/>
                <a:tab pos="1373188" algn="l"/>
                <a:tab pos="1882775" algn="l"/>
                <a:tab pos="2454275" algn="l"/>
              </a:tabLst>
            </a:pPr>
            <a:r>
              <a:rPr lang="en-US" sz="2000">
                <a:latin typeface="Arial" charset="0"/>
              </a:rPr>
              <a:t>		</a:t>
            </a:r>
            <a:r>
              <a:rPr lang="en-US" sz="2000">
                <a:solidFill>
                  <a:srgbClr val="FF0000"/>
                </a:solidFill>
                <a:latin typeface="Arial" charset="0"/>
              </a:rPr>
              <a:t>	c.	population growth</a:t>
            </a:r>
            <a:endParaRPr lang="en-US" sz="2000">
              <a:latin typeface="Arial" charset="0"/>
            </a:endParaRPr>
          </a:p>
          <a:p>
            <a:pPr>
              <a:buFont typeface="Times" charset="0"/>
              <a:buNone/>
              <a:tabLst>
                <a:tab pos="454025" algn="l"/>
                <a:tab pos="920750" algn="l"/>
                <a:tab pos="1373188" algn="l"/>
                <a:tab pos="1882775" algn="l"/>
                <a:tab pos="2454275" algn="l"/>
              </a:tabLst>
            </a:pPr>
            <a:r>
              <a:rPr lang="en-US" sz="2000">
                <a:latin typeface="Arial" charset="0"/>
              </a:rPr>
              <a:t>				i)	density independent growth (exponential)</a:t>
            </a:r>
          </a:p>
          <a:p>
            <a:pPr>
              <a:buFont typeface="Times" charset="0"/>
              <a:buNone/>
              <a:tabLst>
                <a:tab pos="454025" algn="l"/>
                <a:tab pos="920750" algn="l"/>
                <a:tab pos="1373188" algn="l"/>
                <a:tab pos="1882775" algn="l"/>
                <a:tab pos="2454275" algn="l"/>
              </a:tabLst>
            </a:pPr>
            <a:r>
              <a:rPr lang="en-US" sz="2000">
                <a:latin typeface="Arial" charset="0"/>
              </a:rPr>
              <a:t>				ii)	density dependent growth</a:t>
            </a:r>
          </a:p>
          <a:p>
            <a:pPr>
              <a:buFont typeface="Arial" charset="0"/>
              <a:buNone/>
              <a:tabLst>
                <a:tab pos="454025" algn="l"/>
                <a:tab pos="920750" algn="l"/>
                <a:tab pos="1373188" algn="l"/>
                <a:tab pos="1882775" algn="l"/>
                <a:tab pos="2454275" algn="l"/>
              </a:tabLst>
            </a:pPr>
            <a:endParaRPr lang="en-US" sz="2000"/>
          </a:p>
        </p:txBody>
      </p:sp>
      <p:pic>
        <p:nvPicPr>
          <p:cNvPr id="64514"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ChangeArrowheads="1"/>
          </p:cNvSpPr>
          <p:nvPr/>
        </p:nvSpPr>
        <p:spPr bwMode="auto">
          <a:xfrm>
            <a:off x="533400" y="10033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None/>
              <a:tabLst>
                <a:tab pos="454025" algn="l"/>
                <a:tab pos="920750" algn="l"/>
                <a:tab pos="1373188" algn="l"/>
                <a:tab pos="1828800" algn="l"/>
                <a:tab pos="2284413" algn="l"/>
                <a:tab pos="2738438" algn="l"/>
              </a:tabLst>
            </a:pPr>
            <a:r>
              <a:rPr lang="en-US" dirty="0">
                <a:latin typeface="Arial" charset="0"/>
                <a:cs typeface="Arial" charset="0"/>
              </a:rPr>
              <a:t>How do we model limits to growth? </a:t>
            </a:r>
            <a:r>
              <a:rPr lang="en-US" dirty="0" smtClean="0">
                <a:latin typeface="Arial" charset="0"/>
                <a:cs typeface="Arial" charset="0"/>
              </a:rPr>
              <a:t>We know that growth </a:t>
            </a:r>
            <a:r>
              <a:rPr lang="en-US" dirty="0">
                <a:latin typeface="Arial" charset="0"/>
                <a:cs typeface="Arial" charset="0"/>
              </a:rPr>
              <a:t>slows when the population density gets higher (i.e., density </a:t>
            </a:r>
            <a:r>
              <a:rPr lang="en-US" u="sng" dirty="0">
                <a:latin typeface="Arial" charset="0"/>
                <a:cs typeface="Arial" charset="0"/>
              </a:rPr>
              <a:t>dependent</a:t>
            </a:r>
            <a:r>
              <a:rPr lang="en-US" dirty="0">
                <a:latin typeface="Arial" charset="0"/>
                <a:cs typeface="Arial" charset="0"/>
              </a:rPr>
              <a:t>).   How does it do this?</a:t>
            </a:r>
          </a:p>
          <a:p>
            <a:pPr>
              <a:buFont typeface="Arial" charset="0"/>
              <a:buNone/>
              <a:tabLst>
                <a:tab pos="454025" algn="l"/>
                <a:tab pos="920750" algn="l"/>
                <a:tab pos="1373188" algn="l"/>
                <a:tab pos="1828800" algn="l"/>
                <a:tab pos="2284413" algn="l"/>
                <a:tab pos="2738438" algn="l"/>
              </a:tabLst>
            </a:pPr>
            <a:endParaRPr lang="en-US" dirty="0">
              <a:latin typeface="Arial" charset="0"/>
              <a:cs typeface="Arial" charset="0"/>
            </a:endParaRPr>
          </a:p>
          <a:p>
            <a:pPr>
              <a:buFont typeface="Arial" charset="0"/>
              <a:buNone/>
              <a:tabLst>
                <a:tab pos="454025" algn="l"/>
                <a:tab pos="920750" algn="l"/>
                <a:tab pos="1373188" algn="l"/>
                <a:tab pos="1828800" algn="l"/>
                <a:tab pos="2284413" algn="l"/>
                <a:tab pos="2738438" algn="l"/>
              </a:tabLst>
            </a:pPr>
            <a:r>
              <a:rPr lang="en-US" dirty="0">
                <a:latin typeface="Arial" charset="0"/>
                <a:cs typeface="Arial" charset="0"/>
              </a:rPr>
              <a:t>The math is actually easy and make sense, with a little thought.  Remember that continuous exponential growth is:</a:t>
            </a:r>
          </a:p>
          <a:p>
            <a:pPr>
              <a:buFont typeface="Arial" charset="0"/>
              <a:buNone/>
              <a:tabLst>
                <a:tab pos="454025" algn="l"/>
                <a:tab pos="920750" algn="l"/>
                <a:tab pos="1373188" algn="l"/>
                <a:tab pos="1828800" algn="l"/>
                <a:tab pos="2284413" algn="l"/>
                <a:tab pos="2738438" algn="l"/>
              </a:tabLst>
            </a:pPr>
            <a:endParaRPr lang="en-US" dirty="0">
              <a:latin typeface="Arial" charset="0"/>
              <a:cs typeface="Arial" charset="0"/>
            </a:endParaRPr>
          </a:p>
          <a:p>
            <a:pPr algn="ctr">
              <a:buFont typeface="Arial" charset="0"/>
              <a:buNone/>
              <a:tabLst>
                <a:tab pos="454025" algn="l"/>
                <a:tab pos="920750" algn="l"/>
                <a:tab pos="1373188" algn="l"/>
                <a:tab pos="1828800" algn="l"/>
                <a:tab pos="2284413" algn="l"/>
                <a:tab pos="2738438" algn="l"/>
              </a:tabLst>
            </a:pPr>
            <a:r>
              <a:rPr lang="en-US" dirty="0">
                <a:latin typeface="Arial" charset="0"/>
                <a:cs typeface="Arial" charset="0"/>
              </a:rPr>
              <a:t> </a:t>
            </a:r>
          </a:p>
          <a:p>
            <a:pPr>
              <a:buFont typeface="Arial" charset="0"/>
              <a:buNone/>
              <a:tabLst>
                <a:tab pos="454025" algn="l"/>
                <a:tab pos="920750" algn="l"/>
                <a:tab pos="1373188" algn="l"/>
                <a:tab pos="1828800" algn="l"/>
                <a:tab pos="2284413" algn="l"/>
                <a:tab pos="2738438" algn="l"/>
              </a:tabLst>
            </a:pPr>
            <a:endParaRPr lang="en-US" dirty="0">
              <a:latin typeface="Arial" charset="0"/>
              <a:cs typeface="Arial" charset="0"/>
            </a:endParaRPr>
          </a:p>
          <a:p>
            <a:pPr>
              <a:buFont typeface="Arial" charset="0"/>
              <a:buNone/>
              <a:tabLst>
                <a:tab pos="454025" algn="l"/>
                <a:tab pos="920750" algn="l"/>
                <a:tab pos="1373188" algn="l"/>
                <a:tab pos="1828800" algn="l"/>
                <a:tab pos="2284413" algn="l"/>
                <a:tab pos="2738438" algn="l"/>
              </a:tabLst>
            </a:pPr>
            <a:r>
              <a:rPr lang="en-US" dirty="0">
                <a:latin typeface="Arial" charset="0"/>
                <a:cs typeface="Arial" charset="0"/>
              </a:rPr>
              <a:t>We can model simple density dependent growth by adding a term to slow growth as density increases:</a:t>
            </a:r>
          </a:p>
          <a:p>
            <a:pPr>
              <a:buFont typeface="Arial" charset="0"/>
              <a:buNone/>
              <a:tabLst>
                <a:tab pos="454025" algn="l"/>
                <a:tab pos="920750" algn="l"/>
                <a:tab pos="1373188" algn="l"/>
                <a:tab pos="1828800" algn="l"/>
                <a:tab pos="2284413" algn="l"/>
                <a:tab pos="2738438" algn="l"/>
              </a:tabLst>
            </a:pPr>
            <a:endParaRPr lang="en-US" dirty="0">
              <a:latin typeface="Arial" charset="0"/>
              <a:cs typeface="Arial" charset="0"/>
            </a:endParaRPr>
          </a:p>
        </p:txBody>
      </p:sp>
      <p:pic>
        <p:nvPicPr>
          <p:cNvPr id="66562" name="Picture 5"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6563" name="Object 2"/>
          <p:cNvGraphicFramePr>
            <a:graphicFrameLocks noChangeAspect="1"/>
          </p:cNvGraphicFramePr>
          <p:nvPr/>
        </p:nvGraphicFramePr>
        <p:xfrm>
          <a:off x="3405188" y="5305425"/>
          <a:ext cx="2476500" cy="939800"/>
        </p:xfrm>
        <a:graphic>
          <a:graphicData uri="http://schemas.openxmlformats.org/presentationml/2006/ole">
            <mc:AlternateContent xmlns:mc="http://schemas.openxmlformats.org/markup-compatibility/2006">
              <mc:Choice xmlns:v="urn:schemas-microsoft-com:vml" Requires="v">
                <p:oleObj spid="_x0000_s66673" name="Equation" r:id="rId5" imgW="1104900" imgH="419100" progId="Equation.3">
                  <p:embed/>
                </p:oleObj>
              </mc:Choice>
              <mc:Fallback>
                <p:oleObj name="Equation" r:id="rId5" imgW="1104900" imgH="4191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5188" y="5305425"/>
                        <a:ext cx="247650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6564" name="Object 3"/>
          <p:cNvGraphicFramePr>
            <a:graphicFrameLocks noChangeAspect="1"/>
          </p:cNvGraphicFramePr>
          <p:nvPr/>
        </p:nvGraphicFramePr>
        <p:xfrm>
          <a:off x="3922713" y="3352800"/>
          <a:ext cx="1308100" cy="825500"/>
        </p:xfrm>
        <a:graphic>
          <a:graphicData uri="http://schemas.openxmlformats.org/presentationml/2006/ole">
            <mc:AlternateContent xmlns:mc="http://schemas.openxmlformats.org/markup-compatibility/2006">
              <mc:Choice xmlns:v="urn:schemas-microsoft-com:vml" Requires="v">
                <p:oleObj spid="_x0000_s66674" name="Equation" r:id="rId7" imgW="584200" imgH="368300" progId="Equation.3">
                  <p:embed/>
                </p:oleObj>
              </mc:Choice>
              <mc:Fallback>
                <p:oleObj name="Equation" r:id="rId7" imgW="584200" imgH="3683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2713" y="3352800"/>
                        <a:ext cx="13081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028"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8610" name="Object 2"/>
          <p:cNvGraphicFramePr>
            <a:graphicFrameLocks noChangeAspect="1"/>
          </p:cNvGraphicFramePr>
          <p:nvPr/>
        </p:nvGraphicFramePr>
        <p:xfrm>
          <a:off x="3200400" y="1849438"/>
          <a:ext cx="5486400" cy="4246562"/>
        </p:xfrm>
        <a:graphic>
          <a:graphicData uri="http://schemas.openxmlformats.org/presentationml/2006/ole">
            <mc:AlternateContent xmlns:mc="http://schemas.openxmlformats.org/markup-compatibility/2006">
              <mc:Choice xmlns:v="urn:schemas-microsoft-com:vml" Requires="v">
                <p:oleObj spid="_x0000_s68721" name="Worksheet" r:id="rId5" imgW="3810000" imgH="2489200" progId="Excel.Sheet.8">
                  <p:embed/>
                </p:oleObj>
              </mc:Choice>
              <mc:Fallback>
                <p:oleObj name="Worksheet" r:id="rId5" imgW="3810000" imgH="248920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849438"/>
                        <a:ext cx="5486400" cy="424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8611" name="Object 3"/>
          <p:cNvGraphicFramePr>
            <a:graphicFrameLocks noChangeAspect="1"/>
          </p:cNvGraphicFramePr>
          <p:nvPr/>
        </p:nvGraphicFramePr>
        <p:xfrm>
          <a:off x="533400" y="2971800"/>
          <a:ext cx="2438400" cy="906463"/>
        </p:xfrm>
        <a:graphic>
          <a:graphicData uri="http://schemas.openxmlformats.org/presentationml/2006/ole">
            <mc:AlternateContent xmlns:mc="http://schemas.openxmlformats.org/markup-compatibility/2006">
              <mc:Choice xmlns:v="urn:schemas-microsoft-com:vml" Requires="v">
                <p:oleObj spid="_x0000_s68722" name="Equation" r:id="rId7" imgW="990600" imgH="368300" progId="Equation.3">
                  <p:embed/>
                </p:oleObj>
              </mc:Choice>
              <mc:Fallback>
                <p:oleObj name="Equation" r:id="rId7" imgW="990600" imgH="3683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971800"/>
                        <a:ext cx="2438400"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8612" name="Rectangle 1098"/>
          <p:cNvSpPr>
            <a:spLocks noChangeArrowheads="1"/>
          </p:cNvSpPr>
          <p:nvPr/>
        </p:nvSpPr>
        <p:spPr bwMode="auto">
          <a:xfrm>
            <a:off x="246063" y="4038600"/>
            <a:ext cx="29543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charset="0"/>
                <a:cs typeface="Arial" charset="0"/>
              </a:rPr>
              <a:t>As the population increases, the population growth rate first increases, then decreases</a:t>
            </a:r>
          </a:p>
        </p:txBody>
      </p:sp>
      <p:sp>
        <p:nvSpPr>
          <p:cNvPr id="68613" name="Rectangle 1098"/>
          <p:cNvSpPr>
            <a:spLocks noChangeArrowheads="1"/>
          </p:cNvSpPr>
          <p:nvPr/>
        </p:nvSpPr>
        <p:spPr bwMode="auto">
          <a:xfrm>
            <a:off x="228600" y="1684338"/>
            <a:ext cx="2954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charset="0"/>
                <a:cs typeface="Arial" charset="0"/>
              </a:rPr>
              <a:t>This is called the logistic equation:</a:t>
            </a:r>
          </a:p>
        </p:txBody>
      </p:sp>
      <p:sp>
        <p:nvSpPr>
          <p:cNvPr id="68614" name="TextBox 1"/>
          <p:cNvSpPr txBox="1">
            <a:spLocks noChangeArrowheads="1"/>
          </p:cNvSpPr>
          <p:nvPr/>
        </p:nvSpPr>
        <p:spPr bwMode="auto">
          <a:xfrm>
            <a:off x="3200400" y="762000"/>
            <a:ext cx="556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2000" b="1">
                <a:latin typeface="Arial" charset="0"/>
                <a:cs typeface="Arial" charset="0"/>
              </a:rPr>
              <a:t>If r = 1 and we start with 1 individual (note that with exponential growth, the population would just double)</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026"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0658" name="Object 2"/>
          <p:cNvGraphicFramePr>
            <a:graphicFrameLocks noChangeAspect="1"/>
          </p:cNvGraphicFramePr>
          <p:nvPr/>
        </p:nvGraphicFramePr>
        <p:xfrm>
          <a:off x="1828800" y="3055938"/>
          <a:ext cx="2438400" cy="906462"/>
        </p:xfrm>
        <a:graphic>
          <a:graphicData uri="http://schemas.openxmlformats.org/presentationml/2006/ole">
            <mc:AlternateContent xmlns:mc="http://schemas.openxmlformats.org/markup-compatibility/2006">
              <mc:Choice xmlns:v="urn:schemas-microsoft-com:vml" Requires="v">
                <p:oleObj spid="_x0000_s70826" name="Equation" r:id="rId5" imgW="990600" imgH="368300" progId="Equation.3">
                  <p:embed/>
                </p:oleObj>
              </mc:Choice>
              <mc:Fallback>
                <p:oleObj name="Equation" r:id="rId5" imgW="990600" imgH="3683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055938"/>
                        <a:ext cx="2438400" cy="90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0659" name="Object 3"/>
          <p:cNvGraphicFramePr>
            <a:graphicFrameLocks noChangeAspect="1"/>
          </p:cNvGraphicFramePr>
          <p:nvPr/>
        </p:nvGraphicFramePr>
        <p:xfrm>
          <a:off x="304800" y="4960938"/>
          <a:ext cx="4064000" cy="906462"/>
        </p:xfrm>
        <a:graphic>
          <a:graphicData uri="http://schemas.openxmlformats.org/presentationml/2006/ole">
            <mc:AlternateContent xmlns:mc="http://schemas.openxmlformats.org/markup-compatibility/2006">
              <mc:Choice xmlns:v="urn:schemas-microsoft-com:vml" Requires="v">
                <p:oleObj spid="_x0000_s70827" name="Equation" r:id="rId7" imgW="1651000" imgH="368300" progId="Equation.3">
                  <p:embed/>
                </p:oleObj>
              </mc:Choice>
              <mc:Fallback>
                <p:oleObj name="Equation" r:id="rId7" imgW="1651000" imgH="3683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960938"/>
                        <a:ext cx="4064000" cy="90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0660" name="Rectangle 1030"/>
          <p:cNvSpPr>
            <a:spLocks noChangeArrowheads="1"/>
          </p:cNvSpPr>
          <p:nvPr/>
        </p:nvSpPr>
        <p:spPr bwMode="auto">
          <a:xfrm>
            <a:off x="4800600" y="762000"/>
            <a:ext cx="2971800" cy="1600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61" name="Freeform 1032"/>
          <p:cNvSpPr>
            <a:spLocks/>
          </p:cNvSpPr>
          <p:nvPr/>
        </p:nvSpPr>
        <p:spPr bwMode="auto">
          <a:xfrm>
            <a:off x="4800600" y="990600"/>
            <a:ext cx="2971800" cy="1244600"/>
          </a:xfrm>
          <a:custGeom>
            <a:avLst/>
            <a:gdLst>
              <a:gd name="T0" fmla="*/ 0 w 1872"/>
              <a:gd name="T1" fmla="*/ 2147483647 h 696"/>
              <a:gd name="T2" fmla="*/ 2147483647 w 1872"/>
              <a:gd name="T3" fmla="*/ 2147483647 h 696"/>
              <a:gd name="T4" fmla="*/ 2147483647 w 1872"/>
              <a:gd name="T5" fmla="*/ 2147483647 h 696"/>
              <a:gd name="T6" fmla="*/ 2147483647 w 1872"/>
              <a:gd name="T7" fmla="*/ 2147483647 h 696"/>
              <a:gd name="T8" fmla="*/ 2147483647 w 1872"/>
              <a:gd name="T9" fmla="*/ 2147483647 h 696"/>
              <a:gd name="T10" fmla="*/ 2147483647 w 1872"/>
              <a:gd name="T11" fmla="*/ 2147483647 h 696"/>
              <a:gd name="T12" fmla="*/ 2147483647 w 1872"/>
              <a:gd name="T13" fmla="*/ 2147483647 h 696"/>
              <a:gd name="T14" fmla="*/ 2147483647 w 1872"/>
              <a:gd name="T15" fmla="*/ 2147483647 h 696"/>
              <a:gd name="T16" fmla="*/ 0 60000 65536"/>
              <a:gd name="T17" fmla="*/ 0 60000 65536"/>
              <a:gd name="T18" fmla="*/ 0 60000 65536"/>
              <a:gd name="T19" fmla="*/ 0 60000 65536"/>
              <a:gd name="T20" fmla="*/ 0 60000 65536"/>
              <a:gd name="T21" fmla="*/ 0 60000 65536"/>
              <a:gd name="T22" fmla="*/ 0 60000 65536"/>
              <a:gd name="T23" fmla="*/ 0 60000 65536"/>
              <a:gd name="T24" fmla="*/ 0 w 1872"/>
              <a:gd name="T25" fmla="*/ 0 h 696"/>
              <a:gd name="T26" fmla="*/ 1872 w 1872"/>
              <a:gd name="T27" fmla="*/ 696 h 6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2" h="696">
                <a:moveTo>
                  <a:pt x="0" y="680"/>
                </a:moveTo>
                <a:cubicBezTo>
                  <a:pt x="116" y="688"/>
                  <a:pt x="232" y="696"/>
                  <a:pt x="336" y="680"/>
                </a:cubicBezTo>
                <a:cubicBezTo>
                  <a:pt x="440" y="664"/>
                  <a:pt x="544" y="632"/>
                  <a:pt x="624" y="584"/>
                </a:cubicBezTo>
                <a:cubicBezTo>
                  <a:pt x="704" y="536"/>
                  <a:pt x="744" y="464"/>
                  <a:pt x="816" y="392"/>
                </a:cubicBezTo>
                <a:cubicBezTo>
                  <a:pt x="888" y="320"/>
                  <a:pt x="976" y="208"/>
                  <a:pt x="1056" y="152"/>
                </a:cubicBezTo>
                <a:cubicBezTo>
                  <a:pt x="1136" y="96"/>
                  <a:pt x="1184" y="80"/>
                  <a:pt x="1296" y="56"/>
                </a:cubicBezTo>
                <a:cubicBezTo>
                  <a:pt x="1408" y="32"/>
                  <a:pt x="1632" y="16"/>
                  <a:pt x="1728" y="8"/>
                </a:cubicBezTo>
                <a:cubicBezTo>
                  <a:pt x="1824" y="0"/>
                  <a:pt x="1848" y="4"/>
                  <a:pt x="1872" y="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662" name="Rectangle 1033"/>
          <p:cNvSpPr>
            <a:spLocks noChangeArrowheads="1"/>
          </p:cNvSpPr>
          <p:nvPr/>
        </p:nvSpPr>
        <p:spPr bwMode="auto">
          <a:xfrm>
            <a:off x="4800600" y="4572000"/>
            <a:ext cx="2971800" cy="1600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63" name="Line 1034"/>
          <p:cNvSpPr>
            <a:spLocks noChangeShapeType="1"/>
          </p:cNvSpPr>
          <p:nvPr/>
        </p:nvSpPr>
        <p:spPr bwMode="auto">
          <a:xfrm>
            <a:off x="4800600" y="4800600"/>
            <a:ext cx="2667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4" name="Rectangle 1035"/>
          <p:cNvSpPr>
            <a:spLocks noChangeArrowheads="1"/>
          </p:cNvSpPr>
          <p:nvPr/>
        </p:nvSpPr>
        <p:spPr bwMode="auto">
          <a:xfrm>
            <a:off x="4800600" y="2667000"/>
            <a:ext cx="2971800" cy="1600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65" name="Rectangle 1036"/>
          <p:cNvSpPr>
            <a:spLocks noChangeArrowheads="1"/>
          </p:cNvSpPr>
          <p:nvPr/>
        </p:nvSpPr>
        <p:spPr bwMode="auto">
          <a:xfrm>
            <a:off x="5581650" y="6248400"/>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density (N)</a:t>
            </a:r>
          </a:p>
        </p:txBody>
      </p:sp>
      <p:sp>
        <p:nvSpPr>
          <p:cNvPr id="70666" name="Rectangle 1037"/>
          <p:cNvSpPr>
            <a:spLocks noChangeArrowheads="1"/>
          </p:cNvSpPr>
          <p:nvPr/>
        </p:nvSpPr>
        <p:spPr bwMode="auto">
          <a:xfrm>
            <a:off x="5291997" y="4191000"/>
            <a:ext cx="2099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Density or time</a:t>
            </a:r>
            <a:endParaRPr lang="en-US" dirty="0"/>
          </a:p>
        </p:txBody>
      </p:sp>
      <p:sp>
        <p:nvSpPr>
          <p:cNvPr id="70667" name="Rectangle 1038"/>
          <p:cNvSpPr>
            <a:spLocks noChangeArrowheads="1"/>
          </p:cNvSpPr>
          <p:nvPr/>
        </p:nvSpPr>
        <p:spPr bwMode="auto">
          <a:xfrm>
            <a:off x="5937250" y="2286000"/>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time</a:t>
            </a:r>
          </a:p>
        </p:txBody>
      </p:sp>
      <p:sp>
        <p:nvSpPr>
          <p:cNvPr id="70668" name="Freeform 1043"/>
          <p:cNvSpPr>
            <a:spLocks/>
          </p:cNvSpPr>
          <p:nvPr/>
        </p:nvSpPr>
        <p:spPr bwMode="auto">
          <a:xfrm>
            <a:off x="4800600" y="3200400"/>
            <a:ext cx="2895600" cy="1028700"/>
          </a:xfrm>
          <a:custGeom>
            <a:avLst/>
            <a:gdLst>
              <a:gd name="T0" fmla="*/ 0 w 3888"/>
              <a:gd name="T1" fmla="*/ 2147483647 h 1336"/>
              <a:gd name="T2" fmla="*/ 2147483647 w 3888"/>
              <a:gd name="T3" fmla="*/ 2147483647 h 1336"/>
              <a:gd name="T4" fmla="*/ 2147483647 w 3888"/>
              <a:gd name="T5" fmla="*/ 2147483647 h 1336"/>
              <a:gd name="T6" fmla="*/ 2147483647 w 3888"/>
              <a:gd name="T7" fmla="*/ 2147483647 h 1336"/>
              <a:gd name="T8" fmla="*/ 2147483647 w 3888"/>
              <a:gd name="T9" fmla="*/ 2147483647 h 1336"/>
              <a:gd name="T10" fmla="*/ 2147483647 w 3888"/>
              <a:gd name="T11" fmla="*/ 2147483647 h 1336"/>
              <a:gd name="T12" fmla="*/ 2147483647 w 3888"/>
              <a:gd name="T13" fmla="*/ 2147483647 h 1336"/>
              <a:gd name="T14" fmla="*/ 2147483647 w 3888"/>
              <a:gd name="T15" fmla="*/ 2147483647 h 1336"/>
              <a:gd name="T16" fmla="*/ 2147483647 w 3888"/>
              <a:gd name="T17" fmla="*/ 2147483647 h 1336"/>
              <a:gd name="T18" fmla="*/ 2147483647 w 3888"/>
              <a:gd name="T19" fmla="*/ 2147483647 h 1336"/>
              <a:gd name="T20" fmla="*/ 2147483647 w 3888"/>
              <a:gd name="T21" fmla="*/ 2147483647 h 1336"/>
              <a:gd name="T22" fmla="*/ 2147483647 w 3888"/>
              <a:gd name="T23" fmla="*/ 2147483647 h 1336"/>
              <a:gd name="T24" fmla="*/ 2147483647 w 3888"/>
              <a:gd name="T25" fmla="*/ 2147483647 h 1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88"/>
              <a:gd name="T40" fmla="*/ 0 h 1336"/>
              <a:gd name="T41" fmla="*/ 3888 w 3888"/>
              <a:gd name="T42" fmla="*/ 1336 h 13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88" h="1336">
                <a:moveTo>
                  <a:pt x="0" y="1312"/>
                </a:moveTo>
                <a:cubicBezTo>
                  <a:pt x="236" y="1312"/>
                  <a:pt x="472" y="1312"/>
                  <a:pt x="672" y="1216"/>
                </a:cubicBezTo>
                <a:cubicBezTo>
                  <a:pt x="872" y="1120"/>
                  <a:pt x="1056" y="912"/>
                  <a:pt x="1200" y="736"/>
                </a:cubicBezTo>
                <a:cubicBezTo>
                  <a:pt x="1344" y="560"/>
                  <a:pt x="1432" y="280"/>
                  <a:pt x="1536" y="160"/>
                </a:cubicBezTo>
                <a:cubicBezTo>
                  <a:pt x="1640" y="40"/>
                  <a:pt x="1736" y="32"/>
                  <a:pt x="1824" y="16"/>
                </a:cubicBezTo>
                <a:cubicBezTo>
                  <a:pt x="1912" y="0"/>
                  <a:pt x="1984" y="24"/>
                  <a:pt x="2064" y="64"/>
                </a:cubicBezTo>
                <a:cubicBezTo>
                  <a:pt x="2144" y="104"/>
                  <a:pt x="2240" y="184"/>
                  <a:pt x="2304" y="256"/>
                </a:cubicBezTo>
                <a:cubicBezTo>
                  <a:pt x="2368" y="328"/>
                  <a:pt x="2400" y="408"/>
                  <a:pt x="2448" y="496"/>
                </a:cubicBezTo>
                <a:cubicBezTo>
                  <a:pt x="2496" y="584"/>
                  <a:pt x="2528" y="696"/>
                  <a:pt x="2592" y="784"/>
                </a:cubicBezTo>
                <a:cubicBezTo>
                  <a:pt x="2656" y="872"/>
                  <a:pt x="2744" y="960"/>
                  <a:pt x="2832" y="1024"/>
                </a:cubicBezTo>
                <a:cubicBezTo>
                  <a:pt x="2920" y="1088"/>
                  <a:pt x="3008" y="1120"/>
                  <a:pt x="3120" y="1168"/>
                </a:cubicBezTo>
                <a:cubicBezTo>
                  <a:pt x="3232" y="1216"/>
                  <a:pt x="3376" y="1288"/>
                  <a:pt x="3504" y="1312"/>
                </a:cubicBezTo>
                <a:cubicBezTo>
                  <a:pt x="3632" y="1336"/>
                  <a:pt x="3760" y="1324"/>
                  <a:pt x="3888" y="131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70669" name="Object 4"/>
          <p:cNvGraphicFramePr>
            <a:graphicFrameLocks noChangeAspect="1"/>
          </p:cNvGraphicFramePr>
          <p:nvPr/>
        </p:nvGraphicFramePr>
        <p:xfrm>
          <a:off x="2109788" y="1295400"/>
          <a:ext cx="1876425" cy="906463"/>
        </p:xfrm>
        <a:graphic>
          <a:graphicData uri="http://schemas.openxmlformats.org/presentationml/2006/ole">
            <mc:AlternateContent xmlns:mc="http://schemas.openxmlformats.org/markup-compatibility/2006">
              <mc:Choice xmlns:v="urn:schemas-microsoft-com:vml" Requires="v">
                <p:oleObj spid="_x0000_s70828" name="Equation" r:id="rId9" imgW="762000" imgH="368300" progId="Equation.3">
                  <p:embed/>
                </p:oleObj>
              </mc:Choice>
              <mc:Fallback>
                <p:oleObj name="Equation" r:id="rId9" imgW="762000" imgH="3683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09788" y="1295400"/>
                        <a:ext cx="1876425"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0670" name="Rectangle 1045"/>
          <p:cNvSpPr>
            <a:spLocks noChangeArrowheads="1"/>
          </p:cNvSpPr>
          <p:nvPr/>
        </p:nvSpPr>
        <p:spPr bwMode="auto">
          <a:xfrm>
            <a:off x="4495800" y="45720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a:t>
            </a:r>
          </a:p>
        </p:txBody>
      </p:sp>
      <p:sp>
        <p:nvSpPr>
          <p:cNvPr id="70671" name="Rectangle 1046"/>
          <p:cNvSpPr>
            <a:spLocks noChangeArrowheads="1"/>
          </p:cNvSpPr>
          <p:nvPr/>
        </p:nvSpPr>
        <p:spPr bwMode="auto">
          <a:xfrm>
            <a:off x="7315200" y="6172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K</a:t>
            </a:r>
          </a:p>
        </p:txBody>
      </p:sp>
      <p:sp>
        <p:nvSpPr>
          <p:cNvPr id="2" name="TextBox 1"/>
          <p:cNvSpPr txBox="1"/>
          <p:nvPr/>
        </p:nvSpPr>
        <p:spPr>
          <a:xfrm>
            <a:off x="152400" y="685800"/>
            <a:ext cx="4318660" cy="400110"/>
          </a:xfrm>
          <a:prstGeom prst="rect">
            <a:avLst/>
          </a:prstGeom>
          <a:noFill/>
        </p:spPr>
        <p:txBody>
          <a:bodyPr wrap="none" rtlCol="0">
            <a:spAutoFit/>
          </a:bodyPr>
          <a:lstStyle/>
          <a:p>
            <a:r>
              <a:rPr lang="en-US" sz="2000" u="sng" dirty="0" smtClean="0">
                <a:latin typeface="Arial"/>
                <a:cs typeface="Arial"/>
              </a:rPr>
              <a:t>Three ways to look at logistic growth</a:t>
            </a:r>
            <a:endParaRPr lang="en-US" sz="2000" u="sng"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p:cNvSpPr>
            <a:spLocks noChangeArrowheads="1"/>
          </p:cNvSpPr>
          <p:nvPr/>
        </p:nvSpPr>
        <p:spPr bwMode="auto">
          <a:xfrm>
            <a:off x="685800" y="973138"/>
            <a:ext cx="7696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Times" charset="0"/>
              <a:buNone/>
              <a:tabLst>
                <a:tab pos="454025" algn="l"/>
                <a:tab pos="920750" algn="l"/>
                <a:tab pos="1373188" algn="l"/>
              </a:tabLst>
            </a:pPr>
            <a:r>
              <a:rPr lang="en-US" sz="2000" dirty="0">
                <a:latin typeface="Arial" charset="0"/>
              </a:rPr>
              <a:t>Now, here comes an important conceptual step.  We have a lot of contrasting principles in ecology, such as </a:t>
            </a:r>
            <a:r>
              <a:rPr lang="ja-JP" altLang="en-US" sz="2000" dirty="0">
                <a:latin typeface="Arial" charset="0"/>
              </a:rPr>
              <a:t>“</a:t>
            </a:r>
            <a:r>
              <a:rPr lang="en-US" altLang="ja-JP" sz="2000" dirty="0">
                <a:latin typeface="Arial" charset="0"/>
              </a:rPr>
              <a:t>open vs. closed</a:t>
            </a:r>
            <a:r>
              <a:rPr lang="ja-JP" altLang="en-US" sz="2000" dirty="0">
                <a:latin typeface="Arial" charset="0"/>
              </a:rPr>
              <a:t>”</a:t>
            </a:r>
            <a:r>
              <a:rPr lang="en-US" altLang="ja-JP" sz="2000" dirty="0">
                <a:latin typeface="Arial" charset="0"/>
              </a:rPr>
              <a:t> populations.  We also have two very different ways of modeling or understanding population growth, </a:t>
            </a:r>
            <a:r>
              <a:rPr lang="en-US" altLang="ja-JP" sz="2000" u="sng" dirty="0">
                <a:latin typeface="Arial" charset="0"/>
              </a:rPr>
              <a:t>discrete </a:t>
            </a:r>
            <a:r>
              <a:rPr lang="en-US" altLang="ja-JP" sz="2000" dirty="0">
                <a:latin typeface="Arial" charset="0"/>
              </a:rPr>
              <a:t>vs. </a:t>
            </a:r>
            <a:r>
              <a:rPr lang="en-US" altLang="ja-JP" sz="2000" u="sng" dirty="0">
                <a:latin typeface="Arial" charset="0"/>
              </a:rPr>
              <a:t>continuous</a:t>
            </a:r>
            <a:r>
              <a:rPr lang="en-US" altLang="ja-JP" sz="2000" dirty="0">
                <a:latin typeface="Arial" charset="0"/>
              </a:rPr>
              <a:t>, each of which is more appropriate for different types of species.  </a:t>
            </a:r>
          </a:p>
          <a:p>
            <a:pPr>
              <a:buFont typeface="Times" charset="0"/>
              <a:buNone/>
              <a:tabLst>
                <a:tab pos="454025" algn="l"/>
                <a:tab pos="920750" algn="l"/>
                <a:tab pos="1373188" algn="l"/>
              </a:tabLst>
            </a:pPr>
            <a:endParaRPr lang="en-US" sz="2000" dirty="0">
              <a:latin typeface="Arial" charset="0"/>
            </a:endParaRPr>
          </a:p>
          <a:p>
            <a:pPr>
              <a:buFont typeface="Times" charset="0"/>
              <a:buNone/>
              <a:tabLst>
                <a:tab pos="454025" algn="l"/>
                <a:tab pos="920750" algn="l"/>
                <a:tab pos="1373188" algn="l"/>
              </a:tabLst>
            </a:pPr>
            <a:r>
              <a:rPr lang="en-US" sz="2000" dirty="0">
                <a:latin typeface="Arial" charset="0"/>
              </a:rPr>
              <a:t>Let</a:t>
            </a:r>
            <a:r>
              <a:rPr lang="ja-JP" altLang="en-US" sz="2000" dirty="0">
                <a:latin typeface="Arial" charset="0"/>
              </a:rPr>
              <a:t>’</a:t>
            </a:r>
            <a:r>
              <a:rPr lang="en-US" altLang="ja-JP" sz="2000" dirty="0">
                <a:latin typeface="Arial" charset="0"/>
              </a:rPr>
              <a:t>s consider two sorts of insects.  </a:t>
            </a:r>
            <a:r>
              <a:rPr lang="en-US" altLang="ja-JP" sz="2000" dirty="0" smtClean="0">
                <a:latin typeface="Arial" charset="0"/>
              </a:rPr>
              <a:t>In one species, everyone overwinters </a:t>
            </a:r>
            <a:r>
              <a:rPr lang="en-US" altLang="ja-JP" sz="2000" dirty="0">
                <a:latin typeface="Arial" charset="0"/>
              </a:rPr>
              <a:t>as an adult, finds mates in the spring, has babies and dies.  </a:t>
            </a:r>
            <a:r>
              <a:rPr lang="en-US" altLang="ja-JP" sz="2000" dirty="0" smtClean="0">
                <a:latin typeface="Arial" charset="0"/>
              </a:rPr>
              <a:t>Individuals of the other species are </a:t>
            </a:r>
            <a:r>
              <a:rPr lang="en-US" altLang="ja-JP" sz="2000" dirty="0">
                <a:latin typeface="Arial" charset="0"/>
              </a:rPr>
              <a:t>not tied to seasons. </a:t>
            </a:r>
            <a:r>
              <a:rPr lang="en-US" altLang="ja-JP" sz="2000" dirty="0" smtClean="0">
                <a:latin typeface="Arial" charset="0"/>
              </a:rPr>
              <a:t>They have </a:t>
            </a:r>
            <a:r>
              <a:rPr lang="en-US" altLang="ja-JP" sz="2000" dirty="0">
                <a:latin typeface="Arial" charset="0"/>
              </a:rPr>
              <a:t>the same lifespan, but </a:t>
            </a:r>
            <a:r>
              <a:rPr lang="en-US" altLang="ja-JP" sz="2000" dirty="0" smtClean="0">
                <a:latin typeface="Arial" charset="0"/>
              </a:rPr>
              <a:t>mate, make </a:t>
            </a:r>
            <a:r>
              <a:rPr lang="en-US" altLang="ja-JP" sz="2000" dirty="0">
                <a:latin typeface="Arial" charset="0"/>
              </a:rPr>
              <a:t>babies, and </a:t>
            </a:r>
            <a:r>
              <a:rPr lang="en-US" altLang="ja-JP" sz="2000" dirty="0" smtClean="0">
                <a:latin typeface="Arial" charset="0"/>
              </a:rPr>
              <a:t>die </a:t>
            </a:r>
            <a:r>
              <a:rPr lang="en-US" altLang="ja-JP" sz="2000" dirty="0">
                <a:latin typeface="Arial" charset="0"/>
              </a:rPr>
              <a:t>all year round.  </a:t>
            </a:r>
          </a:p>
          <a:p>
            <a:pPr>
              <a:buFont typeface="Times" charset="0"/>
              <a:buNone/>
              <a:tabLst>
                <a:tab pos="454025" algn="l"/>
                <a:tab pos="920750" algn="l"/>
                <a:tab pos="1373188" algn="l"/>
              </a:tabLst>
            </a:pPr>
            <a:endParaRPr lang="en-US" sz="2000" dirty="0">
              <a:latin typeface="Arial" charset="0"/>
            </a:endParaRPr>
          </a:p>
          <a:p>
            <a:pPr>
              <a:buFont typeface="Times" charset="0"/>
              <a:buNone/>
              <a:tabLst>
                <a:tab pos="454025" algn="l"/>
                <a:tab pos="920750" algn="l"/>
                <a:tab pos="1373188" algn="l"/>
              </a:tabLst>
            </a:pPr>
            <a:r>
              <a:rPr lang="en-US" sz="2000" dirty="0">
                <a:latin typeface="Arial" charset="0"/>
              </a:rPr>
              <a:t>The two insects will have very different population dynamics.</a:t>
            </a:r>
          </a:p>
        </p:txBody>
      </p:sp>
      <p:pic>
        <p:nvPicPr>
          <p:cNvPr id="94210"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60942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ChangeArrowheads="1"/>
          </p:cNvSpPr>
          <p:nvPr/>
        </p:nvSpPr>
        <p:spPr bwMode="auto">
          <a:xfrm>
            <a:off x="685800" y="973138"/>
            <a:ext cx="8305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920750" algn="l"/>
                <a:tab pos="1373188" algn="l"/>
                <a:tab pos="1828800" algn="l"/>
                <a:tab pos="2284413" algn="l"/>
                <a:tab pos="2738438" algn="l"/>
              </a:tabLst>
            </a:pPr>
            <a:r>
              <a:rPr lang="en-US" dirty="0">
                <a:solidFill>
                  <a:srgbClr val="000000"/>
                </a:solidFill>
                <a:latin typeface="Arial" charset="0"/>
                <a:cs typeface="Arial" charset="0"/>
              </a:rPr>
              <a:t>Logistic growth equation is very useful because it describes density dependent growth in a very simple way.  </a:t>
            </a:r>
          </a:p>
          <a:p>
            <a:pPr>
              <a:tabLst>
                <a:tab pos="920750" algn="l"/>
                <a:tab pos="1373188" algn="l"/>
                <a:tab pos="1828800" algn="l"/>
                <a:tab pos="2284413" algn="l"/>
                <a:tab pos="2738438" algn="l"/>
              </a:tabLst>
            </a:pPr>
            <a:endParaRPr lang="en-US" dirty="0">
              <a:solidFill>
                <a:srgbClr val="000000"/>
              </a:solidFill>
              <a:latin typeface="Arial" charset="0"/>
              <a:cs typeface="Arial" charset="0"/>
            </a:endParaRPr>
          </a:p>
          <a:p>
            <a:pPr>
              <a:tabLst>
                <a:tab pos="920750" algn="l"/>
                <a:tab pos="1373188" algn="l"/>
                <a:tab pos="1828800" algn="l"/>
                <a:tab pos="2284413" algn="l"/>
                <a:tab pos="2738438" algn="l"/>
              </a:tabLst>
            </a:pPr>
            <a:r>
              <a:rPr lang="en-US" dirty="0">
                <a:solidFill>
                  <a:srgbClr val="000000"/>
                </a:solidFill>
                <a:latin typeface="Arial" charset="0"/>
                <a:cs typeface="Arial" charset="0"/>
              </a:rPr>
              <a:t>Forget the math, for a moment.  Biologically, what is going on?</a:t>
            </a:r>
          </a:p>
          <a:p>
            <a:pPr>
              <a:tabLst>
                <a:tab pos="920750" algn="l"/>
                <a:tab pos="1373188" algn="l"/>
                <a:tab pos="1828800" algn="l"/>
                <a:tab pos="2284413" algn="l"/>
                <a:tab pos="2738438" algn="l"/>
              </a:tabLst>
            </a:pPr>
            <a:endParaRPr lang="en-US" dirty="0">
              <a:solidFill>
                <a:srgbClr val="000000"/>
              </a:solidFill>
              <a:latin typeface="Arial" charset="0"/>
              <a:cs typeface="Arial" charset="0"/>
            </a:endParaRPr>
          </a:p>
          <a:p>
            <a:pPr>
              <a:tabLst>
                <a:tab pos="920750" algn="l"/>
                <a:tab pos="1373188" algn="l"/>
                <a:tab pos="1828800" algn="l"/>
                <a:tab pos="2284413" algn="l"/>
                <a:tab pos="2738438" algn="l"/>
              </a:tabLst>
            </a:pPr>
            <a:r>
              <a:rPr lang="en-US" dirty="0">
                <a:solidFill>
                  <a:srgbClr val="000000"/>
                </a:solidFill>
                <a:latin typeface="Arial" charset="0"/>
                <a:cs typeface="Arial" charset="0"/>
              </a:rPr>
              <a:t>What does r represent? </a:t>
            </a:r>
          </a:p>
          <a:p>
            <a:pPr>
              <a:tabLst>
                <a:tab pos="920750" algn="l"/>
                <a:tab pos="1373188" algn="l"/>
                <a:tab pos="1828800" algn="l"/>
                <a:tab pos="2284413" algn="l"/>
                <a:tab pos="2738438" algn="l"/>
              </a:tabLst>
            </a:pPr>
            <a:endParaRPr lang="en-US" dirty="0">
              <a:solidFill>
                <a:srgbClr val="000000"/>
              </a:solidFill>
              <a:latin typeface="Arial" charset="0"/>
              <a:cs typeface="Arial" charset="0"/>
            </a:endParaRPr>
          </a:p>
          <a:p>
            <a:pPr>
              <a:tabLst>
                <a:tab pos="920750" algn="l"/>
                <a:tab pos="1373188" algn="l"/>
                <a:tab pos="1828800" algn="l"/>
                <a:tab pos="2284413" algn="l"/>
                <a:tab pos="2738438" algn="l"/>
              </a:tabLst>
            </a:pPr>
            <a:r>
              <a:rPr lang="en-US" dirty="0">
                <a:solidFill>
                  <a:srgbClr val="000000"/>
                </a:solidFill>
                <a:latin typeface="Arial" charset="0"/>
                <a:cs typeface="Arial" charset="0"/>
              </a:rPr>
              <a:t>What does K represent?</a:t>
            </a:r>
          </a:p>
          <a:p>
            <a:pPr>
              <a:tabLst>
                <a:tab pos="920750" algn="l"/>
                <a:tab pos="1373188" algn="l"/>
                <a:tab pos="1828800" algn="l"/>
                <a:tab pos="2284413" algn="l"/>
                <a:tab pos="2738438" algn="l"/>
              </a:tabLst>
            </a:pPr>
            <a:endParaRPr lang="en-US" dirty="0" smtClean="0">
              <a:solidFill>
                <a:srgbClr val="000000"/>
              </a:solidFill>
              <a:latin typeface="Arial" charset="0"/>
              <a:cs typeface="Arial" charset="0"/>
            </a:endParaRPr>
          </a:p>
          <a:p>
            <a:pPr>
              <a:tabLst>
                <a:tab pos="920750" algn="l"/>
                <a:tab pos="1373188" algn="l"/>
                <a:tab pos="1828800" algn="l"/>
                <a:tab pos="2284413" algn="l"/>
                <a:tab pos="2738438" algn="l"/>
              </a:tabLst>
            </a:pPr>
            <a:endParaRPr lang="en-US" dirty="0">
              <a:solidFill>
                <a:srgbClr val="000000"/>
              </a:solidFill>
              <a:latin typeface="Arial" charset="0"/>
              <a:cs typeface="Arial" charset="0"/>
            </a:endParaRPr>
          </a:p>
          <a:p>
            <a:pPr>
              <a:tabLst>
                <a:tab pos="920750" algn="l"/>
                <a:tab pos="1373188" algn="l"/>
                <a:tab pos="1828800" algn="l"/>
                <a:tab pos="2284413" algn="l"/>
                <a:tab pos="2738438" algn="l"/>
              </a:tabLst>
            </a:pPr>
            <a:r>
              <a:rPr lang="en-US" dirty="0">
                <a:solidFill>
                  <a:srgbClr val="000000"/>
                </a:solidFill>
                <a:latin typeface="Arial" charset="0"/>
                <a:cs typeface="Arial" charset="0"/>
              </a:rPr>
              <a:t>What might affect each?		</a:t>
            </a:r>
          </a:p>
        </p:txBody>
      </p:sp>
      <p:pic>
        <p:nvPicPr>
          <p:cNvPr id="72706"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4127500" y="3124200"/>
            <a:ext cx="4940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solidFill>
                  <a:srgbClr val="FF0000"/>
                </a:solidFill>
                <a:latin typeface="Arial" charset="0"/>
                <a:cs typeface="Arial" charset="0"/>
              </a:rPr>
              <a:t>innate ability to grow if unrestricted</a:t>
            </a:r>
          </a:p>
        </p:txBody>
      </p:sp>
      <p:sp>
        <p:nvSpPr>
          <p:cNvPr id="5" name="TextBox 4"/>
          <p:cNvSpPr txBox="1">
            <a:spLocks noChangeArrowheads="1"/>
          </p:cNvSpPr>
          <p:nvPr/>
        </p:nvSpPr>
        <p:spPr bwMode="auto">
          <a:xfrm>
            <a:off x="4114800" y="3881438"/>
            <a:ext cx="4702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solidFill>
                  <a:srgbClr val="FF0000"/>
                </a:solidFill>
                <a:latin typeface="Arial" charset="0"/>
                <a:cs typeface="Arial" charset="0"/>
              </a:rPr>
              <a:t>N that can be supported by envir.</a:t>
            </a:r>
          </a:p>
        </p:txBody>
      </p:sp>
      <p:sp>
        <p:nvSpPr>
          <p:cNvPr id="6" name="TextBox 5"/>
          <p:cNvSpPr txBox="1">
            <a:spLocks noChangeArrowheads="1"/>
          </p:cNvSpPr>
          <p:nvPr/>
        </p:nvSpPr>
        <p:spPr bwMode="auto">
          <a:xfrm>
            <a:off x="4183063" y="4638675"/>
            <a:ext cx="46561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dirty="0" smtClean="0">
                <a:solidFill>
                  <a:srgbClr val="FF0000"/>
                </a:solidFill>
                <a:latin typeface="Arial" charset="0"/>
                <a:cs typeface="Arial" charset="0"/>
              </a:rPr>
              <a:t>Both r and K can be affected by factors such as resources and climate.  </a:t>
            </a:r>
            <a:r>
              <a:rPr lang="en-US" u="sng" dirty="0" smtClean="0">
                <a:solidFill>
                  <a:srgbClr val="FF0000"/>
                </a:solidFill>
                <a:latin typeface="Arial" charset="0"/>
                <a:cs typeface="Arial" charset="0"/>
              </a:rPr>
              <a:t>Or genetics, as the Vila paper demonstrated.</a:t>
            </a:r>
            <a:endParaRPr lang="en-US" u="sng" dirty="0">
              <a:solidFill>
                <a:srgbClr val="FF00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Box 1"/>
          <p:cNvSpPr txBox="1">
            <a:spLocks noChangeArrowheads="1"/>
          </p:cNvSpPr>
          <p:nvPr/>
        </p:nvSpPr>
        <p:spPr bwMode="auto">
          <a:xfrm>
            <a:off x="1066800" y="5791200"/>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800">
                <a:latin typeface="Arial" charset="0"/>
                <a:cs typeface="Arial" charset="0"/>
              </a:rPr>
              <a:t>Growth of populations of </a:t>
            </a:r>
            <a:r>
              <a:rPr lang="en-US" sz="1800" i="1">
                <a:latin typeface="Arial" charset="0"/>
                <a:cs typeface="Arial" charset="0"/>
              </a:rPr>
              <a:t>Moina macrocopa </a:t>
            </a:r>
            <a:r>
              <a:rPr lang="en-US" sz="1800">
                <a:latin typeface="Arial" charset="0"/>
                <a:cs typeface="Arial" charset="0"/>
              </a:rPr>
              <a:t>at three temperatures (from Hutchinson).  Does temperature affect r or K?</a:t>
            </a:r>
          </a:p>
        </p:txBody>
      </p:sp>
      <p:pic>
        <p:nvPicPr>
          <p:cNvPr id="7475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17600"/>
            <a:ext cx="71628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609600"/>
            <a:ext cx="1638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559247117"/>
              </p:ext>
            </p:extLst>
          </p:nvPr>
        </p:nvGraphicFramePr>
        <p:xfrm>
          <a:off x="1270000" y="5388202"/>
          <a:ext cx="1600590" cy="635958"/>
        </p:xfrm>
        <a:graphic>
          <a:graphicData uri="http://schemas.openxmlformats.org/presentationml/2006/ole">
            <mc:AlternateContent xmlns:mc="http://schemas.openxmlformats.org/markup-compatibility/2006">
              <mc:Choice xmlns:v="urn:schemas-microsoft-com:vml" Requires="v">
                <p:oleObj spid="_x0000_s71681" name="Equation" r:id="rId4" imgW="1054100" imgH="419100" progId="Equation.3">
                  <p:embed/>
                </p:oleObj>
              </mc:Choice>
              <mc:Fallback>
                <p:oleObj name="Equation" r:id="rId4" imgW="1054100" imgH="419100" progId="Equation.3">
                  <p:embed/>
                  <p:pic>
                    <p:nvPicPr>
                      <p:cNvPr id="0" name=""/>
                      <p:cNvPicPr/>
                      <p:nvPr/>
                    </p:nvPicPr>
                    <p:blipFill>
                      <a:blip r:embed="rId5"/>
                      <a:stretch>
                        <a:fillRect/>
                      </a:stretch>
                    </p:blipFill>
                    <p:spPr>
                      <a:xfrm>
                        <a:off x="1270000" y="5388202"/>
                        <a:ext cx="1600590" cy="63595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19454869"/>
              </p:ext>
            </p:extLst>
          </p:nvPr>
        </p:nvGraphicFramePr>
        <p:xfrm>
          <a:off x="3914589" y="5461602"/>
          <a:ext cx="1885974" cy="562558"/>
        </p:xfrm>
        <a:graphic>
          <a:graphicData uri="http://schemas.openxmlformats.org/presentationml/2006/ole">
            <mc:AlternateContent xmlns:mc="http://schemas.openxmlformats.org/markup-compatibility/2006">
              <mc:Choice xmlns:v="urn:schemas-microsoft-com:vml" Requires="v">
                <p:oleObj spid="_x0000_s71682" name="Equation" r:id="rId6" imgW="1092200" imgH="393700" progId="Equation.3">
                  <p:embed/>
                </p:oleObj>
              </mc:Choice>
              <mc:Fallback>
                <p:oleObj name="Equation" r:id="rId6" imgW="1092200" imgH="393700" progId="Equation.3">
                  <p:embed/>
                  <p:pic>
                    <p:nvPicPr>
                      <p:cNvPr id="0" name=""/>
                      <p:cNvPicPr/>
                      <p:nvPr/>
                    </p:nvPicPr>
                    <p:blipFill>
                      <a:blip r:embed="rId7"/>
                      <a:stretch>
                        <a:fillRect/>
                      </a:stretch>
                    </p:blipFill>
                    <p:spPr>
                      <a:xfrm>
                        <a:off x="3914589" y="5461602"/>
                        <a:ext cx="1885974" cy="562558"/>
                      </a:xfrm>
                      <a:prstGeom prst="rect">
                        <a:avLst/>
                      </a:prstGeom>
                    </p:spPr>
                  </p:pic>
                </p:oleObj>
              </mc:Fallback>
            </mc:AlternateContent>
          </a:graphicData>
        </a:graphic>
      </p:graphicFrame>
      <p:sp>
        <p:nvSpPr>
          <p:cNvPr id="12" name="TextBox 11"/>
          <p:cNvSpPr txBox="1"/>
          <p:nvPr/>
        </p:nvSpPr>
        <p:spPr>
          <a:xfrm>
            <a:off x="892347" y="845706"/>
            <a:ext cx="1340581" cy="461665"/>
          </a:xfrm>
          <a:prstGeom prst="rect">
            <a:avLst/>
          </a:prstGeom>
          <a:noFill/>
        </p:spPr>
        <p:txBody>
          <a:bodyPr wrap="none" rtlCol="0">
            <a:spAutoFit/>
          </a:bodyPr>
          <a:lstStyle/>
          <a:p>
            <a:r>
              <a:rPr lang="en-US" sz="2400" dirty="0" err="1" smtClean="0"/>
              <a:t>N</a:t>
            </a:r>
            <a:r>
              <a:rPr lang="en-US" sz="2400" baseline="-25000" dirty="0" err="1" smtClean="0"/>
              <a:t>t</a:t>
            </a:r>
            <a:r>
              <a:rPr lang="en-US" sz="2400" dirty="0" smtClean="0"/>
              <a:t> </a:t>
            </a:r>
            <a:r>
              <a:rPr lang="en-US" sz="2400" dirty="0"/>
              <a:t>= N</a:t>
            </a:r>
            <a:r>
              <a:rPr lang="en-US" sz="2400" baseline="-25000" dirty="0"/>
              <a:t>0</a:t>
            </a:r>
            <a:r>
              <a:rPr lang="en-US" sz="2400" dirty="0"/>
              <a:t>e</a:t>
            </a:r>
            <a:r>
              <a:rPr lang="en-US" sz="2400" baseline="30000" dirty="0"/>
              <a:t>rt</a:t>
            </a:r>
            <a:endParaRPr lang="en-US" sz="2400" dirty="0"/>
          </a:p>
        </p:txBody>
      </p:sp>
      <p:sp>
        <p:nvSpPr>
          <p:cNvPr id="13" name="TextBox 12"/>
          <p:cNvSpPr txBox="1"/>
          <p:nvPr/>
        </p:nvSpPr>
        <p:spPr>
          <a:xfrm>
            <a:off x="3746666" y="614873"/>
            <a:ext cx="1527131" cy="461665"/>
          </a:xfrm>
          <a:prstGeom prst="rect">
            <a:avLst/>
          </a:prstGeom>
          <a:noFill/>
        </p:spPr>
        <p:txBody>
          <a:bodyPr wrap="none" rtlCol="0">
            <a:spAutoFit/>
          </a:bodyPr>
          <a:lstStyle/>
          <a:p>
            <a:r>
              <a:rPr lang="en-US" sz="2400" dirty="0" err="1" smtClean="0"/>
              <a:t>dN</a:t>
            </a:r>
            <a:r>
              <a:rPr lang="en-US" sz="2400" dirty="0" smtClean="0"/>
              <a:t>/</a:t>
            </a:r>
            <a:r>
              <a:rPr lang="en-US" sz="2400" dirty="0" err="1" smtClean="0"/>
              <a:t>dt</a:t>
            </a:r>
            <a:r>
              <a:rPr lang="en-US" sz="2400" dirty="0" smtClean="0"/>
              <a:t> </a:t>
            </a:r>
            <a:r>
              <a:rPr lang="en-US" sz="2400" dirty="0"/>
              <a:t>= </a:t>
            </a:r>
            <a:r>
              <a:rPr lang="en-US" sz="2400" dirty="0" err="1" smtClean="0"/>
              <a:t>rN</a:t>
            </a:r>
            <a:endParaRPr lang="en-US" sz="2400" dirty="0"/>
          </a:p>
        </p:txBody>
      </p:sp>
      <p:graphicFrame>
        <p:nvGraphicFramePr>
          <p:cNvPr id="14" name="Object 13"/>
          <p:cNvGraphicFramePr>
            <a:graphicFrameLocks noChangeAspect="1"/>
          </p:cNvGraphicFramePr>
          <p:nvPr>
            <p:extLst>
              <p:ext uri="{D42A27DB-BD31-4B8C-83A1-F6EECF244321}">
                <p14:modId xmlns:p14="http://schemas.microsoft.com/office/powerpoint/2010/main" val="314451299"/>
              </p:ext>
            </p:extLst>
          </p:nvPr>
        </p:nvGraphicFramePr>
        <p:xfrm>
          <a:off x="7206253" y="682707"/>
          <a:ext cx="1270423" cy="787662"/>
        </p:xfrm>
        <a:graphic>
          <a:graphicData uri="http://schemas.openxmlformats.org/presentationml/2006/ole">
            <mc:AlternateContent xmlns:mc="http://schemas.openxmlformats.org/markup-compatibility/2006">
              <mc:Choice xmlns:v="urn:schemas-microsoft-com:vml" Requires="v">
                <p:oleObj spid="_x0000_s71683" name="Equation" r:id="rId8" imgW="635000" imgH="393700" progId="Equation.3">
                  <p:embed/>
                </p:oleObj>
              </mc:Choice>
              <mc:Fallback>
                <p:oleObj name="Equation" r:id="rId8" imgW="635000" imgH="393700" progId="Equation.3">
                  <p:embed/>
                  <p:pic>
                    <p:nvPicPr>
                      <p:cNvPr id="0" name=""/>
                      <p:cNvPicPr/>
                      <p:nvPr/>
                    </p:nvPicPr>
                    <p:blipFill>
                      <a:blip r:embed="rId9"/>
                      <a:stretch>
                        <a:fillRect/>
                      </a:stretch>
                    </p:blipFill>
                    <p:spPr>
                      <a:xfrm>
                        <a:off x="7206253" y="682707"/>
                        <a:ext cx="1270423" cy="787662"/>
                      </a:xfrm>
                      <a:prstGeom prst="rect">
                        <a:avLst/>
                      </a:prstGeom>
                    </p:spPr>
                  </p:pic>
                </p:oleObj>
              </mc:Fallback>
            </mc:AlternateContent>
          </a:graphicData>
        </a:graphic>
      </p:graphicFrame>
      <p:sp>
        <p:nvSpPr>
          <p:cNvPr id="7" name="TextBox 6"/>
          <p:cNvSpPr txBox="1"/>
          <p:nvPr/>
        </p:nvSpPr>
        <p:spPr>
          <a:xfrm>
            <a:off x="0" y="0"/>
            <a:ext cx="2689108" cy="461665"/>
          </a:xfrm>
          <a:prstGeom prst="rect">
            <a:avLst/>
          </a:prstGeom>
          <a:noFill/>
        </p:spPr>
        <p:txBody>
          <a:bodyPr wrap="none" rtlCol="0">
            <a:spAutoFit/>
          </a:bodyPr>
          <a:lstStyle/>
          <a:p>
            <a:r>
              <a:rPr lang="en-US" sz="2400" u="sng" dirty="0" smtClean="0"/>
              <a:t>Exponential Growth</a:t>
            </a:r>
            <a:endParaRPr lang="en-US" sz="2400" u="sng" dirty="0"/>
          </a:p>
        </p:txBody>
      </p:sp>
      <p:sp>
        <p:nvSpPr>
          <p:cNvPr id="16" name="TextBox 15"/>
          <p:cNvSpPr txBox="1"/>
          <p:nvPr/>
        </p:nvSpPr>
        <p:spPr>
          <a:xfrm>
            <a:off x="2990" y="3384195"/>
            <a:ext cx="2132014" cy="461665"/>
          </a:xfrm>
          <a:prstGeom prst="rect">
            <a:avLst/>
          </a:prstGeom>
          <a:noFill/>
        </p:spPr>
        <p:txBody>
          <a:bodyPr wrap="none" rtlCol="0">
            <a:spAutoFit/>
          </a:bodyPr>
          <a:lstStyle/>
          <a:p>
            <a:r>
              <a:rPr lang="en-US" sz="2400" u="sng" dirty="0" smtClean="0"/>
              <a:t>Logistic Growth</a:t>
            </a:r>
            <a:endParaRPr lang="en-US" sz="2400" u="sng" dirty="0"/>
          </a:p>
        </p:txBody>
      </p:sp>
      <p:graphicFrame>
        <p:nvGraphicFramePr>
          <p:cNvPr id="15" name="Object 14"/>
          <p:cNvGraphicFramePr>
            <a:graphicFrameLocks noChangeAspect="1"/>
          </p:cNvGraphicFramePr>
          <p:nvPr>
            <p:extLst>
              <p:ext uri="{D42A27DB-BD31-4B8C-83A1-F6EECF244321}">
                <p14:modId xmlns:p14="http://schemas.microsoft.com/office/powerpoint/2010/main" val="2215441913"/>
              </p:ext>
            </p:extLst>
          </p:nvPr>
        </p:nvGraphicFramePr>
        <p:xfrm>
          <a:off x="7080346" y="3864643"/>
          <a:ext cx="1955394" cy="564846"/>
        </p:xfrm>
        <a:graphic>
          <a:graphicData uri="http://schemas.openxmlformats.org/presentationml/2006/ole">
            <mc:AlternateContent xmlns:mc="http://schemas.openxmlformats.org/markup-compatibility/2006">
              <mc:Choice xmlns:v="urn:schemas-microsoft-com:vml" Requires="v">
                <p:oleObj spid="_x0000_s71684" name="Equation" r:id="rId10" imgW="1130300" imgH="393700" progId="Equation.3">
                  <p:embed/>
                </p:oleObj>
              </mc:Choice>
              <mc:Fallback>
                <p:oleObj name="Equation" r:id="rId10" imgW="1130300" imgH="393700" progId="Equation.3">
                  <p:embed/>
                  <p:pic>
                    <p:nvPicPr>
                      <p:cNvPr id="0" name=""/>
                      <p:cNvPicPr/>
                      <p:nvPr/>
                    </p:nvPicPr>
                    <p:blipFill>
                      <a:blip r:embed="rId11"/>
                      <a:stretch>
                        <a:fillRect/>
                      </a:stretch>
                    </p:blipFill>
                    <p:spPr>
                      <a:xfrm>
                        <a:off x="7080346" y="3864643"/>
                        <a:ext cx="1955394" cy="564846"/>
                      </a:xfrm>
                      <a:prstGeom prst="rect">
                        <a:avLst/>
                      </a:prstGeom>
                    </p:spPr>
                  </p:pic>
                </p:oleObj>
              </mc:Fallback>
            </mc:AlternateContent>
          </a:graphicData>
        </a:graphic>
      </p:graphicFrame>
      <p:pic>
        <p:nvPicPr>
          <p:cNvPr id="17" name="Picture 16"/>
          <p:cNvPicPr>
            <a:picLocks noChangeAspect="1"/>
          </p:cNvPicPr>
          <p:nvPr/>
        </p:nvPicPr>
        <p:blipFill>
          <a:blip r:embed="rId12"/>
          <a:stretch>
            <a:fillRect/>
          </a:stretch>
        </p:blipFill>
        <p:spPr>
          <a:xfrm>
            <a:off x="0" y="488004"/>
            <a:ext cx="9144000" cy="3048000"/>
          </a:xfrm>
          <a:prstGeom prst="rect">
            <a:avLst/>
          </a:prstGeom>
        </p:spPr>
      </p:pic>
      <p:pic>
        <p:nvPicPr>
          <p:cNvPr id="3" name="Picture 2"/>
          <p:cNvPicPr>
            <a:picLocks noChangeAspect="1"/>
          </p:cNvPicPr>
          <p:nvPr/>
        </p:nvPicPr>
        <p:blipFill>
          <a:blip r:embed="rId13"/>
          <a:stretch>
            <a:fillRect/>
          </a:stretch>
        </p:blipFill>
        <p:spPr>
          <a:xfrm>
            <a:off x="0" y="3748870"/>
            <a:ext cx="9144000" cy="3048000"/>
          </a:xfrm>
          <a:prstGeom prst="rect">
            <a:avLst/>
          </a:prstGeom>
        </p:spPr>
      </p:pic>
    </p:spTree>
    <p:extLst>
      <p:ext uri="{BB962C8B-B14F-4D97-AF65-F5344CB8AC3E}">
        <p14:creationId xmlns:p14="http://schemas.microsoft.com/office/powerpoint/2010/main" val="207847298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80898"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Box 6"/>
          <p:cNvSpPr txBox="1">
            <a:spLocks noChangeArrowheads="1"/>
          </p:cNvSpPr>
          <p:nvPr/>
        </p:nvSpPr>
        <p:spPr bwMode="auto">
          <a:xfrm>
            <a:off x="457200" y="762000"/>
            <a:ext cx="8229600" cy="615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863600" indent="-40640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defRPr/>
            </a:pPr>
            <a:r>
              <a:rPr lang="en-US" sz="2000" u="sng" dirty="0" smtClean="0">
                <a:latin typeface="Arial" charset="0"/>
                <a:cs typeface="Arial" charset="0"/>
              </a:rPr>
              <a:t>Study Guide Items from Lecture 3</a:t>
            </a:r>
          </a:p>
          <a:p>
            <a:pPr eaLnBrk="1" hangingPunct="1">
              <a:defRPr/>
            </a:pPr>
            <a:endParaRPr lang="en-US" sz="1800" dirty="0" smtClean="0">
              <a:latin typeface="Arial" charset="0"/>
              <a:cs typeface="Arial" charset="0"/>
            </a:endParaRPr>
          </a:p>
          <a:p>
            <a:pPr eaLnBrk="1" hangingPunct="1">
              <a:defRPr/>
            </a:pPr>
            <a:r>
              <a:rPr lang="en-US" sz="1800" u="sng" dirty="0" smtClean="0">
                <a:latin typeface="Arial" charset="0"/>
                <a:cs typeface="Arial" charset="0"/>
              </a:rPr>
              <a:t>Terms:</a:t>
            </a:r>
          </a:p>
          <a:p>
            <a:pPr eaLnBrk="1" hangingPunct="1">
              <a:buFont typeface="Arial" charset="0"/>
              <a:buChar char="•"/>
              <a:defRPr/>
            </a:pPr>
            <a:endParaRPr lang="en-US" sz="1800" dirty="0" smtClean="0">
              <a:latin typeface="Arial" charset="0"/>
              <a:cs typeface="Arial" charset="0"/>
            </a:endParaRPr>
          </a:p>
          <a:p>
            <a:pPr eaLnBrk="1" hangingPunct="1">
              <a:buFont typeface="Arial" charset="0"/>
              <a:buChar char="•"/>
              <a:defRPr/>
            </a:pPr>
            <a:endParaRPr lang="en-US" sz="1800" dirty="0" smtClean="0">
              <a:latin typeface="Arial" charset="0"/>
              <a:cs typeface="Arial" charset="0"/>
            </a:endParaRPr>
          </a:p>
          <a:p>
            <a:pPr eaLnBrk="1" hangingPunct="1">
              <a:defRPr/>
            </a:pPr>
            <a:endParaRPr lang="en-US" sz="1800" dirty="0" smtClean="0">
              <a:latin typeface="Arial" charset="0"/>
              <a:cs typeface="Arial" charset="0"/>
            </a:endParaRPr>
          </a:p>
          <a:p>
            <a:pPr eaLnBrk="1" hangingPunct="1">
              <a:defRPr/>
            </a:pPr>
            <a:endParaRPr lang="en-US" sz="1800" u="sng" dirty="0" smtClean="0">
              <a:latin typeface="Arial" charset="0"/>
              <a:cs typeface="Arial" charset="0"/>
            </a:endParaRPr>
          </a:p>
          <a:p>
            <a:pPr eaLnBrk="1" hangingPunct="1">
              <a:defRPr/>
            </a:pPr>
            <a:endParaRPr lang="en-US" sz="1800" u="sng" dirty="0" smtClean="0">
              <a:latin typeface="Arial" charset="0"/>
              <a:cs typeface="Arial" charset="0"/>
            </a:endParaRPr>
          </a:p>
          <a:p>
            <a:pPr eaLnBrk="1" hangingPunct="1">
              <a:defRPr/>
            </a:pPr>
            <a:endParaRPr lang="en-US" sz="1800" u="sng" dirty="0" smtClean="0">
              <a:latin typeface="Arial" charset="0"/>
              <a:cs typeface="Arial" charset="0"/>
            </a:endParaRPr>
          </a:p>
          <a:p>
            <a:pPr eaLnBrk="1" hangingPunct="1">
              <a:defRPr/>
            </a:pPr>
            <a:r>
              <a:rPr lang="en-US" sz="1800" u="sng" dirty="0" smtClean="0">
                <a:latin typeface="Arial" charset="0"/>
                <a:cs typeface="Arial" charset="0"/>
              </a:rPr>
              <a:t>Concepts:</a:t>
            </a:r>
          </a:p>
          <a:p>
            <a:pPr lvl="1" eaLnBrk="1" hangingPunct="1">
              <a:buFontTx/>
              <a:buChar char="•"/>
              <a:defRPr/>
            </a:pPr>
            <a:r>
              <a:rPr lang="en-US" sz="1600" dirty="0" smtClean="0">
                <a:latin typeface="Arial" charset="0"/>
              </a:rPr>
              <a:t>Malthus and limits to population growth</a:t>
            </a:r>
          </a:p>
          <a:p>
            <a:pPr lvl="1" eaLnBrk="1" hangingPunct="1">
              <a:buFontTx/>
              <a:buChar char="•"/>
              <a:defRPr/>
            </a:pPr>
            <a:r>
              <a:rPr lang="en-US" sz="1600" dirty="0" smtClean="0">
                <a:latin typeface="Arial" charset="0"/>
              </a:rPr>
              <a:t>Different equations and graphs for growth curves (slide </a:t>
            </a:r>
            <a:r>
              <a:rPr lang="en-US" sz="1600" dirty="0" smtClean="0">
                <a:latin typeface="Arial" charset="0"/>
              </a:rPr>
              <a:t>42)</a:t>
            </a:r>
            <a:endParaRPr lang="en-US" sz="1600" dirty="0" smtClean="0">
              <a:latin typeface="Arial" charset="0"/>
            </a:endParaRPr>
          </a:p>
          <a:p>
            <a:pPr lvl="1" eaLnBrk="1" hangingPunct="1">
              <a:buFontTx/>
              <a:buChar char="•"/>
              <a:defRPr/>
            </a:pPr>
            <a:r>
              <a:rPr lang="en-US" sz="1600" dirty="0" smtClean="0">
                <a:latin typeface="Arial" charset="0"/>
              </a:rPr>
              <a:t>What do terms mean in growth equations (r and K)</a:t>
            </a:r>
          </a:p>
          <a:p>
            <a:pPr lvl="1" eaLnBrk="1" hangingPunct="1">
              <a:buFontTx/>
              <a:buChar char="•"/>
              <a:defRPr/>
            </a:pPr>
            <a:r>
              <a:rPr lang="en-US" sz="1600" dirty="0" smtClean="0">
                <a:latin typeface="Arial" charset="0"/>
              </a:rPr>
              <a:t>Different species or conditions can change r and K</a:t>
            </a:r>
          </a:p>
          <a:p>
            <a:pPr lvl="1" eaLnBrk="1" hangingPunct="1">
              <a:buFontTx/>
              <a:buChar char="•"/>
              <a:defRPr/>
            </a:pPr>
            <a:r>
              <a:rPr lang="en-US" sz="1600" dirty="0" smtClean="0">
                <a:latin typeface="Arial" charset="0"/>
              </a:rPr>
              <a:t>Density dependent vs. density independent growth</a:t>
            </a:r>
          </a:p>
          <a:p>
            <a:pPr eaLnBrk="1" hangingPunct="1">
              <a:defRPr/>
            </a:pPr>
            <a:endParaRPr lang="en-US" sz="1800" u="sng" dirty="0" smtClean="0">
              <a:latin typeface="Arial" charset="0"/>
              <a:cs typeface="Arial" charset="0"/>
            </a:endParaRPr>
          </a:p>
          <a:p>
            <a:pPr eaLnBrk="1" hangingPunct="1">
              <a:defRPr/>
            </a:pPr>
            <a:r>
              <a:rPr lang="en-US" sz="1800" u="sng" dirty="0" smtClean="0">
                <a:latin typeface="Arial" charset="0"/>
                <a:cs typeface="Arial" charset="0"/>
              </a:rPr>
              <a:t>Case Studies:</a:t>
            </a:r>
          </a:p>
          <a:p>
            <a:pPr lvl="1" eaLnBrk="1" hangingPunct="1">
              <a:buFontTx/>
              <a:buChar char="•"/>
              <a:defRPr/>
            </a:pPr>
            <a:r>
              <a:rPr lang="en-US" sz="1600" dirty="0" smtClean="0">
                <a:latin typeface="Arial" charset="0"/>
                <a:cs typeface="Arial" charset="0"/>
              </a:rPr>
              <a:t>human population growth (including Von </a:t>
            </a:r>
            <a:r>
              <a:rPr lang="en-US" sz="1600" dirty="0" err="1" smtClean="0">
                <a:latin typeface="Arial" charset="0"/>
                <a:cs typeface="Arial" charset="0"/>
              </a:rPr>
              <a:t>Foerster</a:t>
            </a:r>
            <a:r>
              <a:rPr lang="en-US" sz="1600" dirty="0" smtClean="0">
                <a:latin typeface="Arial" charset="0"/>
                <a:cs typeface="Arial" charset="0"/>
              </a:rPr>
              <a:t> doomsday equation)</a:t>
            </a:r>
          </a:p>
          <a:p>
            <a:pPr lvl="1" eaLnBrk="1" hangingPunct="1">
              <a:buFontTx/>
              <a:buChar char="•"/>
              <a:defRPr/>
            </a:pPr>
            <a:r>
              <a:rPr lang="en-US" sz="1600" dirty="0" smtClean="0">
                <a:latin typeface="Arial" charset="0"/>
                <a:cs typeface="Arial" charset="0"/>
              </a:rPr>
              <a:t>Vilas </a:t>
            </a:r>
            <a:r>
              <a:rPr lang="en-US" sz="1600" dirty="0" smtClean="0">
                <a:latin typeface="Arial" charset="0"/>
                <a:cs typeface="Arial" charset="0"/>
              </a:rPr>
              <a:t>et al, growth in </a:t>
            </a:r>
            <a:r>
              <a:rPr lang="en-US" sz="1600" dirty="0" err="1" smtClean="0">
                <a:latin typeface="Arial" charset="0"/>
                <a:cs typeface="Arial" charset="0"/>
              </a:rPr>
              <a:t>Scandanavian</a:t>
            </a:r>
            <a:r>
              <a:rPr lang="en-US" sz="1600" dirty="0" smtClean="0">
                <a:latin typeface="Arial" charset="0"/>
                <a:cs typeface="Arial" charset="0"/>
              </a:rPr>
              <a:t> wolf populations (bottleneck)</a:t>
            </a:r>
          </a:p>
          <a:p>
            <a:pPr lvl="1" eaLnBrk="1" hangingPunct="1">
              <a:buFontTx/>
              <a:buChar char="•"/>
              <a:defRPr/>
            </a:pPr>
            <a:r>
              <a:rPr lang="en-US" sz="1600" dirty="0" smtClean="0">
                <a:latin typeface="Arial" charset="0"/>
                <a:cs typeface="Arial" charset="0"/>
              </a:rPr>
              <a:t>Logistic growth in </a:t>
            </a:r>
            <a:r>
              <a:rPr lang="en-US" sz="1600" dirty="0" err="1" smtClean="0">
                <a:latin typeface="Arial" charset="0"/>
                <a:cs typeface="Arial" charset="0"/>
              </a:rPr>
              <a:t>Moina</a:t>
            </a:r>
            <a:r>
              <a:rPr lang="en-US" sz="1600" dirty="0" smtClean="0">
                <a:latin typeface="Arial" charset="0"/>
                <a:cs typeface="Arial" charset="0"/>
              </a:rPr>
              <a:t>, where r and K were affected by temperature.</a:t>
            </a:r>
          </a:p>
          <a:p>
            <a:pPr lvl="1" eaLnBrk="1" hangingPunct="1">
              <a:buFontTx/>
              <a:buChar char="•"/>
              <a:defRPr/>
            </a:pPr>
            <a:endParaRPr lang="en-US" sz="1600" dirty="0" smtClean="0">
              <a:latin typeface="Arial" charset="0"/>
              <a:cs typeface="Arial" charset="0"/>
            </a:endParaRPr>
          </a:p>
          <a:p>
            <a:pPr lvl="1" eaLnBrk="1" hangingPunct="1">
              <a:buFontTx/>
              <a:buChar char="•"/>
              <a:defRPr/>
            </a:pPr>
            <a:endParaRPr lang="en-US" sz="1600" dirty="0" smtClean="0">
              <a:latin typeface="Arial" charset="0"/>
              <a:cs typeface="Arial" charset="0"/>
            </a:endParaRPr>
          </a:p>
          <a:p>
            <a:pPr marL="457200" lvl="1" indent="0" eaLnBrk="1" hangingPunct="1">
              <a:defRPr/>
            </a:pPr>
            <a:endParaRPr lang="en-US" sz="1600"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1739684"/>
              </p:ext>
            </p:extLst>
          </p:nvPr>
        </p:nvGraphicFramePr>
        <p:xfrm>
          <a:off x="457200" y="1752600"/>
          <a:ext cx="7772400" cy="1310468"/>
        </p:xfrm>
        <a:graphic>
          <a:graphicData uri="http://schemas.openxmlformats.org/drawingml/2006/table">
            <a:tbl>
              <a:tblPr firstRow="1" bandRow="1">
                <a:tableStyleId>{5C22544A-7EE6-4342-B048-85BDC9FD1C3A}</a:tableStyleId>
              </a:tblPr>
              <a:tblGrid>
                <a:gridCol w="3886200"/>
                <a:gridCol w="3886200"/>
              </a:tblGrid>
              <a:tr h="1066800">
                <a:tc>
                  <a:txBody>
                    <a:bodyPr/>
                    <a:lstStyle/>
                    <a:p>
                      <a:pPr marL="850900" indent="-392113">
                        <a:buFont typeface="Arial" pitchFamily="-108" charset="0"/>
                        <a:buChar char="•"/>
                      </a:pPr>
                      <a:r>
                        <a:rPr lang="en-US" sz="1600" b="0" baseline="0" dirty="0" smtClean="0">
                          <a:solidFill>
                            <a:schemeClr val="tx1"/>
                          </a:solidFill>
                          <a:latin typeface="Arial" pitchFamily="-108" charset="0"/>
                          <a:ea typeface="Arial" pitchFamily="-108" charset="0"/>
                          <a:cs typeface="Arial" pitchFamily="-108" charset="0"/>
                        </a:rPr>
                        <a:t>Exponential growth</a:t>
                      </a:r>
                    </a:p>
                    <a:p>
                      <a:pPr marL="850900" indent="-392113">
                        <a:buFont typeface="Arial" pitchFamily="-108" charset="0"/>
                        <a:buChar char="•"/>
                      </a:pPr>
                      <a:r>
                        <a:rPr lang="en-US" sz="1600" b="0" baseline="0" dirty="0" smtClean="0">
                          <a:solidFill>
                            <a:schemeClr val="tx1"/>
                          </a:solidFill>
                          <a:latin typeface="Arial" pitchFamily="-108" charset="0"/>
                          <a:ea typeface="Arial" pitchFamily="-108" charset="0"/>
                          <a:cs typeface="Arial" pitchFamily="-108" charset="0"/>
                        </a:rPr>
                        <a:t>Continuous growth</a:t>
                      </a:r>
                    </a:p>
                    <a:p>
                      <a:pPr marL="850900" indent="-392113">
                        <a:buFont typeface="Arial" pitchFamily="-108" charset="0"/>
                        <a:buChar char="•"/>
                      </a:pPr>
                      <a:r>
                        <a:rPr lang="en-US" sz="1600" b="0" baseline="0" dirty="0" smtClean="0">
                          <a:solidFill>
                            <a:schemeClr val="tx1"/>
                          </a:solidFill>
                          <a:latin typeface="Arial" pitchFamily="-108" charset="0"/>
                          <a:ea typeface="Arial" pitchFamily="-108" charset="0"/>
                          <a:cs typeface="Arial" pitchFamily="-108" charset="0"/>
                        </a:rPr>
                        <a:t>Density dependent growth</a:t>
                      </a:r>
                    </a:p>
                    <a:p>
                      <a:pPr marL="850900" indent="-392113">
                        <a:buFont typeface="Arial" pitchFamily="-108" charset="0"/>
                        <a:buChar char="•"/>
                      </a:pPr>
                      <a:r>
                        <a:rPr lang="en-US" sz="1600" b="0" baseline="0" dirty="0" smtClean="0">
                          <a:solidFill>
                            <a:schemeClr val="tx1"/>
                          </a:solidFill>
                          <a:latin typeface="Arial" pitchFamily="-108" charset="0"/>
                          <a:ea typeface="Arial" pitchFamily="-108" charset="0"/>
                          <a:cs typeface="Arial" pitchFamily="-108" charset="0"/>
                        </a:rPr>
                        <a:t>R</a:t>
                      </a:r>
                      <a:r>
                        <a:rPr lang="en-US" sz="1600" b="0" baseline="-25000" dirty="0" smtClean="0">
                          <a:solidFill>
                            <a:schemeClr val="tx1"/>
                          </a:solidFill>
                          <a:latin typeface="Arial" pitchFamily="-108" charset="0"/>
                          <a:ea typeface="Arial" pitchFamily="-108" charset="0"/>
                          <a:cs typeface="Arial" pitchFamily="-108" charset="0"/>
                        </a:rPr>
                        <a:t>0</a:t>
                      </a:r>
                    </a:p>
                    <a:p>
                      <a:pPr marL="850900" indent="-392113">
                        <a:buFont typeface="Arial" pitchFamily="-108" charset="0"/>
                        <a:buChar char="•"/>
                      </a:pPr>
                      <a:r>
                        <a:rPr lang="en-US" sz="1600" b="0" baseline="0" dirty="0" smtClean="0">
                          <a:solidFill>
                            <a:schemeClr val="tx1"/>
                          </a:solidFill>
                          <a:latin typeface="Arial" pitchFamily="-108" charset="0"/>
                          <a:ea typeface="Arial" pitchFamily="-108" charset="0"/>
                          <a:cs typeface="Arial" pitchFamily="-108" charset="0"/>
                        </a:rPr>
                        <a:t>Overlapping generations</a:t>
                      </a:r>
                    </a:p>
                  </a:txBody>
                  <a:tcPr marT="45634" marB="45634">
                    <a:noFill/>
                  </a:tcPr>
                </a:tc>
                <a:tc>
                  <a:txBody>
                    <a:bodyPr/>
                    <a:lstStyle/>
                    <a:p>
                      <a:pPr marL="404813" indent="-404813">
                        <a:buFont typeface="Arial"/>
                        <a:buChar char="•"/>
                      </a:pPr>
                      <a:r>
                        <a:rPr lang="en-US" sz="1600" b="0" baseline="0" dirty="0" smtClean="0">
                          <a:solidFill>
                            <a:schemeClr val="tx1"/>
                          </a:solidFill>
                          <a:latin typeface="Arial"/>
                          <a:ea typeface="Arial" pitchFamily="-108" charset="0"/>
                          <a:cs typeface="Arial"/>
                        </a:rPr>
                        <a:t>Logistic growth</a:t>
                      </a:r>
                    </a:p>
                    <a:p>
                      <a:pPr marL="404813" indent="-404813">
                        <a:buFont typeface="Arial"/>
                        <a:buChar char="•"/>
                      </a:pPr>
                      <a:r>
                        <a:rPr lang="en-US" sz="1600" b="0" baseline="0" dirty="0" smtClean="0">
                          <a:solidFill>
                            <a:schemeClr val="tx1"/>
                          </a:solidFill>
                          <a:latin typeface="Arial"/>
                          <a:ea typeface="Arial" pitchFamily="-108" charset="0"/>
                          <a:cs typeface="Arial"/>
                        </a:rPr>
                        <a:t>Discrete growth</a:t>
                      </a:r>
                    </a:p>
                    <a:p>
                      <a:pPr marL="404813" indent="-404813">
                        <a:buFont typeface="Arial"/>
                        <a:buChar char="•"/>
                      </a:pPr>
                      <a:r>
                        <a:rPr lang="en-US" sz="1600" b="0" baseline="0" dirty="0" smtClean="0">
                          <a:solidFill>
                            <a:schemeClr val="tx1"/>
                          </a:solidFill>
                          <a:latin typeface="Arial"/>
                          <a:ea typeface="Arial" pitchFamily="-108" charset="0"/>
                          <a:cs typeface="Arial"/>
                        </a:rPr>
                        <a:t>Density independent growth</a:t>
                      </a:r>
                    </a:p>
                    <a:p>
                      <a:pPr marL="404813" indent="-404813">
                        <a:buFont typeface="Arial"/>
                        <a:buChar char="•"/>
                      </a:pPr>
                      <a:r>
                        <a:rPr lang="en-US" sz="1600" b="0" baseline="0" dirty="0" smtClean="0">
                          <a:solidFill>
                            <a:schemeClr val="tx1"/>
                          </a:solidFill>
                          <a:latin typeface="Arial"/>
                          <a:ea typeface="Arial" pitchFamily="-108" charset="0"/>
                          <a:cs typeface="Arial"/>
                        </a:rPr>
                        <a:t>Per-capita growth</a:t>
                      </a:r>
                    </a:p>
                    <a:p>
                      <a:pPr marL="404813" indent="-404813">
                        <a:buFont typeface="Arial"/>
                        <a:buChar char="•"/>
                      </a:pPr>
                      <a:r>
                        <a:rPr lang="en-US" sz="1600" b="0" baseline="0" dirty="0" smtClean="0">
                          <a:solidFill>
                            <a:schemeClr val="tx1"/>
                          </a:solidFill>
                          <a:latin typeface="Arial"/>
                          <a:ea typeface="Arial" pitchFamily="-108" charset="0"/>
                          <a:cs typeface="Arial"/>
                        </a:rPr>
                        <a:t>Genetic bottleneck</a:t>
                      </a:r>
                    </a:p>
                  </a:txBody>
                  <a:tcPr marT="45634" marB="45634">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19"/>
          <p:cNvSpPr>
            <a:spLocks noChangeArrowheads="1"/>
          </p:cNvSpPr>
          <p:nvPr/>
        </p:nvSpPr>
        <p:spPr bwMode="auto">
          <a:xfrm>
            <a:off x="4191000" y="64008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sz="2000">
                <a:latin typeface="Arial" charset="0"/>
              </a:rPr>
              <a:t>Year</a:t>
            </a:r>
          </a:p>
        </p:txBody>
      </p:sp>
      <p:grpSp>
        <p:nvGrpSpPr>
          <p:cNvPr id="96259" name="Group 26"/>
          <p:cNvGrpSpPr>
            <a:grpSpLocks/>
          </p:cNvGrpSpPr>
          <p:nvPr/>
        </p:nvGrpSpPr>
        <p:grpSpPr bwMode="auto">
          <a:xfrm>
            <a:off x="685800" y="3733800"/>
            <a:ext cx="7848600" cy="2165350"/>
            <a:chOff x="685800" y="1295400"/>
            <a:chExt cx="7848600" cy="2165350"/>
          </a:xfrm>
        </p:grpSpPr>
        <p:sp>
          <p:nvSpPr>
            <p:cNvPr id="96267" name="Rectangle 3"/>
            <p:cNvSpPr>
              <a:spLocks noChangeArrowheads="1"/>
            </p:cNvSpPr>
            <p:nvPr/>
          </p:nvSpPr>
          <p:spPr bwMode="auto">
            <a:xfrm>
              <a:off x="762000" y="1327150"/>
              <a:ext cx="7772400" cy="21336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96268" name="Freeform 5"/>
            <p:cNvSpPr>
              <a:spLocks/>
            </p:cNvSpPr>
            <p:nvPr/>
          </p:nvSpPr>
          <p:spPr bwMode="auto">
            <a:xfrm flipH="1">
              <a:off x="762000" y="2393950"/>
              <a:ext cx="1295400" cy="6477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9" name="Line 6"/>
            <p:cNvSpPr>
              <a:spLocks noChangeShapeType="1"/>
            </p:cNvSpPr>
            <p:nvPr/>
          </p:nvSpPr>
          <p:spPr bwMode="auto">
            <a:xfrm>
              <a:off x="2057400" y="262255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0" name="Freeform 7"/>
            <p:cNvSpPr>
              <a:spLocks/>
            </p:cNvSpPr>
            <p:nvPr/>
          </p:nvSpPr>
          <p:spPr bwMode="auto">
            <a:xfrm flipH="1">
              <a:off x="2057400" y="2622550"/>
              <a:ext cx="1295400" cy="6477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71" name="Line 8"/>
            <p:cNvSpPr>
              <a:spLocks noChangeShapeType="1"/>
            </p:cNvSpPr>
            <p:nvPr/>
          </p:nvSpPr>
          <p:spPr bwMode="auto">
            <a:xfrm>
              <a:off x="3352800" y="2012950"/>
              <a:ext cx="0" cy="1219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2" name="Freeform 9"/>
            <p:cNvSpPr>
              <a:spLocks/>
            </p:cNvSpPr>
            <p:nvPr/>
          </p:nvSpPr>
          <p:spPr bwMode="auto">
            <a:xfrm flipH="1">
              <a:off x="3352800" y="2012950"/>
              <a:ext cx="1295400" cy="7620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73" name="Line 10"/>
            <p:cNvSpPr>
              <a:spLocks noChangeShapeType="1"/>
            </p:cNvSpPr>
            <p:nvPr/>
          </p:nvSpPr>
          <p:spPr bwMode="auto">
            <a:xfrm>
              <a:off x="4648200" y="1936750"/>
              <a:ext cx="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4" name="Freeform 11"/>
            <p:cNvSpPr>
              <a:spLocks/>
            </p:cNvSpPr>
            <p:nvPr/>
          </p:nvSpPr>
          <p:spPr bwMode="auto">
            <a:xfrm flipH="1">
              <a:off x="4648200" y="1936750"/>
              <a:ext cx="1219200" cy="3810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75" name="Line 12"/>
            <p:cNvSpPr>
              <a:spLocks noChangeShapeType="1"/>
            </p:cNvSpPr>
            <p:nvPr/>
          </p:nvSpPr>
          <p:spPr bwMode="auto">
            <a:xfrm>
              <a:off x="5867400" y="1631950"/>
              <a:ext cx="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6" name="Freeform 13"/>
            <p:cNvSpPr>
              <a:spLocks/>
            </p:cNvSpPr>
            <p:nvPr/>
          </p:nvSpPr>
          <p:spPr bwMode="auto">
            <a:xfrm flipH="1">
              <a:off x="5867400" y="1631950"/>
              <a:ext cx="1219200" cy="6096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77" name="Line 14"/>
            <p:cNvSpPr>
              <a:spLocks noChangeShapeType="1"/>
            </p:cNvSpPr>
            <p:nvPr/>
          </p:nvSpPr>
          <p:spPr bwMode="auto">
            <a:xfrm>
              <a:off x="7086600" y="1555750"/>
              <a:ext cx="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8" name="Freeform 15"/>
            <p:cNvSpPr>
              <a:spLocks/>
            </p:cNvSpPr>
            <p:nvPr/>
          </p:nvSpPr>
          <p:spPr bwMode="auto">
            <a:xfrm flipH="1">
              <a:off x="7086600" y="1555750"/>
              <a:ext cx="1219200" cy="3810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79" name="Line 16"/>
            <p:cNvSpPr>
              <a:spLocks noChangeShapeType="1"/>
            </p:cNvSpPr>
            <p:nvPr/>
          </p:nvSpPr>
          <p:spPr bwMode="auto">
            <a:xfrm>
              <a:off x="3352800" y="1631950"/>
              <a:ext cx="1295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80" name="Rectangle 17"/>
            <p:cNvSpPr>
              <a:spLocks noChangeArrowheads="1"/>
            </p:cNvSpPr>
            <p:nvPr/>
          </p:nvSpPr>
          <p:spPr bwMode="auto">
            <a:xfrm>
              <a:off x="3352800" y="1295400"/>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Arial" charset="0"/>
                </a:rPr>
                <a:t>1 generation</a:t>
              </a:r>
            </a:p>
          </p:txBody>
        </p:sp>
        <p:sp>
          <p:nvSpPr>
            <p:cNvPr id="96281" name="Rectangle 21"/>
            <p:cNvSpPr>
              <a:spLocks noChangeArrowheads="1"/>
            </p:cNvSpPr>
            <p:nvPr/>
          </p:nvSpPr>
          <p:spPr bwMode="auto">
            <a:xfrm>
              <a:off x="685800" y="132715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a:latin typeface="Arial" charset="0"/>
                </a:rPr>
                <a:t>Discrete growth</a:t>
              </a:r>
            </a:p>
          </p:txBody>
        </p:sp>
      </p:grpSp>
      <p:grpSp>
        <p:nvGrpSpPr>
          <p:cNvPr id="96260" name="Group 25"/>
          <p:cNvGrpSpPr>
            <a:grpSpLocks/>
          </p:cNvGrpSpPr>
          <p:nvPr/>
        </p:nvGrpSpPr>
        <p:grpSpPr bwMode="auto">
          <a:xfrm>
            <a:off x="685800" y="1187450"/>
            <a:ext cx="7848600" cy="2165350"/>
            <a:chOff x="685800" y="3810000"/>
            <a:chExt cx="7848600" cy="2165350"/>
          </a:xfrm>
        </p:grpSpPr>
        <p:sp>
          <p:nvSpPr>
            <p:cNvPr id="96262" name="Rectangle 4"/>
            <p:cNvSpPr>
              <a:spLocks noChangeArrowheads="1"/>
            </p:cNvSpPr>
            <p:nvPr/>
          </p:nvSpPr>
          <p:spPr bwMode="auto">
            <a:xfrm>
              <a:off x="762000" y="3841750"/>
              <a:ext cx="7772400" cy="2133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6263" name="Rectangle 20"/>
            <p:cNvSpPr>
              <a:spLocks noChangeArrowheads="1"/>
            </p:cNvSpPr>
            <p:nvPr/>
          </p:nvSpPr>
          <p:spPr bwMode="auto">
            <a:xfrm>
              <a:off x="685800" y="384175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a:latin typeface="Arial" charset="0"/>
                </a:rPr>
                <a:t>Continuous growth</a:t>
              </a:r>
            </a:p>
          </p:txBody>
        </p:sp>
        <p:sp>
          <p:nvSpPr>
            <p:cNvPr id="96264" name="Freeform 22"/>
            <p:cNvSpPr>
              <a:spLocks/>
            </p:cNvSpPr>
            <p:nvPr/>
          </p:nvSpPr>
          <p:spPr bwMode="auto">
            <a:xfrm>
              <a:off x="762000" y="4044950"/>
              <a:ext cx="7772400" cy="1181100"/>
            </a:xfrm>
            <a:custGeom>
              <a:avLst/>
              <a:gdLst>
                <a:gd name="T0" fmla="*/ 0 w 4896"/>
                <a:gd name="T1" fmla="*/ 2147483647 h 744"/>
                <a:gd name="T2" fmla="*/ 2147483647 w 4896"/>
                <a:gd name="T3" fmla="*/ 2147483647 h 744"/>
                <a:gd name="T4" fmla="*/ 2147483647 w 4896"/>
                <a:gd name="T5" fmla="*/ 2147483647 h 744"/>
                <a:gd name="T6" fmla="*/ 2147483647 w 4896"/>
                <a:gd name="T7" fmla="*/ 2147483647 h 744"/>
                <a:gd name="T8" fmla="*/ 2147483647 w 4896"/>
                <a:gd name="T9" fmla="*/ 2147483647 h 744"/>
                <a:gd name="T10" fmla="*/ 2147483647 w 4896"/>
                <a:gd name="T11" fmla="*/ 2147483647 h 744"/>
                <a:gd name="T12" fmla="*/ 2147483647 w 4896"/>
                <a:gd name="T13" fmla="*/ 2147483647 h 744"/>
                <a:gd name="T14" fmla="*/ 2147483647 w 4896"/>
                <a:gd name="T15" fmla="*/ 2147483647 h 744"/>
                <a:gd name="T16" fmla="*/ 2147483647 w 4896"/>
                <a:gd name="T17" fmla="*/ 2147483647 h 744"/>
                <a:gd name="T18" fmla="*/ 2147483647 w 4896"/>
                <a:gd name="T19" fmla="*/ 2147483647 h 744"/>
                <a:gd name="T20" fmla="*/ 2147483647 w 4896"/>
                <a:gd name="T21" fmla="*/ 2147483647 h 744"/>
                <a:gd name="T22" fmla="*/ 2147483647 w 4896"/>
                <a:gd name="T23" fmla="*/ 2147483647 h 744"/>
                <a:gd name="T24" fmla="*/ 2147483647 w 4896"/>
                <a:gd name="T25" fmla="*/ 2147483647 h 744"/>
                <a:gd name="T26" fmla="*/ 2147483647 w 4896"/>
                <a:gd name="T27" fmla="*/ 2147483647 h 744"/>
                <a:gd name="T28" fmla="*/ 2147483647 w 4896"/>
                <a:gd name="T29" fmla="*/ 2147483647 h 744"/>
                <a:gd name="T30" fmla="*/ 2147483647 w 4896"/>
                <a:gd name="T31" fmla="*/ 2147483647 h 744"/>
                <a:gd name="T32" fmla="*/ 2147483647 w 4896"/>
                <a:gd name="T33" fmla="*/ 2147483647 h 744"/>
                <a:gd name="T34" fmla="*/ 2147483647 w 4896"/>
                <a:gd name="T35" fmla="*/ 2147483647 h 744"/>
                <a:gd name="T36" fmla="*/ 2147483647 w 4896"/>
                <a:gd name="T37" fmla="*/ 2147483647 h 744"/>
                <a:gd name="T38" fmla="*/ 2147483647 w 4896"/>
                <a:gd name="T39" fmla="*/ 2147483647 h 744"/>
                <a:gd name="T40" fmla="*/ 2147483647 w 4896"/>
                <a:gd name="T41" fmla="*/ 2147483647 h 744"/>
                <a:gd name="T42" fmla="*/ 2147483647 w 4896"/>
                <a:gd name="T43" fmla="*/ 2147483647 h 744"/>
                <a:gd name="T44" fmla="*/ 2147483647 w 4896"/>
                <a:gd name="T45" fmla="*/ 2147483647 h 7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96"/>
                <a:gd name="T70" fmla="*/ 0 h 744"/>
                <a:gd name="T71" fmla="*/ 4896 w 4896"/>
                <a:gd name="T72" fmla="*/ 744 h 7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96" h="744">
                  <a:moveTo>
                    <a:pt x="0" y="592"/>
                  </a:moveTo>
                  <a:cubicBezTo>
                    <a:pt x="44" y="604"/>
                    <a:pt x="88" y="616"/>
                    <a:pt x="144" y="640"/>
                  </a:cubicBezTo>
                  <a:cubicBezTo>
                    <a:pt x="200" y="664"/>
                    <a:pt x="272" y="728"/>
                    <a:pt x="336" y="736"/>
                  </a:cubicBezTo>
                  <a:cubicBezTo>
                    <a:pt x="400" y="744"/>
                    <a:pt x="456" y="704"/>
                    <a:pt x="528" y="688"/>
                  </a:cubicBezTo>
                  <a:cubicBezTo>
                    <a:pt x="600" y="672"/>
                    <a:pt x="704" y="640"/>
                    <a:pt x="768" y="640"/>
                  </a:cubicBezTo>
                  <a:cubicBezTo>
                    <a:pt x="832" y="640"/>
                    <a:pt x="864" y="672"/>
                    <a:pt x="912" y="688"/>
                  </a:cubicBezTo>
                  <a:cubicBezTo>
                    <a:pt x="960" y="704"/>
                    <a:pt x="992" y="744"/>
                    <a:pt x="1056" y="736"/>
                  </a:cubicBezTo>
                  <a:cubicBezTo>
                    <a:pt x="1120" y="728"/>
                    <a:pt x="1240" y="672"/>
                    <a:pt x="1296" y="640"/>
                  </a:cubicBezTo>
                  <a:cubicBezTo>
                    <a:pt x="1352" y="608"/>
                    <a:pt x="1344" y="576"/>
                    <a:pt x="1392" y="544"/>
                  </a:cubicBezTo>
                  <a:cubicBezTo>
                    <a:pt x="1440" y="512"/>
                    <a:pt x="1528" y="496"/>
                    <a:pt x="1584" y="448"/>
                  </a:cubicBezTo>
                  <a:cubicBezTo>
                    <a:pt x="1640" y="400"/>
                    <a:pt x="1672" y="288"/>
                    <a:pt x="1728" y="256"/>
                  </a:cubicBezTo>
                  <a:cubicBezTo>
                    <a:pt x="1784" y="224"/>
                    <a:pt x="1848" y="248"/>
                    <a:pt x="1920" y="256"/>
                  </a:cubicBezTo>
                  <a:cubicBezTo>
                    <a:pt x="1992" y="264"/>
                    <a:pt x="2080" y="272"/>
                    <a:pt x="2160" y="304"/>
                  </a:cubicBezTo>
                  <a:cubicBezTo>
                    <a:pt x="2240" y="336"/>
                    <a:pt x="2320" y="408"/>
                    <a:pt x="2400" y="448"/>
                  </a:cubicBezTo>
                  <a:cubicBezTo>
                    <a:pt x="2480" y="488"/>
                    <a:pt x="2528" y="568"/>
                    <a:pt x="2640" y="544"/>
                  </a:cubicBezTo>
                  <a:cubicBezTo>
                    <a:pt x="2752" y="520"/>
                    <a:pt x="2936" y="376"/>
                    <a:pt x="3072" y="304"/>
                  </a:cubicBezTo>
                  <a:cubicBezTo>
                    <a:pt x="3208" y="232"/>
                    <a:pt x="3352" y="144"/>
                    <a:pt x="3456" y="112"/>
                  </a:cubicBezTo>
                  <a:cubicBezTo>
                    <a:pt x="3560" y="80"/>
                    <a:pt x="3624" y="112"/>
                    <a:pt x="3696" y="112"/>
                  </a:cubicBezTo>
                  <a:cubicBezTo>
                    <a:pt x="3768" y="112"/>
                    <a:pt x="3808" y="64"/>
                    <a:pt x="3888" y="112"/>
                  </a:cubicBezTo>
                  <a:cubicBezTo>
                    <a:pt x="3968" y="160"/>
                    <a:pt x="4088" y="408"/>
                    <a:pt x="4176" y="400"/>
                  </a:cubicBezTo>
                  <a:cubicBezTo>
                    <a:pt x="4264" y="392"/>
                    <a:pt x="4336" y="128"/>
                    <a:pt x="4416" y="64"/>
                  </a:cubicBezTo>
                  <a:cubicBezTo>
                    <a:pt x="4496" y="0"/>
                    <a:pt x="4576" y="24"/>
                    <a:pt x="4656" y="16"/>
                  </a:cubicBezTo>
                  <a:cubicBezTo>
                    <a:pt x="4736" y="8"/>
                    <a:pt x="4816" y="12"/>
                    <a:pt x="4896" y="1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5" name="Line 23"/>
            <p:cNvSpPr>
              <a:spLocks noChangeShapeType="1"/>
            </p:cNvSpPr>
            <p:nvPr/>
          </p:nvSpPr>
          <p:spPr bwMode="auto">
            <a:xfrm>
              <a:off x="4248150" y="4146550"/>
              <a:ext cx="1295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266" name="Rectangle 24"/>
            <p:cNvSpPr>
              <a:spLocks noChangeArrowheads="1"/>
            </p:cNvSpPr>
            <p:nvPr/>
          </p:nvSpPr>
          <p:spPr bwMode="auto">
            <a:xfrm>
              <a:off x="4248150" y="3810000"/>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Arial" charset="0"/>
                </a:rPr>
                <a:t>1 generation</a:t>
              </a:r>
            </a:p>
          </p:txBody>
        </p:sp>
      </p:grpSp>
      <p:sp>
        <p:nvSpPr>
          <p:cNvPr id="96261" name="TextBox 24"/>
          <p:cNvSpPr txBox="1">
            <a:spLocks noChangeArrowheads="1"/>
          </p:cNvSpPr>
          <p:nvPr/>
        </p:nvSpPr>
        <p:spPr bwMode="auto">
          <a:xfrm>
            <a:off x="762000" y="5943600"/>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147763" algn="l"/>
                <a:tab pos="2405063" algn="l"/>
                <a:tab pos="3714750" algn="l"/>
                <a:tab pos="4918075" algn="l"/>
                <a:tab pos="6173788" algn="l"/>
                <a:tab pos="7431088" algn="l"/>
              </a:tabLst>
              <a:defRPr sz="2400">
                <a:solidFill>
                  <a:schemeClr val="tx1"/>
                </a:solidFill>
                <a:latin typeface="Times" charset="0"/>
                <a:ea typeface="ＭＳ Ｐゴシック" charset="0"/>
                <a:cs typeface="ＭＳ Ｐゴシック" charset="0"/>
              </a:defRPr>
            </a:lvl1pPr>
            <a:lvl2pPr marL="742950" indent="-28575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2pPr>
            <a:lvl3pPr marL="11430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3pPr>
            <a:lvl4pPr marL="16002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4pPr>
            <a:lvl5pPr marL="20574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9pPr>
          </a:lstStyle>
          <a:p>
            <a:r>
              <a:rPr lang="en-US" sz="2000">
                <a:latin typeface="Arial" charset="0"/>
                <a:cs typeface="Arial" charset="0"/>
              </a:rPr>
              <a:t>0	1	2	3	4	5	6</a:t>
            </a:r>
          </a:p>
        </p:txBody>
      </p:sp>
    </p:spTree>
    <p:extLst>
      <p:ext uri="{BB962C8B-B14F-4D97-AF65-F5344CB8AC3E}">
        <p14:creationId xmlns:p14="http://schemas.microsoft.com/office/powerpoint/2010/main" val="1708709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8306" name="Group 25"/>
          <p:cNvGrpSpPr>
            <a:grpSpLocks/>
          </p:cNvGrpSpPr>
          <p:nvPr/>
        </p:nvGrpSpPr>
        <p:grpSpPr bwMode="auto">
          <a:xfrm>
            <a:off x="381000" y="1747838"/>
            <a:ext cx="4191000" cy="3633787"/>
            <a:chOff x="685800" y="1295400"/>
            <a:chExt cx="8077200" cy="5351632"/>
          </a:xfrm>
        </p:grpSpPr>
        <p:sp>
          <p:nvSpPr>
            <p:cNvPr id="98308" name="Rectangle 3"/>
            <p:cNvSpPr>
              <a:spLocks noChangeArrowheads="1"/>
            </p:cNvSpPr>
            <p:nvPr/>
          </p:nvSpPr>
          <p:spPr bwMode="auto">
            <a:xfrm>
              <a:off x="762000" y="1327150"/>
              <a:ext cx="7772400" cy="2133600"/>
            </a:xfrm>
            <a:prstGeom prst="rect">
              <a:avLst/>
            </a:prstGeom>
            <a:solidFill>
              <a:schemeClr val="accent1"/>
            </a:solidFill>
            <a:ln w="9525">
              <a:solidFill>
                <a:schemeClr val="tx1"/>
              </a:solidFill>
              <a:miter lim="800000"/>
              <a:headEnd/>
              <a:tailEnd/>
            </a:ln>
          </p:spPr>
          <p:txBody>
            <a:bodyPr wrap="none" anchor="ctr"/>
            <a:lstStyle/>
            <a:p>
              <a:pPr algn="ctr"/>
              <a:endParaRPr lang="en-US" sz="1400"/>
            </a:p>
          </p:txBody>
        </p:sp>
        <p:sp>
          <p:nvSpPr>
            <p:cNvPr id="98309" name="Rectangle 4"/>
            <p:cNvSpPr>
              <a:spLocks noChangeArrowheads="1"/>
            </p:cNvSpPr>
            <p:nvPr/>
          </p:nvSpPr>
          <p:spPr bwMode="auto">
            <a:xfrm>
              <a:off x="762000" y="3841750"/>
              <a:ext cx="7772400" cy="2133600"/>
            </a:xfrm>
            <a:prstGeom prst="rect">
              <a:avLst/>
            </a:prstGeom>
            <a:solidFill>
              <a:schemeClr val="accent1"/>
            </a:solidFill>
            <a:ln w="9525">
              <a:solidFill>
                <a:schemeClr val="tx1"/>
              </a:solidFill>
              <a:miter lim="800000"/>
              <a:headEnd/>
              <a:tailEnd/>
            </a:ln>
          </p:spPr>
          <p:txBody>
            <a:bodyPr wrap="none" anchor="ctr"/>
            <a:lstStyle/>
            <a:p>
              <a:endParaRPr lang="en-US" sz="1400"/>
            </a:p>
          </p:txBody>
        </p:sp>
        <p:sp>
          <p:nvSpPr>
            <p:cNvPr id="98310" name="Freeform 5"/>
            <p:cNvSpPr>
              <a:spLocks/>
            </p:cNvSpPr>
            <p:nvPr/>
          </p:nvSpPr>
          <p:spPr bwMode="auto">
            <a:xfrm flipH="1">
              <a:off x="762000" y="2393950"/>
              <a:ext cx="1295400" cy="6477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11" name="Line 6"/>
            <p:cNvSpPr>
              <a:spLocks noChangeShapeType="1"/>
            </p:cNvSpPr>
            <p:nvPr/>
          </p:nvSpPr>
          <p:spPr bwMode="auto">
            <a:xfrm>
              <a:off x="2057400" y="262255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2" name="Freeform 7"/>
            <p:cNvSpPr>
              <a:spLocks/>
            </p:cNvSpPr>
            <p:nvPr/>
          </p:nvSpPr>
          <p:spPr bwMode="auto">
            <a:xfrm flipH="1">
              <a:off x="2057400" y="2622550"/>
              <a:ext cx="1295400" cy="6477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13" name="Line 8"/>
            <p:cNvSpPr>
              <a:spLocks noChangeShapeType="1"/>
            </p:cNvSpPr>
            <p:nvPr/>
          </p:nvSpPr>
          <p:spPr bwMode="auto">
            <a:xfrm>
              <a:off x="3352800" y="2012950"/>
              <a:ext cx="0" cy="1219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4" name="Freeform 9"/>
            <p:cNvSpPr>
              <a:spLocks/>
            </p:cNvSpPr>
            <p:nvPr/>
          </p:nvSpPr>
          <p:spPr bwMode="auto">
            <a:xfrm flipH="1">
              <a:off x="3352800" y="2012950"/>
              <a:ext cx="1295400" cy="7620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15" name="Line 10"/>
            <p:cNvSpPr>
              <a:spLocks noChangeShapeType="1"/>
            </p:cNvSpPr>
            <p:nvPr/>
          </p:nvSpPr>
          <p:spPr bwMode="auto">
            <a:xfrm>
              <a:off x="4648200" y="1936750"/>
              <a:ext cx="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6" name="Freeform 11"/>
            <p:cNvSpPr>
              <a:spLocks/>
            </p:cNvSpPr>
            <p:nvPr/>
          </p:nvSpPr>
          <p:spPr bwMode="auto">
            <a:xfrm flipH="1">
              <a:off x="4648200" y="1936750"/>
              <a:ext cx="1219200" cy="3810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17" name="Line 12"/>
            <p:cNvSpPr>
              <a:spLocks noChangeShapeType="1"/>
            </p:cNvSpPr>
            <p:nvPr/>
          </p:nvSpPr>
          <p:spPr bwMode="auto">
            <a:xfrm>
              <a:off x="5867400" y="1631950"/>
              <a:ext cx="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18" name="Freeform 13"/>
            <p:cNvSpPr>
              <a:spLocks/>
            </p:cNvSpPr>
            <p:nvPr/>
          </p:nvSpPr>
          <p:spPr bwMode="auto">
            <a:xfrm flipH="1">
              <a:off x="5867400" y="1631950"/>
              <a:ext cx="1219200" cy="6096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19" name="Line 14"/>
            <p:cNvSpPr>
              <a:spLocks noChangeShapeType="1"/>
            </p:cNvSpPr>
            <p:nvPr/>
          </p:nvSpPr>
          <p:spPr bwMode="auto">
            <a:xfrm>
              <a:off x="7086600" y="1555750"/>
              <a:ext cx="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0" name="Freeform 15"/>
            <p:cNvSpPr>
              <a:spLocks/>
            </p:cNvSpPr>
            <p:nvPr/>
          </p:nvSpPr>
          <p:spPr bwMode="auto">
            <a:xfrm flipH="1">
              <a:off x="7086600" y="1555750"/>
              <a:ext cx="1219200" cy="3810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21" name="Line 16"/>
            <p:cNvSpPr>
              <a:spLocks noChangeShapeType="1"/>
            </p:cNvSpPr>
            <p:nvPr/>
          </p:nvSpPr>
          <p:spPr bwMode="auto">
            <a:xfrm>
              <a:off x="3352800" y="1631950"/>
              <a:ext cx="1295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9" name="Rectangle 17"/>
            <p:cNvSpPr>
              <a:spLocks noChangeArrowheads="1"/>
            </p:cNvSpPr>
            <p:nvPr/>
          </p:nvSpPr>
          <p:spPr bwMode="auto">
            <a:xfrm>
              <a:off x="3353724" y="1295400"/>
              <a:ext cx="1312546" cy="554100"/>
            </a:xfrm>
            <a:prstGeom prst="rect">
              <a:avLst/>
            </a:prstGeom>
            <a:noFill/>
            <a:ln w="9525">
              <a:noFill/>
              <a:miter lim="800000"/>
              <a:headEnd/>
              <a:tailEnd/>
            </a:ln>
          </p:spPr>
          <p:txBody>
            <a:bodyPr>
              <a:spAutoFit/>
            </a:bodyPr>
            <a:lstStyle/>
            <a:p>
              <a:pPr>
                <a:defRPr/>
              </a:pPr>
              <a:r>
                <a:rPr lang="en-US" sz="800" dirty="0">
                  <a:latin typeface="Arial" pitchFamily="-107" charset="0"/>
                  <a:ea typeface="+mn-ea"/>
                  <a:cs typeface="+mn-cs"/>
                </a:rPr>
                <a:t>1</a:t>
              </a:r>
              <a:r>
                <a:rPr lang="en-US" sz="1050" dirty="0">
                  <a:latin typeface="Arial" pitchFamily="-107" charset="0"/>
                  <a:ea typeface="+mn-ea"/>
                  <a:cs typeface="+mn-cs"/>
                </a:rPr>
                <a:t> </a:t>
              </a:r>
              <a:r>
                <a:rPr lang="en-US" sz="800" dirty="0">
                  <a:latin typeface="Arial" pitchFamily="-107" charset="0"/>
                  <a:ea typeface="+mn-ea"/>
                  <a:cs typeface="+mn-cs"/>
                </a:rPr>
                <a:t>generation</a:t>
              </a:r>
            </a:p>
          </p:txBody>
        </p:sp>
        <p:sp>
          <p:nvSpPr>
            <p:cNvPr id="98323" name="Rectangle 18"/>
            <p:cNvSpPr>
              <a:spLocks noChangeArrowheads="1"/>
            </p:cNvSpPr>
            <p:nvPr/>
          </p:nvSpPr>
          <p:spPr bwMode="auto">
            <a:xfrm>
              <a:off x="4210396" y="6239223"/>
              <a:ext cx="990601" cy="40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sz="1200">
                  <a:latin typeface="Arial" charset="0"/>
                </a:rPr>
                <a:t>Year</a:t>
              </a:r>
            </a:p>
          </p:txBody>
        </p:sp>
        <p:sp>
          <p:nvSpPr>
            <p:cNvPr id="98324" name="Rectangle 20"/>
            <p:cNvSpPr>
              <a:spLocks noChangeArrowheads="1"/>
            </p:cNvSpPr>
            <p:nvPr/>
          </p:nvSpPr>
          <p:spPr bwMode="auto">
            <a:xfrm>
              <a:off x="685800" y="3841750"/>
              <a:ext cx="3124200" cy="77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sz="1400">
                  <a:latin typeface="Arial" charset="0"/>
                </a:rPr>
                <a:t>Continuous growth</a:t>
              </a:r>
            </a:p>
          </p:txBody>
        </p:sp>
        <p:sp>
          <p:nvSpPr>
            <p:cNvPr id="98325" name="Rectangle 21"/>
            <p:cNvSpPr>
              <a:spLocks noChangeArrowheads="1"/>
            </p:cNvSpPr>
            <p:nvPr/>
          </p:nvSpPr>
          <p:spPr bwMode="auto">
            <a:xfrm>
              <a:off x="685800" y="1327150"/>
              <a:ext cx="3124200" cy="45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sz="1400">
                  <a:latin typeface="Arial" charset="0"/>
                </a:rPr>
                <a:t>Discrete growth</a:t>
              </a:r>
            </a:p>
          </p:txBody>
        </p:sp>
        <p:sp>
          <p:nvSpPr>
            <p:cNvPr id="98326" name="Freeform 22"/>
            <p:cNvSpPr>
              <a:spLocks/>
            </p:cNvSpPr>
            <p:nvPr/>
          </p:nvSpPr>
          <p:spPr bwMode="auto">
            <a:xfrm>
              <a:off x="762000" y="4044950"/>
              <a:ext cx="7772400" cy="1181100"/>
            </a:xfrm>
            <a:custGeom>
              <a:avLst/>
              <a:gdLst>
                <a:gd name="T0" fmla="*/ 0 w 4896"/>
                <a:gd name="T1" fmla="*/ 2147483647 h 744"/>
                <a:gd name="T2" fmla="*/ 2147483647 w 4896"/>
                <a:gd name="T3" fmla="*/ 2147483647 h 744"/>
                <a:gd name="T4" fmla="*/ 2147483647 w 4896"/>
                <a:gd name="T5" fmla="*/ 2147483647 h 744"/>
                <a:gd name="T6" fmla="*/ 2147483647 w 4896"/>
                <a:gd name="T7" fmla="*/ 2147483647 h 744"/>
                <a:gd name="T8" fmla="*/ 2147483647 w 4896"/>
                <a:gd name="T9" fmla="*/ 2147483647 h 744"/>
                <a:gd name="T10" fmla="*/ 2147483647 w 4896"/>
                <a:gd name="T11" fmla="*/ 2147483647 h 744"/>
                <a:gd name="T12" fmla="*/ 2147483647 w 4896"/>
                <a:gd name="T13" fmla="*/ 2147483647 h 744"/>
                <a:gd name="T14" fmla="*/ 2147483647 w 4896"/>
                <a:gd name="T15" fmla="*/ 2147483647 h 744"/>
                <a:gd name="T16" fmla="*/ 2147483647 w 4896"/>
                <a:gd name="T17" fmla="*/ 2147483647 h 744"/>
                <a:gd name="T18" fmla="*/ 2147483647 w 4896"/>
                <a:gd name="T19" fmla="*/ 2147483647 h 744"/>
                <a:gd name="T20" fmla="*/ 2147483647 w 4896"/>
                <a:gd name="T21" fmla="*/ 2147483647 h 744"/>
                <a:gd name="T22" fmla="*/ 2147483647 w 4896"/>
                <a:gd name="T23" fmla="*/ 2147483647 h 744"/>
                <a:gd name="T24" fmla="*/ 2147483647 w 4896"/>
                <a:gd name="T25" fmla="*/ 2147483647 h 744"/>
                <a:gd name="T26" fmla="*/ 2147483647 w 4896"/>
                <a:gd name="T27" fmla="*/ 2147483647 h 744"/>
                <a:gd name="T28" fmla="*/ 2147483647 w 4896"/>
                <a:gd name="T29" fmla="*/ 2147483647 h 744"/>
                <a:gd name="T30" fmla="*/ 2147483647 w 4896"/>
                <a:gd name="T31" fmla="*/ 2147483647 h 744"/>
                <a:gd name="T32" fmla="*/ 2147483647 w 4896"/>
                <a:gd name="T33" fmla="*/ 2147483647 h 744"/>
                <a:gd name="T34" fmla="*/ 2147483647 w 4896"/>
                <a:gd name="T35" fmla="*/ 2147483647 h 744"/>
                <a:gd name="T36" fmla="*/ 2147483647 w 4896"/>
                <a:gd name="T37" fmla="*/ 2147483647 h 744"/>
                <a:gd name="T38" fmla="*/ 2147483647 w 4896"/>
                <a:gd name="T39" fmla="*/ 2147483647 h 744"/>
                <a:gd name="T40" fmla="*/ 2147483647 w 4896"/>
                <a:gd name="T41" fmla="*/ 2147483647 h 744"/>
                <a:gd name="T42" fmla="*/ 2147483647 w 4896"/>
                <a:gd name="T43" fmla="*/ 2147483647 h 744"/>
                <a:gd name="T44" fmla="*/ 2147483647 w 4896"/>
                <a:gd name="T45" fmla="*/ 2147483647 h 7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96"/>
                <a:gd name="T70" fmla="*/ 0 h 744"/>
                <a:gd name="T71" fmla="*/ 4896 w 4896"/>
                <a:gd name="T72" fmla="*/ 744 h 7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96" h="744">
                  <a:moveTo>
                    <a:pt x="0" y="592"/>
                  </a:moveTo>
                  <a:cubicBezTo>
                    <a:pt x="44" y="604"/>
                    <a:pt x="88" y="616"/>
                    <a:pt x="144" y="640"/>
                  </a:cubicBezTo>
                  <a:cubicBezTo>
                    <a:pt x="200" y="664"/>
                    <a:pt x="272" y="728"/>
                    <a:pt x="336" y="736"/>
                  </a:cubicBezTo>
                  <a:cubicBezTo>
                    <a:pt x="400" y="744"/>
                    <a:pt x="456" y="704"/>
                    <a:pt x="528" y="688"/>
                  </a:cubicBezTo>
                  <a:cubicBezTo>
                    <a:pt x="600" y="672"/>
                    <a:pt x="704" y="640"/>
                    <a:pt x="768" y="640"/>
                  </a:cubicBezTo>
                  <a:cubicBezTo>
                    <a:pt x="832" y="640"/>
                    <a:pt x="864" y="672"/>
                    <a:pt x="912" y="688"/>
                  </a:cubicBezTo>
                  <a:cubicBezTo>
                    <a:pt x="960" y="704"/>
                    <a:pt x="992" y="744"/>
                    <a:pt x="1056" y="736"/>
                  </a:cubicBezTo>
                  <a:cubicBezTo>
                    <a:pt x="1120" y="728"/>
                    <a:pt x="1240" y="672"/>
                    <a:pt x="1296" y="640"/>
                  </a:cubicBezTo>
                  <a:cubicBezTo>
                    <a:pt x="1352" y="608"/>
                    <a:pt x="1344" y="576"/>
                    <a:pt x="1392" y="544"/>
                  </a:cubicBezTo>
                  <a:cubicBezTo>
                    <a:pt x="1440" y="512"/>
                    <a:pt x="1528" y="496"/>
                    <a:pt x="1584" y="448"/>
                  </a:cubicBezTo>
                  <a:cubicBezTo>
                    <a:pt x="1640" y="400"/>
                    <a:pt x="1672" y="288"/>
                    <a:pt x="1728" y="256"/>
                  </a:cubicBezTo>
                  <a:cubicBezTo>
                    <a:pt x="1784" y="224"/>
                    <a:pt x="1848" y="248"/>
                    <a:pt x="1920" y="256"/>
                  </a:cubicBezTo>
                  <a:cubicBezTo>
                    <a:pt x="1992" y="264"/>
                    <a:pt x="2080" y="272"/>
                    <a:pt x="2160" y="304"/>
                  </a:cubicBezTo>
                  <a:cubicBezTo>
                    <a:pt x="2240" y="336"/>
                    <a:pt x="2320" y="408"/>
                    <a:pt x="2400" y="448"/>
                  </a:cubicBezTo>
                  <a:cubicBezTo>
                    <a:pt x="2480" y="488"/>
                    <a:pt x="2528" y="568"/>
                    <a:pt x="2640" y="544"/>
                  </a:cubicBezTo>
                  <a:cubicBezTo>
                    <a:pt x="2752" y="520"/>
                    <a:pt x="2936" y="376"/>
                    <a:pt x="3072" y="304"/>
                  </a:cubicBezTo>
                  <a:cubicBezTo>
                    <a:pt x="3208" y="232"/>
                    <a:pt x="3352" y="144"/>
                    <a:pt x="3456" y="112"/>
                  </a:cubicBezTo>
                  <a:cubicBezTo>
                    <a:pt x="3560" y="80"/>
                    <a:pt x="3624" y="112"/>
                    <a:pt x="3696" y="112"/>
                  </a:cubicBezTo>
                  <a:cubicBezTo>
                    <a:pt x="3768" y="112"/>
                    <a:pt x="3808" y="64"/>
                    <a:pt x="3888" y="112"/>
                  </a:cubicBezTo>
                  <a:cubicBezTo>
                    <a:pt x="3968" y="160"/>
                    <a:pt x="4088" y="408"/>
                    <a:pt x="4176" y="400"/>
                  </a:cubicBezTo>
                  <a:cubicBezTo>
                    <a:pt x="4264" y="392"/>
                    <a:pt x="4336" y="128"/>
                    <a:pt x="4416" y="64"/>
                  </a:cubicBezTo>
                  <a:cubicBezTo>
                    <a:pt x="4496" y="0"/>
                    <a:pt x="4576" y="24"/>
                    <a:pt x="4656" y="16"/>
                  </a:cubicBezTo>
                  <a:cubicBezTo>
                    <a:pt x="4736" y="8"/>
                    <a:pt x="4816" y="12"/>
                    <a:pt x="4896" y="1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27" name="Line 23"/>
            <p:cNvSpPr>
              <a:spLocks noChangeShapeType="1"/>
            </p:cNvSpPr>
            <p:nvPr/>
          </p:nvSpPr>
          <p:spPr bwMode="auto">
            <a:xfrm>
              <a:off x="4248150" y="4146550"/>
              <a:ext cx="1295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6" name="Rectangle 24"/>
            <p:cNvSpPr>
              <a:spLocks noChangeArrowheads="1"/>
            </p:cNvSpPr>
            <p:nvPr/>
          </p:nvSpPr>
          <p:spPr bwMode="auto">
            <a:xfrm>
              <a:off x="4247111" y="3811065"/>
              <a:ext cx="1315605" cy="371738"/>
            </a:xfrm>
            <a:prstGeom prst="rect">
              <a:avLst/>
            </a:prstGeom>
            <a:noFill/>
            <a:ln w="9525">
              <a:noFill/>
              <a:miter lim="800000"/>
              <a:headEnd/>
              <a:tailEnd/>
            </a:ln>
          </p:spPr>
          <p:txBody>
            <a:bodyPr>
              <a:spAutoFit/>
            </a:bodyPr>
            <a:lstStyle/>
            <a:p>
              <a:pPr>
                <a:defRPr/>
              </a:pPr>
              <a:endParaRPr lang="en-US" sz="1050" dirty="0">
                <a:latin typeface="Arial" pitchFamily="-107" charset="0"/>
                <a:ea typeface="+mn-ea"/>
                <a:cs typeface="+mn-cs"/>
              </a:endParaRPr>
            </a:p>
          </p:txBody>
        </p:sp>
        <p:sp>
          <p:nvSpPr>
            <p:cNvPr id="98329" name="TextBox 24"/>
            <p:cNvSpPr txBox="1">
              <a:spLocks noChangeArrowheads="1"/>
            </p:cNvSpPr>
            <p:nvPr/>
          </p:nvSpPr>
          <p:spPr bwMode="auto">
            <a:xfrm>
              <a:off x="762001" y="5943599"/>
              <a:ext cx="8000999" cy="40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12763" algn="l"/>
                  <a:tab pos="1201738" algn="l"/>
                  <a:tab pos="1824038" algn="l"/>
                  <a:tab pos="2513013" algn="l"/>
                  <a:tab pos="3148013" algn="l"/>
                  <a:tab pos="3768725" algn="l"/>
                  <a:tab pos="4918075" algn="l"/>
                  <a:tab pos="6173788" algn="l"/>
                  <a:tab pos="7431088" algn="l"/>
                </a:tabLst>
                <a:defRPr sz="2400">
                  <a:solidFill>
                    <a:schemeClr val="tx1"/>
                  </a:solidFill>
                  <a:latin typeface="Times" charset="0"/>
                  <a:ea typeface="ＭＳ Ｐゴシック" charset="0"/>
                  <a:cs typeface="ＭＳ Ｐゴシック" charset="0"/>
                </a:defRPr>
              </a:lvl1pPr>
              <a:lvl2pPr marL="742950" indent="-285750">
                <a:tabLst>
                  <a:tab pos="512763" algn="l"/>
                  <a:tab pos="1201738" algn="l"/>
                  <a:tab pos="1824038" algn="l"/>
                  <a:tab pos="2513013" algn="l"/>
                  <a:tab pos="3148013" algn="l"/>
                  <a:tab pos="3768725" algn="l"/>
                  <a:tab pos="4918075" algn="l"/>
                  <a:tab pos="6173788" algn="l"/>
                  <a:tab pos="7431088" algn="l"/>
                </a:tabLst>
                <a:defRPr sz="2400">
                  <a:solidFill>
                    <a:schemeClr val="tx1"/>
                  </a:solidFill>
                  <a:latin typeface="Times" charset="0"/>
                  <a:ea typeface="ＭＳ Ｐゴシック" charset="0"/>
                </a:defRPr>
              </a:lvl2pPr>
              <a:lvl3pPr marL="1143000" indent="-228600">
                <a:tabLst>
                  <a:tab pos="512763" algn="l"/>
                  <a:tab pos="1201738" algn="l"/>
                  <a:tab pos="1824038" algn="l"/>
                  <a:tab pos="2513013" algn="l"/>
                  <a:tab pos="3148013" algn="l"/>
                  <a:tab pos="3768725" algn="l"/>
                  <a:tab pos="4918075" algn="l"/>
                  <a:tab pos="6173788" algn="l"/>
                  <a:tab pos="7431088" algn="l"/>
                </a:tabLst>
                <a:defRPr sz="2400">
                  <a:solidFill>
                    <a:schemeClr val="tx1"/>
                  </a:solidFill>
                  <a:latin typeface="Times" charset="0"/>
                  <a:ea typeface="ＭＳ Ｐゴシック" charset="0"/>
                </a:defRPr>
              </a:lvl3pPr>
              <a:lvl4pPr marL="1600200" indent="-228600">
                <a:tabLst>
                  <a:tab pos="512763" algn="l"/>
                  <a:tab pos="1201738" algn="l"/>
                  <a:tab pos="1824038" algn="l"/>
                  <a:tab pos="2513013" algn="l"/>
                  <a:tab pos="3148013" algn="l"/>
                  <a:tab pos="3768725" algn="l"/>
                  <a:tab pos="4918075" algn="l"/>
                  <a:tab pos="6173788" algn="l"/>
                  <a:tab pos="7431088" algn="l"/>
                </a:tabLst>
                <a:defRPr sz="2400">
                  <a:solidFill>
                    <a:schemeClr val="tx1"/>
                  </a:solidFill>
                  <a:latin typeface="Times" charset="0"/>
                  <a:ea typeface="ＭＳ Ｐゴシック" charset="0"/>
                </a:defRPr>
              </a:lvl4pPr>
              <a:lvl5pPr marL="2057400" indent="-228600">
                <a:tabLst>
                  <a:tab pos="512763" algn="l"/>
                  <a:tab pos="1201738" algn="l"/>
                  <a:tab pos="1824038" algn="l"/>
                  <a:tab pos="2513013" algn="l"/>
                  <a:tab pos="3148013" algn="l"/>
                  <a:tab pos="3768725" algn="l"/>
                  <a:tab pos="4918075" algn="l"/>
                  <a:tab pos="6173788" algn="l"/>
                  <a:tab pos="7431088"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512763" algn="l"/>
                  <a:tab pos="1201738" algn="l"/>
                  <a:tab pos="1824038" algn="l"/>
                  <a:tab pos="2513013" algn="l"/>
                  <a:tab pos="3148013" algn="l"/>
                  <a:tab pos="3768725" algn="l"/>
                  <a:tab pos="4918075" algn="l"/>
                  <a:tab pos="6173788" algn="l"/>
                  <a:tab pos="7431088"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512763" algn="l"/>
                  <a:tab pos="1201738" algn="l"/>
                  <a:tab pos="1824038" algn="l"/>
                  <a:tab pos="2513013" algn="l"/>
                  <a:tab pos="3148013" algn="l"/>
                  <a:tab pos="3768725" algn="l"/>
                  <a:tab pos="4918075" algn="l"/>
                  <a:tab pos="6173788" algn="l"/>
                  <a:tab pos="7431088"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512763" algn="l"/>
                  <a:tab pos="1201738" algn="l"/>
                  <a:tab pos="1824038" algn="l"/>
                  <a:tab pos="2513013" algn="l"/>
                  <a:tab pos="3148013" algn="l"/>
                  <a:tab pos="3768725" algn="l"/>
                  <a:tab pos="4918075" algn="l"/>
                  <a:tab pos="6173788" algn="l"/>
                  <a:tab pos="7431088"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512763" algn="l"/>
                  <a:tab pos="1201738" algn="l"/>
                  <a:tab pos="1824038" algn="l"/>
                  <a:tab pos="2513013" algn="l"/>
                  <a:tab pos="3148013" algn="l"/>
                  <a:tab pos="3768725" algn="l"/>
                  <a:tab pos="4918075" algn="l"/>
                  <a:tab pos="6173788" algn="l"/>
                  <a:tab pos="7431088" algn="l"/>
                </a:tabLst>
                <a:defRPr sz="2400">
                  <a:solidFill>
                    <a:schemeClr val="tx1"/>
                  </a:solidFill>
                  <a:latin typeface="Times" charset="0"/>
                  <a:ea typeface="ＭＳ Ｐゴシック" charset="0"/>
                </a:defRPr>
              </a:lvl9pPr>
            </a:lstStyle>
            <a:p>
              <a:r>
                <a:rPr lang="en-US" sz="1200">
                  <a:latin typeface="Arial" charset="0"/>
                  <a:cs typeface="Arial" charset="0"/>
                </a:rPr>
                <a:t>0	1	2	3	4	5	6</a:t>
              </a:r>
            </a:p>
          </p:txBody>
        </p:sp>
      </p:grpSp>
      <p:sp>
        <p:nvSpPr>
          <p:cNvPr id="98307" name="TextBox 26"/>
          <p:cNvSpPr txBox="1">
            <a:spLocks noChangeArrowheads="1"/>
          </p:cNvSpPr>
          <p:nvPr/>
        </p:nvSpPr>
        <p:spPr bwMode="auto">
          <a:xfrm>
            <a:off x="4724400" y="1752600"/>
            <a:ext cx="41148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cs typeface="Arial" charset="0"/>
              </a:rPr>
              <a:t>Discrete growth = all individuals pass through life stages at the same time, often common </a:t>
            </a:r>
            <a:r>
              <a:rPr lang="en-US" sz="2000" dirty="0" smtClean="0">
                <a:latin typeface="Arial" charset="0"/>
                <a:cs typeface="Arial" charset="0"/>
              </a:rPr>
              <a:t>in organisms </a:t>
            </a:r>
            <a:r>
              <a:rPr lang="en-US" sz="2000" dirty="0">
                <a:latin typeface="Arial" charset="0"/>
                <a:cs typeface="Arial" charset="0"/>
              </a:rPr>
              <a:t>affected by </a:t>
            </a:r>
            <a:r>
              <a:rPr lang="en-US" sz="2000" dirty="0" smtClean="0">
                <a:latin typeface="Arial" charset="0"/>
                <a:cs typeface="Arial" charset="0"/>
              </a:rPr>
              <a:t>seasons.</a:t>
            </a:r>
            <a:endParaRPr lang="en-US" sz="2000" dirty="0">
              <a:latin typeface="Arial" charset="0"/>
              <a:cs typeface="Arial" charset="0"/>
            </a:endParaRPr>
          </a:p>
          <a:p>
            <a:endParaRPr lang="en-US" sz="2000" dirty="0">
              <a:latin typeface="Arial" charset="0"/>
              <a:cs typeface="Arial" charset="0"/>
            </a:endParaRPr>
          </a:p>
          <a:p>
            <a:r>
              <a:rPr lang="en-US" sz="2000" dirty="0">
                <a:latin typeface="Arial" charset="0"/>
                <a:cs typeface="Arial" charset="0"/>
              </a:rPr>
              <a:t>Continuous growth = individuals in a population are relatively independent in terms of when they are born, reproduce, and die.  This results in </a:t>
            </a:r>
            <a:r>
              <a:rPr lang="en-US" sz="2000" u="sng" dirty="0">
                <a:latin typeface="Arial" charset="0"/>
                <a:cs typeface="Arial" charset="0"/>
              </a:rPr>
              <a:t>overlapping generations</a:t>
            </a:r>
            <a:r>
              <a:rPr lang="en-US" sz="2000" dirty="0">
                <a:latin typeface="Arial" charset="0"/>
                <a:cs typeface="Arial" charset="0"/>
              </a:rPr>
              <a:t>.</a:t>
            </a:r>
          </a:p>
        </p:txBody>
      </p:sp>
    </p:spTree>
    <p:extLst>
      <p:ext uri="{BB962C8B-B14F-4D97-AF65-F5344CB8AC3E}">
        <p14:creationId xmlns:p14="http://schemas.microsoft.com/office/powerpoint/2010/main" val="24081345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Rectangle 3"/>
          <p:cNvSpPr>
            <a:spLocks noChangeArrowheads="1"/>
          </p:cNvSpPr>
          <p:nvPr/>
        </p:nvSpPr>
        <p:spPr bwMode="auto">
          <a:xfrm>
            <a:off x="762000" y="641350"/>
            <a:ext cx="7772400" cy="21336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100355" name="Freeform 5"/>
          <p:cNvSpPr>
            <a:spLocks/>
          </p:cNvSpPr>
          <p:nvPr/>
        </p:nvSpPr>
        <p:spPr bwMode="auto">
          <a:xfrm flipH="1">
            <a:off x="762000" y="1708150"/>
            <a:ext cx="1295400" cy="6477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56" name="Line 6"/>
          <p:cNvSpPr>
            <a:spLocks noChangeShapeType="1"/>
          </p:cNvSpPr>
          <p:nvPr/>
        </p:nvSpPr>
        <p:spPr bwMode="auto">
          <a:xfrm>
            <a:off x="2057400" y="1936750"/>
            <a:ext cx="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57" name="Freeform 7"/>
          <p:cNvSpPr>
            <a:spLocks/>
          </p:cNvSpPr>
          <p:nvPr/>
        </p:nvSpPr>
        <p:spPr bwMode="auto">
          <a:xfrm flipH="1">
            <a:off x="2057400" y="1936750"/>
            <a:ext cx="1295400" cy="6477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58" name="Line 8"/>
          <p:cNvSpPr>
            <a:spLocks noChangeShapeType="1"/>
          </p:cNvSpPr>
          <p:nvPr/>
        </p:nvSpPr>
        <p:spPr bwMode="auto">
          <a:xfrm>
            <a:off x="3352800" y="1327150"/>
            <a:ext cx="0" cy="1219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59" name="Freeform 9"/>
          <p:cNvSpPr>
            <a:spLocks/>
          </p:cNvSpPr>
          <p:nvPr/>
        </p:nvSpPr>
        <p:spPr bwMode="auto">
          <a:xfrm flipH="1">
            <a:off x="3352800" y="1327150"/>
            <a:ext cx="1295400" cy="7620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60" name="Line 10"/>
          <p:cNvSpPr>
            <a:spLocks noChangeShapeType="1"/>
          </p:cNvSpPr>
          <p:nvPr/>
        </p:nvSpPr>
        <p:spPr bwMode="auto">
          <a:xfrm>
            <a:off x="4648200" y="1250950"/>
            <a:ext cx="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1" name="Freeform 11"/>
          <p:cNvSpPr>
            <a:spLocks/>
          </p:cNvSpPr>
          <p:nvPr/>
        </p:nvSpPr>
        <p:spPr bwMode="auto">
          <a:xfrm flipH="1">
            <a:off x="4648200" y="1250950"/>
            <a:ext cx="1219200" cy="3810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62" name="Line 12"/>
          <p:cNvSpPr>
            <a:spLocks noChangeShapeType="1"/>
          </p:cNvSpPr>
          <p:nvPr/>
        </p:nvSpPr>
        <p:spPr bwMode="auto">
          <a:xfrm>
            <a:off x="5867400" y="946150"/>
            <a:ext cx="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3" name="Freeform 13"/>
          <p:cNvSpPr>
            <a:spLocks/>
          </p:cNvSpPr>
          <p:nvPr/>
        </p:nvSpPr>
        <p:spPr bwMode="auto">
          <a:xfrm flipH="1">
            <a:off x="5867400" y="946150"/>
            <a:ext cx="1219200" cy="6096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64" name="Line 14"/>
          <p:cNvSpPr>
            <a:spLocks noChangeShapeType="1"/>
          </p:cNvSpPr>
          <p:nvPr/>
        </p:nvSpPr>
        <p:spPr bwMode="auto">
          <a:xfrm>
            <a:off x="7086600" y="869950"/>
            <a:ext cx="0" cy="685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5" name="Freeform 15"/>
          <p:cNvSpPr>
            <a:spLocks/>
          </p:cNvSpPr>
          <p:nvPr/>
        </p:nvSpPr>
        <p:spPr bwMode="auto">
          <a:xfrm flipH="1">
            <a:off x="7086600" y="869950"/>
            <a:ext cx="1219200" cy="381000"/>
          </a:xfrm>
          <a:custGeom>
            <a:avLst/>
            <a:gdLst>
              <a:gd name="T0" fmla="*/ 0 w 816"/>
              <a:gd name="T1" fmla="*/ 2147483647 h 408"/>
              <a:gd name="T2" fmla="*/ 2147483647 w 816"/>
              <a:gd name="T3" fmla="*/ 2147483647 h 408"/>
              <a:gd name="T4" fmla="*/ 2147483647 w 816"/>
              <a:gd name="T5" fmla="*/ 2147483647 h 408"/>
              <a:gd name="T6" fmla="*/ 2147483647 w 816"/>
              <a:gd name="T7" fmla="*/ 2147483647 h 408"/>
              <a:gd name="T8" fmla="*/ 2147483647 w 816"/>
              <a:gd name="T9" fmla="*/ 2147483647 h 408"/>
              <a:gd name="T10" fmla="*/ 2147483647 w 816"/>
              <a:gd name="T11" fmla="*/ 2147483647 h 408"/>
              <a:gd name="T12" fmla="*/ 0 60000 65536"/>
              <a:gd name="T13" fmla="*/ 0 60000 65536"/>
              <a:gd name="T14" fmla="*/ 0 60000 65536"/>
              <a:gd name="T15" fmla="*/ 0 60000 65536"/>
              <a:gd name="T16" fmla="*/ 0 60000 65536"/>
              <a:gd name="T17" fmla="*/ 0 60000 65536"/>
              <a:gd name="T18" fmla="*/ 0 w 816"/>
              <a:gd name="T19" fmla="*/ 0 h 408"/>
              <a:gd name="T20" fmla="*/ 816 w 816"/>
              <a:gd name="T21" fmla="*/ 408 h 408"/>
            </a:gdLst>
            <a:ahLst/>
            <a:cxnLst>
              <a:cxn ang="T12">
                <a:pos x="T0" y="T1"/>
              </a:cxn>
              <a:cxn ang="T13">
                <a:pos x="T2" y="T3"/>
              </a:cxn>
              <a:cxn ang="T14">
                <a:pos x="T4" y="T5"/>
              </a:cxn>
              <a:cxn ang="T15">
                <a:pos x="T6" y="T7"/>
              </a:cxn>
              <a:cxn ang="T16">
                <a:pos x="T8" y="T9"/>
              </a:cxn>
              <a:cxn ang="T17">
                <a:pos x="T10" y="T11"/>
              </a:cxn>
            </a:cxnLst>
            <a:rect l="T18" t="T19" r="T20" b="T21"/>
            <a:pathLst>
              <a:path w="816" h="408">
                <a:moveTo>
                  <a:pt x="0" y="392"/>
                </a:moveTo>
                <a:cubicBezTo>
                  <a:pt x="20" y="400"/>
                  <a:pt x="40" y="408"/>
                  <a:pt x="96" y="392"/>
                </a:cubicBezTo>
                <a:cubicBezTo>
                  <a:pt x="152" y="376"/>
                  <a:pt x="264" y="352"/>
                  <a:pt x="336" y="296"/>
                </a:cubicBezTo>
                <a:cubicBezTo>
                  <a:pt x="408" y="240"/>
                  <a:pt x="456" y="104"/>
                  <a:pt x="528" y="56"/>
                </a:cubicBezTo>
                <a:cubicBezTo>
                  <a:pt x="600" y="8"/>
                  <a:pt x="720" y="16"/>
                  <a:pt x="768" y="8"/>
                </a:cubicBezTo>
                <a:cubicBezTo>
                  <a:pt x="816" y="0"/>
                  <a:pt x="816" y="4"/>
                  <a:pt x="816" y="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366" name="Line 16"/>
          <p:cNvSpPr>
            <a:spLocks noChangeShapeType="1"/>
          </p:cNvSpPr>
          <p:nvPr/>
        </p:nvSpPr>
        <p:spPr bwMode="auto">
          <a:xfrm>
            <a:off x="3352800" y="946150"/>
            <a:ext cx="1295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7" name="Rectangle 17"/>
          <p:cNvSpPr>
            <a:spLocks noChangeArrowheads="1"/>
          </p:cNvSpPr>
          <p:nvPr/>
        </p:nvSpPr>
        <p:spPr bwMode="auto">
          <a:xfrm>
            <a:off x="3352800" y="609600"/>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Arial" charset="0"/>
              </a:rPr>
              <a:t>1 generation</a:t>
            </a:r>
          </a:p>
        </p:txBody>
      </p:sp>
      <p:sp>
        <p:nvSpPr>
          <p:cNvPr id="100368" name="Rectangle 19"/>
          <p:cNvSpPr>
            <a:spLocks noChangeArrowheads="1"/>
          </p:cNvSpPr>
          <p:nvPr/>
        </p:nvSpPr>
        <p:spPr bwMode="auto">
          <a:xfrm>
            <a:off x="4191000" y="32004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sz="2000">
                <a:latin typeface="Arial" charset="0"/>
              </a:rPr>
              <a:t>Year</a:t>
            </a:r>
          </a:p>
        </p:txBody>
      </p:sp>
      <p:sp>
        <p:nvSpPr>
          <p:cNvPr id="100369" name="Rectangle 21"/>
          <p:cNvSpPr>
            <a:spLocks noChangeArrowheads="1"/>
          </p:cNvSpPr>
          <p:nvPr/>
        </p:nvSpPr>
        <p:spPr bwMode="auto">
          <a:xfrm>
            <a:off x="685800" y="64135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Lst>
            </a:pPr>
            <a:r>
              <a:rPr lang="en-US">
                <a:latin typeface="Arial" charset="0"/>
              </a:rPr>
              <a:t>Discrete growth</a:t>
            </a:r>
          </a:p>
        </p:txBody>
      </p:sp>
      <p:sp>
        <p:nvSpPr>
          <p:cNvPr id="100370" name="TextBox 24"/>
          <p:cNvSpPr txBox="1">
            <a:spLocks noChangeArrowheads="1"/>
          </p:cNvSpPr>
          <p:nvPr/>
        </p:nvSpPr>
        <p:spPr bwMode="auto">
          <a:xfrm>
            <a:off x="762000" y="2743200"/>
            <a:ext cx="800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147763" algn="l"/>
                <a:tab pos="2405063" algn="l"/>
                <a:tab pos="3714750" algn="l"/>
                <a:tab pos="4918075" algn="l"/>
                <a:tab pos="6173788" algn="l"/>
                <a:tab pos="7431088" algn="l"/>
              </a:tabLst>
              <a:defRPr sz="2400">
                <a:solidFill>
                  <a:schemeClr val="tx1"/>
                </a:solidFill>
                <a:latin typeface="Times" charset="0"/>
                <a:ea typeface="ＭＳ Ｐゴシック" charset="0"/>
                <a:cs typeface="ＭＳ Ｐゴシック" charset="0"/>
              </a:defRPr>
            </a:lvl1pPr>
            <a:lvl2pPr marL="742950" indent="-28575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2pPr>
            <a:lvl3pPr marL="11430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3pPr>
            <a:lvl4pPr marL="16002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4pPr>
            <a:lvl5pPr marL="2057400" indent="-228600">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1147763" algn="l"/>
                <a:tab pos="2405063" algn="l"/>
                <a:tab pos="3714750" algn="l"/>
                <a:tab pos="4918075" algn="l"/>
                <a:tab pos="6173788" algn="l"/>
                <a:tab pos="7431088" algn="l"/>
              </a:tabLst>
              <a:defRPr sz="2400">
                <a:solidFill>
                  <a:schemeClr val="tx1"/>
                </a:solidFill>
                <a:latin typeface="Times" charset="0"/>
                <a:ea typeface="ＭＳ Ｐゴシック" charset="0"/>
              </a:defRPr>
            </a:lvl9pPr>
          </a:lstStyle>
          <a:p>
            <a:r>
              <a:rPr lang="en-US" sz="2000">
                <a:latin typeface="Arial" charset="0"/>
                <a:cs typeface="Arial" charset="0"/>
              </a:rPr>
              <a:t>0	1	2	3	4	5	6</a:t>
            </a:r>
          </a:p>
        </p:txBody>
      </p:sp>
      <p:sp>
        <p:nvSpPr>
          <p:cNvPr id="100371" name="TextBox 25"/>
          <p:cNvSpPr txBox="1">
            <a:spLocks noChangeArrowheads="1"/>
          </p:cNvSpPr>
          <p:nvPr/>
        </p:nvSpPr>
        <p:spPr bwMode="auto">
          <a:xfrm>
            <a:off x="304800" y="3521075"/>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dirty="0">
                <a:latin typeface="Arial" charset="0"/>
                <a:cs typeface="Arial" charset="0"/>
              </a:rPr>
              <a:t>N</a:t>
            </a:r>
            <a:r>
              <a:rPr lang="en-US" baseline="-25000" dirty="0">
                <a:latin typeface="Arial" charset="0"/>
                <a:cs typeface="Arial" charset="0"/>
              </a:rPr>
              <a:t>t+1 </a:t>
            </a:r>
            <a:r>
              <a:rPr lang="en-US" dirty="0">
                <a:latin typeface="Arial" charset="0"/>
                <a:cs typeface="Arial" charset="0"/>
              </a:rPr>
              <a:t>= </a:t>
            </a:r>
            <a:r>
              <a:rPr lang="en-US" dirty="0" err="1">
                <a:latin typeface="Arial" charset="0"/>
                <a:cs typeface="Arial" charset="0"/>
              </a:rPr>
              <a:t>N</a:t>
            </a:r>
            <a:r>
              <a:rPr lang="en-US" baseline="-25000" dirty="0" err="1">
                <a:latin typeface="Arial" charset="0"/>
                <a:cs typeface="Arial" charset="0"/>
              </a:rPr>
              <a:t>t</a:t>
            </a:r>
            <a:r>
              <a:rPr lang="en-US" dirty="0">
                <a:latin typeface="Arial" charset="0"/>
                <a:cs typeface="Arial" charset="0"/>
              </a:rPr>
              <a:t> x R</a:t>
            </a:r>
            <a:r>
              <a:rPr lang="en-US" baseline="-25000" dirty="0">
                <a:latin typeface="Arial" charset="0"/>
                <a:cs typeface="Arial" charset="0"/>
              </a:rPr>
              <a:t>0</a:t>
            </a:r>
            <a:endParaRPr lang="en-US" dirty="0">
              <a:latin typeface="Arial" charset="0"/>
              <a:cs typeface="Arial" charset="0"/>
            </a:endParaRPr>
          </a:p>
          <a:p>
            <a:pPr algn="ctr"/>
            <a:endParaRPr lang="en-US" dirty="0">
              <a:latin typeface="Arial" charset="0"/>
              <a:cs typeface="Arial" charset="0"/>
            </a:endParaRPr>
          </a:p>
          <a:p>
            <a:r>
              <a:rPr lang="en-US" dirty="0">
                <a:latin typeface="Arial" charset="0"/>
                <a:cs typeface="Arial" charset="0"/>
              </a:rPr>
              <a:t>R</a:t>
            </a:r>
            <a:r>
              <a:rPr lang="en-US" baseline="-25000" dirty="0">
                <a:latin typeface="Arial" charset="0"/>
                <a:cs typeface="Arial" charset="0"/>
              </a:rPr>
              <a:t>0</a:t>
            </a:r>
            <a:r>
              <a:rPr lang="en-US" dirty="0">
                <a:latin typeface="Arial" charset="0"/>
                <a:cs typeface="Arial" charset="0"/>
              </a:rPr>
              <a:t> </a:t>
            </a:r>
            <a:r>
              <a:rPr lang="en-US" dirty="0" smtClean="0">
                <a:latin typeface="Arial" charset="0"/>
                <a:cs typeface="Arial" charset="0"/>
              </a:rPr>
              <a:t>(“R sub O”) is </a:t>
            </a:r>
            <a:r>
              <a:rPr lang="en-US" dirty="0">
                <a:latin typeface="Arial" charset="0"/>
                <a:cs typeface="Arial" charset="0"/>
              </a:rPr>
              <a:t>another growth rate (remember, we already had </a:t>
            </a:r>
            <a:r>
              <a:rPr lang="ja-JP" altLang="en-US" dirty="0">
                <a:latin typeface="Arial" charset="0"/>
                <a:cs typeface="Arial" charset="0"/>
              </a:rPr>
              <a:t>“</a:t>
            </a:r>
            <a:r>
              <a:rPr lang="en-US" altLang="ja-JP" dirty="0">
                <a:latin typeface="Arial" charset="0"/>
                <a:cs typeface="Arial" charset="0"/>
              </a:rPr>
              <a:t>little r</a:t>
            </a:r>
            <a:r>
              <a:rPr lang="ja-JP" altLang="en-US" dirty="0">
                <a:latin typeface="Arial" charset="0"/>
                <a:cs typeface="Arial" charset="0"/>
              </a:rPr>
              <a:t>”</a:t>
            </a:r>
            <a:r>
              <a:rPr lang="en-US" altLang="ja-JP" dirty="0">
                <a:latin typeface="Arial" charset="0"/>
                <a:cs typeface="Arial" charset="0"/>
              </a:rPr>
              <a:t>) and it is called the </a:t>
            </a:r>
            <a:r>
              <a:rPr lang="en-US" altLang="ja-JP" u="sng" dirty="0" smtClean="0">
                <a:latin typeface="Arial" charset="0"/>
                <a:cs typeface="Arial" charset="0"/>
              </a:rPr>
              <a:t>multiplicative (per generation) growth rate</a:t>
            </a:r>
            <a:r>
              <a:rPr lang="en-US" altLang="ja-JP" dirty="0" smtClean="0">
                <a:latin typeface="Arial" charset="0"/>
                <a:cs typeface="Arial" charset="0"/>
              </a:rPr>
              <a:t>. </a:t>
            </a:r>
            <a:r>
              <a:rPr lang="en-US" altLang="ja-JP" dirty="0">
                <a:latin typeface="Arial" charset="0"/>
                <a:cs typeface="Arial" charset="0"/>
              </a:rPr>
              <a:t>It is primarily used for populations that have discrete growth patterns. </a:t>
            </a:r>
            <a:endParaRPr lang="en-US" dirty="0">
              <a:latin typeface="Arial" charset="0"/>
              <a:cs typeface="Arial" charset="0"/>
            </a:endParaRPr>
          </a:p>
          <a:p>
            <a:r>
              <a:rPr lang="en-US" dirty="0" smtClean="0">
                <a:latin typeface="Arial" charset="0"/>
                <a:cs typeface="Arial" charset="0"/>
              </a:rPr>
              <a:t>	Note that since it is multiplicative, if </a:t>
            </a:r>
            <a:r>
              <a:rPr lang="en-US" dirty="0">
                <a:latin typeface="Arial" charset="0"/>
                <a:cs typeface="Arial" charset="0"/>
              </a:rPr>
              <a:t>R</a:t>
            </a:r>
            <a:r>
              <a:rPr lang="en-US" baseline="-25000" dirty="0">
                <a:latin typeface="Arial" charset="0"/>
                <a:cs typeface="Arial" charset="0"/>
              </a:rPr>
              <a:t>0</a:t>
            </a:r>
            <a:r>
              <a:rPr lang="en-US" dirty="0">
                <a:latin typeface="Arial" charset="0"/>
                <a:cs typeface="Arial" charset="0"/>
              </a:rPr>
              <a:t> = 1, the population is stable.</a:t>
            </a:r>
          </a:p>
        </p:txBody>
      </p:sp>
    </p:spTree>
    <p:extLst>
      <p:ext uri="{BB962C8B-B14F-4D97-AF65-F5344CB8AC3E}">
        <p14:creationId xmlns:p14="http://schemas.microsoft.com/office/powerpoint/2010/main" val="32890755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ChangeArrowheads="1"/>
          </p:cNvSpPr>
          <p:nvPr/>
        </p:nvSpPr>
        <p:spPr bwMode="auto">
          <a:xfrm>
            <a:off x="685800" y="973138"/>
            <a:ext cx="73914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00300" algn="l"/>
              </a:tabLst>
            </a:pPr>
            <a:r>
              <a:rPr lang="en-US">
                <a:latin typeface="Arial" charset="0"/>
              </a:rPr>
              <a:t>Finally, let</a:t>
            </a:r>
            <a:r>
              <a:rPr lang="ja-JP" altLang="en-US">
                <a:latin typeface="Arial" charset="0"/>
              </a:rPr>
              <a:t>’</a:t>
            </a:r>
            <a:r>
              <a:rPr lang="en-US" altLang="ja-JP">
                <a:latin typeface="Arial" charset="0"/>
              </a:rPr>
              <a:t>s consider what kind of growth would occur if R</a:t>
            </a:r>
            <a:r>
              <a:rPr lang="en-US" altLang="ja-JP" baseline="-25000">
                <a:latin typeface="Arial" charset="0"/>
                <a:cs typeface="Arial" charset="0"/>
              </a:rPr>
              <a:t>0</a:t>
            </a:r>
            <a:r>
              <a:rPr lang="en-US" altLang="ja-JP">
                <a:latin typeface="Arial" charset="0"/>
                <a:cs typeface="Arial" charset="0"/>
              </a:rPr>
              <a:t> was constant.  </a:t>
            </a:r>
          </a:p>
          <a:p>
            <a:pPr algn="ctr">
              <a:buFont typeface="Times" charset="0"/>
              <a:buNone/>
              <a:tabLst>
                <a:tab pos="454025" algn="l"/>
                <a:tab pos="920750" algn="l"/>
                <a:tab pos="1373188" algn="l"/>
                <a:tab pos="1882775" algn="l"/>
                <a:tab pos="2400300" algn="l"/>
              </a:tabLst>
            </a:pPr>
            <a:endParaRPr lang="en-US">
              <a:latin typeface="Arial" charset="0"/>
              <a:cs typeface="Arial" charset="0"/>
            </a:endParaRPr>
          </a:p>
          <a:p>
            <a:pPr algn="ctr">
              <a:buFont typeface="Times" charset="0"/>
              <a:buNone/>
              <a:tabLst>
                <a:tab pos="454025" algn="l"/>
                <a:tab pos="920750" algn="l"/>
                <a:tab pos="1373188" algn="l"/>
                <a:tab pos="1882775" algn="l"/>
                <a:tab pos="2400300" algn="l"/>
              </a:tabLst>
            </a:pPr>
            <a:r>
              <a:rPr lang="en-US">
                <a:latin typeface="Arial" charset="0"/>
                <a:cs typeface="Arial" charset="0"/>
              </a:rPr>
              <a:t>N</a:t>
            </a:r>
            <a:r>
              <a:rPr lang="en-US" baseline="-25000">
                <a:latin typeface="Arial" charset="0"/>
                <a:cs typeface="Arial" charset="0"/>
              </a:rPr>
              <a:t>1</a:t>
            </a:r>
            <a:r>
              <a:rPr lang="en-US">
                <a:latin typeface="Arial" charset="0"/>
                <a:cs typeface="Arial" charset="0"/>
              </a:rPr>
              <a:t> = N</a:t>
            </a:r>
            <a:r>
              <a:rPr lang="en-US" baseline="-25000">
                <a:latin typeface="Arial" charset="0"/>
                <a:cs typeface="Arial" charset="0"/>
              </a:rPr>
              <a:t>0</a:t>
            </a:r>
            <a:r>
              <a:rPr lang="en-US">
                <a:latin typeface="Arial" charset="0"/>
                <a:cs typeface="Arial" charset="0"/>
              </a:rPr>
              <a:t> x R</a:t>
            </a:r>
          </a:p>
          <a:p>
            <a:pPr algn="ctr">
              <a:buFont typeface="Times" charset="0"/>
              <a:buNone/>
              <a:tabLst>
                <a:tab pos="454025" algn="l"/>
                <a:tab pos="920750" algn="l"/>
                <a:tab pos="1373188" algn="l"/>
                <a:tab pos="1882775" algn="l"/>
                <a:tab pos="2400300" algn="l"/>
              </a:tabLst>
            </a:pPr>
            <a:endParaRPr lang="en-US">
              <a:latin typeface="Arial" charset="0"/>
              <a:cs typeface="Arial" charset="0"/>
            </a:endParaRPr>
          </a:p>
          <a:p>
            <a:pPr algn="ctr">
              <a:buFont typeface="Times" charset="0"/>
              <a:buNone/>
              <a:tabLst>
                <a:tab pos="454025" algn="l"/>
                <a:tab pos="920750" algn="l"/>
                <a:tab pos="1373188" algn="l"/>
                <a:tab pos="1882775" algn="l"/>
                <a:tab pos="2400300" algn="l"/>
              </a:tabLst>
            </a:pPr>
            <a:r>
              <a:rPr lang="en-US">
                <a:latin typeface="Arial" charset="0"/>
                <a:cs typeface="Arial" charset="0"/>
              </a:rPr>
              <a:t>N</a:t>
            </a:r>
            <a:r>
              <a:rPr lang="en-US" baseline="-25000">
                <a:latin typeface="Arial" charset="0"/>
                <a:cs typeface="Arial" charset="0"/>
              </a:rPr>
              <a:t>2</a:t>
            </a:r>
            <a:r>
              <a:rPr lang="en-US">
                <a:latin typeface="Arial" charset="0"/>
                <a:cs typeface="Arial" charset="0"/>
              </a:rPr>
              <a:t> = N</a:t>
            </a:r>
            <a:r>
              <a:rPr lang="en-US" baseline="-25000">
                <a:latin typeface="Arial" charset="0"/>
                <a:cs typeface="Arial" charset="0"/>
              </a:rPr>
              <a:t>1</a:t>
            </a:r>
            <a:r>
              <a:rPr lang="en-US">
                <a:latin typeface="Arial" charset="0"/>
                <a:cs typeface="Arial" charset="0"/>
              </a:rPr>
              <a:t> x R = (N</a:t>
            </a:r>
            <a:r>
              <a:rPr lang="en-US" baseline="-25000">
                <a:latin typeface="Arial" charset="0"/>
                <a:cs typeface="Arial" charset="0"/>
              </a:rPr>
              <a:t>0</a:t>
            </a:r>
            <a:r>
              <a:rPr lang="en-US">
                <a:latin typeface="Arial" charset="0"/>
                <a:cs typeface="Arial" charset="0"/>
              </a:rPr>
              <a:t> x R) x R = N</a:t>
            </a:r>
            <a:r>
              <a:rPr lang="en-US" baseline="-25000">
                <a:latin typeface="Arial" charset="0"/>
                <a:cs typeface="Arial" charset="0"/>
              </a:rPr>
              <a:t>0</a:t>
            </a:r>
            <a:r>
              <a:rPr lang="en-US">
                <a:latin typeface="Arial" charset="0"/>
                <a:cs typeface="Arial" charset="0"/>
              </a:rPr>
              <a:t> x R</a:t>
            </a:r>
            <a:r>
              <a:rPr lang="en-US" baseline="30000">
                <a:latin typeface="Arial" charset="0"/>
                <a:cs typeface="Arial" charset="0"/>
              </a:rPr>
              <a:t>2</a:t>
            </a:r>
          </a:p>
          <a:p>
            <a:pPr algn="ctr">
              <a:buFont typeface="Times" charset="0"/>
              <a:buNone/>
              <a:tabLst>
                <a:tab pos="454025" algn="l"/>
                <a:tab pos="920750" algn="l"/>
                <a:tab pos="1373188" algn="l"/>
                <a:tab pos="1882775" algn="l"/>
                <a:tab pos="2400300" algn="l"/>
              </a:tabLst>
            </a:pPr>
            <a:endParaRPr lang="en-US">
              <a:latin typeface="Arial" charset="0"/>
              <a:cs typeface="Arial" charset="0"/>
            </a:endParaRPr>
          </a:p>
          <a:p>
            <a:pPr algn="ctr">
              <a:buFont typeface="Times" charset="0"/>
              <a:buNone/>
              <a:tabLst>
                <a:tab pos="454025" algn="l"/>
                <a:tab pos="920750" algn="l"/>
                <a:tab pos="1373188" algn="l"/>
                <a:tab pos="1882775" algn="l"/>
                <a:tab pos="2400300" algn="l"/>
              </a:tabLst>
            </a:pPr>
            <a:r>
              <a:rPr lang="en-US">
                <a:latin typeface="Arial" charset="0"/>
                <a:cs typeface="Arial" charset="0"/>
              </a:rPr>
              <a:t>N</a:t>
            </a:r>
            <a:r>
              <a:rPr lang="en-US" baseline="-25000">
                <a:latin typeface="Arial" charset="0"/>
                <a:cs typeface="Arial" charset="0"/>
              </a:rPr>
              <a:t>3</a:t>
            </a:r>
            <a:r>
              <a:rPr lang="en-US">
                <a:latin typeface="Arial" charset="0"/>
                <a:cs typeface="Arial" charset="0"/>
              </a:rPr>
              <a:t> = N</a:t>
            </a:r>
            <a:r>
              <a:rPr lang="en-US" baseline="-25000">
                <a:latin typeface="Arial" charset="0"/>
                <a:cs typeface="Arial" charset="0"/>
              </a:rPr>
              <a:t>2</a:t>
            </a:r>
            <a:r>
              <a:rPr lang="en-US">
                <a:latin typeface="Arial" charset="0"/>
                <a:cs typeface="Arial" charset="0"/>
              </a:rPr>
              <a:t> X R = (N</a:t>
            </a:r>
            <a:r>
              <a:rPr lang="en-US" baseline="-25000">
                <a:latin typeface="Arial" charset="0"/>
                <a:cs typeface="Arial" charset="0"/>
              </a:rPr>
              <a:t>0</a:t>
            </a:r>
            <a:r>
              <a:rPr lang="en-US">
                <a:latin typeface="Arial" charset="0"/>
                <a:cs typeface="Arial" charset="0"/>
              </a:rPr>
              <a:t> x R</a:t>
            </a:r>
            <a:r>
              <a:rPr lang="en-US" baseline="30000">
                <a:latin typeface="Arial" charset="0"/>
                <a:cs typeface="Arial" charset="0"/>
              </a:rPr>
              <a:t>2</a:t>
            </a:r>
            <a:r>
              <a:rPr lang="en-US">
                <a:latin typeface="Arial" charset="0"/>
                <a:cs typeface="Arial" charset="0"/>
              </a:rPr>
              <a:t>) x R = N</a:t>
            </a:r>
            <a:r>
              <a:rPr lang="en-US" baseline="-25000">
                <a:latin typeface="Arial" charset="0"/>
                <a:cs typeface="Arial" charset="0"/>
              </a:rPr>
              <a:t>0</a:t>
            </a:r>
            <a:r>
              <a:rPr lang="en-US">
                <a:latin typeface="Arial" charset="0"/>
                <a:cs typeface="Arial" charset="0"/>
              </a:rPr>
              <a:t> x R</a:t>
            </a:r>
            <a:r>
              <a:rPr lang="en-US" baseline="30000">
                <a:latin typeface="Arial" charset="0"/>
                <a:cs typeface="Arial" charset="0"/>
              </a:rPr>
              <a:t>3</a:t>
            </a:r>
          </a:p>
          <a:p>
            <a:pPr>
              <a:buFont typeface="Times" charset="0"/>
              <a:buNone/>
              <a:tabLst>
                <a:tab pos="454025" algn="l"/>
                <a:tab pos="920750" algn="l"/>
                <a:tab pos="1373188" algn="l"/>
                <a:tab pos="1882775" algn="l"/>
                <a:tab pos="2400300" algn="l"/>
              </a:tabLst>
            </a:pPr>
            <a:endParaRPr lang="en-US">
              <a:latin typeface="Arial" charset="0"/>
              <a:cs typeface="Arial" charset="0"/>
            </a:endParaRPr>
          </a:p>
          <a:p>
            <a:pPr>
              <a:buFont typeface="Times" charset="0"/>
              <a:buNone/>
              <a:tabLst>
                <a:tab pos="454025" algn="l"/>
                <a:tab pos="920750" algn="l"/>
                <a:tab pos="1373188" algn="l"/>
                <a:tab pos="1882775" algn="l"/>
                <a:tab pos="2400300" algn="l"/>
              </a:tabLst>
            </a:pPr>
            <a:r>
              <a:rPr lang="en-US">
                <a:latin typeface="Arial" charset="0"/>
                <a:cs typeface="Arial" charset="0"/>
              </a:rPr>
              <a:t>etc. . . .   Which can be generalized as:</a:t>
            </a:r>
          </a:p>
          <a:p>
            <a:pPr>
              <a:buFont typeface="Times" charset="0"/>
              <a:buNone/>
              <a:tabLst>
                <a:tab pos="454025" algn="l"/>
                <a:tab pos="920750" algn="l"/>
                <a:tab pos="1373188" algn="l"/>
                <a:tab pos="1882775" algn="l"/>
                <a:tab pos="2400300" algn="l"/>
              </a:tabLst>
            </a:pPr>
            <a:endParaRPr lang="en-US">
              <a:latin typeface="Arial" charset="0"/>
              <a:cs typeface="Arial" charset="0"/>
            </a:endParaRPr>
          </a:p>
          <a:p>
            <a:pPr algn="ctr">
              <a:buFont typeface="Times" charset="0"/>
              <a:buNone/>
              <a:tabLst>
                <a:tab pos="454025" algn="l"/>
                <a:tab pos="920750" algn="l"/>
                <a:tab pos="1373188" algn="l"/>
                <a:tab pos="1882775" algn="l"/>
                <a:tab pos="2400300" algn="l"/>
              </a:tabLst>
            </a:pPr>
            <a:r>
              <a:rPr lang="en-US">
                <a:latin typeface="Arial" charset="0"/>
                <a:cs typeface="Arial" charset="0"/>
              </a:rPr>
              <a:t>N</a:t>
            </a:r>
            <a:r>
              <a:rPr lang="en-US" baseline="-25000">
                <a:latin typeface="Arial" charset="0"/>
                <a:cs typeface="Arial" charset="0"/>
              </a:rPr>
              <a:t>t</a:t>
            </a:r>
            <a:r>
              <a:rPr lang="en-US">
                <a:latin typeface="Arial" charset="0"/>
                <a:cs typeface="Arial" charset="0"/>
              </a:rPr>
              <a:t> = N</a:t>
            </a:r>
            <a:r>
              <a:rPr lang="en-US" baseline="-25000">
                <a:latin typeface="Arial" charset="0"/>
                <a:cs typeface="Arial" charset="0"/>
              </a:rPr>
              <a:t>0</a:t>
            </a:r>
            <a:r>
              <a:rPr lang="en-US">
                <a:latin typeface="Arial" charset="0"/>
                <a:cs typeface="Arial" charset="0"/>
              </a:rPr>
              <a:t> x R</a:t>
            </a:r>
            <a:r>
              <a:rPr lang="en-US" baseline="30000">
                <a:latin typeface="Arial" charset="0"/>
                <a:cs typeface="Arial" charset="0"/>
              </a:rPr>
              <a:t>t</a:t>
            </a:r>
          </a:p>
          <a:p>
            <a:pPr>
              <a:buFont typeface="Times" charset="0"/>
              <a:buNone/>
              <a:tabLst>
                <a:tab pos="454025" algn="l"/>
                <a:tab pos="920750" algn="l"/>
                <a:tab pos="1373188" algn="l"/>
                <a:tab pos="1882775" algn="l"/>
                <a:tab pos="2400300" algn="l"/>
              </a:tabLst>
            </a:pPr>
            <a:endParaRPr lang="en-US">
              <a:latin typeface="Arial" charset="0"/>
              <a:cs typeface="Arial" charset="0"/>
            </a:endParaRPr>
          </a:p>
        </p:txBody>
      </p:sp>
      <p:pic>
        <p:nvPicPr>
          <p:cNvPr id="102402"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6800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TextBox 25"/>
          <p:cNvSpPr txBox="1">
            <a:spLocks noChangeArrowheads="1"/>
          </p:cNvSpPr>
          <p:nvPr/>
        </p:nvSpPr>
        <p:spPr bwMode="auto">
          <a:xfrm>
            <a:off x="304800" y="1676400"/>
            <a:ext cx="3124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000">
                <a:latin typeface="Arial" charset="0"/>
                <a:cs typeface="Arial" charset="0"/>
              </a:rPr>
              <a:t>N</a:t>
            </a:r>
            <a:r>
              <a:rPr lang="en-US" sz="2000" baseline="-25000">
                <a:latin typeface="Arial" charset="0"/>
                <a:cs typeface="Arial" charset="0"/>
              </a:rPr>
              <a:t>t</a:t>
            </a:r>
            <a:r>
              <a:rPr lang="en-US" sz="2000">
                <a:latin typeface="Arial" charset="0"/>
                <a:cs typeface="Arial" charset="0"/>
              </a:rPr>
              <a:t> = N</a:t>
            </a:r>
            <a:r>
              <a:rPr lang="en-US" sz="2000" baseline="-25000">
                <a:latin typeface="Arial" charset="0"/>
                <a:cs typeface="Arial" charset="0"/>
              </a:rPr>
              <a:t>0</a:t>
            </a:r>
            <a:r>
              <a:rPr lang="en-US" sz="2000">
                <a:latin typeface="Arial" charset="0"/>
                <a:cs typeface="Arial" charset="0"/>
              </a:rPr>
              <a:t> x R</a:t>
            </a:r>
            <a:r>
              <a:rPr lang="en-US" sz="2000" baseline="30000">
                <a:latin typeface="Arial" charset="0"/>
                <a:cs typeface="Arial" charset="0"/>
              </a:rPr>
              <a:t>t</a:t>
            </a:r>
          </a:p>
          <a:p>
            <a:pPr algn="ctr"/>
            <a:endParaRPr lang="en-US" sz="2000">
              <a:latin typeface="Arial" charset="0"/>
              <a:cs typeface="Arial" charset="0"/>
            </a:endParaRPr>
          </a:p>
          <a:p>
            <a:pPr algn="ctr"/>
            <a:endParaRPr lang="en-US" sz="2000">
              <a:latin typeface="Arial" charset="0"/>
              <a:cs typeface="Arial" charset="0"/>
            </a:endParaRPr>
          </a:p>
          <a:p>
            <a:r>
              <a:rPr lang="en-US" sz="2000">
                <a:latin typeface="Arial" charset="0"/>
                <a:cs typeface="Arial" charset="0"/>
              </a:rPr>
              <a:t>This equation also describes exponential growth!  As long as R is constant, then any given population will just keep getting bigger by the multiplier R each generation.  This gives us two exponential growth equations (remember  dN/dt = rN).</a:t>
            </a:r>
          </a:p>
          <a:p>
            <a:endParaRPr lang="en-US" sz="2000">
              <a:latin typeface="Arial" charset="0"/>
              <a:cs typeface="Arial" charset="0"/>
            </a:endParaRPr>
          </a:p>
        </p:txBody>
      </p:sp>
      <p:graphicFrame>
        <p:nvGraphicFramePr>
          <p:cNvPr id="12" name="Chart 11"/>
          <p:cNvGraphicFramePr>
            <a:graphicFrameLocks/>
          </p:cNvGraphicFramePr>
          <p:nvPr/>
        </p:nvGraphicFramePr>
        <p:xfrm>
          <a:off x="3962400" y="990600"/>
          <a:ext cx="5029200" cy="4883150"/>
        </p:xfrm>
        <a:graphic>
          <a:graphicData uri="http://schemas.openxmlformats.org/drawingml/2006/chart">
            <c:chart xmlns:c="http://schemas.openxmlformats.org/drawingml/2006/chart" xmlns:r="http://schemas.openxmlformats.org/officeDocument/2006/relationships" r:id="rId4"/>
          </a:graphicData>
        </a:graphic>
      </p:graphicFrame>
      <p:sp>
        <p:nvSpPr>
          <p:cNvPr id="104452" name="TextBox 1"/>
          <p:cNvSpPr txBox="1">
            <a:spLocks noChangeArrowheads="1"/>
          </p:cNvSpPr>
          <p:nvPr/>
        </p:nvSpPr>
        <p:spPr bwMode="auto">
          <a:xfrm>
            <a:off x="6324600" y="5791200"/>
            <a:ext cx="857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Time</a:t>
            </a:r>
          </a:p>
        </p:txBody>
      </p:sp>
      <p:sp>
        <p:nvSpPr>
          <p:cNvPr id="104453" name="TextBox 13"/>
          <p:cNvSpPr txBox="1">
            <a:spLocks noChangeArrowheads="1"/>
          </p:cNvSpPr>
          <p:nvPr/>
        </p:nvSpPr>
        <p:spPr bwMode="auto">
          <a:xfrm rot="-5400000">
            <a:off x="2316957" y="3017043"/>
            <a:ext cx="2990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N or Population Size</a:t>
            </a:r>
          </a:p>
        </p:txBody>
      </p:sp>
    </p:spTree>
    <p:extLst>
      <p:ext uri="{BB962C8B-B14F-4D97-AF65-F5344CB8AC3E}">
        <p14:creationId xmlns:p14="http://schemas.microsoft.com/office/powerpoint/2010/main" val="4537917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6170</TotalTime>
  <Words>3083</Words>
  <Application>Microsoft Macintosh PowerPoint</Application>
  <PresentationFormat>On-screen Show (4:3)</PresentationFormat>
  <Paragraphs>372</Paragraphs>
  <Slides>43</Slides>
  <Notes>43</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43</vt:i4>
      </vt:variant>
    </vt:vector>
  </HeadingPairs>
  <TitlesOfParts>
    <vt:vector size="48" baseType="lpstr">
      <vt:lpstr>Blank Presentation</vt:lpstr>
      <vt:lpstr>Equation</vt:lpstr>
      <vt:lpstr>Document</vt:lpstr>
      <vt:lpstr>Worksheet</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170</cp:revision>
  <cp:lastPrinted>2011-09-06T19:31:11Z</cp:lastPrinted>
  <dcterms:created xsi:type="dcterms:W3CDTF">2010-08-31T15:46:16Z</dcterms:created>
  <dcterms:modified xsi:type="dcterms:W3CDTF">2016-09-15T03:04:07Z</dcterms:modified>
</cp:coreProperties>
</file>