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bin" ContentType="application/vnd.openxmlformats-officedocument.oleObject"/>
  <Override PartName="/ppt/notesSlides/notesSlide24.xml" ContentType="application/vnd.openxmlformats-officedocument.presentationml.notesSlide+xml"/>
  <Override PartName="/ppt/embeddings/oleObject3.bin" ContentType="application/vnd.openxmlformats-officedocument.oleObject"/>
  <Override PartName="/ppt/notesSlides/notesSlide25.xml" ContentType="application/vnd.openxmlformats-officedocument.presentationml.notesSlide+xml"/>
  <Override PartName="/ppt/embeddings/oleObject4.bin" ContentType="application/vnd.openxmlformats-officedocument.oleObject"/>
  <Override PartName="/ppt/notesSlides/notesSlide26.xml" ContentType="application/vnd.openxmlformats-officedocument.presentationml.notesSlide+xml"/>
  <Override PartName="/ppt/embeddings/oleObject5.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handoutMasterIdLst>
    <p:handoutMasterId r:id="rId52"/>
  </p:handoutMasterIdLst>
  <p:sldIdLst>
    <p:sldId id="279" r:id="rId2"/>
    <p:sldId id="359" r:id="rId3"/>
    <p:sldId id="360" r:id="rId4"/>
    <p:sldId id="366" r:id="rId5"/>
    <p:sldId id="367" r:id="rId6"/>
    <p:sldId id="361" r:id="rId7"/>
    <p:sldId id="362" r:id="rId8"/>
    <p:sldId id="363" r:id="rId9"/>
    <p:sldId id="364" r:id="rId10"/>
    <p:sldId id="365" r:id="rId11"/>
    <p:sldId id="343" r:id="rId12"/>
    <p:sldId id="334" r:id="rId13"/>
    <p:sldId id="335" r:id="rId14"/>
    <p:sldId id="288" r:id="rId15"/>
    <p:sldId id="277" r:id="rId16"/>
    <p:sldId id="290" r:id="rId17"/>
    <p:sldId id="291" r:id="rId18"/>
    <p:sldId id="344" r:id="rId19"/>
    <p:sldId id="345" r:id="rId20"/>
    <p:sldId id="278" r:id="rId21"/>
    <p:sldId id="263" r:id="rId22"/>
    <p:sldId id="354" r:id="rId23"/>
    <p:sldId id="355" r:id="rId24"/>
    <p:sldId id="307" r:id="rId25"/>
    <p:sldId id="308" r:id="rId26"/>
    <p:sldId id="309" r:id="rId27"/>
    <p:sldId id="310" r:id="rId28"/>
    <p:sldId id="311" r:id="rId29"/>
    <p:sldId id="322" r:id="rId30"/>
    <p:sldId id="349" r:id="rId31"/>
    <p:sldId id="323" r:id="rId32"/>
    <p:sldId id="325" r:id="rId33"/>
    <p:sldId id="326" r:id="rId34"/>
    <p:sldId id="346" r:id="rId35"/>
    <p:sldId id="357" r:id="rId36"/>
    <p:sldId id="358" r:id="rId37"/>
    <p:sldId id="298" r:id="rId38"/>
    <p:sldId id="368" r:id="rId39"/>
    <p:sldId id="369" r:id="rId40"/>
    <p:sldId id="370" r:id="rId41"/>
    <p:sldId id="350" r:id="rId42"/>
    <p:sldId id="299" r:id="rId43"/>
    <p:sldId id="259" r:id="rId44"/>
    <p:sldId id="300" r:id="rId45"/>
    <p:sldId id="301" r:id="rId46"/>
    <p:sldId id="302" r:id="rId47"/>
    <p:sldId id="303" r:id="rId48"/>
    <p:sldId id="324" r:id="rId49"/>
    <p:sldId id="330"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82" autoAdjust="0"/>
  </p:normalViewPr>
  <p:slideViewPr>
    <p:cSldViewPr>
      <p:cViewPr varScale="1">
        <p:scale>
          <a:sx n="83" d="100"/>
          <a:sy n="83" d="100"/>
        </p:scale>
        <p:origin x="-10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Nt</c:v>
                </c:pt>
              </c:strCache>
            </c:strRef>
          </c:tx>
          <c:spPr>
            <a:ln>
              <a:solidFill>
                <a:srgbClr val="FF0000"/>
              </a:solidFill>
            </a:ln>
          </c:spPr>
          <c:xVal>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xVal>
          <c:yVal>
            <c:numRef>
              <c:f>Sheet1!$B$2:$B$12</c:f>
              <c:numCache>
                <c:formatCode>General</c:formatCode>
                <c:ptCount val="11"/>
                <c:pt idx="0">
                  <c:v>1.0</c:v>
                </c:pt>
                <c:pt idx="1">
                  <c:v>2.0</c:v>
                </c:pt>
                <c:pt idx="2">
                  <c:v>4.0</c:v>
                </c:pt>
                <c:pt idx="3">
                  <c:v>8.0</c:v>
                </c:pt>
                <c:pt idx="4">
                  <c:v>16.0</c:v>
                </c:pt>
                <c:pt idx="5">
                  <c:v>32.0</c:v>
                </c:pt>
                <c:pt idx="6">
                  <c:v>64.0</c:v>
                </c:pt>
                <c:pt idx="7">
                  <c:v>128.0</c:v>
                </c:pt>
                <c:pt idx="8">
                  <c:v>256.0</c:v>
                </c:pt>
                <c:pt idx="9">
                  <c:v>512.0</c:v>
                </c:pt>
                <c:pt idx="10">
                  <c:v>1024.0</c:v>
                </c:pt>
              </c:numCache>
            </c:numRef>
          </c:yVal>
          <c:smooth val="1"/>
        </c:ser>
        <c:dLbls>
          <c:showLegendKey val="0"/>
          <c:showVal val="0"/>
          <c:showCatName val="0"/>
          <c:showSerName val="0"/>
          <c:showPercent val="0"/>
          <c:showBubbleSize val="0"/>
        </c:dLbls>
        <c:axId val="-2133183144"/>
        <c:axId val="-2133253272"/>
      </c:scatterChart>
      <c:valAx>
        <c:axId val="-2133183144"/>
        <c:scaling>
          <c:orientation val="minMax"/>
          <c:max val="10.0"/>
        </c:scaling>
        <c:delete val="0"/>
        <c:axPos val="b"/>
        <c:numFmt formatCode="General" sourceLinked="1"/>
        <c:majorTickMark val="out"/>
        <c:minorTickMark val="none"/>
        <c:tickLblPos val="nextTo"/>
        <c:txPr>
          <a:bodyPr/>
          <a:lstStyle/>
          <a:p>
            <a:pPr>
              <a:defRPr sz="2000">
                <a:latin typeface="Arial"/>
              </a:defRPr>
            </a:pPr>
            <a:endParaRPr lang="en-US"/>
          </a:p>
        </c:txPr>
        <c:crossAx val="-2133253272"/>
        <c:crosses val="autoZero"/>
        <c:crossBetween val="midCat"/>
      </c:valAx>
      <c:valAx>
        <c:axId val="-2133253272"/>
        <c:scaling>
          <c:orientation val="minMax"/>
        </c:scaling>
        <c:delete val="0"/>
        <c:axPos val="l"/>
        <c:majorGridlines/>
        <c:numFmt formatCode="General" sourceLinked="1"/>
        <c:majorTickMark val="out"/>
        <c:minorTickMark val="none"/>
        <c:tickLblPos val="nextTo"/>
        <c:txPr>
          <a:bodyPr/>
          <a:lstStyle/>
          <a:p>
            <a:pPr>
              <a:defRPr sz="2000">
                <a:latin typeface="Arial"/>
              </a:defRPr>
            </a:pPr>
            <a:endParaRPr lang="en-US"/>
          </a:p>
        </c:txPr>
        <c:crossAx val="-2133183144"/>
        <c:crosses val="autoZero"/>
        <c:crossBetween val="midCat"/>
      </c:valAx>
      <c:spPr>
        <a:solidFill>
          <a:schemeClr val="bg1"/>
        </a:solidFill>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143239625167"/>
          <c:y val="0.0208695652173913"/>
          <c:w val="0.833581043333439"/>
          <c:h val="0.871304347826087"/>
        </c:manualLayout>
      </c:layout>
      <c:scatterChart>
        <c:scatterStyle val="smoothMarker"/>
        <c:varyColors val="0"/>
        <c:ser>
          <c:idx val="0"/>
          <c:order val="0"/>
          <c:tx>
            <c:strRef>
              <c:f>Sheet1!$B$1</c:f>
              <c:strCache>
                <c:ptCount val="1"/>
                <c:pt idx="0">
                  <c:v>Elephants</c:v>
                </c:pt>
              </c:strCache>
            </c:strRef>
          </c:tx>
          <c:xVal>
            <c:numRef>
              <c:f>Sheet1!$A$2:$A$51</c:f>
              <c:numCache>
                <c:formatCode>General</c:formatCode>
                <c:ptCount val="50"/>
                <c:pt idx="0">
                  <c:v>2016.0</c:v>
                </c:pt>
                <c:pt idx="1">
                  <c:v>2017.0</c:v>
                </c:pt>
                <c:pt idx="2">
                  <c:v>2018.0</c:v>
                </c:pt>
                <c:pt idx="3">
                  <c:v>2019.0</c:v>
                </c:pt>
                <c:pt idx="4">
                  <c:v>2020.0</c:v>
                </c:pt>
                <c:pt idx="5">
                  <c:v>2021.0</c:v>
                </c:pt>
                <c:pt idx="6">
                  <c:v>2022.0</c:v>
                </c:pt>
                <c:pt idx="7">
                  <c:v>2023.0</c:v>
                </c:pt>
                <c:pt idx="8">
                  <c:v>2024.0</c:v>
                </c:pt>
                <c:pt idx="9">
                  <c:v>2025.0</c:v>
                </c:pt>
                <c:pt idx="10">
                  <c:v>2026.0</c:v>
                </c:pt>
                <c:pt idx="11">
                  <c:v>2027.0</c:v>
                </c:pt>
                <c:pt idx="12">
                  <c:v>2028.0</c:v>
                </c:pt>
                <c:pt idx="13">
                  <c:v>2029.0</c:v>
                </c:pt>
                <c:pt idx="14">
                  <c:v>2030.0</c:v>
                </c:pt>
                <c:pt idx="15">
                  <c:v>2031.0</c:v>
                </c:pt>
                <c:pt idx="16">
                  <c:v>2032.0</c:v>
                </c:pt>
                <c:pt idx="17">
                  <c:v>2033.0</c:v>
                </c:pt>
                <c:pt idx="18">
                  <c:v>2034.0</c:v>
                </c:pt>
                <c:pt idx="19">
                  <c:v>2035.0</c:v>
                </c:pt>
                <c:pt idx="20">
                  <c:v>2036.0</c:v>
                </c:pt>
                <c:pt idx="21">
                  <c:v>2037.0</c:v>
                </c:pt>
                <c:pt idx="22">
                  <c:v>2038.0</c:v>
                </c:pt>
                <c:pt idx="23">
                  <c:v>2039.0</c:v>
                </c:pt>
                <c:pt idx="24">
                  <c:v>2040.0</c:v>
                </c:pt>
                <c:pt idx="25">
                  <c:v>2041.0</c:v>
                </c:pt>
                <c:pt idx="26">
                  <c:v>2042.0</c:v>
                </c:pt>
                <c:pt idx="27">
                  <c:v>2043.0</c:v>
                </c:pt>
                <c:pt idx="28">
                  <c:v>2044.0</c:v>
                </c:pt>
                <c:pt idx="29">
                  <c:v>2045.0</c:v>
                </c:pt>
                <c:pt idx="30">
                  <c:v>2046.0</c:v>
                </c:pt>
                <c:pt idx="31">
                  <c:v>2047.0</c:v>
                </c:pt>
                <c:pt idx="32">
                  <c:v>2048.0</c:v>
                </c:pt>
                <c:pt idx="33">
                  <c:v>2049.0</c:v>
                </c:pt>
                <c:pt idx="34">
                  <c:v>2050.0</c:v>
                </c:pt>
                <c:pt idx="35">
                  <c:v>2051.0</c:v>
                </c:pt>
                <c:pt idx="36">
                  <c:v>2052.0</c:v>
                </c:pt>
                <c:pt idx="37">
                  <c:v>2053.0</c:v>
                </c:pt>
                <c:pt idx="38">
                  <c:v>2054.0</c:v>
                </c:pt>
                <c:pt idx="39">
                  <c:v>2055.0</c:v>
                </c:pt>
                <c:pt idx="40">
                  <c:v>2056.0</c:v>
                </c:pt>
                <c:pt idx="41">
                  <c:v>2057.0</c:v>
                </c:pt>
                <c:pt idx="42">
                  <c:v>2058.0</c:v>
                </c:pt>
                <c:pt idx="43">
                  <c:v>2059.0</c:v>
                </c:pt>
                <c:pt idx="44">
                  <c:v>2060.0</c:v>
                </c:pt>
                <c:pt idx="45">
                  <c:v>2061.0</c:v>
                </c:pt>
                <c:pt idx="46">
                  <c:v>2062.0</c:v>
                </c:pt>
                <c:pt idx="47">
                  <c:v>2063.0</c:v>
                </c:pt>
                <c:pt idx="48">
                  <c:v>2064.0</c:v>
                </c:pt>
                <c:pt idx="49">
                  <c:v>2065.0</c:v>
                </c:pt>
              </c:numCache>
            </c:numRef>
          </c:xVal>
          <c:yVal>
            <c:numRef>
              <c:f>Sheet1!$B$2:$B$51</c:f>
              <c:numCache>
                <c:formatCode>General</c:formatCode>
                <c:ptCount val="50"/>
                <c:pt idx="0">
                  <c:v>10000.0</c:v>
                </c:pt>
                <c:pt idx="1">
                  <c:v>9200.0</c:v>
                </c:pt>
                <c:pt idx="2">
                  <c:v>8464.0</c:v>
                </c:pt>
                <c:pt idx="3">
                  <c:v>7786.88</c:v>
                </c:pt>
                <c:pt idx="4">
                  <c:v>7163.9296</c:v>
                </c:pt>
                <c:pt idx="5">
                  <c:v>6590.815232</c:v>
                </c:pt>
                <c:pt idx="6">
                  <c:v>6063.550013440001</c:v>
                </c:pt>
                <c:pt idx="7">
                  <c:v>5578.466012364801</c:v>
                </c:pt>
                <c:pt idx="8">
                  <c:v>5132.188731375616</c:v>
                </c:pt>
                <c:pt idx="9">
                  <c:v>4721.61363286557</c:v>
                </c:pt>
                <c:pt idx="10">
                  <c:v>4343.88454223632</c:v>
                </c:pt>
                <c:pt idx="11">
                  <c:v>3996.373778857416</c:v>
                </c:pt>
                <c:pt idx="12">
                  <c:v>3676.663876548823</c:v>
                </c:pt>
                <c:pt idx="13">
                  <c:v>3382.530766424917</c:v>
                </c:pt>
                <c:pt idx="14">
                  <c:v>3111.928305110924</c:v>
                </c:pt>
                <c:pt idx="15">
                  <c:v>2862.97404070205</c:v>
                </c:pt>
                <c:pt idx="16">
                  <c:v>2633.936117445886</c:v>
                </c:pt>
                <c:pt idx="17">
                  <c:v>2423.221228050215</c:v>
                </c:pt>
                <c:pt idx="18">
                  <c:v>2229.363529806198</c:v>
                </c:pt>
                <c:pt idx="19">
                  <c:v>2051.0144474217</c:v>
                </c:pt>
                <c:pt idx="20">
                  <c:v>1886.933291627966</c:v>
                </c:pt>
                <c:pt idx="21">
                  <c:v>1735.978628297728</c:v>
                </c:pt>
                <c:pt idx="22">
                  <c:v>1597.10033803391</c:v>
                </c:pt>
                <c:pt idx="23">
                  <c:v>1469.332310991197</c:v>
                </c:pt>
                <c:pt idx="24">
                  <c:v>1351.785726111901</c:v>
                </c:pt>
                <c:pt idx="25">
                  <c:v>1243.642868022949</c:v>
                </c:pt>
                <c:pt idx="26">
                  <c:v>1144.151438581113</c:v>
                </c:pt>
                <c:pt idx="27">
                  <c:v>1052.619323494624</c:v>
                </c:pt>
                <c:pt idx="28">
                  <c:v>968.4097776150542</c:v>
                </c:pt>
                <c:pt idx="29">
                  <c:v>890.9369954058498</c:v>
                </c:pt>
                <c:pt idx="30">
                  <c:v>819.662035773382</c:v>
                </c:pt>
                <c:pt idx="31">
                  <c:v>754.0890729115116</c:v>
                </c:pt>
                <c:pt idx="32">
                  <c:v>693.7619470785905</c:v>
                </c:pt>
                <c:pt idx="33">
                  <c:v>638.2609913123032</c:v>
                </c:pt>
                <c:pt idx="34">
                  <c:v>587.200112007319</c:v>
                </c:pt>
                <c:pt idx="35">
                  <c:v>540.2241030467333</c:v>
                </c:pt>
                <c:pt idx="36">
                  <c:v>497.0061748029945</c:v>
                </c:pt>
                <c:pt idx="37">
                  <c:v>457.245680818755</c:v>
                </c:pt>
                <c:pt idx="38">
                  <c:v>420.6660263532547</c:v>
                </c:pt>
                <c:pt idx="39">
                  <c:v>387.0127442449942</c:v>
                </c:pt>
                <c:pt idx="40">
                  <c:v>356.0517247053946</c:v>
                </c:pt>
                <c:pt idx="41">
                  <c:v>327.5675867289632</c:v>
                </c:pt>
                <c:pt idx="42">
                  <c:v>301.3621797906461</c:v>
                </c:pt>
                <c:pt idx="43">
                  <c:v>277.2532054073942</c:v>
                </c:pt>
                <c:pt idx="44">
                  <c:v>255.0729489748029</c:v>
                </c:pt>
                <c:pt idx="45">
                  <c:v>234.6671130568186</c:v>
                </c:pt>
                <c:pt idx="46">
                  <c:v>215.8937440122731</c:v>
                </c:pt>
                <c:pt idx="47">
                  <c:v>198.6222444912913</c:v>
                </c:pt>
                <c:pt idx="48">
                  <c:v>182.732464931988</c:v>
                </c:pt>
                <c:pt idx="49">
                  <c:v>168.113867737429</c:v>
                </c:pt>
              </c:numCache>
            </c:numRef>
          </c:yVal>
          <c:smooth val="1"/>
        </c:ser>
        <c:dLbls>
          <c:showLegendKey val="0"/>
          <c:showVal val="0"/>
          <c:showCatName val="0"/>
          <c:showSerName val="0"/>
          <c:showPercent val="0"/>
          <c:showBubbleSize val="0"/>
        </c:dLbls>
        <c:axId val="-2133643304"/>
        <c:axId val="-2133647928"/>
      </c:scatterChart>
      <c:valAx>
        <c:axId val="-2133643304"/>
        <c:scaling>
          <c:orientation val="minMax"/>
        </c:scaling>
        <c:delete val="0"/>
        <c:axPos val="b"/>
        <c:numFmt formatCode="General" sourceLinked="1"/>
        <c:majorTickMark val="out"/>
        <c:minorTickMark val="none"/>
        <c:tickLblPos val="nextTo"/>
        <c:crossAx val="-2133647928"/>
        <c:crosses val="autoZero"/>
        <c:crossBetween val="midCat"/>
      </c:valAx>
      <c:valAx>
        <c:axId val="-2133647928"/>
        <c:scaling>
          <c:orientation val="minMax"/>
        </c:scaling>
        <c:delete val="0"/>
        <c:axPos val="l"/>
        <c:majorGridlines/>
        <c:numFmt formatCode="General" sourceLinked="1"/>
        <c:majorTickMark val="out"/>
        <c:minorTickMark val="none"/>
        <c:tickLblPos val="nextTo"/>
        <c:crossAx val="-213364330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347407D-94D1-A346-A0DB-D2D943290C12}" type="datetimeFigureOut">
              <a:rPr lang="en-US"/>
              <a:pPr>
                <a:defRPr/>
              </a:pPr>
              <a:t>9/13/16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2C7E2D7-4305-AE41-88BE-5B1B99382B09}" type="slidenum">
              <a:rPr lang="en-US"/>
              <a:pPr>
                <a:defRPr/>
              </a:pPr>
              <a:t>‹#›</a:t>
            </a:fld>
            <a:endParaRPr lang="en-US"/>
          </a:p>
        </p:txBody>
      </p:sp>
    </p:spTree>
    <p:extLst>
      <p:ext uri="{BB962C8B-B14F-4D97-AF65-F5344CB8AC3E}">
        <p14:creationId xmlns:p14="http://schemas.microsoft.com/office/powerpoint/2010/main" val="73148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2457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1536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8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2458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C35C59-B243-414A-BC30-0C1BF6393644}" type="slidenum">
              <a:rPr lang="en-US"/>
              <a:pPr>
                <a:defRPr/>
              </a:pPr>
              <a:t>‹#›</a:t>
            </a:fld>
            <a:endParaRPr lang="en-US"/>
          </a:p>
        </p:txBody>
      </p:sp>
    </p:spTree>
    <p:extLst>
      <p:ext uri="{BB962C8B-B14F-4D97-AF65-F5344CB8AC3E}">
        <p14:creationId xmlns:p14="http://schemas.microsoft.com/office/powerpoint/2010/main" val="4064930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AABC5EA-8731-5642-BDA0-D3D8B7D716FE}" type="slidenum">
              <a:rPr lang="en-US" sz="1200"/>
              <a:pPr/>
              <a:t>1</a:t>
            </a:fld>
            <a:endParaRPr lang="en-US" sz="1200"/>
          </a:p>
        </p:txBody>
      </p:sp>
      <p:sp>
        <p:nvSpPr>
          <p:cNvPr id="17410" name="Rectangle 1026"/>
          <p:cNvSpPr>
            <a:spLocks noGrp="1" noRot="1" noChangeAspect="1" noChangeArrowheads="1" noTextEdit="1"/>
          </p:cNvSpPr>
          <p:nvPr>
            <p:ph type="sldImg"/>
          </p:nvPr>
        </p:nvSpPr>
        <p:spPr>
          <a:ln/>
        </p:spPr>
      </p:sp>
      <p:sp>
        <p:nvSpPr>
          <p:cNvPr id="174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A7CDEF-9701-AD44-9A5D-A18BB603FDDA}" type="slidenum">
              <a:rPr lang="en-US" sz="1200"/>
              <a:pPr/>
              <a:t>12</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There are lots of ways to measure density.  One that the book mentions and is kind of cute is the </a:t>
            </a:r>
            <a:r>
              <a:rPr lang="en-US" u="sng">
                <a:latin typeface="Times" charset="0"/>
                <a:ea typeface="ＭＳ Ｐゴシック" charset="0"/>
                <a:cs typeface="ＭＳ Ｐゴシック" charset="0"/>
              </a:rPr>
              <a:t>Peterson method</a:t>
            </a:r>
            <a:r>
              <a:rPr lang="en-US">
                <a:latin typeface="Times" charset="0"/>
                <a:ea typeface="ＭＳ Ｐゴシック" charset="0"/>
                <a:cs typeface="ＭＳ Ｐゴシック" charset="0"/>
              </a:rPr>
              <a:t> or </a:t>
            </a:r>
            <a:r>
              <a:rPr lang="en-US" u="sng">
                <a:latin typeface="Times" charset="0"/>
                <a:ea typeface="ＭＳ Ｐゴシック" charset="0"/>
                <a:cs typeface="ＭＳ Ｐゴシック" charset="0"/>
              </a:rPr>
              <a:t>Lincoln index</a:t>
            </a:r>
            <a:r>
              <a:rPr lang="en-US">
                <a:latin typeface="Times" charset="0"/>
                <a:ea typeface="ＭＳ Ｐゴシック" charset="0"/>
                <a:cs typeface="ＭＳ Ｐゴシック" charset="0"/>
              </a:rPr>
              <a:t>.  When it is impossible to count entire populations because of their large size or area of distribution, one can estimate the total density using what are called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mark-recapture</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capture-recapture</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methods.  Ideally, what the ecologist does is to set traps and capture individuals.  These individuals (numbering M) are then released and we assume that they mix freely and completely with the rest of the population.  Then we set up our traps again and count the total number of individuals caught (n) and the number of those that were marked previously (x).  Then the total population size can be estimated as:</a:t>
            </a:r>
          </a:p>
          <a:p>
            <a:r>
              <a:rPr lang="en-US" b="1" i="1">
                <a:latin typeface="Times" charset="0"/>
                <a:ea typeface="ＭＳ Ｐゴシック" charset="0"/>
                <a:cs typeface="ＭＳ Ｐゴシック" charset="0"/>
              </a:rPr>
              <a:t>N=nM/x</a:t>
            </a:r>
          </a:p>
          <a:p>
            <a:r>
              <a:rPr lang="en-US">
                <a:latin typeface="Times" charset="0"/>
                <a:ea typeface="ＭＳ Ｐゴシック" charset="0"/>
                <a:cs typeface="ＭＳ Ｐゴシック" charset="0"/>
              </a:rPr>
              <a:t> </a:t>
            </a:r>
          </a:p>
          <a:p>
            <a:r>
              <a:rPr lang="en-US">
                <a:latin typeface="Times" charset="0"/>
                <a:ea typeface="ＭＳ Ｐゴシック" charset="0"/>
                <a:cs typeface="ＭＳ Ｐゴシック" charset="0"/>
              </a:rPr>
              <a:t>Note that the units here are numbers*numbers/numbers. That is, this isn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a density until the area in which the population exists is known and used to derive numbers/area.  PAY ATTENTION TO UNITS.</a:t>
            </a:r>
          </a:p>
          <a:p>
            <a:pPr eaLnBrk="1" hangingPunct="1"/>
            <a:endParaRPr lang="en-US">
              <a:latin typeface="Times" charset="0"/>
              <a:ea typeface="ＭＳ Ｐゴシック" charset="0"/>
              <a:cs typeface="ＭＳ Ｐゴシック" charset="0"/>
            </a:endParaRP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3A7C6C1-1E99-254A-BBBD-74BC45476C58}" type="slidenum">
              <a:rPr lang="en-US" sz="1200"/>
              <a:pPr/>
              <a:t>13</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906031E-1A12-354C-BA7E-3A2D59CFAD6C}" type="slidenum">
              <a:rPr lang="en-US" sz="1200"/>
              <a:pPr/>
              <a:t>14</a:t>
            </a:fld>
            <a:endParaRPr lang="en-US" sz="1200"/>
          </a:p>
        </p:txBody>
      </p:sp>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F643D80-349A-2D45-AB5B-9E7C07901C0B}" type="slidenum">
              <a:rPr lang="en-US" sz="1200"/>
              <a:pPr/>
              <a:t>15</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Gender and Age:  A population can be even better described by breaking down the population into subclasses.   Give example from </a:t>
            </a:r>
            <a:r>
              <a:rPr lang="en-US" b="1" u="sng">
                <a:latin typeface="Times" charset="0"/>
                <a:ea typeface="ＭＳ Ｐゴシック" charset="0"/>
                <a:cs typeface="ＭＳ Ｐゴシック" charset="0"/>
              </a:rPr>
              <a:t>overhead</a:t>
            </a:r>
            <a:r>
              <a:rPr lang="en-US">
                <a:latin typeface="Times" charset="0"/>
                <a:ea typeface="ＭＳ Ｐゴシック" charset="0"/>
                <a:cs typeface="ＭＳ Ｐゴシック" charset="0"/>
              </a:rPr>
              <a:t>  of age/sex distributions of three countries from Krebs.  Remember that we are trying to predict how populations will change with time, so what characteristics are important for determining births and deaths (as well as immigration and emigration)?</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DDCD7F1-807A-4E4F-9631-F2879E9EA839}" type="slidenum">
              <a:rPr lang="en-US" sz="1200"/>
              <a:pPr/>
              <a:t>16</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What would this look like for students at FSU?</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B6897E1-E986-9346-B115-E1CAF49557BC}" type="slidenum">
              <a:rPr lang="en-US" sz="1200"/>
              <a:pPr/>
              <a:t>17</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55% women, as of 2010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noFill/>
          <a:ln w="12700"/>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 great way to see how populations differ in age and gender simultaneously is to use what are called population pyramids.  These show the number of individuals (or percent in different age classes) going up and down, with males on the left and females on the right.  Here are population pyramids for three different countries, Kenya, the US, and Italy.  The first two illustrate a really interesting difference between undeveloped and developed countries.  In undeveloped countries, a combination of higher birth rates and higher mortality cause a larger proportion of the population to be in younger age classes, producing these broad based pyramids.  Overall, countries with this sort of pattern have a much higher population growth rate.  Countries like the United States have much lower birth rates and mortality (due to better access to health care), resulting in steep-sided pyramids, illustrating much longer life expectancy.  Older people make up much more of the population in such countries.  Italy is an extreme case of this, common to many European contries, which have a very low birth rate and now a net negative population growth rate.</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1F947C-22C5-DA4B-A46C-786609C2D7D4}" type="slidenum">
              <a:rPr lang="en-US" sz="1200"/>
              <a:pPr/>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noFill/>
          <a:ln w="12700"/>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atin typeface="Arial" charset="0"/>
                <a:ea typeface="ＭＳ Ｐゴシック" charset="0"/>
                <a:cs typeface="Arial" charset="0"/>
              </a:rPr>
              <a:t>You can go online and find animated versions of these pyramids, showing how countries can shift from pyramids to more flat sided patterns as they develop (http://www.iiasa.ac.at/Research/SRD/ChinaFood/data/anim/pop_ani.htm).  In particular, try countries like Mexico or Brazil that have developed quite a bit over the last 50 years.  Here is an interesting example from China, which illustrates this sudden transition caused by political changes.  China instituted extreme laws on the the number of children that couples could have.  For a number of years, this really suppressed any children from being born, but ultimately the one-child policy has resulted in a fairly stable population structure, with a much longer expected life-span.  The current population growth rate is still quite high, but coming down rapidly.</a:t>
            </a:r>
            <a:endParaRPr lang="en-US" sz="1600">
              <a:latin typeface="Arial" charset="0"/>
              <a:ea typeface="ＭＳ Ｐゴシック" charset="0"/>
              <a:cs typeface="Arial"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B8A6CA-2D2B-F549-BE48-E5C75FC1DE79}" type="slidenum">
              <a:rPr lang="en-US" sz="1200"/>
              <a:pPr/>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8302E6-126D-A049-9A79-6E47DB6E538C}" type="slidenum">
              <a:rPr lang="en-US" sz="1200"/>
              <a:pPr/>
              <a:t>20</a:t>
            </a:fld>
            <a:endParaRPr lang="en-US" sz="1200"/>
          </a:p>
        </p:txBody>
      </p:sp>
      <p:sp>
        <p:nvSpPr>
          <p:cNvPr id="52226" name="Rectangle 1026"/>
          <p:cNvSpPr>
            <a:spLocks noGrp="1" noRot="1" noChangeAspect="1" noChangeArrowheads="1" noTextEdit="1"/>
          </p:cNvSpPr>
          <p:nvPr>
            <p:ph type="sldImg"/>
          </p:nvPr>
        </p:nvSpPr>
        <p:spPr>
          <a:ln/>
        </p:spPr>
      </p:sp>
      <p:sp>
        <p:nvSpPr>
          <p:cNvPr id="5222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6536B4E-AFEC-5644-A340-A3BC5181F22D}" type="slidenum">
              <a:rPr lang="en-US" sz="1200"/>
              <a:pPr/>
              <a:t>21</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Recognize that these patterns are caused by differential mortality of different age groups.  Each age group can have a different rate of death and that this can be important in creating difference among populations US vs. Afghanistan).  So, lets consider B-D not for entire populations, but for each age group within a population.</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B9FA983-9487-4D49-9626-27047D37430E}" type="slidenum">
              <a:rPr lang="en-US" sz="1200"/>
              <a:pPr/>
              <a:t>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BC715D4-8E09-164C-858E-54562494E09D}" type="slidenum">
              <a:rPr lang="en-US" sz="1200"/>
              <a:pPr/>
              <a:t>22</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Recognize that these patterns are caused by differential mortality of different age groups.  Each age group can have a different rate of death and that this can be important in creating difference among populations US vs. Afghanistan).  So, lets consider B-D not for entire populations, but for each age group within a population.</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BC715D4-8E09-164C-858E-54562494E09D}" type="slidenum">
              <a:rPr lang="en-US" sz="1200"/>
              <a:pPr/>
              <a:t>23</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Recognize that these patterns are caused by differential mortality of different age groups.  Each age group can have a different rate of death and that this can be important in creating difference among populations US vs. Afghanistan).  So, lets consider B-D not for entire populations, but for each age group within a population.</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D0EE0E-17F8-3646-9889-1FA6D1BA4E3B}" type="slidenum">
              <a:rPr lang="en-US" sz="1200"/>
              <a:pPr/>
              <a:t>24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How does that relate to what can observe when we just follow density or population size through time?  What is the growth rate of this population?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A5D5444-A074-0243-A843-0608BE3AB2BB}" type="slidenum">
              <a:rPr lang="en-US" sz="1200"/>
              <a:pPr/>
              <a:t>25</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01700E-D207-BD44-B5AB-56B93CD45782}" type="slidenum">
              <a:rPr lang="en-US" sz="1200"/>
              <a:pPr/>
              <a:t>26</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44C2EDC-1056-1443-B533-7DA7BD58E038}" type="slidenum">
              <a:rPr lang="en-US" sz="1200"/>
              <a:pPr/>
              <a:t>27</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FB6E30B-D5A0-6B4E-AFE7-19479D505CBC}" type="slidenum">
              <a:rPr lang="en-US" sz="1200"/>
              <a:pPr/>
              <a:t>28</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FF6A7D1-CDA5-6444-AE88-E00C26289209}" type="slidenum">
              <a:rPr lang="en-US" sz="1200"/>
              <a:pPr/>
              <a:t>29</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FF6A7D1-CDA5-6444-AE88-E00C26289209}" type="slidenum">
              <a:rPr lang="en-US" sz="1200"/>
              <a:pPr/>
              <a:t>30</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8725A41-265B-DA44-9082-DE834589453D}" type="slidenum">
              <a:rPr lang="en-US" sz="1200"/>
              <a:pPr/>
              <a:t>31</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820E83B-EA49-9C44-91B1-2CD70278F373}" type="slidenum">
              <a:rPr lang="en-US" sz="1200"/>
              <a:pPr/>
              <a:t>3</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4BAD8C-9555-7F42-9718-7AB2FCC1B33D}" type="slidenum">
              <a:rPr lang="en-US" sz="1200"/>
              <a:pPr/>
              <a:t>32</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3AB5E52-8C9B-204F-B548-7A5ADF4864B4}" type="slidenum">
              <a:rPr lang="en-US" sz="1200"/>
              <a:pPr/>
              <a:t>33</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9F62E48-5695-214E-B4B0-7B3171A994FC}" type="slidenum">
              <a:rPr lang="en-US" sz="1200"/>
              <a:pPr/>
              <a:t>34</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1680DF-0416-A243-8155-0B0C2AA0AE75}" type="slidenum">
              <a:rPr lang="en-US" sz="1200"/>
              <a:pPr/>
              <a:t>35</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4025" algn="l"/>
                <a:tab pos="920750" algn="l"/>
                <a:tab pos="1373188" algn="l"/>
              </a:tabLst>
            </a:pPr>
            <a:r>
              <a:rPr lang="en-US">
                <a:latin typeface="Arial" charset="0"/>
                <a:ea typeface="ＭＳ Ｐゴシック" charset="0"/>
                <a:cs typeface="ＭＳ Ｐゴシック" charset="0"/>
              </a:rPr>
              <a:t>NOTE that b is a per-individual rate.  Often it is expressed as numbers per 1000 because it is easier to think about large numbers.  So, for example, the fertility rate of humans is now around 22 births per 1000 individuals.  This is easier to think about than</a:t>
            </a:r>
          </a:p>
          <a:p>
            <a:pPr>
              <a:tabLst>
                <a:tab pos="454025" algn="l"/>
                <a:tab pos="920750" algn="l"/>
                <a:tab pos="1373188" algn="l"/>
              </a:tabLst>
            </a:pPr>
            <a:r>
              <a:rPr lang="en-US">
                <a:latin typeface="Arial" charset="0"/>
                <a:ea typeface="ＭＳ Ｐゴシック" charset="0"/>
                <a:cs typeface="ＭＳ Ｐゴシック" charset="0"/>
              </a:rPr>
              <a:t>B = 0.022</a:t>
            </a:r>
          </a:p>
          <a:p>
            <a:pPr eaLnBrk="1" hangingPunct="1">
              <a:tabLst>
                <a:tab pos="454025" algn="l"/>
                <a:tab pos="920750" algn="l"/>
                <a:tab pos="1373188" algn="l"/>
              </a:tabLst>
            </a:pPr>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1680DF-0416-A243-8155-0B0C2AA0AE75}" type="slidenum">
              <a:rPr lang="en-US" sz="1200"/>
              <a:pPr/>
              <a:t>36</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4025" algn="l"/>
                <a:tab pos="920750" algn="l"/>
                <a:tab pos="1373188" algn="l"/>
              </a:tabLst>
            </a:pPr>
            <a:r>
              <a:rPr lang="en-US">
                <a:latin typeface="Arial" charset="0"/>
                <a:ea typeface="ＭＳ Ｐゴシック" charset="0"/>
                <a:cs typeface="ＭＳ Ｐゴシック" charset="0"/>
              </a:rPr>
              <a:t>NOTE that b is a per-individual rate.  Often it is expressed as numbers per 1000 because it is easier to think about large numbers.  So, for example, the fertility rate of humans is now around 22 births per 1000 individuals.  This is easier to think about than</a:t>
            </a:r>
          </a:p>
          <a:p>
            <a:pPr>
              <a:tabLst>
                <a:tab pos="454025" algn="l"/>
                <a:tab pos="920750" algn="l"/>
                <a:tab pos="1373188" algn="l"/>
              </a:tabLst>
            </a:pPr>
            <a:r>
              <a:rPr lang="en-US">
                <a:latin typeface="Arial" charset="0"/>
                <a:ea typeface="ＭＳ Ｐゴシック" charset="0"/>
                <a:cs typeface="ＭＳ Ｐゴシック" charset="0"/>
              </a:rPr>
              <a:t>B = 0.022</a:t>
            </a:r>
          </a:p>
          <a:p>
            <a:pPr eaLnBrk="1" hangingPunct="1">
              <a:tabLst>
                <a:tab pos="454025" algn="l"/>
                <a:tab pos="920750" algn="l"/>
                <a:tab pos="1373188" algn="l"/>
              </a:tabLst>
            </a:pP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1680DF-0416-A243-8155-0B0C2AA0AE75}" type="slidenum">
              <a:rPr lang="en-US" sz="1200"/>
              <a:pPr/>
              <a:t>37</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4025" algn="l"/>
                <a:tab pos="920750" algn="l"/>
                <a:tab pos="1373188" algn="l"/>
              </a:tabLst>
            </a:pPr>
            <a:r>
              <a:rPr lang="en-US">
                <a:latin typeface="Arial" charset="0"/>
                <a:ea typeface="ＭＳ Ｐゴシック" charset="0"/>
                <a:cs typeface="ＭＳ Ｐゴシック" charset="0"/>
              </a:rPr>
              <a:t>NOTE that b is a per-individual rate.  Often it is expressed as numbers per 1000 because it is easier to think about large numbers.  So, for example, the fertility rate of humans is now around 22 births per 1000 individuals.  This is easier to think about than</a:t>
            </a:r>
          </a:p>
          <a:p>
            <a:pPr>
              <a:tabLst>
                <a:tab pos="454025" algn="l"/>
                <a:tab pos="920750" algn="l"/>
                <a:tab pos="1373188" algn="l"/>
              </a:tabLst>
            </a:pPr>
            <a:r>
              <a:rPr lang="en-US">
                <a:latin typeface="Arial" charset="0"/>
                <a:ea typeface="ＭＳ Ｐゴシック" charset="0"/>
                <a:cs typeface="ＭＳ Ｐゴシック" charset="0"/>
              </a:rPr>
              <a:t>B = 0.022</a:t>
            </a:r>
          </a:p>
          <a:p>
            <a:pPr eaLnBrk="1" hangingPunct="1">
              <a:tabLst>
                <a:tab pos="454025" algn="l"/>
                <a:tab pos="920750" algn="l"/>
                <a:tab pos="1373188" algn="l"/>
              </a:tabLst>
            </a:pPr>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1680DF-0416-A243-8155-0B0C2AA0AE75}" type="slidenum">
              <a:rPr lang="en-US" sz="1200"/>
              <a:pPr/>
              <a:t>38</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4025" algn="l"/>
                <a:tab pos="920750" algn="l"/>
                <a:tab pos="1373188" algn="l"/>
              </a:tabLst>
            </a:pPr>
            <a:r>
              <a:rPr lang="en-US">
                <a:latin typeface="Arial" charset="0"/>
                <a:ea typeface="ＭＳ Ｐゴシック" charset="0"/>
                <a:cs typeface="ＭＳ Ｐゴシック" charset="0"/>
              </a:rPr>
              <a:t>NOTE that b is a per-individual rate.  Often it is expressed as numbers per 1000 because it is easier to think about large numbers.  So, for example, the fertility rate of humans is now around 22 births per 1000 individuals.  This is easier to think about than</a:t>
            </a:r>
          </a:p>
          <a:p>
            <a:pPr>
              <a:tabLst>
                <a:tab pos="454025" algn="l"/>
                <a:tab pos="920750" algn="l"/>
                <a:tab pos="1373188" algn="l"/>
              </a:tabLst>
            </a:pPr>
            <a:r>
              <a:rPr lang="en-US">
                <a:latin typeface="Arial" charset="0"/>
                <a:ea typeface="ＭＳ Ｐゴシック" charset="0"/>
                <a:cs typeface="ＭＳ Ｐゴシック" charset="0"/>
              </a:rPr>
              <a:t>B = 0.022</a:t>
            </a:r>
          </a:p>
          <a:p>
            <a:pPr eaLnBrk="1" hangingPunct="1">
              <a:tabLst>
                <a:tab pos="454025" algn="l"/>
                <a:tab pos="920750" algn="l"/>
                <a:tab pos="1373188" algn="l"/>
              </a:tabLst>
            </a:pPr>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1680DF-0416-A243-8155-0B0C2AA0AE75}" type="slidenum">
              <a:rPr lang="en-US" sz="1200"/>
              <a:pPr/>
              <a:t>41</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4025" algn="l"/>
                <a:tab pos="920750" algn="l"/>
                <a:tab pos="1373188" algn="l"/>
              </a:tabLst>
            </a:pPr>
            <a:r>
              <a:rPr lang="en-US">
                <a:latin typeface="Arial" charset="0"/>
                <a:ea typeface="ＭＳ Ｐゴシック" charset="0"/>
                <a:cs typeface="ＭＳ Ｐゴシック" charset="0"/>
              </a:rPr>
              <a:t>NOTE that b is a per-individual rate.  Often it is expressed as numbers per 1000 because it is easier to think about large numbers.  So, for example, the fertility rate of humans is now around 22 births per 1000 individuals.  This is easier to think about than</a:t>
            </a:r>
          </a:p>
          <a:p>
            <a:pPr>
              <a:tabLst>
                <a:tab pos="454025" algn="l"/>
                <a:tab pos="920750" algn="l"/>
                <a:tab pos="1373188" algn="l"/>
              </a:tabLst>
            </a:pPr>
            <a:r>
              <a:rPr lang="en-US">
                <a:latin typeface="Arial" charset="0"/>
                <a:ea typeface="ＭＳ Ｐゴシック" charset="0"/>
                <a:cs typeface="ＭＳ Ｐゴシック" charset="0"/>
              </a:rPr>
              <a:t>B = 0.022</a:t>
            </a:r>
          </a:p>
          <a:p>
            <a:pPr eaLnBrk="1" hangingPunct="1">
              <a:tabLst>
                <a:tab pos="454025" algn="l"/>
                <a:tab pos="920750" algn="l"/>
                <a:tab pos="1373188" algn="l"/>
              </a:tabLst>
            </a:pPr>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543EC25-62CC-8949-BCFC-65817938656B}" type="slidenum">
              <a:rPr lang="en-US" sz="1200"/>
              <a:pPr/>
              <a:t>42</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454025" algn="l"/>
                <a:tab pos="920750" algn="l"/>
                <a:tab pos="1373188" algn="l"/>
              </a:tabLst>
            </a:pPr>
            <a:r>
              <a:rPr lang="en-US">
                <a:latin typeface="Arial" charset="0"/>
                <a:ea typeface="ＭＳ Ｐゴシック" charset="0"/>
                <a:cs typeface="ＭＳ Ｐゴシック" charset="0"/>
              </a:rPr>
              <a:t>NOTE that b is a per-individual rate.  Often it is expressed as numbers per 1000 because it is easier to think about large numbers.  So, for example, the fertility rate of humans is now around 22 births per 1000 individuals.  This is easier to think about than</a:t>
            </a:r>
          </a:p>
          <a:p>
            <a:pPr>
              <a:tabLst>
                <a:tab pos="454025" algn="l"/>
                <a:tab pos="920750" algn="l"/>
                <a:tab pos="1373188" algn="l"/>
              </a:tabLst>
            </a:pPr>
            <a:r>
              <a:rPr lang="en-US">
                <a:latin typeface="Arial" charset="0"/>
                <a:ea typeface="ＭＳ Ｐゴシック" charset="0"/>
                <a:cs typeface="ＭＳ Ｐゴシック" charset="0"/>
              </a:rPr>
              <a:t>B = 0.022</a:t>
            </a:r>
          </a:p>
          <a:p>
            <a:pPr eaLnBrk="1" hangingPunct="1">
              <a:tabLst>
                <a:tab pos="454025" algn="l"/>
                <a:tab pos="920750" algn="l"/>
                <a:tab pos="1373188" algn="l"/>
              </a:tabLst>
            </a:pPr>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849AAE2-0F3C-304C-B85C-910BFB1776D5}" type="slidenum">
              <a:rPr lang="en-US" sz="1200"/>
              <a:pPr/>
              <a:t>43</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ABEC7D-5717-484C-AD0B-2F103DCB0D21}" type="slidenum">
              <a:rPr lang="en-US" sz="1200"/>
              <a:pPr/>
              <a:t>6</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a:latin typeface="Times" charset="0"/>
                <a:ea typeface="ＭＳ Ｐゴシック" charset="0"/>
                <a:cs typeface="ＭＳ Ｐゴシック" charset="0"/>
              </a:rPr>
              <a:t>Distribution</a:t>
            </a:r>
            <a:r>
              <a:rPr lang="en-US">
                <a:latin typeface="Times" charset="0"/>
                <a:ea typeface="ＭＳ Ｐゴシック" charset="0"/>
                <a:cs typeface="ＭＳ Ｐゴシック" charset="0"/>
              </a:rPr>
              <a:t> of a population describes its geographic and ecological range, primarily determined by suitable conditions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habitats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for individuals of the species.  We might say that the distribution of the American Crocodile was quite limited, mostly in the peninsula of Florida, the Big Cypress Swamp and in the Everglades.  The example from the book discusses the European starling and how its distribution has changed through the first half of the 20</a:t>
            </a:r>
            <a:r>
              <a:rPr lang="en-US" altLang="ja-JP" baseline="30000">
                <a:latin typeface="Times" charset="0"/>
                <a:ea typeface="ＭＳ Ｐゴシック" charset="0"/>
                <a:cs typeface="ＭＳ Ｐゴシック" charset="0"/>
              </a:rPr>
              <a:t>th</a:t>
            </a:r>
            <a:r>
              <a:rPr lang="en-US" altLang="ja-JP">
                <a:latin typeface="Times" charset="0"/>
                <a:ea typeface="ＭＳ Ｐゴシック" charset="0"/>
                <a:cs typeface="ＭＳ Ｐゴシック" charset="0"/>
              </a:rPr>
              <a:t> century (Figure 14.1).</a:t>
            </a:r>
          </a:p>
          <a:p>
            <a:r>
              <a:rPr lang="en-US">
                <a:latin typeface="Times" charset="0"/>
                <a:ea typeface="ＭＳ Ｐゴシック" charset="0"/>
                <a:cs typeface="ＭＳ Ｐゴシック" charset="0"/>
              </a:rPr>
              <a:t> </a:t>
            </a:r>
          </a:p>
          <a:p>
            <a:r>
              <a:rPr lang="en-US" u="sng">
                <a:latin typeface="Times" charset="0"/>
                <a:ea typeface="ＭＳ Ｐゴシック" charset="0"/>
                <a:cs typeface="ＭＳ Ｐゴシック" charset="0"/>
              </a:rPr>
              <a:t>Dispersion</a:t>
            </a:r>
            <a:r>
              <a:rPr lang="en-US">
                <a:latin typeface="Times" charset="0"/>
                <a:ea typeface="ＭＳ Ｐゴシック" charset="0"/>
                <a:cs typeface="ＭＳ Ｐゴシック" charset="0"/>
              </a:rPr>
              <a:t> refers to the spacing of individuals with respect to one another. That is, are individuals clumped or highly dispersed.  For example, some birds are highly territorial and nests are overdispersed.  Other birds tend to nest in colonies and have clumped distributions.  And, of course, patterns of dispersion can vary with factors such as time of the season or food availability.  The example in the book shows difference scales of the distribution of the shrub, Clematis (leather leaf), showing that individuals are clustered into glades and to clumps within glades.</a:t>
            </a:r>
          </a:p>
          <a:p>
            <a:r>
              <a:rPr lang="en-US" u="sng">
                <a:latin typeface="Times" charset="0"/>
                <a:ea typeface="ＭＳ Ｐゴシック" charset="0"/>
                <a:cs typeface="ＭＳ Ｐゴシック" charset="0"/>
              </a:rPr>
              <a:t>Density</a:t>
            </a:r>
            <a:r>
              <a:rPr lang="en-US">
                <a:latin typeface="Times" charset="0"/>
                <a:ea typeface="ＭＳ Ｐゴシック" charset="0"/>
                <a:cs typeface="ＭＳ Ｐゴシック" charset="0"/>
              </a:rPr>
              <a:t> is the number of individuals per unit area.  For example, there is something like 24 Florida Panthers thought to remain in the Everglades.  Divide this into the total size of the everglades (10,000 km2) and you would get numbers of panthers per square kilometer (0.0025).  This is density.  Another example is the density of humans on earth.  Here I add another factor, time, showing that the numbers of individuals are somewhat increasing as of late.</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3CBE1BB-EDF2-C44A-93EC-D11DC2A292BB}" type="slidenum">
              <a:rPr lang="en-US" sz="1200"/>
              <a:pPr/>
              <a:t>44</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A5D8437-06CF-5046-8CF1-06022D45FB27}" type="slidenum">
              <a:rPr lang="en-US" sz="1200"/>
              <a:pPr/>
              <a:t>45</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8E03BB6-1D60-6B43-8E47-AC40954194BB}" type="slidenum">
              <a:rPr lang="en-US" sz="1200"/>
              <a:pPr/>
              <a:t>46</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7C1DEDA-B776-9940-80F1-DD87309D397A}" type="slidenum">
              <a:rPr lang="en-US" sz="1200"/>
              <a:pPr/>
              <a:t>47</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BDB93FF-B821-854D-88DE-940351CD8A92}" type="slidenum">
              <a:rPr lang="en-US" sz="1200"/>
              <a:pPr/>
              <a:t>48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Recognize that these patterns are caused by differential mortality of different age groups.  Each age group can have a different rate of death and that this can be important in creating difference among populations US vs. Afghanistan).  So, lets consider B-D not for entire populations, but for each age group within a population.</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588CBF83-3186-5146-9039-E0DEAEB386C0}" type="slidenum">
              <a:rPr lang="en-US" sz="1200"/>
              <a:pPr algn="r"/>
              <a:t>49</a:t>
            </a:fld>
            <a:endParaRPr lang="en-US" sz="12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6785F2C-896E-064C-ABC8-8A626B0DB6C7}" type="slidenum">
              <a:rPr lang="en-US" sz="1200"/>
              <a:pPr/>
              <a:t>7</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a:latin typeface="Times" charset="0"/>
                <a:ea typeface="ＭＳ Ｐゴシック" charset="0"/>
                <a:cs typeface="ＭＳ Ｐゴシック" charset="0"/>
              </a:rPr>
              <a:t>Distribution</a:t>
            </a:r>
            <a:r>
              <a:rPr lang="en-US">
                <a:latin typeface="Times" charset="0"/>
                <a:ea typeface="ＭＳ Ｐゴシック" charset="0"/>
                <a:cs typeface="ＭＳ Ｐゴシック" charset="0"/>
              </a:rPr>
              <a:t> of a population describes its geographic and ecological range, primarily determined by suitable conditions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habitats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for individuals of the species.  We might say that the distribution of the American Crocodile was quite limited, mostly in the peninsula of Florida, the Big Cypress Swamp and in the Everglades.  The example from the book discusses the European starling and how its distribution has changed through the first half of the 20</a:t>
            </a:r>
            <a:r>
              <a:rPr lang="en-US" altLang="ja-JP" baseline="30000">
                <a:latin typeface="Times" charset="0"/>
                <a:ea typeface="ＭＳ Ｐゴシック" charset="0"/>
                <a:cs typeface="ＭＳ Ｐゴシック" charset="0"/>
              </a:rPr>
              <a:t>th</a:t>
            </a:r>
            <a:r>
              <a:rPr lang="en-US" altLang="ja-JP">
                <a:latin typeface="Times" charset="0"/>
                <a:ea typeface="ＭＳ Ｐゴシック" charset="0"/>
                <a:cs typeface="ＭＳ Ｐゴシック" charset="0"/>
              </a:rPr>
              <a:t> century (Figure 14.1).</a:t>
            </a:r>
          </a:p>
          <a:p>
            <a:r>
              <a:rPr lang="en-US">
                <a:latin typeface="Times" charset="0"/>
                <a:ea typeface="ＭＳ Ｐゴシック" charset="0"/>
                <a:cs typeface="ＭＳ Ｐゴシック" charset="0"/>
              </a:rPr>
              <a:t> </a:t>
            </a:r>
          </a:p>
          <a:p>
            <a:r>
              <a:rPr lang="en-US" u="sng">
                <a:latin typeface="Times" charset="0"/>
                <a:ea typeface="ＭＳ Ｐゴシック" charset="0"/>
                <a:cs typeface="ＭＳ Ｐゴシック" charset="0"/>
              </a:rPr>
              <a:t>Dispersion</a:t>
            </a:r>
            <a:r>
              <a:rPr lang="en-US">
                <a:latin typeface="Times" charset="0"/>
                <a:ea typeface="ＭＳ Ｐゴシック" charset="0"/>
                <a:cs typeface="ＭＳ Ｐゴシック" charset="0"/>
              </a:rPr>
              <a:t> refers to the spacing of individuals with respect to one another. That is, are individuals clumped or highly dispersed.  For example, some birds are highly territorial and nests are overdispersed.  Other birds tend to nest in colonies and have clumped distributions.  And, of course, patterns of dispersion can vary with factors such as time of the season or food availability.  The example in the book shows difference scales of the distribution of the shrub, Clematis (leather leaf), showing that individuals are clustered into glades and to clumps within glades.</a:t>
            </a:r>
          </a:p>
          <a:p>
            <a:r>
              <a:rPr lang="en-US" u="sng">
                <a:latin typeface="Times" charset="0"/>
                <a:ea typeface="ＭＳ Ｐゴシック" charset="0"/>
                <a:cs typeface="ＭＳ Ｐゴシック" charset="0"/>
              </a:rPr>
              <a:t>Density</a:t>
            </a:r>
            <a:r>
              <a:rPr lang="en-US">
                <a:latin typeface="Times" charset="0"/>
                <a:ea typeface="ＭＳ Ｐゴシック" charset="0"/>
                <a:cs typeface="ＭＳ Ｐゴシック" charset="0"/>
              </a:rPr>
              <a:t> is the number of individuals per unit area.  For example, there is something like 24 Florida Panthers thought to remain in the Everglades.  Divide this into the total size of the everglades (10,000 km2) and you would get numbers of panthers per square kilometer (0.0025).  This is density.  Another example is the density of humans on earth.  Here I add another factor, time, showing that the numbers of individuals are somewhat increasing as of late.</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0B80BF6-EEB2-B341-9FB2-279F6C5EF623}" type="slidenum">
              <a:rPr lang="en-US" sz="1200"/>
              <a:pPr/>
              <a:t>8</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ADCA8E7-6B75-0545-BD5A-0161510E3FC7}" type="slidenum">
              <a:rPr lang="en-US" sz="1200"/>
              <a:pPr/>
              <a:t>9</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a:latin typeface="Times" charset="0"/>
                <a:ea typeface="ＭＳ Ｐゴシック" charset="0"/>
                <a:cs typeface="ＭＳ Ｐゴシック" charset="0"/>
              </a:rPr>
              <a:t>Distribution</a:t>
            </a:r>
            <a:r>
              <a:rPr lang="en-US">
                <a:latin typeface="Times" charset="0"/>
                <a:ea typeface="ＭＳ Ｐゴシック" charset="0"/>
                <a:cs typeface="ＭＳ Ｐゴシック" charset="0"/>
              </a:rPr>
              <a:t> of a population describes its geographic and ecological range, primarily determined by suitable conditions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habitats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for individuals of the species.  We might say that the distribution of the American Crocodile was quite limited, mostly in the peninsula of Florida, the Big Cypress Swamp and in the Everglades.  The example from the book discusses the European starling and how its distribution has changed through the first half of the 20</a:t>
            </a:r>
            <a:r>
              <a:rPr lang="en-US" altLang="ja-JP" baseline="30000">
                <a:latin typeface="Times" charset="0"/>
                <a:ea typeface="ＭＳ Ｐゴシック" charset="0"/>
                <a:cs typeface="ＭＳ Ｐゴシック" charset="0"/>
              </a:rPr>
              <a:t>th</a:t>
            </a:r>
            <a:r>
              <a:rPr lang="en-US" altLang="ja-JP">
                <a:latin typeface="Times" charset="0"/>
                <a:ea typeface="ＭＳ Ｐゴシック" charset="0"/>
                <a:cs typeface="ＭＳ Ｐゴシック" charset="0"/>
              </a:rPr>
              <a:t> century (Figure 14.1).</a:t>
            </a:r>
          </a:p>
          <a:p>
            <a:r>
              <a:rPr lang="en-US">
                <a:latin typeface="Times" charset="0"/>
                <a:ea typeface="ＭＳ Ｐゴシック" charset="0"/>
                <a:cs typeface="ＭＳ Ｐゴシック" charset="0"/>
              </a:rPr>
              <a:t> </a:t>
            </a:r>
          </a:p>
          <a:p>
            <a:r>
              <a:rPr lang="en-US" u="sng">
                <a:latin typeface="Times" charset="0"/>
                <a:ea typeface="ＭＳ Ｐゴシック" charset="0"/>
                <a:cs typeface="ＭＳ Ｐゴシック" charset="0"/>
              </a:rPr>
              <a:t>Dispersion</a:t>
            </a:r>
            <a:r>
              <a:rPr lang="en-US">
                <a:latin typeface="Times" charset="0"/>
                <a:ea typeface="ＭＳ Ｐゴシック" charset="0"/>
                <a:cs typeface="ＭＳ Ｐゴシック" charset="0"/>
              </a:rPr>
              <a:t> refers to the spacing of individuals with respect to one another. That is, are individuals clumped or highly dispersed.  For example, some birds are highly territorial and nests are overdispersed.  Other birds tend to nest in colonies and have clumped distributions.  And, of course, patterns of dispersion can vary with factors such as time of the season or food availability.  The example in the book shows difference scales of the distribution of the shrub, Clematis (leather leaf), showing that individuals are clustered into glades and to clumps within glades.</a:t>
            </a:r>
          </a:p>
          <a:p>
            <a:r>
              <a:rPr lang="en-US" u="sng">
                <a:latin typeface="Times" charset="0"/>
                <a:ea typeface="ＭＳ Ｐゴシック" charset="0"/>
                <a:cs typeface="ＭＳ Ｐゴシック" charset="0"/>
              </a:rPr>
              <a:t>Density</a:t>
            </a:r>
            <a:r>
              <a:rPr lang="en-US">
                <a:latin typeface="Times" charset="0"/>
                <a:ea typeface="ＭＳ Ｐゴシック" charset="0"/>
                <a:cs typeface="ＭＳ Ｐゴシック" charset="0"/>
              </a:rPr>
              <a:t> is the number of individuals per unit area.  For example, there is something like 24 Florida Panthers thought to remain in the Everglades.  Divide this into the total size of the everglades (10,000 km2) and you would get numbers of panthers per square kilometer (0.0025).  This is density.  Another example is the density of humans on earth.  Here I add another factor, time, showing that the numbers of individuals are somewhat increasing as of late.</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DFCF935-B24C-6C4B-AA0F-31DD4E4EFC26}" type="slidenum">
              <a:rPr lang="en-US" sz="1200"/>
              <a:pPr/>
              <a:t>10</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a:latin typeface="Times" charset="0"/>
                <a:ea typeface="ＭＳ Ｐゴシック" charset="0"/>
                <a:cs typeface="ＭＳ Ｐゴシック" charset="0"/>
              </a:rPr>
              <a:t>Distribution</a:t>
            </a:r>
            <a:r>
              <a:rPr lang="en-US">
                <a:latin typeface="Times" charset="0"/>
                <a:ea typeface="ＭＳ Ｐゴシック" charset="0"/>
                <a:cs typeface="ＭＳ Ｐゴシック" charset="0"/>
              </a:rPr>
              <a:t> of a population describes its geographic and ecological range, primarily determined by suitable conditions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habitats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for individuals of the species.  We might say that the distribution of the American Crocodile was quite limited, mostly in the peninsula of Florida, the Big Cypress Swamp and in the Everglades.  The example from the book discusses the European starling and how its distribution has changed through the first half of the 20</a:t>
            </a:r>
            <a:r>
              <a:rPr lang="en-US" altLang="ja-JP" baseline="30000">
                <a:latin typeface="Times" charset="0"/>
                <a:ea typeface="ＭＳ Ｐゴシック" charset="0"/>
                <a:cs typeface="ＭＳ Ｐゴシック" charset="0"/>
              </a:rPr>
              <a:t>th</a:t>
            </a:r>
            <a:r>
              <a:rPr lang="en-US" altLang="ja-JP">
                <a:latin typeface="Times" charset="0"/>
                <a:ea typeface="ＭＳ Ｐゴシック" charset="0"/>
                <a:cs typeface="ＭＳ Ｐゴシック" charset="0"/>
              </a:rPr>
              <a:t> century (Figure 14.1).</a:t>
            </a:r>
          </a:p>
          <a:p>
            <a:r>
              <a:rPr lang="en-US">
                <a:latin typeface="Times" charset="0"/>
                <a:ea typeface="ＭＳ Ｐゴシック" charset="0"/>
                <a:cs typeface="ＭＳ Ｐゴシック" charset="0"/>
              </a:rPr>
              <a:t> </a:t>
            </a:r>
          </a:p>
          <a:p>
            <a:r>
              <a:rPr lang="en-US" u="sng">
                <a:latin typeface="Times" charset="0"/>
                <a:ea typeface="ＭＳ Ｐゴシック" charset="0"/>
                <a:cs typeface="ＭＳ Ｐゴシック" charset="0"/>
              </a:rPr>
              <a:t>Dispersion</a:t>
            </a:r>
            <a:r>
              <a:rPr lang="en-US">
                <a:latin typeface="Times" charset="0"/>
                <a:ea typeface="ＭＳ Ｐゴシック" charset="0"/>
                <a:cs typeface="ＭＳ Ｐゴシック" charset="0"/>
              </a:rPr>
              <a:t> refers to the spacing of individuals with respect to one another. That is, are individuals clumped or highly dispersed.  For example, some birds are highly territorial and nests are overdispersed.  Other birds tend to nest in colonies and have clumped distributions.  And, of course, patterns of dispersion can vary with factors such as time of the season or food availability.  The example in the book shows difference scales of the distribution of the shrub, Clematis (leather leaf), showing that individuals are clustered into glades and to clumps within glades.</a:t>
            </a:r>
          </a:p>
          <a:p>
            <a:r>
              <a:rPr lang="en-US" u="sng">
                <a:latin typeface="Times" charset="0"/>
                <a:ea typeface="ＭＳ Ｐゴシック" charset="0"/>
                <a:cs typeface="ＭＳ Ｐゴシック" charset="0"/>
              </a:rPr>
              <a:t>Density</a:t>
            </a:r>
            <a:r>
              <a:rPr lang="en-US">
                <a:latin typeface="Times" charset="0"/>
                <a:ea typeface="ＭＳ Ｐゴシック" charset="0"/>
                <a:cs typeface="ＭＳ Ｐゴシック" charset="0"/>
              </a:rPr>
              <a:t> is the number of individuals per unit area.  For example, there is something like 24 Florida Panthers thought to remain in the Everglades.  Divide this into the total size of the everglades (10,000 km2) and you would get numbers of panthers per square kilometer (0.0025).  This is density.  Another example is the density of humans on earth.  Here I add another factor, time, showing that the numbers of individuals are somewhat increasing as of late.</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6785F2C-896E-064C-ABC8-8A626B0DB6C7}" type="slidenum">
              <a:rPr lang="en-US" sz="1200"/>
              <a:pPr/>
              <a:t>11</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a:latin typeface="Times" charset="0"/>
                <a:ea typeface="ＭＳ Ｐゴシック" charset="0"/>
                <a:cs typeface="ＭＳ Ｐゴシック" charset="0"/>
              </a:rPr>
              <a:t>Distribution</a:t>
            </a:r>
            <a:r>
              <a:rPr lang="en-US">
                <a:latin typeface="Times" charset="0"/>
                <a:ea typeface="ＭＳ Ｐゴシック" charset="0"/>
                <a:cs typeface="ＭＳ Ｐゴシック" charset="0"/>
              </a:rPr>
              <a:t> of a population describes its geographic and ecological range, primarily determined by suitable conditions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habitats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for individuals of the species.  We might say that the distribution of the American Crocodile was quite limited, mostly in the peninsula of Florida, the Big Cypress Swamp and in the Everglades.  The example from the book discusses the European starling and how its distribution has changed through the first half of the 20</a:t>
            </a:r>
            <a:r>
              <a:rPr lang="en-US" altLang="ja-JP" baseline="30000">
                <a:latin typeface="Times" charset="0"/>
                <a:ea typeface="ＭＳ Ｐゴシック" charset="0"/>
                <a:cs typeface="ＭＳ Ｐゴシック" charset="0"/>
              </a:rPr>
              <a:t>th</a:t>
            </a:r>
            <a:r>
              <a:rPr lang="en-US" altLang="ja-JP">
                <a:latin typeface="Times" charset="0"/>
                <a:ea typeface="ＭＳ Ｐゴシック" charset="0"/>
                <a:cs typeface="ＭＳ Ｐゴシック" charset="0"/>
              </a:rPr>
              <a:t> century (Figure 14.1).</a:t>
            </a:r>
          </a:p>
          <a:p>
            <a:r>
              <a:rPr lang="en-US">
                <a:latin typeface="Times" charset="0"/>
                <a:ea typeface="ＭＳ Ｐゴシック" charset="0"/>
                <a:cs typeface="ＭＳ Ｐゴシック" charset="0"/>
              </a:rPr>
              <a:t> </a:t>
            </a:r>
          </a:p>
          <a:p>
            <a:r>
              <a:rPr lang="en-US" u="sng">
                <a:latin typeface="Times" charset="0"/>
                <a:ea typeface="ＭＳ Ｐゴシック" charset="0"/>
                <a:cs typeface="ＭＳ Ｐゴシック" charset="0"/>
              </a:rPr>
              <a:t>Dispersion</a:t>
            </a:r>
            <a:r>
              <a:rPr lang="en-US">
                <a:latin typeface="Times" charset="0"/>
                <a:ea typeface="ＭＳ Ｐゴシック" charset="0"/>
                <a:cs typeface="ＭＳ Ｐゴシック" charset="0"/>
              </a:rPr>
              <a:t> refers to the spacing of individuals with respect to one another. That is, are individuals clumped or highly dispersed.  For example, some birds are highly territorial and nests are overdispersed.  Other birds tend to nest in colonies and have clumped distributions.  And, of course, patterns of dispersion can vary with factors such as time of the season or food availability.  The example in the book shows difference scales of the distribution of the shrub, Clematis (leather leaf), showing that individuals are clustered into glades and to clumps within glades.</a:t>
            </a:r>
          </a:p>
          <a:p>
            <a:r>
              <a:rPr lang="en-US" u="sng">
                <a:latin typeface="Times" charset="0"/>
                <a:ea typeface="ＭＳ Ｐゴシック" charset="0"/>
                <a:cs typeface="ＭＳ Ｐゴシック" charset="0"/>
              </a:rPr>
              <a:t>Density</a:t>
            </a:r>
            <a:r>
              <a:rPr lang="en-US">
                <a:latin typeface="Times" charset="0"/>
                <a:ea typeface="ＭＳ Ｐゴシック" charset="0"/>
                <a:cs typeface="ＭＳ Ｐゴシック" charset="0"/>
              </a:rPr>
              <a:t> is the number of individuals per unit area.  For example, there is something like 24 Florida Panthers thought to remain in the Everglades.  Divide this into the total size of the everglades (10,000 km2) and you would get numbers of panthers per square kilometer (0.0025).  This is density.  Another example is the density of humans on earth.  Here I add another factor, time, showing that the numbers of individuals are somewhat increasing as of late.</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13032-FEC7-A648-8601-CD242732E7E6}" type="slidenum">
              <a:rPr lang="en-US"/>
              <a:pPr>
                <a:defRPr/>
              </a:pPr>
              <a:t>‹#›</a:t>
            </a:fld>
            <a:endParaRPr lang="en-US"/>
          </a:p>
        </p:txBody>
      </p:sp>
    </p:spTree>
    <p:extLst>
      <p:ext uri="{BB962C8B-B14F-4D97-AF65-F5344CB8AC3E}">
        <p14:creationId xmlns:p14="http://schemas.microsoft.com/office/powerpoint/2010/main" val="330000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079BC-1B68-CD47-99E5-542A4455BFFF}" type="slidenum">
              <a:rPr lang="en-US"/>
              <a:pPr>
                <a:defRPr/>
              </a:pPr>
              <a:t>‹#›</a:t>
            </a:fld>
            <a:endParaRPr lang="en-US"/>
          </a:p>
        </p:txBody>
      </p:sp>
    </p:spTree>
    <p:extLst>
      <p:ext uri="{BB962C8B-B14F-4D97-AF65-F5344CB8AC3E}">
        <p14:creationId xmlns:p14="http://schemas.microsoft.com/office/powerpoint/2010/main" val="45182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09763-1DD8-9847-B43D-544C97679C24}" type="slidenum">
              <a:rPr lang="en-US"/>
              <a:pPr>
                <a:defRPr/>
              </a:pPr>
              <a:t>‹#›</a:t>
            </a:fld>
            <a:endParaRPr lang="en-US"/>
          </a:p>
        </p:txBody>
      </p:sp>
    </p:spTree>
    <p:extLst>
      <p:ext uri="{BB962C8B-B14F-4D97-AF65-F5344CB8AC3E}">
        <p14:creationId xmlns:p14="http://schemas.microsoft.com/office/powerpoint/2010/main" val="252658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80672A-8A03-FF4A-9E78-F7891C52CBF8}" type="slidenum">
              <a:rPr lang="en-US"/>
              <a:pPr>
                <a:defRPr/>
              </a:pPr>
              <a:t>‹#›</a:t>
            </a:fld>
            <a:endParaRPr lang="en-US"/>
          </a:p>
        </p:txBody>
      </p:sp>
    </p:spTree>
    <p:extLst>
      <p:ext uri="{BB962C8B-B14F-4D97-AF65-F5344CB8AC3E}">
        <p14:creationId xmlns:p14="http://schemas.microsoft.com/office/powerpoint/2010/main" val="25400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F4B218-BFB7-DB4E-92AB-AE4A6B098DF9}" type="slidenum">
              <a:rPr lang="en-US"/>
              <a:pPr>
                <a:defRPr/>
              </a:pPr>
              <a:t>‹#›</a:t>
            </a:fld>
            <a:endParaRPr lang="en-US"/>
          </a:p>
        </p:txBody>
      </p:sp>
    </p:spTree>
    <p:extLst>
      <p:ext uri="{BB962C8B-B14F-4D97-AF65-F5344CB8AC3E}">
        <p14:creationId xmlns:p14="http://schemas.microsoft.com/office/powerpoint/2010/main" val="302069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B9121-8450-CC4E-BC17-5E48A4575B84}" type="slidenum">
              <a:rPr lang="en-US"/>
              <a:pPr>
                <a:defRPr/>
              </a:pPr>
              <a:t>‹#›</a:t>
            </a:fld>
            <a:endParaRPr lang="en-US"/>
          </a:p>
        </p:txBody>
      </p:sp>
    </p:spTree>
    <p:extLst>
      <p:ext uri="{BB962C8B-B14F-4D97-AF65-F5344CB8AC3E}">
        <p14:creationId xmlns:p14="http://schemas.microsoft.com/office/powerpoint/2010/main" val="294586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12CFC-A613-1D41-BE47-00FCE35F1DB0}" type="slidenum">
              <a:rPr lang="en-US"/>
              <a:pPr>
                <a:defRPr/>
              </a:pPr>
              <a:t>‹#›</a:t>
            </a:fld>
            <a:endParaRPr lang="en-US"/>
          </a:p>
        </p:txBody>
      </p:sp>
    </p:spTree>
    <p:extLst>
      <p:ext uri="{BB962C8B-B14F-4D97-AF65-F5344CB8AC3E}">
        <p14:creationId xmlns:p14="http://schemas.microsoft.com/office/powerpoint/2010/main" val="324229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703051-C442-E24A-AE0A-A0F41A226B1D}" type="slidenum">
              <a:rPr lang="en-US"/>
              <a:pPr>
                <a:defRPr/>
              </a:pPr>
              <a:t>‹#›</a:t>
            </a:fld>
            <a:endParaRPr lang="en-US"/>
          </a:p>
        </p:txBody>
      </p:sp>
    </p:spTree>
    <p:extLst>
      <p:ext uri="{BB962C8B-B14F-4D97-AF65-F5344CB8AC3E}">
        <p14:creationId xmlns:p14="http://schemas.microsoft.com/office/powerpoint/2010/main" val="239650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2F5AEE-E69E-AA47-99DA-8EFB1EF5F50A}" type="slidenum">
              <a:rPr lang="en-US"/>
              <a:pPr>
                <a:defRPr/>
              </a:pPr>
              <a:t>‹#›</a:t>
            </a:fld>
            <a:endParaRPr lang="en-US"/>
          </a:p>
        </p:txBody>
      </p:sp>
    </p:spTree>
    <p:extLst>
      <p:ext uri="{BB962C8B-B14F-4D97-AF65-F5344CB8AC3E}">
        <p14:creationId xmlns:p14="http://schemas.microsoft.com/office/powerpoint/2010/main" val="409668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E75F88-CE3C-4049-975A-F3E07CAB1521}" type="slidenum">
              <a:rPr lang="en-US"/>
              <a:pPr>
                <a:defRPr/>
              </a:pPr>
              <a:t>‹#›</a:t>
            </a:fld>
            <a:endParaRPr lang="en-US"/>
          </a:p>
        </p:txBody>
      </p:sp>
    </p:spTree>
    <p:extLst>
      <p:ext uri="{BB962C8B-B14F-4D97-AF65-F5344CB8AC3E}">
        <p14:creationId xmlns:p14="http://schemas.microsoft.com/office/powerpoint/2010/main" val="307380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2D317-DAFC-8E44-B306-0ADD1C4E8208}" type="slidenum">
              <a:rPr lang="en-US"/>
              <a:pPr>
                <a:defRPr/>
              </a:pPr>
              <a:t>‹#›</a:t>
            </a:fld>
            <a:endParaRPr lang="en-US"/>
          </a:p>
        </p:txBody>
      </p:sp>
    </p:spTree>
    <p:extLst>
      <p:ext uri="{BB962C8B-B14F-4D97-AF65-F5344CB8AC3E}">
        <p14:creationId xmlns:p14="http://schemas.microsoft.com/office/powerpoint/2010/main" val="128935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06B89E-32EC-A349-81D4-00DB6BE3866A}" type="slidenum">
              <a:rPr lang="en-US"/>
              <a:pPr>
                <a:defRPr/>
              </a:pPr>
              <a:t>‹#›</a:t>
            </a:fld>
            <a:endParaRPr lang="en-US"/>
          </a:p>
        </p:txBody>
      </p:sp>
    </p:spTree>
    <p:extLst>
      <p:ext uri="{BB962C8B-B14F-4D97-AF65-F5344CB8AC3E}">
        <p14:creationId xmlns:p14="http://schemas.microsoft.com/office/powerpoint/2010/main" val="932847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8EAC5E-A409-BF40-A0B3-713FFC817C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ＭＳ Ｐゴシック" pitchFamily="36"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jpeg"/><Relationship Id="rId5" Type="http://schemas.openxmlformats.org/officeDocument/2006/relationships/oleObject" Target="../embeddings/oleObject1.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www.iiasa.ac.at/Research/SRD/ChinaFood/data/anim/pop_ani.htm" TargetMode="External"/><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populationpyramid.net/"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jpeg"/><Relationship Id="rId5" Type="http://schemas.openxmlformats.org/officeDocument/2006/relationships/oleObject" Target="../embeddings/oleObject2.bin"/><Relationship Id="rId6"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jpeg"/><Relationship Id="rId5" Type="http://schemas.openxmlformats.org/officeDocument/2006/relationships/oleObject" Target="../embeddings/oleObject3.bin"/><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jpeg"/><Relationship Id="rId5" Type="http://schemas.openxmlformats.org/officeDocument/2006/relationships/oleObject" Target="../embeddings/oleObject4.bin"/><Relationship Id="rId6"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jpeg"/><Relationship Id="rId5" Type="http://schemas.openxmlformats.org/officeDocument/2006/relationships/oleObject" Target="../embeddings/oleObject5.bin"/><Relationship Id="rId6"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hyperlink" Target="http://nyti.ms/2c7SWz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p:cNvSpPr txBox="1">
            <a:spLocks noChangeArrowheads="1"/>
          </p:cNvSpPr>
          <p:nvPr/>
        </p:nvSpPr>
        <p:spPr bwMode="auto">
          <a:xfrm>
            <a:off x="152400" y="609600"/>
            <a:ext cx="4953000" cy="489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2000" dirty="0">
              <a:latin typeface="Arial" charset="0"/>
            </a:endParaRPr>
          </a:p>
          <a:p>
            <a:r>
              <a:rPr lang="en-US" sz="2000" u="sng" dirty="0" smtClean="0">
                <a:latin typeface="Arial" charset="0"/>
              </a:rPr>
              <a:t>Lecture 2. September 8, 2016</a:t>
            </a:r>
            <a:endParaRPr lang="en-US" sz="2000" u="sng" dirty="0">
              <a:latin typeface="Arial" charset="0"/>
            </a:endParaRPr>
          </a:p>
          <a:p>
            <a:endParaRPr lang="en-US" sz="2000" dirty="0">
              <a:latin typeface="Arial" charset="0"/>
              <a:cs typeface="Arial" charset="0"/>
            </a:endParaRPr>
          </a:p>
          <a:p>
            <a:r>
              <a:rPr lang="en-US" sz="1800" dirty="0">
                <a:latin typeface="Arial" charset="0"/>
                <a:cs typeface="Arial" charset="0"/>
              </a:rPr>
              <a:t>--	</a:t>
            </a:r>
            <a:r>
              <a:rPr lang="en-US" sz="1800" i="1" dirty="0">
                <a:latin typeface="Arial" charset="0"/>
                <a:cs typeface="Arial" charset="0"/>
              </a:rPr>
              <a:t>Friday, </a:t>
            </a:r>
            <a:r>
              <a:rPr lang="en-US" sz="1800" i="1" dirty="0" smtClean="0">
                <a:latin typeface="Arial" charset="0"/>
                <a:cs typeface="Arial" charset="0"/>
              </a:rPr>
              <a:t>September 9, </a:t>
            </a:r>
            <a:r>
              <a:rPr lang="en-US" sz="1800" i="1" dirty="0">
                <a:latin typeface="Arial" charset="0"/>
                <a:cs typeface="Arial" charset="0"/>
              </a:rPr>
              <a:t>4:00 pm, 1024 KIN</a:t>
            </a:r>
            <a:r>
              <a:rPr lang="en-US" sz="1800" dirty="0" smtClean="0">
                <a:latin typeface="Arial" charset="0"/>
                <a:cs typeface="Arial" charset="0"/>
              </a:rPr>
              <a:t>—</a:t>
            </a:r>
            <a:r>
              <a:rPr lang="en-US" sz="1800" dirty="0" smtClean="0">
                <a:latin typeface="Arial" charset="0"/>
              </a:rPr>
              <a:t>Seminar by Abigail </a:t>
            </a:r>
            <a:r>
              <a:rPr lang="en-US" sz="1800" dirty="0" err="1" smtClean="0">
                <a:latin typeface="Arial" charset="0"/>
              </a:rPr>
              <a:t>Pastore</a:t>
            </a:r>
            <a:r>
              <a:rPr lang="en-US" sz="1800" dirty="0" smtClean="0">
                <a:latin typeface="Arial" charset="0"/>
              </a:rPr>
              <a:t> on how competitors evolve.</a:t>
            </a:r>
            <a:endParaRPr lang="en-US" sz="1800" b="1" dirty="0" smtClean="0">
              <a:latin typeface="Arial"/>
              <a:cs typeface="Arial"/>
            </a:endParaRPr>
          </a:p>
          <a:p>
            <a:endParaRPr lang="en-US" sz="1800" dirty="0">
              <a:latin typeface="Arial" charset="0"/>
              <a:cs typeface="Arial" charset="0"/>
            </a:endParaRPr>
          </a:p>
          <a:p>
            <a:r>
              <a:rPr lang="en-US" sz="1800" dirty="0">
                <a:latin typeface="Arial" charset="0"/>
              </a:rPr>
              <a:t>--	The Seminar Report </a:t>
            </a:r>
            <a:r>
              <a:rPr lang="en-US" sz="1800" dirty="0" smtClean="0">
                <a:latin typeface="Arial" charset="0"/>
              </a:rPr>
              <a:t>assignment is posted </a:t>
            </a:r>
            <a:r>
              <a:rPr lang="en-US" sz="1800" dirty="0">
                <a:latin typeface="Arial" charset="0"/>
              </a:rPr>
              <a:t>on blackboard</a:t>
            </a:r>
            <a:r>
              <a:rPr lang="en-US" sz="1800" dirty="0" smtClean="0">
                <a:latin typeface="Arial" charset="0"/>
              </a:rPr>
              <a:t>.</a:t>
            </a:r>
          </a:p>
          <a:p>
            <a:endParaRPr lang="en-US" sz="1800" dirty="0">
              <a:latin typeface="Arial" charset="0"/>
            </a:endParaRPr>
          </a:p>
          <a:p>
            <a:r>
              <a:rPr lang="en-US" sz="1800" dirty="0" smtClean="0">
                <a:latin typeface="Arial" charset="0"/>
              </a:rPr>
              <a:t>--	First Outside Assignment is posted on Blackboard and is </a:t>
            </a:r>
            <a:r>
              <a:rPr lang="en-US" sz="1800" dirty="0" smtClean="0">
                <a:solidFill>
                  <a:srgbClr val="FF0000"/>
                </a:solidFill>
                <a:latin typeface="Arial" charset="0"/>
              </a:rPr>
              <a:t>NOW due Sept 13</a:t>
            </a:r>
            <a:r>
              <a:rPr lang="en-US" sz="1800" baseline="30000" dirty="0" smtClean="0">
                <a:solidFill>
                  <a:srgbClr val="FF0000"/>
                </a:solidFill>
                <a:latin typeface="Arial" charset="0"/>
              </a:rPr>
              <a:t>th</a:t>
            </a:r>
            <a:r>
              <a:rPr lang="en-US" sz="1800" dirty="0" smtClean="0">
                <a:solidFill>
                  <a:srgbClr val="FF0000"/>
                </a:solidFill>
                <a:latin typeface="Arial" charset="0"/>
              </a:rPr>
              <a:t>.</a:t>
            </a:r>
            <a:r>
              <a:rPr lang="en-US" sz="1800" dirty="0" smtClean="0">
                <a:latin typeface="Arial" charset="0"/>
              </a:rPr>
              <a:t> </a:t>
            </a:r>
            <a:endParaRPr lang="en-US" sz="1800" dirty="0">
              <a:latin typeface="Arial" charset="0"/>
            </a:endParaRPr>
          </a:p>
          <a:p>
            <a:endParaRPr lang="en-US" sz="1800" dirty="0">
              <a:latin typeface="Arial" charset="0"/>
            </a:endParaRPr>
          </a:p>
          <a:p>
            <a:r>
              <a:rPr lang="en-US" sz="1800" dirty="0">
                <a:latin typeface="Arial" charset="0"/>
              </a:rPr>
              <a:t>--	</a:t>
            </a:r>
            <a:r>
              <a:rPr lang="en-US" sz="1800" dirty="0" smtClean="0">
                <a:latin typeface="Arial" charset="0"/>
              </a:rPr>
              <a:t>A scientific </a:t>
            </a:r>
            <a:r>
              <a:rPr lang="en-US" sz="1800" dirty="0">
                <a:latin typeface="Arial" charset="0"/>
              </a:rPr>
              <a:t>paper to read for class </a:t>
            </a:r>
            <a:r>
              <a:rPr lang="en-US" sz="1800" dirty="0" smtClean="0">
                <a:latin typeface="Arial" charset="0"/>
              </a:rPr>
              <a:t>is </a:t>
            </a:r>
            <a:r>
              <a:rPr lang="en-US" sz="1800" dirty="0">
                <a:latin typeface="Arial" charset="0"/>
              </a:rPr>
              <a:t>now </a:t>
            </a:r>
            <a:r>
              <a:rPr lang="en-US" sz="1800" dirty="0" smtClean="0">
                <a:latin typeface="Arial" charset="0"/>
              </a:rPr>
              <a:t>also posted </a:t>
            </a:r>
            <a:r>
              <a:rPr lang="en-US" sz="1800" dirty="0">
                <a:latin typeface="Arial" charset="0"/>
              </a:rPr>
              <a:t>to blackboard</a:t>
            </a:r>
            <a:r>
              <a:rPr lang="en-US" sz="1800" dirty="0" smtClean="0">
                <a:latin typeface="Arial" charset="0"/>
              </a:rPr>
              <a:t>.  This paper is by </a:t>
            </a:r>
            <a:r>
              <a:rPr lang="en-US" sz="1800" dirty="0" err="1" smtClean="0">
                <a:latin typeface="Arial" charset="0"/>
              </a:rPr>
              <a:t>Carles</a:t>
            </a:r>
            <a:r>
              <a:rPr lang="en-US" sz="1800" dirty="0" smtClean="0">
                <a:latin typeface="Arial" charset="0"/>
              </a:rPr>
              <a:t> Vila and co-authors and looks at grey wolf populations in </a:t>
            </a:r>
            <a:r>
              <a:rPr lang="en-US" sz="1800" dirty="0" err="1" smtClean="0">
                <a:latin typeface="Arial" charset="0"/>
              </a:rPr>
              <a:t>Scandanavia</a:t>
            </a:r>
            <a:r>
              <a:rPr lang="en-US" sz="1800" dirty="0" smtClean="0">
                <a:latin typeface="Arial" charset="0"/>
              </a:rPr>
              <a:t>.  </a:t>
            </a:r>
          </a:p>
        </p:txBody>
      </p:sp>
      <p:pic>
        <p:nvPicPr>
          <p:cNvPr id="2" name="Picture 1" descr="IMG_598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57700" y="1638300"/>
            <a:ext cx="5257800" cy="3505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381000" y="1295400"/>
            <a:ext cx="739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pPr>
            <a:r>
              <a:rPr lang="en-US" sz="2000">
                <a:latin typeface="Arial" charset="0"/>
              </a:rPr>
              <a:t>II.	Tools for Ecology</a:t>
            </a:r>
          </a:p>
          <a:p>
            <a:pPr marL="1370013" indent="-1370013">
              <a:tabLst>
                <a:tab pos="457200" algn="l"/>
                <a:tab pos="912813" algn="l"/>
                <a:tab pos="1370013" algn="l"/>
              </a:tabLst>
            </a:pPr>
            <a:r>
              <a:rPr lang="en-US" sz="2000">
                <a:latin typeface="Arial" charset="0"/>
              </a:rPr>
              <a:t>	A.	Population demography:  describing populations.</a:t>
            </a:r>
          </a:p>
          <a:p>
            <a:pPr marL="1370013" indent="-1370013">
              <a:tabLst>
                <a:tab pos="457200" algn="l"/>
                <a:tab pos="912813" algn="l"/>
                <a:tab pos="1370013" algn="l"/>
              </a:tabLst>
            </a:pPr>
            <a:r>
              <a:rPr lang="en-US" sz="2000">
                <a:latin typeface="Arial" charset="0"/>
              </a:rPr>
              <a:t>		1.  	Definitions</a:t>
            </a:r>
          </a:p>
          <a:p>
            <a:pPr marL="1370013" indent="-1370013">
              <a:tabLst>
                <a:tab pos="457200" algn="l"/>
                <a:tab pos="912813" algn="l"/>
                <a:tab pos="1370013" algn="l"/>
              </a:tabLst>
            </a:pPr>
            <a:endParaRPr lang="en-US" sz="2000">
              <a:latin typeface="Arial" charset="0"/>
            </a:endParaRPr>
          </a:p>
          <a:p>
            <a:pPr marL="1370013" indent="-1370013">
              <a:tabLst>
                <a:tab pos="457200" algn="l"/>
                <a:tab pos="912813" algn="l"/>
                <a:tab pos="1370013" algn="l"/>
              </a:tabLst>
            </a:pPr>
            <a:r>
              <a:rPr lang="en-US" sz="2000">
                <a:latin typeface="Arial" charset="0"/>
              </a:rPr>
              <a:t>		2.	Demography -- tools to describe populations</a:t>
            </a:r>
          </a:p>
          <a:p>
            <a:pPr marL="1370013" indent="-1370013">
              <a:tabLst>
                <a:tab pos="457200" algn="l"/>
                <a:tab pos="912813" algn="l"/>
                <a:tab pos="1370013" algn="l"/>
              </a:tabLst>
            </a:pPr>
            <a:r>
              <a:rPr lang="en-US" sz="2000">
                <a:latin typeface="Arial" charset="0"/>
              </a:rPr>
              <a:t>			a.	3 - D</a:t>
            </a:r>
            <a:r>
              <a:rPr lang="ja-JP" altLang="en-US" sz="2000">
                <a:latin typeface="Arial" charset="0"/>
              </a:rPr>
              <a:t>’</a:t>
            </a:r>
            <a:r>
              <a:rPr lang="en-US" altLang="ja-JP" sz="2000">
                <a:latin typeface="Arial" charset="0"/>
              </a:rPr>
              <a:t>s:  Distribution, dispersion, and density </a:t>
            </a:r>
          </a:p>
          <a:p>
            <a:pPr marL="1370013" indent="-1370013">
              <a:tabLst>
                <a:tab pos="457200" algn="l"/>
                <a:tab pos="912813" algn="l"/>
                <a:tab pos="1370013" algn="l"/>
              </a:tabLst>
            </a:pPr>
            <a:endParaRPr lang="en-US" sz="2000">
              <a:latin typeface="Arial" charset="0"/>
            </a:endParaRPr>
          </a:p>
          <a:p>
            <a:pPr marL="1370013" indent="-1370013">
              <a:tabLst>
                <a:tab pos="457200" algn="l"/>
                <a:tab pos="912813" algn="l"/>
                <a:tab pos="1370013" algn="l"/>
              </a:tabLst>
            </a:pPr>
            <a:r>
              <a:rPr lang="en-US" sz="2000" u="sng">
                <a:solidFill>
                  <a:srgbClr val="FF0000"/>
                </a:solidFill>
                <a:latin typeface="Arial" charset="0"/>
              </a:rPr>
              <a:t>Dispersion</a:t>
            </a:r>
            <a:r>
              <a:rPr lang="en-US" sz="2000">
                <a:latin typeface="Arial" charset="0"/>
              </a:rPr>
              <a:t> = the spacing of individuals with respect to one another. </a:t>
            </a:r>
          </a:p>
          <a:p>
            <a:pPr marL="1370013" indent="-1370013">
              <a:tabLst>
                <a:tab pos="457200" algn="l"/>
                <a:tab pos="912813" algn="l"/>
                <a:tab pos="1370013" algn="l"/>
              </a:tabLst>
            </a:pPr>
            <a:endParaRPr lang="en-US" sz="2000">
              <a:latin typeface="Arial" charset="0"/>
            </a:endParaRPr>
          </a:p>
        </p:txBody>
      </p:sp>
      <p:pic>
        <p:nvPicPr>
          <p:cNvPr id="38914"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713" y="4267200"/>
            <a:ext cx="3443287"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267200"/>
            <a:ext cx="32131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6473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381000" y="1295400"/>
            <a:ext cx="7391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defRPr/>
            </a:pPr>
            <a:r>
              <a:rPr lang="en-US" sz="2000" dirty="0">
                <a:latin typeface="Arial" charset="0"/>
              </a:rPr>
              <a:t>II.	Tools for Ecology</a:t>
            </a:r>
          </a:p>
          <a:p>
            <a:pPr marL="1370013" indent="-1370013">
              <a:tabLst>
                <a:tab pos="457200" algn="l"/>
                <a:tab pos="912813" algn="l"/>
                <a:tab pos="1370013" algn="l"/>
              </a:tabLst>
              <a:defRPr/>
            </a:pPr>
            <a:r>
              <a:rPr lang="en-US" sz="2000" dirty="0">
                <a:latin typeface="Arial" charset="0"/>
              </a:rPr>
              <a:t>	A.	Population demography:  describing populations.</a:t>
            </a:r>
          </a:p>
          <a:p>
            <a:pPr marL="1370013" indent="-1370013">
              <a:tabLst>
                <a:tab pos="457200" algn="l"/>
                <a:tab pos="912813" algn="l"/>
                <a:tab pos="1370013" algn="l"/>
              </a:tabLst>
              <a:defRPr/>
            </a:pPr>
            <a:r>
              <a:rPr lang="en-US" sz="2000" dirty="0">
                <a:latin typeface="Arial" charset="0"/>
              </a:rPr>
              <a:t>		1.  	</a:t>
            </a:r>
            <a:r>
              <a:rPr lang="en-US" sz="2000" dirty="0" smtClean="0">
                <a:latin typeface="Arial" charset="0"/>
              </a:rPr>
              <a:t>Definition: the study of the changing structure of populations </a:t>
            </a:r>
            <a:endParaRPr lang="en-US" sz="2000" dirty="0">
              <a:latin typeface="Arial" charset="0"/>
            </a:endParaRPr>
          </a:p>
          <a:p>
            <a:pPr marL="1370013" indent="-1370013">
              <a:tabLst>
                <a:tab pos="457200" algn="l"/>
                <a:tab pos="912813" algn="l"/>
                <a:tab pos="1370013" algn="l"/>
              </a:tabLst>
              <a:defRPr/>
            </a:pPr>
            <a:endParaRPr lang="en-US" sz="2000" dirty="0">
              <a:latin typeface="Arial" charset="0"/>
            </a:endParaRPr>
          </a:p>
          <a:p>
            <a:pPr marL="1370013" indent="-1370013">
              <a:tabLst>
                <a:tab pos="457200" algn="l"/>
                <a:tab pos="912813" algn="l"/>
                <a:tab pos="1370013" algn="l"/>
              </a:tabLst>
              <a:defRPr/>
            </a:pPr>
            <a:r>
              <a:rPr lang="en-US" sz="2000" dirty="0">
                <a:latin typeface="Arial" charset="0"/>
              </a:rPr>
              <a:t>		2.	Demography -- tools to describe populations</a:t>
            </a:r>
          </a:p>
          <a:p>
            <a:pPr marL="1370013" indent="-1370013">
              <a:tabLst>
                <a:tab pos="457200" algn="l"/>
                <a:tab pos="912813" algn="l"/>
                <a:tab pos="1370013" algn="l"/>
              </a:tabLst>
              <a:defRPr/>
            </a:pPr>
            <a:r>
              <a:rPr lang="en-US" sz="2000" dirty="0">
                <a:latin typeface="Arial" charset="0"/>
              </a:rPr>
              <a:t>			a.	3 - D</a:t>
            </a:r>
            <a:r>
              <a:rPr lang="ja-JP" altLang="en-US" sz="2000" dirty="0">
                <a:latin typeface="Arial" charset="0"/>
              </a:rPr>
              <a:t>’</a:t>
            </a:r>
            <a:r>
              <a:rPr lang="en-US" altLang="ja-JP" sz="2000" dirty="0">
                <a:latin typeface="Arial" charset="0"/>
              </a:rPr>
              <a:t>s:  Distribution, dispersion, and density </a:t>
            </a:r>
          </a:p>
          <a:p>
            <a:pPr marL="1370013" indent="-1370013">
              <a:tabLst>
                <a:tab pos="457200" algn="l"/>
                <a:tab pos="912813" algn="l"/>
                <a:tab pos="1370013" algn="l"/>
              </a:tabLst>
              <a:defRPr/>
            </a:pPr>
            <a:endParaRPr lang="en-US" sz="2000" dirty="0">
              <a:solidFill>
                <a:schemeClr val="bg1">
                  <a:lumMod val="65000"/>
                </a:schemeClr>
              </a:solidFill>
              <a:latin typeface="Arial" charset="0"/>
            </a:endParaRPr>
          </a:p>
          <a:p>
            <a:pPr marL="1370013" indent="-1370013">
              <a:tabLst>
                <a:tab pos="457200" algn="l"/>
                <a:tab pos="912813" algn="l"/>
                <a:tab pos="1370013" algn="l"/>
              </a:tabLst>
              <a:defRPr/>
            </a:pPr>
            <a:r>
              <a:rPr lang="en-US" sz="2000" u="sng" dirty="0">
                <a:latin typeface="Arial" charset="0"/>
              </a:rPr>
              <a:t>Density</a:t>
            </a:r>
            <a:r>
              <a:rPr lang="en-US" sz="2000" dirty="0">
                <a:latin typeface="Arial" charset="0"/>
              </a:rPr>
              <a:t> = the number of individuals in relation to the space or volume in which they occur</a:t>
            </a:r>
          </a:p>
          <a:p>
            <a:pPr marL="1370013" indent="-1370013">
              <a:tabLst>
                <a:tab pos="457200" algn="l"/>
                <a:tab pos="912813" algn="l"/>
                <a:tab pos="1370013" algn="l"/>
              </a:tabLst>
              <a:defRPr/>
            </a:pPr>
            <a:endParaRPr lang="en-US" sz="2000" u="sng" dirty="0">
              <a:latin typeface="Arial" charset="0"/>
            </a:endParaRPr>
          </a:p>
          <a:p>
            <a:pPr marL="1370013" indent="-1370013">
              <a:tabLst>
                <a:tab pos="457200" algn="l"/>
                <a:tab pos="912813" algn="l"/>
                <a:tab pos="1370013" algn="l"/>
              </a:tabLst>
              <a:defRPr/>
            </a:pPr>
            <a:r>
              <a:rPr lang="en-US" sz="2000" u="sng" dirty="0">
                <a:latin typeface="Arial" charset="0"/>
              </a:rPr>
              <a:t>Distribution</a:t>
            </a:r>
            <a:r>
              <a:rPr lang="en-US" sz="2000" dirty="0">
                <a:latin typeface="Arial" charset="0"/>
              </a:rPr>
              <a:t> = the geographic and ecological range of a population</a:t>
            </a:r>
          </a:p>
          <a:p>
            <a:pPr marL="1370013" indent="-1370013">
              <a:tabLst>
                <a:tab pos="457200" algn="l"/>
                <a:tab pos="912813" algn="l"/>
                <a:tab pos="1370013" algn="l"/>
              </a:tabLst>
              <a:defRPr/>
            </a:pPr>
            <a:endParaRPr lang="en-US" sz="2000" dirty="0">
              <a:latin typeface="Arial" charset="0"/>
            </a:endParaRPr>
          </a:p>
          <a:p>
            <a:pPr marL="1370013" indent="-1370013">
              <a:tabLst>
                <a:tab pos="457200" algn="l"/>
                <a:tab pos="912813" algn="l"/>
                <a:tab pos="1370013" algn="l"/>
              </a:tabLst>
              <a:defRPr/>
            </a:pPr>
            <a:r>
              <a:rPr lang="en-US" sz="2000" u="sng" dirty="0">
                <a:latin typeface="Arial" charset="0"/>
              </a:rPr>
              <a:t>Dispersion</a:t>
            </a:r>
            <a:r>
              <a:rPr lang="en-US" sz="2000" dirty="0">
                <a:latin typeface="Arial" charset="0"/>
              </a:rPr>
              <a:t> = the spacing of individuals with respect to one another. </a:t>
            </a:r>
          </a:p>
          <a:p>
            <a:pPr marL="1370013" indent="-1370013">
              <a:tabLst>
                <a:tab pos="457200" algn="l"/>
                <a:tab pos="912813" algn="l"/>
                <a:tab pos="1370013" algn="l"/>
              </a:tabLst>
              <a:defRPr/>
            </a:pPr>
            <a:endParaRPr lang="en-US" sz="2000" dirty="0">
              <a:latin typeface="Arial" charset="0"/>
            </a:endParaRPr>
          </a:p>
        </p:txBody>
      </p:sp>
      <p:pic>
        <p:nvPicPr>
          <p:cNvPr id="32770"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457200" y="762000"/>
            <a:ext cx="8382000" cy="5324535"/>
          </a:xfrm>
          <a:prstGeom prst="rect">
            <a:avLst/>
          </a:prstGeom>
          <a:noFill/>
          <a:ln w="9525">
            <a:noFill/>
            <a:miter lim="800000"/>
            <a:headEnd/>
            <a:tailEnd/>
          </a:ln>
        </p:spPr>
        <p:txBody>
          <a:bodyPr wrap="square">
            <a:spAutoFit/>
          </a:bodyPr>
          <a:lstStyle/>
          <a:p>
            <a:pPr marL="1370013" indent="-1370013">
              <a:tabLst>
                <a:tab pos="457200" algn="l"/>
                <a:tab pos="912813" algn="l"/>
                <a:tab pos="1370013" algn="l"/>
              </a:tabLst>
              <a:defRPr/>
            </a:pPr>
            <a:endParaRPr lang="en-US" sz="2000" dirty="0">
              <a:latin typeface="Arial" charset="0"/>
              <a:cs typeface="Arial" charset="0"/>
            </a:endParaRPr>
          </a:p>
          <a:p>
            <a:pPr marL="1370013" indent="-1370013">
              <a:tabLst>
                <a:tab pos="457200" algn="l"/>
                <a:tab pos="912813" algn="l"/>
                <a:tab pos="1370013" algn="l"/>
              </a:tabLst>
              <a:defRPr/>
            </a:pPr>
            <a:r>
              <a:rPr lang="en-US" sz="2000" u="sng" dirty="0">
                <a:solidFill>
                  <a:srgbClr val="FF0000"/>
                </a:solidFill>
                <a:latin typeface="Arial" charset="0"/>
                <a:cs typeface="Arial" charset="0"/>
              </a:rPr>
              <a:t>Density</a:t>
            </a:r>
            <a:r>
              <a:rPr lang="en-US" sz="2000" dirty="0">
                <a:latin typeface="Arial" charset="0"/>
                <a:cs typeface="Arial" charset="0"/>
              </a:rPr>
              <a:t> = the number of individuals in relation to the space or volume in which they occur.  This is often estimated, as it is really hard to count every individual in natural populations:</a:t>
            </a:r>
          </a:p>
          <a:p>
            <a:pPr marL="1370013" indent="-1370013">
              <a:tabLst>
                <a:tab pos="457200" algn="l"/>
                <a:tab pos="912813" algn="l"/>
                <a:tab pos="1370013" algn="l"/>
              </a:tabLst>
              <a:defRPr/>
            </a:pPr>
            <a:endParaRPr lang="en-US" sz="2000" dirty="0">
              <a:latin typeface="Arial" charset="0"/>
              <a:cs typeface="Arial" charset="0"/>
            </a:endParaRPr>
          </a:p>
          <a:p>
            <a:pPr marL="1370013" indent="-1370013">
              <a:tabLst>
                <a:tab pos="457200" algn="l"/>
                <a:tab pos="912813" algn="l"/>
                <a:tab pos="1370013" algn="l"/>
              </a:tabLst>
              <a:defRPr/>
            </a:pPr>
            <a:r>
              <a:rPr lang="en-US" sz="2000" dirty="0">
                <a:latin typeface="Arial" charset="0"/>
                <a:cs typeface="Arial" charset="0"/>
              </a:rPr>
              <a:t>Example of how we estimate </a:t>
            </a:r>
            <a:r>
              <a:rPr lang="en-US" sz="2000" dirty="0" smtClean="0">
                <a:latin typeface="Arial" charset="0"/>
                <a:cs typeface="Arial" charset="0"/>
              </a:rPr>
              <a:t>density using a “mark</a:t>
            </a:r>
            <a:r>
              <a:rPr lang="en-US" sz="2000" dirty="0">
                <a:latin typeface="Arial" charset="0"/>
                <a:cs typeface="Arial" charset="0"/>
              </a:rPr>
              <a:t>-recapture </a:t>
            </a:r>
            <a:r>
              <a:rPr lang="en-US" sz="2000" dirty="0" smtClean="0">
                <a:latin typeface="Arial" charset="0"/>
                <a:cs typeface="Arial" charset="0"/>
              </a:rPr>
              <a:t>method”:</a:t>
            </a:r>
            <a:endParaRPr lang="en-US" sz="2000" dirty="0">
              <a:latin typeface="Arial" charset="0"/>
              <a:cs typeface="Arial" charset="0"/>
            </a:endParaRPr>
          </a:p>
          <a:p>
            <a:pPr marL="1370013" indent="-1370013">
              <a:tabLst>
                <a:tab pos="457200" algn="l"/>
                <a:tab pos="912813" algn="l"/>
                <a:tab pos="1370013" algn="l"/>
              </a:tabLst>
              <a:defRPr/>
            </a:pPr>
            <a:endParaRPr lang="en-US" sz="2000" dirty="0">
              <a:latin typeface="Arial" charset="0"/>
              <a:cs typeface="Arial" charset="0"/>
            </a:endParaRPr>
          </a:p>
          <a:p>
            <a:pPr marL="342900" indent="-342900">
              <a:buFont typeface="Arial"/>
              <a:buChar char="•"/>
              <a:tabLst>
                <a:tab pos="457200" algn="l"/>
                <a:tab pos="912813" algn="l"/>
              </a:tabLst>
              <a:defRPr/>
            </a:pPr>
            <a:r>
              <a:rPr lang="en-US" sz="2000" dirty="0" smtClean="0">
                <a:latin typeface="Arial" charset="0"/>
                <a:cs typeface="Arial" charset="0"/>
              </a:rPr>
              <a:t>Individuals </a:t>
            </a:r>
            <a:r>
              <a:rPr lang="en-US" sz="2000" dirty="0">
                <a:latin typeface="Arial" charset="0"/>
                <a:cs typeface="Arial" charset="0"/>
              </a:rPr>
              <a:t>(numbering M) are captured, marked, and released.  </a:t>
            </a:r>
            <a:endParaRPr lang="en-US" sz="2000" dirty="0" smtClean="0">
              <a:latin typeface="Arial" charset="0"/>
              <a:cs typeface="Arial" charset="0"/>
            </a:endParaRPr>
          </a:p>
          <a:p>
            <a:pPr marL="342900" indent="-342900">
              <a:buFont typeface="Arial"/>
              <a:buChar char="•"/>
              <a:tabLst>
                <a:tab pos="457200" algn="l"/>
                <a:tab pos="912813" algn="l"/>
              </a:tabLst>
              <a:defRPr/>
            </a:pPr>
            <a:r>
              <a:rPr lang="en-US" sz="2000" dirty="0" smtClean="0">
                <a:latin typeface="Arial" charset="0"/>
                <a:cs typeface="Arial" charset="0"/>
              </a:rPr>
              <a:t>We </a:t>
            </a:r>
            <a:r>
              <a:rPr lang="en-US" sz="2000" dirty="0">
                <a:latin typeface="Arial" charset="0"/>
                <a:cs typeface="Arial" charset="0"/>
              </a:rPr>
              <a:t>assume that they mix freely and completely with the rest of the population. </a:t>
            </a:r>
            <a:endParaRPr lang="en-US" sz="2000" dirty="0" smtClean="0">
              <a:latin typeface="Arial" charset="0"/>
              <a:cs typeface="Arial" charset="0"/>
            </a:endParaRPr>
          </a:p>
          <a:p>
            <a:pPr marL="342900" indent="-342900">
              <a:buFont typeface="Arial"/>
              <a:buChar char="•"/>
              <a:tabLst>
                <a:tab pos="457200" algn="l"/>
                <a:tab pos="912813" algn="l"/>
              </a:tabLst>
              <a:defRPr/>
            </a:pPr>
            <a:r>
              <a:rPr lang="en-US" sz="2000" dirty="0" smtClean="0">
                <a:latin typeface="Arial" charset="0"/>
                <a:cs typeface="Arial" charset="0"/>
              </a:rPr>
              <a:t>Then </a:t>
            </a:r>
            <a:r>
              <a:rPr lang="en-US" sz="2000" dirty="0">
                <a:latin typeface="Arial" charset="0"/>
                <a:cs typeface="Arial" charset="0"/>
              </a:rPr>
              <a:t>we capture some individuals </a:t>
            </a:r>
            <a:r>
              <a:rPr lang="en-US" sz="2000" dirty="0" smtClean="0">
                <a:latin typeface="Arial" charset="0"/>
                <a:cs typeface="Arial" charset="0"/>
              </a:rPr>
              <a:t>again</a:t>
            </a:r>
          </a:p>
          <a:p>
            <a:pPr marL="342900" indent="-342900">
              <a:buFont typeface="Arial"/>
              <a:buChar char="•"/>
              <a:tabLst>
                <a:tab pos="457200" algn="l"/>
                <a:tab pos="912813" algn="l"/>
              </a:tabLst>
              <a:defRPr/>
            </a:pPr>
            <a:r>
              <a:rPr lang="en-US" sz="2000" dirty="0">
                <a:latin typeface="Arial" charset="0"/>
                <a:cs typeface="Arial" charset="0"/>
              </a:rPr>
              <a:t>C</a:t>
            </a:r>
            <a:r>
              <a:rPr lang="en-US" sz="2000" dirty="0" smtClean="0">
                <a:latin typeface="Arial" charset="0"/>
                <a:cs typeface="Arial" charset="0"/>
              </a:rPr>
              <a:t>ount </a:t>
            </a:r>
            <a:r>
              <a:rPr lang="en-US" sz="2000" dirty="0">
                <a:latin typeface="Arial" charset="0"/>
                <a:cs typeface="Arial" charset="0"/>
              </a:rPr>
              <a:t>the total number of individuals caught (n) and the number of those that were marked previously (x)</a:t>
            </a:r>
            <a:r>
              <a:rPr lang="en-US" sz="2000" dirty="0" smtClean="0">
                <a:latin typeface="Arial" charset="0"/>
                <a:cs typeface="Arial" charset="0"/>
              </a:rPr>
              <a:t>.</a:t>
            </a:r>
          </a:p>
          <a:p>
            <a:pPr>
              <a:tabLst>
                <a:tab pos="457200" algn="l"/>
                <a:tab pos="912813" algn="l"/>
              </a:tabLst>
              <a:defRPr/>
            </a:pPr>
            <a:endParaRPr lang="en-US" sz="2000" dirty="0">
              <a:latin typeface="Arial" charset="0"/>
              <a:cs typeface="Arial" charset="0"/>
            </a:endParaRPr>
          </a:p>
          <a:p>
            <a:pPr>
              <a:tabLst>
                <a:tab pos="457200" algn="l"/>
                <a:tab pos="912813" algn="l"/>
              </a:tabLst>
              <a:defRPr/>
            </a:pPr>
            <a:r>
              <a:rPr lang="en-US" sz="2000" dirty="0" smtClean="0">
                <a:latin typeface="Arial" charset="0"/>
                <a:cs typeface="Arial" charset="0"/>
              </a:rPr>
              <a:t>We now have three numbers:  how many were originally marked, how many we captured and how many of the captured are marked.  </a:t>
            </a:r>
            <a:r>
              <a:rPr lang="en-US" sz="2000" dirty="0" smtClean="0">
                <a:solidFill>
                  <a:srgbClr val="FF0000"/>
                </a:solidFill>
                <a:latin typeface="Arial" charset="0"/>
                <a:cs typeface="Arial" charset="0"/>
              </a:rPr>
              <a:t>Now, what do we do?  </a:t>
            </a:r>
            <a:endParaRPr lang="en-US" sz="2000" dirty="0">
              <a:solidFill>
                <a:srgbClr val="FF0000"/>
              </a:solidFill>
              <a:latin typeface="Arial" charset="0"/>
              <a:cs typeface="Arial" charset="0"/>
            </a:endParaRPr>
          </a:p>
        </p:txBody>
      </p:sp>
      <p:pic>
        <p:nvPicPr>
          <p:cNvPr id="2662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381000" y="1295400"/>
            <a:ext cx="8534400" cy="4400550"/>
          </a:xfrm>
          <a:prstGeom prst="rect">
            <a:avLst/>
          </a:prstGeom>
          <a:noFill/>
          <a:ln w="9525">
            <a:noFill/>
            <a:miter lim="800000"/>
            <a:headEnd/>
            <a:tailEnd/>
          </a:ln>
        </p:spPr>
        <p:txBody>
          <a:bodyPr>
            <a:spAutoFit/>
          </a:bodyPr>
          <a:lstStyle/>
          <a:p>
            <a:pPr marL="1370013" indent="-1370013">
              <a:tabLst>
                <a:tab pos="457200" algn="l"/>
                <a:tab pos="912813" algn="l"/>
                <a:tab pos="1370013" algn="l"/>
              </a:tabLst>
              <a:defRPr/>
            </a:pPr>
            <a:endParaRPr lang="en-US" sz="2000" dirty="0">
              <a:latin typeface="Arial" pitchFamily="-107" charset="0"/>
              <a:ea typeface="Arial" pitchFamily="-107" charset="0"/>
              <a:cs typeface="Arial" pitchFamily="-107" charset="0"/>
            </a:endParaRPr>
          </a:p>
          <a:p>
            <a:pPr marL="1370013" indent="-1370013">
              <a:tabLst>
                <a:tab pos="457200" algn="l"/>
                <a:tab pos="912813" algn="l"/>
                <a:tab pos="1370013" algn="l"/>
              </a:tabLst>
              <a:defRPr/>
            </a:pPr>
            <a:r>
              <a:rPr lang="en-US" sz="2000" u="sng" dirty="0">
                <a:solidFill>
                  <a:srgbClr val="FF0000"/>
                </a:solidFill>
                <a:latin typeface="Arial" pitchFamily="-107" charset="0"/>
                <a:ea typeface="Arial" pitchFamily="-107" charset="0"/>
                <a:cs typeface="Arial" pitchFamily="-107" charset="0"/>
              </a:rPr>
              <a:t>Density</a:t>
            </a:r>
            <a:r>
              <a:rPr lang="en-US" sz="2000" dirty="0">
                <a:latin typeface="Arial" pitchFamily="-107" charset="0"/>
                <a:ea typeface="Arial" pitchFamily="-107" charset="0"/>
                <a:cs typeface="Arial" pitchFamily="-107" charset="0"/>
              </a:rPr>
              <a:t> = the number of individuals in relation to the space or volume in which they occur</a:t>
            </a:r>
          </a:p>
          <a:p>
            <a:pPr marL="1370013" indent="-1370013">
              <a:tabLst>
                <a:tab pos="457200" algn="l"/>
                <a:tab pos="912813" algn="l"/>
                <a:tab pos="1370013" algn="l"/>
              </a:tabLst>
              <a:defRPr/>
            </a:pPr>
            <a:endParaRPr lang="en-US" sz="2000" dirty="0">
              <a:latin typeface="Arial" pitchFamily="-107" charset="0"/>
              <a:ea typeface="Arial" pitchFamily="-107" charset="0"/>
              <a:cs typeface="Arial" pitchFamily="-107" charset="0"/>
            </a:endParaRPr>
          </a:p>
          <a:p>
            <a:pPr marL="1370013" indent="-1370013">
              <a:tabLst>
                <a:tab pos="457200" algn="l"/>
                <a:tab pos="912813" algn="l"/>
                <a:tab pos="1370013" algn="l"/>
              </a:tabLst>
              <a:defRPr/>
            </a:pPr>
            <a:r>
              <a:rPr lang="en-US" sz="2000" dirty="0">
                <a:latin typeface="Arial" pitchFamily="-107" charset="0"/>
                <a:ea typeface="Arial" pitchFamily="-107" charset="0"/>
                <a:cs typeface="Arial" pitchFamily="-107" charset="0"/>
              </a:rPr>
              <a:t>Estimated population size is :   </a:t>
            </a:r>
            <a:r>
              <a:rPr lang="en-US" sz="2000" b="1" i="1" dirty="0">
                <a:latin typeface="Arial" pitchFamily="-107" charset="0"/>
                <a:ea typeface="Arial" pitchFamily="-107" charset="0"/>
                <a:cs typeface="Arial" pitchFamily="-107" charset="0"/>
              </a:rPr>
              <a:t>N=</a:t>
            </a:r>
            <a:r>
              <a:rPr lang="en-US" sz="2000" b="1" i="1" dirty="0" err="1">
                <a:latin typeface="Arial" pitchFamily="-107" charset="0"/>
                <a:ea typeface="Arial" pitchFamily="-107" charset="0"/>
                <a:cs typeface="Arial" pitchFamily="-107" charset="0"/>
              </a:rPr>
              <a:t>nM</a:t>
            </a:r>
            <a:r>
              <a:rPr lang="en-US" sz="2000" b="1" i="1" dirty="0">
                <a:latin typeface="Arial" pitchFamily="-107" charset="0"/>
                <a:ea typeface="Arial" pitchFamily="-107" charset="0"/>
                <a:cs typeface="Arial" pitchFamily="-107" charset="0"/>
              </a:rPr>
              <a:t>/x</a:t>
            </a:r>
          </a:p>
          <a:p>
            <a:pPr marL="1370013" indent="-1370013">
              <a:tabLst>
                <a:tab pos="457200" algn="l"/>
                <a:tab pos="912813" algn="l"/>
                <a:tab pos="1370013" algn="l"/>
              </a:tabLst>
              <a:defRPr/>
            </a:pPr>
            <a:endParaRPr lang="en-US" sz="2000" b="1" i="1" dirty="0">
              <a:latin typeface="Arial" pitchFamily="-107" charset="0"/>
              <a:ea typeface="Arial" pitchFamily="-107" charset="0"/>
              <a:cs typeface="Arial" pitchFamily="-107" charset="0"/>
            </a:endParaRPr>
          </a:p>
          <a:p>
            <a:pPr marL="1370013" indent="-1370013">
              <a:tabLst>
                <a:tab pos="457200" algn="l"/>
                <a:tab pos="912813" algn="l"/>
                <a:tab pos="1370013" algn="l"/>
              </a:tabLst>
              <a:defRPr/>
            </a:pPr>
            <a:r>
              <a:rPr lang="en-US" sz="2000" dirty="0">
                <a:latin typeface="Arial" pitchFamily="-107" charset="0"/>
                <a:ea typeface="Arial" pitchFamily="-107" charset="0"/>
                <a:cs typeface="Arial" pitchFamily="-107" charset="0"/>
              </a:rPr>
              <a:t>Basically, this is just using a simple equality:</a:t>
            </a:r>
          </a:p>
          <a:p>
            <a:pPr marL="1370013" indent="-1370013">
              <a:tabLst>
                <a:tab pos="457200" algn="l"/>
                <a:tab pos="912813" algn="l"/>
                <a:tab pos="1370013" algn="l"/>
              </a:tabLst>
              <a:defRPr/>
            </a:pPr>
            <a:endParaRPr lang="en-US" sz="2000" dirty="0">
              <a:latin typeface="Arial" pitchFamily="-107" charset="0"/>
              <a:ea typeface="Arial" pitchFamily="-107" charset="0"/>
              <a:cs typeface="Arial" pitchFamily="-107" charset="0"/>
            </a:endParaRPr>
          </a:p>
          <a:p>
            <a:pPr marL="1370013" indent="-1370013">
              <a:tabLst>
                <a:tab pos="457200" algn="l"/>
                <a:tab pos="912813" algn="l"/>
                <a:tab pos="1370013" algn="l"/>
              </a:tabLst>
              <a:defRPr/>
            </a:pPr>
            <a:endParaRPr lang="en-US" sz="2000" dirty="0">
              <a:latin typeface="Arial" pitchFamily="-107" charset="0"/>
              <a:ea typeface="Arial" pitchFamily="-107" charset="0"/>
              <a:cs typeface="Arial" pitchFamily="-107" charset="0"/>
            </a:endParaRPr>
          </a:p>
          <a:p>
            <a:pPr marL="1370013" indent="-1370013">
              <a:tabLst>
                <a:tab pos="457200" algn="l"/>
                <a:tab pos="912813" algn="l"/>
                <a:tab pos="1370013" algn="l"/>
              </a:tabLst>
              <a:defRPr/>
            </a:pPr>
            <a:endParaRPr lang="en-US" sz="2000" dirty="0">
              <a:latin typeface="Arial" pitchFamily="-107" charset="0"/>
              <a:ea typeface="Arial" pitchFamily="-107" charset="0"/>
              <a:cs typeface="Arial" pitchFamily="-107" charset="0"/>
            </a:endParaRPr>
          </a:p>
          <a:p>
            <a:pPr marL="1370013" indent="-1370013">
              <a:tabLst>
                <a:tab pos="457200" algn="l"/>
                <a:tab pos="912813" algn="l"/>
                <a:tab pos="1370013" algn="l"/>
              </a:tabLst>
              <a:defRPr/>
            </a:pPr>
            <a:endParaRPr lang="en-US" sz="2000" dirty="0">
              <a:latin typeface="Arial" pitchFamily="-107" charset="0"/>
              <a:ea typeface="Arial" pitchFamily="-107" charset="0"/>
              <a:cs typeface="Arial" pitchFamily="-107" charset="0"/>
            </a:endParaRPr>
          </a:p>
          <a:p>
            <a:pPr>
              <a:tabLst>
                <a:tab pos="457200" algn="l"/>
                <a:tab pos="912813" algn="l"/>
              </a:tabLst>
              <a:defRPr/>
            </a:pPr>
            <a:r>
              <a:rPr lang="en-US" sz="2000" dirty="0">
                <a:latin typeface="Arial" pitchFamily="-107" charset="0"/>
                <a:ea typeface="Arial" pitchFamily="-107" charset="0"/>
                <a:cs typeface="Arial" pitchFamily="-107" charset="0"/>
              </a:rPr>
              <a:t>Class Example:</a:t>
            </a:r>
          </a:p>
          <a:p>
            <a:pPr>
              <a:tabLst>
                <a:tab pos="457200" algn="l"/>
                <a:tab pos="912813" algn="l"/>
              </a:tabLst>
              <a:defRPr/>
            </a:pPr>
            <a:endParaRPr lang="en-US" sz="2000" b="1" i="1" dirty="0">
              <a:latin typeface="Arial" pitchFamily="-107" charset="0"/>
              <a:ea typeface="Arial" pitchFamily="-107" charset="0"/>
              <a:cs typeface="Arial" pitchFamily="-107" charset="0"/>
            </a:endParaRPr>
          </a:p>
          <a:p>
            <a:pPr>
              <a:tabLst>
                <a:tab pos="457200" algn="l"/>
                <a:tab pos="912813" algn="l"/>
              </a:tabLst>
              <a:defRPr/>
            </a:pPr>
            <a:r>
              <a:rPr lang="en-US" sz="2000" i="1" dirty="0">
                <a:latin typeface="Arial" pitchFamily="-107" charset="0"/>
                <a:ea typeface="Arial" pitchFamily="-107" charset="0"/>
                <a:cs typeface="Arial" pitchFamily="-107" charset="0"/>
              </a:rPr>
              <a:t># students in class = (# </a:t>
            </a:r>
            <a:r>
              <a:rPr lang="en-US" sz="2000" i="1" dirty="0" err="1">
                <a:latin typeface="Arial" pitchFamily="-107" charset="0"/>
                <a:ea typeface="Arial" pitchFamily="-107" charset="0"/>
                <a:cs typeface="Arial" pitchFamily="-107" charset="0"/>
              </a:rPr>
              <a:t>resampled</a:t>
            </a:r>
            <a:r>
              <a:rPr lang="en-US" sz="2000" i="1" dirty="0">
                <a:latin typeface="Arial" pitchFamily="-107" charset="0"/>
                <a:ea typeface="Arial" pitchFamily="-107" charset="0"/>
                <a:cs typeface="Arial" pitchFamily="-107" charset="0"/>
              </a:rPr>
              <a:t> * # Marked)/ # marked in resample</a:t>
            </a:r>
          </a:p>
        </p:txBody>
      </p:sp>
      <p:pic>
        <p:nvPicPr>
          <p:cNvPr id="28674" name="Picture 4"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1"/>
          <p:cNvGraphicFramePr>
            <a:graphicFrameLocks noChangeAspect="1"/>
          </p:cNvGraphicFramePr>
          <p:nvPr/>
        </p:nvGraphicFramePr>
        <p:xfrm>
          <a:off x="1749425" y="3581400"/>
          <a:ext cx="4948238" cy="914400"/>
        </p:xfrm>
        <a:graphic>
          <a:graphicData uri="http://schemas.openxmlformats.org/presentationml/2006/ole">
            <mc:AlternateContent xmlns:mc="http://schemas.openxmlformats.org/markup-compatibility/2006">
              <mc:Choice xmlns:v="urn:schemas-microsoft-com:vml" Requires="v">
                <p:oleObj spid="_x0000_s28746" name="Equation" r:id="rId5" imgW="2336800" imgH="431800" progId="Equation.3">
                  <p:embed/>
                </p:oleObj>
              </mc:Choice>
              <mc:Fallback>
                <p:oleObj name="Equation" r:id="rId5" imgW="2336800" imgH="4318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425" y="3581400"/>
                        <a:ext cx="4948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3"/>
          <p:cNvSpPr txBox="1">
            <a:spLocks noChangeArrowheads="1"/>
          </p:cNvSpPr>
          <p:nvPr/>
        </p:nvSpPr>
        <p:spPr bwMode="auto">
          <a:xfrm>
            <a:off x="1066800" y="762000"/>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2000">
              <a:latin typeface="Arial" charset="0"/>
            </a:endParaRPr>
          </a:p>
          <a:p>
            <a:endParaRPr lang="en-US" sz="2000">
              <a:latin typeface="Arial" charset="0"/>
            </a:endParaRPr>
          </a:p>
          <a:p>
            <a:r>
              <a:rPr lang="en-US" sz="2000">
                <a:latin typeface="Arial" charset="0"/>
              </a:rPr>
              <a:t>What problems exist with this method?</a:t>
            </a:r>
          </a:p>
          <a:p>
            <a:endParaRPr lang="en-US" sz="2000">
              <a:latin typeface="Arial" charset="0"/>
            </a:endParaRPr>
          </a:p>
        </p:txBody>
      </p:sp>
      <p:sp>
        <p:nvSpPr>
          <p:cNvPr id="4" name="TextBox 3"/>
          <p:cNvSpPr txBox="1">
            <a:spLocks noChangeArrowheads="1"/>
          </p:cNvSpPr>
          <p:nvPr/>
        </p:nvSpPr>
        <p:spPr bwMode="auto">
          <a:xfrm>
            <a:off x="914400" y="2209800"/>
            <a:ext cx="769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dirty="0" smtClean="0">
                <a:solidFill>
                  <a:srgbClr val="FF0000"/>
                </a:solidFill>
                <a:latin typeface="Arial" charset="0"/>
              </a:rPr>
              <a:t>It made certain (poor) assumptions about:</a:t>
            </a:r>
          </a:p>
          <a:p>
            <a:pPr>
              <a:defRPr/>
            </a:pPr>
            <a:endParaRPr lang="en-US" sz="2000" dirty="0" smtClean="0">
              <a:solidFill>
                <a:srgbClr val="FF0000"/>
              </a:solidFill>
              <a:latin typeface="Arial" charset="0"/>
            </a:endParaRPr>
          </a:p>
          <a:p>
            <a:pPr>
              <a:defRPr/>
            </a:pPr>
            <a:r>
              <a:rPr lang="en-US" sz="2000" dirty="0" smtClean="0">
                <a:solidFill>
                  <a:srgbClr val="FF0000"/>
                </a:solidFill>
                <a:latin typeface="Arial" charset="0"/>
              </a:rPr>
              <a:t>--	distribution</a:t>
            </a:r>
          </a:p>
          <a:p>
            <a:pPr>
              <a:defRPr/>
            </a:pPr>
            <a:r>
              <a:rPr lang="en-US" sz="2000" dirty="0" smtClean="0">
                <a:solidFill>
                  <a:srgbClr val="FF0000"/>
                </a:solidFill>
                <a:latin typeface="Arial" charset="0"/>
              </a:rPr>
              <a:t>--	dispersion</a:t>
            </a:r>
          </a:p>
          <a:p>
            <a:pPr>
              <a:defRPr/>
            </a:pPr>
            <a:r>
              <a:rPr lang="en-US" sz="2000" dirty="0" smtClean="0">
                <a:solidFill>
                  <a:srgbClr val="FF0000"/>
                </a:solidFill>
                <a:latin typeface="Arial" charset="0"/>
              </a:rPr>
              <a:t>--	better with more marked individuals and larger re-sample</a:t>
            </a:r>
          </a:p>
          <a:p>
            <a:pPr>
              <a:defRPr/>
            </a:pPr>
            <a:endParaRPr lang="en-US" sz="2000" dirty="0" smtClean="0">
              <a:solidFill>
                <a:srgbClr val="FF0000"/>
              </a:solidFill>
              <a:latin typeface="Arial" charset="0"/>
            </a:endParaRPr>
          </a:p>
          <a:p>
            <a:pPr marL="0" indent="0">
              <a:defRPr/>
            </a:pPr>
            <a:r>
              <a:rPr lang="en-US" sz="2000" dirty="0" smtClean="0">
                <a:latin typeface="Arial" charset="0"/>
              </a:rPr>
              <a:t>Similar but refined methods are still commonly used; many fisheries methods are referred to collectively as Jolly-</a:t>
            </a:r>
            <a:r>
              <a:rPr lang="en-US" sz="2000" dirty="0" err="1" smtClean="0">
                <a:latin typeface="Arial" charset="0"/>
              </a:rPr>
              <a:t>Seber</a:t>
            </a:r>
            <a:r>
              <a:rPr lang="en-US" sz="2000" dirty="0" smtClean="0">
                <a:latin typeface="Arial" charset="0"/>
              </a:rPr>
              <a:t> mark-recapture methods.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ChangeArrowheads="1"/>
          </p:cNvSpPr>
          <p:nvPr/>
        </p:nvSpPr>
        <p:spPr bwMode="auto">
          <a:xfrm>
            <a:off x="685800" y="973138"/>
            <a:ext cx="8305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II.	Tools for Ecology</a:t>
            </a:r>
          </a:p>
          <a:p>
            <a:pPr>
              <a:buFont typeface="Times" charset="0"/>
              <a:buNone/>
              <a:tabLst>
                <a:tab pos="454025" algn="l"/>
                <a:tab pos="920750" algn="l"/>
                <a:tab pos="1373188" algn="l"/>
              </a:tabLst>
            </a:pPr>
            <a:r>
              <a:rPr lang="en-US">
                <a:latin typeface="Arial" charset="0"/>
              </a:rPr>
              <a:t>	A.	Population demography:  describing populations.</a:t>
            </a:r>
          </a:p>
          <a:p>
            <a:pPr>
              <a:buFont typeface="Times" charset="0"/>
              <a:buNone/>
              <a:tabLst>
                <a:tab pos="454025" algn="l"/>
                <a:tab pos="920750" algn="l"/>
                <a:tab pos="1373188" algn="l"/>
              </a:tabLst>
            </a:pPr>
            <a:r>
              <a:rPr lang="en-US">
                <a:latin typeface="Arial" charset="0"/>
              </a:rPr>
              <a:t>		1. 	Definitions</a:t>
            </a:r>
          </a:p>
          <a:p>
            <a:pPr>
              <a:buFont typeface="Times" charset="0"/>
              <a:buNone/>
              <a:tabLst>
                <a:tab pos="454025" algn="l"/>
                <a:tab pos="920750" algn="l"/>
                <a:tab pos="1373188" algn="l"/>
              </a:tabLst>
            </a:pPr>
            <a:r>
              <a:rPr lang="en-US">
                <a:latin typeface="Arial" charset="0"/>
              </a:rPr>
              <a:t>		2.	Demography</a:t>
            </a:r>
          </a:p>
          <a:p>
            <a:pPr>
              <a:buFont typeface="Times" charset="0"/>
              <a:buNone/>
              <a:tabLst>
                <a:tab pos="454025" algn="l"/>
                <a:tab pos="920750" algn="l"/>
                <a:tab pos="1373188" algn="l"/>
              </a:tabLst>
            </a:pPr>
            <a:r>
              <a:rPr lang="en-US">
                <a:latin typeface="Arial" charset="0"/>
              </a:rPr>
              <a:t>			a.	distribution, dispersion, and density</a:t>
            </a:r>
          </a:p>
        </p:txBody>
      </p:sp>
      <p:pic>
        <p:nvPicPr>
          <p:cNvPr id="40962"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3733800"/>
            <a:ext cx="7079282" cy="461665"/>
          </a:xfrm>
          <a:prstGeom prst="rect">
            <a:avLst/>
          </a:prstGeom>
          <a:noFill/>
        </p:spPr>
        <p:txBody>
          <a:bodyPr wrap="none" rtlCol="0">
            <a:spAutoFit/>
          </a:bodyPr>
          <a:lstStyle/>
          <a:p>
            <a:r>
              <a:rPr lang="en-US" dirty="0" smtClean="0">
                <a:solidFill>
                  <a:srgbClr val="FF0000"/>
                </a:solidFill>
                <a:latin typeface="Arial"/>
                <a:cs typeface="Arial"/>
              </a:rPr>
              <a:t>How else might we usefully describe a population?</a:t>
            </a:r>
            <a:endParaRPr lang="en-US" dirty="0">
              <a:solidFill>
                <a:srgbClr val="FF0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ChangeArrowheads="1"/>
          </p:cNvSpPr>
          <p:nvPr/>
        </p:nvSpPr>
        <p:spPr bwMode="auto">
          <a:xfrm>
            <a:off x="685800" y="973138"/>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II.	Tools for Ecology</a:t>
            </a:r>
          </a:p>
          <a:p>
            <a:pPr>
              <a:buFont typeface="Times" charset="0"/>
              <a:buNone/>
              <a:tabLst>
                <a:tab pos="454025" algn="l"/>
                <a:tab pos="920750" algn="l"/>
                <a:tab pos="1373188" algn="l"/>
              </a:tabLst>
            </a:pPr>
            <a:r>
              <a:rPr lang="en-US">
                <a:latin typeface="Arial" charset="0"/>
              </a:rPr>
              <a:t>	A.	Population demography:  describing populations.</a:t>
            </a:r>
          </a:p>
          <a:p>
            <a:pPr>
              <a:buFont typeface="Times" charset="0"/>
              <a:buNone/>
              <a:tabLst>
                <a:tab pos="454025" algn="l"/>
                <a:tab pos="920750" algn="l"/>
                <a:tab pos="1373188" algn="l"/>
              </a:tabLst>
            </a:pPr>
            <a:r>
              <a:rPr lang="en-US">
                <a:latin typeface="Arial" charset="0"/>
              </a:rPr>
              <a:t>		1. 	Definitions</a:t>
            </a:r>
          </a:p>
          <a:p>
            <a:pPr>
              <a:buFont typeface="Times" charset="0"/>
              <a:buNone/>
              <a:tabLst>
                <a:tab pos="454025" algn="l"/>
                <a:tab pos="920750" algn="l"/>
                <a:tab pos="1373188" algn="l"/>
              </a:tabLst>
            </a:pPr>
            <a:r>
              <a:rPr lang="en-US">
                <a:latin typeface="Arial" charset="0"/>
              </a:rPr>
              <a:t>		2.	Demography</a:t>
            </a:r>
          </a:p>
          <a:p>
            <a:pPr>
              <a:buFont typeface="Times" charset="0"/>
              <a:buNone/>
              <a:tabLst>
                <a:tab pos="454025" algn="l"/>
                <a:tab pos="920750" algn="l"/>
                <a:tab pos="1373188" algn="l"/>
              </a:tabLst>
            </a:pPr>
            <a:r>
              <a:rPr lang="en-US">
                <a:latin typeface="Arial" charset="0"/>
              </a:rPr>
              <a:t>			a.	distribution, dispersion, and density</a:t>
            </a:r>
          </a:p>
          <a:p>
            <a:pPr>
              <a:buFont typeface="Times" charset="0"/>
              <a:buNone/>
              <a:tabLst>
                <a:tab pos="454025" algn="l"/>
                <a:tab pos="920750" algn="l"/>
                <a:tab pos="1373188" algn="l"/>
              </a:tabLst>
            </a:pPr>
            <a:r>
              <a:rPr lang="en-US">
                <a:latin typeface="Arial" charset="0"/>
              </a:rPr>
              <a:t>			b.	gender and age</a:t>
            </a:r>
          </a:p>
        </p:txBody>
      </p:sp>
      <p:pic>
        <p:nvPicPr>
          <p:cNvPr id="43010"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6600"/>
            <a:ext cx="671353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685800"/>
            <a:ext cx="9151069" cy="60574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52-22-AgeStructures-L.gif                                      000757A9Macintosh HD                   BA5786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p:cNvSpPr txBox="1">
            <a:spLocks noChangeArrowheads="1"/>
          </p:cNvSpPr>
          <p:nvPr/>
        </p:nvSpPr>
        <p:spPr bwMode="auto">
          <a:xfrm>
            <a:off x="381000" y="57912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latin typeface="Arial" charset="0"/>
              </a:rPr>
              <a:t>About 80% of the human population is in countries where growth is rapid</a:t>
            </a:r>
          </a:p>
        </p:txBody>
      </p:sp>
      <p:sp>
        <p:nvSpPr>
          <p:cNvPr id="47107" name="Text Box 4"/>
          <p:cNvSpPr txBox="1">
            <a:spLocks noChangeArrowheads="1"/>
          </p:cNvSpPr>
          <p:nvPr/>
        </p:nvSpPr>
        <p:spPr bwMode="auto">
          <a:xfrm>
            <a:off x="304800" y="304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latin typeface="Arial" charset="0"/>
              </a:rPr>
              <a:t>The age structure of populations affects their growth rate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3"/>
          <p:cNvSpPr txBox="1">
            <a:spLocks noChangeArrowheads="1"/>
          </p:cNvSpPr>
          <p:nvPr/>
        </p:nvSpPr>
        <p:spPr bwMode="auto">
          <a:xfrm>
            <a:off x="304800" y="228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latin typeface="Arial" charset="0"/>
                <a:cs typeface="Arial" charset="0"/>
              </a:rPr>
              <a:t>Population age-structure in China</a:t>
            </a:r>
            <a:endParaRPr lang="en-US">
              <a:latin typeface="Arial" charset="0"/>
              <a:cs typeface="Arial" charset="0"/>
            </a:endParaRPr>
          </a:p>
        </p:txBody>
      </p:sp>
      <p:sp>
        <p:nvSpPr>
          <p:cNvPr id="49154" name="Text Box 4"/>
          <p:cNvSpPr txBox="1">
            <a:spLocks noChangeArrowheads="1"/>
          </p:cNvSpPr>
          <p:nvPr/>
        </p:nvSpPr>
        <p:spPr bwMode="auto">
          <a:xfrm>
            <a:off x="4114800" y="1295400"/>
            <a:ext cx="4724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1970 </a:t>
            </a:r>
            <a:r>
              <a:rPr lang="ja-JP" altLang="en-US">
                <a:latin typeface="Arial" charset="0"/>
                <a:cs typeface="Arial" charset="0"/>
              </a:rPr>
              <a:t>“</a:t>
            </a:r>
            <a:r>
              <a:rPr lang="en-US" altLang="ja-JP">
                <a:latin typeface="Arial" charset="0"/>
                <a:cs typeface="Arial" charset="0"/>
              </a:rPr>
              <a:t>Later-longer-fewer</a:t>
            </a:r>
            <a:r>
              <a:rPr lang="ja-JP" altLang="en-US">
                <a:latin typeface="Arial" charset="0"/>
                <a:cs typeface="Arial" charset="0"/>
              </a:rPr>
              <a:t>”</a:t>
            </a:r>
            <a:endParaRPr lang="en-US" altLang="ja-JP">
              <a:latin typeface="Arial" charset="0"/>
              <a:cs typeface="Arial" charset="0"/>
            </a:endParaRPr>
          </a:p>
          <a:p>
            <a:r>
              <a:rPr lang="en-US">
                <a:latin typeface="Arial" charset="0"/>
                <a:cs typeface="Arial" charset="0"/>
              </a:rPr>
              <a:t>1979 </a:t>
            </a:r>
            <a:r>
              <a:rPr lang="ja-JP" altLang="en-US">
                <a:latin typeface="Arial" charset="0"/>
                <a:cs typeface="Arial" charset="0"/>
              </a:rPr>
              <a:t>“</a:t>
            </a:r>
            <a:r>
              <a:rPr lang="en-US" altLang="ja-JP">
                <a:latin typeface="Arial" charset="0"/>
                <a:cs typeface="Arial" charset="0"/>
              </a:rPr>
              <a:t>One child Policy</a:t>
            </a:r>
            <a:r>
              <a:rPr lang="ja-JP" altLang="en-US">
                <a:latin typeface="Arial" charset="0"/>
                <a:cs typeface="Arial" charset="0"/>
              </a:rPr>
              <a:t>”</a:t>
            </a:r>
            <a:endParaRPr lang="en-US" altLang="ja-JP">
              <a:latin typeface="Arial" charset="0"/>
              <a:cs typeface="Arial" charset="0"/>
            </a:endParaRPr>
          </a:p>
          <a:p>
            <a:endParaRPr lang="en-US" sz="3200">
              <a:latin typeface="Arial" charset="0"/>
              <a:cs typeface="Arial" charset="0"/>
            </a:endParaRPr>
          </a:p>
          <a:p>
            <a:r>
              <a:rPr lang="en-US">
                <a:latin typeface="Arial" charset="0"/>
                <a:cs typeface="Arial" charset="0"/>
              </a:rPr>
              <a:t>Birth rate 1949 = 6 per female</a:t>
            </a:r>
          </a:p>
          <a:p>
            <a:r>
              <a:rPr lang="en-US">
                <a:latin typeface="Arial" charset="0"/>
                <a:cs typeface="Arial" charset="0"/>
              </a:rPr>
              <a:t>Birth rate 1990 = 1.8 per female</a:t>
            </a:r>
          </a:p>
          <a:p>
            <a:endParaRPr lang="en-US" sz="3200">
              <a:latin typeface="Arial" charset="0"/>
              <a:cs typeface="Arial" charset="0"/>
            </a:endParaRPr>
          </a:p>
          <a:p>
            <a:r>
              <a:rPr lang="en-US">
                <a:latin typeface="Arial" charset="0"/>
                <a:cs typeface="Arial" charset="0"/>
              </a:rPr>
              <a:t>Life expectancy 1949 = 35 yr</a:t>
            </a:r>
          </a:p>
          <a:p>
            <a:r>
              <a:rPr lang="en-US">
                <a:latin typeface="Arial" charset="0"/>
                <a:cs typeface="Arial" charset="0"/>
              </a:rPr>
              <a:t>Life expectancy 1990 = 71.3</a:t>
            </a:r>
          </a:p>
        </p:txBody>
      </p:sp>
      <p:sp>
        <p:nvSpPr>
          <p:cNvPr id="49155" name="Text Box 5"/>
          <p:cNvSpPr txBox="1">
            <a:spLocks noChangeArrowheads="1"/>
          </p:cNvSpPr>
          <p:nvPr/>
        </p:nvSpPr>
        <p:spPr bwMode="auto">
          <a:xfrm>
            <a:off x="381000" y="5487988"/>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latin typeface="Arial" charset="0"/>
                <a:cs typeface="Arial" charset="0"/>
              </a:rPr>
              <a:t>Current growth rate = 0.9% per yr</a:t>
            </a:r>
          </a:p>
          <a:p>
            <a:pPr>
              <a:spcBef>
                <a:spcPct val="50000"/>
              </a:spcBef>
            </a:pPr>
            <a:r>
              <a:rPr lang="en-US">
                <a:latin typeface="Arial" charset="0"/>
                <a:cs typeface="Arial" charset="0"/>
              </a:rPr>
              <a:t># in reproductive age classes expected to peak in 2010</a:t>
            </a:r>
          </a:p>
        </p:txBody>
      </p:sp>
      <p:sp>
        <p:nvSpPr>
          <p:cNvPr id="32775" name="Rectangle 7"/>
          <p:cNvSpPr>
            <a:spLocks noChangeArrowheads="1"/>
          </p:cNvSpPr>
          <p:nvPr/>
        </p:nvSpPr>
        <p:spPr bwMode="auto">
          <a:xfrm>
            <a:off x="609600" y="609600"/>
            <a:ext cx="7434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dirty="0">
                <a:latin typeface="Arial"/>
                <a:cs typeface="Arial"/>
                <a:hlinkClick r:id="rId3"/>
              </a:rPr>
              <a:t>http://</a:t>
            </a:r>
            <a:r>
              <a:rPr lang="en-US" sz="1200" dirty="0" err="1">
                <a:latin typeface="Arial"/>
                <a:cs typeface="Arial"/>
                <a:hlinkClick r:id="rId3"/>
              </a:rPr>
              <a:t>www.iiasa.ac.at</a:t>
            </a:r>
            <a:r>
              <a:rPr lang="en-US" sz="1200" dirty="0">
                <a:latin typeface="Arial"/>
                <a:cs typeface="Arial"/>
                <a:hlinkClick r:id="rId3"/>
              </a:rPr>
              <a:t>/Research/SRD/</a:t>
            </a:r>
            <a:r>
              <a:rPr lang="en-US" sz="1200" dirty="0" err="1">
                <a:latin typeface="Arial"/>
                <a:cs typeface="Arial"/>
                <a:hlinkClick r:id="rId3"/>
              </a:rPr>
              <a:t>ChinaFood</a:t>
            </a:r>
            <a:r>
              <a:rPr lang="en-US" sz="1200" dirty="0">
                <a:latin typeface="Arial"/>
                <a:cs typeface="Arial"/>
                <a:hlinkClick r:id="rId3"/>
              </a:rPr>
              <a:t>/data/</a:t>
            </a:r>
            <a:r>
              <a:rPr lang="en-US" sz="1200" dirty="0" err="1">
                <a:latin typeface="Arial"/>
                <a:cs typeface="Arial"/>
                <a:hlinkClick r:id="rId3"/>
              </a:rPr>
              <a:t>anim</a:t>
            </a:r>
            <a:r>
              <a:rPr lang="en-US" sz="1200" dirty="0">
                <a:latin typeface="Arial"/>
                <a:cs typeface="Arial"/>
                <a:hlinkClick r:id="rId3"/>
              </a:rPr>
              <a:t>/</a:t>
            </a:r>
            <a:r>
              <a:rPr lang="en-US" sz="1200" dirty="0" err="1">
                <a:latin typeface="Arial"/>
                <a:cs typeface="Arial"/>
                <a:hlinkClick r:id="rId3"/>
              </a:rPr>
              <a:t>pop_ani.htm</a:t>
            </a:r>
            <a:endParaRPr lang="en-US" sz="1600" dirty="0">
              <a:latin typeface="Arial"/>
              <a:cs typeface="Arial"/>
            </a:endParaRPr>
          </a:p>
        </p:txBody>
      </p:sp>
      <p:pic>
        <p:nvPicPr>
          <p:cNvPr id="4915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35814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81000" y="1295400"/>
            <a:ext cx="8458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pPr>
            <a:r>
              <a:rPr lang="en-US" sz="2000" dirty="0">
                <a:latin typeface="Arial" charset="0"/>
              </a:rPr>
              <a:t>I.	What is Ecology? </a:t>
            </a:r>
            <a:r>
              <a:rPr lang="en-US" sz="2000" dirty="0" smtClean="0">
                <a:latin typeface="Arial" charset="0"/>
              </a:rPr>
              <a:t>(last week</a:t>
            </a:r>
            <a:r>
              <a:rPr lang="en-US" altLang="ja-JP" sz="2000" dirty="0" smtClean="0">
                <a:latin typeface="Arial" charset="0"/>
              </a:rPr>
              <a:t>)</a:t>
            </a:r>
            <a:endParaRPr lang="en-US" altLang="ja-JP" sz="2000" dirty="0">
              <a:latin typeface="Arial" charset="0"/>
            </a:endParaRPr>
          </a:p>
          <a:p>
            <a:pPr marL="1370013" indent="-1370013">
              <a:tabLst>
                <a:tab pos="457200" algn="l"/>
                <a:tab pos="912813" algn="l"/>
                <a:tab pos="1370013" algn="l"/>
              </a:tabLst>
            </a:pPr>
            <a:r>
              <a:rPr lang="en-US" sz="2000" dirty="0">
                <a:latin typeface="Arial" charset="0"/>
              </a:rPr>
              <a:t>	A.	Definition of  </a:t>
            </a:r>
            <a:r>
              <a:rPr lang="en-US" sz="2000" u="sng" dirty="0">
                <a:latin typeface="Arial" charset="0"/>
              </a:rPr>
              <a:t>Ecology</a:t>
            </a:r>
            <a:r>
              <a:rPr lang="en-US" sz="2000" dirty="0">
                <a:latin typeface="Arial" charset="0"/>
              </a:rPr>
              <a:t> </a:t>
            </a:r>
          </a:p>
          <a:p>
            <a:pPr marL="1370013" indent="-1370013">
              <a:tabLst>
                <a:tab pos="457200" algn="l"/>
                <a:tab pos="912813" algn="l"/>
                <a:tab pos="1370013" algn="l"/>
              </a:tabLst>
            </a:pPr>
            <a:r>
              <a:rPr lang="en-US" sz="2000" dirty="0">
                <a:latin typeface="Arial" charset="0"/>
              </a:rPr>
              <a:t>	B.	History of Ecology</a:t>
            </a: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endParaRPr lang="en-US" sz="2000" dirty="0">
              <a:latin typeface="Arial" charset="0"/>
            </a:endParaRPr>
          </a:p>
        </p:txBody>
      </p:sp>
      <p:pic>
        <p:nvPicPr>
          <p:cNvPr id="2048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0124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ChangeArrowheads="1"/>
          </p:cNvSpPr>
          <p:nvPr/>
        </p:nvSpPr>
        <p:spPr bwMode="auto">
          <a:xfrm>
            <a:off x="685800" y="990600"/>
            <a:ext cx="7848600" cy="56323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buFont typeface="Times" charset="0"/>
              <a:buNone/>
              <a:tabLst>
                <a:tab pos="454025" algn="l"/>
                <a:tab pos="920750" algn="l"/>
                <a:tab pos="1373188" algn="l"/>
              </a:tabLst>
            </a:pPr>
            <a:r>
              <a:rPr lang="en-US" dirty="0">
                <a:latin typeface="Arial" charset="0"/>
              </a:rPr>
              <a:t>II.	Tools for Ecology</a:t>
            </a:r>
          </a:p>
          <a:p>
            <a:pPr>
              <a:buFont typeface="Times" charset="0"/>
              <a:buNone/>
              <a:tabLst>
                <a:tab pos="454025" algn="l"/>
                <a:tab pos="920750" algn="l"/>
                <a:tab pos="1373188" algn="l"/>
              </a:tabLst>
            </a:pPr>
            <a:r>
              <a:rPr lang="en-US" dirty="0">
                <a:latin typeface="Arial" charset="0"/>
              </a:rPr>
              <a:t>	A.	Population demography:  describing populations.</a:t>
            </a:r>
          </a:p>
          <a:p>
            <a:pPr>
              <a:buFont typeface="Times" charset="0"/>
              <a:buNone/>
              <a:tabLst>
                <a:tab pos="454025" algn="l"/>
                <a:tab pos="920750" algn="l"/>
                <a:tab pos="1373188" algn="l"/>
              </a:tabLst>
            </a:pPr>
            <a:r>
              <a:rPr lang="en-US" dirty="0">
                <a:latin typeface="Arial" charset="0"/>
              </a:rPr>
              <a:t>		1. 	Definitions</a:t>
            </a:r>
          </a:p>
          <a:p>
            <a:pPr>
              <a:buFont typeface="Times" charset="0"/>
              <a:buNone/>
              <a:tabLst>
                <a:tab pos="454025" algn="l"/>
                <a:tab pos="920750" algn="l"/>
                <a:tab pos="1373188" algn="l"/>
              </a:tabLst>
            </a:pPr>
            <a:r>
              <a:rPr lang="en-US" dirty="0">
                <a:latin typeface="Arial" charset="0"/>
              </a:rPr>
              <a:t>		2.	Demography</a:t>
            </a:r>
          </a:p>
          <a:p>
            <a:pPr>
              <a:buFont typeface="Times" charset="0"/>
              <a:buNone/>
              <a:tabLst>
                <a:tab pos="454025" algn="l"/>
                <a:tab pos="920750" algn="l"/>
                <a:tab pos="1373188" algn="l"/>
              </a:tabLst>
            </a:pPr>
            <a:r>
              <a:rPr lang="en-US" dirty="0">
                <a:latin typeface="Arial" charset="0"/>
              </a:rPr>
              <a:t>			a.	distribution, dispersion, and density</a:t>
            </a:r>
          </a:p>
          <a:p>
            <a:pPr>
              <a:buFont typeface="Times" charset="0"/>
              <a:buNone/>
              <a:tabLst>
                <a:tab pos="454025" algn="l"/>
                <a:tab pos="920750" algn="l"/>
                <a:tab pos="1373188" algn="l"/>
              </a:tabLst>
            </a:pPr>
            <a:r>
              <a:rPr lang="en-US" dirty="0">
                <a:latin typeface="Arial" charset="0"/>
              </a:rPr>
              <a:t>			b.	gender and </a:t>
            </a:r>
            <a:r>
              <a:rPr lang="en-US" dirty="0" smtClean="0">
                <a:latin typeface="Arial" charset="0"/>
              </a:rPr>
              <a:t>age</a:t>
            </a:r>
          </a:p>
          <a:p>
            <a:pPr>
              <a:buFont typeface="Times" charset="0"/>
              <a:buNone/>
              <a:tabLst>
                <a:tab pos="454025" algn="l"/>
                <a:tab pos="920750" algn="l"/>
                <a:tab pos="1373188" algn="l"/>
              </a:tabLst>
            </a:pPr>
            <a:endParaRPr lang="en-US" dirty="0">
              <a:latin typeface="Arial" charset="0"/>
            </a:endParaRPr>
          </a:p>
          <a:p>
            <a:pPr algn="ctr">
              <a:buFont typeface="Times" charset="0"/>
              <a:buNone/>
              <a:tabLst>
                <a:tab pos="454025" algn="l"/>
                <a:tab pos="920750" algn="l"/>
                <a:tab pos="1373188" algn="l"/>
              </a:tabLst>
            </a:pPr>
            <a:r>
              <a:rPr lang="en-US" u="sng" dirty="0" smtClean="0">
                <a:solidFill>
                  <a:srgbClr val="0000FF"/>
                </a:solidFill>
                <a:latin typeface="Arial"/>
                <a:cs typeface="Arial"/>
                <a:hlinkClick r:id="rId3"/>
              </a:rPr>
              <a:t>population pyramid link</a:t>
            </a:r>
            <a:endParaRPr lang="en-US" dirty="0">
              <a:solidFill>
                <a:srgbClr val="0000FF"/>
              </a:solidFill>
              <a:latin typeface="Arial"/>
              <a:cs typeface="Arial"/>
            </a:endParaRPr>
          </a:p>
          <a:p>
            <a:pPr algn="ctr">
              <a:buFont typeface="Times" charset="0"/>
              <a:buNone/>
              <a:tabLst>
                <a:tab pos="454025" algn="l"/>
                <a:tab pos="920750" algn="l"/>
                <a:tab pos="1373188" algn="l"/>
              </a:tabLst>
            </a:pPr>
            <a:endParaRPr lang="en-US" dirty="0">
              <a:latin typeface="Arial" charset="0"/>
            </a:endParaRPr>
          </a:p>
          <a:p>
            <a:pPr>
              <a:buFont typeface="Times" charset="0"/>
              <a:buNone/>
              <a:tabLst>
                <a:tab pos="454025" algn="l"/>
                <a:tab pos="920750" algn="l"/>
                <a:tab pos="1373188" algn="l"/>
              </a:tabLst>
            </a:pPr>
            <a:r>
              <a:rPr lang="en-US" dirty="0">
                <a:latin typeface="Arial" charset="0"/>
              </a:rPr>
              <a:t>Examples:</a:t>
            </a:r>
          </a:p>
          <a:p>
            <a:pPr>
              <a:buFont typeface="Times" charset="0"/>
              <a:buNone/>
              <a:tabLst>
                <a:tab pos="454025" algn="l"/>
                <a:tab pos="920750" algn="l"/>
                <a:tab pos="1373188" algn="l"/>
              </a:tabLst>
            </a:pPr>
            <a:r>
              <a:rPr lang="en-US" dirty="0">
                <a:latin typeface="Arial" charset="0"/>
              </a:rPr>
              <a:t>	--	United States</a:t>
            </a:r>
          </a:p>
          <a:p>
            <a:pPr>
              <a:buFont typeface="Times" charset="0"/>
              <a:buNone/>
              <a:tabLst>
                <a:tab pos="454025" algn="l"/>
                <a:tab pos="920750" algn="l"/>
                <a:tab pos="1373188" algn="l"/>
              </a:tabLst>
            </a:pPr>
            <a:r>
              <a:rPr lang="en-US" dirty="0">
                <a:latin typeface="Arial" charset="0"/>
              </a:rPr>
              <a:t>	--	Nigeria</a:t>
            </a:r>
          </a:p>
          <a:p>
            <a:pPr>
              <a:buFont typeface="Times" charset="0"/>
              <a:buNone/>
              <a:tabLst>
                <a:tab pos="454025" algn="l"/>
                <a:tab pos="920750" algn="l"/>
                <a:tab pos="1373188" algn="l"/>
              </a:tabLst>
            </a:pPr>
            <a:r>
              <a:rPr lang="en-US" dirty="0">
                <a:latin typeface="Arial" charset="0"/>
              </a:rPr>
              <a:t>	--	Mexico</a:t>
            </a:r>
          </a:p>
          <a:p>
            <a:pPr>
              <a:buFont typeface="Times" charset="0"/>
              <a:buNone/>
              <a:tabLst>
                <a:tab pos="454025" algn="l"/>
                <a:tab pos="920750" algn="l"/>
                <a:tab pos="1373188" algn="l"/>
              </a:tabLst>
            </a:pPr>
            <a:r>
              <a:rPr lang="en-US" dirty="0">
                <a:latin typeface="Arial" charset="0"/>
              </a:rPr>
              <a:t>	--	China</a:t>
            </a:r>
          </a:p>
          <a:p>
            <a:pPr>
              <a:buFont typeface="Times" charset="0"/>
              <a:buChar char="•"/>
              <a:tabLst>
                <a:tab pos="454025" algn="l"/>
                <a:tab pos="920750" algn="l"/>
                <a:tab pos="1373188" algn="l"/>
              </a:tabLst>
            </a:pPr>
            <a:endParaRPr lang="en-US" dirty="0">
              <a:latin typeface="Arial" charset="0"/>
            </a:endParaRPr>
          </a:p>
        </p:txBody>
      </p:sp>
      <p:pic>
        <p:nvPicPr>
          <p:cNvPr id="51202" name="Picture 102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685800" y="973138"/>
            <a:ext cx="8305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a:latin typeface="Arial" charset="0"/>
              </a:rPr>
              <a:t>II.	Tools for Ecology</a:t>
            </a:r>
          </a:p>
          <a:p>
            <a:pPr>
              <a:buFont typeface="Times" charset="0"/>
              <a:buNone/>
              <a:tabLst>
                <a:tab pos="454025" algn="l"/>
                <a:tab pos="920750" algn="l"/>
                <a:tab pos="1373188" algn="l"/>
                <a:tab pos="1882775" algn="l"/>
                <a:tab pos="2454275" algn="l"/>
              </a:tabLst>
            </a:pPr>
            <a:r>
              <a:rPr lang="en-US">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a:latin typeface="Arial" charset="0"/>
              </a:rPr>
              <a:t>		1. 	Definitions</a:t>
            </a:r>
          </a:p>
          <a:p>
            <a:pPr>
              <a:buFont typeface="Times" charset="0"/>
              <a:buNone/>
              <a:tabLst>
                <a:tab pos="454025" algn="l"/>
                <a:tab pos="920750" algn="l"/>
                <a:tab pos="1373188" algn="l"/>
                <a:tab pos="1882775" algn="l"/>
                <a:tab pos="2454275" algn="l"/>
              </a:tabLst>
            </a:pPr>
            <a:r>
              <a:rPr lang="en-US">
                <a:latin typeface="Arial" charset="0"/>
              </a:rPr>
              <a:t>		2.	Demography</a:t>
            </a:r>
          </a:p>
          <a:p>
            <a:pPr>
              <a:buFont typeface="Times" charset="0"/>
              <a:buNone/>
              <a:tabLst>
                <a:tab pos="454025" algn="l"/>
                <a:tab pos="920750" algn="l"/>
                <a:tab pos="1373188" algn="l"/>
                <a:tab pos="1882775" algn="l"/>
                <a:tab pos="2454275" algn="l"/>
              </a:tabLst>
            </a:pPr>
            <a:r>
              <a:rPr lang="en-US">
                <a:latin typeface="Arial" charset="0"/>
              </a:rPr>
              <a:t>			a.	distribution, dispersion, and density</a:t>
            </a:r>
          </a:p>
          <a:p>
            <a:pPr>
              <a:buFont typeface="Times" charset="0"/>
              <a:buNone/>
              <a:tabLst>
                <a:tab pos="454025" algn="l"/>
                <a:tab pos="920750" algn="l"/>
                <a:tab pos="1373188" algn="l"/>
                <a:tab pos="1882775" algn="l"/>
                <a:tab pos="2454275" algn="l"/>
              </a:tabLst>
            </a:pPr>
            <a:r>
              <a:rPr lang="en-US">
                <a:latin typeface="Arial" charset="0"/>
              </a:rPr>
              <a:t>			b.	gender and age</a:t>
            </a:r>
          </a:p>
          <a:p>
            <a:pPr>
              <a:buFont typeface="Times" charset="0"/>
              <a:buNone/>
              <a:tabLst>
                <a:tab pos="454025" algn="l"/>
                <a:tab pos="920750" algn="l"/>
                <a:tab pos="1373188" algn="l"/>
                <a:tab pos="1882775" algn="l"/>
                <a:tab pos="2454275" algn="l"/>
              </a:tabLst>
            </a:pPr>
            <a:r>
              <a:rPr lang="en-US">
                <a:latin typeface="Arial" charset="0"/>
              </a:rPr>
              <a:t>		</a:t>
            </a:r>
            <a:r>
              <a:rPr lang="en-US">
                <a:solidFill>
                  <a:srgbClr val="FF0000"/>
                </a:solidFill>
                <a:latin typeface="Arial" charset="0"/>
              </a:rPr>
              <a:t>	c.	population growth</a:t>
            </a:r>
          </a:p>
          <a:p>
            <a:pPr>
              <a:buFont typeface="Times" charset="0"/>
              <a:buNone/>
              <a:tabLst>
                <a:tab pos="454025" algn="l"/>
                <a:tab pos="920750" algn="l"/>
                <a:tab pos="1373188" algn="l"/>
                <a:tab pos="1882775" algn="l"/>
                <a:tab pos="2454275" algn="l"/>
              </a:tabLst>
            </a:pPr>
            <a:endParaRPr lang="en-US">
              <a:latin typeface="Arial" charset="0"/>
            </a:endParaRPr>
          </a:p>
          <a:p>
            <a:pPr>
              <a:buFont typeface="Times" charset="0"/>
              <a:buNone/>
              <a:tabLst>
                <a:tab pos="454025" algn="l"/>
                <a:tab pos="920750" algn="l"/>
                <a:tab pos="1373188" algn="l"/>
                <a:tab pos="1882775" algn="l"/>
                <a:tab pos="2454275" algn="l"/>
              </a:tabLst>
            </a:pPr>
            <a:r>
              <a:rPr lang="en-US">
                <a:latin typeface="Arial" charset="0"/>
              </a:rPr>
              <a:t>We already talked about this some – remember that:</a:t>
            </a:r>
          </a:p>
          <a:p>
            <a:pPr>
              <a:buFont typeface="Times" charset="0"/>
              <a:buNone/>
              <a:tabLst>
                <a:tab pos="454025" algn="l"/>
                <a:tab pos="920750" algn="l"/>
                <a:tab pos="1373188" algn="l"/>
                <a:tab pos="1882775" algn="l"/>
                <a:tab pos="2454275" algn="l"/>
              </a:tabLst>
            </a:pPr>
            <a:endParaRPr lang="en-US">
              <a:latin typeface="Arial" charset="0"/>
            </a:endParaRPr>
          </a:p>
          <a:p>
            <a:pPr>
              <a:buFont typeface="Times" charset="0"/>
              <a:buNone/>
              <a:tabLst>
                <a:tab pos="454025" algn="l"/>
                <a:tab pos="920750" algn="l"/>
                <a:tab pos="1373188" algn="l"/>
                <a:tab pos="1882775" algn="l"/>
                <a:tab pos="2454275" algn="l"/>
              </a:tabLst>
            </a:pPr>
            <a:r>
              <a:rPr lang="en-US">
                <a:latin typeface="Arial" charset="0"/>
              </a:rPr>
              <a:t>		growth rate = births – deaths</a:t>
            </a:r>
          </a:p>
          <a:p>
            <a:pPr>
              <a:buFont typeface="Times" charset="0"/>
              <a:buNone/>
              <a:tabLst>
                <a:tab pos="454025" algn="l"/>
                <a:tab pos="920750" algn="l"/>
                <a:tab pos="1373188" algn="l"/>
                <a:tab pos="1882775" algn="l"/>
                <a:tab pos="2454275" algn="l"/>
              </a:tabLst>
            </a:pPr>
            <a:endParaRPr lang="en-US">
              <a:latin typeface="Arial" charset="0"/>
            </a:endParaRPr>
          </a:p>
          <a:p>
            <a:pPr>
              <a:buFont typeface="Times" charset="0"/>
              <a:buNone/>
              <a:tabLst>
                <a:tab pos="454025" algn="l"/>
                <a:tab pos="920750" algn="l"/>
                <a:tab pos="1373188" algn="l"/>
                <a:tab pos="1882775" algn="l"/>
                <a:tab pos="2454275" algn="l"/>
              </a:tabLst>
            </a:pPr>
            <a:r>
              <a:rPr lang="en-US">
                <a:latin typeface="Arial" charset="0"/>
              </a:rPr>
              <a:t>	</a:t>
            </a:r>
          </a:p>
          <a:p>
            <a:pPr>
              <a:buFont typeface="Times" charset="0"/>
              <a:buNone/>
              <a:tabLst>
                <a:tab pos="454025" algn="l"/>
                <a:tab pos="920750" algn="l"/>
                <a:tab pos="1373188" algn="l"/>
                <a:tab pos="1882775" algn="l"/>
                <a:tab pos="2454275" algn="l"/>
              </a:tabLst>
            </a:pPr>
            <a:r>
              <a:rPr lang="en-US">
                <a:latin typeface="Arial" charset="0"/>
              </a:rPr>
              <a:t>		</a:t>
            </a:r>
          </a:p>
          <a:p>
            <a:pPr>
              <a:buFont typeface="Times" charset="0"/>
              <a:buChar char="•"/>
              <a:tabLst>
                <a:tab pos="454025" algn="l"/>
                <a:tab pos="920750" algn="l"/>
                <a:tab pos="1373188" algn="l"/>
                <a:tab pos="1882775" algn="l"/>
                <a:tab pos="2454275" algn="l"/>
              </a:tabLst>
            </a:pPr>
            <a:endParaRPr lang="en-US">
              <a:latin typeface="Arial" charset="0"/>
            </a:endParaRPr>
          </a:p>
        </p:txBody>
      </p:sp>
      <p:pic>
        <p:nvPicPr>
          <p:cNvPr id="5325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457200" y="973138"/>
            <a:ext cx="8305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a:latin typeface="Arial" charset="0"/>
              </a:rPr>
              <a:t>It is easy to confuse growth rates, birth rates, or death rates that are measured for </a:t>
            </a:r>
            <a:r>
              <a:rPr lang="en-US" u="sng" dirty="0">
                <a:latin typeface="Arial" charset="0"/>
              </a:rPr>
              <a:t>populations</a:t>
            </a:r>
            <a:r>
              <a:rPr lang="en-US" dirty="0">
                <a:latin typeface="Arial" charset="0"/>
              </a:rPr>
              <a:t> </a:t>
            </a:r>
            <a:r>
              <a:rPr lang="en-US" dirty="0" smtClean="0">
                <a:latin typeface="Arial" charset="0"/>
              </a:rPr>
              <a:t>OR for </a:t>
            </a:r>
            <a:r>
              <a:rPr lang="en-US" u="sng" dirty="0">
                <a:latin typeface="Arial" charset="0"/>
              </a:rPr>
              <a:t>individuals</a:t>
            </a:r>
            <a:r>
              <a:rPr lang="en-US" dirty="0">
                <a:latin typeface="Arial" charset="0"/>
              </a:rPr>
              <a:t>. </a:t>
            </a:r>
          </a:p>
          <a:p>
            <a:pPr>
              <a:buFont typeface="Times" charset="0"/>
              <a:buNone/>
              <a:tabLst>
                <a:tab pos="454025" algn="l"/>
                <a:tab pos="920750" algn="l"/>
                <a:tab pos="1373188" algn="l"/>
                <a:tab pos="1882775" algn="l"/>
                <a:tab pos="2454275" algn="l"/>
              </a:tabLst>
            </a:pPr>
            <a:endParaRPr lang="en-US" dirty="0">
              <a:latin typeface="Arial" charset="0"/>
            </a:endParaRPr>
          </a:p>
          <a:p>
            <a:pPr>
              <a:buFont typeface="Times" charset="0"/>
              <a:buNone/>
              <a:tabLst>
                <a:tab pos="454025" algn="l"/>
                <a:tab pos="920750" algn="l"/>
                <a:tab pos="1373188" algn="l"/>
                <a:tab pos="1882775" algn="l"/>
                <a:tab pos="2454275" algn="l"/>
              </a:tabLst>
            </a:pPr>
            <a:r>
              <a:rPr lang="en-US" dirty="0" smtClean="0">
                <a:latin typeface="Arial" charset="0"/>
              </a:rPr>
              <a:t>Per individual rates are also called per-capita rates:</a:t>
            </a:r>
          </a:p>
          <a:p>
            <a:pPr>
              <a:buFont typeface="Times" charset="0"/>
              <a:buNone/>
              <a:tabLst>
                <a:tab pos="454025" algn="l"/>
                <a:tab pos="920750" algn="l"/>
                <a:tab pos="1373188" algn="l"/>
                <a:tab pos="1882775" algn="l"/>
                <a:tab pos="2454275" algn="l"/>
              </a:tabLst>
            </a:pPr>
            <a:endParaRPr lang="en-US" dirty="0" smtClean="0">
              <a:latin typeface="Arial" charset="0"/>
            </a:endParaRPr>
          </a:p>
          <a:p>
            <a:pPr>
              <a:buFont typeface="Times" charset="0"/>
              <a:buNone/>
              <a:tabLst>
                <a:tab pos="454025" algn="l"/>
                <a:tab pos="920750" algn="l"/>
                <a:tab pos="1373188" algn="l"/>
                <a:tab pos="1882775" algn="l"/>
                <a:tab pos="2454275" algn="l"/>
              </a:tabLst>
            </a:pPr>
            <a:r>
              <a:rPr lang="en-US" dirty="0" smtClean="0">
                <a:latin typeface="Arial" charset="0"/>
              </a:rPr>
              <a:t>So the probability of an individual having offspring during some time period is:</a:t>
            </a:r>
          </a:p>
          <a:p>
            <a:pPr>
              <a:buFont typeface="Times" charset="0"/>
              <a:buNone/>
              <a:tabLst>
                <a:tab pos="454025" algn="l"/>
                <a:tab pos="920750" algn="l"/>
                <a:tab pos="1373188" algn="l"/>
                <a:tab pos="1882775" algn="l"/>
                <a:tab pos="2454275" algn="l"/>
              </a:tabLst>
            </a:pPr>
            <a:endParaRPr lang="en-US" dirty="0">
              <a:latin typeface="Arial" charset="0"/>
            </a:endParaRPr>
          </a:p>
          <a:p>
            <a:pPr algn="ctr">
              <a:buFont typeface="Times" charset="0"/>
              <a:buNone/>
              <a:tabLst>
                <a:tab pos="454025" algn="l"/>
                <a:tab pos="920750" algn="l"/>
                <a:tab pos="1373188" algn="l"/>
                <a:tab pos="1882775" algn="l"/>
                <a:tab pos="2454275" algn="l"/>
              </a:tabLst>
            </a:pPr>
            <a:r>
              <a:rPr lang="en-US" dirty="0">
                <a:solidFill>
                  <a:srgbClr val="0000FF"/>
                </a:solidFill>
                <a:latin typeface="Arial" charset="0"/>
              </a:rPr>
              <a:t>b= per-capita birth </a:t>
            </a:r>
            <a:r>
              <a:rPr lang="en-US" dirty="0" smtClean="0">
                <a:solidFill>
                  <a:srgbClr val="0000FF"/>
                </a:solidFill>
                <a:latin typeface="Arial" charset="0"/>
              </a:rPr>
              <a:t>rate</a:t>
            </a:r>
          </a:p>
          <a:p>
            <a:pPr algn="ctr">
              <a:buFont typeface="Times" charset="0"/>
              <a:buNone/>
              <a:tabLst>
                <a:tab pos="454025" algn="l"/>
                <a:tab pos="920750" algn="l"/>
                <a:tab pos="1373188" algn="l"/>
                <a:tab pos="1882775" algn="l"/>
                <a:tab pos="2454275" algn="l"/>
              </a:tabLst>
            </a:pPr>
            <a:endParaRPr lang="en-US" dirty="0">
              <a:solidFill>
                <a:srgbClr val="0000FF"/>
              </a:solidFill>
              <a:latin typeface="Arial" charset="0"/>
            </a:endParaRPr>
          </a:p>
          <a:p>
            <a:pPr>
              <a:buFont typeface="Times" charset="0"/>
              <a:buNone/>
              <a:tabLst>
                <a:tab pos="454025" algn="l"/>
                <a:tab pos="920750" algn="l"/>
                <a:tab pos="1373188" algn="l"/>
                <a:tab pos="1882775" algn="l"/>
                <a:tab pos="2454275" algn="l"/>
              </a:tabLst>
            </a:pPr>
            <a:r>
              <a:rPr lang="en-US" dirty="0" smtClean="0">
                <a:latin typeface="Arial" charset="0"/>
              </a:rPr>
              <a:t>And the probability of an individual dying is:</a:t>
            </a:r>
          </a:p>
          <a:p>
            <a:pPr algn="ctr">
              <a:buFont typeface="Times" charset="0"/>
              <a:buNone/>
              <a:tabLst>
                <a:tab pos="454025" algn="l"/>
                <a:tab pos="920750" algn="l"/>
                <a:tab pos="1373188" algn="l"/>
                <a:tab pos="1882775" algn="l"/>
                <a:tab pos="2454275" algn="l"/>
              </a:tabLst>
            </a:pPr>
            <a:endParaRPr lang="en-US" dirty="0">
              <a:solidFill>
                <a:srgbClr val="0000FF"/>
              </a:solidFill>
              <a:latin typeface="Arial" charset="0"/>
            </a:endParaRPr>
          </a:p>
          <a:p>
            <a:pPr algn="ctr">
              <a:buFont typeface="Times" charset="0"/>
              <a:buNone/>
              <a:tabLst>
                <a:tab pos="454025" algn="l"/>
                <a:tab pos="920750" algn="l"/>
                <a:tab pos="1373188" algn="l"/>
                <a:tab pos="1882775" algn="l"/>
                <a:tab pos="2454275" algn="l"/>
              </a:tabLst>
            </a:pPr>
            <a:r>
              <a:rPr lang="en-US" dirty="0" smtClean="0">
                <a:solidFill>
                  <a:srgbClr val="0000FF"/>
                </a:solidFill>
                <a:latin typeface="Arial" charset="0"/>
              </a:rPr>
              <a:t>d </a:t>
            </a:r>
            <a:r>
              <a:rPr lang="en-US" dirty="0">
                <a:solidFill>
                  <a:srgbClr val="0000FF"/>
                </a:solidFill>
                <a:latin typeface="Arial" charset="0"/>
              </a:rPr>
              <a:t>= per-capita death </a:t>
            </a:r>
            <a:r>
              <a:rPr lang="en-US" dirty="0" smtClean="0">
                <a:solidFill>
                  <a:srgbClr val="0000FF"/>
                </a:solidFill>
                <a:latin typeface="Arial" charset="0"/>
              </a:rPr>
              <a:t>rate</a:t>
            </a:r>
            <a:endParaRPr lang="en-US" dirty="0">
              <a:solidFill>
                <a:srgbClr val="0000FF"/>
              </a:solidFill>
              <a:latin typeface="Arial" charset="0"/>
            </a:endParaRPr>
          </a:p>
        </p:txBody>
      </p:sp>
      <p:pic>
        <p:nvPicPr>
          <p:cNvPr id="55298"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1945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457200" y="973138"/>
            <a:ext cx="830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smtClean="0">
                <a:solidFill>
                  <a:srgbClr val="000000"/>
                </a:solidFill>
                <a:latin typeface="Arial" charset="0"/>
              </a:rPr>
              <a:t>We can just multiple each of these per-capita rates by the populations size (N) to get a rate for whole populations:</a:t>
            </a:r>
          </a:p>
          <a:p>
            <a:pPr algn="ctr">
              <a:buFont typeface="Times" charset="0"/>
              <a:buNone/>
              <a:tabLst>
                <a:tab pos="454025" algn="l"/>
                <a:tab pos="920750" algn="l"/>
                <a:tab pos="1373188" algn="l"/>
                <a:tab pos="1882775" algn="l"/>
                <a:tab pos="2454275" algn="l"/>
              </a:tabLst>
            </a:pPr>
            <a:endParaRPr lang="en-US" dirty="0">
              <a:solidFill>
                <a:srgbClr val="0000FF"/>
              </a:solidFill>
              <a:latin typeface="Arial" charset="0"/>
            </a:endParaRPr>
          </a:p>
          <a:p>
            <a:pPr algn="ctr">
              <a:buFont typeface="Times" charset="0"/>
              <a:buNone/>
              <a:tabLst>
                <a:tab pos="454025" algn="l"/>
                <a:tab pos="920750" algn="l"/>
                <a:tab pos="1373188" algn="l"/>
                <a:tab pos="1882775" algn="l"/>
                <a:tab pos="2454275" algn="l"/>
              </a:tabLst>
            </a:pPr>
            <a:r>
              <a:rPr lang="en-US" dirty="0" err="1">
                <a:solidFill>
                  <a:srgbClr val="0000FF"/>
                </a:solidFill>
                <a:latin typeface="Arial" charset="0"/>
              </a:rPr>
              <a:t>bN</a:t>
            </a:r>
            <a:r>
              <a:rPr lang="en-US" dirty="0">
                <a:solidFill>
                  <a:srgbClr val="0000FF"/>
                </a:solidFill>
                <a:latin typeface="Arial" charset="0"/>
              </a:rPr>
              <a:t>=population birth </a:t>
            </a:r>
            <a:r>
              <a:rPr lang="en-US" dirty="0" smtClean="0">
                <a:solidFill>
                  <a:srgbClr val="0000FF"/>
                </a:solidFill>
                <a:latin typeface="Arial" charset="0"/>
              </a:rPr>
              <a:t>rate</a:t>
            </a:r>
            <a:endParaRPr lang="en-US" dirty="0">
              <a:solidFill>
                <a:srgbClr val="0000FF"/>
              </a:solidFill>
              <a:latin typeface="Arial" charset="0"/>
            </a:endParaRPr>
          </a:p>
          <a:p>
            <a:pPr algn="ctr">
              <a:buFont typeface="Times" charset="0"/>
              <a:buNone/>
              <a:tabLst>
                <a:tab pos="454025" algn="l"/>
                <a:tab pos="920750" algn="l"/>
                <a:tab pos="1373188" algn="l"/>
                <a:tab pos="1882775" algn="l"/>
                <a:tab pos="2454275" algn="l"/>
              </a:tabLst>
            </a:pPr>
            <a:endParaRPr lang="en-US" dirty="0" smtClean="0">
              <a:solidFill>
                <a:srgbClr val="0000FF"/>
              </a:solidFill>
              <a:latin typeface="Arial" charset="0"/>
            </a:endParaRPr>
          </a:p>
          <a:p>
            <a:pPr algn="ctr">
              <a:buFont typeface="Times" charset="0"/>
              <a:buNone/>
              <a:tabLst>
                <a:tab pos="454025" algn="l"/>
                <a:tab pos="920750" algn="l"/>
                <a:tab pos="1373188" algn="l"/>
                <a:tab pos="1882775" algn="l"/>
                <a:tab pos="2454275" algn="l"/>
              </a:tabLst>
            </a:pPr>
            <a:r>
              <a:rPr lang="en-US" dirty="0" err="1" smtClean="0">
                <a:solidFill>
                  <a:srgbClr val="0000FF"/>
                </a:solidFill>
                <a:latin typeface="Arial" charset="0"/>
              </a:rPr>
              <a:t>dN</a:t>
            </a:r>
            <a:r>
              <a:rPr lang="en-US" dirty="0" smtClean="0">
                <a:solidFill>
                  <a:srgbClr val="0000FF"/>
                </a:solidFill>
                <a:latin typeface="Arial" charset="0"/>
              </a:rPr>
              <a:t> </a:t>
            </a:r>
            <a:r>
              <a:rPr lang="en-US" dirty="0">
                <a:solidFill>
                  <a:srgbClr val="0000FF"/>
                </a:solidFill>
                <a:latin typeface="Arial" charset="0"/>
              </a:rPr>
              <a:t>= population death rate</a:t>
            </a:r>
          </a:p>
          <a:p>
            <a:pPr algn="ctr">
              <a:buFont typeface="Times" charset="0"/>
              <a:buNone/>
              <a:tabLst>
                <a:tab pos="454025" algn="l"/>
                <a:tab pos="920750" algn="l"/>
                <a:tab pos="1373188" algn="l"/>
                <a:tab pos="1882775" algn="l"/>
                <a:tab pos="2454275" algn="l"/>
              </a:tabLst>
            </a:pPr>
            <a:endParaRPr lang="en-US" dirty="0" smtClean="0">
              <a:latin typeface="Arial" charset="0"/>
            </a:endParaRPr>
          </a:p>
          <a:p>
            <a:pPr>
              <a:buFont typeface="Times" charset="0"/>
              <a:buNone/>
              <a:tabLst>
                <a:tab pos="454025" algn="l"/>
                <a:tab pos="920750" algn="l"/>
                <a:tab pos="1373188" algn="l"/>
                <a:tab pos="1882775" algn="l"/>
                <a:tab pos="2454275" algn="l"/>
              </a:tabLst>
            </a:pPr>
            <a:r>
              <a:rPr lang="en-US" dirty="0" smtClean="0">
                <a:latin typeface="Arial" charset="0"/>
              </a:rPr>
              <a:t>With population, rather than per-capita rates, we can now figure out the growth rate of the entire population:</a:t>
            </a:r>
          </a:p>
          <a:p>
            <a:pPr>
              <a:buFont typeface="Times" charset="0"/>
              <a:buNone/>
              <a:tabLst>
                <a:tab pos="454025" algn="l"/>
                <a:tab pos="920750" algn="l"/>
                <a:tab pos="1373188" algn="l"/>
                <a:tab pos="1882775" algn="l"/>
                <a:tab pos="2454275" algn="l"/>
              </a:tabLst>
            </a:pPr>
            <a:endParaRPr lang="en-US" dirty="0" smtClean="0">
              <a:latin typeface="Arial" charset="0"/>
            </a:endParaRPr>
          </a:p>
          <a:p>
            <a:pPr>
              <a:buFont typeface="Times" charset="0"/>
              <a:buNone/>
              <a:tabLst>
                <a:tab pos="454025" algn="l"/>
                <a:tab pos="920750" algn="l"/>
                <a:tab pos="1373188" algn="l"/>
                <a:tab pos="1882775" algn="l"/>
                <a:tab pos="2454275" algn="l"/>
              </a:tabLst>
            </a:pPr>
            <a:endParaRPr lang="en-US" dirty="0">
              <a:solidFill>
                <a:srgbClr val="0000FF"/>
              </a:solidFill>
              <a:latin typeface="Arial" charset="0"/>
            </a:endParaRPr>
          </a:p>
          <a:p>
            <a:pPr>
              <a:buFont typeface="Times" charset="0"/>
              <a:buNone/>
              <a:tabLst>
                <a:tab pos="454025" algn="l"/>
                <a:tab pos="920750" algn="l"/>
                <a:tab pos="1373188" algn="l"/>
                <a:tab pos="1882775" algn="l"/>
                <a:tab pos="2454275" algn="l"/>
              </a:tabLst>
            </a:pPr>
            <a:r>
              <a:rPr lang="en-US" dirty="0">
                <a:solidFill>
                  <a:srgbClr val="0000FF"/>
                </a:solidFill>
                <a:latin typeface="Arial" charset="0"/>
              </a:rPr>
              <a:t>		</a:t>
            </a:r>
            <a:r>
              <a:rPr lang="en-US" i="1" dirty="0" err="1">
                <a:solidFill>
                  <a:srgbClr val="0000FF"/>
                </a:solidFill>
                <a:latin typeface="Arial" charset="0"/>
              </a:rPr>
              <a:t>dN</a:t>
            </a:r>
            <a:r>
              <a:rPr lang="en-US" i="1" dirty="0">
                <a:solidFill>
                  <a:srgbClr val="0000FF"/>
                </a:solidFill>
                <a:latin typeface="Arial" charset="0"/>
              </a:rPr>
              <a:t>/</a:t>
            </a:r>
            <a:r>
              <a:rPr lang="en-US" i="1" dirty="0" err="1">
                <a:solidFill>
                  <a:srgbClr val="0000FF"/>
                </a:solidFill>
                <a:latin typeface="Arial" charset="0"/>
              </a:rPr>
              <a:t>dt</a:t>
            </a:r>
            <a:r>
              <a:rPr lang="en-US" dirty="0">
                <a:solidFill>
                  <a:srgbClr val="0000FF"/>
                </a:solidFill>
                <a:latin typeface="Arial" charset="0"/>
              </a:rPr>
              <a:t> = population births – population </a:t>
            </a:r>
            <a:r>
              <a:rPr lang="en-US" dirty="0" smtClean="0">
                <a:solidFill>
                  <a:srgbClr val="0000FF"/>
                </a:solidFill>
                <a:latin typeface="Arial" charset="0"/>
              </a:rPr>
              <a:t>deaths</a:t>
            </a:r>
            <a:endParaRPr lang="en-US" dirty="0" smtClean="0">
              <a:latin typeface="Arial" charset="0"/>
            </a:endParaRPr>
          </a:p>
          <a:p>
            <a:pPr algn="ctr">
              <a:buFont typeface="Times" charset="0"/>
              <a:buNone/>
              <a:tabLst>
                <a:tab pos="454025" algn="l"/>
                <a:tab pos="920750" algn="l"/>
                <a:tab pos="1373188" algn="l"/>
                <a:tab pos="1882775" algn="l"/>
                <a:tab pos="2454275" algn="l"/>
              </a:tabLst>
            </a:pPr>
            <a:r>
              <a:rPr lang="en-US" dirty="0" smtClean="0">
                <a:latin typeface="Arial" charset="0"/>
              </a:rPr>
              <a:t> </a:t>
            </a:r>
            <a:endParaRPr lang="en-US" dirty="0">
              <a:latin typeface="Arial" charset="0"/>
            </a:endParaRPr>
          </a:p>
          <a:p>
            <a:pPr algn="ctr">
              <a:buFont typeface="Times" charset="0"/>
              <a:buNone/>
              <a:tabLst>
                <a:tab pos="454025" algn="l"/>
                <a:tab pos="920750" algn="l"/>
                <a:tab pos="1373188" algn="l"/>
                <a:tab pos="1882775" algn="l"/>
                <a:tab pos="2454275" algn="l"/>
              </a:tabLst>
            </a:pPr>
            <a:r>
              <a:rPr lang="en-US" i="1" dirty="0" err="1">
                <a:solidFill>
                  <a:srgbClr val="FF0000"/>
                </a:solidFill>
                <a:latin typeface="Arial" charset="0"/>
              </a:rPr>
              <a:t>dN</a:t>
            </a:r>
            <a:r>
              <a:rPr lang="en-US" i="1" dirty="0">
                <a:solidFill>
                  <a:srgbClr val="FF0000"/>
                </a:solidFill>
                <a:latin typeface="Arial" charset="0"/>
              </a:rPr>
              <a:t>/</a:t>
            </a:r>
            <a:r>
              <a:rPr lang="en-US" i="1" dirty="0" err="1">
                <a:solidFill>
                  <a:srgbClr val="FF0000"/>
                </a:solidFill>
                <a:latin typeface="Arial" charset="0"/>
              </a:rPr>
              <a:t>dt</a:t>
            </a:r>
            <a:r>
              <a:rPr lang="en-US" dirty="0">
                <a:solidFill>
                  <a:srgbClr val="FF0000"/>
                </a:solidFill>
                <a:latin typeface="Arial" charset="0"/>
              </a:rPr>
              <a:t> = </a:t>
            </a:r>
            <a:r>
              <a:rPr lang="en-US" dirty="0" err="1">
                <a:solidFill>
                  <a:srgbClr val="FF0000"/>
                </a:solidFill>
                <a:latin typeface="Arial" charset="0"/>
              </a:rPr>
              <a:t>bN</a:t>
            </a:r>
            <a:r>
              <a:rPr lang="en-US" dirty="0">
                <a:solidFill>
                  <a:srgbClr val="FF0000"/>
                </a:solidFill>
                <a:latin typeface="Arial" charset="0"/>
              </a:rPr>
              <a:t> </a:t>
            </a:r>
            <a:r>
              <a:rPr lang="en-US" dirty="0" smtClean="0">
                <a:solidFill>
                  <a:srgbClr val="FF0000"/>
                </a:solidFill>
                <a:latin typeface="Arial" charset="0"/>
              </a:rPr>
              <a:t>– </a:t>
            </a:r>
            <a:r>
              <a:rPr lang="en-US" dirty="0" err="1" smtClean="0">
                <a:solidFill>
                  <a:srgbClr val="FF0000"/>
                </a:solidFill>
                <a:latin typeface="Arial" charset="0"/>
              </a:rPr>
              <a:t>dN</a:t>
            </a:r>
            <a:r>
              <a:rPr lang="en-US" dirty="0" smtClean="0">
                <a:solidFill>
                  <a:srgbClr val="FF0000"/>
                </a:solidFill>
                <a:latin typeface="Arial" charset="0"/>
              </a:rPr>
              <a:t> (confusing use of “d” here!)</a:t>
            </a:r>
            <a:endParaRPr lang="en-US" dirty="0">
              <a:solidFill>
                <a:srgbClr val="FF0000"/>
              </a:solidFill>
              <a:latin typeface="Arial" charset="0"/>
            </a:endParaRPr>
          </a:p>
        </p:txBody>
      </p:sp>
      <p:pic>
        <p:nvPicPr>
          <p:cNvPr id="55298"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0255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457200" y="186055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Times" charset="0"/>
              <a:buNone/>
              <a:tabLst>
                <a:tab pos="454025" algn="l"/>
                <a:tab pos="920750" algn="l"/>
                <a:tab pos="1373188" algn="l"/>
              </a:tabLst>
            </a:pPr>
            <a:r>
              <a:rPr lang="en-US">
                <a:latin typeface="Arial" charset="0"/>
              </a:rPr>
              <a:t>N = </a:t>
            </a:r>
          </a:p>
          <a:p>
            <a:pPr algn="ctr">
              <a:buFont typeface="Times" charset="0"/>
              <a:buNone/>
              <a:tabLst>
                <a:tab pos="454025" algn="l"/>
                <a:tab pos="920750" algn="l"/>
                <a:tab pos="1373188" algn="l"/>
              </a:tabLst>
            </a:pPr>
            <a:r>
              <a:rPr lang="en-US">
                <a:latin typeface="Arial" charset="0"/>
              </a:rPr>
              <a:t>Population</a:t>
            </a:r>
          </a:p>
          <a:p>
            <a:pPr algn="ctr">
              <a:buFont typeface="Times" charset="0"/>
              <a:buNone/>
              <a:tabLst>
                <a:tab pos="454025" algn="l"/>
                <a:tab pos="920750" algn="l"/>
                <a:tab pos="1373188" algn="l"/>
              </a:tabLst>
            </a:pPr>
            <a:r>
              <a:rPr lang="en-US">
                <a:latin typeface="Arial" charset="0"/>
              </a:rPr>
              <a:t>Size</a:t>
            </a:r>
          </a:p>
        </p:txBody>
      </p:sp>
      <p:pic>
        <p:nvPicPr>
          <p:cNvPr id="5734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7" name="Group 7"/>
          <p:cNvGrpSpPr>
            <a:grpSpLocks/>
          </p:cNvGrpSpPr>
          <p:nvPr/>
        </p:nvGrpSpPr>
        <p:grpSpPr bwMode="auto">
          <a:xfrm>
            <a:off x="2209800" y="1219200"/>
            <a:ext cx="5943600" cy="3505200"/>
            <a:chOff x="864" y="1008"/>
            <a:chExt cx="3744" cy="2208"/>
          </a:xfrm>
        </p:grpSpPr>
        <p:sp>
          <p:nvSpPr>
            <p:cNvPr id="57351" name="Line 4"/>
            <p:cNvSpPr>
              <a:spLocks noChangeShapeType="1"/>
            </p:cNvSpPr>
            <p:nvPr/>
          </p:nvSpPr>
          <p:spPr bwMode="auto">
            <a:xfrm>
              <a:off x="864" y="1008"/>
              <a:ext cx="0" cy="22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6"/>
            <p:cNvSpPr>
              <a:spLocks noChangeShapeType="1"/>
            </p:cNvSpPr>
            <p:nvPr/>
          </p:nvSpPr>
          <p:spPr bwMode="auto">
            <a:xfrm>
              <a:off x="864" y="3216"/>
              <a:ext cx="37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48" name="Text Box 11"/>
          <p:cNvSpPr txBox="1">
            <a:spLocks noChangeArrowheads="1"/>
          </p:cNvSpPr>
          <p:nvPr/>
        </p:nvSpPr>
        <p:spPr bwMode="auto">
          <a:xfrm>
            <a:off x="4954588" y="4800600"/>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time</a:t>
            </a:r>
          </a:p>
        </p:txBody>
      </p:sp>
      <p:sp>
        <p:nvSpPr>
          <p:cNvPr id="57349" name="Freeform 8"/>
          <p:cNvSpPr>
            <a:spLocks noChangeArrowheads="1"/>
          </p:cNvSpPr>
          <p:nvPr/>
        </p:nvSpPr>
        <p:spPr bwMode="auto">
          <a:xfrm>
            <a:off x="2309813" y="1562100"/>
            <a:ext cx="6018212" cy="3011488"/>
          </a:xfrm>
          <a:custGeom>
            <a:avLst/>
            <a:gdLst>
              <a:gd name="T0" fmla="*/ 0 w 6017182"/>
              <a:gd name="T1" fmla="*/ 3006396 h 3010472"/>
              <a:gd name="T2" fmla="*/ 474203 w 6017182"/>
              <a:gd name="T3" fmla="*/ 3006396 h 3010472"/>
              <a:gd name="T4" fmla="*/ 934863 w 6017182"/>
              <a:gd name="T5" fmla="*/ 2884145 h 3010472"/>
              <a:gd name="T6" fmla="*/ 1503903 w 6017182"/>
              <a:gd name="T7" fmla="*/ 2367988 h 3010472"/>
              <a:gd name="T8" fmla="*/ 1869720 w 6017182"/>
              <a:gd name="T9" fmla="*/ 1770330 h 3010472"/>
              <a:gd name="T10" fmla="*/ 2289728 w 6017182"/>
              <a:gd name="T11" fmla="*/ 1186258 h 3010472"/>
              <a:gd name="T12" fmla="*/ 2736834 w 6017182"/>
              <a:gd name="T13" fmla="*/ 602184 h 3010472"/>
              <a:gd name="T14" fmla="*/ 3075551 w 6017182"/>
              <a:gd name="T15" fmla="*/ 357687 h 3010472"/>
              <a:gd name="T16" fmla="*/ 3400723 w 6017182"/>
              <a:gd name="T17" fmla="*/ 153945 h 3010472"/>
              <a:gd name="T18" fmla="*/ 3752987 w 6017182"/>
              <a:gd name="T19" fmla="*/ 31699 h 3010472"/>
              <a:gd name="T20" fmla="*/ 4403324 w 6017182"/>
              <a:gd name="T21" fmla="*/ 4535 h 3010472"/>
              <a:gd name="T22" fmla="*/ 4972369 w 6017182"/>
              <a:gd name="T23" fmla="*/ 4535 h 3010472"/>
              <a:gd name="T24" fmla="*/ 5297538 w 6017182"/>
              <a:gd name="T25" fmla="*/ 31699 h 3010472"/>
              <a:gd name="T26" fmla="*/ 5419475 w 6017182"/>
              <a:gd name="T27" fmla="*/ 58863 h 3010472"/>
              <a:gd name="T28" fmla="*/ 5554963 w 6017182"/>
              <a:gd name="T29" fmla="*/ 140355 h 3010472"/>
              <a:gd name="T30" fmla="*/ 5758191 w 6017182"/>
              <a:gd name="T31" fmla="*/ 357687 h 3010472"/>
              <a:gd name="T32" fmla="*/ 5988521 w 6017182"/>
              <a:gd name="T33" fmla="*/ 602184 h 3010472"/>
              <a:gd name="T34" fmla="*/ 6029167 w 6017182"/>
              <a:gd name="T35" fmla="*/ 629350 h 30104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7182"/>
              <a:gd name="T55" fmla="*/ 0 h 3010472"/>
              <a:gd name="T56" fmla="*/ 6017182 w 6017182"/>
              <a:gd name="T57" fmla="*/ 3010472 h 30104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7182" h="3010472">
                <a:moveTo>
                  <a:pt x="0" y="2990207"/>
                </a:moveTo>
                <a:cubicBezTo>
                  <a:pt x="158761" y="3000339"/>
                  <a:pt x="317523" y="3010472"/>
                  <a:pt x="472907" y="2990207"/>
                </a:cubicBezTo>
                <a:cubicBezTo>
                  <a:pt x="628291" y="2969942"/>
                  <a:pt x="761156" y="2974445"/>
                  <a:pt x="932303" y="2868617"/>
                </a:cubicBezTo>
                <a:cubicBezTo>
                  <a:pt x="1103450" y="2762789"/>
                  <a:pt x="1344407" y="2539874"/>
                  <a:pt x="1499791" y="2355238"/>
                </a:cubicBezTo>
                <a:cubicBezTo>
                  <a:pt x="1655175" y="2170602"/>
                  <a:pt x="1733994" y="1956693"/>
                  <a:pt x="1864606" y="1760799"/>
                </a:cubicBezTo>
                <a:cubicBezTo>
                  <a:pt x="1995218" y="1564905"/>
                  <a:pt x="2139342" y="1373514"/>
                  <a:pt x="2283466" y="1179871"/>
                </a:cubicBezTo>
                <a:cubicBezTo>
                  <a:pt x="2427590" y="986228"/>
                  <a:pt x="2598738" y="736293"/>
                  <a:pt x="2729350" y="598942"/>
                </a:cubicBezTo>
                <a:cubicBezTo>
                  <a:pt x="2859962" y="461591"/>
                  <a:pt x="2956796" y="430067"/>
                  <a:pt x="3067141" y="355762"/>
                </a:cubicBezTo>
                <a:cubicBezTo>
                  <a:pt x="3177486" y="281457"/>
                  <a:pt x="3278824" y="207153"/>
                  <a:pt x="3391421" y="153113"/>
                </a:cubicBezTo>
                <a:cubicBezTo>
                  <a:pt x="3504018" y="99073"/>
                  <a:pt x="3576080" y="56291"/>
                  <a:pt x="3742723" y="31523"/>
                </a:cubicBezTo>
                <a:cubicBezTo>
                  <a:pt x="3909367" y="6755"/>
                  <a:pt x="4188608" y="9006"/>
                  <a:pt x="4391282" y="4503"/>
                </a:cubicBezTo>
                <a:cubicBezTo>
                  <a:pt x="4593956" y="0"/>
                  <a:pt x="4810142" y="0"/>
                  <a:pt x="4958770" y="4503"/>
                </a:cubicBezTo>
                <a:cubicBezTo>
                  <a:pt x="5107398" y="9006"/>
                  <a:pt x="5208736" y="22516"/>
                  <a:pt x="5283050" y="31523"/>
                </a:cubicBezTo>
                <a:cubicBezTo>
                  <a:pt x="5357364" y="40530"/>
                  <a:pt x="5361867" y="40530"/>
                  <a:pt x="5404654" y="58543"/>
                </a:cubicBezTo>
                <a:cubicBezTo>
                  <a:pt x="5447441" y="76556"/>
                  <a:pt x="5483473" y="90067"/>
                  <a:pt x="5539771" y="139603"/>
                </a:cubicBezTo>
                <a:cubicBezTo>
                  <a:pt x="5596069" y="189139"/>
                  <a:pt x="5742445" y="355762"/>
                  <a:pt x="5742445" y="355762"/>
                </a:cubicBezTo>
                <a:cubicBezTo>
                  <a:pt x="5814507" y="432318"/>
                  <a:pt x="5927104" y="553909"/>
                  <a:pt x="5972143" y="598942"/>
                </a:cubicBezTo>
                <a:cubicBezTo>
                  <a:pt x="6017182" y="643975"/>
                  <a:pt x="6012678" y="625962"/>
                  <a:pt x="6012678" y="62596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TextBox 1"/>
          <p:cNvSpPr txBox="1">
            <a:spLocks noChangeArrowheads="1"/>
          </p:cNvSpPr>
          <p:nvPr/>
        </p:nvSpPr>
        <p:spPr bwMode="auto">
          <a:xfrm>
            <a:off x="2514600" y="5638800"/>
            <a:ext cx="4156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latin typeface="Arial" charset="0"/>
                <a:cs typeface="Arial" charset="0"/>
              </a:rPr>
              <a:t>But, what really is </a:t>
            </a:r>
            <a:r>
              <a:rPr lang="en-US" sz="2800" dirty="0" err="1">
                <a:latin typeface="Arial" charset="0"/>
                <a:cs typeface="Arial" charset="0"/>
              </a:rPr>
              <a:t>dN</a:t>
            </a:r>
            <a:r>
              <a:rPr lang="en-US" sz="2800" dirty="0">
                <a:latin typeface="Arial" charset="0"/>
                <a:cs typeface="Arial" charset="0"/>
              </a:rPr>
              <a:t>/</a:t>
            </a:r>
            <a:r>
              <a:rPr lang="en-US" sz="2800" dirty="0" err="1">
                <a:latin typeface="Arial" charset="0"/>
                <a:cs typeface="Arial" charset="0"/>
              </a:rPr>
              <a:t>dt</a:t>
            </a:r>
            <a:r>
              <a:rPr lang="en-US" sz="2800" dirty="0">
                <a:latin typeface="Arial" charset="0"/>
                <a:cs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186055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Times" charset="0"/>
              <a:buNone/>
              <a:tabLst>
                <a:tab pos="454025" algn="l"/>
                <a:tab pos="920750" algn="l"/>
                <a:tab pos="1373188" algn="l"/>
              </a:tabLst>
            </a:pPr>
            <a:r>
              <a:rPr lang="en-US">
                <a:latin typeface="Arial" charset="0"/>
              </a:rPr>
              <a:t>N = </a:t>
            </a:r>
          </a:p>
          <a:p>
            <a:pPr algn="ctr">
              <a:buFont typeface="Times" charset="0"/>
              <a:buNone/>
              <a:tabLst>
                <a:tab pos="454025" algn="l"/>
                <a:tab pos="920750" algn="l"/>
                <a:tab pos="1373188" algn="l"/>
              </a:tabLst>
            </a:pPr>
            <a:r>
              <a:rPr lang="en-US">
                <a:latin typeface="Arial" charset="0"/>
              </a:rPr>
              <a:t>Population</a:t>
            </a:r>
          </a:p>
          <a:p>
            <a:pPr algn="ctr">
              <a:buFont typeface="Times" charset="0"/>
              <a:buNone/>
              <a:tabLst>
                <a:tab pos="454025" algn="l"/>
                <a:tab pos="920750" algn="l"/>
                <a:tab pos="1373188" algn="l"/>
              </a:tabLst>
            </a:pPr>
            <a:r>
              <a:rPr lang="en-US">
                <a:latin typeface="Arial" charset="0"/>
              </a:rPr>
              <a:t>Size</a:t>
            </a:r>
          </a:p>
        </p:txBody>
      </p:sp>
      <p:pic>
        <p:nvPicPr>
          <p:cNvPr id="59394"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5" name="Group 4"/>
          <p:cNvGrpSpPr>
            <a:grpSpLocks/>
          </p:cNvGrpSpPr>
          <p:nvPr/>
        </p:nvGrpSpPr>
        <p:grpSpPr bwMode="auto">
          <a:xfrm>
            <a:off x="2209800" y="1219200"/>
            <a:ext cx="5943600" cy="3505200"/>
            <a:chOff x="864" y="1008"/>
            <a:chExt cx="3744" cy="2208"/>
          </a:xfrm>
        </p:grpSpPr>
        <p:sp>
          <p:nvSpPr>
            <p:cNvPr id="59401" name="Line 5"/>
            <p:cNvSpPr>
              <a:spLocks noChangeShapeType="1"/>
            </p:cNvSpPr>
            <p:nvPr/>
          </p:nvSpPr>
          <p:spPr bwMode="auto">
            <a:xfrm>
              <a:off x="864" y="1008"/>
              <a:ext cx="0" cy="22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2" name="Line 6"/>
            <p:cNvSpPr>
              <a:spLocks noChangeShapeType="1"/>
            </p:cNvSpPr>
            <p:nvPr/>
          </p:nvSpPr>
          <p:spPr bwMode="auto">
            <a:xfrm>
              <a:off x="864" y="3216"/>
              <a:ext cx="37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396" name="Text Box 8"/>
          <p:cNvSpPr txBox="1">
            <a:spLocks noChangeArrowheads="1"/>
          </p:cNvSpPr>
          <p:nvPr/>
        </p:nvSpPr>
        <p:spPr bwMode="auto">
          <a:xfrm>
            <a:off x="4954588" y="4800600"/>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time</a:t>
            </a:r>
          </a:p>
        </p:txBody>
      </p:sp>
      <p:sp>
        <p:nvSpPr>
          <p:cNvPr id="59397" name="Rectangle 9"/>
          <p:cNvSpPr>
            <a:spLocks noChangeArrowheads="1"/>
          </p:cNvSpPr>
          <p:nvPr/>
        </p:nvSpPr>
        <p:spPr bwMode="auto">
          <a:xfrm>
            <a:off x="5546725" y="2249488"/>
            <a:ext cx="3292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Growth rate is a ratio of change in population size per unit time:</a:t>
            </a:r>
          </a:p>
        </p:txBody>
      </p:sp>
      <p:graphicFrame>
        <p:nvGraphicFramePr>
          <p:cNvPr id="59398" name="Object 2"/>
          <p:cNvGraphicFramePr>
            <a:graphicFrameLocks noChangeAspect="1"/>
          </p:cNvGraphicFramePr>
          <p:nvPr/>
        </p:nvGraphicFramePr>
        <p:xfrm>
          <a:off x="5765800" y="3292475"/>
          <a:ext cx="2395538" cy="669925"/>
        </p:xfrm>
        <a:graphic>
          <a:graphicData uri="http://schemas.openxmlformats.org/presentationml/2006/ole">
            <mc:AlternateContent xmlns:mc="http://schemas.openxmlformats.org/markup-compatibility/2006">
              <mc:Choice xmlns:v="urn:schemas-microsoft-com:vml" Requires="v">
                <p:oleObj spid="_x0000_s59473" name="Equation" r:id="rId5" imgW="1409700" imgH="393700" progId="Equation.3">
                  <p:embed/>
                </p:oleObj>
              </mc:Choice>
              <mc:Fallback>
                <p:oleObj name="Equation" r:id="rId5" imgW="14097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3292475"/>
                        <a:ext cx="23955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9399" name="Freeform 10"/>
          <p:cNvSpPr>
            <a:spLocks noChangeArrowheads="1"/>
          </p:cNvSpPr>
          <p:nvPr/>
        </p:nvSpPr>
        <p:spPr bwMode="auto">
          <a:xfrm>
            <a:off x="2309813" y="1562100"/>
            <a:ext cx="6018212" cy="3011488"/>
          </a:xfrm>
          <a:custGeom>
            <a:avLst/>
            <a:gdLst>
              <a:gd name="T0" fmla="*/ 0 w 6017182"/>
              <a:gd name="T1" fmla="*/ 3006396 h 3010472"/>
              <a:gd name="T2" fmla="*/ 474203 w 6017182"/>
              <a:gd name="T3" fmla="*/ 3006396 h 3010472"/>
              <a:gd name="T4" fmla="*/ 934863 w 6017182"/>
              <a:gd name="T5" fmla="*/ 2884145 h 3010472"/>
              <a:gd name="T6" fmla="*/ 1503903 w 6017182"/>
              <a:gd name="T7" fmla="*/ 2367988 h 3010472"/>
              <a:gd name="T8" fmla="*/ 1869720 w 6017182"/>
              <a:gd name="T9" fmla="*/ 1770330 h 3010472"/>
              <a:gd name="T10" fmla="*/ 2289728 w 6017182"/>
              <a:gd name="T11" fmla="*/ 1186258 h 3010472"/>
              <a:gd name="T12" fmla="*/ 2736834 w 6017182"/>
              <a:gd name="T13" fmla="*/ 602184 h 3010472"/>
              <a:gd name="T14" fmla="*/ 3075551 w 6017182"/>
              <a:gd name="T15" fmla="*/ 357687 h 3010472"/>
              <a:gd name="T16" fmla="*/ 3400723 w 6017182"/>
              <a:gd name="T17" fmla="*/ 153945 h 3010472"/>
              <a:gd name="T18" fmla="*/ 3752987 w 6017182"/>
              <a:gd name="T19" fmla="*/ 31699 h 3010472"/>
              <a:gd name="T20" fmla="*/ 4403324 w 6017182"/>
              <a:gd name="T21" fmla="*/ 4535 h 3010472"/>
              <a:gd name="T22" fmla="*/ 4972369 w 6017182"/>
              <a:gd name="T23" fmla="*/ 4535 h 3010472"/>
              <a:gd name="T24" fmla="*/ 5297538 w 6017182"/>
              <a:gd name="T25" fmla="*/ 31699 h 3010472"/>
              <a:gd name="T26" fmla="*/ 5419475 w 6017182"/>
              <a:gd name="T27" fmla="*/ 58863 h 3010472"/>
              <a:gd name="T28" fmla="*/ 5554963 w 6017182"/>
              <a:gd name="T29" fmla="*/ 140355 h 3010472"/>
              <a:gd name="T30" fmla="*/ 5758191 w 6017182"/>
              <a:gd name="T31" fmla="*/ 357687 h 3010472"/>
              <a:gd name="T32" fmla="*/ 5988521 w 6017182"/>
              <a:gd name="T33" fmla="*/ 602184 h 3010472"/>
              <a:gd name="T34" fmla="*/ 6029167 w 6017182"/>
              <a:gd name="T35" fmla="*/ 629350 h 30104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7182"/>
              <a:gd name="T55" fmla="*/ 0 h 3010472"/>
              <a:gd name="T56" fmla="*/ 6017182 w 6017182"/>
              <a:gd name="T57" fmla="*/ 3010472 h 30104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7182" h="3010472">
                <a:moveTo>
                  <a:pt x="0" y="2990207"/>
                </a:moveTo>
                <a:cubicBezTo>
                  <a:pt x="158761" y="3000339"/>
                  <a:pt x="317523" y="3010472"/>
                  <a:pt x="472907" y="2990207"/>
                </a:cubicBezTo>
                <a:cubicBezTo>
                  <a:pt x="628291" y="2969942"/>
                  <a:pt x="761156" y="2974445"/>
                  <a:pt x="932303" y="2868617"/>
                </a:cubicBezTo>
                <a:cubicBezTo>
                  <a:pt x="1103450" y="2762789"/>
                  <a:pt x="1344407" y="2539874"/>
                  <a:pt x="1499791" y="2355238"/>
                </a:cubicBezTo>
                <a:cubicBezTo>
                  <a:pt x="1655175" y="2170602"/>
                  <a:pt x="1733994" y="1956693"/>
                  <a:pt x="1864606" y="1760799"/>
                </a:cubicBezTo>
                <a:cubicBezTo>
                  <a:pt x="1995218" y="1564905"/>
                  <a:pt x="2139342" y="1373514"/>
                  <a:pt x="2283466" y="1179871"/>
                </a:cubicBezTo>
                <a:cubicBezTo>
                  <a:pt x="2427590" y="986228"/>
                  <a:pt x="2598738" y="736293"/>
                  <a:pt x="2729350" y="598942"/>
                </a:cubicBezTo>
                <a:cubicBezTo>
                  <a:pt x="2859962" y="461591"/>
                  <a:pt x="2956796" y="430067"/>
                  <a:pt x="3067141" y="355762"/>
                </a:cubicBezTo>
                <a:cubicBezTo>
                  <a:pt x="3177486" y="281457"/>
                  <a:pt x="3278824" y="207153"/>
                  <a:pt x="3391421" y="153113"/>
                </a:cubicBezTo>
                <a:cubicBezTo>
                  <a:pt x="3504018" y="99073"/>
                  <a:pt x="3576080" y="56291"/>
                  <a:pt x="3742723" y="31523"/>
                </a:cubicBezTo>
                <a:cubicBezTo>
                  <a:pt x="3909367" y="6755"/>
                  <a:pt x="4188608" y="9006"/>
                  <a:pt x="4391282" y="4503"/>
                </a:cubicBezTo>
                <a:cubicBezTo>
                  <a:pt x="4593956" y="0"/>
                  <a:pt x="4810142" y="0"/>
                  <a:pt x="4958770" y="4503"/>
                </a:cubicBezTo>
                <a:cubicBezTo>
                  <a:pt x="5107398" y="9006"/>
                  <a:pt x="5208736" y="22516"/>
                  <a:pt x="5283050" y="31523"/>
                </a:cubicBezTo>
                <a:cubicBezTo>
                  <a:pt x="5357364" y="40530"/>
                  <a:pt x="5361867" y="40530"/>
                  <a:pt x="5404654" y="58543"/>
                </a:cubicBezTo>
                <a:cubicBezTo>
                  <a:pt x="5447441" y="76556"/>
                  <a:pt x="5483473" y="90067"/>
                  <a:pt x="5539771" y="139603"/>
                </a:cubicBezTo>
                <a:cubicBezTo>
                  <a:pt x="5596069" y="189139"/>
                  <a:pt x="5742445" y="355762"/>
                  <a:pt x="5742445" y="355762"/>
                </a:cubicBezTo>
                <a:cubicBezTo>
                  <a:pt x="5814507" y="432318"/>
                  <a:pt x="5927104" y="553909"/>
                  <a:pt x="5972143" y="598942"/>
                </a:cubicBezTo>
                <a:cubicBezTo>
                  <a:pt x="6017182" y="643975"/>
                  <a:pt x="6012678" y="625962"/>
                  <a:pt x="6012678" y="62596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0" name="TextBox 1"/>
          <p:cNvSpPr txBox="1">
            <a:spLocks noChangeArrowheads="1"/>
          </p:cNvSpPr>
          <p:nvPr/>
        </p:nvSpPr>
        <p:spPr bwMode="auto">
          <a:xfrm>
            <a:off x="1676400" y="5486400"/>
            <a:ext cx="640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latin typeface="Arial" charset="0"/>
                <a:cs typeface="Arial" charset="0"/>
              </a:rPr>
              <a:t>Slope of this relationship is also growth rate of the population, </a:t>
            </a:r>
            <a:r>
              <a:rPr lang="en-US" sz="2800" dirty="0" err="1">
                <a:latin typeface="Arial" charset="0"/>
                <a:cs typeface="Arial" charset="0"/>
              </a:rPr>
              <a:t>dN</a:t>
            </a:r>
            <a:r>
              <a:rPr lang="en-US" sz="2800" dirty="0">
                <a:latin typeface="Arial" charset="0"/>
                <a:cs typeface="Arial" charset="0"/>
              </a:rPr>
              <a:t>/</a:t>
            </a:r>
            <a:r>
              <a:rPr lang="en-US" sz="2800" dirty="0" err="1">
                <a:latin typeface="Arial" charset="0"/>
                <a:cs typeface="Arial" charset="0"/>
              </a:rPr>
              <a:t>dt</a:t>
            </a:r>
            <a:endParaRPr lang="en-US" sz="28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26"/>
          <p:cNvSpPr>
            <a:spLocks noChangeArrowheads="1"/>
          </p:cNvSpPr>
          <p:nvPr/>
        </p:nvSpPr>
        <p:spPr bwMode="auto">
          <a:xfrm>
            <a:off x="457200" y="186055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Times" charset="0"/>
              <a:buNone/>
              <a:tabLst>
                <a:tab pos="454025" algn="l"/>
                <a:tab pos="920750" algn="l"/>
                <a:tab pos="1373188" algn="l"/>
              </a:tabLst>
            </a:pPr>
            <a:r>
              <a:rPr lang="en-US">
                <a:latin typeface="Arial" charset="0"/>
              </a:rPr>
              <a:t>N = </a:t>
            </a:r>
          </a:p>
          <a:p>
            <a:pPr algn="ctr">
              <a:buFont typeface="Times" charset="0"/>
              <a:buNone/>
              <a:tabLst>
                <a:tab pos="454025" algn="l"/>
                <a:tab pos="920750" algn="l"/>
                <a:tab pos="1373188" algn="l"/>
              </a:tabLst>
            </a:pPr>
            <a:r>
              <a:rPr lang="en-US">
                <a:latin typeface="Arial" charset="0"/>
              </a:rPr>
              <a:t>Population</a:t>
            </a:r>
          </a:p>
          <a:p>
            <a:pPr algn="ctr">
              <a:buFont typeface="Times" charset="0"/>
              <a:buNone/>
              <a:tabLst>
                <a:tab pos="454025" algn="l"/>
                <a:tab pos="920750" algn="l"/>
                <a:tab pos="1373188" algn="l"/>
              </a:tabLst>
            </a:pPr>
            <a:r>
              <a:rPr lang="en-US">
                <a:latin typeface="Arial" charset="0"/>
              </a:rPr>
              <a:t>Size</a:t>
            </a:r>
          </a:p>
        </p:txBody>
      </p:sp>
      <p:pic>
        <p:nvPicPr>
          <p:cNvPr id="61442" name="Picture 102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3" name="Group 1028"/>
          <p:cNvGrpSpPr>
            <a:grpSpLocks/>
          </p:cNvGrpSpPr>
          <p:nvPr/>
        </p:nvGrpSpPr>
        <p:grpSpPr bwMode="auto">
          <a:xfrm>
            <a:off x="2209800" y="1219200"/>
            <a:ext cx="5943600" cy="3505200"/>
            <a:chOff x="864" y="1008"/>
            <a:chExt cx="3744" cy="2208"/>
          </a:xfrm>
        </p:grpSpPr>
        <p:sp>
          <p:nvSpPr>
            <p:cNvPr id="61453" name="Line 1029"/>
            <p:cNvSpPr>
              <a:spLocks noChangeShapeType="1"/>
            </p:cNvSpPr>
            <p:nvPr/>
          </p:nvSpPr>
          <p:spPr bwMode="auto">
            <a:xfrm>
              <a:off x="864" y="1008"/>
              <a:ext cx="0" cy="22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030"/>
            <p:cNvSpPr>
              <a:spLocks noChangeShapeType="1"/>
            </p:cNvSpPr>
            <p:nvPr/>
          </p:nvSpPr>
          <p:spPr bwMode="auto">
            <a:xfrm>
              <a:off x="864" y="3216"/>
              <a:ext cx="37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444" name="Text Box 1032"/>
          <p:cNvSpPr txBox="1">
            <a:spLocks noChangeArrowheads="1"/>
          </p:cNvSpPr>
          <p:nvPr/>
        </p:nvSpPr>
        <p:spPr bwMode="auto">
          <a:xfrm>
            <a:off x="4954588" y="4800600"/>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time</a:t>
            </a:r>
          </a:p>
        </p:txBody>
      </p:sp>
      <p:graphicFrame>
        <p:nvGraphicFramePr>
          <p:cNvPr id="61445" name="Object 2"/>
          <p:cNvGraphicFramePr>
            <a:graphicFrameLocks noChangeAspect="1"/>
          </p:cNvGraphicFramePr>
          <p:nvPr/>
        </p:nvGraphicFramePr>
        <p:xfrm>
          <a:off x="5765800" y="3292475"/>
          <a:ext cx="2395538" cy="669925"/>
        </p:xfrm>
        <a:graphic>
          <a:graphicData uri="http://schemas.openxmlformats.org/presentationml/2006/ole">
            <mc:AlternateContent xmlns:mc="http://schemas.openxmlformats.org/markup-compatibility/2006">
              <mc:Choice xmlns:v="urn:schemas-microsoft-com:vml" Requires="v">
                <p:oleObj spid="_x0000_s61525" name="Equation" r:id="rId5" imgW="1409700" imgH="393700" progId="Equation.3">
                  <p:embed/>
                </p:oleObj>
              </mc:Choice>
              <mc:Fallback>
                <p:oleObj name="Equation" r:id="rId5" imgW="14097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3292475"/>
                        <a:ext cx="23955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446" name="Line 1035"/>
          <p:cNvSpPr>
            <a:spLocks noChangeShapeType="1"/>
          </p:cNvSpPr>
          <p:nvPr/>
        </p:nvSpPr>
        <p:spPr bwMode="auto">
          <a:xfrm>
            <a:off x="3886200" y="3733800"/>
            <a:ext cx="0" cy="990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Line 1036"/>
          <p:cNvSpPr>
            <a:spLocks noChangeShapeType="1"/>
          </p:cNvSpPr>
          <p:nvPr/>
        </p:nvSpPr>
        <p:spPr bwMode="auto">
          <a:xfrm>
            <a:off x="4191000" y="3352800"/>
            <a:ext cx="0" cy="1371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1037"/>
          <p:cNvSpPr>
            <a:spLocks noChangeShapeType="1"/>
          </p:cNvSpPr>
          <p:nvPr/>
        </p:nvSpPr>
        <p:spPr bwMode="auto">
          <a:xfrm flipH="1">
            <a:off x="2209800" y="3352800"/>
            <a:ext cx="1981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9" name="Line 1038"/>
          <p:cNvSpPr>
            <a:spLocks noChangeShapeType="1"/>
          </p:cNvSpPr>
          <p:nvPr/>
        </p:nvSpPr>
        <p:spPr bwMode="auto">
          <a:xfrm flipH="1">
            <a:off x="2209800" y="3733800"/>
            <a:ext cx="1676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0" name="Text Box 1039"/>
          <p:cNvSpPr txBox="1">
            <a:spLocks noChangeArrowheads="1"/>
          </p:cNvSpPr>
          <p:nvPr/>
        </p:nvSpPr>
        <p:spPr bwMode="auto">
          <a:xfrm>
            <a:off x="1524000" y="3352800"/>
            <a:ext cx="549275"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i="1">
                <a:solidFill>
                  <a:srgbClr val="FF0000"/>
                </a:solidFill>
              </a:rPr>
              <a:t>dN</a:t>
            </a:r>
          </a:p>
        </p:txBody>
      </p:sp>
      <p:sp>
        <p:nvSpPr>
          <p:cNvPr id="61451" name="Rectangle 1040"/>
          <p:cNvSpPr>
            <a:spLocks noChangeArrowheads="1"/>
          </p:cNvSpPr>
          <p:nvPr/>
        </p:nvSpPr>
        <p:spPr bwMode="auto">
          <a:xfrm>
            <a:off x="3810000" y="4800600"/>
            <a:ext cx="430213"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i="1">
                <a:solidFill>
                  <a:srgbClr val="FF0000"/>
                </a:solidFill>
              </a:rPr>
              <a:t>dt</a:t>
            </a:r>
          </a:p>
        </p:txBody>
      </p:sp>
      <p:sp>
        <p:nvSpPr>
          <p:cNvPr id="61452" name="Freeform 15"/>
          <p:cNvSpPr>
            <a:spLocks noChangeArrowheads="1"/>
          </p:cNvSpPr>
          <p:nvPr/>
        </p:nvSpPr>
        <p:spPr bwMode="auto">
          <a:xfrm>
            <a:off x="2309813" y="1562100"/>
            <a:ext cx="6018212" cy="3011488"/>
          </a:xfrm>
          <a:custGeom>
            <a:avLst/>
            <a:gdLst>
              <a:gd name="T0" fmla="*/ 0 w 6017182"/>
              <a:gd name="T1" fmla="*/ 3006396 h 3010472"/>
              <a:gd name="T2" fmla="*/ 474203 w 6017182"/>
              <a:gd name="T3" fmla="*/ 3006396 h 3010472"/>
              <a:gd name="T4" fmla="*/ 934863 w 6017182"/>
              <a:gd name="T5" fmla="*/ 2884145 h 3010472"/>
              <a:gd name="T6" fmla="*/ 1503903 w 6017182"/>
              <a:gd name="T7" fmla="*/ 2367988 h 3010472"/>
              <a:gd name="T8" fmla="*/ 1869720 w 6017182"/>
              <a:gd name="T9" fmla="*/ 1770330 h 3010472"/>
              <a:gd name="T10" fmla="*/ 2289728 w 6017182"/>
              <a:gd name="T11" fmla="*/ 1186258 h 3010472"/>
              <a:gd name="T12" fmla="*/ 2736834 w 6017182"/>
              <a:gd name="T13" fmla="*/ 602184 h 3010472"/>
              <a:gd name="T14" fmla="*/ 3075551 w 6017182"/>
              <a:gd name="T15" fmla="*/ 357687 h 3010472"/>
              <a:gd name="T16" fmla="*/ 3400723 w 6017182"/>
              <a:gd name="T17" fmla="*/ 153945 h 3010472"/>
              <a:gd name="T18" fmla="*/ 3752987 w 6017182"/>
              <a:gd name="T19" fmla="*/ 31699 h 3010472"/>
              <a:gd name="T20" fmla="*/ 4403324 w 6017182"/>
              <a:gd name="T21" fmla="*/ 4535 h 3010472"/>
              <a:gd name="T22" fmla="*/ 4972369 w 6017182"/>
              <a:gd name="T23" fmla="*/ 4535 h 3010472"/>
              <a:gd name="T24" fmla="*/ 5297538 w 6017182"/>
              <a:gd name="T25" fmla="*/ 31699 h 3010472"/>
              <a:gd name="T26" fmla="*/ 5419475 w 6017182"/>
              <a:gd name="T27" fmla="*/ 58863 h 3010472"/>
              <a:gd name="T28" fmla="*/ 5554963 w 6017182"/>
              <a:gd name="T29" fmla="*/ 140355 h 3010472"/>
              <a:gd name="T30" fmla="*/ 5758191 w 6017182"/>
              <a:gd name="T31" fmla="*/ 357687 h 3010472"/>
              <a:gd name="T32" fmla="*/ 5988521 w 6017182"/>
              <a:gd name="T33" fmla="*/ 602184 h 3010472"/>
              <a:gd name="T34" fmla="*/ 6029167 w 6017182"/>
              <a:gd name="T35" fmla="*/ 629350 h 30104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7182"/>
              <a:gd name="T55" fmla="*/ 0 h 3010472"/>
              <a:gd name="T56" fmla="*/ 6017182 w 6017182"/>
              <a:gd name="T57" fmla="*/ 3010472 h 30104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7182" h="3010472">
                <a:moveTo>
                  <a:pt x="0" y="2990207"/>
                </a:moveTo>
                <a:cubicBezTo>
                  <a:pt x="158761" y="3000339"/>
                  <a:pt x="317523" y="3010472"/>
                  <a:pt x="472907" y="2990207"/>
                </a:cubicBezTo>
                <a:cubicBezTo>
                  <a:pt x="628291" y="2969942"/>
                  <a:pt x="761156" y="2974445"/>
                  <a:pt x="932303" y="2868617"/>
                </a:cubicBezTo>
                <a:cubicBezTo>
                  <a:pt x="1103450" y="2762789"/>
                  <a:pt x="1344407" y="2539874"/>
                  <a:pt x="1499791" y="2355238"/>
                </a:cubicBezTo>
                <a:cubicBezTo>
                  <a:pt x="1655175" y="2170602"/>
                  <a:pt x="1733994" y="1956693"/>
                  <a:pt x="1864606" y="1760799"/>
                </a:cubicBezTo>
                <a:cubicBezTo>
                  <a:pt x="1995218" y="1564905"/>
                  <a:pt x="2139342" y="1373514"/>
                  <a:pt x="2283466" y="1179871"/>
                </a:cubicBezTo>
                <a:cubicBezTo>
                  <a:pt x="2427590" y="986228"/>
                  <a:pt x="2598738" y="736293"/>
                  <a:pt x="2729350" y="598942"/>
                </a:cubicBezTo>
                <a:cubicBezTo>
                  <a:pt x="2859962" y="461591"/>
                  <a:pt x="2956796" y="430067"/>
                  <a:pt x="3067141" y="355762"/>
                </a:cubicBezTo>
                <a:cubicBezTo>
                  <a:pt x="3177486" y="281457"/>
                  <a:pt x="3278824" y="207153"/>
                  <a:pt x="3391421" y="153113"/>
                </a:cubicBezTo>
                <a:cubicBezTo>
                  <a:pt x="3504018" y="99073"/>
                  <a:pt x="3576080" y="56291"/>
                  <a:pt x="3742723" y="31523"/>
                </a:cubicBezTo>
                <a:cubicBezTo>
                  <a:pt x="3909367" y="6755"/>
                  <a:pt x="4188608" y="9006"/>
                  <a:pt x="4391282" y="4503"/>
                </a:cubicBezTo>
                <a:cubicBezTo>
                  <a:pt x="4593956" y="0"/>
                  <a:pt x="4810142" y="0"/>
                  <a:pt x="4958770" y="4503"/>
                </a:cubicBezTo>
                <a:cubicBezTo>
                  <a:pt x="5107398" y="9006"/>
                  <a:pt x="5208736" y="22516"/>
                  <a:pt x="5283050" y="31523"/>
                </a:cubicBezTo>
                <a:cubicBezTo>
                  <a:pt x="5357364" y="40530"/>
                  <a:pt x="5361867" y="40530"/>
                  <a:pt x="5404654" y="58543"/>
                </a:cubicBezTo>
                <a:cubicBezTo>
                  <a:pt x="5447441" y="76556"/>
                  <a:pt x="5483473" y="90067"/>
                  <a:pt x="5539771" y="139603"/>
                </a:cubicBezTo>
                <a:cubicBezTo>
                  <a:pt x="5596069" y="189139"/>
                  <a:pt x="5742445" y="355762"/>
                  <a:pt x="5742445" y="355762"/>
                </a:cubicBezTo>
                <a:cubicBezTo>
                  <a:pt x="5814507" y="432318"/>
                  <a:pt x="5927104" y="553909"/>
                  <a:pt x="5972143" y="598942"/>
                </a:cubicBezTo>
                <a:cubicBezTo>
                  <a:pt x="6017182" y="643975"/>
                  <a:pt x="6012678" y="625962"/>
                  <a:pt x="6012678" y="62596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57200" y="186055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Times" charset="0"/>
              <a:buNone/>
              <a:tabLst>
                <a:tab pos="454025" algn="l"/>
                <a:tab pos="920750" algn="l"/>
                <a:tab pos="1373188" algn="l"/>
              </a:tabLst>
            </a:pPr>
            <a:r>
              <a:rPr lang="en-US">
                <a:latin typeface="Arial" charset="0"/>
              </a:rPr>
              <a:t>N = </a:t>
            </a:r>
          </a:p>
          <a:p>
            <a:pPr algn="ctr">
              <a:buFont typeface="Times" charset="0"/>
              <a:buNone/>
              <a:tabLst>
                <a:tab pos="454025" algn="l"/>
                <a:tab pos="920750" algn="l"/>
                <a:tab pos="1373188" algn="l"/>
              </a:tabLst>
            </a:pPr>
            <a:r>
              <a:rPr lang="en-US">
                <a:latin typeface="Arial" charset="0"/>
              </a:rPr>
              <a:t>Population</a:t>
            </a:r>
          </a:p>
          <a:p>
            <a:pPr algn="ctr">
              <a:buFont typeface="Times" charset="0"/>
              <a:buNone/>
              <a:tabLst>
                <a:tab pos="454025" algn="l"/>
                <a:tab pos="920750" algn="l"/>
                <a:tab pos="1373188" algn="l"/>
              </a:tabLst>
            </a:pPr>
            <a:r>
              <a:rPr lang="en-US">
                <a:latin typeface="Arial" charset="0"/>
              </a:rPr>
              <a:t>Size</a:t>
            </a:r>
          </a:p>
        </p:txBody>
      </p:sp>
      <p:pic>
        <p:nvPicPr>
          <p:cNvPr id="63490"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1" name="Group 4"/>
          <p:cNvGrpSpPr>
            <a:grpSpLocks/>
          </p:cNvGrpSpPr>
          <p:nvPr/>
        </p:nvGrpSpPr>
        <p:grpSpPr bwMode="auto">
          <a:xfrm>
            <a:off x="2209800" y="1219200"/>
            <a:ext cx="5943600" cy="3505200"/>
            <a:chOff x="864" y="1008"/>
            <a:chExt cx="3744" cy="2208"/>
          </a:xfrm>
        </p:grpSpPr>
        <p:sp>
          <p:nvSpPr>
            <p:cNvPr id="63501" name="Line 5"/>
            <p:cNvSpPr>
              <a:spLocks noChangeShapeType="1"/>
            </p:cNvSpPr>
            <p:nvPr/>
          </p:nvSpPr>
          <p:spPr bwMode="auto">
            <a:xfrm>
              <a:off x="864" y="1008"/>
              <a:ext cx="0" cy="22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2" name="Line 6"/>
            <p:cNvSpPr>
              <a:spLocks noChangeShapeType="1"/>
            </p:cNvSpPr>
            <p:nvPr/>
          </p:nvSpPr>
          <p:spPr bwMode="auto">
            <a:xfrm>
              <a:off x="864" y="3216"/>
              <a:ext cx="37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3492" name="Text Box 8"/>
          <p:cNvSpPr txBox="1">
            <a:spLocks noChangeArrowheads="1"/>
          </p:cNvSpPr>
          <p:nvPr/>
        </p:nvSpPr>
        <p:spPr bwMode="auto">
          <a:xfrm>
            <a:off x="4495800" y="48006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time</a:t>
            </a:r>
          </a:p>
        </p:txBody>
      </p:sp>
      <p:graphicFrame>
        <p:nvGraphicFramePr>
          <p:cNvPr id="63493" name="Object 2"/>
          <p:cNvGraphicFramePr>
            <a:graphicFrameLocks noChangeAspect="1"/>
          </p:cNvGraphicFramePr>
          <p:nvPr/>
        </p:nvGraphicFramePr>
        <p:xfrm>
          <a:off x="5765800" y="3292475"/>
          <a:ext cx="2395538" cy="669925"/>
        </p:xfrm>
        <a:graphic>
          <a:graphicData uri="http://schemas.openxmlformats.org/presentationml/2006/ole">
            <mc:AlternateContent xmlns:mc="http://schemas.openxmlformats.org/markup-compatibility/2006">
              <mc:Choice xmlns:v="urn:schemas-microsoft-com:vml" Requires="v">
                <p:oleObj spid="_x0000_s63573" name="Equation" r:id="rId5" imgW="1409700" imgH="393700" progId="Equation.3">
                  <p:embed/>
                </p:oleObj>
              </mc:Choice>
              <mc:Fallback>
                <p:oleObj name="Equation" r:id="rId5" imgW="14097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3292475"/>
                        <a:ext cx="23955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3494" name="Line 10"/>
          <p:cNvSpPr>
            <a:spLocks noChangeShapeType="1"/>
          </p:cNvSpPr>
          <p:nvPr/>
        </p:nvSpPr>
        <p:spPr bwMode="auto">
          <a:xfrm>
            <a:off x="5513388" y="1828800"/>
            <a:ext cx="0" cy="2895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11"/>
          <p:cNvSpPr>
            <a:spLocks noChangeShapeType="1"/>
          </p:cNvSpPr>
          <p:nvPr/>
        </p:nvSpPr>
        <p:spPr bwMode="auto">
          <a:xfrm>
            <a:off x="5818188" y="1676400"/>
            <a:ext cx="0" cy="3048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12"/>
          <p:cNvSpPr>
            <a:spLocks noChangeShapeType="1"/>
          </p:cNvSpPr>
          <p:nvPr/>
        </p:nvSpPr>
        <p:spPr bwMode="auto">
          <a:xfrm flipH="1">
            <a:off x="2209800" y="1676400"/>
            <a:ext cx="3581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7" name="Line 13"/>
          <p:cNvSpPr>
            <a:spLocks noChangeShapeType="1"/>
          </p:cNvSpPr>
          <p:nvPr/>
        </p:nvSpPr>
        <p:spPr bwMode="auto">
          <a:xfrm flipH="1">
            <a:off x="2209800" y="1828800"/>
            <a:ext cx="3276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8" name="Text Box 14"/>
          <p:cNvSpPr txBox="1">
            <a:spLocks noChangeArrowheads="1"/>
          </p:cNvSpPr>
          <p:nvPr/>
        </p:nvSpPr>
        <p:spPr bwMode="auto">
          <a:xfrm>
            <a:off x="1524000" y="14478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i="1">
                <a:solidFill>
                  <a:srgbClr val="FF0000"/>
                </a:solidFill>
              </a:rPr>
              <a:t>dN</a:t>
            </a:r>
          </a:p>
        </p:txBody>
      </p:sp>
      <p:sp>
        <p:nvSpPr>
          <p:cNvPr id="63499" name="Rectangle 15"/>
          <p:cNvSpPr>
            <a:spLocks noChangeArrowheads="1"/>
          </p:cNvSpPr>
          <p:nvPr/>
        </p:nvSpPr>
        <p:spPr bwMode="auto">
          <a:xfrm>
            <a:off x="5437188" y="4800600"/>
            <a:ext cx="430212"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i="1">
                <a:solidFill>
                  <a:srgbClr val="FF0000"/>
                </a:solidFill>
              </a:rPr>
              <a:t>dt</a:t>
            </a:r>
          </a:p>
        </p:txBody>
      </p:sp>
      <p:sp>
        <p:nvSpPr>
          <p:cNvPr id="63500" name="Freeform 15"/>
          <p:cNvSpPr>
            <a:spLocks noChangeArrowheads="1"/>
          </p:cNvSpPr>
          <p:nvPr/>
        </p:nvSpPr>
        <p:spPr bwMode="auto">
          <a:xfrm>
            <a:off x="2309813" y="1562100"/>
            <a:ext cx="6018212" cy="3011488"/>
          </a:xfrm>
          <a:custGeom>
            <a:avLst/>
            <a:gdLst>
              <a:gd name="T0" fmla="*/ 0 w 6017182"/>
              <a:gd name="T1" fmla="*/ 3006396 h 3010472"/>
              <a:gd name="T2" fmla="*/ 474203 w 6017182"/>
              <a:gd name="T3" fmla="*/ 3006396 h 3010472"/>
              <a:gd name="T4" fmla="*/ 934863 w 6017182"/>
              <a:gd name="T5" fmla="*/ 2884145 h 3010472"/>
              <a:gd name="T6" fmla="*/ 1503903 w 6017182"/>
              <a:gd name="T7" fmla="*/ 2367988 h 3010472"/>
              <a:gd name="T8" fmla="*/ 1869720 w 6017182"/>
              <a:gd name="T9" fmla="*/ 1770330 h 3010472"/>
              <a:gd name="T10" fmla="*/ 2289728 w 6017182"/>
              <a:gd name="T11" fmla="*/ 1186258 h 3010472"/>
              <a:gd name="T12" fmla="*/ 2736834 w 6017182"/>
              <a:gd name="T13" fmla="*/ 602184 h 3010472"/>
              <a:gd name="T14" fmla="*/ 3075551 w 6017182"/>
              <a:gd name="T15" fmla="*/ 357687 h 3010472"/>
              <a:gd name="T16" fmla="*/ 3400723 w 6017182"/>
              <a:gd name="T17" fmla="*/ 153945 h 3010472"/>
              <a:gd name="T18" fmla="*/ 3752987 w 6017182"/>
              <a:gd name="T19" fmla="*/ 31699 h 3010472"/>
              <a:gd name="T20" fmla="*/ 4403324 w 6017182"/>
              <a:gd name="T21" fmla="*/ 4535 h 3010472"/>
              <a:gd name="T22" fmla="*/ 4972369 w 6017182"/>
              <a:gd name="T23" fmla="*/ 4535 h 3010472"/>
              <a:gd name="T24" fmla="*/ 5297538 w 6017182"/>
              <a:gd name="T25" fmla="*/ 31699 h 3010472"/>
              <a:gd name="T26" fmla="*/ 5419475 w 6017182"/>
              <a:gd name="T27" fmla="*/ 58863 h 3010472"/>
              <a:gd name="T28" fmla="*/ 5554963 w 6017182"/>
              <a:gd name="T29" fmla="*/ 140355 h 3010472"/>
              <a:gd name="T30" fmla="*/ 5758191 w 6017182"/>
              <a:gd name="T31" fmla="*/ 357687 h 3010472"/>
              <a:gd name="T32" fmla="*/ 5988521 w 6017182"/>
              <a:gd name="T33" fmla="*/ 602184 h 3010472"/>
              <a:gd name="T34" fmla="*/ 6029167 w 6017182"/>
              <a:gd name="T35" fmla="*/ 629350 h 30104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7182"/>
              <a:gd name="T55" fmla="*/ 0 h 3010472"/>
              <a:gd name="T56" fmla="*/ 6017182 w 6017182"/>
              <a:gd name="T57" fmla="*/ 3010472 h 30104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7182" h="3010472">
                <a:moveTo>
                  <a:pt x="0" y="2990207"/>
                </a:moveTo>
                <a:cubicBezTo>
                  <a:pt x="158761" y="3000339"/>
                  <a:pt x="317523" y="3010472"/>
                  <a:pt x="472907" y="2990207"/>
                </a:cubicBezTo>
                <a:cubicBezTo>
                  <a:pt x="628291" y="2969942"/>
                  <a:pt x="761156" y="2974445"/>
                  <a:pt x="932303" y="2868617"/>
                </a:cubicBezTo>
                <a:cubicBezTo>
                  <a:pt x="1103450" y="2762789"/>
                  <a:pt x="1344407" y="2539874"/>
                  <a:pt x="1499791" y="2355238"/>
                </a:cubicBezTo>
                <a:cubicBezTo>
                  <a:pt x="1655175" y="2170602"/>
                  <a:pt x="1733994" y="1956693"/>
                  <a:pt x="1864606" y="1760799"/>
                </a:cubicBezTo>
                <a:cubicBezTo>
                  <a:pt x="1995218" y="1564905"/>
                  <a:pt x="2139342" y="1373514"/>
                  <a:pt x="2283466" y="1179871"/>
                </a:cubicBezTo>
                <a:cubicBezTo>
                  <a:pt x="2427590" y="986228"/>
                  <a:pt x="2598738" y="736293"/>
                  <a:pt x="2729350" y="598942"/>
                </a:cubicBezTo>
                <a:cubicBezTo>
                  <a:pt x="2859962" y="461591"/>
                  <a:pt x="2956796" y="430067"/>
                  <a:pt x="3067141" y="355762"/>
                </a:cubicBezTo>
                <a:cubicBezTo>
                  <a:pt x="3177486" y="281457"/>
                  <a:pt x="3278824" y="207153"/>
                  <a:pt x="3391421" y="153113"/>
                </a:cubicBezTo>
                <a:cubicBezTo>
                  <a:pt x="3504018" y="99073"/>
                  <a:pt x="3576080" y="56291"/>
                  <a:pt x="3742723" y="31523"/>
                </a:cubicBezTo>
                <a:cubicBezTo>
                  <a:pt x="3909367" y="6755"/>
                  <a:pt x="4188608" y="9006"/>
                  <a:pt x="4391282" y="4503"/>
                </a:cubicBezTo>
                <a:cubicBezTo>
                  <a:pt x="4593956" y="0"/>
                  <a:pt x="4810142" y="0"/>
                  <a:pt x="4958770" y="4503"/>
                </a:cubicBezTo>
                <a:cubicBezTo>
                  <a:pt x="5107398" y="9006"/>
                  <a:pt x="5208736" y="22516"/>
                  <a:pt x="5283050" y="31523"/>
                </a:cubicBezTo>
                <a:cubicBezTo>
                  <a:pt x="5357364" y="40530"/>
                  <a:pt x="5361867" y="40530"/>
                  <a:pt x="5404654" y="58543"/>
                </a:cubicBezTo>
                <a:cubicBezTo>
                  <a:pt x="5447441" y="76556"/>
                  <a:pt x="5483473" y="90067"/>
                  <a:pt x="5539771" y="139603"/>
                </a:cubicBezTo>
                <a:cubicBezTo>
                  <a:pt x="5596069" y="189139"/>
                  <a:pt x="5742445" y="355762"/>
                  <a:pt x="5742445" y="355762"/>
                </a:cubicBezTo>
                <a:cubicBezTo>
                  <a:pt x="5814507" y="432318"/>
                  <a:pt x="5927104" y="553909"/>
                  <a:pt x="5972143" y="598942"/>
                </a:cubicBezTo>
                <a:cubicBezTo>
                  <a:pt x="6017182" y="643975"/>
                  <a:pt x="6012678" y="625962"/>
                  <a:pt x="6012678" y="62596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457200" y="186055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Times" charset="0"/>
              <a:buNone/>
              <a:tabLst>
                <a:tab pos="454025" algn="l"/>
                <a:tab pos="920750" algn="l"/>
                <a:tab pos="1373188" algn="l"/>
              </a:tabLst>
            </a:pPr>
            <a:r>
              <a:rPr lang="en-US">
                <a:latin typeface="Arial" charset="0"/>
              </a:rPr>
              <a:t>N = </a:t>
            </a:r>
          </a:p>
          <a:p>
            <a:pPr algn="ctr">
              <a:buFont typeface="Times" charset="0"/>
              <a:buNone/>
              <a:tabLst>
                <a:tab pos="454025" algn="l"/>
                <a:tab pos="920750" algn="l"/>
                <a:tab pos="1373188" algn="l"/>
              </a:tabLst>
            </a:pPr>
            <a:r>
              <a:rPr lang="en-US">
                <a:latin typeface="Arial" charset="0"/>
              </a:rPr>
              <a:t>Population</a:t>
            </a:r>
          </a:p>
          <a:p>
            <a:pPr algn="ctr">
              <a:buFont typeface="Times" charset="0"/>
              <a:buNone/>
              <a:tabLst>
                <a:tab pos="454025" algn="l"/>
                <a:tab pos="920750" algn="l"/>
                <a:tab pos="1373188" algn="l"/>
              </a:tabLst>
            </a:pPr>
            <a:r>
              <a:rPr lang="en-US">
                <a:latin typeface="Arial" charset="0"/>
              </a:rPr>
              <a:t>Size</a:t>
            </a:r>
          </a:p>
        </p:txBody>
      </p:sp>
      <p:pic>
        <p:nvPicPr>
          <p:cNvPr id="65538"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39" name="Group 4"/>
          <p:cNvGrpSpPr>
            <a:grpSpLocks/>
          </p:cNvGrpSpPr>
          <p:nvPr/>
        </p:nvGrpSpPr>
        <p:grpSpPr bwMode="auto">
          <a:xfrm>
            <a:off x="2209800" y="1219200"/>
            <a:ext cx="5943600" cy="3505200"/>
            <a:chOff x="864" y="1008"/>
            <a:chExt cx="3744" cy="2208"/>
          </a:xfrm>
        </p:grpSpPr>
        <p:sp>
          <p:nvSpPr>
            <p:cNvPr id="65548" name="Line 5"/>
            <p:cNvSpPr>
              <a:spLocks noChangeShapeType="1"/>
            </p:cNvSpPr>
            <p:nvPr/>
          </p:nvSpPr>
          <p:spPr bwMode="auto">
            <a:xfrm>
              <a:off x="864" y="1008"/>
              <a:ext cx="0" cy="22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6"/>
            <p:cNvSpPr>
              <a:spLocks noChangeShapeType="1"/>
            </p:cNvSpPr>
            <p:nvPr/>
          </p:nvSpPr>
          <p:spPr bwMode="auto">
            <a:xfrm>
              <a:off x="864" y="3216"/>
              <a:ext cx="37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540" name="Text Box 8"/>
          <p:cNvSpPr txBox="1">
            <a:spLocks noChangeArrowheads="1"/>
          </p:cNvSpPr>
          <p:nvPr/>
        </p:nvSpPr>
        <p:spPr bwMode="auto">
          <a:xfrm>
            <a:off x="4954588" y="4800600"/>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time</a:t>
            </a:r>
          </a:p>
        </p:txBody>
      </p:sp>
      <p:graphicFrame>
        <p:nvGraphicFramePr>
          <p:cNvPr id="65541" name="Object 2"/>
          <p:cNvGraphicFramePr>
            <a:graphicFrameLocks noChangeAspect="1"/>
          </p:cNvGraphicFramePr>
          <p:nvPr/>
        </p:nvGraphicFramePr>
        <p:xfrm>
          <a:off x="5765800" y="3292475"/>
          <a:ext cx="2395538" cy="669925"/>
        </p:xfrm>
        <a:graphic>
          <a:graphicData uri="http://schemas.openxmlformats.org/presentationml/2006/ole">
            <mc:AlternateContent xmlns:mc="http://schemas.openxmlformats.org/markup-compatibility/2006">
              <mc:Choice xmlns:v="urn:schemas-microsoft-com:vml" Requires="v">
                <p:oleObj spid="_x0000_s65620" name="Equation" r:id="rId5" imgW="1409700" imgH="393700" progId="Equation.3">
                  <p:embed/>
                </p:oleObj>
              </mc:Choice>
              <mc:Fallback>
                <p:oleObj name="Equation" r:id="rId5" imgW="14097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3292475"/>
                        <a:ext cx="23955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5542" name="Line 10"/>
          <p:cNvSpPr>
            <a:spLocks noChangeShapeType="1"/>
          </p:cNvSpPr>
          <p:nvPr/>
        </p:nvSpPr>
        <p:spPr bwMode="auto">
          <a:xfrm>
            <a:off x="6351588" y="1600200"/>
            <a:ext cx="0" cy="3124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11"/>
          <p:cNvSpPr>
            <a:spLocks noChangeShapeType="1"/>
          </p:cNvSpPr>
          <p:nvPr/>
        </p:nvSpPr>
        <p:spPr bwMode="auto">
          <a:xfrm>
            <a:off x="6656388" y="1600200"/>
            <a:ext cx="0" cy="3124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13"/>
          <p:cNvSpPr>
            <a:spLocks noChangeShapeType="1"/>
          </p:cNvSpPr>
          <p:nvPr/>
        </p:nvSpPr>
        <p:spPr bwMode="auto">
          <a:xfrm flipH="1">
            <a:off x="2209800" y="1590675"/>
            <a:ext cx="441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Text Box 14"/>
          <p:cNvSpPr txBox="1">
            <a:spLocks noChangeArrowheads="1"/>
          </p:cNvSpPr>
          <p:nvPr/>
        </p:nvSpPr>
        <p:spPr bwMode="auto">
          <a:xfrm>
            <a:off x="1082675" y="1371600"/>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i="1">
                <a:solidFill>
                  <a:srgbClr val="FF0000"/>
                </a:solidFill>
              </a:rPr>
              <a:t>dN = 0</a:t>
            </a:r>
          </a:p>
        </p:txBody>
      </p:sp>
      <p:sp>
        <p:nvSpPr>
          <p:cNvPr id="65546" name="Rectangle 15"/>
          <p:cNvSpPr>
            <a:spLocks noChangeArrowheads="1"/>
          </p:cNvSpPr>
          <p:nvPr/>
        </p:nvSpPr>
        <p:spPr bwMode="auto">
          <a:xfrm>
            <a:off x="6275388" y="48006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FF0000"/>
                </a:solidFill>
              </a:rPr>
              <a:t>dt</a:t>
            </a:r>
          </a:p>
        </p:txBody>
      </p:sp>
      <p:sp>
        <p:nvSpPr>
          <p:cNvPr id="65547" name="Freeform 14"/>
          <p:cNvSpPr>
            <a:spLocks noChangeArrowheads="1"/>
          </p:cNvSpPr>
          <p:nvPr/>
        </p:nvSpPr>
        <p:spPr bwMode="auto">
          <a:xfrm>
            <a:off x="2309813" y="1562100"/>
            <a:ext cx="6018212" cy="3011488"/>
          </a:xfrm>
          <a:custGeom>
            <a:avLst/>
            <a:gdLst>
              <a:gd name="T0" fmla="*/ 0 w 6017182"/>
              <a:gd name="T1" fmla="*/ 3006396 h 3010472"/>
              <a:gd name="T2" fmla="*/ 474203 w 6017182"/>
              <a:gd name="T3" fmla="*/ 3006396 h 3010472"/>
              <a:gd name="T4" fmla="*/ 934863 w 6017182"/>
              <a:gd name="T5" fmla="*/ 2884145 h 3010472"/>
              <a:gd name="T6" fmla="*/ 1503903 w 6017182"/>
              <a:gd name="T7" fmla="*/ 2367988 h 3010472"/>
              <a:gd name="T8" fmla="*/ 1869720 w 6017182"/>
              <a:gd name="T9" fmla="*/ 1770330 h 3010472"/>
              <a:gd name="T10" fmla="*/ 2289728 w 6017182"/>
              <a:gd name="T11" fmla="*/ 1186258 h 3010472"/>
              <a:gd name="T12" fmla="*/ 2736834 w 6017182"/>
              <a:gd name="T13" fmla="*/ 602184 h 3010472"/>
              <a:gd name="T14" fmla="*/ 3075551 w 6017182"/>
              <a:gd name="T15" fmla="*/ 357687 h 3010472"/>
              <a:gd name="T16" fmla="*/ 3400723 w 6017182"/>
              <a:gd name="T17" fmla="*/ 153945 h 3010472"/>
              <a:gd name="T18" fmla="*/ 3752987 w 6017182"/>
              <a:gd name="T19" fmla="*/ 31699 h 3010472"/>
              <a:gd name="T20" fmla="*/ 4403324 w 6017182"/>
              <a:gd name="T21" fmla="*/ 4535 h 3010472"/>
              <a:gd name="T22" fmla="*/ 4972369 w 6017182"/>
              <a:gd name="T23" fmla="*/ 4535 h 3010472"/>
              <a:gd name="T24" fmla="*/ 5297538 w 6017182"/>
              <a:gd name="T25" fmla="*/ 31699 h 3010472"/>
              <a:gd name="T26" fmla="*/ 5419475 w 6017182"/>
              <a:gd name="T27" fmla="*/ 58863 h 3010472"/>
              <a:gd name="T28" fmla="*/ 5554963 w 6017182"/>
              <a:gd name="T29" fmla="*/ 140355 h 3010472"/>
              <a:gd name="T30" fmla="*/ 5758191 w 6017182"/>
              <a:gd name="T31" fmla="*/ 357687 h 3010472"/>
              <a:gd name="T32" fmla="*/ 5988521 w 6017182"/>
              <a:gd name="T33" fmla="*/ 602184 h 3010472"/>
              <a:gd name="T34" fmla="*/ 6029167 w 6017182"/>
              <a:gd name="T35" fmla="*/ 629350 h 30104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7182"/>
              <a:gd name="T55" fmla="*/ 0 h 3010472"/>
              <a:gd name="T56" fmla="*/ 6017182 w 6017182"/>
              <a:gd name="T57" fmla="*/ 3010472 h 30104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7182" h="3010472">
                <a:moveTo>
                  <a:pt x="0" y="2990207"/>
                </a:moveTo>
                <a:cubicBezTo>
                  <a:pt x="158761" y="3000339"/>
                  <a:pt x="317523" y="3010472"/>
                  <a:pt x="472907" y="2990207"/>
                </a:cubicBezTo>
                <a:cubicBezTo>
                  <a:pt x="628291" y="2969942"/>
                  <a:pt x="761156" y="2974445"/>
                  <a:pt x="932303" y="2868617"/>
                </a:cubicBezTo>
                <a:cubicBezTo>
                  <a:pt x="1103450" y="2762789"/>
                  <a:pt x="1344407" y="2539874"/>
                  <a:pt x="1499791" y="2355238"/>
                </a:cubicBezTo>
                <a:cubicBezTo>
                  <a:pt x="1655175" y="2170602"/>
                  <a:pt x="1733994" y="1956693"/>
                  <a:pt x="1864606" y="1760799"/>
                </a:cubicBezTo>
                <a:cubicBezTo>
                  <a:pt x="1995218" y="1564905"/>
                  <a:pt x="2139342" y="1373514"/>
                  <a:pt x="2283466" y="1179871"/>
                </a:cubicBezTo>
                <a:cubicBezTo>
                  <a:pt x="2427590" y="986228"/>
                  <a:pt x="2598738" y="736293"/>
                  <a:pt x="2729350" y="598942"/>
                </a:cubicBezTo>
                <a:cubicBezTo>
                  <a:pt x="2859962" y="461591"/>
                  <a:pt x="2956796" y="430067"/>
                  <a:pt x="3067141" y="355762"/>
                </a:cubicBezTo>
                <a:cubicBezTo>
                  <a:pt x="3177486" y="281457"/>
                  <a:pt x="3278824" y="207153"/>
                  <a:pt x="3391421" y="153113"/>
                </a:cubicBezTo>
                <a:cubicBezTo>
                  <a:pt x="3504018" y="99073"/>
                  <a:pt x="3576080" y="56291"/>
                  <a:pt x="3742723" y="31523"/>
                </a:cubicBezTo>
                <a:cubicBezTo>
                  <a:pt x="3909367" y="6755"/>
                  <a:pt x="4188608" y="9006"/>
                  <a:pt x="4391282" y="4503"/>
                </a:cubicBezTo>
                <a:cubicBezTo>
                  <a:pt x="4593956" y="0"/>
                  <a:pt x="4810142" y="0"/>
                  <a:pt x="4958770" y="4503"/>
                </a:cubicBezTo>
                <a:cubicBezTo>
                  <a:pt x="5107398" y="9006"/>
                  <a:pt x="5208736" y="22516"/>
                  <a:pt x="5283050" y="31523"/>
                </a:cubicBezTo>
                <a:cubicBezTo>
                  <a:pt x="5357364" y="40530"/>
                  <a:pt x="5361867" y="40530"/>
                  <a:pt x="5404654" y="58543"/>
                </a:cubicBezTo>
                <a:cubicBezTo>
                  <a:pt x="5447441" y="76556"/>
                  <a:pt x="5483473" y="90067"/>
                  <a:pt x="5539771" y="139603"/>
                </a:cubicBezTo>
                <a:cubicBezTo>
                  <a:pt x="5596069" y="189139"/>
                  <a:pt x="5742445" y="355762"/>
                  <a:pt x="5742445" y="355762"/>
                </a:cubicBezTo>
                <a:cubicBezTo>
                  <a:pt x="5814507" y="432318"/>
                  <a:pt x="5927104" y="553909"/>
                  <a:pt x="5972143" y="598942"/>
                </a:cubicBezTo>
                <a:cubicBezTo>
                  <a:pt x="6017182" y="643975"/>
                  <a:pt x="6012678" y="625962"/>
                  <a:pt x="6012678" y="62596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
          <p:cNvSpPr>
            <a:spLocks noChangeArrowheads="1"/>
          </p:cNvSpPr>
          <p:nvPr/>
        </p:nvSpPr>
        <p:spPr bwMode="auto">
          <a:xfrm>
            <a:off x="762000" y="701675"/>
            <a:ext cx="7772400" cy="2133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87" name="Rectangle 19"/>
          <p:cNvSpPr>
            <a:spLocks noChangeArrowheads="1"/>
          </p:cNvSpPr>
          <p:nvPr/>
        </p:nvSpPr>
        <p:spPr bwMode="auto">
          <a:xfrm>
            <a:off x="4191000" y="32607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Year</a:t>
            </a:r>
          </a:p>
        </p:txBody>
      </p:sp>
      <p:sp>
        <p:nvSpPr>
          <p:cNvPr id="67588" name="Freeform 22"/>
          <p:cNvSpPr>
            <a:spLocks/>
          </p:cNvSpPr>
          <p:nvPr/>
        </p:nvSpPr>
        <p:spPr bwMode="auto">
          <a:xfrm>
            <a:off x="762000" y="904875"/>
            <a:ext cx="7772400" cy="1181100"/>
          </a:xfrm>
          <a:custGeom>
            <a:avLst/>
            <a:gdLst>
              <a:gd name="T0" fmla="*/ 0 w 4896"/>
              <a:gd name="T1" fmla="*/ 2147483647 h 744"/>
              <a:gd name="T2" fmla="*/ 2147483647 w 4896"/>
              <a:gd name="T3" fmla="*/ 2147483647 h 744"/>
              <a:gd name="T4" fmla="*/ 2147483647 w 4896"/>
              <a:gd name="T5" fmla="*/ 2147483647 h 744"/>
              <a:gd name="T6" fmla="*/ 2147483647 w 4896"/>
              <a:gd name="T7" fmla="*/ 2147483647 h 744"/>
              <a:gd name="T8" fmla="*/ 2147483647 w 4896"/>
              <a:gd name="T9" fmla="*/ 2147483647 h 744"/>
              <a:gd name="T10" fmla="*/ 2147483647 w 4896"/>
              <a:gd name="T11" fmla="*/ 2147483647 h 744"/>
              <a:gd name="T12" fmla="*/ 2147483647 w 4896"/>
              <a:gd name="T13" fmla="*/ 2147483647 h 744"/>
              <a:gd name="T14" fmla="*/ 2147483647 w 4896"/>
              <a:gd name="T15" fmla="*/ 2147483647 h 744"/>
              <a:gd name="T16" fmla="*/ 2147483647 w 4896"/>
              <a:gd name="T17" fmla="*/ 2147483647 h 744"/>
              <a:gd name="T18" fmla="*/ 2147483647 w 4896"/>
              <a:gd name="T19" fmla="*/ 2147483647 h 744"/>
              <a:gd name="T20" fmla="*/ 2147483647 w 4896"/>
              <a:gd name="T21" fmla="*/ 2147483647 h 744"/>
              <a:gd name="T22" fmla="*/ 2147483647 w 4896"/>
              <a:gd name="T23" fmla="*/ 2147483647 h 744"/>
              <a:gd name="T24" fmla="*/ 2147483647 w 4896"/>
              <a:gd name="T25" fmla="*/ 2147483647 h 744"/>
              <a:gd name="T26" fmla="*/ 2147483647 w 4896"/>
              <a:gd name="T27" fmla="*/ 2147483647 h 744"/>
              <a:gd name="T28" fmla="*/ 2147483647 w 4896"/>
              <a:gd name="T29" fmla="*/ 2147483647 h 744"/>
              <a:gd name="T30" fmla="*/ 2147483647 w 4896"/>
              <a:gd name="T31" fmla="*/ 2147483647 h 744"/>
              <a:gd name="T32" fmla="*/ 2147483647 w 4896"/>
              <a:gd name="T33" fmla="*/ 2147483647 h 744"/>
              <a:gd name="T34" fmla="*/ 2147483647 w 4896"/>
              <a:gd name="T35" fmla="*/ 2147483647 h 744"/>
              <a:gd name="T36" fmla="*/ 2147483647 w 4896"/>
              <a:gd name="T37" fmla="*/ 2147483647 h 744"/>
              <a:gd name="T38" fmla="*/ 2147483647 w 4896"/>
              <a:gd name="T39" fmla="*/ 2147483647 h 744"/>
              <a:gd name="T40" fmla="*/ 2147483647 w 4896"/>
              <a:gd name="T41" fmla="*/ 2147483647 h 744"/>
              <a:gd name="T42" fmla="*/ 2147483647 w 4896"/>
              <a:gd name="T43" fmla="*/ 2147483647 h 744"/>
              <a:gd name="T44" fmla="*/ 2147483647 w 4896"/>
              <a:gd name="T45" fmla="*/ 2147483647 h 7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96"/>
              <a:gd name="T70" fmla="*/ 0 h 744"/>
              <a:gd name="T71" fmla="*/ 4896 w 4896"/>
              <a:gd name="T72" fmla="*/ 744 h 7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96" h="744">
                <a:moveTo>
                  <a:pt x="0" y="592"/>
                </a:moveTo>
                <a:cubicBezTo>
                  <a:pt x="44" y="604"/>
                  <a:pt x="88" y="616"/>
                  <a:pt x="144" y="640"/>
                </a:cubicBezTo>
                <a:cubicBezTo>
                  <a:pt x="200" y="664"/>
                  <a:pt x="272" y="728"/>
                  <a:pt x="336" y="736"/>
                </a:cubicBezTo>
                <a:cubicBezTo>
                  <a:pt x="400" y="744"/>
                  <a:pt x="456" y="704"/>
                  <a:pt x="528" y="688"/>
                </a:cubicBezTo>
                <a:cubicBezTo>
                  <a:pt x="600" y="672"/>
                  <a:pt x="704" y="640"/>
                  <a:pt x="768" y="640"/>
                </a:cubicBezTo>
                <a:cubicBezTo>
                  <a:pt x="832" y="640"/>
                  <a:pt x="864" y="672"/>
                  <a:pt x="912" y="688"/>
                </a:cubicBezTo>
                <a:cubicBezTo>
                  <a:pt x="960" y="704"/>
                  <a:pt x="992" y="744"/>
                  <a:pt x="1056" y="736"/>
                </a:cubicBezTo>
                <a:cubicBezTo>
                  <a:pt x="1120" y="728"/>
                  <a:pt x="1240" y="672"/>
                  <a:pt x="1296" y="640"/>
                </a:cubicBezTo>
                <a:cubicBezTo>
                  <a:pt x="1352" y="608"/>
                  <a:pt x="1344" y="576"/>
                  <a:pt x="1392" y="544"/>
                </a:cubicBezTo>
                <a:cubicBezTo>
                  <a:pt x="1440" y="512"/>
                  <a:pt x="1528" y="496"/>
                  <a:pt x="1584" y="448"/>
                </a:cubicBezTo>
                <a:cubicBezTo>
                  <a:pt x="1640" y="400"/>
                  <a:pt x="1672" y="288"/>
                  <a:pt x="1728" y="256"/>
                </a:cubicBezTo>
                <a:cubicBezTo>
                  <a:pt x="1784" y="224"/>
                  <a:pt x="1848" y="248"/>
                  <a:pt x="1920" y="256"/>
                </a:cubicBezTo>
                <a:cubicBezTo>
                  <a:pt x="1992" y="264"/>
                  <a:pt x="2080" y="272"/>
                  <a:pt x="2160" y="304"/>
                </a:cubicBezTo>
                <a:cubicBezTo>
                  <a:pt x="2240" y="336"/>
                  <a:pt x="2320" y="408"/>
                  <a:pt x="2400" y="448"/>
                </a:cubicBezTo>
                <a:cubicBezTo>
                  <a:pt x="2480" y="488"/>
                  <a:pt x="2528" y="568"/>
                  <a:pt x="2640" y="544"/>
                </a:cubicBezTo>
                <a:cubicBezTo>
                  <a:pt x="2752" y="520"/>
                  <a:pt x="2936" y="376"/>
                  <a:pt x="3072" y="304"/>
                </a:cubicBezTo>
                <a:cubicBezTo>
                  <a:pt x="3208" y="232"/>
                  <a:pt x="3352" y="144"/>
                  <a:pt x="3456" y="112"/>
                </a:cubicBezTo>
                <a:cubicBezTo>
                  <a:pt x="3560" y="80"/>
                  <a:pt x="3624" y="112"/>
                  <a:pt x="3696" y="112"/>
                </a:cubicBezTo>
                <a:cubicBezTo>
                  <a:pt x="3768" y="112"/>
                  <a:pt x="3808" y="64"/>
                  <a:pt x="3888" y="112"/>
                </a:cubicBezTo>
                <a:cubicBezTo>
                  <a:pt x="3968" y="160"/>
                  <a:pt x="4088" y="408"/>
                  <a:pt x="4176" y="400"/>
                </a:cubicBezTo>
                <a:cubicBezTo>
                  <a:pt x="4264" y="392"/>
                  <a:pt x="4336" y="128"/>
                  <a:pt x="4416" y="64"/>
                </a:cubicBezTo>
                <a:cubicBezTo>
                  <a:pt x="4496" y="0"/>
                  <a:pt x="4576" y="24"/>
                  <a:pt x="4656" y="16"/>
                </a:cubicBezTo>
                <a:cubicBezTo>
                  <a:pt x="4736" y="8"/>
                  <a:pt x="4816" y="12"/>
                  <a:pt x="4896"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89" name="Line 23"/>
          <p:cNvSpPr>
            <a:spLocks noChangeShapeType="1"/>
          </p:cNvSpPr>
          <p:nvPr/>
        </p:nvSpPr>
        <p:spPr bwMode="auto">
          <a:xfrm>
            <a:off x="4248150" y="1006475"/>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0" name="Rectangle 24"/>
          <p:cNvSpPr>
            <a:spLocks noChangeArrowheads="1"/>
          </p:cNvSpPr>
          <p:nvPr/>
        </p:nvSpPr>
        <p:spPr bwMode="auto">
          <a:xfrm>
            <a:off x="4248150" y="669925"/>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sp>
        <p:nvSpPr>
          <p:cNvPr id="67591" name="TextBox 24"/>
          <p:cNvSpPr txBox="1">
            <a:spLocks noChangeArrowheads="1"/>
          </p:cNvSpPr>
          <p:nvPr/>
        </p:nvSpPr>
        <p:spPr bwMode="auto">
          <a:xfrm>
            <a:off x="762000" y="2803525"/>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47763" algn="l"/>
                <a:tab pos="2405063" algn="l"/>
                <a:tab pos="3714750"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2pPr>
            <a:lvl3pPr marL="11430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3pPr>
            <a:lvl4pPr marL="16002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4pPr>
            <a:lvl5pPr marL="20574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9pPr>
          </a:lstStyle>
          <a:p>
            <a:r>
              <a:rPr lang="en-US" sz="2000">
                <a:latin typeface="Arial" charset="0"/>
                <a:cs typeface="Arial" charset="0"/>
              </a:rPr>
              <a:t>0	1	2	3	4	5	6</a:t>
            </a:r>
          </a:p>
        </p:txBody>
      </p:sp>
      <p:sp>
        <p:nvSpPr>
          <p:cNvPr id="67592" name="TextBox 25"/>
          <p:cNvSpPr txBox="1">
            <a:spLocks noChangeArrowheads="1"/>
          </p:cNvSpPr>
          <p:nvPr/>
        </p:nvSpPr>
        <p:spPr bwMode="auto">
          <a:xfrm>
            <a:off x="457200" y="3962400"/>
            <a:ext cx="8382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cs typeface="Arial" charset="0"/>
              </a:rPr>
              <a:t>We recognize that growth rate can change all the time (think of the population of Tallahassee), just as the slope of this line changes</a:t>
            </a:r>
          </a:p>
          <a:p>
            <a:endParaRPr lang="en-US" sz="2000" dirty="0">
              <a:latin typeface="Arial" charset="0"/>
              <a:cs typeface="Arial" charset="0"/>
            </a:endParaRPr>
          </a:p>
          <a:p>
            <a:r>
              <a:rPr lang="en-US" sz="2000" dirty="0">
                <a:latin typeface="Arial" charset="0"/>
                <a:cs typeface="Arial" charset="0"/>
              </a:rPr>
              <a:t>Note that </a:t>
            </a:r>
            <a:r>
              <a:rPr lang="en-US" sz="2000" dirty="0" err="1">
                <a:latin typeface="Arial" charset="0"/>
                <a:cs typeface="Arial" charset="0"/>
              </a:rPr>
              <a:t>dN</a:t>
            </a:r>
            <a:r>
              <a:rPr lang="en-US" sz="2000" dirty="0">
                <a:latin typeface="Arial" charset="0"/>
                <a:cs typeface="Arial" charset="0"/>
              </a:rPr>
              <a:t>/</a:t>
            </a:r>
            <a:r>
              <a:rPr lang="en-US" sz="2000" dirty="0" err="1">
                <a:latin typeface="Arial" charset="0"/>
                <a:cs typeface="Arial" charset="0"/>
              </a:rPr>
              <a:t>dt</a:t>
            </a:r>
            <a:r>
              <a:rPr lang="en-US" sz="2000" dirty="0">
                <a:latin typeface="Arial" charset="0"/>
                <a:cs typeface="Arial" charset="0"/>
              </a:rPr>
              <a:t> is how much the </a:t>
            </a:r>
            <a:r>
              <a:rPr lang="en-US" sz="2000" u="sng" dirty="0">
                <a:latin typeface="Arial" charset="0"/>
                <a:cs typeface="Arial" charset="0"/>
              </a:rPr>
              <a:t>population</a:t>
            </a:r>
            <a:r>
              <a:rPr lang="en-US" sz="2000" dirty="0">
                <a:latin typeface="Arial" charset="0"/>
                <a:cs typeface="Arial" charset="0"/>
              </a:rPr>
              <a:t> </a:t>
            </a:r>
            <a:r>
              <a:rPr lang="en-US" sz="2000" dirty="0" smtClean="0">
                <a:latin typeface="Arial" charset="0"/>
                <a:cs typeface="Arial" charset="0"/>
              </a:rPr>
              <a:t>grows or changes.  </a:t>
            </a:r>
            <a:r>
              <a:rPr lang="en-US" sz="2000" dirty="0">
                <a:latin typeface="Arial" charset="0"/>
                <a:cs typeface="Arial" charset="0"/>
              </a:rPr>
              <a:t>However, we may also want </a:t>
            </a:r>
            <a:r>
              <a:rPr lang="en-US" sz="2000" dirty="0" smtClean="0">
                <a:latin typeface="Arial" charset="0"/>
                <a:cs typeface="Arial" charset="0"/>
              </a:rPr>
              <a:t>a measure of how each individual contributes to this growth, since </a:t>
            </a:r>
            <a:r>
              <a:rPr lang="en-US" sz="2000" dirty="0">
                <a:latin typeface="Arial" charset="0"/>
                <a:cs typeface="Arial" charset="0"/>
              </a:rPr>
              <a:t>it is the individuals that experience the </a:t>
            </a:r>
            <a:r>
              <a:rPr lang="ja-JP" altLang="en-US" sz="2000" dirty="0">
                <a:latin typeface="Arial" charset="0"/>
                <a:cs typeface="Arial" charset="0"/>
              </a:rPr>
              <a:t>“</a:t>
            </a:r>
            <a:r>
              <a:rPr lang="en-US" altLang="ja-JP" sz="2000" dirty="0">
                <a:latin typeface="Arial" charset="0"/>
                <a:cs typeface="Arial" charset="0"/>
              </a:rPr>
              <a:t>ecology</a:t>
            </a:r>
            <a:r>
              <a:rPr lang="ja-JP" altLang="en-US" sz="2000" dirty="0">
                <a:latin typeface="Arial" charset="0"/>
                <a:cs typeface="Arial" charset="0"/>
              </a:rPr>
              <a:t>”</a:t>
            </a:r>
            <a:r>
              <a:rPr lang="en-US" altLang="ja-JP" sz="2000" dirty="0">
                <a:latin typeface="Arial" charset="0"/>
                <a:cs typeface="Arial" charset="0"/>
              </a:rPr>
              <a:t> of their environment</a:t>
            </a:r>
            <a:r>
              <a:rPr lang="en-US" altLang="ja-JP" sz="2000" dirty="0" smtClean="0">
                <a:latin typeface="Arial" charset="0"/>
                <a:cs typeface="Arial" charset="0"/>
              </a:rPr>
              <a:t>. </a:t>
            </a:r>
            <a:endParaRPr lang="en-US" sz="2000" dirty="0">
              <a:latin typeface="Arial" charset="0"/>
              <a:cs typeface="Arial" charset="0"/>
            </a:endParaRPr>
          </a:p>
        </p:txBody>
      </p:sp>
      <p:sp>
        <p:nvSpPr>
          <p:cNvPr id="67593" name="Rectangle 19"/>
          <p:cNvSpPr>
            <a:spLocks noChangeArrowheads="1"/>
          </p:cNvSpPr>
          <p:nvPr/>
        </p:nvSpPr>
        <p:spPr bwMode="auto">
          <a:xfrm rot="-5400000">
            <a:off x="-676275" y="14382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Population Size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381000" y="1295400"/>
            <a:ext cx="7620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pPr>
            <a:r>
              <a:rPr lang="en-US" sz="2000" dirty="0">
                <a:latin typeface="Arial" charset="0"/>
              </a:rPr>
              <a:t>I.	What is Ecology? </a:t>
            </a: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r>
              <a:rPr lang="en-US" sz="2000" dirty="0">
                <a:latin typeface="Arial" charset="0"/>
              </a:rPr>
              <a:t>II.	Tools for Ecology </a:t>
            </a:r>
            <a:r>
              <a:rPr lang="en-US" sz="2000" dirty="0">
                <a:solidFill>
                  <a:srgbClr val="0000FF"/>
                </a:solidFill>
                <a:latin typeface="Arial" charset="0"/>
              </a:rPr>
              <a:t>(think – how </a:t>
            </a:r>
            <a:r>
              <a:rPr lang="en-US" sz="2000" dirty="0" smtClean="0">
                <a:solidFill>
                  <a:srgbClr val="0000FF"/>
                </a:solidFill>
                <a:latin typeface="Arial" charset="0"/>
              </a:rPr>
              <a:t>can we compare populations?)</a:t>
            </a:r>
            <a:endParaRPr lang="en-US" sz="2000" dirty="0">
              <a:solidFill>
                <a:srgbClr val="0000FF"/>
              </a:solidFill>
              <a:latin typeface="Arial" charset="0"/>
            </a:endParaRP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r>
              <a:rPr lang="en-US" sz="2000" dirty="0">
                <a:latin typeface="Arial" charset="0"/>
              </a:rPr>
              <a:t>	A.	Population demography:  describing populations.</a:t>
            </a: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r>
              <a:rPr lang="en-US" sz="2000" dirty="0">
                <a:latin typeface="Arial" charset="0"/>
              </a:rPr>
              <a:t>		1.  	Definitions:</a:t>
            </a: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r>
              <a:rPr lang="en-US" sz="2000" u="sng" dirty="0">
                <a:solidFill>
                  <a:srgbClr val="FF0000"/>
                </a:solidFill>
                <a:latin typeface="Arial" charset="0"/>
              </a:rPr>
              <a:t>Population</a:t>
            </a:r>
            <a:r>
              <a:rPr lang="en-US" sz="2000" dirty="0">
                <a:latin typeface="Arial" charset="0"/>
              </a:rPr>
              <a:t> = a group of (interbreeding) individuals found in the same space or area at the same time</a:t>
            </a:r>
          </a:p>
          <a:p>
            <a:pPr marL="1370013" indent="-1370013">
              <a:tabLst>
                <a:tab pos="457200" algn="l"/>
                <a:tab pos="912813" algn="l"/>
                <a:tab pos="1370013" algn="l"/>
              </a:tabLst>
            </a:pPr>
            <a:r>
              <a:rPr lang="en-US" sz="2000" dirty="0">
                <a:latin typeface="Arial" charset="0"/>
              </a:rPr>
              <a:t> </a:t>
            </a:r>
          </a:p>
          <a:p>
            <a:pPr marL="1370013" indent="-1370013">
              <a:tabLst>
                <a:tab pos="457200" algn="l"/>
                <a:tab pos="912813" algn="l"/>
                <a:tab pos="1370013" algn="l"/>
              </a:tabLst>
            </a:pPr>
            <a:r>
              <a:rPr lang="en-US" sz="2000" u="sng" dirty="0">
                <a:solidFill>
                  <a:srgbClr val="FF0000"/>
                </a:solidFill>
                <a:latin typeface="Arial" charset="0"/>
              </a:rPr>
              <a:t>Demography</a:t>
            </a:r>
            <a:r>
              <a:rPr lang="en-US" sz="2000" dirty="0">
                <a:latin typeface="Arial" charset="0"/>
              </a:rPr>
              <a:t> = the study of the age structure and growth rate of populations</a:t>
            </a:r>
          </a:p>
        </p:txBody>
      </p:sp>
      <p:pic>
        <p:nvPicPr>
          <p:cNvPr id="22530"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773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TextBox 25"/>
          <p:cNvSpPr txBox="1">
            <a:spLocks noChangeArrowheads="1"/>
          </p:cNvSpPr>
          <p:nvPr/>
        </p:nvSpPr>
        <p:spPr bwMode="auto">
          <a:xfrm>
            <a:off x="457200" y="874455"/>
            <a:ext cx="8382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Times" charset="0"/>
              <a:buNone/>
              <a:tabLst>
                <a:tab pos="454025" algn="l"/>
                <a:tab pos="920750" algn="l"/>
                <a:tab pos="1373188" algn="l"/>
                <a:tab pos="1882775" algn="l"/>
                <a:tab pos="2454275" algn="l"/>
              </a:tabLst>
            </a:pPr>
            <a:r>
              <a:rPr lang="en-US" sz="2000" dirty="0" smtClean="0">
                <a:latin typeface="Arial" charset="0"/>
              </a:rPr>
              <a:t>You have already had to think about per-capita rates.  Remember a couple of slides back:</a:t>
            </a:r>
          </a:p>
          <a:p>
            <a:pPr algn="ctr">
              <a:buFont typeface="Times" charset="0"/>
              <a:buNone/>
              <a:tabLst>
                <a:tab pos="454025" algn="l"/>
                <a:tab pos="920750" algn="l"/>
                <a:tab pos="1373188" algn="l"/>
                <a:tab pos="1882775" algn="l"/>
                <a:tab pos="2454275" algn="l"/>
              </a:tabLst>
            </a:pPr>
            <a:endParaRPr lang="en-US" sz="2000" dirty="0">
              <a:solidFill>
                <a:srgbClr val="0000FF"/>
              </a:solidFill>
              <a:latin typeface="Arial" charset="0"/>
            </a:endParaRPr>
          </a:p>
          <a:p>
            <a:pPr algn="ctr">
              <a:buFont typeface="Times" charset="0"/>
              <a:buNone/>
              <a:tabLst>
                <a:tab pos="454025" algn="l"/>
                <a:tab pos="920750" algn="l"/>
                <a:tab pos="1373188" algn="l"/>
                <a:tab pos="1882775" algn="l"/>
                <a:tab pos="2454275" algn="l"/>
              </a:tabLst>
            </a:pPr>
            <a:r>
              <a:rPr lang="en-US" sz="2000" dirty="0" smtClean="0">
                <a:solidFill>
                  <a:srgbClr val="0000FF"/>
                </a:solidFill>
                <a:latin typeface="Arial" charset="0"/>
              </a:rPr>
              <a:t>b</a:t>
            </a:r>
            <a:r>
              <a:rPr lang="en-US" sz="2000" dirty="0">
                <a:solidFill>
                  <a:srgbClr val="0000FF"/>
                </a:solidFill>
                <a:latin typeface="Arial" charset="0"/>
              </a:rPr>
              <a:t>= per-capita birth rate, d = per-capita death </a:t>
            </a:r>
            <a:r>
              <a:rPr lang="en-US" sz="2000" dirty="0" smtClean="0">
                <a:solidFill>
                  <a:srgbClr val="0000FF"/>
                </a:solidFill>
                <a:latin typeface="Arial" charset="0"/>
              </a:rPr>
              <a:t>rate</a:t>
            </a:r>
            <a:endParaRPr lang="en-US" sz="2000" dirty="0">
              <a:solidFill>
                <a:srgbClr val="0000FF"/>
              </a:solidFill>
              <a:latin typeface="Arial" charset="0"/>
            </a:endParaRPr>
          </a:p>
          <a:p>
            <a:pPr algn="ctr">
              <a:buFont typeface="Times" charset="0"/>
              <a:buNone/>
              <a:tabLst>
                <a:tab pos="454025" algn="l"/>
                <a:tab pos="920750" algn="l"/>
                <a:tab pos="1373188" algn="l"/>
                <a:tab pos="1882775" algn="l"/>
                <a:tab pos="2454275" algn="l"/>
              </a:tabLst>
            </a:pPr>
            <a:r>
              <a:rPr lang="en-US" sz="2000" dirty="0" err="1">
                <a:solidFill>
                  <a:srgbClr val="0000FF"/>
                </a:solidFill>
                <a:latin typeface="Arial" charset="0"/>
              </a:rPr>
              <a:t>bN</a:t>
            </a:r>
            <a:r>
              <a:rPr lang="en-US" sz="2000" dirty="0">
                <a:solidFill>
                  <a:srgbClr val="0000FF"/>
                </a:solidFill>
                <a:latin typeface="Arial" charset="0"/>
              </a:rPr>
              <a:t>=population birth rate, </a:t>
            </a:r>
            <a:r>
              <a:rPr lang="en-US" sz="2000" dirty="0" err="1">
                <a:solidFill>
                  <a:srgbClr val="0000FF"/>
                </a:solidFill>
                <a:latin typeface="Arial" charset="0"/>
              </a:rPr>
              <a:t>dN</a:t>
            </a:r>
            <a:r>
              <a:rPr lang="en-US" sz="2000" dirty="0">
                <a:solidFill>
                  <a:srgbClr val="0000FF"/>
                </a:solidFill>
                <a:latin typeface="Arial" charset="0"/>
              </a:rPr>
              <a:t> = population death rate</a:t>
            </a:r>
          </a:p>
          <a:p>
            <a:pPr algn="ctr">
              <a:buFont typeface="Times" charset="0"/>
              <a:buNone/>
              <a:tabLst>
                <a:tab pos="454025" algn="l"/>
                <a:tab pos="920750" algn="l"/>
                <a:tab pos="1373188" algn="l"/>
                <a:tab pos="1882775" algn="l"/>
                <a:tab pos="2454275" algn="l"/>
              </a:tabLst>
            </a:pPr>
            <a:endParaRPr lang="en-US" sz="2000" dirty="0">
              <a:latin typeface="Arial" charset="0"/>
            </a:endParaRPr>
          </a:p>
          <a:p>
            <a:pPr algn="ctr">
              <a:buFont typeface="Times" charset="0"/>
              <a:buNone/>
              <a:tabLst>
                <a:tab pos="454025" algn="l"/>
                <a:tab pos="920750" algn="l"/>
                <a:tab pos="1373188" algn="l"/>
                <a:tab pos="1882775" algn="l"/>
                <a:tab pos="2454275" algn="l"/>
              </a:tabLst>
            </a:pPr>
            <a:r>
              <a:rPr lang="en-US" sz="2000" dirty="0" smtClean="0">
                <a:solidFill>
                  <a:srgbClr val="000000"/>
                </a:solidFill>
                <a:latin typeface="Arial" charset="0"/>
              </a:rPr>
              <a:t>And, so . . . . .</a:t>
            </a:r>
            <a:r>
              <a:rPr lang="en-US" sz="2000" dirty="0" smtClean="0">
                <a:solidFill>
                  <a:srgbClr val="FF0000"/>
                </a:solidFill>
                <a:latin typeface="Arial" charset="0"/>
              </a:rPr>
              <a:t> </a:t>
            </a:r>
            <a:r>
              <a:rPr lang="en-US" sz="2000" i="1" dirty="0" err="1" smtClean="0">
                <a:solidFill>
                  <a:srgbClr val="FF0000"/>
                </a:solidFill>
                <a:latin typeface="Arial" charset="0"/>
              </a:rPr>
              <a:t>dN</a:t>
            </a:r>
            <a:r>
              <a:rPr lang="en-US" sz="2000" i="1" dirty="0">
                <a:solidFill>
                  <a:srgbClr val="FF0000"/>
                </a:solidFill>
                <a:latin typeface="Arial" charset="0"/>
              </a:rPr>
              <a:t>/</a:t>
            </a:r>
            <a:r>
              <a:rPr lang="en-US" sz="2000" i="1" dirty="0" err="1">
                <a:solidFill>
                  <a:srgbClr val="FF0000"/>
                </a:solidFill>
                <a:latin typeface="Arial" charset="0"/>
              </a:rPr>
              <a:t>dt</a:t>
            </a:r>
            <a:r>
              <a:rPr lang="en-US" sz="2000" dirty="0">
                <a:solidFill>
                  <a:srgbClr val="FF0000"/>
                </a:solidFill>
                <a:latin typeface="Arial" charset="0"/>
              </a:rPr>
              <a:t> = </a:t>
            </a:r>
            <a:r>
              <a:rPr lang="en-US" sz="2000" dirty="0" err="1">
                <a:solidFill>
                  <a:srgbClr val="FF0000"/>
                </a:solidFill>
                <a:latin typeface="Arial" charset="0"/>
              </a:rPr>
              <a:t>bN</a:t>
            </a:r>
            <a:r>
              <a:rPr lang="en-US" sz="2000" dirty="0">
                <a:solidFill>
                  <a:srgbClr val="FF0000"/>
                </a:solidFill>
                <a:latin typeface="Arial" charset="0"/>
              </a:rPr>
              <a:t> – </a:t>
            </a:r>
            <a:r>
              <a:rPr lang="en-US" sz="2000" dirty="0" err="1">
                <a:solidFill>
                  <a:srgbClr val="FF0000"/>
                </a:solidFill>
                <a:latin typeface="Arial" charset="0"/>
              </a:rPr>
              <a:t>dN</a:t>
            </a:r>
            <a:r>
              <a:rPr lang="en-US" sz="2000" dirty="0">
                <a:solidFill>
                  <a:srgbClr val="FF0000"/>
                </a:solidFill>
                <a:latin typeface="Arial" charset="0"/>
              </a:rPr>
              <a:t> </a:t>
            </a:r>
            <a:endParaRPr lang="en-US" sz="2000" dirty="0">
              <a:solidFill>
                <a:srgbClr val="000000"/>
              </a:solidFill>
              <a:latin typeface="Arial" charset="0"/>
            </a:endParaRPr>
          </a:p>
          <a:p>
            <a:r>
              <a:rPr lang="en-US" altLang="ja-JP" sz="2000" dirty="0" smtClean="0">
                <a:latin typeface="Arial" charset="0"/>
                <a:cs typeface="Arial" charset="0"/>
              </a:rPr>
              <a:t> </a:t>
            </a:r>
          </a:p>
          <a:p>
            <a:r>
              <a:rPr lang="en-US" sz="2000" dirty="0" smtClean="0">
                <a:latin typeface="Arial" charset="0"/>
                <a:cs typeface="Arial" charset="0"/>
              </a:rPr>
              <a:t>Well, now we want a per-capita term that includes both births and death contributions.  If we move things around in the above equation, we get:</a:t>
            </a:r>
          </a:p>
          <a:p>
            <a:endParaRPr lang="en-US" sz="2000" dirty="0">
              <a:latin typeface="Arial" charset="0"/>
              <a:cs typeface="Arial" charset="0"/>
            </a:endParaRPr>
          </a:p>
          <a:p>
            <a:pPr algn="ctr"/>
            <a:r>
              <a:rPr lang="en-US" sz="2000" i="1" dirty="0" err="1" smtClean="0">
                <a:latin typeface="Arial" charset="0"/>
                <a:cs typeface="Arial" charset="0"/>
              </a:rPr>
              <a:t>dN</a:t>
            </a:r>
            <a:r>
              <a:rPr lang="en-US" sz="2000" i="1" dirty="0" smtClean="0">
                <a:latin typeface="Arial" charset="0"/>
                <a:cs typeface="Arial" charset="0"/>
              </a:rPr>
              <a:t>/</a:t>
            </a:r>
            <a:r>
              <a:rPr lang="en-US" sz="2000" i="1" dirty="0" err="1" smtClean="0">
                <a:latin typeface="Arial" charset="0"/>
                <a:cs typeface="Arial" charset="0"/>
              </a:rPr>
              <a:t>dt</a:t>
            </a:r>
            <a:r>
              <a:rPr lang="en-US" sz="2000" dirty="0" smtClean="0">
                <a:latin typeface="Arial" charset="0"/>
                <a:cs typeface="Arial" charset="0"/>
              </a:rPr>
              <a:t> = (b-d)N</a:t>
            </a:r>
          </a:p>
          <a:p>
            <a:endParaRPr lang="en-US" sz="2000" dirty="0">
              <a:latin typeface="Arial" charset="0"/>
              <a:cs typeface="Arial" charset="0"/>
            </a:endParaRPr>
          </a:p>
          <a:p>
            <a:r>
              <a:rPr lang="en-US" sz="2000" dirty="0" smtClean="0">
                <a:latin typeface="Arial" charset="0"/>
                <a:cs typeface="Arial" charset="0"/>
              </a:rPr>
              <a:t>We are going to call (b-d) by a new name, r (often called “little r”).  </a:t>
            </a:r>
          </a:p>
          <a:p>
            <a:endParaRPr lang="en-US" sz="2000" dirty="0">
              <a:latin typeface="Arial" charset="0"/>
              <a:cs typeface="Arial" charset="0"/>
            </a:endParaRPr>
          </a:p>
          <a:p>
            <a:pPr algn="ctr"/>
            <a:r>
              <a:rPr lang="en-US" sz="2000" dirty="0">
                <a:latin typeface="Arial" charset="0"/>
                <a:cs typeface="Arial" charset="0"/>
              </a:rPr>
              <a:t>r</a:t>
            </a:r>
            <a:r>
              <a:rPr lang="en-US" sz="2000" dirty="0" smtClean="0">
                <a:latin typeface="Arial" charset="0"/>
                <a:cs typeface="Arial" charset="0"/>
              </a:rPr>
              <a:t> = b-d</a:t>
            </a:r>
          </a:p>
          <a:p>
            <a:pPr algn="ctr"/>
            <a:endParaRPr lang="en-US" sz="2000" dirty="0">
              <a:latin typeface="Arial" charset="0"/>
              <a:cs typeface="Arial" charset="0"/>
            </a:endParaRPr>
          </a:p>
          <a:p>
            <a:pPr algn="ctr"/>
            <a:r>
              <a:rPr lang="en-US" sz="2000" i="1" dirty="0" err="1" smtClean="0">
                <a:latin typeface="Arial" charset="0"/>
                <a:cs typeface="Arial" charset="0"/>
              </a:rPr>
              <a:t>dN</a:t>
            </a:r>
            <a:r>
              <a:rPr lang="en-US" sz="2000" i="1" dirty="0" smtClean="0">
                <a:latin typeface="Arial" charset="0"/>
                <a:cs typeface="Arial" charset="0"/>
              </a:rPr>
              <a:t>/</a:t>
            </a:r>
            <a:r>
              <a:rPr lang="en-US" sz="2000" i="1" dirty="0" err="1" smtClean="0">
                <a:latin typeface="Arial" charset="0"/>
                <a:cs typeface="Arial" charset="0"/>
              </a:rPr>
              <a:t>dt</a:t>
            </a:r>
            <a:r>
              <a:rPr lang="en-US" sz="2000" dirty="0" smtClean="0">
                <a:latin typeface="Arial" charset="0"/>
                <a:cs typeface="Arial" charset="0"/>
              </a:rPr>
              <a:t> = </a:t>
            </a:r>
            <a:r>
              <a:rPr lang="en-US" sz="2000" dirty="0" err="1" smtClean="0">
                <a:latin typeface="Arial" charset="0"/>
                <a:cs typeface="Arial" charset="0"/>
              </a:rPr>
              <a:t>rN</a:t>
            </a:r>
            <a:endParaRPr lang="en-US" sz="2000" dirty="0">
              <a:latin typeface="Arial" charset="0"/>
              <a:cs typeface="Arial" charset="0"/>
            </a:endParaRPr>
          </a:p>
        </p:txBody>
      </p:sp>
    </p:spTree>
    <p:extLst>
      <p:ext uri="{BB962C8B-B14F-4D97-AF65-F5344CB8AC3E}">
        <p14:creationId xmlns:p14="http://schemas.microsoft.com/office/powerpoint/2010/main" val="346961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4"/>
          <p:cNvSpPr>
            <a:spLocks noChangeArrowheads="1"/>
          </p:cNvSpPr>
          <p:nvPr/>
        </p:nvSpPr>
        <p:spPr bwMode="auto">
          <a:xfrm>
            <a:off x="762000" y="701675"/>
            <a:ext cx="7772400" cy="2133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635" name="Rectangle 19"/>
          <p:cNvSpPr>
            <a:spLocks noChangeArrowheads="1"/>
          </p:cNvSpPr>
          <p:nvPr/>
        </p:nvSpPr>
        <p:spPr bwMode="auto">
          <a:xfrm>
            <a:off x="4191000" y="32607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Year</a:t>
            </a:r>
          </a:p>
        </p:txBody>
      </p:sp>
      <p:sp>
        <p:nvSpPr>
          <p:cNvPr id="69636" name="Rectangle 20"/>
          <p:cNvSpPr>
            <a:spLocks noChangeArrowheads="1"/>
          </p:cNvSpPr>
          <p:nvPr/>
        </p:nvSpPr>
        <p:spPr bwMode="auto">
          <a:xfrm>
            <a:off x="685800" y="701675"/>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Continuous growth</a:t>
            </a:r>
          </a:p>
        </p:txBody>
      </p:sp>
      <p:sp>
        <p:nvSpPr>
          <p:cNvPr id="69637" name="Freeform 22"/>
          <p:cNvSpPr>
            <a:spLocks/>
          </p:cNvSpPr>
          <p:nvPr/>
        </p:nvSpPr>
        <p:spPr bwMode="auto">
          <a:xfrm>
            <a:off x="762000" y="904875"/>
            <a:ext cx="7772400" cy="1181100"/>
          </a:xfrm>
          <a:custGeom>
            <a:avLst/>
            <a:gdLst>
              <a:gd name="T0" fmla="*/ 0 w 4896"/>
              <a:gd name="T1" fmla="*/ 2147483647 h 744"/>
              <a:gd name="T2" fmla="*/ 2147483647 w 4896"/>
              <a:gd name="T3" fmla="*/ 2147483647 h 744"/>
              <a:gd name="T4" fmla="*/ 2147483647 w 4896"/>
              <a:gd name="T5" fmla="*/ 2147483647 h 744"/>
              <a:gd name="T6" fmla="*/ 2147483647 w 4896"/>
              <a:gd name="T7" fmla="*/ 2147483647 h 744"/>
              <a:gd name="T8" fmla="*/ 2147483647 w 4896"/>
              <a:gd name="T9" fmla="*/ 2147483647 h 744"/>
              <a:gd name="T10" fmla="*/ 2147483647 w 4896"/>
              <a:gd name="T11" fmla="*/ 2147483647 h 744"/>
              <a:gd name="T12" fmla="*/ 2147483647 w 4896"/>
              <a:gd name="T13" fmla="*/ 2147483647 h 744"/>
              <a:gd name="T14" fmla="*/ 2147483647 w 4896"/>
              <a:gd name="T15" fmla="*/ 2147483647 h 744"/>
              <a:gd name="T16" fmla="*/ 2147483647 w 4896"/>
              <a:gd name="T17" fmla="*/ 2147483647 h 744"/>
              <a:gd name="T18" fmla="*/ 2147483647 w 4896"/>
              <a:gd name="T19" fmla="*/ 2147483647 h 744"/>
              <a:gd name="T20" fmla="*/ 2147483647 w 4896"/>
              <a:gd name="T21" fmla="*/ 2147483647 h 744"/>
              <a:gd name="T22" fmla="*/ 2147483647 w 4896"/>
              <a:gd name="T23" fmla="*/ 2147483647 h 744"/>
              <a:gd name="T24" fmla="*/ 2147483647 w 4896"/>
              <a:gd name="T25" fmla="*/ 2147483647 h 744"/>
              <a:gd name="T26" fmla="*/ 2147483647 w 4896"/>
              <a:gd name="T27" fmla="*/ 2147483647 h 744"/>
              <a:gd name="T28" fmla="*/ 2147483647 w 4896"/>
              <a:gd name="T29" fmla="*/ 2147483647 h 744"/>
              <a:gd name="T30" fmla="*/ 2147483647 w 4896"/>
              <a:gd name="T31" fmla="*/ 2147483647 h 744"/>
              <a:gd name="T32" fmla="*/ 2147483647 w 4896"/>
              <a:gd name="T33" fmla="*/ 2147483647 h 744"/>
              <a:gd name="T34" fmla="*/ 2147483647 w 4896"/>
              <a:gd name="T35" fmla="*/ 2147483647 h 744"/>
              <a:gd name="T36" fmla="*/ 2147483647 w 4896"/>
              <a:gd name="T37" fmla="*/ 2147483647 h 744"/>
              <a:gd name="T38" fmla="*/ 2147483647 w 4896"/>
              <a:gd name="T39" fmla="*/ 2147483647 h 744"/>
              <a:gd name="T40" fmla="*/ 2147483647 w 4896"/>
              <a:gd name="T41" fmla="*/ 2147483647 h 744"/>
              <a:gd name="T42" fmla="*/ 2147483647 w 4896"/>
              <a:gd name="T43" fmla="*/ 2147483647 h 744"/>
              <a:gd name="T44" fmla="*/ 2147483647 w 4896"/>
              <a:gd name="T45" fmla="*/ 2147483647 h 7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96"/>
              <a:gd name="T70" fmla="*/ 0 h 744"/>
              <a:gd name="T71" fmla="*/ 4896 w 4896"/>
              <a:gd name="T72" fmla="*/ 744 h 7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96" h="744">
                <a:moveTo>
                  <a:pt x="0" y="592"/>
                </a:moveTo>
                <a:cubicBezTo>
                  <a:pt x="44" y="604"/>
                  <a:pt x="88" y="616"/>
                  <a:pt x="144" y="640"/>
                </a:cubicBezTo>
                <a:cubicBezTo>
                  <a:pt x="200" y="664"/>
                  <a:pt x="272" y="728"/>
                  <a:pt x="336" y="736"/>
                </a:cubicBezTo>
                <a:cubicBezTo>
                  <a:pt x="400" y="744"/>
                  <a:pt x="456" y="704"/>
                  <a:pt x="528" y="688"/>
                </a:cubicBezTo>
                <a:cubicBezTo>
                  <a:pt x="600" y="672"/>
                  <a:pt x="704" y="640"/>
                  <a:pt x="768" y="640"/>
                </a:cubicBezTo>
                <a:cubicBezTo>
                  <a:pt x="832" y="640"/>
                  <a:pt x="864" y="672"/>
                  <a:pt x="912" y="688"/>
                </a:cubicBezTo>
                <a:cubicBezTo>
                  <a:pt x="960" y="704"/>
                  <a:pt x="992" y="744"/>
                  <a:pt x="1056" y="736"/>
                </a:cubicBezTo>
                <a:cubicBezTo>
                  <a:pt x="1120" y="728"/>
                  <a:pt x="1240" y="672"/>
                  <a:pt x="1296" y="640"/>
                </a:cubicBezTo>
                <a:cubicBezTo>
                  <a:pt x="1352" y="608"/>
                  <a:pt x="1344" y="576"/>
                  <a:pt x="1392" y="544"/>
                </a:cubicBezTo>
                <a:cubicBezTo>
                  <a:pt x="1440" y="512"/>
                  <a:pt x="1528" y="496"/>
                  <a:pt x="1584" y="448"/>
                </a:cubicBezTo>
                <a:cubicBezTo>
                  <a:pt x="1640" y="400"/>
                  <a:pt x="1672" y="288"/>
                  <a:pt x="1728" y="256"/>
                </a:cubicBezTo>
                <a:cubicBezTo>
                  <a:pt x="1784" y="224"/>
                  <a:pt x="1848" y="248"/>
                  <a:pt x="1920" y="256"/>
                </a:cubicBezTo>
                <a:cubicBezTo>
                  <a:pt x="1992" y="264"/>
                  <a:pt x="2080" y="272"/>
                  <a:pt x="2160" y="304"/>
                </a:cubicBezTo>
                <a:cubicBezTo>
                  <a:pt x="2240" y="336"/>
                  <a:pt x="2320" y="408"/>
                  <a:pt x="2400" y="448"/>
                </a:cubicBezTo>
                <a:cubicBezTo>
                  <a:pt x="2480" y="488"/>
                  <a:pt x="2528" y="568"/>
                  <a:pt x="2640" y="544"/>
                </a:cubicBezTo>
                <a:cubicBezTo>
                  <a:pt x="2752" y="520"/>
                  <a:pt x="2936" y="376"/>
                  <a:pt x="3072" y="304"/>
                </a:cubicBezTo>
                <a:cubicBezTo>
                  <a:pt x="3208" y="232"/>
                  <a:pt x="3352" y="144"/>
                  <a:pt x="3456" y="112"/>
                </a:cubicBezTo>
                <a:cubicBezTo>
                  <a:pt x="3560" y="80"/>
                  <a:pt x="3624" y="112"/>
                  <a:pt x="3696" y="112"/>
                </a:cubicBezTo>
                <a:cubicBezTo>
                  <a:pt x="3768" y="112"/>
                  <a:pt x="3808" y="64"/>
                  <a:pt x="3888" y="112"/>
                </a:cubicBezTo>
                <a:cubicBezTo>
                  <a:pt x="3968" y="160"/>
                  <a:pt x="4088" y="408"/>
                  <a:pt x="4176" y="400"/>
                </a:cubicBezTo>
                <a:cubicBezTo>
                  <a:pt x="4264" y="392"/>
                  <a:pt x="4336" y="128"/>
                  <a:pt x="4416" y="64"/>
                </a:cubicBezTo>
                <a:cubicBezTo>
                  <a:pt x="4496" y="0"/>
                  <a:pt x="4576" y="24"/>
                  <a:pt x="4656" y="16"/>
                </a:cubicBezTo>
                <a:cubicBezTo>
                  <a:pt x="4736" y="8"/>
                  <a:pt x="4816" y="12"/>
                  <a:pt x="4896"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8" name="Line 23"/>
          <p:cNvSpPr>
            <a:spLocks noChangeShapeType="1"/>
          </p:cNvSpPr>
          <p:nvPr/>
        </p:nvSpPr>
        <p:spPr bwMode="auto">
          <a:xfrm>
            <a:off x="4248150" y="1006475"/>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Rectangle 24"/>
          <p:cNvSpPr>
            <a:spLocks noChangeArrowheads="1"/>
          </p:cNvSpPr>
          <p:nvPr/>
        </p:nvSpPr>
        <p:spPr bwMode="auto">
          <a:xfrm>
            <a:off x="4248150" y="669925"/>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sp>
        <p:nvSpPr>
          <p:cNvPr id="69640" name="TextBox 24"/>
          <p:cNvSpPr txBox="1">
            <a:spLocks noChangeArrowheads="1"/>
          </p:cNvSpPr>
          <p:nvPr/>
        </p:nvSpPr>
        <p:spPr bwMode="auto">
          <a:xfrm>
            <a:off x="762000" y="2803525"/>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47763" algn="l"/>
                <a:tab pos="2405063" algn="l"/>
                <a:tab pos="3714750"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2pPr>
            <a:lvl3pPr marL="11430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3pPr>
            <a:lvl4pPr marL="16002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4pPr>
            <a:lvl5pPr marL="20574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9pPr>
          </a:lstStyle>
          <a:p>
            <a:r>
              <a:rPr lang="en-US" sz="2000">
                <a:latin typeface="Arial" charset="0"/>
                <a:cs typeface="Arial" charset="0"/>
              </a:rPr>
              <a:t>0	1	2	3	4	5	6</a:t>
            </a:r>
          </a:p>
        </p:txBody>
      </p:sp>
      <p:sp>
        <p:nvSpPr>
          <p:cNvPr id="69641" name="TextBox 25"/>
          <p:cNvSpPr txBox="1">
            <a:spLocks noChangeArrowheads="1"/>
          </p:cNvSpPr>
          <p:nvPr/>
        </p:nvSpPr>
        <p:spPr bwMode="auto">
          <a:xfrm>
            <a:off x="533400" y="3657600"/>
            <a:ext cx="8077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smtClean="0">
                <a:latin typeface="Arial" charset="0"/>
                <a:cs typeface="Arial" charset="0"/>
              </a:rPr>
              <a:t>Note that, if </a:t>
            </a:r>
            <a:r>
              <a:rPr lang="en-US" sz="2000" dirty="0">
                <a:latin typeface="Arial" charset="0"/>
                <a:cs typeface="Arial" charset="0"/>
              </a:rPr>
              <a:t>we divide </a:t>
            </a:r>
            <a:r>
              <a:rPr lang="en-US" sz="2000" dirty="0" err="1">
                <a:latin typeface="Arial" charset="0"/>
                <a:cs typeface="Arial" charset="0"/>
              </a:rPr>
              <a:t>dN</a:t>
            </a:r>
            <a:r>
              <a:rPr lang="en-US" sz="2000" dirty="0">
                <a:latin typeface="Arial" charset="0"/>
                <a:cs typeface="Arial" charset="0"/>
              </a:rPr>
              <a:t>/</a:t>
            </a:r>
            <a:r>
              <a:rPr lang="en-US" sz="2000" dirty="0" err="1">
                <a:latin typeface="Arial" charset="0"/>
                <a:cs typeface="Arial" charset="0"/>
              </a:rPr>
              <a:t>dt</a:t>
            </a:r>
            <a:r>
              <a:rPr lang="en-US" sz="2000" dirty="0">
                <a:latin typeface="Arial" charset="0"/>
                <a:cs typeface="Arial" charset="0"/>
              </a:rPr>
              <a:t> by N, we get the </a:t>
            </a:r>
            <a:r>
              <a:rPr lang="en-US" sz="2000" u="sng" dirty="0">
                <a:latin typeface="Arial" charset="0"/>
                <a:cs typeface="Arial" charset="0"/>
              </a:rPr>
              <a:t>per-capita growth rate </a:t>
            </a:r>
          </a:p>
          <a:p>
            <a:endParaRPr lang="en-US" sz="2000" dirty="0">
              <a:latin typeface="Arial" charset="0"/>
              <a:cs typeface="Arial" charset="0"/>
            </a:endParaRPr>
          </a:p>
          <a:p>
            <a:pPr algn="ctr"/>
            <a:r>
              <a:rPr lang="en-US" sz="2000" dirty="0" err="1">
                <a:latin typeface="Arial" charset="0"/>
                <a:cs typeface="Arial" charset="0"/>
              </a:rPr>
              <a:t>dN</a:t>
            </a:r>
            <a:r>
              <a:rPr lang="en-US" sz="2000" dirty="0">
                <a:latin typeface="Arial" charset="0"/>
                <a:cs typeface="Arial" charset="0"/>
              </a:rPr>
              <a:t>/</a:t>
            </a:r>
            <a:r>
              <a:rPr lang="en-US" sz="2000" dirty="0" err="1">
                <a:latin typeface="Arial" charset="0"/>
                <a:cs typeface="Arial" charset="0"/>
              </a:rPr>
              <a:t>dt</a:t>
            </a:r>
            <a:r>
              <a:rPr lang="en-US" sz="2000" dirty="0">
                <a:latin typeface="Arial" charset="0"/>
                <a:cs typeface="Arial" charset="0"/>
              </a:rPr>
              <a:t> = r x N</a:t>
            </a:r>
          </a:p>
          <a:p>
            <a:pPr algn="ctr"/>
            <a:r>
              <a:rPr lang="en-US" sz="2000" dirty="0">
                <a:latin typeface="Arial" charset="0"/>
                <a:cs typeface="Arial" charset="0"/>
              </a:rPr>
              <a:t>or</a:t>
            </a:r>
          </a:p>
          <a:p>
            <a:pPr algn="ctr"/>
            <a:r>
              <a:rPr lang="en-US" sz="2000" dirty="0">
                <a:latin typeface="Arial" charset="0"/>
                <a:cs typeface="Arial" charset="0"/>
              </a:rPr>
              <a:t>1/N </a:t>
            </a:r>
            <a:r>
              <a:rPr lang="en-US" sz="2000" dirty="0" err="1">
                <a:latin typeface="Arial" charset="0"/>
                <a:cs typeface="Arial" charset="0"/>
              </a:rPr>
              <a:t>dN</a:t>
            </a:r>
            <a:r>
              <a:rPr lang="en-US" sz="2000" dirty="0">
                <a:latin typeface="Arial" charset="0"/>
                <a:cs typeface="Arial" charset="0"/>
              </a:rPr>
              <a:t>/</a:t>
            </a:r>
            <a:r>
              <a:rPr lang="en-US" sz="2000" dirty="0" err="1">
                <a:latin typeface="Arial" charset="0"/>
                <a:cs typeface="Arial" charset="0"/>
              </a:rPr>
              <a:t>dt</a:t>
            </a:r>
            <a:r>
              <a:rPr lang="en-US" sz="2000" dirty="0">
                <a:latin typeface="Arial" charset="0"/>
                <a:cs typeface="Arial" charset="0"/>
              </a:rPr>
              <a:t> = r</a:t>
            </a:r>
          </a:p>
          <a:p>
            <a:pPr algn="ctr"/>
            <a:endParaRPr lang="en-US" sz="2000" dirty="0">
              <a:latin typeface="Arial" charset="0"/>
              <a:cs typeface="Arial" charset="0"/>
            </a:endParaRPr>
          </a:p>
          <a:p>
            <a:r>
              <a:rPr lang="en-US" sz="2000" dirty="0">
                <a:latin typeface="Arial" charset="0"/>
                <a:cs typeface="Arial" charset="0"/>
              </a:rPr>
              <a:t>r is defined as </a:t>
            </a:r>
            <a:r>
              <a:rPr lang="en-US" sz="2000" u="sng" dirty="0">
                <a:latin typeface="Arial" charset="0"/>
                <a:cs typeface="Arial" charset="0"/>
              </a:rPr>
              <a:t>the intrinsic rate of increase</a:t>
            </a:r>
            <a:r>
              <a:rPr lang="en-US" sz="2000" dirty="0">
                <a:latin typeface="Arial" charset="0"/>
                <a:cs typeface="Arial" charset="0"/>
              </a:rPr>
              <a:t>.  Remember this, because we are going to use 3 different measures of population growth in this class and you need to keep them all straight!</a:t>
            </a:r>
          </a:p>
        </p:txBody>
      </p:sp>
      <p:sp>
        <p:nvSpPr>
          <p:cNvPr id="69642" name="Rectangle 19"/>
          <p:cNvSpPr>
            <a:spLocks noChangeArrowheads="1"/>
          </p:cNvSpPr>
          <p:nvPr/>
        </p:nvSpPr>
        <p:spPr bwMode="auto">
          <a:xfrm rot="-5400000">
            <a:off x="-676275" y="14382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Population Size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4"/>
          <p:cNvSpPr>
            <a:spLocks noChangeArrowheads="1"/>
          </p:cNvSpPr>
          <p:nvPr/>
        </p:nvSpPr>
        <p:spPr bwMode="auto">
          <a:xfrm>
            <a:off x="762000" y="701675"/>
            <a:ext cx="7772400" cy="2133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683" name="Rectangle 19"/>
          <p:cNvSpPr>
            <a:spLocks noChangeArrowheads="1"/>
          </p:cNvSpPr>
          <p:nvPr/>
        </p:nvSpPr>
        <p:spPr bwMode="auto">
          <a:xfrm>
            <a:off x="4191000" y="32607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Year</a:t>
            </a:r>
          </a:p>
        </p:txBody>
      </p:sp>
      <p:sp>
        <p:nvSpPr>
          <p:cNvPr id="71684" name="Rectangle 20"/>
          <p:cNvSpPr>
            <a:spLocks noChangeArrowheads="1"/>
          </p:cNvSpPr>
          <p:nvPr/>
        </p:nvSpPr>
        <p:spPr bwMode="auto">
          <a:xfrm>
            <a:off x="685800" y="701675"/>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Continuous growth</a:t>
            </a:r>
          </a:p>
        </p:txBody>
      </p:sp>
      <p:sp>
        <p:nvSpPr>
          <p:cNvPr id="71685" name="Freeform 22"/>
          <p:cNvSpPr>
            <a:spLocks/>
          </p:cNvSpPr>
          <p:nvPr/>
        </p:nvSpPr>
        <p:spPr bwMode="auto">
          <a:xfrm>
            <a:off x="762000" y="904875"/>
            <a:ext cx="7772400" cy="1181100"/>
          </a:xfrm>
          <a:custGeom>
            <a:avLst/>
            <a:gdLst>
              <a:gd name="T0" fmla="*/ 0 w 4896"/>
              <a:gd name="T1" fmla="*/ 2147483647 h 744"/>
              <a:gd name="T2" fmla="*/ 2147483647 w 4896"/>
              <a:gd name="T3" fmla="*/ 2147483647 h 744"/>
              <a:gd name="T4" fmla="*/ 2147483647 w 4896"/>
              <a:gd name="T5" fmla="*/ 2147483647 h 744"/>
              <a:gd name="T6" fmla="*/ 2147483647 w 4896"/>
              <a:gd name="T7" fmla="*/ 2147483647 h 744"/>
              <a:gd name="T8" fmla="*/ 2147483647 w 4896"/>
              <a:gd name="T9" fmla="*/ 2147483647 h 744"/>
              <a:gd name="T10" fmla="*/ 2147483647 w 4896"/>
              <a:gd name="T11" fmla="*/ 2147483647 h 744"/>
              <a:gd name="T12" fmla="*/ 2147483647 w 4896"/>
              <a:gd name="T13" fmla="*/ 2147483647 h 744"/>
              <a:gd name="T14" fmla="*/ 2147483647 w 4896"/>
              <a:gd name="T15" fmla="*/ 2147483647 h 744"/>
              <a:gd name="T16" fmla="*/ 2147483647 w 4896"/>
              <a:gd name="T17" fmla="*/ 2147483647 h 744"/>
              <a:gd name="T18" fmla="*/ 2147483647 w 4896"/>
              <a:gd name="T19" fmla="*/ 2147483647 h 744"/>
              <a:gd name="T20" fmla="*/ 2147483647 w 4896"/>
              <a:gd name="T21" fmla="*/ 2147483647 h 744"/>
              <a:gd name="T22" fmla="*/ 2147483647 w 4896"/>
              <a:gd name="T23" fmla="*/ 2147483647 h 744"/>
              <a:gd name="T24" fmla="*/ 2147483647 w 4896"/>
              <a:gd name="T25" fmla="*/ 2147483647 h 744"/>
              <a:gd name="T26" fmla="*/ 2147483647 w 4896"/>
              <a:gd name="T27" fmla="*/ 2147483647 h 744"/>
              <a:gd name="T28" fmla="*/ 2147483647 w 4896"/>
              <a:gd name="T29" fmla="*/ 2147483647 h 744"/>
              <a:gd name="T30" fmla="*/ 2147483647 w 4896"/>
              <a:gd name="T31" fmla="*/ 2147483647 h 744"/>
              <a:gd name="T32" fmla="*/ 2147483647 w 4896"/>
              <a:gd name="T33" fmla="*/ 2147483647 h 744"/>
              <a:gd name="T34" fmla="*/ 2147483647 w 4896"/>
              <a:gd name="T35" fmla="*/ 2147483647 h 744"/>
              <a:gd name="T36" fmla="*/ 2147483647 w 4896"/>
              <a:gd name="T37" fmla="*/ 2147483647 h 744"/>
              <a:gd name="T38" fmla="*/ 2147483647 w 4896"/>
              <a:gd name="T39" fmla="*/ 2147483647 h 744"/>
              <a:gd name="T40" fmla="*/ 2147483647 w 4896"/>
              <a:gd name="T41" fmla="*/ 2147483647 h 744"/>
              <a:gd name="T42" fmla="*/ 2147483647 w 4896"/>
              <a:gd name="T43" fmla="*/ 2147483647 h 744"/>
              <a:gd name="T44" fmla="*/ 2147483647 w 4896"/>
              <a:gd name="T45" fmla="*/ 2147483647 h 7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96"/>
              <a:gd name="T70" fmla="*/ 0 h 744"/>
              <a:gd name="T71" fmla="*/ 4896 w 4896"/>
              <a:gd name="T72" fmla="*/ 744 h 7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96" h="744">
                <a:moveTo>
                  <a:pt x="0" y="592"/>
                </a:moveTo>
                <a:cubicBezTo>
                  <a:pt x="44" y="604"/>
                  <a:pt x="88" y="616"/>
                  <a:pt x="144" y="640"/>
                </a:cubicBezTo>
                <a:cubicBezTo>
                  <a:pt x="200" y="664"/>
                  <a:pt x="272" y="728"/>
                  <a:pt x="336" y="736"/>
                </a:cubicBezTo>
                <a:cubicBezTo>
                  <a:pt x="400" y="744"/>
                  <a:pt x="456" y="704"/>
                  <a:pt x="528" y="688"/>
                </a:cubicBezTo>
                <a:cubicBezTo>
                  <a:pt x="600" y="672"/>
                  <a:pt x="704" y="640"/>
                  <a:pt x="768" y="640"/>
                </a:cubicBezTo>
                <a:cubicBezTo>
                  <a:pt x="832" y="640"/>
                  <a:pt x="864" y="672"/>
                  <a:pt x="912" y="688"/>
                </a:cubicBezTo>
                <a:cubicBezTo>
                  <a:pt x="960" y="704"/>
                  <a:pt x="992" y="744"/>
                  <a:pt x="1056" y="736"/>
                </a:cubicBezTo>
                <a:cubicBezTo>
                  <a:pt x="1120" y="728"/>
                  <a:pt x="1240" y="672"/>
                  <a:pt x="1296" y="640"/>
                </a:cubicBezTo>
                <a:cubicBezTo>
                  <a:pt x="1352" y="608"/>
                  <a:pt x="1344" y="576"/>
                  <a:pt x="1392" y="544"/>
                </a:cubicBezTo>
                <a:cubicBezTo>
                  <a:pt x="1440" y="512"/>
                  <a:pt x="1528" y="496"/>
                  <a:pt x="1584" y="448"/>
                </a:cubicBezTo>
                <a:cubicBezTo>
                  <a:pt x="1640" y="400"/>
                  <a:pt x="1672" y="288"/>
                  <a:pt x="1728" y="256"/>
                </a:cubicBezTo>
                <a:cubicBezTo>
                  <a:pt x="1784" y="224"/>
                  <a:pt x="1848" y="248"/>
                  <a:pt x="1920" y="256"/>
                </a:cubicBezTo>
                <a:cubicBezTo>
                  <a:pt x="1992" y="264"/>
                  <a:pt x="2080" y="272"/>
                  <a:pt x="2160" y="304"/>
                </a:cubicBezTo>
                <a:cubicBezTo>
                  <a:pt x="2240" y="336"/>
                  <a:pt x="2320" y="408"/>
                  <a:pt x="2400" y="448"/>
                </a:cubicBezTo>
                <a:cubicBezTo>
                  <a:pt x="2480" y="488"/>
                  <a:pt x="2528" y="568"/>
                  <a:pt x="2640" y="544"/>
                </a:cubicBezTo>
                <a:cubicBezTo>
                  <a:pt x="2752" y="520"/>
                  <a:pt x="2936" y="376"/>
                  <a:pt x="3072" y="304"/>
                </a:cubicBezTo>
                <a:cubicBezTo>
                  <a:pt x="3208" y="232"/>
                  <a:pt x="3352" y="144"/>
                  <a:pt x="3456" y="112"/>
                </a:cubicBezTo>
                <a:cubicBezTo>
                  <a:pt x="3560" y="80"/>
                  <a:pt x="3624" y="112"/>
                  <a:pt x="3696" y="112"/>
                </a:cubicBezTo>
                <a:cubicBezTo>
                  <a:pt x="3768" y="112"/>
                  <a:pt x="3808" y="64"/>
                  <a:pt x="3888" y="112"/>
                </a:cubicBezTo>
                <a:cubicBezTo>
                  <a:pt x="3968" y="160"/>
                  <a:pt x="4088" y="408"/>
                  <a:pt x="4176" y="400"/>
                </a:cubicBezTo>
                <a:cubicBezTo>
                  <a:pt x="4264" y="392"/>
                  <a:pt x="4336" y="128"/>
                  <a:pt x="4416" y="64"/>
                </a:cubicBezTo>
                <a:cubicBezTo>
                  <a:pt x="4496" y="0"/>
                  <a:pt x="4576" y="24"/>
                  <a:pt x="4656" y="16"/>
                </a:cubicBezTo>
                <a:cubicBezTo>
                  <a:pt x="4736" y="8"/>
                  <a:pt x="4816" y="12"/>
                  <a:pt x="4896"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6" name="Line 23"/>
          <p:cNvSpPr>
            <a:spLocks noChangeShapeType="1"/>
          </p:cNvSpPr>
          <p:nvPr/>
        </p:nvSpPr>
        <p:spPr bwMode="auto">
          <a:xfrm>
            <a:off x="4248150" y="1006475"/>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7" name="Rectangle 24"/>
          <p:cNvSpPr>
            <a:spLocks noChangeArrowheads="1"/>
          </p:cNvSpPr>
          <p:nvPr/>
        </p:nvSpPr>
        <p:spPr bwMode="auto">
          <a:xfrm>
            <a:off x="4248150" y="669925"/>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sp>
        <p:nvSpPr>
          <p:cNvPr id="71688" name="TextBox 24"/>
          <p:cNvSpPr txBox="1">
            <a:spLocks noChangeArrowheads="1"/>
          </p:cNvSpPr>
          <p:nvPr/>
        </p:nvSpPr>
        <p:spPr bwMode="auto">
          <a:xfrm>
            <a:off x="762000" y="2803525"/>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47763" algn="l"/>
                <a:tab pos="2405063" algn="l"/>
                <a:tab pos="3714750"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2pPr>
            <a:lvl3pPr marL="11430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3pPr>
            <a:lvl4pPr marL="16002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4pPr>
            <a:lvl5pPr marL="20574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9pPr>
          </a:lstStyle>
          <a:p>
            <a:r>
              <a:rPr lang="en-US" sz="2000">
                <a:latin typeface="Arial" charset="0"/>
                <a:cs typeface="Arial" charset="0"/>
              </a:rPr>
              <a:t>0	1	2	3	4	5	6</a:t>
            </a:r>
          </a:p>
        </p:txBody>
      </p:sp>
      <p:sp>
        <p:nvSpPr>
          <p:cNvPr id="71689" name="TextBox 25"/>
          <p:cNvSpPr txBox="1">
            <a:spLocks noChangeArrowheads="1"/>
          </p:cNvSpPr>
          <p:nvPr/>
        </p:nvSpPr>
        <p:spPr bwMode="auto">
          <a:xfrm>
            <a:off x="533400" y="3787775"/>
            <a:ext cx="807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a:latin typeface="Arial" charset="0"/>
                <a:cs typeface="Arial" charset="0"/>
              </a:rPr>
              <a:t>dN/dt = r x  N</a:t>
            </a:r>
          </a:p>
          <a:p>
            <a:pPr algn="ctr"/>
            <a:endParaRPr lang="en-US" sz="2000">
              <a:latin typeface="Arial" charset="0"/>
              <a:cs typeface="Arial" charset="0"/>
            </a:endParaRPr>
          </a:p>
          <a:p>
            <a:r>
              <a:rPr lang="en-US" sz="2000">
                <a:latin typeface="Arial" charset="0"/>
                <a:cs typeface="Arial" charset="0"/>
              </a:rPr>
              <a:t>What does r equal when the population is increasing?</a:t>
            </a:r>
          </a:p>
          <a:p>
            <a:endParaRPr lang="en-US" sz="2000">
              <a:latin typeface="Arial" charset="0"/>
              <a:cs typeface="Arial" charset="0"/>
            </a:endParaRPr>
          </a:p>
          <a:p>
            <a:r>
              <a:rPr lang="en-US" sz="2000">
                <a:latin typeface="Arial" charset="0"/>
                <a:cs typeface="Arial" charset="0"/>
              </a:rPr>
              <a:t>What does r equal when the population is decreasing?</a:t>
            </a:r>
          </a:p>
          <a:p>
            <a:endParaRPr lang="en-US" sz="2000">
              <a:latin typeface="Arial" charset="0"/>
              <a:cs typeface="Arial" charset="0"/>
            </a:endParaRPr>
          </a:p>
          <a:p>
            <a:r>
              <a:rPr lang="en-US" sz="2000">
                <a:latin typeface="Arial" charset="0"/>
                <a:cs typeface="Arial" charset="0"/>
              </a:rPr>
              <a:t>What does r equal when the population is stable?</a:t>
            </a:r>
          </a:p>
          <a:p>
            <a:endParaRPr lang="en-US" sz="2000">
              <a:latin typeface="Arial" charset="0"/>
              <a:cs typeface="Arial" charset="0"/>
            </a:endParaRPr>
          </a:p>
        </p:txBody>
      </p:sp>
      <p:sp>
        <p:nvSpPr>
          <p:cNvPr id="71690" name="Rectangle 19"/>
          <p:cNvSpPr>
            <a:spLocks noChangeArrowheads="1"/>
          </p:cNvSpPr>
          <p:nvPr/>
        </p:nvSpPr>
        <p:spPr bwMode="auto">
          <a:xfrm rot="-5400000">
            <a:off x="-676275" y="14382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Population Size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4"/>
          <p:cNvSpPr>
            <a:spLocks noChangeArrowheads="1"/>
          </p:cNvSpPr>
          <p:nvPr/>
        </p:nvSpPr>
        <p:spPr bwMode="auto">
          <a:xfrm>
            <a:off x="762000" y="701675"/>
            <a:ext cx="7772400" cy="2133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3731" name="Rectangle 19"/>
          <p:cNvSpPr>
            <a:spLocks noChangeArrowheads="1"/>
          </p:cNvSpPr>
          <p:nvPr/>
        </p:nvSpPr>
        <p:spPr bwMode="auto">
          <a:xfrm>
            <a:off x="4191000" y="32607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Year</a:t>
            </a:r>
          </a:p>
        </p:txBody>
      </p:sp>
      <p:sp>
        <p:nvSpPr>
          <p:cNvPr id="73732" name="Rectangle 20"/>
          <p:cNvSpPr>
            <a:spLocks noChangeArrowheads="1"/>
          </p:cNvSpPr>
          <p:nvPr/>
        </p:nvSpPr>
        <p:spPr bwMode="auto">
          <a:xfrm>
            <a:off x="685800" y="701675"/>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Continuous growth</a:t>
            </a:r>
          </a:p>
        </p:txBody>
      </p:sp>
      <p:sp>
        <p:nvSpPr>
          <p:cNvPr id="73733" name="Freeform 22"/>
          <p:cNvSpPr>
            <a:spLocks/>
          </p:cNvSpPr>
          <p:nvPr/>
        </p:nvSpPr>
        <p:spPr bwMode="auto">
          <a:xfrm>
            <a:off x="762000" y="904875"/>
            <a:ext cx="7772400" cy="1181100"/>
          </a:xfrm>
          <a:custGeom>
            <a:avLst/>
            <a:gdLst>
              <a:gd name="T0" fmla="*/ 0 w 4896"/>
              <a:gd name="T1" fmla="*/ 2147483647 h 744"/>
              <a:gd name="T2" fmla="*/ 2147483647 w 4896"/>
              <a:gd name="T3" fmla="*/ 2147483647 h 744"/>
              <a:gd name="T4" fmla="*/ 2147483647 w 4896"/>
              <a:gd name="T5" fmla="*/ 2147483647 h 744"/>
              <a:gd name="T6" fmla="*/ 2147483647 w 4896"/>
              <a:gd name="T7" fmla="*/ 2147483647 h 744"/>
              <a:gd name="T8" fmla="*/ 2147483647 w 4896"/>
              <a:gd name="T9" fmla="*/ 2147483647 h 744"/>
              <a:gd name="T10" fmla="*/ 2147483647 w 4896"/>
              <a:gd name="T11" fmla="*/ 2147483647 h 744"/>
              <a:gd name="T12" fmla="*/ 2147483647 w 4896"/>
              <a:gd name="T13" fmla="*/ 2147483647 h 744"/>
              <a:gd name="T14" fmla="*/ 2147483647 w 4896"/>
              <a:gd name="T15" fmla="*/ 2147483647 h 744"/>
              <a:gd name="T16" fmla="*/ 2147483647 w 4896"/>
              <a:gd name="T17" fmla="*/ 2147483647 h 744"/>
              <a:gd name="T18" fmla="*/ 2147483647 w 4896"/>
              <a:gd name="T19" fmla="*/ 2147483647 h 744"/>
              <a:gd name="T20" fmla="*/ 2147483647 w 4896"/>
              <a:gd name="T21" fmla="*/ 2147483647 h 744"/>
              <a:gd name="T22" fmla="*/ 2147483647 w 4896"/>
              <a:gd name="T23" fmla="*/ 2147483647 h 744"/>
              <a:gd name="T24" fmla="*/ 2147483647 w 4896"/>
              <a:gd name="T25" fmla="*/ 2147483647 h 744"/>
              <a:gd name="T26" fmla="*/ 2147483647 w 4896"/>
              <a:gd name="T27" fmla="*/ 2147483647 h 744"/>
              <a:gd name="T28" fmla="*/ 2147483647 w 4896"/>
              <a:gd name="T29" fmla="*/ 2147483647 h 744"/>
              <a:gd name="T30" fmla="*/ 2147483647 w 4896"/>
              <a:gd name="T31" fmla="*/ 2147483647 h 744"/>
              <a:gd name="T32" fmla="*/ 2147483647 w 4896"/>
              <a:gd name="T33" fmla="*/ 2147483647 h 744"/>
              <a:gd name="T34" fmla="*/ 2147483647 w 4896"/>
              <a:gd name="T35" fmla="*/ 2147483647 h 744"/>
              <a:gd name="T36" fmla="*/ 2147483647 w 4896"/>
              <a:gd name="T37" fmla="*/ 2147483647 h 744"/>
              <a:gd name="T38" fmla="*/ 2147483647 w 4896"/>
              <a:gd name="T39" fmla="*/ 2147483647 h 744"/>
              <a:gd name="T40" fmla="*/ 2147483647 w 4896"/>
              <a:gd name="T41" fmla="*/ 2147483647 h 744"/>
              <a:gd name="T42" fmla="*/ 2147483647 w 4896"/>
              <a:gd name="T43" fmla="*/ 2147483647 h 744"/>
              <a:gd name="T44" fmla="*/ 2147483647 w 4896"/>
              <a:gd name="T45" fmla="*/ 2147483647 h 7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96"/>
              <a:gd name="T70" fmla="*/ 0 h 744"/>
              <a:gd name="T71" fmla="*/ 4896 w 4896"/>
              <a:gd name="T72" fmla="*/ 744 h 7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96" h="744">
                <a:moveTo>
                  <a:pt x="0" y="592"/>
                </a:moveTo>
                <a:cubicBezTo>
                  <a:pt x="44" y="604"/>
                  <a:pt x="88" y="616"/>
                  <a:pt x="144" y="640"/>
                </a:cubicBezTo>
                <a:cubicBezTo>
                  <a:pt x="200" y="664"/>
                  <a:pt x="272" y="728"/>
                  <a:pt x="336" y="736"/>
                </a:cubicBezTo>
                <a:cubicBezTo>
                  <a:pt x="400" y="744"/>
                  <a:pt x="456" y="704"/>
                  <a:pt x="528" y="688"/>
                </a:cubicBezTo>
                <a:cubicBezTo>
                  <a:pt x="600" y="672"/>
                  <a:pt x="704" y="640"/>
                  <a:pt x="768" y="640"/>
                </a:cubicBezTo>
                <a:cubicBezTo>
                  <a:pt x="832" y="640"/>
                  <a:pt x="864" y="672"/>
                  <a:pt x="912" y="688"/>
                </a:cubicBezTo>
                <a:cubicBezTo>
                  <a:pt x="960" y="704"/>
                  <a:pt x="992" y="744"/>
                  <a:pt x="1056" y="736"/>
                </a:cubicBezTo>
                <a:cubicBezTo>
                  <a:pt x="1120" y="728"/>
                  <a:pt x="1240" y="672"/>
                  <a:pt x="1296" y="640"/>
                </a:cubicBezTo>
                <a:cubicBezTo>
                  <a:pt x="1352" y="608"/>
                  <a:pt x="1344" y="576"/>
                  <a:pt x="1392" y="544"/>
                </a:cubicBezTo>
                <a:cubicBezTo>
                  <a:pt x="1440" y="512"/>
                  <a:pt x="1528" y="496"/>
                  <a:pt x="1584" y="448"/>
                </a:cubicBezTo>
                <a:cubicBezTo>
                  <a:pt x="1640" y="400"/>
                  <a:pt x="1672" y="288"/>
                  <a:pt x="1728" y="256"/>
                </a:cubicBezTo>
                <a:cubicBezTo>
                  <a:pt x="1784" y="224"/>
                  <a:pt x="1848" y="248"/>
                  <a:pt x="1920" y="256"/>
                </a:cubicBezTo>
                <a:cubicBezTo>
                  <a:pt x="1992" y="264"/>
                  <a:pt x="2080" y="272"/>
                  <a:pt x="2160" y="304"/>
                </a:cubicBezTo>
                <a:cubicBezTo>
                  <a:pt x="2240" y="336"/>
                  <a:pt x="2320" y="408"/>
                  <a:pt x="2400" y="448"/>
                </a:cubicBezTo>
                <a:cubicBezTo>
                  <a:pt x="2480" y="488"/>
                  <a:pt x="2528" y="568"/>
                  <a:pt x="2640" y="544"/>
                </a:cubicBezTo>
                <a:cubicBezTo>
                  <a:pt x="2752" y="520"/>
                  <a:pt x="2936" y="376"/>
                  <a:pt x="3072" y="304"/>
                </a:cubicBezTo>
                <a:cubicBezTo>
                  <a:pt x="3208" y="232"/>
                  <a:pt x="3352" y="144"/>
                  <a:pt x="3456" y="112"/>
                </a:cubicBezTo>
                <a:cubicBezTo>
                  <a:pt x="3560" y="80"/>
                  <a:pt x="3624" y="112"/>
                  <a:pt x="3696" y="112"/>
                </a:cubicBezTo>
                <a:cubicBezTo>
                  <a:pt x="3768" y="112"/>
                  <a:pt x="3808" y="64"/>
                  <a:pt x="3888" y="112"/>
                </a:cubicBezTo>
                <a:cubicBezTo>
                  <a:pt x="3968" y="160"/>
                  <a:pt x="4088" y="408"/>
                  <a:pt x="4176" y="400"/>
                </a:cubicBezTo>
                <a:cubicBezTo>
                  <a:pt x="4264" y="392"/>
                  <a:pt x="4336" y="128"/>
                  <a:pt x="4416" y="64"/>
                </a:cubicBezTo>
                <a:cubicBezTo>
                  <a:pt x="4496" y="0"/>
                  <a:pt x="4576" y="24"/>
                  <a:pt x="4656" y="16"/>
                </a:cubicBezTo>
                <a:cubicBezTo>
                  <a:pt x="4736" y="8"/>
                  <a:pt x="4816" y="12"/>
                  <a:pt x="4896"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Line 23"/>
          <p:cNvSpPr>
            <a:spLocks noChangeShapeType="1"/>
          </p:cNvSpPr>
          <p:nvPr/>
        </p:nvSpPr>
        <p:spPr bwMode="auto">
          <a:xfrm>
            <a:off x="4248150" y="1006475"/>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5" name="Rectangle 24"/>
          <p:cNvSpPr>
            <a:spLocks noChangeArrowheads="1"/>
          </p:cNvSpPr>
          <p:nvPr/>
        </p:nvSpPr>
        <p:spPr bwMode="auto">
          <a:xfrm>
            <a:off x="4248150" y="669925"/>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sp>
        <p:nvSpPr>
          <p:cNvPr id="73736" name="TextBox 24"/>
          <p:cNvSpPr txBox="1">
            <a:spLocks noChangeArrowheads="1"/>
          </p:cNvSpPr>
          <p:nvPr/>
        </p:nvSpPr>
        <p:spPr bwMode="auto">
          <a:xfrm>
            <a:off x="762000" y="2803525"/>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47763" algn="l"/>
                <a:tab pos="2405063" algn="l"/>
                <a:tab pos="3714750"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2pPr>
            <a:lvl3pPr marL="11430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3pPr>
            <a:lvl4pPr marL="16002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4pPr>
            <a:lvl5pPr marL="20574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9pPr>
          </a:lstStyle>
          <a:p>
            <a:r>
              <a:rPr lang="en-US" sz="2000">
                <a:latin typeface="Arial" charset="0"/>
                <a:cs typeface="Arial" charset="0"/>
              </a:rPr>
              <a:t>0	1	2	3	4	5	6</a:t>
            </a:r>
          </a:p>
        </p:txBody>
      </p:sp>
      <p:sp>
        <p:nvSpPr>
          <p:cNvPr id="73737" name="TextBox 25"/>
          <p:cNvSpPr txBox="1">
            <a:spLocks noChangeArrowheads="1"/>
          </p:cNvSpPr>
          <p:nvPr/>
        </p:nvSpPr>
        <p:spPr bwMode="auto">
          <a:xfrm>
            <a:off x="533400" y="3787775"/>
            <a:ext cx="807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a:latin typeface="Arial" charset="0"/>
                <a:cs typeface="Arial" charset="0"/>
              </a:rPr>
              <a:t>dN/dt = r  N</a:t>
            </a:r>
          </a:p>
          <a:p>
            <a:pPr algn="ctr"/>
            <a:endParaRPr lang="en-US" sz="2000">
              <a:latin typeface="Arial" charset="0"/>
              <a:cs typeface="Arial" charset="0"/>
            </a:endParaRPr>
          </a:p>
          <a:p>
            <a:r>
              <a:rPr lang="en-US" sz="2000">
                <a:latin typeface="Arial" charset="0"/>
                <a:cs typeface="Arial" charset="0"/>
              </a:rPr>
              <a:t>What does r equal when the population is increasing?  </a:t>
            </a:r>
            <a:r>
              <a:rPr lang="en-US" sz="2000">
                <a:solidFill>
                  <a:srgbClr val="FF0000"/>
                </a:solidFill>
                <a:latin typeface="Arial" charset="0"/>
                <a:cs typeface="Arial" charset="0"/>
              </a:rPr>
              <a:t>positive</a:t>
            </a:r>
          </a:p>
          <a:p>
            <a:endParaRPr lang="en-US" sz="2000">
              <a:latin typeface="Arial" charset="0"/>
              <a:cs typeface="Arial" charset="0"/>
            </a:endParaRPr>
          </a:p>
          <a:p>
            <a:r>
              <a:rPr lang="en-US" sz="2000">
                <a:latin typeface="Arial" charset="0"/>
                <a:cs typeface="Arial" charset="0"/>
              </a:rPr>
              <a:t>What does r equal when the population is decreasing? </a:t>
            </a:r>
            <a:r>
              <a:rPr lang="en-US" sz="2000">
                <a:solidFill>
                  <a:srgbClr val="FF0000"/>
                </a:solidFill>
                <a:latin typeface="Arial" charset="0"/>
                <a:cs typeface="Arial" charset="0"/>
              </a:rPr>
              <a:t>negative</a:t>
            </a:r>
          </a:p>
          <a:p>
            <a:endParaRPr lang="en-US" sz="2000">
              <a:latin typeface="Arial" charset="0"/>
              <a:cs typeface="Arial" charset="0"/>
            </a:endParaRPr>
          </a:p>
          <a:p>
            <a:r>
              <a:rPr lang="en-US" sz="2000">
                <a:latin typeface="Arial" charset="0"/>
                <a:cs typeface="Arial" charset="0"/>
              </a:rPr>
              <a:t>What does r equal when the population is stable?  </a:t>
            </a:r>
            <a:r>
              <a:rPr lang="en-US" sz="2000">
                <a:solidFill>
                  <a:srgbClr val="FF0000"/>
                </a:solidFill>
                <a:latin typeface="Arial" charset="0"/>
                <a:cs typeface="Arial" charset="0"/>
              </a:rPr>
              <a:t>0</a:t>
            </a:r>
          </a:p>
          <a:p>
            <a:endParaRPr lang="en-US" sz="2000">
              <a:latin typeface="Arial" charset="0"/>
              <a:cs typeface="Arial" charset="0"/>
            </a:endParaRPr>
          </a:p>
        </p:txBody>
      </p:sp>
      <p:sp>
        <p:nvSpPr>
          <p:cNvPr id="73738" name="Rectangle 19"/>
          <p:cNvSpPr>
            <a:spLocks noChangeArrowheads="1"/>
          </p:cNvSpPr>
          <p:nvPr/>
        </p:nvSpPr>
        <p:spPr bwMode="auto">
          <a:xfrm rot="-5400000">
            <a:off x="-676275" y="14382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Population Size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Box 25"/>
          <p:cNvSpPr txBox="1">
            <a:spLocks noChangeArrowheads="1"/>
          </p:cNvSpPr>
          <p:nvPr/>
        </p:nvSpPr>
        <p:spPr bwMode="auto">
          <a:xfrm>
            <a:off x="228600" y="914400"/>
            <a:ext cx="3429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dirty="0" err="1">
                <a:latin typeface="Arial" charset="0"/>
                <a:cs typeface="Arial" charset="0"/>
              </a:rPr>
              <a:t>dN</a:t>
            </a:r>
            <a:r>
              <a:rPr lang="en-US" sz="2000" dirty="0">
                <a:latin typeface="Arial" charset="0"/>
                <a:cs typeface="Arial" charset="0"/>
              </a:rPr>
              <a:t>/</a:t>
            </a:r>
            <a:r>
              <a:rPr lang="en-US" sz="2000" dirty="0" err="1">
                <a:latin typeface="Arial" charset="0"/>
                <a:cs typeface="Arial" charset="0"/>
              </a:rPr>
              <a:t>dt</a:t>
            </a:r>
            <a:r>
              <a:rPr lang="en-US" sz="2000" dirty="0">
                <a:latin typeface="Arial" charset="0"/>
                <a:cs typeface="Arial" charset="0"/>
              </a:rPr>
              <a:t> = </a:t>
            </a:r>
            <a:r>
              <a:rPr lang="en-US" sz="2000" dirty="0" err="1">
                <a:latin typeface="Arial" charset="0"/>
                <a:cs typeface="Arial" charset="0"/>
              </a:rPr>
              <a:t>rN</a:t>
            </a:r>
            <a:endParaRPr lang="en-US" sz="2000" dirty="0">
              <a:latin typeface="Arial" charset="0"/>
              <a:cs typeface="Arial" charset="0"/>
            </a:endParaRPr>
          </a:p>
          <a:p>
            <a:endParaRPr lang="en-US" sz="2000" dirty="0">
              <a:latin typeface="Arial" charset="0"/>
              <a:cs typeface="Arial" charset="0"/>
            </a:endParaRPr>
          </a:p>
          <a:p>
            <a:r>
              <a:rPr lang="en-US" sz="2000" dirty="0">
                <a:latin typeface="Arial" charset="0"/>
                <a:cs typeface="Arial" charset="0"/>
              </a:rPr>
              <a:t>is a very important equation that we will build on later.  It is usually called the </a:t>
            </a:r>
            <a:r>
              <a:rPr lang="en-US" sz="2000" u="sng" dirty="0">
                <a:latin typeface="Arial" charset="0"/>
                <a:cs typeface="Arial" charset="0"/>
              </a:rPr>
              <a:t>exponential growth equation</a:t>
            </a:r>
            <a:r>
              <a:rPr lang="en-US" sz="2000" dirty="0">
                <a:latin typeface="Arial" charset="0"/>
                <a:cs typeface="Arial" charset="0"/>
              </a:rPr>
              <a:t> because if r remains constant, it will describe a population that grows exponentially</a:t>
            </a:r>
            <a:r>
              <a:rPr lang="en-US" sz="2000" dirty="0" smtClean="0">
                <a:latin typeface="Arial" charset="0"/>
                <a:cs typeface="Arial" charset="0"/>
              </a:rPr>
              <a:t>.</a:t>
            </a:r>
          </a:p>
          <a:p>
            <a:endParaRPr lang="en-US" sz="2000" dirty="0">
              <a:latin typeface="Arial" charset="0"/>
              <a:cs typeface="Arial" charset="0"/>
            </a:endParaRPr>
          </a:p>
          <a:p>
            <a:r>
              <a:rPr lang="en-US" sz="2000" dirty="0" smtClean="0">
                <a:latin typeface="Arial" charset="0"/>
                <a:cs typeface="Arial" charset="0"/>
              </a:rPr>
              <a:t>Note that the equation above is not the equation for this line, but for the slope of this line. Here is the equation for this line:</a:t>
            </a:r>
          </a:p>
          <a:p>
            <a:endParaRPr lang="en-US" sz="2000" dirty="0">
              <a:latin typeface="Arial" charset="0"/>
              <a:cs typeface="Arial" charset="0"/>
            </a:endParaRPr>
          </a:p>
          <a:p>
            <a:pPr algn="ctr"/>
            <a:r>
              <a:rPr lang="en-US" dirty="0" err="1">
                <a:latin typeface="Arial" charset="0"/>
                <a:cs typeface="Arial" charset="0"/>
              </a:rPr>
              <a:t>N</a:t>
            </a:r>
            <a:r>
              <a:rPr lang="en-US" baseline="-25000" dirty="0" err="1">
                <a:latin typeface="Arial" charset="0"/>
                <a:cs typeface="Arial" charset="0"/>
              </a:rPr>
              <a:t>t</a:t>
            </a:r>
            <a:r>
              <a:rPr lang="en-US" dirty="0">
                <a:latin typeface="Arial" charset="0"/>
                <a:cs typeface="Arial" charset="0"/>
              </a:rPr>
              <a:t> = N</a:t>
            </a:r>
            <a:r>
              <a:rPr lang="en-US" baseline="-25000" dirty="0">
                <a:latin typeface="Arial" charset="0"/>
                <a:cs typeface="Arial" charset="0"/>
              </a:rPr>
              <a:t>0</a:t>
            </a:r>
            <a:r>
              <a:rPr lang="en-US" dirty="0">
                <a:latin typeface="Arial" charset="0"/>
                <a:cs typeface="Arial" charset="0"/>
              </a:rPr>
              <a:t>e</a:t>
            </a:r>
            <a:r>
              <a:rPr lang="en-US" baseline="30000" dirty="0">
                <a:latin typeface="Arial" charset="0"/>
                <a:cs typeface="Arial" charset="0"/>
              </a:rPr>
              <a:t>rt</a:t>
            </a:r>
            <a:r>
              <a:rPr lang="en-US" sz="2000" dirty="0">
                <a:latin typeface="Arial" charset="0"/>
                <a:cs typeface="Arial" charset="0"/>
              </a:rPr>
              <a:t> </a:t>
            </a:r>
            <a:endParaRPr lang="en-US" dirty="0">
              <a:latin typeface="Arial" charset="0"/>
              <a:cs typeface="Arial" charset="0"/>
            </a:endParaRPr>
          </a:p>
        </p:txBody>
      </p:sp>
      <p:graphicFrame>
        <p:nvGraphicFramePr>
          <p:cNvPr id="12" name="Chart 11"/>
          <p:cNvGraphicFramePr>
            <a:graphicFrameLocks/>
          </p:cNvGraphicFramePr>
          <p:nvPr/>
        </p:nvGraphicFramePr>
        <p:xfrm>
          <a:off x="3962400" y="990600"/>
          <a:ext cx="5029200" cy="4883150"/>
        </p:xfrm>
        <a:graphic>
          <a:graphicData uri="http://schemas.openxmlformats.org/drawingml/2006/chart">
            <c:chart xmlns:c="http://schemas.openxmlformats.org/drawingml/2006/chart" xmlns:r="http://schemas.openxmlformats.org/officeDocument/2006/relationships" r:id="rId4"/>
          </a:graphicData>
        </a:graphic>
      </p:graphicFrame>
      <p:sp>
        <p:nvSpPr>
          <p:cNvPr id="75780" name="TextBox 1"/>
          <p:cNvSpPr txBox="1">
            <a:spLocks noChangeArrowheads="1"/>
          </p:cNvSpPr>
          <p:nvPr/>
        </p:nvSpPr>
        <p:spPr bwMode="auto">
          <a:xfrm>
            <a:off x="6324600" y="5791200"/>
            <a:ext cx="85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Time</a:t>
            </a:r>
          </a:p>
        </p:txBody>
      </p:sp>
      <p:sp>
        <p:nvSpPr>
          <p:cNvPr id="75781" name="TextBox 13"/>
          <p:cNvSpPr txBox="1">
            <a:spLocks noChangeArrowheads="1"/>
          </p:cNvSpPr>
          <p:nvPr/>
        </p:nvSpPr>
        <p:spPr bwMode="auto">
          <a:xfrm rot="-5400000">
            <a:off x="2316957" y="3017043"/>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N or Population Size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5902" y="814539"/>
            <a:ext cx="5728100" cy="461665"/>
          </a:xfrm>
          <a:prstGeom prst="rect">
            <a:avLst/>
          </a:prstGeom>
          <a:noFill/>
        </p:spPr>
        <p:txBody>
          <a:bodyPr wrap="none" rtlCol="0">
            <a:spAutoFit/>
          </a:bodyPr>
          <a:lstStyle/>
          <a:p>
            <a:r>
              <a:rPr lang="en-US" dirty="0" smtClean="0">
                <a:latin typeface="Arial"/>
                <a:cs typeface="Arial"/>
              </a:rPr>
              <a:t>Do populations ever grow exponentially?</a:t>
            </a:r>
            <a:endParaRPr lang="en-US" dirty="0">
              <a:latin typeface="Arial"/>
              <a:cs typeface="Arial"/>
            </a:endParaRPr>
          </a:p>
        </p:txBody>
      </p:sp>
    </p:spTree>
    <p:extLst>
      <p:ext uri="{BB962C8B-B14F-4D97-AF65-F5344CB8AC3E}">
        <p14:creationId xmlns:p14="http://schemas.microsoft.com/office/powerpoint/2010/main" val="19031114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066800" y="533400"/>
            <a:ext cx="7243935" cy="6324599"/>
          </a:xfrm>
          <a:prstGeom prst="rect">
            <a:avLst/>
          </a:prstGeom>
        </p:spPr>
      </p:pic>
    </p:spTree>
    <p:extLst>
      <p:ext uri="{BB962C8B-B14F-4D97-AF65-F5344CB8AC3E}">
        <p14:creationId xmlns:p14="http://schemas.microsoft.com/office/powerpoint/2010/main" val="41031040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5902" y="814539"/>
            <a:ext cx="5721789" cy="461665"/>
          </a:xfrm>
          <a:prstGeom prst="rect">
            <a:avLst/>
          </a:prstGeom>
          <a:noFill/>
        </p:spPr>
        <p:txBody>
          <a:bodyPr wrap="none" rtlCol="0">
            <a:spAutoFit/>
          </a:bodyPr>
          <a:lstStyle/>
          <a:p>
            <a:r>
              <a:rPr lang="en-US" dirty="0" smtClean="0">
                <a:latin typeface="Arial"/>
                <a:cs typeface="Arial"/>
              </a:rPr>
              <a:t>West African </a:t>
            </a:r>
            <a:r>
              <a:rPr lang="en-US" dirty="0" err="1" smtClean="0">
                <a:latin typeface="Arial"/>
                <a:cs typeface="Arial"/>
              </a:rPr>
              <a:t>ebola</a:t>
            </a:r>
            <a:r>
              <a:rPr lang="en-US" dirty="0" smtClean="0">
                <a:latin typeface="Arial"/>
                <a:cs typeface="Arial"/>
              </a:rPr>
              <a:t> cases two years ago.</a:t>
            </a:r>
            <a:endParaRPr lang="en-US" dirty="0">
              <a:latin typeface="Arial"/>
              <a:cs typeface="Arial"/>
            </a:endParaRPr>
          </a:p>
        </p:txBody>
      </p:sp>
      <p:pic>
        <p:nvPicPr>
          <p:cNvPr id="3" name="Picture 2" descr="Deseased_per_day_Ebola_2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60184"/>
            <a:ext cx="7687401" cy="53692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5902" y="814539"/>
            <a:ext cx="3759713" cy="461665"/>
          </a:xfrm>
          <a:prstGeom prst="rect">
            <a:avLst/>
          </a:prstGeom>
          <a:noFill/>
        </p:spPr>
        <p:txBody>
          <a:bodyPr wrap="none" rtlCol="0">
            <a:spAutoFit/>
          </a:bodyPr>
          <a:lstStyle/>
          <a:p>
            <a:r>
              <a:rPr lang="en-US" dirty="0" err="1" smtClean="0">
                <a:latin typeface="Arial"/>
                <a:cs typeface="Arial"/>
              </a:rPr>
              <a:t>Zika</a:t>
            </a:r>
            <a:r>
              <a:rPr lang="en-US" dirty="0" smtClean="0">
                <a:latin typeface="Arial"/>
                <a:cs typeface="Arial"/>
              </a:rPr>
              <a:t> cases in Puerto Rico.</a:t>
            </a:r>
            <a:endParaRPr lang="en-US" dirty="0">
              <a:latin typeface="Arial"/>
              <a:cs typeface="Arial"/>
            </a:endParaRPr>
          </a:p>
        </p:txBody>
      </p:sp>
      <p:pic>
        <p:nvPicPr>
          <p:cNvPr id="4" name="Picture 3"/>
          <p:cNvPicPr>
            <a:picLocks noChangeAspect="1"/>
          </p:cNvPicPr>
          <p:nvPr/>
        </p:nvPicPr>
        <p:blipFill>
          <a:blip r:embed="rId4"/>
          <a:stretch>
            <a:fillRect/>
          </a:stretch>
        </p:blipFill>
        <p:spPr>
          <a:xfrm>
            <a:off x="457200" y="1524000"/>
            <a:ext cx="8255000" cy="4699000"/>
          </a:xfrm>
          <a:prstGeom prst="rect">
            <a:avLst/>
          </a:prstGeom>
        </p:spPr>
      </p:pic>
    </p:spTree>
    <p:extLst>
      <p:ext uri="{BB962C8B-B14F-4D97-AF65-F5344CB8AC3E}">
        <p14:creationId xmlns:p14="http://schemas.microsoft.com/office/powerpoint/2010/main" val="24253521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457899" cy="1569660"/>
          </a:xfrm>
          <a:prstGeom prst="rect">
            <a:avLst/>
          </a:prstGeom>
          <a:noFill/>
        </p:spPr>
        <p:txBody>
          <a:bodyPr wrap="square" rtlCol="0">
            <a:spAutoFit/>
          </a:bodyPr>
          <a:lstStyle/>
          <a:p>
            <a:r>
              <a:rPr lang="en-US" dirty="0" smtClean="0">
                <a:latin typeface="Arial"/>
                <a:cs typeface="Arial"/>
              </a:rPr>
              <a:t>Elephant populations cannot recover quickly.  You can read </a:t>
            </a:r>
            <a:r>
              <a:rPr lang="en-US" dirty="0" smtClean="0">
                <a:latin typeface="Arial"/>
                <a:cs typeface="Arial"/>
                <a:hlinkClick r:id="rId2"/>
              </a:rPr>
              <a:t>this article</a:t>
            </a:r>
            <a:r>
              <a:rPr lang="en-US" dirty="0" smtClean="0">
                <a:latin typeface="Arial"/>
                <a:cs typeface="Arial"/>
              </a:rPr>
              <a:t> in the New York Times.  They are declining at a rate of 8% per year. If all poaching stopped today, it would take 90 years for them to recover to 2002 numbers.</a:t>
            </a:r>
            <a:endParaRPr lang="en-US" dirty="0">
              <a:latin typeface="Arial"/>
              <a:cs typeface="Arial"/>
            </a:endParaRPr>
          </a:p>
        </p:txBody>
      </p:sp>
      <p:pic>
        <p:nvPicPr>
          <p:cNvPr id="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1295400" y="2362200"/>
            <a:ext cx="6553200" cy="4396531"/>
          </a:xfrm>
          <a:prstGeom prst="rect">
            <a:avLst/>
          </a:prstGeom>
        </p:spPr>
      </p:pic>
    </p:spTree>
    <p:extLst>
      <p:ext uri="{BB962C8B-B14F-4D97-AF65-F5344CB8AC3E}">
        <p14:creationId xmlns:p14="http://schemas.microsoft.com/office/powerpoint/2010/main" val="33917438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 y="681335"/>
            <a:ext cx="9143699" cy="461665"/>
          </a:xfrm>
          <a:prstGeom prst="rect">
            <a:avLst/>
          </a:prstGeom>
          <a:noFill/>
        </p:spPr>
        <p:txBody>
          <a:bodyPr wrap="none" rtlCol="0">
            <a:spAutoFit/>
          </a:bodyPr>
          <a:lstStyle/>
          <a:p>
            <a:r>
              <a:rPr lang="en-US" dirty="0" smtClean="0">
                <a:latin typeface="Arial"/>
                <a:cs typeface="Arial"/>
              </a:rPr>
              <a:t>Percent cover of Camphor Weed on St. George Island since 1999</a:t>
            </a:r>
            <a:endParaRPr lang="en-US" dirty="0">
              <a:latin typeface="Arial"/>
              <a:cs typeface="Arial"/>
            </a:endParaRPr>
          </a:p>
        </p:txBody>
      </p:sp>
      <p:pic>
        <p:nvPicPr>
          <p:cNvPr id="2" name="Picture 1"/>
          <p:cNvPicPr>
            <a:picLocks noChangeAspect="1"/>
          </p:cNvPicPr>
          <p:nvPr/>
        </p:nvPicPr>
        <p:blipFill>
          <a:blip r:embed="rId2"/>
          <a:stretch>
            <a:fillRect/>
          </a:stretch>
        </p:blipFill>
        <p:spPr>
          <a:xfrm>
            <a:off x="228600" y="1828800"/>
            <a:ext cx="7213600" cy="4584700"/>
          </a:xfrm>
          <a:prstGeom prst="rect">
            <a:avLst/>
          </a:prstGeom>
        </p:spPr>
      </p:pic>
      <p:pic>
        <p:nvPicPr>
          <p:cNvPr id="3" name="Picture 2" descr="Hetsu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058" y="1295400"/>
            <a:ext cx="2042160" cy="2023885"/>
          </a:xfrm>
          <a:prstGeom prst="rect">
            <a:avLst/>
          </a:prstGeom>
        </p:spPr>
      </p:pic>
      <p:pic>
        <p:nvPicPr>
          <p:cNvPr id="5" name="Picture 2"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8968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457899" cy="1200328"/>
          </a:xfrm>
          <a:prstGeom prst="rect">
            <a:avLst/>
          </a:prstGeom>
          <a:noFill/>
        </p:spPr>
        <p:txBody>
          <a:bodyPr wrap="square" rtlCol="0">
            <a:spAutoFit/>
          </a:bodyPr>
          <a:lstStyle/>
          <a:p>
            <a:r>
              <a:rPr lang="en-US" dirty="0" smtClean="0">
                <a:latin typeface="Arial"/>
                <a:cs typeface="Arial"/>
              </a:rPr>
              <a:t>Note that an 8% rate of loss is a per-capita rate!  Applying this shows that we can have exponential decline as well as growth.  </a:t>
            </a:r>
            <a:endParaRPr lang="en-US" dirty="0">
              <a:latin typeface="Arial"/>
              <a:cs typeface="Arial"/>
            </a:endParaRPr>
          </a:p>
        </p:txBody>
      </p:sp>
      <p:pic>
        <p:nvPicPr>
          <p:cNvPr id="7" name="Picture 2"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2756741761"/>
              </p:ext>
            </p:extLst>
          </p:nvPr>
        </p:nvGraphicFramePr>
        <p:xfrm>
          <a:off x="1295400" y="2052935"/>
          <a:ext cx="5943600" cy="4419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6400800" y="1900535"/>
            <a:ext cx="2464354" cy="1653331"/>
          </a:xfrm>
          <a:prstGeom prst="rect">
            <a:avLst/>
          </a:prstGeom>
        </p:spPr>
      </p:pic>
      <p:sp>
        <p:nvSpPr>
          <p:cNvPr id="2" name="TextBox 1"/>
          <p:cNvSpPr txBox="1"/>
          <p:nvPr/>
        </p:nvSpPr>
        <p:spPr>
          <a:xfrm>
            <a:off x="3987557" y="6320135"/>
            <a:ext cx="813043" cy="461665"/>
          </a:xfrm>
          <a:prstGeom prst="rect">
            <a:avLst/>
          </a:prstGeom>
          <a:noFill/>
        </p:spPr>
        <p:txBody>
          <a:bodyPr wrap="none" rtlCol="0">
            <a:spAutoFit/>
          </a:bodyPr>
          <a:lstStyle/>
          <a:p>
            <a:r>
              <a:rPr lang="en-US" dirty="0" smtClean="0">
                <a:latin typeface="Arial"/>
                <a:cs typeface="Arial"/>
              </a:rPr>
              <a:t>Year</a:t>
            </a:r>
            <a:endParaRPr lang="en-US" dirty="0">
              <a:latin typeface="Arial"/>
              <a:cs typeface="Arial"/>
            </a:endParaRPr>
          </a:p>
        </p:txBody>
      </p:sp>
      <p:sp>
        <p:nvSpPr>
          <p:cNvPr id="3" name="TextBox 2"/>
          <p:cNvSpPr txBox="1"/>
          <p:nvPr/>
        </p:nvSpPr>
        <p:spPr>
          <a:xfrm rot="16200000">
            <a:off x="-299476" y="3738378"/>
            <a:ext cx="3041818" cy="461665"/>
          </a:xfrm>
          <a:prstGeom prst="rect">
            <a:avLst/>
          </a:prstGeom>
          <a:noFill/>
        </p:spPr>
        <p:txBody>
          <a:bodyPr wrap="none" rtlCol="0">
            <a:spAutoFit/>
          </a:bodyPr>
          <a:lstStyle/>
          <a:p>
            <a:r>
              <a:rPr lang="en-US" dirty="0" smtClean="0">
                <a:latin typeface="Arial"/>
                <a:cs typeface="Arial"/>
              </a:rPr>
              <a:t>Number of elephants</a:t>
            </a:r>
            <a:endParaRPr lang="en-US" dirty="0">
              <a:latin typeface="Arial"/>
              <a:cs typeface="Arial"/>
            </a:endParaRPr>
          </a:p>
        </p:txBody>
      </p:sp>
    </p:spTree>
    <p:extLst>
      <p:ext uri="{BB962C8B-B14F-4D97-AF65-F5344CB8AC3E}">
        <p14:creationId xmlns:p14="http://schemas.microsoft.com/office/powerpoint/2010/main" val="34469018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685800" y="973138"/>
            <a:ext cx="7620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5613" indent="-455613">
              <a:buFont typeface="Times" charset="0"/>
              <a:buAutoNum type="romanUcPeriod" startAt="2"/>
              <a:tabLst>
                <a:tab pos="920750" algn="l"/>
                <a:tab pos="1373188" algn="l"/>
              </a:tabLst>
            </a:pPr>
            <a:r>
              <a:rPr lang="en-US" sz="2000" dirty="0" smtClean="0">
                <a:latin typeface="Arial" charset="0"/>
              </a:rPr>
              <a:t>Tools </a:t>
            </a:r>
            <a:r>
              <a:rPr lang="en-US" sz="2000" dirty="0">
                <a:latin typeface="Arial" charset="0"/>
              </a:rPr>
              <a:t>for Ecology</a:t>
            </a:r>
          </a:p>
          <a:p>
            <a:pPr>
              <a:tabLst>
                <a:tab pos="454025" algn="l"/>
                <a:tab pos="920750" algn="l"/>
                <a:tab pos="1373188" algn="l"/>
              </a:tabLst>
            </a:pPr>
            <a:r>
              <a:rPr lang="en-US" sz="2000" dirty="0">
                <a:latin typeface="Arial" charset="0"/>
              </a:rPr>
              <a:t>	</a:t>
            </a:r>
            <a:r>
              <a:rPr lang="en-US" sz="2000" dirty="0" smtClean="0">
                <a:latin typeface="Arial" charset="0"/>
              </a:rPr>
              <a:t>2.	Demography</a:t>
            </a:r>
            <a:endParaRPr lang="en-US" sz="2000" dirty="0">
              <a:latin typeface="Arial" charset="0"/>
            </a:endParaRPr>
          </a:p>
          <a:p>
            <a:pPr>
              <a:buFont typeface="Times" charset="0"/>
              <a:buNone/>
              <a:tabLst>
                <a:tab pos="454025" algn="l"/>
                <a:tab pos="920750" algn="l"/>
                <a:tab pos="1373188" algn="l"/>
              </a:tabLst>
            </a:pPr>
            <a:r>
              <a:rPr lang="en-US" sz="2000" dirty="0">
                <a:latin typeface="Arial" charset="0"/>
              </a:rPr>
              <a:t>		a.	distribution, dispersion, and density</a:t>
            </a:r>
          </a:p>
          <a:p>
            <a:pPr>
              <a:buFont typeface="Times" charset="0"/>
              <a:buNone/>
              <a:tabLst>
                <a:tab pos="454025" algn="l"/>
                <a:tab pos="920750" algn="l"/>
                <a:tab pos="1373188" algn="l"/>
              </a:tabLst>
            </a:pPr>
            <a:r>
              <a:rPr lang="en-US" sz="2000" dirty="0">
                <a:latin typeface="Arial" charset="0"/>
              </a:rPr>
              <a:t>		b.	gender and age</a:t>
            </a:r>
          </a:p>
          <a:p>
            <a:pPr>
              <a:tabLst>
                <a:tab pos="454025" algn="l"/>
                <a:tab pos="920750" algn="l"/>
                <a:tab pos="1373188" algn="l"/>
              </a:tabLst>
            </a:pPr>
            <a:r>
              <a:rPr lang="en-US" sz="2000" dirty="0">
                <a:latin typeface="Arial" charset="0"/>
              </a:rPr>
              <a:t>		c.	population growth (r) – 4 processes</a:t>
            </a:r>
          </a:p>
          <a:p>
            <a:pPr>
              <a:tabLst>
                <a:tab pos="454025" algn="l"/>
                <a:tab pos="920750" algn="l"/>
                <a:tab pos="1373188" algn="l"/>
              </a:tabLst>
            </a:pPr>
            <a:r>
              <a:rPr lang="en-US" sz="2000" dirty="0">
                <a:latin typeface="Arial" charset="0"/>
              </a:rPr>
              <a:t>			</a:t>
            </a:r>
            <a:r>
              <a:rPr lang="en-US" sz="2000" dirty="0" err="1">
                <a:latin typeface="Arial" charset="0"/>
              </a:rPr>
              <a:t>i</a:t>
            </a:r>
            <a:r>
              <a:rPr lang="en-US" sz="2000" dirty="0">
                <a:latin typeface="Arial" charset="0"/>
              </a:rPr>
              <a:t>.	reproduction (births=b)</a:t>
            </a:r>
          </a:p>
          <a:p>
            <a:pPr>
              <a:tabLst>
                <a:tab pos="454025" algn="l"/>
                <a:tab pos="920750" algn="l"/>
                <a:tab pos="1373188" algn="l"/>
              </a:tabLst>
            </a:pPr>
            <a:endParaRPr lang="en-US" sz="2000" dirty="0">
              <a:latin typeface="Arial" charset="0"/>
            </a:endParaRPr>
          </a:p>
          <a:p>
            <a:pPr>
              <a:tabLst>
                <a:tab pos="454025" algn="l"/>
                <a:tab pos="920750" algn="l"/>
                <a:tab pos="1373188" algn="l"/>
              </a:tabLst>
            </a:pPr>
            <a:r>
              <a:rPr lang="en-US" sz="2000" dirty="0">
                <a:latin typeface="Arial" charset="0"/>
              </a:rPr>
              <a:t>NOTE:  b is a </a:t>
            </a:r>
            <a:r>
              <a:rPr lang="en-US" sz="2000" u="sng" dirty="0">
                <a:latin typeface="Arial" charset="0"/>
              </a:rPr>
              <a:t>per-individual</a:t>
            </a:r>
            <a:r>
              <a:rPr lang="en-US" sz="2000" dirty="0">
                <a:latin typeface="Arial" charset="0"/>
              </a:rPr>
              <a:t> rate.  </a:t>
            </a:r>
            <a:r>
              <a:rPr lang="en-US" sz="2000" dirty="0" smtClean="0">
                <a:latin typeface="Arial" charset="0"/>
              </a:rPr>
              <a:t>Sometimes, it </a:t>
            </a:r>
            <a:r>
              <a:rPr lang="en-US" sz="2000" dirty="0">
                <a:latin typeface="Arial" charset="0"/>
              </a:rPr>
              <a:t>is expressed as numbers per 1000 because it is easier to think about large numbers.  So, for example, the fertility rate of humans is now around 22 births per 1000 individuals.  This is easier to think about than b = 0.022</a:t>
            </a:r>
          </a:p>
          <a:p>
            <a:pPr>
              <a:tabLst>
                <a:tab pos="454025" algn="l"/>
                <a:tab pos="920750" algn="l"/>
                <a:tab pos="1373188" algn="l"/>
              </a:tabLst>
            </a:pPr>
            <a:endParaRPr lang="en-US" sz="2000" dirty="0">
              <a:latin typeface="Arial" charset="0"/>
            </a:endParaRPr>
          </a:p>
        </p:txBody>
      </p:sp>
      <p:pic>
        <p:nvPicPr>
          <p:cNvPr id="7782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2103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762000" y="1389995"/>
            <a:ext cx="7848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defRPr/>
            </a:pPr>
            <a:r>
              <a:rPr lang="en-US" sz="2000" dirty="0">
                <a:latin typeface="Arial" charset="0"/>
              </a:rPr>
              <a:t>II.	Tools for Ecology</a:t>
            </a:r>
          </a:p>
          <a:p>
            <a:pPr>
              <a:tabLst>
                <a:tab pos="454025" algn="l"/>
                <a:tab pos="920750" algn="l"/>
                <a:tab pos="1373188" algn="l"/>
              </a:tabLst>
            </a:pPr>
            <a:r>
              <a:rPr lang="en-US" sz="2000" dirty="0">
                <a:latin typeface="Arial" charset="0"/>
              </a:rPr>
              <a:t>	2.	Demography</a:t>
            </a:r>
          </a:p>
          <a:p>
            <a:pPr>
              <a:buFont typeface="Times" charset="0"/>
              <a:buNone/>
              <a:tabLst>
                <a:tab pos="454025" algn="l"/>
                <a:tab pos="920750" algn="l"/>
                <a:tab pos="1373188" algn="l"/>
              </a:tabLst>
              <a:defRPr/>
            </a:pPr>
            <a:r>
              <a:rPr lang="en-US" sz="2000" dirty="0">
                <a:latin typeface="Arial" charset="0"/>
              </a:rPr>
              <a:t>		a.	distribution, dispersion, and density</a:t>
            </a:r>
          </a:p>
          <a:p>
            <a:pPr>
              <a:buFont typeface="Times" charset="0"/>
              <a:buNone/>
              <a:tabLst>
                <a:tab pos="454025" algn="l"/>
                <a:tab pos="920750" algn="l"/>
                <a:tab pos="1373188" algn="l"/>
              </a:tabLst>
              <a:defRPr/>
            </a:pPr>
            <a:r>
              <a:rPr lang="en-US" sz="2000" dirty="0">
                <a:latin typeface="Arial" charset="0"/>
              </a:rPr>
              <a:t>		b.	gender and age</a:t>
            </a:r>
          </a:p>
          <a:p>
            <a:pPr>
              <a:tabLst>
                <a:tab pos="454025" algn="l"/>
                <a:tab pos="920750" algn="l"/>
                <a:tab pos="1373188" algn="l"/>
              </a:tabLst>
              <a:defRPr/>
            </a:pPr>
            <a:r>
              <a:rPr lang="en-US" sz="2000" dirty="0">
                <a:latin typeface="Arial" charset="0"/>
              </a:rPr>
              <a:t>		c.	population growth – 4 processes</a:t>
            </a:r>
          </a:p>
          <a:p>
            <a:pPr>
              <a:tabLst>
                <a:tab pos="454025" algn="l"/>
                <a:tab pos="920750" algn="l"/>
                <a:tab pos="1373188" algn="l"/>
              </a:tabLst>
              <a:defRPr/>
            </a:pPr>
            <a:r>
              <a:rPr lang="en-US" sz="2000" dirty="0">
                <a:latin typeface="Arial" charset="0"/>
              </a:rPr>
              <a:t>			</a:t>
            </a:r>
            <a:r>
              <a:rPr lang="en-US" sz="2000" dirty="0" err="1">
                <a:latin typeface="Arial" charset="0"/>
              </a:rPr>
              <a:t>i</a:t>
            </a:r>
            <a:r>
              <a:rPr lang="en-US" sz="2000" dirty="0">
                <a:latin typeface="Arial" charset="0"/>
              </a:rPr>
              <a:t>.	reproduction (b)</a:t>
            </a:r>
          </a:p>
          <a:p>
            <a:pPr>
              <a:tabLst>
                <a:tab pos="454025" algn="l"/>
                <a:tab pos="920750" algn="l"/>
                <a:tab pos="1373188" algn="l"/>
              </a:tabLst>
              <a:defRPr/>
            </a:pPr>
            <a:endParaRPr lang="en-US" sz="2000" dirty="0">
              <a:latin typeface="Arial" charset="0"/>
            </a:endParaRPr>
          </a:p>
          <a:p>
            <a:pPr>
              <a:tabLst>
                <a:tab pos="454025" algn="l"/>
                <a:tab pos="920750" algn="l"/>
                <a:tab pos="1373188" algn="l"/>
              </a:tabLst>
              <a:defRPr/>
            </a:pPr>
            <a:r>
              <a:rPr lang="en-US" sz="2000" dirty="0">
                <a:latin typeface="Arial" charset="0"/>
              </a:rPr>
              <a:t>The addition of new individuals using reproduction is termed either:</a:t>
            </a:r>
          </a:p>
          <a:p>
            <a:pPr marL="292100" indent="-292100">
              <a:tabLst>
                <a:tab pos="454025" algn="l"/>
                <a:tab pos="920750" algn="l"/>
                <a:tab pos="1373188" algn="l"/>
              </a:tabLst>
              <a:defRPr/>
            </a:pPr>
            <a:endParaRPr lang="en-US" sz="2000" dirty="0">
              <a:latin typeface="Arial" charset="0"/>
            </a:endParaRPr>
          </a:p>
          <a:p>
            <a:pPr marL="292100" indent="-292100">
              <a:tabLst>
                <a:tab pos="454025" algn="l"/>
                <a:tab pos="920750" algn="l"/>
                <a:tab pos="1373188" algn="l"/>
              </a:tabLst>
              <a:defRPr/>
            </a:pPr>
            <a:r>
              <a:rPr lang="en-US" sz="2000" dirty="0">
                <a:latin typeface="Arial" charset="0"/>
              </a:rPr>
              <a:t>--	</a:t>
            </a:r>
            <a:r>
              <a:rPr lang="en-US" sz="2000" u="sng" dirty="0">
                <a:solidFill>
                  <a:srgbClr val="FF0000"/>
                </a:solidFill>
                <a:latin typeface="Arial" charset="0"/>
              </a:rPr>
              <a:t>fecundity </a:t>
            </a:r>
            <a:r>
              <a:rPr lang="en-US" sz="2000" dirty="0">
                <a:latin typeface="Arial" charset="0"/>
              </a:rPr>
              <a:t>= reproductive output under ideal conditions, limited by genetics, not the environment</a:t>
            </a:r>
          </a:p>
          <a:p>
            <a:pPr marL="292100" indent="-292100">
              <a:tabLst>
                <a:tab pos="454025" algn="l"/>
                <a:tab pos="920750" algn="l"/>
                <a:tab pos="1373188" algn="l"/>
              </a:tabLst>
              <a:defRPr/>
            </a:pPr>
            <a:endParaRPr lang="en-US" sz="2000" dirty="0">
              <a:latin typeface="Arial" charset="0"/>
            </a:endParaRPr>
          </a:p>
          <a:p>
            <a:pPr marL="292100" indent="-292100">
              <a:tabLst>
                <a:tab pos="454025" algn="l"/>
                <a:tab pos="920750" algn="l"/>
                <a:tab pos="1373188" algn="l"/>
              </a:tabLst>
              <a:defRPr/>
            </a:pPr>
            <a:r>
              <a:rPr lang="en-US" sz="2000" dirty="0">
                <a:latin typeface="Arial" charset="0"/>
              </a:rPr>
              <a:t>--	</a:t>
            </a:r>
            <a:r>
              <a:rPr lang="en-US" sz="2000" u="sng" dirty="0">
                <a:solidFill>
                  <a:srgbClr val="FF0000"/>
                </a:solidFill>
                <a:latin typeface="Arial" charset="0"/>
              </a:rPr>
              <a:t>fertility </a:t>
            </a:r>
            <a:r>
              <a:rPr lang="en-US" sz="2000" dirty="0">
                <a:latin typeface="Arial" charset="0"/>
              </a:rPr>
              <a:t>= the actual reproduction in a given environment.  Note that it must be less or equal to the fecundity.</a:t>
            </a:r>
          </a:p>
        </p:txBody>
      </p:sp>
      <p:pic>
        <p:nvPicPr>
          <p:cNvPr id="79874"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685800" y="973138"/>
            <a:ext cx="7391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dirty="0">
                <a:latin typeface="Arial" charset="0"/>
              </a:rPr>
              <a:t>II.	Tools for Ecology</a:t>
            </a:r>
          </a:p>
          <a:p>
            <a:pPr>
              <a:tabLst>
                <a:tab pos="454025" algn="l"/>
                <a:tab pos="920750" algn="l"/>
                <a:tab pos="1373188" algn="l"/>
              </a:tabLst>
            </a:pPr>
            <a:r>
              <a:rPr lang="en-US" sz="2000" dirty="0">
                <a:latin typeface="Arial" charset="0"/>
              </a:rPr>
              <a:t>	2.	Demography</a:t>
            </a:r>
          </a:p>
          <a:p>
            <a:pPr>
              <a:buFont typeface="Times" charset="0"/>
              <a:buNone/>
              <a:tabLst>
                <a:tab pos="454025" algn="l"/>
                <a:tab pos="920750" algn="l"/>
                <a:tab pos="1373188" algn="l"/>
              </a:tabLst>
            </a:pPr>
            <a:r>
              <a:rPr lang="en-US" sz="2000" dirty="0">
                <a:latin typeface="Arial" charset="0"/>
              </a:rPr>
              <a:t>		a.	distribution, dispersion, and density</a:t>
            </a:r>
          </a:p>
          <a:p>
            <a:pPr>
              <a:buFont typeface="Times" charset="0"/>
              <a:buNone/>
              <a:tabLst>
                <a:tab pos="454025" algn="l"/>
                <a:tab pos="920750" algn="l"/>
                <a:tab pos="1373188" algn="l"/>
              </a:tabLst>
            </a:pPr>
            <a:r>
              <a:rPr lang="en-US" sz="2000" dirty="0">
                <a:latin typeface="Arial" charset="0"/>
              </a:rPr>
              <a:t>		b.	gender and age</a:t>
            </a:r>
          </a:p>
          <a:p>
            <a:pPr>
              <a:tabLst>
                <a:tab pos="454025" algn="l"/>
                <a:tab pos="920750" algn="l"/>
                <a:tab pos="1373188" algn="l"/>
              </a:tabLst>
            </a:pPr>
            <a:r>
              <a:rPr lang="en-US" sz="2000" dirty="0">
                <a:latin typeface="Arial" charset="0"/>
              </a:rPr>
              <a:t>		c.	population growth – 4 processes</a:t>
            </a:r>
          </a:p>
          <a:p>
            <a:pPr>
              <a:tabLst>
                <a:tab pos="454025" algn="l"/>
                <a:tab pos="920750" algn="l"/>
                <a:tab pos="1373188" algn="l"/>
              </a:tabLst>
            </a:pPr>
            <a:r>
              <a:rPr lang="en-US" sz="2000" dirty="0">
                <a:latin typeface="Arial" charset="0"/>
              </a:rPr>
              <a:t>			</a:t>
            </a:r>
            <a:r>
              <a:rPr lang="en-US" sz="2000" dirty="0" err="1">
                <a:latin typeface="Arial" charset="0"/>
              </a:rPr>
              <a:t>i</a:t>
            </a:r>
            <a:r>
              <a:rPr lang="en-US" sz="2000" dirty="0">
                <a:latin typeface="Arial" charset="0"/>
              </a:rPr>
              <a:t>.	reproduction (b)</a:t>
            </a:r>
          </a:p>
          <a:p>
            <a:pPr>
              <a:tabLst>
                <a:tab pos="454025" algn="l"/>
                <a:tab pos="920750" algn="l"/>
                <a:tab pos="1373188" algn="l"/>
              </a:tabLst>
            </a:pPr>
            <a:r>
              <a:rPr lang="en-US" sz="2000" dirty="0">
                <a:latin typeface="Arial" charset="0"/>
              </a:rPr>
              <a:t>			ii.	mortality (d)</a:t>
            </a:r>
          </a:p>
          <a:p>
            <a:pPr>
              <a:tabLst>
                <a:tab pos="454025" algn="l"/>
                <a:tab pos="920750" algn="l"/>
                <a:tab pos="1373188" algn="l"/>
              </a:tabLst>
            </a:pPr>
            <a:endParaRPr lang="en-US" sz="2000" dirty="0">
              <a:latin typeface="Arial" charset="0"/>
            </a:endParaRPr>
          </a:p>
          <a:p>
            <a:pPr>
              <a:tabLst>
                <a:tab pos="454025" algn="l"/>
                <a:tab pos="920750" algn="l"/>
                <a:tab pos="1373188" algn="l"/>
              </a:tabLst>
            </a:pPr>
            <a:r>
              <a:rPr lang="en-US" sz="2000" dirty="0">
                <a:latin typeface="Arial" charset="0"/>
              </a:rPr>
              <a:t>d is also a rate.  Think of it as the probability that an individual will die and, like b, it can be expressed per 1000 individuals. For example, in humans, d = 0.009.</a:t>
            </a:r>
          </a:p>
          <a:p>
            <a:pPr>
              <a:tabLst>
                <a:tab pos="454025" algn="l"/>
                <a:tab pos="920750" algn="l"/>
                <a:tab pos="1373188" algn="l"/>
              </a:tabLst>
            </a:pPr>
            <a:endParaRPr lang="en-US" sz="2000" dirty="0">
              <a:latin typeface="Arial" charset="0"/>
            </a:endParaRPr>
          </a:p>
        </p:txBody>
      </p:sp>
      <p:pic>
        <p:nvPicPr>
          <p:cNvPr id="8192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ChangeArrowheads="1"/>
          </p:cNvSpPr>
          <p:nvPr/>
        </p:nvSpPr>
        <p:spPr bwMode="auto">
          <a:xfrm>
            <a:off x="685800" y="973138"/>
            <a:ext cx="7391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dirty="0">
                <a:latin typeface="Arial" charset="0"/>
              </a:rPr>
              <a:t>II.	Tools for Ecology</a:t>
            </a:r>
          </a:p>
          <a:p>
            <a:pPr>
              <a:tabLst>
                <a:tab pos="454025" algn="l"/>
                <a:tab pos="920750" algn="l"/>
                <a:tab pos="1373188" algn="l"/>
              </a:tabLst>
            </a:pPr>
            <a:r>
              <a:rPr lang="en-US" dirty="0">
                <a:latin typeface="Arial" charset="0"/>
              </a:rPr>
              <a:t>	2.	Demography</a:t>
            </a:r>
          </a:p>
          <a:p>
            <a:pPr>
              <a:buFont typeface="Times" charset="0"/>
              <a:buNone/>
              <a:tabLst>
                <a:tab pos="454025" algn="l"/>
                <a:tab pos="920750" algn="l"/>
                <a:tab pos="1373188" algn="l"/>
              </a:tabLst>
            </a:pPr>
            <a:r>
              <a:rPr lang="en-US" dirty="0">
                <a:latin typeface="Arial" charset="0"/>
              </a:rPr>
              <a:t>		a.	distribution, dispersion, and density</a:t>
            </a:r>
          </a:p>
          <a:p>
            <a:pPr>
              <a:buFont typeface="Times" charset="0"/>
              <a:buNone/>
              <a:tabLst>
                <a:tab pos="454025" algn="l"/>
                <a:tab pos="920750" algn="l"/>
                <a:tab pos="1373188" algn="l"/>
              </a:tabLst>
            </a:pPr>
            <a:r>
              <a:rPr lang="en-US" dirty="0">
                <a:latin typeface="Arial" charset="0"/>
              </a:rPr>
              <a:t>		b.	gender and age</a:t>
            </a:r>
          </a:p>
          <a:p>
            <a:pPr>
              <a:tabLst>
                <a:tab pos="454025" algn="l"/>
                <a:tab pos="920750" algn="l"/>
                <a:tab pos="1373188" algn="l"/>
              </a:tabLst>
            </a:pPr>
            <a:r>
              <a:rPr lang="en-US" dirty="0">
                <a:latin typeface="Arial" charset="0"/>
              </a:rPr>
              <a:t>		c.	population growth – 4 processes</a:t>
            </a:r>
          </a:p>
          <a:p>
            <a:pPr>
              <a:tabLst>
                <a:tab pos="454025" algn="l"/>
                <a:tab pos="920750" algn="l"/>
                <a:tab pos="1373188" algn="l"/>
              </a:tabLst>
            </a:pPr>
            <a:r>
              <a:rPr lang="en-US" dirty="0">
                <a:latin typeface="Arial" charset="0"/>
              </a:rPr>
              <a:t>			</a:t>
            </a:r>
            <a:r>
              <a:rPr lang="en-US" dirty="0" err="1">
                <a:latin typeface="Arial" charset="0"/>
              </a:rPr>
              <a:t>i</a:t>
            </a:r>
            <a:r>
              <a:rPr lang="en-US" dirty="0">
                <a:latin typeface="Arial" charset="0"/>
              </a:rPr>
              <a:t>.	reproduction (b)</a:t>
            </a:r>
          </a:p>
          <a:p>
            <a:pPr>
              <a:tabLst>
                <a:tab pos="454025" algn="l"/>
                <a:tab pos="920750" algn="l"/>
                <a:tab pos="1373188" algn="l"/>
              </a:tabLst>
            </a:pPr>
            <a:r>
              <a:rPr lang="en-US" dirty="0">
                <a:latin typeface="Arial" charset="0"/>
              </a:rPr>
              <a:t>			ii.	mortality (d)</a:t>
            </a:r>
          </a:p>
          <a:p>
            <a:pPr>
              <a:tabLst>
                <a:tab pos="454025" algn="l"/>
                <a:tab pos="920750" algn="l"/>
                <a:tab pos="1373188" algn="l"/>
              </a:tabLst>
            </a:pPr>
            <a:endParaRPr lang="en-US" dirty="0">
              <a:latin typeface="Arial" charset="0"/>
            </a:endParaRPr>
          </a:p>
          <a:p>
            <a:pPr>
              <a:tabLst>
                <a:tab pos="454025" algn="l"/>
                <a:tab pos="920750" algn="l"/>
                <a:tab pos="1373188" algn="l"/>
              </a:tabLst>
            </a:pPr>
            <a:r>
              <a:rPr lang="en-US" sz="2000" dirty="0">
                <a:latin typeface="Arial" charset="0"/>
              </a:rPr>
              <a:t>Much of the ecology up until 1990 used just birth and death rates to understand population size.  However, there has been a gradual emphasis on two other main factors that can affect population size. </a:t>
            </a:r>
          </a:p>
          <a:p>
            <a:pPr>
              <a:tabLst>
                <a:tab pos="454025" algn="l"/>
                <a:tab pos="920750" algn="l"/>
                <a:tab pos="1373188" algn="l"/>
              </a:tabLst>
            </a:pPr>
            <a:endParaRPr lang="en-US" dirty="0">
              <a:latin typeface="Arial" charset="0"/>
            </a:endParaRPr>
          </a:p>
          <a:p>
            <a:pPr algn="ctr">
              <a:tabLst>
                <a:tab pos="454025" algn="l"/>
                <a:tab pos="920750" algn="l"/>
                <a:tab pos="1373188" algn="l"/>
              </a:tabLst>
            </a:pPr>
            <a:r>
              <a:rPr lang="en-US" dirty="0">
                <a:solidFill>
                  <a:srgbClr val="FF0000"/>
                </a:solidFill>
                <a:latin typeface="Arial" charset="0"/>
              </a:rPr>
              <a:t>What are they?</a:t>
            </a:r>
          </a:p>
        </p:txBody>
      </p:sp>
      <p:pic>
        <p:nvPicPr>
          <p:cNvPr id="8397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685800" y="973138"/>
            <a:ext cx="80010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dirty="0">
                <a:latin typeface="Arial" charset="0"/>
              </a:rPr>
              <a:t>II.	Tools for Ecology</a:t>
            </a:r>
          </a:p>
          <a:p>
            <a:pPr>
              <a:tabLst>
                <a:tab pos="454025" algn="l"/>
                <a:tab pos="920750" algn="l"/>
                <a:tab pos="1373188" algn="l"/>
              </a:tabLst>
            </a:pPr>
            <a:r>
              <a:rPr lang="en-US" dirty="0">
                <a:latin typeface="Arial" charset="0"/>
              </a:rPr>
              <a:t>	2.	Demography</a:t>
            </a:r>
          </a:p>
          <a:p>
            <a:pPr>
              <a:buFont typeface="Times" charset="0"/>
              <a:buNone/>
              <a:tabLst>
                <a:tab pos="454025" algn="l"/>
                <a:tab pos="920750" algn="l"/>
                <a:tab pos="1373188" algn="l"/>
              </a:tabLst>
            </a:pPr>
            <a:r>
              <a:rPr lang="en-US" dirty="0">
                <a:latin typeface="Arial" charset="0"/>
              </a:rPr>
              <a:t>		a.	distribution, dispersion, and density</a:t>
            </a:r>
          </a:p>
          <a:p>
            <a:pPr>
              <a:buFont typeface="Times" charset="0"/>
              <a:buNone/>
              <a:tabLst>
                <a:tab pos="454025" algn="l"/>
                <a:tab pos="920750" algn="l"/>
                <a:tab pos="1373188" algn="l"/>
              </a:tabLst>
            </a:pPr>
            <a:r>
              <a:rPr lang="en-US" dirty="0">
                <a:latin typeface="Arial" charset="0"/>
              </a:rPr>
              <a:t>		b.	gender and age</a:t>
            </a:r>
          </a:p>
          <a:p>
            <a:pPr>
              <a:tabLst>
                <a:tab pos="454025" algn="l"/>
                <a:tab pos="920750" algn="l"/>
                <a:tab pos="1373188" algn="l"/>
              </a:tabLst>
            </a:pPr>
            <a:r>
              <a:rPr lang="en-US" dirty="0">
                <a:latin typeface="Arial" charset="0"/>
              </a:rPr>
              <a:t>		c.	population growth – 4 processes</a:t>
            </a:r>
          </a:p>
          <a:p>
            <a:pPr>
              <a:tabLst>
                <a:tab pos="454025" algn="l"/>
                <a:tab pos="920750" algn="l"/>
                <a:tab pos="1373188" algn="l"/>
              </a:tabLst>
            </a:pPr>
            <a:r>
              <a:rPr lang="en-US" dirty="0">
                <a:latin typeface="Arial" charset="0"/>
              </a:rPr>
              <a:t>			</a:t>
            </a:r>
            <a:r>
              <a:rPr lang="en-US" dirty="0" err="1">
                <a:latin typeface="Arial" charset="0"/>
              </a:rPr>
              <a:t>i</a:t>
            </a:r>
            <a:r>
              <a:rPr lang="en-US" dirty="0">
                <a:latin typeface="Arial" charset="0"/>
              </a:rPr>
              <a:t>.	reproduction (b)</a:t>
            </a:r>
          </a:p>
          <a:p>
            <a:pPr>
              <a:tabLst>
                <a:tab pos="454025" algn="l"/>
                <a:tab pos="920750" algn="l"/>
                <a:tab pos="1373188" algn="l"/>
              </a:tabLst>
            </a:pPr>
            <a:r>
              <a:rPr lang="en-US" dirty="0">
                <a:latin typeface="Arial" charset="0"/>
              </a:rPr>
              <a:t>			ii.	mortality (d)</a:t>
            </a:r>
          </a:p>
          <a:p>
            <a:pPr>
              <a:tabLst>
                <a:tab pos="454025" algn="l"/>
                <a:tab pos="920750" algn="l"/>
                <a:tab pos="1373188" algn="l"/>
              </a:tabLst>
            </a:pPr>
            <a:endParaRPr lang="en-US" dirty="0">
              <a:latin typeface="Arial" charset="0"/>
            </a:endParaRPr>
          </a:p>
          <a:p>
            <a:pPr>
              <a:tabLst>
                <a:tab pos="454025" algn="l"/>
                <a:tab pos="920750" algn="l"/>
                <a:tab pos="1373188" algn="l"/>
              </a:tabLst>
            </a:pPr>
            <a:r>
              <a:rPr lang="en-US" dirty="0">
                <a:latin typeface="Arial" charset="0"/>
              </a:rPr>
              <a:t>			iii.	</a:t>
            </a:r>
            <a:r>
              <a:rPr lang="en-US" u="sng" dirty="0">
                <a:latin typeface="Arial" charset="0"/>
              </a:rPr>
              <a:t>immigration rate </a:t>
            </a:r>
            <a:r>
              <a:rPr lang="en-US" dirty="0">
                <a:latin typeface="Arial" charset="0"/>
              </a:rPr>
              <a:t>= number of individuals that join the population per unit time</a:t>
            </a:r>
          </a:p>
          <a:p>
            <a:pPr>
              <a:tabLst>
                <a:tab pos="454025" algn="l"/>
                <a:tab pos="920750" algn="l"/>
                <a:tab pos="1373188" algn="l"/>
              </a:tabLst>
            </a:pPr>
            <a:endParaRPr lang="en-US" dirty="0">
              <a:latin typeface="Arial" charset="0"/>
            </a:endParaRPr>
          </a:p>
          <a:p>
            <a:pPr>
              <a:tabLst>
                <a:tab pos="454025" algn="l"/>
                <a:tab pos="920750" algn="l"/>
                <a:tab pos="1373188" algn="l"/>
              </a:tabLst>
            </a:pPr>
            <a:r>
              <a:rPr lang="en-US" dirty="0">
                <a:latin typeface="Arial" charset="0"/>
              </a:rPr>
              <a:t>			iv.	</a:t>
            </a:r>
            <a:r>
              <a:rPr lang="en-US" u="sng" dirty="0">
                <a:latin typeface="Arial" charset="0"/>
              </a:rPr>
              <a:t>emigration rate </a:t>
            </a:r>
            <a:r>
              <a:rPr lang="en-US" dirty="0">
                <a:latin typeface="Arial" charset="0"/>
              </a:rPr>
              <a:t>= number of individuals that leave the population per unit time.</a:t>
            </a:r>
          </a:p>
        </p:txBody>
      </p:sp>
      <p:pic>
        <p:nvPicPr>
          <p:cNvPr id="86018"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ChangeArrowheads="1"/>
          </p:cNvSpPr>
          <p:nvPr/>
        </p:nvSpPr>
        <p:spPr bwMode="auto">
          <a:xfrm>
            <a:off x="685800" y="973138"/>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Thus, the rate of population change per individual (or </a:t>
            </a:r>
            <a:r>
              <a:rPr lang="en-US" u="sng">
                <a:latin typeface="Arial" charset="0"/>
              </a:rPr>
              <a:t>per capita</a:t>
            </a:r>
            <a:r>
              <a:rPr lang="en-US">
                <a:latin typeface="Arial" charset="0"/>
              </a:rPr>
              <a:t>) is affected by all 4 of these things.</a:t>
            </a:r>
          </a:p>
          <a:p>
            <a:pPr>
              <a:buFont typeface="Times" charset="0"/>
              <a:buNone/>
              <a:tabLst>
                <a:tab pos="454025" algn="l"/>
                <a:tab pos="920750" algn="l"/>
                <a:tab pos="1373188" algn="l"/>
              </a:tabLst>
            </a:pPr>
            <a:endParaRPr lang="en-US">
              <a:latin typeface="Arial" charset="0"/>
            </a:endParaRPr>
          </a:p>
          <a:p>
            <a:pPr algn="ctr">
              <a:buFont typeface="Times" charset="0"/>
              <a:buNone/>
              <a:tabLst>
                <a:tab pos="454025" algn="l"/>
                <a:tab pos="920750" algn="l"/>
                <a:tab pos="1373188" algn="l"/>
              </a:tabLst>
            </a:pPr>
            <a:r>
              <a:rPr lang="en-US">
                <a:solidFill>
                  <a:srgbClr val="FF0000"/>
                </a:solidFill>
                <a:latin typeface="Arial" charset="0"/>
              </a:rPr>
              <a:t>r = births – deaths + immigration – emigration</a:t>
            </a:r>
          </a:p>
          <a:p>
            <a:pPr>
              <a:buFont typeface="Times" charset="0"/>
              <a:buNone/>
              <a:tabLst>
                <a:tab pos="454025" algn="l"/>
                <a:tab pos="920750" algn="l"/>
                <a:tab pos="1373188" algn="l"/>
              </a:tabLst>
            </a:pPr>
            <a:endParaRPr lang="en-US">
              <a:latin typeface="Arial" charset="0"/>
            </a:endParaRPr>
          </a:p>
          <a:p>
            <a:pPr>
              <a:buFont typeface="Times" charset="0"/>
              <a:buNone/>
              <a:tabLst>
                <a:tab pos="454025" algn="l"/>
                <a:tab pos="920750" algn="l"/>
                <a:tab pos="1373188" algn="l"/>
              </a:tabLst>
            </a:pPr>
            <a:endParaRPr lang="en-US">
              <a:latin typeface="Arial" charset="0"/>
            </a:endParaRPr>
          </a:p>
          <a:p>
            <a:pPr>
              <a:buFont typeface="Times" charset="0"/>
              <a:buNone/>
              <a:tabLst>
                <a:tab pos="454025" algn="l"/>
                <a:tab pos="920750" algn="l"/>
                <a:tab pos="1373188" algn="l"/>
              </a:tabLst>
            </a:pPr>
            <a:r>
              <a:rPr lang="en-US">
                <a:latin typeface="Arial" charset="0"/>
              </a:rPr>
              <a:t>If movement between populations is negligible, then:</a:t>
            </a:r>
          </a:p>
          <a:p>
            <a:pPr>
              <a:buFont typeface="Times" charset="0"/>
              <a:buNone/>
              <a:tabLst>
                <a:tab pos="454025" algn="l"/>
                <a:tab pos="920750" algn="l"/>
                <a:tab pos="1373188" algn="l"/>
              </a:tabLst>
            </a:pPr>
            <a:endParaRPr lang="en-US">
              <a:latin typeface="Arial" charset="0"/>
            </a:endParaRPr>
          </a:p>
          <a:p>
            <a:pPr algn="ctr">
              <a:buFont typeface="Times" charset="0"/>
              <a:buNone/>
              <a:tabLst>
                <a:tab pos="454025" algn="l"/>
                <a:tab pos="920750" algn="l"/>
                <a:tab pos="1373188" algn="l"/>
              </a:tabLst>
            </a:pPr>
            <a:r>
              <a:rPr lang="en-US">
                <a:solidFill>
                  <a:srgbClr val="FF0000"/>
                </a:solidFill>
                <a:latin typeface="Arial" charset="0"/>
              </a:rPr>
              <a:t>r = b – d</a:t>
            </a:r>
          </a:p>
        </p:txBody>
      </p:sp>
      <p:pic>
        <p:nvPicPr>
          <p:cNvPr id="8806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685800" y="973138"/>
            <a:ext cx="8001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endParaRPr lang="en-US">
              <a:latin typeface="Arial" charset="0"/>
            </a:endParaRPr>
          </a:p>
          <a:p>
            <a:pPr algn="ctr">
              <a:buFont typeface="Times" charset="0"/>
              <a:buNone/>
              <a:tabLst>
                <a:tab pos="454025" algn="l"/>
                <a:tab pos="920750" algn="l"/>
                <a:tab pos="1373188" algn="l"/>
              </a:tabLst>
            </a:pPr>
            <a:r>
              <a:rPr lang="en-US">
                <a:solidFill>
                  <a:srgbClr val="FF0000"/>
                </a:solidFill>
                <a:latin typeface="Arial" charset="0"/>
              </a:rPr>
              <a:t>r = births – deaths + immigration – emigration</a:t>
            </a:r>
          </a:p>
          <a:p>
            <a:pPr>
              <a:buFont typeface="Times" charset="0"/>
              <a:buNone/>
              <a:tabLst>
                <a:tab pos="454025" algn="l"/>
                <a:tab pos="920750" algn="l"/>
                <a:tab pos="1373188" algn="l"/>
              </a:tabLst>
            </a:pPr>
            <a:endParaRPr lang="en-US">
              <a:latin typeface="Arial" charset="0"/>
            </a:endParaRPr>
          </a:p>
          <a:p>
            <a:pPr>
              <a:buFont typeface="Times" charset="0"/>
              <a:buNone/>
              <a:tabLst>
                <a:tab pos="454025" algn="l"/>
                <a:tab pos="920750" algn="l"/>
                <a:tab pos="1373188" algn="l"/>
              </a:tabLst>
            </a:pPr>
            <a:r>
              <a:rPr lang="en-US" sz="2000">
                <a:latin typeface="Arial" charset="0"/>
              </a:rPr>
              <a:t>If there is no movement of individuals between different populations, then the numbers of individuals are determined by local processes (that is, births and deaths) and we can consider the population </a:t>
            </a:r>
            <a:r>
              <a:rPr lang="en-US" sz="2000" u="sng">
                <a:solidFill>
                  <a:srgbClr val="FF0000"/>
                </a:solidFill>
                <a:latin typeface="Arial" charset="0"/>
              </a:rPr>
              <a:t>closed</a:t>
            </a:r>
            <a:r>
              <a:rPr lang="en-US" sz="2000">
                <a:latin typeface="Arial" charset="0"/>
              </a:rPr>
              <a:t>.  Alternatively, if there is significant movement of individuals between populations, then the population is considered to be </a:t>
            </a:r>
            <a:r>
              <a:rPr lang="en-US" sz="2000" u="sng">
                <a:solidFill>
                  <a:srgbClr val="FF0000"/>
                </a:solidFill>
                <a:latin typeface="Arial" charset="0"/>
              </a:rPr>
              <a:t>open</a:t>
            </a:r>
            <a:r>
              <a:rPr lang="en-US" sz="2000">
                <a:latin typeface="Arial" charset="0"/>
              </a:rPr>
              <a:t>.</a:t>
            </a:r>
          </a:p>
          <a:p>
            <a:pPr>
              <a:buFont typeface="Times" charset="0"/>
              <a:buNone/>
              <a:tabLst>
                <a:tab pos="454025" algn="l"/>
                <a:tab pos="920750" algn="l"/>
                <a:tab pos="1373188" algn="l"/>
              </a:tabLst>
            </a:pPr>
            <a:endParaRPr lang="en-US" sz="2000">
              <a:latin typeface="Arial" charset="0"/>
            </a:endParaRPr>
          </a:p>
          <a:p>
            <a:pPr>
              <a:buFont typeface="Times" charset="0"/>
              <a:buNone/>
              <a:tabLst>
                <a:tab pos="454025" algn="l"/>
                <a:tab pos="920750" algn="l"/>
                <a:tab pos="1373188" algn="l"/>
              </a:tabLst>
            </a:pPr>
            <a:r>
              <a:rPr lang="en-US" sz="2000">
                <a:latin typeface="Arial" charset="0"/>
              </a:rPr>
              <a:t>This will come up again when we consider </a:t>
            </a:r>
            <a:r>
              <a:rPr lang="ja-JP" altLang="en-US" sz="2000">
                <a:latin typeface="Arial" charset="0"/>
              </a:rPr>
              <a:t>“</a:t>
            </a:r>
            <a:r>
              <a:rPr lang="en-US" altLang="ja-JP" sz="2000">
                <a:latin typeface="Arial" charset="0"/>
              </a:rPr>
              <a:t>metapopulations</a:t>
            </a:r>
            <a:r>
              <a:rPr lang="ja-JP" altLang="en-US" sz="2000">
                <a:latin typeface="Arial" charset="0"/>
              </a:rPr>
              <a:t>”</a:t>
            </a:r>
            <a:r>
              <a:rPr lang="en-US" altLang="ja-JP" sz="2000">
                <a:latin typeface="Arial" charset="0"/>
              </a:rPr>
              <a:t>, which are groups of local populations linked by migration.  FOR NOW, LET</a:t>
            </a:r>
            <a:r>
              <a:rPr lang="ja-JP" altLang="en-US" sz="2000">
                <a:latin typeface="Arial" charset="0"/>
              </a:rPr>
              <a:t>’</a:t>
            </a:r>
            <a:r>
              <a:rPr lang="en-US" altLang="ja-JP" sz="2000">
                <a:latin typeface="Arial" charset="0"/>
              </a:rPr>
              <a:t>S ASSUME POPULATIONS ARE CLOSED.</a:t>
            </a:r>
          </a:p>
          <a:p>
            <a:pPr>
              <a:buFont typeface="Times" charset="0"/>
              <a:buNone/>
              <a:tabLst>
                <a:tab pos="454025" algn="l"/>
                <a:tab pos="920750" algn="l"/>
                <a:tab pos="1373188" algn="l"/>
              </a:tabLst>
            </a:pPr>
            <a:endParaRPr lang="en-US" sz="2000">
              <a:latin typeface="Arial" charset="0"/>
            </a:endParaRPr>
          </a:p>
        </p:txBody>
      </p:sp>
      <p:pic>
        <p:nvPicPr>
          <p:cNvPr id="90114"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685800" y="973138"/>
            <a:ext cx="83058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a:latin typeface="Arial" charset="0"/>
              </a:rPr>
              <a:t>II.	Tools for Ecology</a:t>
            </a:r>
          </a:p>
          <a:p>
            <a:pPr>
              <a:buFont typeface="Times" charset="0"/>
              <a:buNone/>
              <a:tabLst>
                <a:tab pos="454025" algn="l"/>
                <a:tab pos="920750" algn="l"/>
                <a:tab pos="1373188" algn="l"/>
                <a:tab pos="1882775" algn="l"/>
                <a:tab pos="2454275" algn="l"/>
              </a:tabLst>
            </a:pPr>
            <a:r>
              <a:rPr lang="en-US"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dirty="0">
                <a:latin typeface="Arial" charset="0"/>
              </a:rPr>
              <a:t>		1. 	Definitions</a:t>
            </a:r>
          </a:p>
          <a:p>
            <a:pPr>
              <a:buFont typeface="Times" charset="0"/>
              <a:buNone/>
              <a:tabLst>
                <a:tab pos="454025" algn="l"/>
                <a:tab pos="920750" algn="l"/>
                <a:tab pos="1373188" algn="l"/>
                <a:tab pos="1882775" algn="l"/>
                <a:tab pos="2454275" algn="l"/>
              </a:tabLst>
            </a:pPr>
            <a:r>
              <a:rPr lang="en-US" dirty="0">
                <a:latin typeface="Arial" charset="0"/>
              </a:rPr>
              <a:t>		2.	Demography</a:t>
            </a:r>
          </a:p>
          <a:p>
            <a:pPr>
              <a:buFont typeface="Times" charset="0"/>
              <a:buNone/>
              <a:tabLst>
                <a:tab pos="454025" algn="l"/>
                <a:tab pos="920750" algn="l"/>
                <a:tab pos="1373188" algn="l"/>
                <a:tab pos="1882775" algn="l"/>
                <a:tab pos="2454275" algn="l"/>
              </a:tabLst>
            </a:pPr>
            <a:r>
              <a:rPr lang="en-US"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dirty="0">
                <a:latin typeface="Arial" charset="0"/>
              </a:rPr>
              <a:t>			b.	gender and age</a:t>
            </a:r>
          </a:p>
          <a:p>
            <a:pPr>
              <a:buFont typeface="Times" charset="0"/>
              <a:buNone/>
              <a:tabLst>
                <a:tab pos="454025" algn="l"/>
                <a:tab pos="920750" algn="l"/>
                <a:tab pos="1373188" algn="l"/>
                <a:tab pos="1882775" algn="l"/>
                <a:tab pos="2454275" algn="l"/>
              </a:tabLst>
            </a:pPr>
            <a:r>
              <a:rPr lang="en-US" dirty="0">
                <a:latin typeface="Arial" charset="0"/>
              </a:rPr>
              <a:t>		</a:t>
            </a:r>
            <a:r>
              <a:rPr lang="en-US" dirty="0">
                <a:solidFill>
                  <a:srgbClr val="FF0000"/>
                </a:solidFill>
                <a:latin typeface="Arial" charset="0"/>
              </a:rPr>
              <a:t>	c.	population growth</a:t>
            </a:r>
          </a:p>
          <a:p>
            <a:pPr>
              <a:buFont typeface="Times" charset="0"/>
              <a:buNone/>
              <a:tabLst>
                <a:tab pos="454025" algn="l"/>
                <a:tab pos="920750" algn="l"/>
                <a:tab pos="1373188" algn="l"/>
                <a:tab pos="1882775" algn="l"/>
                <a:tab pos="2454275" algn="l"/>
              </a:tabLst>
            </a:pPr>
            <a:endParaRPr lang="en-US"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So, now we have a convenient way of measuring population growth, either for the entire population:</a:t>
            </a:r>
          </a:p>
          <a:p>
            <a:pPr>
              <a:buFont typeface="Times" charset="0"/>
              <a:buNone/>
              <a:tabLst>
                <a:tab pos="454025" algn="l"/>
                <a:tab pos="920750" algn="l"/>
                <a:tab pos="1373188" algn="l"/>
                <a:tab pos="1882775" algn="l"/>
                <a:tab pos="2454275" algn="l"/>
              </a:tabLst>
            </a:pPr>
            <a:endParaRPr lang="en-US" sz="2000" dirty="0">
              <a:latin typeface="Arial" charset="0"/>
            </a:endParaRPr>
          </a:p>
          <a:p>
            <a:pPr algn="ctr">
              <a:buFont typeface="Times" charset="0"/>
              <a:buNone/>
              <a:tabLst>
                <a:tab pos="454025" algn="l"/>
                <a:tab pos="920750" algn="l"/>
                <a:tab pos="1373188" algn="l"/>
                <a:tab pos="1882775" algn="l"/>
                <a:tab pos="2454275" algn="l"/>
              </a:tabLst>
            </a:pPr>
            <a:r>
              <a:rPr lang="en-US" sz="2000" dirty="0" err="1">
                <a:latin typeface="Arial" charset="0"/>
              </a:rPr>
              <a:t>dN</a:t>
            </a:r>
            <a:r>
              <a:rPr lang="en-US" sz="2000" dirty="0">
                <a:latin typeface="Arial" charset="0"/>
              </a:rPr>
              <a:t>/</a:t>
            </a:r>
            <a:r>
              <a:rPr lang="en-US" sz="2000" dirty="0" err="1">
                <a:latin typeface="Arial" charset="0"/>
              </a:rPr>
              <a:t>dt</a:t>
            </a:r>
            <a:r>
              <a:rPr lang="en-US" sz="2000" dirty="0">
                <a:latin typeface="Arial" charset="0"/>
              </a:rPr>
              <a:t> = </a:t>
            </a:r>
            <a:r>
              <a:rPr lang="en-US" sz="2000" dirty="0" err="1">
                <a:latin typeface="Arial" charset="0"/>
              </a:rPr>
              <a:t>rN</a:t>
            </a:r>
            <a:r>
              <a:rPr lang="en-US" sz="2000" dirty="0">
                <a:latin typeface="Arial" charset="0"/>
              </a:rPr>
              <a:t>  </a:t>
            </a:r>
            <a:r>
              <a:rPr lang="en-US" sz="2000" dirty="0">
                <a:solidFill>
                  <a:srgbClr val="FF0000"/>
                </a:solidFill>
                <a:latin typeface="Arial" charset="0"/>
              </a:rPr>
              <a:t>or</a:t>
            </a:r>
            <a:r>
              <a:rPr lang="en-US" sz="2000" dirty="0">
                <a:latin typeface="Arial" charset="0"/>
              </a:rPr>
              <a:t>  </a:t>
            </a:r>
            <a:r>
              <a:rPr lang="en-US" sz="2000" dirty="0" err="1">
                <a:latin typeface="Arial" charset="0"/>
              </a:rPr>
              <a:t>dN</a:t>
            </a:r>
            <a:r>
              <a:rPr lang="en-US" sz="2000" dirty="0">
                <a:latin typeface="Arial" charset="0"/>
              </a:rPr>
              <a:t>/</a:t>
            </a:r>
            <a:r>
              <a:rPr lang="en-US" sz="2000" dirty="0" err="1">
                <a:latin typeface="Arial" charset="0"/>
              </a:rPr>
              <a:t>dt</a:t>
            </a:r>
            <a:r>
              <a:rPr lang="en-US" sz="2000" dirty="0">
                <a:latin typeface="Arial" charset="0"/>
              </a:rPr>
              <a:t> = </a:t>
            </a:r>
            <a:r>
              <a:rPr lang="en-US" sz="2000" dirty="0" err="1">
                <a:latin typeface="Arial" charset="0"/>
              </a:rPr>
              <a:t>bN</a:t>
            </a:r>
            <a:r>
              <a:rPr lang="en-US" sz="2000" dirty="0">
                <a:latin typeface="Arial" charset="0"/>
              </a:rPr>
              <a:t> – </a:t>
            </a:r>
            <a:r>
              <a:rPr lang="en-US" sz="2000" dirty="0" err="1">
                <a:latin typeface="Arial" charset="0"/>
              </a:rPr>
              <a:t>dN</a:t>
            </a:r>
            <a:r>
              <a:rPr lang="en-US" sz="2000" dirty="0">
                <a:latin typeface="Arial" charset="0"/>
              </a:rPr>
              <a:t> (since r = b-d)</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Or we can express this as per capita (per individual) growth by dividing by N:</a:t>
            </a:r>
          </a:p>
          <a:p>
            <a:pPr algn="ctr">
              <a:buFont typeface="Times" charset="0"/>
              <a:buNone/>
              <a:tabLst>
                <a:tab pos="454025" algn="l"/>
                <a:tab pos="920750" algn="l"/>
                <a:tab pos="1373188" algn="l"/>
                <a:tab pos="1882775" algn="l"/>
                <a:tab pos="2454275" algn="l"/>
              </a:tabLst>
            </a:pPr>
            <a:r>
              <a:rPr lang="en-US" sz="2000" dirty="0">
                <a:latin typeface="Arial" charset="0"/>
              </a:rPr>
              <a:t>1/N </a:t>
            </a:r>
            <a:r>
              <a:rPr lang="en-US" sz="2000" dirty="0" err="1">
                <a:latin typeface="Arial" charset="0"/>
              </a:rPr>
              <a:t>dN</a:t>
            </a:r>
            <a:r>
              <a:rPr lang="en-US" sz="2000" dirty="0">
                <a:latin typeface="Arial" charset="0"/>
              </a:rPr>
              <a:t>/</a:t>
            </a:r>
            <a:r>
              <a:rPr lang="en-US" sz="2000" dirty="0" err="1">
                <a:latin typeface="Arial" charset="0"/>
              </a:rPr>
              <a:t>dt</a:t>
            </a:r>
            <a:r>
              <a:rPr lang="en-US" sz="2000" dirty="0">
                <a:latin typeface="Arial" charset="0"/>
              </a:rPr>
              <a:t> = r</a:t>
            </a:r>
            <a:r>
              <a:rPr lang="en-US" dirty="0">
                <a:latin typeface="Arial" charset="0"/>
              </a:rPr>
              <a:t>		</a:t>
            </a:r>
          </a:p>
        </p:txBody>
      </p:sp>
      <p:pic>
        <p:nvPicPr>
          <p:cNvPr id="9216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09570"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6"/>
          <p:cNvSpPr txBox="1">
            <a:spLocks noChangeArrowheads="1"/>
          </p:cNvSpPr>
          <p:nvPr/>
        </p:nvSpPr>
        <p:spPr bwMode="auto">
          <a:xfrm>
            <a:off x="457200" y="762000"/>
            <a:ext cx="8229600" cy="57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u="sng" dirty="0">
                <a:latin typeface="Arial" charset="0"/>
                <a:cs typeface="Arial" charset="0"/>
              </a:rPr>
              <a:t>Study Guide Items from Lecture 2</a:t>
            </a:r>
          </a:p>
          <a:p>
            <a:endParaRPr lang="en-US" sz="1800" dirty="0">
              <a:latin typeface="Arial" charset="0"/>
              <a:cs typeface="Arial" charset="0"/>
            </a:endParaRPr>
          </a:p>
          <a:p>
            <a:r>
              <a:rPr lang="en-US" sz="1800" u="sng" dirty="0">
                <a:latin typeface="Arial" charset="0"/>
                <a:cs typeface="Arial" charset="0"/>
              </a:rPr>
              <a:t>Terms:</a:t>
            </a:r>
          </a:p>
          <a:p>
            <a:pPr>
              <a:buFont typeface="Arial" charset="0"/>
              <a:buChar char="•"/>
            </a:pPr>
            <a:endParaRPr lang="en-US" sz="1800" dirty="0">
              <a:latin typeface="Arial" charset="0"/>
              <a:cs typeface="Arial" charset="0"/>
            </a:endParaRPr>
          </a:p>
          <a:p>
            <a:pPr>
              <a:buFont typeface="Arial" charset="0"/>
              <a:buChar char="•"/>
            </a:pPr>
            <a:endParaRPr lang="en-US" sz="1800" dirty="0">
              <a:latin typeface="Arial" charset="0"/>
              <a:cs typeface="Arial" charset="0"/>
            </a:endParaRPr>
          </a:p>
          <a:p>
            <a:endParaRPr lang="en-US" sz="1800" dirty="0">
              <a:latin typeface="Arial" charset="0"/>
              <a:cs typeface="Arial" charset="0"/>
            </a:endParaRPr>
          </a:p>
          <a:p>
            <a:endParaRPr lang="en-US" sz="1800" u="sng" dirty="0">
              <a:latin typeface="Arial" charset="0"/>
              <a:cs typeface="Arial" charset="0"/>
            </a:endParaRPr>
          </a:p>
          <a:p>
            <a:endParaRPr lang="en-US" sz="1800" u="sng" dirty="0">
              <a:latin typeface="Arial" charset="0"/>
              <a:cs typeface="Arial" charset="0"/>
            </a:endParaRPr>
          </a:p>
          <a:p>
            <a:endParaRPr lang="en-US" sz="1800" u="sng" dirty="0">
              <a:latin typeface="Arial" charset="0"/>
              <a:cs typeface="Arial" charset="0"/>
            </a:endParaRPr>
          </a:p>
          <a:p>
            <a:endParaRPr lang="en-US" sz="1800" u="sng" dirty="0">
              <a:latin typeface="Arial" charset="0"/>
              <a:cs typeface="Arial" charset="0"/>
            </a:endParaRPr>
          </a:p>
          <a:p>
            <a:endParaRPr lang="en-US" sz="1800" u="sng" dirty="0">
              <a:latin typeface="Arial" charset="0"/>
              <a:cs typeface="Arial" charset="0"/>
            </a:endParaRPr>
          </a:p>
          <a:p>
            <a:endParaRPr lang="en-US" sz="1800" u="sng" dirty="0">
              <a:latin typeface="Arial" charset="0"/>
              <a:cs typeface="Arial" charset="0"/>
            </a:endParaRPr>
          </a:p>
          <a:p>
            <a:r>
              <a:rPr lang="en-US" sz="1800" u="sng" dirty="0">
                <a:latin typeface="Arial" charset="0"/>
                <a:cs typeface="Arial" charset="0"/>
              </a:rPr>
              <a:t>Concepts:</a:t>
            </a:r>
          </a:p>
          <a:p>
            <a:pPr lvl="1">
              <a:buFontTx/>
              <a:buChar char="•"/>
            </a:pPr>
            <a:r>
              <a:rPr lang="en-US" sz="1600" dirty="0">
                <a:latin typeface="Arial" charset="0"/>
                <a:cs typeface="Arial" charset="0"/>
              </a:rPr>
              <a:t>Mark-recapture methods</a:t>
            </a:r>
          </a:p>
          <a:p>
            <a:pPr lvl="1">
              <a:buFontTx/>
              <a:buChar char="•"/>
            </a:pPr>
            <a:r>
              <a:rPr lang="en-US" sz="1600" dirty="0">
                <a:latin typeface="Arial" charset="0"/>
                <a:cs typeface="Arial" charset="0"/>
              </a:rPr>
              <a:t>Assumptions </a:t>
            </a:r>
            <a:r>
              <a:rPr lang="en-US" sz="1600" dirty="0" smtClean="0">
                <a:latin typeface="Arial" charset="0"/>
                <a:cs typeface="Arial" charset="0"/>
              </a:rPr>
              <a:t>of mark-recapture methods</a:t>
            </a:r>
            <a:endParaRPr lang="en-US" sz="1600" dirty="0">
              <a:latin typeface="Arial" charset="0"/>
              <a:cs typeface="Arial" charset="0"/>
            </a:endParaRPr>
          </a:p>
          <a:p>
            <a:pPr lvl="1">
              <a:buFontTx/>
              <a:buChar char="•"/>
            </a:pPr>
            <a:r>
              <a:rPr lang="en-US" sz="1600" dirty="0">
                <a:latin typeface="Arial" charset="0"/>
                <a:cs typeface="Arial" charset="0"/>
              </a:rPr>
              <a:t>Population pyramids (developed and undeveloped countries)</a:t>
            </a:r>
          </a:p>
          <a:p>
            <a:pPr lvl="1">
              <a:buFontTx/>
              <a:buChar char="•"/>
            </a:pPr>
            <a:r>
              <a:rPr lang="en-US" sz="1600" dirty="0" smtClean="0">
                <a:latin typeface="Arial" charset="0"/>
                <a:cs typeface="Arial" charset="0"/>
              </a:rPr>
              <a:t>Open </a:t>
            </a:r>
            <a:r>
              <a:rPr lang="en-US" sz="1600" dirty="0">
                <a:latin typeface="Arial" charset="0"/>
                <a:cs typeface="Arial" charset="0"/>
              </a:rPr>
              <a:t>vs. closed populations</a:t>
            </a:r>
          </a:p>
          <a:p>
            <a:pPr lvl="1">
              <a:buFontTx/>
              <a:buChar char="•"/>
            </a:pPr>
            <a:endParaRPr lang="en-US" sz="1800" u="sng" dirty="0">
              <a:latin typeface="Arial" charset="0"/>
              <a:cs typeface="Arial" charset="0"/>
            </a:endParaRPr>
          </a:p>
          <a:p>
            <a:r>
              <a:rPr lang="en-US" sz="1800" u="sng" dirty="0">
                <a:latin typeface="Arial" charset="0"/>
                <a:cs typeface="Arial" charset="0"/>
              </a:rPr>
              <a:t>Case Studies:</a:t>
            </a:r>
          </a:p>
          <a:p>
            <a:pPr lvl="1">
              <a:buFont typeface="Arial" charset="0"/>
              <a:buChar char="•"/>
            </a:pPr>
            <a:r>
              <a:rPr lang="en-US" sz="1600" dirty="0">
                <a:latin typeface="Arial" charset="0"/>
                <a:cs typeface="Arial" charset="0"/>
              </a:rPr>
              <a:t>None!</a:t>
            </a:r>
          </a:p>
          <a:p>
            <a:pPr lvl="1">
              <a:buFontTx/>
              <a:buChar char="•"/>
            </a:pPr>
            <a:endParaRPr lang="en-US" sz="1600" dirty="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17685482"/>
              </p:ext>
            </p:extLst>
          </p:nvPr>
        </p:nvGraphicFramePr>
        <p:xfrm>
          <a:off x="762000" y="1676400"/>
          <a:ext cx="7772400" cy="2530475"/>
        </p:xfrm>
        <a:graphic>
          <a:graphicData uri="http://schemas.openxmlformats.org/drawingml/2006/table">
            <a:tbl>
              <a:tblPr/>
              <a:tblGrid>
                <a:gridCol w="3886200"/>
                <a:gridCol w="3886200"/>
              </a:tblGrid>
              <a:tr h="2530475">
                <a:tc>
                  <a:txBody>
                    <a:bodyPr/>
                    <a:lstStyle/>
                    <a:p>
                      <a:pPr marL="223838" marR="0" lvl="0" indent="-223838" algn="l" defTabSz="4572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Demography</a:t>
                      </a:r>
                    </a:p>
                    <a:p>
                      <a:pPr marL="223838" marR="0" lvl="0" indent="-223838" algn="l" defTabSz="457200" rtl="0" eaLnBrk="1" fontAlgn="base" latinLnBrk="0" hangingPunct="1">
                        <a:lnSpc>
                          <a:spcPct val="100000"/>
                        </a:lnSpc>
                        <a:spcBef>
                          <a:spcPct val="0"/>
                        </a:spcBef>
                        <a:spcAft>
                          <a:spcPct val="0"/>
                        </a:spcAft>
                        <a:buClrTx/>
                        <a:buSzTx/>
                        <a:buFont typeface="Arial"/>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population </a:t>
                      </a:r>
                      <a:r>
                        <a:rPr kumimoji="0" lang="en-US" sz="1600" b="0" i="0" u="none" strike="noStrike" cap="none" normalizeH="0" baseline="0" dirty="0">
                          <a:ln>
                            <a:noFill/>
                          </a:ln>
                          <a:solidFill>
                            <a:schemeClr val="tx1"/>
                          </a:solidFill>
                          <a:effectLst/>
                          <a:latin typeface="Arial" charset="0"/>
                          <a:ea typeface="ＭＳ Ｐゴシック" charset="0"/>
                          <a:cs typeface="Arial" charset="0"/>
                        </a:rPr>
                        <a:t>growth rate</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fecundity</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fertility</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Immigration</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Emigration</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exponential growth</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density</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dispersion</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distribution</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per-capita growth rate</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per-capita birth rate</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per-capita death rate</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r</a:t>
                      </a:r>
                      <a:endParaRPr kumimoji="0" lang="en-US" sz="1600" b="0" i="0" u="none" strike="noStrike" cap="none" normalizeH="0" baseline="0" dirty="0" smtClean="0">
                        <a:ln>
                          <a:noFill/>
                        </a:ln>
                        <a:solidFill>
                          <a:schemeClr val="tx1"/>
                        </a:solidFill>
                        <a:effectLst/>
                        <a:latin typeface="Arial" charset="0"/>
                        <a:ea typeface="ＭＳ Ｐゴシック" charset="0"/>
                        <a:cs typeface="Arial" charset="0"/>
                      </a:endParaRP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closed population</a:t>
                      </a:r>
                    </a:p>
                    <a:p>
                      <a:pPr marL="284163" marR="0" lvl="0" indent="-284163" algn="l" defTabSz="284163"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open population</a:t>
                      </a:r>
                    </a:p>
                    <a:p>
                      <a:pPr marL="0" marR="0" lvl="0" indent="0" algn="l" defTabSz="284163" rtl="0" eaLnBrk="1" fontAlgn="base" latinLnBrk="0" hangingPunct="1">
                        <a:lnSpc>
                          <a:spcPct val="100000"/>
                        </a:lnSpc>
                        <a:spcBef>
                          <a:spcPct val="0"/>
                        </a:spcBef>
                        <a:spcAft>
                          <a:spcPct val="0"/>
                        </a:spcAft>
                        <a:buClrTx/>
                        <a:buSzTx/>
                        <a:buFont typeface="Arial" charset="0"/>
                        <a:buNone/>
                        <a:tabLst/>
                      </a:pP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828800"/>
            <a:ext cx="7213600" cy="4584700"/>
          </a:xfrm>
          <a:prstGeom prst="rect">
            <a:avLst/>
          </a:prstGeom>
        </p:spPr>
      </p:pic>
      <p:sp>
        <p:nvSpPr>
          <p:cNvPr id="4" name="TextBox 3"/>
          <p:cNvSpPr txBox="1"/>
          <p:nvPr/>
        </p:nvSpPr>
        <p:spPr>
          <a:xfrm>
            <a:off x="301" y="681335"/>
            <a:ext cx="9143699" cy="461665"/>
          </a:xfrm>
          <a:prstGeom prst="rect">
            <a:avLst/>
          </a:prstGeom>
          <a:noFill/>
        </p:spPr>
        <p:txBody>
          <a:bodyPr wrap="none" rtlCol="0">
            <a:spAutoFit/>
          </a:bodyPr>
          <a:lstStyle/>
          <a:p>
            <a:r>
              <a:rPr lang="en-US" dirty="0" smtClean="0">
                <a:latin typeface="Arial"/>
                <a:cs typeface="Arial"/>
              </a:rPr>
              <a:t>Percent cover of Camphor Weed on St. George Island since 1999</a:t>
            </a:r>
            <a:endParaRPr lang="en-US" dirty="0">
              <a:latin typeface="Arial"/>
              <a:cs typeface="Arial"/>
            </a:endParaRPr>
          </a:p>
        </p:txBody>
      </p:sp>
      <p:pic>
        <p:nvPicPr>
          <p:cNvPr id="5" name="Picture 4" descr="Hetsu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058" y="1295400"/>
            <a:ext cx="2042160" cy="2023885"/>
          </a:xfrm>
          <a:prstGeom prst="rect">
            <a:avLst/>
          </a:prstGeom>
        </p:spPr>
      </p:pic>
      <p:pic>
        <p:nvPicPr>
          <p:cNvPr id="7" name="Picture 2"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1524000"/>
            <a:ext cx="1878038" cy="369332"/>
          </a:xfrm>
          <a:prstGeom prst="rect">
            <a:avLst/>
          </a:prstGeom>
          <a:noFill/>
        </p:spPr>
        <p:txBody>
          <a:bodyPr wrap="none" rtlCol="0">
            <a:spAutoFit/>
          </a:bodyPr>
          <a:lstStyle/>
          <a:p>
            <a:r>
              <a:rPr lang="en-US" sz="1800" dirty="0" smtClean="0">
                <a:latin typeface="Arial"/>
                <a:cs typeface="Arial"/>
              </a:rPr>
              <a:t>Hurricane years!</a:t>
            </a:r>
            <a:endParaRPr lang="en-US" sz="1800" dirty="0">
              <a:latin typeface="Arial"/>
              <a:cs typeface="Arial"/>
            </a:endParaRPr>
          </a:p>
        </p:txBody>
      </p:sp>
    </p:spTree>
    <p:extLst>
      <p:ext uri="{BB962C8B-B14F-4D97-AF65-F5344CB8AC3E}">
        <p14:creationId xmlns:p14="http://schemas.microsoft.com/office/powerpoint/2010/main" val="35267331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81000" y="1295400"/>
            <a:ext cx="7391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pPr>
            <a:r>
              <a:rPr lang="en-US" sz="2000">
                <a:latin typeface="Arial" charset="0"/>
              </a:rPr>
              <a:t>II.	Tools for Ecology</a:t>
            </a:r>
          </a:p>
          <a:p>
            <a:pPr marL="1370013" indent="-1370013">
              <a:tabLst>
                <a:tab pos="457200" algn="l"/>
                <a:tab pos="912813" algn="l"/>
                <a:tab pos="1370013" algn="l"/>
              </a:tabLst>
            </a:pPr>
            <a:r>
              <a:rPr lang="en-US" sz="2000">
                <a:latin typeface="Arial" charset="0"/>
              </a:rPr>
              <a:t>	A.	Population demography:  describing populations.</a:t>
            </a:r>
          </a:p>
          <a:p>
            <a:pPr marL="1370013" indent="-1370013">
              <a:tabLst>
                <a:tab pos="457200" algn="l"/>
                <a:tab pos="912813" algn="l"/>
                <a:tab pos="1370013" algn="l"/>
              </a:tabLst>
            </a:pPr>
            <a:r>
              <a:rPr lang="en-US" sz="2000">
                <a:latin typeface="Arial" charset="0"/>
              </a:rPr>
              <a:t>		1.  	Definitions</a:t>
            </a:r>
          </a:p>
          <a:p>
            <a:pPr marL="1370013" indent="-1370013">
              <a:tabLst>
                <a:tab pos="457200" algn="l"/>
                <a:tab pos="912813" algn="l"/>
                <a:tab pos="1370013" algn="l"/>
              </a:tabLst>
            </a:pPr>
            <a:endParaRPr lang="en-US" sz="2000">
              <a:latin typeface="Arial" charset="0"/>
            </a:endParaRPr>
          </a:p>
          <a:p>
            <a:pPr marL="1370013" indent="-1370013">
              <a:tabLst>
                <a:tab pos="457200" algn="l"/>
                <a:tab pos="912813" algn="l"/>
                <a:tab pos="1370013" algn="l"/>
              </a:tabLst>
            </a:pPr>
            <a:r>
              <a:rPr lang="en-US" sz="2000">
                <a:latin typeface="Arial" charset="0"/>
              </a:rPr>
              <a:t>		2.	Demography -- tools to describe populations</a:t>
            </a:r>
          </a:p>
          <a:p>
            <a:pPr marL="1370013" indent="-1370013">
              <a:tabLst>
                <a:tab pos="457200" algn="l"/>
                <a:tab pos="912813" algn="l"/>
                <a:tab pos="1370013" algn="l"/>
              </a:tabLst>
            </a:pPr>
            <a:r>
              <a:rPr lang="en-US" sz="2000">
                <a:latin typeface="Arial" charset="0"/>
              </a:rPr>
              <a:t>			a.	3 - D</a:t>
            </a:r>
            <a:r>
              <a:rPr lang="ja-JP" altLang="en-US" sz="2000">
                <a:latin typeface="Arial" charset="0"/>
              </a:rPr>
              <a:t>’</a:t>
            </a:r>
            <a:r>
              <a:rPr lang="en-US" altLang="ja-JP" sz="2000">
                <a:latin typeface="Arial" charset="0"/>
              </a:rPr>
              <a:t>s:  Distribution, dispersion, and density </a:t>
            </a:r>
          </a:p>
          <a:p>
            <a:pPr marL="1370013" indent="-1370013">
              <a:tabLst>
                <a:tab pos="457200" algn="l"/>
                <a:tab pos="912813" algn="l"/>
                <a:tab pos="1370013" algn="l"/>
              </a:tabLst>
            </a:pPr>
            <a:endParaRPr lang="en-US" sz="2000">
              <a:latin typeface="Arial" charset="0"/>
            </a:endParaRPr>
          </a:p>
          <a:p>
            <a:pPr marL="1370013" indent="-1370013">
              <a:tabLst>
                <a:tab pos="457200" algn="l"/>
                <a:tab pos="912813" algn="l"/>
                <a:tab pos="1370013" algn="l"/>
              </a:tabLst>
            </a:pPr>
            <a:r>
              <a:rPr lang="en-US" sz="2000" u="sng">
                <a:solidFill>
                  <a:srgbClr val="FF0000"/>
                </a:solidFill>
                <a:latin typeface="Arial" charset="0"/>
              </a:rPr>
              <a:t>Density</a:t>
            </a:r>
            <a:r>
              <a:rPr lang="en-US" sz="2000">
                <a:latin typeface="Arial" charset="0"/>
              </a:rPr>
              <a:t> = the number of individuals in relation to the space or volume in which they occur</a:t>
            </a:r>
          </a:p>
          <a:p>
            <a:pPr marL="1370013" indent="-1370013">
              <a:tabLst>
                <a:tab pos="457200" algn="l"/>
                <a:tab pos="912813" algn="l"/>
                <a:tab pos="1370013" algn="l"/>
              </a:tabLst>
            </a:pPr>
            <a:endParaRPr lang="en-US" sz="2000" u="sng">
              <a:solidFill>
                <a:srgbClr val="FF0000"/>
              </a:solidFill>
              <a:latin typeface="Arial" charset="0"/>
            </a:endParaRPr>
          </a:p>
          <a:p>
            <a:pPr marL="1370013" indent="-1370013">
              <a:tabLst>
                <a:tab pos="457200" algn="l"/>
                <a:tab pos="912813" algn="l"/>
                <a:tab pos="1370013" algn="l"/>
              </a:tabLst>
            </a:pPr>
            <a:r>
              <a:rPr lang="en-US" sz="2000" u="sng">
                <a:solidFill>
                  <a:srgbClr val="FF0000"/>
                </a:solidFill>
                <a:latin typeface="Arial" charset="0"/>
              </a:rPr>
              <a:t>Distribution</a:t>
            </a:r>
            <a:r>
              <a:rPr lang="en-US" sz="2000">
                <a:latin typeface="Arial" charset="0"/>
              </a:rPr>
              <a:t> = the geographic and ecological range of a population</a:t>
            </a:r>
          </a:p>
          <a:p>
            <a:pPr marL="1370013" indent="-1370013">
              <a:tabLst>
                <a:tab pos="457200" algn="l"/>
                <a:tab pos="912813" algn="l"/>
                <a:tab pos="1370013" algn="l"/>
              </a:tabLst>
            </a:pPr>
            <a:endParaRPr lang="en-US" sz="2000">
              <a:latin typeface="Arial" charset="0"/>
            </a:endParaRPr>
          </a:p>
          <a:p>
            <a:pPr marL="1370013" indent="-1370013">
              <a:tabLst>
                <a:tab pos="457200" algn="l"/>
                <a:tab pos="912813" algn="l"/>
                <a:tab pos="1370013" algn="l"/>
              </a:tabLst>
            </a:pPr>
            <a:r>
              <a:rPr lang="en-US" sz="2000" u="sng">
                <a:solidFill>
                  <a:srgbClr val="FF0000"/>
                </a:solidFill>
                <a:latin typeface="Arial" charset="0"/>
              </a:rPr>
              <a:t>Dispersion</a:t>
            </a:r>
            <a:r>
              <a:rPr lang="en-US" sz="2000">
                <a:latin typeface="Arial" charset="0"/>
              </a:rPr>
              <a:t> = the spacing of individuals with respect to one another. </a:t>
            </a:r>
          </a:p>
          <a:p>
            <a:pPr marL="1370013" indent="-1370013">
              <a:tabLst>
                <a:tab pos="457200" algn="l"/>
                <a:tab pos="912813" algn="l"/>
                <a:tab pos="1370013" algn="l"/>
              </a:tabLst>
            </a:pPr>
            <a:endParaRPr lang="en-US" sz="2000">
              <a:latin typeface="Arial" charset="0"/>
            </a:endParaRPr>
          </a:p>
        </p:txBody>
      </p:sp>
      <p:pic>
        <p:nvPicPr>
          <p:cNvPr id="24578"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118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381000" y="1295400"/>
            <a:ext cx="7391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defRPr/>
            </a:pPr>
            <a:r>
              <a:rPr lang="en-US" sz="2000" dirty="0">
                <a:latin typeface="Arial" charset="0"/>
              </a:rPr>
              <a:t>II.	Tools for Ecology</a:t>
            </a:r>
          </a:p>
          <a:p>
            <a:pPr marL="1370013" indent="-1370013">
              <a:tabLst>
                <a:tab pos="457200" algn="l"/>
                <a:tab pos="912813" algn="l"/>
                <a:tab pos="1370013" algn="l"/>
              </a:tabLst>
              <a:defRPr/>
            </a:pPr>
            <a:r>
              <a:rPr lang="en-US" sz="2000" dirty="0">
                <a:latin typeface="Arial" charset="0"/>
              </a:rPr>
              <a:t>	A.	Population demography:  describing populations.</a:t>
            </a:r>
          </a:p>
          <a:p>
            <a:pPr marL="1370013" indent="-1370013">
              <a:tabLst>
                <a:tab pos="457200" algn="l"/>
                <a:tab pos="912813" algn="l"/>
                <a:tab pos="1370013" algn="l"/>
              </a:tabLst>
              <a:defRPr/>
            </a:pPr>
            <a:r>
              <a:rPr lang="en-US" sz="2000" dirty="0">
                <a:latin typeface="Arial" charset="0"/>
              </a:rPr>
              <a:t>		1.  	Definitions</a:t>
            </a:r>
          </a:p>
          <a:p>
            <a:pPr marL="1370013" indent="-1370013">
              <a:tabLst>
                <a:tab pos="457200" algn="l"/>
                <a:tab pos="912813" algn="l"/>
                <a:tab pos="1370013" algn="l"/>
              </a:tabLst>
              <a:defRPr/>
            </a:pPr>
            <a:endParaRPr lang="en-US" sz="2000" dirty="0">
              <a:latin typeface="Arial" charset="0"/>
            </a:endParaRPr>
          </a:p>
          <a:p>
            <a:pPr marL="1370013" indent="-1370013">
              <a:tabLst>
                <a:tab pos="457200" algn="l"/>
                <a:tab pos="912813" algn="l"/>
                <a:tab pos="1370013" algn="l"/>
              </a:tabLst>
              <a:defRPr/>
            </a:pPr>
            <a:r>
              <a:rPr lang="en-US" sz="2000" dirty="0">
                <a:latin typeface="Arial" charset="0"/>
              </a:rPr>
              <a:t>		2.	Demography -- tools to describe populations</a:t>
            </a:r>
          </a:p>
          <a:p>
            <a:pPr marL="1370013" indent="-1370013">
              <a:tabLst>
                <a:tab pos="457200" algn="l"/>
                <a:tab pos="912813" algn="l"/>
                <a:tab pos="1370013" algn="l"/>
              </a:tabLst>
              <a:defRPr/>
            </a:pPr>
            <a:r>
              <a:rPr lang="en-US" sz="2000" dirty="0">
                <a:latin typeface="Arial" charset="0"/>
              </a:rPr>
              <a:t>			a.	3 - D</a:t>
            </a:r>
            <a:r>
              <a:rPr lang="ja-JP" altLang="en-US" sz="2000" dirty="0">
                <a:latin typeface="Arial" charset="0"/>
              </a:rPr>
              <a:t>’</a:t>
            </a:r>
            <a:r>
              <a:rPr lang="en-US" altLang="ja-JP" sz="2000" dirty="0">
                <a:latin typeface="Arial" charset="0"/>
              </a:rPr>
              <a:t>s:  Distribution, dispersion, and density </a:t>
            </a:r>
          </a:p>
          <a:p>
            <a:pPr marL="1370013" indent="-1370013">
              <a:tabLst>
                <a:tab pos="457200" algn="l"/>
                <a:tab pos="912813" algn="l"/>
                <a:tab pos="1370013" algn="l"/>
              </a:tabLst>
              <a:defRPr/>
            </a:pPr>
            <a:endParaRPr lang="en-US" sz="2000" dirty="0">
              <a:solidFill>
                <a:schemeClr val="bg1">
                  <a:lumMod val="65000"/>
                </a:schemeClr>
              </a:solidFill>
              <a:latin typeface="Arial" charset="0"/>
            </a:endParaRPr>
          </a:p>
          <a:p>
            <a:pPr marL="1370013" indent="-1370013">
              <a:tabLst>
                <a:tab pos="457200" algn="l"/>
                <a:tab pos="912813" algn="l"/>
                <a:tab pos="1370013" algn="l"/>
              </a:tabLst>
              <a:defRPr/>
            </a:pPr>
            <a:r>
              <a:rPr lang="en-US" sz="2000" u="sng" dirty="0">
                <a:solidFill>
                  <a:schemeClr val="bg1">
                    <a:lumMod val="65000"/>
                  </a:schemeClr>
                </a:solidFill>
                <a:latin typeface="Arial" charset="0"/>
              </a:rPr>
              <a:t>Density</a:t>
            </a:r>
            <a:r>
              <a:rPr lang="en-US" sz="2000" dirty="0">
                <a:solidFill>
                  <a:schemeClr val="bg1">
                    <a:lumMod val="65000"/>
                  </a:schemeClr>
                </a:solidFill>
                <a:latin typeface="Arial" charset="0"/>
              </a:rPr>
              <a:t> = the number of individuals in relation to the space or volume in which they occur</a:t>
            </a:r>
          </a:p>
          <a:p>
            <a:pPr marL="1370013" indent="-1370013">
              <a:tabLst>
                <a:tab pos="457200" algn="l"/>
                <a:tab pos="912813" algn="l"/>
                <a:tab pos="1370013" algn="l"/>
              </a:tabLst>
              <a:defRPr/>
            </a:pPr>
            <a:endParaRPr lang="en-US" sz="2000" u="sng" dirty="0">
              <a:solidFill>
                <a:srgbClr val="FF0000"/>
              </a:solidFill>
              <a:latin typeface="Arial" charset="0"/>
            </a:endParaRPr>
          </a:p>
          <a:p>
            <a:pPr marL="1370013" indent="-1370013">
              <a:tabLst>
                <a:tab pos="457200" algn="l"/>
                <a:tab pos="912813" algn="l"/>
                <a:tab pos="1370013" algn="l"/>
              </a:tabLst>
              <a:defRPr/>
            </a:pPr>
            <a:r>
              <a:rPr lang="en-US" sz="2000" u="sng" dirty="0">
                <a:solidFill>
                  <a:srgbClr val="FF0000"/>
                </a:solidFill>
                <a:latin typeface="Arial" charset="0"/>
              </a:rPr>
              <a:t>Distribution</a:t>
            </a:r>
            <a:r>
              <a:rPr lang="en-US" sz="2000" dirty="0">
                <a:latin typeface="Arial" charset="0"/>
              </a:rPr>
              <a:t> = the geographic and ecological range of a population</a:t>
            </a:r>
          </a:p>
          <a:p>
            <a:pPr marL="1370013" indent="-1370013">
              <a:tabLst>
                <a:tab pos="457200" algn="l"/>
                <a:tab pos="912813" algn="l"/>
                <a:tab pos="1370013" algn="l"/>
              </a:tabLst>
              <a:defRPr/>
            </a:pPr>
            <a:endParaRPr lang="en-US" sz="2000" dirty="0">
              <a:latin typeface="Arial" charset="0"/>
            </a:endParaRPr>
          </a:p>
          <a:p>
            <a:pPr marL="1370013" indent="-1370013">
              <a:tabLst>
                <a:tab pos="457200" algn="l"/>
                <a:tab pos="912813" algn="l"/>
                <a:tab pos="1370013" algn="l"/>
              </a:tabLst>
              <a:defRPr/>
            </a:pPr>
            <a:r>
              <a:rPr lang="en-US" sz="2000" u="sng" dirty="0">
                <a:solidFill>
                  <a:srgbClr val="FF0000"/>
                </a:solidFill>
                <a:latin typeface="Arial" charset="0"/>
              </a:rPr>
              <a:t>Dispersion</a:t>
            </a:r>
            <a:r>
              <a:rPr lang="en-US" sz="2000" dirty="0">
                <a:latin typeface="Arial" charset="0"/>
              </a:rPr>
              <a:t> = the spacing of individuals with respect to one another. </a:t>
            </a:r>
          </a:p>
          <a:p>
            <a:pPr marL="1370013" indent="-1370013">
              <a:tabLst>
                <a:tab pos="457200" algn="l"/>
                <a:tab pos="912813" algn="l"/>
                <a:tab pos="1370013" algn="l"/>
              </a:tabLst>
              <a:defRPr/>
            </a:pPr>
            <a:endParaRPr lang="en-US" sz="2000" dirty="0">
              <a:latin typeface="Arial" charset="0"/>
            </a:endParaRPr>
          </a:p>
        </p:txBody>
      </p:sp>
      <p:pic>
        <p:nvPicPr>
          <p:cNvPr id="32770"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020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09600" y="685800"/>
            <a:ext cx="8001000" cy="685800"/>
          </a:xfrm>
        </p:spPr>
        <p:txBody>
          <a:bodyPr/>
          <a:lstStyle/>
          <a:p>
            <a:pPr eaLnBrk="1" hangingPunct="1"/>
            <a:r>
              <a:rPr lang="en-US" sz="2400">
                <a:latin typeface="Arial" charset="0"/>
                <a:ea typeface="ＭＳ Ｐゴシック" charset="0"/>
                <a:cs typeface="ＭＳ Ｐゴシック" charset="0"/>
              </a:rPr>
              <a:t>Density and Distribution </a:t>
            </a:r>
            <a:r>
              <a:rPr lang="en-US" altLang="ja-JP" sz="2400">
                <a:latin typeface="Arial" charset="0"/>
                <a:ea typeface="ＭＳ Ｐゴシック" charset="0"/>
                <a:cs typeface="ＭＳ Ｐゴシック" charset="0"/>
              </a:rPr>
              <a:t>of </a:t>
            </a:r>
            <a:br>
              <a:rPr lang="en-US" altLang="ja-JP" sz="2400">
                <a:latin typeface="Arial" charset="0"/>
                <a:ea typeface="ＭＳ Ｐゴシック" charset="0"/>
                <a:cs typeface="ＭＳ Ｐゴシック" charset="0"/>
              </a:rPr>
            </a:br>
            <a:r>
              <a:rPr lang="en-US" altLang="ja-JP" sz="2400">
                <a:latin typeface="Arial" charset="0"/>
                <a:ea typeface="ＭＳ Ｐゴシック" charset="0"/>
                <a:cs typeface="ＭＳ Ｐゴシック" charset="0"/>
              </a:rPr>
              <a:t>Red Kangaroos in Australia</a:t>
            </a:r>
            <a:endParaRPr lang="en-US" sz="2400">
              <a:latin typeface="Arial" charset="0"/>
              <a:ea typeface="ＭＳ Ｐゴシック" charset="0"/>
              <a:cs typeface="ＭＳ Ｐゴシック" charset="0"/>
            </a:endParaRPr>
          </a:p>
        </p:txBody>
      </p:sp>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58913"/>
            <a:ext cx="5243512"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1113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381000" y="1295400"/>
            <a:ext cx="739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370013" indent="-1370013">
              <a:tabLst>
                <a:tab pos="457200" algn="l"/>
                <a:tab pos="912813" algn="l"/>
                <a:tab pos="1370013" algn="l"/>
              </a:tabLst>
            </a:pPr>
            <a:r>
              <a:rPr lang="en-US" sz="2000" dirty="0">
                <a:latin typeface="Arial" charset="0"/>
              </a:rPr>
              <a:t>II.	Tools for Ecology</a:t>
            </a:r>
          </a:p>
          <a:p>
            <a:pPr marL="1370013" indent="-1370013">
              <a:tabLst>
                <a:tab pos="457200" algn="l"/>
                <a:tab pos="912813" algn="l"/>
                <a:tab pos="1370013" algn="l"/>
              </a:tabLst>
            </a:pPr>
            <a:r>
              <a:rPr lang="en-US" sz="2000" dirty="0">
                <a:latin typeface="Arial" charset="0"/>
              </a:rPr>
              <a:t>	A.	Population demography:  describing populations.</a:t>
            </a:r>
          </a:p>
          <a:p>
            <a:pPr marL="1370013" indent="-1370013">
              <a:tabLst>
                <a:tab pos="457200" algn="l"/>
                <a:tab pos="912813" algn="l"/>
                <a:tab pos="1370013" algn="l"/>
              </a:tabLst>
            </a:pPr>
            <a:r>
              <a:rPr lang="en-US" sz="2000" dirty="0">
                <a:latin typeface="Arial" charset="0"/>
              </a:rPr>
              <a:t>		1.  	Definitions</a:t>
            </a: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r>
              <a:rPr lang="en-US" sz="2000" dirty="0">
                <a:latin typeface="Arial" charset="0"/>
              </a:rPr>
              <a:t>		2.	Demography -- tools to describe populations</a:t>
            </a:r>
          </a:p>
          <a:p>
            <a:pPr marL="1370013" indent="-1370013">
              <a:tabLst>
                <a:tab pos="457200" algn="l"/>
                <a:tab pos="912813" algn="l"/>
                <a:tab pos="1370013" algn="l"/>
              </a:tabLst>
            </a:pPr>
            <a:r>
              <a:rPr lang="en-US" sz="2000" dirty="0">
                <a:latin typeface="Arial" charset="0"/>
              </a:rPr>
              <a:t>			a.	3 - D</a:t>
            </a:r>
            <a:r>
              <a:rPr lang="ja-JP" altLang="en-US" sz="2000" dirty="0">
                <a:latin typeface="Arial" charset="0"/>
              </a:rPr>
              <a:t>’</a:t>
            </a:r>
            <a:r>
              <a:rPr lang="en-US" altLang="ja-JP" sz="2000" dirty="0">
                <a:latin typeface="Arial" charset="0"/>
              </a:rPr>
              <a:t>s:  Distribution, dispersion, and density </a:t>
            </a:r>
          </a:p>
          <a:p>
            <a:pPr marL="1370013" indent="-1370013">
              <a:tabLst>
                <a:tab pos="457200" algn="l"/>
                <a:tab pos="912813" algn="l"/>
                <a:tab pos="1370013" algn="l"/>
              </a:tabLst>
            </a:pPr>
            <a:endParaRPr lang="en-US" sz="2000" dirty="0">
              <a:latin typeface="Arial" charset="0"/>
            </a:endParaRPr>
          </a:p>
          <a:p>
            <a:pPr marL="1370013" indent="-1370013">
              <a:tabLst>
                <a:tab pos="457200" algn="l"/>
                <a:tab pos="912813" algn="l"/>
                <a:tab pos="1370013" algn="l"/>
              </a:tabLst>
            </a:pPr>
            <a:r>
              <a:rPr lang="en-US" sz="2000" u="sng" dirty="0">
                <a:solidFill>
                  <a:srgbClr val="FF0000"/>
                </a:solidFill>
                <a:latin typeface="Arial" charset="0"/>
              </a:rPr>
              <a:t>Dispersion</a:t>
            </a:r>
            <a:r>
              <a:rPr lang="en-US" sz="2000" dirty="0">
                <a:latin typeface="Arial" charset="0"/>
              </a:rPr>
              <a:t> = the spacing of individuals with respect to one another. </a:t>
            </a:r>
          </a:p>
          <a:p>
            <a:pPr marL="1370013" indent="-1370013">
              <a:tabLst>
                <a:tab pos="457200" algn="l"/>
                <a:tab pos="912813" algn="l"/>
                <a:tab pos="1370013" algn="l"/>
              </a:tabLst>
            </a:pPr>
            <a:endParaRPr lang="en-US" sz="2000" dirty="0">
              <a:latin typeface="Arial" charset="0"/>
            </a:endParaRPr>
          </a:p>
        </p:txBody>
      </p:sp>
      <p:pic>
        <p:nvPicPr>
          <p:cNvPr id="3686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419600"/>
            <a:ext cx="4965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980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7523</TotalTime>
  <Words>3071</Words>
  <Application>Microsoft Macintosh PowerPoint</Application>
  <PresentationFormat>On-screen Show (4:3)</PresentationFormat>
  <Paragraphs>501</Paragraphs>
  <Slides>49</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Density and Distribution of  Red Kangaroos in 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172</cp:revision>
  <cp:lastPrinted>2011-09-01T16:06:55Z</cp:lastPrinted>
  <dcterms:created xsi:type="dcterms:W3CDTF">2010-09-23T14:42:43Z</dcterms:created>
  <dcterms:modified xsi:type="dcterms:W3CDTF">2016-09-13T12:38:21Z</dcterms:modified>
</cp:coreProperties>
</file>