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bin" ContentType="application/vnd.openxmlformats-officedocument.oleObject"/>
  <Override PartName="/ppt/notesSlides/notesSlide24.xml" ContentType="application/vnd.openxmlformats-officedocument.presentationml.notesSlide+xml"/>
  <Override PartName="/ppt/embeddings/oleObject2.bin" ContentType="application/vnd.openxmlformats-officedocument.oleObject"/>
  <Override PartName="/ppt/notesSlides/notesSlide25.xml" ContentType="application/vnd.openxmlformats-officedocument.presentationml.notesSlide+xml"/>
  <Override PartName="/ppt/embeddings/oleObject3.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handoutMasterIdLst>
    <p:handoutMasterId r:id="rId46"/>
  </p:handoutMasterIdLst>
  <p:sldIdLst>
    <p:sldId id="292" r:id="rId2"/>
    <p:sldId id="327" r:id="rId3"/>
    <p:sldId id="307" r:id="rId4"/>
    <p:sldId id="308" r:id="rId5"/>
    <p:sldId id="301" r:id="rId6"/>
    <p:sldId id="303" r:id="rId7"/>
    <p:sldId id="309" r:id="rId8"/>
    <p:sldId id="304" r:id="rId9"/>
    <p:sldId id="310" r:id="rId10"/>
    <p:sldId id="290" r:id="rId11"/>
    <p:sldId id="328" r:id="rId12"/>
    <p:sldId id="298" r:id="rId13"/>
    <p:sldId id="297" r:id="rId14"/>
    <p:sldId id="329" r:id="rId15"/>
    <p:sldId id="313" r:id="rId16"/>
    <p:sldId id="305" r:id="rId17"/>
    <p:sldId id="312" r:id="rId18"/>
    <p:sldId id="311" r:id="rId19"/>
    <p:sldId id="314" r:id="rId20"/>
    <p:sldId id="299" r:id="rId21"/>
    <p:sldId id="300" r:id="rId22"/>
    <p:sldId id="256" r:id="rId23"/>
    <p:sldId id="272" r:id="rId24"/>
    <p:sldId id="273" r:id="rId25"/>
    <p:sldId id="275" r:id="rId26"/>
    <p:sldId id="274" r:id="rId27"/>
    <p:sldId id="294" r:id="rId28"/>
    <p:sldId id="258" r:id="rId29"/>
    <p:sldId id="269" r:id="rId30"/>
    <p:sldId id="270" r:id="rId31"/>
    <p:sldId id="271" r:id="rId32"/>
    <p:sldId id="257" r:id="rId33"/>
    <p:sldId id="267" r:id="rId34"/>
    <p:sldId id="291" r:id="rId35"/>
    <p:sldId id="262" r:id="rId36"/>
    <p:sldId id="315" r:id="rId37"/>
    <p:sldId id="316" r:id="rId38"/>
    <p:sldId id="277" r:id="rId39"/>
    <p:sldId id="280" r:id="rId40"/>
    <p:sldId id="281" r:id="rId41"/>
    <p:sldId id="282" r:id="rId42"/>
    <p:sldId id="283" r:id="rId43"/>
    <p:sldId id="296"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scaleToFitPaper="1"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8316" autoAdjust="0"/>
  </p:normalViewPr>
  <p:slideViewPr>
    <p:cSldViewPr>
      <p:cViewPr varScale="1">
        <p:scale>
          <a:sx n="99" d="100"/>
          <a:sy n="99" d="100"/>
        </p:scale>
        <p:origin x="-14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115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CB08286-A386-0048-8A48-7E76CA701DB7}" type="datetimeFigureOut">
              <a:rPr lang="en-US"/>
              <a:pPr>
                <a:defRPr/>
              </a:pPr>
              <a:t>8/30/16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85F7CAB-85A6-9746-B9DF-4C37D01FA8B0}" type="slidenum">
              <a:rPr lang="en-US"/>
              <a:pPr>
                <a:defRPr/>
              </a:pPr>
              <a:t>‹#›</a:t>
            </a:fld>
            <a:endParaRPr lang="en-US"/>
          </a:p>
        </p:txBody>
      </p:sp>
    </p:spTree>
    <p:extLst>
      <p:ext uri="{BB962C8B-B14F-4D97-AF65-F5344CB8AC3E}">
        <p14:creationId xmlns:p14="http://schemas.microsoft.com/office/powerpoint/2010/main" val="2037231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7"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7" charset="0"/>
                <a:ea typeface="+mn-ea"/>
                <a:cs typeface="+mn-cs"/>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D25964E-B298-3C48-9C4F-B763BD8B1D1B}" type="slidenum">
              <a:rPr lang="en-US"/>
              <a:pPr>
                <a:defRPr/>
              </a:pPr>
              <a:t>‹#›</a:t>
            </a:fld>
            <a:endParaRPr lang="en-US"/>
          </a:p>
        </p:txBody>
      </p:sp>
    </p:spTree>
    <p:extLst>
      <p:ext uri="{BB962C8B-B14F-4D97-AF65-F5344CB8AC3E}">
        <p14:creationId xmlns:p14="http://schemas.microsoft.com/office/powerpoint/2010/main" val="572615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ＭＳ Ｐゴシック" pitchFamily="36"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www.rph.wa.gov.au/labs/haem/malaria/diagnosis.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EACFA58-5BC3-654A-9C2E-1F3E7EA5A49E}" type="slidenum">
              <a:rPr lang="en-US" sz="1200"/>
              <a:pPr/>
              <a:t>2</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7ECDF92-9088-1348-9476-5CAAC9867F29}" type="slidenum">
              <a:rPr lang="en-US" sz="1200"/>
              <a:pPr/>
              <a:t>11</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ED33520-A39B-4244-8CF0-1F9DA4AFF626}" type="slidenum">
              <a:rPr lang="en-US" sz="1200"/>
              <a:pPr/>
              <a:t>12</a:t>
            </a:fld>
            <a:endParaRPr lang="en-US" sz="120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8317D6C-9750-CC48-9CD5-0DDCC292022F}" type="slidenum">
              <a:rPr lang="en-US" sz="1200"/>
              <a:pPr/>
              <a:t>13</a:t>
            </a:fld>
            <a:endParaRPr lang="en-US" sz="120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14</a:t>
            </a:fld>
            <a:endParaRPr lang="en-US" sz="1200"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15</a:t>
            </a:fld>
            <a:endParaRPr lang="en-US" sz="1200"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16</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17</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18</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445549F-C25C-BC41-B68E-38CE8905255C}" type="slidenum">
              <a:rPr lang="en-US" sz="1200"/>
              <a:pPr/>
              <a:t>19</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CB3D1ED-EE48-C440-9535-76467A4A99F8}" type="slidenum">
              <a:rPr lang="en-US" sz="1200"/>
              <a:pPr/>
              <a:t>20</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fld id="{FB57664C-9915-3645-8C8F-B313D3203AC8}" type="slidenum">
              <a:rPr lang="en-US" sz="1200">
                <a:latin typeface="Arial" charset="0"/>
              </a:rPr>
              <a:pPr eaLnBrk="1" hangingPunct="1"/>
              <a:t>3</a:t>
            </a:fld>
            <a:endParaRPr lang="en-US" sz="1200">
              <a:latin typeface="Arial" charset="0"/>
            </a:endParaRPr>
          </a:p>
        </p:txBody>
      </p:sp>
      <p:sp>
        <p:nvSpPr>
          <p:cNvPr id="19458" name="Rectangle 1026"/>
          <p:cNvSpPr>
            <a:spLocks noGrp="1" noRot="1" noChangeAspect="1" noChangeArrowheads="1" noTextEdit="1"/>
          </p:cNvSpPr>
          <p:nvPr>
            <p:ph type="sldImg"/>
          </p:nvPr>
        </p:nvSpPr>
        <p:spPr>
          <a:noFill/>
          <a:ln/>
        </p:spPr>
      </p:sp>
      <p:sp>
        <p:nvSpPr>
          <p:cNvPr id="194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I am a community ecologist from Florida state University.  What I am going to talk about to you today is actually very related to my own research. My primary research is on how protozoa grow in the water found in leaves of the carnivorous pitcher plants.  I’ll talk more about this throughout my presentations, as these are ideal systems to study population growth and ecology.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50A2CC1-FD2C-E44C-98A2-F2688BAB92B3}" type="slidenum">
              <a:rPr lang="en-US" sz="1200"/>
              <a:pPr/>
              <a:t>21</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EACFA58-5BC3-654A-9C2E-1F3E7EA5A49E}" type="slidenum">
              <a:rPr lang="en-US" sz="1200"/>
              <a:pPr/>
              <a:t>22</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B9F5469-F9B2-EA4B-AF12-7DC88520F16B}" type="slidenum">
              <a:rPr lang="en-US" sz="1200"/>
              <a:pPr/>
              <a:t>23</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337C362-F68E-5642-A99D-7542188D9870}" type="slidenum">
              <a:rPr lang="en-US" sz="1200"/>
              <a:pPr/>
              <a:t>24</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7E24964-0FB7-D940-9B3F-6BB1BE6BA4A7}" type="slidenum">
              <a:rPr lang="en-US" sz="1200"/>
              <a:pPr/>
              <a:t>25</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E1C0E09-D86D-5040-AA57-B31A9936B7BE}" type="slidenum">
              <a:rPr lang="en-US" sz="1200"/>
              <a:pPr/>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1D9BEAF-B6B4-6A42-B89C-43CADC5FE9F1}" type="slidenum">
              <a:rPr lang="en-US" sz="1200"/>
              <a:pPr/>
              <a:t>27</a:t>
            </a:fld>
            <a:endParaRPr lang="en-US" sz="1200"/>
          </a:p>
        </p:txBody>
      </p:sp>
      <p:sp>
        <p:nvSpPr>
          <p:cNvPr id="54274" name="Rectangle 1026"/>
          <p:cNvSpPr>
            <a:spLocks noGrp="1" noRot="1" noChangeAspect="1" noChangeArrowheads="1" noTextEdit="1"/>
          </p:cNvSpPr>
          <p:nvPr>
            <p:ph type="sldImg"/>
          </p:nvPr>
        </p:nvSpPr>
        <p:spPr>
          <a:ln/>
        </p:spPr>
      </p:sp>
      <p:sp>
        <p:nvSpPr>
          <p:cNvPr id="542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BE1161F-B559-BF46-8B21-2335F584B62B}" type="slidenum">
              <a:rPr lang="en-US" sz="1200"/>
              <a:pPr/>
              <a:t>28</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latin typeface="Times" charset="0"/>
                <a:ea typeface="ＭＳ Ｐゴシック" charset="0"/>
                <a:cs typeface="ＭＳ Ｐゴシック" charset="0"/>
              </a:rPr>
              <a:t>Some students have suggested that I am picky about definitions:  </a:t>
            </a:r>
            <a:r>
              <a:rPr lang="ja-JP" altLang="en-US" b="1" dirty="0">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whadda</a:t>
            </a:r>
            <a:r>
              <a:rPr lang="en-US" altLang="ja-JP" b="1" dirty="0">
                <a:latin typeface="Times" charset="0"/>
                <a:ea typeface="ＭＳ Ｐゴシック" charset="0"/>
                <a:cs typeface="ＭＳ Ｐゴシック" charset="0"/>
              </a:rPr>
              <a:t> </a:t>
            </a:r>
            <a:r>
              <a:rPr lang="en-US" altLang="ja-JP" b="1" dirty="0" err="1">
                <a:latin typeface="Times" charset="0"/>
                <a:ea typeface="ＭＳ Ｐゴシック" charset="0"/>
                <a:cs typeface="ＭＳ Ｐゴシック" charset="0"/>
              </a:rPr>
              <a:t>ya</a:t>
            </a:r>
            <a:r>
              <a:rPr lang="en-US" altLang="ja-JP" b="1" dirty="0">
                <a:latin typeface="Times" charset="0"/>
                <a:ea typeface="ＭＳ Ｐゴシック" charset="0"/>
                <a:cs typeface="ＭＳ Ｐゴシック" charset="0"/>
              </a:rPr>
              <a:t> want us to do, memorize the definitions?</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 YES.  In general, you must be able to give back to me a definition that separates this word from all others.  If you drop abundance, then this word might more resemble biogeography.  Drop distribution and it might more resemble demography.  Drop interactions and it </a:t>
            </a:r>
            <a:r>
              <a:rPr lang="en-US" altLang="ja-JP" b="1" dirty="0" err="1">
                <a:latin typeface="Times" charset="0"/>
                <a:ea typeface="ＭＳ Ｐゴシック" charset="0"/>
                <a:cs typeface="ＭＳ Ｐゴシック" charset="0"/>
              </a:rPr>
              <a:t>doesn</a:t>
            </a:r>
            <a:r>
              <a:rPr lang="ja-JP" altLang="en-US"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include the mechanism—and ecologist focus a great deal on the mechanisms that produce patterns of distribution and abundance.</a:t>
            </a:r>
            <a:endParaRPr lang="en-US" altLang="ja-JP" dirty="0">
              <a:latin typeface="Times" charset="0"/>
              <a:ea typeface="ＭＳ Ｐゴシック" charset="0"/>
              <a:cs typeface="ＭＳ Ｐゴシック" charset="0"/>
            </a:endParaRP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2DEFF0B-430C-284E-96C5-324069F55BE1}" type="slidenum">
              <a:rPr lang="en-US" sz="1200"/>
              <a:pPr/>
              <a:t>29</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E562AB9-041C-3C4C-9CCB-A8A737CA9078}" type="slidenum">
              <a:rPr lang="en-US" sz="1200"/>
              <a:pPr/>
              <a:t>30</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I won’t talk about it here, but my other research program is understanding the plant communities found on barrier islands.  We have been studying one island, St. George for 14 years, and have recently expanded this study to 6 more islands around the northern Gulf of Mexico.  We were originally interested in how things like hurricanes, drought, and even ocean level rise affect plants, but now are also studying how the Deepwater Horizon oil spill may affect plants and barrier islands, over both the short-term and long-term.</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5D543C6-D84D-6048-803D-475A18D4EC49}" type="slidenum">
              <a:rPr lang="en-US" sz="1200"/>
              <a:pPr/>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ABD7DCB-9727-8A4E-8500-F5219398754C}" type="slidenum">
              <a:rPr lang="en-US" sz="1200"/>
              <a:pPr/>
              <a:t>31</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err="1">
                <a:latin typeface="Times" charset="0"/>
                <a:ea typeface="ＭＳ Ｐゴシック" charset="0"/>
                <a:cs typeface="ＭＳ Ｐゴシック" charset="0"/>
              </a:rPr>
              <a:t>Graunt</a:t>
            </a:r>
            <a:r>
              <a:rPr lang="en-US" sz="1000" dirty="0">
                <a:latin typeface="Times" charset="0"/>
                <a:ea typeface="ＭＳ Ｐゴシック" charset="0"/>
                <a:cs typeface="ＭＳ Ｐゴシック" charset="0"/>
              </a:rPr>
              <a:t> was a shopkeeper in London, but he also was a collector and classifier of facts, which he obtained by tabulating the Weekly Bills of Mortality that were published from the early 16th century onward, initially as an early warning system for the plague.  The reports were submitted to each Parish Clerk by two </a:t>
            </a:r>
            <a:r>
              <a:rPr lang="ja-JP" altLang="en-US" sz="1000" dirty="0">
                <a:latin typeface="Times" charset="0"/>
                <a:ea typeface="ＭＳ Ｐゴシック" charset="0"/>
                <a:cs typeface="ＭＳ Ｐゴシック" charset="0"/>
              </a:rPr>
              <a:t>“</a:t>
            </a:r>
            <a:r>
              <a:rPr lang="en-US" altLang="ja-JP" sz="1000" dirty="0">
                <a:latin typeface="Times" charset="0"/>
                <a:ea typeface="ＭＳ Ｐゴシック" charset="0"/>
                <a:cs typeface="ＭＳ Ｐゴシック" charset="0"/>
              </a:rPr>
              <a:t>searchers</a:t>
            </a:r>
            <a:r>
              <a:rPr lang="ja-JP" altLang="en-US" sz="1000" dirty="0">
                <a:latin typeface="Times" charset="0"/>
                <a:ea typeface="ＭＳ Ｐゴシック" charset="0"/>
                <a:cs typeface="ＭＳ Ｐゴシック" charset="0"/>
              </a:rPr>
              <a:t>”</a:t>
            </a:r>
            <a:r>
              <a:rPr lang="en-US" altLang="ja-JP" sz="1000" dirty="0">
                <a:latin typeface="Times" charset="0"/>
                <a:ea typeface="ＭＳ Ｐゴシック" charset="0"/>
                <a:cs typeface="ＭＳ Ｐゴシック" charset="0"/>
              </a:rPr>
              <a:t>, honest and discrete matrons sworn truly to search the body of every person dying in the parish.  </a:t>
            </a:r>
            <a:r>
              <a:rPr lang="en-US" altLang="ja-JP" sz="1000" dirty="0" err="1">
                <a:latin typeface="Times" charset="0"/>
                <a:ea typeface="ＭＳ Ｐゴシック" charset="0"/>
                <a:cs typeface="ＭＳ Ｐゴシック" charset="0"/>
              </a:rPr>
              <a:t>Graunt</a:t>
            </a:r>
            <a:r>
              <a:rPr lang="en-US" altLang="ja-JP" sz="1000" dirty="0">
                <a:latin typeface="Times" charset="0"/>
                <a:ea typeface="ＭＳ Ｐゴシック" charset="0"/>
                <a:cs typeface="ＭＳ Ｐゴシック" charset="0"/>
              </a:rPr>
              <a:t> published the first book on demography based on these Bills of Mortality in 1662.  He made a theoretical prediction of the growth of the City of London, showing that the population was doubling every 64 years.  He then speculated that if the world began with one biblical date at the time of 3948 BC and started with 2 people (Adam and Eve), and doubled every 64 years, then the world would have </a:t>
            </a:r>
            <a:r>
              <a:rPr lang="ja-JP" altLang="en-US" sz="1000" dirty="0">
                <a:latin typeface="Times" charset="0"/>
                <a:ea typeface="ＭＳ Ｐゴシック" charset="0"/>
                <a:cs typeface="ＭＳ Ｐゴシック" charset="0"/>
              </a:rPr>
              <a:t>“</a:t>
            </a:r>
            <a:r>
              <a:rPr lang="en-US" altLang="ja-JP" sz="1000" dirty="0">
                <a:latin typeface="Times" charset="0"/>
                <a:ea typeface="ＭＳ Ｐゴシック" charset="0"/>
                <a:cs typeface="ＭＳ Ｐゴシック" charset="0"/>
              </a:rPr>
              <a:t>far more People then are now in it.</a:t>
            </a:r>
            <a:r>
              <a:rPr lang="ja-JP" altLang="en-US" sz="1000" dirty="0">
                <a:latin typeface="Times" charset="0"/>
                <a:ea typeface="ＭＳ Ｐゴシック" charset="0"/>
                <a:cs typeface="ＭＳ Ｐゴシック" charset="0"/>
              </a:rPr>
              <a:t>”</a:t>
            </a:r>
            <a:r>
              <a:rPr lang="en-US" altLang="ja-JP" sz="1000" dirty="0">
                <a:latin typeface="Times" charset="0"/>
                <a:ea typeface="ＭＳ Ｐゴシック" charset="0"/>
                <a:cs typeface="ＭＳ Ｐゴシック" charset="0"/>
              </a:rPr>
              <a:t>  In fact, this works out to be about 100 million people per square centimeter of habitable land.</a:t>
            </a:r>
            <a:endParaRPr lang="en-US"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B1DEF5DB-E197-A941-99B5-1E20FF9744CA}" type="slidenum">
              <a:rPr lang="en-US" sz="1200"/>
              <a:pPr/>
              <a:t>32</a:t>
            </a:fld>
            <a:endParaRPr 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37D056C-03E1-0E41-91A6-5F48A522C112}" type="slidenum">
              <a:rPr lang="en-US" sz="1200"/>
              <a:pPr/>
              <a:t>33</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2238AB-4C97-2B42-A1C7-36F2E40AD7F0}" type="slidenum">
              <a:rPr lang="en-US" sz="1200"/>
              <a:pPr/>
              <a:t>34</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So, Graunt used simple mathematical populations to demonstrate that populations are limited and cannot grow without restriction.</a:t>
            </a:r>
          </a:p>
          <a:p>
            <a:r>
              <a:rPr lang="en-US">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This work by Graunt in the 1600</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and later by Malthus (1798) note that human populations had the potential to grow very rapidly, but they didn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They recognized that there was a need to study what limits growth – what determines growth.  In essence, this is the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interactions</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that determine the distribution and abundance of species that is the definition of ecology itself.  We will talk about Graunt and Malthus more soon when we get into population growth.</a:t>
            </a:r>
          </a:p>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CF81AB4-1B47-6640-9802-B6C24FCD2DD4}" type="slidenum">
              <a:rPr lang="en-US" sz="1200"/>
              <a:pPr/>
              <a:t>35</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ED57648-2BFE-A748-A001-CB27E41F5788}" type="slidenum">
              <a:rPr lang="en-US" sz="1200"/>
              <a:pPr/>
              <a:t>36</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Cabinets originally</a:t>
            </a:r>
            <a:r>
              <a:rPr lang="en-US" baseline="0" dirty="0" smtClean="0">
                <a:ea typeface="ＭＳ Ｐゴシック" charset="0"/>
                <a:cs typeface="ＭＳ Ｐゴシック" charset="0"/>
              </a:rPr>
              <a:t> referred to a type of room and only later came to mean a piece of furniture.  Here is a lovely actually cabinet of wonder for someone’s coral collection.</a:t>
            </a:r>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9ED57648-2BFE-A748-A001-CB27E41F5788}" type="slidenum">
              <a:rPr lang="en-US" sz="1200"/>
              <a:pPr/>
              <a:t>37</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As a natural philosopher, Ole Worm assembled a great collection of curiosities, which ranged from native artifacts collected from the New World, to taxidermed animals, to fossils, on which he speculated greatly.   Oddly, he</a:t>
            </a:r>
            <a:r>
              <a:rPr lang="en-US" baseline="0" dirty="0" smtClean="0"/>
              <a:t> also collected engravings of drawings of his collection.</a:t>
            </a:r>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356204E-F501-C54E-883E-20CBBE461765}" type="slidenum">
              <a:rPr lang="en-US" sz="1200"/>
              <a:pPr/>
              <a:t>38</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B35987A-4CCB-5142-9D31-4D19AC84C8EC}" type="slidenum">
              <a:rPr lang="en-US" sz="1200"/>
              <a:pPr/>
              <a:t>39</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F27D8D0-B139-1F47-B24F-32F8E12FD633}" type="slidenum">
              <a:rPr lang="en-US" sz="1200"/>
              <a:pPr/>
              <a:t>40</a:t>
            </a:fld>
            <a:endParaRPr lang="en-US" sz="1200"/>
          </a:p>
        </p:txBody>
      </p:sp>
      <p:sp>
        <p:nvSpPr>
          <p:cNvPr id="8704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Roman" charset="0"/>
                <a:ea typeface="ＭＳ Ｐゴシック" charset="0"/>
                <a:cs typeface="ＭＳ Ｐゴシック" charset="0"/>
              </a:rPr>
              <a:t>She bites a human and injects material from her salivary glands, which contains primitive malarial parasites called sporozoites, before feeding. These sporozoites circulate in the blood for a short time and then settle in the liver where they enter the parenchymal cells and multiply; this stage is known as pre-erythrocytic schizogony. After about 12 days there may be many thousands of young parasites known as merozoites in one liver cell, the cell ruptures and the free merozoites enter red blood cells. The blood stages of the four species of malaria can be seen in the section on </a:t>
            </a:r>
            <a:r>
              <a:rPr lang="en-US" u="sng">
                <a:solidFill>
                  <a:srgbClr val="0023E9"/>
                </a:solidFill>
                <a:latin typeface="Times" charset="0"/>
                <a:ea typeface="ＭＳ Ｐゴシック" charset="0"/>
                <a:cs typeface="ＭＳ Ｐゴシック" charset="0"/>
                <a:hlinkClick r:id="rId3"/>
              </a:rPr>
              <a:t>diagnosis. </a:t>
            </a:r>
            <a:r>
              <a:rPr lang="en-US">
                <a:latin typeface="Times-Roman" charset="0"/>
                <a:ea typeface="ＭＳ Ｐゴシック" charset="0"/>
                <a:cs typeface="ＭＳ Ｐゴシック" charset="0"/>
              </a:rPr>
              <a:t>In the case of </a:t>
            </a:r>
            <a:r>
              <a:rPr lang="en-US" i="1">
                <a:latin typeface="Times-Italic" charset="0"/>
                <a:ea typeface="ＭＳ Ｐゴシック" charset="0"/>
                <a:cs typeface="ＭＳ Ｐゴシック" charset="0"/>
              </a:rPr>
              <a:t>P. vivax</a:t>
            </a:r>
            <a:r>
              <a:rPr lang="en-US">
                <a:latin typeface="Times-Roman" charset="0"/>
                <a:ea typeface="ＭＳ Ｐゴシック" charset="0"/>
                <a:cs typeface="ＭＳ Ｐゴシック" charset="0"/>
              </a:rPr>
              <a:t>, and </a:t>
            </a:r>
            <a:r>
              <a:rPr lang="en-US" i="1">
                <a:latin typeface="Times-Italic" charset="0"/>
                <a:ea typeface="ＭＳ Ｐゴシック" charset="0"/>
                <a:cs typeface="ＭＳ Ｐゴシック" charset="0"/>
              </a:rPr>
              <a:t>P.ovale</a:t>
            </a:r>
            <a:r>
              <a:rPr lang="en-US">
                <a:latin typeface="Times-Roman" charset="0"/>
                <a:ea typeface="ＭＳ Ｐゴシック" charset="0"/>
                <a:cs typeface="ＭＳ Ｐゴシック" charset="0"/>
              </a:rPr>
              <a:t> the liver cycle continues and requires a course of primaquine to eliminate it. </a:t>
            </a:r>
            <a:r>
              <a:rPr lang="en-US" i="1">
                <a:latin typeface="Times-Italic" charset="0"/>
                <a:ea typeface="ＭＳ Ｐゴシック" charset="0"/>
                <a:cs typeface="ＭＳ Ｐゴシック" charset="0"/>
              </a:rPr>
              <a:t>P.falciparum</a:t>
            </a:r>
            <a:r>
              <a:rPr lang="en-US">
                <a:latin typeface="Times-Roman" charset="0"/>
                <a:ea typeface="ＭＳ Ｐゴシック" charset="0"/>
                <a:cs typeface="ＭＳ Ｐゴシック" charset="0"/>
              </a:rPr>
              <a:t> on the other hand does not have a continuing liver cycle.In the red blood cells the parasites develop into two forms, a sexual and an asexual cycle. The sexual cycle produces male and female gametocytes, which circulate in the blood and are taken up by a female mosquito when taking a blood meal. The male and female gametocytes fuse in the mosquito's stomach and form oöcysts in the wall of the stomach. These oöcysts develop over a period of days and contain large numbers of sporozoites, which move to the salivary glands and are ready to be injected into man when the mosquito next takes a meal. In the asexual cycle the developing parasites form schizonts in the red blood cells which contain many merozoites, the infected red cells rupture and release a batch of young parasites, merozoites, which invade new red cells. In </a:t>
            </a:r>
            <a:r>
              <a:rPr lang="en-US" i="1">
                <a:latin typeface="Times-Italic" charset="0"/>
                <a:ea typeface="ＭＳ Ｐゴシック" charset="0"/>
                <a:cs typeface="ＭＳ Ｐゴシック" charset="0"/>
              </a:rPr>
              <a:t>P.vivax</a:t>
            </a:r>
            <a:r>
              <a:rPr lang="en-US">
                <a:latin typeface="Times-Roman" charset="0"/>
                <a:ea typeface="ＭＳ Ｐゴシック" charset="0"/>
                <a:cs typeface="ＭＳ Ｐゴシック" charset="0"/>
              </a:rPr>
              <a:t>, </a:t>
            </a:r>
            <a:r>
              <a:rPr lang="en-US" i="1">
                <a:latin typeface="Times-Italic" charset="0"/>
                <a:ea typeface="ＭＳ Ｐゴシック" charset="0"/>
                <a:cs typeface="ＭＳ Ｐゴシック" charset="0"/>
              </a:rPr>
              <a:t>P.ovale </a:t>
            </a:r>
            <a:r>
              <a:rPr lang="en-US">
                <a:latin typeface="Times-Roman" charset="0"/>
                <a:ea typeface="ＭＳ Ｐゴシック" charset="0"/>
                <a:cs typeface="ＭＳ Ｐゴシック" charset="0"/>
              </a:rPr>
              <a:t>and probably </a:t>
            </a:r>
            <a:r>
              <a:rPr lang="en-US" i="1">
                <a:latin typeface="Times-Italic" charset="0"/>
                <a:ea typeface="ＭＳ Ｐゴシック" charset="0"/>
                <a:cs typeface="ＭＳ Ｐゴシック" charset="0"/>
              </a:rPr>
              <a:t>P.malariae,</a:t>
            </a:r>
            <a:r>
              <a:rPr lang="en-US">
                <a:latin typeface="Times-Roman" charset="0"/>
                <a:ea typeface="ＭＳ Ｐゴシック" charset="0"/>
                <a:cs typeface="ＭＳ Ｐゴシック" charset="0"/>
              </a:rPr>
              <a:t> all stages of development subsequent to the liver cycle can be observed in the peripheral blood. However, in the case of </a:t>
            </a:r>
            <a:r>
              <a:rPr lang="en-US" i="1">
                <a:latin typeface="Times-Italic" charset="0"/>
                <a:ea typeface="ＭＳ Ｐゴシック" charset="0"/>
                <a:cs typeface="ＭＳ Ｐゴシック" charset="0"/>
              </a:rPr>
              <a:t>P.falciparum</a:t>
            </a:r>
            <a:r>
              <a:rPr lang="en-US">
                <a:latin typeface="Times-Roman" charset="0"/>
                <a:ea typeface="ＭＳ Ｐゴシック" charset="0"/>
                <a:cs typeface="ＭＳ Ｐゴシック" charset="0"/>
              </a:rPr>
              <a:t> only ring forms and gametocytes are usually present in the peripheral blood. Developing forms appear to stick in the blood vessels of the large organs such as the brain and restrict the blood flow with serious consequences.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3109605-C116-C14F-8630-EE14D70670AD}" type="slidenum">
              <a:rPr lang="en-US" sz="1200"/>
              <a:pPr/>
              <a:t>5</a:t>
            </a:fld>
            <a:endParaRPr lang="en-US" sz="120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D0A886C-41A6-694D-8B89-C0D440918202}" type="slidenum">
              <a:rPr lang="en-US" sz="1200"/>
              <a:pPr/>
              <a:t>41</a:t>
            </a:fld>
            <a:endParaRPr lang="en-US" sz="1200"/>
          </a:p>
        </p:txBody>
      </p:sp>
      <p:sp>
        <p:nvSpPr>
          <p:cNvPr id="89090"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Roman" charset="0"/>
                <a:ea typeface="ＭＳ Ｐゴシック" charset="0"/>
                <a:cs typeface="ＭＳ Ｐゴシック" charset="0"/>
              </a:rPr>
              <a:t>Hey, these equations should look familiar already.  Simple birth minus death equations.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CA8DF37-D50E-1343-97F5-82C70F33A453}" type="slidenum">
              <a:rPr lang="en-US" sz="1200"/>
              <a:pPr/>
              <a:t>42</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This was soon followed by other mathematical models of animal population growth in the 1920</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and 30</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(Lotka, Volterra, Elton).  Note that now they aren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trying to just understand why something has happened, but also to make useful predictions.</a:t>
            </a:r>
          </a:p>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E73AF2B-03F2-1942-A228-C9A0BB85549A}" type="slidenum">
              <a:rPr lang="en-US" sz="1200"/>
              <a:pPr algn="r"/>
              <a:t>43</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DE90B62-FCC8-0E4B-826F-290E795CD2AA}" type="slidenum">
              <a:rPr lang="en-US" sz="1200"/>
              <a:pPr/>
              <a:t>6</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DE90B62-FCC8-0E4B-826F-290E795CD2AA}" type="slidenum">
              <a:rPr lang="en-US" sz="1200"/>
              <a:pPr/>
              <a:t>7</a:t>
            </a:fld>
            <a:endParaRPr lang="en-US" sz="12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EA8512F-07B7-DB4B-990D-80133CEDE845}" type="slidenum">
              <a:rPr lang="en-US" sz="1200"/>
              <a:pPr/>
              <a:t>8</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	I am torn between trying to warn you that this class may be very difficult and trying to convey to you my true enthusiasm for ecology.  This ain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picking up beer cans and recycling: this is not a class in applied ecology or conservation biology (take that next!).  Instead this course will provide you with a basic understanding of ecology as a general field.  Ecology suffers from physics envy:  we are trying to be a quantitative, predictive science, although as a fairly young science, we aren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very good at being quantitative sometimes.  This class will even use some rudimentary calculus, lots of equations and graphs.  (Don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panic – the calculus is easy and we will teach as we go).  Ecology may be one of the most integrative sciences, requiring some knowledge of everything from molecular genetics to heavy duty mathematics to anatomy and physiology to biophysics.  This can make it a very difficult field to understand and work in.  Students who have problems with reading graphs historically have problems with this class – so really focus on being able to read and interpret graphs </a:t>
            </a:r>
          </a:p>
          <a:p>
            <a:pPr eaLnBrk="1" hangingPunct="1"/>
            <a:endParaRPr lang="en-US">
              <a:latin typeface="Times" charset="0"/>
              <a:ea typeface="ＭＳ Ｐゴシック" charset="0"/>
              <a:cs typeface="ＭＳ Ｐゴシック" charset="0"/>
            </a:endParaRPr>
          </a:p>
          <a:p>
            <a:r>
              <a:rPr lang="en-US">
                <a:latin typeface="Times" charset="0"/>
                <a:ea typeface="ＭＳ Ｐゴシック" charset="0"/>
                <a:cs typeface="ＭＳ Ｐゴシック" charset="0"/>
              </a:rPr>
              <a:t>This course is just ecology, but is closely related to two other courses in the department, conservation biology and evolution.  Ecology and evolution are interdependent and inseparable.  Dobzhansky</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quote </a:t>
            </a:r>
            <a:r>
              <a:rPr lang="ja-JP" altLang="en-US">
                <a:latin typeface="Times" charset="0"/>
                <a:ea typeface="ＭＳ Ｐゴシック" charset="0"/>
                <a:cs typeface="ＭＳ Ｐゴシック" charset="0"/>
              </a:rPr>
              <a:t>“</a:t>
            </a:r>
            <a:r>
              <a:rPr lang="nb-NO" altLang="ja-JP">
                <a:latin typeface="Times" charset="0"/>
                <a:ea typeface="ＭＳ Ｐゴシック" charset="0"/>
                <a:cs typeface="ＭＳ Ｐゴシック" charset="0"/>
              </a:rPr>
              <a:t>Nothing in biology makes sense except in the light of evolution</a:t>
            </a:r>
            <a:r>
              <a:rPr lang="en-US" altLang="ja-JP">
                <a:latin typeface="Times" charset="0"/>
                <a:ea typeface="ＭＳ Ｐゴシック" charset="0"/>
                <a:cs typeface="ＭＳ Ｐゴシック" charset="0"/>
              </a:rPr>
              <a: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I will try not to require much knowledge of evolution, but if you start to have problems, come see me and we will try to give you more background. </a:t>
            </a:r>
          </a:p>
          <a:p>
            <a:r>
              <a:rPr lang="en-US">
                <a:latin typeface="Times" charset="0"/>
                <a:ea typeface="ＭＳ Ｐゴシック" charset="0"/>
                <a:cs typeface="ＭＳ Ｐゴシック" charset="0"/>
              </a:rPr>
              <a:t>	Similarly, we will use many examples from conservation biology, but not intentionally.  Finally, if this really turns you on or you are actually some sort of masochist, there is a graduate course in advanced population ecology, for which you are eligible if you do well in this class.</a:t>
            </a:r>
          </a:p>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EACFA58-5BC3-654A-9C2E-1F3E7EA5A49E}" type="slidenum">
              <a:rPr lang="en-US" sz="1200"/>
              <a:pPr/>
              <a:t>9</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7ECDF92-9088-1348-9476-5CAAC9867F29}" type="slidenum">
              <a:rPr lang="en-US" sz="1200"/>
              <a:pPr/>
              <a:t>10</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61367-CA2D-C747-B51C-E1B2322C4251}" type="slidenum">
              <a:rPr lang="en-US"/>
              <a:pPr>
                <a:defRPr/>
              </a:pPr>
              <a:t>‹#›</a:t>
            </a:fld>
            <a:endParaRPr lang="en-US"/>
          </a:p>
        </p:txBody>
      </p:sp>
    </p:spTree>
    <p:extLst>
      <p:ext uri="{BB962C8B-B14F-4D97-AF65-F5344CB8AC3E}">
        <p14:creationId xmlns:p14="http://schemas.microsoft.com/office/powerpoint/2010/main" val="50550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418AE3-CCEE-CC47-B2A6-75F3411FFA81}" type="slidenum">
              <a:rPr lang="en-US"/>
              <a:pPr>
                <a:defRPr/>
              </a:pPr>
              <a:t>‹#›</a:t>
            </a:fld>
            <a:endParaRPr lang="en-US"/>
          </a:p>
        </p:txBody>
      </p:sp>
    </p:spTree>
    <p:extLst>
      <p:ext uri="{BB962C8B-B14F-4D97-AF65-F5344CB8AC3E}">
        <p14:creationId xmlns:p14="http://schemas.microsoft.com/office/powerpoint/2010/main" val="370745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13121-3F41-874F-9C24-AC03F3BF9E72}" type="slidenum">
              <a:rPr lang="en-US"/>
              <a:pPr>
                <a:defRPr/>
              </a:pPr>
              <a:t>‹#›</a:t>
            </a:fld>
            <a:endParaRPr lang="en-US"/>
          </a:p>
        </p:txBody>
      </p:sp>
    </p:spTree>
    <p:extLst>
      <p:ext uri="{BB962C8B-B14F-4D97-AF65-F5344CB8AC3E}">
        <p14:creationId xmlns:p14="http://schemas.microsoft.com/office/powerpoint/2010/main" val="881050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196421-8D1A-2C48-8A65-4FA5158FF5A5}" type="slidenum">
              <a:rPr lang="en-US"/>
              <a:pPr>
                <a:defRPr/>
              </a:pPr>
              <a:t>‹#›</a:t>
            </a:fld>
            <a:endParaRPr lang="en-US"/>
          </a:p>
        </p:txBody>
      </p:sp>
    </p:spTree>
    <p:extLst>
      <p:ext uri="{BB962C8B-B14F-4D97-AF65-F5344CB8AC3E}">
        <p14:creationId xmlns:p14="http://schemas.microsoft.com/office/powerpoint/2010/main" val="1226386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0C9607-2F57-344C-AEDF-A09998DFE9A8}" type="slidenum">
              <a:rPr lang="en-US"/>
              <a:pPr>
                <a:defRPr/>
              </a:pPr>
              <a:t>‹#›</a:t>
            </a:fld>
            <a:endParaRPr lang="en-US"/>
          </a:p>
        </p:txBody>
      </p:sp>
    </p:spTree>
    <p:extLst>
      <p:ext uri="{BB962C8B-B14F-4D97-AF65-F5344CB8AC3E}">
        <p14:creationId xmlns:p14="http://schemas.microsoft.com/office/powerpoint/2010/main" val="1993011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FF3DA6-9A83-5948-A5FA-FF4C70973EA2}" type="slidenum">
              <a:rPr lang="en-US"/>
              <a:pPr>
                <a:defRPr/>
              </a:pPr>
              <a:t>‹#›</a:t>
            </a:fld>
            <a:endParaRPr lang="en-US"/>
          </a:p>
        </p:txBody>
      </p:sp>
    </p:spTree>
    <p:extLst>
      <p:ext uri="{BB962C8B-B14F-4D97-AF65-F5344CB8AC3E}">
        <p14:creationId xmlns:p14="http://schemas.microsoft.com/office/powerpoint/2010/main" val="392961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631FC2-6360-494F-AB9C-415757A00EBF}" type="slidenum">
              <a:rPr lang="en-US"/>
              <a:pPr>
                <a:defRPr/>
              </a:pPr>
              <a:t>‹#›</a:t>
            </a:fld>
            <a:endParaRPr lang="en-US"/>
          </a:p>
        </p:txBody>
      </p:sp>
    </p:spTree>
    <p:extLst>
      <p:ext uri="{BB962C8B-B14F-4D97-AF65-F5344CB8AC3E}">
        <p14:creationId xmlns:p14="http://schemas.microsoft.com/office/powerpoint/2010/main" val="314493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9237D5C-EE25-BB4B-93D8-6ED463D93FAD}" type="slidenum">
              <a:rPr lang="en-US"/>
              <a:pPr>
                <a:defRPr/>
              </a:pPr>
              <a:t>‹#›</a:t>
            </a:fld>
            <a:endParaRPr lang="en-US"/>
          </a:p>
        </p:txBody>
      </p:sp>
    </p:spTree>
    <p:extLst>
      <p:ext uri="{BB962C8B-B14F-4D97-AF65-F5344CB8AC3E}">
        <p14:creationId xmlns:p14="http://schemas.microsoft.com/office/powerpoint/2010/main" val="157029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59A20-076C-8B4A-9578-FCD28CFC482D}" type="slidenum">
              <a:rPr lang="en-US"/>
              <a:pPr>
                <a:defRPr/>
              </a:pPr>
              <a:t>‹#›</a:t>
            </a:fld>
            <a:endParaRPr lang="en-US"/>
          </a:p>
        </p:txBody>
      </p:sp>
    </p:spTree>
    <p:extLst>
      <p:ext uri="{BB962C8B-B14F-4D97-AF65-F5344CB8AC3E}">
        <p14:creationId xmlns:p14="http://schemas.microsoft.com/office/powerpoint/2010/main" val="1306944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E22EAE-4307-F744-B4E9-02EE4AF6CCD1}" type="slidenum">
              <a:rPr lang="en-US"/>
              <a:pPr>
                <a:defRPr/>
              </a:pPr>
              <a:t>‹#›</a:t>
            </a:fld>
            <a:endParaRPr lang="en-US"/>
          </a:p>
        </p:txBody>
      </p:sp>
    </p:spTree>
    <p:extLst>
      <p:ext uri="{BB962C8B-B14F-4D97-AF65-F5344CB8AC3E}">
        <p14:creationId xmlns:p14="http://schemas.microsoft.com/office/powerpoint/2010/main" val="1574314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2C8F02-05C0-1E43-BD65-D2A74BFCADF2}" type="slidenum">
              <a:rPr lang="en-US"/>
              <a:pPr>
                <a:defRPr/>
              </a:pPr>
              <a:t>‹#›</a:t>
            </a:fld>
            <a:endParaRPr lang="en-US"/>
          </a:p>
        </p:txBody>
      </p:sp>
    </p:spTree>
    <p:extLst>
      <p:ext uri="{BB962C8B-B14F-4D97-AF65-F5344CB8AC3E}">
        <p14:creationId xmlns:p14="http://schemas.microsoft.com/office/powerpoint/2010/main" val="13782381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649988A-5B4B-0A4F-95E0-D942BA9044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6" charset="-128"/>
          <a:cs typeface="ＭＳ Ｐゴシック" pitchFamily="36"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36" charset="-128"/>
          <a:cs typeface="ＭＳ Ｐゴシック" pitchFamily="36"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6" charset="-128"/>
          <a:cs typeface="ＭＳ Ｐゴシック" pitchFamily="3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vimeo.com/5215772"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3.emf"/><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5.jpeg"/><Relationship Id="rId5" Type="http://schemas.openxmlformats.org/officeDocument/2006/relationships/image" Target="../media/image2.jpeg"/><Relationship Id="rId6" Type="http://schemas.openxmlformats.org/officeDocument/2006/relationships/oleObject" Target="../embeddings/oleObject1.bin"/><Relationship Id="rId7" Type="http://schemas.openxmlformats.org/officeDocument/2006/relationships/image" Target="../media/image1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5.jpeg"/><Relationship Id="rId5" Type="http://schemas.openxmlformats.org/officeDocument/2006/relationships/image" Target="../media/image2.jpeg"/><Relationship Id="rId6" Type="http://schemas.openxmlformats.org/officeDocument/2006/relationships/oleObject" Target="../embeddings/oleObject2.bin"/><Relationship Id="rId7" Type="http://schemas.openxmlformats.org/officeDocument/2006/relationships/image" Target="../media/image17.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5.jpeg"/><Relationship Id="rId5" Type="http://schemas.openxmlformats.org/officeDocument/2006/relationships/image" Target="../media/image2.jpeg"/><Relationship Id="rId6" Type="http://schemas.openxmlformats.org/officeDocument/2006/relationships/oleObject" Target="../embeddings/oleObject3.bin"/><Relationship Id="rId7" Type="http://schemas.openxmlformats.org/officeDocument/2006/relationships/image" Target="../media/image18.emf"/><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1.png"/><Relationship Id="rId5"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hyperlink" Target="http://www.bio.fsu.edu/bionotes/current.php"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2"/>
          <p:cNvSpPr txBox="1">
            <a:spLocks noChangeArrowheads="1"/>
          </p:cNvSpPr>
          <p:nvPr/>
        </p:nvSpPr>
        <p:spPr bwMode="auto">
          <a:xfrm>
            <a:off x="6503988" y="6488113"/>
            <a:ext cx="254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dirty="0">
                <a:latin typeface="Arial" charset="0"/>
                <a:cs typeface="Arial" charset="0"/>
                <a:hlinkClick r:id="rId2"/>
              </a:rPr>
              <a:t>http://vimeo.com/5215772</a:t>
            </a:r>
            <a:endParaRPr lang="en-US" sz="1600" dirty="0">
              <a:latin typeface="Arial" charset="0"/>
              <a:cs typeface="Arial" charset="0"/>
            </a:endParaRPr>
          </a:p>
        </p:txBody>
      </p:sp>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041400"/>
            <a:ext cx="8026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457200" y="990600"/>
            <a:ext cx="8305800"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Arial"/>
                <a:cs typeface="Arial"/>
              </a:rPr>
              <a:t>One or more student volunteers are needed for in-class note-taking assistance in </a:t>
            </a:r>
            <a:r>
              <a:rPr lang="en-US" sz="1800" dirty="0" smtClean="0">
                <a:latin typeface="Arial"/>
                <a:cs typeface="Arial"/>
              </a:rPr>
              <a:t>this </a:t>
            </a:r>
            <a:r>
              <a:rPr lang="en-US" sz="1800" dirty="0">
                <a:latin typeface="Arial"/>
                <a:cs typeface="Arial"/>
              </a:rPr>
              <a:t>class this Fall 2016 semester, as soon as possible. This is organized via the SDRC (Student Disabilities Resource Center </a:t>
            </a:r>
            <a:r>
              <a:rPr lang="en-US" sz="1800" dirty="0" smtClean="0">
                <a:latin typeface="Arial"/>
                <a:cs typeface="Arial"/>
              </a:rPr>
              <a:t>at </a:t>
            </a:r>
            <a:r>
              <a:rPr lang="en-US" sz="1800" u="sng" dirty="0" smtClean="0">
                <a:latin typeface="Arial"/>
                <a:cs typeface="Arial"/>
              </a:rPr>
              <a:t>http</a:t>
            </a:r>
            <a:r>
              <a:rPr lang="en-US" sz="1800" u="sng" dirty="0">
                <a:latin typeface="Arial"/>
                <a:cs typeface="Arial"/>
              </a:rPr>
              <a:t>://dos.fsu.edu/sdrc/</a:t>
            </a:r>
            <a:r>
              <a:rPr lang="en-US" sz="1800" dirty="0">
                <a:latin typeface="Arial"/>
                <a:cs typeface="Arial"/>
              </a:rPr>
              <a:t>) in the Student Services Building. </a:t>
            </a:r>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If </a:t>
            </a:r>
            <a:r>
              <a:rPr lang="en-US" sz="1800" dirty="0">
                <a:latin typeface="Arial"/>
                <a:cs typeface="Arial"/>
              </a:rPr>
              <a:t>you take good and legible class notes and are reliable, and would like to help and earn community service hours via the ServScript Program at FSU (http://thecenter.fsu.edu/ServScript-Program) then please visit the SDRC office to volunteer, or email sdrc@admin.fsui.edu. They are very helpful there, so just tell them you would like help disabled students in </a:t>
            </a:r>
            <a:r>
              <a:rPr lang="en-US" sz="1800" dirty="0" smtClean="0">
                <a:latin typeface="Arial"/>
                <a:cs typeface="Arial"/>
              </a:rPr>
              <a:t>PCB 3043 Ecology </a:t>
            </a:r>
            <a:r>
              <a:rPr lang="en-US" sz="1800" dirty="0">
                <a:latin typeface="Arial"/>
                <a:cs typeface="Arial"/>
              </a:rPr>
              <a:t>class with note-taking. Your responsibility will be to turn in a copy of your notes to the SDRC on a regular basis throughout the semester (they have a copier for your use). Your ServScript hours will be posted directly to your official transcript. In addition, this could help you "engage" the class lectures and course material more as you write and review your notes with clarity and understanding, for an added purpose; and; it would help instill an active discipline for excellence in the course. If you have any questions then please either ask me or call the SDRC office (644-9566).</a:t>
            </a:r>
          </a:p>
        </p:txBody>
      </p:sp>
      <p:pic>
        <p:nvPicPr>
          <p:cNvPr id="30722"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4"/>
          <p:cNvSpPr>
            <a:spLocks noChangeArrowheads="1"/>
          </p:cNvSpPr>
          <p:nvPr/>
        </p:nvSpPr>
        <p:spPr bwMode="auto">
          <a:xfrm>
            <a:off x="762000" y="990600"/>
            <a:ext cx="7772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dirty="0">
                <a:latin typeface="Arial" charset="0"/>
              </a:rPr>
              <a:t>--	What is and is not ecology?  </a:t>
            </a:r>
            <a:r>
              <a:rPr lang="en-US" sz="2000" dirty="0" smtClean="0">
                <a:latin typeface="Arial" charset="0"/>
              </a:rPr>
              <a:t>“The </a:t>
            </a:r>
            <a:r>
              <a:rPr lang="en-US" sz="2000" dirty="0">
                <a:latin typeface="Arial" charset="0"/>
              </a:rPr>
              <a:t>scientific study of the relationships between organisms and their </a:t>
            </a:r>
            <a:r>
              <a:rPr lang="en-US" sz="2000" dirty="0" smtClean="0">
                <a:latin typeface="Arial" charset="0"/>
              </a:rPr>
              <a:t>environment”.</a:t>
            </a:r>
            <a:endParaRPr lang="en-US" sz="2000" dirty="0">
              <a:latin typeface="Arial" charset="0"/>
            </a:endParaRP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	Very integrative field, involving genetics to anatomy to physiology and biophysics.  </a:t>
            </a: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	Very quantitative course.  Lots of graphs and equations and playing with numbers!</a:t>
            </a: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	Calculus will be used, but only very simple calculus (really </a:t>
            </a:r>
            <a:r>
              <a:rPr lang="en-US" sz="2000" dirty="0" smtClean="0">
                <a:latin typeface="Arial" charset="0"/>
              </a:rPr>
              <a:t>shouldn’</a:t>
            </a:r>
            <a:r>
              <a:rPr lang="en-US" altLang="ja-JP" sz="2000" dirty="0" smtClean="0">
                <a:latin typeface="Arial" charset="0"/>
              </a:rPr>
              <a:t>t </a:t>
            </a:r>
            <a:r>
              <a:rPr lang="en-US" altLang="ja-JP" sz="2000" dirty="0">
                <a:latin typeface="Arial" charset="0"/>
              </a:rPr>
              <a:t>be a problem for anyone).</a:t>
            </a: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	Closely related to two other Biological Science courses</a:t>
            </a:r>
          </a:p>
          <a:p>
            <a:pPr marL="457200" indent="-457200">
              <a:tabLst>
                <a:tab pos="457200" algn="l"/>
              </a:tabLst>
            </a:pPr>
            <a:r>
              <a:rPr lang="en-US" sz="2000" dirty="0">
                <a:latin typeface="Arial" charset="0"/>
              </a:rPr>
              <a:t>	- 	Conservation Biology</a:t>
            </a:r>
          </a:p>
          <a:p>
            <a:pPr marL="457200" indent="-457200">
              <a:tabLst>
                <a:tab pos="457200" algn="l"/>
              </a:tabLst>
            </a:pPr>
            <a:r>
              <a:rPr lang="en-US" sz="2000" dirty="0">
                <a:latin typeface="Arial" charset="0"/>
              </a:rPr>
              <a:t>	- 	Evolution</a:t>
            </a:r>
          </a:p>
          <a:p>
            <a:pPr marL="852488" indent="-852488">
              <a:tabLst>
                <a:tab pos="450850" algn="l"/>
              </a:tabLst>
            </a:pPr>
            <a:r>
              <a:rPr lang="en-US" sz="2000" dirty="0">
                <a:latin typeface="Arial" charset="0"/>
              </a:rPr>
              <a:t>	- 	also Animal Behavior, Plants of North Florida, Insects of North Florida, Vertebrate Biology, Marine </a:t>
            </a:r>
            <a:r>
              <a:rPr lang="en-US" sz="2000" dirty="0" smtClean="0">
                <a:latin typeface="Arial" charset="0"/>
              </a:rPr>
              <a:t>Biology</a:t>
            </a:r>
            <a:r>
              <a:rPr lang="en-US" sz="2000" dirty="0">
                <a:latin typeface="Arial" charset="0"/>
              </a:rPr>
              <a:t> I</a:t>
            </a:r>
            <a:r>
              <a:rPr lang="en-US" sz="2000" dirty="0" smtClean="0">
                <a:latin typeface="Arial" charset="0"/>
              </a:rPr>
              <a:t>nvertebrate </a:t>
            </a:r>
            <a:r>
              <a:rPr lang="en-US" sz="2000" dirty="0">
                <a:latin typeface="Arial" charset="0"/>
              </a:rPr>
              <a:t>B</a:t>
            </a:r>
            <a:r>
              <a:rPr lang="en-US" sz="2000" dirty="0" smtClean="0">
                <a:latin typeface="Arial" charset="0"/>
              </a:rPr>
              <a:t>iology, and Herpetology.</a:t>
            </a:r>
            <a:endParaRPr lang="en-US" sz="2000" dirty="0">
              <a:latin typeface="Arial" charset="0"/>
            </a:endParaRPr>
          </a:p>
        </p:txBody>
      </p:sp>
      <p:pic>
        <p:nvPicPr>
          <p:cNvPr id="30722"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6332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p:cNvSpPr>
            <a:spLocks noChangeArrowheads="1"/>
          </p:cNvSpPr>
          <p:nvPr/>
        </p:nvSpPr>
        <p:spPr bwMode="auto">
          <a:xfrm>
            <a:off x="762000" y="990600"/>
            <a:ext cx="7772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1800" u="sng">
                <a:latin typeface="Arial" charset="0"/>
                <a:cs typeface="Arial" charset="0"/>
              </a:rPr>
              <a:t>Why study ecology?</a:t>
            </a:r>
          </a:p>
          <a:p>
            <a:pPr marL="457200" indent="-457200">
              <a:tabLst>
                <a:tab pos="457200" algn="l"/>
              </a:tabLst>
            </a:pPr>
            <a:endParaRPr lang="en-US" sz="1800">
              <a:latin typeface="Arial" charset="0"/>
              <a:cs typeface="Arial" charset="0"/>
            </a:endParaRPr>
          </a:p>
          <a:p>
            <a:pPr marL="457200" indent="-457200">
              <a:tabLst>
                <a:tab pos="457200" algn="l"/>
              </a:tabLst>
            </a:pPr>
            <a:r>
              <a:rPr lang="en-US" sz="1800">
                <a:latin typeface="Arial" charset="0"/>
                <a:cs typeface="Arial" charset="0"/>
              </a:rPr>
              <a:t>--	because it meets an area requirement for the major.</a:t>
            </a:r>
          </a:p>
          <a:p>
            <a:pPr marL="457200" indent="-457200">
              <a:tabLst>
                <a:tab pos="457200" algn="l"/>
              </a:tabLst>
            </a:pPr>
            <a:endParaRPr lang="en-US" sz="1800">
              <a:latin typeface="Arial" charset="0"/>
              <a:cs typeface="Arial" charset="0"/>
            </a:endParaRPr>
          </a:p>
          <a:p>
            <a:pPr marL="457200" indent="-457200">
              <a:tabLst>
                <a:tab pos="457200" algn="l"/>
              </a:tabLst>
            </a:pPr>
            <a:endParaRPr lang="en-US" sz="1800">
              <a:latin typeface="Arial" charset="0"/>
              <a:cs typeface="Arial" charset="0"/>
            </a:endParaRPr>
          </a:p>
          <a:p>
            <a:pPr marL="457200" indent="-457200">
              <a:tabLst>
                <a:tab pos="457200" algn="l"/>
              </a:tabLst>
            </a:pPr>
            <a:endParaRPr lang="en-US" sz="1800">
              <a:latin typeface="Arial" charset="0"/>
              <a:cs typeface="Arial" charset="0"/>
            </a:endParaRPr>
          </a:p>
        </p:txBody>
      </p:sp>
      <p:pic>
        <p:nvPicPr>
          <p:cNvPr id="32770"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p:cNvSpPr>
            <a:spLocks noChangeArrowheads="1"/>
          </p:cNvSpPr>
          <p:nvPr/>
        </p:nvSpPr>
        <p:spPr bwMode="auto">
          <a:xfrm>
            <a:off x="762000" y="990600"/>
            <a:ext cx="7772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1800" u="sng">
                <a:latin typeface="Arial" charset="0"/>
                <a:cs typeface="Arial" charset="0"/>
              </a:rPr>
              <a:t>Why study ecology?</a:t>
            </a:r>
          </a:p>
          <a:p>
            <a:pPr marL="457200" indent="-457200">
              <a:tabLst>
                <a:tab pos="457200" algn="l"/>
              </a:tabLst>
            </a:pPr>
            <a:endParaRPr lang="en-US" sz="1800">
              <a:latin typeface="Arial" charset="0"/>
              <a:cs typeface="Arial" charset="0"/>
            </a:endParaRPr>
          </a:p>
          <a:p>
            <a:pPr marL="457200" indent="-457200">
              <a:tabLst>
                <a:tab pos="457200" algn="l"/>
              </a:tabLst>
            </a:pPr>
            <a:r>
              <a:rPr lang="en-US" sz="1800">
                <a:latin typeface="Arial" charset="0"/>
                <a:cs typeface="Arial" charset="0"/>
              </a:rPr>
              <a:t>--	many current issues in science and society are now largely ecological, including overpopulation, climate change, invasive species, and endangered species.  Making responsible decisions about this issues, either as scientists or citizens, requires some understanding of ecology.</a:t>
            </a:r>
          </a:p>
          <a:p>
            <a:pPr marL="457200" indent="-457200">
              <a:tabLst>
                <a:tab pos="457200" algn="l"/>
              </a:tabLst>
            </a:pPr>
            <a:endParaRPr lang="en-US" sz="1800">
              <a:latin typeface="Arial" charset="0"/>
              <a:cs typeface="Arial" charset="0"/>
            </a:endParaRPr>
          </a:p>
          <a:p>
            <a:pPr marL="457200" indent="-457200">
              <a:tabLst>
                <a:tab pos="457200" algn="l"/>
              </a:tabLst>
            </a:pPr>
            <a:endParaRPr lang="en-US" sz="1800">
              <a:latin typeface="Arial" charset="0"/>
              <a:cs typeface="Arial" charset="0"/>
            </a:endParaRPr>
          </a:p>
          <a:p>
            <a:pPr marL="457200" indent="-457200">
              <a:tabLst>
                <a:tab pos="457200" algn="l"/>
              </a:tabLst>
            </a:pPr>
            <a:endParaRPr lang="en-US" sz="1800">
              <a:latin typeface="Arial" charset="0"/>
              <a:cs typeface="Arial" charset="0"/>
            </a:endParaRPr>
          </a:p>
        </p:txBody>
      </p:sp>
      <p:pic>
        <p:nvPicPr>
          <p:cNvPr id="34818"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1000" y="4362271"/>
            <a:ext cx="8382000" cy="1754327"/>
          </a:xfrm>
          <a:prstGeom prst="rect">
            <a:avLst/>
          </a:prstGeom>
          <a:noFill/>
        </p:spPr>
        <p:txBody>
          <a:bodyPr wrap="square" rtlCol="0">
            <a:spAutoFit/>
          </a:bodyPr>
          <a:lstStyle/>
          <a:p>
            <a:r>
              <a:rPr lang="en-US" sz="1800" b="1" i="1" dirty="0" smtClean="0">
                <a:latin typeface="Arial"/>
                <a:cs typeface="Arial"/>
              </a:rPr>
              <a:t>Silent Spring and pesticides</a:t>
            </a:r>
            <a:endParaRPr lang="en-US" sz="1800" dirty="0">
              <a:latin typeface="Arial"/>
              <a:cs typeface="Arial"/>
            </a:endParaRPr>
          </a:p>
          <a:p>
            <a:endParaRPr lang="en-US" sz="1800" dirty="0" smtClean="0">
              <a:latin typeface="Arial"/>
              <a:cs typeface="Arial"/>
            </a:endParaRPr>
          </a:p>
          <a:p>
            <a:r>
              <a:rPr lang="en-US" sz="1800" dirty="0" smtClean="0">
                <a:latin typeface="Arial"/>
                <a:cs typeface="Arial"/>
              </a:rPr>
              <a:t>Rachel Carson published Silent Spring in 1962, bringing attention to the indiscriminant use of pesticides, especially DDT.  This also led to a great deal of concern about </a:t>
            </a:r>
            <a:r>
              <a:rPr lang="en-US" sz="1800" dirty="0">
                <a:latin typeface="Arial"/>
                <a:cs typeface="Arial"/>
              </a:rPr>
              <a:t>pesticides that run-off from agricultural lands </a:t>
            </a:r>
            <a:r>
              <a:rPr lang="en-US" sz="1800" dirty="0" smtClean="0">
                <a:latin typeface="Arial"/>
                <a:cs typeface="Arial"/>
              </a:rPr>
              <a:t>and eventually into the Everglades.</a:t>
            </a:r>
            <a:endParaRPr lang="en-US" sz="1800" dirty="0">
              <a:latin typeface="Arial"/>
              <a:cs typeface="Arial"/>
            </a:endParaRPr>
          </a:p>
        </p:txBody>
      </p:sp>
      <p:pic>
        <p:nvPicPr>
          <p:cNvPr id="4" name="Picture 3"/>
          <p:cNvPicPr>
            <a:picLocks noChangeAspect="1"/>
          </p:cNvPicPr>
          <p:nvPr/>
        </p:nvPicPr>
        <p:blipFill>
          <a:blip r:embed="rId4"/>
          <a:stretch>
            <a:fillRect/>
          </a:stretch>
        </p:blipFill>
        <p:spPr>
          <a:xfrm>
            <a:off x="3581400" y="762001"/>
            <a:ext cx="5181600" cy="3457098"/>
          </a:xfrm>
          <a:prstGeom prst="rect">
            <a:avLst/>
          </a:prstGeom>
        </p:spPr>
      </p:pic>
    </p:spTree>
    <p:extLst>
      <p:ext uri="{BB962C8B-B14F-4D97-AF65-F5344CB8AC3E}">
        <p14:creationId xmlns:p14="http://schemas.microsoft.com/office/powerpoint/2010/main" val="281373849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57200" y="1676400"/>
            <a:ext cx="2133600" cy="3200400"/>
          </a:xfrm>
          <a:prstGeom prst="rect">
            <a:avLst/>
          </a:prstGeom>
        </p:spPr>
      </p:pic>
      <p:sp>
        <p:nvSpPr>
          <p:cNvPr id="3" name="TextBox 2"/>
          <p:cNvSpPr txBox="1"/>
          <p:nvPr/>
        </p:nvSpPr>
        <p:spPr>
          <a:xfrm>
            <a:off x="2895601" y="1676400"/>
            <a:ext cx="5791200" cy="4524316"/>
          </a:xfrm>
          <a:prstGeom prst="rect">
            <a:avLst/>
          </a:prstGeom>
          <a:noFill/>
        </p:spPr>
        <p:txBody>
          <a:bodyPr wrap="square" rtlCol="0">
            <a:spAutoFit/>
          </a:bodyPr>
          <a:lstStyle/>
          <a:p>
            <a:r>
              <a:rPr lang="en-US" sz="1800" b="1" i="1" dirty="0">
                <a:latin typeface="Arial"/>
                <a:cs typeface="Arial"/>
              </a:rPr>
              <a:t>Pollution From Laundry Detergents And Fertilizers</a:t>
            </a:r>
            <a:r>
              <a:rPr lang="en-US" sz="1800" dirty="0">
                <a:latin typeface="Arial"/>
                <a:cs typeface="Arial"/>
              </a:rPr>
              <a:t> </a:t>
            </a:r>
          </a:p>
          <a:p>
            <a:endParaRPr lang="en-US" sz="1800" dirty="0" smtClean="0">
              <a:latin typeface="Arial"/>
              <a:cs typeface="Arial"/>
            </a:endParaRPr>
          </a:p>
          <a:p>
            <a:r>
              <a:rPr lang="en-US" sz="1800" dirty="0" smtClean="0">
                <a:latin typeface="Arial"/>
                <a:cs typeface="Arial"/>
              </a:rPr>
              <a:t>In </a:t>
            </a:r>
            <a:r>
              <a:rPr lang="en-US" sz="1800" dirty="0">
                <a:latin typeface="Arial"/>
                <a:cs typeface="Arial"/>
              </a:rPr>
              <a:t>the 1960s, ecological research identified two of the major causes of poor water quality in lakes and streams-phosphorous and nitrogen-which were found in large amounts in laundry detergents and fertilizers. Provided with this information, citizens were able to take the necessary steps to help restore their communities' lakes and streams-many of which are once again popular for fishing and swimming</a:t>
            </a:r>
            <a:r>
              <a:rPr lang="en-US" sz="1800" dirty="0" smtClean="0">
                <a:latin typeface="Arial"/>
                <a:cs typeface="Arial"/>
              </a:rPr>
              <a:t>.</a:t>
            </a:r>
          </a:p>
          <a:p>
            <a:endParaRPr lang="en-US" sz="1800" dirty="0">
              <a:latin typeface="Arial"/>
              <a:cs typeface="Arial"/>
            </a:endParaRPr>
          </a:p>
          <a:p>
            <a:r>
              <a:rPr lang="en-US" sz="1800" dirty="0" smtClean="0">
                <a:latin typeface="Arial"/>
                <a:cs typeface="Arial"/>
              </a:rPr>
              <a:t>But, recent events in the Indian River Lagoon and from runoff from </a:t>
            </a:r>
            <a:r>
              <a:rPr lang="en-US" sz="1800" dirty="0">
                <a:latin typeface="Arial"/>
                <a:cs typeface="Arial"/>
              </a:rPr>
              <a:t>Lake Okeechobee</a:t>
            </a:r>
            <a:r>
              <a:rPr lang="en-US" sz="1800" dirty="0" smtClean="0">
                <a:latin typeface="Arial"/>
                <a:cs typeface="Arial"/>
              </a:rPr>
              <a:t> suggest that the lessons have not been learned.  Toxic algal blooms are largely due to poor septic systems, poor damn construction, and lax water management of fertilizers from crops.</a:t>
            </a:r>
            <a:endParaRPr lang="en-US" sz="1800" dirty="0">
              <a:latin typeface="Arial"/>
              <a:cs typeface="Arial"/>
            </a:endParaRPr>
          </a:p>
        </p:txBody>
      </p:sp>
    </p:spTree>
    <p:extLst>
      <p:ext uri="{BB962C8B-B14F-4D97-AF65-F5344CB8AC3E}">
        <p14:creationId xmlns:p14="http://schemas.microsoft.com/office/powerpoint/2010/main" val="2624741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 y="3581400"/>
            <a:ext cx="8153400" cy="2031325"/>
          </a:xfrm>
          <a:prstGeom prst="rect">
            <a:avLst/>
          </a:prstGeom>
        </p:spPr>
        <p:txBody>
          <a:bodyPr wrap="square">
            <a:spAutoFit/>
          </a:bodyPr>
          <a:lstStyle/>
          <a:p>
            <a:r>
              <a:rPr lang="en-US" sz="1800" b="1" i="1" dirty="0">
                <a:latin typeface="Arial"/>
                <a:cs typeface="Arial"/>
              </a:rPr>
              <a:t>Non-Native or Introduced Species </a:t>
            </a:r>
            <a:r>
              <a:rPr lang="en-US" sz="1800" b="1" i="1" dirty="0" smtClean="0">
                <a:latin typeface="Arial"/>
                <a:cs typeface="Arial"/>
              </a:rPr>
              <a:t>Invasions</a:t>
            </a:r>
          </a:p>
          <a:p>
            <a:endParaRPr lang="en-US" sz="1800" b="1" i="1" dirty="0">
              <a:latin typeface="Arial"/>
              <a:cs typeface="Arial"/>
            </a:endParaRPr>
          </a:p>
          <a:p>
            <a:r>
              <a:rPr lang="en-US" sz="1800" dirty="0">
                <a:latin typeface="Arial"/>
                <a:cs typeface="Arial"/>
              </a:rPr>
              <a:t>Some non-native </a:t>
            </a:r>
            <a:r>
              <a:rPr lang="en-US" sz="1800" dirty="0" smtClean="0">
                <a:latin typeface="Arial"/>
                <a:cs typeface="Arial"/>
              </a:rPr>
              <a:t>species </a:t>
            </a:r>
            <a:r>
              <a:rPr lang="en-US" sz="1800" dirty="0">
                <a:latin typeface="Arial"/>
                <a:cs typeface="Arial"/>
              </a:rPr>
              <a:t>threaten our forests, croplands, lakes, and other ecosystems. Introduced species, such </a:t>
            </a:r>
            <a:r>
              <a:rPr lang="en-US" sz="1800" dirty="0" smtClean="0">
                <a:latin typeface="Arial"/>
                <a:cs typeface="Arial"/>
              </a:rPr>
              <a:t>as </a:t>
            </a:r>
            <a:r>
              <a:rPr lang="en-US" sz="1800" b="1" i="1" dirty="0" err="1" smtClean="0">
                <a:latin typeface="Arial"/>
                <a:cs typeface="Arial"/>
              </a:rPr>
              <a:t>Melaleuca</a:t>
            </a:r>
            <a:r>
              <a:rPr lang="en-US" sz="1800" dirty="0" smtClean="0">
                <a:latin typeface="Arial"/>
                <a:cs typeface="Arial"/>
              </a:rPr>
              <a:t> shown above, </a:t>
            </a:r>
            <a:r>
              <a:rPr lang="en-US" sz="1800" dirty="0">
                <a:latin typeface="Arial"/>
                <a:cs typeface="Arial"/>
              </a:rPr>
              <a:t>do this by competing with plants and animals that were originally there, often damaging the environment in the process</a:t>
            </a:r>
            <a:r>
              <a:rPr lang="en-US" sz="1800" dirty="0" smtClean="0">
                <a:latin typeface="Arial"/>
                <a:cs typeface="Arial"/>
              </a:rPr>
              <a:t>. Understanding the ecology of species allows us to target vulnerable stages.</a:t>
            </a:r>
            <a:endParaRPr lang="en-US" sz="1800" dirty="0">
              <a:latin typeface="Arial"/>
              <a:cs typeface="Arial"/>
            </a:endParaRPr>
          </a:p>
        </p:txBody>
      </p:sp>
      <p:pic>
        <p:nvPicPr>
          <p:cNvPr id="4" name="Picture 3"/>
          <p:cNvPicPr>
            <a:picLocks noChangeAspect="1"/>
          </p:cNvPicPr>
          <p:nvPr/>
        </p:nvPicPr>
        <p:blipFill>
          <a:blip r:embed="rId4"/>
          <a:stretch>
            <a:fillRect/>
          </a:stretch>
        </p:blipFill>
        <p:spPr>
          <a:xfrm>
            <a:off x="3657600" y="609600"/>
            <a:ext cx="3733800" cy="2800350"/>
          </a:xfrm>
          <a:prstGeom prst="rect">
            <a:avLst/>
          </a:prstGeom>
        </p:spPr>
      </p:pic>
      <p:sp>
        <p:nvSpPr>
          <p:cNvPr id="5" name="TextBox 4"/>
          <p:cNvSpPr txBox="1"/>
          <p:nvPr/>
        </p:nvSpPr>
        <p:spPr>
          <a:xfrm>
            <a:off x="7467600" y="2743200"/>
            <a:ext cx="1600200" cy="646331"/>
          </a:xfrm>
          <a:prstGeom prst="rect">
            <a:avLst/>
          </a:prstGeom>
          <a:noFill/>
        </p:spPr>
        <p:txBody>
          <a:bodyPr wrap="square" rtlCol="0">
            <a:spAutoFit/>
          </a:bodyPr>
          <a:lstStyle/>
          <a:p>
            <a:r>
              <a:rPr lang="en-US" sz="1200" dirty="0" err="1" smtClean="0"/>
              <a:t>Melaleuca</a:t>
            </a:r>
            <a:endParaRPr lang="en-US" sz="1200" dirty="0" smtClean="0"/>
          </a:p>
          <a:p>
            <a:r>
              <a:rPr lang="en-US" sz="1200" dirty="0" smtClean="0"/>
              <a:t>Forest and Kim Starr Wikipedia</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1675685"/>
            <a:ext cx="8382000" cy="4801315"/>
          </a:xfrm>
          <a:prstGeom prst="rect">
            <a:avLst/>
          </a:prstGeom>
          <a:noFill/>
        </p:spPr>
        <p:txBody>
          <a:bodyPr wrap="square" rtlCol="0">
            <a:spAutoFit/>
          </a:bodyPr>
          <a:lstStyle/>
          <a:p>
            <a:r>
              <a:rPr lang="en-US" sz="1800" b="1" i="1" dirty="0" smtClean="0">
                <a:latin typeface="Arial"/>
                <a:cs typeface="Arial"/>
              </a:rPr>
              <a:t>Disease and Pest Control</a:t>
            </a:r>
            <a:endParaRPr lang="en-US" sz="1800" b="1" i="1" dirty="0">
              <a:latin typeface="Arial"/>
              <a:cs typeface="Arial"/>
            </a:endParaRPr>
          </a:p>
          <a:p>
            <a:endParaRPr lang="en-US" sz="1800" dirty="0">
              <a:latin typeface="Arial"/>
              <a:cs typeface="Arial"/>
            </a:endParaRPr>
          </a:p>
          <a:p>
            <a:r>
              <a:rPr lang="en-US" sz="1800" u="sng" dirty="0">
                <a:latin typeface="Arial"/>
                <a:cs typeface="Arial"/>
              </a:rPr>
              <a:t>Lyme Disease</a:t>
            </a:r>
            <a:r>
              <a:rPr lang="en-US" sz="1800" dirty="0">
                <a:latin typeface="Arial"/>
                <a:cs typeface="Arial"/>
              </a:rPr>
              <a:t> is a potentially serious bacterial infection that is transmitted to humans by certain ticks. Ecological studies have found that people are more likely to get Lyme disease when acorns are </a:t>
            </a:r>
            <a:r>
              <a:rPr lang="en-US" sz="1800" dirty="0" smtClean="0">
                <a:latin typeface="Arial"/>
                <a:cs typeface="Arial"/>
              </a:rPr>
              <a:t>plentiful, because </a:t>
            </a:r>
            <a:r>
              <a:rPr lang="en-US" sz="1800" dirty="0">
                <a:latin typeface="Arial"/>
                <a:cs typeface="Arial"/>
              </a:rPr>
              <a:t>mice and deer, which carry the disease and the ticks, feed on acorns. </a:t>
            </a:r>
            <a:endParaRPr lang="en-US" sz="1800" dirty="0" smtClean="0">
              <a:latin typeface="Arial"/>
              <a:cs typeface="Arial"/>
            </a:endParaRPr>
          </a:p>
          <a:p>
            <a:endParaRPr lang="en-US" sz="1800" dirty="0">
              <a:latin typeface="Arial"/>
              <a:cs typeface="Arial"/>
            </a:endParaRPr>
          </a:p>
          <a:p>
            <a:r>
              <a:rPr lang="en-US" sz="1800" u="sng" dirty="0">
                <a:latin typeface="Arial"/>
                <a:cs typeface="Arial"/>
              </a:rPr>
              <a:t>Biological </a:t>
            </a:r>
            <a:r>
              <a:rPr lang="en-US" sz="1800" u="sng" dirty="0" smtClean="0">
                <a:latin typeface="Arial"/>
                <a:cs typeface="Arial"/>
              </a:rPr>
              <a:t>Control</a:t>
            </a:r>
            <a:r>
              <a:rPr lang="en-US" sz="1800" dirty="0" smtClean="0">
                <a:latin typeface="Arial"/>
                <a:cs typeface="Arial"/>
              </a:rPr>
              <a:t> </a:t>
            </a:r>
            <a:r>
              <a:rPr lang="en-US" sz="1800" dirty="0">
                <a:latin typeface="Arial"/>
                <a:cs typeface="Arial"/>
              </a:rPr>
              <a:t>uses the natural enemies and predators of pests to control damage to crops. It is based in part on knowing the ecology of pests, which is used to understand when and where they are the most vulnerable to their enemies. </a:t>
            </a:r>
            <a:endParaRPr lang="en-US" sz="1800" dirty="0" smtClean="0">
              <a:latin typeface="Arial"/>
              <a:cs typeface="Arial"/>
            </a:endParaRPr>
          </a:p>
          <a:p>
            <a:endParaRPr lang="en-US" sz="1800" dirty="0">
              <a:latin typeface="Arial"/>
              <a:cs typeface="Arial"/>
            </a:endParaRPr>
          </a:p>
          <a:p>
            <a:r>
              <a:rPr lang="en-US" sz="1800" u="sng" dirty="0" smtClean="0">
                <a:latin typeface="Arial"/>
                <a:cs typeface="Arial"/>
              </a:rPr>
              <a:t>Epidemiology</a:t>
            </a:r>
            <a:r>
              <a:rPr lang="en-US" sz="1800" dirty="0" smtClean="0">
                <a:latin typeface="Arial"/>
                <a:cs typeface="Arial"/>
              </a:rPr>
              <a:t> is just the ecology of human disease.  Understanding the population dynamics of disease can lead to the development of medical methods for control.</a:t>
            </a:r>
          </a:p>
          <a:p>
            <a:endParaRPr lang="en-US" sz="1800" dirty="0">
              <a:latin typeface="Arial"/>
              <a:cs typeface="Arial"/>
            </a:endParaRPr>
          </a:p>
          <a:p>
            <a:r>
              <a:rPr lang="en-US" sz="1800" u="sng" dirty="0" smtClean="0">
                <a:latin typeface="Arial"/>
                <a:cs typeface="Arial"/>
              </a:rPr>
              <a:t>And now  . . . . .  </a:t>
            </a:r>
            <a:r>
              <a:rPr lang="en-US" sz="1800" u="sng" dirty="0" err="1" smtClean="0">
                <a:latin typeface="Arial"/>
                <a:cs typeface="Arial"/>
              </a:rPr>
              <a:t>Zika</a:t>
            </a:r>
            <a:r>
              <a:rPr lang="en-US" sz="1800" u="sng" dirty="0" smtClean="0">
                <a:latin typeface="Arial"/>
                <a:cs typeface="Arial"/>
              </a:rPr>
              <a:t>!</a:t>
            </a:r>
            <a:r>
              <a:rPr lang="en-US" sz="1800" dirty="0" smtClean="0">
                <a:latin typeface="Arial"/>
                <a:cs typeface="Arial"/>
              </a:rPr>
              <a:t>  </a:t>
            </a:r>
            <a:r>
              <a:rPr lang="en-US" sz="1800" dirty="0" err="1" smtClean="0">
                <a:latin typeface="Arial"/>
                <a:cs typeface="Arial"/>
              </a:rPr>
              <a:t>Gonna</a:t>
            </a:r>
            <a:r>
              <a:rPr lang="en-US" sz="1800" dirty="0" smtClean="0">
                <a:latin typeface="Arial"/>
                <a:cs typeface="Arial"/>
              </a:rPr>
              <a:t> be here soon.</a:t>
            </a:r>
            <a:endParaRPr lang="en-US" sz="1800" dirty="0">
              <a:latin typeface="Arial"/>
              <a:cs typeface="Arial"/>
            </a:endParaRPr>
          </a:p>
        </p:txBody>
      </p:sp>
      <p:pic>
        <p:nvPicPr>
          <p:cNvPr id="3" name="Picture 2"/>
          <p:cNvPicPr>
            <a:picLocks noChangeAspect="1"/>
          </p:cNvPicPr>
          <p:nvPr/>
        </p:nvPicPr>
        <p:blipFill>
          <a:blip r:embed="rId4"/>
          <a:stretch>
            <a:fillRect/>
          </a:stretch>
        </p:blipFill>
        <p:spPr>
          <a:xfrm>
            <a:off x="6019800" y="533400"/>
            <a:ext cx="2286000" cy="1600200"/>
          </a:xfrm>
          <a:prstGeom prst="rect">
            <a:avLst/>
          </a:prstGeom>
        </p:spPr>
      </p:pic>
    </p:spTree>
    <p:extLst>
      <p:ext uri="{BB962C8B-B14F-4D97-AF65-F5344CB8AC3E}">
        <p14:creationId xmlns:p14="http://schemas.microsoft.com/office/powerpoint/2010/main" val="36662630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4653677"/>
            <a:ext cx="8229600" cy="2031325"/>
          </a:xfrm>
          <a:prstGeom prst="rect">
            <a:avLst/>
          </a:prstGeom>
        </p:spPr>
        <p:txBody>
          <a:bodyPr wrap="square">
            <a:spAutoFit/>
          </a:bodyPr>
          <a:lstStyle/>
          <a:p>
            <a:r>
              <a:rPr lang="en-US" sz="1800" b="1" i="1" dirty="0" smtClean="0">
                <a:latin typeface="Arial"/>
                <a:cs typeface="Arial"/>
              </a:rPr>
              <a:t>Ecosystem Services – Value in Natural Areas for Humans</a:t>
            </a:r>
          </a:p>
          <a:p>
            <a:endParaRPr lang="en-US" sz="1800" b="1" i="1" dirty="0" smtClean="0">
              <a:latin typeface="Arial"/>
              <a:cs typeface="Arial"/>
            </a:endParaRPr>
          </a:p>
          <a:p>
            <a:r>
              <a:rPr lang="en-US" sz="1800" dirty="0" smtClean="0">
                <a:latin typeface="Arial"/>
                <a:cs typeface="Arial"/>
              </a:rPr>
              <a:t>For example, ecologists </a:t>
            </a:r>
            <a:r>
              <a:rPr lang="en-US" sz="1800" dirty="0">
                <a:latin typeface="Arial"/>
                <a:cs typeface="Arial"/>
              </a:rPr>
              <a:t>have discovered that marshes and wetlands filter toxins and other impurities from water. Communities can reap the benefit of this ecological </a:t>
            </a:r>
            <a:r>
              <a:rPr lang="en-US" sz="1800" dirty="0" smtClean="0">
                <a:latin typeface="Arial"/>
                <a:cs typeface="Arial"/>
              </a:rPr>
              <a:t>service. By </a:t>
            </a:r>
            <a:r>
              <a:rPr lang="en-US" sz="1800" dirty="0">
                <a:latin typeface="Arial"/>
                <a:cs typeface="Arial"/>
              </a:rPr>
              <a:t>using natural filtering systems, we have the option to build fewer new treatment plants</a:t>
            </a:r>
            <a:r>
              <a:rPr lang="en-US" sz="1800" dirty="0" smtClean="0">
                <a:latin typeface="Arial"/>
                <a:cs typeface="Arial"/>
              </a:rPr>
              <a:t>.  Other ecosystem services include forestry, fisheries, carbon sequestration, and jobs, including through tourism. </a:t>
            </a:r>
            <a:endParaRPr lang="en-US" sz="1800" dirty="0">
              <a:latin typeface="Arial"/>
              <a:cs typeface="Arial"/>
            </a:endParaRPr>
          </a:p>
        </p:txBody>
      </p:sp>
      <p:pic>
        <p:nvPicPr>
          <p:cNvPr id="3" name="Picture 2"/>
          <p:cNvPicPr>
            <a:picLocks noChangeAspect="1"/>
          </p:cNvPicPr>
          <p:nvPr/>
        </p:nvPicPr>
        <p:blipFill>
          <a:blip r:embed="rId4"/>
          <a:stretch>
            <a:fillRect/>
          </a:stretch>
        </p:blipFill>
        <p:spPr>
          <a:xfrm>
            <a:off x="838200" y="1295400"/>
            <a:ext cx="7572027" cy="3276600"/>
          </a:xfrm>
          <a:prstGeom prst="rect">
            <a:avLst/>
          </a:prstGeom>
        </p:spPr>
      </p:pic>
    </p:spTree>
    <p:extLst>
      <p:ext uri="{BB962C8B-B14F-4D97-AF65-F5344CB8AC3E}">
        <p14:creationId xmlns:p14="http://schemas.microsoft.com/office/powerpoint/2010/main" val="19328312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ChangeArrowheads="1"/>
          </p:cNvSpPr>
          <p:nvPr/>
        </p:nvSpPr>
        <p:spPr bwMode="auto">
          <a:xfrm>
            <a:off x="228600" y="838200"/>
            <a:ext cx="2743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u="sng" dirty="0">
                <a:latin typeface="Arial" charset="0"/>
                <a:cs typeface="Arial" charset="0"/>
              </a:rPr>
              <a:t>Why study ecology</a:t>
            </a:r>
            <a:r>
              <a:rPr lang="en-US" sz="2000" u="sng" dirty="0" smtClean="0">
                <a:latin typeface="Arial" charset="0"/>
                <a:cs typeface="Arial" charset="0"/>
              </a:rPr>
              <a:t>?</a:t>
            </a:r>
            <a:endParaRPr lang="en-US" sz="2000" u="sng" dirty="0">
              <a:latin typeface="Arial" charset="0"/>
              <a:cs typeface="Arial" charset="0"/>
            </a:endParaRPr>
          </a:p>
        </p:txBody>
      </p:sp>
      <p:pic>
        <p:nvPicPr>
          <p:cNvPr id="38914"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04800" y="1676400"/>
            <a:ext cx="4419600" cy="3581400"/>
          </a:xfrm>
          <a:prstGeom prst="rect">
            <a:avLst/>
          </a:prstGeom>
        </p:spPr>
      </p:pic>
      <p:sp>
        <p:nvSpPr>
          <p:cNvPr id="5" name="TextBox 4"/>
          <p:cNvSpPr txBox="1"/>
          <p:nvPr/>
        </p:nvSpPr>
        <p:spPr>
          <a:xfrm>
            <a:off x="457200" y="5410200"/>
            <a:ext cx="8353569" cy="923330"/>
          </a:xfrm>
          <a:prstGeom prst="rect">
            <a:avLst/>
          </a:prstGeom>
          <a:noFill/>
        </p:spPr>
        <p:txBody>
          <a:bodyPr wrap="none" rtlCol="0">
            <a:spAutoFit/>
          </a:bodyPr>
          <a:lstStyle/>
          <a:p>
            <a:pPr marL="285750" indent="-285750">
              <a:buFont typeface="Arial"/>
              <a:buChar char="•"/>
            </a:pPr>
            <a:r>
              <a:rPr lang="en-US" sz="1800" dirty="0" smtClean="0">
                <a:latin typeface="Arial"/>
                <a:cs typeface="Arial"/>
              </a:rPr>
              <a:t>Since </a:t>
            </a:r>
            <a:r>
              <a:rPr lang="en-US" sz="1800" dirty="0">
                <a:latin typeface="Arial"/>
                <a:cs typeface="Arial"/>
              </a:rPr>
              <a:t>the 1960s, sea levels along Florida's coasts have risen 5 to 8 inches</a:t>
            </a:r>
            <a:r>
              <a:rPr lang="en-US" sz="1800" dirty="0" smtClean="0">
                <a:latin typeface="Arial"/>
                <a:cs typeface="Arial"/>
              </a:rPr>
              <a:t>.</a:t>
            </a:r>
          </a:p>
          <a:p>
            <a:pPr marL="285750" indent="-285750">
              <a:buFont typeface="Arial"/>
              <a:buChar char="•"/>
            </a:pPr>
            <a:r>
              <a:rPr lang="en-US" sz="1800" dirty="0" smtClean="0">
                <a:latin typeface="Arial"/>
                <a:cs typeface="Arial"/>
              </a:rPr>
              <a:t>Salt </a:t>
            </a:r>
            <a:r>
              <a:rPr lang="en-US" sz="1800" dirty="0">
                <a:latin typeface="Arial"/>
                <a:cs typeface="Arial"/>
              </a:rPr>
              <a:t>water intrusion is making water from </a:t>
            </a:r>
            <a:r>
              <a:rPr lang="en-US" sz="1800" dirty="0" smtClean="0">
                <a:latin typeface="Arial"/>
                <a:cs typeface="Arial"/>
              </a:rPr>
              <a:t>freshwater </a:t>
            </a:r>
            <a:r>
              <a:rPr lang="en-US" sz="1800" dirty="0">
                <a:latin typeface="Arial"/>
                <a:cs typeface="Arial"/>
              </a:rPr>
              <a:t>wells undrinkable</a:t>
            </a:r>
            <a:r>
              <a:rPr lang="en-US" sz="1800" dirty="0" smtClean="0">
                <a:latin typeface="Arial"/>
                <a:cs typeface="Arial"/>
              </a:rPr>
              <a:t>.</a:t>
            </a:r>
          </a:p>
          <a:p>
            <a:pPr marL="285750" indent="-285750">
              <a:buFont typeface="Arial"/>
              <a:buChar char="•"/>
            </a:pPr>
            <a:r>
              <a:rPr lang="en-US" sz="1800" dirty="0" smtClean="0">
                <a:latin typeface="Arial"/>
                <a:cs typeface="Arial"/>
              </a:rPr>
              <a:t>Yet, most politicians refuse to acknowledge that climate changes is occurring.</a:t>
            </a:r>
            <a:endParaRPr lang="en-US" sz="1800" dirty="0">
              <a:latin typeface="Arial"/>
              <a:cs typeface="Arial"/>
            </a:endParaRPr>
          </a:p>
        </p:txBody>
      </p:sp>
      <p:pic>
        <p:nvPicPr>
          <p:cNvPr id="6" name="Picture 5"/>
          <p:cNvPicPr>
            <a:picLocks noChangeAspect="1"/>
          </p:cNvPicPr>
          <p:nvPr/>
        </p:nvPicPr>
        <p:blipFill>
          <a:blip r:embed="rId5"/>
          <a:stretch>
            <a:fillRect/>
          </a:stretch>
        </p:blipFill>
        <p:spPr>
          <a:xfrm>
            <a:off x="4876800" y="1752600"/>
            <a:ext cx="3964637" cy="3060700"/>
          </a:xfrm>
          <a:prstGeom prst="rect">
            <a:avLst/>
          </a:prstGeom>
        </p:spPr>
      </p:pic>
      <p:sp>
        <p:nvSpPr>
          <p:cNvPr id="2" name="TextBox 1"/>
          <p:cNvSpPr txBox="1"/>
          <p:nvPr/>
        </p:nvSpPr>
        <p:spPr>
          <a:xfrm>
            <a:off x="381000" y="1219200"/>
            <a:ext cx="4587875" cy="923330"/>
          </a:xfrm>
          <a:prstGeom prst="rect">
            <a:avLst/>
          </a:prstGeom>
          <a:noFill/>
        </p:spPr>
        <p:txBody>
          <a:bodyPr wrap="square" rtlCol="0">
            <a:spAutoFit/>
          </a:bodyPr>
          <a:lstStyle/>
          <a:p>
            <a:r>
              <a:rPr lang="en-US" sz="1800" b="1" i="1" dirty="0" smtClean="0">
                <a:latin typeface="Arial"/>
                <a:cs typeface="Arial"/>
              </a:rPr>
              <a:t>Understanding and Preparing for Climate Change</a:t>
            </a:r>
            <a:endParaRPr lang="en-US" sz="1800" b="1" i="1" dirty="0">
              <a:latin typeface="Arial"/>
              <a:cs typeface="Arial"/>
            </a:endParaRPr>
          </a:p>
          <a:p>
            <a:endParaRPr lang="en-US" sz="1800" dirty="0"/>
          </a:p>
        </p:txBody>
      </p:sp>
    </p:spTree>
    <p:extLst>
      <p:ext uri="{BB962C8B-B14F-4D97-AF65-F5344CB8AC3E}">
        <p14:creationId xmlns:p14="http://schemas.microsoft.com/office/powerpoint/2010/main" val="7000604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ChangeArrowheads="1"/>
          </p:cNvSpPr>
          <p:nvPr/>
        </p:nvSpPr>
        <p:spPr bwMode="auto">
          <a:xfrm>
            <a:off x="762000" y="990600"/>
            <a:ext cx="7772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dirty="0">
                <a:latin typeface="Arial" charset="0"/>
              </a:rPr>
              <a:t>First Day Stuff:</a:t>
            </a:r>
          </a:p>
          <a:p>
            <a:pPr marL="457200" indent="-457200">
              <a:tabLst>
                <a:tab pos="457200" algn="l"/>
              </a:tabLst>
            </a:pPr>
            <a:endParaRPr lang="en-US" sz="2000" dirty="0">
              <a:latin typeface="Arial" charset="0"/>
            </a:endParaRPr>
          </a:p>
          <a:p>
            <a:pPr marL="457200" indent="-457200">
              <a:buFontTx/>
              <a:buAutoNum type="alphaUcPeriod"/>
              <a:tabLst>
                <a:tab pos="457200" algn="l"/>
              </a:tabLst>
            </a:pPr>
            <a:r>
              <a:rPr lang="en-US" sz="2000" dirty="0">
                <a:latin typeface="Arial" charset="0"/>
              </a:rPr>
              <a:t>Introduction of staff (</a:t>
            </a:r>
            <a:r>
              <a:rPr lang="en-US" sz="2000" dirty="0" smtClean="0">
                <a:latin typeface="Arial" charset="0"/>
              </a:rPr>
              <a:t>Miller, Vogel)</a:t>
            </a:r>
            <a:endParaRPr lang="en-US" sz="2000" dirty="0">
              <a:latin typeface="Arial" charset="0"/>
            </a:endParaRPr>
          </a:p>
          <a:p>
            <a:pPr marL="457200" indent="-457200">
              <a:buFontTx/>
              <a:buAutoNum type="alphaUcPeriod"/>
              <a:tabLst>
                <a:tab pos="457200" algn="l"/>
              </a:tabLst>
            </a:pPr>
            <a:endParaRPr lang="en-US" sz="2000" dirty="0">
              <a:latin typeface="Arial" charset="0"/>
            </a:endParaRPr>
          </a:p>
          <a:p>
            <a:pPr marL="457200" indent="-457200">
              <a:tabLst>
                <a:tab pos="457200" algn="l"/>
              </a:tabLst>
            </a:pPr>
            <a:r>
              <a:rPr lang="en-US" sz="2000" dirty="0">
                <a:latin typeface="Arial" charset="0"/>
              </a:rPr>
              <a:t>B.	Mandatory Attendance Policy for First Day (only) –SIGN IN!</a:t>
            </a:r>
          </a:p>
          <a:p>
            <a:pPr marL="457200" indent="-457200">
              <a:buFont typeface="Arial" charset="0"/>
              <a:buAutoNum type="alphaUcPeriod" startAt="2"/>
              <a:tabLst>
                <a:tab pos="457200" algn="l"/>
              </a:tabLst>
            </a:pPr>
            <a:endParaRPr lang="en-US" sz="2000" dirty="0">
              <a:latin typeface="Arial" charset="0"/>
            </a:endParaRPr>
          </a:p>
          <a:p>
            <a:pPr marL="457200" indent="-457200">
              <a:tabLst>
                <a:tab pos="457200" algn="l"/>
              </a:tabLst>
            </a:pPr>
            <a:r>
              <a:rPr lang="en-US" sz="2000" dirty="0">
                <a:latin typeface="Arial" charset="0"/>
              </a:rPr>
              <a:t>C.	Syllabus:  text, grading, quizzes, outside assignments, seminar reports, reading, attendance, etc.  Academic Honor Code will be strictly followed</a:t>
            </a:r>
            <a:r>
              <a:rPr lang="en-US" sz="2000" dirty="0" smtClean="0">
                <a:latin typeface="Arial" charset="0"/>
              </a:rPr>
              <a:t>.  Prerequisites??</a:t>
            </a:r>
            <a:endParaRPr lang="en-US" sz="2000" dirty="0">
              <a:latin typeface="Arial" charset="0"/>
            </a:endParaRPr>
          </a:p>
          <a:p>
            <a:pPr marL="457200" indent="-457200">
              <a:tabLst>
                <a:tab pos="457200" algn="l"/>
              </a:tabLst>
            </a:pPr>
            <a:endParaRPr lang="en-US" sz="2000" dirty="0">
              <a:latin typeface="Arial" charset="0"/>
            </a:endParaRPr>
          </a:p>
          <a:p>
            <a:pPr marL="457200" indent="-457200">
              <a:buFont typeface="Arial" charset="0"/>
              <a:buNone/>
              <a:tabLst>
                <a:tab pos="457200" algn="l"/>
              </a:tabLst>
            </a:pPr>
            <a:r>
              <a:rPr lang="en-US" sz="2000" dirty="0">
                <a:latin typeface="Arial" charset="0"/>
              </a:rPr>
              <a:t>D.	Problems?  See me or either TA.  Don</a:t>
            </a:r>
            <a:r>
              <a:rPr lang="ja-JP" altLang="en-US" sz="2000" dirty="0">
                <a:latin typeface="Arial" charset="0"/>
              </a:rPr>
              <a:t>’</a:t>
            </a:r>
            <a:r>
              <a:rPr lang="en-US" altLang="ja-JP" sz="2000" dirty="0">
                <a:latin typeface="Arial" charset="0"/>
              </a:rPr>
              <a:t>t be afraid of us!</a:t>
            </a:r>
          </a:p>
          <a:p>
            <a:pPr marL="457200" indent="-457200">
              <a:buFont typeface="Arial" charset="0"/>
              <a:buChar char="•"/>
              <a:tabLst>
                <a:tab pos="457200" algn="l"/>
              </a:tabLst>
            </a:pPr>
            <a:endParaRPr lang="en-US" sz="2000" dirty="0">
              <a:latin typeface="Arial" charset="0"/>
            </a:endParaRPr>
          </a:p>
          <a:p>
            <a:pPr marL="457200" indent="-457200">
              <a:buFont typeface="Arial" charset="0"/>
              <a:buAutoNum type="alphaUcPeriod" startAt="5"/>
              <a:tabLst>
                <a:tab pos="457200" algn="l"/>
              </a:tabLst>
            </a:pPr>
            <a:r>
              <a:rPr lang="en-US" sz="2000" dirty="0">
                <a:latin typeface="Arial" charset="0"/>
              </a:rPr>
              <a:t>All course materials will be made available through Blackboard (</a:t>
            </a:r>
            <a:r>
              <a:rPr lang="en-US" sz="2000" dirty="0" err="1">
                <a:latin typeface="Arial" charset="0"/>
              </a:rPr>
              <a:t>campus.fsu.edu</a:t>
            </a:r>
            <a:r>
              <a:rPr lang="en-US" sz="2000" dirty="0">
                <a:latin typeface="Arial" charset="0"/>
              </a:rPr>
              <a:t>). Outline, power points, and other materials posted will be posted there.</a:t>
            </a: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F.	There is no </a:t>
            </a:r>
            <a:r>
              <a:rPr lang="en-US" sz="2000" u="sng" dirty="0">
                <a:latin typeface="Arial" charset="0"/>
              </a:rPr>
              <a:t>required </a:t>
            </a:r>
            <a:r>
              <a:rPr lang="en-US" sz="2000" dirty="0">
                <a:latin typeface="Arial" charset="0"/>
              </a:rPr>
              <a:t>textbook.  Some outside reading will be required and made available.  </a:t>
            </a:r>
          </a:p>
        </p:txBody>
      </p:sp>
      <p:pic>
        <p:nvPicPr>
          <p:cNvPr id="1638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4435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4"/>
          <p:cNvSpPr>
            <a:spLocks noChangeArrowheads="1"/>
          </p:cNvSpPr>
          <p:nvPr/>
        </p:nvSpPr>
        <p:spPr bwMode="auto">
          <a:xfrm>
            <a:off x="762000" y="990600"/>
            <a:ext cx="77724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1800" u="sng" dirty="0">
                <a:latin typeface="Arial" charset="0"/>
                <a:cs typeface="Arial" charset="0"/>
              </a:rPr>
              <a:t>Why study ecology?</a:t>
            </a:r>
          </a:p>
          <a:p>
            <a:pPr marL="457200" indent="-457200">
              <a:tabLst>
                <a:tab pos="457200" algn="l"/>
              </a:tabLst>
            </a:pPr>
            <a:endParaRPr lang="en-US" sz="1800" dirty="0">
              <a:latin typeface="Arial" charset="0"/>
              <a:cs typeface="Arial" charset="0"/>
            </a:endParaRPr>
          </a:p>
          <a:p>
            <a:pPr marL="457200" indent="-457200">
              <a:tabLst>
                <a:tab pos="457200" algn="l"/>
              </a:tabLst>
            </a:pPr>
            <a:r>
              <a:rPr lang="en-US" sz="1800" dirty="0">
                <a:latin typeface="Arial" charset="0"/>
                <a:cs typeface="Arial" charset="0"/>
              </a:rPr>
              <a:t>--	many current issues in science and society are now largely ecological, including </a:t>
            </a:r>
            <a:r>
              <a:rPr lang="en-US" sz="1800" dirty="0" smtClean="0">
                <a:latin typeface="Arial" charset="0"/>
                <a:cs typeface="Arial" charset="0"/>
              </a:rPr>
              <a:t>resource limitation, overpopulation</a:t>
            </a:r>
            <a:r>
              <a:rPr lang="en-US" sz="1800" dirty="0">
                <a:latin typeface="Arial" charset="0"/>
                <a:cs typeface="Arial" charset="0"/>
              </a:rPr>
              <a:t>, climate change, </a:t>
            </a:r>
            <a:r>
              <a:rPr lang="en-US" sz="1800" dirty="0" smtClean="0">
                <a:latin typeface="Arial" charset="0"/>
                <a:cs typeface="Arial" charset="0"/>
              </a:rPr>
              <a:t>invasive </a:t>
            </a:r>
            <a:r>
              <a:rPr lang="en-US" sz="1800" dirty="0">
                <a:latin typeface="Arial" charset="0"/>
                <a:cs typeface="Arial" charset="0"/>
              </a:rPr>
              <a:t>and endangered species.  Making responsible decisions about this issues, either as scientists or citizens, requires some understanding of ecology.</a:t>
            </a:r>
          </a:p>
          <a:p>
            <a:pPr marL="457200" indent="-457200">
              <a:tabLst>
                <a:tab pos="457200" algn="l"/>
              </a:tabLst>
            </a:pPr>
            <a:endParaRPr lang="en-US" sz="1800" dirty="0">
              <a:latin typeface="Arial" charset="0"/>
              <a:cs typeface="Arial" charset="0"/>
            </a:endParaRPr>
          </a:p>
          <a:p>
            <a:pPr marL="457200" indent="-457200">
              <a:tabLst>
                <a:tab pos="457200" algn="l"/>
              </a:tabLst>
            </a:pPr>
            <a:r>
              <a:rPr lang="en-US" sz="1800" dirty="0">
                <a:latin typeface="Arial" charset="0"/>
                <a:cs typeface="Arial" charset="0"/>
              </a:rPr>
              <a:t>--	there are important principles that can be learned from ecology and applied in other areas.  This might include understanding cancers as a population growth of cells, or human diseases as a simple predator-prey dynamic.</a:t>
            </a:r>
          </a:p>
          <a:p>
            <a:pPr marL="457200" indent="-457200">
              <a:tabLst>
                <a:tab pos="457200" algn="l"/>
              </a:tabLst>
            </a:pPr>
            <a:endParaRPr lang="en-US" sz="1800" dirty="0">
              <a:latin typeface="Arial" charset="0"/>
              <a:cs typeface="Arial" charset="0"/>
            </a:endParaRPr>
          </a:p>
        </p:txBody>
      </p:sp>
      <p:pic>
        <p:nvPicPr>
          <p:cNvPr id="3686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ChangeArrowheads="1"/>
          </p:cNvSpPr>
          <p:nvPr/>
        </p:nvSpPr>
        <p:spPr bwMode="auto">
          <a:xfrm>
            <a:off x="762000" y="990600"/>
            <a:ext cx="77724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1800" u="sng">
                <a:latin typeface="Arial" charset="0"/>
                <a:cs typeface="Arial" charset="0"/>
              </a:rPr>
              <a:t>Why study ecology?</a:t>
            </a:r>
          </a:p>
          <a:p>
            <a:pPr marL="457200" indent="-457200">
              <a:tabLst>
                <a:tab pos="457200" algn="l"/>
              </a:tabLst>
            </a:pPr>
            <a:endParaRPr lang="en-US" sz="1800">
              <a:latin typeface="Arial" charset="0"/>
              <a:cs typeface="Arial" charset="0"/>
            </a:endParaRPr>
          </a:p>
          <a:p>
            <a:pPr marL="457200" indent="-457200">
              <a:tabLst>
                <a:tab pos="457200" algn="l"/>
              </a:tabLst>
            </a:pPr>
            <a:r>
              <a:rPr lang="en-US" sz="1800">
                <a:latin typeface="Arial" charset="0"/>
                <a:cs typeface="Arial" charset="0"/>
              </a:rPr>
              <a:t>--	many current issues in science and society are now largely ecological, including overpopulation, climate change, invasive species, and endangered species.  Making responsible decisions about this issues, either as scientists or citizens, requires some understanding of ecology.</a:t>
            </a:r>
          </a:p>
          <a:p>
            <a:pPr marL="457200" indent="-457200">
              <a:tabLst>
                <a:tab pos="457200" algn="l"/>
              </a:tabLst>
            </a:pPr>
            <a:endParaRPr lang="en-US" sz="1800">
              <a:latin typeface="Arial" charset="0"/>
              <a:cs typeface="Arial" charset="0"/>
            </a:endParaRPr>
          </a:p>
          <a:p>
            <a:pPr marL="457200" indent="-457200">
              <a:tabLst>
                <a:tab pos="457200" algn="l"/>
              </a:tabLst>
            </a:pPr>
            <a:r>
              <a:rPr lang="en-US" sz="1800">
                <a:latin typeface="Arial" charset="0"/>
                <a:cs typeface="Arial" charset="0"/>
              </a:rPr>
              <a:t>--	there are important principles that can be learned from ecology and applied in other areas.  This might include understanding cancers as a population growth of cells, or human diseases as a simple predator-prey dynamic.</a:t>
            </a:r>
          </a:p>
          <a:p>
            <a:pPr marL="457200" indent="-457200">
              <a:tabLst>
                <a:tab pos="457200" algn="l"/>
              </a:tabLst>
            </a:pPr>
            <a:endParaRPr lang="en-US" sz="1800">
              <a:latin typeface="Arial" charset="0"/>
              <a:cs typeface="Arial" charset="0"/>
            </a:endParaRPr>
          </a:p>
          <a:p>
            <a:pPr marL="457200" indent="-457200">
              <a:tabLst>
                <a:tab pos="457200" algn="l"/>
              </a:tabLst>
            </a:pPr>
            <a:r>
              <a:rPr lang="en-US" sz="1800">
                <a:latin typeface="Arial" charset="0"/>
                <a:cs typeface="Arial" charset="0"/>
              </a:rPr>
              <a:t>--	some of you may be interested in going on to use ecology more directly in academia, conservation biology, or management; this course provides a strong quantitative introduction to the field.  </a:t>
            </a:r>
          </a:p>
          <a:p>
            <a:pPr marL="457200" indent="-457200">
              <a:tabLst>
                <a:tab pos="457200" algn="l"/>
              </a:tabLst>
            </a:pPr>
            <a:endParaRPr lang="en-US" sz="1800">
              <a:latin typeface="Arial" charset="0"/>
              <a:cs typeface="Arial" charset="0"/>
            </a:endParaRPr>
          </a:p>
          <a:p>
            <a:pPr marL="457200" indent="-457200">
              <a:tabLst>
                <a:tab pos="457200" algn="l"/>
              </a:tabLst>
            </a:pPr>
            <a:endParaRPr lang="en-US" sz="1800">
              <a:latin typeface="Arial" charset="0"/>
              <a:cs typeface="Arial" charset="0"/>
            </a:endParaRPr>
          </a:p>
        </p:txBody>
      </p:sp>
      <p:pic>
        <p:nvPicPr>
          <p:cNvPr id="43010"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4222983466"/>
              </p:ext>
            </p:extLst>
          </p:nvPr>
        </p:nvGraphicFramePr>
        <p:xfrm>
          <a:off x="1447800" y="1676400"/>
          <a:ext cx="6019800" cy="3124200"/>
        </p:xfrm>
        <a:graphic>
          <a:graphicData uri="http://schemas.openxmlformats.org/drawingml/2006/table">
            <a:tbl>
              <a:tblPr/>
              <a:tblGrid>
                <a:gridCol w="1219200"/>
                <a:gridCol w="787400"/>
                <a:gridCol w="1003300"/>
                <a:gridCol w="1003300"/>
                <a:gridCol w="1003300"/>
                <a:gridCol w="1003300"/>
              </a:tblGrid>
              <a:tr h="624840">
                <a:tc>
                  <a:txBody>
                    <a:bodyPr/>
                    <a:lstStyle/>
                    <a:p>
                      <a:pPr algn="ctr" fontAlgn="b"/>
                      <a:r>
                        <a:rPr lang="en-US" sz="1800" b="0" i="0" u="none" strike="noStrike" dirty="0" smtClean="0">
                          <a:solidFill>
                            <a:srgbClr val="000000"/>
                          </a:solidFill>
                          <a:effectLst/>
                          <a:latin typeface="Arial"/>
                          <a:cs typeface="Arial"/>
                        </a:rPr>
                        <a:t>sophomore</a:t>
                      </a:r>
                      <a:endParaRPr lang="en-US" sz="1800" b="0" i="0" u="none" strike="noStrike" dirty="0">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13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dirty="0" err="1">
                          <a:solidFill>
                            <a:srgbClr val="000000"/>
                          </a:solidFill>
                          <a:effectLst/>
                          <a:latin typeface="Arial"/>
                          <a:cs typeface="Arial"/>
                        </a:rPr>
                        <a:t>BioSci</a:t>
                      </a:r>
                      <a:endParaRPr lang="en-US" sz="1800" b="0" i="0" u="none" strike="noStrike" dirty="0">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a:cs typeface="Arial"/>
                        </a:rPr>
                        <a:t>93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4840">
                <a:tc>
                  <a:txBody>
                    <a:bodyPr/>
                    <a:lstStyle/>
                    <a:p>
                      <a:pPr algn="ctr" fontAlgn="b"/>
                      <a:r>
                        <a:rPr lang="en-US" sz="1800" b="0" i="0" u="none" strike="noStrike" dirty="0">
                          <a:solidFill>
                            <a:srgbClr val="000000"/>
                          </a:solidFill>
                          <a:effectLst/>
                          <a:latin typeface="Arial"/>
                          <a:cs typeface="Arial"/>
                        </a:rPr>
                        <a:t>junior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44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dirty="0">
                        <a:solidFill>
                          <a:srgbClr val="000000"/>
                        </a:solidFill>
                        <a:effectLst/>
                        <a:latin typeface="Arial"/>
                        <a:cs typeface="Arial"/>
                      </a:endParaRPr>
                    </a:p>
                  </a:txBody>
                  <a:tcPr marL="12700" marR="12700" marT="1270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solidFill>
                            <a:srgbClr val="000000"/>
                          </a:solidFill>
                          <a:effectLst/>
                          <a:latin typeface="Arial"/>
                          <a:cs typeface="Arial"/>
                        </a:rPr>
                        <a:t>Env Sci</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16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4840">
                <a:tc>
                  <a:txBody>
                    <a:bodyPr/>
                    <a:lstStyle/>
                    <a:p>
                      <a:pPr algn="ctr" fontAlgn="b"/>
                      <a:r>
                        <a:rPr lang="en-US" sz="1800" b="0" i="0" u="none" strike="noStrike" dirty="0">
                          <a:solidFill>
                            <a:srgbClr val="000000"/>
                          </a:solidFill>
                          <a:effectLst/>
                          <a:latin typeface="Arial"/>
                          <a:cs typeface="Arial"/>
                        </a:rPr>
                        <a:t>senior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104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a:solidFill>
                            <a:srgbClr val="000000"/>
                          </a:solidFill>
                          <a:effectLst/>
                          <a:latin typeface="Arial"/>
                          <a:cs typeface="Arial"/>
                        </a:rPr>
                        <a:t>Env Stu</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16</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4840">
                <a:tc>
                  <a:txBody>
                    <a:bodyPr/>
                    <a:lstStyle/>
                    <a:p>
                      <a:pPr algn="ctr" fontAlgn="b"/>
                      <a:r>
                        <a:rPr lang="en-US" sz="1800" b="0" i="0" u="none" strike="noStrike">
                          <a:solidFill>
                            <a:srgbClr val="000000"/>
                          </a:solidFill>
                          <a:effectLst/>
                          <a:latin typeface="Arial"/>
                          <a:cs typeface="Arial"/>
                        </a:rPr>
                        <a:t>postbac</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3</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800" b="0" i="0" u="none" strike="noStrike" dirty="0">
                          <a:solidFill>
                            <a:srgbClr val="000000"/>
                          </a:solidFill>
                          <a:effectLst/>
                          <a:latin typeface="Arial"/>
                          <a:cs typeface="Arial"/>
                        </a:rPr>
                        <a:t>Engineer</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cs typeface="Arial"/>
                        </a:rPr>
                        <a:t>9</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4840">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Arial"/>
                          <a:cs typeface="Arial"/>
                        </a:rPr>
                        <a:t>164</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a:noFill/>
                    </a:lnR>
                    <a:lnT>
                      <a:noFill/>
                    </a:lnT>
                    <a:lnB>
                      <a:noFill/>
                    </a:lnB>
                  </a:tcPr>
                </a:tc>
                <a:tc>
                  <a:txBody>
                    <a:bodyPr/>
                    <a:lstStyle/>
                    <a:p>
                      <a:pPr algn="ctr" fontAlgn="b"/>
                      <a:endParaRPr lang="en-US" sz="1800" b="0" i="0" u="none" strike="noStrike">
                        <a:solidFill>
                          <a:srgbClr val="000000"/>
                        </a:solidFill>
                        <a:effectLst/>
                        <a:latin typeface="Arial"/>
                        <a:cs typeface="Arial"/>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Arial"/>
                          <a:cs typeface="Arial"/>
                        </a:rPr>
                        <a:t>134</a:t>
                      </a:r>
                    </a:p>
                  </a:txBody>
                  <a:tcPr marL="12700" marR="12700" marT="12700" marB="0" anchor="ctr">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5" descr="Kakkerl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725077">
            <a:off x="7547134" y="-170321"/>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52578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5061" name="Text Box 5"/>
          <p:cNvSpPr txBox="1">
            <a:spLocks noChangeArrowheads="1"/>
          </p:cNvSpPr>
          <p:nvPr/>
        </p:nvSpPr>
        <p:spPr bwMode="auto">
          <a:xfrm>
            <a:off x="60198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Density</a:t>
            </a:r>
          </a:p>
        </p:txBody>
      </p:sp>
      <p:sp>
        <p:nvSpPr>
          <p:cNvPr id="45062" name="Text Box 6"/>
          <p:cNvSpPr txBox="1">
            <a:spLocks noChangeArrowheads="1"/>
          </p:cNvSpPr>
          <p:nvPr/>
        </p:nvSpPr>
        <p:spPr bwMode="auto">
          <a:xfrm rot="-5400000">
            <a:off x="4390231" y="2512219"/>
            <a:ext cx="137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Death rate</a:t>
            </a:r>
          </a:p>
        </p:txBody>
      </p:sp>
      <p:sp>
        <p:nvSpPr>
          <p:cNvPr id="18439" name="Line 7"/>
          <p:cNvSpPr>
            <a:spLocks noChangeShapeType="1"/>
          </p:cNvSpPr>
          <p:nvPr/>
        </p:nvSpPr>
        <p:spPr bwMode="auto">
          <a:xfrm flipV="1">
            <a:off x="5410200" y="2057400"/>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4" name="Rectangle 8"/>
          <p:cNvSpPr>
            <a:spLocks noChangeArrowheads="1"/>
          </p:cNvSpPr>
          <p:nvPr/>
        </p:nvSpPr>
        <p:spPr bwMode="auto">
          <a:xfrm>
            <a:off x="12192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5065" name="Text Box 9"/>
          <p:cNvSpPr txBox="1">
            <a:spLocks noChangeArrowheads="1"/>
          </p:cNvSpPr>
          <p:nvPr/>
        </p:nvSpPr>
        <p:spPr bwMode="auto">
          <a:xfrm>
            <a:off x="19812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Density</a:t>
            </a:r>
          </a:p>
        </p:txBody>
      </p:sp>
      <p:sp>
        <p:nvSpPr>
          <p:cNvPr id="45066" name="Text Box 10"/>
          <p:cNvSpPr txBox="1">
            <a:spLocks noChangeArrowheads="1"/>
          </p:cNvSpPr>
          <p:nvPr/>
        </p:nvSpPr>
        <p:spPr bwMode="auto">
          <a:xfrm rot="-5400000">
            <a:off x="429419" y="258841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Birth rate</a:t>
            </a:r>
          </a:p>
        </p:txBody>
      </p:sp>
      <p:sp>
        <p:nvSpPr>
          <p:cNvPr id="18443" name="Line 11"/>
          <p:cNvSpPr>
            <a:spLocks noChangeShapeType="1"/>
          </p:cNvSpPr>
          <p:nvPr/>
        </p:nvSpPr>
        <p:spPr bwMode="auto">
          <a:xfrm>
            <a:off x="1219200" y="20732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2"/>
          <p:cNvSpPr>
            <a:spLocks noChangeArrowheads="1"/>
          </p:cNvSpPr>
          <p:nvPr/>
        </p:nvSpPr>
        <p:spPr bwMode="auto">
          <a:xfrm>
            <a:off x="533400" y="1260475"/>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u="sng" dirty="0">
                <a:latin typeface="Arial" charset="0"/>
              </a:rPr>
              <a:t>The </a:t>
            </a:r>
            <a:r>
              <a:rPr lang="en-US" sz="2000" u="sng" dirty="0" smtClean="0">
                <a:latin typeface="Arial" charset="0"/>
              </a:rPr>
              <a:t>Common Thread </a:t>
            </a:r>
            <a:r>
              <a:rPr lang="en-US" sz="2000" u="sng" dirty="0">
                <a:latin typeface="Arial" charset="0"/>
              </a:rPr>
              <a:t>Throughout This </a:t>
            </a:r>
            <a:r>
              <a:rPr lang="en-US" sz="2000" u="sng" dirty="0" smtClean="0">
                <a:latin typeface="Arial" charset="0"/>
              </a:rPr>
              <a:t>Course -- RATES:</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6" descr="Kakker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078459">
            <a:off x="7296944" y="-2381"/>
            <a:ext cx="152717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12"/>
          <p:cNvSpPr>
            <a:spLocks noChangeArrowheads="1"/>
          </p:cNvSpPr>
          <p:nvPr/>
        </p:nvSpPr>
        <p:spPr bwMode="auto">
          <a:xfrm>
            <a:off x="5257800" y="41910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07" name="Text Box 13"/>
          <p:cNvSpPr txBox="1">
            <a:spLocks noChangeArrowheads="1"/>
          </p:cNvSpPr>
          <p:nvPr/>
        </p:nvSpPr>
        <p:spPr bwMode="auto">
          <a:xfrm>
            <a:off x="6042025" y="6308725"/>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Density</a:t>
            </a:r>
          </a:p>
        </p:txBody>
      </p:sp>
      <p:sp>
        <p:nvSpPr>
          <p:cNvPr id="47108" name="Text Box 14"/>
          <p:cNvSpPr txBox="1">
            <a:spLocks noChangeArrowheads="1"/>
          </p:cNvSpPr>
          <p:nvPr/>
        </p:nvSpPr>
        <p:spPr bwMode="auto">
          <a:xfrm rot="-5400000">
            <a:off x="3797300" y="4746625"/>
            <a:ext cx="1609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a:latin typeface="Arial" charset="0"/>
              </a:rPr>
              <a:t>Population</a:t>
            </a:r>
          </a:p>
          <a:p>
            <a:pPr algn="ctr"/>
            <a:r>
              <a:rPr lang="en-US" sz="2000">
                <a:latin typeface="Arial" charset="0"/>
              </a:rPr>
              <a:t>Growth Rate</a:t>
            </a:r>
          </a:p>
        </p:txBody>
      </p:sp>
      <p:sp>
        <p:nvSpPr>
          <p:cNvPr id="47109" name="Line 17"/>
          <p:cNvSpPr>
            <a:spLocks noChangeShapeType="1"/>
          </p:cNvSpPr>
          <p:nvPr/>
        </p:nvSpPr>
        <p:spPr bwMode="auto">
          <a:xfrm>
            <a:off x="5257800" y="53340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0" name="Text Box 18"/>
          <p:cNvSpPr txBox="1">
            <a:spLocks noChangeArrowheads="1"/>
          </p:cNvSpPr>
          <p:nvPr/>
        </p:nvSpPr>
        <p:spPr bwMode="auto">
          <a:xfrm>
            <a:off x="4953000" y="5181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0</a:t>
            </a:r>
          </a:p>
        </p:txBody>
      </p:sp>
      <p:sp>
        <p:nvSpPr>
          <p:cNvPr id="47111" name="Rectangle 22"/>
          <p:cNvSpPr>
            <a:spLocks noChangeArrowheads="1"/>
          </p:cNvSpPr>
          <p:nvPr/>
        </p:nvSpPr>
        <p:spPr bwMode="auto">
          <a:xfrm>
            <a:off x="6284913" y="5973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pSp>
        <p:nvGrpSpPr>
          <p:cNvPr id="2" name="Group 26"/>
          <p:cNvGrpSpPr>
            <a:grpSpLocks/>
          </p:cNvGrpSpPr>
          <p:nvPr/>
        </p:nvGrpSpPr>
        <p:grpSpPr bwMode="auto">
          <a:xfrm>
            <a:off x="5791200" y="5334000"/>
            <a:ext cx="1752600" cy="1128713"/>
            <a:chOff x="5791200" y="5334000"/>
            <a:chExt cx="1752600" cy="1128713"/>
          </a:xfrm>
        </p:grpSpPr>
        <p:sp>
          <p:nvSpPr>
            <p:cNvPr id="47126" name="Line 19"/>
            <p:cNvSpPr>
              <a:spLocks noChangeShapeType="1"/>
            </p:cNvSpPr>
            <p:nvPr/>
          </p:nvSpPr>
          <p:spPr bwMode="auto">
            <a:xfrm>
              <a:off x="6553200" y="5334000"/>
              <a:ext cx="0" cy="8382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7" name="Text Box 20"/>
            <p:cNvSpPr txBox="1">
              <a:spLocks noChangeArrowheads="1"/>
            </p:cNvSpPr>
            <p:nvPr/>
          </p:nvSpPr>
          <p:spPr bwMode="auto">
            <a:xfrm>
              <a:off x="6384925" y="60960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N</a:t>
              </a:r>
            </a:p>
          </p:txBody>
        </p:sp>
        <p:sp>
          <p:nvSpPr>
            <p:cNvPr id="47128" name="Line 21"/>
            <p:cNvSpPr>
              <a:spLocks noChangeShapeType="1"/>
            </p:cNvSpPr>
            <p:nvPr/>
          </p:nvSpPr>
          <p:spPr bwMode="auto">
            <a:xfrm>
              <a:off x="5791200" y="6248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29" name="Line 23"/>
            <p:cNvSpPr>
              <a:spLocks noChangeShapeType="1"/>
            </p:cNvSpPr>
            <p:nvPr/>
          </p:nvSpPr>
          <p:spPr bwMode="auto">
            <a:xfrm flipH="1">
              <a:off x="6781800" y="62484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7113" name="Rectangle 2"/>
          <p:cNvSpPr>
            <a:spLocks noChangeArrowheads="1"/>
          </p:cNvSpPr>
          <p:nvPr/>
        </p:nvSpPr>
        <p:spPr bwMode="auto">
          <a:xfrm>
            <a:off x="533400" y="1260475"/>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u="sng" dirty="0">
                <a:latin typeface="Arial" charset="0"/>
              </a:rPr>
              <a:t>The </a:t>
            </a:r>
            <a:r>
              <a:rPr lang="en-US" sz="2000" u="sng" dirty="0" smtClean="0">
                <a:latin typeface="Arial" charset="0"/>
              </a:rPr>
              <a:t>Common Thread </a:t>
            </a:r>
            <a:r>
              <a:rPr lang="en-US" sz="2000" u="sng" dirty="0">
                <a:latin typeface="Arial" charset="0"/>
              </a:rPr>
              <a:t>Throughout This </a:t>
            </a:r>
            <a:r>
              <a:rPr lang="en-US" sz="2000" u="sng" dirty="0" smtClean="0">
                <a:latin typeface="Arial" charset="0"/>
              </a:rPr>
              <a:t>Course -- RATES:</a:t>
            </a:r>
            <a:endParaRPr lang="en-US" sz="2000" dirty="0">
              <a:latin typeface="Arial" charset="0"/>
            </a:endParaRPr>
          </a:p>
        </p:txBody>
      </p:sp>
      <p:pic>
        <p:nvPicPr>
          <p:cNvPr id="47114" name="Picture 3"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Line 15"/>
          <p:cNvSpPr>
            <a:spLocks noChangeShapeType="1"/>
          </p:cNvSpPr>
          <p:nvPr/>
        </p:nvSpPr>
        <p:spPr bwMode="auto">
          <a:xfrm>
            <a:off x="5257800" y="45116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7116" name="Object 2"/>
          <p:cNvGraphicFramePr>
            <a:graphicFrameLocks noChangeAspect="1"/>
          </p:cNvGraphicFramePr>
          <p:nvPr/>
        </p:nvGraphicFramePr>
        <p:xfrm>
          <a:off x="228600" y="4632325"/>
          <a:ext cx="3886200" cy="958850"/>
        </p:xfrm>
        <a:graphic>
          <a:graphicData uri="http://schemas.openxmlformats.org/presentationml/2006/ole">
            <mc:AlternateContent xmlns:mc="http://schemas.openxmlformats.org/markup-compatibility/2006">
              <mc:Choice xmlns:v="urn:schemas-microsoft-com:vml" Requires="v">
                <p:oleObj spid="_x0000_s47175" name="Equation" r:id="rId6" imgW="2362200" imgH="584200" progId="Equation.3">
                  <p:embed/>
                </p:oleObj>
              </mc:Choice>
              <mc:Fallback>
                <p:oleObj name="Equation" r:id="rId6" imgW="2362200" imgH="584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632325"/>
                        <a:ext cx="38862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117" name="Rectangle 28"/>
          <p:cNvSpPr>
            <a:spLocks noChangeArrowheads="1"/>
          </p:cNvSpPr>
          <p:nvPr/>
        </p:nvSpPr>
        <p:spPr bwMode="auto">
          <a:xfrm>
            <a:off x="52578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18" name="Text Box 29"/>
          <p:cNvSpPr txBox="1">
            <a:spLocks noChangeArrowheads="1"/>
          </p:cNvSpPr>
          <p:nvPr/>
        </p:nvSpPr>
        <p:spPr bwMode="auto">
          <a:xfrm>
            <a:off x="60198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Density</a:t>
            </a:r>
          </a:p>
        </p:txBody>
      </p:sp>
      <p:sp>
        <p:nvSpPr>
          <p:cNvPr id="47119" name="Text Box 30"/>
          <p:cNvSpPr txBox="1">
            <a:spLocks noChangeArrowheads="1"/>
          </p:cNvSpPr>
          <p:nvPr/>
        </p:nvSpPr>
        <p:spPr bwMode="auto">
          <a:xfrm rot="-5400000">
            <a:off x="4390231" y="2512219"/>
            <a:ext cx="137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Death rate</a:t>
            </a:r>
          </a:p>
        </p:txBody>
      </p:sp>
      <p:sp>
        <p:nvSpPr>
          <p:cNvPr id="47120" name="Line 31"/>
          <p:cNvSpPr>
            <a:spLocks noChangeShapeType="1"/>
          </p:cNvSpPr>
          <p:nvPr/>
        </p:nvSpPr>
        <p:spPr bwMode="auto">
          <a:xfrm flipV="1">
            <a:off x="5410200" y="2057400"/>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Rectangle 32"/>
          <p:cNvSpPr>
            <a:spLocks noChangeArrowheads="1"/>
          </p:cNvSpPr>
          <p:nvPr/>
        </p:nvSpPr>
        <p:spPr bwMode="auto">
          <a:xfrm>
            <a:off x="12192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7122" name="Text Box 33"/>
          <p:cNvSpPr txBox="1">
            <a:spLocks noChangeArrowheads="1"/>
          </p:cNvSpPr>
          <p:nvPr/>
        </p:nvSpPr>
        <p:spPr bwMode="auto">
          <a:xfrm>
            <a:off x="19812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Density</a:t>
            </a:r>
          </a:p>
        </p:txBody>
      </p:sp>
      <p:sp>
        <p:nvSpPr>
          <p:cNvPr id="47123" name="Text Box 34"/>
          <p:cNvSpPr txBox="1">
            <a:spLocks noChangeArrowheads="1"/>
          </p:cNvSpPr>
          <p:nvPr/>
        </p:nvSpPr>
        <p:spPr bwMode="auto">
          <a:xfrm rot="-5400000">
            <a:off x="429419" y="258841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Birth rate</a:t>
            </a:r>
          </a:p>
        </p:txBody>
      </p:sp>
      <p:sp>
        <p:nvSpPr>
          <p:cNvPr id="47124" name="Line 35"/>
          <p:cNvSpPr>
            <a:spLocks noChangeShapeType="1"/>
          </p:cNvSpPr>
          <p:nvPr/>
        </p:nvSpPr>
        <p:spPr bwMode="auto">
          <a:xfrm>
            <a:off x="1219200" y="20732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5" name="TextBox 27"/>
          <p:cNvSpPr txBox="1">
            <a:spLocks noChangeArrowheads="1"/>
          </p:cNvSpPr>
          <p:nvPr/>
        </p:nvSpPr>
        <p:spPr bwMode="auto">
          <a:xfrm>
            <a:off x="609600" y="5754688"/>
            <a:ext cx="3276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Note that this is the growth rate, not the population size.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5" descr="Kakker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280786">
            <a:off x="7003891" y="58279"/>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3"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2"/>
          <p:cNvSpPr>
            <a:spLocks noChangeArrowheads="1"/>
          </p:cNvSpPr>
          <p:nvPr/>
        </p:nvSpPr>
        <p:spPr bwMode="auto">
          <a:xfrm>
            <a:off x="5257800" y="41910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9156" name="Text Box 13"/>
          <p:cNvSpPr txBox="1">
            <a:spLocks noChangeArrowheads="1"/>
          </p:cNvSpPr>
          <p:nvPr/>
        </p:nvSpPr>
        <p:spPr bwMode="auto">
          <a:xfrm>
            <a:off x="6194425" y="6308725"/>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Money</a:t>
            </a:r>
          </a:p>
        </p:txBody>
      </p:sp>
      <p:sp>
        <p:nvSpPr>
          <p:cNvPr id="49157" name="Text Box 14"/>
          <p:cNvSpPr txBox="1">
            <a:spLocks noChangeArrowheads="1"/>
          </p:cNvSpPr>
          <p:nvPr/>
        </p:nvSpPr>
        <p:spPr bwMode="auto">
          <a:xfrm rot="-5400000">
            <a:off x="3813175" y="4752975"/>
            <a:ext cx="1609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a:latin typeface="Arial" charset="0"/>
              </a:rPr>
              <a:t>Population</a:t>
            </a:r>
          </a:p>
          <a:p>
            <a:pPr algn="ctr"/>
            <a:r>
              <a:rPr lang="en-US" sz="2000">
                <a:latin typeface="Arial" charset="0"/>
              </a:rPr>
              <a:t>Growth Rate</a:t>
            </a:r>
          </a:p>
        </p:txBody>
      </p:sp>
      <p:sp>
        <p:nvSpPr>
          <p:cNvPr id="49158" name="Line 15"/>
          <p:cNvSpPr>
            <a:spLocks noChangeShapeType="1"/>
          </p:cNvSpPr>
          <p:nvPr/>
        </p:nvSpPr>
        <p:spPr bwMode="auto">
          <a:xfrm>
            <a:off x="5257800" y="45116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17"/>
          <p:cNvSpPr>
            <a:spLocks noChangeShapeType="1"/>
          </p:cNvSpPr>
          <p:nvPr/>
        </p:nvSpPr>
        <p:spPr bwMode="auto">
          <a:xfrm>
            <a:off x="5257800" y="53340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Text Box 18"/>
          <p:cNvSpPr txBox="1">
            <a:spLocks noChangeArrowheads="1"/>
          </p:cNvSpPr>
          <p:nvPr/>
        </p:nvSpPr>
        <p:spPr bwMode="auto">
          <a:xfrm>
            <a:off x="4953000" y="5181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0</a:t>
            </a:r>
          </a:p>
        </p:txBody>
      </p:sp>
      <p:sp>
        <p:nvSpPr>
          <p:cNvPr id="49161" name="Line 19"/>
          <p:cNvSpPr>
            <a:spLocks noChangeShapeType="1"/>
          </p:cNvSpPr>
          <p:nvPr/>
        </p:nvSpPr>
        <p:spPr bwMode="auto">
          <a:xfrm>
            <a:off x="6553200" y="5334000"/>
            <a:ext cx="0" cy="8382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2" name="Text Box 20"/>
          <p:cNvSpPr txBox="1">
            <a:spLocks noChangeArrowheads="1"/>
          </p:cNvSpPr>
          <p:nvPr/>
        </p:nvSpPr>
        <p:spPr bwMode="auto">
          <a:xfrm>
            <a:off x="6384925" y="60960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N</a:t>
            </a:r>
          </a:p>
        </p:txBody>
      </p:sp>
      <p:sp>
        <p:nvSpPr>
          <p:cNvPr id="49163" name="Line 21"/>
          <p:cNvSpPr>
            <a:spLocks noChangeShapeType="1"/>
          </p:cNvSpPr>
          <p:nvPr/>
        </p:nvSpPr>
        <p:spPr bwMode="auto">
          <a:xfrm>
            <a:off x="5791200" y="6248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4" name="Rectangle 22"/>
          <p:cNvSpPr>
            <a:spLocks noChangeArrowheads="1"/>
          </p:cNvSpPr>
          <p:nvPr/>
        </p:nvSpPr>
        <p:spPr bwMode="auto">
          <a:xfrm>
            <a:off x="6284913" y="5973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49165" name="Line 23"/>
          <p:cNvSpPr>
            <a:spLocks noChangeShapeType="1"/>
          </p:cNvSpPr>
          <p:nvPr/>
        </p:nvSpPr>
        <p:spPr bwMode="auto">
          <a:xfrm flipH="1">
            <a:off x="6781800" y="62484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49166" name="Object 2"/>
          <p:cNvGraphicFramePr>
            <a:graphicFrameLocks noChangeAspect="1"/>
          </p:cNvGraphicFramePr>
          <p:nvPr/>
        </p:nvGraphicFramePr>
        <p:xfrm>
          <a:off x="228600" y="4632325"/>
          <a:ext cx="3886200" cy="958850"/>
        </p:xfrm>
        <a:graphic>
          <a:graphicData uri="http://schemas.openxmlformats.org/presentationml/2006/ole">
            <mc:AlternateContent xmlns:mc="http://schemas.openxmlformats.org/markup-compatibility/2006">
              <mc:Choice xmlns:v="urn:schemas-microsoft-com:vml" Requires="v">
                <p:oleObj spid="_x0000_s49221" name="Equation" r:id="rId6" imgW="2362200" imgH="584200" progId="Equation.3">
                  <p:embed/>
                </p:oleObj>
              </mc:Choice>
              <mc:Fallback>
                <p:oleObj name="Equation" r:id="rId6" imgW="2362200" imgH="584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632325"/>
                        <a:ext cx="38862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167" name="Rectangle 27"/>
          <p:cNvSpPr>
            <a:spLocks noChangeArrowheads="1"/>
          </p:cNvSpPr>
          <p:nvPr/>
        </p:nvSpPr>
        <p:spPr bwMode="auto">
          <a:xfrm>
            <a:off x="52578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9168" name="Text Box 28"/>
          <p:cNvSpPr txBox="1">
            <a:spLocks noChangeArrowheads="1"/>
          </p:cNvSpPr>
          <p:nvPr/>
        </p:nvSpPr>
        <p:spPr bwMode="auto">
          <a:xfrm>
            <a:off x="61722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Money</a:t>
            </a:r>
          </a:p>
        </p:txBody>
      </p:sp>
      <p:sp>
        <p:nvSpPr>
          <p:cNvPr id="49169" name="Text Box 29"/>
          <p:cNvSpPr txBox="1">
            <a:spLocks noChangeArrowheads="1"/>
          </p:cNvSpPr>
          <p:nvPr/>
        </p:nvSpPr>
        <p:spPr bwMode="auto">
          <a:xfrm rot="-5400000">
            <a:off x="4390231" y="2512219"/>
            <a:ext cx="1370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Death rate</a:t>
            </a:r>
          </a:p>
        </p:txBody>
      </p:sp>
      <p:sp>
        <p:nvSpPr>
          <p:cNvPr id="40990" name="Line 30"/>
          <p:cNvSpPr>
            <a:spLocks noChangeShapeType="1"/>
          </p:cNvSpPr>
          <p:nvPr/>
        </p:nvSpPr>
        <p:spPr bwMode="auto">
          <a:xfrm flipV="1">
            <a:off x="5410200" y="2057400"/>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Rectangle 31"/>
          <p:cNvSpPr>
            <a:spLocks noChangeArrowheads="1"/>
          </p:cNvSpPr>
          <p:nvPr/>
        </p:nvSpPr>
        <p:spPr bwMode="auto">
          <a:xfrm>
            <a:off x="12192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9172" name="Text Box 32"/>
          <p:cNvSpPr txBox="1">
            <a:spLocks noChangeArrowheads="1"/>
          </p:cNvSpPr>
          <p:nvPr/>
        </p:nvSpPr>
        <p:spPr bwMode="auto">
          <a:xfrm>
            <a:off x="2133600" y="3733800"/>
            <a:ext cx="1273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Money</a:t>
            </a:r>
          </a:p>
        </p:txBody>
      </p:sp>
      <p:sp>
        <p:nvSpPr>
          <p:cNvPr id="49173" name="Text Box 33"/>
          <p:cNvSpPr txBox="1">
            <a:spLocks noChangeArrowheads="1"/>
          </p:cNvSpPr>
          <p:nvPr/>
        </p:nvSpPr>
        <p:spPr bwMode="auto">
          <a:xfrm rot="-5400000">
            <a:off x="429419" y="258841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latin typeface="Arial" charset="0"/>
              </a:rPr>
              <a:t>Birth rate</a:t>
            </a:r>
          </a:p>
        </p:txBody>
      </p:sp>
      <p:sp>
        <p:nvSpPr>
          <p:cNvPr id="40994" name="Line 34"/>
          <p:cNvSpPr>
            <a:spLocks noChangeShapeType="1"/>
          </p:cNvSpPr>
          <p:nvPr/>
        </p:nvSpPr>
        <p:spPr bwMode="auto">
          <a:xfrm>
            <a:off x="1219200" y="20732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TextBox 26"/>
          <p:cNvSpPr txBox="1">
            <a:spLocks noChangeArrowheads="1"/>
          </p:cNvSpPr>
          <p:nvPr/>
        </p:nvSpPr>
        <p:spPr bwMode="auto">
          <a:xfrm>
            <a:off x="381000" y="5715000"/>
            <a:ext cx="403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cs typeface="Arial" charset="0"/>
              </a:rPr>
              <a:t>Again, this is the rate you are losing or accumulating money, not the amount in hand.</a:t>
            </a:r>
          </a:p>
        </p:txBody>
      </p:sp>
      <p:sp>
        <p:nvSpPr>
          <p:cNvPr id="26" name="Rectangle 2"/>
          <p:cNvSpPr>
            <a:spLocks noChangeArrowheads="1"/>
          </p:cNvSpPr>
          <p:nvPr/>
        </p:nvSpPr>
        <p:spPr bwMode="auto">
          <a:xfrm>
            <a:off x="533400" y="1260475"/>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u="sng" dirty="0">
                <a:latin typeface="Arial" charset="0"/>
              </a:rPr>
              <a:t>The </a:t>
            </a:r>
            <a:r>
              <a:rPr lang="en-US" sz="2000" u="sng" dirty="0" smtClean="0">
                <a:latin typeface="Arial" charset="0"/>
              </a:rPr>
              <a:t>Common Thread </a:t>
            </a:r>
            <a:r>
              <a:rPr lang="en-US" sz="2000" u="sng" dirty="0">
                <a:latin typeface="Arial" charset="0"/>
              </a:rPr>
              <a:t>Throughout This </a:t>
            </a:r>
            <a:r>
              <a:rPr lang="en-US" sz="2000" u="sng" dirty="0" smtClean="0">
                <a:latin typeface="Arial" charset="0"/>
              </a:rPr>
              <a:t>Course -- RATES:</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0" grpId="0" animBg="1"/>
      <p:bldP spid="409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5" descr="Kakker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991170">
            <a:off x="6447845" y="128164"/>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 name="Rectangle 8"/>
          <p:cNvSpPr>
            <a:spLocks noChangeArrowheads="1"/>
          </p:cNvSpPr>
          <p:nvPr/>
        </p:nvSpPr>
        <p:spPr bwMode="auto">
          <a:xfrm>
            <a:off x="5257800" y="1736725"/>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51203" name="Picture 3"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ChangeArrowheads="1"/>
          </p:cNvSpPr>
          <p:nvPr/>
        </p:nvSpPr>
        <p:spPr bwMode="auto">
          <a:xfrm>
            <a:off x="1219200" y="17526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205" name="Text Box 5"/>
          <p:cNvSpPr txBox="1">
            <a:spLocks noChangeArrowheads="1"/>
          </p:cNvSpPr>
          <p:nvPr/>
        </p:nvSpPr>
        <p:spPr bwMode="auto">
          <a:xfrm>
            <a:off x="1447800" y="37338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dirty="0" smtClean="0">
                <a:latin typeface="Arial" charset="0"/>
              </a:rPr>
              <a:t>Clean Underwear</a:t>
            </a:r>
            <a:endParaRPr lang="en-US" sz="2000" dirty="0">
              <a:latin typeface="Arial" charset="0"/>
            </a:endParaRPr>
          </a:p>
        </p:txBody>
      </p:sp>
      <p:sp>
        <p:nvSpPr>
          <p:cNvPr id="51206" name="Text Box 6"/>
          <p:cNvSpPr txBox="1">
            <a:spLocks noChangeArrowheads="1"/>
          </p:cNvSpPr>
          <p:nvPr/>
        </p:nvSpPr>
        <p:spPr bwMode="auto">
          <a:xfrm rot="-5400000">
            <a:off x="4038600" y="2414588"/>
            <a:ext cx="1736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a:latin typeface="Arial" charset="0"/>
              </a:rPr>
              <a:t>Death rate</a:t>
            </a:r>
          </a:p>
          <a:p>
            <a:pPr algn="ctr"/>
            <a:r>
              <a:rPr lang="en-US" sz="2000">
                <a:latin typeface="Arial" charset="0"/>
              </a:rPr>
              <a:t>(dirty laundry)</a:t>
            </a:r>
          </a:p>
        </p:txBody>
      </p:sp>
      <p:sp>
        <p:nvSpPr>
          <p:cNvPr id="51207" name="Line 7"/>
          <p:cNvSpPr>
            <a:spLocks noChangeShapeType="1"/>
          </p:cNvSpPr>
          <p:nvPr/>
        </p:nvSpPr>
        <p:spPr bwMode="auto">
          <a:xfrm flipV="1">
            <a:off x="5410200" y="2057400"/>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8" name="Text Box 10"/>
          <p:cNvSpPr txBox="1">
            <a:spLocks noChangeArrowheads="1"/>
          </p:cNvSpPr>
          <p:nvPr/>
        </p:nvSpPr>
        <p:spPr bwMode="auto">
          <a:xfrm rot="-5400000">
            <a:off x="-310355" y="2415381"/>
            <a:ext cx="2386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a:latin typeface="Arial" charset="0"/>
              </a:rPr>
              <a:t>Birth rate</a:t>
            </a:r>
          </a:p>
          <a:p>
            <a:pPr algn="ctr"/>
            <a:r>
              <a:rPr lang="en-US" sz="2000">
                <a:latin typeface="Arial" charset="0"/>
              </a:rPr>
              <a:t>(wash your clothes)</a:t>
            </a:r>
          </a:p>
        </p:txBody>
      </p:sp>
      <p:sp>
        <p:nvSpPr>
          <p:cNvPr id="51209" name="Line 11"/>
          <p:cNvSpPr>
            <a:spLocks noChangeShapeType="1"/>
          </p:cNvSpPr>
          <p:nvPr/>
        </p:nvSpPr>
        <p:spPr bwMode="auto">
          <a:xfrm>
            <a:off x="1219200" y="2057400"/>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0" name="Rectangle 12"/>
          <p:cNvSpPr>
            <a:spLocks noChangeArrowheads="1"/>
          </p:cNvSpPr>
          <p:nvPr/>
        </p:nvSpPr>
        <p:spPr bwMode="auto">
          <a:xfrm>
            <a:off x="5257800" y="4191000"/>
            <a:ext cx="2743200" cy="1981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1211" name="Text Box 14"/>
          <p:cNvSpPr txBox="1">
            <a:spLocks noChangeArrowheads="1"/>
          </p:cNvSpPr>
          <p:nvPr/>
        </p:nvSpPr>
        <p:spPr bwMode="auto">
          <a:xfrm rot="-5400000">
            <a:off x="3889375" y="4745038"/>
            <a:ext cx="1609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a:latin typeface="Arial" charset="0"/>
              </a:rPr>
              <a:t>Population</a:t>
            </a:r>
          </a:p>
          <a:p>
            <a:pPr algn="ctr"/>
            <a:r>
              <a:rPr lang="en-US" sz="2000">
                <a:latin typeface="Arial" charset="0"/>
              </a:rPr>
              <a:t>Growth Rate</a:t>
            </a:r>
          </a:p>
        </p:txBody>
      </p:sp>
      <p:sp>
        <p:nvSpPr>
          <p:cNvPr id="51212" name="Line 15"/>
          <p:cNvSpPr>
            <a:spLocks noChangeShapeType="1"/>
          </p:cNvSpPr>
          <p:nvPr/>
        </p:nvSpPr>
        <p:spPr bwMode="auto">
          <a:xfrm>
            <a:off x="5257800" y="4511675"/>
            <a:ext cx="2590800" cy="1676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51213" name="Object 2"/>
          <p:cNvGraphicFramePr>
            <a:graphicFrameLocks noChangeAspect="1"/>
          </p:cNvGraphicFramePr>
          <p:nvPr/>
        </p:nvGraphicFramePr>
        <p:xfrm>
          <a:off x="228600" y="4632325"/>
          <a:ext cx="3886200" cy="958850"/>
        </p:xfrm>
        <a:graphic>
          <a:graphicData uri="http://schemas.openxmlformats.org/presentationml/2006/ole">
            <mc:AlternateContent xmlns:mc="http://schemas.openxmlformats.org/markup-compatibility/2006">
              <mc:Choice xmlns:v="urn:schemas-microsoft-com:vml" Requires="v">
                <p:oleObj spid="_x0000_s51268" name="Equation" r:id="rId6" imgW="2362200" imgH="584200" progId="Equation.3">
                  <p:embed/>
                </p:oleObj>
              </mc:Choice>
              <mc:Fallback>
                <p:oleObj name="Equation" r:id="rId6" imgW="2362200" imgH="5842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632325"/>
                        <a:ext cx="388620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214" name="Line 17"/>
          <p:cNvSpPr>
            <a:spLocks noChangeShapeType="1"/>
          </p:cNvSpPr>
          <p:nvPr/>
        </p:nvSpPr>
        <p:spPr bwMode="auto">
          <a:xfrm>
            <a:off x="5257800" y="5334000"/>
            <a:ext cx="274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5" name="Text Box 18"/>
          <p:cNvSpPr txBox="1">
            <a:spLocks noChangeArrowheads="1"/>
          </p:cNvSpPr>
          <p:nvPr/>
        </p:nvSpPr>
        <p:spPr bwMode="auto">
          <a:xfrm>
            <a:off x="5181600" y="5181600"/>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0</a:t>
            </a:r>
          </a:p>
        </p:txBody>
      </p:sp>
      <p:sp>
        <p:nvSpPr>
          <p:cNvPr id="51216" name="Line 19"/>
          <p:cNvSpPr>
            <a:spLocks noChangeShapeType="1"/>
          </p:cNvSpPr>
          <p:nvPr/>
        </p:nvSpPr>
        <p:spPr bwMode="auto">
          <a:xfrm>
            <a:off x="6553200" y="5334000"/>
            <a:ext cx="0" cy="83820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7" name="Text Box 20"/>
          <p:cNvSpPr txBox="1">
            <a:spLocks noChangeArrowheads="1"/>
          </p:cNvSpPr>
          <p:nvPr/>
        </p:nvSpPr>
        <p:spPr bwMode="auto">
          <a:xfrm>
            <a:off x="6384925" y="60960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Arial" charset="0"/>
              </a:rPr>
              <a:t>N</a:t>
            </a:r>
          </a:p>
        </p:txBody>
      </p:sp>
      <p:sp>
        <p:nvSpPr>
          <p:cNvPr id="51218" name="Line 21"/>
          <p:cNvSpPr>
            <a:spLocks noChangeShapeType="1"/>
          </p:cNvSpPr>
          <p:nvPr/>
        </p:nvSpPr>
        <p:spPr bwMode="auto">
          <a:xfrm>
            <a:off x="5791200" y="6248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19" name="Rectangle 22"/>
          <p:cNvSpPr>
            <a:spLocks noChangeArrowheads="1"/>
          </p:cNvSpPr>
          <p:nvPr/>
        </p:nvSpPr>
        <p:spPr bwMode="auto">
          <a:xfrm>
            <a:off x="6284913" y="5973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51220" name="Line 23"/>
          <p:cNvSpPr>
            <a:spLocks noChangeShapeType="1"/>
          </p:cNvSpPr>
          <p:nvPr/>
        </p:nvSpPr>
        <p:spPr bwMode="auto">
          <a:xfrm flipH="1">
            <a:off x="6781800" y="6248400"/>
            <a:ext cx="762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21" name="Text Box 24"/>
          <p:cNvSpPr txBox="1">
            <a:spLocks noChangeArrowheads="1"/>
          </p:cNvSpPr>
          <p:nvPr/>
        </p:nvSpPr>
        <p:spPr bwMode="auto">
          <a:xfrm>
            <a:off x="5562600" y="37338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dirty="0" smtClean="0">
                <a:latin typeface="Arial" charset="0"/>
              </a:rPr>
              <a:t>Clean Underwear</a:t>
            </a:r>
            <a:endParaRPr lang="en-US" sz="2000" dirty="0">
              <a:latin typeface="Arial" charset="0"/>
            </a:endParaRPr>
          </a:p>
        </p:txBody>
      </p:sp>
      <p:sp>
        <p:nvSpPr>
          <p:cNvPr id="51222" name="Text Box 25"/>
          <p:cNvSpPr txBox="1">
            <a:spLocks noChangeArrowheads="1"/>
          </p:cNvSpPr>
          <p:nvPr/>
        </p:nvSpPr>
        <p:spPr bwMode="auto">
          <a:xfrm>
            <a:off x="5562600" y="6308725"/>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dirty="0" smtClean="0">
                <a:latin typeface="Arial" charset="0"/>
              </a:rPr>
              <a:t>Clean Underwear</a:t>
            </a:r>
            <a:endParaRPr lang="en-US" sz="2000" dirty="0">
              <a:latin typeface="Arial" charset="0"/>
            </a:endParaRPr>
          </a:p>
        </p:txBody>
      </p:sp>
      <p:sp>
        <p:nvSpPr>
          <p:cNvPr id="25" name="Rectangle 2"/>
          <p:cNvSpPr>
            <a:spLocks noChangeArrowheads="1"/>
          </p:cNvSpPr>
          <p:nvPr/>
        </p:nvSpPr>
        <p:spPr bwMode="auto">
          <a:xfrm>
            <a:off x="533400" y="1260475"/>
            <a:ext cx="723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tabLst>
                <a:tab pos="457200" algn="l"/>
              </a:tabLst>
            </a:pPr>
            <a:r>
              <a:rPr lang="en-US" sz="2000" u="sng" dirty="0">
                <a:latin typeface="Arial" charset="0"/>
              </a:rPr>
              <a:t>The </a:t>
            </a:r>
            <a:r>
              <a:rPr lang="en-US" sz="2000" u="sng" dirty="0" smtClean="0">
                <a:latin typeface="Arial" charset="0"/>
              </a:rPr>
              <a:t>Common Thread </a:t>
            </a:r>
            <a:r>
              <a:rPr lang="en-US" sz="2000" u="sng" dirty="0">
                <a:latin typeface="Arial" charset="0"/>
              </a:rPr>
              <a:t>Throughout This </a:t>
            </a:r>
            <a:r>
              <a:rPr lang="en-US" sz="2000" u="sng" dirty="0" smtClean="0">
                <a:latin typeface="Arial" charset="0"/>
              </a:rPr>
              <a:t>Course -- RATES:</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Text Box 3"/>
          <p:cNvSpPr txBox="1">
            <a:spLocks noChangeArrowheads="1"/>
          </p:cNvSpPr>
          <p:nvPr/>
        </p:nvSpPr>
        <p:spPr bwMode="auto">
          <a:xfrm>
            <a:off x="152400" y="838200"/>
            <a:ext cx="5257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2438" indent="-452438">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dirty="0">
              <a:latin typeface="Arial" charset="0"/>
            </a:endParaRPr>
          </a:p>
          <a:p>
            <a:r>
              <a:rPr lang="en-US" dirty="0">
                <a:latin typeface="Arial" charset="0"/>
              </a:rPr>
              <a:t>First Lecture, August </a:t>
            </a:r>
            <a:r>
              <a:rPr lang="en-US" dirty="0" smtClean="0">
                <a:latin typeface="Arial" charset="0"/>
              </a:rPr>
              <a:t>30, 2016</a:t>
            </a:r>
            <a:endParaRPr lang="en-US" dirty="0">
              <a:latin typeface="Arial" charset="0"/>
            </a:endParaRPr>
          </a:p>
          <a:p>
            <a:endParaRPr lang="en-US" dirty="0">
              <a:latin typeface="Arial" charset="0"/>
            </a:endParaRPr>
          </a:p>
          <a:p>
            <a:r>
              <a:rPr lang="en-US" sz="2000" dirty="0">
                <a:latin typeface="Arial" charset="0"/>
              </a:rPr>
              <a:t>--	There are no seminars this week -- they will start next week.</a:t>
            </a:r>
          </a:p>
          <a:p>
            <a:endParaRPr lang="en-US" sz="2000" dirty="0">
              <a:latin typeface="Arial" charset="0"/>
            </a:endParaRPr>
          </a:p>
          <a:p>
            <a:r>
              <a:rPr lang="en-US" sz="2000" dirty="0">
                <a:latin typeface="Arial" charset="0"/>
              </a:rPr>
              <a:t>--	Lectures, assignments, and other info will be posted on blackboard.</a:t>
            </a:r>
          </a:p>
          <a:p>
            <a:endParaRPr lang="en-US" sz="2000" dirty="0">
              <a:latin typeface="Arial" charset="0"/>
            </a:endParaRPr>
          </a:p>
          <a:p>
            <a:r>
              <a:rPr lang="en-US" sz="2000" dirty="0">
                <a:latin typeface="Arial" charset="0"/>
              </a:rPr>
              <a:t>--	There are a variety of standard ecology texts available in the library. I recommend the text by Charles Krebs. There is also a plethora of material on the web that we will direct you towards where appropriate.</a:t>
            </a:r>
          </a:p>
        </p:txBody>
      </p:sp>
      <p:pic>
        <p:nvPicPr>
          <p:cNvPr id="53251" name="Picture 3" descr="IMG_218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80000" y="25400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Kakkerl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433374">
            <a:off x="5919464" y="128164"/>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ChangeArrowheads="1"/>
          </p:cNvSpPr>
          <p:nvPr/>
        </p:nvSpPr>
        <p:spPr bwMode="auto">
          <a:xfrm>
            <a:off x="381000" y="1295400"/>
            <a:ext cx="7467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370013" indent="-1370013">
              <a:tabLst>
                <a:tab pos="457200" algn="l"/>
                <a:tab pos="912813" algn="l"/>
                <a:tab pos="1370013" algn="l"/>
              </a:tabLst>
            </a:pPr>
            <a:r>
              <a:rPr lang="en-US" sz="2000" dirty="0">
                <a:latin typeface="Arial" charset="0"/>
              </a:rPr>
              <a:t>I.	What is Ecology?</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A.	Definition:  </a:t>
            </a:r>
            <a:r>
              <a:rPr lang="en-US" sz="2000" u="sng" dirty="0">
                <a:solidFill>
                  <a:srgbClr val="FF0000"/>
                </a:solidFill>
                <a:latin typeface="Arial" charset="0"/>
              </a:rPr>
              <a:t>Ecology</a:t>
            </a:r>
            <a:r>
              <a:rPr lang="en-US" sz="2000" dirty="0">
                <a:latin typeface="Arial" charset="0"/>
              </a:rPr>
              <a:t> is:  the scientific study of the relationships between organisms and their environment (distribution and abundance?) </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B.	History of Ecology</a:t>
            </a:r>
          </a:p>
          <a:p>
            <a:pPr marL="1370013" indent="-1370013">
              <a:tabLst>
                <a:tab pos="457200" algn="l"/>
                <a:tab pos="912813" algn="l"/>
                <a:tab pos="1370013" algn="l"/>
              </a:tabLst>
            </a:pPr>
            <a:r>
              <a:rPr lang="en-US" sz="2000" dirty="0">
                <a:latin typeface="Arial" charset="0"/>
              </a:rPr>
              <a:t>		1. 	Very early origins in hunters and farmers</a:t>
            </a:r>
          </a:p>
          <a:p>
            <a:pPr marL="1370013" indent="-1370013">
              <a:tabLst>
                <a:tab pos="457200" algn="l"/>
                <a:tab pos="912813" algn="l"/>
                <a:tab pos="1370013" algn="l"/>
              </a:tabLst>
            </a:pPr>
            <a:r>
              <a:rPr lang="en-US" sz="2000" dirty="0">
                <a:latin typeface="Arial" charset="0"/>
              </a:rPr>
              <a:t>			Jared Diamond</a:t>
            </a:r>
            <a:r>
              <a:rPr lang="ja-JP" altLang="en-US" sz="2000" dirty="0">
                <a:latin typeface="Arial" charset="0"/>
              </a:rPr>
              <a:t>’</a:t>
            </a:r>
            <a:r>
              <a:rPr lang="en-US" altLang="ja-JP" sz="2000" dirty="0">
                <a:latin typeface="Arial" charset="0"/>
              </a:rPr>
              <a:t>s </a:t>
            </a:r>
            <a:r>
              <a:rPr lang="ja-JP" altLang="en-US" sz="2000" dirty="0">
                <a:latin typeface="Arial" charset="0"/>
              </a:rPr>
              <a:t>“</a:t>
            </a:r>
            <a:r>
              <a:rPr lang="en-US" altLang="ja-JP" sz="2000" dirty="0">
                <a:latin typeface="Arial" charset="0"/>
              </a:rPr>
              <a:t>Guns, Germs, and Steel</a:t>
            </a:r>
            <a:r>
              <a:rPr lang="ja-JP" altLang="en-US" sz="2000" dirty="0">
                <a:latin typeface="Arial" charset="0"/>
              </a:rPr>
              <a:t>”</a:t>
            </a:r>
            <a:r>
              <a:rPr lang="en-US" altLang="ja-JP" sz="2000" dirty="0">
                <a:latin typeface="Arial" charset="0"/>
              </a:rPr>
              <a:t>	</a:t>
            </a:r>
          </a:p>
          <a:p>
            <a:pPr marL="1370013" indent="-1370013">
              <a:tabLst>
                <a:tab pos="457200" algn="l"/>
                <a:tab pos="912813" algn="l"/>
                <a:tab pos="1370013" algn="l"/>
              </a:tabLst>
            </a:pPr>
            <a:r>
              <a:rPr lang="en-US" sz="2000" dirty="0">
                <a:latin typeface="Arial" charset="0"/>
              </a:rPr>
              <a:t>		2.	Limits to human populations -- </a:t>
            </a:r>
            <a:r>
              <a:rPr lang="en-US" sz="2000" dirty="0">
                <a:solidFill>
                  <a:srgbClr val="FF0000"/>
                </a:solidFill>
                <a:latin typeface="Arial" charset="0"/>
              </a:rPr>
              <a:t>John </a:t>
            </a:r>
            <a:r>
              <a:rPr lang="en-US" sz="2000" dirty="0" err="1">
                <a:solidFill>
                  <a:srgbClr val="FF0000"/>
                </a:solidFill>
                <a:latin typeface="Arial" charset="0"/>
              </a:rPr>
              <a:t>Graunt</a:t>
            </a:r>
            <a:r>
              <a:rPr lang="en-US" sz="2000" dirty="0">
                <a:latin typeface="Arial" charset="0"/>
              </a:rPr>
              <a:t>, 1662</a:t>
            </a:r>
          </a:p>
          <a:p>
            <a:pPr marL="1370013" indent="-1370013">
              <a:tabLst>
                <a:tab pos="457200" algn="l"/>
                <a:tab pos="912813" algn="l"/>
                <a:tab pos="1370013" algn="l"/>
              </a:tabLst>
            </a:pPr>
            <a:r>
              <a:rPr lang="en-US" sz="2000" dirty="0">
                <a:latin typeface="Arial" charset="0"/>
              </a:rPr>
              <a:t>		3.	Formal science of ecology starts in the 1800</a:t>
            </a:r>
            <a:r>
              <a:rPr lang="ja-JP" altLang="en-US" sz="2000" dirty="0">
                <a:latin typeface="Arial" charset="0"/>
              </a:rPr>
              <a:t>’</a:t>
            </a:r>
            <a:r>
              <a:rPr lang="en-US" altLang="ja-JP" sz="2000" dirty="0">
                <a:latin typeface="Arial" charset="0"/>
              </a:rPr>
              <a:t>s </a:t>
            </a:r>
          </a:p>
          <a:p>
            <a:pPr marL="1370013" indent="-1370013">
              <a:tabLst>
                <a:tab pos="457200" algn="l"/>
                <a:tab pos="912813" algn="l"/>
                <a:tab pos="1370013" algn="l"/>
              </a:tabLst>
            </a:pPr>
            <a:r>
              <a:rPr lang="en-US" sz="2000" dirty="0">
                <a:latin typeface="Arial" charset="0"/>
              </a:rPr>
              <a:t>		4.	</a:t>
            </a:r>
            <a:r>
              <a:rPr lang="ja-JP" altLang="en-US" sz="2000" dirty="0">
                <a:latin typeface="Arial" charset="0"/>
              </a:rPr>
              <a:t>“</a:t>
            </a:r>
            <a:r>
              <a:rPr lang="en-US" altLang="ja-JP" sz="2000" dirty="0" err="1">
                <a:latin typeface="Arial" charset="0"/>
              </a:rPr>
              <a:t>Oekologie</a:t>
            </a:r>
            <a:r>
              <a:rPr lang="ja-JP" altLang="en-US" sz="2000" dirty="0">
                <a:latin typeface="Arial" charset="0"/>
              </a:rPr>
              <a:t>”</a:t>
            </a:r>
            <a:r>
              <a:rPr lang="en-US" altLang="ja-JP" sz="2000" dirty="0">
                <a:latin typeface="Arial" charset="0"/>
              </a:rPr>
              <a:t> was coined by Ernst </a:t>
            </a:r>
            <a:r>
              <a:rPr lang="en-US" altLang="ja-JP" sz="2000" dirty="0" err="1">
                <a:latin typeface="Arial" charset="0"/>
              </a:rPr>
              <a:t>Haekel</a:t>
            </a:r>
            <a:r>
              <a:rPr lang="en-US" altLang="ja-JP" sz="2000" dirty="0">
                <a:latin typeface="Arial" charset="0"/>
              </a:rPr>
              <a:t> in 1886</a:t>
            </a:r>
          </a:p>
          <a:p>
            <a:pPr marL="1370013" indent="-1370013">
              <a:tabLst>
                <a:tab pos="457200" algn="l"/>
                <a:tab pos="912813" algn="l"/>
                <a:tab pos="1370013" algn="l"/>
              </a:tabLst>
            </a:pPr>
            <a:r>
              <a:rPr lang="en-US" sz="2000" dirty="0">
                <a:latin typeface="Arial" charset="0"/>
              </a:rPr>
              <a:t>		5.	Botanists led the way with vegetation maps and then processes.</a:t>
            </a:r>
          </a:p>
        </p:txBody>
      </p:sp>
      <p:pic>
        <p:nvPicPr>
          <p:cNvPr id="55298"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descr="Kakker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097133">
            <a:off x="5538464" y="-94244"/>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685800" y="762000"/>
            <a:ext cx="7772400" cy="1447800"/>
          </a:xfrm>
        </p:spPr>
        <p:txBody>
          <a:bodyPr anchor="t"/>
          <a:lstStyle/>
          <a:p>
            <a:pPr algn="l" eaLnBrk="1" hangingPunct="1"/>
            <a:r>
              <a:rPr lang="en-US" sz="2000">
                <a:solidFill>
                  <a:schemeClr val="tx1"/>
                </a:solidFill>
                <a:latin typeface="Arial" charset="0"/>
                <a:ea typeface="ＭＳ Ｐゴシック" charset="0"/>
                <a:cs typeface="ＭＳ Ｐゴシック" charset="0"/>
              </a:rPr>
              <a:t>If you are interested in an interesting account of the relationship between ecology, evolution, and the development of human civilization, read Jared Diamond</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s </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Guns, Germs, and Steel:  The Fates of Human Societies</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
            </a:r>
            <a:br>
              <a:rPr lang="en-US" altLang="ja-JP" sz="2000">
                <a:solidFill>
                  <a:schemeClr val="tx1"/>
                </a:solidFill>
                <a:latin typeface="Arial" charset="0"/>
                <a:ea typeface="ＭＳ Ｐゴシック" charset="0"/>
                <a:cs typeface="ＭＳ Ｐゴシック" charset="0"/>
              </a:rPr>
            </a:br>
            <a:endParaRPr lang="en-US">
              <a:latin typeface="Times" charset="0"/>
              <a:ea typeface="ＭＳ Ｐゴシック" charset="0"/>
              <a:cs typeface="ＭＳ Ｐゴシック" charset="0"/>
            </a:endParaRPr>
          </a:p>
        </p:txBody>
      </p:sp>
      <p:pic>
        <p:nvPicPr>
          <p:cNvPr id="57346"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2133600"/>
            <a:ext cx="2540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5"/>
          <p:cNvSpPr>
            <a:spLocks noChangeArrowheads="1"/>
          </p:cNvSpPr>
          <p:nvPr/>
        </p:nvSpPr>
        <p:spPr bwMode="auto">
          <a:xfrm>
            <a:off x="3963988" y="2114550"/>
            <a:ext cx="4265612"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latin typeface="Arial" charset="0"/>
              </a:rPr>
              <a:t/>
            </a:r>
            <a:br>
              <a:rPr lang="en-US" sz="2000">
                <a:latin typeface="Arial" charset="0"/>
              </a:rPr>
            </a:br>
            <a:r>
              <a:rPr lang="en-US" sz="1800">
                <a:latin typeface="Arial" charset="0"/>
              </a:rPr>
              <a:t>Diamond sets out to answer the question of why some civilizations, notably white Europeans, have arguably better survived and conquered others.  He suggests that the differences between human societies are not caused by cultural or racial differences, but are instead due to a certain amount of luck, with some interesting ecological </a:t>
            </a:r>
            <a:r>
              <a:rPr lang="ja-JP" altLang="en-US" sz="1800">
                <a:latin typeface="Arial" charset="0"/>
              </a:rPr>
              <a:t>“</a:t>
            </a:r>
            <a:r>
              <a:rPr lang="en-US" altLang="ja-JP" sz="1800">
                <a:latin typeface="Arial" charset="0"/>
              </a:rPr>
              <a:t>feedback</a:t>
            </a:r>
            <a:r>
              <a:rPr lang="ja-JP" altLang="en-US" sz="1800">
                <a:latin typeface="Arial" charset="0"/>
              </a:rPr>
              <a:t>”</a:t>
            </a:r>
            <a:r>
              <a:rPr lang="en-US" altLang="ja-JP" sz="1800">
                <a:latin typeface="Arial" charset="0"/>
              </a:rPr>
              <a:t>.  </a:t>
            </a:r>
            <a:endParaRPr lang="en-US" sz="1800">
              <a:latin typeface="Arial" charset="0"/>
            </a:endParaRPr>
          </a:p>
        </p:txBody>
      </p:sp>
      <p:pic>
        <p:nvPicPr>
          <p:cNvPr id="6" name="Picture 25" descr="Kakkerla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381670">
            <a:off x="5273703" y="-553284"/>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pp_crew_20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413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10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685800" y="762000"/>
            <a:ext cx="8077200" cy="5334000"/>
          </a:xfrm>
        </p:spPr>
        <p:txBody>
          <a:bodyPr anchor="t"/>
          <a:lstStyle/>
          <a:p>
            <a:pPr algn="l" eaLnBrk="1" hangingPunct="1"/>
            <a:r>
              <a:rPr lang="en-US" sz="2000">
                <a:solidFill>
                  <a:schemeClr val="tx1"/>
                </a:solidFill>
                <a:latin typeface="Arial" charset="0"/>
                <a:ea typeface="ＭＳ Ｐゴシック" charset="0"/>
                <a:cs typeface="ＭＳ Ｐゴシック" charset="0"/>
              </a:rPr>
              <a:t>Jared Diamond</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s </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Guns, Germs, and Steel:  The Fates of Human Societies</a:t>
            </a:r>
            <a:r>
              <a:rPr lang="ja-JP" altLang="en-US" sz="2000">
                <a:solidFill>
                  <a:schemeClr val="tx1"/>
                </a:solidFill>
                <a:latin typeface="Arial" charset="0"/>
                <a:ea typeface="ＭＳ Ｐゴシック" charset="0"/>
                <a:cs typeface="ＭＳ Ｐゴシック" charset="0"/>
              </a:rPr>
              <a:t>”</a:t>
            </a:r>
            <a:r>
              <a:rPr lang="en-US" altLang="ja-JP" sz="2000">
                <a:solidFill>
                  <a:schemeClr val="tx1"/>
                </a:solidFill>
                <a:latin typeface="Arial" charset="0"/>
                <a:ea typeface="ＭＳ Ｐゴシック" charset="0"/>
                <a:cs typeface="ＭＳ Ｐゴシック" charset="0"/>
              </a:rPr>
              <a:t/>
            </a:r>
            <a:br>
              <a:rPr lang="en-US" altLang="ja-JP" sz="2000">
                <a:solidFill>
                  <a:schemeClr val="tx1"/>
                </a:solidFill>
                <a:latin typeface="Arial" charset="0"/>
                <a:ea typeface="ＭＳ Ｐゴシック" charset="0"/>
                <a:cs typeface="ＭＳ Ｐゴシック" charset="0"/>
              </a:rPr>
            </a:br>
            <a:r>
              <a:rPr lang="en-US" altLang="ja-JP" sz="2000">
                <a:solidFill>
                  <a:schemeClr val="tx1"/>
                </a:solidFill>
                <a:latin typeface="Arial" charset="0"/>
                <a:ea typeface="ＭＳ Ｐゴシック" charset="0"/>
                <a:cs typeface="ＭＳ Ｐゴシック" charset="0"/>
              </a:rPr>
              <a:t/>
            </a:r>
            <a:br>
              <a:rPr lang="en-US" altLang="ja-JP" sz="2000">
                <a:solidFill>
                  <a:schemeClr val="tx1"/>
                </a:solidFill>
                <a:latin typeface="Arial" charset="0"/>
                <a:ea typeface="ＭＳ Ｐゴシック" charset="0"/>
                <a:cs typeface="ＭＳ Ｐゴシック" charset="0"/>
              </a:rPr>
            </a:br>
            <a:r>
              <a:rPr lang="en-US" altLang="ja-JP" sz="1800">
                <a:solidFill>
                  <a:schemeClr val="tx1"/>
                </a:solidFill>
                <a:latin typeface="Arial" charset="0"/>
                <a:ea typeface="ＭＳ Ｐゴシック" charset="0"/>
                <a:cs typeface="ＭＳ Ｐゴシック" charset="0"/>
              </a:rPr>
              <a:t>Earliest societies were made up of hunter-gatherers, who slowly developed to be more agricultural.  Agriculture caused people to be less mobile and to domesticate wild plants and animals.  It also led to food surpluses and population growth.  While agriculture arose independently in many parts of the world, Eurasia gained an early advantage due to the availability of particular plant and animal species for domestication, largely adopted from Mesopotamia.  </a:t>
            </a:r>
            <a:br>
              <a:rPr lang="en-US" altLang="ja-JP" sz="1800">
                <a:solidFill>
                  <a:schemeClr val="tx1"/>
                </a:solidFill>
                <a:latin typeface="Arial" charset="0"/>
                <a:ea typeface="ＭＳ Ｐゴシック" charset="0"/>
                <a:cs typeface="ＭＳ Ｐゴシック" charset="0"/>
              </a:rPr>
            </a:br>
            <a:r>
              <a:rPr lang="en-US" altLang="ja-JP" sz="1800">
                <a:solidFill>
                  <a:schemeClr val="tx1"/>
                </a:solidFill>
                <a:latin typeface="Arial" charset="0"/>
                <a:ea typeface="ＭＳ Ｐゴシック" charset="0"/>
                <a:cs typeface="ＭＳ Ｐゴシック" charset="0"/>
              </a:rPr>
              <a:t/>
            </a:r>
            <a:br>
              <a:rPr lang="en-US" altLang="ja-JP" sz="1800">
                <a:solidFill>
                  <a:schemeClr val="tx1"/>
                </a:solidFill>
                <a:latin typeface="Arial" charset="0"/>
                <a:ea typeface="ＭＳ Ｐゴシック" charset="0"/>
                <a:cs typeface="ＭＳ Ｐゴシック" charset="0"/>
              </a:rPr>
            </a:br>
            <a:r>
              <a:rPr lang="en-US" altLang="ja-JP" sz="1800">
                <a:solidFill>
                  <a:schemeClr val="tx1"/>
                </a:solidFill>
                <a:latin typeface="Arial" charset="0"/>
                <a:ea typeface="ＭＳ Ｐゴシック" charset="0"/>
                <a:cs typeface="ＭＳ Ｐゴシック" charset="0"/>
              </a:rPr>
              <a:t>Europe</a:t>
            </a:r>
            <a:r>
              <a:rPr lang="ja-JP" altLang="en-US" sz="1800">
                <a:solidFill>
                  <a:schemeClr val="tx1"/>
                </a:solidFill>
                <a:latin typeface="Arial" charset="0"/>
                <a:ea typeface="ＭＳ Ｐゴシック" charset="0"/>
                <a:cs typeface="ＭＳ Ｐゴシック" charset="0"/>
              </a:rPr>
              <a:t>’</a:t>
            </a:r>
            <a:r>
              <a:rPr lang="en-US" altLang="ja-JP" sz="1800">
                <a:solidFill>
                  <a:schemeClr val="tx1"/>
                </a:solidFill>
                <a:latin typeface="Arial" charset="0"/>
                <a:ea typeface="ＭＳ Ｐゴシック" charset="0"/>
                <a:cs typeface="ＭＳ Ｐゴシック" charset="0"/>
              </a:rPr>
              <a:t>s large landmass and long east-west distance allowed more plant and animal species and allowed people to exchange both innovations and diseases.  In contrast, few crops would do well across Africa or North or South America.  Europe</a:t>
            </a:r>
            <a:r>
              <a:rPr lang="ja-JP" altLang="en-US" sz="1800">
                <a:solidFill>
                  <a:schemeClr val="tx1"/>
                </a:solidFill>
                <a:latin typeface="Arial" charset="0"/>
                <a:ea typeface="ＭＳ Ｐゴシック" charset="0"/>
                <a:cs typeface="ＭＳ Ｐゴシック" charset="0"/>
              </a:rPr>
              <a:t>’</a:t>
            </a:r>
            <a:r>
              <a:rPr lang="en-US" altLang="ja-JP" sz="1800">
                <a:solidFill>
                  <a:schemeClr val="tx1"/>
                </a:solidFill>
                <a:latin typeface="Arial" charset="0"/>
                <a:ea typeface="ＭＳ Ｐゴシック" charset="0"/>
                <a:cs typeface="ＭＳ Ｐゴシック" charset="0"/>
              </a:rPr>
              <a:t>s dense population then allowed a high level of trade, allowing diseases to spread more easily, especially through livestock.  Natural selection caused Europeans to develop immunities to a wide range of diseases.  When Europeans moved, they brought these diseases with them, ravaging native populations.</a:t>
            </a:r>
            <a:endParaRPr lang="en-US" sz="2000">
              <a:solidFill>
                <a:schemeClr val="tx1"/>
              </a:solidFill>
              <a:latin typeface="Arial" charset="0"/>
              <a:ea typeface="ＭＳ Ｐゴシック" charset="0"/>
              <a:cs typeface="ＭＳ Ｐゴシック" charset="0"/>
            </a:endParaRPr>
          </a:p>
        </p:txBody>
      </p:sp>
      <p:pic>
        <p:nvPicPr>
          <p:cNvPr id="59394"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5" descr="Kakkerla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08360">
            <a:off x="5095331" y="-1270186"/>
            <a:ext cx="152717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ChangeArrowheads="1"/>
          </p:cNvSpPr>
          <p:nvPr/>
        </p:nvSpPr>
        <p:spPr bwMode="auto">
          <a:xfrm>
            <a:off x="381000" y="1295400"/>
            <a:ext cx="7848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370013" indent="-1370013">
              <a:tabLst>
                <a:tab pos="457200" algn="l"/>
                <a:tab pos="912813" algn="l"/>
                <a:tab pos="1370013" algn="l"/>
              </a:tabLst>
            </a:pPr>
            <a:r>
              <a:rPr lang="en-US" sz="2000" dirty="0">
                <a:latin typeface="Arial" charset="0"/>
              </a:rPr>
              <a:t>I.	What is Ecology?</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a:t>
            </a:r>
            <a:r>
              <a:rPr lang="en-US" sz="2000" dirty="0">
                <a:solidFill>
                  <a:schemeClr val="bg2"/>
                </a:solidFill>
                <a:latin typeface="Arial" charset="0"/>
              </a:rPr>
              <a:t>A.	Definition:  </a:t>
            </a:r>
            <a:r>
              <a:rPr lang="en-US" sz="2000" u="sng" dirty="0">
                <a:solidFill>
                  <a:schemeClr val="bg2"/>
                </a:solidFill>
                <a:latin typeface="Arial" charset="0"/>
              </a:rPr>
              <a:t>Ecology</a:t>
            </a:r>
            <a:r>
              <a:rPr lang="en-US" sz="2000" dirty="0">
                <a:solidFill>
                  <a:schemeClr val="bg2"/>
                </a:solidFill>
                <a:latin typeface="Arial" charset="0"/>
              </a:rPr>
              <a:t> is</a:t>
            </a:r>
            <a:r>
              <a:rPr lang="en-US" sz="2000" dirty="0">
                <a:latin typeface="Arial" charset="0"/>
              </a:rPr>
              <a:t> the scientific study of the relationships between organisms and their environment</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B.	History of Ecology</a:t>
            </a:r>
          </a:p>
          <a:p>
            <a:pPr marL="1370013" indent="-1370013">
              <a:tabLst>
                <a:tab pos="457200" algn="l"/>
                <a:tab pos="912813" algn="l"/>
                <a:tab pos="1370013" algn="l"/>
              </a:tabLst>
            </a:pPr>
            <a:r>
              <a:rPr lang="en-US" sz="2000" dirty="0">
                <a:solidFill>
                  <a:schemeClr val="bg2"/>
                </a:solidFill>
                <a:latin typeface="Arial" charset="0"/>
              </a:rPr>
              <a:t>		1. 	Very early origins in hunters and farmers</a:t>
            </a:r>
          </a:p>
          <a:p>
            <a:pPr marL="1370013" indent="-1370013">
              <a:tabLst>
                <a:tab pos="457200" algn="l"/>
                <a:tab pos="912813" algn="l"/>
                <a:tab pos="1370013" algn="l"/>
              </a:tabLst>
            </a:pPr>
            <a:r>
              <a:rPr lang="en-US" sz="2000" dirty="0">
                <a:solidFill>
                  <a:schemeClr val="bg2"/>
                </a:solidFill>
                <a:latin typeface="Arial" charset="0"/>
              </a:rPr>
              <a:t>			Jared Diamond</a:t>
            </a:r>
            <a:r>
              <a:rPr lang="ja-JP" altLang="en-US" sz="2000" dirty="0">
                <a:solidFill>
                  <a:schemeClr val="bg2"/>
                </a:solidFill>
                <a:latin typeface="Arial" charset="0"/>
              </a:rPr>
              <a:t>’</a:t>
            </a:r>
            <a:r>
              <a:rPr lang="en-US" altLang="ja-JP" sz="2000" dirty="0">
                <a:solidFill>
                  <a:schemeClr val="bg2"/>
                </a:solidFill>
                <a:latin typeface="Arial" charset="0"/>
              </a:rPr>
              <a:t>s </a:t>
            </a:r>
            <a:r>
              <a:rPr lang="ja-JP" altLang="en-US" sz="2000" dirty="0">
                <a:solidFill>
                  <a:schemeClr val="bg2"/>
                </a:solidFill>
                <a:latin typeface="Arial" charset="0"/>
              </a:rPr>
              <a:t>“</a:t>
            </a:r>
            <a:r>
              <a:rPr lang="en-US" altLang="ja-JP" sz="2000" dirty="0">
                <a:solidFill>
                  <a:schemeClr val="bg2"/>
                </a:solidFill>
                <a:latin typeface="Arial" charset="0"/>
              </a:rPr>
              <a:t>Guns, Germs, and Steel</a:t>
            </a:r>
            <a:r>
              <a:rPr lang="ja-JP" altLang="en-US" sz="2000" dirty="0">
                <a:solidFill>
                  <a:schemeClr val="bg2"/>
                </a:solidFill>
                <a:latin typeface="Arial" charset="0"/>
              </a:rPr>
              <a:t>”</a:t>
            </a:r>
            <a:r>
              <a:rPr lang="en-US" altLang="ja-JP" sz="2000" dirty="0">
                <a:solidFill>
                  <a:schemeClr val="bg2"/>
                </a:solidFill>
                <a:latin typeface="Arial" charset="0"/>
              </a:rPr>
              <a:t>	</a:t>
            </a:r>
          </a:p>
          <a:p>
            <a:pPr marL="1370013" indent="-1370013">
              <a:tabLst>
                <a:tab pos="457200" algn="l"/>
                <a:tab pos="912813" algn="l"/>
                <a:tab pos="1370013" algn="l"/>
              </a:tabLst>
            </a:pPr>
            <a:r>
              <a:rPr lang="en-US" sz="2000" dirty="0">
                <a:latin typeface="Arial" charset="0"/>
              </a:rPr>
              <a:t>		2.	Limits to human populations -- </a:t>
            </a:r>
            <a:r>
              <a:rPr lang="en-US" sz="2000" dirty="0">
                <a:solidFill>
                  <a:srgbClr val="FF0000"/>
                </a:solidFill>
                <a:latin typeface="Arial" charset="0"/>
              </a:rPr>
              <a:t>John </a:t>
            </a:r>
            <a:r>
              <a:rPr lang="en-US" sz="2000" dirty="0" err="1">
                <a:solidFill>
                  <a:srgbClr val="FF0000"/>
                </a:solidFill>
                <a:latin typeface="Arial" charset="0"/>
              </a:rPr>
              <a:t>Graunt</a:t>
            </a:r>
            <a:r>
              <a:rPr lang="en-US" sz="2000" dirty="0">
                <a:latin typeface="Arial" charset="0"/>
              </a:rPr>
              <a:t>, 1662</a:t>
            </a:r>
          </a:p>
          <a:p>
            <a:pPr marL="1370013" indent="-1370013">
              <a:tabLst>
                <a:tab pos="457200" algn="l"/>
                <a:tab pos="912813" algn="l"/>
                <a:tab pos="1370013" algn="l"/>
              </a:tabLst>
            </a:pPr>
            <a:r>
              <a:rPr lang="en-US" sz="2000" dirty="0">
                <a:latin typeface="Arial" charset="0"/>
              </a:rPr>
              <a:t>			</a:t>
            </a:r>
            <a:r>
              <a:rPr lang="en-US" sz="2000" dirty="0">
                <a:solidFill>
                  <a:srgbClr val="FF0000"/>
                </a:solidFill>
                <a:latin typeface="Arial" charset="0"/>
              </a:rPr>
              <a:t>doubling time</a:t>
            </a:r>
            <a:endParaRPr lang="en-US" sz="2000" dirty="0">
              <a:latin typeface="Arial" charset="0"/>
            </a:endParaRPr>
          </a:p>
          <a:p>
            <a:pPr marL="1370013" indent="-1370013">
              <a:tabLst>
                <a:tab pos="457200" algn="l"/>
                <a:tab pos="912813" algn="l"/>
                <a:tab pos="1370013" algn="l"/>
              </a:tabLst>
            </a:pPr>
            <a:r>
              <a:rPr lang="en-US" sz="2000" dirty="0">
                <a:latin typeface="Arial" charset="0"/>
              </a:rPr>
              <a:t>		3.	Formal science of ecology starts in the 1800</a:t>
            </a:r>
            <a:r>
              <a:rPr lang="ja-JP" altLang="en-US" sz="2000" dirty="0">
                <a:latin typeface="Arial" charset="0"/>
              </a:rPr>
              <a:t>’</a:t>
            </a:r>
            <a:r>
              <a:rPr lang="en-US" altLang="ja-JP" sz="2000" dirty="0">
                <a:latin typeface="Arial" charset="0"/>
              </a:rPr>
              <a:t>s </a:t>
            </a:r>
          </a:p>
          <a:p>
            <a:pPr marL="1370013" indent="-1370013">
              <a:tabLst>
                <a:tab pos="457200" algn="l"/>
                <a:tab pos="912813" algn="l"/>
                <a:tab pos="1370013" algn="l"/>
              </a:tabLst>
            </a:pPr>
            <a:r>
              <a:rPr lang="en-US" sz="2000" dirty="0">
                <a:latin typeface="Arial" charset="0"/>
              </a:rPr>
              <a:t>		4.	</a:t>
            </a:r>
            <a:r>
              <a:rPr lang="ja-JP" altLang="en-US" sz="2000" dirty="0">
                <a:latin typeface="Arial" charset="0"/>
              </a:rPr>
              <a:t>“</a:t>
            </a:r>
            <a:r>
              <a:rPr lang="en-US" altLang="ja-JP" sz="2000" dirty="0" err="1">
                <a:latin typeface="Arial" charset="0"/>
              </a:rPr>
              <a:t>Oekologie</a:t>
            </a:r>
            <a:r>
              <a:rPr lang="ja-JP" altLang="en-US" sz="2000" dirty="0">
                <a:latin typeface="Arial" charset="0"/>
              </a:rPr>
              <a:t>”</a:t>
            </a:r>
            <a:r>
              <a:rPr lang="en-US" altLang="ja-JP" sz="2000" dirty="0">
                <a:latin typeface="Arial" charset="0"/>
              </a:rPr>
              <a:t> was coined by Ernst </a:t>
            </a:r>
            <a:r>
              <a:rPr lang="en-US" altLang="ja-JP" sz="2000" dirty="0" err="1">
                <a:latin typeface="Arial" charset="0"/>
              </a:rPr>
              <a:t>Haekel</a:t>
            </a:r>
            <a:r>
              <a:rPr lang="en-US" altLang="ja-JP" sz="2000" dirty="0">
                <a:latin typeface="Arial" charset="0"/>
              </a:rPr>
              <a:t> in 1886</a:t>
            </a:r>
          </a:p>
          <a:p>
            <a:pPr marL="1370013" indent="-1370013">
              <a:tabLst>
                <a:tab pos="457200" algn="l"/>
                <a:tab pos="912813" algn="l"/>
                <a:tab pos="1370013" algn="l"/>
              </a:tabLst>
            </a:pPr>
            <a:r>
              <a:rPr lang="en-US" sz="2000" dirty="0">
                <a:latin typeface="Arial" charset="0"/>
              </a:rPr>
              <a:t>		5.	Botanists led the way with vegetation maps and then processes.</a:t>
            </a:r>
          </a:p>
        </p:txBody>
      </p:sp>
      <p:pic>
        <p:nvPicPr>
          <p:cNvPr id="61442"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152400"/>
            <a:ext cx="9144000" cy="609600"/>
          </a:xfrm>
        </p:spPr>
        <p:txBody>
          <a:bodyPr/>
          <a:lstStyle/>
          <a:p>
            <a:pPr eaLnBrk="1" hangingPunct="1"/>
            <a:r>
              <a:rPr lang="en-US" sz="3200" b="1" u="sng">
                <a:latin typeface="Arial" charset="0"/>
                <a:ea typeface="ＭＳ Ｐゴシック" charset="0"/>
                <a:cs typeface="ＭＳ Ｐゴシック" charset="0"/>
              </a:rPr>
              <a:t>London Records of Births and Deaths</a:t>
            </a:r>
          </a:p>
        </p:txBody>
      </p:sp>
      <p:pic>
        <p:nvPicPr>
          <p:cNvPr id="634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27075"/>
            <a:ext cx="70104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152400"/>
            <a:ext cx="9144000" cy="609600"/>
          </a:xfrm>
        </p:spPr>
        <p:txBody>
          <a:bodyPr/>
          <a:lstStyle/>
          <a:p>
            <a:pPr eaLnBrk="1" hangingPunct="1"/>
            <a:r>
              <a:rPr lang="en-US" sz="3200" b="1" u="sng">
                <a:latin typeface="Arial" charset="0"/>
                <a:ea typeface="ＭＳ Ｐゴシック" charset="0"/>
                <a:cs typeface="ＭＳ Ｐゴシック" charset="0"/>
              </a:rPr>
              <a:t>London Records of Births and Deaths</a:t>
            </a:r>
          </a:p>
        </p:txBody>
      </p:sp>
      <p:pic>
        <p:nvPicPr>
          <p:cNvPr id="655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47713"/>
            <a:ext cx="73914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p:cNvSpPr>
            <a:spLocks noChangeArrowheads="1"/>
          </p:cNvSpPr>
          <p:nvPr/>
        </p:nvSpPr>
        <p:spPr bwMode="auto">
          <a:xfrm>
            <a:off x="381000" y="12954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58788"/>
            <a:r>
              <a:rPr lang="en-US" sz="2000">
                <a:latin typeface="Arial" charset="0"/>
              </a:rPr>
              <a:t>Graunt used this doubling time of 64 years to estimate how many people should be on earth at his time (1662).  That is, if he used a biblical date for Adam and Eve of 3948 BC, then he  could just double the initial population size (2) every 64 years and know how many people were alive in his day.</a:t>
            </a:r>
          </a:p>
          <a:p>
            <a:pPr marL="0" lvl="1" indent="457200"/>
            <a:r>
              <a:rPr lang="en-US" sz="2000">
                <a:latin typeface="Arial" charset="0"/>
              </a:rPr>
              <a:t>Now, I doubt he expect this to work, but it was a fun exercise.  He calculated that the population size had doubled about 93 times from 3948 BC to 1662 AD.  This should give a population size of 2</a:t>
            </a:r>
            <a:r>
              <a:rPr lang="en-US" sz="2000" baseline="30000">
                <a:latin typeface="Arial" charset="0"/>
              </a:rPr>
              <a:t>93</a:t>
            </a:r>
            <a:r>
              <a:rPr lang="en-US" sz="2000">
                <a:latin typeface="Arial" charset="0"/>
              </a:rPr>
              <a:t>  which is a really huge number.  In fact, it is about 100 million people per square centimeter of habitable land.  </a:t>
            </a:r>
          </a:p>
          <a:p>
            <a:pPr marL="0" lvl="1" indent="457200"/>
            <a:endParaRPr lang="en-US" sz="2000">
              <a:latin typeface="Arial" charset="0"/>
            </a:endParaRPr>
          </a:p>
          <a:p>
            <a:pPr marL="0" lvl="1" indent="457200"/>
            <a:r>
              <a:rPr lang="en-US" sz="2000">
                <a:latin typeface="Arial" charset="0"/>
              </a:rPr>
              <a:t>This work by Grant and later by Thomas Malthus showed two very important points that we will discuss more.  (1) Populations have the potential to grow rapidly.  (2) They usually don</a:t>
            </a:r>
            <a:r>
              <a:rPr lang="ja-JP" altLang="en-US" sz="2000">
                <a:latin typeface="Arial" charset="0"/>
              </a:rPr>
              <a:t>’</a:t>
            </a:r>
            <a:r>
              <a:rPr lang="en-US" altLang="ja-JP" sz="2000">
                <a:latin typeface="Arial" charset="0"/>
              </a:rPr>
              <a:t>t.  Populations must be regulated such that rapid growth is a relatively rare phenomenon.</a:t>
            </a:r>
            <a:endParaRPr lang="en-US" sz="2000">
              <a:latin typeface="Arial" charset="0"/>
            </a:endParaRPr>
          </a:p>
        </p:txBody>
      </p:sp>
      <p:pic>
        <p:nvPicPr>
          <p:cNvPr id="67586"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381000" y="1295400"/>
            <a:ext cx="82296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370013" indent="-1370013">
              <a:tabLst>
                <a:tab pos="457200" algn="l"/>
                <a:tab pos="912813" algn="l"/>
                <a:tab pos="1370013" algn="l"/>
              </a:tabLst>
              <a:defRPr/>
            </a:pPr>
            <a:r>
              <a:rPr lang="en-US" sz="2000" dirty="0">
                <a:latin typeface="Arial" charset="0"/>
              </a:rPr>
              <a:t>I.	What is Ecology?</a:t>
            </a:r>
          </a:p>
          <a:p>
            <a:pPr marL="1370013" indent="-1370013">
              <a:tabLst>
                <a:tab pos="457200" algn="l"/>
                <a:tab pos="912813" algn="l"/>
                <a:tab pos="1370013" algn="l"/>
              </a:tabLst>
              <a:defRPr/>
            </a:pPr>
            <a:endParaRPr lang="en-US" sz="2000" dirty="0">
              <a:latin typeface="Arial" charset="0"/>
            </a:endParaRPr>
          </a:p>
          <a:p>
            <a:pPr marL="1370013" indent="-1370013">
              <a:tabLst>
                <a:tab pos="457200" algn="l"/>
                <a:tab pos="912813" algn="l"/>
                <a:tab pos="1370013" algn="l"/>
              </a:tabLst>
              <a:defRPr/>
            </a:pPr>
            <a:r>
              <a:rPr lang="en-US" sz="2000" dirty="0">
                <a:latin typeface="Arial" charset="0"/>
              </a:rPr>
              <a:t>	A.	Definition:  </a:t>
            </a:r>
            <a:r>
              <a:rPr lang="en-US" sz="2000" u="sng" dirty="0">
                <a:solidFill>
                  <a:srgbClr val="FF0000"/>
                </a:solidFill>
                <a:latin typeface="Arial" charset="0"/>
              </a:rPr>
              <a:t>Ecology</a:t>
            </a:r>
            <a:r>
              <a:rPr lang="en-US" sz="2000" dirty="0">
                <a:latin typeface="Arial" charset="0"/>
              </a:rPr>
              <a:t> is:   the scientific study of the relationships between organisms and their environment</a:t>
            </a:r>
          </a:p>
          <a:p>
            <a:pPr marL="1370013" indent="-1370013">
              <a:tabLst>
                <a:tab pos="457200" algn="l"/>
                <a:tab pos="912813" algn="l"/>
                <a:tab pos="1370013" algn="l"/>
              </a:tabLst>
              <a:defRPr/>
            </a:pPr>
            <a:endParaRPr lang="en-US" sz="2000" dirty="0">
              <a:latin typeface="Arial" charset="0"/>
            </a:endParaRPr>
          </a:p>
          <a:p>
            <a:pPr marL="1370013" indent="-1370013">
              <a:tabLst>
                <a:tab pos="457200" algn="l"/>
                <a:tab pos="912813" algn="l"/>
                <a:tab pos="1370013" algn="l"/>
              </a:tabLst>
              <a:defRPr/>
            </a:pPr>
            <a:endParaRPr lang="en-US" sz="2000" dirty="0">
              <a:latin typeface="Arial" charset="0"/>
            </a:endParaRPr>
          </a:p>
          <a:p>
            <a:pPr marL="1370013" indent="-1370013">
              <a:tabLst>
                <a:tab pos="457200" algn="l"/>
                <a:tab pos="912813" algn="l"/>
                <a:tab pos="1370013" algn="l"/>
              </a:tabLst>
              <a:defRPr/>
            </a:pPr>
            <a:r>
              <a:rPr lang="en-US" sz="2000" dirty="0">
                <a:latin typeface="Arial" charset="0"/>
              </a:rPr>
              <a:t>	B.	History of Ecology</a:t>
            </a:r>
          </a:p>
          <a:p>
            <a:pPr marL="1370013" indent="-1370013">
              <a:tabLst>
                <a:tab pos="457200" algn="l"/>
                <a:tab pos="912813" algn="l"/>
                <a:tab pos="1370013" algn="l"/>
              </a:tabLst>
              <a:defRPr/>
            </a:pPr>
            <a:r>
              <a:rPr lang="en-US" sz="2000" dirty="0">
                <a:latin typeface="Arial" charset="0"/>
              </a:rPr>
              <a:t>	</a:t>
            </a:r>
            <a:r>
              <a:rPr lang="en-US" sz="2000" dirty="0">
                <a:solidFill>
                  <a:schemeClr val="bg2"/>
                </a:solidFill>
                <a:latin typeface="Arial" charset="0"/>
              </a:rPr>
              <a:t>	1. 	Very early origins in hunters and farmers</a:t>
            </a:r>
            <a:endParaRPr lang="en-US" sz="2000" dirty="0">
              <a:latin typeface="Arial" charset="0"/>
            </a:endParaRPr>
          </a:p>
          <a:p>
            <a:pPr marL="1370013" indent="-1370013">
              <a:tabLst>
                <a:tab pos="457200" algn="l"/>
                <a:tab pos="912813" algn="l"/>
                <a:tab pos="1370013" algn="l"/>
              </a:tabLst>
              <a:defRPr/>
            </a:pPr>
            <a:r>
              <a:rPr lang="en-US" sz="2000" dirty="0">
                <a:solidFill>
                  <a:schemeClr val="tx1">
                    <a:lumMod val="50000"/>
                    <a:lumOff val="50000"/>
                  </a:schemeClr>
                </a:solidFill>
                <a:latin typeface="Arial" charset="0"/>
              </a:rPr>
              <a:t>		2.	Limits to human populations -- John </a:t>
            </a:r>
            <a:r>
              <a:rPr lang="en-US" sz="2000" dirty="0" err="1">
                <a:solidFill>
                  <a:schemeClr val="tx1">
                    <a:lumMod val="50000"/>
                    <a:lumOff val="50000"/>
                  </a:schemeClr>
                </a:solidFill>
                <a:latin typeface="Arial" charset="0"/>
              </a:rPr>
              <a:t>Graunt</a:t>
            </a:r>
            <a:r>
              <a:rPr lang="en-US" sz="2000" dirty="0">
                <a:solidFill>
                  <a:schemeClr val="tx1">
                    <a:lumMod val="50000"/>
                    <a:lumOff val="50000"/>
                  </a:schemeClr>
                </a:solidFill>
                <a:latin typeface="Arial" charset="0"/>
              </a:rPr>
              <a:t>, 1662</a:t>
            </a:r>
          </a:p>
          <a:p>
            <a:pPr marL="1370013" indent="-1370013">
              <a:tabLst>
                <a:tab pos="457200" algn="l"/>
                <a:tab pos="912813" algn="l"/>
                <a:tab pos="1370013" algn="l"/>
              </a:tabLst>
              <a:defRPr/>
            </a:pPr>
            <a:r>
              <a:rPr lang="en-US" sz="2000" dirty="0">
                <a:solidFill>
                  <a:schemeClr val="tx1">
                    <a:lumMod val="50000"/>
                    <a:lumOff val="50000"/>
                  </a:schemeClr>
                </a:solidFill>
                <a:latin typeface="Arial" charset="0"/>
              </a:rPr>
              <a:t>			population doubling time of 64 years in London</a:t>
            </a:r>
          </a:p>
          <a:p>
            <a:pPr marL="1370013" indent="-1370013">
              <a:tabLst>
                <a:tab pos="457200" algn="l"/>
                <a:tab pos="912813" algn="l"/>
                <a:tab pos="1370013" algn="l"/>
              </a:tabLst>
              <a:defRPr/>
            </a:pPr>
            <a:r>
              <a:rPr lang="en-US" sz="2000" dirty="0">
                <a:latin typeface="Arial" charset="0"/>
              </a:rPr>
              <a:t>		3.	Formal science of ecology starts in the 1800</a:t>
            </a:r>
            <a:r>
              <a:rPr lang="ja-JP" altLang="en-US" sz="2000" dirty="0">
                <a:latin typeface="Arial" charset="0"/>
              </a:rPr>
              <a:t>’</a:t>
            </a:r>
            <a:r>
              <a:rPr lang="en-US" altLang="ja-JP" sz="2000" dirty="0">
                <a:latin typeface="Arial" charset="0"/>
              </a:rPr>
              <a:t>s </a:t>
            </a:r>
          </a:p>
          <a:p>
            <a:pPr marL="1370013" indent="-1370013">
              <a:tabLst>
                <a:tab pos="457200" algn="l"/>
                <a:tab pos="912813" algn="l"/>
                <a:tab pos="1370013" algn="l"/>
              </a:tabLst>
              <a:defRPr/>
            </a:pPr>
            <a:r>
              <a:rPr lang="en-US" sz="2000" dirty="0">
                <a:latin typeface="Arial" charset="0"/>
              </a:rPr>
              <a:t>			--	this  includes work by </a:t>
            </a:r>
            <a:r>
              <a:rPr lang="en-US" sz="2000" dirty="0">
                <a:solidFill>
                  <a:srgbClr val="FF0000"/>
                </a:solidFill>
                <a:latin typeface="Arial" charset="0"/>
              </a:rPr>
              <a:t>Darwin</a:t>
            </a:r>
            <a:r>
              <a:rPr lang="en-US" sz="2000" dirty="0">
                <a:latin typeface="Arial" charset="0"/>
              </a:rPr>
              <a:t>, Humboldt, etc.</a:t>
            </a:r>
          </a:p>
          <a:p>
            <a:pPr marL="1370013" indent="-1370013">
              <a:tabLst>
                <a:tab pos="457200" algn="l"/>
                <a:tab pos="912813" algn="l"/>
                <a:tab pos="1370013" algn="l"/>
              </a:tabLst>
              <a:defRPr/>
            </a:pPr>
            <a:r>
              <a:rPr lang="en-US" sz="2000" dirty="0">
                <a:latin typeface="Arial" charset="0"/>
              </a:rPr>
              <a:t>	</a:t>
            </a:r>
          </a:p>
          <a:p>
            <a:pPr marL="1370013" indent="-1370013">
              <a:tabLst>
                <a:tab pos="457200" algn="l"/>
                <a:tab pos="912813" algn="l"/>
                <a:tab pos="1370013" algn="l"/>
              </a:tabLst>
              <a:defRPr/>
            </a:pPr>
            <a:r>
              <a:rPr lang="en-US" sz="2000" dirty="0">
                <a:latin typeface="Arial" charset="0"/>
              </a:rPr>
              <a:t>		These explorers left an excellent record of natural history </a:t>
            </a:r>
          </a:p>
          <a:p>
            <a:pPr marL="1370013" indent="-1370013">
              <a:tabLst>
                <a:tab pos="457200" algn="l"/>
                <a:tab pos="912813" algn="l"/>
                <a:tab pos="1370013" algn="l"/>
              </a:tabLst>
              <a:defRPr/>
            </a:pPr>
            <a:r>
              <a:rPr lang="en-US" sz="2000" dirty="0">
                <a:latin typeface="Arial" charset="0"/>
              </a:rPr>
              <a:t>		through their writings and collections, most of it about </a:t>
            </a:r>
            <a:r>
              <a:rPr lang="en-US" sz="2000" dirty="0" smtClean="0">
                <a:latin typeface="Arial" charset="0"/>
              </a:rPr>
              <a:t>plants.</a:t>
            </a:r>
            <a:endParaRPr lang="en-US" sz="2000" dirty="0">
              <a:latin typeface="Arial" charset="0"/>
            </a:endParaRPr>
          </a:p>
        </p:txBody>
      </p:sp>
      <p:pic>
        <p:nvPicPr>
          <p:cNvPr id="69634"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2px-Berlin_Naturkundemuseum_Korall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19440"/>
            <a:ext cx="5026660" cy="5009960"/>
          </a:xfrm>
          <a:prstGeom prst="rect">
            <a:avLst/>
          </a:prstGeom>
        </p:spPr>
      </p:pic>
      <p:sp>
        <p:nvSpPr>
          <p:cNvPr id="25605" name="Rectangle 5"/>
          <p:cNvSpPr>
            <a:spLocks noChangeArrowheads="1"/>
          </p:cNvSpPr>
          <p:nvPr/>
        </p:nvSpPr>
        <p:spPr bwMode="auto">
          <a:xfrm>
            <a:off x="685800" y="228600"/>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smtClean="0">
                <a:latin typeface="Arial" charset="0"/>
              </a:rPr>
              <a:t>This was also the beginning of the worlds big museums.  Many of these started as private collections, often on obscure topics.  These rich collectors would create special </a:t>
            </a:r>
            <a:r>
              <a:rPr lang="en-US" sz="1800" dirty="0">
                <a:latin typeface="Arial" charset="0"/>
              </a:rPr>
              <a:t>furniture, called “cabinets of wonder,”  </a:t>
            </a:r>
            <a:r>
              <a:rPr lang="en-US" sz="1800" dirty="0" smtClean="0">
                <a:latin typeface="Arial" charset="0"/>
              </a:rPr>
              <a:t>or even entire rooms to exhibit their collections.  </a:t>
            </a:r>
            <a:endParaRPr lang="en-US" sz="1800" dirty="0">
              <a:latin typeface="Arial" charset="0"/>
            </a:endParaRPr>
          </a:p>
        </p:txBody>
      </p:sp>
    </p:spTree>
    <p:extLst>
      <p:ext uri="{BB962C8B-B14F-4D97-AF65-F5344CB8AC3E}">
        <p14:creationId xmlns:p14="http://schemas.microsoft.com/office/powerpoint/2010/main" val="1953850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sei_Wormiani_Histor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98585"/>
            <a:ext cx="7696200" cy="6124296"/>
          </a:xfrm>
          <a:prstGeom prst="rect">
            <a:avLst/>
          </a:prstGeom>
        </p:spPr>
      </p:pic>
    </p:spTree>
    <p:extLst>
      <p:ext uri="{BB962C8B-B14F-4D97-AF65-F5344CB8AC3E}">
        <p14:creationId xmlns:p14="http://schemas.microsoft.com/office/powerpoint/2010/main" val="16242503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3"/>
          <p:cNvSpPr>
            <a:spLocks noChangeArrowheads="1"/>
          </p:cNvSpPr>
          <p:nvPr/>
        </p:nvSpPr>
        <p:spPr bwMode="auto">
          <a:xfrm>
            <a:off x="381000" y="838200"/>
            <a:ext cx="82296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370013" indent="-1370013">
              <a:tabLst>
                <a:tab pos="457200" algn="l"/>
                <a:tab pos="912813" algn="l"/>
                <a:tab pos="1370013" algn="l"/>
              </a:tabLst>
              <a:defRPr/>
            </a:pPr>
            <a:r>
              <a:rPr lang="en-US" sz="2000" dirty="0">
                <a:latin typeface="Arial" charset="0"/>
              </a:rPr>
              <a:t>I.	What is Ecology?</a:t>
            </a:r>
          </a:p>
          <a:p>
            <a:pPr marL="1370013" indent="-1370013">
              <a:tabLst>
                <a:tab pos="457200" algn="l"/>
                <a:tab pos="912813" algn="l"/>
                <a:tab pos="1370013" algn="l"/>
              </a:tabLst>
              <a:defRPr/>
            </a:pPr>
            <a:r>
              <a:rPr lang="en-US" sz="2000" dirty="0">
                <a:latin typeface="Arial" charset="0"/>
              </a:rPr>
              <a:t>	B.	History of Ecology . . . . (cont.)</a:t>
            </a:r>
          </a:p>
          <a:p>
            <a:pPr marL="1370013" indent="-1370013">
              <a:tabLst>
                <a:tab pos="457200" algn="l"/>
                <a:tab pos="912813" algn="l"/>
                <a:tab pos="1370013" algn="l"/>
              </a:tabLst>
              <a:defRPr/>
            </a:pPr>
            <a:r>
              <a:rPr lang="en-US" sz="2000" dirty="0">
                <a:latin typeface="Arial" charset="0"/>
              </a:rPr>
              <a:t>		3.	Formal science of ecology starts in the 1800s.   Many explorers (</a:t>
            </a:r>
            <a:r>
              <a:rPr lang="ja-JP" altLang="en-US" sz="2000" dirty="0">
                <a:latin typeface="Arial" charset="0"/>
              </a:rPr>
              <a:t>“</a:t>
            </a:r>
            <a:r>
              <a:rPr lang="en-US" altLang="ja-JP" sz="2000" dirty="0">
                <a:latin typeface="Arial" charset="0"/>
              </a:rPr>
              <a:t>Gentlemen scientists</a:t>
            </a:r>
            <a:r>
              <a:rPr lang="ja-JP" altLang="en-US" sz="2000" dirty="0">
                <a:latin typeface="Arial" charset="0"/>
              </a:rPr>
              <a:t>”</a:t>
            </a:r>
            <a:r>
              <a:rPr lang="en-US" altLang="ja-JP" sz="2000" dirty="0">
                <a:latin typeface="Arial" charset="0"/>
              </a:rPr>
              <a:t>) around the world, documenting and collecting the natural environments. </a:t>
            </a:r>
          </a:p>
          <a:p>
            <a:pPr marL="1370013" indent="-1370013">
              <a:tabLst>
                <a:tab pos="457200" algn="l"/>
                <a:tab pos="912813" algn="l"/>
                <a:tab pos="1370013" algn="l"/>
              </a:tabLst>
              <a:defRPr/>
            </a:pPr>
            <a:endParaRPr lang="en-US" sz="2000" dirty="0">
              <a:latin typeface="Arial" charset="0"/>
            </a:endParaRPr>
          </a:p>
          <a:p>
            <a:pPr marL="1370013" indent="-1370013">
              <a:tabLst>
                <a:tab pos="457200" algn="l"/>
                <a:tab pos="912813" algn="l"/>
                <a:tab pos="1370013" algn="l"/>
              </a:tabLst>
              <a:defRPr/>
            </a:pPr>
            <a:r>
              <a:rPr lang="en-US" sz="2000" dirty="0">
                <a:latin typeface="Arial" charset="0"/>
              </a:rPr>
              <a:t>		</a:t>
            </a:r>
            <a:r>
              <a:rPr lang="en-US" sz="2000" u="sng" dirty="0">
                <a:latin typeface="Arial" charset="0"/>
              </a:rPr>
              <a:t>Three important connections:</a:t>
            </a:r>
            <a:endParaRPr lang="en-US" sz="2000" dirty="0">
              <a:latin typeface="Arial" charset="0"/>
            </a:endParaRPr>
          </a:p>
          <a:p>
            <a:pPr marL="1370013" indent="-862013">
              <a:tabLst>
                <a:tab pos="457200" algn="l"/>
              </a:tabLst>
              <a:defRPr/>
            </a:pPr>
            <a:r>
              <a:rPr lang="en-US" sz="2000" dirty="0">
                <a:latin typeface="Arial" charset="0"/>
              </a:rPr>
              <a:t>--	They started publishing their works and more formalizing the study of natural history.  This led to the recognition of broader patterns in natural history.  This was at the root of what we now call ecology, which is the search for an explanation for those patterns.</a:t>
            </a:r>
          </a:p>
          <a:p>
            <a:pPr marL="1370013" indent="-862013">
              <a:tabLst>
                <a:tab pos="457200" algn="l"/>
              </a:tabLst>
              <a:defRPr/>
            </a:pPr>
            <a:r>
              <a:rPr lang="en-US" sz="2000" dirty="0">
                <a:latin typeface="Arial" charset="0"/>
              </a:rPr>
              <a:t>--	Ecology provides the description of natural selection behind </a:t>
            </a:r>
            <a:r>
              <a:rPr lang="en-US" sz="2000" dirty="0">
                <a:solidFill>
                  <a:srgbClr val="FF0000"/>
                </a:solidFill>
                <a:latin typeface="Arial" charset="0"/>
              </a:rPr>
              <a:t>Darwin</a:t>
            </a:r>
            <a:r>
              <a:rPr lang="ja-JP" altLang="en-US" sz="2000" dirty="0">
                <a:latin typeface="Arial" charset="0"/>
              </a:rPr>
              <a:t>’</a:t>
            </a:r>
            <a:r>
              <a:rPr lang="en-US" altLang="ja-JP" sz="2000" dirty="0">
                <a:latin typeface="Arial" charset="0"/>
              </a:rPr>
              <a:t>s ideas.  Ecology can be thought of as Darwin</a:t>
            </a:r>
            <a:r>
              <a:rPr lang="ja-JP" altLang="en-US" sz="2000" dirty="0">
                <a:latin typeface="Arial" charset="0"/>
              </a:rPr>
              <a:t>’</a:t>
            </a:r>
            <a:r>
              <a:rPr lang="en-US" altLang="ja-JP" sz="2000" dirty="0">
                <a:latin typeface="Arial" charset="0"/>
              </a:rPr>
              <a:t>s </a:t>
            </a:r>
            <a:r>
              <a:rPr lang="ja-JP" altLang="en-US" sz="2000" dirty="0">
                <a:latin typeface="Arial" charset="0"/>
              </a:rPr>
              <a:t>“</a:t>
            </a:r>
            <a:r>
              <a:rPr lang="en-US" altLang="ja-JP" sz="2000" dirty="0">
                <a:latin typeface="Arial" charset="0"/>
              </a:rPr>
              <a:t>nature, tooth and claw</a:t>
            </a:r>
            <a:r>
              <a:rPr lang="ja-JP" altLang="en-US" sz="2000" dirty="0">
                <a:latin typeface="Arial" charset="0"/>
              </a:rPr>
              <a:t>”</a:t>
            </a:r>
            <a:r>
              <a:rPr lang="en-US" altLang="ja-JP" sz="2000" dirty="0" smtClean="0">
                <a:latin typeface="Arial" charset="0"/>
              </a:rPr>
              <a:t>. (Actually from a poem by Lord Alfred Tennyson)</a:t>
            </a:r>
            <a:endParaRPr lang="en-US" altLang="ja-JP" sz="2000" dirty="0">
              <a:latin typeface="Arial" charset="0"/>
            </a:endParaRPr>
          </a:p>
          <a:p>
            <a:pPr marL="1370013" indent="-862013">
              <a:tabLst>
                <a:tab pos="457200" algn="l"/>
              </a:tabLst>
              <a:defRPr/>
            </a:pPr>
            <a:r>
              <a:rPr lang="en-US" sz="2000" dirty="0">
                <a:latin typeface="Arial" charset="0"/>
              </a:rPr>
              <a:t>--	Studying patterns in populations led to the use of more rigorous math to describe populations</a:t>
            </a:r>
          </a:p>
        </p:txBody>
      </p:sp>
      <p:pic>
        <p:nvPicPr>
          <p:cNvPr id="73730" name="Picture 5"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p:cNvSpPr>
            <a:spLocks noChangeArrowheads="1"/>
          </p:cNvSpPr>
          <p:nvPr/>
        </p:nvSpPr>
        <p:spPr bwMode="auto">
          <a:xfrm>
            <a:off x="381000" y="1295400"/>
            <a:ext cx="7772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370013" indent="-1370013">
              <a:tabLst>
                <a:tab pos="457200" algn="l"/>
                <a:tab pos="912813" algn="l"/>
                <a:tab pos="1370013" algn="l"/>
              </a:tabLst>
            </a:pPr>
            <a:r>
              <a:rPr lang="en-US" sz="2000" dirty="0">
                <a:latin typeface="Arial" charset="0"/>
              </a:rPr>
              <a:t>I.	What is Ecology? (</a:t>
            </a:r>
            <a:r>
              <a:rPr lang="en-US" sz="2000" dirty="0" err="1">
                <a:latin typeface="Arial" charset="0"/>
              </a:rPr>
              <a:t>cont</a:t>
            </a:r>
            <a:r>
              <a:rPr lang="ja-JP" altLang="en-US" sz="2000" dirty="0">
                <a:latin typeface="Arial" charset="0"/>
              </a:rPr>
              <a:t>’</a:t>
            </a:r>
            <a:r>
              <a:rPr lang="en-US" altLang="ja-JP" sz="2000" dirty="0">
                <a:latin typeface="Arial" charset="0"/>
              </a:rPr>
              <a:t>)</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B.	History of Ecology</a:t>
            </a:r>
          </a:p>
          <a:p>
            <a:pPr marL="1370013" indent="-1370013">
              <a:tabLst>
                <a:tab pos="457200" algn="l"/>
                <a:tab pos="912813" algn="l"/>
                <a:tab pos="1370013" algn="l"/>
              </a:tabLst>
            </a:pPr>
            <a:r>
              <a:rPr lang="en-US" sz="2000" dirty="0">
                <a:latin typeface="Arial" charset="0"/>
              </a:rPr>
              <a:t>		. . . . . </a:t>
            </a:r>
          </a:p>
          <a:p>
            <a:pPr marL="1370013" indent="-1370013">
              <a:tabLst>
                <a:tab pos="457200" algn="l"/>
                <a:tab pos="912813" algn="l"/>
                <a:tab pos="1370013" algn="l"/>
              </a:tabLst>
            </a:pPr>
            <a:r>
              <a:rPr lang="en-US" sz="2000" dirty="0">
                <a:latin typeface="Arial" charset="0"/>
              </a:rPr>
              <a:t>		</a:t>
            </a:r>
            <a:r>
              <a:rPr lang="en-US" sz="2000" dirty="0" smtClean="0">
                <a:latin typeface="Arial" charset="0"/>
              </a:rPr>
              <a:t>4.</a:t>
            </a:r>
            <a:r>
              <a:rPr lang="en-US" sz="2000" dirty="0">
                <a:latin typeface="Arial" charset="0"/>
              </a:rPr>
              <a:t>	Animal ecologists led to a more rigorous mathematical understanding of ecology in the 1920</a:t>
            </a:r>
            <a:r>
              <a:rPr lang="ja-JP" altLang="en-US" sz="2000" dirty="0">
                <a:latin typeface="Arial" charset="0"/>
              </a:rPr>
              <a:t>’</a:t>
            </a:r>
            <a:r>
              <a:rPr lang="en-US" altLang="ja-JP" sz="2000" dirty="0">
                <a:latin typeface="Arial" charset="0"/>
              </a:rPr>
              <a:t>s and 30</a:t>
            </a:r>
            <a:r>
              <a:rPr lang="ja-JP" altLang="en-US" sz="2000" dirty="0">
                <a:latin typeface="Arial" charset="0"/>
              </a:rPr>
              <a:t>’</a:t>
            </a:r>
            <a:r>
              <a:rPr lang="en-US" altLang="ja-JP" sz="2000" dirty="0">
                <a:latin typeface="Arial" charset="0"/>
              </a:rPr>
              <a:t>s. (</a:t>
            </a:r>
            <a:r>
              <a:rPr lang="en-US" altLang="ja-JP" sz="2000" dirty="0" err="1">
                <a:latin typeface="Arial" charset="0"/>
              </a:rPr>
              <a:t>Lotka</a:t>
            </a:r>
            <a:r>
              <a:rPr lang="en-US" altLang="ja-JP" sz="2000" dirty="0">
                <a:latin typeface="Arial" charset="0"/>
              </a:rPr>
              <a:t>, </a:t>
            </a:r>
            <a:r>
              <a:rPr lang="en-US" altLang="ja-JP" sz="2000" dirty="0" err="1">
                <a:latin typeface="Arial" charset="0"/>
              </a:rPr>
              <a:t>Volterra</a:t>
            </a:r>
            <a:r>
              <a:rPr lang="en-US" altLang="ja-JP" sz="2000" dirty="0">
                <a:latin typeface="Arial" charset="0"/>
              </a:rPr>
              <a:t>, Elton)</a:t>
            </a:r>
          </a:p>
          <a:p>
            <a:pPr marL="1370013" indent="-1370013">
              <a:tabLst>
                <a:tab pos="457200" algn="l"/>
                <a:tab pos="912813" algn="l"/>
                <a:tab pos="1370013" algn="l"/>
              </a:tabLst>
            </a:pPr>
            <a:r>
              <a:rPr lang="en-US" sz="2000" dirty="0">
                <a:latin typeface="Arial" charset="0"/>
              </a:rPr>
              <a:t>			--	This probably began with the study of the </a:t>
            </a:r>
          </a:p>
          <a:p>
            <a:pPr marL="1370013" indent="-1370013">
              <a:tabLst>
                <a:tab pos="457200" algn="l"/>
                <a:tab pos="912813" algn="l"/>
                <a:tab pos="1370013" algn="l"/>
              </a:tabLst>
            </a:pPr>
            <a:r>
              <a:rPr lang="en-US" sz="2000" dirty="0">
                <a:latin typeface="Arial" charset="0"/>
              </a:rPr>
              <a:t>				transmission of diseases, such malaria.  </a:t>
            </a:r>
          </a:p>
          <a:p>
            <a:pPr marL="1370013" indent="-1370013">
              <a:tabLst>
                <a:tab pos="457200" algn="l"/>
                <a:tab pos="912813" algn="l"/>
                <a:tab pos="1370013" algn="l"/>
              </a:tabLst>
            </a:pPr>
            <a:r>
              <a:rPr lang="en-US" sz="2000" dirty="0">
                <a:latin typeface="Arial" charset="0"/>
              </a:rPr>
              <a:t>		</a:t>
            </a:r>
          </a:p>
        </p:txBody>
      </p:sp>
      <p:pic>
        <p:nvPicPr>
          <p:cNvPr id="83970"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8588"/>
            <a:ext cx="71628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3" descr="Crooked_gang_m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90800"/>
            <a:ext cx="53705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0" y="762000"/>
            <a:ext cx="5334000" cy="533400"/>
          </a:xfrm>
        </p:spPr>
        <p:txBody>
          <a:bodyPr/>
          <a:lstStyle/>
          <a:p>
            <a:pPr eaLnBrk="1" hangingPunct="1"/>
            <a:r>
              <a:rPr lang="en-US" sz="2800" u="sng">
                <a:solidFill>
                  <a:srgbClr val="FF0000"/>
                </a:solidFill>
                <a:latin typeface="Arial" charset="0"/>
                <a:ea typeface="ＭＳ Ｐゴシック" charset="0"/>
                <a:cs typeface="ＭＳ Ｐゴシック" charset="0"/>
              </a:rPr>
              <a:t>Malaria and Sir Ronald Ross</a:t>
            </a:r>
            <a:endParaRPr lang="en-US" sz="2800">
              <a:solidFill>
                <a:srgbClr val="000000"/>
              </a:solidFill>
              <a:latin typeface="Arial" charset="0"/>
              <a:ea typeface="ＭＳ Ｐゴシック" charset="0"/>
              <a:cs typeface="ＭＳ Ｐゴシック" charset="0"/>
            </a:endParaRPr>
          </a:p>
        </p:txBody>
      </p:sp>
      <p:pic>
        <p:nvPicPr>
          <p:cNvPr id="860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1638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66800"/>
            <a:ext cx="3530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457200" y="3406775"/>
            <a:ext cx="42672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latin typeface="Arial" charset="0"/>
              </a:rPr>
              <a:t>On August 20th, 1897, Sir Ronald Ross, while working as a military physician in India, demonstrated the malarial oocysts in the gut tissue of female Anopheles</a:t>
            </a:r>
            <a:r>
              <a:rPr lang="en-US" sz="1600">
                <a:latin typeface="Arial" charset="0"/>
              </a:rPr>
              <a:t> </a:t>
            </a:r>
            <a:r>
              <a:rPr lang="en-US" sz="1600" b="1">
                <a:latin typeface="Arial" charset="0"/>
              </a:rPr>
              <a:t>mosquito</a:t>
            </a:r>
            <a:r>
              <a:rPr lang="en-US" sz="1600">
                <a:latin typeface="Arial" charset="0"/>
              </a:rPr>
              <a:t>, thus proving the fact that Anopheline mosquitoes were the vectors for malaria.  He was awarded the Nobel Prize in 1902. (Ross never aspired to be a physician, he wanted to be a writer. His father forced him to go into medicine!)</a:t>
            </a:r>
          </a:p>
        </p:txBody>
      </p:sp>
      <p:pic>
        <p:nvPicPr>
          <p:cNvPr id="86021" name="Picture 6" descr="Ecology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2787650" y="1019175"/>
            <a:ext cx="5257800" cy="533400"/>
          </a:xfrm>
        </p:spPr>
        <p:txBody>
          <a:bodyPr/>
          <a:lstStyle/>
          <a:p>
            <a:pPr eaLnBrk="1" hangingPunct="1"/>
            <a:r>
              <a:rPr lang="en-US" sz="2800" u="sng">
                <a:latin typeface="Arial" charset="0"/>
                <a:ea typeface="ＭＳ Ｐゴシック" charset="0"/>
                <a:cs typeface="ＭＳ Ｐゴシック" charset="0"/>
              </a:rPr>
              <a:t>Malaria and </a:t>
            </a:r>
            <a:r>
              <a:rPr lang="en-US" sz="2800" u="sng">
                <a:solidFill>
                  <a:srgbClr val="FF0000"/>
                </a:solidFill>
                <a:latin typeface="Arial" charset="0"/>
                <a:ea typeface="ＭＳ Ｐゴシック" charset="0"/>
                <a:cs typeface="ＭＳ Ｐゴシック" charset="0"/>
              </a:rPr>
              <a:t>Sir Ronald Ross</a:t>
            </a:r>
          </a:p>
        </p:txBody>
      </p:sp>
      <p:pic>
        <p:nvPicPr>
          <p:cNvPr id="880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50" y="1171575"/>
            <a:ext cx="1412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4"/>
          <p:cNvSpPr>
            <a:spLocks noChangeArrowheads="1"/>
          </p:cNvSpPr>
          <p:nvPr/>
        </p:nvSpPr>
        <p:spPr bwMode="auto">
          <a:xfrm>
            <a:off x="2787650" y="1628775"/>
            <a:ext cx="563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latin typeface="Arial" charset="0"/>
              </a:rPr>
              <a:t>Ross also tried to predict the propogation of malaria in human populations.  He created two linked equations, one each for infected humans and for infected mosquitoes.</a:t>
            </a:r>
          </a:p>
        </p:txBody>
      </p:sp>
      <p:sp>
        <p:nvSpPr>
          <p:cNvPr id="88068" name="Rectangle 5"/>
          <p:cNvSpPr>
            <a:spLocks noChangeArrowheads="1"/>
          </p:cNvSpPr>
          <p:nvPr/>
        </p:nvSpPr>
        <p:spPr bwMode="auto">
          <a:xfrm>
            <a:off x="577850" y="3686175"/>
            <a:ext cx="81851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dH/dt = # new human infections - # recoveries or deaths</a:t>
            </a:r>
          </a:p>
          <a:p>
            <a:endParaRPr lang="en-US" sz="2800"/>
          </a:p>
          <a:p>
            <a:endParaRPr lang="en-US" sz="2800"/>
          </a:p>
          <a:p>
            <a:r>
              <a:rPr lang="en-US" sz="2800"/>
              <a:t>dM/dt = # new mosquito infections - # mosquito deaths</a:t>
            </a:r>
          </a:p>
        </p:txBody>
      </p:sp>
      <p:pic>
        <p:nvPicPr>
          <p:cNvPr id="88069" name="Picture 6"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381000" y="1295400"/>
            <a:ext cx="82296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370013" indent="-1370013">
              <a:tabLst>
                <a:tab pos="457200" algn="l"/>
                <a:tab pos="912813" algn="l"/>
                <a:tab pos="1370013" algn="l"/>
              </a:tabLst>
            </a:pPr>
            <a:r>
              <a:rPr lang="en-US" sz="2000" dirty="0">
                <a:latin typeface="Arial" charset="0"/>
              </a:rPr>
              <a:t>I.	What is Ecology? (</a:t>
            </a:r>
            <a:r>
              <a:rPr lang="en-US" sz="2000" dirty="0" err="1">
                <a:latin typeface="Arial" charset="0"/>
              </a:rPr>
              <a:t>cont</a:t>
            </a:r>
            <a:r>
              <a:rPr lang="ja-JP" altLang="en-US" sz="2000" dirty="0">
                <a:latin typeface="Arial" charset="0"/>
              </a:rPr>
              <a:t>’</a:t>
            </a:r>
            <a:r>
              <a:rPr lang="en-US" altLang="ja-JP" sz="2000" dirty="0">
                <a:latin typeface="Arial" charset="0"/>
              </a:rPr>
              <a:t>)</a:t>
            </a: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B.	History of Ecology</a:t>
            </a:r>
          </a:p>
          <a:p>
            <a:pPr marL="1370013" indent="-1370013">
              <a:tabLst>
                <a:tab pos="457200" algn="l"/>
                <a:tab pos="912813" algn="l"/>
                <a:tab pos="1370013" algn="l"/>
              </a:tabLst>
            </a:pPr>
            <a:r>
              <a:rPr lang="en-US" sz="2000" dirty="0">
                <a:latin typeface="Arial" charset="0"/>
              </a:rPr>
              <a:t>		. . . . . </a:t>
            </a:r>
          </a:p>
          <a:p>
            <a:pPr marL="1370013" indent="-1370013">
              <a:tabLst>
                <a:tab pos="457200" algn="l"/>
                <a:tab pos="912813" algn="l"/>
                <a:tab pos="1370013" algn="l"/>
              </a:tabLst>
            </a:pPr>
            <a:r>
              <a:rPr lang="en-US" sz="2000" dirty="0">
                <a:latin typeface="Arial" charset="0"/>
              </a:rPr>
              <a:t>		</a:t>
            </a:r>
            <a:r>
              <a:rPr lang="en-US" sz="2000" dirty="0" smtClean="0">
                <a:latin typeface="Arial" charset="0"/>
              </a:rPr>
              <a:t>5.</a:t>
            </a:r>
            <a:r>
              <a:rPr lang="en-US" sz="2000" dirty="0">
                <a:latin typeface="Arial" charset="0"/>
              </a:rPr>
              <a:t>	But, ecology really </a:t>
            </a:r>
            <a:r>
              <a:rPr lang="ja-JP" altLang="en-US" sz="2000" dirty="0">
                <a:latin typeface="Arial" charset="0"/>
              </a:rPr>
              <a:t>“</a:t>
            </a:r>
            <a:r>
              <a:rPr lang="en-US" altLang="ja-JP" sz="2000" dirty="0">
                <a:latin typeface="Arial" charset="0"/>
              </a:rPr>
              <a:t>flowered</a:t>
            </a:r>
            <a:r>
              <a:rPr lang="ja-JP" altLang="en-US" sz="2000" dirty="0">
                <a:latin typeface="Arial" charset="0"/>
              </a:rPr>
              <a:t>”</a:t>
            </a:r>
            <a:r>
              <a:rPr lang="en-US" altLang="ja-JP" sz="2000" dirty="0">
                <a:latin typeface="Arial" charset="0"/>
              </a:rPr>
              <a:t> as a science when concerns about human population growth and habitat destruction (Earth Day!) raised awareness in the 1950</a:t>
            </a:r>
            <a:r>
              <a:rPr lang="ja-JP" altLang="en-US" sz="2000" dirty="0">
                <a:latin typeface="Arial" charset="0"/>
              </a:rPr>
              <a:t>’</a:t>
            </a:r>
            <a:r>
              <a:rPr lang="en-US" altLang="ja-JP" sz="2000" dirty="0">
                <a:latin typeface="Arial" charset="0"/>
              </a:rPr>
              <a:t>s </a:t>
            </a:r>
            <a:r>
              <a:rPr lang="en-US" altLang="ja-JP" sz="2000" dirty="0" smtClean="0">
                <a:latin typeface="Arial" charset="0"/>
              </a:rPr>
              <a:t>(National </a:t>
            </a:r>
            <a:r>
              <a:rPr lang="en-US" altLang="ja-JP" sz="2000" dirty="0">
                <a:latin typeface="Arial" charset="0"/>
              </a:rPr>
              <a:t>Science </a:t>
            </a:r>
            <a:r>
              <a:rPr lang="en-US" altLang="ja-JP" sz="2000" dirty="0" smtClean="0">
                <a:latin typeface="Arial" charset="0"/>
              </a:rPr>
              <a:t>Foundation), and 60’s (EPA started in 1970).</a:t>
            </a:r>
            <a:endParaRPr lang="en-US" altLang="ja-JP" sz="2000" dirty="0">
              <a:latin typeface="Arial" charset="0"/>
            </a:endParaRPr>
          </a:p>
          <a:p>
            <a:pPr marL="1370013" indent="-1370013">
              <a:tabLst>
                <a:tab pos="457200" algn="l"/>
                <a:tab pos="912813" algn="l"/>
                <a:tab pos="1370013" algn="l"/>
              </a:tabLst>
            </a:pPr>
            <a:endParaRPr lang="en-US" sz="2000" dirty="0">
              <a:latin typeface="Arial" charset="0"/>
            </a:endParaRPr>
          </a:p>
          <a:p>
            <a:pPr marL="1370013" indent="-1370013">
              <a:tabLst>
                <a:tab pos="457200" algn="l"/>
                <a:tab pos="912813" algn="l"/>
                <a:tab pos="1370013" algn="l"/>
              </a:tabLst>
            </a:pPr>
            <a:r>
              <a:rPr lang="en-US" sz="2000" dirty="0">
                <a:latin typeface="Arial" charset="0"/>
              </a:rPr>
              <a:t>		</a:t>
            </a:r>
            <a:r>
              <a:rPr lang="en-US" sz="2000" dirty="0" smtClean="0">
                <a:latin typeface="Arial" charset="0"/>
              </a:rPr>
              <a:t>6.</a:t>
            </a:r>
            <a:r>
              <a:rPr lang="en-US" sz="2000" dirty="0">
                <a:latin typeface="Arial" charset="0"/>
              </a:rPr>
              <a:t>	Therefore, most of what we will discuss in the class has happened in the last 50 years or even less</a:t>
            </a:r>
            <a:r>
              <a:rPr lang="en-US" sz="2000" dirty="0" smtClean="0">
                <a:latin typeface="Arial" charset="0"/>
              </a:rPr>
              <a:t>.</a:t>
            </a:r>
            <a:r>
              <a:rPr lang="en-US" sz="2000" u="sng" dirty="0" smtClean="0">
                <a:latin typeface="Arial" charset="0"/>
              </a:rPr>
              <a:t> Ecology </a:t>
            </a:r>
            <a:r>
              <a:rPr lang="en-US" sz="2000" u="sng" dirty="0">
                <a:latin typeface="Arial" charset="0"/>
              </a:rPr>
              <a:t>is a young science.</a:t>
            </a:r>
            <a:r>
              <a:rPr lang="en-US" sz="2000" dirty="0">
                <a:latin typeface="Arial" charset="0"/>
              </a:rPr>
              <a:t>  Most of the individuals we will note are still alive, many still active scientists</a:t>
            </a:r>
            <a:r>
              <a:rPr lang="en-US" sz="2000" dirty="0" smtClean="0">
                <a:latin typeface="Arial" charset="0"/>
              </a:rPr>
              <a:t>.  </a:t>
            </a:r>
            <a:r>
              <a:rPr lang="en-US" sz="2000" dirty="0">
                <a:latin typeface="Arial" charset="0"/>
              </a:rPr>
              <a:t>I’ve had dinner with some of the earliest formal “ecologists” that started my field.  This is quite a bit different that what you might find in a typical intro physics or chemistry class.</a:t>
            </a:r>
          </a:p>
        </p:txBody>
      </p:sp>
      <p:pic>
        <p:nvPicPr>
          <p:cNvPr id="90114" name="Picture 5"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92162"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6"/>
          <p:cNvSpPr txBox="1">
            <a:spLocks noChangeArrowheads="1"/>
          </p:cNvSpPr>
          <p:nvPr/>
        </p:nvSpPr>
        <p:spPr bwMode="auto">
          <a:xfrm>
            <a:off x="457200" y="990600"/>
            <a:ext cx="8229600" cy="464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863600" indent="-40640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u="sng" dirty="0" smtClean="0">
                <a:latin typeface="Arial" charset="0"/>
                <a:cs typeface="Arial" charset="0"/>
              </a:rPr>
              <a:t>Study Guide Items from Lecture 1</a:t>
            </a:r>
          </a:p>
          <a:p>
            <a:pPr>
              <a:defRPr/>
            </a:pPr>
            <a:endParaRPr lang="en-US" sz="1800" dirty="0" smtClean="0">
              <a:latin typeface="Arial" charset="0"/>
              <a:cs typeface="Arial" charset="0"/>
            </a:endParaRPr>
          </a:p>
          <a:p>
            <a:pPr>
              <a:defRPr/>
            </a:pPr>
            <a:r>
              <a:rPr lang="en-US" sz="1800" u="sng" dirty="0" smtClean="0">
                <a:latin typeface="Arial" charset="0"/>
                <a:cs typeface="Arial" charset="0"/>
              </a:rPr>
              <a:t>Terms:</a:t>
            </a:r>
          </a:p>
          <a:p>
            <a:pPr>
              <a:buFont typeface="Arial" charset="0"/>
              <a:buChar char="•"/>
              <a:defRPr/>
            </a:pPr>
            <a:endParaRPr lang="en-US" sz="1800" dirty="0" smtClean="0">
              <a:latin typeface="Arial" charset="0"/>
              <a:cs typeface="Arial" charset="0"/>
            </a:endParaRPr>
          </a:p>
          <a:p>
            <a:pPr>
              <a:buFont typeface="Arial" charset="0"/>
              <a:buChar char="•"/>
              <a:defRPr/>
            </a:pPr>
            <a:endParaRPr lang="en-US" sz="1800" dirty="0" smtClean="0">
              <a:latin typeface="Arial" charset="0"/>
              <a:cs typeface="Arial" charset="0"/>
            </a:endParaRPr>
          </a:p>
          <a:p>
            <a:pPr>
              <a:defRPr/>
            </a:pPr>
            <a:endParaRPr lang="en-US" sz="1800" dirty="0" smtClean="0">
              <a:latin typeface="Arial" charset="0"/>
              <a:cs typeface="Arial" charset="0"/>
            </a:endParaRPr>
          </a:p>
          <a:p>
            <a:pPr>
              <a:defRPr/>
            </a:pPr>
            <a:endParaRPr lang="en-US" sz="1800" u="sng" dirty="0" smtClean="0">
              <a:latin typeface="Arial" charset="0"/>
              <a:cs typeface="Arial" charset="0"/>
            </a:endParaRPr>
          </a:p>
          <a:p>
            <a:pPr>
              <a:defRPr/>
            </a:pPr>
            <a:endParaRPr lang="en-US" sz="1800" u="sng" dirty="0" smtClean="0">
              <a:latin typeface="Arial" charset="0"/>
              <a:cs typeface="Arial" charset="0"/>
            </a:endParaRPr>
          </a:p>
          <a:p>
            <a:pPr>
              <a:defRPr/>
            </a:pPr>
            <a:r>
              <a:rPr lang="en-US" sz="1800" u="sng" dirty="0" smtClean="0">
                <a:latin typeface="Arial" charset="0"/>
                <a:cs typeface="Arial" charset="0"/>
              </a:rPr>
              <a:t>Concepts:</a:t>
            </a:r>
          </a:p>
          <a:p>
            <a:pPr lvl="1">
              <a:buFontTx/>
              <a:buChar char="•"/>
              <a:defRPr/>
            </a:pPr>
            <a:r>
              <a:rPr lang="en-US" sz="1600" dirty="0" smtClean="0">
                <a:latin typeface="Arial" charset="0"/>
                <a:cs typeface="Arial" charset="0"/>
              </a:rPr>
              <a:t>Growth rate = birth rate – death rate</a:t>
            </a:r>
          </a:p>
          <a:p>
            <a:pPr lvl="1">
              <a:buFontTx/>
              <a:buChar char="•"/>
              <a:defRPr/>
            </a:pPr>
            <a:r>
              <a:rPr lang="en-US" sz="1600" dirty="0" smtClean="0">
                <a:latin typeface="Arial" charset="0"/>
                <a:cs typeface="Arial" charset="0"/>
              </a:rPr>
              <a:t>History of ecology</a:t>
            </a:r>
          </a:p>
          <a:p>
            <a:pPr lvl="1">
              <a:buFontTx/>
              <a:buChar char="•"/>
              <a:defRPr/>
            </a:pPr>
            <a:r>
              <a:rPr lang="en-US" sz="1600" dirty="0" smtClean="0">
                <a:latin typeface="Arial" charset="0"/>
                <a:cs typeface="Arial" charset="0"/>
              </a:rPr>
              <a:t>John </a:t>
            </a:r>
            <a:r>
              <a:rPr lang="en-US" sz="1600" dirty="0" err="1" smtClean="0">
                <a:latin typeface="Arial" charset="0"/>
                <a:cs typeface="Arial" charset="0"/>
              </a:rPr>
              <a:t>Graunt</a:t>
            </a:r>
            <a:r>
              <a:rPr lang="en-US" sz="1600" dirty="0" smtClean="0">
                <a:latin typeface="Arial" charset="0"/>
                <a:cs typeface="Arial" charset="0"/>
              </a:rPr>
              <a:t> as first demographer</a:t>
            </a:r>
          </a:p>
          <a:p>
            <a:pPr>
              <a:defRPr/>
            </a:pPr>
            <a:endParaRPr lang="en-US" sz="1800" u="sng" dirty="0" smtClean="0">
              <a:latin typeface="Arial" charset="0"/>
              <a:cs typeface="Arial" charset="0"/>
            </a:endParaRPr>
          </a:p>
          <a:p>
            <a:pPr>
              <a:defRPr/>
            </a:pPr>
            <a:r>
              <a:rPr lang="en-US" sz="1800" u="sng" dirty="0" smtClean="0">
                <a:latin typeface="Arial" charset="0"/>
                <a:cs typeface="Arial" charset="0"/>
              </a:rPr>
              <a:t>Case Studies:</a:t>
            </a:r>
          </a:p>
          <a:p>
            <a:pPr lvl="1">
              <a:buFont typeface="Arial" charset="0"/>
              <a:buChar char="•"/>
              <a:defRPr/>
            </a:pPr>
            <a:r>
              <a:rPr lang="en-US" sz="1600" dirty="0" smtClean="0">
                <a:latin typeface="Arial" charset="0"/>
                <a:cs typeface="Arial" charset="0"/>
              </a:rPr>
              <a:t>Growth rate of London (studied by </a:t>
            </a:r>
            <a:r>
              <a:rPr lang="en-US" sz="1600" dirty="0" err="1" smtClean="0">
                <a:latin typeface="Arial" charset="0"/>
                <a:cs typeface="Arial" charset="0"/>
              </a:rPr>
              <a:t>Graunt</a:t>
            </a:r>
            <a:r>
              <a:rPr lang="en-US" sz="1600" dirty="0" smtClean="0">
                <a:latin typeface="Arial" charset="0"/>
                <a:cs typeface="Arial" charset="0"/>
              </a:rPr>
              <a:t>)</a:t>
            </a:r>
          </a:p>
          <a:p>
            <a:pPr lvl="1">
              <a:buFont typeface="Arial" charset="0"/>
              <a:buChar char="•"/>
              <a:defRPr/>
            </a:pPr>
            <a:r>
              <a:rPr lang="en-US" sz="1600" dirty="0" smtClean="0">
                <a:latin typeface="Arial" charset="0"/>
                <a:cs typeface="Arial" charset="0"/>
              </a:rPr>
              <a:t>Sir Ronald Ross and his linked mosquito-infected human models</a:t>
            </a:r>
          </a:p>
          <a:p>
            <a:pPr marL="457200" lvl="1" indent="0">
              <a:defRPr/>
            </a:pPr>
            <a:endParaRPr lang="en-US" sz="1600" dirty="0" smtClean="0">
              <a:latin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53365857"/>
              </p:ext>
            </p:extLst>
          </p:nvPr>
        </p:nvGraphicFramePr>
        <p:xfrm>
          <a:off x="762000" y="1990725"/>
          <a:ext cx="7772400" cy="1310640"/>
        </p:xfrm>
        <a:graphic>
          <a:graphicData uri="http://schemas.openxmlformats.org/drawingml/2006/table">
            <a:tbl>
              <a:tblPr firstRow="1" bandRow="1">
                <a:tableStyleId>{5C22544A-7EE6-4342-B048-85BDC9FD1C3A}</a:tableStyleId>
              </a:tblPr>
              <a:tblGrid>
                <a:gridCol w="3886200"/>
                <a:gridCol w="3886200"/>
              </a:tblGrid>
              <a:tr h="1066800">
                <a:tc>
                  <a:txBody>
                    <a:bodyPr/>
                    <a:lstStyle/>
                    <a:p>
                      <a:pPr marL="230188" indent="-230188">
                        <a:buFont typeface="Arial" pitchFamily="-108" charset="0"/>
                        <a:buChar char="•"/>
                      </a:pPr>
                      <a:r>
                        <a:rPr lang="en-US" sz="1600" b="0" baseline="0" dirty="0" smtClean="0">
                          <a:solidFill>
                            <a:schemeClr val="tx1"/>
                          </a:solidFill>
                          <a:latin typeface="Arial" pitchFamily="-108" charset="0"/>
                          <a:ea typeface="Arial" pitchFamily="-108" charset="0"/>
                          <a:cs typeface="Arial" pitchFamily="-108" charset="0"/>
                        </a:rPr>
                        <a:t>Ecology</a:t>
                      </a:r>
                    </a:p>
                    <a:p>
                      <a:pPr marL="230188" indent="-230188">
                        <a:buFont typeface="Arial" pitchFamily="-108" charset="0"/>
                        <a:buChar char="•"/>
                      </a:pPr>
                      <a:r>
                        <a:rPr lang="en-US" sz="1600" b="0" baseline="0" dirty="0" smtClean="0">
                          <a:solidFill>
                            <a:schemeClr val="tx1"/>
                          </a:solidFill>
                          <a:latin typeface="Arial" pitchFamily="-108" charset="0"/>
                          <a:ea typeface="Arial" pitchFamily="-108" charset="0"/>
                          <a:cs typeface="Arial" pitchFamily="-108" charset="0"/>
                        </a:rPr>
                        <a:t>Population</a:t>
                      </a:r>
                      <a:endParaRPr lang="en-US" sz="1600" b="0" baseline="0" dirty="0" smtClean="0">
                        <a:solidFill>
                          <a:schemeClr val="tx1"/>
                        </a:solidFill>
                        <a:latin typeface="Arial" pitchFamily="-108" charset="0"/>
                        <a:ea typeface="Arial" pitchFamily="-108" charset="0"/>
                        <a:cs typeface="Arial" pitchFamily="-108" charset="0"/>
                      </a:endParaRPr>
                    </a:p>
                    <a:p>
                      <a:pPr marL="230188" indent="-230188">
                        <a:buFont typeface="Arial" pitchFamily="-108" charset="0"/>
                        <a:buChar char="•"/>
                      </a:pPr>
                      <a:endParaRPr lang="en-US" sz="1600" b="0" baseline="0" dirty="0" smtClean="0">
                        <a:solidFill>
                          <a:schemeClr val="tx1"/>
                        </a:solidFill>
                        <a:latin typeface="Arial" pitchFamily="-108" charset="0"/>
                        <a:ea typeface="Arial" pitchFamily="-108" charset="0"/>
                        <a:cs typeface="Arial" pitchFamily="-108" charset="0"/>
                      </a:endParaRPr>
                    </a:p>
                  </a:txBody>
                  <a:tcPr>
                    <a:noFill/>
                  </a:tcPr>
                </a:tc>
                <a:tc>
                  <a:txBody>
                    <a:bodyPr/>
                    <a:lstStyle/>
                    <a:p>
                      <a:pPr marL="284163" indent="-284163" defTabSz="284163">
                        <a:buFont typeface="Arial"/>
                        <a:buChar char="•"/>
                        <a:tabLst/>
                      </a:pPr>
                      <a:r>
                        <a:rPr lang="en-US" sz="1600" b="0" baseline="0" dirty="0" smtClean="0">
                          <a:solidFill>
                            <a:schemeClr val="tx1"/>
                          </a:solidFill>
                          <a:latin typeface="Arial"/>
                          <a:ea typeface="Arial" pitchFamily="-108" charset="0"/>
                          <a:cs typeface="Arial"/>
                        </a:rPr>
                        <a:t>doubling time</a:t>
                      </a:r>
                    </a:p>
                    <a:p>
                      <a:pPr marL="284163" indent="-284163" defTabSz="284163">
                        <a:buFont typeface="Arial"/>
                        <a:buChar char="•"/>
                        <a:tabLst/>
                      </a:pPr>
                      <a:endParaRPr lang="en-US" sz="1600" b="0" baseline="0" dirty="0" smtClean="0">
                        <a:solidFill>
                          <a:schemeClr val="tx1"/>
                        </a:solidFill>
                        <a:latin typeface="Arial"/>
                        <a:ea typeface="Arial" pitchFamily="-108" charset="0"/>
                        <a:cs typeface="Arial"/>
                      </a:endParaRPr>
                    </a:p>
                    <a:p>
                      <a:pPr marL="284163" indent="-284163" defTabSz="284163">
                        <a:buFont typeface="Arial"/>
                        <a:buChar char="•"/>
                        <a:tabLst/>
                      </a:pPr>
                      <a:endParaRPr lang="en-US" sz="1600" b="0" baseline="0" dirty="0" smtClean="0">
                        <a:solidFill>
                          <a:schemeClr val="tx1"/>
                        </a:solidFill>
                        <a:latin typeface="Arial"/>
                        <a:ea typeface="Arial" pitchFamily="-108" charset="0"/>
                        <a:cs typeface="Arial"/>
                      </a:endParaRPr>
                    </a:p>
                    <a:p>
                      <a:pPr marL="284163" indent="-284163" defTabSz="284163">
                        <a:buFont typeface="Arial"/>
                        <a:buChar char="•"/>
                        <a:tabLst/>
                      </a:pPr>
                      <a:endParaRPr lang="en-US" sz="1600" b="0" baseline="0" dirty="0" smtClean="0">
                        <a:solidFill>
                          <a:schemeClr val="tx1"/>
                        </a:solidFill>
                        <a:latin typeface="Arial"/>
                        <a:ea typeface="Arial" pitchFamily="-108" charset="0"/>
                        <a:cs typeface="Arial"/>
                      </a:endParaRPr>
                    </a:p>
                    <a:p>
                      <a:pPr marL="284163" indent="-284163" defTabSz="284163">
                        <a:buFont typeface="Arial"/>
                        <a:buChar char="•"/>
                        <a:tabLst/>
                      </a:pPr>
                      <a:endParaRPr lang="en-US" sz="1600" b="0" baseline="0" dirty="0" smtClean="0">
                        <a:solidFill>
                          <a:schemeClr val="tx1"/>
                        </a:solidFill>
                        <a:latin typeface="Arial"/>
                        <a:ea typeface="Arial" pitchFamily="-108" charset="0"/>
                        <a:cs typeface="Arial"/>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1"/>
          <p:cNvSpPr>
            <a:spLocks noChangeArrowheads="1"/>
          </p:cNvSpPr>
          <p:nvPr/>
        </p:nvSpPr>
        <p:spPr bwMode="auto">
          <a:xfrm>
            <a:off x="-152400" y="-10652125"/>
            <a:ext cx="8686800" cy="1034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b="1" dirty="0">
                <a:latin typeface="Arial" charset="0"/>
                <a:cs typeface="Arial" charset="0"/>
              </a:rPr>
              <a:t>Grading Policies</a:t>
            </a:r>
            <a:r>
              <a:rPr lang="en-US" sz="1800" dirty="0">
                <a:latin typeface="Arial" charset="0"/>
                <a:cs typeface="Arial" charset="0"/>
              </a:rPr>
              <a:t>:  Your grade will be based on a total of 570 points:</a:t>
            </a:r>
          </a:p>
          <a:p>
            <a:r>
              <a:rPr lang="en-US" sz="1800" dirty="0">
                <a:latin typeface="Arial" charset="0"/>
                <a:cs typeface="Arial" charset="0"/>
              </a:rPr>
              <a:t> </a:t>
            </a:r>
          </a:p>
          <a:p>
            <a:r>
              <a:rPr lang="en-US" sz="1800" b="1" dirty="0">
                <a:latin typeface="Arial" charset="0"/>
                <a:cs typeface="Arial" charset="0"/>
              </a:rPr>
              <a:t>Outside Assignments</a:t>
            </a:r>
            <a:endParaRPr lang="en-US" sz="1800" dirty="0">
              <a:latin typeface="Arial" charset="0"/>
              <a:cs typeface="Arial" charset="0"/>
            </a:endParaRPr>
          </a:p>
          <a:p>
            <a:r>
              <a:rPr lang="en-US" sz="1800" dirty="0">
                <a:latin typeface="Arial" charset="0"/>
                <a:cs typeface="Arial" charset="0"/>
              </a:rPr>
              <a:t>Seminar Reports x 2 @ 20 pts. = 40</a:t>
            </a:r>
          </a:p>
          <a:p>
            <a:r>
              <a:rPr lang="en-US" sz="1800" dirty="0">
                <a:latin typeface="Arial" charset="0"/>
                <a:cs typeface="Arial" charset="0"/>
              </a:rPr>
              <a:t>Outside Assignments x 4 @ 25 pts. = 100</a:t>
            </a:r>
          </a:p>
          <a:p>
            <a:r>
              <a:rPr lang="en-US" sz="1800" b="1" dirty="0">
                <a:latin typeface="Arial" charset="0"/>
                <a:cs typeface="Arial" charset="0"/>
              </a:rPr>
              <a:t>Pop Quizzes in Lecture</a:t>
            </a:r>
            <a:endParaRPr lang="en-US" sz="1800" dirty="0">
              <a:latin typeface="Arial" charset="0"/>
              <a:cs typeface="Arial" charset="0"/>
            </a:endParaRPr>
          </a:p>
          <a:p>
            <a:r>
              <a:rPr lang="en-US" sz="1800" dirty="0">
                <a:latin typeface="Arial" charset="0"/>
                <a:cs typeface="Arial" charset="0"/>
              </a:rPr>
              <a:t>4 @ 20 pts. = 80</a:t>
            </a:r>
          </a:p>
          <a:p>
            <a:r>
              <a:rPr lang="en-US" sz="1800" b="1" dirty="0">
                <a:latin typeface="Arial" charset="0"/>
                <a:cs typeface="Arial" charset="0"/>
              </a:rPr>
              <a:t>Examinations</a:t>
            </a:r>
            <a:endParaRPr lang="en-US" sz="1800" dirty="0">
              <a:latin typeface="Arial" charset="0"/>
              <a:cs typeface="Arial" charset="0"/>
            </a:endParaRPr>
          </a:p>
          <a:p>
            <a:r>
              <a:rPr lang="en-US" sz="1800" dirty="0">
                <a:latin typeface="Arial" charset="0"/>
                <a:cs typeface="Arial" charset="0"/>
              </a:rPr>
              <a:t>Exams 1 and 2 @ 100 pts. = 200</a:t>
            </a:r>
          </a:p>
          <a:p>
            <a:r>
              <a:rPr lang="en-US" sz="1800" dirty="0">
                <a:latin typeface="Arial" charset="0"/>
                <a:cs typeface="Arial" charset="0"/>
              </a:rPr>
              <a:t>Final exam = 150</a:t>
            </a:r>
          </a:p>
          <a:p>
            <a:r>
              <a:rPr lang="en-US" sz="1800" dirty="0">
                <a:latin typeface="Arial" charset="0"/>
                <a:cs typeface="Arial" charset="0"/>
              </a:rPr>
              <a:t> </a:t>
            </a:r>
          </a:p>
          <a:p>
            <a:r>
              <a:rPr lang="en-US" sz="1800" dirty="0">
                <a:latin typeface="Arial" charset="0"/>
                <a:cs typeface="Arial" charset="0"/>
              </a:rPr>
              <a:t>If you earn 90% or more of the possible points, you are guaranteed an A; 80% to 89%, a B; 70% to 79%, a C; 60% to 69%, a D; less than 60%, an F.  I reserve the right to move the curve downward (e.g., such that a 75% could be a B). For exams, we will be implementing a new policy of assigned seating and allowing no personal materials such as bags, phones, graphing calculators, etc.</a:t>
            </a:r>
          </a:p>
          <a:p>
            <a:r>
              <a:rPr lang="en-US" sz="1800" dirty="0">
                <a:latin typeface="Arial" charset="0"/>
                <a:cs typeface="Arial" charset="0"/>
              </a:rPr>
              <a:t>The Seminar Reports will be based on attending E&amp;E seminars (Fridays at 4:00) or any other seminar on campus or around town that involves ecology.  You can find some local seminars announced on </a:t>
            </a:r>
            <a:r>
              <a:rPr lang="en-US" sz="1800" dirty="0" err="1">
                <a:latin typeface="Arial" charset="0"/>
                <a:cs typeface="Arial" charset="0"/>
              </a:rPr>
              <a:t>Bionotes</a:t>
            </a:r>
            <a:r>
              <a:rPr lang="en-US" sz="1800" dirty="0">
                <a:latin typeface="Arial" charset="0"/>
                <a:cs typeface="Arial" charset="0"/>
              </a:rPr>
              <a:t> (</a:t>
            </a:r>
            <a:r>
              <a:rPr lang="en-US" sz="1800" u="sng" dirty="0">
                <a:latin typeface="Arial" charset="0"/>
                <a:cs typeface="Arial" charset="0"/>
                <a:hlinkClick r:id="rId4"/>
              </a:rPr>
              <a:t>http://www.bio.fsu.edu/bionotes/current.php</a:t>
            </a:r>
            <a:r>
              <a:rPr lang="en-US" sz="1800" dirty="0">
                <a:latin typeface="Arial" charset="0"/>
                <a:cs typeface="Arial" charset="0"/>
              </a:rPr>
              <a:t>); seminars other than E&amp;E need to be approved by Dr. Miller or </a:t>
            </a:r>
            <a:r>
              <a:rPr lang="en-US" sz="1800" dirty="0" smtClean="0">
                <a:latin typeface="Arial" charset="0"/>
                <a:cs typeface="Arial" charset="0"/>
              </a:rPr>
              <a:t>Maggie)</a:t>
            </a:r>
            <a:r>
              <a:rPr lang="en-US" sz="1800" dirty="0">
                <a:latin typeface="Arial" charset="0"/>
                <a:cs typeface="Arial" charset="0"/>
              </a:rPr>
              <a:t>. There are also four outside-class projects that will be assigned later in the year and made available on Blackboard.  I will discuss these further in lecture as we go along.  Tentative due dates for all assignments are listed on the course schedule.  Labs and projects must be turned in by 5:00 PM on the due date to receive full credit. Each day late loses one letter grade (10% of the total points for that assignment, weekends count as one day. </a:t>
            </a:r>
            <a:r>
              <a:rPr lang="en-US" sz="1800" b="1" dirty="0">
                <a:latin typeface="Arial" charset="0"/>
                <a:cs typeface="Arial" charset="0"/>
              </a:rPr>
              <a:t>If you have a valid excuse, you need to contact us before the assignment is due and we are likely to be much more understanding. </a:t>
            </a:r>
            <a:r>
              <a:rPr lang="en-US" sz="1800" dirty="0">
                <a:latin typeface="Arial" charset="0"/>
                <a:cs typeface="Arial" charset="0"/>
              </a:rPr>
              <a:t>Other than for documented emergencies, no exception will be made to this policy. The three exams will cover material from the lecture and any assigned reading. The final will be approximately half comprehensive and half covering just the last third of the course. The format for all exams will be definitions, short essays, and problem solving. Sample exams will be provided on Blackboard.  Dates for the quizzes will not be announced beforehand; you really need to go to lecture.  Analyzing past classes suggests that failing to go to lecture regularly reduced students’ grades by about one and a half letters.  All questions about grading must be submitted in writing to me within one week of when graded papers were returned. I will reply in writing within one week.</a:t>
            </a:r>
          </a:p>
        </p:txBody>
      </p:sp>
      <p:sp>
        <p:nvSpPr>
          <p:cNvPr id="22531" name="TextBox 2"/>
          <p:cNvSpPr txBox="1">
            <a:spLocks noChangeArrowheads="1"/>
          </p:cNvSpPr>
          <p:nvPr/>
        </p:nvSpPr>
        <p:spPr bwMode="auto">
          <a:xfrm>
            <a:off x="228600" y="914400"/>
            <a:ext cx="85344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dirty="0">
                <a:latin typeface="Arial" charset="0"/>
                <a:cs typeface="Arial" charset="0"/>
              </a:rPr>
              <a:t>Grading Policies</a:t>
            </a:r>
            <a:r>
              <a:rPr lang="en-US" sz="1400" dirty="0">
                <a:latin typeface="Arial" charset="0"/>
                <a:cs typeface="Arial" charset="0"/>
              </a:rPr>
              <a:t>:  Your grade will be based on a total of </a:t>
            </a:r>
            <a:r>
              <a:rPr lang="en-US" sz="1400" dirty="0" smtClean="0">
                <a:latin typeface="Arial" charset="0"/>
                <a:cs typeface="Arial" charset="0"/>
              </a:rPr>
              <a:t>550 </a:t>
            </a:r>
            <a:r>
              <a:rPr lang="en-US" sz="1400" dirty="0">
                <a:latin typeface="Arial" charset="0"/>
                <a:cs typeface="Arial" charset="0"/>
              </a:rPr>
              <a:t>points:</a:t>
            </a:r>
          </a:p>
          <a:p>
            <a:r>
              <a:rPr lang="en-US" sz="1400" dirty="0">
                <a:latin typeface="Arial" charset="0"/>
                <a:cs typeface="Arial" charset="0"/>
              </a:rPr>
              <a:t> </a:t>
            </a:r>
          </a:p>
          <a:p>
            <a:r>
              <a:rPr lang="en-US" sz="1400" b="1" dirty="0">
                <a:latin typeface="Arial" charset="0"/>
                <a:cs typeface="Arial" charset="0"/>
              </a:rPr>
              <a:t>Outside Assignments</a:t>
            </a:r>
            <a:endParaRPr lang="en-US" sz="1400" dirty="0">
              <a:latin typeface="Arial" charset="0"/>
              <a:cs typeface="Arial" charset="0"/>
            </a:endParaRPr>
          </a:p>
          <a:p>
            <a:r>
              <a:rPr lang="en-US" sz="1400" dirty="0">
                <a:latin typeface="Arial" charset="0"/>
                <a:cs typeface="Arial" charset="0"/>
              </a:rPr>
              <a:t>Seminar Reports x 2 @ 20 pts. = 40</a:t>
            </a:r>
          </a:p>
          <a:p>
            <a:r>
              <a:rPr lang="en-US" sz="1400" dirty="0">
                <a:latin typeface="Arial" charset="0"/>
                <a:cs typeface="Arial" charset="0"/>
              </a:rPr>
              <a:t>Outside Assignments x 4 @ 25 pts. = 100</a:t>
            </a:r>
          </a:p>
          <a:p>
            <a:r>
              <a:rPr lang="en-US" sz="1400" b="1" dirty="0">
                <a:latin typeface="Arial" charset="0"/>
                <a:cs typeface="Arial" charset="0"/>
              </a:rPr>
              <a:t>Pop Quizzes in Lecture</a:t>
            </a:r>
            <a:endParaRPr lang="en-US" sz="1400" dirty="0">
              <a:latin typeface="Arial" charset="0"/>
              <a:cs typeface="Arial" charset="0"/>
            </a:endParaRPr>
          </a:p>
          <a:p>
            <a:r>
              <a:rPr lang="en-US" sz="1400" dirty="0">
                <a:latin typeface="Arial" charset="0"/>
                <a:cs typeface="Arial" charset="0"/>
              </a:rPr>
              <a:t>4 @ 20 pts. = </a:t>
            </a:r>
            <a:r>
              <a:rPr lang="en-US" sz="1400" dirty="0" smtClean="0">
                <a:latin typeface="Arial" charset="0"/>
                <a:cs typeface="Arial" charset="0"/>
              </a:rPr>
              <a:t>80 but we drop lowest! = 60</a:t>
            </a:r>
            <a:endParaRPr lang="en-US" sz="1400" dirty="0">
              <a:latin typeface="Arial" charset="0"/>
              <a:cs typeface="Arial" charset="0"/>
            </a:endParaRPr>
          </a:p>
          <a:p>
            <a:r>
              <a:rPr lang="en-US" sz="1400" b="1" dirty="0">
                <a:latin typeface="Arial" charset="0"/>
                <a:cs typeface="Arial" charset="0"/>
              </a:rPr>
              <a:t>Examinations</a:t>
            </a:r>
            <a:endParaRPr lang="en-US" sz="1400" dirty="0">
              <a:latin typeface="Arial" charset="0"/>
              <a:cs typeface="Arial" charset="0"/>
            </a:endParaRPr>
          </a:p>
          <a:p>
            <a:r>
              <a:rPr lang="en-US" sz="1400" dirty="0">
                <a:latin typeface="Arial" charset="0"/>
                <a:cs typeface="Arial" charset="0"/>
              </a:rPr>
              <a:t>Exams 1 and 2 @ 100 pts. = 200</a:t>
            </a:r>
          </a:p>
          <a:p>
            <a:r>
              <a:rPr lang="en-US" sz="1400" dirty="0">
                <a:latin typeface="Arial" charset="0"/>
                <a:cs typeface="Arial" charset="0"/>
              </a:rPr>
              <a:t>Final exam = 150</a:t>
            </a:r>
          </a:p>
          <a:p>
            <a:r>
              <a:rPr lang="en-US" sz="1400" dirty="0">
                <a:latin typeface="Arial" charset="0"/>
                <a:cs typeface="Arial" charset="0"/>
              </a:rPr>
              <a:t> </a:t>
            </a:r>
          </a:p>
          <a:p>
            <a:r>
              <a:rPr lang="en-US" sz="1400" dirty="0">
                <a:latin typeface="Arial" charset="0"/>
                <a:cs typeface="Arial" charset="0"/>
              </a:rPr>
              <a:t>If you earn 90% or more of the possible points, you are guaranteed an A; 80% to 89%, a B; 70% to 79%, a C; 60% to 69%, a D; less than 60%, an F.  I reserve the right to move the curve downward (e.g., such that a 78% could be a B). For exams, we will be implementing a new policy of assigned seating and allowing no personal materials such as bags, phones, graphing calculators, etc.</a:t>
            </a:r>
          </a:p>
          <a:p>
            <a:endParaRPr lang="en-US" sz="1400" dirty="0">
              <a:latin typeface="Arial" charset="0"/>
              <a:cs typeface="Arial" charset="0"/>
            </a:endParaRPr>
          </a:p>
          <a:p>
            <a:r>
              <a:rPr lang="en-US" sz="1400" dirty="0">
                <a:latin typeface="Arial" charset="0"/>
                <a:cs typeface="Arial" charset="0"/>
              </a:rPr>
              <a:t>The Seminar Reports will be based on attending E&amp;E seminars (Fridays at 4:00) or any other seminar on campus or around town that involves ecology.  You can find some local seminars announced on </a:t>
            </a:r>
            <a:r>
              <a:rPr lang="en-US" sz="1400" dirty="0" err="1">
                <a:latin typeface="Arial" charset="0"/>
                <a:cs typeface="Arial" charset="0"/>
              </a:rPr>
              <a:t>Bionotes</a:t>
            </a:r>
            <a:r>
              <a:rPr lang="en-US" sz="1400" dirty="0">
                <a:latin typeface="Arial" charset="0"/>
                <a:cs typeface="Arial" charset="0"/>
              </a:rPr>
              <a:t> (</a:t>
            </a:r>
            <a:r>
              <a:rPr lang="en-US" sz="1400" u="sng" dirty="0">
                <a:latin typeface="Arial" charset="0"/>
                <a:cs typeface="Arial" charset="0"/>
                <a:hlinkClick r:id="rId4"/>
              </a:rPr>
              <a:t>http://www.bio.fsu.edu/bionotes/current.php</a:t>
            </a:r>
            <a:r>
              <a:rPr lang="en-US" sz="1400" dirty="0">
                <a:latin typeface="Arial" charset="0"/>
                <a:cs typeface="Arial" charset="0"/>
              </a:rPr>
              <a:t>); seminars other than E&amp;E need to be approved by Dr. Miller or </a:t>
            </a:r>
            <a:r>
              <a:rPr lang="en-US" sz="1400" dirty="0" smtClean="0">
                <a:latin typeface="Arial" charset="0"/>
                <a:cs typeface="Arial" charset="0"/>
              </a:rPr>
              <a:t>Maggie Vogel)</a:t>
            </a:r>
            <a:r>
              <a:rPr lang="en-US" sz="1400" dirty="0">
                <a:latin typeface="Arial" charset="0"/>
                <a:cs typeface="Arial" charset="0"/>
              </a:rPr>
              <a:t>.  There are also four outside-class projects that will be assigned later in the year and made available on Blackboard.  We will discuss these further in lecture as we go along.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1"/>
          <p:cNvSpPr txBox="1">
            <a:spLocks noChangeArrowheads="1"/>
          </p:cNvSpPr>
          <p:nvPr/>
        </p:nvSpPr>
        <p:spPr bwMode="auto">
          <a:xfrm>
            <a:off x="685800" y="1371600"/>
            <a:ext cx="79248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latin typeface="Arial" charset="0"/>
                <a:cs typeface="Arial" charset="0"/>
              </a:rPr>
              <a:t>Tentative due dates for all assignments are listed on the course schedule.  Labs and projects must be turned in by 5:00 PM on the due date to receive full credit. Each day late loses one letter grade (10% of the total points for that assignment, weekends count as one day. </a:t>
            </a:r>
            <a:r>
              <a:rPr lang="en-US" sz="1600" b="1">
                <a:latin typeface="Arial" charset="0"/>
                <a:cs typeface="Arial" charset="0"/>
              </a:rPr>
              <a:t>If you have a valid excuse, you need to contact us before the assignment is due and we are likely to be much more understanding.</a:t>
            </a:r>
          </a:p>
          <a:p>
            <a:r>
              <a:rPr lang="en-US" sz="1600" b="1">
                <a:latin typeface="Arial" charset="0"/>
                <a:cs typeface="Arial" charset="0"/>
              </a:rPr>
              <a:t> </a:t>
            </a:r>
          </a:p>
          <a:p>
            <a:r>
              <a:rPr lang="en-US" sz="1600">
                <a:latin typeface="Arial" charset="0"/>
                <a:cs typeface="Arial" charset="0"/>
              </a:rPr>
              <a:t>Other than for documented emergencies, no exception will be made to this policy. </a:t>
            </a:r>
          </a:p>
          <a:p>
            <a:endParaRPr lang="en-US" sz="1600">
              <a:latin typeface="Arial" charset="0"/>
              <a:cs typeface="Arial" charset="0"/>
            </a:endParaRPr>
          </a:p>
          <a:p>
            <a:r>
              <a:rPr lang="en-US" sz="1600">
                <a:latin typeface="Arial" charset="0"/>
                <a:cs typeface="Arial" charset="0"/>
              </a:rPr>
              <a:t>The three exams will cover material from the lecture and any assigned reading. The final will be approximately half comprehensive and half covering just the last third of the course. The format for all exams will be definitions, short essays, and problem solving. Sample exams will be provided on Blackboard.  </a:t>
            </a:r>
            <a:r>
              <a:rPr lang="en-US" sz="1600" b="1">
                <a:latin typeface="Arial" charset="0"/>
                <a:cs typeface="Arial" charset="0"/>
              </a:rPr>
              <a:t>Dates for the quizzes will be hinted at beforehand</a:t>
            </a:r>
            <a:r>
              <a:rPr lang="en-US" sz="1600">
                <a:latin typeface="Arial" charset="0"/>
                <a:cs typeface="Arial" charset="0"/>
              </a:rPr>
              <a:t>; but you really need to go to lecture.  </a:t>
            </a:r>
          </a:p>
        </p:txBody>
      </p:sp>
      <p:sp>
        <p:nvSpPr>
          <p:cNvPr id="24579" name="TextBox 1"/>
          <p:cNvSpPr txBox="1">
            <a:spLocks noChangeArrowheads="1"/>
          </p:cNvSpPr>
          <p:nvPr/>
        </p:nvSpPr>
        <p:spPr bwMode="auto">
          <a:xfrm>
            <a:off x="704850" y="5018088"/>
            <a:ext cx="7829550" cy="1200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latin typeface="Arial" charset="0"/>
                <a:cs typeface="Arial" charset="0"/>
              </a:rPr>
              <a:t>Analyzing past classes suggests that failing to go to lecture regularly reduced students’ grades by about one and a half letters.  All questions about grading must be submitted in writing to me within one week of when graded papers were returned. I will </a:t>
            </a:r>
            <a:r>
              <a:rPr lang="en-US" sz="1800" dirty="0" smtClean="0">
                <a:latin typeface="Arial" charset="0"/>
                <a:cs typeface="Arial" charset="0"/>
              </a:rPr>
              <a:t>try to reply </a:t>
            </a:r>
            <a:r>
              <a:rPr lang="en-US" sz="1800" dirty="0">
                <a:latin typeface="Arial" charset="0"/>
                <a:cs typeface="Arial" charset="0"/>
              </a:rPr>
              <a:t>in writing within one week.</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dule_201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33184129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1"/>
          <p:cNvSpPr txBox="1">
            <a:spLocks noChangeArrowheads="1"/>
          </p:cNvSpPr>
          <p:nvPr/>
        </p:nvSpPr>
        <p:spPr bwMode="auto">
          <a:xfrm>
            <a:off x="685800" y="1371600"/>
            <a:ext cx="7924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latin typeface="Arial" charset="0"/>
                <a:cs typeface="Arial" charset="0"/>
              </a:rPr>
              <a:t>My Expectations for the Students</a:t>
            </a:r>
          </a:p>
          <a:p>
            <a:endParaRPr lang="en-US" sz="2000" dirty="0">
              <a:latin typeface="Arial" charset="0"/>
              <a:cs typeface="Arial" charset="0"/>
            </a:endParaRPr>
          </a:p>
          <a:p>
            <a:r>
              <a:rPr lang="en-US" sz="2000" dirty="0">
                <a:latin typeface="Arial" charset="0"/>
                <a:cs typeface="Arial" charset="0"/>
              </a:rPr>
              <a:t>	Students enrolled in the course should attend all the lectures and read all assigned material before each class.  Basically, I assume that you are spending a minimum of two hours studying outside of class for every hour in class, each week.  This class is mostly juniors and seniors and biology majors --</a:t>
            </a:r>
            <a:r>
              <a:rPr lang="en-US" sz="2000" b="1" dirty="0">
                <a:latin typeface="Arial" charset="0"/>
                <a:cs typeface="Arial" charset="0"/>
              </a:rPr>
              <a:t> at this point, you are experienced students and I expect you to keep up with the material each week, rather than trying to cram right before exams</a:t>
            </a:r>
            <a:r>
              <a:rPr lang="en-US" sz="2000" dirty="0">
                <a:latin typeface="Arial" charset="0"/>
                <a:cs typeface="Arial" charset="0"/>
              </a:rPr>
              <a:t>.  If you find you are having problems with this class, please come see Dr. </a:t>
            </a:r>
            <a:r>
              <a:rPr lang="en-US" sz="2000" dirty="0" smtClean="0">
                <a:latin typeface="Arial" charset="0"/>
                <a:cs typeface="Arial" charset="0"/>
              </a:rPr>
              <a:t>Miller or Maggie Vogel as </a:t>
            </a:r>
            <a:r>
              <a:rPr lang="en-US" sz="2000" dirty="0">
                <a:latin typeface="Arial" charset="0"/>
                <a:cs typeface="Arial" charset="0"/>
              </a:rPr>
              <a:t>soon as possible. </a:t>
            </a:r>
          </a:p>
          <a:p>
            <a:endParaRPr lang="en-US" sz="2000"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ChangeArrowheads="1"/>
          </p:cNvSpPr>
          <p:nvPr/>
        </p:nvSpPr>
        <p:spPr bwMode="auto">
          <a:xfrm>
            <a:off x="304800" y="990600"/>
            <a:ext cx="84582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tabLst>
                <a:tab pos="457200" algn="l"/>
              </a:tabLst>
            </a:pPr>
            <a:r>
              <a:rPr lang="en-US" sz="2000" dirty="0">
                <a:latin typeface="Arial" charset="0"/>
              </a:rPr>
              <a:t>First Day Stuff:</a:t>
            </a:r>
          </a:p>
          <a:p>
            <a:pPr marL="457200" indent="-457200">
              <a:tabLst>
                <a:tab pos="457200" algn="l"/>
              </a:tabLst>
            </a:pPr>
            <a:endParaRPr lang="en-US" sz="2000" dirty="0">
              <a:latin typeface="Arial" charset="0"/>
            </a:endParaRPr>
          </a:p>
          <a:p>
            <a:pPr marL="457200" indent="-457200">
              <a:buFontTx/>
              <a:buAutoNum type="alphaUcPeriod"/>
              <a:tabLst>
                <a:tab pos="457200" algn="l"/>
              </a:tabLst>
            </a:pPr>
            <a:r>
              <a:rPr lang="en-US" sz="2000" dirty="0">
                <a:latin typeface="Arial" charset="0"/>
              </a:rPr>
              <a:t>Introduction of staff (Miller, </a:t>
            </a:r>
            <a:r>
              <a:rPr lang="en-US" sz="2000" dirty="0" smtClean="0">
                <a:latin typeface="Arial" charset="0"/>
              </a:rPr>
              <a:t>Vogel)</a:t>
            </a:r>
            <a:endParaRPr lang="en-US" sz="2000" dirty="0">
              <a:latin typeface="Arial" charset="0"/>
            </a:endParaRPr>
          </a:p>
          <a:p>
            <a:pPr marL="457200" indent="-457200">
              <a:buFontTx/>
              <a:buAutoNum type="alphaUcPeriod"/>
              <a:tabLst>
                <a:tab pos="457200" algn="l"/>
              </a:tabLst>
            </a:pPr>
            <a:endParaRPr lang="en-US" sz="2000" dirty="0">
              <a:latin typeface="Arial" charset="0"/>
            </a:endParaRPr>
          </a:p>
          <a:p>
            <a:pPr marL="457200" indent="-457200">
              <a:tabLst>
                <a:tab pos="457200" algn="l"/>
              </a:tabLst>
            </a:pPr>
            <a:r>
              <a:rPr lang="en-US" sz="2000" dirty="0">
                <a:latin typeface="Arial" charset="0"/>
              </a:rPr>
              <a:t>B.	Mandatory Attendance Policy for First Day (only) –SIGN IN!</a:t>
            </a:r>
          </a:p>
          <a:p>
            <a:pPr marL="457200" indent="-457200">
              <a:buFont typeface="Arial" charset="0"/>
              <a:buAutoNum type="alphaUcPeriod" startAt="2"/>
              <a:tabLst>
                <a:tab pos="457200" algn="l"/>
              </a:tabLst>
            </a:pPr>
            <a:endParaRPr lang="en-US" sz="2000" dirty="0">
              <a:latin typeface="Arial" charset="0"/>
            </a:endParaRPr>
          </a:p>
          <a:p>
            <a:pPr marL="457200" indent="-457200">
              <a:tabLst>
                <a:tab pos="457200" algn="l"/>
              </a:tabLst>
            </a:pPr>
            <a:r>
              <a:rPr lang="en-US" sz="2000" dirty="0">
                <a:latin typeface="Arial" charset="0"/>
              </a:rPr>
              <a:t>C.	Syllabus:  text, grading, quizzes, outside assignments, seminar reports, reading, attendance, etc.  Academic Honor Code will be strictly followed.</a:t>
            </a:r>
          </a:p>
          <a:p>
            <a:pPr marL="457200" indent="-457200">
              <a:tabLst>
                <a:tab pos="457200" algn="l"/>
              </a:tabLst>
            </a:pPr>
            <a:endParaRPr lang="en-US" sz="2000" dirty="0">
              <a:latin typeface="Arial" charset="0"/>
            </a:endParaRPr>
          </a:p>
          <a:p>
            <a:pPr marL="457200" indent="-457200">
              <a:buFont typeface="Arial" charset="0"/>
              <a:buNone/>
              <a:tabLst>
                <a:tab pos="457200" algn="l"/>
              </a:tabLst>
            </a:pPr>
            <a:r>
              <a:rPr lang="en-US" sz="2000" dirty="0">
                <a:latin typeface="Arial" charset="0"/>
              </a:rPr>
              <a:t>D.	Problems?  See me or </a:t>
            </a:r>
            <a:r>
              <a:rPr lang="en-US" sz="2000" dirty="0" smtClean="0">
                <a:latin typeface="Arial" charset="0"/>
              </a:rPr>
              <a:t>the TA</a:t>
            </a:r>
            <a:r>
              <a:rPr lang="en-US" sz="2000" dirty="0">
                <a:latin typeface="Arial" charset="0"/>
              </a:rPr>
              <a:t>.  </a:t>
            </a:r>
            <a:r>
              <a:rPr lang="en-US" sz="2000" dirty="0" smtClean="0">
                <a:latin typeface="Arial" charset="0"/>
              </a:rPr>
              <a:t>Don’</a:t>
            </a:r>
            <a:r>
              <a:rPr lang="en-US" altLang="ja-JP" sz="2000" dirty="0" smtClean="0">
                <a:latin typeface="Arial" charset="0"/>
              </a:rPr>
              <a:t>t </a:t>
            </a:r>
            <a:r>
              <a:rPr lang="en-US" altLang="ja-JP" sz="2000" dirty="0">
                <a:latin typeface="Arial" charset="0"/>
              </a:rPr>
              <a:t>be afraid of us!</a:t>
            </a:r>
          </a:p>
          <a:p>
            <a:pPr marL="457200" indent="-457200">
              <a:buFont typeface="Arial" charset="0"/>
              <a:buChar char="•"/>
              <a:tabLst>
                <a:tab pos="457200" algn="l"/>
              </a:tabLst>
            </a:pPr>
            <a:endParaRPr lang="en-US" sz="2000" dirty="0">
              <a:latin typeface="Arial" charset="0"/>
            </a:endParaRPr>
          </a:p>
          <a:p>
            <a:pPr marL="457200" indent="-457200">
              <a:buFont typeface="Arial" charset="0"/>
              <a:buAutoNum type="alphaUcPeriod" startAt="5"/>
              <a:tabLst>
                <a:tab pos="457200" algn="l"/>
              </a:tabLst>
            </a:pPr>
            <a:r>
              <a:rPr lang="en-US" sz="2000" dirty="0">
                <a:latin typeface="Arial" charset="0"/>
              </a:rPr>
              <a:t>All course materials will be made available through Blackboard (</a:t>
            </a:r>
            <a:r>
              <a:rPr lang="en-US" sz="2000" dirty="0" err="1">
                <a:latin typeface="Arial" charset="0"/>
              </a:rPr>
              <a:t>campus.fsu.edu</a:t>
            </a:r>
            <a:r>
              <a:rPr lang="en-US" sz="2000" dirty="0">
                <a:latin typeface="Arial" charset="0"/>
              </a:rPr>
              <a:t>). Outline, power points, and other materials posted will be posted there</a:t>
            </a:r>
            <a:r>
              <a:rPr lang="en-US" sz="2000" dirty="0" smtClean="0">
                <a:latin typeface="Arial" charset="0"/>
              </a:rPr>
              <a:t>.  I’ll try to post lecture </a:t>
            </a:r>
            <a:r>
              <a:rPr lang="en-US" sz="2000" dirty="0" err="1" smtClean="0">
                <a:latin typeface="Arial" charset="0"/>
              </a:rPr>
              <a:t>powerpoints</a:t>
            </a:r>
            <a:r>
              <a:rPr lang="en-US" sz="2000" dirty="0" smtClean="0">
                <a:latin typeface="Arial" charset="0"/>
              </a:rPr>
              <a:t> before lecture.</a:t>
            </a:r>
            <a:endParaRPr lang="en-US" sz="2000" dirty="0">
              <a:latin typeface="Arial" charset="0"/>
            </a:endParaRPr>
          </a:p>
          <a:p>
            <a:pPr marL="457200" indent="-457200">
              <a:tabLst>
                <a:tab pos="457200" algn="l"/>
              </a:tabLst>
            </a:pPr>
            <a:endParaRPr lang="en-US" sz="2000" dirty="0">
              <a:latin typeface="Arial" charset="0"/>
            </a:endParaRPr>
          </a:p>
          <a:p>
            <a:pPr marL="457200" indent="-457200">
              <a:tabLst>
                <a:tab pos="457200" algn="l"/>
              </a:tabLst>
            </a:pPr>
            <a:r>
              <a:rPr lang="en-US" sz="2000" dirty="0">
                <a:latin typeface="Arial" charset="0"/>
              </a:rPr>
              <a:t>F.	There is no </a:t>
            </a:r>
            <a:r>
              <a:rPr lang="en-US" sz="2000" u="sng" dirty="0">
                <a:latin typeface="Arial" charset="0"/>
              </a:rPr>
              <a:t>required </a:t>
            </a:r>
            <a:r>
              <a:rPr lang="en-US" sz="2000" dirty="0">
                <a:latin typeface="Arial" charset="0"/>
              </a:rPr>
              <a:t>textbook.  Some outside reading will be required and made available.  </a:t>
            </a:r>
          </a:p>
        </p:txBody>
      </p:sp>
      <p:pic>
        <p:nvPicPr>
          <p:cNvPr id="16386" name="Picture 7"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391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4509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4090</TotalTime>
  <Words>2585</Words>
  <Application>Microsoft Macintosh PowerPoint</Application>
  <PresentationFormat>On-screen Show (4:3)</PresentationFormat>
  <Paragraphs>356</Paragraphs>
  <Slides>43</Slides>
  <Notes>42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are interested in an interesting account of the relationship between ecology, evolution, and the development of human civilization, read Jared Diamond’s “Guns, Germs, and Steel:  The Fates of Human Societies” </vt:lpstr>
      <vt:lpstr>Jared Diamond’s “Guns, Germs, and Steel:  The Fates of Human Societies”  Earliest societies were made up of hunter-gatherers, who slowly developed to be more agricultural.  Agriculture caused people to be less mobile and to domesticate wild plants and animals.  It also led to food surpluses and population growth.  While agriculture arose independently in many parts of the world, Eurasia gained an early advantage due to the availability of particular plant and animal species for domestication, largely adopted from Mesopotamia.    Europe’s large landmass and long east-west distance allowed more plant and animal species and allowed people to exchange both innovations and diseases.  In contrast, few crops would do well across Africa or North or South America.  Europe’s dense population then allowed a high level of trade, allowing diseases to spread more easily, especially through livestock.  Natural selection caused Europeans to develop immunities to a wide range of diseases.  When Europeans moved, they brought these diseases with them, ravaging native populations.</vt:lpstr>
      <vt:lpstr>PowerPoint Presentation</vt:lpstr>
      <vt:lpstr>London Records of Births and Deaths</vt:lpstr>
      <vt:lpstr>London Records of Births and Deaths</vt:lpstr>
      <vt:lpstr>PowerPoint Presentation</vt:lpstr>
      <vt:lpstr>PowerPoint Presentation</vt:lpstr>
      <vt:lpstr>PowerPoint Presentation</vt:lpstr>
      <vt:lpstr>PowerPoint Presentation</vt:lpstr>
      <vt:lpstr>PowerPoint Presentation</vt:lpstr>
      <vt:lpstr>PowerPoint Presentation</vt:lpstr>
      <vt:lpstr>Malaria and Sir Ronald Ross</vt:lpstr>
      <vt:lpstr>Malaria and Sir Ronald Ross</vt:lpstr>
      <vt:lpstr>PowerPoint Presentation</vt:lpstr>
      <vt:lpstr>PowerPoint Presentation</vt:lpstr>
    </vt:vector>
  </TitlesOfParts>
  <Company>Florida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3043 -- Fall 2003</dc:title>
  <dc:creator>T. Miller</dc:creator>
  <cp:lastModifiedBy>Thomas Miller</cp:lastModifiedBy>
  <cp:revision>121</cp:revision>
  <cp:lastPrinted>2011-08-30T17:36:18Z</cp:lastPrinted>
  <dcterms:created xsi:type="dcterms:W3CDTF">2010-08-24T12:18:18Z</dcterms:created>
  <dcterms:modified xsi:type="dcterms:W3CDTF">2016-08-30T20:13:03Z</dcterms:modified>
</cp:coreProperties>
</file>