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8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349" autoAdjust="0"/>
  </p:normalViewPr>
  <p:slideViewPr>
    <p:cSldViewPr snapToGrid="0">
      <p:cViewPr varScale="1">
        <p:scale>
          <a:sx n="35" d="100"/>
          <a:sy n="35" d="100"/>
        </p:scale>
        <p:origin x="1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481D3-040A-4498-9318-FC62339341F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0F215-98B1-44C9-9913-259CC77A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8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82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4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60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3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34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2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5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6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F215-98B1-44C9-9913-259CC77A32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3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5184A-7C8A-49AB-B852-3FE716C87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B728B2-3470-4136-850A-E734484D4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AA56A8-7ADC-45C9-A7F9-608C6C67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F843F4-7BE2-4E17-BD3F-E210D8C6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4BC495-E6BE-4CD1-98A6-3F6B8239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0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57826-3B41-4A9F-99C0-95D069C3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47C3C8-EF01-43EC-93B7-C7DA7BFFC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774AD5-F184-4532-84C9-B427C6D9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0C55BE-3EED-49DB-B15D-796DBD2A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E4B98B-0958-455D-AC42-EBED3D3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82DC0B-BB98-4FF7-9AB7-132B096D5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02BC5A-07BA-4597-8A71-A22AFEEA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B3F4D-A11A-40DF-B985-34D8B6FA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78685-2F60-4F93-B17A-7A0EF826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D6E1F3-B763-4EF3-A6EC-4C280FC1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2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8C19D-09DC-4DD2-AF20-203A368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573AD-BF1A-48D8-9FDC-9C2B40326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350634-B9CE-4B47-BF63-691AF191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CAB3C2-3103-446D-B404-41B32A20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39A16A-6E1D-4F80-9CD5-6864893F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09EA6-1766-4C26-83E4-7E6A8E7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D1A9E8-BFF1-48A6-9A92-DD5929DCA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D17DF-C9AF-4C42-9C3E-5BC1BE75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457511-5E18-4643-BA4E-21A35C14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E1F572-57AE-4B31-9E8F-B29CED86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499BD-1597-4D63-968E-4E4A25CA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C9D2F3-8A81-442D-8C75-BD418685C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794EF0-9160-47D9-BAB7-1D96E5D33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33D235-72DF-4D56-874A-306618B9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0C9686-7F7F-4155-9C75-57D004A7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0F6A36-4AF4-4F52-A90B-290296D6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6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5D606-DE1A-4520-88E2-854475E3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60ABC-E528-4BBD-B923-B8DD774BD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6600B4-DC2A-469B-AD3B-37F1122FD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18BDD2-F128-49CE-A84D-B85E5FE3F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63EF32-AC54-42B4-968A-946490936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7B1BFD-3277-490A-8F08-94075B98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9FB95E-7D1A-4C5F-A6E7-F206FF87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35B68EA-B163-49C0-BDB9-0306E23E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B0C33-E93D-454B-8259-302FE592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431BF5-B07A-4FEA-86A7-C67CA351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270EFB-65D0-4C66-B1D3-FEFF1D87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B0F6E7-4BF3-48B4-9413-ED1B47A3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F6FE29-BE34-4DEF-B992-AFAD9799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AA7A65-0B54-4925-B48A-32B2E288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A1C07C-03FE-4037-9CF9-49B5768F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6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001AA-E5B3-48E9-881E-EC1052D0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E43905-8E32-416B-A111-F6F7FDA1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32CAFE-668C-421C-A44C-49642D3E1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C23A01-120C-480C-B01C-425F0553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FD21C8-E798-499B-B6CB-67BA1F45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5C45BB-9B94-4C41-92EB-62F35834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D3D4F-B712-44BF-A00F-6CD382CC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9F5D1C-EEAF-4CC0-9B70-615934405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915A09-1C40-4B2B-8D10-F5A7AE6E5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D09A90-6880-4023-81D6-4D8F6978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1356A1-C2F2-4231-B15F-EBA41849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67615-377F-44C0-BB45-796A70DF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8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5C663D-0D41-4AD8-822F-D92BA7DB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18951B-07FD-4959-887B-B81DB40A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FF03C9-B823-4C8A-8D83-03974E394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9D82-245A-45EC-90F6-E3CE7597184F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D2747D-05C6-47A5-9583-5868C8E73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26473F-11DD-430C-A34F-3395FF373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CC5E-647B-4DCF-90A7-0D2C4666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CC8D1-F3E0-43EA-9E14-E36824AF6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Potassium Channels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C02D81-006E-4D8A-B926-98965CEBC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Louis Colling</a:t>
            </a:r>
          </a:p>
        </p:txBody>
      </p:sp>
    </p:spTree>
    <p:extLst>
      <p:ext uri="{BB962C8B-B14F-4D97-AF65-F5344CB8AC3E}">
        <p14:creationId xmlns:p14="http://schemas.microsoft.com/office/powerpoint/2010/main" val="332229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8C61971-F435-4170-81DB-E774EE7C6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34" y="1645046"/>
            <a:ext cx="10080332" cy="3567907"/>
          </a:xfrm>
        </p:spPr>
      </p:pic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ECE19-F58E-4449-B641-B851A51C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D69E7D-8AAD-4E95-81EC-A333DCD6D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Shaker potassium channels are delayed rectifier channels that primarily participate in action potentials</a:t>
            </a:r>
          </a:p>
          <a:p>
            <a:r>
              <a:rPr lang="en-US" dirty="0"/>
              <a:t>After activation, channels enter a long-lived nonconducting state called the inactivated state</a:t>
            </a:r>
          </a:p>
          <a:p>
            <a:r>
              <a:rPr lang="en-US" dirty="0"/>
              <a:t>These transitions are governed by physical conformational changes of the channel protein</a:t>
            </a:r>
          </a:p>
        </p:txBody>
      </p:sp>
    </p:spTree>
    <p:extLst>
      <p:ext uri="{BB962C8B-B14F-4D97-AF65-F5344CB8AC3E}">
        <p14:creationId xmlns:p14="http://schemas.microsoft.com/office/powerpoint/2010/main" val="235735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E9227-1248-40D0-9DFD-5B5926DB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Inside-out patch clamp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CB174F5-4E79-482A-B121-78140E198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7" y="2213202"/>
            <a:ext cx="9133765" cy="3520450"/>
          </a:xfrm>
        </p:spPr>
      </p:pic>
    </p:spTree>
    <p:extLst>
      <p:ext uri="{BB962C8B-B14F-4D97-AF65-F5344CB8AC3E}">
        <p14:creationId xmlns:p14="http://schemas.microsoft.com/office/powerpoint/2010/main" val="292331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025281-2BA0-4A25-8EBD-1B46FFFB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r>
              <a:rPr lang="en-US" dirty="0"/>
              <a:t>Trypsin experiments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23BE281-F4F6-4A21-B27C-27DF4BF39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7" y="625489"/>
            <a:ext cx="8980705" cy="6232511"/>
          </a:xfrm>
        </p:spPr>
      </p:pic>
    </p:spTree>
    <p:extLst>
      <p:ext uri="{BB962C8B-B14F-4D97-AF65-F5344CB8AC3E}">
        <p14:creationId xmlns:p14="http://schemas.microsoft.com/office/powerpoint/2010/main" val="199513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4E203-4FDC-43B0-96F1-C0752450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355"/>
          </a:xfrm>
        </p:spPr>
        <p:txBody>
          <a:bodyPr>
            <a:normAutofit fontScale="90000"/>
          </a:bodyPr>
          <a:lstStyle/>
          <a:p>
            <a:r>
              <a:rPr lang="en-US" dirty="0"/>
              <a:t>Amino-terminal mutants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74EE2B3-538E-45B2-AADB-7515C2144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36" y="527685"/>
            <a:ext cx="8814327" cy="6261100"/>
          </a:xfrm>
        </p:spPr>
      </p:pic>
    </p:spTree>
    <p:extLst>
      <p:ext uri="{BB962C8B-B14F-4D97-AF65-F5344CB8AC3E}">
        <p14:creationId xmlns:p14="http://schemas.microsoft.com/office/powerpoint/2010/main" val="191186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3FD85-D2EF-4CC9-BB7E-C16A40C7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r>
              <a:rPr lang="en-US" dirty="0"/>
              <a:t>Maintenance of function mutants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BC2964F-1FD3-4B73-9A32-F0A0AEA1A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83" y="580932"/>
            <a:ext cx="8502434" cy="6277068"/>
          </a:xfrm>
        </p:spPr>
      </p:pic>
    </p:spTree>
    <p:extLst>
      <p:ext uri="{BB962C8B-B14F-4D97-AF65-F5344CB8AC3E}">
        <p14:creationId xmlns:p14="http://schemas.microsoft.com/office/powerpoint/2010/main" val="165869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4F465-89D2-4AFB-A69F-BC79D79B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77600" cy="1966595"/>
          </a:xfrm>
        </p:spPr>
        <p:txBody>
          <a:bodyPr>
            <a:normAutofit/>
          </a:bodyPr>
          <a:lstStyle/>
          <a:p>
            <a:r>
              <a:rPr lang="en-US" dirty="0"/>
              <a:t>Inactivation kinetics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EC1337-267B-4DA9-BC97-C3912B6A1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68" y="0"/>
            <a:ext cx="7228332" cy="6858000"/>
          </a:xfrm>
        </p:spPr>
      </p:pic>
    </p:spTree>
    <p:extLst>
      <p:ext uri="{BB962C8B-B14F-4D97-AF65-F5344CB8AC3E}">
        <p14:creationId xmlns:p14="http://schemas.microsoft.com/office/powerpoint/2010/main" val="51345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378296-344F-4629-B619-D335C4F7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215"/>
          </a:xfrm>
        </p:spPr>
        <p:txBody>
          <a:bodyPr>
            <a:normAutofit fontScale="90000"/>
          </a:bodyPr>
          <a:lstStyle/>
          <a:p>
            <a:r>
              <a:rPr lang="en-US" dirty="0"/>
              <a:t>Positively charged mutants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6377C61-C0C6-4464-BE36-93FD66009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85" y="695978"/>
            <a:ext cx="8424029" cy="6162022"/>
          </a:xfrm>
        </p:spPr>
      </p:pic>
    </p:spTree>
    <p:extLst>
      <p:ext uri="{BB962C8B-B14F-4D97-AF65-F5344CB8AC3E}">
        <p14:creationId xmlns:p14="http://schemas.microsoft.com/office/powerpoint/2010/main" val="202946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8B128-EBA4-43E7-A802-0603BA6B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434975"/>
          </a:xfrm>
        </p:spPr>
        <p:txBody>
          <a:bodyPr>
            <a:normAutofit fontScale="90000"/>
          </a:bodyPr>
          <a:lstStyle/>
          <a:p>
            <a:r>
              <a:rPr lang="en-US" dirty="0"/>
              <a:t>Point mutations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3B48C42-6210-4020-9B87-E021D01F6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20018"/>
            <a:ext cx="6240780" cy="6817964"/>
          </a:xfrm>
        </p:spPr>
      </p:pic>
    </p:spTree>
    <p:extLst>
      <p:ext uri="{BB962C8B-B14F-4D97-AF65-F5344CB8AC3E}">
        <p14:creationId xmlns:p14="http://schemas.microsoft.com/office/powerpoint/2010/main" val="128572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66529-DA10-48BD-B376-2A69FB25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r>
              <a:rPr lang="en-US" dirty="0"/>
              <a:t>...more point mutations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AD457AD-8907-4CF9-B2FB-292E715A3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52" y="777240"/>
            <a:ext cx="9017096" cy="6080760"/>
          </a:xfrm>
        </p:spPr>
      </p:pic>
    </p:spTree>
    <p:extLst>
      <p:ext uri="{BB962C8B-B14F-4D97-AF65-F5344CB8AC3E}">
        <p14:creationId xmlns:p14="http://schemas.microsoft.com/office/powerpoint/2010/main" val="388248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566E6-D4B9-4426-9EEF-52FACE1A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EEE22A-761F-4507-AA68-EE423AAEC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Potassium channels are channels that span cell membranes and are selective for potassium</a:t>
            </a:r>
          </a:p>
          <a:p>
            <a:r>
              <a:rPr lang="en-US" dirty="0"/>
              <a:t>Participate in:</a:t>
            </a:r>
          </a:p>
          <a:p>
            <a:pPr lvl="1"/>
            <a:r>
              <a:rPr lang="en-US" dirty="0"/>
              <a:t>Maintain cell volume</a:t>
            </a:r>
          </a:p>
          <a:p>
            <a:pPr lvl="1"/>
            <a:r>
              <a:rPr lang="en-US" dirty="0"/>
              <a:t>Dampen membrane excitability</a:t>
            </a:r>
          </a:p>
          <a:p>
            <a:pPr lvl="1"/>
            <a:r>
              <a:rPr lang="en-US" dirty="0"/>
              <a:t>Programmed cell death</a:t>
            </a:r>
          </a:p>
        </p:txBody>
      </p:sp>
    </p:spTree>
    <p:extLst>
      <p:ext uri="{BB962C8B-B14F-4D97-AF65-F5344CB8AC3E}">
        <p14:creationId xmlns:p14="http://schemas.microsoft.com/office/powerpoint/2010/main" val="127788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878E84B-27D7-45FE-A69F-39A2B5FF0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" y="1891725"/>
            <a:ext cx="10930099" cy="3074550"/>
          </a:xfrm>
        </p:spPr>
      </p:pic>
    </p:spTree>
    <p:extLst>
      <p:ext uri="{BB962C8B-B14F-4D97-AF65-F5344CB8AC3E}">
        <p14:creationId xmlns:p14="http://schemas.microsoft.com/office/powerpoint/2010/main" val="256362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199B0-0E23-46F3-9326-372BE135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E05972-C891-4174-9C9C-51A533651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studies of membrane proteins are difficult due to the environment needed for proper assembly</a:t>
            </a:r>
          </a:p>
          <a:p>
            <a:r>
              <a:rPr lang="en-US" dirty="0"/>
              <a:t>The interaction between the voltage-sensing domain and the pore domain are poorly understood</a:t>
            </a:r>
          </a:p>
          <a:p>
            <a:r>
              <a:rPr lang="en-US" dirty="0"/>
              <a:t>Generalized Interaction-energy Analysis</a:t>
            </a:r>
          </a:p>
          <a:p>
            <a:pPr lvl="1"/>
            <a:r>
              <a:rPr lang="en-US" dirty="0"/>
              <a:t>Uses molecular dynamics simulations to observe structural interactions</a:t>
            </a:r>
          </a:p>
        </p:txBody>
      </p:sp>
    </p:spTree>
    <p:extLst>
      <p:ext uri="{BB962C8B-B14F-4D97-AF65-F5344CB8AC3E}">
        <p14:creationId xmlns:p14="http://schemas.microsoft.com/office/powerpoint/2010/main" val="4101178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FEBD7-7789-4073-8142-614D4D0A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Kv1.2-2.1</a:t>
            </a:r>
            <a:br>
              <a:rPr lang="en-US" dirty="0"/>
            </a:br>
            <a:r>
              <a:rPr lang="en-US" dirty="0"/>
              <a:t>chimera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6C1E78B-38F2-4CB6-9FA4-F8B5EC920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47" y="70177"/>
            <a:ext cx="5539259" cy="6787823"/>
          </a:xfrm>
        </p:spPr>
      </p:pic>
    </p:spTree>
    <p:extLst>
      <p:ext uri="{BB962C8B-B14F-4D97-AF65-F5344CB8AC3E}">
        <p14:creationId xmlns:p14="http://schemas.microsoft.com/office/powerpoint/2010/main" val="3295915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AD3E6-8E2E-4C91-87D7-32E4A1C6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Q-V curves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AF0F8AA-A72C-4A22-8616-D913A3EF4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83" y="39471"/>
            <a:ext cx="5245787" cy="6818529"/>
          </a:xfrm>
        </p:spPr>
      </p:pic>
    </p:spTree>
    <p:extLst>
      <p:ext uri="{BB962C8B-B14F-4D97-AF65-F5344CB8AC3E}">
        <p14:creationId xmlns:p14="http://schemas.microsoft.com/office/powerpoint/2010/main" val="3602696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888A2-8D18-47AF-9668-1AA464CB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822DBBE-6F2F-4785-86CA-438334B3E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78" y="0"/>
            <a:ext cx="7305957" cy="6858000"/>
          </a:xfrm>
        </p:spPr>
      </p:pic>
    </p:spTree>
    <p:extLst>
      <p:ext uri="{BB962C8B-B14F-4D97-AF65-F5344CB8AC3E}">
        <p14:creationId xmlns:p14="http://schemas.microsoft.com/office/powerpoint/2010/main" val="3789169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8E50A-F90D-4BD4-8D87-9D266482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935"/>
          </a:xfrm>
        </p:spPr>
        <p:txBody>
          <a:bodyPr>
            <a:normAutofit fontScale="90000"/>
          </a:bodyPr>
          <a:lstStyle/>
          <a:p>
            <a:r>
              <a:rPr lang="en-US" dirty="0"/>
              <a:t>Canonical and proposed alternate pathway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3160190-C4E0-42C2-A463-30F64E865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19" y="777875"/>
            <a:ext cx="9193361" cy="6080125"/>
          </a:xfrm>
        </p:spPr>
      </p:pic>
    </p:spTree>
    <p:extLst>
      <p:ext uri="{BB962C8B-B14F-4D97-AF65-F5344CB8AC3E}">
        <p14:creationId xmlns:p14="http://schemas.microsoft.com/office/powerpoint/2010/main" val="2625179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1594_2018_47_MOESM8_ESM">
            <a:hlinkClick r:id="" action="ppaction://media"/>
            <a:extLst>
              <a:ext uri="{FF2B5EF4-FFF2-40B4-BE49-F238E27FC236}">
                <a16:creationId xmlns:a16="http://schemas.microsoft.com/office/drawing/2014/main" xmlns="" id="{A1A819B1-C84D-474F-8791-5F17F16059D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0845" y="436813"/>
            <a:ext cx="8830310" cy="5298573"/>
          </a:xfrm>
        </p:spPr>
      </p:pic>
    </p:spTree>
    <p:extLst>
      <p:ext uri="{BB962C8B-B14F-4D97-AF65-F5344CB8AC3E}">
        <p14:creationId xmlns:p14="http://schemas.microsoft.com/office/powerpoint/2010/main" val="13278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750EA21-2B92-4068-81CA-E3AB39884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371465"/>
            <a:ext cx="7680959" cy="6115070"/>
          </a:xfrm>
        </p:spPr>
      </p:pic>
    </p:spTree>
    <p:extLst>
      <p:ext uri="{BB962C8B-B14F-4D97-AF65-F5344CB8AC3E}">
        <p14:creationId xmlns:p14="http://schemas.microsoft.com/office/powerpoint/2010/main" val="249031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F142A-4A8A-4E22-8FF4-A9820C23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22B127-D086-4CF5-A3BB-9744ADF2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Episodic Ataxia</a:t>
            </a:r>
          </a:p>
          <a:p>
            <a:r>
              <a:rPr lang="en-US" dirty="0"/>
              <a:t>Bartter’s Disease</a:t>
            </a:r>
          </a:p>
          <a:p>
            <a:r>
              <a:rPr lang="en-US" dirty="0" err="1"/>
              <a:t>Neuromytonia</a:t>
            </a:r>
            <a:endParaRPr lang="en-US" dirty="0"/>
          </a:p>
          <a:p>
            <a:r>
              <a:rPr lang="en-US" dirty="0"/>
              <a:t>Multiple Sclerosis</a:t>
            </a:r>
          </a:p>
          <a:p>
            <a:r>
              <a:rPr lang="en-US" dirty="0"/>
              <a:t>Rheumatoid Arthritis</a:t>
            </a:r>
          </a:p>
          <a:p>
            <a:r>
              <a:rPr lang="en-US" dirty="0"/>
              <a:t>Diabetes Mellitus </a:t>
            </a:r>
          </a:p>
          <a:p>
            <a:r>
              <a:rPr lang="en-US" dirty="0"/>
              <a:t>Short/long QT Syndrome</a:t>
            </a:r>
          </a:p>
          <a:p>
            <a:r>
              <a:rPr lang="en-US" dirty="0"/>
              <a:t>Glioblastoma</a:t>
            </a:r>
          </a:p>
        </p:txBody>
      </p:sp>
    </p:spTree>
    <p:extLst>
      <p:ext uri="{BB962C8B-B14F-4D97-AF65-F5344CB8AC3E}">
        <p14:creationId xmlns:p14="http://schemas.microsoft.com/office/powerpoint/2010/main" val="50081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4C487-7815-406B-82EA-843203F1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F1E2D-4CF6-49EE-AB68-27233ED9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Calcium-activated</a:t>
            </a:r>
          </a:p>
          <a:p>
            <a:r>
              <a:rPr lang="en-US" dirty="0"/>
              <a:t>Inwardly rectifying</a:t>
            </a:r>
          </a:p>
          <a:p>
            <a:r>
              <a:rPr lang="en-US" dirty="0"/>
              <a:t>Tandem pore domain</a:t>
            </a:r>
          </a:p>
          <a:p>
            <a:r>
              <a:rPr lang="en-US" dirty="0"/>
              <a:t>Voltage-gated</a:t>
            </a:r>
          </a:p>
        </p:txBody>
      </p:sp>
    </p:spTree>
    <p:extLst>
      <p:ext uri="{BB962C8B-B14F-4D97-AF65-F5344CB8AC3E}">
        <p14:creationId xmlns:p14="http://schemas.microsoft.com/office/powerpoint/2010/main" val="34085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F645353-2078-44B2-A6FD-D3F2D2F0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Calcium-activated Potassium channels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297386D-69C4-49EB-80E4-D2EE71A5D3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1224"/>
            <a:ext cx="5181600" cy="292013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7441E0-AAC9-4A87-A0A5-759E001404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6T1P</a:t>
            </a:r>
          </a:p>
          <a:p>
            <a:r>
              <a:rPr lang="en-US" dirty="0"/>
              <a:t>Three subtypes</a:t>
            </a:r>
          </a:p>
          <a:p>
            <a:pPr lvl="1"/>
            <a:r>
              <a:rPr lang="en-US" dirty="0"/>
              <a:t>BK (large conductance)</a:t>
            </a:r>
          </a:p>
          <a:p>
            <a:pPr lvl="1"/>
            <a:r>
              <a:rPr lang="en-US" dirty="0"/>
              <a:t>IK (intermediate conductance)	</a:t>
            </a:r>
          </a:p>
          <a:p>
            <a:pPr lvl="1"/>
            <a:r>
              <a:rPr lang="en-US" dirty="0"/>
              <a:t>SK (small conductance)</a:t>
            </a:r>
          </a:p>
          <a:p>
            <a:r>
              <a:rPr lang="en-US" dirty="0"/>
              <a:t>Kca4/Kca5</a:t>
            </a:r>
          </a:p>
          <a:p>
            <a:pPr lvl="1"/>
            <a:r>
              <a:rPr lang="en-US" dirty="0"/>
              <a:t>Na+, Cl-, pH</a:t>
            </a:r>
          </a:p>
          <a:p>
            <a:pPr lvl="1"/>
            <a:r>
              <a:rPr lang="en-US" dirty="0"/>
              <a:t>NOT Ca2+</a:t>
            </a:r>
          </a:p>
          <a:p>
            <a:r>
              <a:rPr lang="en-US" dirty="0"/>
              <a:t>Multiple members of the family activated are both ligand AND voltage activated, and are nonselective for </a:t>
            </a:r>
            <a:r>
              <a:rPr lang="en-US" dirty="0" err="1"/>
              <a:t>Rb</a:t>
            </a:r>
            <a:r>
              <a:rPr lang="en-US" dirty="0"/>
              <a:t>, Cs</a:t>
            </a:r>
          </a:p>
        </p:txBody>
      </p:sp>
    </p:spTree>
    <p:extLst>
      <p:ext uri="{BB962C8B-B14F-4D97-AF65-F5344CB8AC3E}">
        <p14:creationId xmlns:p14="http://schemas.microsoft.com/office/powerpoint/2010/main" val="294476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A78286-BD94-4DBF-95A7-A0EB2689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Inward-rectifier Potassium channel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E262680-AD85-4837-8841-CAED4F37A3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F8C847-B089-4532-96AD-74B5962898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2T1P</a:t>
            </a:r>
          </a:p>
          <a:p>
            <a:r>
              <a:rPr lang="en-US" dirty="0"/>
              <a:t>Three subtypes</a:t>
            </a:r>
          </a:p>
          <a:p>
            <a:pPr lvl="1"/>
            <a:r>
              <a:rPr lang="en-US" dirty="0"/>
              <a:t>ROMK</a:t>
            </a:r>
          </a:p>
          <a:p>
            <a:pPr lvl="1"/>
            <a:r>
              <a:rPr lang="en-US" dirty="0"/>
              <a:t>GPCR regulated</a:t>
            </a:r>
          </a:p>
          <a:p>
            <a:pPr lvl="1"/>
            <a:r>
              <a:rPr lang="en-US" dirty="0"/>
              <a:t>ATP-sensitive</a:t>
            </a:r>
          </a:p>
          <a:p>
            <a:r>
              <a:rPr lang="en-US" dirty="0"/>
              <a:t>Voltage-gated, close upon depolarization </a:t>
            </a:r>
          </a:p>
        </p:txBody>
      </p:sp>
    </p:spTree>
    <p:extLst>
      <p:ext uri="{BB962C8B-B14F-4D97-AF65-F5344CB8AC3E}">
        <p14:creationId xmlns:p14="http://schemas.microsoft.com/office/powerpoint/2010/main" val="70652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EFEB-31B2-4D1F-A970-5D2F7E45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Tandem pore domain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231486D-08EF-4FC3-84B3-5C19163226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7650"/>
            <a:ext cx="6024948" cy="397734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FEAADA-ADAD-43DB-BC56-F734142437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4T2P</a:t>
            </a:r>
          </a:p>
          <a:p>
            <a:r>
              <a:rPr lang="en-US" dirty="0"/>
              <a:t>“leak channels”</a:t>
            </a:r>
          </a:p>
          <a:p>
            <a:pPr lvl="1"/>
            <a:r>
              <a:rPr lang="en-US" dirty="0"/>
              <a:t>Rectifiers, regulated by</a:t>
            </a:r>
          </a:p>
          <a:p>
            <a:pPr lvl="2"/>
            <a:r>
              <a:rPr lang="en-US" dirty="0"/>
              <a:t>Oxygen tension</a:t>
            </a:r>
          </a:p>
          <a:p>
            <a:pPr lvl="2"/>
            <a:r>
              <a:rPr lang="en-US" dirty="0"/>
              <a:t>pH</a:t>
            </a:r>
          </a:p>
          <a:p>
            <a:pPr lvl="2"/>
            <a:r>
              <a:rPr lang="en-US" dirty="0"/>
              <a:t>Mechanical stretch</a:t>
            </a:r>
          </a:p>
          <a:p>
            <a:pPr lvl="2"/>
            <a:r>
              <a:rPr lang="en-US" dirty="0"/>
              <a:t>G proteins</a:t>
            </a:r>
          </a:p>
          <a:p>
            <a:pPr lvl="1"/>
            <a:r>
              <a:rPr lang="en-US" dirty="0"/>
              <a:t>Not two-pore channels</a:t>
            </a:r>
          </a:p>
          <a:p>
            <a:r>
              <a:rPr lang="en-US" dirty="0"/>
              <a:t>15 known channels</a:t>
            </a:r>
          </a:p>
          <a:p>
            <a:r>
              <a:rPr lang="en-US" dirty="0"/>
              <a:t>Contribute to resting potential</a:t>
            </a:r>
          </a:p>
        </p:txBody>
      </p:sp>
    </p:spTree>
    <p:extLst>
      <p:ext uri="{BB962C8B-B14F-4D97-AF65-F5344CB8AC3E}">
        <p14:creationId xmlns:p14="http://schemas.microsoft.com/office/powerpoint/2010/main" val="268294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0B67C-438A-4175-B923-18BF77E7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Voltage-gated potassium channels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752878C-87D0-4E4F-93CE-733989D636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24" y="1825625"/>
            <a:ext cx="3268951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D2F777-3E15-46F8-80D3-C3D0529DBF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6T1P</a:t>
            </a:r>
          </a:p>
          <a:p>
            <a:r>
              <a:rPr lang="en-US" dirty="0"/>
              <a:t>Six general classes</a:t>
            </a:r>
          </a:p>
          <a:p>
            <a:pPr lvl="1"/>
            <a:r>
              <a:rPr lang="en-US" dirty="0"/>
              <a:t>delayed rectifier, A-type, outward-rectifying, inwardly-rectifying, slowly activating, modifier/silencer</a:t>
            </a:r>
          </a:p>
          <a:p>
            <a:r>
              <a:rPr lang="en-US" dirty="0"/>
              <a:t>Shaker, </a:t>
            </a:r>
            <a:r>
              <a:rPr lang="en-US" dirty="0" err="1"/>
              <a:t>shab</a:t>
            </a:r>
            <a:r>
              <a:rPr lang="en-US" dirty="0"/>
              <a:t>, </a:t>
            </a:r>
            <a:r>
              <a:rPr lang="en-US" dirty="0" err="1"/>
              <a:t>shaw</a:t>
            </a:r>
            <a:r>
              <a:rPr lang="en-US" dirty="0"/>
              <a:t>, </a:t>
            </a:r>
            <a:r>
              <a:rPr lang="en-US" dirty="0" err="1"/>
              <a:t>shal</a:t>
            </a:r>
            <a:r>
              <a:rPr lang="en-US" dirty="0"/>
              <a:t>, uh... Kv5, Kv6...Kv12.</a:t>
            </a:r>
          </a:p>
          <a:p>
            <a:r>
              <a:rPr lang="en-US" dirty="0"/>
              <a:t>Beta subunits</a:t>
            </a:r>
          </a:p>
        </p:txBody>
      </p:sp>
    </p:spTree>
    <p:extLst>
      <p:ext uri="{BB962C8B-B14F-4D97-AF65-F5344CB8AC3E}">
        <p14:creationId xmlns:p14="http://schemas.microsoft.com/office/powerpoint/2010/main" val="337277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282</Words>
  <Application>Microsoft Office PowerPoint</Application>
  <PresentationFormat>Widescreen</PresentationFormat>
  <Paragraphs>96</Paragraphs>
  <Slides>26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Potassium Channels</vt:lpstr>
      <vt:lpstr>function</vt:lpstr>
      <vt:lpstr>PowerPoint Presentation</vt:lpstr>
      <vt:lpstr>Diseases</vt:lpstr>
      <vt:lpstr>types</vt:lpstr>
      <vt:lpstr>Calcium-activated Potassium channels</vt:lpstr>
      <vt:lpstr>Inward-rectifier Potassium channel</vt:lpstr>
      <vt:lpstr>Tandem pore domain</vt:lpstr>
      <vt:lpstr>Voltage-gated potassium channels</vt:lpstr>
      <vt:lpstr>PowerPoint Presentation</vt:lpstr>
      <vt:lpstr>Background</vt:lpstr>
      <vt:lpstr>Inside-out patch clamp</vt:lpstr>
      <vt:lpstr>Trypsin experiments</vt:lpstr>
      <vt:lpstr>Amino-terminal mutants</vt:lpstr>
      <vt:lpstr>Maintenance of function mutants</vt:lpstr>
      <vt:lpstr>Inactivation kinetics</vt:lpstr>
      <vt:lpstr>Positively charged mutants</vt:lpstr>
      <vt:lpstr>Point mutations</vt:lpstr>
      <vt:lpstr>...more point mutations</vt:lpstr>
      <vt:lpstr>PowerPoint Presentation</vt:lpstr>
      <vt:lpstr>Background</vt:lpstr>
      <vt:lpstr>Simulated Kv1.2-2.1 chimera</vt:lpstr>
      <vt:lpstr>Q-V curves</vt:lpstr>
      <vt:lpstr>Betweenness</vt:lpstr>
      <vt:lpstr>Canonical and proposed alternate pathway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Potassium Channels</dc:title>
  <dc:creator>Louis Colling</dc:creator>
  <cp:lastModifiedBy>Debi</cp:lastModifiedBy>
  <cp:revision>51</cp:revision>
  <dcterms:created xsi:type="dcterms:W3CDTF">2018-09-11T20:52:28Z</dcterms:created>
  <dcterms:modified xsi:type="dcterms:W3CDTF">2018-09-22T00:00:14Z</dcterms:modified>
</cp:coreProperties>
</file>