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64"/>
  </p:notesMasterIdLst>
  <p:sldIdLst>
    <p:sldId id="256" r:id="rId2"/>
    <p:sldId id="278" r:id="rId3"/>
    <p:sldId id="280" r:id="rId4"/>
    <p:sldId id="257" r:id="rId5"/>
    <p:sldId id="282" r:id="rId6"/>
    <p:sldId id="259" r:id="rId7"/>
    <p:sldId id="279" r:id="rId8"/>
    <p:sldId id="281" r:id="rId9"/>
    <p:sldId id="276" r:id="rId10"/>
    <p:sldId id="261" r:id="rId11"/>
    <p:sldId id="292" r:id="rId12"/>
    <p:sldId id="293" r:id="rId13"/>
    <p:sldId id="294" r:id="rId14"/>
    <p:sldId id="295" r:id="rId15"/>
    <p:sldId id="296" r:id="rId16"/>
    <p:sldId id="309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10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83" r:id="rId38"/>
    <p:sldId id="272" r:id="rId39"/>
    <p:sldId id="273" r:id="rId40"/>
    <p:sldId id="274" r:id="rId41"/>
    <p:sldId id="284" r:id="rId42"/>
    <p:sldId id="285" r:id="rId43"/>
    <p:sldId id="286" r:id="rId44"/>
    <p:sldId id="275" r:id="rId45"/>
    <p:sldId id="287" r:id="rId46"/>
    <p:sldId id="288" r:id="rId47"/>
    <p:sldId id="289" r:id="rId48"/>
    <p:sldId id="290" r:id="rId49"/>
    <p:sldId id="291" r:id="rId50"/>
    <p:sldId id="311" r:id="rId51"/>
    <p:sldId id="312" r:id="rId52"/>
    <p:sldId id="313" r:id="rId53"/>
    <p:sldId id="323" r:id="rId54"/>
    <p:sldId id="314" r:id="rId55"/>
    <p:sldId id="315" r:id="rId56"/>
    <p:sldId id="316" r:id="rId57"/>
    <p:sldId id="317" r:id="rId58"/>
    <p:sldId id="320" r:id="rId59"/>
    <p:sldId id="321" r:id="rId60"/>
    <p:sldId id="322" r:id="rId61"/>
    <p:sldId id="324" r:id="rId62"/>
    <p:sldId id="325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9" autoAdjust="0"/>
    <p:restoredTop sz="71795" autoAdjust="0"/>
  </p:normalViewPr>
  <p:slideViewPr>
    <p:cSldViewPr snapToGrid="0">
      <p:cViewPr varScale="1">
        <p:scale>
          <a:sx n="33" d="100"/>
          <a:sy n="33" d="100"/>
        </p:scale>
        <p:origin x="11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78521-3585-4FFA-85A5-F36DF071AA06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28879-2ABC-4631-A811-CD96517A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6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neuroscience/spike-and-wave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ciencedirect.com/topics/neuroscience/optogenetics" TargetMode="External"/><Relationship Id="rId5" Type="http://schemas.openxmlformats.org/officeDocument/2006/relationships/hyperlink" Target="https://www.sciencedirect.com/topics/neuroscience/gamma-butyrolactone" TargetMode="External"/><Relationship Id="rId4" Type="http://schemas.openxmlformats.org/officeDocument/2006/relationships/hyperlink" Target="https://www.sciencedirect.com/topics/neuroscience/epileptic-seizure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https://www.youtube.com/watch?v=Ee3TDO9fEqY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54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Cocaine use did increase with sessions</a:t>
            </a:r>
          </a:p>
          <a:p>
            <a:r>
              <a:rPr lang="en-US" dirty="0" smtClean="0"/>
              <a:t>Extinction session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17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the laser</a:t>
            </a:r>
            <a:r>
              <a:rPr lang="en-US" baseline="0" dirty="0" smtClean="0"/>
              <a:t> light is on, they do not respond to the reinstatement of the cue  with training primed drug seeking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87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Presence</a:t>
            </a:r>
            <a:r>
              <a:rPr lang="en-US" baseline="0" dirty="0" smtClean="0"/>
              <a:t> of the virus in the terminals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42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means</a:t>
            </a:r>
            <a:r>
              <a:rPr lang="en-US" baseline="0" dirty="0" smtClean="0"/>
              <a:t> that c-</a:t>
            </a:r>
            <a:r>
              <a:rPr lang="en-US" baseline="0" dirty="0" err="1" smtClean="0"/>
              <a:t>Fos</a:t>
            </a:r>
            <a:r>
              <a:rPr lang="en-US" baseline="0" dirty="0" smtClean="0"/>
              <a:t> is being activated in cells where the terminals are expressing EYFP.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36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was given PTZ alone, right was given PTZ and </a:t>
            </a:r>
            <a:r>
              <a:rPr lang="en-US" dirty="0" err="1" smtClean="0"/>
              <a:t>opto</a:t>
            </a:r>
            <a:r>
              <a:rPr lang="en-US" dirty="0" smtClean="0"/>
              <a:t> stim</a:t>
            </a:r>
            <a:br>
              <a:rPr lang="en-US" dirty="0" smtClean="0"/>
            </a:br>
            <a:r>
              <a:rPr lang="en-US" dirty="0" smtClean="0"/>
              <a:t>*myoclonic jerk, dotted and solid lines are full seizures</a:t>
            </a:r>
          </a:p>
          <a:p>
            <a:endParaRPr lang="en-US" dirty="0" smtClean="0"/>
          </a:p>
          <a:p>
            <a:r>
              <a:rPr lang="en-US" dirty="0" smtClean="0"/>
              <a:t>Lower was the same</a:t>
            </a:r>
            <a:r>
              <a:rPr lang="en-US" baseline="0" dirty="0" smtClean="0"/>
              <a:t> treatment, PTZ only induced myoclonic jerks and </a:t>
            </a:r>
            <a:r>
              <a:rPr lang="en-US" baseline="0" dirty="0" err="1" smtClean="0"/>
              <a:t>opto</a:t>
            </a:r>
            <a:r>
              <a:rPr lang="en-US" baseline="0" dirty="0" smtClean="0"/>
              <a:t> stim stopped them entirely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26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Dotted lines on the bottom indicate</a:t>
            </a:r>
            <a:r>
              <a:rPr lang="en-US" baseline="0" dirty="0" smtClean="0"/>
              <a:t> artifact from the animal tangling the cable attached to its 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86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Spectrogram showing power as a function of frequency and time after an injection of gamma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butyrolactone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1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8. Pulsed light delivery is highly effective at suppressing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Learn more about Spike-and-wave"/>
              </a:rPr>
              <a:t>spike-and-wave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Learn more about Epileptic seizure"/>
              </a:rPr>
              <a:t>seizures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A. Electrographic trace of a rat after administration of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Learn more about Gamma-Butyrolactone"/>
              </a:rPr>
              <a:t>gamma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Learn more about Gamma-Butyrolactone"/>
              </a:rPr>
              <a:t>butyrolactone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absence of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Learn more about Optogenetics"/>
              </a:rPr>
              <a:t>optogenetic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stimulation. B. The same animal with 100 Hz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optogenetic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stimulation. C. The same animal with 5 Hz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optogenetic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stimulation. D. Mean percentage of observation period showing spike-and-wave discharges. Dots and lines show changes in individual animals comparing baseline to 100 Hz and 5 Hz light delivery. E. Mean number of discharges observed during the test session. F. Mean duration of individual spike-wave discharges. * = P &lt; 0.05 as compared to within-subject baseline control session; Holm-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(one-tailed) corrected for multiple comparisons.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7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Toff</a:t>
            </a:r>
            <a:r>
              <a:rPr lang="en-US" dirty="0" smtClean="0"/>
              <a:t>=deactivation time constants.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80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ChR2 (a cation channel used to stimulate neural activity), iC1C2 (a newly developed chloride channel used to inhibit neural activity), eNpHR3.0 (a chloride pump used to inhibit neural activity),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 proton pump used to inhibit neural activity)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49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type of cell</a:t>
            </a:r>
            <a:r>
              <a:rPr lang="en-US" baseline="0" dirty="0" smtClean="0"/>
              <a:t> mediated circuits, through what kind of neural connections, send out excitatory/inhibitory output, is involved in what specific behavior?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8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tells them that</a:t>
            </a:r>
            <a:r>
              <a:rPr lang="en-US" baseline="0" dirty="0" smtClean="0"/>
              <a:t> steady illumination is not adequate for controlling the timing of ongoing spikes with ChR2, despite reliability of the first spike.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80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</a:t>
            </a:r>
            <a:r>
              <a:rPr lang="en-US" baseline="0" dirty="0" smtClean="0"/>
              <a:t> the first spike is rapidly responsive and reliable, they want to use a train of stimuli to elicit multiple spikes. This require the light pulse to be long enough so the current reach threshold, and pulse interval shorter than the desired </a:t>
            </a:r>
            <a:r>
              <a:rPr lang="en-US" baseline="0" dirty="0" err="1" smtClean="0"/>
              <a:t>interspike</a:t>
            </a:r>
            <a:r>
              <a:rPr lang="en-US" baseline="0" dirty="0" smtClean="0"/>
              <a:t> interval.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53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single hippocampal</a:t>
            </a:r>
            <a:r>
              <a:rPr lang="en-US" baseline="0" dirty="0" smtClean="0"/>
              <a:t> neuron response consistently across repeated deliveries of the same series of light pulses.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Different neurons response similar to the same series of light pulses.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Heterogeneous populations of neurons can be controlled in concert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44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14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using a dosing regimen that has been previously shown to block cocaine-primed reinstatement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28879-2ABC-4631-A811-CD96517AEC6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0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6977-2BDC-44EE-8613-458B1F788ACC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1167867-2EE2-4347-A9F5-E483C3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0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6977-2BDC-44EE-8613-458B1F788ACC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7867-2EE2-4347-A9F5-E483C3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6977-2BDC-44EE-8613-458B1F788ACC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7867-2EE2-4347-A9F5-E483C3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4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6977-2BDC-44EE-8613-458B1F788ACC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7867-2EE2-4347-A9F5-E483C3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9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BA36977-2BDC-44EE-8613-458B1F788ACC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1167867-2EE2-4347-A9F5-E483C3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8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6977-2BDC-44EE-8613-458B1F788ACC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7867-2EE2-4347-A9F5-E483C3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67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6977-2BDC-44EE-8613-458B1F788ACC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7867-2EE2-4347-A9F5-E483C3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52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6977-2BDC-44EE-8613-458B1F788ACC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7867-2EE2-4347-A9F5-E483C3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6977-2BDC-44EE-8613-458B1F788ACC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7867-2EE2-4347-A9F5-E483C3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6977-2BDC-44EE-8613-458B1F788ACC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7867-2EE2-4347-A9F5-E483C3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933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6977-2BDC-44EE-8613-458B1F788ACC}" type="datetimeFigureOut">
              <a:rPr lang="en-US" smtClean="0"/>
              <a:t>11/30/2018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7867-2EE2-4347-A9F5-E483C3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10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7BA36977-2BDC-44EE-8613-458B1F788ACC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1167867-2EE2-4347-A9F5-E483C30B4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2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FONCEE82MmQ" TargetMode="External"/><Relationship Id="rId1" Type="http://schemas.openxmlformats.org/officeDocument/2006/relationships/video" Target="https://www.youtube.com/embed/6WgdWsm_FVs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A67v4vSg00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Optogenetics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/>
              <a:t>Jiajing</a:t>
            </a:r>
            <a:r>
              <a:rPr lang="en-US" b="1" dirty="0"/>
              <a:t> </a:t>
            </a:r>
            <a:r>
              <a:rPr lang="en-US" b="1" dirty="0" smtClean="0"/>
              <a:t>Zhang and Jordan Logue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1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Types of Channels Created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9849943" cy="4050792"/>
          </a:xfrm>
        </p:spPr>
        <p:txBody>
          <a:bodyPr/>
          <a:lstStyle/>
          <a:p>
            <a:r>
              <a:rPr lang="en-US" dirty="0" smtClean="0"/>
              <a:t>For microbes, in the absence of complex eye structure, they have developed </a:t>
            </a:r>
            <a:r>
              <a:rPr lang="en-US" b="1" dirty="0" smtClean="0">
                <a:solidFill>
                  <a:srgbClr val="FF0000"/>
                </a:solidFill>
              </a:rPr>
              <a:t>light-activated proteins</a:t>
            </a:r>
            <a:r>
              <a:rPr lang="en-US" dirty="0" smtClean="0"/>
              <a:t> for variety of purposes.</a:t>
            </a:r>
          </a:p>
          <a:p>
            <a:r>
              <a:rPr lang="en-US" dirty="0" smtClean="0">
                <a:sym typeface="Wingdings"/>
              </a:rPr>
              <a:t>7 TMD, encoded by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opsin genes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2 </a:t>
            </a:r>
            <a:r>
              <a:rPr lang="en-US" dirty="0" err="1" smtClean="0"/>
              <a:t>superfamilies</a:t>
            </a:r>
            <a:r>
              <a:rPr lang="en-US" dirty="0" smtClean="0"/>
              <a:t> of opsin: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Type I = microbial opsins</a:t>
            </a:r>
          </a:p>
          <a:p>
            <a:pPr lvl="3"/>
            <a:r>
              <a:rPr lang="en-US" dirty="0" smtClean="0"/>
              <a:t>Require retinal as photon-sensing cofactor, result in ion flux.</a:t>
            </a:r>
          </a:p>
          <a:p>
            <a:pPr lvl="1"/>
            <a:r>
              <a:rPr lang="en-US" dirty="0" smtClean="0"/>
              <a:t>Type II = animal opsins</a:t>
            </a:r>
          </a:p>
          <a:p>
            <a:pPr lvl="3"/>
            <a:r>
              <a:rPr lang="en-US" dirty="0" smtClean="0"/>
              <a:t>GPCRs, responsible mainly for vision</a:t>
            </a:r>
          </a:p>
          <a:p>
            <a:pPr lvl="3"/>
            <a:r>
              <a:rPr lang="en-US" dirty="0" smtClean="0"/>
              <a:t>After binding with retinal </a:t>
            </a:r>
            <a:r>
              <a:rPr lang="en-US" dirty="0" smtClean="0">
                <a:sym typeface="Wingdings"/>
              </a:rPr>
              <a:t>conformational changes initiates the reactions that underlie the </a:t>
            </a:r>
            <a:r>
              <a:rPr lang="en-US" dirty="0">
                <a:sym typeface="Wingdings"/>
              </a:rPr>
              <a:t>v</a:t>
            </a:r>
            <a:r>
              <a:rPr lang="en-US" dirty="0" smtClean="0">
                <a:sym typeface="Wingdings"/>
              </a:rPr>
              <a:t>isual </a:t>
            </a:r>
            <a:r>
              <a:rPr lang="en-US" dirty="0" err="1" smtClean="0">
                <a:sym typeface="Wingdings"/>
              </a:rPr>
              <a:t>phototransduction</a:t>
            </a:r>
            <a:r>
              <a:rPr lang="en-US" dirty="0" smtClean="0">
                <a:sym typeface="Wingdings"/>
              </a:rPr>
              <a:t> 2</a:t>
            </a:r>
            <a:r>
              <a:rPr lang="en-US" baseline="30000" dirty="0" smtClean="0">
                <a:sym typeface="Wingdings"/>
              </a:rPr>
              <a:t>nd</a:t>
            </a:r>
            <a:r>
              <a:rPr lang="en-US" dirty="0" smtClean="0">
                <a:sym typeface="Wingdings"/>
              </a:rPr>
              <a:t> messenger cascade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47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Type I: Improvements needed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10234256" cy="405079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400" dirty="0" smtClean="0"/>
              <a:t>They can serve as ion flow modulators and control excitability of a neuron by manipulating its membrane potential.</a:t>
            </a:r>
          </a:p>
          <a:p>
            <a:endParaRPr lang="en-US" sz="2400" dirty="0" smtClean="0"/>
          </a:p>
          <a:p>
            <a:r>
              <a:rPr lang="en-US" sz="2400" dirty="0" smtClean="0"/>
              <a:t>However, microbial proteins don’t express well in mammalian neurons</a:t>
            </a:r>
          </a:p>
          <a:p>
            <a:pPr lvl="2">
              <a:buFont typeface="Wingdings" charset="2"/>
              <a:buChar char="Ø"/>
            </a:pPr>
            <a:r>
              <a:rPr lang="en-US" sz="2000" dirty="0" smtClean="0"/>
              <a:t>Membrane-trafficking modification: ER-export motifs</a:t>
            </a:r>
            <a:endParaRPr lang="en-US" sz="2000" dirty="0"/>
          </a:p>
          <a:p>
            <a:pPr>
              <a:buFont typeface="Arial" charset="0"/>
              <a:buChar char="•"/>
            </a:pPr>
            <a:endParaRPr lang="en-US" sz="2400" dirty="0" smtClean="0"/>
          </a:p>
          <a:p>
            <a:pPr>
              <a:buFont typeface="Arial" charset="0"/>
              <a:buChar char="•"/>
            </a:pPr>
            <a:r>
              <a:rPr lang="en-US" sz="2400" dirty="0" smtClean="0"/>
              <a:t>Different spiking properties needed</a:t>
            </a:r>
          </a:p>
          <a:p>
            <a:pPr lvl="2">
              <a:buFont typeface="Wingdings" charset="2"/>
              <a:buChar char="Ø"/>
            </a:pPr>
            <a:r>
              <a:rPr lang="en-US" sz="2000" dirty="0" smtClean="0"/>
              <a:t>Chimera strategies (use hybrids of ChR1 and ChR2)</a:t>
            </a:r>
          </a:p>
          <a:p>
            <a:pPr lvl="2">
              <a:buFont typeface="Wingdings" charset="2"/>
              <a:buChar char="Ø"/>
            </a:pPr>
            <a:r>
              <a:rPr lang="en-US" sz="2000" dirty="0" smtClean="0"/>
              <a:t>mutations</a:t>
            </a:r>
          </a:p>
        </p:txBody>
      </p:sp>
    </p:spTree>
    <p:extLst>
      <p:ext uri="{BB962C8B-B14F-4D97-AF65-F5344CB8AC3E}">
        <p14:creationId xmlns:p14="http://schemas.microsoft.com/office/powerpoint/2010/main" val="4373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84" y="484632"/>
            <a:ext cx="10058400" cy="1609344"/>
          </a:xfrm>
        </p:spPr>
        <p:txBody>
          <a:bodyPr/>
          <a:lstStyle/>
          <a:p>
            <a:r>
              <a:rPr lang="en-US" smtClean="0"/>
              <a:t>excitation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60" y="-1"/>
            <a:ext cx="7192159" cy="5082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30"/>
          <a:stretch/>
        </p:blipFill>
        <p:spPr>
          <a:xfrm>
            <a:off x="5318567" y="5204681"/>
            <a:ext cx="6568837" cy="152079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98787" y="2807208"/>
            <a:ext cx="4469561" cy="376587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Non-selective Cation channels</a:t>
            </a:r>
          </a:p>
        </p:txBody>
      </p:sp>
    </p:spTree>
    <p:extLst>
      <p:ext uri="{BB962C8B-B14F-4D97-AF65-F5344CB8AC3E}">
        <p14:creationId xmlns:p14="http://schemas.microsoft.com/office/powerpoint/2010/main" val="142259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084" y="512064"/>
            <a:ext cx="10058400" cy="1609344"/>
          </a:xfrm>
        </p:spPr>
        <p:txBody>
          <a:bodyPr/>
          <a:lstStyle/>
          <a:p>
            <a:r>
              <a:rPr lang="en-US" dirty="0" smtClean="0"/>
              <a:t>Inhibition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r="23957"/>
          <a:stretch/>
        </p:blipFill>
        <p:spPr>
          <a:xfrm>
            <a:off x="5163657" y="1316736"/>
            <a:ext cx="6092319" cy="453488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98787" y="2807208"/>
            <a:ext cx="4469561" cy="3765870"/>
          </a:xfrm>
        </p:spPr>
        <p:txBody>
          <a:bodyPr>
            <a:normAutofit/>
          </a:bodyPr>
          <a:lstStyle/>
          <a:p>
            <a:r>
              <a:rPr lang="en-US" dirty="0" smtClean="0"/>
              <a:t>eNpHR3.0 </a:t>
            </a:r>
            <a:r>
              <a:rPr lang="en-US" dirty="0"/>
              <a:t>(a chloride pump used to inhibit neural activity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eBR</a:t>
            </a:r>
            <a:r>
              <a:rPr lang="en-US" dirty="0" smtClean="0"/>
              <a:t> </a:t>
            </a:r>
            <a:r>
              <a:rPr lang="en-US" dirty="0"/>
              <a:t>(a proton pump used to inhibit neural activity)</a:t>
            </a:r>
          </a:p>
          <a:p>
            <a:r>
              <a:rPr lang="en-US" dirty="0"/>
              <a:t>iC1C2 (a newly developed chloride channel used to inhibit neural activity</a:t>
            </a:r>
            <a:r>
              <a:rPr lang="en-US" dirty="0" smtClean="0"/>
              <a:t>)</a:t>
            </a:r>
            <a:endParaRPr lang="en-US" dirty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37878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Type II: Under development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7159752" cy="405079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Use type II opsins for biochemical control/precise control of well-defined GPCR signaling pathways.</a:t>
            </a:r>
          </a:p>
          <a:p>
            <a:endParaRPr lang="en-US" sz="2400" dirty="0"/>
          </a:p>
          <a:p>
            <a:r>
              <a:rPr lang="en-US" sz="2400" dirty="0" err="1" smtClean="0"/>
              <a:t>OptoXRs</a:t>
            </a:r>
            <a:endParaRPr lang="en-US" sz="2400" dirty="0" smtClean="0"/>
          </a:p>
          <a:p>
            <a:pPr lvl="1"/>
            <a:r>
              <a:rPr lang="en-US" sz="2000" dirty="0" smtClean="0"/>
              <a:t>Modulated by 500nm light</a:t>
            </a:r>
          </a:p>
          <a:p>
            <a:pPr lvl="1"/>
            <a:r>
              <a:rPr lang="en-US" sz="2000" dirty="0" smtClean="0"/>
              <a:t>Goal: Allow for receptor-mediated intracellular signaling with </a:t>
            </a:r>
            <a:r>
              <a:rPr lang="en-US" sz="2000" dirty="0" smtClean="0">
                <a:solidFill>
                  <a:srgbClr val="FF0000"/>
                </a:solidFill>
              </a:rPr>
              <a:t>temporal resolution</a:t>
            </a:r>
            <a:r>
              <a:rPr lang="en-US" sz="2000" dirty="0" smtClean="0"/>
              <a:t> suitable for modulation of behavior </a:t>
            </a:r>
            <a:r>
              <a:rPr lang="en-US" sz="2000" dirty="0" smtClean="0">
                <a:solidFill>
                  <a:srgbClr val="FF0000"/>
                </a:solidFill>
              </a:rPr>
              <a:t>in freely moving mice</a:t>
            </a:r>
            <a:r>
              <a:rPr lang="en-US" sz="2000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1" t="21465" r="2671"/>
          <a:stretch/>
        </p:blipFill>
        <p:spPr>
          <a:xfrm>
            <a:off x="8788400" y="937938"/>
            <a:ext cx="2844800" cy="409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Advantage of using </a:t>
            </a:r>
            <a:r>
              <a:rPr lang="en-US" sz="2800" dirty="0" err="1" smtClean="0"/>
              <a:t>optogenetics</a:t>
            </a:r>
            <a:r>
              <a:rPr lang="en-US" sz="2800" dirty="0" smtClean="0"/>
              <a:t>:</a:t>
            </a:r>
            <a:endParaRPr lang="en-US" sz="2800" dirty="0"/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Cell type/circuit specific</a:t>
            </a:r>
          </a:p>
          <a:p>
            <a:pPr lvl="1"/>
            <a:r>
              <a:rPr lang="en-US" sz="2400" dirty="0" smtClean="0"/>
              <a:t>Temporal precision</a:t>
            </a:r>
          </a:p>
          <a:p>
            <a:pPr lvl="1"/>
            <a:r>
              <a:rPr lang="en-US" sz="2400" dirty="0" smtClean="0"/>
              <a:t>Allow activation/inactivation of neural activity in intact tissue</a:t>
            </a:r>
          </a:p>
          <a:p>
            <a:pPr lvl="1"/>
            <a:r>
              <a:rPr lang="en-US" sz="2400" dirty="0" smtClean="0"/>
              <a:t>……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63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6624" y="2430303"/>
            <a:ext cx="11044847" cy="1609344"/>
          </a:xfrm>
        </p:spPr>
        <p:txBody>
          <a:bodyPr>
            <a:normAutofit/>
          </a:bodyPr>
          <a:lstStyle/>
          <a:p>
            <a:r>
              <a:rPr lang="en-US" sz="4400" cap="none" dirty="0" smtClean="0"/>
              <a:t>How to achieve cell-type OR circuit </a:t>
            </a:r>
            <a:r>
              <a:rPr lang="en-US" sz="4400" cap="none" smtClean="0"/>
              <a:t>specific manipulation?</a:t>
            </a:r>
            <a:endParaRPr lang="en-US" sz="4400" cap="non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Applications cont.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054" y="4039647"/>
            <a:ext cx="4313031" cy="27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" b="33333"/>
          <a:stretch/>
        </p:blipFill>
        <p:spPr>
          <a:xfrm>
            <a:off x="660583" y="188476"/>
            <a:ext cx="10745437" cy="647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3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66350" r="-912" b="63"/>
          <a:stretch/>
        </p:blipFill>
        <p:spPr>
          <a:xfrm>
            <a:off x="-350342" y="1250063"/>
            <a:ext cx="12808282" cy="405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568" y="2557861"/>
            <a:ext cx="11088286" cy="1609344"/>
          </a:xfrm>
        </p:spPr>
        <p:txBody>
          <a:bodyPr>
            <a:normAutofit/>
          </a:bodyPr>
          <a:lstStyle/>
          <a:p>
            <a:r>
              <a:rPr lang="en-US" sz="4000" cap="none" dirty="0" smtClean="0"/>
              <a:t>You can integrate </a:t>
            </a:r>
            <a:r>
              <a:rPr lang="en-US" sz="4000" cap="none" dirty="0" err="1" smtClean="0"/>
              <a:t>optogenetic</a:t>
            </a:r>
            <a:r>
              <a:rPr lang="en-US" sz="4000" cap="none" dirty="0" smtClean="0"/>
              <a:t> control with electrophysiology! </a:t>
            </a:r>
            <a:endParaRPr lang="en-US" sz="4000" cap="none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Applications cont.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Brutal oversimplification</a:t>
            </a:r>
            <a:endParaRPr lang="en-US" dirty="0"/>
          </a:p>
        </p:txBody>
      </p:sp>
      <p:pic>
        <p:nvPicPr>
          <p:cNvPr id="1026" name="Picture 2" descr="Image result for dr evil sharks with laser beam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293" y="2093976"/>
            <a:ext cx="5990252" cy="42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06278" y="5598369"/>
            <a:ext cx="895739" cy="279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RATS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7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90" y="0"/>
            <a:ext cx="10124261" cy="6902188"/>
          </a:xfrm>
        </p:spPr>
      </p:pic>
    </p:spTree>
    <p:extLst>
      <p:ext uri="{BB962C8B-B14F-4D97-AF65-F5344CB8AC3E}">
        <p14:creationId xmlns:p14="http://schemas.microsoft.com/office/powerpoint/2010/main" val="10592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In living 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Caenorhabditis </a:t>
            </a:r>
            <a:r>
              <a:rPr lang="en-US" i="1" dirty="0" err="1" smtClean="0"/>
              <a:t>elegans</a:t>
            </a:r>
            <a:r>
              <a:rPr lang="en-US" i="1" dirty="0" smtClean="0"/>
              <a:t>: </a:t>
            </a:r>
          </a:p>
          <a:p>
            <a:pPr lvl="1"/>
            <a:r>
              <a:rPr lang="en-US" dirty="0" err="1" smtClean="0"/>
              <a:t>NpHR</a:t>
            </a:r>
            <a:r>
              <a:rPr lang="en-US" dirty="0" smtClean="0"/>
              <a:t> in motor neurons </a:t>
            </a:r>
            <a:endParaRPr lang="en-US" i="1" dirty="0" smtClean="0"/>
          </a:p>
          <a:p>
            <a:r>
              <a:rPr lang="en-US" i="1" dirty="0" smtClean="0"/>
              <a:t>Drosophila</a:t>
            </a:r>
            <a:r>
              <a:rPr lang="en-US" i="1" dirty="0"/>
              <a:t>:</a:t>
            </a:r>
          </a:p>
          <a:p>
            <a:endParaRPr lang="en-US" dirty="0"/>
          </a:p>
        </p:txBody>
      </p:sp>
      <p:pic>
        <p:nvPicPr>
          <p:cNvPr id="4" name="6WgdWsm_FV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88833" y="1777633"/>
            <a:ext cx="5038530" cy="2834173"/>
          </a:xfrm>
          <a:prstGeom prst="rect">
            <a:avLst/>
          </a:prstGeom>
        </p:spPr>
      </p:pic>
      <p:pic>
        <p:nvPicPr>
          <p:cNvPr id="5" name="FONCEE82MmQ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13059" y="3580296"/>
            <a:ext cx="5218985" cy="293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056" y="1829860"/>
            <a:ext cx="4244274" cy="4050792"/>
          </a:xfrm>
        </p:spPr>
        <p:txBody>
          <a:bodyPr>
            <a:normAutofit/>
          </a:bodyPr>
          <a:lstStyle/>
          <a:p>
            <a:r>
              <a:rPr lang="en-US" dirty="0" smtClean="0"/>
              <a:t>Zebrafish:</a:t>
            </a:r>
          </a:p>
          <a:p>
            <a:pPr lvl="1"/>
            <a:r>
              <a:rPr lang="en-US" dirty="0"/>
              <a:t>transgenic </a:t>
            </a:r>
            <a:r>
              <a:rPr lang="en-US" dirty="0" smtClean="0"/>
              <a:t>zebrafish: </a:t>
            </a:r>
            <a:r>
              <a:rPr lang="en-US" dirty="0"/>
              <a:t>global activation of </a:t>
            </a:r>
            <a:r>
              <a:rPr lang="en-US" dirty="0" err="1"/>
              <a:t>NpHR</a:t>
            </a:r>
            <a:r>
              <a:rPr lang="en-US" dirty="0"/>
              <a:t> in the entire </a:t>
            </a:r>
            <a:r>
              <a:rPr lang="en-US" dirty="0" smtClean="0"/>
              <a:t>animal.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zebrafi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848" y="3172968"/>
            <a:ext cx="3554947" cy="3158258"/>
          </a:xfrm>
          <a:prstGeom prst="rect">
            <a:avLst/>
          </a:prstGeom>
        </p:spPr>
      </p:pic>
      <p:pic>
        <p:nvPicPr>
          <p:cNvPr id="6" name="mous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6587" y="3106181"/>
            <a:ext cx="4937747" cy="329183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747325" y="1829860"/>
            <a:ext cx="4158136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Mouse:</a:t>
            </a:r>
          </a:p>
          <a:p>
            <a:pPr lvl="1"/>
            <a:r>
              <a:rPr lang="en-US" dirty="0" smtClean="0"/>
              <a:t>Activation of ChR2 in PBGN glutamatergic neurons elicit “escape” behavior.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88545" y="507828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Applications In living animals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2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855134"/>
            <a:ext cx="100711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9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92" b="57089"/>
          <a:stretch/>
        </p:blipFill>
        <p:spPr>
          <a:xfrm>
            <a:off x="385233" y="3303036"/>
            <a:ext cx="5812368" cy="2746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299" y="568404"/>
            <a:ext cx="108754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Infect cultured rat hippocampal neurons with Lenti-YFP-ChR2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Voltage clamp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Blue light (450-490nm) for 1 sec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 fast responding inward current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 rapid recovery when light is OFF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91212" y="1535610"/>
            <a:ext cx="506306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Current clamp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Blue light (450-490nm) for 1 sec </a:t>
            </a:r>
          </a:p>
          <a:p>
            <a:r>
              <a:rPr lang="en-US" dirty="0" smtClean="0"/>
              <a:t>       </a:t>
            </a:r>
            <a:r>
              <a:rPr lang="en-US" dirty="0" smtClean="0">
                <a:sym typeface="Wingdings"/>
              </a:rPr>
              <a:t> spikes are rapidly elicit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 however, any subsequent spikes during 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steady illumination were poorly timed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42863" r="44343" b="2458"/>
          <a:stretch/>
        </p:blipFill>
        <p:spPr>
          <a:xfrm>
            <a:off x="6391212" y="3303036"/>
            <a:ext cx="5618757" cy="350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8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7998" y="569195"/>
            <a:ext cx="113114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à"/>
            </a:pPr>
            <a:r>
              <a:rPr lang="en-US" sz="2000" dirty="0" smtClean="0"/>
              <a:t>Steady </a:t>
            </a:r>
            <a:r>
              <a:rPr lang="en-US" sz="2000" dirty="0"/>
              <a:t>illumination is not adequate for controlling the timing of ongoing spikes with ChR2, </a:t>
            </a:r>
            <a:r>
              <a:rPr lang="en-US" sz="2000" dirty="0" smtClean="0"/>
              <a:t>despite </a:t>
            </a:r>
            <a:r>
              <a:rPr lang="en-US" sz="2000" dirty="0"/>
              <a:t>reliability of the first spike</a:t>
            </a:r>
            <a:r>
              <a:rPr lang="en-US" sz="2000" dirty="0" smtClean="0"/>
              <a:t>.</a:t>
            </a:r>
          </a:p>
          <a:p>
            <a:pPr marL="285750" indent="-285750">
              <a:buFont typeface="Wingdings" charset="2"/>
              <a:buChar char="à"/>
            </a:pPr>
            <a:endParaRPr lang="en-US" sz="2000" dirty="0"/>
          </a:p>
          <a:p>
            <a:r>
              <a:rPr lang="en-US" sz="2400" dirty="0" smtClean="0"/>
              <a:t>What if we stimulate with a series of brief light pulse? What is the best duration?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3" t="48204"/>
          <a:stretch/>
        </p:blipFill>
        <p:spPr>
          <a:xfrm>
            <a:off x="5158314" y="2737595"/>
            <a:ext cx="4542367" cy="347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465" y="3977269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Hz</a:t>
            </a:r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>
            <a:off x="1534974" y="2993535"/>
            <a:ext cx="660400" cy="2336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53542" y="2926602"/>
            <a:ext cx="270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5 </a:t>
            </a:r>
            <a:r>
              <a:rPr lang="en-US" dirty="0" err="1" smtClean="0">
                <a:solidFill>
                  <a:schemeClr val="tx2"/>
                </a:solidFill>
              </a:rPr>
              <a:t>ms</a:t>
            </a:r>
            <a:r>
              <a:rPr lang="en-US" dirty="0" smtClean="0">
                <a:solidFill>
                  <a:schemeClr val="tx2"/>
                </a:solidFill>
              </a:rPr>
              <a:t> ON + 35 </a:t>
            </a:r>
            <a:r>
              <a:rPr lang="en-US" dirty="0" err="1" smtClean="0">
                <a:solidFill>
                  <a:schemeClr val="tx2"/>
                </a:solidFill>
              </a:rPr>
              <a:t>ms</a:t>
            </a:r>
            <a:r>
              <a:rPr lang="en-US" dirty="0" smtClean="0">
                <a:solidFill>
                  <a:schemeClr val="tx2"/>
                </a:solidFill>
              </a:rPr>
              <a:t> OFF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2177" y="4040431"/>
            <a:ext cx="270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10 </a:t>
            </a:r>
            <a:r>
              <a:rPr lang="en-US" dirty="0" err="1" smtClean="0">
                <a:solidFill>
                  <a:schemeClr val="tx2"/>
                </a:solidFill>
              </a:rPr>
              <a:t>ms</a:t>
            </a:r>
            <a:r>
              <a:rPr lang="en-US" dirty="0" smtClean="0">
                <a:solidFill>
                  <a:schemeClr val="tx2"/>
                </a:solidFill>
              </a:rPr>
              <a:t> ON + 30 </a:t>
            </a:r>
            <a:r>
              <a:rPr lang="en-US" dirty="0" err="1" smtClean="0">
                <a:solidFill>
                  <a:schemeClr val="tx2"/>
                </a:solidFill>
              </a:rPr>
              <a:t>ms</a:t>
            </a:r>
            <a:r>
              <a:rPr lang="en-US" dirty="0" smtClean="0">
                <a:solidFill>
                  <a:schemeClr val="tx2"/>
                </a:solidFill>
              </a:rPr>
              <a:t> OFF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2177" y="5145669"/>
            <a:ext cx="2709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15 </a:t>
            </a:r>
            <a:r>
              <a:rPr lang="en-US" dirty="0" err="1" smtClean="0">
                <a:solidFill>
                  <a:schemeClr val="tx2"/>
                </a:solidFill>
              </a:rPr>
              <a:t>ms</a:t>
            </a:r>
            <a:r>
              <a:rPr lang="en-US" dirty="0" smtClean="0">
                <a:solidFill>
                  <a:schemeClr val="tx2"/>
                </a:solidFill>
              </a:rPr>
              <a:t> ON + 25 </a:t>
            </a:r>
            <a:r>
              <a:rPr lang="en-US" dirty="0" err="1" smtClean="0">
                <a:solidFill>
                  <a:schemeClr val="tx2"/>
                </a:solidFill>
              </a:rPr>
              <a:t>ms</a:t>
            </a:r>
            <a:r>
              <a:rPr lang="en-US" dirty="0" smtClean="0">
                <a:solidFill>
                  <a:schemeClr val="tx2"/>
                </a:solidFill>
              </a:rPr>
              <a:t> OFF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3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7265" y="325791"/>
            <a:ext cx="11260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Whether we can generate arbitrary spike patterns, even mimic natural neural activity?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31333" y="1354666"/>
            <a:ext cx="10532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A series of light pulses selected according to a Poisson distribution</a:t>
            </a:r>
            <a:r>
              <a:rPr lang="en-US" smtClean="0"/>
              <a:t>, commonly used to model natural spiking.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91" b="48889"/>
          <a:stretch/>
        </p:blipFill>
        <p:spPr>
          <a:xfrm>
            <a:off x="931333" y="2396753"/>
            <a:ext cx="44577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t="54558" r="52987" b="998"/>
          <a:stretch/>
        </p:blipFill>
        <p:spPr>
          <a:xfrm>
            <a:off x="5875865" y="2396753"/>
            <a:ext cx="4457700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33565" y="2612307"/>
            <a:ext cx="177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10ms pulses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70666" y="6122312"/>
            <a:ext cx="838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Heterogeneous </a:t>
            </a:r>
            <a:r>
              <a:rPr lang="en-US"/>
              <a:t>populations of neurons can be controlled in </a:t>
            </a:r>
            <a:r>
              <a:rPr lang="en-US" smtClean="0"/>
              <a:t>concert.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1200" y="474134"/>
            <a:ext cx="1063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frequency response of light-spike coupling: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17600" y="1202266"/>
            <a:ext cx="1010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Give series of twenty 10-ms light pulses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5 Hz ~ 30Hz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2"/>
          <a:stretch/>
        </p:blipFill>
        <p:spPr>
          <a:xfrm>
            <a:off x="1270000" y="1968500"/>
            <a:ext cx="4902200" cy="4889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9600" y="3488267"/>
            <a:ext cx="4690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ChR2 can mediate spiking across a physiologically relevant range of firing frequencies.</a:t>
            </a:r>
          </a:p>
          <a:p>
            <a:pPr marL="285750" indent="-285750">
              <a:buFont typeface="Wingdings" charset="2"/>
              <a:buChar char="à"/>
            </a:pPr>
            <a:endParaRPr lang="en-US" dirty="0" smtClean="0"/>
          </a:p>
          <a:p>
            <a:pPr marL="285750" indent="-285750">
              <a:buFont typeface="Wingdings" charset="2"/>
              <a:buChar char="à"/>
            </a:pPr>
            <a:r>
              <a:rPr lang="en-US" dirty="0" smtClean="0"/>
              <a:t>It was easier to evoke more spikes at lower frequencies than higher frequencies.</a:t>
            </a:r>
          </a:p>
          <a:p>
            <a:pPr marL="285750" indent="-285750">
              <a:buFont typeface="Wingdings" charset="2"/>
              <a:buChar char="à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7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9733" y="507999"/>
            <a:ext cx="1016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about </a:t>
            </a:r>
            <a:r>
              <a:rPr lang="en-US" sz="2400" smtClean="0"/>
              <a:t>synaptic transmission?</a:t>
            </a:r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1286933" y="5350934"/>
            <a:ext cx="970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Synaptic transmission was also easily controlled with ChR2.</a:t>
            </a:r>
          </a:p>
          <a:p>
            <a:pPr marL="285750" indent="-285750"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Both excitatory and inhibitory synaptic event could be evoked in ChR2-negative neurons receiving synaptic input from ChR2-expressing neurons.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8" b="53217"/>
          <a:stretch/>
        </p:blipFill>
        <p:spPr>
          <a:xfrm>
            <a:off x="287868" y="1525320"/>
            <a:ext cx="6057966" cy="3208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8" t="51475"/>
          <a:stretch/>
        </p:blipFill>
        <p:spPr>
          <a:xfrm>
            <a:off x="6134034" y="1622062"/>
            <a:ext cx="6057966" cy="3327864"/>
          </a:xfrm>
          <a:prstGeom prst="rect">
            <a:avLst/>
          </a:prstGeom>
        </p:spPr>
      </p:pic>
      <p:sp>
        <p:nvSpPr>
          <p:cNvPr id="9" name="Triangle 8"/>
          <p:cNvSpPr/>
          <p:nvPr/>
        </p:nvSpPr>
        <p:spPr>
          <a:xfrm>
            <a:off x="9649958" y="571169"/>
            <a:ext cx="336973" cy="35829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/>
          <p:cNvSpPr/>
          <p:nvPr/>
        </p:nvSpPr>
        <p:spPr>
          <a:xfrm>
            <a:off x="8466346" y="539377"/>
            <a:ext cx="336973" cy="358296"/>
          </a:xfrm>
          <a:prstGeom prst="triangl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738113" y="759776"/>
            <a:ext cx="755659" cy="0"/>
          </a:xfrm>
          <a:prstGeom prst="straightConnector1">
            <a:avLst/>
          </a:prstGeom>
          <a:ln w="127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493772" y="682818"/>
            <a:ext cx="71919" cy="7141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493772" y="750317"/>
            <a:ext cx="71919" cy="67500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248617" y="105222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ChR2+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529731" y="105222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ChR2-</a:t>
            </a:r>
            <a:endParaRPr lang="en-US" dirty="0"/>
          </a:p>
        </p:txBody>
      </p:sp>
      <p:sp>
        <p:nvSpPr>
          <p:cNvPr id="23" name="Lightning Bolt 22"/>
          <p:cNvSpPr/>
          <p:nvPr/>
        </p:nvSpPr>
        <p:spPr>
          <a:xfrm>
            <a:off x="7859822" y="190804"/>
            <a:ext cx="545490" cy="441121"/>
          </a:xfrm>
          <a:prstGeom prst="lightningBol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/>
        </p:nvSpPr>
        <p:spPr>
          <a:xfrm rot="13242355">
            <a:off x="9952454" y="362430"/>
            <a:ext cx="70283" cy="52129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2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44" y="2210952"/>
            <a:ext cx="5621130" cy="26594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9409" y="1749287"/>
            <a:ext cx="972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Since 2005…..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9362661" y="6488668"/>
            <a:ext cx="1888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From PubMed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5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Rats with </a:t>
            </a:r>
            <a:r>
              <a:rPr lang="en-US" dirty="0" err="1" smtClean="0"/>
              <a:t>frickin</a:t>
            </a:r>
            <a:r>
              <a:rPr lang="en-US" dirty="0" smtClean="0"/>
              <a:t>’ laser beams attached to their heads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510" y="2313516"/>
            <a:ext cx="8546841" cy="39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Optogenetic</a:t>
            </a:r>
            <a:r>
              <a:rPr lang="en-US" dirty="0" smtClean="0"/>
              <a:t> insights into striatal function and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Lenz and Lobo </a:t>
            </a:r>
          </a:p>
          <a:p>
            <a:r>
              <a:rPr lang="en-US" dirty="0" smtClean="0"/>
              <a:t>Behavioral Brain Research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7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striatum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Implicated in motor behavior, reward, motivation, and decision making</a:t>
            </a:r>
          </a:p>
          <a:p>
            <a:r>
              <a:rPr lang="en-US" dirty="0" smtClean="0"/>
              <a:t>Huntington’s, schizophrenia, Tourette’s syndrome, depression, addiction</a:t>
            </a:r>
          </a:p>
          <a:p>
            <a:endParaRPr lang="en-US" dirty="0"/>
          </a:p>
          <a:p>
            <a:r>
              <a:rPr lang="en-US" dirty="0" smtClean="0"/>
              <a:t>The dorsal striatum is more associated with repetitive behaviors </a:t>
            </a:r>
            <a:endParaRPr lang="en-US" dirty="0"/>
          </a:p>
          <a:p>
            <a:r>
              <a:rPr lang="en-US" dirty="0" smtClean="0"/>
              <a:t>Ventral striatum (Nucleus </a:t>
            </a:r>
            <a:r>
              <a:rPr lang="en-US" dirty="0" err="1" smtClean="0"/>
              <a:t>accumbens</a:t>
            </a:r>
            <a:r>
              <a:rPr lang="en-US" dirty="0" smtClean="0"/>
              <a:t>) is more associated with reward</a:t>
            </a:r>
          </a:p>
          <a:p>
            <a:endParaRPr lang="en-US" dirty="0"/>
          </a:p>
          <a:p>
            <a:r>
              <a:rPr lang="en-US" dirty="0" smtClean="0"/>
              <a:t>95% of the neurons in these areas are GABAergic medium spiny neurons (MSNs)</a:t>
            </a:r>
          </a:p>
          <a:p>
            <a:r>
              <a:rPr lang="en-US" dirty="0" smtClean="0"/>
              <a:t>5% are </a:t>
            </a:r>
            <a:r>
              <a:rPr lang="en-US" dirty="0" err="1" smtClean="0"/>
              <a:t>tonically</a:t>
            </a:r>
            <a:r>
              <a:rPr lang="en-US" dirty="0" smtClean="0"/>
              <a:t> active cholinergic interneurons (TANs)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37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Striatum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1" y="2724539"/>
            <a:ext cx="5503347" cy="319106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346992"/>
            <a:ext cx="4754562" cy="3672140"/>
          </a:xfrm>
        </p:spPr>
      </p:pic>
    </p:spTree>
    <p:extLst>
      <p:ext uri="{BB962C8B-B14F-4D97-AF65-F5344CB8AC3E}">
        <p14:creationId xmlns:p14="http://schemas.microsoft.com/office/powerpoint/2010/main" val="40173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Receptors and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MSNs subdivided into 2 groups based on targets</a:t>
            </a:r>
          </a:p>
          <a:p>
            <a:pPr lvl="1"/>
            <a:r>
              <a:rPr lang="en-US" dirty="0" err="1" smtClean="0"/>
              <a:t>Striatonigral</a:t>
            </a:r>
            <a:r>
              <a:rPr lang="en-US" dirty="0" smtClean="0"/>
              <a:t> and </a:t>
            </a:r>
            <a:r>
              <a:rPr lang="en-US" dirty="0" err="1"/>
              <a:t>S</a:t>
            </a:r>
            <a:r>
              <a:rPr lang="en-US" dirty="0" err="1" smtClean="0"/>
              <a:t>triatopallidal</a:t>
            </a:r>
            <a:endParaRPr lang="en-US" dirty="0" smtClean="0"/>
          </a:p>
          <a:p>
            <a:r>
              <a:rPr lang="en-US" dirty="0" err="1" smtClean="0"/>
              <a:t>Striatonigral</a:t>
            </a:r>
            <a:r>
              <a:rPr lang="en-US" dirty="0" smtClean="0"/>
              <a:t> express D1 receptors and </a:t>
            </a:r>
            <a:r>
              <a:rPr lang="en-US" dirty="0" err="1" smtClean="0"/>
              <a:t>Striatopallidal</a:t>
            </a:r>
            <a:r>
              <a:rPr lang="en-US" dirty="0" smtClean="0"/>
              <a:t> express D2 receptors</a:t>
            </a:r>
            <a:endParaRPr lang="en-US" dirty="0"/>
          </a:p>
          <a:p>
            <a:r>
              <a:rPr lang="en-US" dirty="0" smtClean="0"/>
              <a:t>The patch and matrix compartments of the DORSAL striatum have different receptors (expression of opioid receptors) and connectivity </a:t>
            </a:r>
          </a:p>
          <a:p>
            <a:pPr lvl="1"/>
            <a:r>
              <a:rPr lang="en-US" dirty="0" smtClean="0"/>
              <a:t>Different input from cortical regions and output toward the VTA and substantia </a:t>
            </a:r>
            <a:r>
              <a:rPr lang="en-US" dirty="0" err="1" smtClean="0"/>
              <a:t>nigra</a:t>
            </a:r>
            <a:endParaRPr lang="en-US" dirty="0" smtClean="0"/>
          </a:p>
          <a:p>
            <a:r>
              <a:rPr lang="en-US" dirty="0" smtClean="0"/>
              <a:t>The shell and core of the </a:t>
            </a:r>
            <a:r>
              <a:rPr lang="en-US" dirty="0" err="1" smtClean="0"/>
              <a:t>Nac</a:t>
            </a:r>
            <a:r>
              <a:rPr lang="en-US" dirty="0" smtClean="0"/>
              <a:t> have different connections through the basal ganglia</a:t>
            </a:r>
          </a:p>
          <a:p>
            <a:pPr lvl="1"/>
            <a:r>
              <a:rPr lang="en-US" dirty="0" smtClean="0"/>
              <a:t>Direct (D1 </a:t>
            </a:r>
            <a:r>
              <a:rPr lang="en-US" dirty="0" err="1" smtClean="0"/>
              <a:t>Striatonigral</a:t>
            </a:r>
            <a:r>
              <a:rPr lang="en-US" dirty="0" smtClean="0"/>
              <a:t> MSNs) is associated with movement initiation and reward seeking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ndirect pathways (D2 </a:t>
            </a:r>
            <a:r>
              <a:rPr lang="en-US" dirty="0" err="1" smtClean="0"/>
              <a:t>Striatopallidal</a:t>
            </a:r>
            <a:r>
              <a:rPr lang="en-US" dirty="0" smtClean="0"/>
              <a:t> MSNs) is associated with inhibition of movement and reward seeking</a:t>
            </a:r>
          </a:p>
          <a:p>
            <a:pPr lvl="2"/>
            <a:r>
              <a:rPr lang="en-US" dirty="0" smtClean="0"/>
              <a:t>“Punishment pathway”</a:t>
            </a:r>
          </a:p>
        </p:txBody>
      </p:sp>
    </p:spTree>
    <p:extLst>
      <p:ext uri="{BB962C8B-B14F-4D97-AF65-F5344CB8AC3E}">
        <p14:creationId xmlns:p14="http://schemas.microsoft.com/office/powerpoint/2010/main" val="25161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247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</p:spPr>
        <p:txBody>
          <a:bodyPr/>
          <a:lstStyle/>
          <a:p>
            <a:r>
              <a:rPr lang="en-US" dirty="0" smtClean="0"/>
              <a:t>What have we learned from being able to manipulate these circuits?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1690806"/>
            <a:ext cx="10058400" cy="4911612"/>
          </a:xfrm>
        </p:spPr>
      </p:pic>
    </p:spTree>
    <p:extLst>
      <p:ext uri="{BB962C8B-B14F-4D97-AF65-F5344CB8AC3E}">
        <p14:creationId xmlns:p14="http://schemas.microsoft.com/office/powerpoint/2010/main" val="13718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</p:spPr>
        <p:txBody>
          <a:bodyPr/>
          <a:lstStyle/>
          <a:p>
            <a:r>
              <a:rPr lang="en-US" dirty="0"/>
              <a:t>What have we learned from being able to manipulate these circuits?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2" y="1903445"/>
            <a:ext cx="11488171" cy="3757331"/>
          </a:xfrm>
        </p:spPr>
      </p:pic>
    </p:spTree>
    <p:extLst>
      <p:ext uri="{BB962C8B-B14F-4D97-AF65-F5344CB8AC3E}">
        <p14:creationId xmlns:p14="http://schemas.microsoft.com/office/powerpoint/2010/main" val="361435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</p:spPr>
        <p:txBody>
          <a:bodyPr/>
          <a:lstStyle/>
          <a:p>
            <a:r>
              <a:rPr lang="en-US" dirty="0"/>
              <a:t>What have we learned from being able to manipulate these circuits?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Medium Spiny Neurons</a:t>
            </a:r>
          </a:p>
          <a:p>
            <a:pPr lvl="1"/>
            <a:r>
              <a:rPr lang="en-US" dirty="0" smtClean="0"/>
              <a:t>Characterizations of the indirect vs indirect pathways</a:t>
            </a:r>
          </a:p>
          <a:p>
            <a:r>
              <a:rPr lang="en-US" dirty="0" smtClean="0"/>
              <a:t>Interneurons</a:t>
            </a:r>
          </a:p>
          <a:p>
            <a:pPr lvl="1"/>
            <a:r>
              <a:rPr lang="en-US" dirty="0" smtClean="0"/>
              <a:t>Implicated for activity in the reward pathway through their interactions with dopamine releasing neurons that feed into the striatum</a:t>
            </a:r>
          </a:p>
          <a:p>
            <a:r>
              <a:rPr lang="en-US" dirty="0" smtClean="0"/>
              <a:t>Striatal afferents</a:t>
            </a:r>
          </a:p>
          <a:p>
            <a:pPr lvl="1"/>
            <a:r>
              <a:rPr lang="en-US" dirty="0" smtClean="0"/>
              <a:t>Studies in trafficking signals between VTA and </a:t>
            </a:r>
            <a:r>
              <a:rPr lang="en-US" dirty="0" err="1" smtClean="0"/>
              <a:t>Nac</a:t>
            </a:r>
            <a:r>
              <a:rPr lang="en-US" dirty="0" smtClean="0"/>
              <a:t> in response to drugs where signaling is stopped or enhanced by </a:t>
            </a:r>
            <a:r>
              <a:rPr lang="en-US" dirty="0" err="1" smtClean="0"/>
              <a:t>opto</a:t>
            </a:r>
            <a:r>
              <a:rPr lang="en-US" dirty="0" smtClean="0"/>
              <a:t> stimulation</a:t>
            </a:r>
          </a:p>
          <a:p>
            <a:r>
              <a:rPr lang="en-US" dirty="0" smtClean="0"/>
              <a:t>Molecular mechanisms</a:t>
            </a:r>
          </a:p>
          <a:p>
            <a:pPr lvl="1"/>
            <a:r>
              <a:rPr lang="en-US" dirty="0" smtClean="0"/>
              <a:t>Downstream signaling molecules change in expression following </a:t>
            </a:r>
            <a:r>
              <a:rPr lang="en-US" dirty="0" err="1" smtClean="0"/>
              <a:t>opto</a:t>
            </a:r>
            <a:r>
              <a:rPr lang="en-US" dirty="0" smtClean="0"/>
              <a:t> stimulation (increasing or decreasing depending on pathway)</a:t>
            </a:r>
            <a:endParaRPr lang="en-US" dirty="0"/>
          </a:p>
          <a:p>
            <a:r>
              <a:rPr lang="en-US" dirty="0" smtClean="0"/>
              <a:t>Light activated GPCRs are being generated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442327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Optogenetic</a:t>
            </a:r>
            <a:r>
              <a:rPr lang="en-US" dirty="0"/>
              <a:t> inhibition of medial prefrontal cortex projections to the nucleus </a:t>
            </a:r>
            <a:r>
              <a:rPr lang="en-US" dirty="0" err="1"/>
              <a:t>accumbens</a:t>
            </a:r>
            <a:r>
              <a:rPr lang="en-US" dirty="0"/>
              <a:t> core and methyl supplementation via L-Methionine attenuates cocaine-primed reinstatement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5299788"/>
            <a:ext cx="10058400" cy="8724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Wright et al 2018</a:t>
            </a:r>
          </a:p>
          <a:p>
            <a:pPr marL="0" indent="0">
              <a:buNone/>
            </a:pPr>
            <a:r>
              <a:rPr lang="en-US" dirty="0" smtClean="0"/>
              <a:t>Integrative Zoology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5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Cocaine addiction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relapse rates</a:t>
            </a:r>
          </a:p>
          <a:p>
            <a:r>
              <a:rPr lang="en-US" dirty="0" smtClean="0"/>
              <a:t>Epigenetic changes</a:t>
            </a:r>
          </a:p>
          <a:p>
            <a:pPr lvl="1"/>
            <a:r>
              <a:rPr lang="en-US" dirty="0" smtClean="0"/>
              <a:t>Methylation of DNA and DNA methyl transferases</a:t>
            </a:r>
          </a:p>
          <a:p>
            <a:pPr lvl="1"/>
            <a:r>
              <a:rPr lang="en-US" dirty="0" smtClean="0"/>
              <a:t>Dnmt3a increases in the </a:t>
            </a:r>
            <a:r>
              <a:rPr lang="en-US" dirty="0" err="1" smtClean="0"/>
              <a:t>Nac</a:t>
            </a:r>
            <a:r>
              <a:rPr lang="en-US" dirty="0" smtClean="0"/>
              <a:t> following </a:t>
            </a:r>
            <a:r>
              <a:rPr lang="en-US" dirty="0"/>
              <a:t>cocaine exposure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“One </a:t>
            </a:r>
            <a:r>
              <a:rPr lang="en-US" dirty="0"/>
              <a:t>way to study the functional role of </a:t>
            </a:r>
            <a:r>
              <a:rPr lang="en-US" dirty="0" smtClean="0"/>
              <a:t>DNA </a:t>
            </a:r>
            <a:r>
              <a:rPr lang="en-US" dirty="0"/>
              <a:t>methylation is by increasing the pool of available methyl groups with </a:t>
            </a:r>
            <a:r>
              <a:rPr lang="en-US" dirty="0" smtClean="0"/>
              <a:t>systemic administration </a:t>
            </a:r>
            <a:r>
              <a:rPr lang="en-US" dirty="0"/>
              <a:t>of exogenous L-Methionine (MET) (17, 18), thereby taking advantage of </a:t>
            </a:r>
            <a:r>
              <a:rPr lang="en-US" dirty="0" smtClean="0"/>
              <a:t>the cocaine-induced </a:t>
            </a:r>
            <a:r>
              <a:rPr lang="en-US" dirty="0"/>
              <a:t>upregulation of Dnmt3a and enabling the “re-methylation” of genes </a:t>
            </a:r>
            <a:r>
              <a:rPr lang="en-US" dirty="0" smtClean="0"/>
              <a:t>left transcriptionally </a:t>
            </a:r>
            <a:r>
              <a:rPr lang="en-US" dirty="0"/>
              <a:t>active by </a:t>
            </a:r>
            <a:r>
              <a:rPr lang="en-US" dirty="0" smtClean="0"/>
              <a:t>cocaine”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6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Core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Find a cell or circuit that you want to characterize</a:t>
            </a:r>
          </a:p>
          <a:p>
            <a:r>
              <a:rPr lang="en-US" sz="3200" dirty="0"/>
              <a:t>Put in a light activated channel that would theoretically change the firing pattern of the cells</a:t>
            </a:r>
          </a:p>
          <a:p>
            <a:r>
              <a:rPr lang="en-US" sz="3200" dirty="0"/>
              <a:t>See if the cells firing pattern changes or if the behavior of the animals changes</a:t>
            </a:r>
          </a:p>
        </p:txBody>
      </p:sp>
    </p:spTree>
    <p:extLst>
      <p:ext uri="{BB962C8B-B14F-4D97-AF65-F5344CB8AC3E}">
        <p14:creationId xmlns:p14="http://schemas.microsoft.com/office/powerpoint/2010/main" val="40547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L-Methionine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547" y="2121408"/>
            <a:ext cx="11625943" cy="40507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“One way to study the functional role of DNA methylation is by increasing the pool of available methyl groups with systemic administration of exogenous L-Methionine (MET</a:t>
            </a:r>
            <a:r>
              <a:rPr lang="en-US" dirty="0" smtClean="0"/>
              <a:t>), </a:t>
            </a:r>
            <a:r>
              <a:rPr lang="en-US" dirty="0"/>
              <a:t>thereby taking advantage of the cocaine-induced upregulation of Dnmt3a and enabling the “re-methylation” of genes left transcriptionally active by cocaine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098" name="Picture 2" descr="Image result for l-methionine struc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05" y="3114764"/>
            <a:ext cx="7865028" cy="357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Previous studies showed that treatment with L-Methionine attenuates cocaine primed reinstatement without altering initial cocaine taking</a:t>
            </a:r>
          </a:p>
          <a:p>
            <a:pPr marL="0" indent="0">
              <a:buNone/>
            </a:pPr>
            <a:r>
              <a:rPr lang="en-US" dirty="0"/>
              <a:t>-I.e. they still like cocaine but they are less likely to “relapse” after a period of abstinence</a:t>
            </a:r>
          </a:p>
          <a:p>
            <a:pPr marL="0" indent="0">
              <a:buNone/>
            </a:pPr>
            <a:r>
              <a:rPr lang="en-US" dirty="0"/>
              <a:t>Causes increases in activity marker c-</a:t>
            </a:r>
            <a:r>
              <a:rPr lang="en-US" dirty="0" err="1"/>
              <a:t>Fos</a:t>
            </a:r>
            <a:r>
              <a:rPr lang="en-US" dirty="0"/>
              <a:t> in medial prefrontal cortex but *decreases* in the </a:t>
            </a:r>
            <a:r>
              <a:rPr lang="en-US" dirty="0" err="1" smtClean="0"/>
              <a:t>Nac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“DNA </a:t>
            </a:r>
            <a:r>
              <a:rPr lang="en-US" dirty="0"/>
              <a:t>methylation may be dampening the excitability </a:t>
            </a:r>
            <a:r>
              <a:rPr lang="en-US" dirty="0" smtClean="0"/>
              <a:t>of </a:t>
            </a:r>
            <a:r>
              <a:rPr lang="en-US" dirty="0"/>
              <a:t>the </a:t>
            </a:r>
            <a:r>
              <a:rPr lang="en-US" dirty="0" err="1"/>
              <a:t>mPFC</a:t>
            </a:r>
            <a:r>
              <a:rPr lang="en-US" dirty="0"/>
              <a:t>-to-</a:t>
            </a:r>
            <a:r>
              <a:rPr lang="en-US" dirty="0" err="1"/>
              <a:t>NAc</a:t>
            </a:r>
            <a:r>
              <a:rPr lang="en-US" dirty="0"/>
              <a:t> reward circuitry during cocaine-primed </a:t>
            </a:r>
            <a:r>
              <a:rPr lang="en-US" dirty="0" smtClean="0"/>
              <a:t>reinstatement”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4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Where the OPTO comes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21408"/>
            <a:ext cx="12192000" cy="405079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optogenetic</a:t>
            </a:r>
            <a:r>
              <a:rPr lang="en-US" dirty="0" smtClean="0"/>
              <a:t> inhibition </a:t>
            </a:r>
            <a:r>
              <a:rPr lang="en-US" dirty="0"/>
              <a:t>of the </a:t>
            </a:r>
            <a:r>
              <a:rPr lang="en-US" dirty="0" err="1"/>
              <a:t>mPFC</a:t>
            </a:r>
            <a:r>
              <a:rPr lang="en-US" dirty="0"/>
              <a:t>-to-</a:t>
            </a:r>
            <a:r>
              <a:rPr lang="en-US" dirty="0" err="1"/>
              <a:t>NAc</a:t>
            </a:r>
            <a:r>
              <a:rPr lang="en-US" dirty="0"/>
              <a:t> projections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vs </a:t>
            </a:r>
          </a:p>
          <a:p>
            <a:pPr marL="0" indent="0" algn="ctr">
              <a:buNone/>
            </a:pPr>
            <a:r>
              <a:rPr lang="en-US" dirty="0" smtClean="0"/>
              <a:t>exogenous </a:t>
            </a:r>
            <a:r>
              <a:rPr lang="en-US" dirty="0"/>
              <a:t>MET treatment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Can </a:t>
            </a:r>
            <a:r>
              <a:rPr lang="en-US" dirty="0" err="1" smtClean="0"/>
              <a:t>optogenetic</a:t>
            </a:r>
            <a:r>
              <a:rPr lang="en-US" dirty="0" smtClean="0"/>
              <a:t> inhibition of these neurons accomplish </a:t>
            </a:r>
            <a:br>
              <a:rPr lang="en-US" dirty="0" smtClean="0"/>
            </a:br>
            <a:r>
              <a:rPr lang="en-US" dirty="0" smtClean="0"/>
              <a:t>the same as the pharmacological epigenetic treatment?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4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Stereotaxic surgeries</a:t>
            </a:r>
            <a:endParaRPr lang="en-US" dirty="0"/>
          </a:p>
        </p:txBody>
      </p:sp>
      <p:pic>
        <p:nvPicPr>
          <p:cNvPr id="5122" name="Picture 2" descr="Image result for stereotaxic implant ra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975" y="2400101"/>
            <a:ext cx="4754563" cy="356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Bilateral delivery of virus to </a:t>
            </a:r>
            <a:r>
              <a:rPr lang="en-US" dirty="0" err="1" smtClean="0"/>
              <a:t>mPFC</a:t>
            </a:r>
            <a:r>
              <a:rPr lang="en-US" dirty="0"/>
              <a:t> </a:t>
            </a:r>
            <a:r>
              <a:rPr lang="en-US" dirty="0" smtClean="0"/>
              <a:t>(AAV-CaMKIIa-eNpHR3.0-EYFP or AAV-</a:t>
            </a:r>
            <a:r>
              <a:rPr lang="en-US" dirty="0" err="1" smtClean="0"/>
              <a:t>CaMKIIa</a:t>
            </a:r>
            <a:r>
              <a:rPr lang="en-US" dirty="0" smtClean="0"/>
              <a:t>-EYFP)</a:t>
            </a:r>
          </a:p>
          <a:p>
            <a:r>
              <a:rPr lang="en-US" dirty="0" smtClean="0"/>
              <a:t>Virus was given 6-8 weeks to allow full expression</a:t>
            </a:r>
          </a:p>
          <a:p>
            <a:endParaRPr lang="en-US" dirty="0"/>
          </a:p>
          <a:p>
            <a:r>
              <a:rPr lang="en-US" dirty="0" smtClean="0"/>
              <a:t>In a separate procedure, the animals also received a jugular catheter and bilateral transcranial fiber optic implants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30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4125" y="2440341"/>
            <a:ext cx="7389845" cy="42800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53747" y="1940768"/>
            <a:ext cx="130629" cy="1978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Right Arrow 7"/>
          <p:cNvSpPr/>
          <p:nvPr/>
        </p:nvSpPr>
        <p:spPr>
          <a:xfrm>
            <a:off x="2404125" y="1302006"/>
            <a:ext cx="709127" cy="1138335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3642113" y="352423"/>
            <a:ext cx="7834541" cy="189916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69160" y="917284"/>
            <a:ext cx="63074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Fiber Optic Line</a:t>
            </a:r>
            <a:endParaRPr lang="en-US" sz="4400" dirty="0"/>
          </a:p>
        </p:txBody>
      </p:sp>
      <p:sp>
        <p:nvSpPr>
          <p:cNvPr id="13" name="Explosion 1 12"/>
          <p:cNvSpPr/>
          <p:nvPr/>
        </p:nvSpPr>
        <p:spPr>
          <a:xfrm>
            <a:off x="2704291" y="3578676"/>
            <a:ext cx="1160169" cy="1254581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Callout 13"/>
          <p:cNvSpPr/>
          <p:nvPr/>
        </p:nvSpPr>
        <p:spPr>
          <a:xfrm>
            <a:off x="6680719" y="5784980"/>
            <a:ext cx="2052735" cy="107302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Cocaine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66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Operant testing for sucrose</a:t>
            </a:r>
          </a:p>
          <a:p>
            <a:pPr lvl="1"/>
            <a:r>
              <a:rPr lang="en-US" dirty="0" smtClean="0"/>
              <a:t>Nose poke</a:t>
            </a:r>
          </a:p>
          <a:p>
            <a:r>
              <a:rPr lang="en-US" dirty="0" smtClean="0"/>
              <a:t>Swap out sucrose pellets for IV cocaine, continue until the animal’s use of cocaine stabilizes</a:t>
            </a:r>
          </a:p>
          <a:p>
            <a:r>
              <a:rPr lang="en-US" dirty="0" smtClean="0"/>
              <a:t>Extinction training (same protocols but cues and cocaine were unavailable)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Note: one subset of rats didn’t undergo behavior training just to verify viral expression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10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359" y="0"/>
            <a:ext cx="10058400" cy="1609344"/>
          </a:xfrm>
        </p:spPr>
        <p:txBody>
          <a:bodyPr/>
          <a:lstStyle/>
          <a:p>
            <a:r>
              <a:rPr lang="en-US" dirty="0" smtClean="0"/>
              <a:t>Figure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8" y="1579330"/>
            <a:ext cx="10412963" cy="5017739"/>
          </a:xfrm>
        </p:spPr>
      </p:pic>
    </p:spTree>
    <p:extLst>
      <p:ext uri="{BB962C8B-B14F-4D97-AF65-F5344CB8AC3E}">
        <p14:creationId xmlns:p14="http://schemas.microsoft.com/office/powerpoint/2010/main" val="26691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6" y="265858"/>
            <a:ext cx="5884444" cy="6047369"/>
          </a:xfrm>
        </p:spPr>
      </p:pic>
      <p:sp>
        <p:nvSpPr>
          <p:cNvPr id="3" name="TextBox 2"/>
          <p:cNvSpPr txBox="1"/>
          <p:nvPr/>
        </p:nvSpPr>
        <p:spPr>
          <a:xfrm>
            <a:off x="0" y="2668555"/>
            <a:ext cx="4963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the laser light is on, they do not respond to the reinstatement of the cue  with training primed drug seeking behavior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5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308" y="-299139"/>
            <a:ext cx="10058400" cy="1609344"/>
          </a:xfrm>
        </p:spPr>
        <p:txBody>
          <a:bodyPr/>
          <a:lstStyle/>
          <a:p>
            <a:r>
              <a:rPr lang="en-US" dirty="0" smtClean="0"/>
              <a:t>Figure 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69" y="923002"/>
            <a:ext cx="9807479" cy="5934998"/>
          </a:xfrm>
        </p:spPr>
      </p:pic>
    </p:spTree>
    <p:extLst>
      <p:ext uri="{BB962C8B-B14F-4D97-AF65-F5344CB8AC3E}">
        <p14:creationId xmlns:p14="http://schemas.microsoft.com/office/powerpoint/2010/main" val="28362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Figure 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82" y="22765"/>
            <a:ext cx="6846685" cy="6835236"/>
          </a:xfrm>
        </p:spPr>
      </p:pic>
    </p:spTree>
    <p:extLst>
      <p:ext uri="{BB962C8B-B14F-4D97-AF65-F5344CB8AC3E}">
        <p14:creationId xmlns:p14="http://schemas.microsoft.com/office/powerpoint/2010/main" val="161647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we design these channels?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Originals were directly ripped from existing biological systems</a:t>
            </a:r>
          </a:p>
          <a:p>
            <a:r>
              <a:rPr lang="en-US" dirty="0" smtClean="0"/>
              <a:t>Future directions will likely incorporate more and more designer ion channels</a:t>
            </a:r>
          </a:p>
          <a:p>
            <a:pPr lvl="1"/>
            <a:r>
              <a:rPr lang="en-US" dirty="0" err="1" smtClean="0"/>
              <a:t>OptoDREADD</a:t>
            </a:r>
            <a:r>
              <a:rPr lang="en-US" dirty="0" smtClean="0"/>
              <a:t> with GCPRs?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1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257580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Optogenetic</a:t>
            </a:r>
            <a:r>
              <a:rPr lang="en-US" dirty="0"/>
              <a:t> activation of superior colliculus neurons suppresses seizures originating in diverse brain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3303036"/>
            <a:ext cx="10058400" cy="28691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Soper</a:t>
            </a:r>
            <a:r>
              <a:rPr lang="en-US" dirty="0" smtClean="0"/>
              <a:t> et al 2016</a:t>
            </a:r>
          </a:p>
          <a:p>
            <a:pPr marL="0" indent="0">
              <a:buNone/>
            </a:pPr>
            <a:r>
              <a:rPr lang="en-US" dirty="0" smtClean="0"/>
              <a:t>Neurobiology of Disease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Seizures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Uncontrolled activity in neural and muscle tissue</a:t>
            </a:r>
          </a:p>
          <a:p>
            <a:r>
              <a:rPr lang="en-US" dirty="0" smtClean="0"/>
              <a:t>About one third of patients do not receive control of these with pharmaceutical treatment</a:t>
            </a:r>
          </a:p>
          <a:p>
            <a:r>
              <a:rPr lang="en-US" dirty="0" smtClean="0"/>
              <a:t>Extreme treatment options include DBS and removal of tissues</a:t>
            </a:r>
          </a:p>
          <a:p>
            <a:r>
              <a:rPr lang="en-US" dirty="0" smtClean="0"/>
              <a:t>Uncontrolled firing in multiple areas of the brain can contribute and cause distinct types of seizure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73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175" y="2121408"/>
            <a:ext cx="11122089" cy="4050792"/>
          </a:xfrm>
        </p:spPr>
        <p:txBody>
          <a:bodyPr/>
          <a:lstStyle/>
          <a:p>
            <a:r>
              <a:rPr lang="en-US" dirty="0" smtClean="0"/>
              <a:t>deep </a:t>
            </a:r>
            <a:r>
              <a:rPr lang="en-US" dirty="0"/>
              <a:t>layers of the superior colliculus (DLSC</a:t>
            </a:r>
            <a:r>
              <a:rPr lang="en-US" dirty="0" smtClean="0"/>
              <a:t>) are thought to stop general seizure behavior</a:t>
            </a:r>
          </a:p>
          <a:p>
            <a:r>
              <a:rPr lang="en-US" dirty="0" smtClean="0"/>
              <a:t>Studies using microinjections of drugs into DLSC have been done</a:t>
            </a:r>
          </a:p>
          <a:p>
            <a:pPr lvl="1"/>
            <a:r>
              <a:rPr lang="en-US" dirty="0" smtClean="0"/>
              <a:t>Translationally not applicable</a:t>
            </a:r>
          </a:p>
          <a:p>
            <a:pPr lvl="1"/>
            <a:r>
              <a:rPr lang="en-US" dirty="0" err="1" smtClean="0"/>
              <a:t>Optogenetics</a:t>
            </a:r>
            <a:r>
              <a:rPr lang="en-US" dirty="0" smtClean="0"/>
              <a:t> might provide some insights into circuitry without creating inherent network damage </a:t>
            </a:r>
          </a:p>
          <a:p>
            <a:pPr lvl="1"/>
            <a:endParaRPr lang="en-US" dirty="0"/>
          </a:p>
          <a:p>
            <a:r>
              <a:rPr lang="en-US" dirty="0" smtClean="0"/>
              <a:t>4 models of seizures</a:t>
            </a:r>
          </a:p>
          <a:p>
            <a:pPr lvl="1"/>
            <a:r>
              <a:rPr lang="en-US" dirty="0" smtClean="0"/>
              <a:t>Drug invoked seizures with PTZ</a:t>
            </a:r>
          </a:p>
          <a:p>
            <a:pPr lvl="1"/>
            <a:r>
              <a:rPr lang="en-US" dirty="0" smtClean="0"/>
              <a:t>Motor seizures evoked from piriform cortex</a:t>
            </a:r>
          </a:p>
          <a:p>
            <a:pPr lvl="1"/>
            <a:r>
              <a:rPr lang="en-US" dirty="0" smtClean="0"/>
              <a:t>Spike wave seizures evoked by gamma </a:t>
            </a:r>
            <a:r>
              <a:rPr lang="en-US" dirty="0" err="1" smtClean="0"/>
              <a:t>butyrolactone</a:t>
            </a:r>
            <a:endParaRPr lang="en-US" dirty="0" smtClean="0"/>
          </a:p>
          <a:p>
            <a:pPr lvl="1"/>
            <a:r>
              <a:rPr lang="en-US" dirty="0" err="1" smtClean="0"/>
              <a:t>Audiogenic</a:t>
            </a:r>
            <a:r>
              <a:rPr lang="en-US" dirty="0" smtClean="0"/>
              <a:t> seizures evoked in a rat line bred for epilepsy</a:t>
            </a:r>
          </a:p>
        </p:txBody>
      </p:sp>
    </p:spTree>
    <p:extLst>
      <p:ext uri="{BB962C8B-B14F-4D97-AF65-F5344CB8AC3E}">
        <p14:creationId xmlns:p14="http://schemas.microsoft.com/office/powerpoint/2010/main" val="370898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4404609"/>
          </a:xfrm>
        </p:spPr>
        <p:txBody>
          <a:bodyPr/>
          <a:lstStyle/>
          <a:p>
            <a:r>
              <a:rPr lang="en-US" dirty="0" smtClean="0"/>
              <a:t>Can stimulating the DLSC prevent or reduce seizure activity induced in different seizure pathways?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Injection of virus (rAAV5-hSyn-ChR2(H134R</a:t>
            </a:r>
            <a:r>
              <a:rPr lang="en-US" dirty="0"/>
              <a:t>)-</a:t>
            </a:r>
            <a:r>
              <a:rPr lang="en-US" dirty="0" err="1" smtClean="0"/>
              <a:t>mCherry</a:t>
            </a:r>
            <a:r>
              <a:rPr lang="en-US" dirty="0" smtClean="0"/>
              <a:t>)</a:t>
            </a:r>
          </a:p>
          <a:p>
            <a:r>
              <a:rPr lang="en-US" dirty="0" smtClean="0"/>
              <a:t>Implanting </a:t>
            </a:r>
            <a:r>
              <a:rPr lang="en-US" dirty="0" err="1" smtClean="0"/>
              <a:t>optogenetic</a:t>
            </a:r>
            <a:r>
              <a:rPr lang="en-US" dirty="0" smtClean="0"/>
              <a:t> mounting</a:t>
            </a:r>
          </a:p>
          <a:p>
            <a:r>
              <a:rPr lang="en-US" dirty="0" smtClean="0"/>
              <a:t>Implanting EEG screw electrodes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96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5262" y="295363"/>
            <a:ext cx="9421635" cy="597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4375" y="300728"/>
            <a:ext cx="7644817" cy="593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6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4311303"/>
          </a:xfrm>
        </p:spPr>
        <p:txBody>
          <a:bodyPr>
            <a:normAutofit/>
          </a:bodyPr>
          <a:lstStyle/>
          <a:p>
            <a:r>
              <a:rPr lang="en-US" dirty="0" smtClean="0"/>
              <a:t>Successfully inducing seizures and injecting the channels in the correct brain 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9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92489" y="655941"/>
            <a:ext cx="9241847" cy="56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Optostimulation</a:t>
            </a:r>
            <a:r>
              <a:rPr lang="en-US" dirty="0" smtClean="0"/>
              <a:t> decreases severity and duration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7625" y="2545737"/>
            <a:ext cx="8416212" cy="333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2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Channels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naturally occurring light activated ion channels</a:t>
            </a:r>
          </a:p>
          <a:p>
            <a:r>
              <a:rPr lang="en-US" dirty="0" smtClean="0"/>
              <a:t>Retina are the ones we’re probably most familiar with, but they also occur in some  plants and microbes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183" y="3292729"/>
            <a:ext cx="6257729" cy="32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7170" y="0"/>
            <a:ext cx="10058400" cy="1856492"/>
          </a:xfrm>
        </p:spPr>
        <p:txBody>
          <a:bodyPr>
            <a:normAutofit/>
          </a:bodyPr>
          <a:lstStyle/>
          <a:p>
            <a:r>
              <a:rPr lang="en-US" dirty="0" err="1" smtClean="0"/>
              <a:t>OptoStimulation</a:t>
            </a:r>
            <a:r>
              <a:rPr lang="en-US" dirty="0" smtClean="0"/>
              <a:t> reduces activity in </a:t>
            </a:r>
            <a:r>
              <a:rPr lang="en-US" dirty="0"/>
              <a:t>Area </a:t>
            </a:r>
            <a:r>
              <a:rPr lang="en-US" dirty="0" err="1"/>
              <a:t>Tempestas</a:t>
            </a:r>
            <a:r>
              <a:rPr lang="en-US" dirty="0"/>
              <a:t>-evoked </a:t>
            </a:r>
            <a:r>
              <a:rPr lang="en-US" dirty="0" smtClean="0"/>
              <a:t>seizures</a:t>
            </a:r>
            <a:endParaRPr lang="en-US" dirty="0"/>
          </a:p>
        </p:txBody>
      </p:sp>
      <p:pic>
        <p:nvPicPr>
          <p:cNvPr id="1026" name="Picture 2" descr="https://ars.els-cdn.com/content/image/1-s2.0-S0969996115301145-gr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70" y="1856492"/>
            <a:ext cx="9828308" cy="486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2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236646"/>
            <a:ext cx="10058400" cy="1609344"/>
          </a:xfrm>
        </p:spPr>
        <p:txBody>
          <a:bodyPr/>
          <a:lstStyle/>
          <a:p>
            <a:r>
              <a:rPr lang="en-US" dirty="0" smtClean="0"/>
              <a:t>Reduces Seizure Activity induced by Gamma </a:t>
            </a:r>
            <a:r>
              <a:rPr lang="en-US" dirty="0" err="1" smtClean="0"/>
              <a:t>Butyrolactone</a:t>
            </a:r>
            <a:endParaRPr lang="en-US" dirty="0"/>
          </a:p>
        </p:txBody>
      </p:sp>
      <p:pic>
        <p:nvPicPr>
          <p:cNvPr id="2050" name="Picture 2" descr="https://ars.els-cdn.com/content/image/1-s2.0-S0969996115301145-gr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52" y="1845990"/>
            <a:ext cx="8714792" cy="46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40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rs.els-cdn.com/content/image/1-s2.0-S0969996115301145-gr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63" y="201994"/>
            <a:ext cx="7285113" cy="611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22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26150"/>
            <a:ext cx="10058400" cy="1609344"/>
          </a:xfrm>
        </p:spPr>
        <p:txBody>
          <a:bodyPr/>
          <a:lstStyle/>
          <a:p>
            <a:r>
              <a:rPr lang="en-US" dirty="0" smtClean="0"/>
              <a:t>Channel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735494"/>
            <a:ext cx="10058400" cy="4436706"/>
          </a:xfrm>
        </p:spPr>
        <p:txBody>
          <a:bodyPr/>
          <a:lstStyle/>
          <a:p>
            <a:r>
              <a:rPr lang="en-US" dirty="0" smtClean="0"/>
              <a:t>Reversible states activated by UV radiation or visible light within specific spectra.</a:t>
            </a:r>
          </a:p>
        </p:txBody>
      </p:sp>
      <p:pic>
        <p:nvPicPr>
          <p:cNvPr id="1026" name="Picture 2" descr="Image result for light sensitive ion chann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16" y="2905990"/>
            <a:ext cx="10269832" cy="347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64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56543"/>
            <a:ext cx="10058400" cy="1609344"/>
          </a:xfrm>
        </p:spPr>
        <p:txBody>
          <a:bodyPr/>
          <a:lstStyle/>
          <a:p>
            <a:r>
              <a:rPr lang="en-US" dirty="0" smtClean="0"/>
              <a:t>How Channels respond to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13" y="1188347"/>
            <a:ext cx="11159413" cy="4050792"/>
          </a:xfrm>
        </p:spPr>
        <p:txBody>
          <a:bodyPr/>
          <a:lstStyle/>
          <a:p>
            <a:r>
              <a:rPr lang="en-US" dirty="0" smtClean="0"/>
              <a:t>Conformational change in response to excitation from light</a:t>
            </a:r>
          </a:p>
          <a:p>
            <a:r>
              <a:rPr lang="en-US" dirty="0" smtClean="0"/>
              <a:t>Channels open and close, allowing in cation or anions, which change cellular activity</a:t>
            </a:r>
            <a:endParaRPr lang="en-US" dirty="0"/>
          </a:p>
        </p:txBody>
      </p:sp>
      <p:pic>
        <p:nvPicPr>
          <p:cNvPr id="4" name="QA67v4vSg0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50572" y="2029922"/>
            <a:ext cx="8114522" cy="456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7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Express these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Transgenic animals</a:t>
            </a:r>
            <a:endParaRPr lang="en-US" dirty="0"/>
          </a:p>
          <a:p>
            <a:pPr lvl="1"/>
            <a:r>
              <a:rPr lang="en-US" dirty="0" smtClean="0"/>
              <a:t>Insert gene for channel at select locus, then trigger the expression at a later time</a:t>
            </a:r>
          </a:p>
          <a:p>
            <a:r>
              <a:rPr lang="en-US" dirty="0" smtClean="0"/>
              <a:t>Viral injections</a:t>
            </a:r>
          </a:p>
          <a:p>
            <a:pPr lvl="1"/>
            <a:r>
              <a:rPr lang="en-US" dirty="0" smtClean="0"/>
              <a:t>Design virus to express the channel, introduce virus to the tissue you want it expressed in</a:t>
            </a:r>
          </a:p>
          <a:p>
            <a:pPr lvl="2"/>
            <a:r>
              <a:rPr lang="en-US" dirty="0" smtClean="0"/>
              <a:t>Culture cells or living animals</a:t>
            </a:r>
          </a:p>
          <a:p>
            <a:pPr lvl="1"/>
            <a:r>
              <a:rPr lang="en-US" dirty="0" smtClean="0"/>
              <a:t>Transcranial cannulations</a:t>
            </a:r>
          </a:p>
          <a:p>
            <a:pPr lvl="1"/>
            <a:r>
              <a:rPr lang="en-US" dirty="0" smtClean="0"/>
              <a:t>Systemic injections</a:t>
            </a:r>
          </a:p>
          <a:p>
            <a:pPr lvl="1"/>
            <a:r>
              <a:rPr lang="en-US" dirty="0" smtClean="0"/>
              <a:t>Sonication of tissue </a:t>
            </a:r>
          </a:p>
        </p:txBody>
      </p:sp>
    </p:spTree>
    <p:extLst>
      <p:ext uri="{BB962C8B-B14F-4D97-AF65-F5344CB8AC3E}">
        <p14:creationId xmlns:p14="http://schemas.microsoft.com/office/powerpoint/2010/main" val="356356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4541</TotalTime>
  <Words>2040</Words>
  <Application>Microsoft Office PowerPoint</Application>
  <PresentationFormat>Widescreen</PresentationFormat>
  <Paragraphs>263</Paragraphs>
  <Slides>62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Rockwell</vt:lpstr>
      <vt:lpstr>Rockwell Condensed</vt:lpstr>
      <vt:lpstr>Wingdings</vt:lpstr>
      <vt:lpstr>Wood Type</vt:lpstr>
      <vt:lpstr>Optogenetics</vt:lpstr>
      <vt:lpstr>The Brutal oversimplification</vt:lpstr>
      <vt:lpstr>Rats with frickin’ laser beams attached to their heads</vt:lpstr>
      <vt:lpstr>The Core Concepts</vt:lpstr>
      <vt:lpstr>How did we design these channels?</vt:lpstr>
      <vt:lpstr>The Channels involved</vt:lpstr>
      <vt:lpstr>Channel dynamics</vt:lpstr>
      <vt:lpstr>How Channels respond to light</vt:lpstr>
      <vt:lpstr>How to Express these Channels</vt:lpstr>
      <vt:lpstr>The Types of Channels Created</vt:lpstr>
      <vt:lpstr>Type I: Improvements needed</vt:lpstr>
      <vt:lpstr>excitation</vt:lpstr>
      <vt:lpstr>Inhibition</vt:lpstr>
      <vt:lpstr>Type II: Under development</vt:lpstr>
      <vt:lpstr>Applications</vt:lpstr>
      <vt:lpstr>How to achieve cell-type OR circuit specific manipulation?</vt:lpstr>
      <vt:lpstr>PowerPoint Presentation</vt:lpstr>
      <vt:lpstr>PowerPoint Presentation</vt:lpstr>
      <vt:lpstr>You can integrate optogenetic control with electrophysiology! </vt:lpstr>
      <vt:lpstr>PowerPoint Presentation</vt:lpstr>
      <vt:lpstr>Applications In living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Optogenetic insights into striatal function and behavior</vt:lpstr>
      <vt:lpstr>The striatum</vt:lpstr>
      <vt:lpstr>The Striatum</vt:lpstr>
      <vt:lpstr>Receptors and connections</vt:lpstr>
      <vt:lpstr>PowerPoint Presentation</vt:lpstr>
      <vt:lpstr>What have we learned from being able to manipulate these circuits?</vt:lpstr>
      <vt:lpstr>What have we learned from being able to manipulate these circuits?</vt:lpstr>
      <vt:lpstr>What have we learned from being able to manipulate these circuits?</vt:lpstr>
      <vt:lpstr>Optogenetic inhibition of medial prefrontal cortex projections to the nucleus accumbens core and methyl supplementation via L-Methionine attenuates cocaine-primed reinstatement</vt:lpstr>
      <vt:lpstr>Cocaine addiction</vt:lpstr>
      <vt:lpstr>L-Methionine</vt:lpstr>
      <vt:lpstr>PowerPoint Presentation</vt:lpstr>
      <vt:lpstr>Where the OPTO comes in</vt:lpstr>
      <vt:lpstr>Stereotaxic surgeries</vt:lpstr>
      <vt:lpstr>PowerPoint Presentation</vt:lpstr>
      <vt:lpstr>Behavior training</vt:lpstr>
      <vt:lpstr>Figure 1</vt:lpstr>
      <vt:lpstr>Figure 2</vt:lpstr>
      <vt:lpstr>Figure 3</vt:lpstr>
      <vt:lpstr>Figure 4</vt:lpstr>
      <vt:lpstr>Optogenetic activation of superior colliculus neurons suppresses seizures originating in diverse brain networks</vt:lpstr>
      <vt:lpstr>Seizures</vt:lpstr>
      <vt:lpstr>Experimental setup</vt:lpstr>
      <vt:lpstr>Can stimulating the DLSC prevent or reduce seizure activity induced in different seizure pathways?</vt:lpstr>
      <vt:lpstr>Surgeries</vt:lpstr>
      <vt:lpstr>PowerPoint Presentation</vt:lpstr>
      <vt:lpstr>PowerPoint Presentation</vt:lpstr>
      <vt:lpstr>Successfully inducing seizures and injecting the channels in the correct brain regions</vt:lpstr>
      <vt:lpstr>PowerPoint Presentation</vt:lpstr>
      <vt:lpstr>Optostimulation decreases severity and duration</vt:lpstr>
      <vt:lpstr>OptoStimulation reduces activity in Area Tempestas-evoked seizures</vt:lpstr>
      <vt:lpstr>Reduces Seizure Activity induced by Gamma Butyrolactone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Optogenetics</dc:title>
  <dc:creator>Logue, Jordan</dc:creator>
  <cp:lastModifiedBy>Debi</cp:lastModifiedBy>
  <cp:revision>83</cp:revision>
  <dcterms:created xsi:type="dcterms:W3CDTF">2018-11-13T20:38:51Z</dcterms:created>
  <dcterms:modified xsi:type="dcterms:W3CDTF">2018-11-30T19:38:19Z</dcterms:modified>
</cp:coreProperties>
</file>