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6" r:id="rId10"/>
    <p:sldId id="308" r:id="rId11"/>
    <p:sldId id="309" r:id="rId12"/>
    <p:sldId id="310" r:id="rId13"/>
    <p:sldId id="297" r:id="rId14"/>
    <p:sldId id="296" r:id="rId15"/>
    <p:sldId id="278" r:id="rId16"/>
    <p:sldId id="283" r:id="rId17"/>
    <p:sldId id="282" r:id="rId18"/>
    <p:sldId id="279" r:id="rId19"/>
    <p:sldId id="280" r:id="rId20"/>
    <p:sldId id="281" r:id="rId21"/>
    <p:sldId id="286" r:id="rId22"/>
    <p:sldId id="295" r:id="rId23"/>
    <p:sldId id="287" r:id="rId24"/>
    <p:sldId id="288" r:id="rId25"/>
    <p:sldId id="289" r:id="rId26"/>
    <p:sldId id="290" r:id="rId27"/>
    <p:sldId id="293" r:id="rId28"/>
    <p:sldId id="294" r:id="rId29"/>
    <p:sldId id="291" r:id="rId30"/>
    <p:sldId id="311" r:id="rId31"/>
    <p:sldId id="31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92" autoAdjust="0"/>
    <p:restoredTop sz="80849"/>
  </p:normalViewPr>
  <p:slideViewPr>
    <p:cSldViewPr snapToGrid="0">
      <p:cViewPr varScale="1">
        <p:scale>
          <a:sx n="41" d="100"/>
          <a:sy n="41" d="100"/>
        </p:scale>
        <p:origin x="76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ED43F-AC3C-004F-BDC1-6E29E63E75CA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042FE-8264-7C42-BA30-6374EFDE9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54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http://pittmedneuro.com/glutamate.html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26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Activation of the channel occur when agonist presents. On removal of agonist, currents decay in a process called deactivation.</a:t>
            </a:r>
            <a:endParaRPr lang="en-US" b="0" dirty="0" smtClean="0">
              <a:effectLst/>
            </a:endParaRPr>
          </a:p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Currents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decay during continuous agonist exposure and this is because of desensitization. This reflect receptor isomerization to one or more ion-impermeable desensitized states that cannot be activated even by high concentrations of agonist. This desensitization is reversible because 5-HT3 receptors </a:t>
            </a:r>
            <a:r>
              <a:rPr lang="en-US" sz="1200" b="0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resensitize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after the removal of agonist.</a:t>
            </a:r>
            <a:endParaRPr lang="en-US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1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43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66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916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82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68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b="0" dirty="0" smtClean="0">
                <a:effectLst/>
              </a:rPr>
              <a:t/>
            </a:r>
            <a:br>
              <a:rPr lang="en-US" b="0" dirty="0" smtClean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78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0C86A-87F1-411D-AD0A-F04B2CAD0F1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62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Fig. 2. Figure 2A illustrates tonic NMDA receptor activation by NMDA applied for 3 s. After a fast onset, this response exhibits desensitization which typically has a double-exponential time course. Deactivation occurs after NMDA is washed off and its time course also has a fast and a slow component. Figure 2B illustrates phasic NMDA receptor activation by </a:t>
            </a:r>
            <a:r>
              <a:rPr lang="en-US" dirty="0" err="1" smtClean="0"/>
              <a:t>synaptically</a:t>
            </a:r>
            <a:r>
              <a:rPr lang="en-US" dirty="0" smtClean="0"/>
              <a:t> released glutamate. Following a rapid onset, the NMDA receptor response deactivates with double-exponential kinetics (</a:t>
            </a:r>
            <a:r>
              <a:rPr lang="en-US" dirty="0" err="1" smtClean="0"/>
              <a:t>Korinek</a:t>
            </a:r>
            <a:r>
              <a:rPr lang="en-US" dirty="0" smtClean="0"/>
              <a:t> et al. 2010). Figure 2C presents a basic kinetic scheme of NMDA receptor activation (Lester and </a:t>
            </a:r>
            <a:r>
              <a:rPr lang="en-US" dirty="0" err="1" smtClean="0"/>
              <a:t>Jahr</a:t>
            </a:r>
            <a:r>
              <a:rPr lang="en-US" dirty="0" smtClean="0"/>
              <a:t> 1992). The rate constants shown were determined for HEK cells expressing recombinant GluN1-1a/GluN2B receptors activated by glutamate at 25 °C with 0.5 </a:t>
            </a:r>
            <a:r>
              <a:rPr lang="en-US" dirty="0" err="1" smtClean="0"/>
              <a:t>mM</a:t>
            </a:r>
            <a:r>
              <a:rPr lang="en-US" dirty="0" smtClean="0"/>
              <a:t> extracellular calcium (</a:t>
            </a:r>
            <a:r>
              <a:rPr lang="en-US" dirty="0" err="1" smtClean="0"/>
              <a:t>Cais</a:t>
            </a:r>
            <a:r>
              <a:rPr lang="en-US" dirty="0" smtClean="0"/>
              <a:t> et al. 2008). Their values are different for other agonists, temperatures, Ca2+ concentrations and subunit compositions of NMDA receptors.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0C86A-87F1-411D-AD0A-F04B2CAD0F1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12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paper had 29 subfigures</a:t>
            </a:r>
            <a:r>
              <a:rPr lang="en-US" baseline="0" dirty="0" smtClean="0"/>
              <a:t> so you’re only getting the highlights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0C86A-87F1-411D-AD0A-F04B2CAD0F1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325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C. No significant differences in Long</a:t>
            </a:r>
            <a:r>
              <a:rPr lang="en-US" baseline="0" dirty="0" smtClean="0"/>
              <a:t> term depression induced </a:t>
            </a:r>
          </a:p>
          <a:p>
            <a:r>
              <a:rPr lang="en-US" baseline="0" dirty="0" smtClean="0"/>
              <a:t>D. LTD induced in AB treated slices but not untreated slices</a:t>
            </a:r>
          </a:p>
          <a:p>
            <a:r>
              <a:rPr lang="en-US" baseline="0" dirty="0" smtClean="0"/>
              <a:t>E. AB treated slices were found to be deficit in LTP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0C86A-87F1-411D-AD0A-F04B2CAD0F1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913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Using AP5</a:t>
            </a:r>
            <a:r>
              <a:rPr lang="en-US" baseline="0" dirty="0" smtClean="0"/>
              <a:t> to block the channels actually increases LTP, meaning that blocking the channels exposed to AB protects from synaptic degradation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0C86A-87F1-411D-AD0A-F04B2CAD0F1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5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Remember, Ro25 blocks</a:t>
            </a:r>
            <a:r>
              <a:rPr lang="en-US" baseline="0" dirty="0" smtClean="0"/>
              <a:t> GluN2B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0C86A-87F1-411D-AD0A-F04B2CAD0F1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0968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 2 hour </a:t>
            </a:r>
            <a:r>
              <a:rPr lang="en-US" dirty="0" err="1" smtClean="0"/>
              <a:t>preincubation</a:t>
            </a:r>
            <a:r>
              <a:rPr lang="en-US" baseline="0" dirty="0" smtClean="0"/>
              <a:t> does not yield changes to LTP, but putting the two together yields no rescue. This indicates that GluN2B is not the subunit activation site that causes the cytotoxicity </a:t>
            </a:r>
            <a:r>
              <a:rPr lang="en-US" baseline="0" dirty="0" err="1" smtClean="0"/>
              <a:t>enduced</a:t>
            </a:r>
            <a:r>
              <a:rPr lang="en-US" baseline="0" dirty="0" smtClean="0"/>
              <a:t> by 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0C86A-87F1-411D-AD0A-F04B2CAD0F1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89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70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91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79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8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54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94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4042FE-8264-7C42-BA30-6374EFDE9A3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6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81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13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039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17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8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075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0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8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8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2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12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694A1-A01B-4489-A8B0-9AF56AFD5ADB}" type="datetimeFigureOut">
              <a:rPr lang="en-US" smtClean="0"/>
              <a:t>9/21/2018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DD241-FD8F-4539-8487-D2B5A5D27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91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Ligand gated ion channels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5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ATP Gated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16243" cy="4351338"/>
          </a:xfrm>
        </p:spPr>
        <p:txBody>
          <a:bodyPr/>
          <a:lstStyle/>
          <a:p>
            <a:r>
              <a:rPr lang="en-US" dirty="0" smtClean="0"/>
              <a:t>3 ATP molecules bind to 3 different subunits</a:t>
            </a:r>
          </a:p>
          <a:p>
            <a:r>
              <a:rPr lang="en-US" dirty="0" smtClean="0"/>
              <a:t>Depolarize the cell by allowing cations to enter</a:t>
            </a:r>
          </a:p>
          <a:p>
            <a:r>
              <a:rPr lang="en-US" dirty="0" smtClean="0"/>
              <a:t>Will either be open for a set period of time (P2X1) OR will stay open as long as the ATP is still bound (P2X2)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The difference between these and ion pumps like the Na-K pump is whether the ions are moving against or with their gradient.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2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PIP2 Gated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Connected to inward rectifying K+ channels</a:t>
            </a:r>
          </a:p>
          <a:p>
            <a:pPr lvl="1"/>
            <a:r>
              <a:rPr lang="en-US" dirty="0" smtClean="0"/>
              <a:t>Involved in cardiac muscle constriction and relaxation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5" y="3200400"/>
            <a:ext cx="5431128" cy="3360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668" y="3200399"/>
            <a:ext cx="6595331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71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Indirect Modulators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948646" cy="4351338"/>
          </a:xfrm>
        </p:spPr>
        <p:txBody>
          <a:bodyPr/>
          <a:lstStyle/>
          <a:p>
            <a:r>
              <a:rPr lang="en-US" dirty="0" smtClean="0"/>
              <a:t>G-protein coupled receptors</a:t>
            </a:r>
          </a:p>
          <a:p>
            <a:r>
              <a:rPr lang="en-US" dirty="0" smtClean="0"/>
              <a:t>Second messenger systems open ion channels</a:t>
            </a:r>
          </a:p>
          <a:p>
            <a:pPr lvl="1"/>
            <a:r>
              <a:rPr lang="en-US" dirty="0" smtClean="0"/>
              <a:t>Also alter cellular activity like protein transcription</a:t>
            </a:r>
          </a:p>
          <a:p>
            <a:r>
              <a:rPr lang="en-US" dirty="0" smtClean="0"/>
              <a:t>GABA-B receptors</a:t>
            </a:r>
          </a:p>
          <a:p>
            <a:pPr lvl="1"/>
            <a:r>
              <a:rPr lang="en-US" dirty="0" smtClean="0"/>
              <a:t>Hyperpolarize using K+ channels instead of Cl-</a:t>
            </a:r>
          </a:p>
          <a:p>
            <a:r>
              <a:rPr lang="en-US" dirty="0" smtClean="0"/>
              <a:t>Metabotropic Glutamate Receptors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269" y="1248588"/>
            <a:ext cx="6196676" cy="2409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268" y="3876771"/>
            <a:ext cx="5658531" cy="273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00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4986" y="2713250"/>
            <a:ext cx="6398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400" b="1" dirty="0" smtClean="0"/>
              <a:t>Serotonin type </a:t>
            </a:r>
            <a:r>
              <a:rPr lang="en-US" altLang="zh-CN" sz="4400" b="1" smtClean="0"/>
              <a:t>3 receptors</a:t>
            </a:r>
            <a:endParaRPr lang="en-US" altLang="zh-CN" sz="4400" b="1" dirty="0" smtClean="0"/>
          </a:p>
        </p:txBody>
      </p:sp>
    </p:spTree>
    <p:extLst>
      <p:ext uri="{BB962C8B-B14F-4D97-AF65-F5344CB8AC3E}">
        <p14:creationId xmlns:p14="http://schemas.microsoft.com/office/powerpoint/2010/main" val="2616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12187"/>
          <a:stretch/>
        </p:blipFill>
        <p:spPr>
          <a:xfrm>
            <a:off x="5439102" y="1828800"/>
            <a:ext cx="6505467" cy="4375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04" y="2900745"/>
            <a:ext cx="3087580" cy="22312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2691" y="806758"/>
            <a:ext cx="22642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Serotonin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6495496" y="777030"/>
            <a:ext cx="4392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/>
              <a:t>Serotonin receptors</a:t>
            </a:r>
            <a:endParaRPr lang="en-US" sz="4000"/>
          </a:p>
        </p:txBody>
      </p:sp>
      <p:sp>
        <p:nvSpPr>
          <p:cNvPr id="8" name="Rectangle 7"/>
          <p:cNvSpPr/>
          <p:nvPr/>
        </p:nvSpPr>
        <p:spPr>
          <a:xfrm>
            <a:off x="5439102" y="3388659"/>
            <a:ext cx="6505467" cy="7146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8704" y="2067455"/>
            <a:ext cx="3013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=5-hydroxytryptamine</a:t>
            </a:r>
            <a:r>
              <a:rPr lang="en-US"/>
              <a:t> (</a:t>
            </a:r>
            <a:r>
              <a:rPr lang="en-US" b="1"/>
              <a:t>5-HT</a:t>
            </a:r>
            <a:r>
              <a:rPr lang="en-US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80015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5481" y="605481"/>
            <a:ext cx="6024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5-Hydroxytryptamine type 3 (5-HT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) receptors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05482" y="1383957"/>
            <a:ext cx="55318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85750">
              <a:buFont typeface="Arial" charset="0"/>
              <a:buChar char="•"/>
            </a:pPr>
            <a:r>
              <a:rPr lang="en-US" sz="2400" b="1" dirty="0" err="1" smtClean="0"/>
              <a:t>Cys</a:t>
            </a:r>
            <a:r>
              <a:rPr lang="en-US" sz="2400" b="1" dirty="0" smtClean="0"/>
              <a:t>-loop</a:t>
            </a:r>
            <a:r>
              <a:rPr lang="en-US" sz="2400" dirty="0" smtClean="0"/>
              <a:t> receptor family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     (5 subunits+1 pore)</a:t>
            </a:r>
          </a:p>
          <a:p>
            <a:pPr indent="-285750">
              <a:spcBef>
                <a:spcPts val="600"/>
              </a:spcBef>
              <a:buFont typeface="Arial" charset="0"/>
              <a:buChar char="•"/>
            </a:pPr>
            <a:r>
              <a:rPr lang="en-US" sz="2400" dirty="0" smtClean="0"/>
              <a:t>Cation-selective ion channel</a:t>
            </a:r>
          </a:p>
          <a:p>
            <a:pPr>
              <a:spcAft>
                <a:spcPts val="600"/>
              </a:spcAft>
            </a:pPr>
            <a:r>
              <a:rPr lang="en-US" sz="2400" dirty="0" smtClean="0"/>
              <a:t>     (permeable to </a:t>
            </a:r>
            <a:r>
              <a:rPr lang="en-US" sz="2400" b="1" dirty="0" smtClean="0"/>
              <a:t>Na, K</a:t>
            </a:r>
            <a:r>
              <a:rPr lang="en-US" sz="2400" dirty="0" smtClean="0"/>
              <a:t>, Ca)</a:t>
            </a:r>
          </a:p>
          <a:p>
            <a:pPr marL="27432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Mediate </a:t>
            </a:r>
            <a:r>
              <a:rPr lang="en-US" sz="2400" b="1" dirty="0" smtClean="0"/>
              <a:t>fast excitatory </a:t>
            </a:r>
            <a:r>
              <a:rPr lang="en-US" sz="2400" dirty="0" smtClean="0"/>
              <a:t>neurotransmission in the CNS and PNS</a:t>
            </a:r>
          </a:p>
          <a:p>
            <a:pPr marL="274320" indent="-34290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b="1" dirty="0" smtClean="0"/>
              <a:t>Five</a:t>
            </a:r>
            <a:r>
              <a:rPr lang="en-US" sz="2400" dirty="0" smtClean="0"/>
              <a:t> 5-HT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receptor subunits (5-HT</a:t>
            </a:r>
            <a:r>
              <a:rPr lang="en-US" sz="2400" baseline="-25000" dirty="0" smtClean="0"/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/>
              <a:t>~ 5-HT</a:t>
            </a:r>
            <a:r>
              <a:rPr lang="en-US" sz="2400" baseline="-25000" dirty="0" smtClean="0"/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E</a:t>
            </a:r>
            <a:r>
              <a:rPr lang="en-US" sz="2400" dirty="0" smtClean="0"/>
              <a:t>) have been identified in human, while rodent only possess</a:t>
            </a:r>
            <a:r>
              <a:rPr lang="en-US" sz="2400" b="1" dirty="0" smtClean="0"/>
              <a:t> two </a:t>
            </a:r>
            <a:r>
              <a:rPr lang="en-US" sz="2400" dirty="0" smtClean="0"/>
              <a:t>(</a:t>
            </a:r>
            <a:r>
              <a:rPr lang="en-US" sz="2400" dirty="0"/>
              <a:t>5-HT</a:t>
            </a:r>
            <a:r>
              <a:rPr lang="en-US" sz="2400" baseline="-25000" dirty="0"/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A</a:t>
            </a:r>
            <a:r>
              <a:rPr lang="en-US" sz="2400" dirty="0" smtClean="0"/>
              <a:t> and </a:t>
            </a:r>
            <a:r>
              <a:rPr lang="en-US" sz="2400" dirty="0"/>
              <a:t>5-HT</a:t>
            </a:r>
            <a:r>
              <a:rPr lang="en-US" sz="2400" baseline="-25000" dirty="0"/>
              <a:t>3</a:t>
            </a:r>
            <a:r>
              <a:rPr lang="en-US" sz="2400" dirty="0" smtClean="0">
                <a:solidFill>
                  <a:srgbClr val="FF0000"/>
                </a:solidFill>
              </a:rPr>
              <a:t>B</a:t>
            </a:r>
            <a:r>
              <a:rPr lang="en-US" sz="2400" dirty="0" smtClean="0"/>
              <a:t>).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17"/>
          <a:stretch/>
        </p:blipFill>
        <p:spPr>
          <a:xfrm>
            <a:off x="6366800" y="1578590"/>
            <a:ext cx="5334420" cy="333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7418" y="720436"/>
            <a:ext cx="7481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Distribution and function of the 5-HT</a:t>
            </a:r>
            <a:r>
              <a:rPr lang="en-US" sz="2800" b="1" baseline="-25000" dirty="0" smtClean="0"/>
              <a:t>3</a:t>
            </a:r>
            <a:r>
              <a:rPr lang="en-US" sz="2800" b="1" dirty="0" smtClean="0"/>
              <a:t> receptors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17418" y="1704814"/>
            <a:ext cx="100623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Central Nervous System (CNS):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highest </a:t>
            </a:r>
            <a:r>
              <a:rPr lang="en-US" sz="2400" dirty="0"/>
              <a:t>levels in the brainstem, especially </a:t>
            </a:r>
            <a:r>
              <a:rPr lang="en-US" sz="2400" dirty="0" smtClean="0"/>
              <a:t>areas involved </a:t>
            </a:r>
            <a:r>
              <a:rPr lang="en-US" sz="2400" dirty="0"/>
              <a:t>in the vomiting reflex such as the area </a:t>
            </a:r>
            <a:r>
              <a:rPr lang="en-US" sz="2400" dirty="0" err="1"/>
              <a:t>postrema</a:t>
            </a:r>
            <a:r>
              <a:rPr lang="en-US" sz="2400" dirty="0"/>
              <a:t> </a:t>
            </a:r>
            <a:r>
              <a:rPr lang="en-US" sz="2400" dirty="0" smtClean="0"/>
              <a:t>and nucleus </a:t>
            </a:r>
            <a:r>
              <a:rPr lang="en-US" sz="2400" dirty="0" err="1"/>
              <a:t>tractus</a:t>
            </a:r>
            <a:r>
              <a:rPr lang="en-US" sz="2400" dirty="0"/>
              <a:t> </a:t>
            </a:r>
            <a:r>
              <a:rPr lang="en-US" sz="2400" dirty="0" err="1" smtClean="0"/>
              <a:t>solitarius</a:t>
            </a:r>
            <a:r>
              <a:rPr lang="en-US" sz="2400" dirty="0" smtClean="0"/>
              <a:t>. 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P</a:t>
            </a:r>
            <a:r>
              <a:rPr lang="en-US" sz="2400" dirty="0" smtClean="0"/>
              <a:t>re- </a:t>
            </a:r>
            <a:r>
              <a:rPr lang="en-US" sz="2400" dirty="0"/>
              <a:t>and </a:t>
            </a:r>
            <a:r>
              <a:rPr lang="en-US" sz="2400" dirty="0" err="1" smtClean="0"/>
              <a:t>postsynaptically</a:t>
            </a:r>
            <a:r>
              <a:rPr lang="en-US" sz="2400" dirty="0" smtClean="0"/>
              <a:t> expressed, modulate the release </a:t>
            </a:r>
            <a:r>
              <a:rPr lang="en-US" sz="2400" dirty="0"/>
              <a:t>of a range of </a:t>
            </a:r>
            <a:r>
              <a:rPr lang="en-US" sz="2400" dirty="0" smtClean="0"/>
              <a:t>neurotransmitters (dopamine, GABA</a:t>
            </a:r>
            <a:r>
              <a:rPr lang="en-US" sz="2400" dirty="0"/>
              <a:t>, substance P</a:t>
            </a:r>
            <a:r>
              <a:rPr lang="en-US" sz="2400" dirty="0" smtClean="0"/>
              <a:t>, acetylcholine). 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b="1" dirty="0" smtClean="0"/>
              <a:t>Peripheral Nervous System (PNS):</a:t>
            </a:r>
          </a:p>
          <a:p>
            <a:pPr marL="285750" indent="-285750">
              <a:buFontTx/>
              <a:buChar char="-"/>
            </a:pPr>
            <a:r>
              <a:rPr lang="en-US" sz="2400" dirty="0" smtClean="0"/>
              <a:t>enteric </a:t>
            </a:r>
            <a:r>
              <a:rPr lang="en-US" sz="2400" dirty="0"/>
              <a:t>nervous </a:t>
            </a:r>
            <a:r>
              <a:rPr lang="en-US" sz="2400" dirty="0" smtClean="0"/>
              <a:t>system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regulate gut motility, secretion, and </a:t>
            </a:r>
            <a:r>
              <a:rPr lang="en-US" sz="2400" dirty="0" smtClean="0"/>
              <a:t>peristalsis, </a:t>
            </a:r>
            <a:r>
              <a:rPr lang="en-US" sz="2400" dirty="0"/>
              <a:t>and are involved in information </a:t>
            </a:r>
            <a:r>
              <a:rPr lang="en-US" sz="2400" dirty="0" smtClean="0"/>
              <a:t>transfer in </a:t>
            </a:r>
            <a:r>
              <a:rPr lang="en-US" sz="2400" dirty="0"/>
              <a:t>the gastrointestinal </a:t>
            </a:r>
            <a:r>
              <a:rPr lang="en-US" sz="2400" dirty="0" smtClean="0"/>
              <a:t>tract.</a:t>
            </a:r>
            <a:endParaRPr lang="en-US" sz="2400" dirty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82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9621" y="536879"/>
            <a:ext cx="549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</a:t>
            </a:r>
            <a:r>
              <a:rPr lang="en-US" sz="2400" b="1" dirty="0" smtClean="0"/>
              <a:t>ouse </a:t>
            </a:r>
            <a:r>
              <a:rPr lang="en-US" sz="2400" b="1" dirty="0" err="1"/>
              <a:t>homopentameric</a:t>
            </a:r>
            <a:r>
              <a:rPr lang="en-US" sz="2400" b="1" dirty="0"/>
              <a:t> 5-HT</a:t>
            </a:r>
            <a:r>
              <a:rPr lang="en-US" sz="2400" b="1" baseline="-25000" dirty="0"/>
              <a:t>3</a:t>
            </a:r>
            <a:r>
              <a:rPr lang="en-US" sz="2400" b="1" dirty="0"/>
              <a:t>A receptor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743"/>
            <a:ext cx="12192000" cy="55180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2975" y="6534834"/>
            <a:ext cx="205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Hassaine</a:t>
            </a:r>
            <a:r>
              <a:rPr lang="en-US" dirty="0" smtClean="0"/>
              <a:t> et al. 2014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1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581" y="581891"/>
            <a:ext cx="4111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5-HT3 Receptor Binding Pocket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9"/>
          <a:stretch/>
        </p:blipFill>
        <p:spPr>
          <a:xfrm>
            <a:off x="967152" y="1339908"/>
            <a:ext cx="3012831" cy="55180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785501" y="1735305"/>
            <a:ext cx="3725807" cy="3817460"/>
            <a:chOff x="3979983" y="1963905"/>
            <a:chExt cx="3725807" cy="38174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9" t="5286" r="65509"/>
            <a:stretch/>
          </p:blipFill>
          <p:spPr>
            <a:xfrm>
              <a:off x="3979983" y="1963905"/>
              <a:ext cx="3725807" cy="381746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992814" y="1963905"/>
              <a:ext cx="615461" cy="691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7772400" y="1339908"/>
            <a:ext cx="441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Binding pocket: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Lies at the interface of two adjacent subunits in the </a:t>
            </a:r>
            <a:r>
              <a:rPr lang="en-US" b="1" dirty="0" smtClean="0"/>
              <a:t>extracellular</a:t>
            </a:r>
            <a:r>
              <a:rPr lang="en-US" dirty="0" smtClean="0"/>
              <a:t> N-terminal domain.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Formed by </a:t>
            </a:r>
            <a:r>
              <a:rPr lang="en-US" b="1" dirty="0" smtClean="0"/>
              <a:t>three loops (A-C) </a:t>
            </a:r>
            <a:r>
              <a:rPr lang="en-US" dirty="0" smtClean="0"/>
              <a:t>from one subunit and </a:t>
            </a:r>
            <a:r>
              <a:rPr lang="en-US" b="1" dirty="0" smtClean="0"/>
              <a:t>three </a:t>
            </a:r>
            <a:r>
              <a:rPr lang="el-GR" b="1" dirty="0" smtClean="0"/>
              <a:t>β</a:t>
            </a:r>
            <a:r>
              <a:rPr lang="en-US" b="1" dirty="0" smtClean="0"/>
              <a:t>-strands (D-F)</a:t>
            </a:r>
            <a:r>
              <a:rPr lang="en-US" dirty="0" smtClean="0"/>
              <a:t> from the adjacent subunits.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r>
              <a:rPr lang="en-US" dirty="0" smtClean="0"/>
              <a:t>Other residues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Maintain the structure of the pocket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Contribute to the conformational changes for channel opening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20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r="71706" b="10961"/>
          <a:stretch/>
        </p:blipFill>
        <p:spPr>
          <a:xfrm>
            <a:off x="2986007" y="937648"/>
            <a:ext cx="3275307" cy="5920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6" t="7850"/>
          <a:stretch/>
        </p:blipFill>
        <p:spPr>
          <a:xfrm>
            <a:off x="6195770" y="2053957"/>
            <a:ext cx="3122262" cy="44471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8605" y="414428"/>
            <a:ext cx="3863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Ion permeation pathway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287081" y="3271677"/>
            <a:ext cx="2811411" cy="707886"/>
          </a:xfrm>
          <a:prstGeom prst="rect">
            <a:avLst/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Hydrophobic constriction</a:t>
            </a:r>
          </a:p>
          <a:p>
            <a:pPr algn="ctr"/>
            <a:r>
              <a:rPr lang="en-US" sz="2000" dirty="0" smtClean="0"/>
              <a:t>(channel gate)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241299" y="2455210"/>
            <a:ext cx="1924694" cy="400110"/>
          </a:xfrm>
          <a:prstGeom prst="rect">
            <a:avLst/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First constriction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93964" y="4159252"/>
            <a:ext cx="2620654" cy="400110"/>
          </a:xfrm>
          <a:prstGeom prst="rect">
            <a:avLst/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/>
              <a:t>electronegative </a:t>
            </a:r>
            <a:r>
              <a:rPr lang="en-US" sz="2000" smtClean="0"/>
              <a:t>surface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9555991" y="5197283"/>
            <a:ext cx="2115003" cy="400110"/>
          </a:xfrm>
          <a:prstGeom prst="rect">
            <a:avLst/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000"/>
              <a:t>Charge selectively </a:t>
            </a:r>
          </a:p>
        </p:txBody>
      </p:sp>
      <p:cxnSp>
        <p:nvCxnSpPr>
          <p:cNvPr id="11" name="Straight Arrow Connector 10"/>
          <p:cNvCxnSpPr>
            <a:stCxn id="5" idx="1"/>
          </p:cNvCxnSpPr>
          <p:nvPr/>
        </p:nvCxnSpPr>
        <p:spPr>
          <a:xfrm flipH="1">
            <a:off x="9080205" y="3625620"/>
            <a:ext cx="206876" cy="272204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 flipV="1">
            <a:off x="9207795" y="5197283"/>
            <a:ext cx="348196" cy="200055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cxnSp>
        <p:nvCxnSpPr>
          <p:cNvPr id="19" name="Straight Arrow Connector 18"/>
          <p:cNvCxnSpPr>
            <a:stCxn id="7" idx="3"/>
          </p:cNvCxnSpPr>
          <p:nvPr/>
        </p:nvCxnSpPr>
        <p:spPr>
          <a:xfrm>
            <a:off x="3165993" y="2655265"/>
            <a:ext cx="778686" cy="0"/>
          </a:xfrm>
          <a:prstGeom prst="straightConnector1">
            <a:avLst/>
          </a:prstGeom>
          <a:ln w="25400">
            <a:tailEnd type="triangle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sp>
        <p:nvSpPr>
          <p:cNvPr id="20" name="Left Brace 19"/>
          <p:cNvSpPr/>
          <p:nvPr/>
        </p:nvSpPr>
        <p:spPr>
          <a:xfrm>
            <a:off x="3043228" y="3625620"/>
            <a:ext cx="512108" cy="1467375"/>
          </a:xfrm>
          <a:prstGeom prst="leftBrace">
            <a:avLst/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Principles of the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Extracellular domain with ligand binding sites</a:t>
            </a:r>
          </a:p>
          <a:p>
            <a:r>
              <a:rPr lang="en-US" dirty="0" smtClean="0"/>
              <a:t>Conformational change following ligand binding </a:t>
            </a:r>
          </a:p>
          <a:p>
            <a:r>
              <a:rPr lang="en-US" dirty="0" smtClean="0"/>
              <a:t>Transmembrane domain </a:t>
            </a:r>
          </a:p>
          <a:p>
            <a:pPr lvl="1"/>
            <a:r>
              <a:rPr lang="en-US" dirty="0" smtClean="0"/>
              <a:t>Most of the time this is a pore</a:t>
            </a:r>
          </a:p>
          <a:p>
            <a:r>
              <a:rPr lang="en-US" dirty="0" smtClean="0"/>
              <a:t>Internal domain 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dirty="0" smtClean="0"/>
              <a:t>ometimes associated with other protein complexes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6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9953" y="609600"/>
            <a:ext cx="415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Therapeutic Use and Potential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19953" y="3767434"/>
            <a:ext cx="1482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Limitation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860683" y="1520665"/>
            <a:ext cx="100191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Treatment for chemotherapy-induced and post-operative </a:t>
            </a:r>
            <a:r>
              <a:rPr lang="en-US" sz="2400" dirty="0">
                <a:latin typeface="Helvetica" charset="0"/>
              </a:rPr>
              <a:t>nausea and </a:t>
            </a:r>
            <a:r>
              <a:rPr lang="en-US" sz="2400" dirty="0" smtClean="0">
                <a:latin typeface="Helvetica" charset="0"/>
              </a:rPr>
              <a:t>vomiting;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latin typeface="Helvetica" charset="0"/>
              </a:rPr>
              <a:t>Treatment </a:t>
            </a:r>
            <a:r>
              <a:rPr lang="en-US" sz="2400" dirty="0" smtClean="0">
                <a:latin typeface="Helvetica" charset="0"/>
              </a:rPr>
              <a:t>for Irritable </a:t>
            </a:r>
            <a:r>
              <a:rPr lang="en-US" sz="2400" dirty="0">
                <a:latin typeface="Helvetica" charset="0"/>
              </a:rPr>
              <a:t>bowel </a:t>
            </a:r>
            <a:r>
              <a:rPr lang="en-US" sz="2400" dirty="0" smtClean="0">
                <a:latin typeface="Helvetica" charset="0"/>
              </a:rPr>
              <a:t>syndrome (IBS); </a:t>
            </a:r>
          </a:p>
          <a:p>
            <a:pPr marL="285750" indent="-285750">
              <a:spcBef>
                <a:spcPts val="1200"/>
              </a:spcBef>
              <a:buFont typeface="Arial" charset="0"/>
              <a:buChar char="•"/>
            </a:pPr>
            <a:r>
              <a:rPr lang="en-US" sz="2400" dirty="0">
                <a:latin typeface="Helvetica" charset="0"/>
              </a:rPr>
              <a:t>Treatment </a:t>
            </a:r>
            <a:r>
              <a:rPr lang="en-US" sz="2400" dirty="0" smtClean="0">
                <a:latin typeface="Helvetica" charset="0"/>
              </a:rPr>
              <a:t>for psychiatric disorders;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effectLst/>
              <a:latin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0683" y="4474302"/>
            <a:ext cx="10019128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effectLst/>
                <a:latin typeface="Helvetica" charset="0"/>
              </a:rPr>
              <a:t>Lack of understanding of the </a:t>
            </a:r>
            <a:r>
              <a:rPr lang="en-US" sz="2400" dirty="0" err="1" smtClean="0">
                <a:effectLst/>
                <a:latin typeface="Helvetica" charset="0"/>
              </a:rPr>
              <a:t>heteromeric</a:t>
            </a:r>
            <a:r>
              <a:rPr lang="en-US" sz="2400" dirty="0" smtClean="0">
                <a:effectLst/>
                <a:latin typeface="Helvetica" charset="0"/>
              </a:rPr>
              <a:t> 5-HT</a:t>
            </a:r>
            <a:r>
              <a:rPr lang="en-US" sz="2400" baseline="-25000" dirty="0" smtClean="0">
                <a:effectLst/>
                <a:latin typeface="Helvetica" charset="0"/>
              </a:rPr>
              <a:t>3</a:t>
            </a:r>
            <a:r>
              <a:rPr lang="en-US" sz="2400" dirty="0" smtClean="0">
                <a:effectLst/>
                <a:latin typeface="Helvetica" charset="0"/>
              </a:rPr>
              <a:t> receptors;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>
                <a:latin typeface="Helvetica" charset="0"/>
              </a:rPr>
              <a:t>Lack of understanding of the C-E subunits</a:t>
            </a:r>
            <a:r>
              <a:rPr lang="en-US" sz="2400" dirty="0" smtClean="0">
                <a:effectLst/>
                <a:latin typeface="Helvetica" charset="0"/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endParaRPr lang="en-US" sz="2400" baseline="-25000" dirty="0">
              <a:effectLst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21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0" y="704476"/>
            <a:ext cx="114808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3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9"/>
          <a:stretch/>
        </p:blipFill>
        <p:spPr>
          <a:xfrm>
            <a:off x="2997919" y="1813301"/>
            <a:ext cx="6019800" cy="4577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3268" y="619933"/>
            <a:ext cx="8143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Activation-----desensitization (</a:t>
            </a:r>
            <a:r>
              <a:rPr lang="en-US" sz="2400" b="1" dirty="0" err="1" smtClean="0"/>
              <a:t>resensitization</a:t>
            </a:r>
            <a:r>
              <a:rPr lang="en-US" sz="2400" b="1" dirty="0" smtClean="0"/>
              <a:t>)-----deactivation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218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86" y="2173935"/>
            <a:ext cx="8803728" cy="4344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261" y="236483"/>
            <a:ext cx="513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Activation of human 5-HT</a:t>
            </a:r>
            <a:r>
              <a:rPr lang="en-US" sz="2400" b="1" baseline="-25000" smtClean="0"/>
              <a:t>3</a:t>
            </a:r>
            <a:r>
              <a:rPr lang="en-US" sz="2400" b="1" smtClean="0"/>
              <a:t> receptors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8286" y="1183359"/>
            <a:ext cx="9853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Whole-cell configuration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Record agonist-evoked current</a:t>
            </a:r>
            <a:endParaRPr lang="en-US" sz="2000" dirty="0">
              <a:solidFill>
                <a:schemeClr val="accent5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0899" y="1450254"/>
            <a:ext cx="4097298" cy="369332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DA is a partial agonist of </a:t>
            </a:r>
            <a:r>
              <a:rPr lang="en-US" smtClean="0"/>
              <a:t>5-HT</a:t>
            </a:r>
            <a:r>
              <a:rPr lang="en-US" baseline="-25000" smtClean="0"/>
              <a:t>3A</a:t>
            </a:r>
            <a:r>
              <a:rPr lang="en-US" smtClean="0"/>
              <a:t> receptors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12014" y="3884318"/>
            <a:ext cx="304274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Receptor activation was rate limited by </a:t>
            </a:r>
            <a:r>
              <a:rPr lang="en-US" b="1" dirty="0" smtClean="0"/>
              <a:t>agonist binding kinetics</a:t>
            </a:r>
            <a:endParaRPr lang="en-US" b="1" dirty="0"/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7204842" y="4345983"/>
            <a:ext cx="2207172" cy="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412013" y="2709326"/>
            <a:ext cx="304274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Receptor activation was rate limited by </a:t>
            </a:r>
            <a:r>
              <a:rPr lang="en-US" b="1" dirty="0" smtClean="0"/>
              <a:t>channel gating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8655269" y="3048692"/>
            <a:ext cx="756745" cy="137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412013" y="5647153"/>
            <a:ext cx="2779987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Receptor activation by DA was rate limited by </a:t>
            </a:r>
            <a:r>
              <a:rPr lang="en-US" b="1" dirty="0" smtClean="0"/>
              <a:t>channel gating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8765628" y="5246694"/>
            <a:ext cx="756744" cy="396444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4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20261" y="1006041"/>
            <a:ext cx="9456269" cy="5851958"/>
            <a:chOff x="520261" y="1223017"/>
            <a:chExt cx="9456269" cy="58519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0611" y="1930902"/>
              <a:ext cx="8145919" cy="514407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0261" y="1223017"/>
              <a:ext cx="61287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charset="0"/>
                <a:buChar char="•"/>
              </a:pPr>
              <a:r>
                <a:rPr lang="en-US" sz="2000" dirty="0" smtClean="0">
                  <a:solidFill>
                    <a:schemeClr val="accent5"/>
                  </a:solidFill>
                </a:rPr>
                <a:t>Apply </a:t>
              </a:r>
              <a:r>
                <a:rPr lang="en-US" sz="2000" b="1" dirty="0" smtClean="0">
                  <a:solidFill>
                    <a:schemeClr val="accent5"/>
                  </a:solidFill>
                </a:rPr>
                <a:t>long pulses </a:t>
              </a:r>
              <a:r>
                <a:rPr lang="en-US" sz="2000" dirty="0" smtClean="0">
                  <a:solidFill>
                    <a:schemeClr val="accent5"/>
                  </a:solidFill>
                </a:rPr>
                <a:t>of agonist as different concentration</a:t>
              </a:r>
            </a:p>
            <a:p>
              <a:pPr marL="285750" indent="-285750">
                <a:buFont typeface="Arial" charset="0"/>
                <a:buChar char="•"/>
              </a:pPr>
              <a:r>
                <a:rPr lang="en-US" sz="2000" dirty="0" smtClean="0">
                  <a:solidFill>
                    <a:schemeClr val="accent5"/>
                  </a:solidFill>
                </a:rPr>
                <a:t>Measure rate of desensitization </a:t>
              </a:r>
              <a:endParaRPr lang="en-US" sz="20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520261" y="236483"/>
            <a:ext cx="513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Desensitization of 5-HT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receptors</a:t>
            </a:r>
          </a:p>
        </p:txBody>
      </p:sp>
    </p:spTree>
    <p:extLst>
      <p:ext uri="{BB962C8B-B14F-4D97-AF65-F5344CB8AC3E}">
        <p14:creationId xmlns:p14="http://schemas.microsoft.com/office/powerpoint/2010/main" val="101880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47" y="2330079"/>
            <a:ext cx="7507861" cy="4136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261" y="236483"/>
            <a:ext cx="513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Resensitization</a:t>
            </a:r>
            <a:r>
              <a:rPr lang="en-US" sz="2400" b="1" dirty="0" smtClean="0"/>
              <a:t> of 5-HT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receptors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8507" y="773677"/>
            <a:ext cx="6656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Apply long pulse (15s) 100uM 5-HT to desensitize receptors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After a variable recovery time (1-30s)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Apply 100uM 5-HT for 1s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4247" y="1022961"/>
            <a:ext cx="33842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chemeClr val="accent5"/>
                </a:solidFill>
              </a:rPr>
              <a:t>Double agonist pulse protocol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2102" y="3223646"/>
            <a:ext cx="332571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5-HT-induced: </a:t>
            </a:r>
          </a:p>
          <a:p>
            <a:pPr algn="ctr"/>
            <a:r>
              <a:rPr lang="en-US" dirty="0" smtClean="0"/>
              <a:t>Multistep recovery mechanism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3924" y="2321826"/>
            <a:ext cx="2696707" cy="3745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mtClean="0"/>
              <a:t>DA-induced: Fast </a:t>
            </a:r>
            <a:r>
              <a:rPr lang="en-US" dirty="0" smtClean="0"/>
              <a:t>recovery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404" y="2030126"/>
            <a:ext cx="6783692" cy="48278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261" y="236483"/>
            <a:ext cx="5136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Deactivation of 5-HT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receptors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0262" y="960582"/>
            <a:ext cx="11025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Apply </a:t>
            </a:r>
            <a:r>
              <a:rPr lang="en-US" sz="2000" b="1" dirty="0" smtClean="0">
                <a:solidFill>
                  <a:schemeClr val="accent5"/>
                </a:solidFill>
              </a:rPr>
              <a:t>short pulses </a:t>
            </a:r>
            <a:r>
              <a:rPr lang="en-US" sz="2000" dirty="0" smtClean="0">
                <a:solidFill>
                  <a:schemeClr val="accent5"/>
                </a:solidFill>
              </a:rPr>
              <a:t>of agonist at different concentration (to achieve a sufficient peak current response while minimizing </a:t>
            </a:r>
            <a:r>
              <a:rPr lang="en-US" sz="2000" dirty="0" err="1" smtClean="0">
                <a:solidFill>
                  <a:schemeClr val="accent5"/>
                </a:solidFill>
              </a:rPr>
              <a:t>desensitiztion</a:t>
            </a:r>
            <a:r>
              <a:rPr lang="en-US" sz="2000" dirty="0" smtClean="0">
                <a:solidFill>
                  <a:schemeClr val="accent5"/>
                </a:solidFill>
              </a:rPr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Measure rate of deactivation.</a:t>
            </a:r>
            <a:endParaRPr lang="en-US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3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54" y="1910956"/>
            <a:ext cx="5011746" cy="4951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8507" y="773677"/>
            <a:ext cx="71676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Apply short pulse (5-10ms) 100uM 5-HT to desensitize receptors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After a variable recovery time (1-30s)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>
                <a:solidFill>
                  <a:schemeClr val="accent5"/>
                </a:solidFill>
              </a:rPr>
              <a:t>Apply 100uM 5-HT for 1s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247" y="1022961"/>
            <a:ext cx="3422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chemeClr val="accent5"/>
                </a:solidFill>
              </a:rPr>
              <a:t>Double agonist pulse protocol*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261" y="236483"/>
            <a:ext cx="732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5-HT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 receptors recovery after deactivation </a:t>
            </a:r>
          </a:p>
        </p:txBody>
      </p:sp>
    </p:spTree>
    <p:extLst>
      <p:ext uri="{BB962C8B-B14F-4D97-AF65-F5344CB8AC3E}">
        <p14:creationId xmlns:p14="http://schemas.microsoft.com/office/powerpoint/2010/main" val="67534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152" y="1558698"/>
            <a:ext cx="9278087" cy="48147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255" y="404535"/>
            <a:ext cx="33078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Cyclic allosteric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9036" y="1097033"/>
            <a:ext cx="6239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accent5"/>
                </a:solidFill>
              </a:rPr>
              <a:t>R=resting  </a:t>
            </a:r>
            <a:r>
              <a:rPr lang="en-US" sz="2400" u="sng" smtClean="0">
                <a:solidFill>
                  <a:schemeClr val="accent5"/>
                </a:solidFill>
              </a:rPr>
              <a:t>O=open    D=desensitized     A=agonist</a:t>
            </a:r>
            <a:endParaRPr lang="en-US" sz="2400" u="sng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68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02" y="1024320"/>
            <a:ext cx="9343016" cy="52818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255" y="404535"/>
            <a:ext cx="10127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5-HT</a:t>
            </a:r>
            <a:r>
              <a:rPr lang="en-US" sz="2400" b="1" baseline="-25000" dirty="0" smtClean="0"/>
              <a:t>3</a:t>
            </a:r>
            <a:r>
              <a:rPr lang="en-US" sz="2400" b="1" dirty="0" smtClean="0"/>
              <a:t>A receptor activation, deactivation, and </a:t>
            </a:r>
            <a:r>
              <a:rPr lang="en-US" sz="2400" b="1" dirty="0" err="1" smtClean="0"/>
              <a:t>resensitization</a:t>
            </a:r>
            <a:r>
              <a:rPr lang="en-US" sz="2400" b="1" dirty="0" smtClean="0"/>
              <a:t> by 5-HT and DA </a:t>
            </a:r>
          </a:p>
        </p:txBody>
      </p:sp>
    </p:spTree>
    <p:extLst>
      <p:ext uri="{BB962C8B-B14F-4D97-AF65-F5344CB8AC3E}">
        <p14:creationId xmlns:p14="http://schemas.microsoft.com/office/powerpoint/2010/main" val="13069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Family is Massive</a:t>
            </a:r>
            <a:endParaRPr lang="en-US" dirty="0"/>
          </a:p>
        </p:txBody>
      </p:sp>
      <p:pic>
        <p:nvPicPr>
          <p:cNvPr id="1026" name="Picture 2" descr="Image result for ligand gated ion channel superfamil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77" y="1825625"/>
            <a:ext cx="7563393" cy="480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83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Structure, Function, and Pharmacology of NMDA Receptor Channels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2568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Bell MT" panose="02020503060305020303" pitchFamily="18" charset="0"/>
              </a:rPr>
              <a:t>Physiological Research 2014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2777" y="2756263"/>
            <a:ext cx="10672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ell MT" panose="02020503060305020303" pitchFamily="18" charset="0"/>
              </a:rPr>
              <a:t>The 4 types of Ionotropic Glutamate Receptors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>
                <a:latin typeface="Bell MT" panose="02020503060305020303" pitchFamily="18" charset="0"/>
              </a:rPr>
              <a:t>GluA</a:t>
            </a:r>
            <a:r>
              <a:rPr lang="en-US" sz="2400" dirty="0" smtClean="0">
                <a:latin typeface="Bell MT" panose="02020503060305020303" pitchFamily="18" charset="0"/>
              </a:rPr>
              <a:t> (AMPA)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>
                <a:latin typeface="Bell MT" panose="02020503060305020303" pitchFamily="18" charset="0"/>
              </a:rPr>
              <a:t>GluK</a:t>
            </a:r>
            <a:r>
              <a:rPr lang="en-US" sz="2400" dirty="0" smtClean="0">
                <a:latin typeface="Bell MT" panose="02020503060305020303" pitchFamily="18" charset="0"/>
              </a:rPr>
              <a:t> (</a:t>
            </a:r>
            <a:r>
              <a:rPr lang="en-US" sz="2400" dirty="0" err="1" smtClean="0">
                <a:latin typeface="Bell MT" panose="02020503060305020303" pitchFamily="18" charset="0"/>
              </a:rPr>
              <a:t>Kainate</a:t>
            </a:r>
            <a:r>
              <a:rPr lang="en-US" sz="2400" dirty="0" smtClean="0">
                <a:latin typeface="Bell MT" panose="02020503060305020303" pitchFamily="18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b="1" u="sng" dirty="0" err="1" smtClean="0">
                <a:latin typeface="Bell MT" panose="02020503060305020303" pitchFamily="18" charset="0"/>
              </a:rPr>
              <a:t>GluN</a:t>
            </a:r>
            <a:r>
              <a:rPr lang="en-US" sz="2400" b="1" u="sng" dirty="0" smtClean="0">
                <a:latin typeface="Bell MT" panose="02020503060305020303" pitchFamily="18" charset="0"/>
              </a:rPr>
              <a:t> (N-Methyl-D-Aspartic Acid)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err="1" smtClean="0">
                <a:latin typeface="Bell MT" panose="02020503060305020303" pitchFamily="18" charset="0"/>
              </a:rPr>
              <a:t>GluD</a:t>
            </a:r>
            <a:r>
              <a:rPr lang="en-US" sz="2400" dirty="0" smtClean="0">
                <a:latin typeface="Bell MT" panose="02020503060305020303" pitchFamily="18" charset="0"/>
              </a:rPr>
              <a:t> (</a:t>
            </a:r>
            <a:r>
              <a:rPr lang="el-GR" sz="2400" dirty="0" smtClean="0"/>
              <a:t>δ</a:t>
            </a:r>
            <a:r>
              <a:rPr lang="en-US" sz="2400" dirty="0" smtClean="0">
                <a:latin typeface="Bell MT" panose="02020503060305020303" pitchFamily="18" charset="0"/>
              </a:rPr>
              <a:t>)</a:t>
            </a:r>
            <a:endParaRPr lang="en-US" sz="2400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95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83331" cy="4351338"/>
          </a:xfrm>
        </p:spPr>
        <p:txBody>
          <a:bodyPr/>
          <a:lstStyle/>
          <a:p>
            <a:r>
              <a:rPr lang="en-US" dirty="0" err="1" smtClean="0"/>
              <a:t>Heterotetramers</a:t>
            </a:r>
            <a:endParaRPr lang="en-US" dirty="0" smtClean="0"/>
          </a:p>
          <a:p>
            <a:pPr lvl="1"/>
            <a:r>
              <a:rPr lang="en-US" dirty="0" smtClean="0"/>
              <a:t>2 GluN1 and some combination of GluN2 and GluN3 subunits</a:t>
            </a:r>
          </a:p>
          <a:p>
            <a:pPr lvl="1"/>
            <a:r>
              <a:rPr lang="en-US" dirty="0" smtClean="0"/>
              <a:t>Conserved domain organization</a:t>
            </a:r>
            <a:endParaRPr lang="en-US" dirty="0"/>
          </a:p>
          <a:p>
            <a:r>
              <a:rPr lang="en-US" dirty="0" smtClean="0"/>
              <a:t>S1 domains rigid while S2 domains are more mobile</a:t>
            </a:r>
          </a:p>
          <a:p>
            <a:pPr lvl="1"/>
            <a:r>
              <a:rPr lang="en-US" dirty="0" smtClean="0"/>
              <a:t>S2 domain being mobile allows for modulation by agonists/antagonists</a:t>
            </a:r>
          </a:p>
          <a:p>
            <a:pPr lvl="1"/>
            <a:r>
              <a:rPr lang="en-US" dirty="0" smtClean="0"/>
              <a:t>Ligand binding here changes ion channel forming helices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46092"/>
            <a:ext cx="5526949" cy="533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3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3 Step Mechanism for Opening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Ligand Binds in Ligand Binding Domain (aka the pocket)</a:t>
            </a:r>
          </a:p>
          <a:p>
            <a:pPr marL="457200" lvl="1" indent="0">
              <a:buNone/>
            </a:pPr>
            <a:r>
              <a:rPr lang="en-US" dirty="0" smtClean="0"/>
              <a:t>-shaped like a clamshell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Conformational change leads to closing of the ligand binding 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This conformational change propagates throughout the protein complex, causing channel opening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the Membrane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373880" cy="4351338"/>
          </a:xfrm>
        </p:spPr>
        <p:txBody>
          <a:bodyPr/>
          <a:lstStyle/>
          <a:p>
            <a:r>
              <a:rPr lang="en-US" dirty="0" smtClean="0"/>
              <a:t>Domains M1, 3, and 4 are all part of the pore</a:t>
            </a:r>
          </a:p>
          <a:p>
            <a:r>
              <a:rPr lang="en-US" dirty="0" smtClean="0"/>
              <a:t>M3 specifically opens to the central cavity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9688" y="-1570846"/>
            <a:ext cx="8684623" cy="71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8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8" y="1812562"/>
            <a:ext cx="11101252" cy="4351338"/>
          </a:xfrm>
        </p:spPr>
        <p:txBody>
          <a:bodyPr/>
          <a:lstStyle/>
          <a:p>
            <a:r>
              <a:rPr lang="en-US" dirty="0" smtClean="0"/>
              <a:t>Different Subunits change the requirements of the type and amounts of neurotransmitter delivered</a:t>
            </a:r>
          </a:p>
          <a:p>
            <a:r>
              <a:rPr lang="en-US" dirty="0" err="1" smtClean="0"/>
              <a:t>Coagonist</a:t>
            </a:r>
            <a:r>
              <a:rPr lang="en-US" dirty="0" smtClean="0"/>
              <a:t> Glycine required in varying amounts to activate the channels</a:t>
            </a:r>
          </a:p>
          <a:p>
            <a:pPr lvl="1"/>
            <a:r>
              <a:rPr lang="en-US" dirty="0" smtClean="0"/>
              <a:t>Found in sufficient concentration in CSF</a:t>
            </a:r>
          </a:p>
          <a:p>
            <a:pPr lvl="1"/>
            <a:r>
              <a:rPr lang="en-US" dirty="0" smtClean="0"/>
              <a:t>L-serine, D-serine, D-alanine, L-alanine also serve as </a:t>
            </a:r>
            <a:r>
              <a:rPr lang="en-US" dirty="0" err="1" smtClean="0"/>
              <a:t>coagonists</a:t>
            </a:r>
            <a:r>
              <a:rPr lang="en-US" dirty="0" smtClean="0"/>
              <a:t> </a:t>
            </a:r>
          </a:p>
          <a:p>
            <a:r>
              <a:rPr lang="en-US" dirty="0" smtClean="0"/>
              <a:t>Glutamate activates the channel by binding to two of the active sites on two of the GluN2 subunits</a:t>
            </a:r>
          </a:p>
          <a:p>
            <a:pPr lvl="1"/>
            <a:r>
              <a:rPr lang="en-US" dirty="0" smtClean="0"/>
              <a:t>Cleared from synapse extremely quickly (avoiding </a:t>
            </a:r>
            <a:r>
              <a:rPr lang="en-US" b="1" i="1" u="sng" dirty="0" smtClean="0"/>
              <a:t>cytotoxicity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86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Opening the channel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8994" y="1825625"/>
            <a:ext cx="4704806" cy="4351338"/>
          </a:xfrm>
        </p:spPr>
        <p:txBody>
          <a:bodyPr/>
          <a:lstStyle/>
          <a:p>
            <a:r>
              <a:rPr lang="en-US" dirty="0" smtClean="0"/>
              <a:t>Cation selective</a:t>
            </a:r>
          </a:p>
          <a:p>
            <a:pPr lvl="1"/>
            <a:r>
              <a:rPr lang="en-US" dirty="0" smtClean="0"/>
              <a:t>10x more permeable to Ca2+ than to Na+</a:t>
            </a:r>
          </a:p>
          <a:p>
            <a:pPr lvl="1"/>
            <a:r>
              <a:rPr lang="en-US" dirty="0" smtClean="0"/>
              <a:t>Significant amounts of calcium enter the neuron, leading to cellular metabolic activity beyond just action potentials</a:t>
            </a:r>
          </a:p>
          <a:p>
            <a:pPr lvl="2"/>
            <a:r>
              <a:rPr lang="en-US" dirty="0" smtClean="0"/>
              <a:t>Cytotoxicity </a:t>
            </a:r>
          </a:p>
          <a:p>
            <a:r>
              <a:rPr lang="en-US" dirty="0" smtClean="0"/>
              <a:t>A single kinetic scheme of channel opening has yet to be identified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3" y="1626995"/>
            <a:ext cx="4960870" cy="474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6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55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How does binding of agonist ligands control intrinsic molecular dynamics in human NMDA receptors?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20686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>
                <a:latin typeface="Bell MT" panose="02020503060305020303" pitchFamily="18" charset="0"/>
              </a:rPr>
              <a:t>PLoS</a:t>
            </a:r>
            <a:r>
              <a:rPr lang="en-US" dirty="0" smtClean="0">
                <a:latin typeface="Bell MT" panose="02020503060305020303" pitchFamily="18" charset="0"/>
              </a:rPr>
              <a:t> One 2018</a:t>
            </a:r>
            <a:br>
              <a:rPr lang="en-US" dirty="0" smtClean="0">
                <a:latin typeface="Bell MT" panose="02020503060305020303" pitchFamily="18" charset="0"/>
              </a:rPr>
            </a:br>
            <a:r>
              <a:rPr lang="en-US" dirty="0" smtClean="0">
                <a:latin typeface="Bell MT" panose="02020503060305020303" pitchFamily="18" charset="0"/>
              </a:rPr>
              <a:t/>
            </a:r>
            <a:br>
              <a:rPr lang="en-US" dirty="0" smtClean="0">
                <a:latin typeface="Bell MT" panose="02020503060305020303" pitchFamily="18" charset="0"/>
              </a:rPr>
            </a:br>
            <a:r>
              <a:rPr lang="en-US" dirty="0" smtClean="0">
                <a:latin typeface="Bell MT" panose="02020503060305020303" pitchFamily="18" charset="0"/>
              </a:rPr>
              <a:t/>
            </a:r>
            <a:br>
              <a:rPr lang="en-US" dirty="0" smtClean="0">
                <a:latin typeface="Bell MT" panose="02020503060305020303" pitchFamily="18" charset="0"/>
              </a:rPr>
            </a:br>
            <a:r>
              <a:rPr lang="en-US" dirty="0" smtClean="0">
                <a:latin typeface="Bell MT" panose="02020503060305020303" pitchFamily="18" charset="0"/>
              </a:rPr>
              <a:t/>
            </a:r>
            <a:br>
              <a:rPr lang="en-US" dirty="0" smtClean="0">
                <a:latin typeface="Bell MT" panose="02020503060305020303" pitchFamily="18" charset="0"/>
              </a:rPr>
            </a:br>
            <a:endParaRPr lang="en-US" dirty="0">
              <a:latin typeface="Bell MT" panose="020205030603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4"/>
            <a:ext cx="10515600" cy="4738461"/>
          </a:xfrm>
        </p:spPr>
      </p:pic>
    </p:spTree>
    <p:extLst>
      <p:ext uri="{BB962C8B-B14F-4D97-AF65-F5344CB8AC3E}">
        <p14:creationId xmlns:p14="http://schemas.microsoft.com/office/powerpoint/2010/main" val="12747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1967706"/>
            <a:ext cx="8621486" cy="4647723"/>
          </a:xfrm>
        </p:spPr>
      </p:pic>
    </p:spTree>
    <p:extLst>
      <p:ext uri="{BB962C8B-B14F-4D97-AF65-F5344CB8AC3E}">
        <p14:creationId xmlns:p14="http://schemas.microsoft.com/office/powerpoint/2010/main" val="167534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042" y="365125"/>
            <a:ext cx="5785757" cy="1325563"/>
          </a:xfrm>
        </p:spPr>
        <p:txBody>
          <a:bodyPr/>
          <a:lstStyle/>
          <a:p>
            <a:r>
              <a:rPr lang="en-US" dirty="0" smtClean="0"/>
              <a:t>Rotation of subunits allows opening of pore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5020"/>
            <a:ext cx="5241471" cy="5756138"/>
          </a:xfrm>
        </p:spPr>
      </p:pic>
    </p:spTree>
    <p:extLst>
      <p:ext uri="{BB962C8B-B14F-4D97-AF65-F5344CB8AC3E}">
        <p14:creationId xmlns:p14="http://schemas.microsoft.com/office/powerpoint/2010/main" val="194295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Breaking it down by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Cys</a:t>
            </a:r>
            <a:r>
              <a:rPr lang="en-US" dirty="0" smtClean="0"/>
              <a:t>-Loop</a:t>
            </a:r>
          </a:p>
          <a:p>
            <a:r>
              <a:rPr lang="en-US" dirty="0" smtClean="0"/>
              <a:t>Glutamate Receptors</a:t>
            </a:r>
          </a:p>
          <a:p>
            <a:r>
              <a:rPr lang="en-US" dirty="0" smtClean="0"/>
              <a:t>GABA receptors</a:t>
            </a:r>
          </a:p>
          <a:p>
            <a:r>
              <a:rPr lang="en-US" dirty="0" smtClean="0"/>
              <a:t>Serotonin Type 3 receptors</a:t>
            </a:r>
          </a:p>
          <a:p>
            <a:r>
              <a:rPr lang="en-US" dirty="0" smtClean="0"/>
              <a:t>ATP-gated channels</a:t>
            </a:r>
          </a:p>
          <a:p>
            <a:r>
              <a:rPr lang="en-US" dirty="0" smtClean="0"/>
              <a:t>PIP2-gated channels</a:t>
            </a:r>
          </a:p>
          <a:p>
            <a:r>
              <a:rPr lang="en-US" dirty="0" smtClean="0"/>
              <a:t>Indirect modulators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1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462" y="1143000"/>
            <a:ext cx="9560545" cy="1951945"/>
          </a:xfrm>
        </p:spPr>
      </p:pic>
      <p:sp>
        <p:nvSpPr>
          <p:cNvPr id="5" name="TextBox 4"/>
          <p:cNvSpPr txBox="1"/>
          <p:nvPr/>
        </p:nvSpPr>
        <p:spPr>
          <a:xfrm>
            <a:off x="881743" y="3526971"/>
            <a:ext cx="9948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When ligands bind, the binding domains close and rotates which causes the conformational change in the rest of the tetramer and opens the ion channel.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3634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8" y="1126671"/>
            <a:ext cx="5910642" cy="512717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24743"/>
            <a:ext cx="5181600" cy="3264586"/>
          </a:xfrm>
        </p:spPr>
      </p:pic>
      <p:sp>
        <p:nvSpPr>
          <p:cNvPr id="2" name="TextBox 1"/>
          <p:cNvSpPr txBox="1"/>
          <p:nvPr/>
        </p:nvSpPr>
        <p:spPr>
          <a:xfrm>
            <a:off x="1045029" y="261257"/>
            <a:ext cx="9927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+mj-lt"/>
              </a:rPr>
              <a:t>The Transmembrane Domain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407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More Area, More Pockets, More Room to Interact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640786" cy="868589"/>
          </a:xfrm>
        </p:spPr>
        <p:txBody>
          <a:bodyPr/>
          <a:lstStyle/>
          <a:p>
            <a:r>
              <a:rPr lang="en-US" dirty="0" smtClean="0"/>
              <a:t>Binding sites for agonists and antagonists allow for a larger diversity of potential responses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3148012"/>
            <a:ext cx="4705350" cy="2619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48012"/>
            <a:ext cx="4705350" cy="27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Bell MT" panose="02020503060305020303" pitchFamily="18" charset="0"/>
              </a:rPr>
              <a:t>NMDA receptors and BAX are essential for Aβ impairment of </a:t>
            </a:r>
            <a:r>
              <a:rPr lang="en-US" dirty="0" smtClean="0">
                <a:latin typeface="Bell MT" panose="02020503060305020303" pitchFamily="18" charset="0"/>
              </a:rPr>
              <a:t>LTP</a:t>
            </a:r>
            <a:endParaRPr lang="en-US" dirty="0">
              <a:latin typeface="Bell MT" panose="020205030603050203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Bell MT" panose="02020503060305020303" pitchFamily="18" charset="0"/>
              </a:rPr>
              <a:t>Scientific Reports 2012</a:t>
            </a:r>
          </a:p>
          <a:p>
            <a:pPr marL="0" indent="0" algn="ctr">
              <a:buNone/>
            </a:pPr>
            <a:endParaRPr lang="en-US" dirty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endParaRPr lang="en-US" dirty="0" smtClean="0">
              <a:latin typeface="Bell MT" panose="02020503060305020303" pitchFamily="18" charset="0"/>
            </a:endParaRPr>
          </a:p>
          <a:p>
            <a:pPr marL="0" indent="0" algn="ctr">
              <a:buNone/>
            </a:pPr>
            <a:r>
              <a:rPr lang="en-US" dirty="0" smtClean="0"/>
              <a:t>So in practical and clinical application, what does all this information about the ion channel actually do for 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90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Alzheimer’s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up of amyloid-</a:t>
            </a:r>
            <a:r>
              <a:rPr lang="el-GR" dirty="0" smtClean="0"/>
              <a:t>β</a:t>
            </a:r>
            <a:r>
              <a:rPr lang="en-US" dirty="0" smtClean="0"/>
              <a:t> (AB) is a telltale marker </a:t>
            </a:r>
          </a:p>
          <a:p>
            <a:r>
              <a:rPr lang="en-US" dirty="0" smtClean="0"/>
              <a:t>NMDA receptor and AB interaction is believed to lead to degradation and loss of synapses but the mechanism isn’t fully understood</a:t>
            </a:r>
          </a:p>
          <a:p>
            <a:pPr lvl="1"/>
            <a:r>
              <a:rPr lang="en-US" dirty="0" err="1" smtClean="0"/>
              <a:t>Excitotoxicity</a:t>
            </a:r>
            <a:r>
              <a:rPr lang="en-US" dirty="0" smtClean="0"/>
              <a:t> from AB acting as an agonist</a:t>
            </a:r>
          </a:p>
          <a:p>
            <a:r>
              <a:rPr lang="en-US" dirty="0" smtClean="0"/>
              <a:t>Looking at GluN2 subunits (GluN2A and GluN2B)</a:t>
            </a:r>
            <a:endParaRPr lang="en-US" dirty="0"/>
          </a:p>
          <a:p>
            <a:pPr lvl="1"/>
            <a:r>
              <a:rPr lang="en-US" dirty="0" smtClean="0"/>
              <a:t>Ro25-6981, GluN2B selective antagonist</a:t>
            </a:r>
          </a:p>
          <a:p>
            <a:pPr lvl="1"/>
            <a:r>
              <a:rPr lang="en-US" dirty="0" smtClean="0"/>
              <a:t>D-AP5, broader NMDA antagonist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345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 smtClean="0"/>
              <a:t>Quick Background on Hippocampal Recordings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271" y="1446680"/>
            <a:ext cx="7086600" cy="518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of Synaptic Transmission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710543"/>
            <a:ext cx="10515601" cy="3673928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AB exposure didn’t change fiber volley input/output </a:t>
            </a:r>
            <a:r>
              <a:rPr lang="en-US" dirty="0" err="1" smtClean="0"/>
              <a:t>curver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53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of Synaptic Transmission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Treatment didn’t change Paired Pulse ratio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Both of these indicate that there is no </a:t>
            </a:r>
            <a:r>
              <a:rPr lang="en-US" b="1" dirty="0" smtClean="0"/>
              <a:t>presynaptic </a:t>
            </a:r>
            <a:r>
              <a:rPr lang="en-US" dirty="0" smtClean="0"/>
              <a:t>transmitter release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57744"/>
            <a:ext cx="5181600" cy="3487100"/>
          </a:xfrm>
        </p:spPr>
      </p:pic>
    </p:spTree>
    <p:extLst>
      <p:ext uri="{BB962C8B-B14F-4D97-AF65-F5344CB8AC3E}">
        <p14:creationId xmlns:p14="http://schemas.microsoft.com/office/powerpoint/2010/main" val="151706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Post-synaptic changes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1" y="1567543"/>
            <a:ext cx="11207259" cy="4712181"/>
          </a:xfrm>
        </p:spPr>
      </p:pic>
    </p:spTree>
    <p:extLst>
      <p:ext uri="{BB962C8B-B14F-4D97-AF65-F5344CB8AC3E}">
        <p14:creationId xmlns:p14="http://schemas.microsoft.com/office/powerpoint/2010/main" val="2071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 we know that AB is causing some kind of post-synaptic impairment at the CA1 synapse…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we show that it’s from the NMDA channels?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75149"/>
            <a:ext cx="10058400" cy="360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Cys</a:t>
            </a:r>
            <a:r>
              <a:rPr lang="en-US" dirty="0" smtClean="0"/>
              <a:t>-Loop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60831" cy="4351338"/>
          </a:xfrm>
        </p:spPr>
        <p:txBody>
          <a:bodyPr/>
          <a:lstStyle/>
          <a:p>
            <a:r>
              <a:rPr lang="en-US" dirty="0" smtClean="0"/>
              <a:t>Massive extracellular domains with multiple ligands, many potential ions that are permeable</a:t>
            </a:r>
          </a:p>
          <a:p>
            <a:r>
              <a:rPr lang="en-US" dirty="0" smtClean="0"/>
              <a:t>Conformational change opens pore  for ion flow</a:t>
            </a:r>
          </a:p>
          <a:p>
            <a:r>
              <a:rPr lang="en-US" dirty="0" smtClean="0"/>
              <a:t>The amount of area allows for multiple locations of non-competitive modulators to bind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597" y="528822"/>
            <a:ext cx="4837203" cy="565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7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"/>
            <a:ext cx="4657725" cy="28575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Using a more specific NMDA subunit blocker to try to figure out the exact location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979714"/>
            <a:ext cx="6172200" cy="488927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3510642"/>
            <a:ext cx="5183188" cy="2815545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Ro25-6981 attenuates inhibition of LTP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“rescue” of LTP compared to AB, but only partially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99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22225"/>
            <a:ext cx="10515600" cy="1325563"/>
          </a:xfrm>
        </p:spPr>
        <p:txBody>
          <a:bodyPr/>
          <a:lstStyle/>
          <a:p>
            <a:r>
              <a:rPr lang="en-US" dirty="0" smtClean="0"/>
              <a:t>Does a GluN2B antagonist help rescue LTP?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47788"/>
            <a:ext cx="10515600" cy="5281611"/>
          </a:xfrm>
        </p:spPr>
      </p:pic>
    </p:spTree>
    <p:extLst>
      <p:ext uri="{BB962C8B-B14F-4D97-AF65-F5344CB8AC3E}">
        <p14:creationId xmlns:p14="http://schemas.microsoft.com/office/powerpoint/2010/main" val="18960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Seems a little backwards, right?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appears that the GluN2B are not involved in the induction of LTP.</a:t>
            </a:r>
          </a:p>
          <a:p>
            <a:pPr lvl="1"/>
            <a:r>
              <a:rPr lang="en-US" dirty="0" smtClean="0"/>
              <a:t>Suppression of LTP still happens when combined with AB</a:t>
            </a:r>
            <a:endParaRPr lang="en-US" dirty="0"/>
          </a:p>
          <a:p>
            <a:r>
              <a:rPr lang="en-US" dirty="0" smtClean="0"/>
              <a:t>How exactly is it possible that a cation change will lead to lower cellular firing activity?</a:t>
            </a:r>
          </a:p>
          <a:p>
            <a:pPr lvl="1"/>
            <a:r>
              <a:rPr lang="en-US" dirty="0" smtClean="0"/>
              <a:t>Activation of mitochondrial apoptosis pathway induces LTD</a:t>
            </a:r>
          </a:p>
          <a:p>
            <a:pPr lvl="1"/>
            <a:r>
              <a:rPr lang="en-US" dirty="0" smtClean="0"/>
              <a:t>Cytotoxicity</a:t>
            </a:r>
          </a:p>
          <a:p>
            <a:pPr lvl="1"/>
            <a:r>
              <a:rPr lang="en-US" dirty="0" smtClean="0"/>
              <a:t>Test that by knocking out pieces of the mitochondrial apoptosis pathway</a:t>
            </a:r>
          </a:p>
        </p:txBody>
      </p:sp>
    </p:spTree>
    <p:extLst>
      <p:ext uri="{BB962C8B-B14F-4D97-AF65-F5344CB8AC3E}">
        <p14:creationId xmlns:p14="http://schemas.microsoft.com/office/powerpoint/2010/main" val="72120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BAX Knockout Mice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Required for Long Term Depression in hippocampal neurons</a:t>
            </a:r>
          </a:p>
          <a:p>
            <a:endParaRPr lang="en-US" dirty="0" smtClean="0"/>
          </a:p>
          <a:p>
            <a:r>
              <a:rPr lang="en-US" dirty="0" smtClean="0"/>
              <a:t>Classically known for its pro-apoptotic mitochondrial pathway</a:t>
            </a:r>
          </a:p>
          <a:p>
            <a:r>
              <a:rPr lang="en-US" dirty="0" smtClean="0"/>
              <a:t>Recently discovered to be involved with synaptic plasticity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29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BAX’s role in enabling the reduction of LTP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85" y="1825624"/>
            <a:ext cx="8098971" cy="4922028"/>
          </a:xfrm>
        </p:spPr>
      </p:pic>
    </p:spTree>
    <p:extLst>
      <p:ext uri="{BB962C8B-B14F-4D97-AF65-F5344CB8AC3E}">
        <p14:creationId xmlns:p14="http://schemas.microsoft.com/office/powerpoint/2010/main" val="34323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important because…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Proteins in the mitochondrial apoptotic pathway appear to have major non-apoptotic functions in living tissue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 still don’t have an exact mechanism, but applying the information gained can help figure it out.</a:t>
            </a:r>
          </a:p>
          <a:p>
            <a:pPr lvl="1"/>
            <a:r>
              <a:rPr lang="en-US" dirty="0" smtClean="0"/>
              <a:t>Also help with new treatments for Alzheimer’s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0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515" y="55887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Most Well Known Receptor in the Family</a:t>
            </a:r>
            <a:br>
              <a:rPr lang="en-US" dirty="0" smtClean="0"/>
            </a:br>
            <a:r>
              <a:rPr lang="en-US" dirty="0" smtClean="0"/>
              <a:t>Nicotinic Acetylcholine Receptor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1381450"/>
            <a:ext cx="6139543" cy="5392671"/>
          </a:xfrm>
        </p:spPr>
      </p:pic>
    </p:spTree>
    <p:extLst>
      <p:ext uri="{BB962C8B-B14F-4D97-AF65-F5344CB8AC3E}">
        <p14:creationId xmlns:p14="http://schemas.microsoft.com/office/powerpoint/2010/main" val="3574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Glutamate Receptors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4674326" cy="4351338"/>
          </a:xfrm>
        </p:spPr>
        <p:txBody>
          <a:bodyPr/>
          <a:lstStyle/>
          <a:p>
            <a:r>
              <a:rPr lang="en-US" dirty="0" smtClean="0"/>
              <a:t>Ionotropic vs Metabotropic </a:t>
            </a:r>
          </a:p>
          <a:p>
            <a:r>
              <a:rPr lang="en-US" dirty="0" smtClean="0"/>
              <a:t>AMPA</a:t>
            </a:r>
          </a:p>
          <a:p>
            <a:r>
              <a:rPr lang="en-US" dirty="0" smtClean="0"/>
              <a:t>NMDA</a:t>
            </a:r>
          </a:p>
          <a:p>
            <a:r>
              <a:rPr lang="en-US" dirty="0" err="1" smtClean="0"/>
              <a:t>Kainate</a:t>
            </a:r>
            <a:endParaRPr lang="en-US" dirty="0"/>
          </a:p>
          <a:p>
            <a:pPr lvl="1"/>
            <a:r>
              <a:rPr lang="en-US" dirty="0" smtClean="0"/>
              <a:t>toxin derived from seaweed</a:t>
            </a:r>
          </a:p>
          <a:p>
            <a:pPr lvl="1"/>
            <a:r>
              <a:rPr lang="en-US" dirty="0" smtClean="0"/>
              <a:t>Agonist of AMPA receptors used to study </a:t>
            </a:r>
            <a:r>
              <a:rPr lang="en-US" dirty="0" err="1" smtClean="0"/>
              <a:t>excitotoxicity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4271" y="1332411"/>
            <a:ext cx="5479529" cy="46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88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lutama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8880" y="546833"/>
            <a:ext cx="6335486" cy="6033902"/>
          </a:xfrm>
        </p:spPr>
      </p:pic>
    </p:spTree>
    <p:extLst>
      <p:ext uri="{BB962C8B-B14F-4D97-AF65-F5344CB8AC3E}">
        <p14:creationId xmlns:p14="http://schemas.microsoft.com/office/powerpoint/2010/main" val="5507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GABA receptors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96394" cy="4351338"/>
          </a:xfrm>
        </p:spPr>
        <p:txBody>
          <a:bodyPr/>
          <a:lstStyle/>
          <a:p>
            <a:r>
              <a:rPr lang="en-US" dirty="0" smtClean="0"/>
              <a:t>Mediated by gamma aminobutyric acid (GABA)</a:t>
            </a:r>
          </a:p>
          <a:p>
            <a:r>
              <a:rPr lang="en-US" dirty="0" smtClean="0"/>
              <a:t>Controls Cl- flow into the cell</a:t>
            </a:r>
          </a:p>
          <a:p>
            <a:pPr lvl="1"/>
            <a:r>
              <a:rPr lang="en-US" dirty="0" smtClean="0"/>
              <a:t>Causes hyperpolarization</a:t>
            </a:r>
          </a:p>
          <a:p>
            <a:r>
              <a:rPr lang="en-US" dirty="0" smtClean="0"/>
              <a:t>Phylogenetically ancient</a:t>
            </a:r>
          </a:p>
          <a:p>
            <a:r>
              <a:rPr lang="en-US" dirty="0" smtClean="0"/>
              <a:t>Important for prevention of hyperactivity</a:t>
            </a:r>
          </a:p>
          <a:p>
            <a:pPr lvl="1"/>
            <a:r>
              <a:rPr lang="en-US" dirty="0" smtClean="0"/>
              <a:t>Lack of regulation leads to seizure-like activity</a:t>
            </a:r>
          </a:p>
        </p:txBody>
      </p:sp>
      <p:pic>
        <p:nvPicPr>
          <p:cNvPr id="1026" name="Picture 2" descr="Image result for gaba receptor 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18" y="1108574"/>
            <a:ext cx="6112428" cy="50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4103</TotalTime>
  <Words>1726</Words>
  <Application>Microsoft Office PowerPoint</Application>
  <PresentationFormat>Widescreen</PresentationFormat>
  <Paragraphs>250</Paragraphs>
  <Slides>55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Bell MT</vt:lpstr>
      <vt:lpstr>Calibri</vt:lpstr>
      <vt:lpstr>Calibri Light</vt:lpstr>
      <vt:lpstr>等线</vt:lpstr>
      <vt:lpstr>Helvetica</vt:lpstr>
      <vt:lpstr>Office Theme</vt:lpstr>
      <vt:lpstr>Ligand gated ion channels</vt:lpstr>
      <vt:lpstr>General Principles of the Channels</vt:lpstr>
      <vt:lpstr>The Family is Massive</vt:lpstr>
      <vt:lpstr>Breaking it down by type</vt:lpstr>
      <vt:lpstr>Cys-Loop</vt:lpstr>
      <vt:lpstr>Most Well Known Receptor in the Family Nicotinic Acetylcholine Receptor</vt:lpstr>
      <vt:lpstr>Glutamate Receptors</vt:lpstr>
      <vt:lpstr>PowerPoint Presentation</vt:lpstr>
      <vt:lpstr>GABA receptors</vt:lpstr>
      <vt:lpstr>ATP Gated</vt:lpstr>
      <vt:lpstr>PIP2 Gated</vt:lpstr>
      <vt:lpstr>Indirect Modulators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Structure, Function, and Pharmacology of NMDA Receptor Channels </vt:lpstr>
      <vt:lpstr>The Structure</vt:lpstr>
      <vt:lpstr>Proposed 3 Step Mechanism for Opening</vt:lpstr>
      <vt:lpstr>In the Membrane</vt:lpstr>
      <vt:lpstr>Activation</vt:lpstr>
      <vt:lpstr>Opening the channel</vt:lpstr>
      <vt:lpstr>How does binding of agonist ligands control intrinsic molecular dynamics in human NMDA receptors? </vt:lpstr>
      <vt:lpstr>PowerPoint Presentation</vt:lpstr>
      <vt:lpstr>PowerPoint Presentation</vt:lpstr>
      <vt:lpstr>Rotation of subunits allows opening of pore</vt:lpstr>
      <vt:lpstr>PowerPoint Presentation</vt:lpstr>
      <vt:lpstr>PowerPoint Presentation</vt:lpstr>
      <vt:lpstr>More Area, More Pockets, More Room to Interact</vt:lpstr>
      <vt:lpstr>NMDA receptors and BAX are essential for Aβ impairment of LTP</vt:lpstr>
      <vt:lpstr>Alzheimer’s Disease</vt:lpstr>
      <vt:lpstr>Quick Background on Hippocampal Recordings</vt:lpstr>
      <vt:lpstr>Comparisons of Synaptic Transmission</vt:lpstr>
      <vt:lpstr>Comparisons of Synaptic Transmission</vt:lpstr>
      <vt:lpstr>Post-synaptic changes</vt:lpstr>
      <vt:lpstr>So we know that AB is causing some kind of post-synaptic impairment at the CA1 synapse…</vt:lpstr>
      <vt:lpstr>Using a more specific NMDA subunit blocker to try to figure out the exact location</vt:lpstr>
      <vt:lpstr>Does a GluN2B antagonist help rescue LTP?</vt:lpstr>
      <vt:lpstr>Seems a little backwards, right? </vt:lpstr>
      <vt:lpstr>BAX Knockout Mice</vt:lpstr>
      <vt:lpstr>BAX’s role in enabling the reduction of LTP</vt:lpstr>
      <vt:lpstr>That’s important because…</vt:lpstr>
    </vt:vector>
  </TitlesOfParts>
  <Company>FSU 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Ligand gated ion channels</dc:title>
  <dc:creator>Logue, Jordan</dc:creator>
  <cp:lastModifiedBy>Debi</cp:lastModifiedBy>
  <cp:revision>107</cp:revision>
  <dcterms:created xsi:type="dcterms:W3CDTF">2018-09-07T20:42:31Z</dcterms:created>
  <dcterms:modified xsi:type="dcterms:W3CDTF">2018-09-21T23:57:07Z</dcterms:modified>
</cp:coreProperties>
</file>