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5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</p:sldIdLst>
  <p:sldSz cx="12188825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29" autoAdjust="0"/>
  </p:normalViewPr>
  <p:slideViewPr>
    <p:cSldViewPr showGuides="1">
      <p:cViewPr varScale="1">
        <p:scale>
          <a:sx n="51" d="100"/>
          <a:sy n="51" d="100"/>
        </p:scale>
        <p:origin x="644" y="4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11/26/2018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11/26/2018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11/26/2018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11/26/2018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11/26/2018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11/26/2018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11/26/2018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11/26/2018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11/26/2018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11/26/2018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11/26/2018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11/26/2018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X68yFPwNL2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Armbruster%20BN%5bAuthor%5d&amp;cauthor=true&amp;cauthor_uid=17360345" TargetMode="External"/><Relationship Id="rId7" Type="http://schemas.openxmlformats.org/officeDocument/2006/relationships/hyperlink" Target="https://www.ncbi.nlm.nih.gov/pubmed/?term=Roth%20BL%5bAuthor%5d&amp;cauthor=true&amp;cauthor_uid=17360345" TargetMode="External"/><Relationship Id="rId2" Type="http://schemas.openxmlformats.org/officeDocument/2006/relationships/hyperlink" Target="https://www.ncbi.nlm.nih.gov/pubmed/?term=PNAS+104:516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?term=Herlitze%20S%5bAuthor%5d&amp;cauthor=true&amp;cauthor_uid=17360345" TargetMode="External"/><Relationship Id="rId5" Type="http://schemas.openxmlformats.org/officeDocument/2006/relationships/hyperlink" Target="https://www.ncbi.nlm.nih.gov/pubmed/?term=Pausch%20MH%5bAuthor%5d&amp;cauthor=true&amp;cauthor_uid=17360345" TargetMode="External"/><Relationship Id="rId4" Type="http://schemas.openxmlformats.org/officeDocument/2006/relationships/hyperlink" Target="https://www.ncbi.nlm.nih.gov/pubmed/?term=Li%20X%5bAuthor%5d&amp;cauthor=true&amp;cauthor_uid=1736034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DREADDS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https://www.youtube.com/watch?v=X68yFPwNL2U</a:t>
            </a:r>
          </a:p>
        </p:txBody>
      </p:sp>
      <p:pic>
        <p:nvPicPr>
          <p:cNvPr id="2" name="X68yFPwNL2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1412" y="685800"/>
            <a:ext cx="508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582" y="2209800"/>
            <a:ext cx="8407005" cy="4462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812" y="152400"/>
            <a:ext cx="114377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Is CNO really activating DREADDS???....Does not</a:t>
            </a:r>
          </a:p>
          <a:p>
            <a:r>
              <a:rPr lang="en-US" sz="4000" dirty="0"/>
              <a:t>e</a:t>
            </a:r>
            <a:r>
              <a:rPr lang="en-US" sz="4000" dirty="0" smtClean="0"/>
              <a:t>nter the BBB, so may be metabolites are stimulating</a:t>
            </a:r>
          </a:p>
          <a:p>
            <a:r>
              <a:rPr lang="en-US" sz="4000" dirty="0"/>
              <a:t>t</a:t>
            </a:r>
            <a:r>
              <a:rPr lang="en-US" sz="4000" dirty="0" smtClean="0"/>
              <a:t>hese </a:t>
            </a:r>
            <a:r>
              <a:rPr lang="en-US" sz="4000" dirty="0" err="1" smtClean="0"/>
              <a:t>pws</a:t>
            </a:r>
            <a:r>
              <a:rPr lang="en-US" sz="4000" dirty="0" smtClean="0"/>
              <a:t> with unknown off-target effects.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6256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412" y="685800"/>
            <a:ext cx="5722770" cy="5602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5612" y="1066800"/>
            <a:ext cx="33345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A, B = HEK cells</a:t>
            </a:r>
          </a:p>
          <a:p>
            <a:r>
              <a:rPr lang="en-US" sz="2400" dirty="0" smtClean="0"/>
              <a:t>C, D = mouse striatum</a:t>
            </a:r>
          </a:p>
          <a:p>
            <a:r>
              <a:rPr lang="en-US" sz="2400" dirty="0" smtClean="0"/>
              <a:t>E, F = mouse whole brain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198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012" y="457200"/>
            <a:ext cx="6117860" cy="60720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1412" y="1447800"/>
            <a:ext cx="31233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Radioactive IV/ IP</a:t>
            </a:r>
          </a:p>
          <a:p>
            <a:r>
              <a:rPr lang="en-US" sz="2400" dirty="0" smtClean="0"/>
              <a:t>I, J = DREADD </a:t>
            </a:r>
            <a:r>
              <a:rPr lang="en-US" sz="2400" dirty="0" err="1" smtClean="0"/>
              <a:t>Dq</a:t>
            </a:r>
            <a:endParaRPr lang="en-US" sz="2400" dirty="0" smtClean="0"/>
          </a:p>
          <a:p>
            <a:r>
              <a:rPr lang="en-US" sz="2400" dirty="0" smtClean="0"/>
              <a:t>K,L = DREADD Di</a:t>
            </a:r>
          </a:p>
          <a:p>
            <a:r>
              <a:rPr lang="en-US" sz="2400" dirty="0" smtClean="0"/>
              <a:t>M, N = AAV intracranial</a:t>
            </a:r>
          </a:p>
          <a:p>
            <a:r>
              <a:rPr lang="en-US" sz="2400" dirty="0" smtClean="0"/>
              <a:t>Injection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674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Clinical Therapeutic for DREADDS?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74812" y="2133600"/>
            <a:ext cx="900438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Clozapine is approved for human consumption by the FDAA</a:t>
            </a:r>
          </a:p>
          <a:p>
            <a:r>
              <a:rPr lang="en-US" sz="2800" dirty="0" smtClean="0"/>
              <a:t>Low doses will activate DREADD receptor selectively in vivo</a:t>
            </a:r>
          </a:p>
          <a:p>
            <a:endParaRPr lang="en-US" sz="2800" dirty="0"/>
          </a:p>
          <a:p>
            <a:r>
              <a:rPr lang="en-US" sz="2800" dirty="0" smtClean="0"/>
              <a:t>Implications for interpretations for the popular technology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nd 100s of papers already published demonstrating </a:t>
            </a:r>
            <a:r>
              <a:rPr lang="en-US" sz="2800" i="1" dirty="0" smtClean="0"/>
              <a:t>in vivo</a:t>
            </a:r>
          </a:p>
          <a:p>
            <a:r>
              <a:rPr lang="en-US" sz="2800" dirty="0" smtClean="0"/>
              <a:t>behavioral effect of CNO.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1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0412" y="1524000"/>
            <a:ext cx="10124992" cy="3352800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hlinkClick r:id="rId2" tooltip="Proceedings of the National Academy of Sciences of the United States of America."/>
              </a:rPr>
              <a:t>Proc Natl </a:t>
            </a:r>
            <a:r>
              <a:rPr lang="en-US" u="sng" dirty="0" err="1">
                <a:hlinkClick r:id="rId2" tooltip="Proceedings of the National Academy of Sciences of the United States of America."/>
              </a:rPr>
              <a:t>Acad</a:t>
            </a:r>
            <a:r>
              <a:rPr lang="en-US" u="sng" dirty="0">
                <a:hlinkClick r:id="rId2" tooltip="Proceedings of the National Academy of Sciences of the United States of America."/>
              </a:rPr>
              <a:t> </a:t>
            </a:r>
            <a:r>
              <a:rPr lang="en-US" u="sng" dirty="0" err="1">
                <a:hlinkClick r:id="rId2" tooltip="Proceedings of the National Academy of Sciences of the United States of America."/>
              </a:rPr>
              <a:t>Sci</a:t>
            </a:r>
            <a:r>
              <a:rPr lang="en-US" u="sng" dirty="0">
                <a:hlinkClick r:id="rId2" tooltip="Proceedings of the National Academy of Sciences of the United States of America."/>
              </a:rPr>
              <a:t> U S A.</a:t>
            </a:r>
            <a:r>
              <a:rPr lang="en-US" dirty="0"/>
              <a:t> 2007 Mar 20;104(12):5163-8. </a:t>
            </a:r>
            <a:r>
              <a:rPr lang="en-US" dirty="0" err="1"/>
              <a:t>Epub</a:t>
            </a:r>
            <a:r>
              <a:rPr lang="en-US" dirty="0"/>
              <a:t> 2007 Mar 2.</a:t>
            </a:r>
            <a:br>
              <a:rPr lang="en-US" dirty="0"/>
            </a:br>
            <a:r>
              <a:rPr lang="en-US" b="1" dirty="0"/>
              <a:t>Evolving the lock to fit the key to create a family of G protein-coupled receptors potently activated by an inert ligand.</a:t>
            </a:r>
            <a:br>
              <a:rPr lang="en-US" b="1" dirty="0"/>
            </a:br>
            <a:r>
              <a:rPr lang="en-US" u="sng" dirty="0" err="1">
                <a:hlinkClick r:id="rId3"/>
              </a:rPr>
              <a:t>Armbruster</a:t>
            </a:r>
            <a:r>
              <a:rPr lang="en-US" u="sng" dirty="0">
                <a:hlinkClick r:id="rId3"/>
              </a:rPr>
              <a:t> BN</a:t>
            </a:r>
            <a:r>
              <a:rPr lang="en-US" baseline="30000" dirty="0"/>
              <a:t>1</a:t>
            </a:r>
            <a:r>
              <a:rPr lang="en-US" dirty="0"/>
              <a:t>, </a:t>
            </a:r>
            <a:r>
              <a:rPr lang="en-US" u="sng" dirty="0">
                <a:hlinkClick r:id="rId4"/>
              </a:rPr>
              <a:t>Li X</a:t>
            </a:r>
            <a:r>
              <a:rPr lang="en-US" dirty="0"/>
              <a:t>, </a:t>
            </a:r>
            <a:r>
              <a:rPr lang="en-US" u="sng" dirty="0" err="1">
                <a:hlinkClick r:id="rId5"/>
              </a:rPr>
              <a:t>Pausch</a:t>
            </a:r>
            <a:r>
              <a:rPr lang="en-US" u="sng" dirty="0">
                <a:hlinkClick r:id="rId5"/>
              </a:rPr>
              <a:t> MH</a:t>
            </a:r>
            <a:r>
              <a:rPr lang="en-US" dirty="0"/>
              <a:t>, </a:t>
            </a:r>
            <a:r>
              <a:rPr lang="en-US" u="sng" dirty="0" err="1">
                <a:hlinkClick r:id="rId6"/>
              </a:rPr>
              <a:t>Herlitze</a:t>
            </a:r>
            <a:r>
              <a:rPr lang="en-US" u="sng" dirty="0">
                <a:hlinkClick r:id="rId6"/>
              </a:rPr>
              <a:t> S</a:t>
            </a:r>
            <a:r>
              <a:rPr lang="en-US" dirty="0"/>
              <a:t>, </a:t>
            </a:r>
            <a:r>
              <a:rPr lang="en-US" u="sng" dirty="0">
                <a:hlinkClick r:id="rId7"/>
              </a:rPr>
              <a:t>Roth BL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2812" y="228600"/>
            <a:ext cx="4609543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Molecular evolution approach to discover CNO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3271" t="-1119" r="3271" b="53232"/>
          <a:stretch/>
        </p:blipFill>
        <p:spPr>
          <a:xfrm>
            <a:off x="25552" y="1676400"/>
            <a:ext cx="6106403" cy="464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529" y="1219200"/>
            <a:ext cx="5172005" cy="525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31955" y="133507"/>
            <a:ext cx="5997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Followed by point mutation and down-stream</a:t>
            </a:r>
          </a:p>
          <a:p>
            <a:r>
              <a:rPr lang="en-US" sz="2400" dirty="0" smtClean="0"/>
              <a:t>signaling confirmation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812" y="228600"/>
            <a:ext cx="4945756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812" y="685800"/>
            <a:ext cx="608211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= HEK 293 cells, transfected with G-protein inward</a:t>
            </a:r>
          </a:p>
          <a:p>
            <a:r>
              <a:rPr lang="en-US" dirty="0" smtClean="0"/>
              <a:t>Rectifying K Channel (GIRK) plus either hM4 (control</a:t>
            </a:r>
          </a:p>
          <a:p>
            <a:r>
              <a:rPr lang="en-US" dirty="0" err="1" smtClean="0"/>
              <a:t>mACh</a:t>
            </a:r>
            <a:r>
              <a:rPr lang="en-US" dirty="0" smtClean="0"/>
              <a:t> receptor) or hM4D (designer </a:t>
            </a:r>
            <a:r>
              <a:rPr lang="en-US" dirty="0" err="1" smtClean="0"/>
              <a:t>mACh</a:t>
            </a:r>
            <a:r>
              <a:rPr lang="en-US" dirty="0" smtClean="0"/>
              <a:t> receptor).</a:t>
            </a:r>
          </a:p>
          <a:p>
            <a:r>
              <a:rPr lang="en-US" dirty="0" smtClean="0"/>
              <a:t>Stimulated with </a:t>
            </a:r>
            <a:r>
              <a:rPr lang="en-US" dirty="0" err="1" smtClean="0"/>
              <a:t>Carbachol</a:t>
            </a:r>
            <a:r>
              <a:rPr lang="en-US" dirty="0" smtClean="0"/>
              <a:t> (</a:t>
            </a:r>
            <a:r>
              <a:rPr lang="en-US" dirty="0" err="1" smtClean="0"/>
              <a:t>CCh</a:t>
            </a:r>
            <a:r>
              <a:rPr lang="en-US" dirty="0" smtClean="0"/>
              <a:t>) – a AC analog – or CNO.</a:t>
            </a:r>
          </a:p>
          <a:p>
            <a:endParaRPr lang="en-US" dirty="0"/>
          </a:p>
          <a:p>
            <a:r>
              <a:rPr lang="en-US" dirty="0" smtClean="0"/>
              <a:t>C = Cultured hippocampal neurons transiently infected</a:t>
            </a:r>
          </a:p>
          <a:p>
            <a:r>
              <a:rPr lang="en-US" dirty="0"/>
              <a:t>w</a:t>
            </a:r>
            <a:r>
              <a:rPr lang="en-US" dirty="0" smtClean="0"/>
              <a:t>ith hM4 or hM4D.  Note that natural ligand activates </a:t>
            </a:r>
          </a:p>
          <a:p>
            <a:r>
              <a:rPr lang="en-US" dirty="0"/>
              <a:t>b</a:t>
            </a:r>
            <a:r>
              <a:rPr lang="en-US" dirty="0" smtClean="0"/>
              <a:t>oth natural and designer receptor.  Note that designer</a:t>
            </a:r>
          </a:p>
          <a:p>
            <a:r>
              <a:rPr lang="en-US" dirty="0" smtClean="0"/>
              <a:t>Ligand only activates designer receptor.</a:t>
            </a:r>
          </a:p>
          <a:p>
            <a:endParaRPr lang="en-US" dirty="0"/>
          </a:p>
          <a:p>
            <a:r>
              <a:rPr lang="en-US" dirty="0" smtClean="0"/>
              <a:t>E = Current clamp.  Activation of hM4D by CNO induces</a:t>
            </a:r>
          </a:p>
          <a:p>
            <a:r>
              <a:rPr lang="en-US" dirty="0" smtClean="0"/>
              <a:t>Hyperpolarization and silencing of neurons.  Note without </a:t>
            </a:r>
          </a:p>
          <a:p>
            <a:r>
              <a:rPr lang="en-US" dirty="0"/>
              <a:t>a</a:t>
            </a:r>
            <a:r>
              <a:rPr lang="en-US" dirty="0" smtClean="0"/>
              <a:t>ctivation (application of ligand and only presence of receptor</a:t>
            </a:r>
          </a:p>
          <a:p>
            <a:r>
              <a:rPr lang="en-US" dirty="0"/>
              <a:t>t</a:t>
            </a:r>
            <a:r>
              <a:rPr lang="en-US" dirty="0" smtClean="0"/>
              <a:t>here is no change in resting potential (F).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75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2" y="381000"/>
            <a:ext cx="4560840" cy="6160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2412" y="1981200"/>
            <a:ext cx="65123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DREADD virus is called FLEX switch because it is flanked</a:t>
            </a:r>
          </a:p>
          <a:p>
            <a:r>
              <a:rPr lang="en-US" dirty="0"/>
              <a:t>b</a:t>
            </a:r>
            <a:r>
              <a:rPr lang="en-US" dirty="0" smtClean="0"/>
              <a:t>y two repeating Lox P site and is backwards.</a:t>
            </a:r>
          </a:p>
          <a:p>
            <a:endParaRPr lang="en-US" dirty="0"/>
          </a:p>
          <a:p>
            <a:r>
              <a:rPr lang="en-US" dirty="0" smtClean="0"/>
              <a:t>When infects cells that have </a:t>
            </a:r>
            <a:r>
              <a:rPr lang="en-US" dirty="0" err="1" smtClean="0"/>
              <a:t>cre</a:t>
            </a:r>
            <a:r>
              <a:rPr lang="en-US" dirty="0" smtClean="0"/>
              <a:t> recombinase, then both</a:t>
            </a:r>
          </a:p>
          <a:p>
            <a:r>
              <a:rPr lang="en-US" dirty="0" smtClean="0"/>
              <a:t>Lox P sites are cleaved and it is flipped in forwards orientation (on).</a:t>
            </a:r>
          </a:p>
          <a:p>
            <a:endParaRPr lang="en-US" dirty="0"/>
          </a:p>
          <a:p>
            <a:r>
              <a:rPr lang="en-US" dirty="0" smtClean="0"/>
              <a:t>This achieves cell specific DREADD expression based upon </a:t>
            </a:r>
          </a:p>
          <a:p>
            <a:r>
              <a:rPr lang="en-US" dirty="0"/>
              <a:t>t</a:t>
            </a:r>
            <a:r>
              <a:rPr lang="en-US" dirty="0" smtClean="0"/>
              <a:t>he specificity of the promoter driving Cre expression.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50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2" y="609600"/>
            <a:ext cx="4140722" cy="6023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08612" y="1600200"/>
            <a:ext cx="27767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Selective cell expression of </a:t>
            </a:r>
          </a:p>
          <a:p>
            <a:r>
              <a:rPr lang="en-US" dirty="0" smtClean="0"/>
              <a:t>hM3Dq (excitatory)</a:t>
            </a:r>
          </a:p>
          <a:p>
            <a:r>
              <a:rPr lang="en-US" dirty="0" smtClean="0"/>
              <a:t>mM4Di (inhibitory)</a:t>
            </a:r>
          </a:p>
          <a:p>
            <a:r>
              <a:rPr lang="en-US" dirty="0" smtClean="0"/>
              <a:t>ChR2 (light activated)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0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212" y="1219200"/>
            <a:ext cx="8013765" cy="53019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9412" y="1219200"/>
            <a:ext cx="2780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fiber optic stimulation</a:t>
            </a:r>
          </a:p>
          <a:p>
            <a:r>
              <a:rPr lang="en-US" dirty="0"/>
              <a:t>o</a:t>
            </a:r>
            <a:r>
              <a:rPr lang="en-US" dirty="0" smtClean="0"/>
              <a:t>f </a:t>
            </a:r>
            <a:r>
              <a:rPr lang="en-US" dirty="0" err="1" smtClean="0"/>
              <a:t>ChR</a:t>
            </a:r>
            <a:r>
              <a:rPr lang="en-US" dirty="0" smtClean="0"/>
              <a:t> in selective neurons</a:t>
            </a:r>
          </a:p>
          <a:p>
            <a:r>
              <a:rPr lang="en-US" dirty="0" smtClean="0"/>
              <a:t>to cause excitation and </a:t>
            </a:r>
          </a:p>
          <a:p>
            <a:r>
              <a:rPr lang="en-US" dirty="0"/>
              <a:t>e</a:t>
            </a:r>
            <a:r>
              <a:rPr lang="en-US" dirty="0" smtClean="0"/>
              <a:t>nhance food intake.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7012" y="3048000"/>
            <a:ext cx="335861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inject CNO peripherally,</a:t>
            </a:r>
          </a:p>
          <a:p>
            <a:r>
              <a:rPr lang="en-US" dirty="0"/>
              <a:t>t</a:t>
            </a:r>
            <a:r>
              <a:rPr lang="en-US" dirty="0" smtClean="0"/>
              <a:t>herefore without surgery,</a:t>
            </a:r>
          </a:p>
          <a:p>
            <a:r>
              <a:rPr lang="en-US" dirty="0"/>
              <a:t>a</a:t>
            </a:r>
            <a:r>
              <a:rPr lang="en-US" dirty="0" smtClean="0"/>
              <a:t>nd elicit the same thing in </a:t>
            </a:r>
          </a:p>
          <a:p>
            <a:r>
              <a:rPr lang="en-US" dirty="0" smtClean="0"/>
              <a:t>hM3Dq mice.  </a:t>
            </a:r>
          </a:p>
          <a:p>
            <a:endParaRPr lang="en-US" dirty="0"/>
          </a:p>
          <a:p>
            <a:r>
              <a:rPr lang="en-US" dirty="0" smtClean="0"/>
              <a:t>Can inject CNO peripherally</a:t>
            </a:r>
          </a:p>
          <a:p>
            <a:r>
              <a:rPr lang="en-US" dirty="0" smtClean="0"/>
              <a:t>In hM4Di mice and cause </a:t>
            </a:r>
          </a:p>
          <a:p>
            <a:r>
              <a:rPr lang="en-US" dirty="0"/>
              <a:t>o</a:t>
            </a:r>
            <a:r>
              <a:rPr lang="en-US" dirty="0" smtClean="0"/>
              <a:t>pposite behavior by suppressing</a:t>
            </a:r>
          </a:p>
          <a:p>
            <a:r>
              <a:rPr lang="en-US" dirty="0"/>
              <a:t>a</a:t>
            </a:r>
            <a:r>
              <a:rPr lang="en-US" dirty="0" smtClean="0"/>
              <a:t>ctivity in this same class of </a:t>
            </a:r>
          </a:p>
          <a:p>
            <a:r>
              <a:rPr lang="en-US" dirty="0"/>
              <a:t>n</a:t>
            </a:r>
            <a:r>
              <a:rPr lang="en-US" dirty="0" smtClean="0"/>
              <a:t>eurons.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57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2209800"/>
            <a:ext cx="9483211" cy="391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1262" y="685800"/>
            <a:ext cx="92031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lot of tools are now available for large classes of cell</a:t>
            </a:r>
          </a:p>
          <a:p>
            <a:r>
              <a:rPr lang="en-US" sz="3200" dirty="0"/>
              <a:t>t</a:t>
            </a:r>
            <a:r>
              <a:rPr lang="en-US" sz="3200" dirty="0" smtClean="0"/>
              <a:t>ypes not only </a:t>
            </a:r>
            <a:r>
              <a:rPr lang="en-US" sz="3200" dirty="0" err="1" smtClean="0"/>
              <a:t>cre</a:t>
            </a:r>
            <a:r>
              <a:rPr lang="en-US" sz="3200" dirty="0" smtClean="0"/>
              <a:t> drivers.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627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612" y="152400"/>
            <a:ext cx="7315740" cy="65569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0412" y="1752600"/>
            <a:ext cx="3271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can probe to see projections</a:t>
            </a:r>
          </a:p>
          <a:p>
            <a:r>
              <a:rPr lang="en-US" dirty="0"/>
              <a:t>o</a:t>
            </a:r>
            <a:r>
              <a:rPr lang="en-US" dirty="0" smtClean="0"/>
              <a:t>f a circuit with DREADDS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0412" y="4191000"/>
            <a:ext cx="349005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Cav-Cre viral particles are </a:t>
            </a:r>
          </a:p>
          <a:p>
            <a:r>
              <a:rPr lang="en-US" dirty="0" err="1"/>
              <a:t>r</a:t>
            </a:r>
            <a:r>
              <a:rPr lang="en-US" dirty="0" err="1" smtClean="0"/>
              <a:t>etrogradely</a:t>
            </a:r>
            <a:r>
              <a:rPr lang="en-US" dirty="0" smtClean="0"/>
              <a:t> transported back</a:t>
            </a:r>
          </a:p>
          <a:p>
            <a:r>
              <a:rPr lang="en-US" dirty="0"/>
              <a:t>a</a:t>
            </a:r>
            <a:r>
              <a:rPr lang="en-US" dirty="0" smtClean="0"/>
              <a:t>long the axon to the soma.  The </a:t>
            </a:r>
          </a:p>
          <a:p>
            <a:r>
              <a:rPr lang="en-US" dirty="0" smtClean="0"/>
              <a:t>Cre recombinase will cleave the </a:t>
            </a:r>
          </a:p>
          <a:p>
            <a:r>
              <a:rPr lang="en-US" dirty="0" smtClean="0"/>
              <a:t>Double Lox P and flip the DREADD</a:t>
            </a:r>
          </a:p>
          <a:p>
            <a:r>
              <a:rPr lang="en-US" dirty="0" smtClean="0"/>
              <a:t>That can then express </a:t>
            </a:r>
            <a:r>
              <a:rPr lang="en-US" dirty="0" err="1" smtClean="0"/>
              <a:t>mCherry</a:t>
            </a:r>
            <a:r>
              <a:rPr lang="en-US" dirty="0" smtClean="0"/>
              <a:t> </a:t>
            </a:r>
          </a:p>
          <a:p>
            <a:r>
              <a:rPr lang="en-US" dirty="0" smtClean="0"/>
              <a:t>Along the length of the projection.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2259" y="2833300"/>
            <a:ext cx="27665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Inect</a:t>
            </a:r>
            <a:r>
              <a:rPr lang="en-US" dirty="0" smtClean="0"/>
              <a:t> CAV-</a:t>
            </a:r>
            <a:r>
              <a:rPr lang="en-US" dirty="0" err="1" smtClean="0"/>
              <a:t>cre</a:t>
            </a:r>
            <a:r>
              <a:rPr lang="en-US" dirty="0" smtClean="0"/>
              <a:t> at presumed </a:t>
            </a:r>
          </a:p>
          <a:p>
            <a:r>
              <a:rPr lang="en-US" dirty="0" smtClean="0"/>
              <a:t>Project site and AAV-flex </a:t>
            </a:r>
          </a:p>
          <a:p>
            <a:r>
              <a:rPr lang="en-US" dirty="0" smtClean="0"/>
              <a:t>At presumed soma.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07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2579</TotalTime>
  <Words>468</Words>
  <Application>Microsoft Office PowerPoint</Application>
  <PresentationFormat>Custom</PresentationFormat>
  <Paragraphs>78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Corbel</vt:lpstr>
      <vt:lpstr>Digital Blue Tunnel 16x9</vt:lpstr>
      <vt:lpstr>DREADDS</vt:lpstr>
      <vt:lpstr>Proc Natl Acad Sci U S A. 2007 Mar 20;104(12):5163-8. Epub 2007 Mar 2. Evolving the lock to fit the key to create a family of G protein-coupled receptors potently activated by an inert ligand. Armbruster BN1, Li X, Pausch MH, Herlitze S, Roth BL. </vt:lpstr>
      <vt:lpstr>Molecular evolution approach to discover CNO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Still Clinical Therapeutic for DREADDS?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DREADDS</dc:title>
  <dc:creator>Debi</dc:creator>
  <cp:lastModifiedBy>Debi</cp:lastModifiedBy>
  <cp:revision>19</cp:revision>
  <dcterms:created xsi:type="dcterms:W3CDTF">2018-11-23T13:19:25Z</dcterms:created>
  <dcterms:modified xsi:type="dcterms:W3CDTF">2018-11-27T12:07:08Z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