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275" r:id="rId3"/>
    <p:sldId id="277" r:id="rId4"/>
    <p:sldId id="276" r:id="rId5"/>
    <p:sldId id="311" r:id="rId6"/>
    <p:sldId id="272" r:id="rId7"/>
    <p:sldId id="270" r:id="rId8"/>
    <p:sldId id="271" r:id="rId9"/>
    <p:sldId id="278" r:id="rId10"/>
    <p:sldId id="279" r:id="rId11"/>
    <p:sldId id="281" r:id="rId12"/>
    <p:sldId id="284" r:id="rId13"/>
    <p:sldId id="282" r:id="rId14"/>
    <p:sldId id="280" r:id="rId15"/>
    <p:sldId id="283" r:id="rId16"/>
    <p:sldId id="287" r:id="rId17"/>
    <p:sldId id="286" r:id="rId18"/>
    <p:sldId id="285" r:id="rId19"/>
    <p:sldId id="288" r:id="rId20"/>
    <p:sldId id="289" r:id="rId21"/>
    <p:sldId id="290" r:id="rId22"/>
    <p:sldId id="291" r:id="rId23"/>
    <p:sldId id="292" r:id="rId24"/>
    <p:sldId id="331" r:id="rId25"/>
    <p:sldId id="293" r:id="rId26"/>
    <p:sldId id="294" r:id="rId27"/>
    <p:sldId id="295" r:id="rId28"/>
    <p:sldId id="296" r:id="rId29"/>
    <p:sldId id="297" r:id="rId30"/>
    <p:sldId id="298" r:id="rId31"/>
    <p:sldId id="300" r:id="rId32"/>
    <p:sldId id="301" r:id="rId33"/>
    <p:sldId id="299" r:id="rId34"/>
    <p:sldId id="309" r:id="rId35"/>
    <p:sldId id="306" r:id="rId36"/>
    <p:sldId id="303" r:id="rId37"/>
    <p:sldId id="304" r:id="rId38"/>
    <p:sldId id="305" r:id="rId39"/>
    <p:sldId id="307" r:id="rId40"/>
    <p:sldId id="313" r:id="rId41"/>
    <p:sldId id="312" r:id="rId42"/>
    <p:sldId id="308" r:id="rId43"/>
    <p:sldId id="319" r:id="rId44"/>
    <p:sldId id="314" r:id="rId45"/>
    <p:sldId id="315" r:id="rId46"/>
    <p:sldId id="318" r:id="rId47"/>
    <p:sldId id="317" r:id="rId48"/>
    <p:sldId id="330" r:id="rId49"/>
    <p:sldId id="320" r:id="rId50"/>
    <p:sldId id="321" r:id="rId51"/>
    <p:sldId id="322" r:id="rId52"/>
    <p:sldId id="323" r:id="rId53"/>
    <p:sldId id="324" r:id="rId54"/>
    <p:sldId id="326" r:id="rId55"/>
    <p:sldId id="325" r:id="rId56"/>
    <p:sldId id="328" r:id="rId57"/>
    <p:sldId id="327" r:id="rId58"/>
  </p:sldIdLst>
  <p:sldSz cx="9144000" cy="6858000" type="screen4x3"/>
  <p:notesSz cx="6858000" cy="9144000"/>
  <p:custDataLst>
    <p:tags r:id="rId61"/>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632031"/>
    <a:srgbClr val="C483C0"/>
    <a:srgbClr val="BFB690"/>
    <a:srgbClr val="DFD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7" autoAdjust="0"/>
    <p:restoredTop sz="82681" autoAdjust="0"/>
  </p:normalViewPr>
  <p:slideViewPr>
    <p:cSldViewPr>
      <p:cViewPr varScale="1">
        <p:scale>
          <a:sx n="42" d="100"/>
          <a:sy n="42" d="100"/>
        </p:scale>
        <p:origin x="1500" y="20"/>
      </p:cViewPr>
      <p:guideLst>
        <p:guide orient="horz" pos="2160"/>
        <p:guide pos="2880"/>
      </p:guideLst>
    </p:cSldViewPr>
  </p:slideViewPr>
  <p:outlineViewPr>
    <p:cViewPr>
      <p:scale>
        <a:sx n="33" d="100"/>
        <a:sy n="33" d="100"/>
      </p:scale>
      <p:origin x="0" y="143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4C74F0C-4D86-9346-89D6-F8DBD13BE290}" type="datetime1">
              <a:rPr lang="en-US"/>
              <a:pPr>
                <a:defRPr/>
              </a:pPr>
              <a:t>9/28/2018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2A969B5-C583-DA4C-AFB2-B38E830ADA22}" type="slidenum">
              <a:rPr lang="en-US"/>
              <a:pPr>
                <a:defRPr/>
              </a:pPr>
              <a:t>‹#›</a:t>
            </a:fld>
            <a:endParaRPr lang="en-US"/>
          </a:p>
        </p:txBody>
      </p:sp>
    </p:spTree>
    <p:extLst>
      <p:ext uri="{BB962C8B-B14F-4D97-AF65-F5344CB8AC3E}">
        <p14:creationId xmlns:p14="http://schemas.microsoft.com/office/powerpoint/2010/main" val="2133405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47D02-33A1-4C79-AE44-980A62F18800}" type="datetimeFigureOut">
              <a:rPr lang="en-US" smtClean="0"/>
              <a:t>9/28/2018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92DC8-ABAE-4EE7-8B9E-3D17362087C4}" type="slidenum">
              <a:rPr lang="en-US" smtClean="0"/>
              <a:t>‹#›</a:t>
            </a:fld>
            <a:endParaRPr lang="en-US"/>
          </a:p>
        </p:txBody>
      </p:sp>
    </p:spTree>
    <p:extLst>
      <p:ext uri="{BB962C8B-B14F-4D97-AF65-F5344CB8AC3E}">
        <p14:creationId xmlns:p14="http://schemas.microsoft.com/office/powerpoint/2010/main" val="156766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3</a:t>
            </a:fld>
            <a:endParaRPr lang="en-US"/>
          </a:p>
        </p:txBody>
      </p:sp>
    </p:spTree>
    <p:extLst>
      <p:ext uri="{BB962C8B-B14F-4D97-AF65-F5344CB8AC3E}">
        <p14:creationId xmlns:p14="http://schemas.microsoft.com/office/powerpoint/2010/main" val="165401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Mechanism of inactivation of sodium channels. (a) The hinged-lid mechanism. The intracellular loop connecting domains III and IV of the</a:t>
            </a:r>
          </a:p>
          <a:p>
            <a:r>
              <a:rPr lang="en-US" dirty="0"/>
              <a:t>sodium channel is depicted as forming a hinged lid with the critical phenylalanine (F1489) within the IFM motif shown occluding the mouth of</a:t>
            </a:r>
          </a:p>
          <a:p>
            <a:r>
              <a:rPr lang="en-US" dirty="0"/>
              <a:t>the pore during the inactivation process. The circles represent the transmembrane helices. (b) Three-dimensional structure of the central</a:t>
            </a:r>
          </a:p>
          <a:p>
            <a:r>
              <a:rPr lang="en-US" dirty="0"/>
              <a:t>segment of the inactivation gate, as determined by multidimensional NMR. Side chains of the critical IFM motif residues (I1488, F1489 and M1490)</a:t>
            </a:r>
          </a:p>
          <a:p>
            <a:r>
              <a:rPr lang="en-US" dirty="0"/>
              <a:t>are shown in yellow, and those of T1491, which is important for inactivation, and S1506, which is a protein-kinase-C-dependent</a:t>
            </a:r>
          </a:p>
          <a:p>
            <a:r>
              <a:rPr lang="en-US" dirty="0"/>
              <a:t>phosphorylation site, are also indicated. Adapted from [4].</a:t>
            </a:r>
          </a:p>
        </p:txBody>
      </p:sp>
      <p:sp>
        <p:nvSpPr>
          <p:cNvPr id="4" name="Slide Number Placeholder 3"/>
          <p:cNvSpPr>
            <a:spLocks noGrp="1"/>
          </p:cNvSpPr>
          <p:nvPr>
            <p:ph type="sldNum" sz="quarter" idx="5"/>
          </p:nvPr>
        </p:nvSpPr>
        <p:spPr/>
        <p:txBody>
          <a:bodyPr/>
          <a:lstStyle/>
          <a:p>
            <a:fld id="{1F092DC8-ABAE-4EE7-8B9E-3D17362087C4}" type="slidenum">
              <a:rPr lang="en-US" smtClean="0"/>
              <a:t>12</a:t>
            </a:fld>
            <a:endParaRPr lang="en-US"/>
          </a:p>
        </p:txBody>
      </p:sp>
    </p:spTree>
    <p:extLst>
      <p:ext uri="{BB962C8B-B14F-4D97-AF65-F5344CB8AC3E}">
        <p14:creationId xmlns:p14="http://schemas.microsoft.com/office/powerpoint/2010/main" val="175252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Sodium channel architecture has recently been revealed in three dimensions by determination of the crystal structure</a:t>
            </a:r>
          </a:p>
          <a:p>
            <a:r>
              <a:rPr lang="en-US" dirty="0"/>
              <a:t>of the bacterial sodium channel </a:t>
            </a:r>
            <a:r>
              <a:rPr lang="en-US" dirty="0" err="1"/>
              <a:t>NaVAb</a:t>
            </a:r>
            <a:r>
              <a:rPr lang="en-US" dirty="0"/>
              <a:t> at high resolution (2.7 A° ; Fig. 3; </a:t>
            </a:r>
            <a:r>
              <a:rPr lang="en-US" dirty="0" err="1"/>
              <a:t>Payandeh</a:t>
            </a:r>
            <a:r>
              <a:rPr lang="en-US" dirty="0"/>
              <a:t> et al. 2011). </a:t>
            </a:r>
          </a:p>
          <a:p>
            <a:r>
              <a:rPr lang="en-US" dirty="0"/>
              <a:t>This structure has revealed a wealth of new information about the structural basis for voltage-dependent activation, pore opening, sodium selectivity and conductance, the mechanism of block of the channel by therapeutically important drugs and the mechanism of inactivation</a:t>
            </a:r>
          </a:p>
          <a:p>
            <a:endParaRPr lang="en-US" dirty="0"/>
          </a:p>
          <a:p>
            <a:r>
              <a:rPr lang="en-US" sz="1200" b="0" i="0" u="none" strike="noStrike" kern="1200" baseline="0" dirty="0">
                <a:solidFill>
                  <a:schemeClr val="tx1"/>
                </a:solidFill>
                <a:latin typeface="+mn-lt"/>
                <a:ea typeface="+mn-ea"/>
                <a:cs typeface="+mn-cs"/>
              </a:rPr>
              <a:t>Although the structure of the activated voltage sensor is now well known, understanding the mechanism of voltage-dependent gating requires knowledge of the</a:t>
            </a:r>
          </a:p>
          <a:p>
            <a:r>
              <a:rPr lang="en-US" sz="1200" b="0" i="0" u="none" strike="noStrike" kern="1200" baseline="0" dirty="0">
                <a:solidFill>
                  <a:schemeClr val="tx1"/>
                </a:solidFill>
                <a:latin typeface="+mn-lt"/>
                <a:ea typeface="+mn-ea"/>
                <a:cs typeface="+mn-cs"/>
              </a:rPr>
              <a:t>structure of the voltage sensor in its resting state at high resolution. This structure has proved difficult to define by X-ray crystallography because the resting</a:t>
            </a:r>
          </a:p>
          <a:p>
            <a:r>
              <a:rPr lang="en-US" sz="1200" b="0" i="0" u="none" strike="noStrike" kern="1200" baseline="0" dirty="0">
                <a:solidFill>
                  <a:schemeClr val="tx1"/>
                </a:solidFill>
                <a:latin typeface="+mn-lt"/>
                <a:ea typeface="+mn-ea"/>
                <a:cs typeface="+mn-cs"/>
              </a:rPr>
              <a:t>state is only present in cells at the resting membrane potential of approximately −80 mV, and there is no </a:t>
            </a:r>
            <a:r>
              <a:rPr lang="it-IT" sz="1200" b="0" i="0" u="none" strike="noStrike" kern="1200" baseline="0" dirty="0">
                <a:solidFill>
                  <a:schemeClr val="tx1"/>
                </a:solidFill>
                <a:latin typeface="+mn-lt"/>
                <a:ea typeface="+mn-ea"/>
                <a:cs typeface="+mn-cs"/>
              </a:rPr>
              <a:t>membrane potential in protein crystals.</a:t>
            </a:r>
          </a:p>
          <a:p>
            <a:r>
              <a:rPr lang="it-IT" sz="1200" b="0" i="0" u="none" strike="noStrike" kern="1200" baseline="0" dirty="0">
                <a:solidFill>
                  <a:schemeClr val="tx1"/>
                </a:solidFill>
                <a:latin typeface="+mn-lt"/>
                <a:ea typeface="+mn-ea"/>
                <a:cs typeface="+mn-cs"/>
              </a:rPr>
              <a:t>So use modelling...</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13</a:t>
            </a:fld>
            <a:endParaRPr lang="en-US"/>
          </a:p>
        </p:txBody>
      </p:sp>
    </p:spTree>
    <p:extLst>
      <p:ext uri="{BB962C8B-B14F-4D97-AF65-F5344CB8AC3E}">
        <p14:creationId xmlns:p14="http://schemas.microsoft.com/office/powerpoint/2010/main" val="319151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similarities for Kv1.2 to create and test model – </a:t>
            </a:r>
            <a:r>
              <a:rPr lang="en-US"/>
              <a:t>more </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14</a:t>
            </a:fld>
            <a:endParaRPr lang="en-US"/>
          </a:p>
        </p:txBody>
      </p:sp>
    </p:spTree>
    <p:extLst>
      <p:ext uri="{BB962C8B-B14F-4D97-AF65-F5344CB8AC3E}">
        <p14:creationId xmlns:p14="http://schemas.microsoft.com/office/powerpoint/2010/main" val="107127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15</a:t>
            </a:fld>
            <a:endParaRPr lang="en-US"/>
          </a:p>
        </p:txBody>
      </p:sp>
    </p:spTree>
    <p:extLst>
      <p:ext uri="{BB962C8B-B14F-4D97-AF65-F5344CB8AC3E}">
        <p14:creationId xmlns:p14="http://schemas.microsoft.com/office/powerpoint/2010/main" val="1574040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View of the conformational changes between the Resting State 1 and Activated State 3 of </a:t>
            </a:r>
            <a:r>
              <a:rPr lang="en-US" dirty="0" err="1"/>
              <a:t>NaChBac</a:t>
            </a:r>
            <a:r>
              <a:rPr lang="en-US" dirty="0"/>
              <a:t> from the side of the membrane. Only a single voltage-sensing domain is shown attached to the tetramer of pore domain for clarity. The models represented are as in Fig. 5B. Movies S1, S2, and S3 were generated using the University of California at San Francisco Chimera package (1)</a:t>
            </a:r>
          </a:p>
          <a:p>
            <a:endParaRPr lang="en-US" dirty="0"/>
          </a:p>
          <a:p>
            <a:r>
              <a:rPr lang="en-US" dirty="0"/>
              <a:t>2. View of the conformational changes between the Resting State 1 and Activated State 3 of </a:t>
            </a:r>
            <a:r>
              <a:rPr lang="en-US" dirty="0" err="1"/>
              <a:t>NaChBac</a:t>
            </a:r>
            <a:r>
              <a:rPr lang="en-US" dirty="0"/>
              <a:t> shown in Movie S1 from the extracellular side of the membrane.</a:t>
            </a:r>
          </a:p>
          <a:p>
            <a:endParaRPr lang="en-US" dirty="0"/>
          </a:p>
          <a:p>
            <a:r>
              <a:rPr lang="en-US" dirty="0"/>
              <a:t>3. View of the conformational changes between the Resting State 1 and Activated State 3 of </a:t>
            </a:r>
            <a:r>
              <a:rPr lang="en-US" dirty="0" err="1"/>
              <a:t>NaChBac</a:t>
            </a:r>
            <a:r>
              <a:rPr lang="en-US" dirty="0"/>
              <a:t> shown in Movie S1 from the intracellular side of the membrane.</a:t>
            </a:r>
          </a:p>
          <a:p>
            <a:endParaRPr lang="en-US" dirty="0"/>
          </a:p>
          <a:p>
            <a:r>
              <a:rPr lang="en-US" sz="1200" b="0" i="0" u="none" strike="noStrike" kern="1200" baseline="0" dirty="0" err="1">
                <a:solidFill>
                  <a:schemeClr val="tx1"/>
                </a:solidFill>
                <a:latin typeface="+mn-lt"/>
                <a:ea typeface="+mn-ea"/>
                <a:cs typeface="+mn-cs"/>
              </a:rPr>
              <a:t>completeworking</a:t>
            </a:r>
            <a:r>
              <a:rPr lang="en-US" sz="1200" b="0" i="0" u="none" strike="noStrike" kern="1200" baseline="0" dirty="0">
                <a:solidFill>
                  <a:schemeClr val="tx1"/>
                </a:solidFill>
                <a:latin typeface="+mn-lt"/>
                <a:ea typeface="+mn-ea"/>
                <a:cs typeface="+mn-cs"/>
              </a:rPr>
              <a:t> model of a mammalian sodium channel</a:t>
            </a:r>
          </a:p>
          <a:p>
            <a:r>
              <a:rPr lang="en-US" sz="1200" b="0" i="0" u="none" strike="noStrike" kern="1200" baseline="0" dirty="0">
                <a:solidFill>
                  <a:schemeClr val="tx1"/>
                </a:solidFill>
                <a:latin typeface="+mn-lt"/>
                <a:ea typeface="+mn-ea"/>
                <a:cs typeface="+mn-cs"/>
              </a:rPr>
              <a:t>with a complete pore domain, a single voltage sensor (for</a:t>
            </a:r>
          </a:p>
          <a:p>
            <a:r>
              <a:rPr lang="en-US" sz="1200" b="0" i="0" u="none" strike="noStrike" kern="1200" baseline="0" dirty="0">
                <a:solidFill>
                  <a:schemeClr val="tx1"/>
                </a:solidFill>
                <a:latin typeface="+mn-lt"/>
                <a:ea typeface="+mn-ea"/>
                <a:cs typeface="+mn-cs"/>
              </a:rPr>
              <a:t>clarity) and an inactivation gate (</a:t>
            </a:r>
            <a:r>
              <a:rPr lang="en-US" sz="1200" b="0" i="0" u="none" strike="noStrike" kern="1200" baseline="0" dirty="0" err="1">
                <a:solidFill>
                  <a:schemeClr val="tx1"/>
                </a:solidFill>
                <a:latin typeface="+mn-lt"/>
                <a:ea typeface="+mn-ea"/>
                <a:cs typeface="+mn-cs"/>
              </a:rPr>
              <a:t>SupplementalMovie</a:t>
            </a:r>
            <a:r>
              <a:rPr lang="en-US" sz="1200" b="0" i="0" u="none" strike="noStrike" kern="1200" baseline="0" dirty="0">
                <a:solidFill>
                  <a:schemeClr val="tx1"/>
                </a:solidFill>
                <a:latin typeface="+mn-lt"/>
                <a:ea typeface="+mn-ea"/>
                <a:cs typeface="+mn-cs"/>
              </a:rPr>
              <a:t> S4).</a:t>
            </a:r>
          </a:p>
          <a:p>
            <a:r>
              <a:rPr lang="en-US" sz="1200" b="0" i="0" u="none" strike="noStrike" kern="1200" baseline="0" dirty="0">
                <a:solidFill>
                  <a:schemeClr val="tx1"/>
                </a:solidFill>
                <a:latin typeface="+mn-lt"/>
                <a:ea typeface="+mn-ea"/>
                <a:cs typeface="+mn-cs"/>
              </a:rPr>
              <a:t>Running the Movie shows the outward movement of the</a:t>
            </a:r>
          </a:p>
          <a:p>
            <a:r>
              <a:rPr lang="en-US" sz="1200" b="0" i="0" u="none" strike="noStrike" kern="1200" baseline="0" dirty="0">
                <a:solidFill>
                  <a:schemeClr val="tx1"/>
                </a:solidFill>
                <a:latin typeface="+mn-lt"/>
                <a:ea typeface="+mn-ea"/>
                <a:cs typeface="+mn-cs"/>
              </a:rPr>
              <a:t>S4 gating charges, the exchange of ion-pair partners that</a:t>
            </a:r>
          </a:p>
          <a:p>
            <a:r>
              <a:rPr lang="en-US" sz="1200" b="0" i="0" u="none" strike="noStrike" kern="1200" baseline="0" dirty="0">
                <a:solidFill>
                  <a:schemeClr val="tx1"/>
                </a:solidFill>
                <a:latin typeface="+mn-lt"/>
                <a:ea typeface="+mn-ea"/>
                <a:cs typeface="+mn-cs"/>
              </a:rPr>
              <a:t>takes place as they move, the rolling motion of the S1–S3</a:t>
            </a:r>
          </a:p>
          <a:p>
            <a:r>
              <a:rPr lang="en-US" sz="1200" b="0" i="0" u="none" strike="noStrike" kern="1200" baseline="0" dirty="0">
                <a:solidFill>
                  <a:schemeClr val="tx1"/>
                </a:solidFill>
                <a:latin typeface="+mn-lt"/>
                <a:ea typeface="+mn-ea"/>
                <a:cs typeface="+mn-cs"/>
              </a:rPr>
              <a:t>segments around the S4 segment, the consequent rolling</a:t>
            </a:r>
          </a:p>
          <a:p>
            <a:r>
              <a:rPr lang="en-US" sz="1200" b="0" i="0" u="none" strike="noStrike" kern="1200" baseline="0" dirty="0">
                <a:solidFill>
                  <a:schemeClr val="tx1"/>
                </a:solidFill>
                <a:latin typeface="+mn-lt"/>
                <a:ea typeface="+mn-ea"/>
                <a:cs typeface="+mn-cs"/>
              </a:rPr>
              <a:t>motion of the voltage sensor around the lateral surface</a:t>
            </a:r>
          </a:p>
          <a:p>
            <a:r>
              <a:rPr lang="en-US" sz="1200" b="0" i="0" u="none" strike="noStrike" kern="1200" baseline="0" dirty="0">
                <a:solidFill>
                  <a:schemeClr val="tx1"/>
                </a:solidFill>
                <a:latin typeface="+mn-lt"/>
                <a:ea typeface="+mn-ea"/>
                <a:cs typeface="+mn-cs"/>
              </a:rPr>
              <a:t>of the pore domain, the torque on the S4–S5 segment as</a:t>
            </a:r>
          </a:p>
          <a:p>
            <a:r>
              <a:rPr lang="en-US" sz="1200" b="0" i="0" u="none" strike="noStrike" kern="1200" baseline="0" dirty="0">
                <a:solidFill>
                  <a:schemeClr val="tx1"/>
                </a:solidFill>
                <a:latin typeface="+mn-lt"/>
                <a:ea typeface="+mn-ea"/>
                <a:cs typeface="+mn-cs"/>
              </a:rPr>
              <a:t>it move along the plane of the inner membrane surface</a:t>
            </a:r>
          </a:p>
          <a:p>
            <a:r>
              <a:rPr lang="en-US" sz="1200" b="0" i="0" u="none" strike="noStrike" kern="1200" baseline="0" dirty="0">
                <a:solidFill>
                  <a:schemeClr val="tx1"/>
                </a:solidFill>
                <a:latin typeface="+mn-lt"/>
                <a:ea typeface="+mn-ea"/>
                <a:cs typeface="+mn-cs"/>
              </a:rPr>
              <a:t>to pull on the S5 and S6 segments, the subtle bending</a:t>
            </a:r>
          </a:p>
          <a:p>
            <a:r>
              <a:rPr lang="en-US" sz="1200" b="0" i="0" u="none" strike="noStrike" kern="1200" baseline="0" dirty="0">
                <a:solidFill>
                  <a:schemeClr val="tx1"/>
                </a:solidFill>
                <a:latin typeface="+mn-lt"/>
                <a:ea typeface="+mn-ea"/>
                <a:cs typeface="+mn-cs"/>
              </a:rPr>
              <a:t>and twisting motion of the S6 segments and the opening</a:t>
            </a:r>
          </a:p>
          <a:p>
            <a:r>
              <a:rPr lang="en-US" sz="1200" b="0" i="0" u="none" strike="noStrike" kern="1200" baseline="0" dirty="0">
                <a:solidFill>
                  <a:schemeClr val="tx1"/>
                </a:solidFill>
                <a:latin typeface="+mn-lt"/>
                <a:ea typeface="+mn-ea"/>
                <a:cs typeface="+mn-cs"/>
              </a:rPr>
              <a:t>of the pore. As the pore opens, sodium ions enter from</a:t>
            </a:r>
          </a:p>
          <a:p>
            <a:r>
              <a:rPr lang="en-US" sz="1200" b="0" i="0" u="none" strike="noStrike" kern="1200" baseline="0" dirty="0">
                <a:solidFill>
                  <a:schemeClr val="tx1"/>
                </a:solidFill>
                <a:latin typeface="+mn-lt"/>
                <a:ea typeface="+mn-ea"/>
                <a:cs typeface="+mn-cs"/>
              </a:rPr>
              <a:t>outside the cell, and the fast inactivation gate closes to</a:t>
            </a:r>
          </a:p>
          <a:p>
            <a:r>
              <a:rPr lang="en-US" sz="1200" b="0" i="0" u="none" strike="noStrike" kern="1200" baseline="0" dirty="0">
                <a:solidFill>
                  <a:schemeClr val="tx1"/>
                </a:solidFill>
                <a:latin typeface="+mn-lt"/>
                <a:ea typeface="+mn-ea"/>
                <a:cs typeface="+mn-cs"/>
              </a:rPr>
              <a:t>terminate sodium conductance Amazingly, this series of</a:t>
            </a:r>
          </a:p>
          <a:p>
            <a:r>
              <a:rPr lang="en-US" sz="1200" b="0" i="0" u="none" strike="noStrike" kern="1200" baseline="0" dirty="0">
                <a:solidFill>
                  <a:schemeClr val="tx1"/>
                </a:solidFill>
                <a:latin typeface="+mn-lt"/>
                <a:ea typeface="+mn-ea"/>
                <a:cs typeface="+mn-cs"/>
              </a:rPr>
              <a:t>conformational transitions takes place within 2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and</a:t>
            </a:r>
          </a:p>
          <a:p>
            <a:r>
              <a:rPr lang="en-US" sz="1200" b="0" i="0" u="none" strike="noStrike" kern="1200" baseline="0" dirty="0">
                <a:solidFill>
                  <a:schemeClr val="tx1"/>
                </a:solidFill>
                <a:latin typeface="+mn-lt"/>
                <a:ea typeface="+mn-ea"/>
                <a:cs typeface="+mn-cs"/>
              </a:rPr>
              <a:t>generates the electrical signals that are responsible for</a:t>
            </a:r>
          </a:p>
          <a:p>
            <a:r>
              <a:rPr lang="en-US" sz="1200" b="0" i="0" u="none" strike="noStrike" kern="1200" baseline="0" dirty="0">
                <a:solidFill>
                  <a:schemeClr val="tx1"/>
                </a:solidFill>
                <a:latin typeface="+mn-lt"/>
                <a:ea typeface="+mn-ea"/>
                <a:cs typeface="+mn-cs"/>
              </a:rPr>
              <a:t>information encoding and transmission in the brain,</a:t>
            </a:r>
          </a:p>
          <a:p>
            <a:r>
              <a:rPr lang="en-US" sz="1200" b="0" i="0" u="none" strike="noStrike" kern="1200" baseline="0" dirty="0">
                <a:solidFill>
                  <a:schemeClr val="tx1"/>
                </a:solidFill>
                <a:latin typeface="+mn-lt"/>
                <a:ea typeface="+mn-ea"/>
                <a:cs typeface="+mn-cs"/>
              </a:rPr>
              <a:t>action potential conduction in nerves, contraction of</a:t>
            </a:r>
          </a:p>
          <a:p>
            <a:r>
              <a:rPr lang="en-US" sz="1200" b="0" i="0" u="none" strike="noStrike" kern="1200" baseline="0" dirty="0">
                <a:solidFill>
                  <a:schemeClr val="tx1"/>
                </a:solidFill>
                <a:latin typeface="+mn-lt"/>
                <a:ea typeface="+mn-ea"/>
                <a:cs typeface="+mn-cs"/>
              </a:rPr>
              <a:t>muscles and many other physiological processes</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16</a:t>
            </a:fld>
            <a:endParaRPr lang="en-US"/>
          </a:p>
        </p:txBody>
      </p:sp>
    </p:spTree>
    <p:extLst>
      <p:ext uri="{BB962C8B-B14F-4D97-AF65-F5344CB8AC3E}">
        <p14:creationId xmlns:p14="http://schemas.microsoft.com/office/powerpoint/2010/main" val="2428751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17</a:t>
            </a:fld>
            <a:endParaRPr lang="en-US"/>
          </a:p>
        </p:txBody>
      </p:sp>
    </p:spTree>
    <p:extLst>
      <p:ext uri="{BB962C8B-B14F-4D97-AF65-F5344CB8AC3E}">
        <p14:creationId xmlns:p14="http://schemas.microsoft.com/office/powerpoint/2010/main" val="2653270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Hitchhiker’s guide to voltage gated sodium channel galaxy – Ahern et all, 2015</a:t>
            </a:r>
          </a:p>
        </p:txBody>
      </p:sp>
      <p:sp>
        <p:nvSpPr>
          <p:cNvPr id="4" name="Slide Number Placeholder 3"/>
          <p:cNvSpPr>
            <a:spLocks noGrp="1"/>
          </p:cNvSpPr>
          <p:nvPr>
            <p:ph type="sldNum" sz="quarter" idx="5"/>
          </p:nvPr>
        </p:nvSpPr>
        <p:spPr/>
        <p:txBody>
          <a:bodyPr/>
          <a:lstStyle/>
          <a:p>
            <a:fld id="{1F092DC8-ABAE-4EE7-8B9E-3D17362087C4}" type="slidenum">
              <a:rPr lang="en-US" smtClean="0"/>
              <a:t>18</a:t>
            </a:fld>
            <a:endParaRPr lang="en-US"/>
          </a:p>
        </p:txBody>
      </p:sp>
    </p:spTree>
    <p:extLst>
      <p:ext uri="{BB962C8B-B14F-4D97-AF65-F5344CB8AC3E}">
        <p14:creationId xmlns:p14="http://schemas.microsoft.com/office/powerpoint/2010/main" val="2747065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in Catterall article</a:t>
            </a:r>
          </a:p>
        </p:txBody>
      </p:sp>
      <p:sp>
        <p:nvSpPr>
          <p:cNvPr id="4" name="Slide Number Placeholder 3"/>
          <p:cNvSpPr>
            <a:spLocks noGrp="1"/>
          </p:cNvSpPr>
          <p:nvPr>
            <p:ph type="sldNum" sz="quarter" idx="5"/>
          </p:nvPr>
        </p:nvSpPr>
        <p:spPr/>
        <p:txBody>
          <a:bodyPr/>
          <a:lstStyle/>
          <a:p>
            <a:fld id="{1F092DC8-ABAE-4EE7-8B9E-3D17362087C4}" type="slidenum">
              <a:rPr lang="en-US" smtClean="0"/>
              <a:t>19</a:t>
            </a:fld>
            <a:endParaRPr lang="en-US"/>
          </a:p>
        </p:txBody>
      </p:sp>
    </p:spTree>
    <p:extLst>
      <p:ext uri="{BB962C8B-B14F-4D97-AF65-F5344CB8AC3E}">
        <p14:creationId xmlns:p14="http://schemas.microsoft.com/office/powerpoint/2010/main" val="1269701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inactivation required for repetitive firing of AP in neural circuits and for control of excitability in nerve and muscle cells; short intracellular loop connecting homologous domains 3 and 4 of the Na channel </a:t>
            </a:r>
            <a:r>
              <a:rPr lang="el-GR" dirty="0"/>
              <a:t>α</a:t>
            </a:r>
            <a:r>
              <a:rPr lang="en-US" dirty="0"/>
              <a:t> subunit is responsible for fast inactivation (cutting this loop greatly slowed inactivation) </a:t>
            </a:r>
          </a:p>
          <a:p>
            <a:r>
              <a:rPr lang="en-US" dirty="0"/>
              <a:t>-Hinged lid model</a:t>
            </a:r>
          </a:p>
          <a:p>
            <a:r>
              <a:rPr lang="en-US" dirty="0"/>
              <a:t>- Fast inactivation get not present in </a:t>
            </a:r>
            <a:r>
              <a:rPr lang="en-US" dirty="0" err="1"/>
              <a:t>homotetrameric</a:t>
            </a:r>
            <a:r>
              <a:rPr lang="en-US" dirty="0"/>
              <a:t> bacterial sodium channels</a:t>
            </a:r>
          </a:p>
          <a:p>
            <a:endParaRPr lang="en-US" dirty="0"/>
          </a:p>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20</a:t>
            </a:fld>
            <a:endParaRPr lang="en-US"/>
          </a:p>
        </p:txBody>
      </p:sp>
    </p:spTree>
    <p:extLst>
      <p:ext uri="{BB962C8B-B14F-4D97-AF65-F5344CB8AC3E}">
        <p14:creationId xmlns:p14="http://schemas.microsoft.com/office/powerpoint/2010/main" val="2600954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21</a:t>
            </a:fld>
            <a:endParaRPr lang="en-US"/>
          </a:p>
        </p:txBody>
      </p:sp>
    </p:spTree>
    <p:extLst>
      <p:ext uri="{BB962C8B-B14F-4D97-AF65-F5344CB8AC3E}">
        <p14:creationId xmlns:p14="http://schemas.microsoft.com/office/powerpoint/2010/main" val="380359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Na channels 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members of ion channel superfamily (also include voltage gated </a:t>
            </a:r>
            <a:r>
              <a:rPr lang="en-US" sz="1200" b="0" i="0" kern="1200" baseline="0" dirty="0">
                <a:solidFill>
                  <a:schemeClr val="tx1"/>
                </a:solidFill>
                <a:effectLst/>
                <a:latin typeface="+mn-lt"/>
                <a:ea typeface="+mn-ea"/>
                <a:cs typeface="+mn-cs"/>
              </a:rPr>
              <a:t>K</a:t>
            </a:r>
            <a:r>
              <a:rPr lang="en-US" sz="1200" b="0" i="0" kern="1200" baseline="300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and Ca</a:t>
            </a:r>
            <a:r>
              <a:rPr lang="en-US" sz="1200" b="0" i="0" kern="1200" baseline="300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 to</a:t>
            </a:r>
            <a:r>
              <a:rPr lang="en-US" sz="1200" b="0" i="0" kern="1200" dirty="0">
                <a:solidFill>
                  <a:schemeClr val="tx1"/>
                </a:solidFill>
                <a:effectLst/>
                <a:latin typeface="+mn-lt"/>
                <a:ea typeface="+mn-ea"/>
                <a:cs typeface="+mn-cs"/>
              </a:rPr>
              <a:t> be discovered. </a:t>
            </a:r>
          </a:p>
          <a:p>
            <a:r>
              <a:rPr lang="en-US" sz="1200" b="0" i="0" kern="1200" dirty="0">
                <a:solidFill>
                  <a:schemeClr val="tx1"/>
                </a:solidFill>
                <a:effectLst/>
                <a:latin typeface="+mn-lt"/>
                <a:ea typeface="+mn-ea"/>
                <a:cs typeface="+mn-cs"/>
              </a:rPr>
              <a:t>Hodgkin and Huxley defined the three key features of sodium channels: voltage-dependent activation, rapid inactivation, and selective ion conductance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Electrical signals in nerves were initiated by voltage dependent activation of sodium current that carries Na inward and depolarizes the cell. The sodium current then inactivates within 1-2 </a:t>
            </a:r>
            <a:r>
              <a:rPr lang="en-US" sz="1200" b="0" i="0" kern="1200" dirty="0" err="1">
                <a:solidFill>
                  <a:schemeClr val="tx1"/>
                </a:solidFill>
                <a:effectLst/>
                <a:latin typeface="+mn-lt"/>
                <a:ea typeface="+mn-ea"/>
                <a:cs typeface="+mn-cs"/>
              </a:rPr>
              <a:t>ms</a:t>
            </a:r>
            <a:r>
              <a:rPr lang="en-US" sz="1200" b="0" i="0" kern="1200" dirty="0">
                <a:solidFill>
                  <a:schemeClr val="tx1"/>
                </a:solidFill>
                <a:effectLst/>
                <a:latin typeface="+mn-lt"/>
                <a:ea typeface="+mn-ea"/>
                <a:cs typeface="+mn-cs"/>
              </a:rPr>
              <a:t> and electrical signaling is terminated by activation of the voltage gated potassium current which carries K outward and re-established the original balance of electrical charges across the membrane (Catterall, 2014)</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4</a:t>
            </a:fld>
            <a:endParaRPr lang="en-US"/>
          </a:p>
        </p:txBody>
      </p:sp>
    </p:spTree>
    <p:extLst>
      <p:ext uri="{BB962C8B-B14F-4D97-AF65-F5344CB8AC3E}">
        <p14:creationId xmlns:p14="http://schemas.microsoft.com/office/powerpoint/2010/main" val="2903903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use-dependent development of slow inactivation. Depolarizations from a holding potential of</a:t>
            </a:r>
          </a:p>
          <a:p>
            <a:r>
              <a:rPr lang="en-US" sz="1200" b="0" i="0" u="none" strike="noStrike" kern="1200" baseline="0" dirty="0">
                <a:solidFill>
                  <a:schemeClr val="tx1"/>
                </a:solidFill>
                <a:latin typeface="+mn-lt"/>
                <a:ea typeface="+mn-ea"/>
                <a:cs typeface="+mn-cs"/>
              </a:rPr>
              <a:t>−180 mV to −40 mV, 7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in duration, were applied at 0.2 Hz (filled circles) or once per minute (filled</a:t>
            </a:r>
          </a:p>
          <a:p>
            <a:r>
              <a:rPr lang="en-US" sz="1200" b="0" i="0" u="none" strike="noStrike" kern="1200" baseline="0" dirty="0">
                <a:solidFill>
                  <a:schemeClr val="tx1"/>
                </a:solidFill>
                <a:latin typeface="+mn-lt"/>
                <a:ea typeface="+mn-ea"/>
                <a:cs typeface="+mn-cs"/>
              </a:rPr>
              <a:t>triangles), and the peak current elicited by each pulse was measured. Currents were normalized to</a:t>
            </a:r>
          </a:p>
          <a:p>
            <a:r>
              <a:rPr lang="en-US" sz="1200" b="0" i="0" u="none" strike="noStrike" kern="1200" baseline="0" dirty="0">
                <a:solidFill>
                  <a:schemeClr val="tx1"/>
                </a:solidFill>
                <a:latin typeface="+mn-lt"/>
                <a:ea typeface="+mn-ea"/>
                <a:cs typeface="+mn-cs"/>
              </a:rPr>
              <a:t>the peak inward current during the first pulse. </a:t>
            </a:r>
            <a:r>
              <a:rPr lang="en-US" sz="1200" b="0" i="1"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top diagrams shown the selectivity filter as stick</a:t>
            </a:r>
          </a:p>
          <a:p>
            <a:r>
              <a:rPr lang="en-US" sz="1200" b="0" i="0" u="none" strike="noStrike" kern="1200" baseline="0" dirty="0">
                <a:solidFill>
                  <a:schemeClr val="tx1"/>
                </a:solidFill>
                <a:latin typeface="+mn-lt"/>
                <a:ea typeface="+mn-ea"/>
                <a:cs typeface="+mn-cs"/>
              </a:rPr>
              <a:t>representations with a 2Fo–Fc map calculated at 3.2 °A resolution (grey mesh) contoured at 1.5 </a:t>
            </a:r>
            <a:r>
              <a:rPr lang="en-US" sz="1200" b="0" i="1" u="none" strike="noStrike" kern="1200" baseline="0" dirty="0">
                <a:solidFill>
                  <a:schemeClr val="tx1"/>
                </a:solidFill>
                <a:latin typeface="+mn-lt"/>
                <a:ea typeface="+mn-ea"/>
                <a:cs typeface="+mn-cs"/>
              </a:rPr>
              <a:t>σ </a:t>
            </a:r>
            <a:r>
              <a:rPr lang="en-US" sz="1200" b="0" i="0" u="none" strike="noStrike" kern="1200" baseline="0" dirty="0">
                <a:solidFill>
                  <a:schemeClr val="tx1"/>
                </a:solidFill>
                <a:latin typeface="+mn-lt"/>
                <a:ea typeface="+mn-ea"/>
                <a:cs typeface="+mn-cs"/>
              </a:rPr>
              <a:t>for</a:t>
            </a:r>
          </a:p>
          <a:p>
            <a:r>
              <a:rPr lang="en-US" sz="1200" b="0" i="0" u="none" strike="noStrike" kern="1200" baseline="0" dirty="0" err="1">
                <a:solidFill>
                  <a:schemeClr val="tx1"/>
                </a:solidFill>
                <a:latin typeface="+mn-lt"/>
                <a:ea typeface="+mn-ea"/>
                <a:cs typeface="+mn-cs"/>
              </a:rPr>
              <a:t>NaVAb</a:t>
            </a:r>
            <a:r>
              <a:rPr lang="en-US" sz="1200" b="0" i="0" u="none" strike="noStrike" kern="1200" baseline="0" dirty="0">
                <a:solidFill>
                  <a:schemeClr val="tx1"/>
                </a:solidFill>
                <a:latin typeface="+mn-lt"/>
                <a:ea typeface="+mn-ea"/>
                <a:cs typeface="+mn-cs"/>
              </a:rPr>
              <a:t> -I217C and 1.0 </a:t>
            </a:r>
            <a:r>
              <a:rPr lang="en-US" sz="1200" b="0" i="1" u="none" strike="noStrike" kern="1200" baseline="0" dirty="0">
                <a:solidFill>
                  <a:schemeClr val="tx1"/>
                </a:solidFill>
                <a:latin typeface="+mn-lt"/>
                <a:ea typeface="+mn-ea"/>
                <a:cs typeface="+mn-cs"/>
              </a:rPr>
              <a:t>σ </a:t>
            </a:r>
            <a:r>
              <a:rPr lang="en-US" sz="1200" b="0" i="0" u="none" strike="noStrike" kern="1200" baseline="0" dirty="0">
                <a:solidFill>
                  <a:schemeClr val="tx1"/>
                </a:solidFill>
                <a:latin typeface="+mn-lt"/>
                <a:ea typeface="+mn-ea"/>
                <a:cs typeface="+mn-cs"/>
              </a:rPr>
              <a:t>for </a:t>
            </a:r>
            <a:r>
              <a:rPr lang="en-US" sz="1200" b="0" i="0" u="none" strike="noStrike" kern="1200" baseline="0" dirty="0" err="1">
                <a:solidFill>
                  <a:schemeClr val="tx1"/>
                </a:solidFill>
                <a:latin typeface="+mn-lt"/>
                <a:ea typeface="+mn-ea"/>
                <a:cs typeface="+mn-cs"/>
              </a:rPr>
              <a:t>NaVAb</a:t>
            </a:r>
            <a:r>
              <a:rPr lang="en-US" sz="1200" b="0" i="0" u="none" strike="noStrike" kern="1200" baseline="0" dirty="0">
                <a:solidFill>
                  <a:schemeClr val="tx1"/>
                </a:solidFill>
                <a:latin typeface="+mn-lt"/>
                <a:ea typeface="+mn-ea"/>
                <a:cs typeface="+mn-cs"/>
              </a:rPr>
              <a:t> -CD. Symmetry-related subunits in WT-CD are </a:t>
            </a:r>
            <a:r>
              <a:rPr lang="en-US" sz="1200" b="0" i="0" u="none" strike="noStrike" kern="1200" baseline="0" dirty="0" err="1">
                <a:solidFill>
                  <a:schemeClr val="tx1"/>
                </a:solidFill>
                <a:latin typeface="+mn-lt"/>
                <a:ea typeface="+mn-ea"/>
                <a:cs typeface="+mn-cs"/>
              </a:rPr>
              <a:t>coloured</a:t>
            </a:r>
            <a:r>
              <a:rPr lang="en-US" sz="1200" b="0" i="0" u="none" strike="noStrike" kern="1200" baseline="0" dirty="0">
                <a:solidFill>
                  <a:schemeClr val="tx1"/>
                </a:solidFill>
                <a:latin typeface="+mn-lt"/>
                <a:ea typeface="+mn-ea"/>
                <a:cs typeface="+mn-cs"/>
              </a:rPr>
              <a:t> white (chains</a:t>
            </a:r>
          </a:p>
          <a:p>
            <a:r>
              <a:rPr lang="en-US" sz="1200" b="0" i="0" u="none" strike="noStrike" kern="1200" baseline="0" dirty="0">
                <a:solidFill>
                  <a:schemeClr val="tx1"/>
                </a:solidFill>
                <a:latin typeface="+mn-lt"/>
                <a:ea typeface="+mn-ea"/>
                <a:cs typeface="+mn-cs"/>
              </a:rPr>
              <a:t>A and D) and cyan (chains B and C), respectively. Middle diagrams illustrate the central cavity. A view</a:t>
            </a:r>
          </a:p>
          <a:p>
            <a:r>
              <a:rPr lang="en-US" sz="1200" b="0" i="0" u="none" strike="noStrike" kern="1200" baseline="0" dirty="0">
                <a:solidFill>
                  <a:schemeClr val="tx1"/>
                </a:solidFill>
                <a:latin typeface="+mn-lt"/>
                <a:ea typeface="+mn-ea"/>
                <a:cs typeface="+mn-cs"/>
              </a:rPr>
              <a:t>through the pore module sectioned below the selectivity filter illustrates the lateral pore fenestrations,</a:t>
            </a:r>
          </a:p>
          <a:p>
            <a:r>
              <a:rPr lang="en-US" sz="1200" b="0" i="0" u="none" strike="noStrike" kern="1200" baseline="0" dirty="0">
                <a:solidFill>
                  <a:schemeClr val="tx1"/>
                </a:solidFill>
                <a:latin typeface="+mn-lt"/>
                <a:ea typeface="+mn-ea"/>
                <a:cs typeface="+mn-cs"/>
              </a:rPr>
              <a:t>hydrophobic access to the central cavity, and structural asymmetry in the </a:t>
            </a:r>
            <a:r>
              <a:rPr lang="en-US" sz="1200" b="0" i="0" u="none" strike="noStrike" kern="1200" baseline="0" dirty="0" err="1">
                <a:solidFill>
                  <a:schemeClr val="tx1"/>
                </a:solidFill>
                <a:latin typeface="+mn-lt"/>
                <a:ea typeface="+mn-ea"/>
                <a:cs typeface="+mn-cs"/>
              </a:rPr>
              <a:t>NaVAb</a:t>
            </a:r>
            <a:r>
              <a:rPr lang="en-US" sz="1200" b="0" i="0" u="none" strike="noStrike" kern="1200" baseline="0" dirty="0">
                <a:solidFill>
                  <a:schemeClr val="tx1"/>
                </a:solidFill>
                <a:latin typeface="+mn-lt"/>
                <a:ea typeface="+mn-ea"/>
                <a:cs typeface="+mn-cs"/>
              </a:rPr>
              <a:t>-AB pore domain. Phe203</a:t>
            </a:r>
          </a:p>
          <a:p>
            <a:r>
              <a:rPr lang="en-US" sz="1200" b="0" i="0" u="none" strike="noStrike" kern="1200" baseline="0" dirty="0">
                <a:solidFill>
                  <a:schemeClr val="tx1"/>
                </a:solidFill>
                <a:latin typeface="+mn-lt"/>
                <a:ea typeface="+mn-ea"/>
                <a:cs typeface="+mn-cs"/>
              </a:rPr>
              <a:t>side-chains are yellow sticks. </a:t>
            </a:r>
            <a:r>
              <a:rPr lang="en-US" sz="1200" b="0" i="0" u="none" strike="noStrike" kern="1200" baseline="0" dirty="0" err="1">
                <a:solidFill>
                  <a:schemeClr val="tx1"/>
                </a:solidFill>
                <a:latin typeface="+mn-lt"/>
                <a:ea typeface="+mn-ea"/>
                <a:cs typeface="+mn-cs"/>
              </a:rPr>
              <a:t>NaVAb</a:t>
            </a:r>
            <a:r>
              <a:rPr lang="en-US" sz="1200" b="0" i="0" u="none" strike="noStrike" kern="1200" baseline="0" dirty="0">
                <a:solidFill>
                  <a:schemeClr val="tx1"/>
                </a:solidFill>
                <a:latin typeface="+mn-lt"/>
                <a:ea typeface="+mn-ea"/>
                <a:cs typeface="+mn-cs"/>
              </a:rPr>
              <a:t> residues implicated in drug binding in vertebrate </a:t>
            </a:r>
            <a:r>
              <a:rPr lang="en-US" sz="1200" b="0" i="0" u="none" strike="noStrike" kern="1200" baseline="0" dirty="0" err="1">
                <a:solidFill>
                  <a:schemeClr val="tx1"/>
                </a:solidFill>
                <a:latin typeface="+mn-lt"/>
                <a:ea typeface="+mn-ea"/>
                <a:cs typeface="+mn-cs"/>
              </a:rPr>
              <a:t>NaV</a:t>
            </a:r>
            <a:r>
              <a:rPr lang="en-US" sz="1200" b="0" i="0" u="none" strike="noStrike" kern="1200" baseline="0" dirty="0">
                <a:solidFill>
                  <a:schemeClr val="tx1"/>
                </a:solidFill>
                <a:latin typeface="+mn-lt"/>
                <a:ea typeface="+mn-ea"/>
                <a:cs typeface="+mn-cs"/>
              </a:rPr>
              <a:t> channels are</a:t>
            </a:r>
          </a:p>
          <a:p>
            <a:r>
              <a:rPr lang="en-US" sz="1200" b="0" i="0" u="none" strike="noStrike" kern="1200" baseline="0" dirty="0" err="1">
                <a:solidFill>
                  <a:schemeClr val="tx1"/>
                </a:solidFill>
                <a:latin typeface="+mn-lt"/>
                <a:ea typeface="+mn-ea"/>
                <a:cs typeface="+mn-cs"/>
              </a:rPr>
              <a:t>coloured</a:t>
            </a:r>
            <a:r>
              <a:rPr lang="en-US" sz="1200" b="0" i="0" u="none" strike="noStrike" kern="1200" baseline="0" dirty="0">
                <a:solidFill>
                  <a:schemeClr val="tx1"/>
                </a:solidFill>
                <a:latin typeface="+mn-lt"/>
                <a:ea typeface="+mn-ea"/>
                <a:cs typeface="+mn-cs"/>
              </a:rPr>
              <a:t> as follows: blue, Thr206; green, Met209; and orange, Val213. Bottom diagrams illustrate the</a:t>
            </a:r>
          </a:p>
          <a:p>
            <a:r>
              <a:rPr lang="en-US" sz="1200" b="0" i="0" u="none" strike="noStrike" kern="1200" baseline="0" dirty="0">
                <a:solidFill>
                  <a:schemeClr val="tx1"/>
                </a:solidFill>
                <a:latin typeface="+mn-lt"/>
                <a:ea typeface="+mn-ea"/>
                <a:cs typeface="+mn-cs"/>
              </a:rPr>
              <a:t>activation gate. Red dashed lines indicate the C</a:t>
            </a:r>
            <a:r>
              <a:rPr lang="en-US" sz="1200" b="0" i="1" u="none" strike="noStrike" kern="1200" baseline="0" dirty="0">
                <a:solidFill>
                  <a:schemeClr val="tx1"/>
                </a:solidFill>
                <a:latin typeface="+mn-lt"/>
                <a:ea typeface="+mn-ea"/>
                <a:cs typeface="+mn-cs"/>
              </a:rPr>
              <a:t>α </a:t>
            </a:r>
            <a:r>
              <a:rPr lang="en-US" sz="1200" b="0" i="0" u="none" strike="noStrike" kern="1200" baseline="0" dirty="0">
                <a:solidFill>
                  <a:schemeClr val="tx1"/>
                </a:solidFill>
                <a:latin typeface="+mn-lt"/>
                <a:ea typeface="+mn-ea"/>
                <a:cs typeface="+mn-cs"/>
              </a:rPr>
              <a:t>location of D219 (the last S6 residue modelled in WTAB),</a:t>
            </a:r>
          </a:p>
          <a:p>
            <a:r>
              <a:rPr lang="en-US" sz="1200" b="0" i="0" u="none" strike="noStrike" kern="1200" baseline="0" dirty="0">
                <a:solidFill>
                  <a:schemeClr val="tx1"/>
                </a:solidFill>
                <a:latin typeface="+mn-lt"/>
                <a:ea typeface="+mn-ea"/>
                <a:cs typeface="+mn-cs"/>
              </a:rPr>
              <a:t>where the S6 helices are shown as cylinders. </a:t>
            </a:r>
            <a:r>
              <a:rPr lang="en-US" sz="1200" b="0" i="0" u="none" strike="noStrike" kern="1200" baseline="0" dirty="0" err="1">
                <a:solidFill>
                  <a:schemeClr val="tx1"/>
                </a:solidFill>
                <a:latin typeface="+mn-lt"/>
                <a:ea typeface="+mn-ea"/>
                <a:cs typeface="+mn-cs"/>
              </a:rPr>
              <a:t>Colurs</a:t>
            </a:r>
            <a:r>
              <a:rPr lang="en-US" sz="1200" b="0" i="0" u="none" strike="noStrike" kern="1200" baseline="0" dirty="0">
                <a:solidFill>
                  <a:schemeClr val="tx1"/>
                </a:solidFill>
                <a:latin typeface="+mn-lt"/>
                <a:ea typeface="+mn-ea"/>
                <a:cs typeface="+mn-cs"/>
              </a:rPr>
              <a:t> are as follows: purple, WT chain A; and yellow,</a:t>
            </a:r>
          </a:p>
          <a:p>
            <a:r>
              <a:rPr lang="fr-FR" sz="1200" b="0" i="0" u="none" strike="noStrike" kern="1200" baseline="0" dirty="0" err="1">
                <a:solidFill>
                  <a:schemeClr val="tx1"/>
                </a:solidFill>
                <a:latin typeface="+mn-lt"/>
                <a:ea typeface="+mn-ea"/>
                <a:cs typeface="+mn-cs"/>
              </a:rPr>
              <a:t>WTchain</a:t>
            </a:r>
            <a:r>
              <a:rPr lang="fr-FR" sz="1200" b="0" i="0" u="none" strike="noStrike" kern="1200" baseline="0" dirty="0">
                <a:solidFill>
                  <a:schemeClr val="tx1"/>
                </a:solidFill>
                <a:latin typeface="+mn-lt"/>
                <a:ea typeface="+mn-ea"/>
                <a:cs typeface="+mn-cs"/>
              </a:rPr>
              <a:t> B (</a:t>
            </a:r>
            <a:r>
              <a:rPr lang="fr-FR" sz="1200" b="0" i="0" u="none" strike="noStrike" kern="1200" baseline="0" dirty="0" err="1">
                <a:solidFill>
                  <a:schemeClr val="tx1"/>
                </a:solidFill>
                <a:latin typeface="+mn-lt"/>
                <a:ea typeface="+mn-ea"/>
                <a:cs typeface="+mn-cs"/>
              </a:rPr>
              <a:t>Payandeh</a:t>
            </a:r>
            <a:r>
              <a:rPr lang="fr-FR" sz="1200" b="0" i="0" u="none" strike="noStrike" kern="1200" baseline="0" dirty="0">
                <a:solidFill>
                  <a:schemeClr val="tx1"/>
                </a:solidFill>
                <a:latin typeface="+mn-lt"/>
                <a:ea typeface="+mn-ea"/>
                <a:cs typeface="+mn-cs"/>
              </a:rPr>
              <a:t> </a:t>
            </a:r>
            <a:r>
              <a:rPr lang="fr-FR" sz="1200" b="0" i="1" u="none" strike="noStrike" kern="1200" baseline="0" dirty="0">
                <a:solidFill>
                  <a:schemeClr val="tx1"/>
                </a:solidFill>
                <a:latin typeface="+mn-lt"/>
                <a:ea typeface="+mn-ea"/>
                <a:cs typeface="+mn-cs"/>
              </a:rPr>
              <a:t>et al. </a:t>
            </a:r>
            <a:r>
              <a:rPr lang="fr-FR" sz="1200" b="0" i="0" u="none" strike="noStrike" kern="1200" baseline="0" dirty="0">
                <a:solidFill>
                  <a:schemeClr val="tx1"/>
                </a:solidFill>
                <a:latin typeface="+mn-lt"/>
                <a:ea typeface="+mn-ea"/>
                <a:cs typeface="+mn-cs"/>
              </a:rPr>
              <a:t>2012).</a:t>
            </a:r>
          </a:p>
          <a:p>
            <a:r>
              <a:rPr lang="en-US" sz="1200" b="0" i="0" u="none" strike="noStrike" kern="1200" baseline="0" dirty="0">
                <a:solidFill>
                  <a:schemeClr val="tx1"/>
                </a:solidFill>
                <a:latin typeface="+mn-lt"/>
                <a:ea typeface="+mn-ea"/>
                <a:cs typeface="+mn-cs"/>
              </a:rPr>
              <a:t>C</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22</a:t>
            </a:fld>
            <a:endParaRPr lang="en-US"/>
          </a:p>
        </p:txBody>
      </p:sp>
    </p:spTree>
    <p:extLst>
      <p:ext uri="{BB962C8B-B14F-4D97-AF65-F5344CB8AC3E}">
        <p14:creationId xmlns:p14="http://schemas.microsoft.com/office/powerpoint/2010/main" val="4023537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Movie shows the outward movement of the S4 gating charges, the exchange of ion-pair partners that takes place as they move, the rolling motion of the S1–S3</a:t>
            </a:r>
          </a:p>
          <a:p>
            <a:r>
              <a:rPr lang="en-US" dirty="0"/>
              <a:t>segments around the S4 segment, the consequent rolling motion of the voltage sensor around the lateral surface of the pore domain, the torque on the S4–S5 segment as it move along the plane of the inner membrane surface to pull on the S5 and S6 segments, the subtle bending and twisting motion of the S6 segments and the opening of the pore. As the pore opens, sodium ions enter from outside the cell, and the fast inactivation gate closes to terminate sodium conductance Amazingly, this series of conformational transitions takes place within 2 </a:t>
            </a:r>
            <a:r>
              <a:rPr lang="en-US" dirty="0" err="1"/>
              <a:t>ms</a:t>
            </a:r>
            <a:r>
              <a:rPr lang="en-US" dirty="0"/>
              <a:t> and generates the electrical signals that are responsible for information encoding and transmission in the brain, action potential conduction in nerves, contraction of muscles and many other physiological processes</a:t>
            </a:r>
          </a:p>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23</a:t>
            </a:fld>
            <a:endParaRPr lang="en-US"/>
          </a:p>
        </p:txBody>
      </p:sp>
    </p:spTree>
    <p:extLst>
      <p:ext uri="{BB962C8B-B14F-4D97-AF65-F5344CB8AC3E}">
        <p14:creationId xmlns:p14="http://schemas.microsoft.com/office/powerpoint/2010/main" val="1944760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24</a:t>
            </a:fld>
            <a:endParaRPr lang="en-US"/>
          </a:p>
        </p:txBody>
      </p:sp>
    </p:spTree>
    <p:extLst>
      <p:ext uri="{BB962C8B-B14F-4D97-AF65-F5344CB8AC3E}">
        <p14:creationId xmlns:p14="http://schemas.microsoft.com/office/powerpoint/2010/main" val="1662104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25</a:t>
            </a:fld>
            <a:endParaRPr lang="en-US"/>
          </a:p>
        </p:txBody>
      </p:sp>
    </p:spTree>
    <p:extLst>
      <p:ext uri="{BB962C8B-B14F-4D97-AF65-F5344CB8AC3E}">
        <p14:creationId xmlns:p14="http://schemas.microsoft.com/office/powerpoint/2010/main" val="2572500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paper (1998- Waxman) </a:t>
            </a:r>
          </a:p>
        </p:txBody>
      </p:sp>
      <p:sp>
        <p:nvSpPr>
          <p:cNvPr id="4" name="Slide Number Placeholder 3"/>
          <p:cNvSpPr>
            <a:spLocks noGrp="1"/>
          </p:cNvSpPr>
          <p:nvPr>
            <p:ph type="sldNum" sz="quarter" idx="5"/>
          </p:nvPr>
        </p:nvSpPr>
        <p:spPr/>
        <p:txBody>
          <a:bodyPr/>
          <a:lstStyle/>
          <a:p>
            <a:fld id="{1F092DC8-ABAE-4EE7-8B9E-3D17362087C4}" type="slidenum">
              <a:rPr lang="en-US" smtClean="0"/>
              <a:t>26</a:t>
            </a:fld>
            <a:endParaRPr lang="en-US"/>
          </a:p>
        </p:txBody>
      </p:sp>
    </p:spTree>
    <p:extLst>
      <p:ext uri="{BB962C8B-B14F-4D97-AF65-F5344CB8AC3E}">
        <p14:creationId xmlns:p14="http://schemas.microsoft.com/office/powerpoint/2010/main" val="2265035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27</a:t>
            </a:fld>
            <a:endParaRPr lang="en-US"/>
          </a:p>
        </p:txBody>
      </p:sp>
    </p:spTree>
    <p:extLst>
      <p:ext uri="{BB962C8B-B14F-4D97-AF65-F5344CB8AC3E}">
        <p14:creationId xmlns:p14="http://schemas.microsoft.com/office/powerpoint/2010/main" val="198287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DRG neurons, which had been known to display multiple, distinct sodium currents (19–22), express at least six sodium channel transcripts (23), as illustrated by the in situ hybridizations and reverse transcription–PCR shown in Figs. 1 and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28</a:t>
            </a:fld>
            <a:endParaRPr lang="en-US"/>
          </a:p>
        </p:txBody>
      </p:sp>
    </p:spTree>
    <p:extLst>
      <p:ext uri="{BB962C8B-B14F-4D97-AF65-F5344CB8AC3E}">
        <p14:creationId xmlns:p14="http://schemas.microsoft.com/office/powerpoint/2010/main" val="1601378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29</a:t>
            </a:fld>
            <a:endParaRPr lang="en-US"/>
          </a:p>
        </p:txBody>
      </p:sp>
    </p:spTree>
    <p:extLst>
      <p:ext uri="{BB962C8B-B14F-4D97-AF65-F5344CB8AC3E}">
        <p14:creationId xmlns:p14="http://schemas.microsoft.com/office/powerpoint/2010/main" val="3421425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and B, Left) Whole-cell patch-clamp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recordings from representative control (A) and axotomized (B, 6 days </a:t>
            </a:r>
            <a:r>
              <a:rPr lang="en-US" dirty="0" err="1"/>
              <a:t>postaxotomy</a:t>
            </a:r>
            <a:r>
              <a:rPr lang="en-US" dirty="0"/>
              <a:t>) DRG neurons. Note the loss of the TTX-resistant slowly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inactivating component of sodium current after axotomy. Steady-state inactivation curves (A and B, Right) show loss of a component characteristic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TTX-resistant currents. (C) Attenuation of TTX-resistant current persists for at least 60 days </a:t>
            </a:r>
            <a:r>
              <a:rPr lang="en-US" dirty="0" err="1"/>
              <a:t>postaxotomy</a:t>
            </a:r>
            <a:r>
              <a:rPr lang="en-US" dirty="0"/>
              <a:t>. (D) Cell capacitance, which provides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measure of cell size, does not change significantly after axotomy (modified from ref. 39).</a:t>
            </a:r>
          </a:p>
        </p:txBody>
      </p:sp>
      <p:sp>
        <p:nvSpPr>
          <p:cNvPr id="4" name="Slide Number Placeholder 3"/>
          <p:cNvSpPr>
            <a:spLocks noGrp="1"/>
          </p:cNvSpPr>
          <p:nvPr>
            <p:ph type="sldNum" sz="quarter" idx="5"/>
          </p:nvPr>
        </p:nvSpPr>
        <p:spPr/>
        <p:txBody>
          <a:bodyPr/>
          <a:lstStyle/>
          <a:p>
            <a:fld id="{1F092DC8-ABAE-4EE7-8B9E-3D17362087C4}" type="slidenum">
              <a:rPr lang="en-US" smtClean="0"/>
              <a:t>30</a:t>
            </a:fld>
            <a:endParaRPr lang="en-US"/>
          </a:p>
        </p:txBody>
      </p:sp>
    </p:spTree>
    <p:extLst>
      <p:ext uri="{BB962C8B-B14F-4D97-AF65-F5344CB8AC3E}">
        <p14:creationId xmlns:p14="http://schemas.microsoft.com/office/powerpoint/2010/main" val="301399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Indicates faster recovery from inactivation after injury, can fire more quickly now = hyperexcitability </a:t>
            </a:r>
          </a:p>
        </p:txBody>
      </p:sp>
      <p:sp>
        <p:nvSpPr>
          <p:cNvPr id="4" name="Slide Number Placeholder 3"/>
          <p:cNvSpPr>
            <a:spLocks noGrp="1"/>
          </p:cNvSpPr>
          <p:nvPr>
            <p:ph type="sldNum" sz="quarter" idx="5"/>
          </p:nvPr>
        </p:nvSpPr>
        <p:spPr/>
        <p:txBody>
          <a:bodyPr/>
          <a:lstStyle/>
          <a:p>
            <a:fld id="{1F092DC8-ABAE-4EE7-8B9E-3D17362087C4}" type="slidenum">
              <a:rPr lang="en-US" smtClean="0"/>
              <a:t>31</a:t>
            </a:fld>
            <a:endParaRPr lang="en-US"/>
          </a:p>
        </p:txBody>
      </p:sp>
    </p:spTree>
    <p:extLst>
      <p:ext uri="{BB962C8B-B14F-4D97-AF65-F5344CB8AC3E}">
        <p14:creationId xmlns:p14="http://schemas.microsoft.com/office/powerpoint/2010/main" val="252216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xmlns="" id="{51884A4E-BB07-43E4-862C-247BD50A8B8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xmlns="" id="{32C79378-7D01-4B44-9D1C-0C650E28E849}"/>
              </a:ext>
            </a:extLst>
          </p:cNvPr>
          <p:cNvSpPr txBox="1">
            <a:spLocks noGrp="1" noChangeArrowheads="1"/>
          </p:cNvSpPr>
          <p:nvPr>
            <p:ph type="body"/>
          </p:nvPr>
        </p:nvSpPr>
        <p:spPr bwMode="auto">
          <a:xfrm>
            <a:off x="1185863" y="4787900"/>
            <a:ext cx="5407025" cy="56800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Representation of the amino acid relationships of the minimal pore regions of the voltage-gated ion channel superfamily. This global view of the 143 members of the structurally related ion channel genes highlights seven groups of ion channel families and their membrane topologies. Four-domain channels (</a:t>
            </a:r>
            <a:r>
              <a:rPr lang="en-GB" altLang="en-US" dirty="0" err="1">
                <a:latin typeface="Arial" panose="020B0604020202020204" pitchFamily="34" charset="0"/>
                <a:cs typeface="msgothic" charset="0"/>
              </a:rPr>
              <a:t>Ca</a:t>
            </a:r>
            <a:r>
              <a:rPr lang="en-GB" altLang="en-US" baseline="-33000" dirty="0" err="1">
                <a:latin typeface="Arial" panose="020B0604020202020204" pitchFamily="34" charset="0"/>
                <a:cs typeface="msgothic" charset="0"/>
              </a:rPr>
              <a:t>V</a:t>
            </a:r>
            <a:r>
              <a:rPr lang="en-GB" altLang="en-US" dirty="0">
                <a:latin typeface="Arial" panose="020B0604020202020204" pitchFamily="34" charset="0"/>
                <a:cs typeface="msgothic" charset="0"/>
              </a:rPr>
              <a:t> and </a:t>
            </a:r>
            <a:r>
              <a:rPr lang="en-GB" altLang="en-US" dirty="0" err="1">
                <a:latin typeface="Arial" panose="020B0604020202020204" pitchFamily="34" charset="0"/>
                <a:cs typeface="msgothic" charset="0"/>
              </a:rPr>
              <a:t>Na</a:t>
            </a:r>
            <a:r>
              <a:rPr lang="en-GB" altLang="en-US" baseline="-33000" dirty="0" err="1">
                <a:latin typeface="Arial" panose="020B0604020202020204" pitchFamily="34" charset="0"/>
                <a:cs typeface="msgothic" charset="0"/>
              </a:rPr>
              <a:t>V</a:t>
            </a:r>
            <a:r>
              <a:rPr lang="en-GB" altLang="en-US" dirty="0">
                <a:latin typeface="Arial" panose="020B0604020202020204" pitchFamily="34" charset="0"/>
                <a:cs typeface="msgothic" charset="0"/>
              </a:rPr>
              <a:t>) are shown as blue branches, potassium-selective channels are shown as red branches, cyclic nucleotide-gated channels are shown as magenta branches, and TRP and related channels are shown as green branches. Background </a:t>
            </a:r>
            <a:r>
              <a:rPr lang="en-GB" altLang="en-US" dirty="0" err="1">
                <a:latin typeface="Arial" panose="020B0604020202020204" pitchFamily="34" charset="0"/>
                <a:cs typeface="msgothic" charset="0"/>
              </a:rPr>
              <a:t>colors</a:t>
            </a:r>
            <a:r>
              <a:rPr lang="en-GB" altLang="en-US" dirty="0">
                <a:latin typeface="Arial" panose="020B0604020202020204" pitchFamily="34" charset="0"/>
                <a:cs typeface="msgothic" charset="0"/>
              </a:rPr>
              <a:t> separate the ion channel proteins into related groups: light blue, </a:t>
            </a:r>
            <a:r>
              <a:rPr lang="en-GB" altLang="en-US" dirty="0" err="1">
                <a:latin typeface="Arial" panose="020B0604020202020204" pitchFamily="34" charset="0"/>
                <a:cs typeface="msgothic" charset="0"/>
              </a:rPr>
              <a:t>Ca</a:t>
            </a:r>
            <a:r>
              <a:rPr lang="en-GB" altLang="en-US" baseline="-33000" dirty="0" err="1">
                <a:latin typeface="Arial" panose="020B0604020202020204" pitchFamily="34" charset="0"/>
                <a:cs typeface="msgothic" charset="0"/>
              </a:rPr>
              <a:t>V</a:t>
            </a:r>
            <a:r>
              <a:rPr lang="en-GB" altLang="en-US" dirty="0">
                <a:latin typeface="Arial" panose="020B0604020202020204" pitchFamily="34" charset="0"/>
                <a:cs typeface="msgothic" charset="0"/>
              </a:rPr>
              <a:t> and </a:t>
            </a:r>
            <a:r>
              <a:rPr lang="en-GB" altLang="en-US" dirty="0" err="1">
                <a:latin typeface="Arial" panose="020B0604020202020204" pitchFamily="34" charset="0"/>
                <a:cs typeface="msgothic" charset="0"/>
              </a:rPr>
              <a:t>Na</a:t>
            </a:r>
            <a:r>
              <a:rPr lang="en-GB" altLang="en-US" baseline="-33000" dirty="0" err="1">
                <a:latin typeface="Arial" panose="020B0604020202020204" pitchFamily="34" charset="0"/>
                <a:cs typeface="msgothic" charset="0"/>
              </a:rPr>
              <a:t>V</a:t>
            </a:r>
            <a:r>
              <a:rPr lang="en-GB" altLang="en-US" dirty="0">
                <a:latin typeface="Arial" panose="020B0604020202020204" pitchFamily="34" charset="0"/>
                <a:cs typeface="msgothic" charset="0"/>
              </a:rPr>
              <a:t>; light green, TRP channels; light red, potassium channels, except K</a:t>
            </a:r>
            <a:r>
              <a:rPr lang="en-GB" altLang="en-US" baseline="-33000" dirty="0">
                <a:latin typeface="Arial" panose="020B0604020202020204" pitchFamily="34" charset="0"/>
                <a:cs typeface="msgothic" charset="0"/>
              </a:rPr>
              <a:t>V</a:t>
            </a:r>
            <a:r>
              <a:rPr lang="en-GB" altLang="en-US" dirty="0">
                <a:latin typeface="Arial" panose="020B0604020202020204" pitchFamily="34" charset="0"/>
                <a:cs typeface="msgothic" charset="0"/>
              </a:rPr>
              <a:t>10-12, which have a cyclic nucleotide binding domain and are more closely related to CNG and HCN channels; light orange, K</a:t>
            </a:r>
            <a:r>
              <a:rPr lang="en-GB" altLang="en-US" baseline="-33000" dirty="0">
                <a:latin typeface="Arial" panose="020B0604020202020204" pitchFamily="34" charset="0"/>
                <a:cs typeface="msgothic" charset="0"/>
              </a:rPr>
              <a:t>V</a:t>
            </a:r>
            <a:r>
              <a:rPr lang="en-GB" altLang="en-US" dirty="0">
                <a:latin typeface="Arial" panose="020B0604020202020204" pitchFamily="34" charset="0"/>
                <a:cs typeface="msgothic" charset="0"/>
              </a:rPr>
              <a:t>10-12 channels and cyclic nucleotide-modulated CNG and HCN channels. Minimal pore regions bounded by the transmembrane segments M1/S5 and M2/S6 were aligned by </a:t>
            </a:r>
            <a:r>
              <a:rPr lang="en-GB" altLang="en-US" dirty="0" err="1">
                <a:latin typeface="Arial" panose="020B0604020202020204" pitchFamily="34" charset="0"/>
                <a:cs typeface="msgothic" charset="0"/>
              </a:rPr>
              <a:t>ClustalX</a:t>
            </a:r>
            <a:r>
              <a:rPr lang="en-GB" altLang="en-US" dirty="0">
                <a:latin typeface="Arial" panose="020B0604020202020204" pitchFamily="34" charset="0"/>
                <a:cs typeface="msgothic" charset="0"/>
              </a:rPr>
              <a:t> (Thompson et al., 1997) and refined manually. The pore regions of the fourth homologous domain of </a:t>
            </a:r>
            <a:r>
              <a:rPr lang="en-GB" altLang="en-US" dirty="0" err="1">
                <a:latin typeface="Arial" panose="020B0604020202020204" pitchFamily="34" charset="0"/>
                <a:cs typeface="msgothic" charset="0"/>
              </a:rPr>
              <a:t>Na</a:t>
            </a:r>
            <a:r>
              <a:rPr lang="en-GB" altLang="en-US" baseline="-33000" dirty="0" err="1">
                <a:latin typeface="Arial" panose="020B0604020202020204" pitchFamily="34" charset="0"/>
                <a:cs typeface="msgothic" charset="0"/>
              </a:rPr>
              <a:t>V</a:t>
            </a:r>
            <a:r>
              <a:rPr lang="en-GB" altLang="en-US" dirty="0">
                <a:latin typeface="Arial" panose="020B0604020202020204" pitchFamily="34" charset="0"/>
                <a:cs typeface="msgothic" charset="0"/>
              </a:rPr>
              <a:t> and </a:t>
            </a:r>
            <a:r>
              <a:rPr lang="en-GB" altLang="en-US" dirty="0" err="1">
                <a:latin typeface="Arial" panose="020B0604020202020204" pitchFamily="34" charset="0"/>
                <a:cs typeface="msgothic" charset="0"/>
              </a:rPr>
              <a:t>Ca</a:t>
            </a:r>
            <a:r>
              <a:rPr lang="en-GB" altLang="en-US" baseline="-33000" dirty="0" err="1">
                <a:latin typeface="Arial" panose="020B0604020202020204" pitchFamily="34" charset="0"/>
                <a:cs typeface="msgothic" charset="0"/>
              </a:rPr>
              <a:t>V</a:t>
            </a:r>
            <a:r>
              <a:rPr lang="en-GB" altLang="en-US" dirty="0">
                <a:latin typeface="Arial" panose="020B0604020202020204" pitchFamily="34" charset="0"/>
                <a:cs typeface="msgothic" charset="0"/>
              </a:rPr>
              <a:t> channels, the second domain of the two-pore channels (TPC), and the first pore regions of the K</a:t>
            </a:r>
            <a:r>
              <a:rPr lang="en-GB" altLang="en-US" baseline="-33000" dirty="0">
                <a:latin typeface="Arial" panose="020B0604020202020204" pitchFamily="34" charset="0"/>
                <a:cs typeface="msgothic" charset="0"/>
              </a:rPr>
              <a:t>2P</a:t>
            </a:r>
            <a:r>
              <a:rPr lang="en-GB" altLang="en-US" dirty="0">
                <a:latin typeface="Arial" panose="020B0604020202020204" pitchFamily="34" charset="0"/>
                <a:cs typeface="msgothic" charset="0"/>
              </a:rPr>
              <a:t> channels were used to assemble the alignment, and an unrooted consensus tree was built by minimum evolution analysis using PAUP version 4.0b10 software (Swofford, 2003). To confirm the significance of the relationship among the families that comprise the VGL ion channel superfamily, we tested the significance of the amino acid sequence relationships using the HMM searching procedure. HMM searches of the complete </a:t>
            </a:r>
            <a:r>
              <a:rPr lang="en-GB" altLang="en-US" dirty="0" err="1">
                <a:latin typeface="Arial" panose="020B0604020202020204" pitchFamily="34" charset="0"/>
                <a:cs typeface="msgothic" charset="0"/>
              </a:rPr>
              <a:t>RefSeq</a:t>
            </a:r>
            <a:r>
              <a:rPr lang="en-GB" altLang="en-US" dirty="0">
                <a:latin typeface="Arial" panose="020B0604020202020204" pitchFamily="34" charset="0"/>
                <a:cs typeface="msgothic" charset="0"/>
              </a:rPr>
              <a:t> database revealed that each ion channel family profile identified another family of voltage-gated-like ion channels as the nearest relative in amino acid sequence of its pore. For example, for the K</a:t>
            </a:r>
            <a:r>
              <a:rPr lang="en-GB" altLang="en-US" baseline="-33000" dirty="0">
                <a:latin typeface="Arial" panose="020B0604020202020204" pitchFamily="34" charset="0"/>
                <a:cs typeface="msgothic" charset="0"/>
              </a:rPr>
              <a:t>V</a:t>
            </a:r>
            <a:r>
              <a:rPr lang="en-GB" altLang="en-US" dirty="0">
                <a:latin typeface="Arial" panose="020B0604020202020204" pitchFamily="34" charset="0"/>
                <a:cs typeface="msgothic" charset="0"/>
              </a:rPr>
              <a:t> channel profile, the nearest </a:t>
            </a:r>
            <a:r>
              <a:rPr lang="en-GB" altLang="en-US" dirty="0" err="1">
                <a:latin typeface="Arial" panose="020B0604020202020204" pitchFamily="34" charset="0"/>
                <a:cs typeface="msgothic" charset="0"/>
              </a:rPr>
              <a:t>neighbor</a:t>
            </a:r>
            <a:r>
              <a:rPr lang="en-GB" altLang="en-US" dirty="0">
                <a:latin typeface="Arial" panose="020B0604020202020204" pitchFamily="34" charset="0"/>
                <a:cs typeface="msgothic" charset="0"/>
              </a:rPr>
              <a:t> was CNGA1 (HMM e-value of 2.6 × 10</a:t>
            </a:r>
            <a:r>
              <a:rPr lang="en-GB" altLang="en-US" baseline="33000" dirty="0">
                <a:latin typeface="Arial" panose="020B0604020202020204" pitchFamily="34" charset="0"/>
                <a:cs typeface="msgothic" charset="0"/>
              </a:rPr>
              <a:t>-3</a:t>
            </a:r>
            <a:r>
              <a:rPr lang="en-GB" altLang="en-US" dirty="0">
                <a:latin typeface="Arial" panose="020B0604020202020204" pitchFamily="34" charset="0"/>
                <a:cs typeface="msgothic" charset="0"/>
              </a:rPr>
              <a:t>); for the cyclic nucleotide-modulated channel profile, K</a:t>
            </a:r>
            <a:r>
              <a:rPr lang="en-GB" altLang="en-US" baseline="-33000" dirty="0">
                <a:latin typeface="Arial" panose="020B0604020202020204" pitchFamily="34" charset="0"/>
                <a:cs typeface="msgothic" charset="0"/>
              </a:rPr>
              <a:t>V</a:t>
            </a:r>
            <a:r>
              <a:rPr lang="en-GB" altLang="en-US" dirty="0">
                <a:latin typeface="Arial" panose="020B0604020202020204" pitchFamily="34" charset="0"/>
                <a:cs typeface="msgothic" charset="0"/>
              </a:rPr>
              <a:t>11.2 (HMM e-value of 1.5 × 10</a:t>
            </a:r>
            <a:r>
              <a:rPr lang="en-GB" altLang="en-US" baseline="33000" dirty="0">
                <a:latin typeface="Arial" panose="020B0604020202020204" pitchFamily="34" charset="0"/>
                <a:cs typeface="msgothic" charset="0"/>
              </a:rPr>
              <a:t>-6</a:t>
            </a:r>
            <a:r>
              <a:rPr lang="en-GB" altLang="en-US" dirty="0">
                <a:latin typeface="Arial" panose="020B0604020202020204" pitchFamily="34" charset="0"/>
                <a:cs typeface="msgothic" charset="0"/>
              </a:rPr>
              <a:t>); for the TRP channel profile, Ca</a:t>
            </a:r>
            <a:r>
              <a:rPr lang="en-GB" altLang="en-US" baseline="-33000" dirty="0">
                <a:latin typeface="Arial" panose="020B0604020202020204" pitchFamily="34" charset="0"/>
                <a:cs typeface="msgothic" charset="0"/>
              </a:rPr>
              <a:t>V</a:t>
            </a:r>
            <a:r>
              <a:rPr lang="en-GB" altLang="en-US" dirty="0">
                <a:latin typeface="Arial" panose="020B0604020202020204" pitchFamily="34" charset="0"/>
                <a:cs typeface="msgothic" charset="0"/>
              </a:rPr>
              <a:t>3.1 (HMM e-value of 1.8 × 10</a:t>
            </a:r>
            <a:r>
              <a:rPr lang="en-GB" altLang="en-US" baseline="33000" dirty="0">
                <a:latin typeface="Arial" panose="020B0604020202020204" pitchFamily="34" charset="0"/>
                <a:cs typeface="msgothic" charset="0"/>
              </a:rPr>
              <a:t>-3</a:t>
            </a:r>
            <a:r>
              <a:rPr lang="en-GB" altLang="en-US" dirty="0">
                <a:latin typeface="Arial" panose="020B0604020202020204" pitchFamily="34" charset="0"/>
                <a:cs typeface="msgothic" charset="0"/>
              </a:rPr>
              <a:t>); and for the </a:t>
            </a:r>
            <a:r>
              <a:rPr lang="en-GB" altLang="en-US" dirty="0" err="1">
                <a:latin typeface="Arial" panose="020B0604020202020204" pitchFamily="34" charset="0"/>
                <a:cs typeface="msgothic" charset="0"/>
              </a:rPr>
              <a:t>Na</a:t>
            </a:r>
            <a:r>
              <a:rPr lang="en-GB" altLang="en-US" baseline="-33000" dirty="0" err="1">
                <a:latin typeface="Arial" panose="020B0604020202020204" pitchFamily="34" charset="0"/>
                <a:cs typeface="msgothic" charset="0"/>
              </a:rPr>
              <a:t>V</a:t>
            </a:r>
            <a:r>
              <a:rPr lang="en-GB" altLang="en-US" dirty="0">
                <a:latin typeface="Arial" panose="020B0604020202020204" pitchFamily="34" charset="0"/>
                <a:cs typeface="msgothic" charset="0"/>
              </a:rPr>
              <a:t>/</a:t>
            </a:r>
            <a:r>
              <a:rPr lang="en-GB" altLang="en-US" dirty="0" err="1">
                <a:latin typeface="Arial" panose="020B0604020202020204" pitchFamily="34" charset="0"/>
                <a:cs typeface="msgothic" charset="0"/>
              </a:rPr>
              <a:t>Ca</a:t>
            </a:r>
            <a:r>
              <a:rPr lang="en-GB" altLang="en-US" baseline="-33000" dirty="0" err="1">
                <a:latin typeface="Arial" panose="020B0604020202020204" pitchFamily="34" charset="0"/>
                <a:cs typeface="msgothic" charset="0"/>
              </a:rPr>
              <a:t>V</a:t>
            </a:r>
            <a:r>
              <a:rPr lang="en-GB" altLang="en-US" dirty="0">
                <a:latin typeface="Arial" panose="020B0604020202020204" pitchFamily="34" charset="0"/>
                <a:cs typeface="msgothic" charset="0"/>
              </a:rPr>
              <a:t> profile, CatSper (HMM e-value of 9.4 × 10</a:t>
            </a:r>
            <a:r>
              <a:rPr lang="en-GB" altLang="en-US" baseline="33000" dirty="0">
                <a:latin typeface="Arial" panose="020B0604020202020204" pitchFamily="34" charset="0"/>
                <a:cs typeface="msgothic" charset="0"/>
              </a:rPr>
              <a:t>-6</a:t>
            </a:r>
            <a:r>
              <a:rPr lang="en-GB" altLang="en-US" dirty="0">
                <a:latin typeface="Arial" panose="020B0604020202020204" pitchFamily="34" charset="0"/>
                <a:cs typeface="msgothic" charset="0"/>
              </a:rPr>
              <a:t>). The e-value is a measure of the number of hits from HMM searches that would be expected by chance; values less than 1.0 indicate a highly significant amino acid sequence relationship to the probe profile (Yu and Catterall, 2004).</a:t>
            </a:r>
          </a:p>
        </p:txBody>
      </p:sp>
    </p:spTree>
    <p:extLst>
      <p:ext uri="{BB962C8B-B14F-4D97-AF65-F5344CB8AC3E}">
        <p14:creationId xmlns:p14="http://schemas.microsoft.com/office/powerpoint/2010/main" val="3627517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DRG neurons were studied in vivo after axotomy and it was demonstrated that administration of exogenous nerve growth factor (NGF) to the proximal nerve stump results in an up-regulation of TTX-resistant sodium current and of SNSyPN3 mRNA levels in small DRG neurons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1F092DC8-ABAE-4EE7-8B9E-3D17362087C4}" type="slidenum">
              <a:rPr lang="en-US" smtClean="0"/>
              <a:t>32</a:t>
            </a:fld>
            <a:endParaRPr lang="en-US"/>
          </a:p>
        </p:txBody>
      </p:sp>
    </p:spTree>
    <p:extLst>
      <p:ext uri="{BB962C8B-B14F-4D97-AF65-F5344CB8AC3E}">
        <p14:creationId xmlns:p14="http://schemas.microsoft.com/office/powerpoint/2010/main" val="1824326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33</a:t>
            </a:fld>
            <a:endParaRPr lang="en-US"/>
          </a:p>
        </p:txBody>
      </p:sp>
    </p:spTree>
    <p:extLst>
      <p:ext uri="{BB962C8B-B14F-4D97-AF65-F5344CB8AC3E}">
        <p14:creationId xmlns:p14="http://schemas.microsoft.com/office/powerpoint/2010/main" val="1434609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34</a:t>
            </a:fld>
            <a:endParaRPr lang="en-US"/>
          </a:p>
        </p:txBody>
      </p:sp>
    </p:spTree>
    <p:extLst>
      <p:ext uri="{BB962C8B-B14F-4D97-AF65-F5344CB8AC3E}">
        <p14:creationId xmlns:p14="http://schemas.microsoft.com/office/powerpoint/2010/main" val="2157195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35</a:t>
            </a:fld>
            <a:endParaRPr lang="en-US"/>
          </a:p>
        </p:txBody>
      </p:sp>
    </p:spTree>
    <p:extLst>
      <p:ext uri="{BB962C8B-B14F-4D97-AF65-F5344CB8AC3E}">
        <p14:creationId xmlns:p14="http://schemas.microsoft.com/office/powerpoint/2010/main" val="2586008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36</a:t>
            </a:fld>
            <a:endParaRPr lang="en-US"/>
          </a:p>
        </p:txBody>
      </p:sp>
    </p:spTree>
    <p:extLst>
      <p:ext uri="{BB962C8B-B14F-4D97-AF65-F5344CB8AC3E}">
        <p14:creationId xmlns:p14="http://schemas.microsoft.com/office/powerpoint/2010/main" val="136392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NaV1.9 mediates a TTX-resistant (TTX‑R) sodium ion current, which is consistent with the presence of a serine residue at the TTX-susceptibility-determining site in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DI–SS2 pore region of the channel; amino acid residues with an aromatic ring (for example, tyrosine in NaV1.6 and NaV1.7) at this position in TTX‑S channels engage TTX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cation–π interaction that increases the affinity of the toxin for the binding pocket within the outer vestibule of the channel. By contrast, the presence of serine (as in NaV1.8 and NaV1.9) or cysteine (as in NaV1.5) markedly reduces the affinity of the TTX–channel interaction by several orders of magnitude</a:t>
            </a:r>
          </a:p>
        </p:txBody>
      </p:sp>
      <p:sp>
        <p:nvSpPr>
          <p:cNvPr id="4" name="Slide Number Placeholder 3"/>
          <p:cNvSpPr>
            <a:spLocks noGrp="1"/>
          </p:cNvSpPr>
          <p:nvPr>
            <p:ph type="sldNum" sz="quarter" idx="5"/>
          </p:nvPr>
        </p:nvSpPr>
        <p:spPr/>
        <p:txBody>
          <a:bodyPr/>
          <a:lstStyle/>
          <a:p>
            <a:fld id="{1F092DC8-ABAE-4EE7-8B9E-3D17362087C4}" type="slidenum">
              <a:rPr lang="en-US" smtClean="0"/>
              <a:t>37</a:t>
            </a:fld>
            <a:endParaRPr lang="en-US"/>
          </a:p>
        </p:txBody>
      </p:sp>
    </p:spTree>
    <p:extLst>
      <p:ext uri="{BB962C8B-B14F-4D97-AF65-F5344CB8AC3E}">
        <p14:creationId xmlns:p14="http://schemas.microsoft.com/office/powerpoint/2010/main" val="4009770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 -The persistent tetrodotoxin-resistant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(TTX‑R) sodium currents mediated by NaV1.9 channels and, for comparison, fast-inactivating </a:t>
            </a:r>
            <a:r>
              <a:rPr lang="en-US" dirty="0" err="1"/>
              <a:t>TTXsensitive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(TTX‑S) currents mediated by NaV1.6 and/or NaV1.7 channels recorded from a small-diameter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NaV1.8‑null mouse DRG neuron that lacks the slow TTX‑R current mediated by NaV1.8 channels.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traces that result from 100 </a:t>
            </a:r>
            <a:r>
              <a:rPr lang="en-US" dirty="0" err="1"/>
              <a:t>ms</a:t>
            </a:r>
            <a:r>
              <a:rPr lang="en-US" dirty="0"/>
              <a:t> depolarizing pulses from a holding potential of −120 mV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ensure that all </a:t>
            </a:r>
            <a:r>
              <a:rPr lang="en-US" dirty="0" err="1"/>
              <a:t>NaV</a:t>
            </a:r>
            <a:r>
              <a:rPr lang="en-US" dirty="0"/>
              <a:t> channels are available to open) to the membrane voltages indicated on the traces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that NaV1.9 channels activate at more hyperpolarized potentials than do the fast TTX‑S channels.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Depolarization to −40 mV activates only NaV1.9 channels (red trace), whereas a depolarizing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stimulus at −30 mV shows a compound trace consistent with activation of both a fast-inactivating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TTX‑S component (blue trace) and the NaV1.9‑mediated persistent component (pale red trace).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rapid activation and inactivation of the TTX‑S current compared with the slow activation and 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slow inactivation of NaV1.9.    F     | Fitting the activation data of NaV1.9 currents (solid red curve) and TTX‑S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currents (solid blue curve) to a Boltzmann function shows that NaV1.9 channels activate at more hyperpolarized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potentials (that is, they open more easily at hyperpolarized potentials) than do the </a:t>
            </a:r>
            <a:r>
              <a:rPr lang="en-US" dirty="0" err="1"/>
              <a:t>fastactivating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fast-inactivating TTX‑S sodium channels. The steady-state inactivation curves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TTX‑R, NaV1.9‑mediated persistent channels (dashed red line) and fast-inactivating TTX‑S sodium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channels (dashed blue line) show that NaV1.9 channels remain available at more depolarized potentials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 do the TTX‑S channels. The voltage domain delineated by the overlap between the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inactivation curves corresponds to the ‘window current’ that is produced by the different channels,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is substantially larger for NaV1.9 (red) than for the TTX‑S channels (blue). The increased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window currents of NaV1.9‑expressing DRG neurons are predicted to promote the depolarization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resting membrane potential and thus contribute to boosting weak stimuli. Parts </a:t>
            </a:r>
            <a:r>
              <a:rPr lang="en-US" dirty="0" err="1"/>
              <a:t>e,f</a:t>
            </a:r>
            <a:r>
              <a:rPr lang="en-US" dirty="0"/>
              <a:t> courtesy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 Huang, Yale University School of Medicine, Connecticut, USA</a:t>
            </a:r>
          </a:p>
        </p:txBody>
      </p:sp>
      <p:sp>
        <p:nvSpPr>
          <p:cNvPr id="4" name="Slide Number Placeholder 3"/>
          <p:cNvSpPr>
            <a:spLocks noGrp="1"/>
          </p:cNvSpPr>
          <p:nvPr>
            <p:ph type="sldNum" sz="quarter" idx="5"/>
          </p:nvPr>
        </p:nvSpPr>
        <p:spPr/>
        <p:txBody>
          <a:bodyPr/>
          <a:lstStyle/>
          <a:p>
            <a:fld id="{1F092DC8-ABAE-4EE7-8B9E-3D17362087C4}" type="slidenum">
              <a:rPr lang="en-US" smtClean="0"/>
              <a:t>38</a:t>
            </a:fld>
            <a:endParaRPr lang="en-US"/>
          </a:p>
        </p:txBody>
      </p:sp>
    </p:spTree>
    <p:extLst>
      <p:ext uri="{BB962C8B-B14F-4D97-AF65-F5344CB8AC3E}">
        <p14:creationId xmlns:p14="http://schemas.microsoft.com/office/powerpoint/2010/main" val="3624467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 Guanosine-5-O-thiotriphosphate (GTP</a:t>
            </a:r>
            <a:r>
              <a:rPr lang="el-GR" sz="1200" dirty="0"/>
              <a:t>γ</a:t>
            </a:r>
            <a:r>
              <a:rPr lang="en-US" sz="1200" dirty="0"/>
              <a:t>S) potentiates Na</a:t>
            </a:r>
            <a:r>
              <a:rPr lang="en-US" sz="1200" baseline="-25000" dirty="0"/>
              <a:t>v</a:t>
            </a:r>
            <a:r>
              <a:rPr lang="en-US" sz="1200" dirty="0"/>
              <a:t>1.9 activity – upregulation of channel current lowers threshold current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39</a:t>
            </a:fld>
            <a:endParaRPr lang="en-US"/>
          </a:p>
        </p:txBody>
      </p:sp>
    </p:spTree>
    <p:extLst>
      <p:ext uri="{BB962C8B-B14F-4D97-AF65-F5344CB8AC3E}">
        <p14:creationId xmlns:p14="http://schemas.microsoft.com/office/powerpoint/2010/main" val="1226371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Mutations 1 (R225C) and 7 (A808G) were each identified in Chinese families with familial episodic pain8. Mutations 2 (I381T), 3 (K419N), 4 (A582T), 5 (A681D), 6 (G699R), 9 (A842P), 10 (L1158P) and 11 (F1689L) were identified in individuals with painful peripheral neuropathy (predominantly with small-</a:t>
            </a:r>
            <a:r>
              <a:rPr lang="en-US" dirty="0" err="1"/>
              <a:t>fibre</a:t>
            </a:r>
            <a:r>
              <a:rPr lang="en-US" dirty="0"/>
              <a:t> neuropathy) who had no mutations in the genes encoding the two other peripheral sodium channels NaV1.7 and NaV1.8 (REFS 6,9). The mutation L811P (mutation 8; black) was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two individuals with a complex syndrome involving an inability to experience pain and self-mutilation7. Thus, unlike mutations 1, 2, 6, 7 and 10 (all blue), which were associated with a gain of function and a painful phenotype, mutation 8 was associated with a painless phenotype despite the gain of channel function.</a:t>
            </a:r>
          </a:p>
        </p:txBody>
      </p:sp>
      <p:sp>
        <p:nvSpPr>
          <p:cNvPr id="4" name="Slide Number Placeholder 3"/>
          <p:cNvSpPr>
            <a:spLocks noGrp="1"/>
          </p:cNvSpPr>
          <p:nvPr>
            <p:ph type="sldNum" sz="quarter" idx="5"/>
          </p:nvPr>
        </p:nvSpPr>
        <p:spPr/>
        <p:txBody>
          <a:bodyPr/>
          <a:lstStyle/>
          <a:p>
            <a:fld id="{1F092DC8-ABAE-4EE7-8B9E-3D17362087C4}" type="slidenum">
              <a:rPr lang="en-US" smtClean="0"/>
              <a:t>40</a:t>
            </a:fld>
            <a:endParaRPr lang="en-US"/>
          </a:p>
        </p:txBody>
      </p:sp>
    </p:spTree>
    <p:extLst>
      <p:ext uri="{BB962C8B-B14F-4D97-AF65-F5344CB8AC3E}">
        <p14:creationId xmlns:p14="http://schemas.microsoft.com/office/powerpoint/2010/main" val="1961908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41</a:t>
            </a:fld>
            <a:endParaRPr lang="en-US"/>
          </a:p>
        </p:txBody>
      </p:sp>
    </p:spTree>
    <p:extLst>
      <p:ext uri="{BB962C8B-B14F-4D97-AF65-F5344CB8AC3E}">
        <p14:creationId xmlns:p14="http://schemas.microsoft.com/office/powerpoint/2010/main" val="117309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ENaCs</a:t>
            </a:r>
            <a:r>
              <a:rPr lang="en-US" dirty="0"/>
              <a:t> - They are highly selective Na+ channels that are localized to polarized epithelial cells. ENaC -  assembled from homologous α-, β-, and γ-subunits. Each member has two transmembrane helices (TM1 and TM2), relatively short amino and carboxyl termini, and a large extracellular region that encompasses several domains.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epithelial sodium channels (ENaC) are located on the apical membrane of epithelial cells in the distal kidney tubules, lung, respiratory tract, male and female reproductive tracts, sweat and salivary glands, placenta, colon and some other organs [6,10,19]. In these epithelia, ENaC allows flow of Na+ ions from the extracellular fluid in the lumen into the epithelial cell. Na+ ions are then pumped out of the cytoplasm into the interstitial fluid by the Na+/K+ ATPase located on the basolateral membrane [34].</a:t>
            </a:r>
          </a:p>
          <a:p>
            <a:pPr lvl="0"/>
            <a:r>
              <a:rPr lang="en-US" sz="1200" b="1" kern="1200" dirty="0">
                <a:solidFill>
                  <a:schemeClr val="tx1"/>
                </a:solidFill>
                <a:effectLst/>
                <a:latin typeface="+mn-lt"/>
                <a:ea typeface="+mn-ea"/>
                <a:cs typeface="+mn-cs"/>
              </a:rPr>
              <a:t>34. </a:t>
            </a:r>
            <a:r>
              <a:rPr lang="en-US" sz="1200" b="1" kern="1200" dirty="0" err="1">
                <a:solidFill>
                  <a:schemeClr val="tx1"/>
                </a:solidFill>
                <a:effectLst/>
                <a:latin typeface="+mn-lt"/>
                <a:ea typeface="+mn-ea"/>
                <a:cs typeface="+mn-cs"/>
              </a:rPr>
              <a:t>Vinciguerra</a:t>
            </a:r>
            <a:r>
              <a:rPr lang="en-US" sz="1200" b="1" kern="1200" dirty="0">
                <a:solidFill>
                  <a:schemeClr val="tx1"/>
                </a:solidFill>
                <a:effectLst/>
                <a:latin typeface="+mn-lt"/>
                <a:ea typeface="+mn-ea"/>
                <a:cs typeface="+mn-cs"/>
              </a:rPr>
              <a:t> M, </a:t>
            </a:r>
            <a:r>
              <a:rPr lang="en-US" sz="1200" b="1" kern="1200" dirty="0" err="1">
                <a:solidFill>
                  <a:schemeClr val="tx1"/>
                </a:solidFill>
                <a:effectLst/>
                <a:latin typeface="+mn-lt"/>
                <a:ea typeface="+mn-ea"/>
                <a:cs typeface="+mn-cs"/>
              </a:rPr>
              <a:t>Mordasini</a:t>
            </a:r>
            <a:r>
              <a:rPr lang="en-US" sz="1200" b="1" kern="1200" dirty="0">
                <a:solidFill>
                  <a:schemeClr val="tx1"/>
                </a:solidFill>
                <a:effectLst/>
                <a:latin typeface="+mn-lt"/>
                <a:ea typeface="+mn-ea"/>
                <a:cs typeface="+mn-cs"/>
              </a:rPr>
              <a:t> D, </a:t>
            </a:r>
            <a:r>
              <a:rPr lang="en-US" sz="1200" b="1" kern="1200" dirty="0" err="1">
                <a:solidFill>
                  <a:schemeClr val="tx1"/>
                </a:solidFill>
                <a:effectLst/>
                <a:latin typeface="+mn-lt"/>
                <a:ea typeface="+mn-ea"/>
                <a:cs typeface="+mn-cs"/>
              </a:rPr>
              <a:t>Vandewalle</a:t>
            </a:r>
            <a:r>
              <a:rPr lang="en-US" sz="1200" b="1" kern="1200" dirty="0">
                <a:solidFill>
                  <a:schemeClr val="tx1"/>
                </a:solidFill>
                <a:effectLst/>
                <a:latin typeface="+mn-lt"/>
                <a:ea typeface="+mn-ea"/>
                <a:cs typeface="+mn-cs"/>
              </a:rPr>
              <a:t> A, </a:t>
            </a:r>
            <a:r>
              <a:rPr lang="en-US" sz="1200" b="1" kern="1200" dirty="0" err="1">
                <a:solidFill>
                  <a:schemeClr val="tx1"/>
                </a:solidFill>
                <a:effectLst/>
                <a:latin typeface="+mn-lt"/>
                <a:ea typeface="+mn-ea"/>
                <a:cs typeface="+mn-cs"/>
              </a:rPr>
              <a:t>Feraille</a:t>
            </a:r>
            <a:r>
              <a:rPr lang="en-US" sz="1200" b="1" kern="1200" dirty="0">
                <a:solidFill>
                  <a:schemeClr val="tx1"/>
                </a:solidFill>
                <a:effectLst/>
                <a:latin typeface="+mn-lt"/>
                <a:ea typeface="+mn-ea"/>
                <a:cs typeface="+mn-cs"/>
              </a:rPr>
              <a:t> E. (2005)</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Hormonal and nonhormonal mechanisms of regulation of the NA,K-pump in collecting duct principal cells. </a:t>
            </a:r>
            <a:br>
              <a:rPr lang="en-US" sz="1200" kern="1200" dirty="0">
                <a:solidFill>
                  <a:schemeClr val="tx1"/>
                </a:solidFill>
                <a:effectLst/>
                <a:latin typeface="+mn-lt"/>
                <a:ea typeface="+mn-ea"/>
                <a:cs typeface="+mn-cs"/>
              </a:rPr>
            </a:br>
            <a:r>
              <a:rPr lang="en-US" sz="1200" i="1" kern="1200" dirty="0" err="1">
                <a:solidFill>
                  <a:schemeClr val="tx1"/>
                </a:solidFill>
                <a:effectLst/>
                <a:latin typeface="+mn-lt"/>
                <a:ea typeface="+mn-ea"/>
                <a:cs typeface="+mn-cs"/>
              </a:rPr>
              <a:t>Semin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Nephrol</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(5): 312-21. [PMID:16139686]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6</a:t>
            </a:fld>
            <a:endParaRPr lang="en-US"/>
          </a:p>
        </p:txBody>
      </p:sp>
    </p:spTree>
    <p:extLst>
      <p:ext uri="{BB962C8B-B14F-4D97-AF65-F5344CB8AC3E}">
        <p14:creationId xmlns:p14="http://schemas.microsoft.com/office/powerpoint/2010/main" val="1746473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Functional assessment of two of these mutations (I381T in DI–S6 and L1158P in DIII–S4) with whole-cell voltage-clamp recordings in DRG neurons from </a:t>
            </a:r>
            <a:r>
              <a:rPr lang="en-US" sz="1200" b="0" i="1" u="none" strike="noStrike" kern="1200" baseline="0" dirty="0">
                <a:solidFill>
                  <a:schemeClr val="tx1"/>
                </a:solidFill>
                <a:latin typeface="+mn-lt"/>
                <a:ea typeface="+mn-ea"/>
                <a:cs typeface="+mn-cs"/>
              </a:rPr>
              <a:t>Scn11a</a:t>
            </a:r>
            <a:r>
              <a:rPr lang="en-US" sz="1200" b="0" i="0" u="none" strike="noStrike" kern="1200" baseline="0" dirty="0">
                <a:solidFill>
                  <a:schemeClr val="tx1"/>
                </a:solidFill>
                <a:latin typeface="+mn-lt"/>
                <a:ea typeface="+mn-ea"/>
                <a:cs typeface="+mn-cs"/>
              </a:rPr>
              <a:t>‑knockout mice showed that these mutations confer gain‑of‑function attributes on NaV1.9 channels6. Current-clamp recordings of rat DRG neurons that expressed the full complement of endogenous sodium channels demonstrated that each of the two mutant channels confers hyperexcitability compared with wild-type NaV1.9 channels, as indicated by a depolarized resting membrane potential, an increased number of neurons firing spontaneously and an increased number of action potentials evoked by a depolarizing current (FIG. 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 The effect of the I381T mutation on the gating properties of the voltage-gated sodium channel NaV1.9 was studied in NaV1.9‑null mouse dorsal root ganglion (DRG) neurons that were transfected with wild-type or mutant channel constructs. The curves for the voltage dependence of activation (solid line) and steady-state, fast inactivation (dashed line) for wild-type NaV1.9 (red) and I381T channels (blue) show that the mutation hyperpolarizes activation (thus making the channel easier to open) and depolarizes inactivation (thus increasing the availability of the channel) of the mutant NaV1.9, markedly increasing the window current (shaded area) around the physiological range of the resting potential of DRG neurons.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 The effects of the I381T Nav1.9 channels on the firing properties of primary afferents were studied in rat DRG neurons transfected with wild-type or mutant channel constructs. The average total number of action potentials (APs) elicited by injection of a depolarizing stimulus for 500 </a:t>
            </a:r>
            <a:r>
              <a:rPr lang="en-US" sz="1200" b="0" i="0" u="none" strike="noStrike" kern="1200" baseline="0" dirty="0" err="1">
                <a:solidFill>
                  <a:schemeClr val="tx1"/>
                </a:solidFill>
                <a:latin typeface="+mn-lt"/>
                <a:ea typeface="+mn-ea"/>
                <a:cs typeface="+mn-cs"/>
              </a:rPr>
              <a:t>ms</a:t>
            </a:r>
            <a:r>
              <a:rPr lang="en-US" sz="1200" b="0" i="0" u="none" strike="noStrike" kern="1200" baseline="0" dirty="0">
                <a:solidFill>
                  <a:schemeClr val="tx1"/>
                </a:solidFill>
                <a:latin typeface="+mn-lt"/>
                <a:ea typeface="+mn-ea"/>
                <a:cs typeface="+mn-cs"/>
              </a:rPr>
              <a:t> was higher in DRG neurons that expressed the I381T‑mutant channels than in DRG neurons that expressed wild-type NaV1.9 channels. </a:t>
            </a:r>
            <a:r>
              <a:rPr lang="en-US" sz="1200" b="1" i="0" u="none" strike="noStrike" kern="1200" baseline="0" dirty="0">
                <a:solidFill>
                  <a:schemeClr val="tx1"/>
                </a:solidFill>
                <a:latin typeface="+mn-lt"/>
                <a:ea typeface="+mn-ea"/>
                <a:cs typeface="+mn-cs"/>
              </a:rPr>
              <a:t>c </a:t>
            </a:r>
            <a:r>
              <a:rPr lang="en-US" sz="1200" b="0" i="0" u="none" strike="noStrike" kern="1200" baseline="0" dirty="0">
                <a:solidFill>
                  <a:schemeClr val="tx1"/>
                </a:solidFill>
                <a:latin typeface="+mn-lt"/>
                <a:ea typeface="+mn-ea"/>
                <a:cs typeface="+mn-cs"/>
              </a:rPr>
              <a:t>| Representative recording of spontaneous firing in a DRG neuron expressing I381T mutant channels. A trace was recorded for 30 s without current injection. The bar graph shows that the proportion of I381T‑NaV1.9‑expressing DRG neurons that fire spontaneously (blue) is increased by over fivefold (difference shown in white) compared with the proportion of wild-type-NaV1.9‑expressing DRG neurons that spontaneously fire (red); proportion values are shown on the right-hand side. Thus, in contrast to the I381T‑mutant-expressing neuron (from which the recording was taken), wild-type-NaV1.9‑expressing DRG neurons are much less likely to fire spontaneously. </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42</a:t>
            </a:fld>
            <a:endParaRPr lang="en-US"/>
          </a:p>
        </p:txBody>
      </p:sp>
    </p:spTree>
    <p:extLst>
      <p:ext uri="{BB962C8B-B14F-4D97-AF65-F5344CB8AC3E}">
        <p14:creationId xmlns:p14="http://schemas.microsoft.com/office/powerpoint/2010/main" val="3091511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Resurgent currents – atypical current predicted to enhance neuron excitability. Mechanistically, these currents arise from channel re-opening during the repolarization phase of the action potential due to unbinding of an open-channel blocker. Targeting these currents has a potential therapeutic value </a:t>
            </a:r>
          </a:p>
        </p:txBody>
      </p:sp>
      <p:sp>
        <p:nvSpPr>
          <p:cNvPr id="4" name="Slide Number Placeholder 3"/>
          <p:cNvSpPr>
            <a:spLocks noGrp="1"/>
          </p:cNvSpPr>
          <p:nvPr>
            <p:ph type="sldNum" sz="quarter" idx="5"/>
          </p:nvPr>
        </p:nvSpPr>
        <p:spPr/>
        <p:txBody>
          <a:bodyPr/>
          <a:lstStyle/>
          <a:p>
            <a:fld id="{1F092DC8-ABAE-4EE7-8B9E-3D17362087C4}" type="slidenum">
              <a:rPr lang="en-US" smtClean="0"/>
              <a:t>43</a:t>
            </a:fld>
            <a:endParaRPr lang="en-US"/>
          </a:p>
        </p:txBody>
      </p:sp>
    </p:spTree>
    <p:extLst>
      <p:ext uri="{BB962C8B-B14F-4D97-AF65-F5344CB8AC3E}">
        <p14:creationId xmlns:p14="http://schemas.microsoft.com/office/powerpoint/2010/main" val="1668965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a:t>
            </a:r>
            <a:r>
              <a:rPr lang="en-US" sz="1200" b="0" i="0" u="none" strike="noStrike" kern="1200" baseline="0" dirty="0">
                <a:solidFill>
                  <a:schemeClr val="tx1"/>
                </a:solidFill>
                <a:latin typeface="+mn-lt"/>
                <a:ea typeface="+mn-ea"/>
                <a:cs typeface="+mn-cs"/>
              </a:rPr>
              <a:t>preferentially inhibit resurgent sodium current over peak transient current generated by these two channel isoforms?</a:t>
            </a:r>
          </a:p>
          <a:p>
            <a:r>
              <a:rPr lang="en-US" sz="1200" b="0" i="0" u="none" strike="noStrike" kern="1200" baseline="0" dirty="0">
                <a:solidFill>
                  <a:schemeClr val="tx1"/>
                </a:solidFill>
                <a:latin typeface="+mn-lt"/>
                <a:ea typeface="+mn-ea"/>
                <a:cs typeface="+mn-cs"/>
              </a:rPr>
              <a:t>They found that found that epilepsy-associated mutations in Nav1.6 dramatically enhanced resurgent current generation while mutations in Nav1.1 did not, suggesting that mutations in these channel isoforms are acting by distinct mechanisms to induce </a:t>
            </a:r>
            <a:r>
              <a:rPr lang="en-US" sz="1200" b="0" i="0" u="none" strike="noStrike" kern="1200" baseline="0" dirty="0" err="1">
                <a:solidFill>
                  <a:schemeClr val="tx1"/>
                </a:solidFill>
                <a:latin typeface="+mn-lt"/>
                <a:ea typeface="+mn-ea"/>
                <a:cs typeface="+mn-cs"/>
              </a:rPr>
              <a:t>epileptogenesis</a:t>
            </a:r>
            <a:r>
              <a:rPr lang="en-US" sz="1200" b="0" i="0" u="none" strike="noStrike" kern="1200" baseline="0" dirty="0">
                <a:solidFill>
                  <a:schemeClr val="tx1"/>
                </a:solidFill>
                <a:latin typeface="+mn-lt"/>
                <a:ea typeface="+mn-ea"/>
                <a:cs typeface="+mn-cs"/>
              </a:rPr>
              <a:t>. Moreover, cannabidiol can selectively inhibit resurgent current over peak transient current generated by wild-type Nav1.6 as well as aberrant resurgent and persistent current generated by Nav1.6 mutant channels. Validated findings using sodium currents from striatal neurons.</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44</a:t>
            </a:fld>
            <a:endParaRPr lang="en-US"/>
          </a:p>
        </p:txBody>
      </p:sp>
    </p:spTree>
    <p:extLst>
      <p:ext uri="{BB962C8B-B14F-4D97-AF65-F5344CB8AC3E}">
        <p14:creationId xmlns:p14="http://schemas.microsoft.com/office/powerpoint/2010/main" val="2506684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induce resurgent currents in HEK293T cells, 200 mM Na</a:t>
            </a:r>
            <a:r>
              <a:rPr lang="en-US" sz="1200" baseline="-25000" dirty="0"/>
              <a:t>v</a:t>
            </a:r>
            <a:r>
              <a:rPr lang="el-GR" sz="1200" dirty="0"/>
              <a:t>β</a:t>
            </a:r>
            <a:r>
              <a:rPr lang="en-US" sz="1200" dirty="0"/>
              <a:t>4 peptide (KKLITFILKKTREK-OH) (Biopeptide Co), a peptide that corresponds to the sequence of part of the C-terminal tail of the full-length Na</a:t>
            </a:r>
            <a:r>
              <a:rPr lang="en-US" sz="1200" baseline="-25000" dirty="0"/>
              <a:t>v</a:t>
            </a:r>
            <a:r>
              <a:rPr lang="el-GR" sz="1200" dirty="0"/>
              <a:t>β</a:t>
            </a:r>
            <a:r>
              <a:rPr lang="en-US" sz="1200" dirty="0"/>
              <a:t>4 subunit, was included in the pipette solution. For striatal neurons, pipette solution had only CSF solution</a:t>
            </a:r>
            <a:endParaRPr lang="en-US" sz="900" dirty="0"/>
          </a:p>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45</a:t>
            </a:fld>
            <a:endParaRPr lang="en-US"/>
          </a:p>
        </p:txBody>
      </p:sp>
    </p:spTree>
    <p:extLst>
      <p:ext uri="{BB962C8B-B14F-4D97-AF65-F5344CB8AC3E}">
        <p14:creationId xmlns:p14="http://schemas.microsoft.com/office/powerpoint/2010/main" val="2563629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mutation significantly alters persistent current (1.E). And F – no significant effects of steady-state slow inactivation or development of slow inactivation – </a:t>
            </a:r>
          </a:p>
          <a:p>
            <a:r>
              <a:rPr lang="en-US" dirty="0"/>
              <a:t>Summary: concluded these mutants are loss-of-function mutations</a:t>
            </a:r>
          </a:p>
          <a:p>
            <a:r>
              <a:rPr lang="en-US" dirty="0"/>
              <a:t>No difference in peak resurgence I in mutants either (H)</a:t>
            </a:r>
          </a:p>
        </p:txBody>
      </p:sp>
      <p:sp>
        <p:nvSpPr>
          <p:cNvPr id="4" name="Slide Number Placeholder 3"/>
          <p:cNvSpPr>
            <a:spLocks noGrp="1"/>
          </p:cNvSpPr>
          <p:nvPr>
            <p:ph type="sldNum" sz="quarter" idx="5"/>
          </p:nvPr>
        </p:nvSpPr>
        <p:spPr/>
        <p:txBody>
          <a:bodyPr/>
          <a:lstStyle/>
          <a:p>
            <a:fld id="{1F092DC8-ABAE-4EE7-8B9E-3D17362087C4}" type="slidenum">
              <a:rPr lang="en-US" smtClean="0"/>
              <a:t>47</a:t>
            </a:fld>
            <a:endParaRPr lang="en-US"/>
          </a:p>
        </p:txBody>
      </p:sp>
    </p:spTree>
    <p:extLst>
      <p:ext uri="{BB962C8B-B14F-4D97-AF65-F5344CB8AC3E}">
        <p14:creationId xmlns:p14="http://schemas.microsoft.com/office/powerpoint/2010/main" val="1584634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Both mutations in hNav1.6 impaired fast inactivation as evidenced by incomplete inactivation in the steady-state inactivation curve (Fig. 2D, inset). We next examined persistent current and found that hNav1.6 N1768D produces a very large persistent current while hNav1.6 L1331V has similar persistent current amplitudes as wild-type (Fig. 2E). hNav1.6 mutant channels had opposing effects on slow inactivation</a:t>
            </a:r>
          </a:p>
          <a:p>
            <a:r>
              <a:rPr lang="en-US" sz="1200" b="0" i="0" u="none" strike="noStrike" kern="1200" baseline="0" dirty="0">
                <a:solidFill>
                  <a:schemeClr val="tx1"/>
                </a:solidFill>
                <a:latin typeface="+mn-lt"/>
                <a:ea typeface="+mn-ea"/>
                <a:cs typeface="+mn-cs"/>
              </a:rPr>
              <a:t>Both mutants generate resurgent Na current. – findings indicate Gain of function mutations</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49</a:t>
            </a:fld>
            <a:endParaRPr lang="en-US"/>
          </a:p>
        </p:txBody>
      </p:sp>
    </p:spTree>
    <p:extLst>
      <p:ext uri="{BB962C8B-B14F-4D97-AF65-F5344CB8AC3E}">
        <p14:creationId xmlns:p14="http://schemas.microsoft.com/office/powerpoint/2010/main" val="671362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Nav1.6 N1768D was the first human epilepsy-associated mutation to be reported in the Nav1.6 isoform and coincidentally occurs at the same position as a previously identified </a:t>
            </a:r>
            <a:r>
              <a:rPr lang="en-US" sz="1200" b="0" i="0" u="none" strike="noStrike" kern="1200" baseline="0" dirty="0" err="1">
                <a:solidFill>
                  <a:schemeClr val="tx1"/>
                </a:solidFill>
                <a:latin typeface="+mn-lt"/>
                <a:ea typeface="+mn-ea"/>
                <a:cs typeface="+mn-cs"/>
              </a:rPr>
              <a:t>Dravet</a:t>
            </a:r>
            <a:r>
              <a:rPr lang="en-US" sz="1200" b="0" i="0" u="none" strike="noStrike" kern="1200" baseline="0" dirty="0">
                <a:solidFill>
                  <a:schemeClr val="tx1"/>
                </a:solidFill>
                <a:latin typeface="+mn-lt"/>
                <a:ea typeface="+mn-ea"/>
                <a:cs typeface="+mn-cs"/>
              </a:rPr>
              <a:t> syndrome-associated mutation in Nav1.1 (Nav1.1 N1788K) (Fig. 3A) (</a:t>
            </a:r>
            <a:r>
              <a:rPr lang="en-US" sz="1200" b="0" i="0" u="none" strike="noStrike" kern="1200" baseline="0" dirty="0" err="1">
                <a:solidFill>
                  <a:schemeClr val="tx1"/>
                </a:solidFill>
                <a:latin typeface="+mn-lt"/>
                <a:ea typeface="+mn-ea"/>
                <a:cs typeface="+mn-cs"/>
              </a:rPr>
              <a:t>Depienne</a:t>
            </a:r>
            <a:r>
              <a:rPr lang="en-US" sz="1200" b="0" i="0" u="none" strike="noStrike" kern="1200" baseline="0" dirty="0">
                <a:solidFill>
                  <a:schemeClr val="tx1"/>
                </a:solidFill>
                <a:latin typeface="+mn-lt"/>
                <a:ea typeface="+mn-ea"/>
                <a:cs typeface="+mn-cs"/>
              </a:rPr>
              <a:t> et al., 2009; </a:t>
            </a:r>
            <a:r>
              <a:rPr lang="en-US" sz="1200" b="0" i="0" u="none" strike="noStrike" kern="1200" baseline="0" dirty="0" err="1">
                <a:solidFill>
                  <a:schemeClr val="tx1"/>
                </a:solidFill>
                <a:latin typeface="+mn-lt"/>
                <a:ea typeface="+mn-ea"/>
                <a:cs typeface="+mn-cs"/>
              </a:rPr>
              <a:t>Veeramah</a:t>
            </a:r>
            <a:r>
              <a:rPr lang="en-US" sz="1200" b="0" i="0" u="none" strike="noStrike" kern="1200" baseline="0" dirty="0">
                <a:solidFill>
                  <a:schemeClr val="tx1"/>
                </a:solidFill>
                <a:latin typeface="+mn-lt"/>
                <a:ea typeface="+mn-ea"/>
                <a:cs typeface="+mn-cs"/>
              </a:rPr>
              <a:t> et al., 2012). This gave us a unique opportunity</a:t>
            </a:r>
          </a:p>
          <a:p>
            <a:r>
              <a:rPr lang="en-US" sz="1200" b="0" i="0" u="none" strike="noStrike" kern="1200" baseline="0" dirty="0">
                <a:solidFill>
                  <a:schemeClr val="tx1"/>
                </a:solidFill>
                <a:latin typeface="+mn-lt"/>
                <a:ea typeface="+mn-ea"/>
                <a:cs typeface="+mn-cs"/>
              </a:rPr>
              <a:t>to ask whether disease mutations confer the same biophysical consequences to different channel isoforms. To address this we created the reciprocal mutations in the non-native channel isoform (hNav1.1 N1788D and hNav1.6 N1768K). We measured resurgent and persistent sodium current generation by these mutant channels since we observed dramatic changes in these properties with the epilepsy associated mutant channels…..</a:t>
            </a:r>
          </a:p>
          <a:p>
            <a:r>
              <a:rPr lang="en-US" sz="1200" b="0" i="0" u="none" strike="noStrike" kern="1200" baseline="0" dirty="0">
                <a:solidFill>
                  <a:schemeClr val="tx1"/>
                </a:solidFill>
                <a:latin typeface="+mn-lt"/>
                <a:ea typeface="+mn-ea"/>
                <a:cs typeface="+mn-cs"/>
              </a:rPr>
              <a:t>This suggests that distinct phenotypes likely arise from not only differences in the expression pattern and regulation of the channel isoform in which the mutation occurs but is also dependent on the amino acid residue itself.</a:t>
            </a:r>
          </a:p>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50</a:t>
            </a:fld>
            <a:endParaRPr lang="en-US"/>
          </a:p>
        </p:txBody>
      </p:sp>
    </p:spTree>
    <p:extLst>
      <p:ext uri="{BB962C8B-B14F-4D97-AF65-F5344CB8AC3E}">
        <p14:creationId xmlns:p14="http://schemas.microsoft.com/office/powerpoint/2010/main" val="2442985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found that neither 5 mM anandamide nor 1 mM cannabidiol had any significant effect on peak current density or peak resurgent current generated by hNav1.1 (Fig. 4A and B)</a:t>
            </a:r>
          </a:p>
          <a:p>
            <a:r>
              <a:rPr lang="en-US" sz="1200" b="0" i="0" u="none" strike="noStrike" kern="1200" baseline="0" dirty="0">
                <a:solidFill>
                  <a:schemeClr val="tx1"/>
                </a:solidFill>
                <a:latin typeface="+mn-lt"/>
                <a:ea typeface="+mn-ea"/>
                <a:cs typeface="+mn-cs"/>
              </a:rPr>
              <a:t>1mM cannabidiol significantly (P50.01; unpaired test) inhibited the peak resurgent current generated by hNav1.6 (measured as a percentage of the peak transient</a:t>
            </a:r>
          </a:p>
          <a:p>
            <a:r>
              <a:rPr lang="en-US" sz="1200" b="0" i="0" u="none" strike="noStrike" kern="1200" baseline="0" dirty="0">
                <a:solidFill>
                  <a:schemeClr val="tx1"/>
                </a:solidFill>
                <a:latin typeface="+mn-lt"/>
                <a:ea typeface="+mn-ea"/>
                <a:cs typeface="+mn-cs"/>
              </a:rPr>
              <a:t>current in each cell) while having no significant effect on peak current density (Fig. 4C and 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finding identifies a novel target (i.e. resurgent sodium current) and mechanism underlying the anti-convulsant properties of cannabidiol</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51</a:t>
            </a:fld>
            <a:endParaRPr lang="en-US"/>
          </a:p>
        </p:txBody>
      </p:sp>
    </p:spTree>
    <p:extLst>
      <p:ext uri="{BB962C8B-B14F-4D97-AF65-F5344CB8AC3E}">
        <p14:creationId xmlns:p14="http://schemas.microsoft.com/office/powerpoint/2010/main" val="27118365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Steady-state slow inactivation curve for hNav1.1 wildtype (blue squares;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 12), hNav1.1 N1788K (orange triangles;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 9), and hNav1.1 R1648H (green circles;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 12) fit with a Boltzmann function. Slow inactivation was examined with a 10 second conditioning pulse increasing incrementally from −110mV to +10mV followed by a step to −120mV for 100ms to recover channels from fast inactivation and a test pulse to +10mV to assess available channels. B, Normalized available current plotted versus recovery duration. Recovery from slow inactivation was measured by holding cells at −20mV for 10 seconds and subsequently hyperpolarizing to −120mV for increasing durations to recover channels and assessing channel availability with a final test pulse to +10mV. C, Development of slow inactivation curve fit with a single exponential function. To examine the development of slow inactivation cells were held at −20mV for increasing durations and then stepped to −120mV for 100ms to recover channels from fast inactivation after which a test pulse to +10mV was applied to assess channel availability. D, Steady-state slow inactivation curves for hNav1.6 wildtype (black squares;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 12), hNav1.6 N1768D (pink circles;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 12), and hNav1.6 L1331V (purple triangles;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 13). E, Recovery from slow inactivation. F, Development of slow inactivation.</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57</a:t>
            </a:fld>
            <a:endParaRPr lang="en-US"/>
          </a:p>
        </p:txBody>
      </p:sp>
    </p:spTree>
    <p:extLst>
      <p:ext uri="{BB962C8B-B14F-4D97-AF65-F5344CB8AC3E}">
        <p14:creationId xmlns:p14="http://schemas.microsoft.com/office/powerpoint/2010/main" val="376254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7</a:t>
            </a:fld>
            <a:endParaRPr lang="en-US"/>
          </a:p>
        </p:txBody>
      </p:sp>
    </p:spTree>
    <p:extLst>
      <p:ext uri="{BB962C8B-B14F-4D97-AF65-F5344CB8AC3E}">
        <p14:creationId xmlns:p14="http://schemas.microsoft.com/office/powerpoint/2010/main" val="374272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Simple Na channel topography diagram showing 24 TM domains - the alpha-helices are shown spread out and in a row and divided into four groups. Each of these is an </a:t>
            </a:r>
            <a:r>
              <a:rPr lang="en-US" sz="1200" b="1" i="0" kern="1200" dirty="0">
                <a:solidFill>
                  <a:schemeClr val="tx1"/>
                </a:solidFill>
                <a:effectLst/>
                <a:latin typeface="+mn-lt"/>
                <a:ea typeface="+mn-ea"/>
                <a:cs typeface="+mn-cs"/>
              </a:rPr>
              <a:t>homologous domain</a:t>
            </a:r>
            <a:r>
              <a:rPr lang="en-US" sz="1200" b="0" i="0" kern="1200" dirty="0">
                <a:solidFill>
                  <a:schemeClr val="tx1"/>
                </a:solidFill>
                <a:effectLst/>
                <a:latin typeface="+mn-lt"/>
                <a:ea typeface="+mn-ea"/>
                <a:cs typeface="+mn-cs"/>
              </a:rPr>
              <a:t> with a similar sequence of amino acids – Top view shows more realistic configuration</a:t>
            </a:r>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8</a:t>
            </a:fld>
            <a:endParaRPr lang="en-US"/>
          </a:p>
        </p:txBody>
      </p:sp>
    </p:spTree>
    <p:extLst>
      <p:ext uri="{BB962C8B-B14F-4D97-AF65-F5344CB8AC3E}">
        <p14:creationId xmlns:p14="http://schemas.microsoft.com/office/powerpoint/2010/main" val="429393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convention of the International Union of Pharmacologists, the nomenclature of sodium channels (for example, Nav1.1) consists of the chemical symbol of the principal permeating ion (Na) and the principal physiological regulator (voltage, subscript) followed by a number indicating the gene subfamily and a decimal that separates the number assigned to specific channel isoforms</a:t>
            </a:r>
          </a:p>
          <a:p>
            <a:endParaRPr lang="en-US" dirty="0"/>
          </a:p>
          <a:p>
            <a:r>
              <a:rPr lang="en-US" dirty="0"/>
              <a:t>Voltage sensor – S4</a:t>
            </a:r>
          </a:p>
        </p:txBody>
      </p:sp>
      <p:sp>
        <p:nvSpPr>
          <p:cNvPr id="4" name="Slide Number Placeholder 3"/>
          <p:cNvSpPr>
            <a:spLocks noGrp="1"/>
          </p:cNvSpPr>
          <p:nvPr>
            <p:ph type="sldNum" sz="quarter" idx="5"/>
          </p:nvPr>
        </p:nvSpPr>
        <p:spPr/>
        <p:txBody>
          <a:bodyPr/>
          <a:lstStyle/>
          <a:p>
            <a:fld id="{1F092DC8-ABAE-4EE7-8B9E-3D17362087C4}" type="slidenum">
              <a:rPr lang="en-US" smtClean="0"/>
              <a:t>9</a:t>
            </a:fld>
            <a:endParaRPr lang="en-US"/>
          </a:p>
        </p:txBody>
      </p:sp>
    </p:spTree>
    <p:extLst>
      <p:ext uri="{BB962C8B-B14F-4D97-AF65-F5344CB8AC3E}">
        <p14:creationId xmlns:p14="http://schemas.microsoft.com/office/powerpoint/2010/main" val="503451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10</a:t>
            </a:fld>
            <a:endParaRPr lang="en-US"/>
          </a:p>
        </p:txBody>
      </p:sp>
    </p:spTree>
    <p:extLst>
      <p:ext uri="{BB962C8B-B14F-4D97-AF65-F5344CB8AC3E}">
        <p14:creationId xmlns:p14="http://schemas.microsoft.com/office/powerpoint/2010/main" val="307598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Structure of voltage-gated sodium channels.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Schematic representation of the sodium-channel subunits. The  subunit of the Nav1.2 channel is illustrated together with the 1 and 2 subunits; the extracellular domains of the  subunits are shown as immunoglobulin-like folds, which interact with the loops in the  subunits as shown. Roman numerals indicate the domains of the  subunit; segments 5 and 6 (shown in green) are the </a:t>
            </a:r>
            <a:r>
              <a:rPr lang="en-US" sz="1200" b="0" i="0" u="none" strike="noStrike" kern="1200" baseline="0" dirty="0" err="1">
                <a:solidFill>
                  <a:schemeClr val="tx1"/>
                </a:solidFill>
                <a:latin typeface="+mn-lt"/>
                <a:ea typeface="+mn-ea"/>
                <a:cs typeface="+mn-cs"/>
              </a:rPr>
              <a:t>porelining</a:t>
            </a:r>
            <a:r>
              <a:rPr lang="en-US" sz="1200" b="0" i="0" u="none" strike="noStrike" kern="1200" baseline="0" dirty="0">
                <a:solidFill>
                  <a:schemeClr val="tx1"/>
                </a:solidFill>
                <a:latin typeface="+mn-lt"/>
                <a:ea typeface="+mn-ea"/>
                <a:cs typeface="+mn-cs"/>
              </a:rPr>
              <a:t> segments and the S4 helices (yellow) make up the voltage sensors.</a:t>
            </a:r>
          </a:p>
          <a:p>
            <a:r>
              <a:rPr lang="en-US" sz="1200" b="0" i="0" u="none" strike="noStrike" kern="1200" baseline="0" dirty="0">
                <a:solidFill>
                  <a:schemeClr val="tx1"/>
                </a:solidFill>
                <a:latin typeface="+mn-lt"/>
                <a:ea typeface="+mn-ea"/>
                <a:cs typeface="+mn-cs"/>
              </a:rPr>
              <a:t>Blue circles in the intracellular loops of domains III and IV indicate the inactivation gate IFM motif and its receptor (h, inactivation gate); P, phosphorylation sites (in red circles, sites for protein kinase A; in red diamonds, sites for protein kinase C); Capital Psi, probable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glycosylation site. The circles in the re-entrant loops in each domain represent the amino acids that form the ion selectivity filter (the outer rings have the sequence EEDD and inner rings DEKA).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The three-dimensional structure of the Nav channel -subunit at 20 Å resolution, compiled from electron micrograph reconstructions </a:t>
            </a:r>
          </a:p>
          <a:p>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The three-dimensional structure of the Nav channel -subunit at 20 Å resolution, compiled from electron micrograph reconstructions</a:t>
            </a:r>
          </a:p>
          <a:p>
            <a:r>
              <a:rPr lang="en-US" sz="1200" b="1" i="0" u="none" strike="noStrike" kern="1200" baseline="0" dirty="0">
                <a:solidFill>
                  <a:schemeClr val="tx1"/>
                </a:solidFill>
                <a:latin typeface="+mn-lt"/>
                <a:ea typeface="+mn-ea"/>
                <a:cs typeface="+mn-cs"/>
              </a:rPr>
              <a:t>(c) </a:t>
            </a:r>
            <a:r>
              <a:rPr lang="en-US" sz="1200" b="0" i="0" u="none" strike="noStrike" kern="1200" baseline="0" dirty="0">
                <a:solidFill>
                  <a:schemeClr val="tx1"/>
                </a:solidFill>
                <a:latin typeface="+mn-lt"/>
                <a:ea typeface="+mn-ea"/>
                <a:cs typeface="+mn-cs"/>
              </a:rPr>
              <a:t>Schematic representation of </a:t>
            </a:r>
            <a:r>
              <a:rPr lang="en-US" sz="1200" b="0" i="0" u="none" strike="noStrike" kern="1200" baseline="0" dirty="0" err="1">
                <a:solidFill>
                  <a:schemeClr val="tx1"/>
                </a:solidFill>
                <a:latin typeface="+mn-lt"/>
                <a:ea typeface="+mn-ea"/>
                <a:cs typeface="+mn-cs"/>
              </a:rPr>
              <a:t>NaChBac</a:t>
            </a:r>
            <a:r>
              <a:rPr lang="en-US" sz="1200" b="0" i="0" u="none" strike="noStrike" kern="1200" baseline="0" dirty="0">
                <a:solidFill>
                  <a:schemeClr val="tx1"/>
                </a:solidFill>
                <a:latin typeface="+mn-lt"/>
                <a:ea typeface="+mn-ea"/>
                <a:cs typeface="+mn-cs"/>
              </a:rPr>
              <a:t>, the bacterial voltage-gated sodium channel. – crystallized in pre-open state </a:t>
            </a:r>
          </a:p>
          <a:p>
            <a:endParaRPr lang="en-US" dirty="0"/>
          </a:p>
        </p:txBody>
      </p:sp>
      <p:sp>
        <p:nvSpPr>
          <p:cNvPr id="4" name="Slide Number Placeholder 3"/>
          <p:cNvSpPr>
            <a:spLocks noGrp="1"/>
          </p:cNvSpPr>
          <p:nvPr>
            <p:ph type="sldNum" sz="quarter" idx="5"/>
          </p:nvPr>
        </p:nvSpPr>
        <p:spPr/>
        <p:txBody>
          <a:bodyPr/>
          <a:lstStyle/>
          <a:p>
            <a:fld id="{1F092DC8-ABAE-4EE7-8B9E-3D17362087C4}" type="slidenum">
              <a:rPr lang="en-US" smtClean="0"/>
              <a:t>11</a:t>
            </a:fld>
            <a:endParaRPr lang="en-US"/>
          </a:p>
        </p:txBody>
      </p:sp>
    </p:spTree>
    <p:extLst>
      <p:ext uri="{BB962C8B-B14F-4D97-AF65-F5344CB8AC3E}">
        <p14:creationId xmlns:p14="http://schemas.microsoft.com/office/powerpoint/2010/main" val="3670083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371600"/>
          </a:xfrm>
        </p:spPr>
        <p:txBody>
          <a:bodyPr/>
          <a:lstStyle/>
          <a:p>
            <a:r>
              <a:rPr lang="en-US" dirty="0"/>
              <a:t>Click to edit Master title style</a:t>
            </a:r>
          </a:p>
        </p:txBody>
      </p:sp>
      <p:sp>
        <p:nvSpPr>
          <p:cNvPr id="3" name="Content Placeholder 2"/>
          <p:cNvSpPr>
            <a:spLocks noGrp="1"/>
          </p:cNvSpPr>
          <p:nvPr>
            <p:ph idx="1"/>
          </p:nvPr>
        </p:nvSpPr>
        <p:spPr>
          <a:xfrm>
            <a:off x="381000" y="2590800"/>
            <a:ext cx="8229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381000" y="2590801"/>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572000" y="2590801"/>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191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81000" y="762000"/>
            <a:ext cx="8305800" cy="1676400"/>
          </a:xfrm>
          <a:prstGeom prst="rect">
            <a:avLst/>
          </a:prstGeom>
          <a:noFill/>
          <a:ln w="9525">
            <a:noFill/>
            <a:miter lim="800000"/>
            <a:headEnd/>
            <a:tailEnd/>
          </a:ln>
        </p:spPr>
        <p:txBody>
          <a:bodyPr vert="horz" wrap="square" lIns="274320" tIns="45720" rIns="274320" bIns="45720" numCol="1" anchor="b" anchorCtr="0" compatLnSpc="1">
            <a:prstTxWarp prst="textNoShape">
              <a:avLst/>
            </a:prstTxWarp>
          </a:bodyPr>
          <a:lstStyle/>
          <a:p>
            <a:pPr lvl="0"/>
            <a:r>
              <a:rPr lang="en-US" dirty="0"/>
              <a:t>Master title style </a:t>
            </a:r>
            <a:r>
              <a:rPr lang="en-US" dirty="0" err="1"/>
              <a:t>lorem</a:t>
            </a:r>
            <a:r>
              <a:rPr lang="en-US" dirty="0"/>
              <a:t> </a:t>
            </a:r>
            <a:r>
              <a:rPr lang="en-US" dirty="0" err="1"/>
              <a:t>ipsum</a:t>
            </a:r>
            <a:r>
              <a:rPr lang="en-US" dirty="0"/>
              <a:t> text here</a:t>
            </a:r>
          </a:p>
        </p:txBody>
      </p:sp>
      <p:sp>
        <p:nvSpPr>
          <p:cNvPr id="1027" name="Text Placeholder 2"/>
          <p:cNvSpPr>
            <a:spLocks noGrp="1"/>
          </p:cNvSpPr>
          <p:nvPr>
            <p:ph type="body" idx="1"/>
          </p:nvPr>
        </p:nvSpPr>
        <p:spPr bwMode="auto">
          <a:xfrm>
            <a:off x="381000" y="25908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Lst>
  <p:transition/>
  <p:txStyles>
    <p:titleStyle>
      <a:lvl1pPr algn="l" rtl="0" eaLnBrk="0" fontAlgn="base" hangingPunct="0">
        <a:spcBef>
          <a:spcPct val="0"/>
        </a:spcBef>
        <a:spcAft>
          <a:spcPct val="0"/>
        </a:spcAft>
        <a:defRPr sz="5500" b="1" kern="1200" cap="none">
          <a:solidFill>
            <a:srgbClr val="782F40"/>
          </a:solidFill>
          <a:effectLst/>
          <a:latin typeface="Adobe Garamond Pro"/>
          <a:ea typeface="ＭＳ Ｐゴシック" charset="-128"/>
          <a:cs typeface="Adobe Garamond Pro"/>
        </a:defRPr>
      </a:lvl1pPr>
      <a:lvl2pPr algn="ctr" rtl="0" eaLnBrk="0" fontAlgn="base" hangingPunct="0">
        <a:spcBef>
          <a:spcPct val="0"/>
        </a:spcBef>
        <a:spcAft>
          <a:spcPct val="0"/>
        </a:spcAft>
        <a:defRPr sz="4400">
          <a:solidFill>
            <a:schemeClr val="tx1"/>
          </a:solidFill>
          <a:latin typeface="Garamond"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Garamond"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Garamond"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Garamond"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Garamond"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Garamond"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Garamond"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Garamond"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2">
              <a:lumMod val="65000"/>
              <a:lumOff val="35000"/>
            </a:schemeClr>
          </a:solidFill>
          <a:latin typeface="Calibri"/>
          <a:ea typeface="ＭＳ Ｐゴシック" charset="-128"/>
          <a:cs typeface="Calibri"/>
        </a:defRPr>
      </a:lvl1pPr>
      <a:lvl2pPr marL="742950" indent="-285750" algn="l" rtl="0" eaLnBrk="0" fontAlgn="base" hangingPunct="0">
        <a:spcBef>
          <a:spcPct val="20000"/>
        </a:spcBef>
        <a:spcAft>
          <a:spcPct val="0"/>
        </a:spcAft>
        <a:buFont typeface="Arial" charset="0"/>
        <a:buChar char="–"/>
        <a:defRPr sz="2800" kern="1200">
          <a:solidFill>
            <a:schemeClr val="tx2">
              <a:lumMod val="65000"/>
              <a:lumOff val="35000"/>
            </a:schemeClr>
          </a:solidFill>
          <a:latin typeface="Calibri"/>
          <a:ea typeface="ＭＳ Ｐゴシック" charset="-128"/>
          <a:cs typeface="Calibri"/>
        </a:defRPr>
      </a:lvl2pPr>
      <a:lvl3pPr marL="1143000" indent="-228600" algn="l" rtl="0" eaLnBrk="0" fontAlgn="base" hangingPunct="0">
        <a:spcBef>
          <a:spcPct val="20000"/>
        </a:spcBef>
        <a:spcAft>
          <a:spcPct val="0"/>
        </a:spcAft>
        <a:buFont typeface="Arial" charset="0"/>
        <a:buChar char="•"/>
        <a:defRPr sz="2400" kern="1200">
          <a:solidFill>
            <a:schemeClr val="tx2">
              <a:lumMod val="65000"/>
              <a:lumOff val="35000"/>
            </a:schemeClr>
          </a:solidFill>
          <a:latin typeface="Calibri"/>
          <a:ea typeface="ＭＳ Ｐゴシック" charset="-128"/>
          <a:cs typeface="Calibri"/>
        </a:defRPr>
      </a:lvl3pPr>
      <a:lvl4pPr marL="1600200" indent="-228600" algn="l" rtl="0" eaLnBrk="0" fontAlgn="base" hangingPunct="0">
        <a:spcBef>
          <a:spcPct val="20000"/>
        </a:spcBef>
        <a:spcAft>
          <a:spcPct val="0"/>
        </a:spcAft>
        <a:buFont typeface="Arial" charset="0"/>
        <a:buChar char="–"/>
        <a:defRPr sz="2000" kern="1200">
          <a:solidFill>
            <a:schemeClr val="tx2">
              <a:lumMod val="65000"/>
              <a:lumOff val="35000"/>
            </a:schemeClr>
          </a:solidFill>
          <a:latin typeface="Calibri"/>
          <a:ea typeface="ＭＳ Ｐゴシック" charset="-128"/>
          <a:cs typeface="Calibri"/>
        </a:defRPr>
      </a:lvl4pPr>
      <a:lvl5pPr marL="2057400" indent="-228600" algn="l" rtl="0" eaLnBrk="0" fontAlgn="base" hangingPunct="0">
        <a:spcBef>
          <a:spcPct val="20000"/>
        </a:spcBef>
        <a:spcAft>
          <a:spcPct val="0"/>
        </a:spcAft>
        <a:buFont typeface="Arial" charset="0"/>
        <a:buChar char="»"/>
        <a:defRPr sz="2000" kern="1200">
          <a:solidFill>
            <a:schemeClr val="tx2">
              <a:lumMod val="65000"/>
              <a:lumOff val="35000"/>
            </a:schemeClr>
          </a:solidFill>
          <a:latin typeface="Calibri"/>
          <a:ea typeface="ＭＳ Ｐゴシック" charset="-128"/>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2.mov"/><Relationship Id="rId7"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11" Type="http://schemas.openxmlformats.org/officeDocument/2006/relationships/image" Target="../media/image19.png"/><Relationship Id="rId5" Type="http://schemas.microsoft.com/office/2007/relationships/media" Target="../media/media3.mov"/><Relationship Id="rId10" Type="http://schemas.openxmlformats.org/officeDocument/2006/relationships/image" Target="../media/image18.png"/><Relationship Id="rId4" Type="http://schemas.openxmlformats.org/officeDocument/2006/relationships/video" Target="../media/media2.mov"/><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anUhGgUaar4" TargetMode="Externa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hfXGsJCOC9A" TargetMode="External"/><Relationship Id="rId5" Type="http://schemas.openxmlformats.org/officeDocument/2006/relationships/image" Target="../media/image25.jpeg"/><Relationship Id="rId4" Type="http://schemas.openxmlformats.org/officeDocument/2006/relationships/hyperlink" Target="https://www.bio.fsu.edu/~dfadool/Chuck1.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io.fsu.edu/~dfadool/Chuck1.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bio.fsu.edu/~dfadool/Chuck4.pdf" TargetMode="External"/><Relationship Id="rId5" Type="http://schemas.openxmlformats.org/officeDocument/2006/relationships/hyperlink" Target="https://www.bio.fsu.edu/~dfadool/Chuck2.pdf" TargetMode="External"/><Relationship Id="rId4" Type="http://schemas.openxmlformats.org/officeDocument/2006/relationships/hyperlink" Target="https://www.bio.fsu.edu/~dfadool/Chuck3.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4"/>
          <p:cNvSpPr txBox="1">
            <a:spLocks/>
          </p:cNvSpPr>
          <p:nvPr/>
        </p:nvSpPr>
        <p:spPr bwMode="auto">
          <a:xfrm>
            <a:off x="1371600" y="4038600"/>
            <a:ext cx="5257800" cy="1752600"/>
          </a:xfrm>
          <a:prstGeom prst="rect">
            <a:avLst/>
          </a:prstGeom>
          <a:noFill/>
          <a:ln w="9525">
            <a:noFill/>
            <a:miter lim="800000"/>
            <a:headEnd/>
            <a:tailEnd/>
          </a:ln>
          <a:effectLst>
            <a:reflection stA="7000" endPos="75000" dist="12700" dir="5400000" sy="-100000" algn="bl" rotWithShape="0"/>
          </a:effectLst>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ts val="5300"/>
              </a:lnSpc>
              <a:spcBef>
                <a:spcPct val="0"/>
              </a:spcBef>
              <a:spcAft>
                <a:spcPts val="0"/>
              </a:spcAft>
              <a:buClrTx/>
              <a:buSzTx/>
              <a:buFontTx/>
              <a:buNone/>
              <a:tabLst/>
              <a:defRPr/>
            </a:pPr>
            <a:r>
              <a:rPr kumimoji="0" lang="en-US" sz="2900" u="none" strike="noStrike" kern="1200" normalizeH="0" baseline="0" noProof="0" dirty="0">
                <a:ln>
                  <a:noFill/>
                </a:ln>
                <a:solidFill>
                  <a:schemeClr val="bg2">
                    <a:lumMod val="50000"/>
                  </a:schemeClr>
                </a:solidFill>
                <a:effectLst/>
                <a:uLnTx/>
                <a:uFillTx/>
                <a:latin typeface="Arial"/>
                <a:ea typeface="ＭＳ Ｐゴシック" charset="-128"/>
                <a:cs typeface="Arial"/>
              </a:rPr>
              <a:t>Membrane Bio</a:t>
            </a:r>
            <a:r>
              <a:rPr lang="en-US" sz="1200" dirty="0">
                <a:solidFill>
                  <a:schemeClr val="bg2">
                    <a:lumMod val="50000"/>
                  </a:schemeClr>
                </a:solidFill>
                <a:latin typeface="Arial"/>
                <a:ea typeface="ＭＳ Ｐゴシック" charset="-128"/>
                <a:cs typeface="Arial"/>
              </a:rPr>
              <a:t>physics</a:t>
            </a:r>
            <a:endParaRPr kumimoji="0" lang="en-US" sz="2900" u="none" strike="noStrike" kern="1200" normalizeH="0" baseline="0" noProof="0" dirty="0">
              <a:ln>
                <a:noFill/>
              </a:ln>
              <a:solidFill>
                <a:schemeClr val="bg2">
                  <a:lumMod val="50000"/>
                </a:schemeClr>
              </a:solidFill>
              <a:effectLst/>
              <a:uLnTx/>
              <a:uFillTx/>
              <a:latin typeface="Arial"/>
              <a:ea typeface="ＭＳ Ｐゴシック" charset="-128"/>
              <a:cs typeface="Arial"/>
            </a:endParaRPr>
          </a:p>
          <a:p>
            <a:pPr marL="0" marR="0" lvl="0" indent="0" algn="l" defTabSz="914400" rtl="0" eaLnBrk="0" fontAlgn="base" latinLnBrk="0" hangingPunct="0">
              <a:lnSpc>
                <a:spcPts val="5300"/>
              </a:lnSpc>
              <a:spcBef>
                <a:spcPct val="0"/>
              </a:spcBef>
              <a:spcAft>
                <a:spcPts val="0"/>
              </a:spcAft>
              <a:buClrTx/>
              <a:buSzTx/>
              <a:buFontTx/>
              <a:buNone/>
              <a:tabLst/>
              <a:defRPr/>
            </a:pPr>
            <a:r>
              <a:rPr lang="en-US" sz="1700" i="1" dirty="0">
                <a:solidFill>
                  <a:schemeClr val="bg2">
                    <a:lumMod val="50000"/>
                  </a:schemeClr>
                </a:solidFill>
                <a:latin typeface="Arial"/>
                <a:ea typeface="ＭＳ Ｐゴシック" charset="-128"/>
                <a:cs typeface="Arial"/>
              </a:rPr>
              <a:t>Charles Holcombe – Fall 2018</a:t>
            </a:r>
            <a:endParaRPr kumimoji="0" lang="en-US" sz="1700" i="1" u="none" strike="noStrike" kern="1200" normalizeH="0" baseline="0" noProof="0" dirty="0">
              <a:ln>
                <a:noFill/>
              </a:ln>
              <a:solidFill>
                <a:schemeClr val="bg2">
                  <a:lumMod val="50000"/>
                </a:schemeClr>
              </a:solidFill>
              <a:effectLst/>
              <a:uLnTx/>
              <a:uFillTx/>
              <a:latin typeface="Arial"/>
              <a:ea typeface="ＭＳ Ｐゴシック" charset="-128"/>
              <a:cs typeface="Arial"/>
            </a:endParaRPr>
          </a:p>
        </p:txBody>
      </p:sp>
      <p:cxnSp>
        <p:nvCxnSpPr>
          <p:cNvPr id="5" name="Straight Connector 4"/>
          <p:cNvCxnSpPr/>
          <p:nvPr/>
        </p:nvCxnSpPr>
        <p:spPr>
          <a:xfrm>
            <a:off x="1371600" y="3581400"/>
            <a:ext cx="7315200" cy="1588"/>
          </a:xfrm>
          <a:prstGeom prst="line">
            <a:avLst/>
          </a:prstGeom>
          <a:ln>
            <a:solidFill>
              <a:srgbClr val="DFDAAB"/>
            </a:solidFill>
          </a:ln>
          <a:effectLst>
            <a:outerShdw blurRad="40000" dist="20000" dir="5400000" rotWithShape="0">
              <a:srgbClr val="000000">
                <a:alpha val="38000"/>
              </a:srgbClr>
            </a:outerShdw>
            <a:reflection stA="50000" endPos="75000" dist="127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6" name="Title 4"/>
          <p:cNvSpPr txBox="1">
            <a:spLocks/>
          </p:cNvSpPr>
          <p:nvPr/>
        </p:nvSpPr>
        <p:spPr bwMode="auto">
          <a:xfrm>
            <a:off x="1371600" y="2371129"/>
            <a:ext cx="7467600" cy="1015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normalizeH="0" baseline="0" noProof="0" dirty="0">
                <a:ln>
                  <a:noFill/>
                </a:ln>
                <a:solidFill>
                  <a:srgbClr val="782F40"/>
                </a:solidFill>
                <a:uLnTx/>
                <a:uFillTx/>
                <a:latin typeface="Adobe Garamond Pro"/>
                <a:ea typeface="ＭＳ Ｐゴシック" charset="-128"/>
                <a:cs typeface="Adobe Garamond Pro"/>
              </a:rPr>
              <a:t>Sodium Channels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4" name="Content Placeholder 3">
            <a:extLst>
              <a:ext uri="{FF2B5EF4-FFF2-40B4-BE49-F238E27FC236}">
                <a16:creationId xmlns:a16="http://schemas.microsoft.com/office/drawing/2014/main" xmlns="" id="{184826C9-0FEA-4B3F-948E-67500E03FEE4}"/>
              </a:ext>
            </a:extLst>
          </p:cNvPr>
          <p:cNvPicPr>
            <a:picLocks noGrp="1" noChangeAspect="1"/>
          </p:cNvPicPr>
          <p:nvPr>
            <p:ph idx="1"/>
          </p:nvPr>
        </p:nvPicPr>
        <p:blipFill>
          <a:blip r:embed="rId3"/>
          <a:stretch>
            <a:fillRect/>
          </a:stretch>
        </p:blipFill>
        <p:spPr>
          <a:xfrm>
            <a:off x="158658" y="2590800"/>
            <a:ext cx="8826683" cy="2854880"/>
          </a:xfrm>
          <a:prstGeom prst="rect">
            <a:avLst/>
          </a:prstGeom>
        </p:spPr>
      </p:pic>
    </p:spTree>
    <p:extLst>
      <p:ext uri="{BB962C8B-B14F-4D97-AF65-F5344CB8AC3E}">
        <p14:creationId xmlns:p14="http://schemas.microsoft.com/office/powerpoint/2010/main" val="41575744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4" name="Picture 3">
            <a:extLst>
              <a:ext uri="{FF2B5EF4-FFF2-40B4-BE49-F238E27FC236}">
                <a16:creationId xmlns:a16="http://schemas.microsoft.com/office/drawing/2014/main" xmlns="" id="{660C4514-F434-4705-8B59-C94EDAFA470E}"/>
              </a:ext>
            </a:extLst>
          </p:cNvPr>
          <p:cNvPicPr>
            <a:picLocks noChangeAspect="1"/>
          </p:cNvPicPr>
          <p:nvPr/>
        </p:nvPicPr>
        <p:blipFill>
          <a:blip r:embed="rId3"/>
          <a:stretch>
            <a:fillRect/>
          </a:stretch>
        </p:blipFill>
        <p:spPr>
          <a:xfrm>
            <a:off x="76200" y="1562100"/>
            <a:ext cx="6172200" cy="4585263"/>
          </a:xfrm>
          <a:prstGeom prst="rect">
            <a:avLst/>
          </a:prstGeom>
        </p:spPr>
      </p:pic>
      <p:pic>
        <p:nvPicPr>
          <p:cNvPr id="6" name="Picture 5">
            <a:extLst>
              <a:ext uri="{FF2B5EF4-FFF2-40B4-BE49-F238E27FC236}">
                <a16:creationId xmlns:a16="http://schemas.microsoft.com/office/drawing/2014/main" xmlns="" id="{09ED87E6-5EF3-45DF-AB58-698016228045}"/>
              </a:ext>
            </a:extLst>
          </p:cNvPr>
          <p:cNvPicPr>
            <a:picLocks noChangeAspect="1"/>
          </p:cNvPicPr>
          <p:nvPr/>
        </p:nvPicPr>
        <p:blipFill>
          <a:blip r:embed="rId4"/>
          <a:stretch>
            <a:fillRect/>
          </a:stretch>
        </p:blipFill>
        <p:spPr>
          <a:xfrm>
            <a:off x="5924550" y="5105400"/>
            <a:ext cx="3219450" cy="1600200"/>
          </a:xfrm>
          <a:prstGeom prst="rect">
            <a:avLst/>
          </a:prstGeom>
        </p:spPr>
      </p:pic>
    </p:spTree>
    <p:extLst>
      <p:ext uri="{BB962C8B-B14F-4D97-AF65-F5344CB8AC3E}">
        <p14:creationId xmlns:p14="http://schemas.microsoft.com/office/powerpoint/2010/main" val="23002665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2" name="Picture 1">
            <a:extLst>
              <a:ext uri="{FF2B5EF4-FFF2-40B4-BE49-F238E27FC236}">
                <a16:creationId xmlns:a16="http://schemas.microsoft.com/office/drawing/2014/main" xmlns="" id="{133E8F25-1DD7-40C2-B663-475F9DD53066}"/>
              </a:ext>
            </a:extLst>
          </p:cNvPr>
          <p:cNvPicPr>
            <a:picLocks noChangeAspect="1"/>
          </p:cNvPicPr>
          <p:nvPr/>
        </p:nvPicPr>
        <p:blipFill>
          <a:blip r:embed="rId3"/>
          <a:stretch>
            <a:fillRect/>
          </a:stretch>
        </p:blipFill>
        <p:spPr>
          <a:xfrm>
            <a:off x="1066800" y="1676400"/>
            <a:ext cx="4310117" cy="5029200"/>
          </a:xfrm>
          <a:prstGeom prst="rect">
            <a:avLst/>
          </a:prstGeom>
        </p:spPr>
      </p:pic>
    </p:spTree>
    <p:extLst>
      <p:ext uri="{BB962C8B-B14F-4D97-AF65-F5344CB8AC3E}">
        <p14:creationId xmlns:p14="http://schemas.microsoft.com/office/powerpoint/2010/main" val="28801519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2" name="Picture 1">
            <a:extLst>
              <a:ext uri="{FF2B5EF4-FFF2-40B4-BE49-F238E27FC236}">
                <a16:creationId xmlns:a16="http://schemas.microsoft.com/office/drawing/2014/main" xmlns="" id="{45708604-6A09-483F-A8BB-BE8DF5F94195}"/>
              </a:ext>
            </a:extLst>
          </p:cNvPr>
          <p:cNvPicPr>
            <a:picLocks noChangeAspect="1"/>
          </p:cNvPicPr>
          <p:nvPr/>
        </p:nvPicPr>
        <p:blipFill>
          <a:blip r:embed="rId3"/>
          <a:stretch>
            <a:fillRect/>
          </a:stretch>
        </p:blipFill>
        <p:spPr>
          <a:xfrm>
            <a:off x="152400" y="1622006"/>
            <a:ext cx="8686800" cy="4973649"/>
          </a:xfrm>
          <a:prstGeom prst="rect">
            <a:avLst/>
          </a:prstGeom>
        </p:spPr>
      </p:pic>
    </p:spTree>
    <p:extLst>
      <p:ext uri="{BB962C8B-B14F-4D97-AF65-F5344CB8AC3E}">
        <p14:creationId xmlns:p14="http://schemas.microsoft.com/office/powerpoint/2010/main" val="213019110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2" name="Picture 1">
            <a:extLst>
              <a:ext uri="{FF2B5EF4-FFF2-40B4-BE49-F238E27FC236}">
                <a16:creationId xmlns:a16="http://schemas.microsoft.com/office/drawing/2014/main" xmlns="" id="{26402759-444E-4F86-A94C-A70E88182170}"/>
              </a:ext>
            </a:extLst>
          </p:cNvPr>
          <p:cNvPicPr>
            <a:picLocks noChangeAspect="1"/>
          </p:cNvPicPr>
          <p:nvPr/>
        </p:nvPicPr>
        <p:blipFill>
          <a:blip r:embed="rId3"/>
          <a:stretch>
            <a:fillRect/>
          </a:stretch>
        </p:blipFill>
        <p:spPr>
          <a:xfrm>
            <a:off x="236931" y="1560520"/>
            <a:ext cx="6697269" cy="5297479"/>
          </a:xfrm>
          <a:prstGeom prst="rect">
            <a:avLst/>
          </a:prstGeom>
        </p:spPr>
      </p:pic>
    </p:spTree>
    <p:extLst>
      <p:ext uri="{BB962C8B-B14F-4D97-AF65-F5344CB8AC3E}">
        <p14:creationId xmlns:p14="http://schemas.microsoft.com/office/powerpoint/2010/main" val="31586449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4" name="Picture 3">
            <a:extLst>
              <a:ext uri="{FF2B5EF4-FFF2-40B4-BE49-F238E27FC236}">
                <a16:creationId xmlns:a16="http://schemas.microsoft.com/office/drawing/2014/main" xmlns="" id="{565728F5-C594-4911-8E3C-1016F0614923}"/>
              </a:ext>
            </a:extLst>
          </p:cNvPr>
          <p:cNvPicPr>
            <a:picLocks noChangeAspect="1"/>
          </p:cNvPicPr>
          <p:nvPr/>
        </p:nvPicPr>
        <p:blipFill>
          <a:blip r:embed="rId3"/>
          <a:stretch>
            <a:fillRect/>
          </a:stretch>
        </p:blipFill>
        <p:spPr>
          <a:xfrm>
            <a:off x="762000" y="1447800"/>
            <a:ext cx="4736193" cy="5257800"/>
          </a:xfrm>
          <a:prstGeom prst="rect">
            <a:avLst/>
          </a:prstGeom>
        </p:spPr>
      </p:pic>
      <p:sp>
        <p:nvSpPr>
          <p:cNvPr id="6" name="TextBox 5">
            <a:extLst>
              <a:ext uri="{FF2B5EF4-FFF2-40B4-BE49-F238E27FC236}">
                <a16:creationId xmlns:a16="http://schemas.microsoft.com/office/drawing/2014/main" xmlns="" id="{1C66FC50-0A4E-4FA1-BD39-FC9CEF3CE56B}"/>
              </a:ext>
            </a:extLst>
          </p:cNvPr>
          <p:cNvSpPr txBox="1"/>
          <p:nvPr/>
        </p:nvSpPr>
        <p:spPr>
          <a:xfrm>
            <a:off x="5943600" y="2057400"/>
            <a:ext cx="2667000" cy="3416320"/>
          </a:xfrm>
          <a:prstGeom prst="rect">
            <a:avLst/>
          </a:prstGeom>
          <a:noFill/>
        </p:spPr>
        <p:txBody>
          <a:bodyPr wrap="square" rtlCol="0">
            <a:spAutoFit/>
          </a:bodyPr>
          <a:lstStyle/>
          <a:p>
            <a:r>
              <a:rPr lang="en-US" dirty="0">
                <a:solidFill>
                  <a:schemeClr val="tx2"/>
                </a:solidFill>
                <a:latin typeface="Calibri" panose="020F0502020204030204" pitchFamily="34" charset="0"/>
                <a:cs typeface="Calibri" panose="020F0502020204030204" pitchFamily="34" charset="0"/>
              </a:rPr>
              <a:t>Justified (ROSETTA) structural model based on extensive disulfide-locking studies of the ion-pair interactions in sodium channels predicted from sliding helix model</a:t>
            </a:r>
          </a:p>
        </p:txBody>
      </p:sp>
    </p:spTree>
    <p:extLst>
      <p:ext uri="{BB962C8B-B14F-4D97-AF65-F5344CB8AC3E}">
        <p14:creationId xmlns:p14="http://schemas.microsoft.com/office/powerpoint/2010/main" val="29468267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2" name="1118434109_sm01">
            <a:hlinkClick r:id="" action="ppaction://media"/>
            <a:extLst>
              <a:ext uri="{FF2B5EF4-FFF2-40B4-BE49-F238E27FC236}">
                <a16:creationId xmlns:a16="http://schemas.microsoft.com/office/drawing/2014/main" xmlns="" id="{2DAB2A27-2B3B-4442-8398-59450CC6E4B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514600" y="1562100"/>
            <a:ext cx="3216275" cy="2476500"/>
          </a:xfrm>
          <a:prstGeom prst="rect">
            <a:avLst/>
          </a:prstGeom>
        </p:spPr>
      </p:pic>
      <p:pic>
        <p:nvPicPr>
          <p:cNvPr id="4" name="1118434109_sm02">
            <a:hlinkClick r:id="" action="ppaction://media"/>
            <a:extLst>
              <a:ext uri="{FF2B5EF4-FFF2-40B4-BE49-F238E27FC236}">
                <a16:creationId xmlns:a16="http://schemas.microsoft.com/office/drawing/2014/main" xmlns="" id="{32AE0B4E-D136-40BF-BF04-E9AEC93618BD}"/>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28600" y="4183972"/>
            <a:ext cx="3216275" cy="2476500"/>
          </a:xfrm>
          <a:prstGeom prst="rect">
            <a:avLst/>
          </a:prstGeom>
        </p:spPr>
      </p:pic>
      <p:pic>
        <p:nvPicPr>
          <p:cNvPr id="6" name="1118434109_sm03">
            <a:hlinkClick r:id="" action="ppaction://media"/>
            <a:extLst>
              <a:ext uri="{FF2B5EF4-FFF2-40B4-BE49-F238E27FC236}">
                <a16:creationId xmlns:a16="http://schemas.microsoft.com/office/drawing/2014/main" xmlns="" id="{5AAADB41-1FD0-49AF-8CC0-F27049313612}"/>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505200" y="4221332"/>
            <a:ext cx="3216275" cy="2476500"/>
          </a:xfrm>
          <a:prstGeom prst="rect">
            <a:avLst/>
          </a:prstGeom>
        </p:spPr>
      </p:pic>
      <p:sp>
        <p:nvSpPr>
          <p:cNvPr id="7" name="TextBox 6">
            <a:extLst>
              <a:ext uri="{FF2B5EF4-FFF2-40B4-BE49-F238E27FC236}">
                <a16:creationId xmlns:a16="http://schemas.microsoft.com/office/drawing/2014/main" xmlns="" id="{10387C2E-7240-435B-85EE-CC5E16583A4A}"/>
              </a:ext>
            </a:extLst>
          </p:cNvPr>
          <p:cNvSpPr txBox="1"/>
          <p:nvPr/>
        </p:nvSpPr>
        <p:spPr>
          <a:xfrm>
            <a:off x="1295400" y="2049421"/>
            <a:ext cx="1981200" cy="461665"/>
          </a:xfrm>
          <a:prstGeom prst="rect">
            <a:avLst/>
          </a:prstGeom>
          <a:noFill/>
        </p:spPr>
        <p:txBody>
          <a:bodyPr wrap="square" rtlCol="0">
            <a:spAutoFit/>
          </a:bodyPr>
          <a:lstStyle/>
          <a:p>
            <a:r>
              <a:rPr lang="en-US" dirty="0">
                <a:solidFill>
                  <a:schemeClr val="tx2"/>
                </a:solidFill>
                <a:latin typeface="Calibri" panose="020F0502020204030204" pitchFamily="34" charset="0"/>
                <a:cs typeface="Calibri" panose="020F0502020204030204" pitchFamily="34" charset="0"/>
              </a:rPr>
              <a:t>Side View</a:t>
            </a:r>
          </a:p>
        </p:txBody>
      </p:sp>
      <p:sp>
        <p:nvSpPr>
          <p:cNvPr id="8" name="TextBox 7">
            <a:extLst>
              <a:ext uri="{FF2B5EF4-FFF2-40B4-BE49-F238E27FC236}">
                <a16:creationId xmlns:a16="http://schemas.microsoft.com/office/drawing/2014/main" xmlns="" id="{2730CE62-652B-4301-A98F-C2D4A84AC3F2}"/>
              </a:ext>
            </a:extLst>
          </p:cNvPr>
          <p:cNvSpPr txBox="1"/>
          <p:nvPr/>
        </p:nvSpPr>
        <p:spPr>
          <a:xfrm>
            <a:off x="707257" y="3957936"/>
            <a:ext cx="2659063" cy="461665"/>
          </a:xfrm>
          <a:prstGeom prst="rect">
            <a:avLst/>
          </a:prstGeom>
          <a:noFill/>
        </p:spPr>
        <p:txBody>
          <a:bodyPr wrap="square" rtlCol="0">
            <a:spAutoFit/>
          </a:bodyPr>
          <a:lstStyle/>
          <a:p>
            <a:r>
              <a:rPr lang="en-US" dirty="0">
                <a:solidFill>
                  <a:schemeClr val="tx2"/>
                </a:solidFill>
                <a:latin typeface="Calibri" panose="020F0502020204030204" pitchFamily="34" charset="0"/>
                <a:cs typeface="Calibri" panose="020F0502020204030204" pitchFamily="34" charset="0"/>
              </a:rPr>
              <a:t>Extracellular View</a:t>
            </a:r>
          </a:p>
        </p:txBody>
      </p:sp>
      <p:sp>
        <p:nvSpPr>
          <p:cNvPr id="9" name="TextBox 8">
            <a:extLst>
              <a:ext uri="{FF2B5EF4-FFF2-40B4-BE49-F238E27FC236}">
                <a16:creationId xmlns:a16="http://schemas.microsoft.com/office/drawing/2014/main" xmlns="" id="{7921F252-C627-4F87-A7DE-4F72EB5B795E}"/>
              </a:ext>
            </a:extLst>
          </p:cNvPr>
          <p:cNvSpPr txBox="1"/>
          <p:nvPr/>
        </p:nvSpPr>
        <p:spPr>
          <a:xfrm>
            <a:off x="4495800" y="3886200"/>
            <a:ext cx="3970336" cy="461665"/>
          </a:xfrm>
          <a:prstGeom prst="rect">
            <a:avLst/>
          </a:prstGeom>
          <a:noFill/>
        </p:spPr>
        <p:txBody>
          <a:bodyPr wrap="square" rtlCol="0">
            <a:spAutoFit/>
          </a:bodyPr>
          <a:lstStyle/>
          <a:p>
            <a:r>
              <a:rPr lang="en-US" dirty="0">
                <a:solidFill>
                  <a:schemeClr val="tx2"/>
                </a:solidFill>
                <a:latin typeface="Calibri" panose="020F0502020204030204" pitchFamily="34" charset="0"/>
                <a:cs typeface="Calibri" panose="020F0502020204030204" pitchFamily="34" charset="0"/>
              </a:rPr>
              <a:t>Intracellular View </a:t>
            </a:r>
          </a:p>
        </p:txBody>
      </p:sp>
    </p:spTree>
    <p:extLst>
      <p:ext uri="{BB962C8B-B14F-4D97-AF65-F5344CB8AC3E}">
        <p14:creationId xmlns:p14="http://schemas.microsoft.com/office/powerpoint/2010/main" val="518927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4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2" name="Online Media 1" title="Mercedes-Benz Stadium">
            <a:hlinkClick r:id="" action="ppaction://media"/>
            <a:extLst>
              <a:ext uri="{FF2B5EF4-FFF2-40B4-BE49-F238E27FC236}">
                <a16:creationId xmlns:a16="http://schemas.microsoft.com/office/drawing/2014/main" xmlns="" id="{9F66160E-1924-44FE-99B4-F12BABF3A169}"/>
              </a:ext>
            </a:extLst>
          </p:cNvPr>
          <p:cNvPicPr>
            <a:picLocks noGrp="1" noRot="1" noChangeAspect="1"/>
          </p:cNvPicPr>
          <p:nvPr>
            <p:ph idx="1"/>
            <a:videoFile r:link="rId1"/>
          </p:nvPr>
        </p:nvPicPr>
        <p:blipFill>
          <a:blip r:embed="rId4"/>
          <a:stretch>
            <a:fillRect/>
          </a:stretch>
        </p:blipFill>
        <p:spPr>
          <a:xfrm>
            <a:off x="863600" y="2057400"/>
            <a:ext cx="7044267" cy="3962400"/>
          </a:xfrm>
          <a:prstGeom prst="rect">
            <a:avLst/>
          </a:prstGeom>
        </p:spPr>
      </p:pic>
    </p:spTree>
    <p:extLst>
      <p:ext uri="{BB962C8B-B14F-4D97-AF65-F5344CB8AC3E}">
        <p14:creationId xmlns:p14="http://schemas.microsoft.com/office/powerpoint/2010/main" val="184289422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2" name="Picture 1">
            <a:extLst>
              <a:ext uri="{FF2B5EF4-FFF2-40B4-BE49-F238E27FC236}">
                <a16:creationId xmlns:a16="http://schemas.microsoft.com/office/drawing/2014/main" xmlns="" id="{8A4AF078-B779-4014-988B-F58B1A51EEFE}"/>
              </a:ext>
            </a:extLst>
          </p:cNvPr>
          <p:cNvPicPr>
            <a:picLocks noChangeAspect="1"/>
          </p:cNvPicPr>
          <p:nvPr/>
        </p:nvPicPr>
        <p:blipFill>
          <a:blip r:embed="rId3"/>
          <a:stretch>
            <a:fillRect/>
          </a:stretch>
        </p:blipFill>
        <p:spPr>
          <a:xfrm>
            <a:off x="365253" y="1627750"/>
            <a:ext cx="6416547" cy="5230250"/>
          </a:xfrm>
          <a:prstGeom prst="rect">
            <a:avLst/>
          </a:prstGeom>
        </p:spPr>
      </p:pic>
    </p:spTree>
    <p:extLst>
      <p:ext uri="{BB962C8B-B14F-4D97-AF65-F5344CB8AC3E}">
        <p14:creationId xmlns:p14="http://schemas.microsoft.com/office/powerpoint/2010/main" val="37679789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sp>
        <p:nvSpPr>
          <p:cNvPr id="6" name="Content Placeholder 2">
            <a:extLst>
              <a:ext uri="{FF2B5EF4-FFF2-40B4-BE49-F238E27FC236}">
                <a16:creationId xmlns:a16="http://schemas.microsoft.com/office/drawing/2014/main" xmlns="" id="{07B4AC7A-1880-4B22-A960-D9564D0621ED}"/>
              </a:ext>
            </a:extLst>
          </p:cNvPr>
          <p:cNvSpPr>
            <a:spLocks noGrp="1"/>
          </p:cNvSpPr>
          <p:nvPr>
            <p:ph idx="1"/>
          </p:nvPr>
        </p:nvSpPr>
        <p:spPr>
          <a:xfrm>
            <a:off x="228600" y="1752600"/>
            <a:ext cx="8229600" cy="4876800"/>
          </a:xfrm>
        </p:spPr>
        <p:txBody>
          <a:bodyPr/>
          <a:lstStyle/>
          <a:p>
            <a:r>
              <a:rPr lang="en-US" dirty="0"/>
              <a:t>Permeability</a:t>
            </a:r>
          </a:p>
          <a:p>
            <a:pPr lvl="1"/>
            <a:r>
              <a:rPr lang="en-US" dirty="0"/>
              <a:t>~6 x 10</a:t>
            </a:r>
            <a:r>
              <a:rPr lang="en-US" baseline="30000" dirty="0"/>
              <a:t>6</a:t>
            </a:r>
            <a:r>
              <a:rPr lang="en-US" dirty="0"/>
              <a:t> ions s-1</a:t>
            </a:r>
          </a:p>
          <a:p>
            <a:r>
              <a:rPr lang="en-US" dirty="0"/>
              <a:t>Selectivity Filter: </a:t>
            </a:r>
          </a:p>
          <a:p>
            <a:r>
              <a:rPr lang="en-US" baseline="30000" dirty="0"/>
              <a:t>Selectivity Filter:</a:t>
            </a:r>
          </a:p>
          <a:p>
            <a:pPr marL="457200" lvl="1" indent="0">
              <a:buNone/>
            </a:pPr>
            <a:endParaRPr lang="en-US" dirty="0"/>
          </a:p>
        </p:txBody>
      </p:sp>
      <p:pic>
        <p:nvPicPr>
          <p:cNvPr id="4" name="Picture 3">
            <a:extLst>
              <a:ext uri="{FF2B5EF4-FFF2-40B4-BE49-F238E27FC236}">
                <a16:creationId xmlns:a16="http://schemas.microsoft.com/office/drawing/2014/main" xmlns="" id="{A3B48415-D17C-4BC8-8F04-9B0110E4387C}"/>
              </a:ext>
            </a:extLst>
          </p:cNvPr>
          <p:cNvPicPr>
            <a:picLocks noChangeAspect="1"/>
          </p:cNvPicPr>
          <p:nvPr/>
        </p:nvPicPr>
        <p:blipFill>
          <a:blip r:embed="rId3"/>
          <a:stretch>
            <a:fillRect/>
          </a:stretch>
        </p:blipFill>
        <p:spPr>
          <a:xfrm>
            <a:off x="173115" y="3282559"/>
            <a:ext cx="8534400" cy="3582099"/>
          </a:xfrm>
          <a:prstGeom prst="rect">
            <a:avLst/>
          </a:prstGeom>
        </p:spPr>
      </p:pic>
    </p:spTree>
    <p:extLst>
      <p:ext uri="{BB962C8B-B14F-4D97-AF65-F5344CB8AC3E}">
        <p14:creationId xmlns:p14="http://schemas.microsoft.com/office/powerpoint/2010/main" val="2957006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bwMode="auto">
          <a:xfrm>
            <a:off x="1295400" y="4038600"/>
            <a:ext cx="5257800" cy="1752600"/>
          </a:xfrm>
          <a:prstGeom prst="rect">
            <a:avLst/>
          </a:prstGeom>
          <a:noFill/>
          <a:ln w="9525">
            <a:noFill/>
            <a:miter lim="800000"/>
            <a:headEnd/>
            <a:tailEnd/>
          </a:ln>
          <a:effectLst>
            <a:reflection stA="7000" endPos="75000" dist="12700" dir="5400000" sy="-100000" algn="bl" rotWithShape="0"/>
          </a:effectLst>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ts val="5300"/>
              </a:lnSpc>
              <a:spcBef>
                <a:spcPct val="0"/>
              </a:spcBef>
              <a:spcAft>
                <a:spcPts val="0"/>
              </a:spcAft>
              <a:buClrTx/>
              <a:buSzTx/>
              <a:buFontTx/>
              <a:buNone/>
              <a:tabLst/>
              <a:defRPr/>
            </a:pPr>
            <a:r>
              <a:rPr kumimoji="0" lang="en-US" sz="1200" u="none" strike="noStrike" kern="1200" normalizeH="0" baseline="0" noProof="0" dirty="0">
                <a:ln>
                  <a:noFill/>
                </a:ln>
                <a:solidFill>
                  <a:schemeClr val="bg2">
                    <a:lumMod val="50000"/>
                  </a:schemeClr>
                </a:solidFill>
                <a:effectLst/>
                <a:uLnTx/>
                <a:uFillTx/>
                <a:latin typeface="Arial"/>
                <a:ea typeface="ＭＳ Ｐゴシック" charset="-128"/>
                <a:cs typeface="Arial"/>
              </a:rPr>
              <a:t>Membrane</a:t>
            </a:r>
            <a:r>
              <a:rPr lang="en-US" sz="1200" dirty="0">
                <a:solidFill>
                  <a:schemeClr val="bg2">
                    <a:lumMod val="50000"/>
                  </a:schemeClr>
                </a:solidFill>
                <a:latin typeface="Arial"/>
                <a:ea typeface="ＭＳ Ｐゴシック" charset="-128"/>
                <a:cs typeface="Arial"/>
              </a:rPr>
              <a:t> </a:t>
            </a:r>
            <a:r>
              <a:rPr lang="en-US" sz="1200" dirty="0" err="1">
                <a:solidFill>
                  <a:schemeClr val="bg2">
                    <a:lumMod val="50000"/>
                  </a:schemeClr>
                </a:solidFill>
                <a:latin typeface="Arial"/>
                <a:ea typeface="ＭＳ Ｐゴシック" charset="-128"/>
                <a:cs typeface="Arial"/>
              </a:rPr>
              <a:t>Bio</a:t>
            </a:r>
            <a:r>
              <a:rPr lang="en-US" sz="2800" dirty="0" err="1">
                <a:solidFill>
                  <a:schemeClr val="bg2">
                    <a:lumMod val="50000"/>
                  </a:schemeClr>
                </a:solidFill>
                <a:latin typeface="Arial"/>
                <a:ea typeface="ＭＳ Ｐゴシック" charset="-128"/>
                <a:cs typeface="Arial"/>
              </a:rPr>
              <a:t>Physics</a:t>
            </a:r>
            <a:endParaRPr kumimoji="0" lang="en-US" sz="2900" u="none" strike="noStrike" kern="1200" normalizeH="0" baseline="0" noProof="0" dirty="0">
              <a:ln>
                <a:noFill/>
              </a:ln>
              <a:solidFill>
                <a:schemeClr val="bg2">
                  <a:lumMod val="50000"/>
                </a:schemeClr>
              </a:solidFill>
              <a:effectLst/>
              <a:uLnTx/>
              <a:uFillTx/>
              <a:latin typeface="Arial"/>
              <a:ea typeface="ＭＳ Ｐゴシック" charset="-128"/>
              <a:cs typeface="Arial"/>
            </a:endParaRPr>
          </a:p>
          <a:p>
            <a:pPr marL="0" marR="0" lvl="0" indent="0" algn="l" defTabSz="914400" rtl="0" eaLnBrk="0" fontAlgn="base" latinLnBrk="0" hangingPunct="0">
              <a:lnSpc>
                <a:spcPts val="5300"/>
              </a:lnSpc>
              <a:spcBef>
                <a:spcPct val="0"/>
              </a:spcBef>
              <a:spcAft>
                <a:spcPts val="0"/>
              </a:spcAft>
              <a:buClrTx/>
              <a:buSzTx/>
              <a:buFontTx/>
              <a:buNone/>
              <a:tabLst/>
              <a:defRPr/>
            </a:pPr>
            <a:r>
              <a:rPr lang="en-US" sz="1700" i="1" dirty="0">
                <a:solidFill>
                  <a:schemeClr val="bg2">
                    <a:lumMod val="50000"/>
                  </a:schemeClr>
                </a:solidFill>
                <a:latin typeface="Arial"/>
                <a:ea typeface="ＭＳ Ｐゴシック" charset="-128"/>
                <a:cs typeface="Arial"/>
              </a:rPr>
              <a:t>Charles Holcombe – Fall 2018</a:t>
            </a:r>
            <a:endParaRPr kumimoji="0" lang="en-US" sz="1700" i="1" u="none" strike="noStrike" kern="1200" normalizeH="0" baseline="0" noProof="0" dirty="0">
              <a:ln>
                <a:noFill/>
              </a:ln>
              <a:solidFill>
                <a:schemeClr val="bg2">
                  <a:lumMod val="50000"/>
                </a:schemeClr>
              </a:solidFill>
              <a:effectLst/>
              <a:uLnTx/>
              <a:uFillTx/>
              <a:latin typeface="Arial"/>
              <a:ea typeface="ＭＳ Ｐゴシック" charset="-128"/>
              <a:cs typeface="Arial"/>
            </a:endParaRPr>
          </a:p>
        </p:txBody>
      </p:sp>
      <p:cxnSp>
        <p:nvCxnSpPr>
          <p:cNvPr id="5" name="Straight Connector 4"/>
          <p:cNvCxnSpPr/>
          <p:nvPr/>
        </p:nvCxnSpPr>
        <p:spPr>
          <a:xfrm>
            <a:off x="1371600" y="3581400"/>
            <a:ext cx="7315200" cy="1588"/>
          </a:xfrm>
          <a:prstGeom prst="line">
            <a:avLst/>
          </a:prstGeom>
          <a:ln>
            <a:solidFill>
              <a:srgbClr val="DFDAAB"/>
            </a:solidFill>
          </a:ln>
          <a:effectLst>
            <a:outerShdw blurRad="40000" dist="20000" dir="5400000" rotWithShape="0">
              <a:srgbClr val="000000">
                <a:alpha val="38000"/>
              </a:srgbClr>
            </a:outerShdw>
            <a:reflection stA="50000" endPos="75000" dist="127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6" name="Title 4"/>
          <p:cNvSpPr txBox="1">
            <a:spLocks/>
          </p:cNvSpPr>
          <p:nvPr/>
        </p:nvSpPr>
        <p:spPr bwMode="auto">
          <a:xfrm>
            <a:off x="1371600" y="524470"/>
            <a:ext cx="7467600" cy="286232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normalizeH="0" baseline="0" noProof="0" dirty="0">
                <a:ln>
                  <a:noFill/>
                </a:ln>
                <a:solidFill>
                  <a:srgbClr val="782F40"/>
                </a:solidFill>
                <a:uLnTx/>
                <a:uFillTx/>
                <a:latin typeface="Adobe Garamond Pro"/>
                <a:ea typeface="ＭＳ Ｐゴシック" charset="-128"/>
                <a:cs typeface="Adobe Garamond Pro"/>
              </a:rPr>
              <a:t>Coming soon…. Nuclear Magnetic Resonance</a:t>
            </a:r>
          </a:p>
        </p:txBody>
      </p:sp>
    </p:spTree>
    <p:extLst>
      <p:ext uri="{BB962C8B-B14F-4D97-AF65-F5344CB8AC3E}">
        <p14:creationId xmlns:p14="http://schemas.microsoft.com/office/powerpoint/2010/main" val="6379521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sp>
        <p:nvSpPr>
          <p:cNvPr id="3" name="Content Placeholder 2">
            <a:extLst>
              <a:ext uri="{FF2B5EF4-FFF2-40B4-BE49-F238E27FC236}">
                <a16:creationId xmlns:a16="http://schemas.microsoft.com/office/drawing/2014/main" xmlns="" id="{D6826CCB-A7D6-44C1-B929-E944D6998905}"/>
              </a:ext>
            </a:extLst>
          </p:cNvPr>
          <p:cNvSpPr>
            <a:spLocks noGrp="1"/>
          </p:cNvSpPr>
          <p:nvPr>
            <p:ph idx="1"/>
          </p:nvPr>
        </p:nvSpPr>
        <p:spPr>
          <a:xfrm>
            <a:off x="228600" y="2362200"/>
            <a:ext cx="8229600" cy="4267200"/>
          </a:xfrm>
        </p:spPr>
        <p:txBody>
          <a:bodyPr/>
          <a:lstStyle/>
          <a:p>
            <a:r>
              <a:rPr lang="en-US" dirty="0"/>
              <a:t>Fast inactivation</a:t>
            </a:r>
          </a:p>
          <a:p>
            <a:pPr lvl="1"/>
            <a:r>
              <a:rPr lang="en-US" dirty="0"/>
              <a:t>Within 1-2 </a:t>
            </a:r>
            <a:r>
              <a:rPr lang="en-US" dirty="0" err="1"/>
              <a:t>ms</a:t>
            </a:r>
            <a:r>
              <a:rPr lang="en-US" dirty="0"/>
              <a:t> (as seen by Hodgkin and Huxley)</a:t>
            </a:r>
          </a:p>
          <a:p>
            <a:pPr lvl="1"/>
            <a:r>
              <a:rPr lang="en-US" dirty="0"/>
              <a:t>Intracellular loop connecting domains III and IV</a:t>
            </a:r>
          </a:p>
          <a:p>
            <a:pPr lvl="1"/>
            <a:r>
              <a:rPr lang="en-US" dirty="0"/>
              <a:t>A hydrophobic motif containing the amino acid sequence isoleucine, phenylalanine, and methionine </a:t>
            </a:r>
            <a:r>
              <a:rPr lang="en-US" b="1" dirty="0"/>
              <a:t>(IFM)</a:t>
            </a:r>
            <a:r>
              <a:rPr lang="en-US" dirty="0"/>
              <a:t> is required for the inactivation process</a:t>
            </a:r>
          </a:p>
          <a:p>
            <a:pPr marL="457200" lvl="1" indent="0">
              <a:buNone/>
            </a:pPr>
            <a:endParaRPr lang="en-US" dirty="0"/>
          </a:p>
          <a:p>
            <a:pPr lvl="1"/>
            <a:endParaRPr lang="en-US" dirty="0"/>
          </a:p>
        </p:txBody>
      </p:sp>
    </p:spTree>
    <p:extLst>
      <p:ext uri="{BB962C8B-B14F-4D97-AF65-F5344CB8AC3E}">
        <p14:creationId xmlns:p14="http://schemas.microsoft.com/office/powerpoint/2010/main" val="100831365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sp>
        <p:nvSpPr>
          <p:cNvPr id="3" name="Content Placeholder 2">
            <a:extLst>
              <a:ext uri="{FF2B5EF4-FFF2-40B4-BE49-F238E27FC236}">
                <a16:creationId xmlns:a16="http://schemas.microsoft.com/office/drawing/2014/main" xmlns="" id="{ECF79295-FC87-4F28-8B3E-D7668FC1514C}"/>
              </a:ext>
            </a:extLst>
          </p:cNvPr>
          <p:cNvSpPr>
            <a:spLocks noGrp="1"/>
          </p:cNvSpPr>
          <p:nvPr>
            <p:ph idx="1"/>
          </p:nvPr>
        </p:nvSpPr>
        <p:spPr>
          <a:xfrm>
            <a:off x="228600" y="1562100"/>
            <a:ext cx="8229600" cy="4283765"/>
          </a:xfrm>
        </p:spPr>
        <p:txBody>
          <a:bodyPr/>
          <a:lstStyle/>
          <a:p>
            <a:r>
              <a:rPr lang="en-US" dirty="0"/>
              <a:t>Slow inactivation</a:t>
            </a:r>
          </a:p>
          <a:p>
            <a:pPr lvl="1"/>
            <a:r>
              <a:rPr lang="en-US" dirty="0"/>
              <a:t>100s </a:t>
            </a:r>
            <a:r>
              <a:rPr lang="en-US" dirty="0" err="1"/>
              <a:t>ms</a:t>
            </a:r>
            <a:r>
              <a:rPr lang="en-US" dirty="0"/>
              <a:t> (also seen in squid giant axon ~1970s)</a:t>
            </a:r>
          </a:p>
          <a:p>
            <a:pPr lvl="1"/>
            <a:r>
              <a:rPr lang="en-US" dirty="0"/>
              <a:t>Less known, but suspect conformational changes in the selectivity filter and the S6 segment</a:t>
            </a:r>
          </a:p>
          <a:p>
            <a:pPr lvl="1"/>
            <a:endParaRPr lang="en-US" dirty="0"/>
          </a:p>
        </p:txBody>
      </p:sp>
    </p:spTree>
    <p:extLst>
      <p:ext uri="{BB962C8B-B14F-4D97-AF65-F5344CB8AC3E}">
        <p14:creationId xmlns:p14="http://schemas.microsoft.com/office/powerpoint/2010/main" val="17372858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2" name="Picture 1">
            <a:extLst>
              <a:ext uri="{FF2B5EF4-FFF2-40B4-BE49-F238E27FC236}">
                <a16:creationId xmlns:a16="http://schemas.microsoft.com/office/drawing/2014/main" xmlns="" id="{15265391-98D7-442A-AA7B-6BC5D32E5421}"/>
              </a:ext>
            </a:extLst>
          </p:cNvPr>
          <p:cNvPicPr>
            <a:picLocks noChangeAspect="1"/>
          </p:cNvPicPr>
          <p:nvPr/>
        </p:nvPicPr>
        <p:blipFill>
          <a:blip r:embed="rId3"/>
          <a:stretch>
            <a:fillRect/>
          </a:stretch>
        </p:blipFill>
        <p:spPr>
          <a:xfrm>
            <a:off x="433526" y="2171700"/>
            <a:ext cx="5787696" cy="4572922"/>
          </a:xfrm>
          <a:prstGeom prst="rect">
            <a:avLst/>
          </a:prstGeom>
        </p:spPr>
      </p:pic>
      <p:sp>
        <p:nvSpPr>
          <p:cNvPr id="4" name="Content Placeholder 2">
            <a:extLst>
              <a:ext uri="{FF2B5EF4-FFF2-40B4-BE49-F238E27FC236}">
                <a16:creationId xmlns:a16="http://schemas.microsoft.com/office/drawing/2014/main" xmlns="" id="{163BD004-15DD-4336-911E-613416494536}"/>
              </a:ext>
            </a:extLst>
          </p:cNvPr>
          <p:cNvSpPr>
            <a:spLocks noGrp="1"/>
          </p:cNvSpPr>
          <p:nvPr>
            <p:ph idx="1"/>
          </p:nvPr>
        </p:nvSpPr>
        <p:spPr>
          <a:xfrm>
            <a:off x="433526" y="1562100"/>
            <a:ext cx="8534400" cy="838200"/>
          </a:xfrm>
        </p:spPr>
        <p:txBody>
          <a:bodyPr/>
          <a:lstStyle/>
          <a:p>
            <a:r>
              <a:rPr lang="en-US" dirty="0"/>
              <a:t>Structure of slow the inactivated state in </a:t>
            </a:r>
            <a:r>
              <a:rPr lang="en-US" dirty="0" err="1"/>
              <a:t>Na</a:t>
            </a:r>
            <a:r>
              <a:rPr lang="en-US" baseline="-25000" dirty="0" err="1"/>
              <a:t>V</a:t>
            </a:r>
            <a:r>
              <a:rPr lang="en-US" dirty="0" err="1"/>
              <a:t>Ab</a:t>
            </a:r>
            <a:endParaRPr lang="en-US" dirty="0"/>
          </a:p>
          <a:p>
            <a:pPr lvl="1"/>
            <a:endParaRPr lang="en-US" dirty="0"/>
          </a:p>
        </p:txBody>
      </p:sp>
    </p:spTree>
    <p:extLst>
      <p:ext uri="{BB962C8B-B14F-4D97-AF65-F5344CB8AC3E}">
        <p14:creationId xmlns:p14="http://schemas.microsoft.com/office/powerpoint/2010/main" val="97104154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pic>
        <p:nvPicPr>
          <p:cNvPr id="2" name="NIHMS532764-supplement-Movie_01 (1)">
            <a:hlinkClick r:id="" action="ppaction://media"/>
            <a:extLst>
              <a:ext uri="{FF2B5EF4-FFF2-40B4-BE49-F238E27FC236}">
                <a16:creationId xmlns:a16="http://schemas.microsoft.com/office/drawing/2014/main" xmlns="" id="{0B36C602-2C05-4D4E-BAB6-AAF62ED068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2752194"/>
            <a:ext cx="5799667" cy="3262313"/>
          </a:xfrm>
          <a:prstGeom prst="rect">
            <a:avLst/>
          </a:prstGeom>
        </p:spPr>
      </p:pic>
      <p:sp>
        <p:nvSpPr>
          <p:cNvPr id="4" name="Content Placeholder 2">
            <a:extLst>
              <a:ext uri="{FF2B5EF4-FFF2-40B4-BE49-F238E27FC236}">
                <a16:creationId xmlns:a16="http://schemas.microsoft.com/office/drawing/2014/main" xmlns="" id="{CB288A08-C253-4CB0-85EB-326AFC8E053D}"/>
              </a:ext>
            </a:extLst>
          </p:cNvPr>
          <p:cNvSpPr>
            <a:spLocks noGrp="1"/>
          </p:cNvSpPr>
          <p:nvPr>
            <p:ph idx="1"/>
          </p:nvPr>
        </p:nvSpPr>
        <p:spPr>
          <a:xfrm>
            <a:off x="228600" y="1865050"/>
            <a:ext cx="8077200" cy="609600"/>
          </a:xfrm>
        </p:spPr>
        <p:txBody>
          <a:bodyPr/>
          <a:lstStyle/>
          <a:p>
            <a:pPr marL="0" indent="0">
              <a:buNone/>
            </a:pPr>
            <a:r>
              <a:rPr lang="en-US" sz="2400" dirty="0"/>
              <a:t>Mammalian model with complete pore domain, single voltage sensor and an inactivation gate</a:t>
            </a:r>
          </a:p>
          <a:p>
            <a:pPr marL="0" indent="0">
              <a:buNone/>
            </a:pPr>
            <a:endParaRPr lang="en-US" dirty="0"/>
          </a:p>
        </p:txBody>
      </p:sp>
    </p:spTree>
    <p:extLst>
      <p:ext uri="{BB962C8B-B14F-4D97-AF65-F5344CB8AC3E}">
        <p14:creationId xmlns:p14="http://schemas.microsoft.com/office/powerpoint/2010/main" val="1896298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sp>
        <p:nvSpPr>
          <p:cNvPr id="3" name="Content Placeholder 2">
            <a:extLst>
              <a:ext uri="{FF2B5EF4-FFF2-40B4-BE49-F238E27FC236}">
                <a16:creationId xmlns:a16="http://schemas.microsoft.com/office/drawing/2014/main" xmlns="" id="{ECF79295-FC87-4F28-8B3E-D7668FC1514C}"/>
              </a:ext>
            </a:extLst>
          </p:cNvPr>
          <p:cNvSpPr>
            <a:spLocks noGrp="1"/>
          </p:cNvSpPr>
          <p:nvPr>
            <p:ph idx="1"/>
          </p:nvPr>
        </p:nvSpPr>
        <p:spPr>
          <a:xfrm>
            <a:off x="228600" y="1562100"/>
            <a:ext cx="8229600" cy="4283765"/>
          </a:xfrm>
        </p:spPr>
        <p:txBody>
          <a:bodyPr/>
          <a:lstStyle/>
          <a:p>
            <a:pPr marL="0" indent="0">
              <a:buNone/>
            </a:pPr>
            <a:r>
              <a:rPr lang="en-US" sz="2400" dirty="0">
                <a:hlinkClick r:id="rId4"/>
              </a:rPr>
              <a:t>Catterall, W. 2014. Structure and function of voltage-gated sodium channels at atomic resolution. Exp. Physiol. 99.1: 35-51.</a:t>
            </a:r>
            <a:endParaRPr lang="en-US" sz="2400" dirty="0"/>
          </a:p>
          <a:p>
            <a:pPr marL="0" indent="0">
              <a:buNone/>
            </a:pPr>
            <a:endParaRPr lang="en-US" sz="2400" dirty="0"/>
          </a:p>
          <a:p>
            <a:pPr marL="0" indent="0">
              <a:buNone/>
            </a:pPr>
            <a:r>
              <a:rPr lang="en-US" sz="2400" dirty="0"/>
              <a:t>He reviews his own paper and it’s so much better:</a:t>
            </a:r>
          </a:p>
          <a:p>
            <a:pPr marL="0" indent="0">
              <a:buNone/>
            </a:pPr>
            <a:endParaRPr lang="en-US" dirty="0"/>
          </a:p>
        </p:txBody>
      </p:sp>
      <p:pic>
        <p:nvPicPr>
          <p:cNvPr id="2" name="Online Media 1" title="William Catterall (U. Washington) Part 2: Voltage-gated Na+ Channels at Atomic Resolution">
            <a:hlinkClick r:id="" action="ppaction://media"/>
            <a:extLst>
              <a:ext uri="{FF2B5EF4-FFF2-40B4-BE49-F238E27FC236}">
                <a16:creationId xmlns:a16="http://schemas.microsoft.com/office/drawing/2014/main" xmlns="" id="{F64B9B31-4BAE-44AD-8F80-2ACBE8B81EE4}"/>
              </a:ext>
            </a:extLst>
          </p:cNvPr>
          <p:cNvPicPr>
            <a:picLocks noRot="1" noChangeAspect="1"/>
          </p:cNvPicPr>
          <p:nvPr>
            <a:videoFile r:link="rId1"/>
          </p:nvPr>
        </p:nvPicPr>
        <p:blipFill>
          <a:blip r:embed="rId5"/>
          <a:stretch>
            <a:fillRect/>
          </a:stretch>
        </p:blipFill>
        <p:spPr>
          <a:xfrm>
            <a:off x="609600" y="3450866"/>
            <a:ext cx="4837927" cy="2721334"/>
          </a:xfrm>
          <a:prstGeom prst="rect">
            <a:avLst/>
          </a:prstGeom>
        </p:spPr>
      </p:pic>
    </p:spTree>
    <p:extLst>
      <p:ext uri="{BB962C8B-B14F-4D97-AF65-F5344CB8AC3E}">
        <p14:creationId xmlns:p14="http://schemas.microsoft.com/office/powerpoint/2010/main" val="13927132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 and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r>
              <a:rPr lang="en-US" dirty="0"/>
              <a:t>Pain pathways begin with primary sensory neurons</a:t>
            </a:r>
          </a:p>
          <a:p>
            <a:pPr lvl="1"/>
            <a:r>
              <a:rPr lang="en-US" dirty="0"/>
              <a:t>Dorsal root ganglion (DRG)</a:t>
            </a:r>
          </a:p>
          <a:p>
            <a:pPr lvl="1"/>
            <a:r>
              <a:rPr lang="en-US" dirty="0"/>
              <a:t>Trigeminal neurons	</a:t>
            </a:r>
          </a:p>
          <a:p>
            <a:r>
              <a:rPr lang="en-US" dirty="0"/>
              <a:t>Changes in excitability and baseline sensitivity leads to abnormal AP that can produce chronic pain</a:t>
            </a:r>
          </a:p>
          <a:p>
            <a:pPr marL="0" indent="0">
              <a:buNone/>
            </a:pPr>
            <a:endParaRPr lang="en-US" dirty="0"/>
          </a:p>
          <a:p>
            <a:pPr lvl="1"/>
            <a:endParaRPr lang="en-US" dirty="0"/>
          </a:p>
        </p:txBody>
      </p:sp>
    </p:spTree>
    <p:extLst>
      <p:ext uri="{BB962C8B-B14F-4D97-AF65-F5344CB8AC3E}">
        <p14:creationId xmlns:p14="http://schemas.microsoft.com/office/powerpoint/2010/main" val="19641370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 and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r>
              <a:rPr lang="en-US" sz="2800" dirty="0"/>
              <a:t>DRG neurons express a complex repertoire of multiple distinct sodium channels, encoded by different genes</a:t>
            </a:r>
          </a:p>
          <a:p>
            <a:r>
              <a:rPr lang="en-US" sz="2800" dirty="0"/>
              <a:t>Some of these sodium channels are sensory neuron specific</a:t>
            </a:r>
          </a:p>
          <a:p>
            <a:r>
              <a:rPr lang="en-US" sz="2800" dirty="0"/>
              <a:t>Sodium channel expression in DRG neurons is highly dynamic, changing substantially not only during development, but also in various disease states, including some that are accompanied by pain.</a:t>
            </a:r>
          </a:p>
        </p:txBody>
      </p:sp>
    </p:spTree>
    <p:extLst>
      <p:ext uri="{BB962C8B-B14F-4D97-AF65-F5344CB8AC3E}">
        <p14:creationId xmlns:p14="http://schemas.microsoft.com/office/powerpoint/2010/main" val="402182979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 and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r>
              <a:rPr lang="en-US" dirty="0"/>
              <a:t>Hyperexcitability in DRC Cells after injury</a:t>
            </a:r>
          </a:p>
          <a:p>
            <a:pPr lvl="1"/>
            <a:r>
              <a:rPr lang="en-US" dirty="0"/>
              <a:t>Injury to axons leads to changes in excitability</a:t>
            </a:r>
          </a:p>
          <a:p>
            <a:pPr lvl="1"/>
            <a:r>
              <a:rPr lang="en-US" dirty="0"/>
              <a:t>Abnormal Na channel accumulation at tips of injured axons</a:t>
            </a:r>
          </a:p>
          <a:p>
            <a:pPr lvl="1"/>
            <a:r>
              <a:rPr lang="en-US" dirty="0"/>
              <a:t>Increased density of Na channels</a:t>
            </a:r>
          </a:p>
          <a:p>
            <a:r>
              <a:rPr lang="en-US" dirty="0"/>
              <a:t>Link between Na channel activity and sensory neuron hyperexcitability producing pain</a:t>
            </a:r>
          </a:p>
          <a:p>
            <a:pPr lvl="1"/>
            <a:endParaRPr lang="en-US" dirty="0"/>
          </a:p>
        </p:txBody>
      </p:sp>
    </p:spTree>
    <p:extLst>
      <p:ext uri="{BB962C8B-B14F-4D97-AF65-F5344CB8AC3E}">
        <p14:creationId xmlns:p14="http://schemas.microsoft.com/office/powerpoint/2010/main" val="4507283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 and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r>
              <a:rPr lang="en-US" sz="2400" dirty="0"/>
              <a:t>Multiple Sodium Channels in Primary Sensory Neurons</a:t>
            </a:r>
          </a:p>
          <a:p>
            <a:pPr marL="457200" lvl="1" indent="0">
              <a:buNone/>
            </a:pPr>
            <a:endParaRPr lang="en-US" dirty="0"/>
          </a:p>
        </p:txBody>
      </p:sp>
      <p:pic>
        <p:nvPicPr>
          <p:cNvPr id="2" name="Picture 1">
            <a:extLst>
              <a:ext uri="{FF2B5EF4-FFF2-40B4-BE49-F238E27FC236}">
                <a16:creationId xmlns:a16="http://schemas.microsoft.com/office/drawing/2014/main" xmlns="" id="{367FBE94-94D7-4FE9-A982-C2ABFDF40F60}"/>
              </a:ext>
            </a:extLst>
          </p:cNvPr>
          <p:cNvPicPr>
            <a:picLocks noChangeAspect="1"/>
          </p:cNvPicPr>
          <p:nvPr/>
        </p:nvPicPr>
        <p:blipFill>
          <a:blip r:embed="rId3"/>
          <a:stretch>
            <a:fillRect/>
          </a:stretch>
        </p:blipFill>
        <p:spPr>
          <a:xfrm>
            <a:off x="426720" y="2362200"/>
            <a:ext cx="3302905" cy="4343400"/>
          </a:xfrm>
          <a:prstGeom prst="rect">
            <a:avLst/>
          </a:prstGeom>
        </p:spPr>
      </p:pic>
      <p:pic>
        <p:nvPicPr>
          <p:cNvPr id="4" name="Picture 3">
            <a:extLst>
              <a:ext uri="{FF2B5EF4-FFF2-40B4-BE49-F238E27FC236}">
                <a16:creationId xmlns:a16="http://schemas.microsoft.com/office/drawing/2014/main" xmlns="" id="{5769F744-EF2B-4AAA-A4B3-7DD4347B5F84}"/>
              </a:ext>
            </a:extLst>
          </p:cNvPr>
          <p:cNvPicPr>
            <a:picLocks noChangeAspect="1"/>
          </p:cNvPicPr>
          <p:nvPr/>
        </p:nvPicPr>
        <p:blipFill>
          <a:blip r:embed="rId4"/>
          <a:stretch>
            <a:fillRect/>
          </a:stretch>
        </p:blipFill>
        <p:spPr>
          <a:xfrm>
            <a:off x="4097472" y="2354580"/>
            <a:ext cx="3886200" cy="4182292"/>
          </a:xfrm>
          <a:prstGeom prst="rect">
            <a:avLst/>
          </a:prstGeom>
        </p:spPr>
      </p:pic>
    </p:spTree>
    <p:extLst>
      <p:ext uri="{BB962C8B-B14F-4D97-AF65-F5344CB8AC3E}">
        <p14:creationId xmlns:p14="http://schemas.microsoft.com/office/powerpoint/2010/main" val="31755380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 and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r>
              <a:rPr lang="en-US" sz="2400" dirty="0"/>
              <a:t>Sodium Channel Gene Expression Is Altered After Injury to DRG Neurons</a:t>
            </a:r>
          </a:p>
          <a:p>
            <a:pPr marL="457200" lvl="1" indent="0">
              <a:buNone/>
            </a:pPr>
            <a:endParaRPr lang="en-US" dirty="0"/>
          </a:p>
        </p:txBody>
      </p:sp>
      <p:pic>
        <p:nvPicPr>
          <p:cNvPr id="2" name="Picture 1">
            <a:extLst>
              <a:ext uri="{FF2B5EF4-FFF2-40B4-BE49-F238E27FC236}">
                <a16:creationId xmlns:a16="http://schemas.microsoft.com/office/drawing/2014/main" xmlns="" id="{FAC31EDB-A6B5-4E0B-901B-610EDB9B8143}"/>
              </a:ext>
            </a:extLst>
          </p:cNvPr>
          <p:cNvPicPr>
            <a:picLocks noChangeAspect="1"/>
          </p:cNvPicPr>
          <p:nvPr/>
        </p:nvPicPr>
        <p:blipFill>
          <a:blip r:embed="rId3"/>
          <a:stretch>
            <a:fillRect/>
          </a:stretch>
        </p:blipFill>
        <p:spPr>
          <a:xfrm>
            <a:off x="4251960" y="2286000"/>
            <a:ext cx="3901440" cy="4577179"/>
          </a:xfrm>
          <a:prstGeom prst="rect">
            <a:avLst/>
          </a:prstGeom>
        </p:spPr>
      </p:pic>
      <p:pic>
        <p:nvPicPr>
          <p:cNvPr id="4" name="Picture 3">
            <a:extLst>
              <a:ext uri="{FF2B5EF4-FFF2-40B4-BE49-F238E27FC236}">
                <a16:creationId xmlns:a16="http://schemas.microsoft.com/office/drawing/2014/main" xmlns="" id="{84BCAF9D-A581-4999-B530-0F0FE4D5BCE3}"/>
              </a:ext>
            </a:extLst>
          </p:cNvPr>
          <p:cNvPicPr>
            <a:picLocks noChangeAspect="1"/>
          </p:cNvPicPr>
          <p:nvPr/>
        </p:nvPicPr>
        <p:blipFill>
          <a:blip r:embed="rId4"/>
          <a:stretch>
            <a:fillRect/>
          </a:stretch>
        </p:blipFill>
        <p:spPr>
          <a:xfrm>
            <a:off x="149452" y="3428999"/>
            <a:ext cx="4025989" cy="2137411"/>
          </a:xfrm>
          <a:prstGeom prst="rect">
            <a:avLst/>
          </a:prstGeom>
        </p:spPr>
      </p:pic>
    </p:spTree>
    <p:extLst>
      <p:ext uri="{BB962C8B-B14F-4D97-AF65-F5344CB8AC3E}">
        <p14:creationId xmlns:p14="http://schemas.microsoft.com/office/powerpoint/2010/main" val="37192296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381000" y="3124200"/>
            <a:ext cx="8229600" cy="3581400"/>
          </a:xfrm>
        </p:spPr>
        <p:txBody>
          <a:bodyPr/>
          <a:lstStyle/>
          <a:p>
            <a:r>
              <a:rPr lang="en-US" dirty="0"/>
              <a:t>History</a:t>
            </a:r>
            <a:endParaRPr lang="en-US" sz="2800" dirty="0"/>
          </a:p>
          <a:p>
            <a:r>
              <a:rPr lang="en-US" dirty="0"/>
              <a:t>Overview</a:t>
            </a:r>
          </a:p>
          <a:p>
            <a:r>
              <a:rPr lang="en-US" dirty="0"/>
              <a:t>Review Papers</a:t>
            </a:r>
          </a:p>
        </p:txBody>
      </p:sp>
    </p:spTree>
    <p:extLst>
      <p:ext uri="{BB962C8B-B14F-4D97-AF65-F5344CB8AC3E}">
        <p14:creationId xmlns:p14="http://schemas.microsoft.com/office/powerpoint/2010/main" val="29105968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 and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76200" y="1562100"/>
            <a:ext cx="8229600" cy="3581400"/>
          </a:xfrm>
        </p:spPr>
        <p:txBody>
          <a:bodyPr/>
          <a:lstStyle/>
          <a:p>
            <a:r>
              <a:rPr lang="en-US" sz="2400" dirty="0"/>
              <a:t>Physiologic Changes Accompany Altered Sodium Gene Expression After DRG Neuron Injury</a:t>
            </a:r>
          </a:p>
        </p:txBody>
      </p:sp>
      <p:pic>
        <p:nvPicPr>
          <p:cNvPr id="2" name="Picture 1">
            <a:extLst>
              <a:ext uri="{FF2B5EF4-FFF2-40B4-BE49-F238E27FC236}">
                <a16:creationId xmlns:a16="http://schemas.microsoft.com/office/drawing/2014/main" xmlns="" id="{787DA0BE-738F-46F5-A0BE-19D5E1D537C8}"/>
              </a:ext>
            </a:extLst>
          </p:cNvPr>
          <p:cNvPicPr>
            <a:picLocks noChangeAspect="1"/>
          </p:cNvPicPr>
          <p:nvPr/>
        </p:nvPicPr>
        <p:blipFill>
          <a:blip r:embed="rId3"/>
          <a:stretch>
            <a:fillRect/>
          </a:stretch>
        </p:blipFill>
        <p:spPr>
          <a:xfrm>
            <a:off x="533400" y="2372280"/>
            <a:ext cx="6472237" cy="3617040"/>
          </a:xfrm>
          <a:prstGeom prst="rect">
            <a:avLst/>
          </a:prstGeom>
        </p:spPr>
      </p:pic>
      <p:sp>
        <p:nvSpPr>
          <p:cNvPr id="6" name="Content Placeholder 2">
            <a:extLst>
              <a:ext uri="{FF2B5EF4-FFF2-40B4-BE49-F238E27FC236}">
                <a16:creationId xmlns:a16="http://schemas.microsoft.com/office/drawing/2014/main" xmlns="" id="{48545022-3792-44DA-B128-6CAAA74CE0E7}"/>
              </a:ext>
            </a:extLst>
          </p:cNvPr>
          <p:cNvSpPr txBox="1">
            <a:spLocks/>
          </p:cNvSpPr>
          <p:nvPr/>
        </p:nvSpPr>
        <p:spPr bwMode="auto">
          <a:xfrm>
            <a:off x="228600" y="5953680"/>
            <a:ext cx="82296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2">
                    <a:lumMod val="65000"/>
                    <a:lumOff val="35000"/>
                  </a:schemeClr>
                </a:solidFill>
                <a:latin typeface="Calibri"/>
                <a:ea typeface="ＭＳ Ｐゴシック" charset="-128"/>
                <a:cs typeface="Calibri"/>
              </a:defRPr>
            </a:lvl1pPr>
            <a:lvl2pPr marL="742950" indent="-285750" algn="l" rtl="0" eaLnBrk="0" fontAlgn="base" hangingPunct="0">
              <a:spcBef>
                <a:spcPct val="20000"/>
              </a:spcBef>
              <a:spcAft>
                <a:spcPct val="0"/>
              </a:spcAft>
              <a:buFont typeface="Arial" charset="0"/>
              <a:buChar char="–"/>
              <a:defRPr sz="2800" kern="1200">
                <a:solidFill>
                  <a:schemeClr val="tx2">
                    <a:lumMod val="65000"/>
                    <a:lumOff val="35000"/>
                  </a:schemeClr>
                </a:solidFill>
                <a:latin typeface="Calibri"/>
                <a:ea typeface="ＭＳ Ｐゴシック" charset="-128"/>
                <a:cs typeface="Calibri"/>
              </a:defRPr>
            </a:lvl2pPr>
            <a:lvl3pPr marL="1143000" indent="-228600" algn="l" rtl="0" eaLnBrk="0" fontAlgn="base" hangingPunct="0">
              <a:spcBef>
                <a:spcPct val="20000"/>
              </a:spcBef>
              <a:spcAft>
                <a:spcPct val="0"/>
              </a:spcAft>
              <a:buFont typeface="Arial" charset="0"/>
              <a:buChar char="•"/>
              <a:defRPr sz="2400" kern="1200">
                <a:solidFill>
                  <a:schemeClr val="tx2">
                    <a:lumMod val="65000"/>
                    <a:lumOff val="35000"/>
                  </a:schemeClr>
                </a:solidFill>
                <a:latin typeface="Calibri"/>
                <a:ea typeface="ＭＳ Ｐゴシック" charset="-128"/>
                <a:cs typeface="Calibri"/>
              </a:defRPr>
            </a:lvl3pPr>
            <a:lvl4pPr marL="1600200" indent="-228600" algn="l" rtl="0" eaLnBrk="0" fontAlgn="base" hangingPunct="0">
              <a:spcBef>
                <a:spcPct val="20000"/>
              </a:spcBef>
              <a:spcAft>
                <a:spcPct val="0"/>
              </a:spcAft>
              <a:buFont typeface="Arial" charset="0"/>
              <a:buChar char="–"/>
              <a:defRPr sz="2000" kern="1200">
                <a:solidFill>
                  <a:schemeClr val="tx2">
                    <a:lumMod val="65000"/>
                    <a:lumOff val="35000"/>
                  </a:schemeClr>
                </a:solidFill>
                <a:latin typeface="Calibri"/>
                <a:ea typeface="ＭＳ Ｐゴシック" charset="-128"/>
                <a:cs typeface="Calibri"/>
              </a:defRPr>
            </a:lvl4pPr>
            <a:lvl5pPr marL="2057400" indent="-228600" algn="l" rtl="0" eaLnBrk="0" fontAlgn="base" hangingPunct="0">
              <a:spcBef>
                <a:spcPct val="20000"/>
              </a:spcBef>
              <a:spcAft>
                <a:spcPct val="0"/>
              </a:spcAft>
              <a:buFont typeface="Arial" charset="0"/>
              <a:buChar char="»"/>
              <a:defRPr sz="2000" kern="1200">
                <a:solidFill>
                  <a:schemeClr val="tx2">
                    <a:lumMod val="65000"/>
                    <a:lumOff val="35000"/>
                  </a:schemeClr>
                </a:solidFill>
                <a:latin typeface="Calibri"/>
                <a:ea typeface="ＭＳ Ｐゴシック" charset="-128"/>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TTX-resistant Na currents in small DRG neurons are down regulated after axotomy – persists at least 60 days</a:t>
            </a:r>
          </a:p>
          <a:p>
            <a:pPr marL="0" indent="0">
              <a:buNone/>
            </a:pPr>
            <a:endParaRPr lang="en-US" sz="2400" dirty="0"/>
          </a:p>
        </p:txBody>
      </p:sp>
    </p:spTree>
    <p:extLst>
      <p:ext uri="{BB962C8B-B14F-4D97-AF65-F5344CB8AC3E}">
        <p14:creationId xmlns:p14="http://schemas.microsoft.com/office/powerpoint/2010/main" val="40282577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 and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638300"/>
            <a:ext cx="8229600" cy="3581400"/>
          </a:xfrm>
        </p:spPr>
        <p:txBody>
          <a:bodyPr/>
          <a:lstStyle/>
          <a:p>
            <a:r>
              <a:rPr lang="en-US" sz="2400" dirty="0"/>
              <a:t>Physiologic Changes Accompany Altered Sodium Gene Expression After DRG Neuron Injury</a:t>
            </a:r>
          </a:p>
          <a:p>
            <a:pPr marL="0" indent="0">
              <a:buNone/>
            </a:pPr>
            <a:endParaRPr lang="en-US" dirty="0"/>
          </a:p>
          <a:p>
            <a:pPr lvl="1"/>
            <a:endParaRPr lang="en-US" dirty="0"/>
          </a:p>
        </p:txBody>
      </p:sp>
      <p:pic>
        <p:nvPicPr>
          <p:cNvPr id="2" name="Picture 1">
            <a:extLst>
              <a:ext uri="{FF2B5EF4-FFF2-40B4-BE49-F238E27FC236}">
                <a16:creationId xmlns:a16="http://schemas.microsoft.com/office/drawing/2014/main" xmlns="" id="{A464A11A-AFED-4460-8CD1-167130D7F44B}"/>
              </a:ext>
            </a:extLst>
          </p:cNvPr>
          <p:cNvPicPr>
            <a:picLocks noChangeAspect="1"/>
          </p:cNvPicPr>
          <p:nvPr/>
        </p:nvPicPr>
        <p:blipFill>
          <a:blip r:embed="rId3"/>
          <a:stretch>
            <a:fillRect/>
          </a:stretch>
        </p:blipFill>
        <p:spPr>
          <a:xfrm>
            <a:off x="990601" y="2523192"/>
            <a:ext cx="5029200" cy="3736110"/>
          </a:xfrm>
          <a:prstGeom prst="rect">
            <a:avLst/>
          </a:prstGeom>
        </p:spPr>
      </p:pic>
    </p:spTree>
    <p:extLst>
      <p:ext uri="{BB962C8B-B14F-4D97-AF65-F5344CB8AC3E}">
        <p14:creationId xmlns:p14="http://schemas.microsoft.com/office/powerpoint/2010/main" val="5288697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 and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2362200" cy="3581400"/>
          </a:xfrm>
        </p:spPr>
        <p:txBody>
          <a:bodyPr/>
          <a:lstStyle/>
          <a:p>
            <a:r>
              <a:rPr lang="fr-FR" sz="2400" dirty="0" err="1"/>
              <a:t>Neurotrophins</a:t>
            </a:r>
            <a:r>
              <a:rPr lang="fr-FR" sz="2400" dirty="0"/>
              <a:t> </a:t>
            </a:r>
            <a:r>
              <a:rPr lang="fr-FR" sz="2400" dirty="0" err="1"/>
              <a:t>Modulate</a:t>
            </a:r>
            <a:r>
              <a:rPr lang="fr-FR" sz="2400" dirty="0"/>
              <a:t> Sodium Channel Expression in DRG </a:t>
            </a:r>
            <a:r>
              <a:rPr lang="fr-FR" sz="2400" dirty="0" err="1"/>
              <a:t>Neurons</a:t>
            </a:r>
            <a:endParaRPr lang="en-US" sz="2400" dirty="0"/>
          </a:p>
          <a:p>
            <a:pPr marL="457200" lvl="1" indent="0">
              <a:buNone/>
            </a:pPr>
            <a:endParaRPr lang="en-US" dirty="0"/>
          </a:p>
        </p:txBody>
      </p:sp>
      <p:pic>
        <p:nvPicPr>
          <p:cNvPr id="4" name="Picture 3">
            <a:extLst>
              <a:ext uri="{FF2B5EF4-FFF2-40B4-BE49-F238E27FC236}">
                <a16:creationId xmlns:a16="http://schemas.microsoft.com/office/drawing/2014/main" xmlns="" id="{C04FF581-D185-4810-A624-1E5AF654FB17}"/>
              </a:ext>
            </a:extLst>
          </p:cNvPr>
          <p:cNvPicPr>
            <a:picLocks noChangeAspect="1"/>
          </p:cNvPicPr>
          <p:nvPr/>
        </p:nvPicPr>
        <p:blipFill>
          <a:blip r:embed="rId3"/>
          <a:stretch>
            <a:fillRect/>
          </a:stretch>
        </p:blipFill>
        <p:spPr>
          <a:xfrm>
            <a:off x="2819400" y="1447615"/>
            <a:ext cx="3886200" cy="5402766"/>
          </a:xfrm>
          <a:prstGeom prst="rect">
            <a:avLst/>
          </a:prstGeom>
        </p:spPr>
      </p:pic>
    </p:spTree>
    <p:extLst>
      <p:ext uri="{BB962C8B-B14F-4D97-AF65-F5344CB8AC3E}">
        <p14:creationId xmlns:p14="http://schemas.microsoft.com/office/powerpoint/2010/main" val="38734083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endParaRPr lang="en-US" dirty="0"/>
          </a:p>
          <a:p>
            <a:r>
              <a:rPr lang="en-US" dirty="0"/>
              <a:t>Na</a:t>
            </a:r>
            <a:r>
              <a:rPr lang="en-US" baseline="-25000" dirty="0"/>
              <a:t>V</a:t>
            </a:r>
            <a:r>
              <a:rPr lang="en-US" dirty="0"/>
              <a:t>1.9 plays an important part both in regulating sensory neuron excitability and in pain signaling </a:t>
            </a:r>
          </a:p>
          <a:p>
            <a:r>
              <a:rPr lang="en-US" dirty="0"/>
              <a:t>Potential therapeutic target for pain </a:t>
            </a:r>
          </a:p>
          <a:p>
            <a:pPr lvl="1"/>
            <a:endParaRPr lang="en-US" dirty="0"/>
          </a:p>
        </p:txBody>
      </p:sp>
    </p:spTree>
    <p:extLst>
      <p:ext uri="{BB962C8B-B14F-4D97-AF65-F5344CB8AC3E}">
        <p14:creationId xmlns:p14="http://schemas.microsoft.com/office/powerpoint/2010/main" val="26933866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endParaRPr lang="en-US" dirty="0"/>
          </a:p>
          <a:p>
            <a:r>
              <a:rPr lang="en-US" dirty="0"/>
              <a:t>Nine genes (</a:t>
            </a:r>
            <a:r>
              <a:rPr lang="en-US" i="1" dirty="0"/>
              <a:t>SCN1A</a:t>
            </a:r>
            <a:r>
              <a:rPr lang="en-US" dirty="0"/>
              <a:t>–</a:t>
            </a:r>
            <a:r>
              <a:rPr lang="en-US" i="1" dirty="0"/>
              <a:t>SCN5A </a:t>
            </a:r>
            <a:r>
              <a:rPr lang="en-US" dirty="0"/>
              <a:t>and </a:t>
            </a:r>
            <a:r>
              <a:rPr lang="en-US" i="1" dirty="0"/>
              <a:t>SCN8A</a:t>
            </a:r>
            <a:r>
              <a:rPr lang="en-US" dirty="0"/>
              <a:t>–</a:t>
            </a:r>
            <a:r>
              <a:rPr lang="en-US" i="1" dirty="0"/>
              <a:t>SCN11A</a:t>
            </a:r>
            <a:r>
              <a:rPr lang="en-US" dirty="0"/>
              <a:t>) in mammals encode the pore-forming </a:t>
            </a:r>
            <a:r>
              <a:rPr lang="el-GR" dirty="0"/>
              <a:t>α‑</a:t>
            </a:r>
            <a:r>
              <a:rPr lang="en-US" dirty="0"/>
              <a:t>subunits of sodium channels, Na</a:t>
            </a:r>
            <a:r>
              <a:rPr lang="en-US" baseline="-25000" dirty="0"/>
              <a:t>V</a:t>
            </a:r>
            <a:r>
              <a:rPr lang="en-US" dirty="0"/>
              <a:t>1.1–Na</a:t>
            </a:r>
            <a:r>
              <a:rPr lang="en-US" baseline="-25000" dirty="0"/>
              <a:t>V</a:t>
            </a:r>
            <a:r>
              <a:rPr lang="en-US" dirty="0"/>
              <a:t>1.9</a:t>
            </a:r>
          </a:p>
          <a:p>
            <a:pPr lvl="1"/>
            <a:r>
              <a:rPr lang="en-US" dirty="0"/>
              <a:t>Na</a:t>
            </a:r>
            <a:r>
              <a:rPr lang="en-US" baseline="-25000" dirty="0"/>
              <a:t>V</a:t>
            </a:r>
            <a:r>
              <a:rPr lang="en-US" dirty="0"/>
              <a:t>1.7 - Na</a:t>
            </a:r>
            <a:r>
              <a:rPr lang="en-US" baseline="-25000" dirty="0"/>
              <a:t>V</a:t>
            </a:r>
            <a:r>
              <a:rPr lang="en-US" dirty="0"/>
              <a:t>1.9 are preferentially expressed in peripheral neurons and play an important role in normal and pathological pain</a:t>
            </a:r>
          </a:p>
        </p:txBody>
      </p:sp>
    </p:spTree>
    <p:extLst>
      <p:ext uri="{BB962C8B-B14F-4D97-AF65-F5344CB8AC3E}">
        <p14:creationId xmlns:p14="http://schemas.microsoft.com/office/powerpoint/2010/main" val="291119028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4038600"/>
          </a:xfrm>
        </p:spPr>
        <p:txBody>
          <a:bodyPr/>
          <a:lstStyle/>
          <a:p>
            <a:endParaRPr lang="en-US" dirty="0"/>
          </a:p>
          <a:p>
            <a:r>
              <a:rPr lang="en-US" sz="1800" dirty="0">
                <a:solidFill>
                  <a:schemeClr val="accent6"/>
                </a:solidFill>
              </a:rPr>
              <a:t>Each of these channels has a conserved motif of 24 transmembrane segments that are organized into four homologous domains (DI–DIV), each with six transmembrane segments (S1–S6) that are linked by cytoplasmic loops, and cytoplasmic </a:t>
            </a:r>
            <a:r>
              <a:rPr lang="en-US" sz="2000" dirty="0">
                <a:solidFill>
                  <a:schemeClr val="accent6"/>
                </a:solidFill>
              </a:rPr>
              <a:t>amino</a:t>
            </a:r>
            <a:r>
              <a:rPr lang="en-US" sz="1800" dirty="0">
                <a:solidFill>
                  <a:schemeClr val="accent6"/>
                </a:solidFill>
              </a:rPr>
              <a:t> and carboxyl termini. The S1–S4 segments of each domain form the voltage-sensing domain, whereas S5 and S6, and the extracellular linker that joins these two segments, form the pore domain. The S5–S6 linker in each domain contains two membrane re‑entrant segments (SS1 and SS2) that contribute to the sodium-selectivity filter, and the </a:t>
            </a:r>
            <a:r>
              <a:rPr lang="en-US" sz="1800" b="1" dirty="0">
                <a:solidFill>
                  <a:schemeClr val="accent6"/>
                </a:solidFill>
              </a:rPr>
              <a:t>DI–SS2 carries a residue that determines susceptibility to blockade by tetrodotoxin (TTX). Whereas the presence of an aromatic residue confers sensitivity to nanomolar concentrations of TTX, a serine or cysteine in this position confers resistance to micromolar concentrations of TTX1.</a:t>
            </a:r>
          </a:p>
        </p:txBody>
      </p:sp>
    </p:spTree>
    <p:extLst>
      <p:ext uri="{BB962C8B-B14F-4D97-AF65-F5344CB8AC3E}">
        <p14:creationId xmlns:p14="http://schemas.microsoft.com/office/powerpoint/2010/main" val="6159299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r>
              <a:rPr lang="en-US" dirty="0"/>
              <a:t>Na</a:t>
            </a:r>
            <a:r>
              <a:rPr lang="en-US" baseline="-25000" dirty="0"/>
              <a:t>V</a:t>
            </a:r>
            <a:r>
              <a:rPr lang="en-US" dirty="0"/>
              <a:t>1.9 Expression</a:t>
            </a:r>
          </a:p>
          <a:p>
            <a:pPr lvl="1"/>
            <a:r>
              <a:rPr lang="en-US" dirty="0"/>
              <a:t>First identified in DRG and trigeminal Ganglia from rats</a:t>
            </a:r>
          </a:p>
          <a:p>
            <a:pPr lvl="1"/>
            <a:r>
              <a:rPr lang="en-US" dirty="0"/>
              <a:t>SCN11A1 (encoding gene) mapped to human chromosome 3 (3p21-24)</a:t>
            </a:r>
          </a:p>
          <a:p>
            <a:pPr lvl="1"/>
            <a:r>
              <a:rPr lang="en-US" dirty="0"/>
              <a:t>Preferentially expressed in small diameter (&lt;30 </a:t>
            </a:r>
            <a:r>
              <a:rPr lang="el-GR" dirty="0"/>
              <a:t>μ</a:t>
            </a:r>
            <a:r>
              <a:rPr lang="en-US" dirty="0"/>
              <a:t>m diameter) neurons</a:t>
            </a:r>
          </a:p>
          <a:p>
            <a:pPr lvl="1"/>
            <a:endParaRPr lang="en-US" dirty="0"/>
          </a:p>
        </p:txBody>
      </p:sp>
    </p:spTree>
    <p:extLst>
      <p:ext uri="{BB962C8B-B14F-4D97-AF65-F5344CB8AC3E}">
        <p14:creationId xmlns:p14="http://schemas.microsoft.com/office/powerpoint/2010/main" val="24511286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3581400"/>
          </a:xfrm>
        </p:spPr>
        <p:txBody>
          <a:bodyPr/>
          <a:lstStyle/>
          <a:p>
            <a:r>
              <a:rPr lang="en-US" dirty="0"/>
              <a:t>Physiology of Na</a:t>
            </a:r>
            <a:r>
              <a:rPr lang="en-US" baseline="-25000" dirty="0"/>
              <a:t>V</a:t>
            </a:r>
            <a:r>
              <a:rPr lang="en-US" dirty="0"/>
              <a:t>1.9 Channels</a:t>
            </a:r>
          </a:p>
          <a:p>
            <a:pPr lvl="1"/>
            <a:r>
              <a:rPr lang="en-US" dirty="0"/>
              <a:t>Na</a:t>
            </a:r>
            <a:r>
              <a:rPr lang="en-US" baseline="-25000" dirty="0"/>
              <a:t>V</a:t>
            </a:r>
            <a:r>
              <a:rPr lang="en-US" dirty="0"/>
              <a:t>1.9 mediates TTX-resistant sodium ion current</a:t>
            </a:r>
          </a:p>
          <a:p>
            <a:pPr lvl="2"/>
            <a:r>
              <a:rPr lang="en-US" dirty="0"/>
              <a:t>Presence of a serine residue in DI-SS2 pore region</a:t>
            </a:r>
          </a:p>
          <a:p>
            <a:pPr lvl="2"/>
            <a:r>
              <a:rPr lang="en-US" dirty="0"/>
              <a:t>Na</a:t>
            </a:r>
            <a:r>
              <a:rPr lang="en-US" baseline="-25000" dirty="0"/>
              <a:t>v</a:t>
            </a:r>
            <a:r>
              <a:rPr lang="en-US" dirty="0"/>
              <a:t>1.6/7 – tyrosine ( TTX sensitive)</a:t>
            </a:r>
          </a:p>
          <a:p>
            <a:pPr lvl="1"/>
            <a:r>
              <a:rPr lang="en-US" dirty="0"/>
              <a:t>Inactivation is unusually ultra-slow</a:t>
            </a:r>
          </a:p>
          <a:p>
            <a:pPr lvl="2"/>
            <a:r>
              <a:rPr lang="en-US" dirty="0"/>
              <a:t>Results in persistence of Na current activation</a:t>
            </a:r>
          </a:p>
          <a:p>
            <a:pPr lvl="1"/>
            <a:r>
              <a:rPr lang="en-US" dirty="0"/>
              <a:t>Large overlap between activation and inactivation (i.e., large window current)</a:t>
            </a:r>
          </a:p>
          <a:p>
            <a:pPr lvl="1"/>
            <a:endParaRPr lang="en-US" dirty="0"/>
          </a:p>
          <a:p>
            <a:pPr lvl="1"/>
            <a:endParaRPr lang="en-US" dirty="0"/>
          </a:p>
        </p:txBody>
      </p:sp>
    </p:spTree>
    <p:extLst>
      <p:ext uri="{BB962C8B-B14F-4D97-AF65-F5344CB8AC3E}">
        <p14:creationId xmlns:p14="http://schemas.microsoft.com/office/powerpoint/2010/main" val="11909946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 y="685800"/>
            <a:ext cx="1965960" cy="1524000"/>
          </a:xfrm>
        </p:spPr>
        <p:txBody>
          <a:bodyPr/>
          <a:lstStyle/>
          <a:p>
            <a:r>
              <a:rPr lang="en-US" sz="2400" dirty="0"/>
              <a:t>Na</a:t>
            </a:r>
            <a:r>
              <a:rPr lang="en-US" sz="2400" baseline="-25000" dirty="0"/>
              <a:t>v</a:t>
            </a:r>
            <a:r>
              <a:rPr lang="en-US" sz="2400" dirty="0"/>
              <a:t>1.9 and Human Pain</a:t>
            </a:r>
            <a:br>
              <a:rPr lang="en-US" sz="2400" dirty="0"/>
            </a:br>
            <a:endParaRPr lang="en-US" sz="2400" dirty="0"/>
          </a:p>
        </p:txBody>
      </p:sp>
      <p:pic>
        <p:nvPicPr>
          <p:cNvPr id="6" name="Picture 5">
            <a:extLst>
              <a:ext uri="{FF2B5EF4-FFF2-40B4-BE49-F238E27FC236}">
                <a16:creationId xmlns:a16="http://schemas.microsoft.com/office/drawing/2014/main" xmlns="" id="{F5FF83E7-8BFE-4A69-9001-7AF8F9E8E400}"/>
              </a:ext>
            </a:extLst>
          </p:cNvPr>
          <p:cNvPicPr>
            <a:picLocks noChangeAspect="1"/>
          </p:cNvPicPr>
          <p:nvPr/>
        </p:nvPicPr>
        <p:blipFill>
          <a:blip r:embed="rId3"/>
          <a:stretch>
            <a:fillRect/>
          </a:stretch>
        </p:blipFill>
        <p:spPr>
          <a:xfrm>
            <a:off x="2072640" y="234736"/>
            <a:ext cx="5623560" cy="6463478"/>
          </a:xfrm>
          <a:prstGeom prst="rect">
            <a:avLst/>
          </a:prstGeom>
        </p:spPr>
      </p:pic>
    </p:spTree>
    <p:extLst>
      <p:ext uri="{BB962C8B-B14F-4D97-AF65-F5344CB8AC3E}">
        <p14:creationId xmlns:p14="http://schemas.microsoft.com/office/powerpoint/2010/main" val="192046733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4267200" y="1642683"/>
            <a:ext cx="4876800" cy="3843717"/>
          </a:xfrm>
        </p:spPr>
        <p:txBody>
          <a:bodyPr/>
          <a:lstStyle/>
          <a:p>
            <a:pPr marL="0" indent="0">
              <a:buNone/>
            </a:pPr>
            <a:r>
              <a:rPr lang="en-US" sz="1400" dirty="0"/>
              <a:t>Na</a:t>
            </a:r>
            <a:r>
              <a:rPr lang="en-US" sz="1400" baseline="-25000" dirty="0"/>
              <a:t>v</a:t>
            </a:r>
            <a:r>
              <a:rPr lang="en-US" sz="1400" dirty="0"/>
              <a:t>1.9 acts as a threshold channel and increases the excitability to DRG neurons</a:t>
            </a:r>
          </a:p>
        </p:txBody>
      </p:sp>
      <p:pic>
        <p:nvPicPr>
          <p:cNvPr id="4" name="Picture 3">
            <a:extLst>
              <a:ext uri="{FF2B5EF4-FFF2-40B4-BE49-F238E27FC236}">
                <a16:creationId xmlns:a16="http://schemas.microsoft.com/office/drawing/2014/main" xmlns="" id="{0F0F95E3-A844-4A45-90C9-4EF1914EFDA0}"/>
              </a:ext>
            </a:extLst>
          </p:cNvPr>
          <p:cNvPicPr>
            <a:picLocks noChangeAspect="1"/>
          </p:cNvPicPr>
          <p:nvPr/>
        </p:nvPicPr>
        <p:blipFill>
          <a:blip r:embed="rId3"/>
          <a:stretch>
            <a:fillRect/>
          </a:stretch>
        </p:blipFill>
        <p:spPr>
          <a:xfrm>
            <a:off x="152400" y="1642683"/>
            <a:ext cx="4050218" cy="5184837"/>
          </a:xfrm>
          <a:prstGeom prst="rect">
            <a:avLst/>
          </a:prstGeom>
        </p:spPr>
      </p:pic>
      <p:pic>
        <p:nvPicPr>
          <p:cNvPr id="6" name="Picture 5">
            <a:extLst>
              <a:ext uri="{FF2B5EF4-FFF2-40B4-BE49-F238E27FC236}">
                <a16:creationId xmlns:a16="http://schemas.microsoft.com/office/drawing/2014/main" xmlns="" id="{06772D4C-CD0B-4345-B59A-820E700925B3}"/>
              </a:ext>
            </a:extLst>
          </p:cNvPr>
          <p:cNvPicPr>
            <a:picLocks noChangeAspect="1"/>
          </p:cNvPicPr>
          <p:nvPr/>
        </p:nvPicPr>
        <p:blipFill>
          <a:blip r:embed="rId4"/>
          <a:stretch>
            <a:fillRect/>
          </a:stretch>
        </p:blipFill>
        <p:spPr>
          <a:xfrm>
            <a:off x="4202618" y="3185451"/>
            <a:ext cx="4709160" cy="3276881"/>
          </a:xfrm>
          <a:prstGeom prst="rect">
            <a:avLst/>
          </a:prstGeom>
        </p:spPr>
      </p:pic>
    </p:spTree>
    <p:extLst>
      <p:ext uri="{BB962C8B-B14F-4D97-AF65-F5344CB8AC3E}">
        <p14:creationId xmlns:p14="http://schemas.microsoft.com/office/powerpoint/2010/main" val="11857616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a:t>
            </a:r>
            <a:br>
              <a:rPr lang="en-US" dirty="0"/>
            </a:br>
            <a:endParaRPr lang="en-US" dirty="0"/>
          </a:p>
        </p:txBody>
      </p:sp>
      <p:pic>
        <p:nvPicPr>
          <p:cNvPr id="2" name="Picture 1">
            <a:extLst>
              <a:ext uri="{FF2B5EF4-FFF2-40B4-BE49-F238E27FC236}">
                <a16:creationId xmlns:a16="http://schemas.microsoft.com/office/drawing/2014/main" xmlns="" id="{A5B03EAA-FE04-415F-B72E-38D06CEFD57A}"/>
              </a:ext>
            </a:extLst>
          </p:cNvPr>
          <p:cNvPicPr>
            <a:picLocks noChangeAspect="1"/>
          </p:cNvPicPr>
          <p:nvPr/>
        </p:nvPicPr>
        <p:blipFill>
          <a:blip r:embed="rId3"/>
          <a:stretch>
            <a:fillRect/>
          </a:stretch>
        </p:blipFill>
        <p:spPr>
          <a:xfrm>
            <a:off x="457200" y="1587993"/>
            <a:ext cx="5562600" cy="2570492"/>
          </a:xfrm>
          <a:prstGeom prst="rect">
            <a:avLst/>
          </a:prstGeom>
        </p:spPr>
      </p:pic>
      <p:pic>
        <p:nvPicPr>
          <p:cNvPr id="4" name="Picture 3">
            <a:extLst>
              <a:ext uri="{FF2B5EF4-FFF2-40B4-BE49-F238E27FC236}">
                <a16:creationId xmlns:a16="http://schemas.microsoft.com/office/drawing/2014/main" xmlns="" id="{26CB5AD7-4AC3-47E2-9C6B-A6E96CFA126A}"/>
              </a:ext>
            </a:extLst>
          </p:cNvPr>
          <p:cNvPicPr>
            <a:picLocks noChangeAspect="1"/>
          </p:cNvPicPr>
          <p:nvPr/>
        </p:nvPicPr>
        <p:blipFill>
          <a:blip r:embed="rId4"/>
          <a:stretch>
            <a:fillRect/>
          </a:stretch>
        </p:blipFill>
        <p:spPr>
          <a:xfrm>
            <a:off x="781050" y="4419601"/>
            <a:ext cx="4914900" cy="2202394"/>
          </a:xfrm>
          <a:prstGeom prst="rect">
            <a:avLst/>
          </a:prstGeom>
        </p:spPr>
      </p:pic>
    </p:spTree>
    <p:extLst>
      <p:ext uri="{BB962C8B-B14F-4D97-AF65-F5344CB8AC3E}">
        <p14:creationId xmlns:p14="http://schemas.microsoft.com/office/powerpoint/2010/main" val="272698169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pic>
        <p:nvPicPr>
          <p:cNvPr id="2" name="Picture 1">
            <a:extLst>
              <a:ext uri="{FF2B5EF4-FFF2-40B4-BE49-F238E27FC236}">
                <a16:creationId xmlns:a16="http://schemas.microsoft.com/office/drawing/2014/main" xmlns="" id="{D06FAD27-8BDF-4C85-BC33-0C2298A3C109}"/>
              </a:ext>
            </a:extLst>
          </p:cNvPr>
          <p:cNvPicPr>
            <a:picLocks noChangeAspect="1"/>
          </p:cNvPicPr>
          <p:nvPr/>
        </p:nvPicPr>
        <p:blipFill>
          <a:blip r:embed="rId3"/>
          <a:stretch>
            <a:fillRect/>
          </a:stretch>
        </p:blipFill>
        <p:spPr>
          <a:xfrm>
            <a:off x="76723" y="3078895"/>
            <a:ext cx="8990554" cy="3100925"/>
          </a:xfrm>
          <a:prstGeom prst="rect">
            <a:avLst/>
          </a:prstGeom>
        </p:spPr>
      </p:pic>
      <p:sp>
        <p:nvSpPr>
          <p:cNvPr id="6" name="Content Placeholder 2">
            <a:extLst>
              <a:ext uri="{FF2B5EF4-FFF2-40B4-BE49-F238E27FC236}">
                <a16:creationId xmlns:a16="http://schemas.microsoft.com/office/drawing/2014/main" xmlns="" id="{E95F8270-DF83-45FE-8137-874C8C126CBB}"/>
              </a:ext>
            </a:extLst>
          </p:cNvPr>
          <p:cNvSpPr>
            <a:spLocks noGrp="1"/>
          </p:cNvSpPr>
          <p:nvPr>
            <p:ph idx="1"/>
          </p:nvPr>
        </p:nvSpPr>
        <p:spPr>
          <a:xfrm>
            <a:off x="152400" y="1905000"/>
            <a:ext cx="8382000" cy="990600"/>
          </a:xfrm>
        </p:spPr>
        <p:txBody>
          <a:bodyPr/>
          <a:lstStyle/>
          <a:p>
            <a:r>
              <a:rPr lang="en-US" sz="2000" dirty="0"/>
              <a:t>Schematic diagram of Na</a:t>
            </a:r>
            <a:r>
              <a:rPr lang="en-US" sz="2000" baseline="-25000" dirty="0"/>
              <a:t>V</a:t>
            </a:r>
            <a:r>
              <a:rPr lang="en-US" sz="2000" dirty="0"/>
              <a:t>1.9 channel and locations of substitutions identified in individuals with pain disorders </a:t>
            </a:r>
          </a:p>
          <a:p>
            <a:pPr marL="0" indent="0">
              <a:buNone/>
            </a:pPr>
            <a:endParaRPr lang="en-US" dirty="0"/>
          </a:p>
        </p:txBody>
      </p:sp>
    </p:spTree>
    <p:extLst>
      <p:ext uri="{BB962C8B-B14F-4D97-AF65-F5344CB8AC3E}">
        <p14:creationId xmlns:p14="http://schemas.microsoft.com/office/powerpoint/2010/main" val="412401021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534400" cy="685800"/>
          </a:xfrm>
        </p:spPr>
        <p:txBody>
          <a:bodyPr/>
          <a:lstStyle/>
          <a:p>
            <a:pPr marL="0" indent="0">
              <a:buNone/>
            </a:pPr>
            <a:r>
              <a:rPr lang="en-US" sz="2000" dirty="0"/>
              <a:t>Functionally characterized SCN11A mutations in human in syndromes</a:t>
            </a:r>
          </a:p>
        </p:txBody>
      </p:sp>
      <p:pic>
        <p:nvPicPr>
          <p:cNvPr id="2" name="Picture 1">
            <a:extLst>
              <a:ext uri="{FF2B5EF4-FFF2-40B4-BE49-F238E27FC236}">
                <a16:creationId xmlns:a16="http://schemas.microsoft.com/office/drawing/2014/main" xmlns="" id="{ECF88161-461D-4FFC-891A-5186F0FD797C}"/>
              </a:ext>
            </a:extLst>
          </p:cNvPr>
          <p:cNvPicPr>
            <a:picLocks noChangeAspect="1"/>
          </p:cNvPicPr>
          <p:nvPr/>
        </p:nvPicPr>
        <p:blipFill>
          <a:blip r:embed="rId3"/>
          <a:stretch>
            <a:fillRect/>
          </a:stretch>
        </p:blipFill>
        <p:spPr>
          <a:xfrm>
            <a:off x="137160" y="2520118"/>
            <a:ext cx="7734300" cy="4337882"/>
          </a:xfrm>
          <a:prstGeom prst="rect">
            <a:avLst/>
          </a:prstGeom>
        </p:spPr>
      </p:pic>
    </p:spTree>
    <p:extLst>
      <p:ext uri="{BB962C8B-B14F-4D97-AF65-F5344CB8AC3E}">
        <p14:creationId xmlns:p14="http://schemas.microsoft.com/office/powerpoint/2010/main" val="226157645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a:t>
            </a:r>
            <a:r>
              <a:rPr lang="en-US" baseline="-25000" dirty="0"/>
              <a:t>v</a:t>
            </a:r>
            <a:r>
              <a:rPr lang="en-US" dirty="0"/>
              <a:t>1.9 and Human Pain</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152400" y="1905000"/>
            <a:ext cx="8229600" cy="685800"/>
          </a:xfrm>
        </p:spPr>
        <p:txBody>
          <a:bodyPr/>
          <a:lstStyle/>
          <a:p>
            <a:pPr marL="0" indent="0">
              <a:buNone/>
            </a:pPr>
            <a:r>
              <a:rPr lang="en-US" sz="2000" dirty="0"/>
              <a:t>Voltage-clamp and current-clamp analyses of Na</a:t>
            </a:r>
            <a:r>
              <a:rPr lang="en-US" sz="2000" baseline="-25000" dirty="0"/>
              <a:t>V</a:t>
            </a:r>
            <a:r>
              <a:rPr lang="en-US" sz="2000" dirty="0"/>
              <a:t>1.9 I138T mutant channels</a:t>
            </a:r>
          </a:p>
        </p:txBody>
      </p:sp>
      <p:pic>
        <p:nvPicPr>
          <p:cNvPr id="2" name="Picture 1">
            <a:extLst>
              <a:ext uri="{FF2B5EF4-FFF2-40B4-BE49-F238E27FC236}">
                <a16:creationId xmlns:a16="http://schemas.microsoft.com/office/drawing/2014/main" xmlns="" id="{CF42A083-A6D8-4B51-970F-D329374CC142}"/>
              </a:ext>
            </a:extLst>
          </p:cNvPr>
          <p:cNvPicPr>
            <a:picLocks noChangeAspect="1"/>
          </p:cNvPicPr>
          <p:nvPr/>
        </p:nvPicPr>
        <p:blipFill>
          <a:blip r:embed="rId3"/>
          <a:stretch>
            <a:fillRect/>
          </a:stretch>
        </p:blipFill>
        <p:spPr>
          <a:xfrm>
            <a:off x="306569" y="2888167"/>
            <a:ext cx="8530862" cy="3284033"/>
          </a:xfrm>
          <a:prstGeom prst="rect">
            <a:avLst/>
          </a:prstGeom>
        </p:spPr>
      </p:pic>
    </p:spTree>
    <p:extLst>
      <p:ext uri="{BB962C8B-B14F-4D97-AF65-F5344CB8AC3E}">
        <p14:creationId xmlns:p14="http://schemas.microsoft.com/office/powerpoint/2010/main" val="414406598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sp>
        <p:nvSpPr>
          <p:cNvPr id="3" name="Content Placeholder 2">
            <a:extLst>
              <a:ext uri="{FF2B5EF4-FFF2-40B4-BE49-F238E27FC236}">
                <a16:creationId xmlns:a16="http://schemas.microsoft.com/office/drawing/2014/main" xmlns="" id="{C3FE5936-FCE6-4030-AFE8-2B586C99D2A1}"/>
              </a:ext>
            </a:extLst>
          </p:cNvPr>
          <p:cNvSpPr>
            <a:spLocks noGrp="1"/>
          </p:cNvSpPr>
          <p:nvPr>
            <p:ph idx="1"/>
          </p:nvPr>
        </p:nvSpPr>
        <p:spPr/>
        <p:txBody>
          <a:bodyPr/>
          <a:lstStyle/>
          <a:p>
            <a:r>
              <a:rPr lang="en-US" dirty="0"/>
              <a:t>Over 700 mutations in brain isoforms of VGSCs in patients with epilepsy 	</a:t>
            </a:r>
          </a:p>
          <a:p>
            <a:pPr lvl="1"/>
            <a:r>
              <a:rPr lang="en-US" dirty="0"/>
              <a:t>Majority in SCN1A – Na</a:t>
            </a:r>
            <a:r>
              <a:rPr lang="en-US" baseline="-25000" dirty="0"/>
              <a:t>v</a:t>
            </a:r>
            <a:r>
              <a:rPr lang="en-US" dirty="0"/>
              <a:t>1.1</a:t>
            </a:r>
          </a:p>
          <a:p>
            <a:pPr lvl="2"/>
            <a:r>
              <a:rPr lang="en-US" dirty="0"/>
              <a:t>Generalized epilepsy</a:t>
            </a:r>
          </a:p>
          <a:p>
            <a:r>
              <a:rPr lang="en-US" dirty="0"/>
              <a:t>~30% patients with epilepsy do not respond to treatment </a:t>
            </a:r>
          </a:p>
          <a:p>
            <a:r>
              <a:rPr lang="en-US" dirty="0"/>
              <a:t>Cannabinoids have been shown to target peak transient currents in VGSCs</a:t>
            </a:r>
          </a:p>
        </p:txBody>
      </p:sp>
    </p:spTree>
    <p:extLst>
      <p:ext uri="{BB962C8B-B14F-4D97-AF65-F5344CB8AC3E}">
        <p14:creationId xmlns:p14="http://schemas.microsoft.com/office/powerpoint/2010/main" val="26642005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sp>
        <p:nvSpPr>
          <p:cNvPr id="3" name="Content Placeholder 2">
            <a:extLst>
              <a:ext uri="{FF2B5EF4-FFF2-40B4-BE49-F238E27FC236}">
                <a16:creationId xmlns:a16="http://schemas.microsoft.com/office/drawing/2014/main" xmlns="" id="{C3FE5936-FCE6-4030-AFE8-2B586C99D2A1}"/>
              </a:ext>
            </a:extLst>
          </p:cNvPr>
          <p:cNvSpPr>
            <a:spLocks noGrp="1"/>
          </p:cNvSpPr>
          <p:nvPr>
            <p:ph idx="1"/>
          </p:nvPr>
        </p:nvSpPr>
        <p:spPr/>
        <p:txBody>
          <a:bodyPr/>
          <a:lstStyle/>
          <a:p>
            <a:r>
              <a:rPr lang="en-US" dirty="0"/>
              <a:t>Target Na</a:t>
            </a:r>
            <a:r>
              <a:rPr lang="en-US" baseline="-25000" dirty="0"/>
              <a:t>v</a:t>
            </a:r>
            <a:r>
              <a:rPr lang="en-US" dirty="0"/>
              <a:t>1.1 and Na</a:t>
            </a:r>
            <a:r>
              <a:rPr lang="en-US" baseline="-25000" dirty="0"/>
              <a:t>v</a:t>
            </a:r>
            <a:r>
              <a:rPr lang="en-US" dirty="0"/>
              <a:t>1.6</a:t>
            </a:r>
          </a:p>
          <a:p>
            <a:pPr lvl="1"/>
            <a:r>
              <a:rPr lang="en-US" dirty="0"/>
              <a:t>Severity of phenotype associated with mutation</a:t>
            </a:r>
          </a:p>
          <a:p>
            <a:r>
              <a:rPr lang="en-US" dirty="0"/>
              <a:t>Do mutations in these channels alter resurgent Na current generation?</a:t>
            </a:r>
          </a:p>
          <a:p>
            <a:pPr lvl="1"/>
            <a:r>
              <a:rPr lang="en-US" dirty="0"/>
              <a:t>Can we inhibit it? </a:t>
            </a:r>
          </a:p>
        </p:txBody>
      </p:sp>
    </p:spTree>
    <p:extLst>
      <p:ext uri="{BB962C8B-B14F-4D97-AF65-F5344CB8AC3E}">
        <p14:creationId xmlns:p14="http://schemas.microsoft.com/office/powerpoint/2010/main" val="68294050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sp>
        <p:nvSpPr>
          <p:cNvPr id="3" name="Content Placeholder 2">
            <a:extLst>
              <a:ext uri="{FF2B5EF4-FFF2-40B4-BE49-F238E27FC236}">
                <a16:creationId xmlns:a16="http://schemas.microsoft.com/office/drawing/2014/main" xmlns="" id="{C3FE5936-FCE6-4030-AFE8-2B586C99D2A1}"/>
              </a:ext>
            </a:extLst>
          </p:cNvPr>
          <p:cNvSpPr>
            <a:spLocks noGrp="1"/>
          </p:cNvSpPr>
          <p:nvPr>
            <p:ph idx="1"/>
          </p:nvPr>
        </p:nvSpPr>
        <p:spPr>
          <a:xfrm>
            <a:off x="381000" y="1828800"/>
            <a:ext cx="8229600" cy="4876800"/>
          </a:xfrm>
        </p:spPr>
        <p:txBody>
          <a:bodyPr/>
          <a:lstStyle/>
          <a:p>
            <a:r>
              <a:rPr lang="en-US" sz="2400" dirty="0"/>
              <a:t>Whole-cell patch clamps recordings on human wild-type and mutant Na</a:t>
            </a:r>
            <a:r>
              <a:rPr lang="en-US" sz="2400" baseline="-25000" dirty="0"/>
              <a:t>v1</a:t>
            </a:r>
            <a:r>
              <a:rPr lang="en-US" sz="2400" dirty="0"/>
              <a:t>1.6 cells mouse striatal neurons with and without cannabidiol in the patch clamp solution </a:t>
            </a:r>
          </a:p>
          <a:p>
            <a:r>
              <a:rPr lang="en-US" sz="1800" dirty="0"/>
              <a:t>Optimized human constructs for Nav1.1 and Nav1.6 (hNav1.1 and hNav1.6) were designed in-house and purchased from </a:t>
            </a:r>
            <a:r>
              <a:rPr lang="en-US" sz="1800" dirty="0" err="1"/>
              <a:t>Genscript</a:t>
            </a:r>
            <a:r>
              <a:rPr lang="en-US" sz="1800" dirty="0"/>
              <a:t>. cDNA constructs for wild-type Nav1.1 and Nav1.6 channels encode for amino acid sequences corresponding to the accession numbers BAC21102.1 and NP_055006.1 in the NCBI database, respectively. Mutations were introduced into wild-type cDNA constructs (hNav1.1 R1648H, hNav1.1 N1788K, hNav1.1 N1788D, hNav1.6 L1331V, hNav1.6 N1768D, and hNav1.6 N1768K) </a:t>
            </a:r>
          </a:p>
          <a:p>
            <a:r>
              <a:rPr lang="en-US" sz="1800" dirty="0"/>
              <a:t>Human embryonic kidney 293T (HEK293T) cell cultures</a:t>
            </a:r>
          </a:p>
          <a:p>
            <a:r>
              <a:rPr lang="en-US" sz="1800" dirty="0"/>
              <a:t>Striatal neuron cultures: individual </a:t>
            </a:r>
            <a:r>
              <a:rPr lang="en-US" sz="1800" dirty="0" err="1"/>
              <a:t>striata</a:t>
            </a:r>
            <a:r>
              <a:rPr lang="en-US" sz="1800" dirty="0"/>
              <a:t> of postnatal Day 1 wild-type FVB/NJ mice</a:t>
            </a:r>
            <a:endParaRPr lang="en-US" sz="1400" dirty="0"/>
          </a:p>
          <a:p>
            <a:endParaRPr lang="en-US" sz="1400" dirty="0"/>
          </a:p>
          <a:p>
            <a:pPr marL="0" indent="0">
              <a:buNone/>
            </a:pPr>
            <a:endParaRPr lang="en-US" sz="1800" dirty="0"/>
          </a:p>
        </p:txBody>
      </p:sp>
    </p:spTree>
    <p:extLst>
      <p:ext uri="{BB962C8B-B14F-4D97-AF65-F5344CB8AC3E}">
        <p14:creationId xmlns:p14="http://schemas.microsoft.com/office/powerpoint/2010/main" val="59592121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sp>
        <p:nvSpPr>
          <p:cNvPr id="3" name="Content Placeholder 2">
            <a:extLst>
              <a:ext uri="{FF2B5EF4-FFF2-40B4-BE49-F238E27FC236}">
                <a16:creationId xmlns:a16="http://schemas.microsoft.com/office/drawing/2014/main" xmlns="" id="{C3FE5936-FCE6-4030-AFE8-2B586C99D2A1}"/>
              </a:ext>
            </a:extLst>
          </p:cNvPr>
          <p:cNvSpPr>
            <a:spLocks noGrp="1"/>
          </p:cNvSpPr>
          <p:nvPr>
            <p:ph idx="1"/>
          </p:nvPr>
        </p:nvSpPr>
        <p:spPr>
          <a:xfrm>
            <a:off x="381000" y="1676400"/>
            <a:ext cx="8229600" cy="4114800"/>
          </a:xfrm>
        </p:spPr>
        <p:txBody>
          <a:bodyPr/>
          <a:lstStyle/>
          <a:p>
            <a:r>
              <a:rPr lang="en-US" dirty="0"/>
              <a:t>Arginine to histidine mutation at position 1648 in Na</a:t>
            </a:r>
            <a:r>
              <a:rPr lang="en-US" baseline="-25000" dirty="0"/>
              <a:t>v</a:t>
            </a:r>
            <a:r>
              <a:rPr lang="en-US" dirty="0"/>
              <a:t>1.1 (S4 segment of DIV) identified in generalized epilepsy patients</a:t>
            </a:r>
          </a:p>
          <a:p>
            <a:r>
              <a:rPr lang="en-US" dirty="0"/>
              <a:t>Asparagine to lysine mutation at position 1788 in Na</a:t>
            </a:r>
            <a:r>
              <a:rPr lang="en-US" baseline="-25000" dirty="0"/>
              <a:t>v</a:t>
            </a:r>
            <a:r>
              <a:rPr lang="en-US" dirty="0"/>
              <a:t>1.1 (end of S6 segment of DIV) identified in patients with </a:t>
            </a:r>
            <a:r>
              <a:rPr lang="en-US" dirty="0" err="1"/>
              <a:t>Dravetsyndrome</a:t>
            </a:r>
            <a:endParaRPr lang="en-US" dirty="0"/>
          </a:p>
          <a:p>
            <a:endParaRPr lang="en-US" dirty="0"/>
          </a:p>
        </p:txBody>
      </p:sp>
    </p:spTree>
    <p:extLst>
      <p:ext uri="{BB962C8B-B14F-4D97-AF65-F5344CB8AC3E}">
        <p14:creationId xmlns:p14="http://schemas.microsoft.com/office/powerpoint/2010/main" val="148232099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sp>
        <p:nvSpPr>
          <p:cNvPr id="3" name="Content Placeholder 2">
            <a:extLst>
              <a:ext uri="{FF2B5EF4-FFF2-40B4-BE49-F238E27FC236}">
                <a16:creationId xmlns:a16="http://schemas.microsoft.com/office/drawing/2014/main" xmlns="" id="{C3FE5936-FCE6-4030-AFE8-2B586C99D2A1}"/>
              </a:ext>
            </a:extLst>
          </p:cNvPr>
          <p:cNvSpPr>
            <a:spLocks noGrp="1"/>
          </p:cNvSpPr>
          <p:nvPr>
            <p:ph idx="1"/>
          </p:nvPr>
        </p:nvSpPr>
        <p:spPr>
          <a:xfrm>
            <a:off x="457200" y="1524000"/>
            <a:ext cx="8229600" cy="762000"/>
          </a:xfrm>
        </p:spPr>
        <p:txBody>
          <a:bodyPr/>
          <a:lstStyle/>
          <a:p>
            <a:r>
              <a:rPr lang="en-US" sz="2000" dirty="0"/>
              <a:t>Biophysical characterization of hNa</a:t>
            </a:r>
            <a:r>
              <a:rPr lang="en-US" sz="2000" baseline="-25000" dirty="0"/>
              <a:t>v</a:t>
            </a:r>
            <a:r>
              <a:rPr lang="en-US" sz="2000" dirty="0"/>
              <a:t>1.1 wild-type, R1648H and N1788K mutant channels</a:t>
            </a:r>
          </a:p>
        </p:txBody>
      </p:sp>
      <p:pic>
        <p:nvPicPr>
          <p:cNvPr id="4" name="Picture 3">
            <a:extLst>
              <a:ext uri="{FF2B5EF4-FFF2-40B4-BE49-F238E27FC236}">
                <a16:creationId xmlns:a16="http://schemas.microsoft.com/office/drawing/2014/main" xmlns="" id="{6DA21D41-4A24-4E98-9CAD-0869D36FA161}"/>
              </a:ext>
            </a:extLst>
          </p:cNvPr>
          <p:cNvPicPr>
            <a:picLocks noChangeAspect="1"/>
          </p:cNvPicPr>
          <p:nvPr/>
        </p:nvPicPr>
        <p:blipFill>
          <a:blip r:embed="rId3"/>
          <a:stretch>
            <a:fillRect/>
          </a:stretch>
        </p:blipFill>
        <p:spPr>
          <a:xfrm>
            <a:off x="228600" y="2270479"/>
            <a:ext cx="6034747" cy="4587521"/>
          </a:xfrm>
          <a:prstGeom prst="rect">
            <a:avLst/>
          </a:prstGeom>
        </p:spPr>
      </p:pic>
      <p:sp>
        <p:nvSpPr>
          <p:cNvPr id="5" name="TextBox 4">
            <a:extLst>
              <a:ext uri="{FF2B5EF4-FFF2-40B4-BE49-F238E27FC236}">
                <a16:creationId xmlns:a16="http://schemas.microsoft.com/office/drawing/2014/main" xmlns="" id="{DAC71E03-96DC-4D7A-85C6-71DDA066258E}"/>
              </a:ext>
            </a:extLst>
          </p:cNvPr>
          <p:cNvSpPr txBox="1"/>
          <p:nvPr/>
        </p:nvSpPr>
        <p:spPr>
          <a:xfrm>
            <a:off x="6217920" y="2210574"/>
            <a:ext cx="2895600" cy="4647426"/>
          </a:xfrm>
          <a:prstGeom prst="rect">
            <a:avLst/>
          </a:prstGeom>
          <a:noFill/>
        </p:spPr>
        <p:txBody>
          <a:bodyPr wrap="square" rtlCol="0">
            <a:spAutoFit/>
          </a:bodyPr>
          <a:lstStyle/>
          <a:p>
            <a:r>
              <a:rPr lang="en-US" sz="800" dirty="0">
                <a:solidFill>
                  <a:schemeClr val="accent6"/>
                </a:solidFill>
              </a:rPr>
              <a:t>(A) Linear schematic of the structure of the VGSC -subunit depicting the locations of the hNav1.1 R1648H (green circle) and hNav1.1 N1788K (orange circle) mutations. (B)</a:t>
            </a:r>
          </a:p>
          <a:p>
            <a:r>
              <a:rPr lang="en-US" sz="800" dirty="0">
                <a:solidFill>
                  <a:schemeClr val="accent6"/>
                </a:solidFill>
              </a:rPr>
              <a:t>Representative family of current traces generated by hNav1.1 wild-type (WT), R1648H and N1788K expressing HEK293T cells. Currents were elicited with step depolarizations ranging from 80mV to + 80mV for 50 </a:t>
            </a:r>
            <a:r>
              <a:rPr lang="en-US" sz="800" dirty="0" err="1">
                <a:solidFill>
                  <a:schemeClr val="accent6"/>
                </a:solidFill>
              </a:rPr>
              <a:t>ms</a:t>
            </a:r>
            <a:r>
              <a:rPr lang="en-US" sz="800" dirty="0">
                <a:solidFill>
                  <a:schemeClr val="accent6"/>
                </a:solidFill>
              </a:rPr>
              <a:t> from a holding potential of 100mV. Peak current traces are in bold. (C) Current density–voltage curve for hNav1.1 wild-type (blue squares), R1648H (green circles) and N1788K (orange triangles). Current</a:t>
            </a:r>
          </a:p>
          <a:p>
            <a:r>
              <a:rPr lang="en-US" sz="800" dirty="0">
                <a:solidFill>
                  <a:schemeClr val="accent6"/>
                </a:solidFill>
              </a:rPr>
              <a:t>density values were calculated by normalizing the peak sodium current at each voltage to the cell capacitance and subsequently averaged across cells. (D) Voltage dependence of steady-state activation and inactivation curves fit with a Boltzmann function. Steady-state inactivation was</a:t>
            </a:r>
          </a:p>
          <a:p>
            <a:r>
              <a:rPr lang="en-US" sz="800" dirty="0">
                <a:solidFill>
                  <a:schemeClr val="accent6"/>
                </a:solidFill>
              </a:rPr>
              <a:t>measured using a protocol in which cells were held at a series of voltages ranging from 120mV to + 30mV for 500 </a:t>
            </a:r>
            <a:r>
              <a:rPr lang="en-US" sz="800" dirty="0" err="1">
                <a:solidFill>
                  <a:schemeClr val="accent6"/>
                </a:solidFill>
              </a:rPr>
              <a:t>ms</a:t>
            </a:r>
            <a:r>
              <a:rPr lang="en-US" sz="800" dirty="0">
                <a:solidFill>
                  <a:schemeClr val="accent6"/>
                </a:solidFill>
              </a:rPr>
              <a:t> followed by a 20-ms step pulse to + 10mV to measure channel availability (inset). (E) Persistent current amplitude plotted as a function of voltage. Persistent current was measured at 180 </a:t>
            </a:r>
            <a:r>
              <a:rPr lang="en-US" sz="800" dirty="0" err="1">
                <a:solidFill>
                  <a:schemeClr val="accent6"/>
                </a:solidFill>
              </a:rPr>
              <a:t>ms</a:t>
            </a:r>
            <a:r>
              <a:rPr lang="en-US" sz="800" dirty="0">
                <a:solidFill>
                  <a:schemeClr val="accent6"/>
                </a:solidFill>
              </a:rPr>
              <a:t> into current traces elicited by 200-ms step depolarizations ranging from 80mV to + 30mV from a holding potential of 100mV (inset). (F) Resurgent currents were elicited with a step depolarization from 100mV to + 60mV for 20 </a:t>
            </a:r>
            <a:r>
              <a:rPr lang="en-US" sz="800" dirty="0" err="1">
                <a:solidFill>
                  <a:schemeClr val="accent6"/>
                </a:solidFill>
              </a:rPr>
              <a:t>ms</a:t>
            </a:r>
            <a:r>
              <a:rPr lang="en-US" sz="800" dirty="0">
                <a:solidFill>
                  <a:schemeClr val="accent6"/>
                </a:solidFill>
              </a:rPr>
              <a:t> to open channels allowing</a:t>
            </a:r>
          </a:p>
          <a:p>
            <a:r>
              <a:rPr lang="en-US" sz="800" dirty="0">
                <a:solidFill>
                  <a:schemeClr val="accent6"/>
                </a:solidFill>
              </a:rPr>
              <a:t>them to undergo open-channel block and subsequently repolarizing to a series of potentials ranging from + 25mV to 80mV for 50 </a:t>
            </a:r>
            <a:r>
              <a:rPr lang="en-US" sz="800" dirty="0" err="1">
                <a:solidFill>
                  <a:schemeClr val="accent6"/>
                </a:solidFill>
              </a:rPr>
              <a:t>ms</a:t>
            </a:r>
            <a:r>
              <a:rPr lang="en-US" sz="800" dirty="0">
                <a:solidFill>
                  <a:schemeClr val="accent6"/>
                </a:solidFill>
              </a:rPr>
              <a:t> to allow the blocker to unbind. (G) Representative family of resurgent current traces generated by hNav1.1 wild-type (top), R1648H (middle) and N1788K</a:t>
            </a:r>
          </a:p>
          <a:p>
            <a:r>
              <a:rPr lang="en-US" sz="800" dirty="0">
                <a:solidFill>
                  <a:schemeClr val="accent6"/>
                </a:solidFill>
              </a:rPr>
              <a:t>(bottom). Peak resurgent current traces are bolded. (H) Per cent resurgent current plotted as a function of the repolarization voltage for hNav1.1 wild-type (blue squares; n = 29), R1648H (green circles; n = 17) and N1788K (orange triangles; n = 11). Per cent resurgent current was calculated by normalizing peak resurgent current at each voltage to peak transient current measured with a single step pulse from 120mV to + 10mV.*P50.05; two-way ANOVA.</a:t>
            </a:r>
          </a:p>
        </p:txBody>
      </p:sp>
    </p:spTree>
    <p:extLst>
      <p:ext uri="{BB962C8B-B14F-4D97-AF65-F5344CB8AC3E}">
        <p14:creationId xmlns:p14="http://schemas.microsoft.com/office/powerpoint/2010/main" val="139299008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sp>
        <p:nvSpPr>
          <p:cNvPr id="3" name="Content Placeholder 2">
            <a:extLst>
              <a:ext uri="{FF2B5EF4-FFF2-40B4-BE49-F238E27FC236}">
                <a16:creationId xmlns:a16="http://schemas.microsoft.com/office/drawing/2014/main" xmlns="" id="{C3FE5936-FCE6-4030-AFE8-2B586C99D2A1}"/>
              </a:ext>
            </a:extLst>
          </p:cNvPr>
          <p:cNvSpPr>
            <a:spLocks noGrp="1"/>
          </p:cNvSpPr>
          <p:nvPr>
            <p:ph idx="1"/>
          </p:nvPr>
        </p:nvSpPr>
        <p:spPr>
          <a:xfrm>
            <a:off x="381000" y="1676400"/>
            <a:ext cx="8229600" cy="4114800"/>
          </a:xfrm>
        </p:spPr>
        <p:txBody>
          <a:bodyPr/>
          <a:lstStyle/>
          <a:p>
            <a:r>
              <a:rPr lang="en-US" dirty="0"/>
              <a:t>Leucine to valine mutation at position 1331 in Na</a:t>
            </a:r>
            <a:r>
              <a:rPr lang="en-US" baseline="-25000" dirty="0"/>
              <a:t>v</a:t>
            </a:r>
            <a:r>
              <a:rPr lang="en-US" dirty="0"/>
              <a:t>1.6 (S4-S5 linker of DIII) identified in early infantile epileptic encephalopathy patient</a:t>
            </a:r>
          </a:p>
          <a:p>
            <a:r>
              <a:rPr lang="en-US" dirty="0"/>
              <a:t>Asparagine to aspartic acid mutation at position 1768 in Na</a:t>
            </a:r>
            <a:r>
              <a:rPr lang="en-US" baseline="-25000" dirty="0"/>
              <a:t>v</a:t>
            </a:r>
            <a:r>
              <a:rPr lang="en-US" dirty="0"/>
              <a:t>1.6 (end of S6 segment of DIV) identified in a patients with severe epileptic encephalopathy</a:t>
            </a:r>
          </a:p>
        </p:txBody>
      </p:sp>
    </p:spTree>
    <p:extLst>
      <p:ext uri="{BB962C8B-B14F-4D97-AF65-F5344CB8AC3E}">
        <p14:creationId xmlns:p14="http://schemas.microsoft.com/office/powerpoint/2010/main" val="19162429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a:xfrm>
            <a:off x="381000" y="1066800"/>
            <a:ext cx="8229600" cy="1371600"/>
          </a:xfrm>
        </p:spPr>
        <p:txBody>
          <a:bodyPr/>
          <a:lstStyle/>
          <a:p>
            <a:r>
              <a:rPr lang="en-US" dirty="0"/>
              <a:t>Na</a:t>
            </a:r>
            <a:r>
              <a:rPr lang="en-US" baseline="-25000" dirty="0"/>
              <a:t>v</a:t>
            </a:r>
            <a:r>
              <a:rPr lang="en-US" dirty="0"/>
              <a:t>1.6 and Epilepsy </a:t>
            </a:r>
            <a:br>
              <a:rPr lang="en-US" dirty="0"/>
            </a:br>
            <a:endParaRPr lang="en-US" dirty="0"/>
          </a:p>
        </p:txBody>
      </p:sp>
      <p:pic>
        <p:nvPicPr>
          <p:cNvPr id="4" name="Picture 3">
            <a:extLst>
              <a:ext uri="{FF2B5EF4-FFF2-40B4-BE49-F238E27FC236}">
                <a16:creationId xmlns:a16="http://schemas.microsoft.com/office/drawing/2014/main" xmlns="" id="{A94AE2BE-FE0D-4CEB-9E72-100F25939839}"/>
              </a:ext>
            </a:extLst>
          </p:cNvPr>
          <p:cNvPicPr>
            <a:picLocks noChangeAspect="1"/>
          </p:cNvPicPr>
          <p:nvPr/>
        </p:nvPicPr>
        <p:blipFill>
          <a:blip r:embed="rId3"/>
          <a:stretch>
            <a:fillRect/>
          </a:stretch>
        </p:blipFill>
        <p:spPr>
          <a:xfrm>
            <a:off x="685800" y="1676401"/>
            <a:ext cx="5452976" cy="5181599"/>
          </a:xfrm>
          <a:prstGeom prst="rect">
            <a:avLst/>
          </a:prstGeom>
        </p:spPr>
      </p:pic>
    </p:spTree>
    <p:extLst>
      <p:ext uri="{BB962C8B-B14F-4D97-AF65-F5344CB8AC3E}">
        <p14:creationId xmlns:p14="http://schemas.microsoft.com/office/powerpoint/2010/main" val="38101119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xmlns="" id="{92240843-19A5-4116-9273-A4599AB8F6AC}"/>
              </a:ext>
            </a:extLst>
          </p:cNvPr>
          <p:cNvSpPr txBox="1">
            <a:spLocks noChangeArrowheads="1"/>
          </p:cNvSpPr>
          <p:nvPr/>
        </p:nvSpPr>
        <p:spPr bwMode="auto">
          <a:xfrm>
            <a:off x="216001" y="1351847"/>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1" b="1" dirty="0">
                <a:latin typeface="Arial" panose="020B0604020202020204" pitchFamily="34" charset="0"/>
              </a:rPr>
              <a:t>Representation of the amino acid relationships of the minimal pore regions of the voltage-gated ion channel superfamily. </a:t>
            </a:r>
          </a:p>
        </p:txBody>
      </p:sp>
      <p:pic>
        <p:nvPicPr>
          <p:cNvPr id="3074" name="Picture 2">
            <a:extLst>
              <a:ext uri="{FF2B5EF4-FFF2-40B4-BE49-F238E27FC236}">
                <a16:creationId xmlns:a16="http://schemas.microsoft.com/office/drawing/2014/main" xmlns="" id="{93085653-9DD9-401B-9B3B-D298B8F81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081" y="5816521"/>
            <a:ext cx="2651040" cy="819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xmlns="" id="{80FDF065-862F-41BA-9E60-7F03A6C993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3642" y="1868177"/>
            <a:ext cx="4324439" cy="41114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xmlns="" id="{09E1EC9C-76B3-474D-961D-B025BFE25290}"/>
              </a:ext>
            </a:extLst>
          </p:cNvPr>
          <p:cNvSpPr txBox="1">
            <a:spLocks noChangeArrowheads="1"/>
          </p:cNvSpPr>
          <p:nvPr/>
        </p:nvSpPr>
        <p:spPr bwMode="auto">
          <a:xfrm>
            <a:off x="20001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Frank H. Yu et al. Pharmacol Rev 2005;57:387-395</a:t>
            </a:r>
          </a:p>
        </p:txBody>
      </p:sp>
      <p:sp>
        <p:nvSpPr>
          <p:cNvPr id="3077" name="Text Box 5">
            <a:extLst>
              <a:ext uri="{FF2B5EF4-FFF2-40B4-BE49-F238E27FC236}">
                <a16:creationId xmlns:a16="http://schemas.microsoft.com/office/drawing/2014/main" xmlns="" id="{DC3C7BB9-4D2B-4F7D-B283-70B5E3FC7701}"/>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The American Society for Pharmacology and Experimental Therapeutics</a:t>
            </a:r>
          </a:p>
        </p:txBody>
      </p:sp>
      <p:sp>
        <p:nvSpPr>
          <p:cNvPr id="7" name="Title 4">
            <a:extLst>
              <a:ext uri="{FF2B5EF4-FFF2-40B4-BE49-F238E27FC236}">
                <a16:creationId xmlns:a16="http://schemas.microsoft.com/office/drawing/2014/main" xmlns="" id="{83716B29-7634-4A3C-8D8D-FEB2616699C3}"/>
              </a:ext>
            </a:extLst>
          </p:cNvPr>
          <p:cNvSpPr txBox="1">
            <a:spLocks/>
          </p:cNvSpPr>
          <p:nvPr/>
        </p:nvSpPr>
        <p:spPr>
          <a:xfrm>
            <a:off x="451921" y="553561"/>
            <a:ext cx="8229600" cy="1752600"/>
          </a:xfrm>
          <a:prstGeom prst="rect">
            <a:avLst/>
          </a:prstGeom>
        </p:spPr>
        <p:txBody>
          <a:bodyPr/>
          <a:lstStyle>
            <a:lvl1pPr algn="l" rtl="0" eaLnBrk="0" fontAlgn="base" hangingPunct="0">
              <a:spcBef>
                <a:spcPct val="0"/>
              </a:spcBef>
              <a:spcAft>
                <a:spcPct val="0"/>
              </a:spcAft>
              <a:defRPr sz="5500" b="1" kern="1200" cap="none">
                <a:solidFill>
                  <a:srgbClr val="782F40"/>
                </a:solidFill>
                <a:effectLst/>
                <a:latin typeface="Adobe Garamond Pro"/>
                <a:ea typeface="ＭＳ Ｐゴシック" charset="-128"/>
                <a:cs typeface="Adobe Garamond Pro"/>
              </a:defRPr>
            </a:lvl1pPr>
            <a:lvl2pPr algn="ctr" rtl="0" eaLnBrk="0" fontAlgn="base" hangingPunct="0">
              <a:spcBef>
                <a:spcPct val="0"/>
              </a:spcBef>
              <a:spcAft>
                <a:spcPct val="0"/>
              </a:spcAft>
              <a:defRPr sz="4400">
                <a:solidFill>
                  <a:schemeClr val="tx1"/>
                </a:solidFill>
                <a:latin typeface="Garamond"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Garamond"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Garamond"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Garamond"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Garamond"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Garamond"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Garamond"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Garamond" charset="0"/>
                <a:ea typeface="ＭＳ Ｐゴシック" charset="-128"/>
                <a:cs typeface="ＭＳ Ｐゴシック" charset="-128"/>
              </a:defRPr>
            </a:lvl9pPr>
          </a:lstStyle>
          <a:p>
            <a:r>
              <a:rPr lang="en-US" dirty="0"/>
              <a:t>Na Channels</a:t>
            </a:r>
            <a:br>
              <a:rPr lang="en-US" dirty="0"/>
            </a:b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pic>
        <p:nvPicPr>
          <p:cNvPr id="4" name="Picture 3">
            <a:extLst>
              <a:ext uri="{FF2B5EF4-FFF2-40B4-BE49-F238E27FC236}">
                <a16:creationId xmlns:a16="http://schemas.microsoft.com/office/drawing/2014/main" xmlns="" id="{66A742DE-14E2-40AC-9859-026852B9D456}"/>
              </a:ext>
            </a:extLst>
          </p:cNvPr>
          <p:cNvPicPr>
            <a:picLocks noChangeAspect="1"/>
          </p:cNvPicPr>
          <p:nvPr/>
        </p:nvPicPr>
        <p:blipFill>
          <a:blip r:embed="rId3"/>
          <a:stretch>
            <a:fillRect/>
          </a:stretch>
        </p:blipFill>
        <p:spPr>
          <a:xfrm>
            <a:off x="609600" y="1638622"/>
            <a:ext cx="5715000" cy="5219378"/>
          </a:xfrm>
          <a:prstGeom prst="rect">
            <a:avLst/>
          </a:prstGeom>
        </p:spPr>
      </p:pic>
    </p:spTree>
    <p:extLst>
      <p:ext uri="{BB962C8B-B14F-4D97-AF65-F5344CB8AC3E}">
        <p14:creationId xmlns:p14="http://schemas.microsoft.com/office/powerpoint/2010/main" val="185123637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pic>
        <p:nvPicPr>
          <p:cNvPr id="4" name="Picture 3">
            <a:extLst>
              <a:ext uri="{FF2B5EF4-FFF2-40B4-BE49-F238E27FC236}">
                <a16:creationId xmlns:a16="http://schemas.microsoft.com/office/drawing/2014/main" xmlns="" id="{D578FE04-B519-45E0-AF8E-84C7A2183BD0}"/>
              </a:ext>
            </a:extLst>
          </p:cNvPr>
          <p:cNvPicPr>
            <a:picLocks noChangeAspect="1"/>
          </p:cNvPicPr>
          <p:nvPr/>
        </p:nvPicPr>
        <p:blipFill>
          <a:blip r:embed="rId3"/>
          <a:stretch>
            <a:fillRect/>
          </a:stretch>
        </p:blipFill>
        <p:spPr>
          <a:xfrm>
            <a:off x="457200" y="1676400"/>
            <a:ext cx="8229600" cy="5079605"/>
          </a:xfrm>
          <a:prstGeom prst="rect">
            <a:avLst/>
          </a:prstGeom>
        </p:spPr>
      </p:pic>
    </p:spTree>
    <p:extLst>
      <p:ext uri="{BB962C8B-B14F-4D97-AF65-F5344CB8AC3E}">
        <p14:creationId xmlns:p14="http://schemas.microsoft.com/office/powerpoint/2010/main" val="231864849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pic>
        <p:nvPicPr>
          <p:cNvPr id="4" name="Picture 3">
            <a:extLst>
              <a:ext uri="{FF2B5EF4-FFF2-40B4-BE49-F238E27FC236}">
                <a16:creationId xmlns:a16="http://schemas.microsoft.com/office/drawing/2014/main" xmlns="" id="{8D0ECF9F-E010-4AD6-B4E4-A267C65FD983}"/>
              </a:ext>
            </a:extLst>
          </p:cNvPr>
          <p:cNvPicPr>
            <a:picLocks noChangeAspect="1"/>
          </p:cNvPicPr>
          <p:nvPr/>
        </p:nvPicPr>
        <p:blipFill>
          <a:blip r:embed="rId2"/>
          <a:stretch>
            <a:fillRect/>
          </a:stretch>
        </p:blipFill>
        <p:spPr>
          <a:xfrm>
            <a:off x="685800" y="1600200"/>
            <a:ext cx="5370646" cy="5257800"/>
          </a:xfrm>
          <a:prstGeom prst="rect">
            <a:avLst/>
          </a:prstGeom>
        </p:spPr>
      </p:pic>
    </p:spTree>
    <p:extLst>
      <p:ext uri="{BB962C8B-B14F-4D97-AF65-F5344CB8AC3E}">
        <p14:creationId xmlns:p14="http://schemas.microsoft.com/office/powerpoint/2010/main" val="270074361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pic>
        <p:nvPicPr>
          <p:cNvPr id="4" name="Picture 3">
            <a:extLst>
              <a:ext uri="{FF2B5EF4-FFF2-40B4-BE49-F238E27FC236}">
                <a16:creationId xmlns:a16="http://schemas.microsoft.com/office/drawing/2014/main" xmlns="" id="{5E22F241-860F-4B13-8D83-2C5EF9934C66}"/>
              </a:ext>
            </a:extLst>
          </p:cNvPr>
          <p:cNvPicPr>
            <a:picLocks noChangeAspect="1"/>
          </p:cNvPicPr>
          <p:nvPr/>
        </p:nvPicPr>
        <p:blipFill>
          <a:blip r:embed="rId2"/>
          <a:stretch>
            <a:fillRect/>
          </a:stretch>
        </p:blipFill>
        <p:spPr>
          <a:xfrm>
            <a:off x="563880" y="1606826"/>
            <a:ext cx="5489864" cy="5251174"/>
          </a:xfrm>
          <a:prstGeom prst="rect">
            <a:avLst/>
          </a:prstGeom>
        </p:spPr>
      </p:pic>
    </p:spTree>
    <p:extLst>
      <p:ext uri="{BB962C8B-B14F-4D97-AF65-F5344CB8AC3E}">
        <p14:creationId xmlns:p14="http://schemas.microsoft.com/office/powerpoint/2010/main" val="420302214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pic>
        <p:nvPicPr>
          <p:cNvPr id="4" name="Picture 3">
            <a:extLst>
              <a:ext uri="{FF2B5EF4-FFF2-40B4-BE49-F238E27FC236}">
                <a16:creationId xmlns:a16="http://schemas.microsoft.com/office/drawing/2014/main" xmlns="" id="{E55910C1-FAA3-4457-80E1-A932EBBDE546}"/>
              </a:ext>
            </a:extLst>
          </p:cNvPr>
          <p:cNvPicPr>
            <a:picLocks noChangeAspect="1"/>
          </p:cNvPicPr>
          <p:nvPr/>
        </p:nvPicPr>
        <p:blipFill>
          <a:blip r:embed="rId2"/>
          <a:stretch>
            <a:fillRect/>
          </a:stretch>
        </p:blipFill>
        <p:spPr>
          <a:xfrm>
            <a:off x="685800" y="1636589"/>
            <a:ext cx="5157733" cy="5193885"/>
          </a:xfrm>
          <a:prstGeom prst="rect">
            <a:avLst/>
          </a:prstGeom>
        </p:spPr>
      </p:pic>
    </p:spTree>
    <p:extLst>
      <p:ext uri="{BB962C8B-B14F-4D97-AF65-F5344CB8AC3E}">
        <p14:creationId xmlns:p14="http://schemas.microsoft.com/office/powerpoint/2010/main" val="179938559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a:xfrm>
            <a:off x="5186749" y="533400"/>
            <a:ext cx="3710940" cy="3886200"/>
          </a:xfrm>
        </p:spPr>
        <p:txBody>
          <a:bodyPr/>
          <a:lstStyle/>
          <a:p>
            <a:r>
              <a:rPr lang="en-US" dirty="0"/>
              <a:t>Na</a:t>
            </a:r>
            <a:r>
              <a:rPr lang="en-US" baseline="-25000" dirty="0"/>
              <a:t>v</a:t>
            </a:r>
            <a:r>
              <a:rPr lang="en-US" dirty="0"/>
              <a:t>1.6 and Epilepsy </a:t>
            </a:r>
            <a:br>
              <a:rPr lang="en-US" dirty="0"/>
            </a:br>
            <a:endParaRPr lang="en-US" dirty="0"/>
          </a:p>
        </p:txBody>
      </p:sp>
      <p:pic>
        <p:nvPicPr>
          <p:cNvPr id="4" name="Picture 3">
            <a:extLst>
              <a:ext uri="{FF2B5EF4-FFF2-40B4-BE49-F238E27FC236}">
                <a16:creationId xmlns:a16="http://schemas.microsoft.com/office/drawing/2014/main" xmlns="" id="{8B4609B7-3A6C-40C3-A57C-1D9AA2C3E047}"/>
              </a:ext>
            </a:extLst>
          </p:cNvPr>
          <p:cNvPicPr>
            <a:picLocks noChangeAspect="1"/>
          </p:cNvPicPr>
          <p:nvPr/>
        </p:nvPicPr>
        <p:blipFill>
          <a:blip r:embed="rId2"/>
          <a:stretch>
            <a:fillRect/>
          </a:stretch>
        </p:blipFill>
        <p:spPr>
          <a:xfrm>
            <a:off x="0" y="0"/>
            <a:ext cx="5186749" cy="6851197"/>
          </a:xfrm>
          <a:prstGeom prst="rect">
            <a:avLst/>
          </a:prstGeom>
        </p:spPr>
      </p:pic>
    </p:spTree>
    <p:extLst>
      <p:ext uri="{BB962C8B-B14F-4D97-AF65-F5344CB8AC3E}">
        <p14:creationId xmlns:p14="http://schemas.microsoft.com/office/powerpoint/2010/main" val="100367661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sp>
        <p:nvSpPr>
          <p:cNvPr id="3" name="Content Placeholder 2">
            <a:extLst>
              <a:ext uri="{FF2B5EF4-FFF2-40B4-BE49-F238E27FC236}">
                <a16:creationId xmlns:a16="http://schemas.microsoft.com/office/drawing/2014/main" xmlns="" id="{C3FE5936-FCE6-4030-AFE8-2B586C99D2A1}"/>
              </a:ext>
            </a:extLst>
          </p:cNvPr>
          <p:cNvSpPr>
            <a:spLocks noGrp="1"/>
          </p:cNvSpPr>
          <p:nvPr>
            <p:ph idx="1"/>
          </p:nvPr>
        </p:nvSpPr>
        <p:spPr/>
        <p:txBody>
          <a:bodyPr/>
          <a:lstStyle/>
          <a:p>
            <a:r>
              <a:rPr lang="en-US" sz="1800" dirty="0"/>
              <a:t>Epilepsy associated mutations in Na</a:t>
            </a:r>
            <a:r>
              <a:rPr lang="en-US" sz="1800" baseline="-25000" dirty="0"/>
              <a:t>v</a:t>
            </a:r>
            <a:r>
              <a:rPr lang="en-US" sz="1800" dirty="0"/>
              <a:t>1.1 are predominantly loss-of-function while mutations in Nav1.6 are primarily gain-of-function. </a:t>
            </a:r>
          </a:p>
          <a:p>
            <a:r>
              <a:rPr lang="en-US" sz="1800" dirty="0"/>
              <a:t>Cannabidiol can preferentially inhibit Na</a:t>
            </a:r>
            <a:r>
              <a:rPr lang="en-US" sz="1800" baseline="-25000" dirty="0"/>
              <a:t>v</a:t>
            </a:r>
            <a:r>
              <a:rPr lang="en-US" sz="1800" dirty="0"/>
              <a:t>1.6 generated resurgent current over peak transient current. </a:t>
            </a:r>
          </a:p>
          <a:p>
            <a:r>
              <a:rPr lang="en-US" sz="1800" dirty="0"/>
              <a:t>Low concentration of cannabidiol can reduce mutant channel activity by shifting the voltage-dependence of activation to more depolarizing potentials, slowing channel recovery from fast inactivation and inhibiting resurgent and persistent current. </a:t>
            </a:r>
          </a:p>
          <a:p>
            <a:r>
              <a:rPr lang="en-US" sz="1800" dirty="0"/>
              <a:t>Confirmed our findings using endogenous sodium currents from striatal neurons, again demonstrating that cannabidiol can inhibit endogenous resurgent and persistent current. </a:t>
            </a:r>
          </a:p>
          <a:p>
            <a:r>
              <a:rPr lang="en-US" sz="1800" dirty="0"/>
              <a:t>Overall, cannabidiol inhibits voltage-gated sodium channel activity contributing to a decrease in neuronal excitability.</a:t>
            </a:r>
          </a:p>
        </p:txBody>
      </p:sp>
    </p:spTree>
    <p:extLst>
      <p:ext uri="{BB962C8B-B14F-4D97-AF65-F5344CB8AC3E}">
        <p14:creationId xmlns:p14="http://schemas.microsoft.com/office/powerpoint/2010/main" val="86448125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19E6D-B7D0-4C0A-B2BB-65E799ABCDA4}"/>
              </a:ext>
            </a:extLst>
          </p:cNvPr>
          <p:cNvSpPr>
            <a:spLocks noGrp="1"/>
          </p:cNvSpPr>
          <p:nvPr>
            <p:ph type="title"/>
          </p:nvPr>
        </p:nvSpPr>
        <p:spPr/>
        <p:txBody>
          <a:bodyPr/>
          <a:lstStyle/>
          <a:p>
            <a:r>
              <a:rPr lang="en-US" dirty="0"/>
              <a:t>Na</a:t>
            </a:r>
            <a:r>
              <a:rPr lang="en-US" baseline="-25000" dirty="0"/>
              <a:t>v</a:t>
            </a:r>
            <a:r>
              <a:rPr lang="en-US" dirty="0"/>
              <a:t>1.6 and Epilepsy </a:t>
            </a:r>
            <a:br>
              <a:rPr lang="en-US" dirty="0"/>
            </a:br>
            <a:endParaRPr lang="en-US" dirty="0"/>
          </a:p>
        </p:txBody>
      </p:sp>
      <p:sp>
        <p:nvSpPr>
          <p:cNvPr id="3" name="Content Placeholder 2">
            <a:extLst>
              <a:ext uri="{FF2B5EF4-FFF2-40B4-BE49-F238E27FC236}">
                <a16:creationId xmlns:a16="http://schemas.microsoft.com/office/drawing/2014/main" xmlns="" id="{C3FE5936-FCE6-4030-AFE8-2B586C99D2A1}"/>
              </a:ext>
            </a:extLst>
          </p:cNvPr>
          <p:cNvSpPr>
            <a:spLocks noGrp="1"/>
          </p:cNvSpPr>
          <p:nvPr>
            <p:ph idx="1"/>
          </p:nvPr>
        </p:nvSpPr>
        <p:spPr>
          <a:xfrm>
            <a:off x="381000" y="1752600"/>
            <a:ext cx="8686800" cy="830580"/>
          </a:xfrm>
        </p:spPr>
        <p:txBody>
          <a:bodyPr/>
          <a:lstStyle/>
          <a:p>
            <a:pPr marL="0" indent="0">
              <a:buNone/>
            </a:pPr>
            <a:r>
              <a:rPr lang="en-US" sz="1600" b="1" dirty="0"/>
              <a:t>Steady-state, recovery, and development of slow inactivation of wildtype and mutant channels in HEK293T cells Steady-state, recovery, and development of slow inactivation of wildtype and mutant channels in HEK293T cells</a:t>
            </a:r>
            <a:endParaRPr lang="en-US" sz="1600" dirty="0"/>
          </a:p>
        </p:txBody>
      </p:sp>
      <p:pic>
        <p:nvPicPr>
          <p:cNvPr id="4" name="Picture 3">
            <a:extLst>
              <a:ext uri="{FF2B5EF4-FFF2-40B4-BE49-F238E27FC236}">
                <a16:creationId xmlns:a16="http://schemas.microsoft.com/office/drawing/2014/main" xmlns="" id="{C18CDF53-BFFE-4A6B-8806-2AFA562F0FA1}"/>
              </a:ext>
            </a:extLst>
          </p:cNvPr>
          <p:cNvPicPr>
            <a:picLocks noChangeAspect="1"/>
          </p:cNvPicPr>
          <p:nvPr/>
        </p:nvPicPr>
        <p:blipFill>
          <a:blip r:embed="rId3"/>
          <a:stretch>
            <a:fillRect/>
          </a:stretch>
        </p:blipFill>
        <p:spPr>
          <a:xfrm>
            <a:off x="304800" y="2583180"/>
            <a:ext cx="7477125" cy="4238625"/>
          </a:xfrm>
          <a:prstGeom prst="rect">
            <a:avLst/>
          </a:prstGeom>
        </p:spPr>
      </p:pic>
    </p:spTree>
    <p:extLst>
      <p:ext uri="{BB962C8B-B14F-4D97-AF65-F5344CB8AC3E}">
        <p14:creationId xmlns:p14="http://schemas.microsoft.com/office/powerpoint/2010/main" val="36639581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Na Channels</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304800" y="2209800"/>
            <a:ext cx="8229600" cy="3581400"/>
          </a:xfrm>
        </p:spPr>
        <p:txBody>
          <a:bodyPr/>
          <a:lstStyle/>
          <a:p>
            <a:r>
              <a:rPr lang="en-US" dirty="0"/>
              <a:t>Voltage Gated (Na</a:t>
            </a:r>
            <a:r>
              <a:rPr lang="en-US" sz="2800" baseline="-25000" dirty="0"/>
              <a:t>v</a:t>
            </a:r>
            <a:r>
              <a:rPr lang="en-US" sz="2800" dirty="0"/>
              <a:t>)  </a:t>
            </a:r>
          </a:p>
          <a:p>
            <a:r>
              <a:rPr lang="en-US" dirty="0"/>
              <a:t>Epithelial sodium channels (</a:t>
            </a:r>
            <a:r>
              <a:rPr lang="en-US" dirty="0" err="1"/>
              <a:t>ENaCs</a:t>
            </a:r>
            <a:r>
              <a:rPr lang="en-US" dirty="0"/>
              <a:t>)</a:t>
            </a:r>
          </a:p>
          <a:p>
            <a:pPr lvl="1"/>
            <a:r>
              <a:rPr lang="en-US" dirty="0"/>
              <a:t>Structurally unrelated to voltage-gated sodium channels </a:t>
            </a:r>
          </a:p>
          <a:p>
            <a:pPr lvl="1"/>
            <a:r>
              <a:rPr lang="en-US" dirty="0"/>
              <a:t>members of the ENaC/Deg (epithelial amiloride-sensitive Na+ channel and </a:t>
            </a:r>
            <a:r>
              <a:rPr lang="en-US" dirty="0" err="1"/>
              <a:t>degenerin</a:t>
            </a:r>
            <a:r>
              <a:rPr lang="en-US" dirty="0"/>
              <a:t>) family of ion channels.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Papers Reviewed</a:t>
            </a:r>
            <a:br>
              <a:rPr lang="en-US" dirty="0"/>
            </a:br>
            <a:endParaRPr lang="en-US" dirty="0"/>
          </a:p>
        </p:txBody>
      </p:sp>
      <p:sp>
        <p:nvSpPr>
          <p:cNvPr id="4" name="Content Placeholder 3"/>
          <p:cNvSpPr>
            <a:spLocks noGrp="1"/>
          </p:cNvSpPr>
          <p:nvPr>
            <p:ph idx="1"/>
          </p:nvPr>
        </p:nvSpPr>
        <p:spPr>
          <a:xfrm>
            <a:off x="381000" y="2057400"/>
            <a:ext cx="8229600" cy="4648200"/>
          </a:xfrm>
        </p:spPr>
        <p:txBody>
          <a:bodyPr numCol="1"/>
          <a:lstStyle/>
          <a:p>
            <a:r>
              <a:rPr lang="en-US" sz="2400" dirty="0">
                <a:hlinkClick r:id="rId3"/>
              </a:rPr>
              <a:t>Catterall, W. 2014. Structure and function of voltage-gated sodium channels at atomic resolution. Exp. Physiol. 99.1: 35-51.</a:t>
            </a:r>
            <a:endParaRPr lang="en-US" sz="2400" dirty="0"/>
          </a:p>
          <a:p>
            <a:r>
              <a:rPr lang="en-US" sz="2400" dirty="0" err="1">
                <a:hlinkClick r:id="rId4"/>
              </a:rPr>
              <a:t>Waxmann</a:t>
            </a:r>
            <a:r>
              <a:rPr lang="en-US" sz="2400" dirty="0">
                <a:hlinkClick r:id="rId4"/>
              </a:rPr>
              <a:t> et al., 1999. Sodium channels and pain. PNAS 96: 7635-7639.</a:t>
            </a:r>
            <a:endParaRPr lang="en-US" sz="2400" dirty="0"/>
          </a:p>
          <a:p>
            <a:r>
              <a:rPr lang="en-US" sz="2400" dirty="0">
                <a:hlinkClick r:id="rId5"/>
              </a:rPr>
              <a:t>Dab-Hajj et al., 2015. Nav1.9: A sodium channel linked to human pain. Nature 16: 511-519.</a:t>
            </a:r>
            <a:endParaRPr lang="en-US" sz="2400" dirty="0"/>
          </a:p>
          <a:p>
            <a:r>
              <a:rPr lang="en-US" sz="2400" dirty="0">
                <a:hlinkClick r:id="rId6"/>
              </a:rPr>
              <a:t>Patel, R.R. et al., 2016. Aberrant sodium channel activity can be targeted with cannabidiol. Brain. 139(8):2164-2181.</a:t>
            </a:r>
            <a:endParaRPr lang="en-US" sz="2400" dirty="0"/>
          </a:p>
          <a:p>
            <a:pPr marL="0" indent="0">
              <a:buNone/>
            </a:pPr>
            <a:endParaRPr lang="en-US"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752600"/>
          </a:xfrm>
          <a:noFill/>
        </p:spPr>
        <p:txBody>
          <a:bodyPr/>
          <a:lstStyle/>
          <a:p>
            <a:r>
              <a:rPr lang="en-US" dirty="0"/>
              <a:t>Overview of Na</a:t>
            </a:r>
            <a:r>
              <a:rPr lang="en-US" baseline="-25000" dirty="0"/>
              <a:t>v</a:t>
            </a:r>
            <a:r>
              <a:rPr lang="en-US" dirty="0"/>
              <a:t> Channel</a:t>
            </a:r>
            <a:br>
              <a:rPr lang="en-US" dirty="0"/>
            </a:br>
            <a:endParaRPr lang="en-US" dirty="0"/>
          </a:p>
        </p:txBody>
      </p:sp>
      <p:pic>
        <p:nvPicPr>
          <p:cNvPr id="4" name="Picture 3">
            <a:extLst>
              <a:ext uri="{FF2B5EF4-FFF2-40B4-BE49-F238E27FC236}">
                <a16:creationId xmlns:a16="http://schemas.microsoft.com/office/drawing/2014/main" xmlns="" id="{A61C0873-25A6-4077-979E-5E19C095E44F}"/>
              </a:ext>
            </a:extLst>
          </p:cNvPr>
          <p:cNvPicPr>
            <a:picLocks noChangeAspect="1"/>
          </p:cNvPicPr>
          <p:nvPr/>
        </p:nvPicPr>
        <p:blipFill>
          <a:blip r:embed="rId3"/>
          <a:stretch>
            <a:fillRect/>
          </a:stretch>
        </p:blipFill>
        <p:spPr>
          <a:xfrm>
            <a:off x="-27560" y="1562100"/>
            <a:ext cx="5257800" cy="2945342"/>
          </a:xfrm>
          <a:prstGeom prst="rect">
            <a:avLst/>
          </a:prstGeom>
        </p:spPr>
      </p:pic>
      <p:pic>
        <p:nvPicPr>
          <p:cNvPr id="5" name="Picture 4">
            <a:extLst>
              <a:ext uri="{FF2B5EF4-FFF2-40B4-BE49-F238E27FC236}">
                <a16:creationId xmlns:a16="http://schemas.microsoft.com/office/drawing/2014/main" xmlns="" id="{5ED2AF84-0405-45B1-A6E5-E2522E84A59B}"/>
              </a:ext>
            </a:extLst>
          </p:cNvPr>
          <p:cNvPicPr>
            <a:picLocks noChangeAspect="1"/>
          </p:cNvPicPr>
          <p:nvPr/>
        </p:nvPicPr>
        <p:blipFill>
          <a:blip r:embed="rId4"/>
          <a:stretch>
            <a:fillRect/>
          </a:stretch>
        </p:blipFill>
        <p:spPr>
          <a:xfrm>
            <a:off x="3810000" y="4114800"/>
            <a:ext cx="2878951" cy="2595418"/>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1752600"/>
          </a:xfrm>
        </p:spPr>
        <p:txBody>
          <a:bodyPr/>
          <a:lstStyle/>
          <a:p>
            <a:r>
              <a:rPr lang="en-US" dirty="0"/>
              <a:t>Overview Na</a:t>
            </a:r>
            <a:r>
              <a:rPr lang="en-US" baseline="-25000" dirty="0"/>
              <a:t>v</a:t>
            </a:r>
            <a:r>
              <a:rPr lang="en-US" dirty="0"/>
              <a:t> Channels</a:t>
            </a:r>
            <a:br>
              <a:rPr lang="en-US" dirty="0"/>
            </a:br>
            <a:endParaRPr lang="en-US" dirty="0"/>
          </a:p>
        </p:txBody>
      </p:sp>
      <p:sp>
        <p:nvSpPr>
          <p:cNvPr id="3" name="Content Placeholder 2">
            <a:extLst>
              <a:ext uri="{FF2B5EF4-FFF2-40B4-BE49-F238E27FC236}">
                <a16:creationId xmlns:a16="http://schemas.microsoft.com/office/drawing/2014/main" xmlns="" id="{33263BE4-244E-4C10-A14E-03C3C2487D2B}"/>
              </a:ext>
            </a:extLst>
          </p:cNvPr>
          <p:cNvSpPr>
            <a:spLocks noGrp="1"/>
          </p:cNvSpPr>
          <p:nvPr>
            <p:ph idx="1"/>
          </p:nvPr>
        </p:nvSpPr>
        <p:spPr>
          <a:xfrm>
            <a:off x="228600" y="1752600"/>
            <a:ext cx="8229600" cy="4876800"/>
          </a:xfrm>
        </p:spPr>
        <p:txBody>
          <a:bodyPr/>
          <a:lstStyle/>
          <a:p>
            <a:r>
              <a:rPr lang="en-US" dirty="0"/>
              <a:t>Large multimeric complex composed of an </a:t>
            </a:r>
            <a:r>
              <a:rPr lang="el-GR" dirty="0"/>
              <a:t>α</a:t>
            </a:r>
            <a:r>
              <a:rPr lang="en-US" dirty="0"/>
              <a:t> (260 </a:t>
            </a:r>
            <a:r>
              <a:rPr lang="en-US" dirty="0" err="1"/>
              <a:t>kDa</a:t>
            </a:r>
            <a:r>
              <a:rPr lang="en-US" dirty="0"/>
              <a:t>) subunit and one or more auxiliary </a:t>
            </a:r>
            <a:r>
              <a:rPr lang="el-GR" dirty="0"/>
              <a:t>β</a:t>
            </a:r>
            <a:r>
              <a:rPr lang="en-US" dirty="0"/>
              <a:t> (33-36 </a:t>
            </a:r>
            <a:r>
              <a:rPr lang="en-US" dirty="0" err="1"/>
              <a:t>kDa</a:t>
            </a:r>
            <a:r>
              <a:rPr lang="en-US" dirty="0"/>
              <a:t>) subunits</a:t>
            </a:r>
          </a:p>
          <a:p>
            <a:r>
              <a:rPr lang="en-US" dirty="0"/>
              <a:t>Nine </a:t>
            </a:r>
            <a:r>
              <a:rPr lang="el-GR" dirty="0"/>
              <a:t>α</a:t>
            </a:r>
            <a:r>
              <a:rPr lang="en-US" dirty="0"/>
              <a:t> subunits (Na</a:t>
            </a:r>
            <a:r>
              <a:rPr lang="en-US" baseline="-25000" dirty="0"/>
              <a:t>v1.1</a:t>
            </a:r>
            <a:r>
              <a:rPr lang="en-US" dirty="0"/>
              <a:t> – Na</a:t>
            </a:r>
            <a:r>
              <a:rPr lang="en-US" baseline="-25000" dirty="0"/>
              <a:t>v1.9</a:t>
            </a:r>
            <a:r>
              <a:rPr lang="en-US" dirty="0"/>
              <a:t>) functionally characterized</a:t>
            </a:r>
          </a:p>
          <a:p>
            <a:r>
              <a:rPr lang="en-US" dirty="0"/>
              <a:t>Four homologous domains containing 6 TM segments</a:t>
            </a:r>
          </a:p>
          <a:p>
            <a:pPr lvl="1"/>
            <a:r>
              <a:rPr lang="en-US" dirty="0"/>
              <a:t>Voltage sensor in S4 segments</a:t>
            </a:r>
          </a:p>
          <a:p>
            <a:pPr lvl="1"/>
            <a:r>
              <a:rPr lang="en-US" dirty="0"/>
              <a:t>Outer pore re-entrant loops between S5-S6 </a:t>
            </a:r>
          </a:p>
        </p:txBody>
      </p:sp>
    </p:spTree>
    <p:extLst>
      <p:ext uri="{BB962C8B-B14F-4D97-AF65-F5344CB8AC3E}">
        <p14:creationId xmlns:p14="http://schemas.microsoft.com/office/powerpoint/2010/main" val="198229693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mplate">
  <a:themeElements>
    <a:clrScheme name="FSU">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template.potx</Template>
  <TotalTime>3291</TotalTime>
  <Words>6205</Words>
  <Application>Microsoft Office PowerPoint</Application>
  <PresentationFormat>On-screen Show (4:3)</PresentationFormat>
  <Paragraphs>359</Paragraphs>
  <Slides>57</Slides>
  <Notes>48</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ＭＳ Ｐゴシック</vt:lpstr>
      <vt:lpstr>Adobe Garamond Pro</vt:lpstr>
      <vt:lpstr>Arial</vt:lpstr>
      <vt:lpstr>Calibri</vt:lpstr>
      <vt:lpstr>Garamond</vt:lpstr>
      <vt:lpstr>msgothic</vt:lpstr>
      <vt:lpstr>Times New Roman</vt:lpstr>
      <vt:lpstr>Wingdings</vt:lpstr>
      <vt:lpstr>template</vt:lpstr>
      <vt:lpstr>PowerPoint Presentation</vt:lpstr>
      <vt:lpstr>PowerPoint Presentation</vt:lpstr>
      <vt:lpstr>Na Channels </vt:lpstr>
      <vt:lpstr>Na Channels </vt:lpstr>
      <vt:lpstr>PowerPoint Presentation</vt:lpstr>
      <vt:lpstr>Na Channels </vt:lpstr>
      <vt:lpstr>Papers Reviewed </vt:lpstr>
      <vt:lpstr>Overview of Nav Channel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Overview Nav Channels </vt:lpstr>
      <vt:lpstr>Na Channels and Pain </vt:lpstr>
      <vt:lpstr>Na Channels and Pain </vt:lpstr>
      <vt:lpstr>Na Channels and Pain </vt:lpstr>
      <vt:lpstr>Na Channels and Pain </vt:lpstr>
      <vt:lpstr>Na Channels and Pain </vt:lpstr>
      <vt:lpstr>Na Channels and Pain </vt:lpstr>
      <vt:lpstr>Na Channels and Pain </vt:lpstr>
      <vt:lpstr>Na Channels and Pain </vt:lpstr>
      <vt:lpstr>Nav1.9 and Human Pain </vt:lpstr>
      <vt:lpstr>Nav1.9 and Human Pain </vt:lpstr>
      <vt:lpstr>Nav1.9 and Human Pain </vt:lpstr>
      <vt:lpstr>Nav1.9 and Human Pain </vt:lpstr>
      <vt:lpstr>Nav1.9 and Human Pain </vt:lpstr>
      <vt:lpstr>Nav1.9 and Human Pain </vt:lpstr>
      <vt:lpstr>Nav1.9 and Human Pain </vt:lpstr>
      <vt:lpstr>Nav1.9 and Human Pain </vt:lpstr>
      <vt:lpstr>Nav1.9 and Human Pain </vt:lpstr>
      <vt:lpstr>Nav1.9 and Human Pain </vt:lpstr>
      <vt:lpstr>Nav1.6 and Epilepsy  </vt:lpstr>
      <vt:lpstr>Nav1.6 and Epilepsy  </vt:lpstr>
      <vt:lpstr>Nav1.6 and Epilepsy  </vt:lpstr>
      <vt:lpstr>Nav1.6 and Epilepsy  </vt:lpstr>
      <vt:lpstr>Nav1.6 and Epilepsy  </vt:lpstr>
      <vt:lpstr>Nav1.6 and Epilepsy  </vt:lpstr>
      <vt:lpstr>Nav1.6 and Epilepsy  </vt:lpstr>
      <vt:lpstr>Nav1.6 and Epilepsy*  </vt:lpstr>
      <vt:lpstr>Nav1.6 and Epilepsy  </vt:lpstr>
      <vt:lpstr>Nav1.6 and Epilepsy  </vt:lpstr>
      <vt:lpstr>Nav1.6 and Epilepsy  </vt:lpstr>
      <vt:lpstr>Nav1.6 and Epilepsy  </vt:lpstr>
      <vt:lpstr>Nav1.6 and Epilepsy  </vt:lpstr>
      <vt:lpstr>Nav1.6 and Epilepsy  </vt:lpstr>
      <vt:lpstr>Nav1.6 and Epilepsy  </vt:lpstr>
    </vt:vector>
  </TitlesOfParts>
  <Company>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Course Number: Course Title</dc:title>
  <dc:creator>Bud  Simpson</dc:creator>
  <cp:lastModifiedBy>Debi</cp:lastModifiedBy>
  <cp:revision>164</cp:revision>
  <dcterms:created xsi:type="dcterms:W3CDTF">2016-04-14T17:23:02Z</dcterms:created>
  <dcterms:modified xsi:type="dcterms:W3CDTF">2018-09-28T14:11:11Z</dcterms:modified>
</cp:coreProperties>
</file>