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5"/>
  </p:notesMasterIdLst>
  <p:sldIdLst>
    <p:sldId id="256" r:id="rId2"/>
    <p:sldId id="257" r:id="rId3"/>
    <p:sldId id="278" r:id="rId4"/>
    <p:sldId id="279" r:id="rId5"/>
    <p:sldId id="280" r:id="rId6"/>
    <p:sldId id="281" r:id="rId7"/>
    <p:sldId id="282" r:id="rId8"/>
    <p:sldId id="283"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74968" autoAdjust="0"/>
  </p:normalViewPr>
  <p:slideViewPr>
    <p:cSldViewPr snapToGrid="0">
      <p:cViewPr varScale="1">
        <p:scale>
          <a:sx n="37" d="100"/>
          <a:sy n="37" d="100"/>
        </p:scale>
        <p:origin x="13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A3119-1D4E-41D1-A94A-10E8E7DA12BB}"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78516-CA17-4CC2-AD9B-70134325150B}" type="slidenum">
              <a:rPr lang="en-US" smtClean="0"/>
              <a:t>‹#›</a:t>
            </a:fld>
            <a:endParaRPr lang="en-US"/>
          </a:p>
        </p:txBody>
      </p:sp>
    </p:spTree>
    <p:extLst>
      <p:ext uri="{BB962C8B-B14F-4D97-AF65-F5344CB8AC3E}">
        <p14:creationId xmlns:p14="http://schemas.microsoft.com/office/powerpoint/2010/main" val="175923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Cav1:</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initiates contraction, secretion, regulation of gene expression, integration of synaptic input in neurons, and synaptic transmission at ribbon synapses in specialized sensory cells.</a:t>
            </a: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Cav2: initiates synaptic transmission at fast synapses</a:t>
            </a: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Cav3: important for repetitive firing of action potentials in rhythmically firing cells such as cardiac myocytes and thalamic neurons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In cardiac and smooth muscle cells, activation of Ca channels initiates contraction directly by increasing cytosolic Ca concentration and indirectly by activating calcium-dependent calcium release</a:t>
            </a:r>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In skeletal muscle cells, Cav channels interact directly with ryanodine-sensitive Ca release channels to initiate rapid contraction</a:t>
            </a:r>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In neurons, Cav channels initiate synaptic transmission</a:t>
            </a:r>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Cav channels are the KEY signal transducers of electrical excitability, converting the electrical signal of the action potential in the cell surface membrane to an intracellular Ca transient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3</a:t>
            </a:fld>
            <a:endParaRPr lang="en-US"/>
          </a:p>
        </p:txBody>
      </p:sp>
    </p:spTree>
    <p:extLst>
      <p:ext uri="{BB962C8B-B14F-4D97-AF65-F5344CB8AC3E}">
        <p14:creationId xmlns:p14="http://schemas.microsoft.com/office/powerpoint/2010/main" val="239117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Two strong peaks followed by a weaker peak on the intracellular side were found in the selectivity filter along the ion-conduction pathway, verifying three binding sites for Ca (Site 1, Site 2 and Site 3 from the extracellular to the intracellular side)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Site 1 is predominantly coordinated by the carboxyl groups of D178 which define a plane at the selectivity filter entrance on the extracellular side of the bound Ca 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chemical environment of Site 3 hints at a lower affinity, consistent with its role in exit of Ca from the selectivity filter into the central cavity</a:t>
            </a:r>
          </a:p>
          <a:p>
            <a:r>
              <a:rPr lang="en-US" dirty="0" smtClean="0"/>
              <a:t>Block of </a:t>
            </a:r>
            <a:r>
              <a:rPr lang="en-US" dirty="0" err="1" smtClean="0"/>
              <a:t>NavAb</a:t>
            </a:r>
            <a:r>
              <a:rPr lang="en-US" baseline="0" dirty="0" smtClean="0"/>
              <a:t> and </a:t>
            </a:r>
            <a:r>
              <a:rPr lang="en-US" baseline="0" dirty="0" err="1" smtClean="0"/>
              <a:t>CavAb</a:t>
            </a:r>
            <a:r>
              <a:rPr lang="en-US" baseline="0" dirty="0" smtClean="0"/>
              <a:t> by divalent bonds</a:t>
            </a:r>
          </a:p>
          <a:p>
            <a:r>
              <a:rPr lang="en-US" baseline="0" dirty="0" smtClean="0"/>
              <a:t>             Cd, </a:t>
            </a:r>
            <a:r>
              <a:rPr lang="en-US" baseline="0" dirty="0" err="1" smtClean="0"/>
              <a:t>Mn</a:t>
            </a:r>
            <a:r>
              <a:rPr lang="en-US" baseline="0" dirty="0" smtClean="0"/>
              <a:t> and other inorganic cations are effective blockers of Cav channels</a:t>
            </a:r>
          </a:p>
          <a:p>
            <a:r>
              <a:rPr lang="en-US" baseline="0" dirty="0" smtClean="0"/>
              <a:t>	Both bind in the selectivity filter of Site 2 (central site) and inhibit 	the Ca current by competitively binding to the high-affinity site 	required for Ca permeation</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13</a:t>
            </a:fld>
            <a:endParaRPr lang="en-US"/>
          </a:p>
        </p:txBody>
      </p:sp>
    </p:spTree>
    <p:extLst>
      <p:ext uri="{BB962C8B-B14F-4D97-AF65-F5344CB8AC3E}">
        <p14:creationId xmlns:p14="http://schemas.microsoft.com/office/powerpoint/2010/main" val="171217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energetically unfavorable for Ca ions to occupy adjacent sites simultaneously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Hypothesis: two interchangeable functional states of the selectivity filter in the crystal structure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of high concentration of Ca in the extracellular solution, Ca will prefer to enter site 1 and the weak binding of site 3 will force loss of Ca into the low Ca concentration in the cytosol</a:t>
            </a:r>
          </a:p>
          <a:p>
            <a:r>
              <a:rPr lang="en-US" dirty="0" smtClean="0"/>
              <a:t>	Gives unidirectional flux of Ca into the cell</a:t>
            </a:r>
          </a:p>
          <a:p>
            <a:r>
              <a:rPr lang="en-US" sz="1200" kern="1200" dirty="0" smtClean="0">
                <a:solidFill>
                  <a:schemeClr val="tx1"/>
                </a:solidFill>
                <a:effectLst/>
                <a:latin typeface="+mn-lt"/>
                <a:ea typeface="+mn-ea"/>
                <a:cs typeface="+mn-cs"/>
              </a:rPr>
              <a:t>3 ion occupied state would manifest only when the external Ca concentration is increased enough that the flux reaches a limiting value</a:t>
            </a: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15</a:t>
            </a:fld>
            <a:endParaRPr lang="en-US"/>
          </a:p>
        </p:txBody>
      </p:sp>
    </p:spTree>
    <p:extLst>
      <p:ext uri="{BB962C8B-B14F-4D97-AF65-F5344CB8AC3E}">
        <p14:creationId xmlns:p14="http://schemas.microsoft.com/office/powerpoint/2010/main" val="121473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 channels are a </a:t>
            </a:r>
            <a:r>
              <a:rPr lang="en-US" dirty="0" err="1" smtClean="0"/>
              <a:t>prereq</a:t>
            </a:r>
            <a:r>
              <a:rPr lang="en-US" dirty="0" smtClean="0"/>
              <a:t> for signal transmission at the first olfactory sensory neuron (OSN) synapse w/in</a:t>
            </a:r>
            <a:r>
              <a:rPr lang="en-US" baseline="0" dirty="0" smtClean="0"/>
              <a:t> the glomeruli of the main olfactory bulb (MOB)</a:t>
            </a:r>
          </a:p>
          <a:p>
            <a:endParaRPr lang="en-US" baseline="0" dirty="0" smtClean="0"/>
          </a:p>
          <a:p>
            <a:r>
              <a:rPr lang="en-US" baseline="0" dirty="0" smtClean="0"/>
              <a:t>In this paper they identify a distinct subset of glomeruli in the MOB of adult mice that is characterized by expression of the P/Q-type channel subunit Cav2.1.</a:t>
            </a:r>
          </a:p>
          <a:p>
            <a:endParaRPr lang="en-US" baseline="0" dirty="0" smtClean="0"/>
          </a:p>
          <a:p>
            <a:r>
              <a:rPr lang="en-US" baseline="0" dirty="0" err="1" smtClean="0"/>
              <a:t>Immunolocalization</a:t>
            </a:r>
            <a:r>
              <a:rPr lang="en-US" baseline="0" dirty="0" smtClean="0"/>
              <a:t> shows that Cav2.1+ glomeruli reside predominantly in the medial and dorsal MOB and in the vicinity of the necklace glomerular region close to the accessory olfactory bulb</a:t>
            </a:r>
          </a:p>
          <a:p>
            <a:endParaRPr lang="en-US" baseline="0" dirty="0" smtClean="0"/>
          </a:p>
          <a:p>
            <a:r>
              <a:rPr lang="en-US" baseline="0" dirty="0" smtClean="0"/>
              <a:t>Cav2.1 labeling of glomeruli </a:t>
            </a:r>
            <a:r>
              <a:rPr lang="en-US" baseline="0" dirty="0" err="1" smtClean="0"/>
              <a:t>colocalizes</a:t>
            </a:r>
            <a:r>
              <a:rPr lang="en-US" baseline="0" dirty="0" smtClean="0"/>
              <a:t> with the presynaptic marker vGlut2 in the axon terminals of </a:t>
            </a:r>
            <a:r>
              <a:rPr lang="en-US" baseline="0" dirty="0" err="1" smtClean="0"/>
              <a:t>Osns</a:t>
            </a:r>
            <a:endParaRPr lang="en-US" baseline="0" dirty="0" smtClean="0"/>
          </a:p>
          <a:p>
            <a:r>
              <a:rPr lang="en-US" baseline="0" dirty="0" smtClean="0"/>
              <a:t>Electron microscopy </a:t>
            </a:r>
            <a:r>
              <a:rPr lang="en-US" baseline="0" dirty="0" err="1" smtClean="0"/>
              <a:t>shos</a:t>
            </a:r>
            <a:r>
              <a:rPr lang="en-US" baseline="0" dirty="0" smtClean="0"/>
              <a:t> that Cav2.1+ glomeruli receive axonal input from OSNs that express molecules of canonical OSNs: olfactory marker </a:t>
            </a:r>
            <a:r>
              <a:rPr lang="en-US" baseline="0" dirty="0" err="1" smtClean="0"/>
              <a:t>proten</a:t>
            </a:r>
            <a:r>
              <a:rPr lang="en-US" baseline="0" dirty="0" smtClean="0"/>
              <a:t>, the ion channel Cnga2 and the phosphodiesterase Pde4a</a:t>
            </a:r>
          </a:p>
          <a:p>
            <a:endParaRPr lang="en-US" baseline="0" dirty="0" smtClean="0"/>
          </a:p>
          <a:p>
            <a:r>
              <a:rPr lang="en-US" dirty="0" smtClean="0"/>
              <a:t>In the main olfactory epithelium, Cav2.1 labels a distinct subpopulation of OSNs whose distribution mirrors the topography of the MOB glomeruli, that shows the same molecular signature, and is already present at birth. Together, these experiments identify a unique Cav2.1+ </a:t>
            </a:r>
            <a:r>
              <a:rPr lang="en-US" dirty="0" err="1" smtClean="0"/>
              <a:t>multiglomerular</a:t>
            </a:r>
            <a:r>
              <a:rPr lang="en-US" dirty="0" smtClean="0"/>
              <a:t> domain in the MOB that may form a previously unrecognized olfactory subsystem distinct from other groups of necklace glomeruli that rely on cGMP signaling mechanisms.</a:t>
            </a:r>
          </a:p>
          <a:p>
            <a:endParaRPr lang="en-US" dirty="0" smtClean="0"/>
          </a:p>
          <a:p>
            <a:r>
              <a:rPr lang="en-US" dirty="0" smtClean="0"/>
              <a:t>The mammalian olfactory system</a:t>
            </a:r>
            <a:r>
              <a:rPr lang="en-US" baseline="0" dirty="0" smtClean="0"/>
              <a:t> exhibits a highly complex organization that comprises several anatomically segregated chemoreceptive organs: MOE, VNO, GGN</a:t>
            </a:r>
          </a:p>
          <a:p>
            <a:endParaRPr lang="en-US" baseline="0" dirty="0" smtClean="0"/>
          </a:p>
          <a:p>
            <a:r>
              <a:rPr lang="en-US" baseline="0" dirty="0" smtClean="0"/>
              <a:t>MOE &amp; GGN</a:t>
            </a:r>
          </a:p>
          <a:p>
            <a:pPr marL="171450" indent="-171450">
              <a:buFontTx/>
              <a:buChar char="-"/>
            </a:pPr>
            <a:r>
              <a:rPr lang="en-US" baseline="0" dirty="0" smtClean="0"/>
              <a:t>Project their axons to the main olfactory bulb (MOB)</a:t>
            </a:r>
          </a:p>
          <a:p>
            <a:pPr marL="0" indent="0">
              <a:buFontTx/>
              <a:buNone/>
            </a:pPr>
            <a:endParaRPr lang="en-US" baseline="0" dirty="0" smtClean="0"/>
          </a:p>
          <a:p>
            <a:pPr marL="0" indent="0">
              <a:buFontTx/>
              <a:buNone/>
            </a:pPr>
            <a:r>
              <a:rPr lang="en-US" baseline="0" dirty="0" err="1" smtClean="0"/>
              <a:t>Vomeronasal</a:t>
            </a:r>
            <a:r>
              <a:rPr lang="en-US" baseline="0" dirty="0" smtClean="0"/>
              <a:t> sensory neurons (VSNs)</a:t>
            </a:r>
          </a:p>
          <a:p>
            <a:pPr marL="171450" indent="-171450">
              <a:buFontTx/>
              <a:buChar char="-"/>
            </a:pPr>
            <a:r>
              <a:rPr lang="en-US" baseline="0" dirty="0" smtClean="0"/>
              <a:t>Project to a specific nucleus located posterior to the dorsal MOB known as the accessory olfactory bulb (AOB)</a:t>
            </a:r>
          </a:p>
          <a:p>
            <a:pPr marL="628650" lvl="1" indent="-171450">
              <a:buFontTx/>
              <a:buChar char="-"/>
            </a:pPr>
            <a:r>
              <a:rPr lang="en-US" baseline="0" dirty="0" smtClean="0"/>
              <a:t>Understanding olfactory subsystems is key in understanding the processing of chemosensory information and the role each subsystem plays in odor-guided behaviors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they present evidence for the existence of a novel multi-glomerular domain in the mouse MOB that may represent a previously unrecognized olfactory subsystem.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subsystem is differentiated by the expression of the Cav channel subunit Cav2.1. P/Q (Cav2.1) and N (Cav2.2) have been identified to conduct Ca currents that initiate synaptic transmission. Neurotransmitter release at central synapses is primarily mediated by high-voltage activated Ca channels (Cav2.1 and Cav2.2)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olfactory system both subunits have been identified in the olfactory mucosa using RNA techniques and Western blot analyses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Presynaptic Cav2.2 protein is present in vast majority of glomeruli MOB and AOB and plays a role in neurotransmitter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they show Cav2.1 represents a second candidate for olfactory signal transmission within a distinct subset of MOB glomeruli</a:t>
            </a: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17</a:t>
            </a:fld>
            <a:endParaRPr lang="en-US"/>
          </a:p>
        </p:txBody>
      </p:sp>
    </p:spTree>
    <p:extLst>
      <p:ext uri="{BB962C8B-B14F-4D97-AF65-F5344CB8AC3E}">
        <p14:creationId xmlns:p14="http://schemas.microsoft.com/office/powerpoint/2010/main" val="334364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To assess</a:t>
            </a:r>
            <a:r>
              <a:rPr lang="en-US" baseline="0" dirty="0" smtClean="0"/>
              <a:t> if P/Q-type channel subunit Cav2.1 represents a second calcium channel involved in synaptic transmission at the first olfactory synapse they conducted a systematic </a:t>
            </a:r>
            <a:r>
              <a:rPr lang="en-US" baseline="0" dirty="0" err="1" smtClean="0"/>
              <a:t>immunohistochemical</a:t>
            </a:r>
            <a:r>
              <a:rPr lang="en-US" baseline="0" dirty="0" smtClean="0"/>
              <a:t> analysis of the olfactory bulb of an adult mouse</a:t>
            </a:r>
          </a:p>
          <a:p>
            <a:pPr marL="171450" indent="-171450">
              <a:buFontTx/>
              <a:buChar char="-"/>
            </a:pPr>
            <a:r>
              <a:rPr lang="en-US" baseline="0" dirty="0" smtClean="0"/>
              <a:t>Analyzed whole-mount preparations (N=9) and tissue sections anterior-to-posterior and medial-to-lateral axes of MOB (N=13) </a:t>
            </a:r>
          </a:p>
          <a:p>
            <a:pPr marL="171450" indent="-171450">
              <a:buFontTx/>
              <a:buChar char="-"/>
            </a:pPr>
            <a:r>
              <a:rPr lang="en-US" baseline="0" dirty="0" smtClean="0"/>
              <a:t>Whole-mount staining of olfactory bulbs </a:t>
            </a:r>
            <a:r>
              <a:rPr lang="en-US" baseline="0" dirty="0" err="1" smtClean="0"/>
              <a:t>revelaed</a:t>
            </a:r>
            <a:r>
              <a:rPr lang="en-US" baseline="0" dirty="0" smtClean="0"/>
              <a:t> robust Cav2.1 immunoreactivity in small set of glomeruli and their afferent axon bundles (1)</a:t>
            </a:r>
          </a:p>
          <a:p>
            <a:pPr marL="171450" indent="-171450">
              <a:buFontTx/>
              <a:buChar char="-"/>
            </a:pPr>
            <a:r>
              <a:rPr lang="en-US" baseline="0" dirty="0" smtClean="0"/>
              <a:t>Negative control reactions using Cav2.1 antibody that was blocked with its cognate peptide lacked immunoreactivity</a:t>
            </a:r>
          </a:p>
          <a:p>
            <a:pPr marL="171450" indent="-171450">
              <a:buFontTx/>
              <a:buChar char="-"/>
            </a:pPr>
            <a:r>
              <a:rPr lang="en-US" baseline="0" dirty="0" smtClean="0"/>
              <a:t>Most prominent is the semicircular arrangement- this part of MOB contains necklace glomerular region innervated by OSNs and GGNs which both employ non-canonical second messenger pathways</a:t>
            </a:r>
          </a:p>
          <a:p>
            <a:pPr marL="628650" lvl="1" indent="-171450">
              <a:buFontTx/>
              <a:buChar char="-"/>
            </a:pPr>
            <a:r>
              <a:rPr lang="en-US" baseline="0" dirty="0" smtClean="0"/>
              <a:t>Also larger</a:t>
            </a:r>
          </a:p>
          <a:p>
            <a:pPr marL="171450" indent="-171450">
              <a:buFontTx/>
              <a:buChar char="-"/>
            </a:pPr>
            <a:r>
              <a:rPr lang="en-US" baseline="0" dirty="0" smtClean="0"/>
              <a:t>N-type Ca channel Cav2.2 was found in anterior MOB but Cav2.1 was NOT found</a:t>
            </a:r>
          </a:p>
        </p:txBody>
      </p:sp>
      <p:sp>
        <p:nvSpPr>
          <p:cNvPr id="4" name="Slide Number Placeholder 3"/>
          <p:cNvSpPr>
            <a:spLocks noGrp="1"/>
          </p:cNvSpPr>
          <p:nvPr>
            <p:ph type="sldNum" sz="quarter" idx="10"/>
          </p:nvPr>
        </p:nvSpPr>
        <p:spPr/>
        <p:txBody>
          <a:bodyPr/>
          <a:lstStyle/>
          <a:p>
            <a:fld id="{1B778516-CA17-4CC2-AD9B-70134325150B}" type="slidenum">
              <a:rPr lang="en-US" smtClean="0"/>
              <a:t>18</a:t>
            </a:fld>
            <a:endParaRPr lang="en-US"/>
          </a:p>
        </p:txBody>
      </p:sp>
    </p:spTree>
    <p:extLst>
      <p:ext uri="{BB962C8B-B14F-4D97-AF65-F5344CB8AC3E}">
        <p14:creationId xmlns:p14="http://schemas.microsoft.com/office/powerpoint/2010/main" val="70509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r>
              <a:rPr lang="en-US" dirty="0" err="1" smtClean="0"/>
              <a:t>Saggital</a:t>
            </a:r>
            <a:r>
              <a:rPr lang="en-US" dirty="0" smtClean="0"/>
              <a:t> section at MOB midline depicting four individual Cav2.1+glomeruli and their axonal fibers. Bottom inset is a magnified version.</a:t>
            </a:r>
          </a:p>
          <a:p>
            <a:r>
              <a:rPr lang="en-US" dirty="0" smtClean="0"/>
              <a:t>d) Coronal section of the posterior MOB showing two large Cav2.1+glomeruli</a:t>
            </a:r>
            <a:r>
              <a:rPr lang="en-US" baseline="0" dirty="0" smtClean="0"/>
              <a:t> medial and lateral to the AOB. The inset is zoomed</a:t>
            </a:r>
          </a:p>
          <a:p>
            <a:r>
              <a:rPr lang="en-US" baseline="0" dirty="0" smtClean="0"/>
              <a:t>e)Cav2.1+glomeruli are evident at postnatal day 7 including many axons (clusters that travel 500 microns across dorsal MOB surface terminating in posterior glomeruli)</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19</a:t>
            </a:fld>
            <a:endParaRPr lang="en-US"/>
          </a:p>
        </p:txBody>
      </p:sp>
    </p:spTree>
    <p:extLst>
      <p:ext uri="{BB962C8B-B14F-4D97-AF65-F5344CB8AC3E}">
        <p14:creationId xmlns:p14="http://schemas.microsoft.com/office/powerpoint/2010/main" val="380626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Created</a:t>
            </a:r>
            <a:r>
              <a:rPr lang="en-US" baseline="0" dirty="0" smtClean="0"/>
              <a:t> maps to analyze Cav2.1 expression in the MOB in more detail they created glomerular maps using 3D reconstruction</a:t>
            </a:r>
          </a:p>
          <a:p>
            <a:pPr marL="171450" indent="-171450">
              <a:buFontTx/>
              <a:buChar char="-"/>
            </a:pPr>
            <a:r>
              <a:rPr lang="en-US" baseline="0" dirty="0" smtClean="0"/>
              <a:t>A) reconstruction from a 4 month old mouse with 20 glomeruli on left and 17 on right</a:t>
            </a:r>
          </a:p>
          <a:p>
            <a:pPr marL="171450" indent="-171450">
              <a:buFontTx/>
              <a:buChar char="-"/>
            </a:pPr>
            <a:r>
              <a:rPr lang="en-US" baseline="0" dirty="0" smtClean="0"/>
              <a:t>C) Two other reconstructions (18 \pm 1 in left hemi and 21 \pm 4 bulbs in right hemi)</a:t>
            </a:r>
          </a:p>
          <a:p>
            <a:pPr marL="171450" indent="-171450">
              <a:buFontTx/>
              <a:buChar char="-"/>
            </a:pPr>
            <a:r>
              <a:rPr lang="en-US" baseline="0" dirty="0" smtClean="0"/>
              <a:t>This labeling shows that Cav2.1 immuno-labeling reveals a subset of olfactory glomeruli in the MOB that defines a specific domain</a:t>
            </a:r>
          </a:p>
        </p:txBody>
      </p:sp>
      <p:sp>
        <p:nvSpPr>
          <p:cNvPr id="4" name="Slide Number Placeholder 3"/>
          <p:cNvSpPr>
            <a:spLocks noGrp="1"/>
          </p:cNvSpPr>
          <p:nvPr>
            <p:ph type="sldNum" sz="quarter" idx="10"/>
          </p:nvPr>
        </p:nvSpPr>
        <p:spPr/>
        <p:txBody>
          <a:bodyPr/>
          <a:lstStyle/>
          <a:p>
            <a:fld id="{1B778516-CA17-4CC2-AD9B-70134325150B}" type="slidenum">
              <a:rPr lang="en-US" smtClean="0"/>
              <a:t>20</a:t>
            </a:fld>
            <a:endParaRPr lang="en-US"/>
          </a:p>
        </p:txBody>
      </p:sp>
    </p:spTree>
    <p:extLst>
      <p:ext uri="{BB962C8B-B14F-4D97-AF65-F5344CB8AC3E}">
        <p14:creationId xmlns:p14="http://schemas.microsoft.com/office/powerpoint/2010/main" val="240189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Want to know whether glomerular</a:t>
            </a:r>
            <a:r>
              <a:rPr lang="en-US" baseline="0" dirty="0" smtClean="0"/>
              <a:t> Cav2.1 staining solely originates from the OSN presynaptic boutons or also from post-synaptic membranes of mitral and tufted cells that form synapses with OSN axon terminals in glomerular neuropil</a:t>
            </a:r>
          </a:p>
          <a:p>
            <a:pPr marL="171450" indent="-171450">
              <a:buFontTx/>
              <a:buChar char="-"/>
            </a:pPr>
            <a:endParaRPr lang="en-US" baseline="0" dirty="0" smtClean="0"/>
          </a:p>
          <a:p>
            <a:pPr marL="171450" indent="-171450">
              <a:buFontTx/>
              <a:buChar char="-"/>
            </a:pPr>
            <a:r>
              <a:rPr lang="en-US" dirty="0" smtClean="0"/>
              <a:t>Top</a:t>
            </a:r>
            <a:r>
              <a:rPr lang="en-US" baseline="0" dirty="0" smtClean="0"/>
              <a:t> panels: looking for immunoreactivity (red)</a:t>
            </a:r>
          </a:p>
          <a:p>
            <a:pPr marL="171450" indent="-171450">
              <a:buFontTx/>
              <a:buChar char="-"/>
            </a:pPr>
            <a:r>
              <a:rPr lang="en-US" dirty="0" smtClean="0"/>
              <a:t>Second panels: looking for Cav2.1</a:t>
            </a:r>
          </a:p>
          <a:p>
            <a:pPr marL="171450" indent="-171450">
              <a:buFontTx/>
              <a:buChar char="-"/>
            </a:pPr>
            <a:r>
              <a:rPr lang="en-US" dirty="0" smtClean="0"/>
              <a:t>(A,B) merge, presynaptic markers OMP and  vGlut2 </a:t>
            </a:r>
            <a:r>
              <a:rPr lang="en-US" dirty="0" err="1" smtClean="0"/>
              <a:t>colocalize</a:t>
            </a:r>
            <a:r>
              <a:rPr lang="en-US" dirty="0" smtClean="0"/>
              <a:t> with Cav2.1 yielding the yellow fluorescence signal</a:t>
            </a:r>
          </a:p>
          <a:p>
            <a:pPr marL="171450" indent="-171450">
              <a:buFontTx/>
              <a:buChar char="-"/>
            </a:pPr>
            <a:r>
              <a:rPr lang="en-US" dirty="0" smtClean="0"/>
              <a:t>(C,D) merge, post-synaptic</a:t>
            </a:r>
            <a:r>
              <a:rPr lang="en-US" baseline="0" dirty="0" smtClean="0"/>
              <a:t> dendritic markers Map2 and vGlut1 do not </a:t>
            </a:r>
            <a:r>
              <a:rPr lang="en-US" baseline="0" dirty="0" err="1" smtClean="0"/>
              <a:t>colocalize</a:t>
            </a:r>
            <a:r>
              <a:rPr lang="en-US" baseline="0" dirty="0" smtClean="0"/>
              <a:t> with Cav2.1 (separate red and green signals, no yellow)</a:t>
            </a:r>
            <a:endParaRPr lang="en-US" dirty="0" smtClean="0"/>
          </a:p>
        </p:txBody>
      </p:sp>
      <p:sp>
        <p:nvSpPr>
          <p:cNvPr id="4" name="Slide Number Placeholder 3"/>
          <p:cNvSpPr>
            <a:spLocks noGrp="1"/>
          </p:cNvSpPr>
          <p:nvPr>
            <p:ph type="sldNum" sz="quarter" idx="10"/>
          </p:nvPr>
        </p:nvSpPr>
        <p:spPr/>
        <p:txBody>
          <a:bodyPr/>
          <a:lstStyle/>
          <a:p>
            <a:fld id="{1B778516-CA17-4CC2-AD9B-70134325150B}" type="slidenum">
              <a:rPr lang="en-US" smtClean="0"/>
              <a:t>21</a:t>
            </a:fld>
            <a:endParaRPr lang="en-US"/>
          </a:p>
        </p:txBody>
      </p:sp>
    </p:spTree>
    <p:extLst>
      <p:ext uri="{BB962C8B-B14F-4D97-AF65-F5344CB8AC3E}">
        <p14:creationId xmlns:p14="http://schemas.microsoft.com/office/powerpoint/2010/main" val="203558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-OSN axon terminals show</a:t>
            </a:r>
            <a:r>
              <a:rPr lang="en-US" baseline="0" dirty="0" smtClean="0"/>
              <a:t> robust immunoreactivity and formed typical asymmetrical synapses with post-synaptic mitral cell dendrites that were devoid of any staining</a:t>
            </a:r>
          </a:p>
          <a:p>
            <a:pPr marL="171450" indent="-171450">
              <a:buFontTx/>
              <a:buChar char="-"/>
            </a:pPr>
            <a:r>
              <a:rPr lang="en-US" baseline="0" dirty="0" smtClean="0"/>
              <a:t>W/in a glomerulus there was no evidence of unlabeled OSN terminals proximal to labeled OSN terminals suggesting Cav2.1 is homogeneously expressed by the axons innervating these glomeruli</a:t>
            </a:r>
          </a:p>
          <a:p>
            <a:pPr marL="171450" indent="-171450">
              <a:buFontTx/>
              <a:buChar char="-"/>
            </a:pPr>
            <a:r>
              <a:rPr lang="en-US" baseline="0" dirty="0" smtClean="0"/>
              <a:t>Ultrastructural features of Cav2.1-labeled and unlabeled OSN terminals in neighboring glomeruli were undistinguishable</a:t>
            </a:r>
          </a:p>
          <a:p>
            <a:pPr marL="171450" indent="-171450">
              <a:buFontTx/>
              <a:buChar char="-"/>
            </a:pPr>
            <a:r>
              <a:rPr lang="en-US" baseline="0" dirty="0" smtClean="0"/>
              <a:t>Vesicle density, organization of pre- and post-synaptic membrane specializations and the distribution of mitochondria were remarkable</a:t>
            </a:r>
          </a:p>
          <a:p>
            <a:pPr marL="171450" indent="-171450">
              <a:buFontTx/>
              <a:buChar char="-"/>
            </a:pPr>
            <a:r>
              <a:rPr lang="en-US" baseline="0" dirty="0" smtClean="0"/>
              <a:t>THUS, localization of Cav2.1 in the signal transmission and transmitter release at the first olfactory synapse of these glomeruli</a:t>
            </a:r>
          </a:p>
          <a:p>
            <a:pPr marL="0" indent="0">
              <a:buFontTx/>
              <a:buNone/>
            </a:pPr>
            <a:endParaRPr lang="en-US" baseline="0" dirty="0" smtClean="0"/>
          </a:p>
          <a:p>
            <a:pPr marL="0" indent="0">
              <a:buFontTx/>
              <a:buNone/>
            </a:pPr>
            <a:endParaRPr lang="en-US" baseline="0" dirty="0" smtClean="0"/>
          </a:p>
          <a:p>
            <a:pPr marL="171450" indent="-171450">
              <a:buFontTx/>
              <a:buChar char="-"/>
            </a:pPr>
            <a:r>
              <a:rPr lang="en-US" dirty="0" smtClean="0"/>
              <a:t>Examples of Cav2.1+ OSN terminals (ONT) establishing asymmetric synapses with unstained and electron lucent dendrites (D) are shown. Arrows (red) indicate the polarity of the synapses. Labeled axonal terminals were evident from the accumulation of the DAB precipitate among the presynaptic vesicles and membrane specializations. There was also a typical darkening of mitochondrial membranes in labeled terminals. In Cav2.1+ glomeruli, only ONT are visible suggesting that Cav2.1 is homogeneously expressed by the axons innervating glomeruli.</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22</a:t>
            </a:fld>
            <a:endParaRPr lang="en-US"/>
          </a:p>
        </p:txBody>
      </p:sp>
    </p:spTree>
    <p:extLst>
      <p:ext uri="{BB962C8B-B14F-4D97-AF65-F5344CB8AC3E}">
        <p14:creationId xmlns:p14="http://schemas.microsoft.com/office/powerpoint/2010/main" val="386635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dirty="0" smtClean="0"/>
              <a:t>Immunoreactivity (red),</a:t>
            </a:r>
            <a:r>
              <a:rPr lang="en-US" baseline="0" dirty="0" smtClean="0"/>
              <a:t> endogenous GFP fluorescence in whole mount MOB prep of an adult OMP-GFP mouse. Cav2.1 and GFP </a:t>
            </a:r>
            <a:r>
              <a:rPr lang="en-US" baseline="0" dirty="0" err="1" smtClean="0"/>
              <a:t>colocalize</a:t>
            </a:r>
            <a:r>
              <a:rPr lang="en-US" baseline="0" dirty="0" smtClean="0"/>
              <a:t> in individual glomeruli (arrows)</a:t>
            </a:r>
          </a:p>
          <a:p>
            <a:pPr marL="228600" indent="-228600">
              <a:buAutoNum type="alphaUcParenR"/>
            </a:pPr>
            <a:r>
              <a:rPr lang="en-US" baseline="0" dirty="0" smtClean="0"/>
              <a:t>Coronal MOB section showing Cav2.1+glomeruli (red) </a:t>
            </a:r>
            <a:r>
              <a:rPr lang="en-US" baseline="0" dirty="0" err="1" smtClean="0"/>
              <a:t>colocalize</a:t>
            </a:r>
            <a:r>
              <a:rPr lang="en-US" baseline="0" dirty="0" smtClean="0"/>
              <a:t> with Pde4a (green) and Cnga2 (green) in C</a:t>
            </a:r>
          </a:p>
          <a:p>
            <a:pPr marL="228600" indent="-228600">
              <a:buAutoNum type="alphaUcParenR"/>
            </a:pPr>
            <a:endParaRPr lang="en-US" baseline="0" dirty="0" smtClean="0"/>
          </a:p>
          <a:p>
            <a:pPr marL="0" indent="0">
              <a:buNone/>
            </a:pPr>
            <a:r>
              <a:rPr lang="en-US" dirty="0" smtClean="0"/>
              <a:t>Thus, Cav2.1 glomeruli receive axonal input from mature sensory neurons of the MOE that seem to belong to the group of canonical OSNs in that they express at least two elements of the classical </a:t>
            </a:r>
            <a:r>
              <a:rPr lang="en-US" dirty="0" err="1" smtClean="0"/>
              <a:t>cAMP</a:t>
            </a:r>
            <a:r>
              <a:rPr lang="en-US" dirty="0" smtClean="0"/>
              <a:t>-mediated signal transduction cascade. </a:t>
            </a:r>
          </a:p>
        </p:txBody>
      </p:sp>
      <p:sp>
        <p:nvSpPr>
          <p:cNvPr id="4" name="Slide Number Placeholder 3"/>
          <p:cNvSpPr>
            <a:spLocks noGrp="1"/>
          </p:cNvSpPr>
          <p:nvPr>
            <p:ph type="sldNum" sz="quarter" idx="10"/>
          </p:nvPr>
        </p:nvSpPr>
        <p:spPr/>
        <p:txBody>
          <a:bodyPr/>
          <a:lstStyle/>
          <a:p>
            <a:fld id="{1B778516-CA17-4CC2-AD9B-70134325150B}" type="slidenum">
              <a:rPr lang="en-US" smtClean="0"/>
              <a:t>23</a:t>
            </a:fld>
            <a:endParaRPr lang="en-US"/>
          </a:p>
        </p:txBody>
      </p:sp>
    </p:spTree>
    <p:extLst>
      <p:ext uri="{BB962C8B-B14F-4D97-AF65-F5344CB8AC3E}">
        <p14:creationId xmlns:p14="http://schemas.microsoft.com/office/powerpoint/2010/main" val="108690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summary results</a:t>
            </a:r>
            <a:r>
              <a:rPr lang="en-US" baseline="0" dirty="0" smtClean="0"/>
              <a:t> indicate that Cav2.1+ OSNs may represent a specialized subpopulation of canonical OSNs in the MOE that project to a unique subset of Cav2.1+ glomeruli in the MOB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Cav2.1+ OSNs express the canonical markers OMP, Pde4a, and Cnga2. Coronal MOE sections (14 µm) of adult mice labeled for Cav2.1 and different canonical (A) and non-canonical (B) signal transduction molecules. (A) As shown at the left, Cav2.1 (red) and GFP (green) </a:t>
            </a:r>
            <a:r>
              <a:rPr lang="en-US" dirty="0" err="1" smtClean="0"/>
              <a:t>colocalize</a:t>
            </a:r>
            <a:r>
              <a:rPr lang="en-US" dirty="0" smtClean="0"/>
              <a:t> in mature OSNs (arrows) of OMP-GFP mice. Cav2.1+ OSNs (red) express Pde4a (green, middle, arrows) and Cnga2 (green, right, arrow). (B) Cav2.1 immunoreactivity (arrows) is absent in non-canonical OSNs such as those expressing Trpc2 (red, left, arrowheads), </a:t>
            </a:r>
            <a:r>
              <a:rPr lang="en-US" dirty="0" err="1" smtClean="0"/>
              <a:t>Taar</a:t>
            </a:r>
            <a:r>
              <a:rPr lang="en-US" dirty="0" smtClean="0"/>
              <a:t> (green, middle, arrowhead) or GC-D (green, right, arrowhead). Images are representatives of (N ≥ 2) mice with N = every 10th section along the anterior-to-posterior extent of the MOE in each mouse.</a:t>
            </a:r>
          </a:p>
        </p:txBody>
      </p:sp>
      <p:sp>
        <p:nvSpPr>
          <p:cNvPr id="4" name="Slide Number Placeholder 3"/>
          <p:cNvSpPr>
            <a:spLocks noGrp="1"/>
          </p:cNvSpPr>
          <p:nvPr>
            <p:ph type="sldNum" sz="quarter" idx="10"/>
          </p:nvPr>
        </p:nvSpPr>
        <p:spPr/>
        <p:txBody>
          <a:bodyPr/>
          <a:lstStyle/>
          <a:p>
            <a:fld id="{1B778516-CA17-4CC2-AD9B-70134325150B}" type="slidenum">
              <a:rPr lang="en-US" smtClean="0"/>
              <a:t>24</a:t>
            </a:fld>
            <a:endParaRPr lang="en-US"/>
          </a:p>
        </p:txBody>
      </p:sp>
    </p:spTree>
    <p:extLst>
      <p:ext uri="{BB962C8B-B14F-4D97-AF65-F5344CB8AC3E}">
        <p14:creationId xmlns:p14="http://schemas.microsoft.com/office/powerpoint/2010/main" val="384410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sz="1200" b="0" kern="1200" dirty="0" smtClean="0">
                <a:solidFill>
                  <a:schemeClr val="tx1"/>
                </a:solidFill>
                <a:effectLst/>
                <a:latin typeface="+mn-lt"/>
                <a:ea typeface="+mn-ea"/>
                <a:cs typeface="+mn-cs"/>
              </a:rPr>
              <a:t>In endocrine cells they initiate release of hormones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sz="1200" b="0" kern="1200" dirty="0" smtClean="0">
                <a:solidFill>
                  <a:schemeClr val="tx1"/>
                </a:solidFill>
                <a:effectLst/>
                <a:latin typeface="+mn-lt"/>
                <a:ea typeface="+mn-ea"/>
                <a:cs typeface="+mn-cs"/>
              </a:rPr>
              <a:t>In neurons they regulate gene expression, integrate synaptic input and initiate neurotransmitter release at specialized ribbon synapses in sensory cells</a:t>
            </a:r>
            <a:endParaRPr lang="en-US" sz="1200" kern="1200" dirty="0" smtClean="0">
              <a:solidFill>
                <a:schemeClr val="tx1"/>
              </a:solidFill>
              <a:effectLst/>
              <a:latin typeface="+mn-lt"/>
              <a:ea typeface="+mn-ea"/>
              <a:cs typeface="+mn-cs"/>
            </a:endParaRPr>
          </a:p>
          <a:p>
            <a:pPr marL="171450" indent="-171450">
              <a:buFontTx/>
              <a:buChar char="-"/>
            </a:pPr>
            <a:r>
              <a:rPr lang="en-US" sz="1200" b="0" kern="1200" dirty="0" smtClean="0">
                <a:solidFill>
                  <a:schemeClr val="tx1"/>
                </a:solidFill>
                <a:effectLst/>
                <a:latin typeface="+mn-lt"/>
                <a:ea typeface="+mn-ea"/>
                <a:cs typeface="+mn-cs"/>
              </a:rPr>
              <a:t>Subject to regulation by second messenger-activated protein phosphorylation in several cell types</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1B778516-CA17-4CC2-AD9B-70134325150B}" type="slidenum">
              <a:rPr lang="en-US" smtClean="0"/>
              <a:t>4</a:t>
            </a:fld>
            <a:endParaRPr lang="en-US"/>
          </a:p>
        </p:txBody>
      </p:sp>
    </p:spTree>
    <p:extLst>
      <p:ext uri="{BB962C8B-B14F-4D97-AF65-F5344CB8AC3E}">
        <p14:creationId xmlns:p14="http://schemas.microsoft.com/office/powerpoint/2010/main" val="3635181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Cyclic nucleotide-gated channels belong to the family of voltage-gated ion channels, but pore opening requires presence of intracellular cyclic nucleotides.</a:t>
            </a:r>
          </a:p>
          <a:p>
            <a:r>
              <a:rPr lang="en-US" dirty="0" smtClean="0"/>
              <a:t>Here they report that in the presence of Lithium,</a:t>
            </a:r>
            <a:r>
              <a:rPr lang="en-US" baseline="0" dirty="0" smtClean="0"/>
              <a:t> Sodium and potassium, the gating of wild-type cyclic nucleotide-gated A1 and native cyclic nucleotide-gated channels is voltage independent, BUT their gating is highly voltage-dependent in the presence of Rubidium, </a:t>
            </a:r>
            <a:r>
              <a:rPr lang="en-US" baseline="0" dirty="0" err="1" smtClean="0"/>
              <a:t>Caesium</a:t>
            </a:r>
            <a:r>
              <a:rPr lang="en-US" baseline="0" dirty="0" smtClean="0"/>
              <a:t> and organic cations</a:t>
            </a:r>
          </a:p>
          <a:p>
            <a:endParaRPr lang="en-US" baseline="0" dirty="0" smtClean="0"/>
          </a:p>
          <a:p>
            <a:r>
              <a:rPr lang="en-US" baseline="0" dirty="0" smtClean="0"/>
              <a:t>Mutagenesis experiments show that voltage sensing occurs through a voltage sensor composed of charged/polar residues in the pore and of the S4-type voltage sensor</a:t>
            </a:r>
          </a:p>
          <a:p>
            <a:r>
              <a:rPr lang="en-US" baseline="0" dirty="0" smtClean="0"/>
              <a:t>During evolution, cyclic nucleotide-gated channels lose their voltage sensing ability when Na or K permeate so that the vertebrate photoreceptor cyclic nucleotide-gated channels are open at negative voltages (necessary for </a:t>
            </a:r>
            <a:r>
              <a:rPr lang="en-US" baseline="0" dirty="0" err="1" smtClean="0"/>
              <a:t>phototransduction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27</a:t>
            </a:fld>
            <a:endParaRPr lang="en-US"/>
          </a:p>
        </p:txBody>
      </p:sp>
    </p:spTree>
    <p:extLst>
      <p:ext uri="{BB962C8B-B14F-4D97-AF65-F5344CB8AC3E}">
        <p14:creationId xmlns:p14="http://schemas.microsoft.com/office/powerpoint/2010/main" val="1314830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expressed</a:t>
            </a:r>
            <a:r>
              <a:rPr lang="en-US" baseline="0" dirty="0" smtClean="0"/>
              <a:t> </a:t>
            </a:r>
            <a:r>
              <a:rPr lang="en-US" dirty="0" smtClean="0"/>
              <a:t>recombinant wild-type (WT) and CNGA1 mutant channels in </a:t>
            </a:r>
            <a:r>
              <a:rPr lang="en-US" dirty="0" err="1" smtClean="0"/>
              <a:t>Xenopus</a:t>
            </a:r>
            <a:r>
              <a:rPr lang="en-US" dirty="0" smtClean="0"/>
              <a:t> </a:t>
            </a:r>
            <a:r>
              <a:rPr lang="en-US" dirty="0" err="1" smtClean="0"/>
              <a:t>laevis</a:t>
            </a:r>
            <a:r>
              <a:rPr lang="en-US" dirty="0" smtClean="0"/>
              <a:t> oocytes and recorded the ionic currents evoked by</a:t>
            </a:r>
          </a:p>
          <a:p>
            <a:r>
              <a:rPr lang="en-US" dirty="0" smtClean="0"/>
              <a:t>1mM cGMP, a saturating concentration, added to the intracellular</a:t>
            </a:r>
          </a:p>
          <a:p>
            <a:r>
              <a:rPr lang="en-US" dirty="0" smtClean="0"/>
              <a:t>side</a:t>
            </a:r>
          </a:p>
          <a:p>
            <a:endParaRPr lang="en-US" dirty="0" smtClean="0"/>
          </a:p>
          <a:p>
            <a:r>
              <a:rPr lang="en-US" dirty="0" smtClean="0"/>
              <a:t>The I–V</a:t>
            </a:r>
            <a:r>
              <a:rPr lang="en-US" baseline="0" dirty="0" smtClean="0"/>
              <a:t> </a:t>
            </a:r>
            <a:r>
              <a:rPr lang="en-US" dirty="0" smtClean="0"/>
              <a:t>relationship in the presence of 110mM Li+, Na+ or K+ on both</a:t>
            </a:r>
          </a:p>
          <a:p>
            <a:r>
              <a:rPr lang="en-US" dirty="0" smtClean="0"/>
              <a:t>sides of the membrane was weakly outward rectifying (Fig. 1a;</a:t>
            </a:r>
          </a:p>
          <a:p>
            <a:r>
              <a:rPr lang="en-US" dirty="0" smtClean="0"/>
              <a:t>Supplementary Fig. S1), but in the presence of </a:t>
            </a:r>
            <a:r>
              <a:rPr lang="en-US" dirty="0" err="1" smtClean="0"/>
              <a:t>Rb</a:t>
            </a:r>
            <a:r>
              <a:rPr lang="en-US" dirty="0" smtClean="0"/>
              <a:t>+ or Cs+, the</a:t>
            </a:r>
          </a:p>
          <a:p>
            <a:r>
              <a:rPr lang="en-US" dirty="0" smtClean="0"/>
              <a:t>relationship was inward rectifying (Fig. 1b,c); the relationship between</a:t>
            </a:r>
          </a:p>
          <a:p>
            <a:r>
              <a:rPr lang="en-US" dirty="0" smtClean="0"/>
              <a:t>the relative conductance (G/G+200) and voltage (V) depended</a:t>
            </a:r>
          </a:p>
          <a:p>
            <a:r>
              <a:rPr lang="en-US" dirty="0" smtClean="0"/>
              <a:t>on the ionic species</a:t>
            </a:r>
          </a:p>
          <a:p>
            <a:endParaRPr lang="en-US" dirty="0" smtClean="0"/>
          </a:p>
          <a:p>
            <a:r>
              <a:rPr lang="en-US" dirty="0" smtClean="0"/>
              <a:t>These observations suggest that for </a:t>
            </a:r>
            <a:r>
              <a:rPr lang="en-US" dirty="0" err="1" smtClean="0"/>
              <a:t>Rb</a:t>
            </a:r>
            <a:r>
              <a:rPr lang="en-US" dirty="0" smtClean="0"/>
              <a:t>+ and Cs+, Po is significantly higher at +200mV than at −200mV. If Po</a:t>
            </a:r>
            <a:r>
              <a:rPr lang="en-US" baseline="0" dirty="0" smtClean="0"/>
              <a:t> (open probability) </a:t>
            </a:r>
            <a:r>
              <a:rPr lang="en-US" dirty="0" smtClean="0"/>
              <a:t>is higher at positive voltages than at negative voltages, large tail currents at −200mV are expected when they are preceded by steps at positive voltages.</a:t>
            </a:r>
          </a:p>
          <a:p>
            <a:endParaRPr lang="en-US" dirty="0" smtClean="0"/>
          </a:p>
          <a:p>
            <a:r>
              <a:rPr lang="en-US" dirty="0" smtClean="0"/>
              <a:t>Pores</a:t>
            </a:r>
            <a:r>
              <a:rPr lang="en-US" baseline="0" dirty="0" smtClean="0"/>
              <a:t> that are open at positive V then close after a delay and V returning to -200 mV gives rise to tail currents (It)</a:t>
            </a:r>
            <a:endParaRPr lang="en-US" dirty="0" smtClean="0"/>
          </a:p>
          <a:p>
            <a:endParaRPr lang="en-US" dirty="0" smtClean="0"/>
          </a:p>
          <a:p>
            <a:r>
              <a:rPr lang="en-US" dirty="0" smtClean="0"/>
              <a:t>In presence of Na (It were small,</a:t>
            </a:r>
            <a:r>
              <a:rPr lang="en-US" baseline="0" dirty="0" smtClean="0"/>
              <a:t> h). But It were larger in presence of </a:t>
            </a:r>
            <a:r>
              <a:rPr lang="en-US" baseline="0" dirty="0" err="1" smtClean="0"/>
              <a:t>Rb</a:t>
            </a:r>
            <a:r>
              <a:rPr lang="en-US" baseline="0" dirty="0" smtClean="0"/>
              <a:t> and Cs</a:t>
            </a:r>
            <a:endParaRPr lang="en-US" dirty="0" smtClean="0"/>
          </a:p>
        </p:txBody>
      </p:sp>
      <p:sp>
        <p:nvSpPr>
          <p:cNvPr id="4" name="Slide Number Placeholder 3"/>
          <p:cNvSpPr>
            <a:spLocks noGrp="1"/>
          </p:cNvSpPr>
          <p:nvPr>
            <p:ph type="sldNum" sz="quarter" idx="10"/>
          </p:nvPr>
        </p:nvSpPr>
        <p:spPr/>
        <p:txBody>
          <a:bodyPr/>
          <a:lstStyle/>
          <a:p>
            <a:fld id="{1B778516-CA17-4CC2-AD9B-70134325150B}" type="slidenum">
              <a:rPr lang="en-US" smtClean="0"/>
              <a:t>28</a:t>
            </a:fld>
            <a:endParaRPr lang="en-US"/>
          </a:p>
        </p:txBody>
      </p:sp>
    </p:spTree>
    <p:extLst>
      <p:ext uri="{BB962C8B-B14F-4D97-AF65-F5344CB8AC3E}">
        <p14:creationId xmlns:p14="http://schemas.microsoft.com/office/powerpoint/2010/main" val="313791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dependence of</a:t>
            </a:r>
            <a:r>
              <a:rPr lang="en-US" baseline="0" dirty="0" smtClean="0"/>
              <a:t> </a:t>
            </a:r>
            <a:r>
              <a:rPr lang="en-US" dirty="0" smtClean="0"/>
              <a:t>the size of It on the permeating ions is a strong evidence for coupling</a:t>
            </a:r>
          </a:p>
          <a:p>
            <a:r>
              <a:rPr lang="en-US" dirty="0" smtClean="0"/>
              <a:t>between gating and permeation. These results suggest the existence</a:t>
            </a:r>
          </a:p>
          <a:p>
            <a:r>
              <a:rPr lang="en-US" dirty="0" smtClean="0"/>
              <a:t>of two different voltage-dependent mechanisms operating together</a:t>
            </a:r>
          </a:p>
          <a:p>
            <a:r>
              <a:rPr lang="en-US" dirty="0" smtClean="0"/>
              <a:t>in the presence of </a:t>
            </a:r>
            <a:r>
              <a:rPr lang="en-US" dirty="0" err="1" smtClean="0"/>
              <a:t>Rb</a:t>
            </a:r>
            <a:r>
              <a:rPr lang="en-US" dirty="0" smtClean="0"/>
              <a:t>+ and Cs+: an inward rectification of the open</a:t>
            </a:r>
          </a:p>
          <a:p>
            <a:r>
              <a:rPr lang="en-US" dirty="0" smtClean="0"/>
              <a:t>pore that reflects asymmetries in ion permeation, and voltage- and</a:t>
            </a:r>
          </a:p>
          <a:p>
            <a:r>
              <a:rPr lang="en-US" dirty="0" smtClean="0"/>
              <a:t>time-dependent gating.</a:t>
            </a: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29</a:t>
            </a:fld>
            <a:endParaRPr lang="en-US"/>
          </a:p>
        </p:txBody>
      </p:sp>
    </p:spTree>
    <p:extLst>
      <p:ext uri="{BB962C8B-B14F-4D97-AF65-F5344CB8AC3E}">
        <p14:creationId xmlns:p14="http://schemas.microsoft.com/office/powerpoint/2010/main" val="102080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Flickering</a:t>
            </a:r>
            <a:r>
              <a:rPr lang="en-US" baseline="0" dirty="0" smtClean="0"/>
              <a:t> openings at negative voltages in presence of Cs are unlikely to be caused by cationic blockage because flickering blockage is associated with a decrease of single channel currents, in contrast with what is observed</a:t>
            </a:r>
          </a:p>
          <a:p>
            <a:endParaRPr lang="en-US" baseline="0" dirty="0" smtClean="0"/>
          </a:p>
        </p:txBody>
      </p:sp>
      <p:sp>
        <p:nvSpPr>
          <p:cNvPr id="4" name="Slide Number Placeholder 3"/>
          <p:cNvSpPr>
            <a:spLocks noGrp="1"/>
          </p:cNvSpPr>
          <p:nvPr>
            <p:ph type="sldNum" sz="quarter" idx="10"/>
          </p:nvPr>
        </p:nvSpPr>
        <p:spPr/>
        <p:txBody>
          <a:bodyPr/>
          <a:lstStyle/>
          <a:p>
            <a:fld id="{1B778516-CA17-4CC2-AD9B-70134325150B}" type="slidenum">
              <a:rPr lang="en-US" smtClean="0"/>
              <a:t>30</a:t>
            </a:fld>
            <a:endParaRPr lang="en-US"/>
          </a:p>
        </p:txBody>
      </p:sp>
    </p:spTree>
    <p:extLst>
      <p:ext uri="{BB962C8B-B14F-4D97-AF65-F5344CB8AC3E}">
        <p14:creationId xmlns:p14="http://schemas.microsoft.com/office/powerpoint/2010/main" val="86157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dependence of single channel conductance and Po on V reveals the existence of a voltage sensor in CNGA1 channels. (i.e. a molecular structure senses changes in the electric field and transducing it into a conformational change. If the sensor becomes effective when </a:t>
            </a:r>
            <a:r>
              <a:rPr lang="en-US" baseline="0" dirty="0" err="1" smtClean="0"/>
              <a:t>Rb</a:t>
            </a:r>
            <a:r>
              <a:rPr lang="en-US" baseline="0" dirty="0" smtClean="0"/>
              <a:t> and Cs are present, it could be located in the pore itself and be distinct from the S4-type voltage sensor of K channels</a:t>
            </a:r>
          </a:p>
          <a:p>
            <a:endParaRPr lang="en-US" dirty="0" smtClean="0"/>
          </a:p>
          <a:p>
            <a:r>
              <a:rPr lang="en-US" dirty="0" smtClean="0"/>
              <a:t>c) Dependence of</a:t>
            </a:r>
            <a:r>
              <a:rPr lang="en-US" baseline="0" dirty="0" smtClean="0"/>
              <a:t> Po on V for symmetrical </a:t>
            </a:r>
            <a:r>
              <a:rPr lang="en-US" baseline="0" dirty="0" err="1" smtClean="0"/>
              <a:t>Rb</a:t>
            </a:r>
            <a:endParaRPr lang="en-US" baseline="0" dirty="0" smtClean="0"/>
          </a:p>
          <a:p>
            <a:r>
              <a:rPr lang="en-US" baseline="0" dirty="0" smtClean="0"/>
              <a:t>d) Dependence of single channel conductance on V for symmetrical </a:t>
            </a:r>
            <a:r>
              <a:rPr lang="en-US" baseline="0" dirty="0" err="1" smtClean="0"/>
              <a:t>Rb</a:t>
            </a:r>
            <a:endParaRPr lang="en-US" baseline="0" dirty="0" smtClean="0"/>
          </a:p>
          <a:p>
            <a:r>
              <a:rPr lang="en-US" baseline="0" dirty="0" smtClean="0"/>
              <a:t>e) Same as c) but with Cs</a:t>
            </a:r>
          </a:p>
          <a:p>
            <a:r>
              <a:rPr lang="en-US" baseline="0" dirty="0" smtClean="0"/>
              <a:t>f) Same as d) but with Cs</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31</a:t>
            </a:fld>
            <a:endParaRPr lang="en-US"/>
          </a:p>
        </p:txBody>
      </p:sp>
    </p:spTree>
    <p:extLst>
      <p:ext uri="{BB962C8B-B14F-4D97-AF65-F5344CB8AC3E}">
        <p14:creationId xmlns:p14="http://schemas.microsoft.com/office/powerpoint/2010/main" val="2313209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S4 play a</a:t>
            </a:r>
            <a:r>
              <a:rPr lang="en-US" baseline="0" dirty="0" smtClean="0"/>
              <a:t> role in voltage gating the pore?</a:t>
            </a:r>
          </a:p>
          <a:p>
            <a:r>
              <a:rPr lang="en-US" baseline="0" dirty="0" smtClean="0"/>
              <a:t>The high amino-acid conservation (30% identity and 75% similarity) in the S4 segment between CNGA1 and Kv1.2. channels (Fig. 6a) and the observation that the paddle motif (S3b-S4) from CNGA1 channels sustains voltage-dependent gating in a chimeric Shaker channel29 raise an obvious question: does the S4 segment contribute to voltage gating in the presence of </a:t>
            </a:r>
            <a:r>
              <a:rPr lang="en-US" baseline="0" dirty="0" err="1" smtClean="0"/>
              <a:t>Rb</a:t>
            </a:r>
            <a:r>
              <a:rPr lang="en-US" baseline="0" dirty="0" smtClean="0"/>
              <a:t>+ and Cs+?</a:t>
            </a:r>
          </a:p>
          <a:p>
            <a:endParaRPr lang="en-US" dirty="0" smtClean="0"/>
          </a:p>
          <a:p>
            <a:r>
              <a:rPr lang="en-US" dirty="0" err="1" smtClean="0"/>
              <a:t>B,c</a:t>
            </a:r>
            <a:r>
              <a:rPr lang="en-US" dirty="0" smtClean="0"/>
              <a:t>) tail currents at -200 mV evoked by pre-pulses at voltages from -180 to +200</a:t>
            </a:r>
          </a:p>
          <a:p>
            <a:r>
              <a:rPr lang="en-US" dirty="0" err="1" smtClean="0"/>
              <a:t>D,e</a:t>
            </a:r>
            <a:r>
              <a:rPr lang="en-US" dirty="0" smtClean="0"/>
              <a:t>) same</a:t>
            </a:r>
            <a:r>
              <a:rPr lang="en-US" baseline="0" dirty="0" smtClean="0"/>
              <a:t> as </a:t>
            </a:r>
            <a:r>
              <a:rPr lang="en-US" baseline="0" dirty="0" err="1" smtClean="0"/>
              <a:t>b,c</a:t>
            </a:r>
            <a:r>
              <a:rPr lang="en-US" baseline="0" dirty="0" smtClean="0"/>
              <a:t> but for construct R2Q_WT</a:t>
            </a:r>
          </a:p>
          <a:p>
            <a:endParaRPr lang="en-US" baseline="0" dirty="0" smtClean="0"/>
          </a:p>
          <a:p>
            <a:r>
              <a:rPr lang="en-US" baseline="0" dirty="0" smtClean="0"/>
              <a:t>Since R2Q_Wt and R2Q+WT for </a:t>
            </a:r>
            <a:r>
              <a:rPr lang="en-US" baseline="0" dirty="0" err="1" smtClean="0"/>
              <a:t>Rb</a:t>
            </a:r>
            <a:r>
              <a:rPr lang="en-US" baseline="0" dirty="0" smtClean="0"/>
              <a:t> are similar to what observed in WT CNGA1 channels, but not Cs We can say the size of the permeating ion is important. Raising the possibility that S4 is primarily involved in the voltage gating of large ions and not small ions (Li, Na, K)</a:t>
            </a:r>
          </a:p>
          <a:p>
            <a:endParaRPr lang="en-US" baseline="0" dirty="0" smtClean="0"/>
          </a:p>
          <a:p>
            <a:r>
              <a:rPr lang="en-US" baseline="0" dirty="0" smtClean="0"/>
              <a:t>Inspection of the crystal structure of voltage-gated channels and the analysis of conformational changes in Shaker K channels could identify a possible molecular mechanism.</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32</a:t>
            </a:fld>
            <a:endParaRPr lang="en-US"/>
          </a:p>
        </p:txBody>
      </p:sp>
    </p:spTree>
    <p:extLst>
      <p:ext uri="{BB962C8B-B14F-4D97-AF65-F5344CB8AC3E}">
        <p14:creationId xmlns:p14="http://schemas.microsoft.com/office/powerpoint/2010/main" val="79744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Alpha1 subunit is a protein of about 2000 amino acid residues in length with an amino acid sequence and predicted transmembrane structure like the previously characterized pore-forming alpha subunit of voltage gated sodium channels.</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sz="1200" b="0" kern="1200" dirty="0" smtClean="0">
                <a:solidFill>
                  <a:schemeClr val="tx1"/>
                </a:solidFill>
                <a:effectLst/>
                <a:latin typeface="+mn-lt"/>
                <a:ea typeface="+mn-ea"/>
                <a:cs typeface="+mn-cs"/>
              </a:rPr>
              <a:t>he aa sequence is organized in four repeated domains, with each containing 6 transmembrane segments and a membrane-associated loop between transmembrane segments S5 and S6.</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sz="1200" b="0" kern="1200" dirty="0" smtClean="0">
                <a:solidFill>
                  <a:schemeClr val="tx1"/>
                </a:solidFill>
                <a:effectLst/>
                <a:latin typeface="+mn-lt"/>
                <a:ea typeface="+mn-ea"/>
                <a:cs typeface="+mn-cs"/>
              </a:rPr>
              <a:t>he intracellular Beta subunit has predicted alpha helices but not transmembrane segments, whereas the gamma subunit is a glycoprotein with four transmembrane segments</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sz="1200" b="0" kern="1200" dirty="0" smtClean="0">
                <a:solidFill>
                  <a:schemeClr val="tx1"/>
                </a:solidFill>
                <a:effectLst/>
                <a:latin typeface="+mn-lt"/>
                <a:ea typeface="+mn-ea"/>
                <a:cs typeface="+mn-cs"/>
              </a:rPr>
              <a:t>he cloned alpha 2 subunit has many glycosylation sites and several hydrophobic sequences- but it is an extracellular, extrinsic membrane glycoprotein, attached to the membrane through disulfide linkage to the delta subunit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5</a:t>
            </a:fld>
            <a:endParaRPr lang="en-US"/>
          </a:p>
        </p:txBody>
      </p:sp>
    </p:spTree>
    <p:extLst>
      <p:ext uri="{BB962C8B-B14F-4D97-AF65-F5344CB8AC3E}">
        <p14:creationId xmlns:p14="http://schemas.microsoft.com/office/powerpoint/2010/main" val="33844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S4 segments of each homologous domain serve as the voltage sensors for activation, moving outward and rotating under the influence of the electric field and initiating a conformational change that opens the pore</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S5 and S6 segments and the membrane-associated pore loop between them form the pore lining of the voltage-gated ion channels. The narrow external end of the pore is lined by the pore loop, which contains a pair of glutamate residues in each domain that are required for Ca selectivity (unique feature of Ca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Only 3 glutamate residues in the pore loops </a:t>
            </a:r>
            <a:r>
              <a:rPr lang="en-US" sz="1200" b="0" kern="1200" dirty="0" err="1" smtClean="0">
                <a:solidFill>
                  <a:schemeClr val="tx1"/>
                </a:solidFill>
                <a:effectLst/>
                <a:latin typeface="+mn-lt"/>
                <a:ea typeface="+mn-ea"/>
                <a:cs typeface="+mn-cs"/>
              </a:rPr>
              <a:t>btwn</a:t>
            </a:r>
            <a:r>
              <a:rPr lang="en-US" sz="1200" b="0" kern="1200" dirty="0" smtClean="0">
                <a:solidFill>
                  <a:schemeClr val="tx1"/>
                </a:solidFill>
                <a:effectLst/>
                <a:latin typeface="+mn-lt"/>
                <a:ea typeface="+mn-ea"/>
                <a:cs typeface="+mn-cs"/>
              </a:rPr>
              <a:t> S5 and S6 in domains II, III, IV of sodium channels are sufficient to confer Ca selectivity. Inner pore is lined by S6 segments, which form receptor sites for the pore-blocking Ca antagonist drugs specific for L-type Ca channels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6</a:t>
            </a:fld>
            <a:endParaRPr lang="en-US"/>
          </a:p>
        </p:txBody>
      </p:sp>
    </p:spTree>
    <p:extLst>
      <p:ext uri="{BB962C8B-B14F-4D97-AF65-F5344CB8AC3E}">
        <p14:creationId xmlns:p14="http://schemas.microsoft.com/office/powerpoint/2010/main" val="428643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Might arise from preferential localization (which could provide Ca in the vicinity of transcriptional regulators), preferential interaction with binding partners (which could be activated by local Ca entry and carry the regulatory signal to the nucleus) or nuclear targeting of a subunit or domain of the Cav1 channel itself (would serve to regulate transcription directly). </a:t>
            </a:r>
            <a:r>
              <a:rPr lang="en-US" sz="1200" b="1" kern="1200" dirty="0" smtClean="0">
                <a:solidFill>
                  <a:schemeClr val="tx1"/>
                </a:solidFill>
                <a:effectLst/>
                <a:latin typeface="+mn-lt"/>
                <a:ea typeface="+mn-ea"/>
                <a:cs typeface="+mn-cs"/>
              </a:rPr>
              <a:t>Likely</a:t>
            </a:r>
            <a:r>
              <a:rPr lang="en-US" sz="1200" b="1" kern="1200" baseline="0" dirty="0" smtClean="0">
                <a:solidFill>
                  <a:schemeClr val="tx1"/>
                </a:solidFill>
                <a:effectLst/>
                <a:latin typeface="+mn-lt"/>
                <a:ea typeface="+mn-ea"/>
                <a:cs typeface="+mn-cs"/>
              </a:rPr>
              <a:t> all 3 are involved.</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Cav1 channels are localized in higher density in the cell bodies and proximal dendrites of neurons compared to Cav2 and Cav3 (more prevalent in nerve terminals and dendrites). This preferential localization would favor Ca entry through these channels in control of transcription in the nucleus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Only a local increase in Ca is required for up-regulation of transcription in neurons. Suggests that specifically bound Ca dependent regulatory proteins may respond to local Ca entering via Cav1 channels and regulate transcription.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Calmodulin binding to the proximal carboxy-terminal domain of Cav1.2 channels is required for regulation of transcription in neurons (thus calmodulin itself may serve as a regulator by binding local Ca, changing conformation to the active form and moving to the nucleus). However there are large pools of free and Ca-bound calmodulin throughout the cell, so additional mechanisms must be engaged to specifically move Ca/calmodulin complexes from the Cav1 channels to the nucleus in the context of this mode of regulation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Calcineurin bound to the distal carboxy-terminal domain of Cav1 channels also is a potential transcriptional regulator through de-phosphorylation of the nuclear factor of activated T cells (NFAT) by calcineurin bound to Cav1.2 channels induces its dissociation, movement to the nucleus and regulation of transcription. This seems to have all of the right elements for selective regulation of gene transcription by Ca entering neurons via Cav1.2</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7</a:t>
            </a:fld>
            <a:endParaRPr lang="en-US"/>
          </a:p>
        </p:txBody>
      </p:sp>
    </p:spTree>
    <p:extLst>
      <p:ext uri="{BB962C8B-B14F-4D97-AF65-F5344CB8AC3E}">
        <p14:creationId xmlns:p14="http://schemas.microsoft.com/office/powerpoint/2010/main" val="60582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v-dep inactivation </a:t>
            </a:r>
            <a:r>
              <a:rPr lang="en-US" dirty="0" smtClean="0">
                <a:sym typeface="Wingdings" panose="05000000000000000000" pitchFamily="2" charset="2"/>
              </a:rPr>
              <a:t> well suited for rhythmic firing of action potentials, well</a:t>
            </a:r>
            <a:r>
              <a:rPr lang="en-US" baseline="0" dirty="0" smtClean="0">
                <a:sym typeface="Wingdings" panose="05000000000000000000" pitchFamily="2" charset="2"/>
              </a:rPr>
              <a:t> suited for generation of large Ca transients because they’re activated at negative membrane potentials where driving force for calcium is large</a:t>
            </a:r>
          </a:p>
          <a:p>
            <a:endParaRPr lang="en-US" baseline="0" dirty="0" smtClean="0">
              <a:sym typeface="Wingdings" panose="05000000000000000000" pitchFamily="2" charset="2"/>
            </a:endParaRPr>
          </a:p>
          <a:p>
            <a:r>
              <a:rPr lang="en-US" dirty="0" smtClean="0"/>
              <a:t>Firing tissues:</a:t>
            </a:r>
          </a:p>
          <a:p>
            <a:r>
              <a:rPr lang="en-US" dirty="0" smtClean="0"/>
              <a:t>In the </a:t>
            </a:r>
            <a:r>
              <a:rPr lang="en-US" dirty="0" err="1" smtClean="0"/>
              <a:t>sino</a:t>
            </a:r>
            <a:r>
              <a:rPr lang="en-US" dirty="0" smtClean="0"/>
              <a:t>-atrial node of the heart, they conduct an important component of the pacemaker current that generates the heartbeat</a:t>
            </a:r>
          </a:p>
          <a:p>
            <a:r>
              <a:rPr lang="en-US" dirty="0" smtClean="0"/>
              <a:t>In relay neurons of thalamus, they’re crucial for generation of the rhythmic bursts of action potentials that drive sleep spindles and control sleep</a:t>
            </a:r>
          </a:p>
          <a:p>
            <a:r>
              <a:rPr lang="en-US" dirty="0" smtClean="0"/>
              <a:t>	mutations cause absence epilepsy, where individuals transiently enter sleep-like</a:t>
            </a:r>
            <a:r>
              <a:rPr lang="en-US" baseline="0" dirty="0" smtClean="0"/>
              <a:t> state that interrupts their normal </a:t>
            </a:r>
            <a:r>
              <a:rPr lang="en-US" baseline="0" dirty="0" err="1" smtClean="0"/>
              <a:t>activites</a:t>
            </a:r>
            <a:endParaRPr lang="en-US" baseline="0" dirty="0" smtClean="0"/>
          </a:p>
          <a:p>
            <a:endParaRPr lang="en-US" baseline="0" dirty="0" smtClean="0"/>
          </a:p>
          <a:p>
            <a:r>
              <a:rPr lang="en-US" baseline="0" dirty="0" smtClean="0"/>
              <a:t>In the adrenal cortex, they’re important in regulation of synthesis and secretion of aldosterone</a:t>
            </a:r>
          </a:p>
          <a:p>
            <a:endParaRPr lang="en-US" baseline="0" dirty="0" smtClean="0"/>
          </a:p>
          <a:p>
            <a:r>
              <a:rPr lang="en-US" baseline="0" dirty="0" smtClean="0"/>
              <a:t>Regulation:</a:t>
            </a:r>
          </a:p>
          <a:p>
            <a:r>
              <a:rPr lang="en-US" baseline="0" dirty="0" smtClean="0"/>
              <a:t>-In neurons, dopamine/other neurotransmitters inhibit T-type Ca currents </a:t>
            </a:r>
          </a:p>
          <a:p>
            <a:r>
              <a:rPr lang="en-US" dirty="0" smtClean="0"/>
              <a:t>-</a:t>
            </a:r>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8</a:t>
            </a:fld>
            <a:endParaRPr lang="en-US"/>
          </a:p>
        </p:txBody>
      </p:sp>
    </p:spTree>
    <p:extLst>
      <p:ext uri="{BB962C8B-B14F-4D97-AF65-F5344CB8AC3E}">
        <p14:creationId xmlns:p14="http://schemas.microsoft.com/office/powerpoint/2010/main" val="90558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 Cav channels are closely related to </a:t>
            </a:r>
            <a:r>
              <a:rPr lang="en-US" dirty="0" err="1" smtClean="0"/>
              <a:t>Nav</a:t>
            </a:r>
            <a:r>
              <a:rPr lang="en-US" dirty="0" smtClean="0"/>
              <a:t> channels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sz="1200" kern="1200" dirty="0" smtClean="0">
                <a:solidFill>
                  <a:schemeClr val="tx1"/>
                </a:solidFill>
                <a:effectLst/>
                <a:latin typeface="+mn-lt"/>
                <a:ea typeface="+mn-ea"/>
                <a:cs typeface="+mn-cs"/>
              </a:rPr>
              <a:t>3 structures of </a:t>
            </a:r>
            <a:r>
              <a:rPr lang="en-US" sz="1200" kern="1200" dirty="0" err="1" smtClean="0">
                <a:solidFill>
                  <a:schemeClr val="tx1"/>
                </a:solidFill>
                <a:effectLst/>
                <a:latin typeface="+mn-lt"/>
                <a:ea typeface="+mn-ea"/>
                <a:cs typeface="+mn-cs"/>
              </a:rPr>
              <a:t>homotetrameric</a:t>
            </a:r>
            <a:r>
              <a:rPr lang="en-US" sz="1200" kern="1200" dirty="0" smtClean="0">
                <a:solidFill>
                  <a:schemeClr val="tx1"/>
                </a:solidFill>
                <a:effectLst/>
                <a:latin typeface="+mn-lt"/>
                <a:ea typeface="+mn-ea"/>
                <a:cs typeface="+mn-cs"/>
              </a:rPr>
              <a:t> bacterial </a:t>
            </a:r>
            <a:r>
              <a:rPr lang="en-US" sz="1200" kern="1200" dirty="0" err="1" smtClean="0">
                <a:solidFill>
                  <a:schemeClr val="tx1"/>
                </a:solidFill>
                <a:effectLst/>
                <a:latin typeface="+mn-lt"/>
                <a:ea typeface="+mn-ea"/>
                <a:cs typeface="+mn-cs"/>
              </a:rPr>
              <a:t>Nav</a:t>
            </a:r>
            <a:r>
              <a:rPr lang="en-US" sz="1200" kern="1200" dirty="0" smtClean="0">
                <a:solidFill>
                  <a:schemeClr val="tx1"/>
                </a:solidFill>
                <a:effectLst/>
                <a:latin typeface="+mn-lt"/>
                <a:ea typeface="+mn-ea"/>
                <a:cs typeface="+mn-cs"/>
              </a:rPr>
              <a:t> channels open the way to elucidating the structural basis for ion selectivity and conductance of vertebrate </a:t>
            </a:r>
            <a:r>
              <a:rPr lang="en-US" sz="1200" kern="1200" dirty="0" err="1" smtClean="0">
                <a:solidFill>
                  <a:schemeClr val="tx1"/>
                </a:solidFill>
                <a:effectLst/>
                <a:latin typeface="+mn-lt"/>
                <a:ea typeface="+mn-ea"/>
                <a:cs typeface="+mn-cs"/>
              </a:rPr>
              <a:t>Nav</a:t>
            </a:r>
            <a:r>
              <a:rPr lang="en-US" sz="1200" kern="1200" dirty="0" smtClean="0">
                <a:solidFill>
                  <a:schemeClr val="tx1"/>
                </a:solidFill>
                <a:effectLst/>
                <a:latin typeface="+mn-lt"/>
                <a:ea typeface="+mn-ea"/>
                <a:cs typeface="+mn-cs"/>
              </a:rPr>
              <a:t> and Cav channels, which probably evolved from the bacterial </a:t>
            </a:r>
            <a:r>
              <a:rPr lang="en-US" sz="1200" kern="1200" dirty="0" err="1" smtClean="0">
                <a:solidFill>
                  <a:schemeClr val="tx1"/>
                </a:solidFill>
                <a:effectLst/>
                <a:latin typeface="+mn-lt"/>
                <a:ea typeface="+mn-ea"/>
                <a:cs typeface="+mn-cs"/>
              </a:rPr>
              <a:t>NaChBac</a:t>
            </a:r>
            <a:r>
              <a:rPr lang="en-US" sz="1200" kern="1200" dirty="0" smtClean="0">
                <a:solidFill>
                  <a:schemeClr val="tx1"/>
                </a:solidFill>
                <a:effectLst/>
                <a:latin typeface="+mn-lt"/>
                <a:ea typeface="+mn-ea"/>
                <a:cs typeface="+mn-cs"/>
              </a:rPr>
              <a:t> family and retained similar structures and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sz="1200" kern="1200" dirty="0" smtClean="0">
                <a:solidFill>
                  <a:schemeClr val="tx1"/>
                </a:solidFill>
                <a:effectLst/>
                <a:latin typeface="+mn-lt"/>
                <a:ea typeface="+mn-ea"/>
                <a:cs typeface="+mn-cs"/>
              </a:rPr>
              <a:t>Mutations of 3 aa residues in the selectivity filter of </a:t>
            </a:r>
            <a:r>
              <a:rPr lang="en-US" sz="1200" kern="1200" dirty="0" err="1" smtClean="0">
                <a:solidFill>
                  <a:schemeClr val="tx1"/>
                </a:solidFill>
                <a:effectLst/>
                <a:latin typeface="+mn-lt"/>
                <a:ea typeface="+mn-ea"/>
                <a:cs typeface="+mn-cs"/>
              </a:rPr>
              <a:t>NaChBac</a:t>
            </a:r>
            <a:r>
              <a:rPr lang="en-US" sz="1200" kern="1200" dirty="0" smtClean="0">
                <a:solidFill>
                  <a:schemeClr val="tx1"/>
                </a:solidFill>
                <a:effectLst/>
                <a:latin typeface="+mn-lt"/>
                <a:ea typeface="+mn-ea"/>
                <a:cs typeface="+mn-cs"/>
              </a:rPr>
              <a:t> is sufficient to confer Ca selectivity</a:t>
            </a: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10</a:t>
            </a:fld>
            <a:endParaRPr lang="en-US"/>
          </a:p>
        </p:txBody>
      </p:sp>
    </p:spTree>
    <p:extLst>
      <p:ext uri="{BB962C8B-B14F-4D97-AF65-F5344CB8AC3E}">
        <p14:creationId xmlns:p14="http://schemas.microsoft.com/office/powerpoint/2010/main" val="104958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Voltage dependent conductance of inward Ca current by </a:t>
            </a:r>
            <a:r>
              <a:rPr lang="en-US" sz="1200" kern="1200" dirty="0" err="1" smtClean="0">
                <a:solidFill>
                  <a:schemeClr val="tx1"/>
                </a:solidFill>
                <a:effectLst/>
                <a:latin typeface="+mn-lt"/>
                <a:ea typeface="+mn-ea"/>
                <a:cs typeface="+mn-cs"/>
              </a:rPr>
              <a:t>CavAb</a:t>
            </a:r>
            <a:r>
              <a:rPr lang="en-US" sz="1200" kern="1200" dirty="0" smtClean="0">
                <a:solidFill>
                  <a:schemeClr val="tx1"/>
                </a:solidFill>
                <a:effectLst/>
                <a:latin typeface="+mn-lt"/>
                <a:ea typeface="+mn-ea"/>
                <a:cs typeface="+mn-cs"/>
              </a:rPr>
              <a:t> under with</a:t>
            </a:r>
            <a:r>
              <a:rPr lang="en-US" sz="1200" kern="1200" baseline="0" dirty="0" smtClean="0">
                <a:solidFill>
                  <a:schemeClr val="tx1"/>
                </a:solidFill>
                <a:effectLst/>
                <a:latin typeface="+mn-lt"/>
                <a:ea typeface="+mn-ea"/>
                <a:cs typeface="+mn-cs"/>
              </a:rPr>
              <a:t> 10 </a:t>
            </a:r>
            <a:r>
              <a:rPr lang="en-US" sz="1200" kern="1200" baseline="0" dirty="0" err="1" smtClean="0">
                <a:solidFill>
                  <a:schemeClr val="tx1"/>
                </a:solidFill>
                <a:effectLst/>
                <a:latin typeface="+mn-lt"/>
                <a:ea typeface="+mn-ea"/>
                <a:cs typeface="+mn-cs"/>
              </a:rPr>
              <a:t>mM</a:t>
            </a:r>
            <a:r>
              <a:rPr lang="en-US" sz="1200" kern="1200" baseline="0" dirty="0" smtClean="0">
                <a:solidFill>
                  <a:schemeClr val="tx1"/>
                </a:solidFill>
                <a:effectLst/>
                <a:latin typeface="+mn-lt"/>
                <a:ea typeface="+mn-ea"/>
                <a:cs typeface="+mn-cs"/>
              </a:rPr>
              <a:t> [Ca]o and 140 </a:t>
            </a:r>
            <a:r>
              <a:rPr lang="en-US" sz="1200" kern="1200" baseline="0" dirty="0" err="1" smtClean="0">
                <a:solidFill>
                  <a:schemeClr val="tx1"/>
                </a:solidFill>
                <a:effectLst/>
                <a:latin typeface="+mn-lt"/>
                <a:ea typeface="+mn-ea"/>
                <a:cs typeface="+mn-cs"/>
              </a:rPr>
              <a:t>mM</a:t>
            </a:r>
            <a:r>
              <a:rPr lang="en-US" sz="1200" kern="1200" baseline="0" dirty="0" smtClean="0">
                <a:solidFill>
                  <a:schemeClr val="tx1"/>
                </a:solidFill>
                <a:effectLst/>
                <a:latin typeface="+mn-lt"/>
                <a:ea typeface="+mn-ea"/>
                <a:cs typeface="+mn-cs"/>
              </a:rPr>
              <a:t> [Na]I, holding potential -100 mV</a:t>
            </a:r>
            <a:r>
              <a:rPr lang="en-US" sz="1200" kern="1200" dirty="0" smtClean="0">
                <a:solidFill>
                  <a:schemeClr val="tx1"/>
                </a:solidFill>
                <a:effectLst/>
                <a:latin typeface="+mn-lt"/>
                <a:ea typeface="+mn-ea"/>
                <a:cs typeface="+mn-cs"/>
              </a:rPr>
              <a:t>. 20-ms 5-mV step depolarizations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Concluded</a:t>
            </a:r>
            <a:r>
              <a:rPr lang="en-US" sz="1200" kern="1200" baseline="0" dirty="0" smtClean="0">
                <a:solidFill>
                  <a:schemeClr val="tx1"/>
                </a:solidFill>
                <a:effectLst/>
                <a:latin typeface="+mn-lt"/>
                <a:ea typeface="+mn-ea"/>
                <a:cs typeface="+mn-cs"/>
              </a:rPr>
              <a:t> that reversal potential for Ca current under bi-ionic conditions closely follows the expectation for a highly Ca-selective conductance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78516-CA17-4CC2-AD9B-70134325150B}" type="slidenum">
              <a:rPr lang="en-US" smtClean="0"/>
              <a:t>11</a:t>
            </a:fld>
            <a:endParaRPr lang="en-US"/>
          </a:p>
        </p:txBody>
      </p:sp>
    </p:spTree>
    <p:extLst>
      <p:ext uri="{BB962C8B-B14F-4D97-AF65-F5344CB8AC3E}">
        <p14:creationId xmlns:p14="http://schemas.microsoft.com/office/powerpoint/2010/main" val="392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also crystallized and determined the structure of </a:t>
            </a:r>
            <a:r>
              <a:rPr lang="en-US" sz="1200" kern="1200" dirty="0" err="1" smtClean="0">
                <a:solidFill>
                  <a:schemeClr val="tx1"/>
                </a:solidFill>
                <a:effectLst/>
                <a:latin typeface="+mn-lt"/>
                <a:ea typeface="+mn-ea"/>
                <a:cs typeface="+mn-cs"/>
              </a:rPr>
              <a:t>CavAb</a:t>
            </a:r>
            <a:r>
              <a:rPr lang="en-US" sz="1200" kern="1200" dirty="0" smtClean="0">
                <a:solidFill>
                  <a:schemeClr val="tx1"/>
                </a:solidFill>
                <a:effectLst/>
                <a:latin typeface="+mn-lt"/>
                <a:ea typeface="+mn-ea"/>
                <a:cs typeface="+mn-cs"/>
              </a:rPr>
              <a:t> and its derivatives by molecular replacement. The overall structure of </a:t>
            </a:r>
            <a:r>
              <a:rPr lang="en-US" sz="1200" kern="1200" dirty="0" err="1" smtClean="0">
                <a:solidFill>
                  <a:schemeClr val="tx1"/>
                </a:solidFill>
                <a:effectLst/>
                <a:latin typeface="+mn-lt"/>
                <a:ea typeface="+mn-ea"/>
                <a:cs typeface="+mn-cs"/>
              </a:rPr>
              <a:t>CavAb</a:t>
            </a:r>
            <a:r>
              <a:rPr lang="en-US" sz="1200" kern="1200" dirty="0" smtClean="0">
                <a:solidFill>
                  <a:schemeClr val="tx1"/>
                </a:solidFill>
                <a:effectLst/>
                <a:latin typeface="+mn-lt"/>
                <a:ea typeface="+mn-ea"/>
                <a:cs typeface="+mn-cs"/>
              </a:rPr>
              <a:t> is very similar to that of </a:t>
            </a:r>
            <a:r>
              <a:rPr lang="en-US" sz="1200" kern="1200" dirty="0" err="1" smtClean="0">
                <a:solidFill>
                  <a:schemeClr val="tx1"/>
                </a:solidFill>
                <a:effectLst/>
                <a:latin typeface="+mn-lt"/>
                <a:ea typeface="+mn-ea"/>
                <a:cs typeface="+mn-cs"/>
              </a:rPr>
              <a:t>NavAb</a:t>
            </a:r>
            <a:r>
              <a:rPr lang="en-US" sz="1200" kern="1200" dirty="0" smtClean="0">
                <a:solidFill>
                  <a:schemeClr val="tx1"/>
                </a:solidFill>
                <a:effectLst/>
                <a:latin typeface="+mn-lt"/>
                <a:ea typeface="+mn-ea"/>
                <a:cs typeface="+mn-cs"/>
              </a:rPr>
              <a:t> and the Ca selectivity of </a:t>
            </a:r>
            <a:r>
              <a:rPr lang="en-US" sz="1200" kern="1200" dirty="0" err="1" smtClean="0">
                <a:solidFill>
                  <a:schemeClr val="tx1"/>
                </a:solidFill>
                <a:effectLst/>
                <a:latin typeface="+mn-lt"/>
                <a:ea typeface="+mn-ea"/>
                <a:cs typeface="+mn-cs"/>
              </a:rPr>
              <a:t>CavAb</a:t>
            </a:r>
            <a:r>
              <a:rPr lang="en-US" sz="1200" kern="1200" dirty="0" smtClean="0">
                <a:solidFill>
                  <a:schemeClr val="tx1"/>
                </a:solidFill>
                <a:effectLst/>
                <a:latin typeface="+mn-lt"/>
                <a:ea typeface="+mn-ea"/>
                <a:cs typeface="+mn-cs"/>
              </a:rPr>
              <a:t> is mainly determined by the side chains of the aa at the selectivity filter</a:t>
            </a:r>
          </a:p>
          <a:p>
            <a:endParaRPr lang="en-US" dirty="0"/>
          </a:p>
        </p:txBody>
      </p:sp>
      <p:sp>
        <p:nvSpPr>
          <p:cNvPr id="4" name="Slide Number Placeholder 3"/>
          <p:cNvSpPr>
            <a:spLocks noGrp="1"/>
          </p:cNvSpPr>
          <p:nvPr>
            <p:ph type="sldNum" sz="quarter" idx="10"/>
          </p:nvPr>
        </p:nvSpPr>
        <p:spPr/>
        <p:txBody>
          <a:bodyPr/>
          <a:lstStyle/>
          <a:p>
            <a:fld id="{1B778516-CA17-4CC2-AD9B-70134325150B}" type="slidenum">
              <a:rPr lang="en-US" smtClean="0"/>
              <a:t>12</a:t>
            </a:fld>
            <a:endParaRPr lang="en-US"/>
          </a:p>
        </p:txBody>
      </p:sp>
    </p:spTree>
    <p:extLst>
      <p:ext uri="{BB962C8B-B14F-4D97-AF65-F5344CB8AC3E}">
        <p14:creationId xmlns:p14="http://schemas.microsoft.com/office/powerpoint/2010/main" val="29727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47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9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417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06053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2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93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4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43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50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21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522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5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5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74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54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570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262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793439"/>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Voltage-Gated Calcium Channels</a:t>
            </a:r>
            <a:endParaRPr lang="en-US" dirty="0"/>
          </a:p>
        </p:txBody>
      </p:sp>
      <p:sp>
        <p:nvSpPr>
          <p:cNvPr id="3" name="Subtitle 2"/>
          <p:cNvSpPr>
            <a:spLocks noGrp="1"/>
          </p:cNvSpPr>
          <p:nvPr>
            <p:ph type="subTitle" idx="1"/>
          </p:nvPr>
        </p:nvSpPr>
        <p:spPr/>
        <p:txBody>
          <a:bodyPr/>
          <a:lstStyle/>
          <a:p>
            <a:r>
              <a:rPr lang="en-US" dirty="0" smtClean="0"/>
              <a:t>Angie Davenport</a:t>
            </a:r>
          </a:p>
          <a:p>
            <a:r>
              <a:rPr lang="en-US" dirty="0" smtClean="0"/>
              <a:t>Membrane Biophysics Fall ‘18</a:t>
            </a:r>
          </a:p>
        </p:txBody>
      </p:sp>
    </p:spTree>
    <p:extLst>
      <p:ext uri="{BB962C8B-B14F-4D97-AF65-F5344CB8AC3E}">
        <p14:creationId xmlns:p14="http://schemas.microsoft.com/office/powerpoint/2010/main" val="139559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7" y="131301"/>
            <a:ext cx="8911687" cy="747490"/>
          </a:xfrm>
        </p:spPr>
        <p:txBody>
          <a:bodyPr/>
          <a:lstStyle/>
          <a:p>
            <a:r>
              <a:rPr lang="en-US" dirty="0" smtClean="0"/>
              <a:t>Why Do We Care?</a:t>
            </a:r>
            <a:endParaRPr lang="en-US" dirty="0"/>
          </a:p>
        </p:txBody>
      </p:sp>
      <p:sp>
        <p:nvSpPr>
          <p:cNvPr id="3" name="Content Placeholder 2"/>
          <p:cNvSpPr>
            <a:spLocks noGrp="1"/>
          </p:cNvSpPr>
          <p:nvPr>
            <p:ph idx="1"/>
          </p:nvPr>
        </p:nvSpPr>
        <p:spPr>
          <a:xfrm>
            <a:off x="367008" y="1109231"/>
            <a:ext cx="8915400" cy="4252543"/>
          </a:xfrm>
        </p:spPr>
        <p:txBody>
          <a:bodyPr/>
          <a:lstStyle/>
          <a:p>
            <a:r>
              <a:rPr lang="en-US" dirty="0" smtClean="0"/>
              <a:t>Extracellular [Na] &gt; Extracellular [Ca]</a:t>
            </a:r>
          </a:p>
          <a:p>
            <a:r>
              <a:rPr lang="en-US" dirty="0" smtClean="0"/>
              <a:t>Ca channels need high selectivity (contraction, secretion, neurotransmission, gene expression)</a:t>
            </a:r>
          </a:p>
          <a:p>
            <a:pPr lvl="1"/>
            <a:r>
              <a:rPr lang="en-US" dirty="0" smtClean="0"/>
              <a:t>High affinity binding of Ca?</a:t>
            </a:r>
          </a:p>
          <a:p>
            <a:pPr lvl="1"/>
            <a:r>
              <a:rPr lang="en-US" dirty="0" smtClean="0"/>
              <a:t>Fast flux, ‘Knock-Off’ – electrostatic repulsion between Ca ions overcomes tight binding of single Ca ion</a:t>
            </a:r>
            <a:endParaRPr lang="en-US" dirty="0"/>
          </a:p>
          <a:p>
            <a:endParaRPr lang="en-US" dirty="0"/>
          </a:p>
        </p:txBody>
      </p:sp>
      <p:pic>
        <p:nvPicPr>
          <p:cNvPr id="4" name="Picture 3"/>
          <p:cNvPicPr>
            <a:picLocks noChangeAspect="1"/>
          </p:cNvPicPr>
          <p:nvPr/>
        </p:nvPicPr>
        <p:blipFill>
          <a:blip r:embed="rId3"/>
          <a:stretch>
            <a:fillRect/>
          </a:stretch>
        </p:blipFill>
        <p:spPr>
          <a:xfrm>
            <a:off x="2961351" y="3519376"/>
            <a:ext cx="8309160" cy="2886575"/>
          </a:xfrm>
          <a:prstGeom prst="rect">
            <a:avLst/>
          </a:prstGeom>
        </p:spPr>
      </p:pic>
    </p:spTree>
    <p:extLst>
      <p:ext uri="{BB962C8B-B14F-4D97-AF65-F5344CB8AC3E}">
        <p14:creationId xmlns:p14="http://schemas.microsoft.com/office/powerpoint/2010/main" val="412862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Structure and Function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𝐶𝑎</m:t>
                        </m:r>
                      </m:e>
                      <m:sub>
                        <m:r>
                          <a:rPr lang="en-US" b="0" i="1" smtClean="0">
                            <a:latin typeface="Cambria Math" panose="02040503050406030204" pitchFamily="18" charset="0"/>
                          </a:rPr>
                          <m:t>𝑣</m:t>
                        </m:r>
                      </m:sub>
                    </m:sSub>
                    <m:r>
                      <a:rPr lang="en-US" b="0" i="1" smtClean="0">
                        <a:latin typeface="Cambria Math" panose="02040503050406030204" pitchFamily="18" charset="0"/>
                      </a:rPr>
                      <m:t>𝐴𝑏</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528" t="-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1853248"/>
                <a:ext cx="8946541" cy="4395151"/>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r>
                          <a:rPr lang="en-US" i="1">
                            <a:latin typeface="Cambria Math" panose="02040503050406030204" pitchFamily="18" charset="0"/>
                          </a:rPr>
                          <m:t>𝑎</m:t>
                        </m:r>
                      </m:e>
                      <m:sub>
                        <m:r>
                          <a:rPr lang="en-US" i="1">
                            <a:latin typeface="Cambria Math" panose="02040503050406030204" pitchFamily="18" charset="0"/>
                          </a:rPr>
                          <m:t>𝑣</m:t>
                        </m:r>
                      </m:sub>
                    </m:sSub>
                    <m:r>
                      <a:rPr lang="en-US" i="1">
                        <a:latin typeface="Cambria Math" panose="02040503050406030204" pitchFamily="18" charset="0"/>
                      </a:rPr>
                      <m:t>𝐴𝑏</m:t>
                    </m:r>
                  </m:oMath>
                </a14:m>
                <a:r>
                  <a:rPr lang="en-US" dirty="0" smtClean="0"/>
                  <a:t> channels have 4 identical pore motifs for ion selectivity</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𝑁</m:t>
                        </m:r>
                        <m:r>
                          <a:rPr lang="en-US" i="1">
                            <a:latin typeface="Cambria Math" panose="02040503050406030204" pitchFamily="18" charset="0"/>
                          </a:rPr>
                          <m:t>𝑎</m:t>
                        </m:r>
                      </m:e>
                      <m:sub>
                        <m:r>
                          <a:rPr lang="en-US" i="1">
                            <a:latin typeface="Cambria Math" panose="02040503050406030204" pitchFamily="18" charset="0"/>
                          </a:rPr>
                          <m:t>𝑣</m:t>
                        </m:r>
                      </m:sub>
                    </m:sSub>
                    <m:r>
                      <a:rPr lang="en-US" i="1">
                        <a:latin typeface="Cambria Math" panose="02040503050406030204" pitchFamily="18" charset="0"/>
                      </a:rPr>
                      <m:t>𝐴𝑏</m:t>
                    </m:r>
                  </m:oMath>
                </a14:m>
                <a:r>
                  <a:rPr lang="en-US" dirty="0" smtClean="0"/>
                  <a:t> don’t allow Ca in but allow Na out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1853248"/>
                <a:ext cx="8946541" cy="4395151"/>
              </a:xfrm>
              <a:blipFill rotWithShape="0">
                <a:blip r:embed="rId4"/>
                <a:stretch>
                  <a:fillRect l="-341" t="-693"/>
                </a:stretch>
              </a:blipFill>
            </p:spPr>
            <p:txBody>
              <a:bodyPr/>
              <a:lstStyle/>
              <a:p>
                <a:r>
                  <a:rPr lang="en-US">
                    <a:noFill/>
                  </a:rPr>
                  <a:t> </a:t>
                </a:r>
              </a:p>
            </p:txBody>
          </p:sp>
        </mc:Fallback>
      </mc:AlternateContent>
      <p:pic>
        <p:nvPicPr>
          <p:cNvPr id="4" name="Picture 3"/>
          <p:cNvPicPr/>
          <p:nvPr/>
        </p:nvPicPr>
        <p:blipFill>
          <a:blip r:embed="rId5"/>
          <a:stretch>
            <a:fillRect/>
          </a:stretch>
        </p:blipFill>
        <p:spPr>
          <a:xfrm>
            <a:off x="3057222" y="2963295"/>
            <a:ext cx="6363225" cy="3285103"/>
          </a:xfrm>
          <a:prstGeom prst="rect">
            <a:avLst/>
          </a:prstGeom>
        </p:spPr>
      </p:pic>
    </p:spTree>
    <p:extLst>
      <p:ext uri="{BB962C8B-B14F-4D97-AF65-F5344CB8AC3E}">
        <p14:creationId xmlns:p14="http://schemas.microsoft.com/office/powerpoint/2010/main" val="161956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Function Cont.</a:t>
            </a:r>
            <a:endParaRPr lang="en-US" dirty="0"/>
          </a:p>
        </p:txBody>
      </p:sp>
      <p:pic>
        <p:nvPicPr>
          <p:cNvPr id="4" name="Picture 3"/>
          <p:cNvPicPr/>
          <p:nvPr/>
        </p:nvPicPr>
        <p:blipFill>
          <a:blip r:embed="rId3"/>
          <a:stretch>
            <a:fillRect/>
          </a:stretch>
        </p:blipFill>
        <p:spPr>
          <a:xfrm>
            <a:off x="3332042" y="1575391"/>
            <a:ext cx="5527916" cy="4750981"/>
          </a:xfrm>
          <a:prstGeom prst="rect">
            <a:avLst/>
          </a:prstGeom>
        </p:spPr>
      </p:pic>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1076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Function Cont.</a:t>
            </a:r>
            <a:endParaRPr lang="en-US" dirty="0"/>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681125"/>
            <a:ext cx="4829656" cy="4613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024" y="1681125"/>
            <a:ext cx="5480879" cy="461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3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Permeation Mechanism</a:t>
            </a:r>
            <a:endParaRPr lang="en-US" dirty="0"/>
          </a:p>
        </p:txBody>
      </p:sp>
      <p:sp>
        <p:nvSpPr>
          <p:cNvPr id="3" name="Content Placeholder 2"/>
          <p:cNvSpPr>
            <a:spLocks noGrp="1"/>
          </p:cNvSpPr>
          <p:nvPr>
            <p:ph idx="1"/>
          </p:nvPr>
        </p:nvSpPr>
        <p:spPr/>
        <p:txBody>
          <a:bodyPr/>
          <a:lstStyle/>
          <a:p>
            <a:r>
              <a:rPr lang="en-US" dirty="0" smtClean="0"/>
              <a:t>Site 2 (central) has highest affinity, then Site 1 and Site 3</a:t>
            </a:r>
          </a:p>
          <a:p>
            <a:r>
              <a:rPr lang="en-US" dirty="0" smtClean="0"/>
              <a:t>Why?</a:t>
            </a:r>
          </a:p>
          <a:p>
            <a:pPr lvl="1"/>
            <a:r>
              <a:rPr lang="en-US" dirty="0" smtClean="0"/>
              <a:t>Independent binding of Ca to Sites 1, 2 and 3</a:t>
            </a:r>
          </a:p>
          <a:p>
            <a:pPr lvl="1"/>
            <a:r>
              <a:rPr lang="en-US" dirty="0" smtClean="0"/>
              <a:t>Increasing [Ca] saturate Site 2 </a:t>
            </a:r>
            <a:r>
              <a:rPr lang="en-US" dirty="0" smtClean="0">
                <a:sym typeface="Wingdings" panose="05000000000000000000" pitchFamily="2" charset="2"/>
              </a:rPr>
              <a:t> reduced binding for Site 1, 3</a:t>
            </a:r>
          </a:p>
          <a:p>
            <a:pPr lvl="1"/>
            <a:r>
              <a:rPr lang="en-US" dirty="0" smtClean="0">
                <a:sym typeface="Wingdings" panose="05000000000000000000" pitchFamily="2" charset="2"/>
              </a:rPr>
              <a:t>Two flanking sites have lower affinity than central site</a:t>
            </a:r>
            <a:endParaRPr lang="en-US" dirty="0" smtClean="0"/>
          </a:p>
          <a:p>
            <a:endParaRPr lang="en-US" dirty="0"/>
          </a:p>
        </p:txBody>
      </p:sp>
    </p:spTree>
    <p:extLst>
      <p:ext uri="{BB962C8B-B14F-4D97-AF65-F5344CB8AC3E}">
        <p14:creationId xmlns:p14="http://schemas.microsoft.com/office/powerpoint/2010/main" val="386654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Permeation Mechanism</a:t>
            </a:r>
            <a:endParaRPr lang="en-US" dirty="0"/>
          </a:p>
        </p:txBody>
      </p:sp>
      <p:pic>
        <p:nvPicPr>
          <p:cNvPr id="4" name="Picture 3"/>
          <p:cNvPicPr/>
          <p:nvPr/>
        </p:nvPicPr>
        <p:blipFill>
          <a:blip r:embed="rId3"/>
          <a:stretch>
            <a:fillRect/>
          </a:stretch>
        </p:blipFill>
        <p:spPr>
          <a:xfrm>
            <a:off x="264499" y="2119958"/>
            <a:ext cx="5902384" cy="3221783"/>
          </a:xfrm>
          <a:prstGeom prst="rect">
            <a:avLst/>
          </a:prstGeom>
        </p:spPr>
      </p:pic>
      <p:pic>
        <p:nvPicPr>
          <p:cNvPr id="5" name="Picture 4"/>
          <p:cNvPicPr/>
          <p:nvPr/>
        </p:nvPicPr>
        <p:blipFill>
          <a:blip r:embed="rId4"/>
          <a:stretch>
            <a:fillRect/>
          </a:stretch>
        </p:blipFill>
        <p:spPr>
          <a:xfrm>
            <a:off x="6445212" y="2119958"/>
            <a:ext cx="5516415" cy="3221783"/>
          </a:xfrm>
          <a:prstGeom prst="rect">
            <a:avLst/>
          </a:prstGeom>
        </p:spPr>
      </p:pic>
    </p:spTree>
    <p:extLst>
      <p:ext uri="{BB962C8B-B14F-4D97-AF65-F5344CB8AC3E}">
        <p14:creationId xmlns:p14="http://schemas.microsoft.com/office/powerpoint/2010/main" val="392672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107" y="1651924"/>
            <a:ext cx="11393512" cy="4206616"/>
          </a:xfrm>
          <a:prstGeom prst="rect">
            <a:avLst/>
          </a:prstGeom>
        </p:spPr>
      </p:pic>
    </p:spTree>
    <p:extLst>
      <p:ext uri="{BB962C8B-B14F-4D97-AF65-F5344CB8AC3E}">
        <p14:creationId xmlns:p14="http://schemas.microsoft.com/office/powerpoint/2010/main" val="175229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Mammalian Olfactory System</a:t>
            </a:r>
            <a:endParaRPr lang="en-US" dirty="0"/>
          </a:p>
        </p:txBody>
      </p:sp>
      <p:sp>
        <p:nvSpPr>
          <p:cNvPr id="3" name="Content Placeholder 2"/>
          <p:cNvSpPr>
            <a:spLocks noGrp="1"/>
          </p:cNvSpPr>
          <p:nvPr>
            <p:ph idx="1"/>
          </p:nvPr>
        </p:nvSpPr>
        <p:spPr/>
        <p:txBody>
          <a:bodyPr/>
          <a:lstStyle/>
          <a:p>
            <a:r>
              <a:rPr lang="en-US" dirty="0" smtClean="0"/>
              <a:t>Comprised of anatomically segregated chemoreceptive organs:</a:t>
            </a:r>
          </a:p>
          <a:p>
            <a:pPr lvl="1"/>
            <a:r>
              <a:rPr lang="en-US" dirty="0" smtClean="0"/>
              <a:t>Main Olfactory Epithelium (MOE)</a:t>
            </a:r>
          </a:p>
          <a:p>
            <a:pPr lvl="1"/>
            <a:r>
              <a:rPr lang="en-US" dirty="0" err="1" smtClean="0"/>
              <a:t>Vomeronasal</a:t>
            </a:r>
            <a:r>
              <a:rPr lang="en-US" dirty="0" smtClean="0"/>
              <a:t> Organ (VNO)</a:t>
            </a:r>
          </a:p>
          <a:p>
            <a:pPr lvl="1"/>
            <a:r>
              <a:rPr lang="en-US" dirty="0" err="1" smtClean="0"/>
              <a:t>Grueneberg</a:t>
            </a:r>
            <a:r>
              <a:rPr lang="en-US" dirty="0" smtClean="0"/>
              <a:t> ganglion (GGN)</a:t>
            </a:r>
            <a:endParaRPr lang="en-US" dirty="0"/>
          </a:p>
          <a:p>
            <a:r>
              <a:rPr lang="en-US" dirty="0" smtClean="0"/>
              <a:t>Each have distinct olfactory subsystems (sensory neurons)</a:t>
            </a:r>
          </a:p>
          <a:p>
            <a:pPr lvl="1"/>
            <a:r>
              <a:rPr lang="en-US" dirty="0" smtClean="0"/>
              <a:t>Signal transduction mechanisms</a:t>
            </a:r>
          </a:p>
          <a:p>
            <a:pPr lvl="1"/>
            <a:r>
              <a:rPr lang="en-US" dirty="0" smtClean="0"/>
              <a:t>Chemosensory cues they detect</a:t>
            </a:r>
          </a:p>
          <a:p>
            <a:pPr lvl="1"/>
            <a:r>
              <a:rPr lang="en-US" dirty="0" smtClean="0"/>
              <a:t>Axonal connections they target</a:t>
            </a:r>
          </a:p>
        </p:txBody>
      </p:sp>
    </p:spTree>
    <p:extLst>
      <p:ext uri="{BB962C8B-B14F-4D97-AF65-F5344CB8AC3E}">
        <p14:creationId xmlns:p14="http://schemas.microsoft.com/office/powerpoint/2010/main" val="335050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𝐶𝑎</m:t>
                        </m:r>
                      </m:e>
                      <m:sub>
                        <m:r>
                          <a:rPr lang="en-US" b="0" i="1" smtClean="0">
                            <a:latin typeface="Cambria Math" panose="02040503050406030204" pitchFamily="18" charset="0"/>
                          </a:rPr>
                          <m:t>𝑣</m:t>
                        </m:r>
                      </m:sub>
                    </m:sSub>
                    <m:r>
                      <a:rPr lang="en-US" b="0" i="1" smtClean="0">
                        <a:latin typeface="Cambria Math" panose="02040503050406030204" pitchFamily="18" charset="0"/>
                      </a:rPr>
                      <m:t>2.1</m:t>
                    </m:r>
                  </m:oMath>
                </a14:m>
                <a:r>
                  <a:rPr lang="en-US" dirty="0" smtClean="0"/>
                  <a:t> Immunostaining Identifies </a:t>
                </a:r>
                <a:r>
                  <a:rPr lang="en-US" dirty="0" err="1" smtClean="0"/>
                  <a:t>Multiglomerular</a:t>
                </a:r>
                <a:r>
                  <a:rPr lang="en-US" dirty="0" smtClean="0"/>
                  <a:t> Domain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528" t="-8696" b="-1782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63551" y="1985410"/>
            <a:ext cx="6305550" cy="4248150"/>
          </a:xfrm>
          <a:prstGeom prst="rect">
            <a:avLst/>
          </a:prstGeom>
        </p:spPr>
      </p:pic>
      <p:pic>
        <p:nvPicPr>
          <p:cNvPr id="5" name="Picture 4"/>
          <p:cNvPicPr>
            <a:picLocks noChangeAspect="1"/>
          </p:cNvPicPr>
          <p:nvPr/>
        </p:nvPicPr>
        <p:blipFill>
          <a:blip r:embed="rId5"/>
          <a:stretch>
            <a:fillRect/>
          </a:stretch>
        </p:blipFill>
        <p:spPr>
          <a:xfrm>
            <a:off x="8288709" y="1334629"/>
            <a:ext cx="2673458" cy="4898931"/>
          </a:xfrm>
          <a:prstGeom prst="rect">
            <a:avLst/>
          </a:prstGeom>
        </p:spPr>
      </p:pic>
    </p:spTree>
    <p:extLst>
      <p:ext uri="{BB962C8B-B14F-4D97-AF65-F5344CB8AC3E}">
        <p14:creationId xmlns:p14="http://schemas.microsoft.com/office/powerpoint/2010/main" val="363022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Immunostaining Cont.</a:t>
            </a:r>
            <a:endParaRPr lang="en-US" dirty="0"/>
          </a:p>
        </p:txBody>
      </p:sp>
      <p:pic>
        <p:nvPicPr>
          <p:cNvPr id="4" name="Picture 3"/>
          <p:cNvPicPr>
            <a:picLocks noChangeAspect="1"/>
          </p:cNvPicPr>
          <p:nvPr/>
        </p:nvPicPr>
        <p:blipFill>
          <a:blip r:embed="rId3"/>
          <a:stretch>
            <a:fillRect/>
          </a:stretch>
        </p:blipFill>
        <p:spPr>
          <a:xfrm>
            <a:off x="848129" y="1457877"/>
            <a:ext cx="10563431" cy="4932289"/>
          </a:xfrm>
          <a:prstGeom prst="rect">
            <a:avLst/>
          </a:prstGeom>
        </p:spPr>
      </p:pic>
    </p:spTree>
    <p:extLst>
      <p:ext uri="{BB962C8B-B14F-4D97-AF65-F5344CB8AC3E}">
        <p14:creationId xmlns:p14="http://schemas.microsoft.com/office/powerpoint/2010/main" val="41612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170" y="1861140"/>
            <a:ext cx="11538485" cy="3465772"/>
          </a:xfrm>
          <a:prstGeom prst="rect">
            <a:avLst/>
          </a:prstGeom>
        </p:spPr>
      </p:pic>
    </p:spTree>
    <p:extLst>
      <p:ext uri="{BB962C8B-B14F-4D97-AF65-F5344CB8AC3E}">
        <p14:creationId xmlns:p14="http://schemas.microsoft.com/office/powerpoint/2010/main" val="366394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3D Reconstruction</a:t>
            </a:r>
            <a:endParaRPr lang="en-US" dirty="0"/>
          </a:p>
        </p:txBody>
      </p:sp>
      <p:pic>
        <p:nvPicPr>
          <p:cNvPr id="4" name="Picture 3"/>
          <p:cNvPicPr>
            <a:picLocks noChangeAspect="1"/>
          </p:cNvPicPr>
          <p:nvPr/>
        </p:nvPicPr>
        <p:blipFill>
          <a:blip r:embed="rId3"/>
          <a:stretch>
            <a:fillRect/>
          </a:stretch>
        </p:blipFill>
        <p:spPr>
          <a:xfrm>
            <a:off x="646111" y="1261952"/>
            <a:ext cx="4762500" cy="4972050"/>
          </a:xfrm>
          <a:prstGeom prst="rect">
            <a:avLst/>
          </a:prstGeom>
        </p:spPr>
      </p:pic>
      <p:pic>
        <p:nvPicPr>
          <p:cNvPr id="5" name="Picture 4"/>
          <p:cNvPicPr>
            <a:picLocks noChangeAspect="1"/>
          </p:cNvPicPr>
          <p:nvPr/>
        </p:nvPicPr>
        <p:blipFill>
          <a:blip r:embed="rId4"/>
          <a:stretch>
            <a:fillRect/>
          </a:stretch>
        </p:blipFill>
        <p:spPr>
          <a:xfrm>
            <a:off x="5610669" y="2185731"/>
            <a:ext cx="6374970" cy="3124491"/>
          </a:xfrm>
          <a:prstGeom prst="rect">
            <a:avLst/>
          </a:prstGeom>
        </p:spPr>
      </p:pic>
    </p:spTree>
    <p:extLst>
      <p:ext uri="{BB962C8B-B14F-4D97-AF65-F5344CB8AC3E}">
        <p14:creationId xmlns:p14="http://schemas.microsoft.com/office/powerpoint/2010/main" val="119635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8277" y="272238"/>
            <a:ext cx="7239000" cy="6419850"/>
          </a:xfrm>
          <a:prstGeom prst="rect">
            <a:avLst/>
          </a:prstGeom>
        </p:spPr>
      </p:pic>
    </p:spTree>
    <p:extLst>
      <p:ext uri="{BB962C8B-B14F-4D97-AF65-F5344CB8AC3E}">
        <p14:creationId xmlns:p14="http://schemas.microsoft.com/office/powerpoint/2010/main" val="157111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1466" y="355495"/>
            <a:ext cx="9656838" cy="6172894"/>
          </a:xfrm>
          <a:prstGeom prst="rect">
            <a:avLst/>
          </a:prstGeom>
        </p:spPr>
      </p:pic>
    </p:spTree>
    <p:extLst>
      <p:ext uri="{BB962C8B-B14F-4D97-AF65-F5344CB8AC3E}">
        <p14:creationId xmlns:p14="http://schemas.microsoft.com/office/powerpoint/2010/main" val="67688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79" y="186904"/>
            <a:ext cx="9404723" cy="1400530"/>
          </a:xfrm>
        </p:spPr>
        <p:txBody>
          <a:bodyPr/>
          <a:lstStyle/>
          <a:p>
            <a:r>
              <a:rPr lang="en-US" dirty="0" smtClean="0"/>
              <a:t>Where is the input from?</a:t>
            </a:r>
            <a:endParaRPr lang="en-US" dirty="0"/>
          </a:p>
        </p:txBody>
      </p:sp>
      <p:pic>
        <p:nvPicPr>
          <p:cNvPr id="4" name="Picture 3"/>
          <p:cNvPicPr>
            <a:picLocks noChangeAspect="1"/>
          </p:cNvPicPr>
          <p:nvPr/>
        </p:nvPicPr>
        <p:blipFill>
          <a:blip r:embed="rId3"/>
          <a:stretch>
            <a:fillRect/>
          </a:stretch>
        </p:blipFill>
        <p:spPr>
          <a:xfrm>
            <a:off x="284604" y="1152983"/>
            <a:ext cx="10604374" cy="5389490"/>
          </a:xfrm>
          <a:prstGeom prst="rect">
            <a:avLst/>
          </a:prstGeom>
        </p:spPr>
      </p:pic>
    </p:spTree>
    <p:extLst>
      <p:ext uri="{BB962C8B-B14F-4D97-AF65-F5344CB8AC3E}">
        <p14:creationId xmlns:p14="http://schemas.microsoft.com/office/powerpoint/2010/main" val="411208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5200" y="253963"/>
            <a:ext cx="7791450" cy="6327370"/>
          </a:xfrm>
          <a:prstGeom prst="rect">
            <a:avLst/>
          </a:prstGeom>
        </p:spPr>
      </p:pic>
    </p:spTree>
    <p:extLst>
      <p:ext uri="{BB962C8B-B14F-4D97-AF65-F5344CB8AC3E}">
        <p14:creationId xmlns:p14="http://schemas.microsoft.com/office/powerpoint/2010/main" val="245940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ke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00" y="1483153"/>
            <a:ext cx="8241525" cy="46358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Non-selective Cation Channels</a:t>
            </a:r>
            <a:endParaRPr lang="en-US" dirty="0"/>
          </a:p>
        </p:txBody>
      </p:sp>
      <p:pic>
        <p:nvPicPr>
          <p:cNvPr id="2050" name="Picture 2" descr="Image result for gotta catch them all poke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869" y="4905375"/>
            <a:ext cx="91440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8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5987" y="1407374"/>
            <a:ext cx="10486957" cy="5046589"/>
          </a:xfrm>
          <a:prstGeom prst="rect">
            <a:avLst/>
          </a:prstGeom>
        </p:spPr>
      </p:pic>
    </p:spTree>
    <p:extLst>
      <p:ext uri="{BB962C8B-B14F-4D97-AF65-F5344CB8AC3E}">
        <p14:creationId xmlns:p14="http://schemas.microsoft.com/office/powerpoint/2010/main" val="30379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CNG channels expressed in vertebrate photoreceptors and olfactory sensory neurons</a:t>
                </a:r>
              </a:p>
              <a:p>
                <a:pPr lvl="1"/>
                <a:r>
                  <a:rPr lang="en-US" dirty="0" smtClean="0"/>
                  <a:t>Mediate sensory transduction</a:t>
                </a:r>
                <a:endParaRPr lang="en-US" dirty="0"/>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𝑁𝑎</m:t>
                        </m:r>
                      </m:e>
                      <m:sup>
                        <m:r>
                          <a:rPr lang="en-US" b="0" i="1" smtClean="0">
                            <a:latin typeface="Cambria Math" panose="02040503050406030204" pitchFamily="18" charset="0"/>
                          </a:rPr>
                          <m:t>+</m:t>
                        </m:r>
                      </m:sup>
                    </m:sSup>
                  </m:oMath>
                </a14:m>
                <a:r>
                  <a:rPr lang="en-US" dirty="0" smtClean="0"/>
                  <a:t> gating controlled by ‘bundle crossing’ at the intracellular side</a:t>
                </a:r>
              </a:p>
              <a:p>
                <a:pPr lvl="1"/>
                <a:r>
                  <a:rPr lang="en-US" dirty="0" smtClean="0"/>
                  <a:t>This does not gate ion permeation in CNG channels</a:t>
                </a:r>
              </a:p>
              <a:p>
                <a:pPr lvl="1"/>
                <a:r>
                  <a:rPr lang="en-US" dirty="0" smtClean="0"/>
                  <a:t>Selectivity filter acts as the gate</a:t>
                </a:r>
                <a:endParaRPr lang="en-US" dirty="0"/>
              </a:p>
              <a:p>
                <a:r>
                  <a:rPr lang="en-US" dirty="0" smtClean="0"/>
                  <a:t>Largely CNG channels not thought to be voltage-gated</a:t>
                </a:r>
              </a:p>
              <a:p>
                <a:pPr lvl="1"/>
                <a:r>
                  <a:rPr lang="en-US" dirty="0" smtClean="0"/>
                  <a:t>They are with larger permeating 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180631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730633" y="131253"/>
            <a:ext cx="8923190" cy="3677906"/>
          </a:xfrm>
          <a:prstGeom prst="rect">
            <a:avLst/>
          </a:prstGeom>
        </p:spPr>
      </p:pic>
      <p:pic>
        <p:nvPicPr>
          <p:cNvPr id="6" name="Picture 5"/>
          <p:cNvPicPr>
            <a:picLocks noChangeAspect="1"/>
          </p:cNvPicPr>
          <p:nvPr/>
        </p:nvPicPr>
        <p:blipFill>
          <a:blip r:embed="rId4"/>
          <a:stretch>
            <a:fillRect/>
          </a:stretch>
        </p:blipFill>
        <p:spPr>
          <a:xfrm>
            <a:off x="1730632" y="3944900"/>
            <a:ext cx="8923191" cy="2816383"/>
          </a:xfrm>
          <a:prstGeom prst="rect">
            <a:avLst/>
          </a:prstGeom>
        </p:spPr>
      </p:pic>
    </p:spTree>
    <p:extLst>
      <p:ext uri="{BB962C8B-B14F-4D97-AF65-F5344CB8AC3E}">
        <p14:creationId xmlns:p14="http://schemas.microsoft.com/office/powerpoint/2010/main" val="344555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Enlarged Tail Currents</a:t>
            </a:r>
            <a:endParaRPr lang="en-US" dirty="0"/>
          </a:p>
        </p:txBody>
      </p:sp>
      <p:pic>
        <p:nvPicPr>
          <p:cNvPr id="4" name="Picture 3"/>
          <p:cNvPicPr>
            <a:picLocks noChangeAspect="1"/>
          </p:cNvPicPr>
          <p:nvPr/>
        </p:nvPicPr>
        <p:blipFill>
          <a:blip r:embed="rId3"/>
          <a:stretch>
            <a:fillRect/>
          </a:stretch>
        </p:blipFill>
        <p:spPr>
          <a:xfrm>
            <a:off x="468424" y="2363641"/>
            <a:ext cx="11270215" cy="3420471"/>
          </a:xfrm>
          <a:prstGeom prst="rect">
            <a:avLst/>
          </a:prstGeom>
        </p:spPr>
      </p:pic>
    </p:spTree>
    <p:extLst>
      <p:ext uri="{BB962C8B-B14F-4D97-AF65-F5344CB8AC3E}">
        <p14:creationId xmlns:p14="http://schemas.microsoft.com/office/powerpoint/2010/main" val="31523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𝐶𝑎</m:t>
                        </m:r>
                      </m:e>
                      <m:sub>
                        <m:r>
                          <a:rPr lang="en-US" b="0" i="1" smtClean="0">
                            <a:latin typeface="Cambria Math" panose="02040503050406030204" pitchFamily="18" charset="0"/>
                          </a:rPr>
                          <m:t>𝑣</m:t>
                        </m:r>
                      </m:sub>
                    </m:sSub>
                  </m:oMath>
                </a14:m>
                <a:r>
                  <a:rPr lang="en-US" dirty="0" smtClean="0"/>
                  <a:t> are key transducers of membrane potential changes ([Ca]</a:t>
                </a:r>
                <a:r>
                  <a:rPr lang="en-US" dirty="0" err="1" smtClean="0"/>
                  <a:t>i</a:t>
                </a:r>
                <a:r>
                  <a:rPr lang="en-US" dirty="0" smtClean="0"/>
                  <a:t> begins physiological events)</a:t>
                </a:r>
              </a:p>
              <a:p>
                <a:r>
                  <a:rPr lang="en-US" dirty="0" smtClean="0"/>
                  <a:t>10 Members of voltage-gated family in mammals</a:t>
                </a:r>
              </a:p>
              <a:p>
                <a:pPr lvl="1"/>
                <a:r>
                  <a:rPr lang="en-US" dirty="0"/>
                  <a:t>Cav1, Cav2 and Cav3 subfamilies</a:t>
                </a:r>
              </a:p>
              <a:p>
                <a:r>
                  <a:rPr lang="en-US" dirty="0" smtClean="0"/>
                  <a:t>Physiological Roles:</a:t>
                </a:r>
              </a:p>
              <a:p>
                <a:pPr lvl="1"/>
                <a:r>
                  <a:rPr lang="en-US" dirty="0" smtClean="0"/>
                  <a:t>Activate on membrane depolarization</a:t>
                </a:r>
              </a:p>
              <a:p>
                <a:pPr lvl="1"/>
                <a:r>
                  <a:rPr lang="en-US" dirty="0" smtClean="0"/>
                  <a:t>Mediate Ca influx</a:t>
                </a:r>
              </a:p>
              <a:p>
                <a:r>
                  <a:rPr lang="en-US" dirty="0" smtClean="0"/>
                  <a:t>Current Types</a:t>
                </a:r>
              </a:p>
              <a:p>
                <a:pPr lvl="1"/>
                <a:r>
                  <a:rPr lang="en-US" dirty="0" smtClean="0"/>
                  <a:t>L,T,N,P,Q and R (N,P,Q,R most prominent in neurons)</a:t>
                </a:r>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21241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5627" y="101536"/>
            <a:ext cx="5662614" cy="6650134"/>
          </a:xfrm>
          <a:prstGeom prst="rect">
            <a:avLst/>
          </a:prstGeom>
        </p:spPr>
      </p:pic>
      <p:sp>
        <p:nvSpPr>
          <p:cNvPr id="7" name="TextBox 6"/>
          <p:cNvSpPr txBox="1"/>
          <p:nvPr/>
        </p:nvSpPr>
        <p:spPr>
          <a:xfrm>
            <a:off x="7290391" y="2052083"/>
            <a:ext cx="490160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Analyzed single channel properties </a:t>
            </a:r>
          </a:p>
          <a:p>
            <a:r>
              <a:rPr lang="en-US" dirty="0" smtClean="0"/>
              <a:t>    in presence of </a:t>
            </a:r>
            <a:r>
              <a:rPr lang="en-US" dirty="0" err="1" smtClean="0"/>
              <a:t>Rb</a:t>
            </a:r>
            <a:r>
              <a:rPr lang="en-US" dirty="0" smtClean="0"/>
              <a:t> and Cs</a:t>
            </a:r>
          </a:p>
          <a:p>
            <a:pPr marL="285750" indent="-285750">
              <a:buFont typeface="Arial" panose="020B0604020202020204" pitchFamily="34" charset="0"/>
              <a:buChar char="•"/>
            </a:pPr>
            <a:r>
              <a:rPr lang="en-US" dirty="0" smtClean="0"/>
              <a:t>Channel openings were flicker at negative voltages</a:t>
            </a:r>
          </a:p>
          <a:p>
            <a:pPr marL="742950" lvl="1" indent="-285750">
              <a:buFont typeface="Arial" panose="020B0604020202020204" pitchFamily="34" charset="0"/>
              <a:buChar char="•"/>
            </a:pPr>
            <a:r>
              <a:rPr lang="en-US" dirty="0" smtClean="0"/>
              <a:t>Channel amplitude could not be measured as precisely as positive voltages</a:t>
            </a:r>
          </a:p>
          <a:p>
            <a:pPr marL="742950" lvl="1" indent="-285750">
              <a:buFont typeface="Arial" panose="020B0604020202020204" pitchFamily="34" charset="0"/>
              <a:buChar char="•"/>
            </a:pPr>
            <a:r>
              <a:rPr lang="en-US" dirty="0" smtClean="0"/>
              <a:t>Channel openings </a:t>
            </a:r>
            <a:r>
              <a:rPr lang="en-US" dirty="0" smtClean="0">
                <a:sym typeface="Wingdings" panose="05000000000000000000" pitchFamily="2" charset="2"/>
              </a:rPr>
              <a:t> Noise analysis</a:t>
            </a:r>
            <a:endParaRPr lang="en-US" dirty="0"/>
          </a:p>
        </p:txBody>
      </p:sp>
    </p:spTree>
    <p:extLst>
      <p:ext uri="{BB962C8B-B14F-4D97-AF65-F5344CB8AC3E}">
        <p14:creationId xmlns:p14="http://schemas.microsoft.com/office/powerpoint/2010/main" val="398766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7821" y="449889"/>
            <a:ext cx="6289491" cy="5902615"/>
          </a:xfrm>
          <a:prstGeom prst="rect">
            <a:avLst/>
          </a:prstGeom>
        </p:spPr>
      </p:pic>
    </p:spTree>
    <p:extLst>
      <p:ext uri="{BB962C8B-B14F-4D97-AF65-F5344CB8AC3E}">
        <p14:creationId xmlns:p14="http://schemas.microsoft.com/office/powerpoint/2010/main" val="426906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74334" y="229388"/>
            <a:ext cx="5911703" cy="1219875"/>
          </a:xfrm>
          <a:prstGeom prst="rect">
            <a:avLst/>
          </a:prstGeom>
        </p:spPr>
      </p:pic>
      <p:pic>
        <p:nvPicPr>
          <p:cNvPr id="6" name="Picture 5"/>
          <p:cNvPicPr>
            <a:picLocks noChangeAspect="1"/>
          </p:cNvPicPr>
          <p:nvPr/>
        </p:nvPicPr>
        <p:blipFill>
          <a:blip r:embed="rId4"/>
          <a:stretch>
            <a:fillRect/>
          </a:stretch>
        </p:blipFill>
        <p:spPr>
          <a:xfrm>
            <a:off x="2163060" y="1605184"/>
            <a:ext cx="7334250" cy="5114925"/>
          </a:xfrm>
          <a:prstGeom prst="rect">
            <a:avLst/>
          </a:prstGeom>
        </p:spPr>
      </p:pic>
    </p:spTree>
    <p:extLst>
      <p:ext uri="{BB962C8B-B14F-4D97-AF65-F5344CB8AC3E}">
        <p14:creationId xmlns:p14="http://schemas.microsoft.com/office/powerpoint/2010/main" val="144114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a:t>
            </a:r>
            <a:endParaRPr lang="en-US" dirty="0"/>
          </a:p>
        </p:txBody>
      </p:sp>
    </p:spTree>
    <p:extLst>
      <p:ext uri="{BB962C8B-B14F-4D97-AF65-F5344CB8AC3E}">
        <p14:creationId xmlns:p14="http://schemas.microsoft.com/office/powerpoint/2010/main" val="176364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Types Defined</a:t>
            </a:r>
            <a:endParaRPr lang="en-US" dirty="0"/>
          </a:p>
        </p:txBody>
      </p:sp>
      <p:sp>
        <p:nvSpPr>
          <p:cNvPr id="3" name="Content Placeholder 2"/>
          <p:cNvSpPr>
            <a:spLocks noGrp="1"/>
          </p:cNvSpPr>
          <p:nvPr>
            <p:ph idx="1"/>
          </p:nvPr>
        </p:nvSpPr>
        <p:spPr>
          <a:xfrm>
            <a:off x="1103312" y="1509824"/>
            <a:ext cx="8946541" cy="4738576"/>
          </a:xfrm>
        </p:spPr>
        <p:txBody>
          <a:bodyPr>
            <a:normAutofit lnSpcReduction="10000"/>
          </a:bodyPr>
          <a:lstStyle/>
          <a:p>
            <a:r>
              <a:rPr lang="en-US" dirty="0" smtClean="0"/>
              <a:t>L-type:</a:t>
            </a:r>
          </a:p>
          <a:p>
            <a:pPr lvl="1"/>
            <a:r>
              <a:rPr lang="en-US" dirty="0" smtClean="0"/>
              <a:t>Slow voltage-dependent inactivation and long lasting when Barium is current carrier</a:t>
            </a:r>
          </a:p>
          <a:p>
            <a:pPr lvl="1"/>
            <a:r>
              <a:rPr lang="en-US" dirty="0" smtClean="0"/>
              <a:t>No Ca-dependent inactivation</a:t>
            </a:r>
            <a:endParaRPr lang="en-US" dirty="0"/>
          </a:p>
          <a:p>
            <a:r>
              <a:rPr lang="en-US" dirty="0" smtClean="0"/>
              <a:t>P-type:</a:t>
            </a:r>
          </a:p>
          <a:p>
            <a:pPr lvl="1"/>
            <a:r>
              <a:rPr lang="en-US" dirty="0" smtClean="0"/>
              <a:t>First recorded in Purkinje neurons</a:t>
            </a:r>
          </a:p>
          <a:p>
            <a:pPr lvl="1"/>
            <a:r>
              <a:rPr lang="en-US" dirty="0" smtClean="0"/>
              <a:t>High sensitivity to spider toxin</a:t>
            </a:r>
            <a:endParaRPr lang="en-US" dirty="0"/>
          </a:p>
          <a:p>
            <a:r>
              <a:rPr lang="en-US" dirty="0" smtClean="0"/>
              <a:t>Q-type:</a:t>
            </a:r>
          </a:p>
          <a:p>
            <a:pPr lvl="1"/>
            <a:r>
              <a:rPr lang="en-US" dirty="0" smtClean="0"/>
              <a:t>First recorded in cerebellar granule neurons</a:t>
            </a:r>
          </a:p>
          <a:p>
            <a:pPr lvl="1"/>
            <a:r>
              <a:rPr lang="en-US" dirty="0" smtClean="0"/>
              <a:t>Blocked by w-</a:t>
            </a:r>
            <a:r>
              <a:rPr lang="en-US" dirty="0" err="1" smtClean="0"/>
              <a:t>agatoxin</a:t>
            </a:r>
            <a:r>
              <a:rPr lang="en-US" dirty="0" smtClean="0"/>
              <a:t> IVA with lower affinity</a:t>
            </a:r>
            <a:endParaRPr lang="en-US" dirty="0"/>
          </a:p>
          <a:p>
            <a:r>
              <a:rPr lang="en-US" dirty="0" smtClean="0"/>
              <a:t>R-type:</a:t>
            </a:r>
          </a:p>
          <a:p>
            <a:pPr lvl="1"/>
            <a:r>
              <a:rPr lang="en-US" dirty="0" smtClean="0"/>
              <a:t>Cerebellar granule neurons – resistant to most subtype-specific organic/peptide Ca channel blockers</a:t>
            </a:r>
          </a:p>
        </p:txBody>
      </p:sp>
    </p:spTree>
    <p:extLst>
      <p:ext uri="{BB962C8B-B14F-4D97-AF65-F5344CB8AC3E}">
        <p14:creationId xmlns:p14="http://schemas.microsoft.com/office/powerpoint/2010/main" val="343735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Subunit Structure</a:t>
            </a:r>
            <a:endParaRPr lang="en-US" dirty="0"/>
          </a:p>
        </p:txBody>
      </p:sp>
      <p:pic>
        <p:nvPicPr>
          <p:cNvPr id="4" name="Picture 3"/>
          <p:cNvPicPr/>
          <p:nvPr/>
        </p:nvPicPr>
        <p:blipFill>
          <a:blip r:embed="rId3"/>
          <a:stretch>
            <a:fillRect/>
          </a:stretch>
        </p:blipFill>
        <p:spPr>
          <a:xfrm>
            <a:off x="1283520" y="1624204"/>
            <a:ext cx="9593588" cy="4723433"/>
          </a:xfrm>
          <a:prstGeom prst="rect">
            <a:avLst/>
          </a:prstGeom>
        </p:spPr>
      </p:pic>
    </p:spTree>
    <p:extLst>
      <p:ext uri="{BB962C8B-B14F-4D97-AF65-F5344CB8AC3E}">
        <p14:creationId xmlns:p14="http://schemas.microsoft.com/office/powerpoint/2010/main" val="404568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Channel Diversity</a:t>
            </a:r>
            <a:endParaRPr lang="en-US" dirty="0"/>
          </a:p>
        </p:txBody>
      </p:sp>
      <p:sp>
        <p:nvSpPr>
          <p:cNvPr id="3" name="Content Placeholder 2"/>
          <p:cNvSpPr>
            <a:spLocks noGrp="1"/>
          </p:cNvSpPr>
          <p:nvPr>
            <p:ph idx="1"/>
          </p:nvPr>
        </p:nvSpPr>
        <p:spPr/>
        <p:txBody>
          <a:bodyPr/>
          <a:lstStyle/>
          <a:p>
            <a:r>
              <a:rPr lang="en-US" dirty="0" smtClean="0"/>
              <a:t>Different Ca currents </a:t>
            </a:r>
            <a:r>
              <a:rPr lang="en-US" dirty="0" smtClean="0">
                <a:sym typeface="Wingdings" panose="05000000000000000000" pitchFamily="2" charset="2"/>
              </a:rPr>
              <a:t> Different </a:t>
            </a:r>
            <a:r>
              <a:rPr lang="en-US" dirty="0" smtClean="0">
                <a:sym typeface="Symbol" panose="05050102010706020507" pitchFamily="18" charset="2"/>
              </a:rPr>
              <a:t>1 subunits</a:t>
            </a:r>
          </a:p>
          <a:p>
            <a:pPr lvl="1"/>
            <a:r>
              <a:rPr lang="en-US" dirty="0" smtClean="0">
                <a:sym typeface="Symbol" panose="05050102010706020507" pitchFamily="18" charset="2"/>
              </a:rPr>
              <a:t>3 subfamilies (Cav1, Cav2, Cav3)</a:t>
            </a:r>
            <a:endParaRPr lang="en-US" dirty="0">
              <a:sym typeface="Symbol" panose="05050102010706020507" pitchFamily="18" charset="2"/>
            </a:endParaRPr>
          </a:p>
          <a:p>
            <a:r>
              <a:rPr lang="en-US" dirty="0" smtClean="0"/>
              <a:t>Cav1:</a:t>
            </a:r>
          </a:p>
          <a:p>
            <a:pPr lvl="1"/>
            <a:r>
              <a:rPr lang="en-US" dirty="0" smtClean="0"/>
              <a:t>Mediate L-type currents</a:t>
            </a:r>
          </a:p>
          <a:p>
            <a:pPr lvl="1"/>
            <a:r>
              <a:rPr lang="en-US" dirty="0" smtClean="0"/>
              <a:t>Serve to couple depolarization of membrane to wide range of cellular responses</a:t>
            </a:r>
            <a:endParaRPr lang="en-US" dirty="0"/>
          </a:p>
          <a:p>
            <a:r>
              <a:rPr lang="en-US" dirty="0" smtClean="0"/>
              <a:t>S4 segments = voltage sensors</a:t>
            </a:r>
          </a:p>
          <a:p>
            <a:r>
              <a:rPr lang="en-US" dirty="0" smtClean="0"/>
              <a:t>S5/S6 membrane = pore loop</a:t>
            </a:r>
            <a:endParaRPr lang="en-US" dirty="0"/>
          </a:p>
        </p:txBody>
      </p:sp>
    </p:spTree>
    <p:extLst>
      <p:ext uri="{BB962C8B-B14F-4D97-AF65-F5344CB8AC3E}">
        <p14:creationId xmlns:p14="http://schemas.microsoft.com/office/powerpoint/2010/main" val="428616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Cav1 Channels (Excitation-Transcription Coupling)</a:t>
            </a:r>
            <a:endParaRPr lang="en-US" dirty="0"/>
          </a:p>
        </p:txBody>
      </p:sp>
      <p:sp>
        <p:nvSpPr>
          <p:cNvPr id="3" name="Content Placeholder 2"/>
          <p:cNvSpPr>
            <a:spLocks noGrp="1"/>
          </p:cNvSpPr>
          <p:nvPr>
            <p:ph idx="1"/>
          </p:nvPr>
        </p:nvSpPr>
        <p:spPr/>
        <p:txBody>
          <a:bodyPr/>
          <a:lstStyle/>
          <a:p>
            <a:r>
              <a:rPr lang="en-US" dirty="0" smtClean="0"/>
              <a:t>Privileged role in gene transcription</a:t>
            </a:r>
          </a:p>
          <a:p>
            <a:pPr lvl="1"/>
            <a:r>
              <a:rPr lang="en-US" dirty="0" smtClean="0"/>
              <a:t>Preferential localization, interaction with binding partners, nuclear targeting of subunit or domain</a:t>
            </a:r>
            <a:endParaRPr lang="en-US" dirty="0"/>
          </a:p>
          <a:p>
            <a:r>
              <a:rPr lang="en-US" dirty="0" smtClean="0"/>
              <a:t>Localized in higher density in the cell bodies and proximal dendrites of neurons</a:t>
            </a:r>
          </a:p>
          <a:p>
            <a:r>
              <a:rPr lang="en-US" dirty="0" smtClean="0"/>
              <a:t>Only local increase required for up-regulation of transcription</a:t>
            </a:r>
          </a:p>
          <a:p>
            <a:r>
              <a:rPr lang="en-US" dirty="0" smtClean="0"/>
              <a:t>Calmodulin a regulator?</a:t>
            </a:r>
          </a:p>
          <a:p>
            <a:r>
              <a:rPr lang="en-US" dirty="0" smtClean="0"/>
              <a:t>Calcineurin a regulator?</a:t>
            </a:r>
          </a:p>
          <a:p>
            <a:endParaRPr lang="en-US" dirty="0" smtClean="0"/>
          </a:p>
          <a:p>
            <a:endParaRPr lang="en-US" dirty="0"/>
          </a:p>
        </p:txBody>
      </p:sp>
    </p:spTree>
    <p:extLst>
      <p:ext uri="{BB962C8B-B14F-4D97-AF65-F5344CB8AC3E}">
        <p14:creationId xmlns:p14="http://schemas.microsoft.com/office/powerpoint/2010/main" val="234136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Cav3 Channels and Frequency Modulation</a:t>
            </a:r>
            <a:endParaRPr lang="en-US" dirty="0"/>
          </a:p>
        </p:txBody>
      </p:sp>
      <p:sp>
        <p:nvSpPr>
          <p:cNvPr id="3" name="Content Placeholder 2"/>
          <p:cNvSpPr>
            <a:spLocks noGrp="1"/>
          </p:cNvSpPr>
          <p:nvPr>
            <p:ph idx="1"/>
          </p:nvPr>
        </p:nvSpPr>
        <p:spPr/>
        <p:txBody>
          <a:bodyPr/>
          <a:lstStyle/>
          <a:p>
            <a:r>
              <a:rPr lang="en-US" dirty="0" smtClean="0"/>
              <a:t>Conduct T-type currents</a:t>
            </a:r>
          </a:p>
          <a:p>
            <a:r>
              <a:rPr lang="en-US" dirty="0" smtClean="0"/>
              <a:t>Activated at negative membrane potentials</a:t>
            </a:r>
          </a:p>
          <a:p>
            <a:pPr lvl="1"/>
            <a:r>
              <a:rPr lang="en-US" dirty="0" smtClean="0"/>
              <a:t>Same range as Na currents in most cells</a:t>
            </a:r>
            <a:endParaRPr lang="en-US" dirty="0"/>
          </a:p>
          <a:p>
            <a:r>
              <a:rPr lang="en-US" dirty="0" smtClean="0"/>
              <a:t>Fast voltage-dependent inactivation</a:t>
            </a:r>
          </a:p>
          <a:p>
            <a:r>
              <a:rPr lang="en-US" dirty="0" smtClean="0"/>
              <a:t>Important in repetitively firing tissues</a:t>
            </a:r>
          </a:p>
          <a:p>
            <a:endParaRPr lang="en-US" dirty="0"/>
          </a:p>
        </p:txBody>
      </p:sp>
    </p:spTree>
    <p:extLst>
      <p:ext uri="{BB962C8B-B14F-4D97-AF65-F5344CB8AC3E}">
        <p14:creationId xmlns:p14="http://schemas.microsoft.com/office/powerpoint/2010/main" val="408915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Structural Basis for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Ca</m:t>
                        </m:r>
                      </m:e>
                      <m:sup>
                        <m:r>
                          <a:rPr lang="en-US" b="0" i="1" smtClean="0">
                            <a:latin typeface="Cambria Math" panose="02040503050406030204" pitchFamily="18" charset="0"/>
                          </a:rPr>
                          <m:t>2+</m:t>
                        </m:r>
                      </m:sup>
                    </m:sSup>
                  </m:oMath>
                </a14:m>
                <a:r>
                  <a:rPr lang="en-US" dirty="0" smtClean="0"/>
                  <a:t>Selectivity of a Voltage-Gated Calcium Channel</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528" t="-8696" r="-2398" b="-1782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263686" y="2164707"/>
            <a:ext cx="9677400" cy="3981450"/>
          </a:xfrm>
          <a:prstGeom prst="rect">
            <a:avLst/>
          </a:prstGeom>
        </p:spPr>
      </p:pic>
    </p:spTree>
    <p:extLst>
      <p:ext uri="{BB962C8B-B14F-4D97-AF65-F5344CB8AC3E}">
        <p14:creationId xmlns:p14="http://schemas.microsoft.com/office/powerpoint/2010/main" val="4016784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6699</TotalTime>
  <Words>3683</Words>
  <Application>Microsoft Office PowerPoint</Application>
  <PresentationFormat>Widescreen</PresentationFormat>
  <Paragraphs>305</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 Math</vt:lpstr>
      <vt:lpstr>Century Gothic</vt:lpstr>
      <vt:lpstr>Symbol</vt:lpstr>
      <vt:lpstr>Wingdings</vt:lpstr>
      <vt:lpstr>Wingdings 3</vt:lpstr>
      <vt:lpstr>Ion</vt:lpstr>
      <vt:lpstr>Voltage-Gated Calcium Channels</vt:lpstr>
      <vt:lpstr>PowerPoint Presentation</vt:lpstr>
      <vt:lpstr>Introduction</vt:lpstr>
      <vt:lpstr>Current Types Defined</vt:lpstr>
      <vt:lpstr>Subunit Structure</vt:lpstr>
      <vt:lpstr>Calcium Channel Diversity</vt:lpstr>
      <vt:lpstr>Cav1 Channels (Excitation-Transcription Coupling)</vt:lpstr>
      <vt:lpstr>Cav3 Channels and Frequency Modulation</vt:lpstr>
      <vt:lpstr>Structural Basis for Ca^(2+)Selectivity of a Voltage-Gated Calcium Channel</vt:lpstr>
      <vt:lpstr>Why Do We Care?</vt:lpstr>
      <vt:lpstr>Structure and Function of 〖Ca〗_v Ab</vt:lpstr>
      <vt:lpstr>Structure and Function Cont.</vt:lpstr>
      <vt:lpstr>Structure and Function Cont.</vt:lpstr>
      <vt:lpstr>Ion Permeation Mechanism</vt:lpstr>
      <vt:lpstr>Ion Permeation Mechanism</vt:lpstr>
      <vt:lpstr>PowerPoint Presentation</vt:lpstr>
      <vt:lpstr>Introduction – Mammalian Olfactory System</vt:lpstr>
      <vt:lpstr>〖Ca〗_v 2.1 Immunostaining Identifies Multiglomerular Domain</vt:lpstr>
      <vt:lpstr>Immunostaining Cont.</vt:lpstr>
      <vt:lpstr>Quantitative 3D Reconstruction</vt:lpstr>
      <vt:lpstr>PowerPoint Presentation</vt:lpstr>
      <vt:lpstr>PowerPoint Presentation</vt:lpstr>
      <vt:lpstr>Where is the input from?</vt:lpstr>
      <vt:lpstr>PowerPoint Presentation</vt:lpstr>
      <vt:lpstr>Non-selective Cation Channels</vt:lpstr>
      <vt:lpstr>PowerPoint Presentation</vt:lpstr>
      <vt:lpstr>Introduction</vt:lpstr>
      <vt:lpstr>PowerPoint Presentation</vt:lpstr>
      <vt:lpstr>Enlarged Tail Currents</vt:lpstr>
      <vt:lpstr>PowerPoint Presentation</vt:lpstr>
      <vt:lpstr>PowerPoint Presentation</vt:lpstr>
      <vt:lpstr>PowerPoint Presentation</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Voltage-Gated Calcium Channels</dc:title>
  <dc:creator>Angie Davenport</dc:creator>
  <cp:lastModifiedBy>Debi</cp:lastModifiedBy>
  <cp:revision>55</cp:revision>
  <dcterms:created xsi:type="dcterms:W3CDTF">2018-09-30T21:39:22Z</dcterms:created>
  <dcterms:modified xsi:type="dcterms:W3CDTF">2018-10-23T10:34:02Z</dcterms:modified>
</cp:coreProperties>
</file>