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78"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256" r:id="rId28"/>
    <p:sldId id="257" r:id="rId29"/>
    <p:sldId id="258" r:id="rId30"/>
    <p:sldId id="277" r:id="rId31"/>
    <p:sldId id="259" r:id="rId32"/>
    <p:sldId id="260" r:id="rId33"/>
    <p:sldId id="261" r:id="rId34"/>
    <p:sldId id="265" r:id="rId35"/>
    <p:sldId id="266" r:id="rId36"/>
    <p:sldId id="262" r:id="rId37"/>
    <p:sldId id="267" r:id="rId38"/>
    <p:sldId id="263" r:id="rId39"/>
    <p:sldId id="268" r:id="rId40"/>
    <p:sldId id="264" r:id="rId41"/>
    <p:sldId id="269" r:id="rId42"/>
    <p:sldId id="270" r:id="rId43"/>
    <p:sldId id="271" r:id="rId44"/>
    <p:sldId id="272" r:id="rId45"/>
    <p:sldId id="273" r:id="rId46"/>
    <p:sldId id="274" r:id="rId47"/>
    <p:sldId id="275" r:id="rId48"/>
    <p:sldId id="27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872" autoAdjust="0"/>
  </p:normalViewPr>
  <p:slideViewPr>
    <p:cSldViewPr snapToGrid="0">
      <p:cViewPr varScale="1">
        <p:scale>
          <a:sx n="35" d="100"/>
          <a:sy n="35" d="100"/>
        </p:scale>
        <p:origin x="125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4627D-5005-41A9-B5B7-DC560FFAE953}" type="datetimeFigureOut">
              <a:rPr lang="en-US" smtClean="0"/>
              <a:t>11/30/2018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EAF50-60BA-4B7C-8738-D0810810AB51}" type="slidenum">
              <a:rPr lang="en-US" smtClean="0"/>
              <a:t>‹#›</a:t>
            </a:fld>
            <a:endParaRPr lang="en-US"/>
          </a:p>
        </p:txBody>
      </p:sp>
    </p:spTree>
    <p:extLst>
      <p:ext uri="{BB962C8B-B14F-4D97-AF65-F5344CB8AC3E}">
        <p14:creationId xmlns:p14="http://schemas.microsoft.com/office/powerpoint/2010/main" val="197987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Electric current contributions from all active cellular processes within a volume of brain tissue superimpose at a given location in the extracellular medium and generate a potential,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with respect to a reference potential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difference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between two locations gives rise to an electric field (a vector whose amplitude is measured in Volts per distance) that is defined as the negative spatial gradient of </a:t>
            </a:r>
            <a:r>
              <a:rPr lang="en-US" sz="1200" kern="1200" dirty="0" err="1">
                <a:solidFill>
                  <a:schemeClr val="tx1"/>
                </a:solidFill>
                <a:effectLst/>
                <a:latin typeface="+mn-lt"/>
                <a:ea typeface="+mn-ea"/>
                <a:cs typeface="+mn-cs"/>
              </a:rPr>
              <a:t>Ve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Electric fields can be monitored by extracellularly placed electrodes that can be used to interpret many facets of neuronal communication and computation</a:t>
            </a:r>
          </a:p>
          <a:p>
            <a:pPr lvl="1"/>
            <a:r>
              <a:rPr lang="en-US" sz="1200" kern="1200" dirty="0">
                <a:solidFill>
                  <a:schemeClr val="tx1"/>
                </a:solidFill>
                <a:effectLst/>
                <a:latin typeface="+mn-lt"/>
                <a:ea typeface="+mn-ea"/>
                <a:cs typeface="+mn-cs"/>
              </a:rPr>
              <a:t>Advantage of extracellular field recording techniques: in contrast to several other methods used for the investigation of network activity, the biophysics is well understood</a:t>
            </a:r>
          </a:p>
          <a:p>
            <a:pPr lvl="2"/>
            <a:r>
              <a:rPr lang="en-US" sz="1200" kern="1200" dirty="0">
                <a:solidFill>
                  <a:schemeClr val="tx1"/>
                </a:solidFill>
                <a:effectLst/>
                <a:latin typeface="+mn-lt"/>
                <a:ea typeface="+mn-ea"/>
                <a:cs typeface="+mn-cs"/>
              </a:rPr>
              <a:t>This enabled the development of reliable and quantitative mathematical models to elucidate how transmembrane currents give rise to the recorded electric potential</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77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Other non-synaptic events that can contribute prominently to the extracellular field are the long-lasting (10-100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Ca2+-mediated spikes</a:t>
            </a:r>
          </a:p>
          <a:p>
            <a:pPr lvl="0"/>
            <a:r>
              <a:rPr lang="en-US" sz="1200" kern="1200" dirty="0">
                <a:solidFill>
                  <a:schemeClr val="tx1"/>
                </a:solidFill>
                <a:effectLst/>
                <a:latin typeface="+mn-lt"/>
                <a:ea typeface="+mn-ea"/>
                <a:cs typeface="+mn-cs"/>
              </a:rPr>
              <a:t>Since voltage-dependent regenerative Ca spikes are often triggered by NMDA receptor-mediated excitatory postsynaptic potentials (EPSPs), separating them from EPSPs in extracellular recordings is not straightforward</a:t>
            </a:r>
          </a:p>
          <a:p>
            <a:pPr lvl="1"/>
            <a:r>
              <a:rPr lang="en-US" sz="1200" kern="1200" dirty="0">
                <a:solidFill>
                  <a:schemeClr val="tx1"/>
                </a:solidFill>
                <a:effectLst/>
                <a:latin typeface="+mn-lt"/>
                <a:ea typeface="+mn-ea"/>
                <a:cs typeface="+mn-cs"/>
              </a:rPr>
              <a:t>A potential differentiating factor is that, in contrast to EPSPs, Ca2+ spikes can actively propagate within the cell and can therefore generate fields across the laminar boundaries of afferent inputs</a:t>
            </a:r>
          </a:p>
          <a:p>
            <a:pPr lvl="1"/>
            <a:r>
              <a:rPr lang="en-US" sz="1200" kern="1200" dirty="0">
                <a:solidFill>
                  <a:schemeClr val="tx1"/>
                </a:solidFill>
                <a:effectLst/>
                <a:latin typeface="+mn-lt"/>
                <a:ea typeface="+mn-ea"/>
                <a:cs typeface="+mn-cs"/>
              </a:rPr>
              <a:t>Ca2+ spike scan also be triggered by back-propagating somatic Aps, in which case they are independent of synaptic activity</a:t>
            </a:r>
          </a:p>
          <a:p>
            <a:pPr lvl="1"/>
            <a:r>
              <a:rPr lang="en-US" sz="1200" kern="1200" dirty="0">
                <a:solidFill>
                  <a:schemeClr val="tx1"/>
                </a:solidFill>
                <a:effectLst/>
                <a:latin typeface="+mn-lt"/>
                <a:ea typeface="+mn-ea"/>
                <a:cs typeface="+mn-cs"/>
              </a:rPr>
              <a:t>Since dendritic Ca2+ spikes are large (10-50 mV) and long-lasting, their share in the measured extracellular events can be substantial under certain circumstances</a:t>
            </a:r>
          </a:p>
          <a:p>
            <a:pPr lvl="1"/>
            <a:r>
              <a:rPr lang="en-US" sz="1200" kern="1200" dirty="0">
                <a:solidFill>
                  <a:schemeClr val="tx1"/>
                </a:solidFill>
                <a:effectLst/>
                <a:latin typeface="+mn-lt"/>
                <a:ea typeface="+mn-ea"/>
                <a:cs typeface="+mn-cs"/>
              </a:rPr>
              <a:t>UNFORTUNATELY VERY LITTLE IS KNOWN ABOUT Ca2+ spikes in vivo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61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Ih</a:t>
            </a:r>
            <a:r>
              <a:rPr lang="en-US" sz="1200" kern="1200" dirty="0">
                <a:solidFill>
                  <a:schemeClr val="tx1"/>
                </a:solidFill>
                <a:effectLst/>
                <a:latin typeface="+mn-lt"/>
                <a:ea typeface="+mn-ea"/>
                <a:cs typeface="+mn-cs"/>
              </a:rPr>
              <a:t> currents and </a:t>
            </a:r>
            <a:r>
              <a:rPr lang="en-US" sz="1200" kern="1200" dirty="0" err="1">
                <a:solidFill>
                  <a:schemeClr val="tx1"/>
                </a:solidFill>
                <a:effectLst/>
                <a:latin typeface="+mn-lt"/>
                <a:ea typeface="+mn-ea"/>
                <a:cs typeface="+mn-cs"/>
              </a:rPr>
              <a:t>ICaT</a:t>
            </a:r>
            <a:r>
              <a:rPr lang="en-US" sz="1200" kern="1200" dirty="0">
                <a:solidFill>
                  <a:schemeClr val="tx1"/>
                </a:solidFill>
                <a:effectLst/>
                <a:latin typeface="+mn-lt"/>
                <a:ea typeface="+mn-ea"/>
                <a:cs typeface="+mn-cs"/>
              </a:rPr>
              <a:t> currents are prominent examples of intrinsic, v-dependent membrane responses</a:t>
            </a:r>
          </a:p>
          <a:p>
            <a:pPr lvl="0"/>
            <a:r>
              <a:rPr lang="en-US" sz="1200" kern="1200" dirty="0">
                <a:solidFill>
                  <a:schemeClr val="tx1"/>
                </a:solidFill>
                <a:effectLst/>
                <a:latin typeface="+mn-lt"/>
                <a:ea typeface="+mn-ea"/>
                <a:cs typeface="+mn-cs"/>
              </a:rPr>
              <a:t>These and other voltage-gated currents contribute to intrinsic resonance and oscillation of the membrane potential</a:t>
            </a:r>
          </a:p>
          <a:p>
            <a:pPr lvl="1"/>
            <a:r>
              <a:rPr lang="en-US" sz="1200" kern="1200" dirty="0">
                <a:solidFill>
                  <a:schemeClr val="tx1"/>
                </a:solidFill>
                <a:effectLst/>
                <a:latin typeface="+mn-lt"/>
                <a:ea typeface="+mn-ea"/>
                <a:cs typeface="+mn-cs"/>
              </a:rPr>
              <a:t>Several neuron types possess resonant properties (they respond more effectively to inputs of a particular frequency range)</a:t>
            </a:r>
          </a:p>
          <a:p>
            <a:pPr lvl="1"/>
            <a:r>
              <a:rPr lang="en-US" sz="1200" kern="1200" dirty="0">
                <a:solidFill>
                  <a:schemeClr val="tx1"/>
                </a:solidFill>
                <a:effectLst/>
                <a:latin typeface="+mn-lt"/>
                <a:ea typeface="+mn-ea"/>
                <a:cs typeface="+mn-cs"/>
              </a:rPr>
              <a:t>When the intra depolarization is sufficiently strong , the resonant property of the membrane can give way to a self-sustained oscillation of the voltage</a:t>
            </a:r>
          </a:p>
          <a:p>
            <a:pPr lvl="1"/>
            <a:r>
              <a:rPr lang="en-US" sz="1200" kern="1200" dirty="0">
                <a:solidFill>
                  <a:schemeClr val="tx1"/>
                </a:solidFill>
                <a:effectLst/>
                <a:latin typeface="+mn-lt"/>
                <a:ea typeface="+mn-ea"/>
                <a:cs typeface="+mn-cs"/>
              </a:rPr>
              <a:t>Because resonance is both voltage- and frequency-dependent, its impact on the magnitude of the extracellular field can vary in a complex manner</a:t>
            </a:r>
          </a:p>
          <a:p>
            <a:pPr lvl="2"/>
            <a:r>
              <a:rPr lang="en-US" sz="1200" kern="1200" dirty="0">
                <a:solidFill>
                  <a:schemeClr val="tx1"/>
                </a:solidFill>
                <a:effectLst/>
                <a:latin typeface="+mn-lt"/>
                <a:ea typeface="+mn-ea"/>
                <a:cs typeface="+mn-cs"/>
              </a:rPr>
              <a:t>To contribute substantially to the LFP, resonant membrane potential fluctuations must occur synchronously in nearby neurons, a feature that most often occurs in inhibitory interneurons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81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Elevation of the intracellular concentration of a certain ion may trigger influx of other ions through activation of ligand-gated channels, and this will in turn contribute to </a:t>
            </a:r>
            <a:r>
              <a:rPr lang="en-US" sz="1200" kern="1200" dirty="0" err="1">
                <a:solidFill>
                  <a:schemeClr val="tx1"/>
                </a:solidFill>
                <a:effectLst/>
                <a:latin typeface="+mn-lt"/>
                <a:ea typeface="+mn-ea"/>
                <a:cs typeface="+mn-cs"/>
              </a:rPr>
              <a:t>Ve</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Ex: bursts of fast spikes and associated dendritic Ca spikes are often followed by hyperpolarization of the membrane, owing to activation of a Ca mediated increase of K+ conductance in the somatic region. As the amplitude and duration of such burst-induced AHPs can be as large and last as long as synaptic events</a:t>
            </a:r>
          </a:p>
          <a:p>
            <a:pPr lvl="0"/>
            <a:r>
              <a:rPr lang="en-US" sz="1200" kern="1200" dirty="0">
                <a:solidFill>
                  <a:schemeClr val="tx1"/>
                </a:solidFill>
                <a:effectLst/>
                <a:latin typeface="+mn-lt"/>
                <a:ea typeface="+mn-ea"/>
                <a:cs typeface="+mn-cs"/>
              </a:rPr>
              <a:t>AHPs also contribute to extracellular field, particularly when bursting of nearby neurons occurs in a temporally coordinated fashion: ex, following hippocampal sharp-wave events</a:t>
            </a:r>
          </a:p>
          <a:p>
            <a:pPr lvl="0"/>
            <a:r>
              <a:rPr lang="en-US" sz="1200" kern="1200" dirty="0">
                <a:solidFill>
                  <a:schemeClr val="tx1"/>
                </a:solidFill>
                <a:effectLst/>
                <a:latin typeface="+mn-lt"/>
                <a:ea typeface="+mn-ea"/>
                <a:cs typeface="+mn-cs"/>
              </a:rPr>
              <a:t>In the intact brain, responses to unexpected stimuli or movement </a:t>
            </a:r>
            <a:r>
              <a:rPr lang="en-US" sz="1200" kern="1200" dirty="0" err="1">
                <a:solidFill>
                  <a:schemeClr val="tx1"/>
                </a:solidFill>
                <a:effectLst/>
                <a:latin typeface="+mn-lt"/>
                <a:ea typeface="+mn-ea"/>
                <a:cs typeface="+mn-cs"/>
              </a:rPr>
              <a:t>intitiatino</a:t>
            </a:r>
            <a:r>
              <a:rPr lang="en-US" sz="1200" kern="1200" dirty="0">
                <a:solidFill>
                  <a:schemeClr val="tx1"/>
                </a:solidFill>
                <a:effectLst/>
                <a:latin typeface="+mn-lt"/>
                <a:ea typeface="+mn-ea"/>
                <a:cs typeface="+mn-cs"/>
              </a:rPr>
              <a:t> are often associated with relatively long-lasting LFP shifts, which might be mediated by synchronized AHPs</a:t>
            </a:r>
          </a:p>
          <a:p>
            <a:pPr lvl="1"/>
            <a:r>
              <a:rPr lang="en-US" sz="1200" kern="1200" dirty="0">
                <a:solidFill>
                  <a:schemeClr val="tx1"/>
                </a:solidFill>
                <a:effectLst/>
                <a:latin typeface="+mn-lt"/>
                <a:ea typeface="+mn-ea"/>
                <a:cs typeface="+mn-cs"/>
              </a:rPr>
              <a:t>This slow LFP is referred to as </a:t>
            </a:r>
            <a:r>
              <a:rPr lang="en-US" sz="1200" kern="1200" dirty="0" err="1">
                <a:solidFill>
                  <a:schemeClr val="tx1"/>
                </a:solidFill>
                <a:effectLst/>
                <a:latin typeface="+mn-lt"/>
                <a:ea typeface="+mn-ea"/>
                <a:cs typeface="+mn-cs"/>
              </a:rPr>
              <a:t>Bereitschafts</a:t>
            </a:r>
            <a:r>
              <a:rPr lang="en-US" sz="1200" kern="1200" dirty="0">
                <a:solidFill>
                  <a:schemeClr val="tx1"/>
                </a:solidFill>
                <a:effectLst/>
                <a:latin typeface="+mn-lt"/>
                <a:ea typeface="+mn-ea"/>
                <a:cs typeface="+mn-cs"/>
              </a:rPr>
              <a:t> potential, readiness potential or contingent negative variation</a:t>
            </a:r>
          </a:p>
          <a:p>
            <a:pPr lvl="0"/>
            <a:r>
              <a:rPr lang="en-US" sz="1200" kern="1200" dirty="0">
                <a:solidFill>
                  <a:schemeClr val="tx1"/>
                </a:solidFill>
                <a:effectLst/>
                <a:latin typeface="+mn-lt"/>
                <a:ea typeface="+mn-ea"/>
                <a:cs typeface="+mn-cs"/>
              </a:rPr>
              <a:t>During non-rapid eye movement (non-REM) sleep, the membrane potential of cortical neurons periodically shifts between a hyperpolarized ‘down’ state and a more depolarized ‘up’ state.</a:t>
            </a:r>
          </a:p>
          <a:p>
            <a:pPr lvl="1"/>
            <a:r>
              <a:rPr lang="en-US" sz="1200" kern="1200" dirty="0">
                <a:solidFill>
                  <a:schemeClr val="tx1"/>
                </a:solidFill>
                <a:effectLst/>
                <a:latin typeface="+mn-lt"/>
                <a:ea typeface="+mn-ea"/>
                <a:cs typeface="+mn-cs"/>
              </a:rPr>
              <a:t>At least part of the cessation of spiking during the down states can be explained by AHPs of the synchronously bursting pyramidal cells in the up state</a:t>
            </a:r>
          </a:p>
          <a:p>
            <a:endParaRPr lang="en-US" dirty="0"/>
          </a:p>
          <a:p>
            <a:r>
              <a:rPr lang="en-US" sz="1200" kern="1200" dirty="0">
                <a:solidFill>
                  <a:schemeClr val="tx1"/>
                </a:solidFill>
                <a:effectLst/>
                <a:latin typeface="+mn-lt"/>
                <a:ea typeface="+mn-ea"/>
                <a:cs typeface="+mn-cs"/>
              </a:rPr>
              <a:t>Gap junctions and neuron-glia interactions</a:t>
            </a:r>
          </a:p>
          <a:p>
            <a:pPr lvl="0"/>
            <a:r>
              <a:rPr lang="en-US" sz="1200" kern="1200" dirty="0">
                <a:solidFill>
                  <a:schemeClr val="tx1"/>
                </a:solidFill>
                <a:effectLst/>
                <a:latin typeface="+mn-lt"/>
                <a:ea typeface="+mn-ea"/>
                <a:cs typeface="+mn-cs"/>
              </a:rPr>
              <a:t>Direct electric communication between neurons through gap junctions can enhance neuronal synchrony</a:t>
            </a:r>
          </a:p>
          <a:p>
            <a:pPr lvl="0"/>
            <a:r>
              <a:rPr lang="en-US" sz="1200" kern="1200" dirty="0">
                <a:solidFill>
                  <a:schemeClr val="tx1"/>
                </a:solidFill>
                <a:effectLst/>
                <a:latin typeface="+mn-lt"/>
                <a:ea typeface="+mn-ea"/>
                <a:cs typeface="+mn-cs"/>
              </a:rPr>
              <a:t>Although gap junctions allow ionic movement across neurons and, therefore, do not involve any extracellular current flow, they can affect neuronal excitability and contribute indirectly to the extracellular field</a:t>
            </a:r>
          </a:p>
          <a:p>
            <a:pPr lvl="0"/>
            <a:r>
              <a:rPr lang="en-US" sz="1200" kern="1200" dirty="0">
                <a:solidFill>
                  <a:schemeClr val="tx1"/>
                </a:solidFill>
                <a:effectLst/>
                <a:latin typeface="+mn-lt"/>
                <a:ea typeface="+mn-ea"/>
                <a:cs typeface="+mn-cs"/>
              </a:rPr>
              <a:t>Membrane potential changes in non-neuronal cells (glia) may also give rise to </a:t>
            </a:r>
            <a:r>
              <a:rPr lang="en-US" sz="1200" kern="1200" dirty="0" err="1">
                <a:solidFill>
                  <a:schemeClr val="tx1"/>
                </a:solidFill>
                <a:effectLst/>
                <a:latin typeface="+mn-lt"/>
                <a:ea typeface="+mn-ea"/>
                <a:cs typeface="+mn-cs"/>
              </a:rPr>
              <a:t>Ve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248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deciphering the location of the current sources (cations flowing from intra to extra) and sinks (cations flowing into cell) that give rise to the LFP, the concept of CSD is useful. </a:t>
            </a:r>
          </a:p>
          <a:p>
            <a:pPr lvl="0"/>
            <a:r>
              <a:rPr lang="en-US" sz="1200" kern="1200" dirty="0">
                <a:solidFill>
                  <a:schemeClr val="tx1"/>
                </a:solidFill>
                <a:effectLst/>
                <a:latin typeface="+mn-lt"/>
                <a:ea typeface="+mn-ea"/>
                <a:cs typeface="+mn-cs"/>
              </a:rPr>
              <a:t>CSD is a quantity that represents the volume density of the net current entering or leaving the extracellular space</a:t>
            </a:r>
          </a:p>
          <a:p>
            <a:pPr lvl="1"/>
            <a:r>
              <a:rPr lang="en-US" sz="1200" kern="1200" dirty="0">
                <a:solidFill>
                  <a:schemeClr val="tx1"/>
                </a:solidFill>
                <a:effectLst/>
                <a:latin typeface="+mn-lt"/>
                <a:ea typeface="+mn-ea"/>
                <a:cs typeface="+mn-cs"/>
              </a:rPr>
              <a:t>Consider a distant current source relative to three linearly and equally spaced recording sites in a homogenous volume (Fig 4). Each electrode will measure some contribution to the field from the distant source, and the voltage difference between the middle and side electrodes will be small</a:t>
            </a:r>
          </a:p>
          <a:p>
            <a:pPr lvl="1"/>
            <a:r>
              <a:rPr lang="en-US" sz="1200" kern="1200" dirty="0">
                <a:solidFill>
                  <a:schemeClr val="tx1"/>
                </a:solidFill>
                <a:effectLst/>
                <a:latin typeface="+mn-lt"/>
                <a:ea typeface="+mn-ea"/>
                <a:cs typeface="+mn-cs"/>
              </a:rPr>
              <a:t>As a consequence, the difference between the ‘voltage differences per distance’ between the middle and side electrodes is small; an indication that the field can be attributed to a distant source</a:t>
            </a:r>
          </a:p>
          <a:p>
            <a:pPr lvl="1"/>
            <a:r>
              <a:rPr lang="en-US" sz="1200" kern="1200" dirty="0">
                <a:solidFill>
                  <a:schemeClr val="tx1"/>
                </a:solidFill>
                <a:effectLst/>
                <a:latin typeface="+mn-lt"/>
                <a:ea typeface="+mn-ea"/>
                <a:cs typeface="+mn-cs"/>
              </a:rPr>
              <a:t>By contrast, if three electrodes span the location of the current-generating synapse or neuron group, the voltage at the three recording sites will be unequal and the difference magnitude of this derivative will be large; an indication of the local origin of the current</a:t>
            </a:r>
          </a:p>
          <a:p>
            <a:pPr lvl="1"/>
            <a:r>
              <a:rPr lang="en-US" sz="1200" kern="1200" dirty="0">
                <a:solidFill>
                  <a:schemeClr val="tx1"/>
                </a:solidFill>
                <a:effectLst/>
                <a:latin typeface="+mn-lt"/>
                <a:ea typeface="+mn-ea"/>
                <a:cs typeface="+mn-cs"/>
              </a:rPr>
              <a:t>Using high-density recording probes to monitor the LFP, it is possible to precisely determine the maximum CSD and therefore the exact location of the current sink or source</a:t>
            </a:r>
          </a:p>
          <a:p>
            <a:endParaRPr lang="en-US" dirty="0"/>
          </a:p>
          <a:p>
            <a:pPr lvl="0"/>
            <a:r>
              <a:rPr lang="en-US" sz="1200" kern="1200" dirty="0">
                <a:solidFill>
                  <a:schemeClr val="tx1"/>
                </a:solidFill>
                <a:effectLst/>
                <a:latin typeface="+mn-lt"/>
                <a:ea typeface="+mn-ea"/>
                <a:cs typeface="+mn-cs"/>
              </a:rPr>
              <a:t>A) a current source-sink dipole, embedded in a homogeneous and isotropic conductive medium, that is induced by barrage-like inhibitory input (shown by the red symbol) impinging on the </a:t>
            </a:r>
            <a:r>
              <a:rPr lang="en-US" sz="1200" kern="1200" dirty="0" err="1">
                <a:solidFill>
                  <a:schemeClr val="tx1"/>
                </a:solidFill>
                <a:effectLst/>
                <a:latin typeface="+mn-lt"/>
                <a:ea typeface="+mn-ea"/>
                <a:cs typeface="+mn-cs"/>
              </a:rPr>
              <a:t>perisomatic</a:t>
            </a:r>
            <a:r>
              <a:rPr lang="en-US" sz="1200" kern="1200" dirty="0">
                <a:solidFill>
                  <a:schemeClr val="tx1"/>
                </a:solidFill>
                <a:effectLst/>
                <a:latin typeface="+mn-lt"/>
                <a:ea typeface="+mn-ea"/>
                <a:cs typeface="+mn-cs"/>
              </a:rPr>
              <a:t> region. Lines show the </a:t>
            </a:r>
            <a:r>
              <a:rPr lang="en-US" sz="1200" kern="1200" dirty="0" err="1">
                <a:solidFill>
                  <a:schemeClr val="tx1"/>
                </a:solidFill>
                <a:effectLst/>
                <a:latin typeface="+mn-lt"/>
                <a:ea typeface="+mn-ea"/>
                <a:cs typeface="+mn-cs"/>
              </a:rPr>
              <a:t>iso</a:t>
            </a:r>
            <a:r>
              <a:rPr lang="en-US" sz="1200" kern="1200" dirty="0">
                <a:solidFill>
                  <a:schemeClr val="tx1"/>
                </a:solidFill>
                <a:effectLst/>
                <a:latin typeface="+mn-lt"/>
                <a:ea typeface="+mn-ea"/>
                <a:cs typeface="+mn-cs"/>
              </a:rPr>
              <a:t>-potentials (red, positive; blue, negative). A triplet of linearly and equally spaced recording electrodes (shown in yellow) is located near the soma (top), that is, close to the current source, and another is located far from the current source</a:t>
            </a:r>
          </a:p>
          <a:p>
            <a:pPr lvl="0"/>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traces (left panels) measured at the three equally spaced locations relative to an ideal infinite (reference) site. The middle trace in the top panel is from the electrode positioned closest to the soma. The voltage contribution induced by the active dipole decays in the medium as the inverse square of the distance. The current source density (CSD) traces (right panels) are calculated from the voltage traces. Although dipole-induced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can be measured far from the source, CSD is spatially confined and can therefore help to identify the anatomical location of the dipole</a:t>
            </a:r>
          </a:p>
          <a:p>
            <a:pPr lvl="0"/>
            <a:r>
              <a:rPr lang="en-US" sz="1200" kern="1200" dirty="0">
                <a:solidFill>
                  <a:schemeClr val="tx1"/>
                </a:solidFill>
                <a:effectLst/>
                <a:latin typeface="+mn-lt"/>
                <a:ea typeface="+mn-ea"/>
                <a:cs typeface="+mn-cs"/>
              </a:rPr>
              <a:t>C) Simultaneous recordings from 96 sites (six shanks (represented by columns in the figure) with 16 recording sites each (LFP traces shown in grey)) in a behaving rat. Simultaneously recorded evoked field responses in the CA1–dentate gyrus axis of the rat hippocampus (black lines show the outline of the layers) in response to electrical stimulation of entorhinal afferents are shown. Such </a:t>
            </a:r>
            <a:r>
              <a:rPr lang="en-US" sz="1200" kern="1200" dirty="0" err="1">
                <a:solidFill>
                  <a:schemeClr val="tx1"/>
                </a:solidFill>
                <a:effectLst/>
                <a:latin typeface="+mn-lt"/>
                <a:ea typeface="+mn-ea"/>
                <a:cs typeface="+mn-cs"/>
              </a:rPr>
              <a:t>trisynaptic</a:t>
            </a:r>
            <a:r>
              <a:rPr lang="en-US" sz="1200" kern="1200" dirty="0">
                <a:solidFill>
                  <a:schemeClr val="tx1"/>
                </a:solidFill>
                <a:effectLst/>
                <a:latin typeface="+mn-lt"/>
                <a:ea typeface="+mn-ea"/>
                <a:cs typeface="+mn-cs"/>
              </a:rPr>
              <a:t> activation of CA1 pyramidal cells is reflected as negative LFP (and sink, blue) in the apical dendritic layer (stratum </a:t>
            </a:r>
            <a:r>
              <a:rPr lang="en-US" sz="1200" kern="1200" dirty="0" err="1">
                <a:solidFill>
                  <a:schemeClr val="tx1"/>
                </a:solidFill>
                <a:effectLst/>
                <a:latin typeface="+mn-lt"/>
                <a:ea typeface="+mn-ea"/>
                <a:cs typeface="+mn-cs"/>
              </a:rPr>
              <a:t>radiatum</a:t>
            </a:r>
            <a:r>
              <a:rPr lang="en-US" sz="1200" kern="1200" dirty="0">
                <a:solidFill>
                  <a:schemeClr val="tx1"/>
                </a:solidFill>
                <a:effectLst/>
                <a:latin typeface="+mn-lt"/>
                <a:ea typeface="+mn-ea"/>
                <a:cs typeface="+mn-cs"/>
              </a:rPr>
              <a:t>, r). The black rectangle indicates missing channels</a:t>
            </a:r>
          </a:p>
          <a:p>
            <a:pPr lvl="0"/>
            <a:r>
              <a:rPr lang="en-US" sz="1200" kern="1200" dirty="0">
                <a:solidFill>
                  <a:schemeClr val="tx1"/>
                </a:solidFill>
                <a:effectLst/>
                <a:latin typeface="+mn-lt"/>
                <a:ea typeface="+mn-ea"/>
                <a:cs typeface="+mn-cs"/>
              </a:rPr>
              <a:t>D) A CSD map of average spontaneously occurring sharp waves. Note the nearly identical distribution of sinks and sources in CA1 during the evoked responses and sharp waves, supporting the idea that sharp waves reflect CA3- induced depolarization of the apical dendrites of CA1 neurons. Selective activation of known afferents thus can be used to ‘calibrate’ the locations of sinks and sources, and relate them to the CSD distribution of spontaneously occurring LFP events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990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don’t have expression or replication machinery</a:t>
            </a:r>
          </a:p>
          <a:p>
            <a:r>
              <a:rPr lang="en-US" dirty="0"/>
              <a:t>Lysogenic cycle, integrates and chills splitting into daughter cells then goes lytic</a:t>
            </a:r>
          </a:p>
          <a:p>
            <a:r>
              <a:rPr lang="en-US" dirty="0" err="1"/>
              <a:t>Rna</a:t>
            </a:r>
            <a:r>
              <a:rPr lang="en-US" dirty="0"/>
              <a:t> most typical</a:t>
            </a:r>
          </a:p>
          <a:p>
            <a:r>
              <a:rPr lang="en-US" dirty="0"/>
              <a:t>AAV needs a helper to integrate, and when it spontaneously does it’s at a set point in chromosome due to homologous recombination</a:t>
            </a:r>
          </a:p>
          <a:p>
            <a:endParaRPr lang="en-US" dirty="0"/>
          </a:p>
        </p:txBody>
      </p:sp>
      <p:sp>
        <p:nvSpPr>
          <p:cNvPr id="4" name="Slide Number Placeholder 3"/>
          <p:cNvSpPr>
            <a:spLocks noGrp="1"/>
          </p:cNvSpPr>
          <p:nvPr>
            <p:ph type="sldNum" sz="quarter" idx="5"/>
          </p:nvPr>
        </p:nvSpPr>
        <p:spPr/>
        <p:txBody>
          <a:bodyPr/>
          <a:lstStyle/>
          <a:p>
            <a:fld id="{C88EAF50-60BA-4B7C-8738-D0810810AB51}" type="slidenum">
              <a:rPr lang="en-US" smtClean="0"/>
              <a:t>27</a:t>
            </a:fld>
            <a:endParaRPr lang="en-US"/>
          </a:p>
        </p:txBody>
      </p:sp>
    </p:spTree>
    <p:extLst>
      <p:ext uri="{BB962C8B-B14F-4D97-AF65-F5344CB8AC3E}">
        <p14:creationId xmlns:p14="http://schemas.microsoft.com/office/powerpoint/2010/main" val="397697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transduction mechanism, different coat proteins. Inside is a plasmid.</a:t>
            </a:r>
          </a:p>
        </p:txBody>
      </p:sp>
      <p:sp>
        <p:nvSpPr>
          <p:cNvPr id="4" name="Slide Number Placeholder 3"/>
          <p:cNvSpPr>
            <a:spLocks noGrp="1"/>
          </p:cNvSpPr>
          <p:nvPr>
            <p:ph type="sldNum" sz="quarter" idx="5"/>
          </p:nvPr>
        </p:nvSpPr>
        <p:spPr/>
        <p:txBody>
          <a:bodyPr/>
          <a:lstStyle/>
          <a:p>
            <a:fld id="{C88EAF50-60BA-4B7C-8738-D0810810AB51}" type="slidenum">
              <a:rPr lang="en-US" smtClean="0"/>
              <a:t>28</a:t>
            </a:fld>
            <a:endParaRPr lang="en-US"/>
          </a:p>
        </p:txBody>
      </p:sp>
    </p:spTree>
    <p:extLst>
      <p:ext uri="{BB962C8B-B14F-4D97-AF65-F5344CB8AC3E}">
        <p14:creationId xmlns:p14="http://schemas.microsoft.com/office/powerpoint/2010/main" val="379635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AAVDJ8, </a:t>
            </a:r>
            <a:r>
              <a:rPr lang="en-US" dirty="0" err="1"/>
              <a:t>cre</a:t>
            </a:r>
            <a:r>
              <a:rPr lang="en-US" dirty="0"/>
              <a:t>-dependent </a:t>
            </a:r>
            <a:r>
              <a:rPr lang="en-US" dirty="0" err="1"/>
              <a:t>gfp</a:t>
            </a:r>
            <a:r>
              <a:rPr lang="en-US" dirty="0"/>
              <a:t>-synaptophysin with EF1a promoter</a:t>
            </a:r>
          </a:p>
          <a:p>
            <a:r>
              <a:rPr lang="en-US" dirty="0"/>
              <a:t>B: injected into midbrain dopamine area, ventral tegmental area and substantia </a:t>
            </a:r>
            <a:r>
              <a:rPr lang="en-US" dirty="0" err="1"/>
              <a:t>nigra</a:t>
            </a:r>
            <a:endParaRPr lang="en-US" dirty="0"/>
          </a:p>
          <a:p>
            <a:r>
              <a:rPr lang="en-US" dirty="0"/>
              <a:t>C: prominent labeling of projection and cell bodies in VTA, labeled terminals in the ventral striatum and medial prefrontal cortex. (major known targets for innervation by midbrain DA neurons)</a:t>
            </a:r>
          </a:p>
        </p:txBody>
      </p:sp>
      <p:sp>
        <p:nvSpPr>
          <p:cNvPr id="4" name="Slide Number Placeholder 3"/>
          <p:cNvSpPr>
            <a:spLocks noGrp="1"/>
          </p:cNvSpPr>
          <p:nvPr>
            <p:ph type="sldNum" sz="quarter" idx="5"/>
          </p:nvPr>
        </p:nvSpPr>
        <p:spPr/>
        <p:txBody>
          <a:bodyPr/>
          <a:lstStyle/>
          <a:p>
            <a:fld id="{C88EAF50-60BA-4B7C-8738-D0810810AB51}" type="slidenum">
              <a:rPr lang="en-US" smtClean="0"/>
              <a:t>32</a:t>
            </a:fld>
            <a:endParaRPr lang="en-US"/>
          </a:p>
        </p:txBody>
      </p:sp>
    </p:spTree>
    <p:extLst>
      <p:ext uri="{BB962C8B-B14F-4D97-AF65-F5344CB8AC3E}">
        <p14:creationId xmlns:p14="http://schemas.microsoft.com/office/powerpoint/2010/main" val="3653433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 </a:t>
            </a:r>
            <a:r>
              <a:rPr lang="en-US" dirty="0" err="1"/>
              <a:t>gfp</a:t>
            </a:r>
            <a:r>
              <a:rPr lang="en-US" dirty="0"/>
              <a:t>-positive terminals found throughout CA1 region of </a:t>
            </a:r>
            <a:r>
              <a:rPr lang="en-US" dirty="0" err="1"/>
              <a:t>cre</a:t>
            </a:r>
            <a:r>
              <a:rPr lang="en-US" dirty="0"/>
              <a:t>-positive mice </a:t>
            </a:r>
          </a:p>
          <a:p>
            <a:r>
              <a:rPr lang="en-US" dirty="0"/>
              <a:t>G/I wild-type doesn’t show any green (autofluorescence</a:t>
            </a:r>
          </a:p>
          <a:p>
            <a:r>
              <a:rPr lang="en-US" dirty="0"/>
              <a:t>J: no cell body labeling at locus </a:t>
            </a:r>
            <a:r>
              <a:rPr lang="en-US" dirty="0" err="1"/>
              <a:t>coerulus</a:t>
            </a:r>
            <a:r>
              <a:rPr lang="en-US" dirty="0"/>
              <a:t>, so labeling must have projected from DA of midbrain</a:t>
            </a:r>
          </a:p>
        </p:txBody>
      </p:sp>
      <p:sp>
        <p:nvSpPr>
          <p:cNvPr id="4" name="Slide Number Placeholder 3"/>
          <p:cNvSpPr>
            <a:spLocks noGrp="1"/>
          </p:cNvSpPr>
          <p:nvPr>
            <p:ph type="sldNum" sz="quarter" idx="5"/>
          </p:nvPr>
        </p:nvSpPr>
        <p:spPr/>
        <p:txBody>
          <a:bodyPr/>
          <a:lstStyle/>
          <a:p>
            <a:fld id="{C88EAF50-60BA-4B7C-8738-D0810810AB51}" type="slidenum">
              <a:rPr lang="en-US" smtClean="0"/>
              <a:t>33</a:t>
            </a:fld>
            <a:endParaRPr lang="en-US"/>
          </a:p>
        </p:txBody>
      </p:sp>
    </p:spTree>
    <p:extLst>
      <p:ext uri="{BB962C8B-B14F-4D97-AF65-F5344CB8AC3E}">
        <p14:creationId xmlns:p14="http://schemas.microsoft.com/office/powerpoint/2010/main" val="4169851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doubly verify this result, they did the same thing again but injected with a red. They then stained for tyrosine hydroxylase in green, and the overlap represents that they did in fact identify projections from DA to CA1.</a:t>
            </a:r>
          </a:p>
        </p:txBody>
      </p:sp>
      <p:sp>
        <p:nvSpPr>
          <p:cNvPr id="4" name="Slide Number Placeholder 3"/>
          <p:cNvSpPr>
            <a:spLocks noGrp="1"/>
          </p:cNvSpPr>
          <p:nvPr>
            <p:ph type="sldNum" sz="quarter" idx="5"/>
          </p:nvPr>
        </p:nvSpPr>
        <p:spPr/>
        <p:txBody>
          <a:bodyPr/>
          <a:lstStyle/>
          <a:p>
            <a:fld id="{C88EAF50-60BA-4B7C-8738-D0810810AB51}" type="slidenum">
              <a:rPr lang="en-US" smtClean="0"/>
              <a:t>34</a:t>
            </a:fld>
            <a:endParaRPr lang="en-US"/>
          </a:p>
        </p:txBody>
      </p:sp>
    </p:spTree>
    <p:extLst>
      <p:ext uri="{BB962C8B-B14F-4D97-AF65-F5344CB8AC3E}">
        <p14:creationId xmlns:p14="http://schemas.microsoft.com/office/powerpoint/2010/main" val="92706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gave mice a D1/D5 receptor antagonist, then mice received a </a:t>
            </a:r>
            <a:r>
              <a:rPr lang="en-US" dirty="0" err="1"/>
              <a:t>footshock</a:t>
            </a:r>
            <a:r>
              <a:rPr lang="en-US" dirty="0"/>
              <a:t> upon entering the dark side of a training chamber. </a:t>
            </a:r>
          </a:p>
          <a:p>
            <a:r>
              <a:rPr lang="en-US" dirty="0"/>
              <a:t>B. 24H after training, control mice injected with saline delayed entering the dark side where they had been shocked. Mice given the dopamine receptor antagonist during their training did not delay in exploring the dark side even though they’d been previously shocked.</a:t>
            </a:r>
          </a:p>
        </p:txBody>
      </p:sp>
      <p:sp>
        <p:nvSpPr>
          <p:cNvPr id="4" name="Slide Number Placeholder 3"/>
          <p:cNvSpPr>
            <a:spLocks noGrp="1"/>
          </p:cNvSpPr>
          <p:nvPr>
            <p:ph type="sldNum" sz="quarter" idx="5"/>
          </p:nvPr>
        </p:nvSpPr>
        <p:spPr/>
        <p:txBody>
          <a:bodyPr/>
          <a:lstStyle/>
          <a:p>
            <a:fld id="{C88EAF50-60BA-4B7C-8738-D0810810AB51}" type="slidenum">
              <a:rPr lang="en-US" smtClean="0"/>
              <a:t>35</a:t>
            </a:fld>
            <a:endParaRPr lang="en-US"/>
          </a:p>
        </p:txBody>
      </p:sp>
    </p:spTree>
    <p:extLst>
      <p:ext uri="{BB962C8B-B14F-4D97-AF65-F5344CB8AC3E}">
        <p14:creationId xmlns:p14="http://schemas.microsoft.com/office/powerpoint/2010/main" val="123427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32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they say this isn’t from the drug impairing short-term memory because at 1 and 3 hours the drug group avoided the dark side of the room.</a:t>
            </a:r>
          </a:p>
          <a:p>
            <a:r>
              <a:rPr lang="en-US" dirty="0"/>
              <a:t>D: They repeated this again, but instead of an intraperitoneal injection they used cannular infusion to deliver their dopamine blocker directly to the hippocampus. This suggests that the receptors responsible for this change are in the hippocampus.</a:t>
            </a:r>
          </a:p>
          <a:p>
            <a:r>
              <a:rPr lang="en-US" dirty="0"/>
              <a:t>E: injecting more of the drug after testing doesn’t have additional effects</a:t>
            </a:r>
          </a:p>
          <a:p>
            <a:r>
              <a:rPr lang="en-US" dirty="0"/>
              <a:t>F: a D1 agonist helps the mice learn to avoid vs controls</a:t>
            </a:r>
          </a:p>
          <a:p>
            <a:r>
              <a:rPr lang="en-US" dirty="0"/>
              <a:t>G: beta2 adrenergic antagonists- the mice still learned to avoid the dark side so not mediated by that</a:t>
            </a:r>
          </a:p>
        </p:txBody>
      </p:sp>
      <p:sp>
        <p:nvSpPr>
          <p:cNvPr id="4" name="Slide Number Placeholder 3"/>
          <p:cNvSpPr>
            <a:spLocks noGrp="1"/>
          </p:cNvSpPr>
          <p:nvPr>
            <p:ph type="sldNum" sz="quarter" idx="5"/>
          </p:nvPr>
        </p:nvSpPr>
        <p:spPr/>
        <p:txBody>
          <a:bodyPr/>
          <a:lstStyle/>
          <a:p>
            <a:fld id="{C88EAF50-60BA-4B7C-8738-D0810810AB51}" type="slidenum">
              <a:rPr lang="en-US" smtClean="0"/>
              <a:t>36</a:t>
            </a:fld>
            <a:endParaRPr lang="en-US"/>
          </a:p>
        </p:txBody>
      </p:sp>
    </p:spTree>
    <p:extLst>
      <p:ext uri="{BB962C8B-B14F-4D97-AF65-F5344CB8AC3E}">
        <p14:creationId xmlns:p14="http://schemas.microsoft.com/office/powerpoint/2010/main" val="1830995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Here they wanted to know if there was synaptic </a:t>
            </a:r>
            <a:r>
              <a:rPr lang="en-US" dirty="0" err="1"/>
              <a:t>potientiation</a:t>
            </a:r>
            <a:r>
              <a:rPr lang="en-US" dirty="0"/>
              <a:t> associated with the IA learning task in real time. Monitored synaptic transmission from the stratum </a:t>
            </a:r>
            <a:r>
              <a:rPr lang="en-US" dirty="0" err="1"/>
              <a:t>radiatum</a:t>
            </a:r>
            <a:r>
              <a:rPr lang="en-US" dirty="0"/>
              <a:t> of the CA1 by stimulating the contralateral Schaffer collateral axons before and after IA training.</a:t>
            </a:r>
          </a:p>
          <a:p>
            <a:r>
              <a:rPr lang="en-US" dirty="0"/>
              <a:t>A gives position of the electrodes. In B are those recordings, 1 is before 2 is after training. There is a difference in EPSP.</a:t>
            </a:r>
          </a:p>
          <a:p>
            <a:r>
              <a:rPr lang="en-US" dirty="0"/>
              <a:t>In C, significant increase in EPSP slope for trained mice, back to normal day after.</a:t>
            </a:r>
          </a:p>
        </p:txBody>
      </p:sp>
      <p:sp>
        <p:nvSpPr>
          <p:cNvPr id="4" name="Slide Number Placeholder 3"/>
          <p:cNvSpPr>
            <a:spLocks noGrp="1"/>
          </p:cNvSpPr>
          <p:nvPr>
            <p:ph type="sldNum" sz="quarter" idx="5"/>
          </p:nvPr>
        </p:nvSpPr>
        <p:spPr/>
        <p:txBody>
          <a:bodyPr/>
          <a:lstStyle/>
          <a:p>
            <a:fld id="{C88EAF50-60BA-4B7C-8738-D0810810AB51}" type="slidenum">
              <a:rPr lang="en-US" smtClean="0"/>
              <a:t>37</a:t>
            </a:fld>
            <a:endParaRPr lang="en-US"/>
          </a:p>
        </p:txBody>
      </p:sp>
    </p:spTree>
    <p:extLst>
      <p:ext uri="{BB962C8B-B14F-4D97-AF65-F5344CB8AC3E}">
        <p14:creationId xmlns:p14="http://schemas.microsoft.com/office/powerpoint/2010/main" val="909164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they did this whole thing again with the drugs from before. Sch is a D1 receptor antagonist and Tim is a beta adrenergic receptor antagonist. So that dopamine receptor is necessary for the increased EPSP and concomitantly for the mice to learn to hate the </a:t>
            </a:r>
            <a:r>
              <a:rPr lang="en-US" dirty="0" err="1"/>
              <a:t>footshock</a:t>
            </a:r>
            <a:r>
              <a:rPr lang="en-US" dirty="0"/>
              <a:t>.</a:t>
            </a:r>
          </a:p>
        </p:txBody>
      </p:sp>
      <p:sp>
        <p:nvSpPr>
          <p:cNvPr id="4" name="Slide Number Placeholder 3"/>
          <p:cNvSpPr>
            <a:spLocks noGrp="1"/>
          </p:cNvSpPr>
          <p:nvPr>
            <p:ph type="sldNum" sz="quarter" idx="5"/>
          </p:nvPr>
        </p:nvSpPr>
        <p:spPr/>
        <p:txBody>
          <a:bodyPr/>
          <a:lstStyle/>
          <a:p>
            <a:fld id="{C88EAF50-60BA-4B7C-8738-D0810810AB51}" type="slidenum">
              <a:rPr lang="en-US" smtClean="0"/>
              <a:t>38</a:t>
            </a:fld>
            <a:endParaRPr lang="en-US"/>
          </a:p>
        </p:txBody>
      </p:sp>
    </p:spTree>
    <p:extLst>
      <p:ext uri="{BB962C8B-B14F-4D97-AF65-F5344CB8AC3E}">
        <p14:creationId xmlns:p14="http://schemas.microsoft.com/office/powerpoint/2010/main" val="1080109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guys had previously demonstrated that the IA learning induced an increase in the AMPA/NMDA ratio specific to the CA3-CA1 circuit of the hippocampus. So they wanted to see if D1 was necessary for increases in that ratio.</a:t>
            </a:r>
          </a:p>
          <a:p>
            <a:r>
              <a:rPr lang="en-US" dirty="0"/>
              <a:t>A, B, D and E are traces of AMDA and NMDA-mediated currents after several treatments.</a:t>
            </a:r>
          </a:p>
          <a:p>
            <a:r>
              <a:rPr lang="en-US" dirty="0"/>
              <a:t>C and F give those ratios.</a:t>
            </a:r>
          </a:p>
          <a:p>
            <a:r>
              <a:rPr lang="en-US" dirty="0"/>
              <a:t>This shows that D1 receptor activation significantly influences CA1-CA3 IA-induced synaptic potentiation.</a:t>
            </a:r>
          </a:p>
        </p:txBody>
      </p:sp>
      <p:sp>
        <p:nvSpPr>
          <p:cNvPr id="4" name="Slide Number Placeholder 3"/>
          <p:cNvSpPr>
            <a:spLocks noGrp="1"/>
          </p:cNvSpPr>
          <p:nvPr>
            <p:ph type="sldNum" sz="quarter" idx="5"/>
          </p:nvPr>
        </p:nvSpPr>
        <p:spPr/>
        <p:txBody>
          <a:bodyPr/>
          <a:lstStyle/>
          <a:p>
            <a:fld id="{C88EAF50-60BA-4B7C-8738-D0810810AB51}" type="slidenum">
              <a:rPr lang="en-US" smtClean="0"/>
              <a:t>39</a:t>
            </a:fld>
            <a:endParaRPr lang="en-US"/>
          </a:p>
        </p:txBody>
      </p:sp>
    </p:spTree>
    <p:extLst>
      <p:ext uri="{BB962C8B-B14F-4D97-AF65-F5344CB8AC3E}">
        <p14:creationId xmlns:p14="http://schemas.microsoft.com/office/powerpoint/2010/main" val="736894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these guys want to figure out what function specific populations of cholinergic neurons has. </a:t>
            </a:r>
          </a:p>
          <a:p>
            <a:r>
              <a:rPr lang="en-US" dirty="0"/>
              <a:t>A-D: they’re focusing on the nucleus </a:t>
            </a:r>
            <a:r>
              <a:rPr lang="en-US" dirty="0" err="1"/>
              <a:t>accumbens</a:t>
            </a:r>
            <a:r>
              <a:rPr lang="en-US" dirty="0"/>
              <a:t>, injecting AAV particles that express either a </a:t>
            </a:r>
            <a:r>
              <a:rPr lang="en-US" dirty="0" err="1"/>
              <a:t>cre</a:t>
            </a:r>
            <a:r>
              <a:rPr lang="en-US" dirty="0"/>
              <a:t>-dependent channel rhodopsin or </a:t>
            </a:r>
            <a:r>
              <a:rPr lang="en-US" dirty="0" err="1"/>
              <a:t>halorhodopsin</a:t>
            </a:r>
            <a:r>
              <a:rPr lang="en-US" dirty="0"/>
              <a:t>. In red they’re staining for Choline Acetyltransferase. They’re going a long way to show colocalization.</a:t>
            </a:r>
          </a:p>
          <a:p>
            <a:r>
              <a:rPr lang="en-US" dirty="0"/>
              <a:t>E: membrane potential changes induced by current injection of -60,-20, 20 </a:t>
            </a:r>
            <a:r>
              <a:rPr lang="en-US" dirty="0" err="1"/>
              <a:t>pA</a:t>
            </a:r>
            <a:endParaRPr lang="en-US" dirty="0"/>
          </a:p>
          <a:p>
            <a:r>
              <a:rPr lang="en-US" dirty="0"/>
              <a:t>F: membrane potential changes induced by 1s of 580nm light (halo)</a:t>
            </a:r>
          </a:p>
          <a:p>
            <a:r>
              <a:rPr lang="en-US" dirty="0"/>
              <a:t>G: spike train evoked by 470nm light (blue, chr2)</a:t>
            </a:r>
          </a:p>
          <a:p>
            <a:r>
              <a:rPr lang="en-US" dirty="0"/>
              <a:t>H: average probability of generating action potentials in chr2 chat neurons at different stimulation frequencies</a:t>
            </a:r>
          </a:p>
        </p:txBody>
      </p:sp>
      <p:sp>
        <p:nvSpPr>
          <p:cNvPr id="4" name="Slide Number Placeholder 3"/>
          <p:cNvSpPr>
            <a:spLocks noGrp="1"/>
          </p:cNvSpPr>
          <p:nvPr>
            <p:ph type="sldNum" sz="quarter" idx="5"/>
          </p:nvPr>
        </p:nvSpPr>
        <p:spPr/>
        <p:txBody>
          <a:bodyPr/>
          <a:lstStyle/>
          <a:p>
            <a:fld id="{C88EAF50-60BA-4B7C-8738-D0810810AB51}" type="slidenum">
              <a:rPr lang="en-US" smtClean="0"/>
              <a:t>42</a:t>
            </a:fld>
            <a:endParaRPr lang="en-US"/>
          </a:p>
        </p:txBody>
      </p:sp>
    </p:spTree>
    <p:extLst>
      <p:ext uri="{BB962C8B-B14F-4D97-AF65-F5344CB8AC3E}">
        <p14:creationId xmlns:p14="http://schemas.microsoft.com/office/powerpoint/2010/main" val="1364810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chat interneurons with chr2 activated with blue light and nearby control cells are patch clamped</a:t>
            </a:r>
          </a:p>
          <a:p>
            <a:r>
              <a:rPr lang="en-US" dirty="0"/>
              <a:t>B: Left, spontaneous currents in MSN cell. Middle, currents increases when </a:t>
            </a:r>
            <a:r>
              <a:rPr lang="en-US" dirty="0" err="1"/>
              <a:t>ChAT</a:t>
            </a:r>
            <a:r>
              <a:rPr lang="en-US" dirty="0"/>
              <a:t> cell is stimulated. Right, currents blocked when GABA receptor antagonist is used, so considered IPSCs.</a:t>
            </a:r>
          </a:p>
          <a:p>
            <a:r>
              <a:rPr lang="en-US" dirty="0"/>
              <a:t>C: time course for the spikes in B</a:t>
            </a:r>
          </a:p>
          <a:p>
            <a:r>
              <a:rPr lang="en-US" dirty="0"/>
              <a:t>D: shows the increase in IPSCs following stimulation of the </a:t>
            </a:r>
            <a:r>
              <a:rPr lang="en-US" dirty="0" err="1"/>
              <a:t>ChAT</a:t>
            </a:r>
            <a:r>
              <a:rPr lang="en-US" dirty="0"/>
              <a:t> cell</a:t>
            </a:r>
          </a:p>
          <a:p>
            <a:r>
              <a:rPr lang="en-US" dirty="0"/>
              <a:t>E: stimulating the </a:t>
            </a:r>
            <a:r>
              <a:rPr lang="en-US" dirty="0" err="1"/>
              <a:t>ChAT</a:t>
            </a:r>
            <a:r>
              <a:rPr lang="en-US" dirty="0"/>
              <a:t> cell with light increased the frequency of IPSCs, but didn’t effect their amplitude.</a:t>
            </a:r>
          </a:p>
        </p:txBody>
      </p:sp>
      <p:sp>
        <p:nvSpPr>
          <p:cNvPr id="4" name="Slide Number Placeholder 3"/>
          <p:cNvSpPr>
            <a:spLocks noGrp="1"/>
          </p:cNvSpPr>
          <p:nvPr>
            <p:ph type="sldNum" sz="quarter" idx="5"/>
          </p:nvPr>
        </p:nvSpPr>
        <p:spPr/>
        <p:txBody>
          <a:bodyPr/>
          <a:lstStyle/>
          <a:p>
            <a:fld id="{C88EAF50-60BA-4B7C-8738-D0810810AB51}" type="slidenum">
              <a:rPr lang="en-US" smtClean="0"/>
              <a:t>43</a:t>
            </a:fld>
            <a:endParaRPr lang="en-US"/>
          </a:p>
        </p:txBody>
      </p:sp>
    </p:spTree>
    <p:extLst>
      <p:ext uri="{BB962C8B-B14F-4D97-AF65-F5344CB8AC3E}">
        <p14:creationId xmlns:p14="http://schemas.microsoft.com/office/powerpoint/2010/main" val="3022711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an </a:t>
            </a:r>
            <a:r>
              <a:rPr lang="en-US" dirty="0" err="1"/>
              <a:t>optrode</a:t>
            </a:r>
            <a:r>
              <a:rPr lang="en-US" dirty="0"/>
              <a:t> (optical fiber attached to a tungsten electrode) inserted into the nucleus </a:t>
            </a:r>
            <a:r>
              <a:rPr lang="en-US" dirty="0" err="1"/>
              <a:t>accumbens</a:t>
            </a:r>
            <a:r>
              <a:rPr lang="en-US" dirty="0"/>
              <a:t> in vivo</a:t>
            </a:r>
          </a:p>
          <a:p>
            <a:r>
              <a:rPr lang="en-US" dirty="0"/>
              <a:t>G: voltage trace of a unit that is inhibited by blue light stimulation, then a raster plot showing 5 repetitions of that, then average firing rate vs time of those recordings.</a:t>
            </a:r>
          </a:p>
          <a:p>
            <a:r>
              <a:rPr lang="en-US" dirty="0"/>
              <a:t>H: Most sites were inhibited by blue light, but nearly one fifth were excited</a:t>
            </a:r>
          </a:p>
          <a:p>
            <a:r>
              <a:rPr lang="en-US" dirty="0"/>
              <a:t>I: they said, “hey. Is there any way that we could get a few more panels on this figure?”</a:t>
            </a:r>
          </a:p>
        </p:txBody>
      </p:sp>
      <p:sp>
        <p:nvSpPr>
          <p:cNvPr id="4" name="Slide Number Placeholder 3"/>
          <p:cNvSpPr>
            <a:spLocks noGrp="1"/>
          </p:cNvSpPr>
          <p:nvPr>
            <p:ph type="sldNum" sz="quarter" idx="5"/>
          </p:nvPr>
        </p:nvSpPr>
        <p:spPr/>
        <p:txBody>
          <a:bodyPr/>
          <a:lstStyle/>
          <a:p>
            <a:fld id="{C88EAF50-60BA-4B7C-8738-D0810810AB51}" type="slidenum">
              <a:rPr lang="en-US" smtClean="0"/>
              <a:t>44</a:t>
            </a:fld>
            <a:endParaRPr lang="en-US"/>
          </a:p>
        </p:txBody>
      </p:sp>
    </p:spTree>
    <p:extLst>
      <p:ext uri="{BB962C8B-B14F-4D97-AF65-F5344CB8AC3E}">
        <p14:creationId xmlns:p14="http://schemas.microsoft.com/office/powerpoint/2010/main" val="3728440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This is like the previous panel but using the </a:t>
            </a:r>
            <a:r>
              <a:rPr lang="en-US" dirty="0" err="1"/>
              <a:t>halorhodopsin</a:t>
            </a:r>
            <a:r>
              <a:rPr lang="en-US" dirty="0"/>
              <a:t> that is gated with yellow light. A is a unit that was excited with yellow light, they repeat that 5 times, and average the responses vs time for us. </a:t>
            </a:r>
          </a:p>
          <a:p>
            <a:r>
              <a:rPr lang="en-US" dirty="0"/>
              <a:t>Skip B, they were stupid for using this type of graph instead of using a coordinate system in R3.</a:t>
            </a:r>
          </a:p>
          <a:p>
            <a:r>
              <a:rPr lang="en-US" dirty="0"/>
              <a:t>C: Most of these units were excited, but many of them were inhibited.</a:t>
            </a:r>
          </a:p>
          <a:p>
            <a:r>
              <a:rPr lang="en-US" dirty="0"/>
              <a:t>D: Same as A, but one of the inhibited units.</a:t>
            </a:r>
          </a:p>
          <a:p>
            <a:r>
              <a:rPr lang="en-US" dirty="0"/>
              <a:t>E: we have more raw data point crowding</a:t>
            </a:r>
          </a:p>
        </p:txBody>
      </p:sp>
      <p:sp>
        <p:nvSpPr>
          <p:cNvPr id="4" name="Slide Number Placeholder 3"/>
          <p:cNvSpPr>
            <a:spLocks noGrp="1"/>
          </p:cNvSpPr>
          <p:nvPr>
            <p:ph type="sldNum" sz="quarter" idx="5"/>
          </p:nvPr>
        </p:nvSpPr>
        <p:spPr/>
        <p:txBody>
          <a:bodyPr/>
          <a:lstStyle/>
          <a:p>
            <a:fld id="{C88EAF50-60BA-4B7C-8738-D0810810AB51}" type="slidenum">
              <a:rPr lang="en-US" smtClean="0"/>
              <a:t>45</a:t>
            </a:fld>
            <a:endParaRPr lang="en-US"/>
          </a:p>
        </p:txBody>
      </p:sp>
    </p:spTree>
    <p:extLst>
      <p:ext uri="{BB962C8B-B14F-4D97-AF65-F5344CB8AC3E}">
        <p14:creationId xmlns:p14="http://schemas.microsoft.com/office/powerpoint/2010/main" val="86136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this in slice, dumped cocaine in the bath solution and firing frequency increased</a:t>
            </a:r>
          </a:p>
          <a:p>
            <a:r>
              <a:rPr lang="en-US" dirty="0"/>
              <a:t>B: </a:t>
            </a:r>
          </a:p>
          <a:p>
            <a:r>
              <a:rPr lang="en-US" dirty="0"/>
              <a:t>C: At the ten minute mark the firing rate was way higher in cells receiving cocaine vs </a:t>
            </a:r>
            <a:r>
              <a:rPr lang="en-US" dirty="0" err="1"/>
              <a:t>acsf</a:t>
            </a:r>
            <a:endParaRPr lang="en-US" dirty="0"/>
          </a:p>
          <a:p>
            <a:r>
              <a:rPr lang="en-US" dirty="0"/>
              <a:t>D: double optic fiber placement in these new mice</a:t>
            </a:r>
          </a:p>
          <a:p>
            <a:r>
              <a:rPr lang="en-US" dirty="0"/>
              <a:t>E: training paradigm, cocaine and inhibitory light left chamber, saline injection right chamber</a:t>
            </a:r>
          </a:p>
          <a:p>
            <a:r>
              <a:rPr lang="en-US" dirty="0"/>
              <a:t> lame, daytime cocaine injection</a:t>
            </a:r>
          </a:p>
        </p:txBody>
      </p:sp>
      <p:sp>
        <p:nvSpPr>
          <p:cNvPr id="4" name="Slide Number Placeholder 3"/>
          <p:cNvSpPr>
            <a:spLocks noGrp="1"/>
          </p:cNvSpPr>
          <p:nvPr>
            <p:ph type="sldNum" sz="quarter" idx="5"/>
          </p:nvPr>
        </p:nvSpPr>
        <p:spPr/>
        <p:txBody>
          <a:bodyPr/>
          <a:lstStyle/>
          <a:p>
            <a:fld id="{C88EAF50-60BA-4B7C-8738-D0810810AB51}" type="slidenum">
              <a:rPr lang="en-US" smtClean="0"/>
              <a:t>46</a:t>
            </a:fld>
            <a:endParaRPr lang="en-US"/>
          </a:p>
        </p:txBody>
      </p:sp>
    </p:spTree>
    <p:extLst>
      <p:ext uri="{BB962C8B-B14F-4D97-AF65-F5344CB8AC3E}">
        <p14:creationId xmlns:p14="http://schemas.microsoft.com/office/powerpoint/2010/main" val="2678485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I hate that this is in a paper and not the supplemental information, but basically if the cholinergic neuron is inhibited, then the mice don’t prefer the cocaine room.</a:t>
            </a:r>
          </a:p>
          <a:p>
            <a:r>
              <a:rPr lang="en-US" dirty="0"/>
              <a:t>G: states the same thing but using a metric called fold change in time</a:t>
            </a:r>
          </a:p>
          <a:p>
            <a:r>
              <a:rPr lang="en-US" dirty="0"/>
              <a:t>H-J: So here’s what I was waiting for the entire paper, the mice that don’t show cocaine conditioning run faster, farther and move more when they’re given cocaine! Didn’t see that one coming yeah? I’m assuming that </a:t>
            </a:r>
            <a:r>
              <a:rPr lang="en-US" dirty="0" err="1"/>
              <a:t>leginth</a:t>
            </a:r>
            <a:r>
              <a:rPr lang="en-US" dirty="0"/>
              <a:t> is a unit of distance.</a:t>
            </a:r>
          </a:p>
        </p:txBody>
      </p:sp>
      <p:sp>
        <p:nvSpPr>
          <p:cNvPr id="4" name="Slide Number Placeholder 3"/>
          <p:cNvSpPr>
            <a:spLocks noGrp="1"/>
          </p:cNvSpPr>
          <p:nvPr>
            <p:ph type="sldNum" sz="quarter" idx="5"/>
          </p:nvPr>
        </p:nvSpPr>
        <p:spPr/>
        <p:txBody>
          <a:bodyPr/>
          <a:lstStyle/>
          <a:p>
            <a:fld id="{C88EAF50-60BA-4B7C-8738-D0810810AB51}" type="slidenum">
              <a:rPr lang="en-US" smtClean="0"/>
              <a:t>47</a:t>
            </a:fld>
            <a:endParaRPr lang="en-US"/>
          </a:p>
        </p:txBody>
      </p:sp>
    </p:spTree>
    <p:extLst>
      <p:ext uri="{BB962C8B-B14F-4D97-AF65-F5344CB8AC3E}">
        <p14:creationId xmlns:p14="http://schemas.microsoft.com/office/powerpoint/2010/main" val="100465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Electroencephalography (EEG) is one of the oldest and most widely used methods for the investigation of the electric activity of the brain. The scalp electroencephalogram, recorded by a single electrode, is a spatiotemporally smoothed version of the local field potential (LFP), integrated over an area of 10 cm2 or more. </a:t>
            </a:r>
          </a:p>
          <a:p>
            <a:endParaRPr lang="en-US" dirty="0"/>
          </a:p>
          <a:p>
            <a:r>
              <a:rPr lang="en-US" dirty="0"/>
              <a:t>Under most conditions, it has little discernible relationship with the firing patterns of the contributing individual neurons, and this is largely due to the distorting and attenuating effects of the soft and hard tissues between the current source and the recording electrode. </a:t>
            </a:r>
          </a:p>
          <a:p>
            <a:endParaRPr lang="en-US" dirty="0"/>
          </a:p>
          <a:p>
            <a:r>
              <a:rPr lang="en-US" dirty="0"/>
              <a:t>The recently introduced ‘high-density’ EEG recordings, in combination with source-modelling that can account for the gyri and sulci (as inferred from structural MRI imaging) of the subject, have substantially improved the spatial resolution of EEG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21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 uses superconducting quantum interference devices (SQUIDs) to measure tiny magnetic fields outside the skull (typically in the 10–1,000 </a:t>
            </a:r>
            <a:r>
              <a:rPr lang="en-US" dirty="0" err="1"/>
              <a:t>fT</a:t>
            </a:r>
            <a:r>
              <a:rPr lang="en-US" dirty="0"/>
              <a:t> range) from currents generated by the neurons . </a:t>
            </a:r>
          </a:p>
          <a:p>
            <a:r>
              <a:rPr lang="en-US" dirty="0"/>
              <a:t>Because MEG is non-invasive and has a relatively high spatiotemporal resolution (~1 </a:t>
            </a:r>
            <a:r>
              <a:rPr lang="en-US" dirty="0" err="1"/>
              <a:t>ms</a:t>
            </a:r>
            <a:r>
              <a:rPr lang="en-US" dirty="0"/>
              <a:t>, and 2–3 mm in principle), it has become a popular method for monitoring neuronal activity in the human brain. </a:t>
            </a:r>
          </a:p>
          <a:p>
            <a:endParaRPr lang="en-US" dirty="0"/>
          </a:p>
          <a:p>
            <a:r>
              <a:rPr lang="en-US" dirty="0"/>
              <a:t>An advantage of MEG is that magnetic signals are much less dependent on the conductivity of the extracellular space than EEG. The scaling properties (that is, the frequency versus power relationship) of EEG and MEG often show differences, typically in the higher frequency bands. These differences may be partly explained by the capacitive properties of the extracellular medium (such as skin and scalp muscles) that distort the EEG signal but not the MEG signal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531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(ECoG) is becoming an increasingly popular tool for studying various cortical phenomena in clinical settings. It uses subdural platinum–iridium or stainless steel electrodes to record electric activity directly from the surface of the cerebral cortex, thereby bypassing the signal-distorting skull and intermediate tissue. </a:t>
            </a:r>
          </a:p>
          <a:p>
            <a:r>
              <a:rPr lang="en-US" dirty="0"/>
              <a:t>The spatial resolution of the recorded electric field can be substantially improved by</a:t>
            </a:r>
            <a:r>
              <a:rPr lang="en-US" baseline="0" dirty="0"/>
              <a:t> using flexible closely spaced subdural grid or strip electrodes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7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they provide an overview of their present understanding of the mechanisms that underlie the generation of extracellular currents and fields</a:t>
            </a:r>
          </a:p>
          <a:p>
            <a:pPr lvl="1"/>
            <a:r>
              <a:rPr lang="en-US" sz="1200" kern="1200" dirty="0">
                <a:solidFill>
                  <a:schemeClr val="tx1"/>
                </a:solidFill>
                <a:effectLst/>
                <a:latin typeface="+mn-lt"/>
                <a:ea typeface="+mn-ea"/>
                <a:cs typeface="+mn-cs"/>
              </a:rPr>
              <a:t>Even though all nervous structures generate extracellular fields, their focus in the mammalian cerebral cortex, as most of their quantitative knowledge is the result of cortex studies</a:t>
            </a:r>
          </a:p>
          <a:p>
            <a:endParaRPr lang="en-US" dirty="0"/>
          </a:p>
          <a:p>
            <a:pPr lvl="0"/>
            <a:r>
              <a:rPr lang="en-US" sz="1200" kern="1200" dirty="0">
                <a:solidFill>
                  <a:schemeClr val="tx1"/>
                </a:solidFill>
                <a:effectLst/>
                <a:latin typeface="+mn-lt"/>
                <a:ea typeface="+mn-ea"/>
                <a:cs typeface="+mn-cs"/>
              </a:rPr>
              <a:t>Any type of excitable membrane – spine, dendrite, soma, axon or axon terminal – and any type of transmembrane current contributes to the extracellular field.</a:t>
            </a:r>
          </a:p>
          <a:p>
            <a:pPr lvl="1"/>
            <a:r>
              <a:rPr lang="en-US" sz="1200" kern="1200" dirty="0">
                <a:solidFill>
                  <a:schemeClr val="tx1"/>
                </a:solidFill>
                <a:effectLst/>
                <a:latin typeface="+mn-lt"/>
                <a:ea typeface="+mn-ea"/>
                <a:cs typeface="+mn-cs"/>
              </a:rPr>
              <a:t>Field is the superposition of all ionic processes, from fast Aps to slowest fluctuations of glia</a:t>
            </a:r>
          </a:p>
          <a:p>
            <a:pPr lvl="0"/>
            <a:r>
              <a:rPr lang="en-US" sz="1200" kern="1200" dirty="0">
                <a:solidFill>
                  <a:schemeClr val="tx1"/>
                </a:solidFill>
                <a:effectLst/>
                <a:latin typeface="+mn-lt"/>
                <a:ea typeface="+mn-ea"/>
                <a:cs typeface="+mn-cs"/>
              </a:rPr>
              <a:t>Any transmembrane current leads to an intracellular as well as an extracellular (LFP) voltage deflection</a:t>
            </a:r>
          </a:p>
          <a:p>
            <a:pPr lvl="1"/>
            <a:r>
              <a:rPr lang="en-US" sz="1200" kern="1200" dirty="0">
                <a:solidFill>
                  <a:schemeClr val="tx1"/>
                </a:solidFill>
                <a:effectLst/>
                <a:latin typeface="+mn-lt"/>
                <a:ea typeface="+mn-ea"/>
                <a:cs typeface="+mn-cs"/>
              </a:rPr>
              <a:t>Characteristics of LFP waveform, amplitude and frequency, depend on the proportional contribution of the multiple sources and properties of brain tissue</a:t>
            </a:r>
          </a:p>
          <a:p>
            <a:pPr lvl="2"/>
            <a:r>
              <a:rPr lang="en-US" sz="1200" kern="1200" dirty="0">
                <a:solidFill>
                  <a:schemeClr val="tx1"/>
                </a:solidFill>
                <a:effectLst/>
                <a:latin typeface="+mn-lt"/>
                <a:ea typeface="+mn-ea"/>
                <a:cs typeface="+mn-cs"/>
              </a:rPr>
              <a:t>The larger the distance of the recording electrode from the current source, the less informative the measured LFP becomes about events</a:t>
            </a:r>
          </a:p>
          <a:p>
            <a:r>
              <a:rPr lang="en-US" sz="1200" kern="1200" dirty="0">
                <a:solidFill>
                  <a:schemeClr val="tx1"/>
                </a:solidFill>
                <a:effectLst/>
                <a:latin typeface="+mn-lt"/>
                <a:ea typeface="+mn-ea"/>
                <a:cs typeface="+mn-cs"/>
              </a:rPr>
              <a:t>In addition to magnitude and sign of the individual current sources, and their spatial density, the temporal coordination of the respective current sources shapes the extracellular field. Thus extracellular currents can emerge from multiple sources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29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physiological situations: synaptic activity is often most important source of extracellular current flow</a:t>
            </a:r>
          </a:p>
          <a:p>
            <a:pPr lvl="0"/>
            <a:r>
              <a:rPr lang="en-US" sz="1200" kern="1200" dirty="0">
                <a:solidFill>
                  <a:schemeClr val="tx1"/>
                </a:solidFill>
                <a:effectLst/>
                <a:latin typeface="+mn-lt"/>
                <a:ea typeface="+mn-ea"/>
                <a:cs typeface="+mn-cs"/>
              </a:rPr>
              <a:t>Idea that synaptic currents contribute to the LFP stems from recognition that extracellular currents from many individual compartments must overlap in time to induce a measurable signal</a:t>
            </a:r>
          </a:p>
          <a:p>
            <a:pPr lvl="1"/>
            <a:r>
              <a:rPr lang="en-US" sz="1200" kern="1200" dirty="0">
                <a:solidFill>
                  <a:schemeClr val="tx1"/>
                </a:solidFill>
                <a:effectLst/>
                <a:latin typeface="+mn-lt"/>
                <a:ea typeface="+mn-ea"/>
                <a:cs typeface="+mn-cs"/>
              </a:rPr>
              <a:t>This overlap is most easily achieved for relatively slow events, like synaptic currents</a:t>
            </a:r>
          </a:p>
          <a:p>
            <a:pPr lvl="0"/>
            <a:r>
              <a:rPr lang="en-US" sz="1200" kern="1200" dirty="0">
                <a:solidFill>
                  <a:schemeClr val="tx1"/>
                </a:solidFill>
                <a:effectLst/>
                <a:latin typeface="+mn-lt"/>
                <a:ea typeface="+mn-ea"/>
                <a:cs typeface="+mn-cs"/>
              </a:rPr>
              <a:t>Neurotransmitters acting on synaptic AMPA and NMDA receptors mediate excitatory currents (NA or Ca2+ ions) which flow inwardly at the synapse</a:t>
            </a:r>
          </a:p>
          <a:p>
            <a:pPr lvl="1"/>
            <a:r>
              <a:rPr lang="en-US" sz="1200" kern="1200" dirty="0">
                <a:solidFill>
                  <a:schemeClr val="tx1"/>
                </a:solidFill>
                <a:effectLst/>
                <a:latin typeface="+mn-lt"/>
                <a:ea typeface="+mn-ea"/>
                <a:cs typeface="+mn-cs"/>
              </a:rPr>
              <a:t>This influx of cations gives rise to a local extracellular </a:t>
            </a:r>
            <a:r>
              <a:rPr lang="en-US" sz="1200" b="1" kern="1200" dirty="0">
                <a:solidFill>
                  <a:schemeClr val="tx1"/>
                </a:solidFill>
                <a:effectLst/>
                <a:latin typeface="+mn-lt"/>
                <a:ea typeface="+mn-ea"/>
                <a:cs typeface="+mn-cs"/>
              </a:rPr>
              <a:t>sink</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To achieve electroneutrality w/in the relevant time constants for systems neuroscience, the extracellular sink needs to be ‘balanced’  by an extracellular source (an opposing ionic flux from the intracellular to extracellular space – this is called return current</a:t>
            </a:r>
          </a:p>
          <a:p>
            <a:pPr lvl="2"/>
            <a:r>
              <a:rPr lang="en-US" sz="1200" kern="1200" dirty="0">
                <a:solidFill>
                  <a:schemeClr val="tx1"/>
                </a:solidFill>
                <a:effectLst/>
                <a:latin typeface="+mn-lt"/>
                <a:ea typeface="+mn-ea"/>
                <a:cs typeface="+mn-cs"/>
              </a:rPr>
              <a:t>Depending on the location of the sink current(s) and its distance from the source current, a dipole or higher-order n-pole is formed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computer-simulated LFP traces (left panel; grey) in response to an excitatory synaptic current (a sink shown by the blue circle) injected into the distal apical dendrite of a purely passive layer 5 pyramidal model neuron. Waveform of injected current shown in box. Red and blue contour lines correspond to positive and negative values for the LFP amplitude, respectively. The calculated double log power spectra of the transmembrane potential are shown in the right panel. Following injection of current into the apical dendrite near the injection site (blue), mid-apical dendrite (green) and soma (orange). High frequency activity decreases with the distance from the active synaptic site (the sink).</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6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GABA_A receptor-mediated inhibitory currents are typically assumed to add very little to the extracellular field as the Cl- equilibrium potential is close to the RMP</a:t>
            </a:r>
          </a:p>
          <a:p>
            <a:pPr lvl="1"/>
            <a:r>
              <a:rPr lang="en-US" sz="1200" kern="1200" dirty="0">
                <a:solidFill>
                  <a:schemeClr val="tx1"/>
                </a:solidFill>
                <a:effectLst/>
                <a:latin typeface="+mn-lt"/>
                <a:ea typeface="+mn-ea"/>
                <a:cs typeface="+mn-cs"/>
              </a:rPr>
              <a:t>In actively spiking neurons the membrane is depolarized, and therefore inhibitory (often hyperpolarizing) currents can generate substantial transmembrane currents</a:t>
            </a:r>
          </a:p>
          <a:p>
            <a:endParaRPr lang="en-US" dirty="0"/>
          </a:p>
          <a:p>
            <a:pPr lvl="0"/>
            <a:r>
              <a:rPr lang="en-US" sz="1200" kern="1200" dirty="0">
                <a:solidFill>
                  <a:schemeClr val="tx1"/>
                </a:solidFill>
                <a:effectLst/>
                <a:latin typeface="+mn-lt"/>
                <a:ea typeface="+mn-ea"/>
                <a:cs typeface="+mn-cs"/>
              </a:rPr>
              <a:t>B) A monosynaptic inhibitory connection between a putative layer 3 entorhinal cortical interneuron (red circle) and intracellularly recorded pyramidal cell (blue triangle). Below, a cross-</a:t>
            </a:r>
            <a:r>
              <a:rPr lang="en-US" sz="1200" kern="1200" dirty="0" err="1">
                <a:solidFill>
                  <a:schemeClr val="tx1"/>
                </a:solidFill>
                <a:effectLst/>
                <a:latin typeface="+mn-lt"/>
                <a:ea typeface="+mn-ea"/>
                <a:cs typeface="+mn-cs"/>
              </a:rPr>
              <a:t>correlogram</a:t>
            </a:r>
            <a:r>
              <a:rPr lang="en-US" sz="1200" kern="1200" dirty="0">
                <a:solidFill>
                  <a:schemeClr val="tx1"/>
                </a:solidFill>
                <a:effectLst/>
                <a:latin typeface="+mn-lt"/>
                <a:ea typeface="+mn-ea"/>
                <a:cs typeface="+mn-cs"/>
              </a:rPr>
              <a:t> between the spikes of the reference interneuron, with the pyramidal cell and, superimposed on it, the spike-triggered average of the membrane potential (</a:t>
            </a:r>
            <a:r>
              <a:rPr lang="en-US" sz="1200" kern="1200" dirty="0" err="1">
                <a:solidFill>
                  <a:schemeClr val="tx1"/>
                </a:solidFill>
                <a:effectLst/>
                <a:latin typeface="+mn-lt"/>
                <a:ea typeface="+mn-ea"/>
                <a:cs typeface="+mn-cs"/>
              </a:rPr>
              <a:t>Vm</a:t>
            </a:r>
            <a:r>
              <a:rPr lang="en-US" sz="1200" kern="1200" dirty="0">
                <a:solidFill>
                  <a:schemeClr val="tx1"/>
                </a:solidFill>
                <a:effectLst/>
                <a:latin typeface="+mn-lt"/>
                <a:ea typeface="+mn-ea"/>
                <a:cs typeface="+mn-cs"/>
              </a:rPr>
              <a:t>) of the pyramidal cell in blue </a:t>
            </a:r>
          </a:p>
          <a:p>
            <a:pPr lvl="1"/>
            <a:r>
              <a:rPr lang="en-US" sz="1200" kern="1200" dirty="0">
                <a:solidFill>
                  <a:schemeClr val="tx1"/>
                </a:solidFill>
                <a:effectLst/>
                <a:latin typeface="+mn-lt"/>
                <a:ea typeface="+mn-ea"/>
                <a:cs typeface="+mn-cs"/>
              </a:rPr>
              <a:t>Note the small, short-latency hyperpolarization (the dip) superimposed on the rising phase of the intracellular theta oscillation and the corresponding decreased spike discharge of the pyramidal cell</a:t>
            </a:r>
          </a:p>
          <a:p>
            <a:pPr lvl="0"/>
            <a:r>
              <a:rPr lang="en-US" sz="1200" kern="1200" dirty="0">
                <a:solidFill>
                  <a:schemeClr val="tx1"/>
                </a:solidFill>
                <a:effectLst/>
                <a:latin typeface="+mn-lt"/>
                <a:ea typeface="+mn-ea"/>
                <a:cs typeface="+mn-cs"/>
              </a:rPr>
              <a:t>C) inhibition induced LFPs. LFPs were generated in the vicinity of a pyramidal neuron (bottom cell) by intracellularly induced action potentials in a nearby basket cell (top cell), and were recorded extracellularly at 6 sites in multiple layers of the hippocampus</a:t>
            </a:r>
          </a:p>
          <a:p>
            <a:pPr lvl="1"/>
            <a:r>
              <a:rPr lang="en-US" sz="1200" kern="1200" dirty="0">
                <a:solidFill>
                  <a:schemeClr val="tx1"/>
                </a:solidFill>
                <a:effectLst/>
                <a:latin typeface="+mn-lt"/>
                <a:ea typeface="+mn-ea"/>
                <a:cs typeface="+mn-cs"/>
              </a:rPr>
              <a:t>The mean LFP amplitude at each site is shown by the blue squares</a:t>
            </a:r>
          </a:p>
          <a:p>
            <a:pPr lvl="1"/>
            <a:r>
              <a:rPr lang="en-US" sz="1200" kern="1200" dirty="0">
                <a:solidFill>
                  <a:schemeClr val="tx1"/>
                </a:solidFill>
                <a:effectLst/>
                <a:latin typeface="+mn-lt"/>
                <a:ea typeface="+mn-ea"/>
                <a:cs typeface="+mn-cs"/>
              </a:rPr>
              <a:t>Example LFP traces (blue) from 6 sites and the AP of the basket cell (red trace) are shown on right</a:t>
            </a:r>
          </a:p>
          <a:p>
            <a:pPr lvl="1"/>
            <a:r>
              <a:rPr lang="en-US" sz="1200" kern="1200" dirty="0">
                <a:solidFill>
                  <a:schemeClr val="tx1"/>
                </a:solidFill>
                <a:effectLst/>
                <a:latin typeface="+mn-lt"/>
                <a:ea typeface="+mn-ea"/>
                <a:cs typeface="+mn-cs"/>
              </a:rPr>
              <a:t>Note: the largest positive response by inhibition-induced hyperpolarization occurs near the soma</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8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Fast (Na) Aps generate strongest currents across neuronal membrane and can be detected as ‘unit’ or ‘spike’ activity in the extracellular medium</a:t>
            </a:r>
          </a:p>
          <a:p>
            <a:pPr lvl="0"/>
            <a:r>
              <a:rPr lang="en-US" sz="1200" kern="1200" dirty="0">
                <a:solidFill>
                  <a:schemeClr val="tx1"/>
                </a:solidFill>
                <a:effectLst/>
                <a:latin typeface="+mn-lt"/>
                <a:ea typeface="+mn-ea"/>
                <a:cs typeface="+mn-cs"/>
              </a:rPr>
              <a:t>Although Na spikes generate large amplitude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deflections near the soma (Fig. 2D), until recently they were thought not to contribute substantially to traditionally considered LFP band(&lt;100 Hz) or to the scalp-recorded EEG, </a:t>
            </a:r>
            <a:r>
              <a:rPr lang="en-US" sz="1200" kern="1200" dirty="0" err="1">
                <a:solidFill>
                  <a:schemeClr val="tx1"/>
                </a:solidFill>
                <a:effectLst/>
                <a:latin typeface="+mn-lt"/>
                <a:ea typeface="+mn-ea"/>
                <a:cs typeface="+mn-cs"/>
              </a:rPr>
              <a:t>bc</a:t>
            </a:r>
            <a:r>
              <a:rPr lang="en-US" sz="1200" kern="1200" dirty="0">
                <a:solidFill>
                  <a:schemeClr val="tx1"/>
                </a:solidFill>
                <a:effectLst/>
                <a:latin typeface="+mn-lt"/>
                <a:ea typeface="+mn-ea"/>
                <a:cs typeface="+mn-cs"/>
              </a:rPr>
              <a:t> the strongest fields they could generate are of short duration (&lt;2ms) and nearby neurons rarely fire synchronously in such short time windows under </a:t>
            </a:r>
            <a:r>
              <a:rPr lang="en-US" sz="1200" kern="1200" dirty="0" err="1">
                <a:solidFill>
                  <a:schemeClr val="tx1"/>
                </a:solidFill>
                <a:effectLst/>
                <a:latin typeface="+mn-lt"/>
                <a:ea typeface="+mn-ea"/>
                <a:cs typeface="+mn-cs"/>
              </a:rPr>
              <a:t>phys</a:t>
            </a:r>
            <a:r>
              <a:rPr lang="en-US" sz="1200" kern="1200" dirty="0">
                <a:solidFill>
                  <a:schemeClr val="tx1"/>
                </a:solidFill>
                <a:effectLst/>
                <a:latin typeface="+mn-lt"/>
                <a:ea typeface="+mn-ea"/>
                <a:cs typeface="+mn-cs"/>
              </a:rPr>
              <a:t> conditions</a:t>
            </a:r>
          </a:p>
          <a:p>
            <a:pPr lvl="0"/>
            <a:r>
              <a:rPr lang="en-US" sz="1200" kern="1200" dirty="0">
                <a:solidFill>
                  <a:schemeClr val="tx1"/>
                </a:solidFill>
                <a:effectLst/>
                <a:latin typeface="+mn-lt"/>
                <a:ea typeface="+mn-ea"/>
                <a:cs typeface="+mn-cs"/>
              </a:rPr>
              <a:t>However, synchronous Aps from many neurons can contribute substantially to high-frequency components of the LFP</a:t>
            </a:r>
          </a:p>
          <a:p>
            <a:pPr lvl="1"/>
            <a:r>
              <a:rPr lang="en-US" sz="1200" kern="1200" dirty="0">
                <a:solidFill>
                  <a:schemeClr val="tx1"/>
                </a:solidFill>
                <a:effectLst/>
                <a:latin typeface="+mn-lt"/>
                <a:ea typeface="+mn-ea"/>
                <a:cs typeface="+mn-cs"/>
              </a:rPr>
              <a:t>Therefore w/ appropriate methods, valuable information can be extracted from the LFP about the temporal structure of spiking neuronal </a:t>
            </a:r>
            <a:r>
              <a:rPr lang="en-US" sz="1200" kern="1200" dirty="0" err="1">
                <a:solidFill>
                  <a:schemeClr val="tx1"/>
                </a:solidFill>
                <a:effectLst/>
                <a:latin typeface="+mn-lt"/>
                <a:ea typeface="+mn-ea"/>
                <a:cs typeface="+mn-cs"/>
              </a:rPr>
              <a:t>popl’ns</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D) Extracellular contribution of an AP to the LFP in the vicinity of the spiking pyramidal cell. Magnitude of spike is normalized. The peak-to-peak voltage range is indicated by the color of traces. </a:t>
            </a:r>
          </a:p>
          <a:p>
            <a:pPr lvl="3"/>
            <a:r>
              <a:rPr lang="en-US" sz="1200" kern="1200" dirty="0">
                <a:solidFill>
                  <a:schemeClr val="tx1"/>
                </a:solidFill>
                <a:effectLst/>
                <a:latin typeface="+mn-lt"/>
                <a:ea typeface="+mn-ea"/>
                <a:cs typeface="+mn-cs"/>
              </a:rPr>
              <a:t>Note: spike amplitude decreases rapidly with distance from the soma, without a change in polarity within the pyramidal layer (approximate area of which is shown by box), in contrast to the quadrupole (reversed polarity signals both above and below the pyramidal layers) formed along the </a:t>
            </a:r>
            <a:r>
              <a:rPr lang="en-US" sz="1200" kern="1200" dirty="0" err="1">
                <a:solidFill>
                  <a:schemeClr val="tx1"/>
                </a:solidFill>
                <a:effectLst/>
                <a:latin typeface="+mn-lt"/>
                <a:ea typeface="+mn-ea"/>
                <a:cs typeface="+mn-cs"/>
              </a:rPr>
              <a:t>somatodendritic</a:t>
            </a:r>
            <a:r>
              <a:rPr lang="en-US" sz="1200" kern="1200" dirty="0">
                <a:solidFill>
                  <a:schemeClr val="tx1"/>
                </a:solidFill>
                <a:effectLst/>
                <a:latin typeface="+mn-lt"/>
                <a:ea typeface="+mn-ea"/>
                <a:cs typeface="+mn-cs"/>
              </a:rPr>
              <a:t> axis</a:t>
            </a:r>
          </a:p>
          <a:p>
            <a:pPr lvl="2"/>
            <a:r>
              <a:rPr lang="en-US" sz="1200" kern="1200" dirty="0">
                <a:solidFill>
                  <a:schemeClr val="tx1"/>
                </a:solidFill>
                <a:effectLst/>
                <a:latin typeface="+mn-lt"/>
                <a:ea typeface="+mn-ea"/>
                <a:cs typeface="+mn-cs"/>
              </a:rPr>
              <a:t>The distance-dependence of the spike amplitude within the pyramidal layer is shown (bottom left panel) with voltages drawn to scale using the same color identity as the traces in boxed area. The same traces are shown normalized to the negative peak (bottom right panel)</a:t>
            </a:r>
          </a:p>
          <a:p>
            <a:pPr lvl="3"/>
            <a:r>
              <a:rPr lang="en-US" sz="1200" kern="1200" dirty="0">
                <a:solidFill>
                  <a:schemeClr val="tx1"/>
                </a:solidFill>
                <a:effectLst/>
                <a:latin typeface="+mn-lt"/>
                <a:ea typeface="+mn-ea"/>
                <a:cs typeface="+mn-cs"/>
              </a:rPr>
              <a:t>Note: the widening of the spike with distance from soma, owing to greater contributions from dendritic currents and intrinsic filtering of high-frequency currents by the cell membrane.</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91DE6-2595-4F92-B1D4-AC3A87406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3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B2B02-AE5C-43D8-8293-06C73FB851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3D66EA6-971D-4A37-879F-2C9026C81A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8EE9418-C3CF-4DCA-8631-28B334FB3560}"/>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5" name="Footer Placeholder 4">
            <a:extLst>
              <a:ext uri="{FF2B5EF4-FFF2-40B4-BE49-F238E27FC236}">
                <a16:creationId xmlns:a16="http://schemas.microsoft.com/office/drawing/2014/main" xmlns="" id="{9F6E335A-2C2E-46F2-87D6-6990E6731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D5A5C9-38A5-4AA7-8CD2-A7CC0988122E}"/>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22844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34137D-479F-4782-9EA6-C75F7EE911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021210-A2AE-4A94-A66A-45FDA2CFF2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398B15-353A-4DD5-8176-424EEC1B927E}"/>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5" name="Footer Placeholder 4">
            <a:extLst>
              <a:ext uri="{FF2B5EF4-FFF2-40B4-BE49-F238E27FC236}">
                <a16:creationId xmlns:a16="http://schemas.microsoft.com/office/drawing/2014/main" xmlns="" id="{314F304B-A331-4273-9825-C510EC99F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2DB0F0-8CEF-4E9E-A8BA-A66BF9ECC1DE}"/>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3046144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79398D4-EEB1-4980-8D09-D4DA1FE6C2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6E7CC5-7B48-480C-AE36-51F2F01C0E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3010E7-33C2-416A-8A83-81FFE4183195}"/>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5" name="Footer Placeholder 4">
            <a:extLst>
              <a:ext uri="{FF2B5EF4-FFF2-40B4-BE49-F238E27FC236}">
                <a16:creationId xmlns:a16="http://schemas.microsoft.com/office/drawing/2014/main" xmlns="" id="{193A683C-2188-4600-A1B7-CA34C5570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9D2E22-9671-44D1-B181-3FB3F4F4EC6F}"/>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2376277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0708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8365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20701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7380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369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3473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66055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434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7FDAF-3FCC-4A59-A5B2-F0983052C8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3B5134-FB6F-4B7D-AEF9-59A24FA40E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77F1A7-AB71-4CA5-92FB-8042020C1ADC}"/>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5" name="Footer Placeholder 4">
            <a:extLst>
              <a:ext uri="{FF2B5EF4-FFF2-40B4-BE49-F238E27FC236}">
                <a16:creationId xmlns:a16="http://schemas.microsoft.com/office/drawing/2014/main" xmlns="" id="{CC294B71-1775-40EE-9218-E8F0E3C39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0EB579-8DFD-429B-9CA5-9B7B17FB9C02}"/>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1129992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4000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7328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0517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39566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7907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5174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8782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76382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0132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1D65C-39F1-43E7-9084-C4418D21F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7D1B2B1-A82F-412C-BD65-E5B449F53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90F9867-4A8A-45A9-86F8-CA2BC3287D42}"/>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5" name="Footer Placeholder 4">
            <a:extLst>
              <a:ext uri="{FF2B5EF4-FFF2-40B4-BE49-F238E27FC236}">
                <a16:creationId xmlns:a16="http://schemas.microsoft.com/office/drawing/2014/main" xmlns="" id="{4F225BE3-B8D4-4B64-BA51-0EB6E7DC1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A3C3AC-312D-4654-A71A-14B05A4BFFF8}"/>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310928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B8074D-3873-4F6D-A829-967E83820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850347-B708-4BEA-9FC9-8A42590F1E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08352B6-CF12-4643-8C0C-31AF059D02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9177F1F-7B08-4F9B-98C0-2A16136699A1}"/>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6" name="Footer Placeholder 5">
            <a:extLst>
              <a:ext uri="{FF2B5EF4-FFF2-40B4-BE49-F238E27FC236}">
                <a16:creationId xmlns:a16="http://schemas.microsoft.com/office/drawing/2014/main" xmlns="" id="{93C74018-7D4D-4FDE-A485-CD6CCD1B4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37C777C-EBFE-4676-8B28-400A490B10A2}"/>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339814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BF7A5-E1D0-47C4-9B0E-AE32A677D6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BA8DB7-8FD0-490D-ACCD-B2B88DB695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BF745BC-3027-4592-954C-1891C3876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B331D50-3227-42D1-889E-A98EC194F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CD9CF6B-812C-450B-AF5B-D2E6DABB37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B182B96-82EF-4B8B-882D-6F5F959F7C45}"/>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8" name="Footer Placeholder 7">
            <a:extLst>
              <a:ext uri="{FF2B5EF4-FFF2-40B4-BE49-F238E27FC236}">
                <a16:creationId xmlns:a16="http://schemas.microsoft.com/office/drawing/2014/main" xmlns="" id="{32DC7677-C3E0-487C-99B8-994BEEC62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7B3A957-5EE3-41C7-9DCA-94DC25C0BB73}"/>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357836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D232E-0B1A-41C0-A47D-602E7B310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5481B4C-00A8-4652-B02F-3A2177BEF172}"/>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4" name="Footer Placeholder 3">
            <a:extLst>
              <a:ext uri="{FF2B5EF4-FFF2-40B4-BE49-F238E27FC236}">
                <a16:creationId xmlns:a16="http://schemas.microsoft.com/office/drawing/2014/main" xmlns="" id="{C721E7D5-BD98-47C8-B9D9-24A74258D4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95BDF28-FE9D-4853-8F77-7EEE98FD2BB7}"/>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312045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0718FE-275B-4F98-93FC-23B9BDA48E14}"/>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3" name="Footer Placeholder 2">
            <a:extLst>
              <a:ext uri="{FF2B5EF4-FFF2-40B4-BE49-F238E27FC236}">
                <a16:creationId xmlns:a16="http://schemas.microsoft.com/office/drawing/2014/main" xmlns="" id="{0C0D7245-11C0-482A-B198-4F3DD7271A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A1A5E42-1735-46DF-929B-B0CAD3E36909}"/>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223590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5E014D-5BB8-4876-AE48-20FD3AAB86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1D3F94D-F5CE-4958-9C5E-ABE0CB358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21AFD1A-F3C5-41EE-8536-AEFEADBF2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8D6D2B1-A4F4-4F16-9F00-689CDA73F5B3}"/>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6" name="Footer Placeholder 5">
            <a:extLst>
              <a:ext uri="{FF2B5EF4-FFF2-40B4-BE49-F238E27FC236}">
                <a16:creationId xmlns:a16="http://schemas.microsoft.com/office/drawing/2014/main" xmlns="" id="{8D461789-0373-47BD-9C28-DCD8F57ED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0579616-7F7C-420B-ABC1-93EE8FFD75DD}"/>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215050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1C8686-7EAE-4D86-90B3-CD6C35343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36BF41-A044-458A-8FCF-42DB282721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91D25D2-D332-4028-9E35-020D0B702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FB12E43-F890-4D31-B82B-BA3C6EB8650A}"/>
              </a:ext>
            </a:extLst>
          </p:cNvPr>
          <p:cNvSpPr>
            <a:spLocks noGrp="1"/>
          </p:cNvSpPr>
          <p:nvPr>
            <p:ph type="dt" sz="half" idx="10"/>
          </p:nvPr>
        </p:nvSpPr>
        <p:spPr/>
        <p:txBody>
          <a:bodyPr/>
          <a:lstStyle/>
          <a:p>
            <a:fld id="{12C93196-BE02-4622-8C77-352C2AAA15B7}" type="datetimeFigureOut">
              <a:rPr lang="en-US" smtClean="0"/>
              <a:t>11/30/2018</a:t>
            </a:fld>
            <a:endParaRPr lang="en-US"/>
          </a:p>
        </p:txBody>
      </p:sp>
      <p:sp>
        <p:nvSpPr>
          <p:cNvPr id="6" name="Footer Placeholder 5">
            <a:extLst>
              <a:ext uri="{FF2B5EF4-FFF2-40B4-BE49-F238E27FC236}">
                <a16:creationId xmlns:a16="http://schemas.microsoft.com/office/drawing/2014/main" xmlns="" id="{FF0CF02E-17E4-471A-A8FA-8B2B7AC28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B114F8-408C-4882-8084-7CE74A08DB53}"/>
              </a:ext>
            </a:extLst>
          </p:cNvPr>
          <p:cNvSpPr>
            <a:spLocks noGrp="1"/>
          </p:cNvSpPr>
          <p:nvPr>
            <p:ph type="sldNum" sz="quarter" idx="12"/>
          </p:nvPr>
        </p:nvSpPr>
        <p:spPr/>
        <p:txBody>
          <a:bodyPr/>
          <a:lstStyle/>
          <a:p>
            <a:fld id="{E9FD228B-269C-41B0-BE3C-89047FF1F7C6}" type="slidenum">
              <a:rPr lang="en-US" smtClean="0"/>
              <a:t>‹#›</a:t>
            </a:fld>
            <a:endParaRPr lang="en-US"/>
          </a:p>
        </p:txBody>
      </p:sp>
    </p:spTree>
    <p:extLst>
      <p:ext uri="{BB962C8B-B14F-4D97-AF65-F5344CB8AC3E}">
        <p14:creationId xmlns:p14="http://schemas.microsoft.com/office/powerpoint/2010/main" val="129803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2A1A50B-007D-4733-82D5-91BBC1237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B83E1A9-52D9-4315-8D85-D8AFE09A8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4AC7D2-0A60-457B-A42B-7ABFFDDA53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93196-BE02-4622-8C77-352C2AAA15B7}" type="datetimeFigureOut">
              <a:rPr lang="en-US" smtClean="0"/>
              <a:t>11/30/2018</a:t>
            </a:fld>
            <a:endParaRPr lang="en-US"/>
          </a:p>
        </p:txBody>
      </p:sp>
      <p:sp>
        <p:nvSpPr>
          <p:cNvPr id="5" name="Footer Placeholder 4">
            <a:extLst>
              <a:ext uri="{FF2B5EF4-FFF2-40B4-BE49-F238E27FC236}">
                <a16:creationId xmlns:a16="http://schemas.microsoft.com/office/drawing/2014/main" xmlns="" id="{D0E62057-5B59-4FEA-AF6C-8200110A7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DAE1FCE-202B-4DF4-9F29-F18A8562D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D228B-269C-41B0-BE3C-89047FF1F7C6}" type="slidenum">
              <a:rPr lang="en-US" smtClean="0"/>
              <a:t>‹#›</a:t>
            </a:fld>
            <a:endParaRPr lang="en-US"/>
          </a:p>
        </p:txBody>
      </p:sp>
    </p:spTree>
    <p:extLst>
      <p:ext uri="{BB962C8B-B14F-4D97-AF65-F5344CB8AC3E}">
        <p14:creationId xmlns:p14="http://schemas.microsoft.com/office/powerpoint/2010/main" val="762581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11/30/2018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997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996696" y="119253"/>
            <a:ext cx="10213847" cy="6645940"/>
          </a:xfrm>
          <a:prstGeom prst="rect">
            <a:avLst/>
          </a:prstGeom>
        </p:spPr>
      </p:pic>
      <p:pic>
        <p:nvPicPr>
          <p:cNvPr id="2" name="Video 1">
            <a:hlinkClick r:id="" action="ppaction://media"/>
            <a:extLst>
              <a:ext uri="{FF2B5EF4-FFF2-40B4-BE49-F238E27FC236}">
                <a16:creationId xmlns:a16="http://schemas.microsoft.com/office/drawing/2014/main" xmlns="" id="{0417C3A3-0FA7-47A7-B562-C4B3812C0E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44486725"/>
      </p:ext>
    </p:extLst>
  </p:cSld>
  <p:clrMapOvr>
    <a:masterClrMapping/>
  </p:clrMapOvr>
  <mc:AlternateContent xmlns:mc="http://schemas.openxmlformats.org/markup-compatibility/2006" xmlns:p14="http://schemas.microsoft.com/office/powerpoint/2010/main">
    <mc:Choice Requires="p14">
      <p:transition spd="slow" p14:dur="2000" advTm="6676"/>
    </mc:Choice>
    <mc:Fallback xmlns="">
      <p:transition spd="slow" advTm="6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823" y="172006"/>
            <a:ext cx="8534400" cy="1507067"/>
          </a:xfrm>
        </p:spPr>
        <p:txBody>
          <a:bodyPr/>
          <a:lstStyle/>
          <a:p>
            <a:r>
              <a:rPr lang="en-US" dirty="0"/>
              <a:t>Fast action potentials</a:t>
            </a:r>
          </a:p>
        </p:txBody>
      </p:sp>
      <p:pic>
        <p:nvPicPr>
          <p:cNvPr id="6" name="Picture 5"/>
          <p:cNvPicPr/>
          <p:nvPr/>
        </p:nvPicPr>
        <p:blipFill>
          <a:blip r:embed="rId3"/>
          <a:stretch>
            <a:fillRect/>
          </a:stretch>
        </p:blipFill>
        <p:spPr>
          <a:xfrm>
            <a:off x="6449210" y="172006"/>
            <a:ext cx="4480025" cy="6469426"/>
          </a:xfrm>
          <a:prstGeom prst="rect">
            <a:avLst/>
          </a:prstGeom>
        </p:spPr>
      </p:pic>
    </p:spTree>
    <p:extLst>
      <p:ext uri="{BB962C8B-B14F-4D97-AF65-F5344CB8AC3E}">
        <p14:creationId xmlns:p14="http://schemas.microsoft.com/office/powerpoint/2010/main" val="2911998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823" y="172006"/>
            <a:ext cx="8534400" cy="1507067"/>
          </a:xfrm>
        </p:spPr>
        <p:txBody>
          <a:bodyPr/>
          <a:lstStyle/>
          <a:p>
            <a:r>
              <a:rPr lang="en-US" dirty="0"/>
              <a:t>Calcium spikes</a:t>
            </a:r>
          </a:p>
        </p:txBody>
      </p:sp>
      <p:sp>
        <p:nvSpPr>
          <p:cNvPr id="4" name="Content Placeholder 2"/>
          <p:cNvSpPr>
            <a:spLocks noGrp="1"/>
          </p:cNvSpPr>
          <p:nvPr>
            <p:ph idx="1"/>
          </p:nvPr>
        </p:nvSpPr>
        <p:spPr>
          <a:xfrm>
            <a:off x="315243" y="1679073"/>
            <a:ext cx="11700293" cy="3615267"/>
          </a:xfrm>
        </p:spPr>
        <p:txBody>
          <a:bodyPr>
            <a:normAutofit/>
          </a:bodyPr>
          <a:lstStyle/>
          <a:p>
            <a:r>
              <a:rPr lang="en-US" sz="2800" b="1" dirty="0"/>
              <a:t>Long-lasting Ca-mediated spikes contribute to extracellular field</a:t>
            </a:r>
          </a:p>
          <a:p>
            <a:r>
              <a:rPr lang="en-US" sz="2800" b="1" dirty="0"/>
              <a:t>Voltage-dependent Ca spikes triggered by NMDA receptor-mediated EPSPs</a:t>
            </a:r>
          </a:p>
          <a:p>
            <a:pPr lvl="1"/>
            <a:r>
              <a:rPr lang="en-US" sz="2400" b="1" dirty="0"/>
              <a:t>Can we separate them?</a:t>
            </a:r>
          </a:p>
          <a:p>
            <a:r>
              <a:rPr lang="en-US" sz="2800" b="1" dirty="0"/>
              <a:t>Very little is known about Ca spikes in vivo!</a:t>
            </a:r>
          </a:p>
        </p:txBody>
      </p:sp>
    </p:spTree>
    <p:extLst>
      <p:ext uri="{BB962C8B-B14F-4D97-AF65-F5344CB8AC3E}">
        <p14:creationId xmlns:p14="http://schemas.microsoft.com/office/powerpoint/2010/main" val="483879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90" y="188048"/>
            <a:ext cx="10416925" cy="1507067"/>
          </a:xfrm>
        </p:spPr>
        <p:txBody>
          <a:bodyPr/>
          <a:lstStyle/>
          <a:p>
            <a:r>
              <a:rPr lang="en-US" dirty="0"/>
              <a:t>Intrinsic currents and resonances</a:t>
            </a:r>
          </a:p>
        </p:txBody>
      </p:sp>
      <p:sp>
        <p:nvSpPr>
          <p:cNvPr id="3" name="Content Placeholder 2"/>
          <p:cNvSpPr>
            <a:spLocks noGrp="1"/>
          </p:cNvSpPr>
          <p:nvPr>
            <p:ph idx="1"/>
          </p:nvPr>
        </p:nvSpPr>
        <p:spPr>
          <a:xfrm>
            <a:off x="218990" y="1695115"/>
            <a:ext cx="10224420" cy="3615267"/>
          </a:xfrm>
        </p:spPr>
        <p:txBody>
          <a:bodyPr>
            <a:normAutofit/>
          </a:bodyPr>
          <a:lstStyle/>
          <a:p>
            <a:r>
              <a:rPr lang="en-US" sz="2800" b="1" dirty="0" err="1"/>
              <a:t>Ih</a:t>
            </a:r>
            <a:r>
              <a:rPr lang="en-US" sz="2800" b="1" dirty="0"/>
              <a:t> vs. </a:t>
            </a:r>
            <a:r>
              <a:rPr lang="en-US" sz="2800" b="1" dirty="0" err="1"/>
              <a:t>ICaT</a:t>
            </a:r>
            <a:endParaRPr lang="en-US" sz="2800" b="1" dirty="0"/>
          </a:p>
          <a:p>
            <a:r>
              <a:rPr lang="en-US" sz="2800" b="1" dirty="0"/>
              <a:t>Contribute to intrinsic resonance</a:t>
            </a:r>
          </a:p>
          <a:p>
            <a:r>
              <a:rPr lang="en-US" sz="2800" b="1" dirty="0"/>
              <a:t>Resonance is voltage- and frequency-dependent</a:t>
            </a:r>
          </a:p>
          <a:p>
            <a:r>
              <a:rPr lang="en-US" sz="2800" b="1" dirty="0"/>
              <a:t>Contributions to the LFP?</a:t>
            </a:r>
          </a:p>
        </p:txBody>
      </p:sp>
    </p:spTree>
    <p:extLst>
      <p:ext uri="{BB962C8B-B14F-4D97-AF65-F5344CB8AC3E}">
        <p14:creationId xmlns:p14="http://schemas.microsoft.com/office/powerpoint/2010/main" val="997162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90" y="188048"/>
            <a:ext cx="10416925" cy="1507067"/>
          </a:xfrm>
        </p:spPr>
        <p:txBody>
          <a:bodyPr/>
          <a:lstStyle/>
          <a:p>
            <a:r>
              <a:rPr lang="en-US" dirty="0"/>
              <a:t>Spike </a:t>
            </a:r>
            <a:r>
              <a:rPr lang="en-US" dirty="0" err="1"/>
              <a:t>afterhyperpolarizations</a:t>
            </a:r>
            <a:r>
              <a:rPr lang="en-US" dirty="0"/>
              <a:t> (AHPs) and ‘down’ states</a:t>
            </a:r>
          </a:p>
        </p:txBody>
      </p:sp>
      <p:sp>
        <p:nvSpPr>
          <p:cNvPr id="3" name="Content Placeholder 2"/>
          <p:cNvSpPr>
            <a:spLocks noGrp="1"/>
          </p:cNvSpPr>
          <p:nvPr>
            <p:ph idx="1"/>
          </p:nvPr>
        </p:nvSpPr>
        <p:spPr>
          <a:xfrm>
            <a:off x="218990" y="1695115"/>
            <a:ext cx="10224420" cy="4978401"/>
          </a:xfrm>
        </p:spPr>
        <p:txBody>
          <a:bodyPr>
            <a:normAutofit/>
          </a:bodyPr>
          <a:lstStyle/>
          <a:p>
            <a:r>
              <a:rPr lang="en-US" sz="2800" b="1" dirty="0"/>
              <a:t>Elevation of ion concentration may trigger influx</a:t>
            </a:r>
          </a:p>
          <a:p>
            <a:pPr lvl="1"/>
            <a:r>
              <a:rPr lang="en-US" sz="2600" b="1" dirty="0"/>
              <a:t>Bursts of fast spikes and Ca spikes followed by hyperpolarized membrane</a:t>
            </a:r>
          </a:p>
          <a:p>
            <a:r>
              <a:rPr lang="en-US" sz="2800" b="1" dirty="0"/>
              <a:t>AHPs contribute to extracellular field</a:t>
            </a:r>
          </a:p>
          <a:p>
            <a:r>
              <a:rPr lang="en-US" sz="2800" b="1" dirty="0" err="1"/>
              <a:t>Bereitschafts</a:t>
            </a:r>
            <a:r>
              <a:rPr lang="en-US" sz="2800" b="1" dirty="0"/>
              <a:t> potential, readiness potential or contingent negative variation</a:t>
            </a:r>
          </a:p>
          <a:p>
            <a:r>
              <a:rPr lang="en-US" sz="2800" b="1" dirty="0"/>
              <a:t>Non-rapid eye movement</a:t>
            </a:r>
          </a:p>
        </p:txBody>
      </p:sp>
    </p:spTree>
    <p:extLst>
      <p:ext uri="{BB962C8B-B14F-4D97-AF65-F5344CB8AC3E}">
        <p14:creationId xmlns:p14="http://schemas.microsoft.com/office/powerpoint/2010/main" val="3271490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80" y="91795"/>
            <a:ext cx="12053220" cy="1507067"/>
          </a:xfrm>
        </p:spPr>
        <p:txBody>
          <a:bodyPr/>
          <a:lstStyle/>
          <a:p>
            <a:r>
              <a:rPr lang="en-US" dirty="0"/>
              <a:t>Localizing current sinks and sources: </a:t>
            </a:r>
            <a:r>
              <a:rPr lang="en-US" dirty="0" err="1"/>
              <a:t>csd</a:t>
            </a:r>
            <a:r>
              <a:rPr lang="en-US" dirty="0"/>
              <a:t> analysis</a:t>
            </a:r>
          </a:p>
        </p:txBody>
      </p:sp>
      <p:sp>
        <p:nvSpPr>
          <p:cNvPr id="3" name="Content Placeholder 2"/>
          <p:cNvSpPr>
            <a:spLocks noGrp="1"/>
          </p:cNvSpPr>
          <p:nvPr>
            <p:ph idx="1"/>
          </p:nvPr>
        </p:nvSpPr>
        <p:spPr>
          <a:xfrm>
            <a:off x="138780" y="5831603"/>
            <a:ext cx="12053220" cy="1062789"/>
          </a:xfrm>
        </p:spPr>
        <p:txBody>
          <a:bodyPr>
            <a:normAutofit/>
          </a:bodyPr>
          <a:lstStyle/>
          <a:p>
            <a:pPr algn="ctr"/>
            <a:r>
              <a:rPr lang="en-US" sz="2400" b="1" dirty="0">
                <a:solidFill>
                  <a:schemeClr val="bg1"/>
                </a:solidFill>
              </a:rPr>
              <a:t>CSD represents volume density of the net current entering or leaving extracellular space</a:t>
            </a:r>
          </a:p>
        </p:txBody>
      </p:sp>
      <p:pic>
        <p:nvPicPr>
          <p:cNvPr id="4" name="Picture 3"/>
          <p:cNvPicPr/>
          <p:nvPr/>
        </p:nvPicPr>
        <p:blipFill>
          <a:blip r:embed="rId3"/>
          <a:stretch>
            <a:fillRect/>
          </a:stretch>
        </p:blipFill>
        <p:spPr>
          <a:xfrm>
            <a:off x="2672195" y="985548"/>
            <a:ext cx="7241825" cy="4846055"/>
          </a:xfrm>
          <a:prstGeom prst="rect">
            <a:avLst/>
          </a:prstGeom>
        </p:spPr>
      </p:pic>
    </p:spTree>
    <p:extLst>
      <p:ext uri="{BB962C8B-B14F-4D97-AF65-F5344CB8AC3E}">
        <p14:creationId xmlns:p14="http://schemas.microsoft.com/office/powerpoint/2010/main" val="802161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warosu.org/data/sci/img/0088/48/1492895340565.jpg"/>
          <p:cNvPicPr>
            <a:picLocks noChangeAspect="1" noChangeArrowheads="1"/>
          </p:cNvPicPr>
          <p:nvPr/>
        </p:nvPicPr>
        <p:blipFill rotWithShape="1">
          <a:blip r:embed="rId2">
            <a:extLst>
              <a:ext uri="{28A0092B-C50C-407E-A947-70E740481C1C}">
                <a14:useLocalDpi xmlns:a14="http://schemas.microsoft.com/office/drawing/2010/main" val="0"/>
              </a:ext>
            </a:extLst>
          </a:blip>
          <a:srcRect b="50240"/>
          <a:stretch/>
        </p:blipFill>
        <p:spPr bwMode="auto">
          <a:xfrm>
            <a:off x="317501" y="825499"/>
            <a:ext cx="5697690" cy="57955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warosu.org/data/sci/img/0088/48/1492895340565.jpg"/>
          <p:cNvPicPr>
            <a:picLocks noChangeAspect="1" noChangeArrowheads="1"/>
          </p:cNvPicPr>
          <p:nvPr/>
        </p:nvPicPr>
        <p:blipFill rotWithShape="1">
          <a:blip r:embed="rId2">
            <a:extLst>
              <a:ext uri="{28A0092B-C50C-407E-A947-70E740481C1C}">
                <a14:useLocalDpi xmlns:a14="http://schemas.microsoft.com/office/drawing/2010/main" val="0"/>
              </a:ext>
            </a:extLst>
          </a:blip>
          <a:srcRect t="49664"/>
          <a:stretch/>
        </p:blipFill>
        <p:spPr bwMode="auto">
          <a:xfrm>
            <a:off x="6248400" y="825499"/>
            <a:ext cx="5632450" cy="57955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38780" y="91796"/>
            <a:ext cx="12053220" cy="733704"/>
          </a:xfrm>
        </p:spPr>
        <p:txBody>
          <a:bodyPr/>
          <a:lstStyle/>
          <a:p>
            <a:r>
              <a:rPr lang="en-US" dirty="0"/>
              <a:t>Your brain on… math!</a:t>
            </a:r>
          </a:p>
        </p:txBody>
      </p:sp>
    </p:spTree>
    <p:extLst>
      <p:ext uri="{BB962C8B-B14F-4D97-AF65-F5344CB8AC3E}">
        <p14:creationId xmlns:p14="http://schemas.microsoft.com/office/powerpoint/2010/main" val="1159294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773" y="1305040"/>
            <a:ext cx="11680288" cy="4181360"/>
          </a:xfrm>
          <a:prstGeom prst="rect">
            <a:avLst/>
          </a:prstGeom>
        </p:spPr>
      </p:pic>
    </p:spTree>
    <p:extLst>
      <p:ext uri="{BB962C8B-B14F-4D97-AF65-F5344CB8AC3E}">
        <p14:creationId xmlns:p14="http://schemas.microsoft.com/office/powerpoint/2010/main" val="329280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a:blip r:embed="rId2"/>
          <a:stretch>
            <a:fillRect/>
          </a:stretch>
        </p:blipFill>
        <p:spPr>
          <a:xfrm>
            <a:off x="202168" y="223215"/>
            <a:ext cx="5453914" cy="3585214"/>
          </a:xfrm>
          <a:prstGeom prst="rect">
            <a:avLst/>
          </a:prstGeom>
        </p:spPr>
      </p:pic>
    </p:spTree>
    <p:extLst>
      <p:ext uri="{BB962C8B-B14F-4D97-AF65-F5344CB8AC3E}">
        <p14:creationId xmlns:p14="http://schemas.microsoft.com/office/powerpoint/2010/main" val="12771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02168" y="223215"/>
            <a:ext cx="5453914" cy="3585214"/>
          </a:xfrm>
          <a:prstGeom prst="rect">
            <a:avLst/>
          </a:prstGeom>
        </p:spPr>
      </p:pic>
      <p:pic>
        <p:nvPicPr>
          <p:cNvPr id="5" name="Picture 4"/>
          <p:cNvPicPr/>
          <p:nvPr/>
        </p:nvPicPr>
        <p:blipFill>
          <a:blip r:embed="rId3"/>
          <a:stretch>
            <a:fillRect/>
          </a:stretch>
        </p:blipFill>
        <p:spPr>
          <a:xfrm>
            <a:off x="6768689" y="2734502"/>
            <a:ext cx="5193926" cy="3939675"/>
          </a:xfrm>
          <a:prstGeom prst="rect">
            <a:avLst/>
          </a:prstGeom>
        </p:spPr>
      </p:pic>
    </p:spTree>
    <p:extLst>
      <p:ext uri="{BB962C8B-B14F-4D97-AF65-F5344CB8AC3E}">
        <p14:creationId xmlns:p14="http://schemas.microsoft.com/office/powerpoint/2010/main" val="1470101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709674" y="572579"/>
            <a:ext cx="8952230" cy="5855653"/>
          </a:xfrm>
          <a:prstGeom prst="rect">
            <a:avLst/>
          </a:prstGeom>
        </p:spPr>
      </p:pic>
    </p:spTree>
    <p:extLst>
      <p:ext uri="{BB962C8B-B14F-4D97-AF65-F5344CB8AC3E}">
        <p14:creationId xmlns:p14="http://schemas.microsoft.com/office/powerpoint/2010/main" val="323497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33" y="252216"/>
            <a:ext cx="11796546" cy="1507067"/>
          </a:xfrm>
        </p:spPr>
        <p:txBody>
          <a:bodyPr/>
          <a:lstStyle/>
          <a:p>
            <a:r>
              <a:rPr lang="en-US" dirty="0"/>
              <a:t>Recording methods of extracellular events</a:t>
            </a:r>
          </a:p>
        </p:txBody>
      </p:sp>
    </p:spTree>
    <p:extLst>
      <p:ext uri="{BB962C8B-B14F-4D97-AF65-F5344CB8AC3E}">
        <p14:creationId xmlns:p14="http://schemas.microsoft.com/office/powerpoint/2010/main" val="1362714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3271" y="165354"/>
            <a:ext cx="8695754" cy="6438635"/>
          </a:xfrm>
          <a:prstGeom prst="rect">
            <a:avLst/>
          </a:prstGeom>
        </p:spPr>
      </p:pic>
    </p:spTree>
    <p:extLst>
      <p:ext uri="{BB962C8B-B14F-4D97-AF65-F5344CB8AC3E}">
        <p14:creationId xmlns:p14="http://schemas.microsoft.com/office/powerpoint/2010/main" val="258600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3674" y="210313"/>
            <a:ext cx="5641676" cy="6458670"/>
          </a:xfrm>
          <a:prstGeom prst="rect">
            <a:avLst/>
          </a:prstGeom>
        </p:spPr>
      </p:pic>
    </p:spTree>
    <p:extLst>
      <p:ext uri="{BB962C8B-B14F-4D97-AF65-F5344CB8AC3E}">
        <p14:creationId xmlns:p14="http://schemas.microsoft.com/office/powerpoint/2010/main" val="2412864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5930" y="210312"/>
            <a:ext cx="5641676" cy="6458670"/>
          </a:xfrm>
          <a:prstGeom prst="rect">
            <a:avLst/>
          </a:prstGeom>
        </p:spPr>
      </p:pic>
      <p:pic>
        <p:nvPicPr>
          <p:cNvPr id="3" name="Picture 2"/>
          <p:cNvPicPr/>
          <p:nvPr/>
        </p:nvPicPr>
        <p:blipFill>
          <a:blip r:embed="rId3"/>
          <a:stretch>
            <a:fillRect/>
          </a:stretch>
        </p:blipFill>
        <p:spPr>
          <a:xfrm>
            <a:off x="6031484" y="1753870"/>
            <a:ext cx="6014212" cy="3371554"/>
          </a:xfrm>
          <a:prstGeom prst="rect">
            <a:avLst/>
          </a:prstGeom>
        </p:spPr>
      </p:pic>
    </p:spTree>
    <p:extLst>
      <p:ext uri="{BB962C8B-B14F-4D97-AF65-F5344CB8AC3E}">
        <p14:creationId xmlns:p14="http://schemas.microsoft.com/office/powerpoint/2010/main" val="1123858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975360" y="333692"/>
            <a:ext cx="10134600" cy="6268276"/>
          </a:xfrm>
          <a:prstGeom prst="rect">
            <a:avLst/>
          </a:prstGeom>
        </p:spPr>
      </p:pic>
    </p:spTree>
    <p:extLst>
      <p:ext uri="{BB962C8B-B14F-4D97-AF65-F5344CB8AC3E}">
        <p14:creationId xmlns:p14="http://schemas.microsoft.com/office/powerpoint/2010/main" val="194827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b="45962"/>
          <a:stretch/>
        </p:blipFill>
        <p:spPr>
          <a:xfrm>
            <a:off x="765048" y="422719"/>
            <a:ext cx="10802112" cy="3289745"/>
          </a:xfrm>
          <a:prstGeom prst="rect">
            <a:avLst/>
          </a:prstGeom>
        </p:spPr>
      </p:pic>
    </p:spTree>
    <p:extLst>
      <p:ext uri="{BB962C8B-B14F-4D97-AF65-F5344CB8AC3E}">
        <p14:creationId xmlns:p14="http://schemas.microsoft.com/office/powerpoint/2010/main" val="3736836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765048" y="422719"/>
            <a:ext cx="10802112" cy="6087809"/>
          </a:xfrm>
          <a:prstGeom prst="rect">
            <a:avLst/>
          </a:prstGeom>
        </p:spPr>
      </p:pic>
    </p:spTree>
    <p:extLst>
      <p:ext uri="{BB962C8B-B14F-4D97-AF65-F5344CB8AC3E}">
        <p14:creationId xmlns:p14="http://schemas.microsoft.com/office/powerpoint/2010/main" val="691583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7C2D92-A453-4DFA-8786-C4A0D6315C51}"/>
              </a:ext>
            </a:extLst>
          </p:cNvPr>
          <p:cNvSpPr>
            <a:spLocks noGrp="1"/>
          </p:cNvSpPr>
          <p:nvPr>
            <p:ph type="ctrTitle"/>
          </p:nvPr>
        </p:nvSpPr>
        <p:spPr/>
        <p:txBody>
          <a:bodyPr/>
          <a:lstStyle/>
          <a:p>
            <a:r>
              <a:rPr lang="en-US" dirty="0"/>
              <a:t>Viral Transduction Strategies</a:t>
            </a:r>
          </a:p>
        </p:txBody>
      </p:sp>
    </p:spTree>
    <p:extLst>
      <p:ext uri="{BB962C8B-B14F-4D97-AF65-F5344CB8AC3E}">
        <p14:creationId xmlns:p14="http://schemas.microsoft.com/office/powerpoint/2010/main" val="579364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93C08-D0EE-463E-A51B-8924FDC27DC6}"/>
              </a:ext>
            </a:extLst>
          </p:cNvPr>
          <p:cNvSpPr>
            <a:spLocks noGrp="1"/>
          </p:cNvSpPr>
          <p:nvPr>
            <p:ph type="title"/>
          </p:nvPr>
        </p:nvSpPr>
        <p:spPr/>
        <p:txBody>
          <a:bodyPr/>
          <a:lstStyle/>
          <a:p>
            <a:r>
              <a:rPr lang="en-US" dirty="0"/>
              <a:t>What does a virus do normally?</a:t>
            </a:r>
          </a:p>
        </p:txBody>
      </p:sp>
      <p:sp>
        <p:nvSpPr>
          <p:cNvPr id="3" name="Content Placeholder 2">
            <a:extLst>
              <a:ext uri="{FF2B5EF4-FFF2-40B4-BE49-F238E27FC236}">
                <a16:creationId xmlns:a16="http://schemas.microsoft.com/office/drawing/2014/main" xmlns="" id="{6387D045-6FE3-4D2A-8615-CEC647E55ED2}"/>
              </a:ext>
            </a:extLst>
          </p:cNvPr>
          <p:cNvSpPr>
            <a:spLocks noGrp="1"/>
          </p:cNvSpPr>
          <p:nvPr>
            <p:ph idx="1"/>
          </p:nvPr>
        </p:nvSpPr>
        <p:spPr/>
        <p:txBody>
          <a:bodyPr/>
          <a:lstStyle/>
          <a:p>
            <a:r>
              <a:rPr lang="en-US" dirty="0"/>
              <a:t>Viruses infect other cells in order to replicate</a:t>
            </a:r>
          </a:p>
          <a:p>
            <a:pPr lvl="1"/>
            <a:r>
              <a:rPr lang="en-US" dirty="0"/>
              <a:t>Differences in cargo</a:t>
            </a:r>
          </a:p>
          <a:p>
            <a:pPr lvl="1"/>
            <a:r>
              <a:rPr lang="en-US" dirty="0"/>
              <a:t>Lytic vs lysogenic</a:t>
            </a:r>
          </a:p>
          <a:p>
            <a:pPr lvl="1"/>
            <a:r>
              <a:rPr lang="en-US" dirty="0"/>
              <a:t>Transduction vs infection vs transfection vs transformation</a:t>
            </a:r>
          </a:p>
          <a:p>
            <a:r>
              <a:rPr lang="en-US" dirty="0"/>
              <a:t>Why do we use AAV (Adeno-Associated Virus)</a:t>
            </a:r>
          </a:p>
          <a:p>
            <a:pPr lvl="1"/>
            <a:r>
              <a:rPr lang="en-US" i="1" dirty="0"/>
              <a:t>rep </a:t>
            </a:r>
            <a:r>
              <a:rPr lang="en-US" dirty="0"/>
              <a:t>and </a:t>
            </a:r>
            <a:r>
              <a:rPr lang="en-US" i="1" dirty="0"/>
              <a:t>cap</a:t>
            </a:r>
            <a:r>
              <a:rPr lang="en-US" dirty="0"/>
              <a:t> genes removed </a:t>
            </a:r>
            <a:r>
              <a:rPr lang="en-US" dirty="0" err="1"/>
              <a:t>rAAV</a:t>
            </a:r>
            <a:r>
              <a:rPr lang="en-US" dirty="0"/>
              <a:t> (ssDNA)</a:t>
            </a:r>
            <a:endParaRPr lang="en-US" i="1" dirty="0"/>
          </a:p>
          <a:p>
            <a:pPr lvl="1"/>
            <a:r>
              <a:rPr lang="en-US" dirty="0"/>
              <a:t>Previous Lentivirus</a:t>
            </a:r>
          </a:p>
          <a:p>
            <a:pPr lvl="1"/>
            <a:endParaRPr lang="en-US" dirty="0"/>
          </a:p>
        </p:txBody>
      </p:sp>
    </p:spTree>
    <p:extLst>
      <p:ext uri="{BB962C8B-B14F-4D97-AF65-F5344CB8AC3E}">
        <p14:creationId xmlns:p14="http://schemas.microsoft.com/office/powerpoint/2010/main" val="2229805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D3DFC0F-4B29-474A-B164-67DA4506DD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7272" y="306391"/>
            <a:ext cx="6697456" cy="6245218"/>
          </a:xfrm>
        </p:spPr>
      </p:pic>
      <p:sp>
        <p:nvSpPr>
          <p:cNvPr id="6" name="TextBox 5">
            <a:extLst>
              <a:ext uri="{FF2B5EF4-FFF2-40B4-BE49-F238E27FC236}">
                <a16:creationId xmlns:a16="http://schemas.microsoft.com/office/drawing/2014/main" xmlns="" id="{150B58B7-BDAD-4624-B12F-B0D777400BEC}"/>
              </a:ext>
            </a:extLst>
          </p:cNvPr>
          <p:cNvSpPr txBox="1"/>
          <p:nvPr/>
        </p:nvSpPr>
        <p:spPr>
          <a:xfrm>
            <a:off x="571500" y="2828835"/>
            <a:ext cx="1600200" cy="1200329"/>
          </a:xfrm>
          <a:prstGeom prst="rect">
            <a:avLst/>
          </a:prstGeom>
          <a:noFill/>
        </p:spPr>
        <p:txBody>
          <a:bodyPr wrap="square" rtlCol="0">
            <a:spAutoFit/>
          </a:bodyPr>
          <a:lstStyle/>
          <a:p>
            <a:r>
              <a:rPr lang="en-US" sz="3600" dirty="0"/>
              <a:t>AAV2 particle</a:t>
            </a:r>
          </a:p>
        </p:txBody>
      </p:sp>
    </p:spTree>
    <p:extLst>
      <p:ext uri="{BB962C8B-B14F-4D97-AF65-F5344CB8AC3E}">
        <p14:creationId xmlns:p14="http://schemas.microsoft.com/office/powerpoint/2010/main" val="712199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504C51B-9625-4EB1-8D2A-B8153D12AB8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6750" y="0"/>
            <a:ext cx="10858500" cy="6858000"/>
          </a:xfrm>
        </p:spPr>
      </p:pic>
    </p:spTree>
    <p:extLst>
      <p:ext uri="{BB962C8B-B14F-4D97-AF65-F5344CB8AC3E}">
        <p14:creationId xmlns:p14="http://schemas.microsoft.com/office/powerpoint/2010/main" val="172209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33" y="252216"/>
            <a:ext cx="11796546" cy="1507067"/>
          </a:xfrm>
        </p:spPr>
        <p:txBody>
          <a:bodyPr/>
          <a:lstStyle/>
          <a:p>
            <a:r>
              <a:rPr lang="en-US" dirty="0"/>
              <a:t>Recording methods of extracellular events</a:t>
            </a:r>
          </a:p>
        </p:txBody>
      </p:sp>
      <p:sp>
        <p:nvSpPr>
          <p:cNvPr id="3" name="Content Placeholder 2"/>
          <p:cNvSpPr>
            <a:spLocks noGrp="1"/>
          </p:cNvSpPr>
          <p:nvPr>
            <p:ph idx="1"/>
          </p:nvPr>
        </p:nvSpPr>
        <p:spPr>
          <a:xfrm>
            <a:off x="235033" y="2113547"/>
            <a:ext cx="8534400" cy="3615267"/>
          </a:xfrm>
        </p:spPr>
        <p:txBody>
          <a:bodyPr>
            <a:normAutofit/>
          </a:bodyPr>
          <a:lstStyle/>
          <a:p>
            <a:r>
              <a:rPr lang="en-US" sz="3200" b="1" dirty="0"/>
              <a:t>Electroencephalography (EEG)</a:t>
            </a:r>
          </a:p>
          <a:p>
            <a:r>
              <a:rPr lang="en-US" sz="3200" b="1" dirty="0"/>
              <a:t>Magnetoencephalography (MEG)</a:t>
            </a:r>
          </a:p>
          <a:p>
            <a:r>
              <a:rPr lang="en-US" sz="3200" b="1" dirty="0"/>
              <a:t>Electrocorticography (ECoG)</a:t>
            </a:r>
          </a:p>
          <a:p>
            <a:r>
              <a:rPr lang="en-US" sz="3200" b="1" dirty="0"/>
              <a:t>Local field potential (LFP)</a:t>
            </a:r>
          </a:p>
          <a:p>
            <a:r>
              <a:rPr lang="en-US" sz="3200" b="1" dirty="0"/>
              <a:t>Voltage-sensitive dye imaging</a:t>
            </a:r>
          </a:p>
        </p:txBody>
      </p:sp>
    </p:spTree>
    <p:extLst>
      <p:ext uri="{BB962C8B-B14F-4D97-AF65-F5344CB8AC3E}">
        <p14:creationId xmlns:p14="http://schemas.microsoft.com/office/powerpoint/2010/main" val="2073643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E1CBBECD-90CF-4F49-A679-3C62DD76E1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912" y="1333500"/>
            <a:ext cx="10877498" cy="3786981"/>
          </a:xfrm>
        </p:spPr>
      </p:pic>
    </p:spTree>
    <p:extLst>
      <p:ext uri="{BB962C8B-B14F-4D97-AF65-F5344CB8AC3E}">
        <p14:creationId xmlns:p14="http://schemas.microsoft.com/office/powerpoint/2010/main" val="305633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A24DC-53F8-4E0C-AAA2-ABCC950D00F1}"/>
              </a:ext>
            </a:extLst>
          </p:cNvPr>
          <p:cNvSpPr>
            <a:spLocks noGrp="1"/>
          </p:cNvSpPr>
          <p:nvPr>
            <p:ph type="title"/>
          </p:nvPr>
        </p:nvSpPr>
        <p:spPr/>
        <p:txBody>
          <a:bodyPr/>
          <a:lstStyle/>
          <a:p>
            <a:r>
              <a:rPr lang="en-US" dirty="0"/>
              <a:t>In Brief</a:t>
            </a:r>
          </a:p>
        </p:txBody>
      </p:sp>
      <p:sp>
        <p:nvSpPr>
          <p:cNvPr id="3" name="Content Placeholder 2">
            <a:extLst>
              <a:ext uri="{FF2B5EF4-FFF2-40B4-BE49-F238E27FC236}">
                <a16:creationId xmlns:a16="http://schemas.microsoft.com/office/drawing/2014/main" xmlns="" id="{6CB88630-BA5C-42F5-89AD-60CF8492C00A}"/>
              </a:ext>
            </a:extLst>
          </p:cNvPr>
          <p:cNvSpPr>
            <a:spLocks noGrp="1"/>
          </p:cNvSpPr>
          <p:nvPr>
            <p:ph idx="1"/>
          </p:nvPr>
        </p:nvSpPr>
        <p:spPr/>
        <p:txBody>
          <a:bodyPr/>
          <a:lstStyle/>
          <a:p>
            <a:r>
              <a:rPr lang="en-US" dirty="0"/>
              <a:t>“The role of dopamine in signaling rewards is well known, but here Broussard et al. show that dopamine D1-like receptor activity in the hippocampus is necessary for retention of aversive memories. The results indicate dopaminergic innervation and function within the hippocampus underlying long-term synaptic potentiation associated with aversive memory retention.”</a:t>
            </a:r>
          </a:p>
        </p:txBody>
      </p:sp>
    </p:spTree>
    <p:extLst>
      <p:ext uri="{BB962C8B-B14F-4D97-AF65-F5344CB8AC3E}">
        <p14:creationId xmlns:p14="http://schemas.microsoft.com/office/powerpoint/2010/main" val="3381640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30A2EC-CE8E-44B1-BDEF-CA6496E3B291}"/>
              </a:ext>
            </a:extLst>
          </p:cNvPr>
          <p:cNvSpPr>
            <a:spLocks noGrp="1"/>
          </p:cNvSpPr>
          <p:nvPr>
            <p:ph type="title"/>
          </p:nvPr>
        </p:nvSpPr>
        <p:spPr/>
        <p:txBody>
          <a:bodyPr/>
          <a:lstStyle/>
          <a:p>
            <a:r>
              <a:rPr lang="en-US" dirty="0"/>
              <a:t>Molecular approaches verified dopamine innervation of the hippocampus</a:t>
            </a:r>
          </a:p>
        </p:txBody>
      </p:sp>
      <p:pic>
        <p:nvPicPr>
          <p:cNvPr id="5" name="Content Placeholder 4">
            <a:extLst>
              <a:ext uri="{FF2B5EF4-FFF2-40B4-BE49-F238E27FC236}">
                <a16:creationId xmlns:a16="http://schemas.microsoft.com/office/drawing/2014/main" xmlns="" id="{509A9769-B336-4B1F-B440-60D7C2FF34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7251" y="1565020"/>
            <a:ext cx="8277497" cy="5292980"/>
          </a:xfrm>
        </p:spPr>
      </p:pic>
    </p:spTree>
    <p:extLst>
      <p:ext uri="{BB962C8B-B14F-4D97-AF65-F5344CB8AC3E}">
        <p14:creationId xmlns:p14="http://schemas.microsoft.com/office/powerpoint/2010/main" val="403220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09304085-F43D-4AF0-B82B-7F18BDC3DB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922" y="450407"/>
            <a:ext cx="8228156" cy="5957185"/>
          </a:xfrm>
        </p:spPr>
      </p:pic>
    </p:spTree>
    <p:extLst>
      <p:ext uri="{BB962C8B-B14F-4D97-AF65-F5344CB8AC3E}">
        <p14:creationId xmlns:p14="http://schemas.microsoft.com/office/powerpoint/2010/main" val="3931954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62C6B8A-32E5-4C2F-B295-586AD20C00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7039" y="114300"/>
            <a:ext cx="9637922" cy="6629399"/>
          </a:xfrm>
        </p:spPr>
      </p:pic>
    </p:spTree>
    <p:extLst>
      <p:ext uri="{BB962C8B-B14F-4D97-AF65-F5344CB8AC3E}">
        <p14:creationId xmlns:p14="http://schemas.microsoft.com/office/powerpoint/2010/main" val="351094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7ACB64-680D-4F99-B8FA-6F114D1C77F7}"/>
              </a:ext>
            </a:extLst>
          </p:cNvPr>
          <p:cNvSpPr>
            <a:spLocks noGrp="1"/>
          </p:cNvSpPr>
          <p:nvPr>
            <p:ph type="title"/>
          </p:nvPr>
        </p:nvSpPr>
        <p:spPr/>
        <p:txBody>
          <a:bodyPr/>
          <a:lstStyle/>
          <a:p>
            <a:r>
              <a:rPr lang="en-US" dirty="0"/>
              <a:t>Inhibitory avoidance (IA) learning induces ex vivo and in vivo LTP in the CA1</a:t>
            </a:r>
          </a:p>
        </p:txBody>
      </p:sp>
      <p:pic>
        <p:nvPicPr>
          <p:cNvPr id="9" name="Content Placeholder 8">
            <a:extLst>
              <a:ext uri="{FF2B5EF4-FFF2-40B4-BE49-F238E27FC236}">
                <a16:creationId xmlns:a16="http://schemas.microsoft.com/office/drawing/2014/main" xmlns="" id="{AFF822D4-A756-405D-9856-D19408CB08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053" y="1690688"/>
            <a:ext cx="11741894" cy="4458652"/>
          </a:xfrm>
        </p:spPr>
      </p:pic>
    </p:spTree>
    <p:extLst>
      <p:ext uri="{BB962C8B-B14F-4D97-AF65-F5344CB8AC3E}">
        <p14:creationId xmlns:p14="http://schemas.microsoft.com/office/powerpoint/2010/main" val="3826135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351EF038-FD72-4611-B6FA-E65CF14825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6124" y="0"/>
            <a:ext cx="8359751" cy="6858000"/>
          </a:xfrm>
        </p:spPr>
      </p:pic>
    </p:spTree>
    <p:extLst>
      <p:ext uri="{BB962C8B-B14F-4D97-AF65-F5344CB8AC3E}">
        <p14:creationId xmlns:p14="http://schemas.microsoft.com/office/powerpoint/2010/main" val="3966804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BFA989-237A-4B15-ADC3-1C2E3DEA8EF1}"/>
              </a:ext>
            </a:extLst>
          </p:cNvPr>
          <p:cNvSpPr>
            <a:spLocks noGrp="1"/>
          </p:cNvSpPr>
          <p:nvPr>
            <p:ph type="title"/>
          </p:nvPr>
        </p:nvSpPr>
        <p:spPr>
          <a:xfrm>
            <a:off x="838200" y="0"/>
            <a:ext cx="10515600" cy="1325563"/>
          </a:xfrm>
        </p:spPr>
        <p:txBody>
          <a:bodyPr/>
          <a:lstStyle/>
          <a:p>
            <a:r>
              <a:rPr lang="en-US" dirty="0"/>
              <a:t>D1-like dopamine receptor inhibition prevents IA induction of LTP</a:t>
            </a:r>
          </a:p>
        </p:txBody>
      </p:sp>
      <p:pic>
        <p:nvPicPr>
          <p:cNvPr id="5" name="Content Placeholder 4">
            <a:extLst>
              <a:ext uri="{FF2B5EF4-FFF2-40B4-BE49-F238E27FC236}">
                <a16:creationId xmlns:a16="http://schemas.microsoft.com/office/drawing/2014/main" xmlns="" id="{E0CB2D9C-DEFE-4ECA-B148-0CB63B9D0C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4921" y="1325563"/>
            <a:ext cx="5502158" cy="5534909"/>
          </a:xfrm>
        </p:spPr>
      </p:pic>
    </p:spTree>
    <p:extLst>
      <p:ext uri="{BB962C8B-B14F-4D97-AF65-F5344CB8AC3E}">
        <p14:creationId xmlns:p14="http://schemas.microsoft.com/office/powerpoint/2010/main" val="1045760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09285B8-43D8-46C5-9255-5D6334CFD9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6169" y="1"/>
            <a:ext cx="6839662" cy="6857999"/>
          </a:xfrm>
        </p:spPr>
      </p:pic>
    </p:spTree>
    <p:extLst>
      <p:ext uri="{BB962C8B-B14F-4D97-AF65-F5344CB8AC3E}">
        <p14:creationId xmlns:p14="http://schemas.microsoft.com/office/powerpoint/2010/main" val="3433006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F5F116-F7C0-4650-8484-60CC2BF4BC21}"/>
              </a:ext>
            </a:extLst>
          </p:cNvPr>
          <p:cNvSpPr>
            <a:spLocks noGrp="1"/>
          </p:cNvSpPr>
          <p:nvPr>
            <p:ph type="title"/>
          </p:nvPr>
        </p:nvSpPr>
        <p:spPr/>
        <p:txBody>
          <a:bodyPr/>
          <a:lstStyle/>
          <a:p>
            <a:r>
              <a:rPr lang="en-US" dirty="0"/>
              <a:t>Dopamine activation enhances and inhibition prevents long-term retention of IA</a:t>
            </a:r>
          </a:p>
        </p:txBody>
      </p:sp>
      <p:pic>
        <p:nvPicPr>
          <p:cNvPr id="5" name="Content Placeholder 4">
            <a:extLst>
              <a:ext uri="{FF2B5EF4-FFF2-40B4-BE49-F238E27FC236}">
                <a16:creationId xmlns:a16="http://schemas.microsoft.com/office/drawing/2014/main" xmlns="" id="{F90496C5-DB62-4C6C-A27C-0E87BF8DE2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7381" y="1690688"/>
            <a:ext cx="9417238" cy="5167312"/>
          </a:xfrm>
        </p:spPr>
      </p:pic>
    </p:spTree>
    <p:extLst>
      <p:ext uri="{BB962C8B-B14F-4D97-AF65-F5344CB8AC3E}">
        <p14:creationId xmlns:p14="http://schemas.microsoft.com/office/powerpoint/2010/main" val="195890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33" y="252216"/>
            <a:ext cx="11796546" cy="1507067"/>
          </a:xfrm>
        </p:spPr>
        <p:txBody>
          <a:bodyPr/>
          <a:lstStyle/>
          <a:p>
            <a:r>
              <a:rPr lang="en-US" dirty="0"/>
              <a:t>EEG</a:t>
            </a:r>
          </a:p>
        </p:txBody>
      </p:sp>
      <p:pic>
        <p:nvPicPr>
          <p:cNvPr id="1026" name="Picture 2" descr="Image result for e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462" y="1385470"/>
            <a:ext cx="7945688" cy="5151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031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994E612-7BB3-4303-B8C3-622AF2D38E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7721" y="1348740"/>
            <a:ext cx="9696557" cy="4160519"/>
          </a:xfrm>
        </p:spPr>
      </p:pic>
    </p:spTree>
    <p:extLst>
      <p:ext uri="{BB962C8B-B14F-4D97-AF65-F5344CB8AC3E}">
        <p14:creationId xmlns:p14="http://schemas.microsoft.com/office/powerpoint/2010/main" val="2084960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2AEC8-9399-407F-AB8A-F9233F4D806A}"/>
              </a:ext>
            </a:extLst>
          </p:cNvPr>
          <p:cNvSpPr>
            <a:spLocks noGrp="1"/>
          </p:cNvSpPr>
          <p:nvPr>
            <p:ph type="title"/>
          </p:nvPr>
        </p:nvSpPr>
        <p:spPr/>
        <p:txBody>
          <a:bodyPr/>
          <a:lstStyle/>
          <a:p>
            <a:r>
              <a:rPr lang="en-US" dirty="0"/>
              <a:t>Cholinergic Neurons</a:t>
            </a:r>
          </a:p>
        </p:txBody>
      </p:sp>
      <p:sp>
        <p:nvSpPr>
          <p:cNvPr id="3" name="Content Placeholder 2">
            <a:extLst>
              <a:ext uri="{FF2B5EF4-FFF2-40B4-BE49-F238E27FC236}">
                <a16:creationId xmlns:a16="http://schemas.microsoft.com/office/drawing/2014/main" xmlns="" id="{631697A9-D77A-4708-AF4B-8E04A364FB75}"/>
              </a:ext>
            </a:extLst>
          </p:cNvPr>
          <p:cNvSpPr>
            <a:spLocks noGrp="1"/>
          </p:cNvSpPr>
          <p:nvPr>
            <p:ph idx="1"/>
          </p:nvPr>
        </p:nvSpPr>
        <p:spPr/>
        <p:txBody>
          <a:bodyPr/>
          <a:lstStyle/>
          <a:p>
            <a:r>
              <a:rPr lang="en-US" dirty="0"/>
              <a:t>Widespread, modulation of Ach receptors affects numerous brain processes</a:t>
            </a:r>
          </a:p>
          <a:p>
            <a:r>
              <a:rPr lang="en-US" dirty="0"/>
              <a:t>The casual role of these neurons remains unclear</a:t>
            </a:r>
          </a:p>
          <a:p>
            <a:r>
              <a:rPr lang="en-US" dirty="0"/>
              <a:t>Represent less than 1% of neurons, dominant control roles</a:t>
            </a:r>
          </a:p>
          <a:p>
            <a:r>
              <a:rPr lang="en-US" dirty="0"/>
              <a:t>Activated by cocaine, silencing the cocaine-activated cholinergic activity blocked cocaine conditioning</a:t>
            </a:r>
          </a:p>
        </p:txBody>
      </p:sp>
    </p:spTree>
    <p:extLst>
      <p:ext uri="{BB962C8B-B14F-4D97-AF65-F5344CB8AC3E}">
        <p14:creationId xmlns:p14="http://schemas.microsoft.com/office/powerpoint/2010/main" val="1990705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994EEB9-3019-44E9-88FC-F686EDA4EA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3732" y="0"/>
            <a:ext cx="10064536" cy="6858000"/>
          </a:xfrm>
        </p:spPr>
      </p:pic>
    </p:spTree>
    <p:extLst>
      <p:ext uri="{BB962C8B-B14F-4D97-AF65-F5344CB8AC3E}">
        <p14:creationId xmlns:p14="http://schemas.microsoft.com/office/powerpoint/2010/main" val="2703408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15F05F59-CC48-438A-B392-4ADE54A860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492" y="1541183"/>
            <a:ext cx="11363016" cy="5316817"/>
          </a:xfrm>
        </p:spPr>
      </p:pic>
      <p:sp>
        <p:nvSpPr>
          <p:cNvPr id="6" name="TextBox 5">
            <a:extLst>
              <a:ext uri="{FF2B5EF4-FFF2-40B4-BE49-F238E27FC236}">
                <a16:creationId xmlns:a16="http://schemas.microsoft.com/office/drawing/2014/main" xmlns="" id="{0B46E23B-CA3A-43D7-BAC9-4BBBFC68CE46}"/>
              </a:ext>
            </a:extLst>
          </p:cNvPr>
          <p:cNvSpPr txBox="1"/>
          <p:nvPr/>
        </p:nvSpPr>
        <p:spPr>
          <a:xfrm>
            <a:off x="414492" y="182880"/>
            <a:ext cx="11363016" cy="1077218"/>
          </a:xfrm>
          <a:prstGeom prst="rect">
            <a:avLst/>
          </a:prstGeom>
          <a:noFill/>
        </p:spPr>
        <p:txBody>
          <a:bodyPr wrap="square" rtlCol="0">
            <a:spAutoFit/>
          </a:bodyPr>
          <a:lstStyle/>
          <a:p>
            <a:r>
              <a:rPr lang="en-US" sz="3200" dirty="0"/>
              <a:t>Optogenetic photoactivation of </a:t>
            </a:r>
            <a:r>
              <a:rPr lang="en-US" sz="3200" dirty="0" err="1"/>
              <a:t>ChAT</a:t>
            </a:r>
            <a:r>
              <a:rPr lang="en-US" sz="3200" dirty="0"/>
              <a:t> interneurons increases frequency of inhibitory currents and suppresses MSN spiking</a:t>
            </a:r>
          </a:p>
        </p:txBody>
      </p:sp>
    </p:spTree>
    <p:extLst>
      <p:ext uri="{BB962C8B-B14F-4D97-AF65-F5344CB8AC3E}">
        <p14:creationId xmlns:p14="http://schemas.microsoft.com/office/powerpoint/2010/main" val="767366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D7F01FD-2404-4DC6-9117-3AED6873D3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336" y="582930"/>
            <a:ext cx="10905328" cy="5692139"/>
          </a:xfrm>
        </p:spPr>
      </p:pic>
    </p:spTree>
    <p:extLst>
      <p:ext uri="{BB962C8B-B14F-4D97-AF65-F5344CB8AC3E}">
        <p14:creationId xmlns:p14="http://schemas.microsoft.com/office/powerpoint/2010/main" val="3648486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AD6FD13-BB28-48CA-AD2B-5D343AE8FE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0285" y="86189"/>
            <a:ext cx="7740509" cy="6863251"/>
          </a:xfrm>
        </p:spPr>
      </p:pic>
      <p:sp>
        <p:nvSpPr>
          <p:cNvPr id="6" name="TextBox 5">
            <a:extLst>
              <a:ext uri="{FF2B5EF4-FFF2-40B4-BE49-F238E27FC236}">
                <a16:creationId xmlns:a16="http://schemas.microsoft.com/office/drawing/2014/main" xmlns="" id="{23A8CC0F-23C4-4550-BCD3-9214F2C10994}"/>
              </a:ext>
            </a:extLst>
          </p:cNvPr>
          <p:cNvSpPr txBox="1"/>
          <p:nvPr/>
        </p:nvSpPr>
        <p:spPr>
          <a:xfrm>
            <a:off x="0" y="685800"/>
            <a:ext cx="4091940" cy="3170099"/>
          </a:xfrm>
          <a:prstGeom prst="rect">
            <a:avLst/>
          </a:prstGeom>
          <a:noFill/>
        </p:spPr>
        <p:txBody>
          <a:bodyPr wrap="square" rtlCol="0">
            <a:spAutoFit/>
          </a:bodyPr>
          <a:lstStyle/>
          <a:p>
            <a:r>
              <a:rPr lang="en-US" sz="4000" dirty="0"/>
              <a:t>Optogenetic photoinhibition of </a:t>
            </a:r>
            <a:r>
              <a:rPr lang="en-US" sz="4000" dirty="0" err="1"/>
              <a:t>ChAT</a:t>
            </a:r>
            <a:r>
              <a:rPr lang="en-US" sz="4000" dirty="0"/>
              <a:t> interneurons enhances MSN spiking in vivo.</a:t>
            </a:r>
          </a:p>
        </p:txBody>
      </p:sp>
    </p:spTree>
    <p:extLst>
      <p:ext uri="{BB962C8B-B14F-4D97-AF65-F5344CB8AC3E}">
        <p14:creationId xmlns:p14="http://schemas.microsoft.com/office/powerpoint/2010/main" val="748832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4C5F183-17F6-434B-8739-3C0826FFAB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7020" y="914400"/>
            <a:ext cx="10557960" cy="5943600"/>
          </a:xfrm>
        </p:spPr>
      </p:pic>
      <p:sp>
        <p:nvSpPr>
          <p:cNvPr id="6" name="TextBox 5">
            <a:extLst>
              <a:ext uri="{FF2B5EF4-FFF2-40B4-BE49-F238E27FC236}">
                <a16:creationId xmlns:a16="http://schemas.microsoft.com/office/drawing/2014/main" xmlns="" id="{7CB78668-7593-4390-A798-41D5D0D07BBF}"/>
              </a:ext>
            </a:extLst>
          </p:cNvPr>
          <p:cNvSpPr txBox="1"/>
          <p:nvPr/>
        </p:nvSpPr>
        <p:spPr>
          <a:xfrm>
            <a:off x="0" y="0"/>
            <a:ext cx="12192000" cy="954107"/>
          </a:xfrm>
          <a:prstGeom prst="rect">
            <a:avLst/>
          </a:prstGeom>
          <a:noFill/>
        </p:spPr>
        <p:txBody>
          <a:bodyPr wrap="square" rtlCol="0">
            <a:spAutoFit/>
          </a:bodyPr>
          <a:lstStyle/>
          <a:p>
            <a:r>
              <a:rPr lang="en-US" sz="2800" dirty="0" err="1"/>
              <a:t>ChAT</a:t>
            </a:r>
            <a:r>
              <a:rPr lang="en-US" sz="2800" dirty="0"/>
              <a:t> interneurons can be activated by cocaine in slice and required for cocaine conditioning in vivo</a:t>
            </a:r>
          </a:p>
        </p:txBody>
      </p:sp>
    </p:spTree>
    <p:extLst>
      <p:ext uri="{BB962C8B-B14F-4D97-AF65-F5344CB8AC3E}">
        <p14:creationId xmlns:p14="http://schemas.microsoft.com/office/powerpoint/2010/main" val="3343872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146814E-A6F2-4536-BBAB-CC3C4D0E68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786" y="0"/>
            <a:ext cx="11464428" cy="6858000"/>
          </a:xfrm>
        </p:spPr>
      </p:pic>
    </p:spTree>
    <p:extLst>
      <p:ext uri="{BB962C8B-B14F-4D97-AF65-F5344CB8AC3E}">
        <p14:creationId xmlns:p14="http://schemas.microsoft.com/office/powerpoint/2010/main" val="3896806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06" y="172005"/>
            <a:ext cx="8534400" cy="1507067"/>
          </a:xfrm>
        </p:spPr>
        <p:txBody>
          <a:bodyPr/>
          <a:lstStyle/>
          <a:p>
            <a:r>
              <a:rPr lang="en-US" dirty="0"/>
              <a:t>MEG</a:t>
            </a:r>
          </a:p>
        </p:txBody>
      </p:sp>
      <p:pic>
        <p:nvPicPr>
          <p:cNvPr id="2050" name="Picture 2" descr="Image result for magnetoencephal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75" y="360780"/>
            <a:ext cx="5212931" cy="621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898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06" y="172005"/>
            <a:ext cx="8534400" cy="1507067"/>
          </a:xfrm>
        </p:spPr>
        <p:txBody>
          <a:bodyPr/>
          <a:lstStyle/>
          <a:p>
            <a:r>
              <a:rPr lang="en-US" dirty="0"/>
              <a:t>ECOG</a:t>
            </a:r>
          </a:p>
        </p:txBody>
      </p:sp>
      <p:pic>
        <p:nvPicPr>
          <p:cNvPr id="3074" name="Picture 2" descr="Image result for electrocortic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358858"/>
            <a:ext cx="6341478" cy="634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98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96" y="155963"/>
            <a:ext cx="11202988" cy="1507067"/>
          </a:xfrm>
        </p:spPr>
        <p:txBody>
          <a:bodyPr/>
          <a:lstStyle/>
          <a:p>
            <a:r>
              <a:rPr lang="en-US" dirty="0"/>
              <a:t>Contributors to extracellular fields</a:t>
            </a:r>
          </a:p>
        </p:txBody>
      </p:sp>
      <p:sp>
        <p:nvSpPr>
          <p:cNvPr id="4" name="Content Placeholder 2"/>
          <p:cNvSpPr>
            <a:spLocks noGrp="1"/>
          </p:cNvSpPr>
          <p:nvPr>
            <p:ph idx="1"/>
          </p:nvPr>
        </p:nvSpPr>
        <p:spPr>
          <a:xfrm>
            <a:off x="315242" y="1663030"/>
            <a:ext cx="11186947" cy="4817981"/>
          </a:xfrm>
        </p:spPr>
        <p:txBody>
          <a:bodyPr>
            <a:normAutofit/>
          </a:bodyPr>
          <a:lstStyle/>
          <a:p>
            <a:r>
              <a:rPr lang="en-US" sz="2800" b="1" dirty="0"/>
              <a:t>Any type of transmembrane current or excitable membrane – spine, dendrite, soma, axon or axon terminal</a:t>
            </a:r>
          </a:p>
          <a:p>
            <a:r>
              <a:rPr lang="en-US" sz="2800" b="1" dirty="0"/>
              <a:t>Any type of transmembrane current = LFP voltage deflection</a:t>
            </a:r>
          </a:p>
          <a:p>
            <a:r>
              <a:rPr lang="en-US" sz="2800" b="1" dirty="0"/>
              <a:t>What sources shape the extracellular field?</a:t>
            </a:r>
          </a:p>
        </p:txBody>
      </p:sp>
    </p:spTree>
    <p:extLst>
      <p:ext uri="{BB962C8B-B14F-4D97-AF65-F5344CB8AC3E}">
        <p14:creationId xmlns:p14="http://schemas.microsoft.com/office/powerpoint/2010/main" val="2561843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23" y="172006"/>
            <a:ext cx="8534400" cy="1507067"/>
          </a:xfrm>
        </p:spPr>
        <p:txBody>
          <a:bodyPr/>
          <a:lstStyle/>
          <a:p>
            <a:r>
              <a:rPr lang="en-US" dirty="0"/>
              <a:t>Synaptic activity</a:t>
            </a:r>
          </a:p>
        </p:txBody>
      </p:sp>
      <p:pic>
        <p:nvPicPr>
          <p:cNvPr id="4" name="Picture 3"/>
          <p:cNvPicPr/>
          <p:nvPr/>
        </p:nvPicPr>
        <p:blipFill>
          <a:blip r:embed="rId3"/>
          <a:stretch>
            <a:fillRect/>
          </a:stretch>
        </p:blipFill>
        <p:spPr>
          <a:xfrm>
            <a:off x="1658670" y="1427746"/>
            <a:ext cx="9217878" cy="5085348"/>
          </a:xfrm>
          <a:prstGeom prst="rect">
            <a:avLst/>
          </a:prstGeom>
        </p:spPr>
      </p:pic>
    </p:spTree>
    <p:extLst>
      <p:ext uri="{BB962C8B-B14F-4D97-AF65-F5344CB8AC3E}">
        <p14:creationId xmlns:p14="http://schemas.microsoft.com/office/powerpoint/2010/main" val="2047585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4823" y="172006"/>
            <a:ext cx="8534400" cy="1507067"/>
          </a:xfrm>
        </p:spPr>
        <p:txBody>
          <a:bodyPr/>
          <a:lstStyle/>
          <a:p>
            <a:r>
              <a:rPr lang="en-US" dirty="0"/>
              <a:t>Synaptic activity</a:t>
            </a:r>
          </a:p>
        </p:txBody>
      </p:sp>
      <p:pic>
        <p:nvPicPr>
          <p:cNvPr id="5" name="Picture 4"/>
          <p:cNvPicPr/>
          <p:nvPr/>
        </p:nvPicPr>
        <p:blipFill>
          <a:blip r:embed="rId3"/>
          <a:stretch>
            <a:fillRect/>
          </a:stretch>
        </p:blipFill>
        <p:spPr>
          <a:xfrm>
            <a:off x="846589" y="1679073"/>
            <a:ext cx="10864148" cy="4526331"/>
          </a:xfrm>
          <a:prstGeom prst="rect">
            <a:avLst/>
          </a:prstGeom>
        </p:spPr>
      </p:pic>
    </p:spTree>
    <p:extLst>
      <p:ext uri="{BB962C8B-B14F-4D97-AF65-F5344CB8AC3E}">
        <p14:creationId xmlns:p14="http://schemas.microsoft.com/office/powerpoint/2010/main" val="3085609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4321</Words>
  <Application>Microsoft Office PowerPoint</Application>
  <PresentationFormat>Widescreen</PresentationFormat>
  <Paragraphs>235</Paragraphs>
  <Slides>47</Slides>
  <Notes>29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Calibri Light</vt:lpstr>
      <vt:lpstr>Century Gothic</vt:lpstr>
      <vt:lpstr>Wingdings 3</vt:lpstr>
      <vt:lpstr>Office Theme</vt:lpstr>
      <vt:lpstr>Slice</vt:lpstr>
      <vt:lpstr>PowerPoint Presentation</vt:lpstr>
      <vt:lpstr>Recording methods of extracellular events</vt:lpstr>
      <vt:lpstr>Recording methods of extracellular events</vt:lpstr>
      <vt:lpstr>EEG</vt:lpstr>
      <vt:lpstr>MEG</vt:lpstr>
      <vt:lpstr>ECOG</vt:lpstr>
      <vt:lpstr>Contributors to extracellular fields</vt:lpstr>
      <vt:lpstr>Synaptic activity</vt:lpstr>
      <vt:lpstr>Synaptic activity</vt:lpstr>
      <vt:lpstr>Fast action potentials</vt:lpstr>
      <vt:lpstr>Calcium spikes</vt:lpstr>
      <vt:lpstr>Intrinsic currents and resonances</vt:lpstr>
      <vt:lpstr>Spike afterhyperpolarizations (AHPs) and ‘down’ states</vt:lpstr>
      <vt:lpstr>Localizing current sinks and sources: csd analysis</vt:lpstr>
      <vt:lpstr>Your brain on… 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Viral Transduction Strategies</vt:lpstr>
      <vt:lpstr>What does a virus do normally?</vt:lpstr>
      <vt:lpstr>PowerPoint Presentation</vt:lpstr>
      <vt:lpstr>PowerPoint Presentation</vt:lpstr>
      <vt:lpstr>PowerPoint Presentation</vt:lpstr>
      <vt:lpstr>In Brief</vt:lpstr>
      <vt:lpstr>Molecular approaches verified dopamine innervation of the hippocampus</vt:lpstr>
      <vt:lpstr>PowerPoint Presentation</vt:lpstr>
      <vt:lpstr>PowerPoint Presentation</vt:lpstr>
      <vt:lpstr>Inhibitory avoidance (IA) learning induces ex vivo and in vivo LTP in the CA1</vt:lpstr>
      <vt:lpstr>PowerPoint Presentation</vt:lpstr>
      <vt:lpstr>D1-like dopamine receptor inhibition prevents IA induction of LTP</vt:lpstr>
      <vt:lpstr>PowerPoint Presentation</vt:lpstr>
      <vt:lpstr>Dopamine activation enhances and inhibition prevents long-term retention of IA</vt:lpstr>
      <vt:lpstr>PowerPoint Presentation</vt:lpstr>
      <vt:lpstr>Cholinergic Neurons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Viral Transduction Strategies</dc:title>
  <dc:creator>Louis Colling</dc:creator>
  <cp:lastModifiedBy>Debi</cp:lastModifiedBy>
  <cp:revision>23</cp:revision>
  <dcterms:created xsi:type="dcterms:W3CDTF">2018-11-15T18:18:42Z</dcterms:created>
  <dcterms:modified xsi:type="dcterms:W3CDTF">2018-11-30T19:22:37Z</dcterms:modified>
</cp:coreProperties>
</file>