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319" r:id="rId2"/>
    <p:sldId id="320" r:id="rId3"/>
    <p:sldId id="321" r:id="rId4"/>
    <p:sldId id="322" r:id="rId5"/>
    <p:sldId id="323" r:id="rId6"/>
    <p:sldId id="324" r:id="rId7"/>
    <p:sldId id="325" r:id="rId8"/>
    <p:sldId id="326" r:id="rId9"/>
    <p:sldId id="327" r:id="rId10"/>
    <p:sldId id="328" r:id="rId11"/>
    <p:sldId id="329" r:id="rId12"/>
    <p:sldId id="330" r:id="rId13"/>
    <p:sldId id="331" r:id="rId14"/>
    <p:sldId id="332" r:id="rId15"/>
    <p:sldId id="333" r:id="rId16"/>
    <p:sldId id="334" r:id="rId17"/>
    <p:sldId id="335" r:id="rId18"/>
    <p:sldId id="336" r:id="rId19"/>
    <p:sldId id="337" r:id="rId20"/>
    <p:sldId id="338" r:id="rId21"/>
    <p:sldId id="339" r:id="rId22"/>
    <p:sldId id="340" r:id="rId2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E4FF"/>
    <a:srgbClr val="CCEC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>
        <p:scale>
          <a:sx n="114" d="100"/>
          <a:sy n="114" d="100"/>
        </p:scale>
        <p:origin x="-1470" y="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346C49F-4F25-4E50-BF8C-F4FF3C9EEC7A}" type="datetimeFigureOut">
              <a:rPr lang="en-US"/>
              <a:pPr>
                <a:defRPr/>
              </a:pPr>
              <a:t>7/13/2015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C6A889B-B3F9-4C8C-8BB2-8D259DF5FD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6613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0" hangingPunct="0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0" hangingPunct="0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300">
                <a:cs typeface="+mn-cs"/>
              </a:defRPr>
            </a:lvl1pPr>
          </a:lstStyle>
          <a:p>
            <a:pPr>
              <a:defRPr/>
            </a:pPr>
            <a:fld id="{436C2D2B-C98E-4535-84C0-68CEE36AB1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211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6C2D2B-C98E-4535-84C0-68CEE36AB12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668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E4D6EF-1DD1-4EE7-95CE-E26255B006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515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549ECD-142B-47BD-87B7-9AB691FB07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6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6D0C82-5C59-4FEA-8833-2664313A93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295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0095A8-FFD1-43EB-A1EA-7FDAC4A149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100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B61D81-83AF-4DB7-A14F-FB813F394F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052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182BB3-173F-4878-BCEC-2A48D54FFD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853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5FBA0E-C8A0-4BB2-A853-B6C58CF9CA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678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44965-43AB-48F1-80B5-7F50907CCF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223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8543D0-D5A4-46E5-9FD3-AD1B22FE6F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422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924898-67AE-47C5-A8CB-C75B44856C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680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F92C58-0D93-43A4-AA16-0EF978B99B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709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cs typeface="+mn-cs"/>
              </a:defRPr>
            </a:lvl1pPr>
          </a:lstStyle>
          <a:p>
            <a:pPr>
              <a:defRPr/>
            </a:pPr>
            <a:fld id="{AED36D84-C4A1-4573-9264-65F1B3947B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838200" y="76200"/>
            <a:ext cx="7472363" cy="9556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/>
            <a:r>
              <a:rPr lang="en-US" altLang="en-US" sz="2800" b="1">
                <a:solidFill>
                  <a:schemeClr val="tx2"/>
                </a:solidFill>
                <a:latin typeface="Arial" charset="0"/>
              </a:rPr>
              <a:t>Chapter 7</a:t>
            </a:r>
          </a:p>
          <a:p>
            <a:pPr algn="ctr"/>
            <a:r>
              <a:rPr lang="en-US" altLang="en-US" sz="2800" b="1">
                <a:solidFill>
                  <a:schemeClr val="tx2"/>
                </a:solidFill>
                <a:latin typeface="Arial" charset="0"/>
              </a:rPr>
              <a:t>Linkage, Crossing Over and Gene Mapping</a:t>
            </a: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703263" y="1346200"/>
            <a:ext cx="3335337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b="1">
                <a:latin typeface="Arial" charset="0"/>
              </a:rPr>
              <a:t>Genes on the same </a:t>
            </a:r>
          </a:p>
          <a:p>
            <a:r>
              <a:rPr lang="en-US" altLang="en-US" b="1">
                <a:latin typeface="Arial" charset="0"/>
              </a:rPr>
              <a:t>chromosome are said</a:t>
            </a:r>
          </a:p>
          <a:p>
            <a:r>
              <a:rPr lang="en-US" altLang="en-US" b="1">
                <a:latin typeface="Arial" charset="0"/>
              </a:rPr>
              <a:t> to be “linked”</a:t>
            </a:r>
          </a:p>
        </p:txBody>
      </p:sp>
      <p:sp>
        <p:nvSpPr>
          <p:cNvPr id="113668" name="Text Box 4"/>
          <p:cNvSpPr txBox="1">
            <a:spLocks noChangeArrowheads="1"/>
          </p:cNvSpPr>
          <p:nvPr/>
        </p:nvSpPr>
        <p:spPr bwMode="auto">
          <a:xfrm>
            <a:off x="658813" y="2794000"/>
            <a:ext cx="3989387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b="1">
                <a:latin typeface="Arial" charset="0"/>
              </a:rPr>
              <a:t>Because of crossing over </a:t>
            </a:r>
          </a:p>
          <a:p>
            <a:r>
              <a:rPr lang="en-US" altLang="en-US" b="1">
                <a:latin typeface="Arial" charset="0"/>
              </a:rPr>
              <a:t>during meiosis, linkage is </a:t>
            </a:r>
          </a:p>
          <a:p>
            <a:r>
              <a:rPr lang="en-US" altLang="en-US" b="1">
                <a:latin typeface="Arial" charset="0"/>
              </a:rPr>
              <a:t>usually less than 100%</a:t>
            </a:r>
          </a:p>
        </p:txBody>
      </p:sp>
      <p:sp>
        <p:nvSpPr>
          <p:cNvPr id="113669" name="Rectangle 5"/>
          <p:cNvSpPr>
            <a:spLocks noChangeArrowheads="1"/>
          </p:cNvSpPr>
          <p:nvPr/>
        </p:nvSpPr>
        <p:spPr bwMode="auto">
          <a:xfrm>
            <a:off x="730250" y="4318000"/>
            <a:ext cx="368935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b="1">
                <a:latin typeface="Arial" charset="0"/>
              </a:rPr>
              <a:t>Recombination </a:t>
            </a:r>
          </a:p>
          <a:p>
            <a:r>
              <a:rPr lang="en-US" altLang="en-US" b="1">
                <a:latin typeface="Arial" charset="0"/>
              </a:rPr>
              <a:t>frequencies are used to</a:t>
            </a:r>
          </a:p>
          <a:p>
            <a:r>
              <a:rPr lang="en-US" altLang="en-US" b="1">
                <a:latin typeface="Arial" charset="0"/>
              </a:rPr>
              <a:t>map the positions of </a:t>
            </a:r>
          </a:p>
          <a:p>
            <a:r>
              <a:rPr lang="en-US" altLang="en-US" b="1">
                <a:latin typeface="Arial" charset="0"/>
              </a:rPr>
              <a:t>genes on chromosomes</a:t>
            </a:r>
          </a:p>
        </p:txBody>
      </p:sp>
      <p:pic>
        <p:nvPicPr>
          <p:cNvPr id="2054" name="Picture 6" descr="morg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8400" y="1219200"/>
            <a:ext cx="4013200" cy="490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5334000" y="6249988"/>
            <a:ext cx="344487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sz="1200" b="1">
                <a:latin typeface="Arial" charset="0"/>
              </a:rPr>
              <a:t>T. H. Morgan, photo from Caltech Archives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8" grpId="0" autoUpdateAnimBg="0"/>
      <p:bldP spid="113669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FG05_0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03200"/>
            <a:ext cx="8383588" cy="596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2106613" y="674688"/>
            <a:ext cx="51323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sz="2800" b="1">
                <a:solidFill>
                  <a:schemeClr val="tx2"/>
                </a:solidFill>
                <a:latin typeface="Arial" charset="0"/>
              </a:rPr>
              <a:t>Results of a single crossover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FG05_0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413" y="887413"/>
            <a:ext cx="7621587" cy="508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2322513" y="192088"/>
            <a:ext cx="45354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b="1">
                <a:latin typeface="Arial" charset="0"/>
              </a:rPr>
              <a:t>Results of a double crossover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FG05_0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76200"/>
            <a:ext cx="4953000" cy="330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1676400" y="4419600"/>
            <a:ext cx="109855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sz="2000" b="1">
                <a:latin typeface="Arial" charset="0"/>
              </a:rPr>
              <a:t>A  B  C	</a:t>
            </a:r>
          </a:p>
          <a:p>
            <a:endParaRPr lang="en-US" altLang="en-US" sz="2000" b="1">
              <a:latin typeface="Arial" charset="0"/>
            </a:endParaRPr>
          </a:p>
          <a:p>
            <a:r>
              <a:rPr lang="en-US" altLang="en-US" sz="2000" b="1">
                <a:latin typeface="Arial" charset="0"/>
              </a:rPr>
              <a:t>a   b  c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4090988" y="4343400"/>
            <a:ext cx="1014412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sz="2000" b="1">
                <a:latin typeface="Arial" charset="0"/>
              </a:rPr>
              <a:t>A  b  c</a:t>
            </a:r>
          </a:p>
          <a:p>
            <a:endParaRPr lang="en-US" altLang="en-US" sz="2000" b="1">
              <a:latin typeface="Arial" charset="0"/>
            </a:endParaRPr>
          </a:p>
          <a:p>
            <a:r>
              <a:rPr lang="en-US" altLang="en-US" sz="2000" b="1">
                <a:latin typeface="Arial" charset="0"/>
              </a:rPr>
              <a:t>a  B  C</a:t>
            </a:r>
          </a:p>
          <a:p>
            <a:endParaRPr lang="en-US" altLang="en-US" sz="2000" b="1">
              <a:latin typeface="Arial" charset="0"/>
            </a:endParaRPr>
          </a:p>
          <a:p>
            <a:r>
              <a:rPr lang="en-US" altLang="en-US" sz="2000" b="1">
                <a:latin typeface="Arial" charset="0"/>
              </a:rPr>
              <a:t>A  B  c</a:t>
            </a:r>
          </a:p>
          <a:p>
            <a:endParaRPr lang="en-US" altLang="en-US" sz="2000" b="1">
              <a:latin typeface="Arial" charset="0"/>
            </a:endParaRPr>
          </a:p>
          <a:p>
            <a:r>
              <a:rPr lang="en-US" altLang="en-US" sz="2000" b="1">
                <a:latin typeface="Arial" charset="0"/>
              </a:rPr>
              <a:t>a   b  C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6315075" y="4343400"/>
            <a:ext cx="100012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sz="2000" b="1">
                <a:latin typeface="Arial" charset="0"/>
              </a:rPr>
              <a:t>A  b  C</a:t>
            </a:r>
          </a:p>
          <a:p>
            <a:endParaRPr lang="en-US" altLang="en-US" sz="2000" b="1">
              <a:latin typeface="Arial" charset="0"/>
            </a:endParaRPr>
          </a:p>
          <a:p>
            <a:r>
              <a:rPr lang="en-US" altLang="en-US" sz="2000" b="1">
                <a:latin typeface="Arial" charset="0"/>
              </a:rPr>
              <a:t>a  B   c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1524000" y="3505200"/>
            <a:ext cx="60896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sz="2000" b="1">
                <a:latin typeface="Arial" charset="0"/>
              </a:rPr>
              <a:t>No Crossover               Single                    Double  </a:t>
            </a:r>
          </a:p>
          <a:p>
            <a:r>
              <a:rPr lang="en-US" altLang="en-US" sz="2000" b="1">
                <a:latin typeface="Arial" charset="0"/>
              </a:rPr>
              <a:t>(parental)                   Crossover             Crossover</a:t>
            </a:r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>
            <a:off x="1524000" y="4267200"/>
            <a:ext cx="1676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>
            <a:off x="3810000" y="4267200"/>
            <a:ext cx="1676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>
            <a:off x="6019800" y="4267200"/>
            <a:ext cx="1676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1644650" y="5562600"/>
            <a:ext cx="1108075" cy="6508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sz="1800" b="1">
                <a:solidFill>
                  <a:schemeClr val="tx2"/>
                </a:solidFill>
                <a:latin typeface="Arial" charset="0"/>
              </a:rPr>
              <a:t>  Most </a:t>
            </a:r>
          </a:p>
          <a:p>
            <a:r>
              <a:rPr lang="en-US" altLang="en-US" sz="1800" b="1">
                <a:solidFill>
                  <a:schemeClr val="tx2"/>
                </a:solidFill>
                <a:latin typeface="Arial" charset="0"/>
              </a:rPr>
              <a:t>frequent</a:t>
            </a:r>
            <a:endParaRPr lang="en-US" altLang="en-US" sz="2000" b="1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6216650" y="5562600"/>
            <a:ext cx="1108075" cy="6508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sz="1800" b="1">
                <a:solidFill>
                  <a:schemeClr val="tx2"/>
                </a:solidFill>
                <a:latin typeface="Arial" charset="0"/>
              </a:rPr>
              <a:t>  Least </a:t>
            </a:r>
          </a:p>
          <a:p>
            <a:r>
              <a:rPr lang="en-US" altLang="en-US" sz="1800" b="1">
                <a:solidFill>
                  <a:schemeClr val="tx2"/>
                </a:solidFill>
                <a:latin typeface="Arial" charset="0"/>
              </a:rPr>
              <a:t>frequent</a:t>
            </a:r>
            <a:endParaRPr lang="en-US" altLang="en-US" sz="2000" b="1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839788" y="496888"/>
            <a:ext cx="1989137" cy="19272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b="1">
                <a:solidFill>
                  <a:schemeClr val="tx2"/>
                </a:solidFill>
                <a:latin typeface="Arial" charset="0"/>
              </a:rPr>
              <a:t>Possible</a:t>
            </a:r>
          </a:p>
          <a:p>
            <a:r>
              <a:rPr lang="en-US" altLang="en-US" b="1">
                <a:solidFill>
                  <a:schemeClr val="tx2"/>
                </a:solidFill>
                <a:latin typeface="Arial" charset="0"/>
              </a:rPr>
              <a:t>crossover </a:t>
            </a:r>
          </a:p>
          <a:p>
            <a:r>
              <a:rPr lang="en-US" altLang="en-US" b="1">
                <a:solidFill>
                  <a:schemeClr val="tx2"/>
                </a:solidFill>
                <a:latin typeface="Arial" charset="0"/>
              </a:rPr>
              <a:t>outcomes</a:t>
            </a:r>
          </a:p>
          <a:p>
            <a:r>
              <a:rPr lang="en-US" altLang="en-US" b="1">
                <a:solidFill>
                  <a:schemeClr val="tx2"/>
                </a:solidFill>
                <a:latin typeface="Arial" charset="0"/>
              </a:rPr>
              <a:t>involving</a:t>
            </a:r>
          </a:p>
          <a:p>
            <a:r>
              <a:rPr lang="en-US" altLang="en-US" b="1">
                <a:solidFill>
                  <a:schemeClr val="tx2"/>
                </a:solidFill>
                <a:latin typeface="Arial" charset="0"/>
              </a:rPr>
              <a:t>three genes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FG05_08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413" y="1014413"/>
            <a:ext cx="7621587" cy="508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898525" y="115888"/>
            <a:ext cx="76803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b="1">
                <a:latin typeface="Arial" charset="0"/>
              </a:rPr>
              <a:t>Cross between the yellow, white and echinus genes</a:t>
            </a:r>
          </a:p>
          <a:p>
            <a:r>
              <a:rPr lang="en-US" altLang="en-US" b="1">
                <a:latin typeface="Arial" charset="0"/>
              </a:rPr>
              <a:t>on the X-chromosome in Drosophila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3184525" y="6248400"/>
            <a:ext cx="42910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sz="2800" b="1">
                <a:solidFill>
                  <a:schemeClr val="accent2"/>
                </a:solidFill>
                <a:latin typeface="Arial" charset="0"/>
              </a:rPr>
              <a:t>“THREE POINT CROSS”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838200" y="827088"/>
            <a:ext cx="7980363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sz="2800" b="1">
                <a:latin typeface="Arial" charset="0"/>
              </a:rPr>
              <a:t>To map genes by a three point cross</a:t>
            </a:r>
          </a:p>
          <a:p>
            <a:r>
              <a:rPr lang="en-US" altLang="en-US" sz="2800" b="1">
                <a:latin typeface="Arial" charset="0"/>
              </a:rPr>
              <a:t>the parent producing the crossover </a:t>
            </a:r>
          </a:p>
          <a:p>
            <a:r>
              <a:rPr lang="en-US" altLang="en-US" sz="2800" b="1">
                <a:latin typeface="Arial" charset="0"/>
              </a:rPr>
              <a:t>gametes must be heterozygous at all</a:t>
            </a:r>
          </a:p>
          <a:p>
            <a:r>
              <a:rPr lang="en-US" altLang="en-US" sz="2800" b="1">
                <a:latin typeface="Arial" charset="0"/>
              </a:rPr>
              <a:t>loci.</a:t>
            </a:r>
          </a:p>
          <a:p>
            <a:endParaRPr lang="en-US" altLang="en-US" sz="2800" b="1">
              <a:latin typeface="Arial" charset="0"/>
            </a:endParaRPr>
          </a:p>
          <a:p>
            <a:r>
              <a:rPr lang="en-US" altLang="en-US" sz="2800" b="1">
                <a:latin typeface="Arial" charset="0"/>
              </a:rPr>
              <a:t>Eg.  </a:t>
            </a:r>
          </a:p>
          <a:p>
            <a:endParaRPr lang="en-US" altLang="en-US" sz="2800" b="1">
              <a:latin typeface="Arial" charset="0"/>
            </a:endParaRPr>
          </a:p>
          <a:p>
            <a:r>
              <a:rPr lang="en-US" altLang="en-US" sz="2800" b="1">
                <a:latin typeface="Arial" charset="0"/>
              </a:rPr>
              <a:t>Triple heterozygote  x  homozygous recessive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2273300" y="4941888"/>
            <a:ext cx="4687888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sz="2800" b="1">
                <a:latin typeface="Arial" charset="0"/>
              </a:rPr>
              <a:t> y w  ec         x         y</a:t>
            </a:r>
            <a:r>
              <a:rPr lang="en-US" altLang="en-US" sz="2800" b="1" baseline="30000">
                <a:latin typeface="Arial" charset="0"/>
              </a:rPr>
              <a:t> </a:t>
            </a:r>
            <a:r>
              <a:rPr lang="en-US" altLang="en-US" sz="2800" b="1">
                <a:latin typeface="Arial" charset="0"/>
              </a:rPr>
              <a:t> w</a:t>
            </a:r>
            <a:r>
              <a:rPr lang="en-US" altLang="en-US" sz="2800" b="1" baseline="30000">
                <a:latin typeface="Arial" charset="0"/>
              </a:rPr>
              <a:t> </a:t>
            </a:r>
            <a:r>
              <a:rPr lang="en-US" altLang="en-US" sz="2800" b="1">
                <a:latin typeface="Arial" charset="0"/>
              </a:rPr>
              <a:t> ec</a:t>
            </a:r>
            <a:r>
              <a:rPr lang="en-US" altLang="en-US" sz="2800" b="1" baseline="30000">
                <a:latin typeface="Arial" charset="0"/>
              </a:rPr>
              <a:t> </a:t>
            </a:r>
            <a:endParaRPr lang="en-US" altLang="en-US" sz="2800" b="1">
              <a:latin typeface="Arial" charset="0"/>
            </a:endParaRPr>
          </a:p>
          <a:p>
            <a:r>
              <a:rPr lang="en-US" altLang="en-US" sz="2800" b="1">
                <a:latin typeface="Arial" charset="0"/>
              </a:rPr>
              <a:t> y</a:t>
            </a:r>
            <a:r>
              <a:rPr lang="en-US" altLang="en-US" sz="2800" b="1" baseline="30000">
                <a:latin typeface="Arial" charset="0"/>
              </a:rPr>
              <a:t>+</a:t>
            </a:r>
            <a:r>
              <a:rPr lang="en-US" altLang="en-US" sz="2800" b="1">
                <a:latin typeface="Arial" charset="0"/>
              </a:rPr>
              <a:t>w</a:t>
            </a:r>
            <a:r>
              <a:rPr lang="en-US" altLang="en-US" sz="2800" b="1" baseline="30000">
                <a:latin typeface="Arial" charset="0"/>
              </a:rPr>
              <a:t>+</a:t>
            </a:r>
            <a:r>
              <a:rPr lang="en-US" altLang="en-US" sz="2800" b="1">
                <a:latin typeface="Arial" charset="0"/>
              </a:rPr>
              <a:t>ec</a:t>
            </a:r>
            <a:r>
              <a:rPr lang="en-US" altLang="en-US" sz="2800" b="1" baseline="30000">
                <a:latin typeface="Arial" charset="0"/>
              </a:rPr>
              <a:t>+</a:t>
            </a:r>
            <a:r>
              <a:rPr lang="en-US" altLang="en-US" sz="2800" b="1">
                <a:latin typeface="Arial" charset="0"/>
              </a:rPr>
              <a:t> </a:t>
            </a:r>
          </a:p>
        </p:txBody>
      </p:sp>
      <p:grpSp>
        <p:nvGrpSpPr>
          <p:cNvPr id="15364" name="Group 4"/>
          <p:cNvGrpSpPr>
            <a:grpSpLocks/>
          </p:cNvGrpSpPr>
          <p:nvPr/>
        </p:nvGrpSpPr>
        <p:grpSpPr bwMode="auto">
          <a:xfrm>
            <a:off x="5562600" y="5638800"/>
            <a:ext cx="1219200" cy="152400"/>
            <a:chOff x="2736" y="3552"/>
            <a:chExt cx="768" cy="96"/>
          </a:xfrm>
        </p:grpSpPr>
        <p:sp>
          <p:nvSpPr>
            <p:cNvPr id="15367" name="Line 5"/>
            <p:cNvSpPr>
              <a:spLocks noChangeShapeType="1"/>
            </p:cNvSpPr>
            <p:nvPr/>
          </p:nvSpPr>
          <p:spPr bwMode="auto">
            <a:xfrm>
              <a:off x="2736" y="3552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8" name="Line 6"/>
            <p:cNvSpPr>
              <a:spLocks noChangeShapeType="1"/>
            </p:cNvSpPr>
            <p:nvPr/>
          </p:nvSpPr>
          <p:spPr bwMode="auto">
            <a:xfrm flipH="1">
              <a:off x="3408" y="3552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365" name="Text Box 7"/>
          <p:cNvSpPr txBox="1">
            <a:spLocks noChangeArrowheads="1"/>
          </p:cNvSpPr>
          <p:nvPr/>
        </p:nvSpPr>
        <p:spPr bwMode="auto">
          <a:xfrm>
            <a:off x="974725" y="5181600"/>
            <a:ext cx="11509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b="1">
                <a:solidFill>
                  <a:schemeClr val="accent2"/>
                </a:solidFill>
                <a:latin typeface="Arial" charset="0"/>
              </a:rPr>
              <a:t>female</a:t>
            </a:r>
          </a:p>
        </p:txBody>
      </p:sp>
      <p:sp>
        <p:nvSpPr>
          <p:cNvPr id="15366" name="Text Box 8"/>
          <p:cNvSpPr txBox="1">
            <a:spLocks noChangeArrowheads="1"/>
          </p:cNvSpPr>
          <p:nvPr/>
        </p:nvSpPr>
        <p:spPr bwMode="auto">
          <a:xfrm>
            <a:off x="7223125" y="5105400"/>
            <a:ext cx="879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b="1">
                <a:solidFill>
                  <a:schemeClr val="accent2"/>
                </a:solidFill>
                <a:latin typeface="Arial" charset="0"/>
              </a:rPr>
              <a:t>male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533400" y="420688"/>
            <a:ext cx="3870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b="1" u="sng">
                <a:latin typeface="Arial" charset="0"/>
              </a:rPr>
              <a:t> F2 phenotype</a:t>
            </a:r>
            <a:r>
              <a:rPr lang="en-US" altLang="en-US" b="1">
                <a:latin typeface="Arial" charset="0"/>
              </a:rPr>
              <a:t>      </a:t>
            </a:r>
            <a:r>
              <a:rPr lang="en-US" altLang="en-US" b="1" u="sng">
                <a:latin typeface="Arial" charset="0"/>
              </a:rPr>
              <a:t>number</a:t>
            </a:r>
            <a:endParaRPr lang="en-US" altLang="en-US" b="1">
              <a:latin typeface="Arial" charset="0"/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930275" y="1066800"/>
            <a:ext cx="3309938" cy="5630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sz="2800" b="1">
                <a:latin typeface="Arial" charset="0"/>
              </a:rPr>
              <a:t> </a:t>
            </a:r>
            <a:r>
              <a:rPr lang="en-US" altLang="en-US" b="1">
                <a:latin typeface="Arial" charset="0"/>
              </a:rPr>
              <a:t>y   w   ec             4685</a:t>
            </a:r>
          </a:p>
          <a:p>
            <a:endParaRPr lang="en-US" altLang="en-US" b="1">
              <a:latin typeface="Arial" charset="0"/>
            </a:endParaRPr>
          </a:p>
          <a:p>
            <a:r>
              <a:rPr lang="en-US" altLang="en-US" b="1">
                <a:latin typeface="Arial" charset="0"/>
              </a:rPr>
              <a:t>y+ w + ec +</a:t>
            </a:r>
            <a:r>
              <a:rPr lang="en-US" altLang="en-US" b="1" baseline="30000">
                <a:latin typeface="Arial" charset="0"/>
              </a:rPr>
              <a:t>             </a:t>
            </a:r>
            <a:r>
              <a:rPr lang="en-US" altLang="en-US" b="1">
                <a:latin typeface="Arial" charset="0"/>
              </a:rPr>
              <a:t> 4759</a:t>
            </a:r>
          </a:p>
          <a:p>
            <a:endParaRPr lang="en-US" altLang="en-US" b="1">
              <a:latin typeface="Arial" charset="0"/>
            </a:endParaRPr>
          </a:p>
          <a:p>
            <a:r>
              <a:rPr lang="en-US" altLang="en-US" b="1">
                <a:latin typeface="Arial" charset="0"/>
              </a:rPr>
              <a:t>y   w+  ec+               80</a:t>
            </a:r>
          </a:p>
          <a:p>
            <a:endParaRPr lang="en-US" altLang="en-US" b="1">
              <a:latin typeface="Arial" charset="0"/>
            </a:endParaRPr>
          </a:p>
          <a:p>
            <a:r>
              <a:rPr lang="en-US" altLang="en-US" b="1">
                <a:latin typeface="Arial" charset="0"/>
              </a:rPr>
              <a:t>y+   w    ec               70</a:t>
            </a:r>
          </a:p>
          <a:p>
            <a:endParaRPr lang="en-US" altLang="en-US" b="1">
              <a:latin typeface="Arial" charset="0"/>
            </a:endParaRPr>
          </a:p>
          <a:p>
            <a:r>
              <a:rPr lang="en-US" altLang="en-US" b="1">
                <a:latin typeface="Arial" charset="0"/>
              </a:rPr>
              <a:t>y    w    ec+            193</a:t>
            </a:r>
          </a:p>
          <a:p>
            <a:endParaRPr lang="en-US" altLang="en-US" b="1">
              <a:latin typeface="Arial" charset="0"/>
            </a:endParaRPr>
          </a:p>
          <a:p>
            <a:r>
              <a:rPr lang="en-US" altLang="en-US" b="1">
                <a:latin typeface="Arial" charset="0"/>
              </a:rPr>
              <a:t>y+   w+  ec             207</a:t>
            </a:r>
          </a:p>
          <a:p>
            <a:endParaRPr lang="en-US" altLang="en-US" b="1">
              <a:latin typeface="Arial" charset="0"/>
            </a:endParaRPr>
          </a:p>
          <a:p>
            <a:r>
              <a:rPr lang="en-US" altLang="en-US" b="1">
                <a:latin typeface="Arial" charset="0"/>
              </a:rPr>
              <a:t>y   w+   ec                  3</a:t>
            </a:r>
          </a:p>
          <a:p>
            <a:endParaRPr lang="en-US" altLang="en-US" b="1">
              <a:latin typeface="Arial" charset="0"/>
            </a:endParaRPr>
          </a:p>
          <a:p>
            <a:r>
              <a:rPr lang="en-US" altLang="en-US" b="1">
                <a:latin typeface="Arial" charset="0"/>
              </a:rPr>
              <a:t>y+  w    ec+                3</a:t>
            </a:r>
          </a:p>
        </p:txBody>
      </p:sp>
      <p:sp>
        <p:nvSpPr>
          <p:cNvPr id="128004" name="Text Box 4"/>
          <p:cNvSpPr txBox="1">
            <a:spLocks noChangeArrowheads="1"/>
          </p:cNvSpPr>
          <p:nvPr/>
        </p:nvSpPr>
        <p:spPr bwMode="auto">
          <a:xfrm>
            <a:off x="4648200" y="2852738"/>
            <a:ext cx="4251325" cy="30908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/>
            <a:r>
              <a:rPr lang="en-US" altLang="en-US" sz="2800" b="1">
                <a:solidFill>
                  <a:schemeClr val="tx2"/>
                </a:solidFill>
                <a:latin typeface="Arial" charset="0"/>
              </a:rPr>
              <a:t>The parental </a:t>
            </a:r>
          </a:p>
          <a:p>
            <a:pPr algn="ctr"/>
            <a:r>
              <a:rPr lang="en-US" altLang="en-US" sz="2800" b="1">
                <a:solidFill>
                  <a:schemeClr val="tx2"/>
                </a:solidFill>
                <a:latin typeface="Arial" charset="0"/>
              </a:rPr>
              <a:t>(nonrecombinant) types</a:t>
            </a:r>
          </a:p>
          <a:p>
            <a:pPr algn="ctr"/>
            <a:r>
              <a:rPr lang="en-US" altLang="en-US" sz="2800" b="1">
                <a:solidFill>
                  <a:schemeClr val="tx2"/>
                </a:solidFill>
                <a:latin typeface="Arial" charset="0"/>
              </a:rPr>
              <a:t> are the </a:t>
            </a:r>
            <a:r>
              <a:rPr lang="en-US" altLang="en-US" sz="2800" b="1" u="sng">
                <a:solidFill>
                  <a:schemeClr val="tx2"/>
                </a:solidFill>
                <a:latin typeface="Arial" charset="0"/>
              </a:rPr>
              <a:t>most</a:t>
            </a:r>
            <a:r>
              <a:rPr lang="en-US" altLang="en-US" sz="2800" b="1">
                <a:solidFill>
                  <a:schemeClr val="tx2"/>
                </a:solidFill>
                <a:latin typeface="Arial" charset="0"/>
              </a:rPr>
              <a:t> frequent</a:t>
            </a:r>
          </a:p>
          <a:p>
            <a:pPr algn="ctr"/>
            <a:endParaRPr lang="en-US" altLang="en-US" sz="2800" b="1">
              <a:solidFill>
                <a:schemeClr val="tx2"/>
              </a:solidFill>
              <a:latin typeface="Arial" charset="0"/>
            </a:endParaRPr>
          </a:p>
          <a:p>
            <a:pPr algn="ctr"/>
            <a:r>
              <a:rPr lang="en-US" altLang="en-US" sz="2800" b="1">
                <a:solidFill>
                  <a:schemeClr val="tx2"/>
                </a:solidFill>
                <a:latin typeface="Arial" charset="0"/>
              </a:rPr>
              <a:t>The double crossover </a:t>
            </a:r>
          </a:p>
          <a:p>
            <a:pPr algn="ctr"/>
            <a:r>
              <a:rPr lang="en-US" altLang="en-US" sz="2800" b="1">
                <a:solidFill>
                  <a:schemeClr val="tx2"/>
                </a:solidFill>
                <a:latin typeface="Arial" charset="0"/>
              </a:rPr>
              <a:t> types are the</a:t>
            </a:r>
          </a:p>
          <a:p>
            <a:pPr algn="ctr"/>
            <a:r>
              <a:rPr lang="en-US" altLang="en-US" sz="2800" b="1">
                <a:solidFill>
                  <a:schemeClr val="tx2"/>
                </a:solidFill>
                <a:latin typeface="Arial" charset="0"/>
              </a:rPr>
              <a:t> </a:t>
            </a:r>
            <a:r>
              <a:rPr lang="en-US" altLang="en-US" sz="2800" b="1" u="sng">
                <a:solidFill>
                  <a:schemeClr val="tx2"/>
                </a:solidFill>
                <a:latin typeface="Arial" charset="0"/>
              </a:rPr>
              <a:t>least</a:t>
            </a:r>
            <a:r>
              <a:rPr lang="en-US" altLang="en-US" sz="2800" b="1">
                <a:solidFill>
                  <a:schemeClr val="tx2"/>
                </a:solidFill>
                <a:latin typeface="Arial" charset="0"/>
              </a:rPr>
              <a:t> frequent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4648200" y="420688"/>
            <a:ext cx="4287838" cy="15621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b="1">
                <a:solidFill>
                  <a:schemeClr val="tx2"/>
                </a:solidFill>
                <a:latin typeface="Arial" charset="0"/>
              </a:rPr>
              <a:t>Step 1:  Identify the progeny</a:t>
            </a:r>
          </a:p>
          <a:p>
            <a:r>
              <a:rPr lang="en-US" altLang="en-US" b="1">
                <a:solidFill>
                  <a:schemeClr val="tx2"/>
                </a:solidFill>
                <a:latin typeface="Arial" charset="0"/>
              </a:rPr>
              <a:t>with parental phenotypes,</a:t>
            </a:r>
          </a:p>
          <a:p>
            <a:r>
              <a:rPr lang="en-US" altLang="en-US" b="1">
                <a:solidFill>
                  <a:schemeClr val="tx2"/>
                </a:solidFill>
                <a:latin typeface="Arial" charset="0"/>
              </a:rPr>
              <a:t>single and double</a:t>
            </a:r>
          </a:p>
          <a:p>
            <a:r>
              <a:rPr lang="en-US" altLang="en-US" b="1">
                <a:solidFill>
                  <a:schemeClr val="tx2"/>
                </a:solidFill>
                <a:latin typeface="Arial" charset="0"/>
              </a:rPr>
              <a:t>crossover phenotypes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4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2152650" y="368300"/>
            <a:ext cx="5861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sz="2800" b="1">
                <a:solidFill>
                  <a:schemeClr val="accent2"/>
                </a:solidFill>
                <a:latin typeface="Arial" charset="0"/>
              </a:rPr>
              <a:t>Step 2.  Determine the gene order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1355725" y="1450975"/>
            <a:ext cx="50927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sz="2800" b="1">
                <a:latin typeface="Arial" charset="0"/>
              </a:rPr>
              <a:t>1.  Identify the parental types</a:t>
            </a:r>
          </a:p>
        </p:txBody>
      </p:sp>
      <p:sp>
        <p:nvSpPr>
          <p:cNvPr id="129028" name="Text Box 4"/>
          <p:cNvSpPr txBox="1">
            <a:spLocks noChangeArrowheads="1"/>
          </p:cNvSpPr>
          <p:nvPr/>
        </p:nvSpPr>
        <p:spPr bwMode="auto">
          <a:xfrm>
            <a:off x="1357313" y="2284413"/>
            <a:ext cx="66754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sz="2800" b="1">
                <a:latin typeface="Arial" charset="0"/>
              </a:rPr>
              <a:t>2.  Identify the double crossover types</a:t>
            </a:r>
          </a:p>
        </p:txBody>
      </p:sp>
      <p:sp>
        <p:nvSpPr>
          <p:cNvPr id="129029" name="Text Box 5"/>
          <p:cNvSpPr txBox="1">
            <a:spLocks noChangeArrowheads="1"/>
          </p:cNvSpPr>
          <p:nvPr/>
        </p:nvSpPr>
        <p:spPr bwMode="auto">
          <a:xfrm>
            <a:off x="1368425" y="3179763"/>
            <a:ext cx="6691313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sz="2800" b="1">
                <a:latin typeface="Arial" charset="0"/>
              </a:rPr>
              <a:t>3.  Determine which gene has moved</a:t>
            </a:r>
          </a:p>
          <a:p>
            <a:r>
              <a:rPr lang="en-US" altLang="en-US" sz="2800" b="1">
                <a:latin typeface="Arial" charset="0"/>
              </a:rPr>
              <a:t>        to convert the parental types into </a:t>
            </a:r>
          </a:p>
          <a:p>
            <a:r>
              <a:rPr lang="en-US" altLang="en-US" sz="2800" b="1">
                <a:latin typeface="Arial" charset="0"/>
              </a:rPr>
              <a:t>        the DCO types.</a:t>
            </a:r>
          </a:p>
          <a:p>
            <a:r>
              <a:rPr lang="en-US" altLang="en-US" sz="2800" b="1">
                <a:latin typeface="Arial" charset="0"/>
              </a:rPr>
              <a:t>   THIS GENE IS IN THE MIDDLE</a:t>
            </a:r>
          </a:p>
        </p:txBody>
      </p:sp>
      <p:sp>
        <p:nvSpPr>
          <p:cNvPr id="129030" name="Text Box 6"/>
          <p:cNvSpPr txBox="1">
            <a:spLocks noChangeArrowheads="1"/>
          </p:cNvSpPr>
          <p:nvPr/>
        </p:nvSpPr>
        <p:spPr bwMode="auto">
          <a:xfrm>
            <a:off x="1368425" y="5176838"/>
            <a:ext cx="738505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sz="2800" b="1">
                <a:latin typeface="Arial" charset="0"/>
              </a:rPr>
              <a:t>4.  Identify which gene has moved to make</a:t>
            </a:r>
          </a:p>
          <a:p>
            <a:r>
              <a:rPr lang="en-US" altLang="en-US" sz="2800" b="1">
                <a:latin typeface="Arial" charset="0"/>
              </a:rPr>
              <a:t>         each of the single crossover types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9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9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9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9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8" grpId="0" autoUpdateAnimBg="0"/>
      <p:bldP spid="129029" grpId="0" autoUpdateAnimBg="0"/>
      <p:bldP spid="129030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1279525" y="369888"/>
            <a:ext cx="41005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sz="2800" b="1" u="sng">
                <a:latin typeface="Arial" charset="0"/>
              </a:rPr>
              <a:t>F2 phenotype</a:t>
            </a:r>
            <a:r>
              <a:rPr lang="en-US" altLang="en-US" sz="2800" b="1">
                <a:latin typeface="Arial" charset="0"/>
              </a:rPr>
              <a:t>   </a:t>
            </a:r>
            <a:r>
              <a:rPr lang="en-US" altLang="en-US" sz="2800" b="1" u="sng">
                <a:latin typeface="Arial" charset="0"/>
              </a:rPr>
              <a:t>number</a:t>
            </a:r>
            <a:endParaRPr lang="en-US" altLang="en-US" sz="2800" b="1">
              <a:latin typeface="Arial" charset="0"/>
            </a:endParaRP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1676400" y="1066800"/>
            <a:ext cx="3309938" cy="5630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sz="2800" b="1">
                <a:latin typeface="Arial" charset="0"/>
              </a:rPr>
              <a:t> </a:t>
            </a:r>
            <a:r>
              <a:rPr lang="en-US" altLang="en-US" b="1">
                <a:latin typeface="Arial" charset="0"/>
              </a:rPr>
              <a:t>y   w   ec             4685</a:t>
            </a:r>
          </a:p>
          <a:p>
            <a:endParaRPr lang="en-US" altLang="en-US" b="1">
              <a:latin typeface="Arial" charset="0"/>
            </a:endParaRPr>
          </a:p>
          <a:p>
            <a:r>
              <a:rPr lang="en-US" altLang="en-US" b="1">
                <a:latin typeface="Arial" charset="0"/>
              </a:rPr>
              <a:t>y+ w + ec +</a:t>
            </a:r>
            <a:r>
              <a:rPr lang="en-US" altLang="en-US" b="1" baseline="30000">
                <a:latin typeface="Arial" charset="0"/>
              </a:rPr>
              <a:t>             </a:t>
            </a:r>
            <a:r>
              <a:rPr lang="en-US" altLang="en-US" b="1">
                <a:latin typeface="Arial" charset="0"/>
              </a:rPr>
              <a:t> 4759</a:t>
            </a:r>
          </a:p>
          <a:p>
            <a:endParaRPr lang="en-US" altLang="en-US" b="1">
              <a:latin typeface="Arial" charset="0"/>
            </a:endParaRPr>
          </a:p>
          <a:p>
            <a:r>
              <a:rPr lang="en-US" altLang="en-US" b="1">
                <a:latin typeface="Arial" charset="0"/>
              </a:rPr>
              <a:t>y   w+  ec+               80</a:t>
            </a:r>
          </a:p>
          <a:p>
            <a:endParaRPr lang="en-US" altLang="en-US" b="1">
              <a:latin typeface="Arial" charset="0"/>
            </a:endParaRPr>
          </a:p>
          <a:p>
            <a:r>
              <a:rPr lang="en-US" altLang="en-US" b="1">
                <a:latin typeface="Arial" charset="0"/>
              </a:rPr>
              <a:t>y+   w    ec               70</a:t>
            </a:r>
          </a:p>
          <a:p>
            <a:endParaRPr lang="en-US" altLang="en-US" b="1">
              <a:latin typeface="Arial" charset="0"/>
            </a:endParaRPr>
          </a:p>
          <a:p>
            <a:r>
              <a:rPr lang="en-US" altLang="en-US" b="1">
                <a:latin typeface="Arial" charset="0"/>
              </a:rPr>
              <a:t>y    w    ec+            193</a:t>
            </a:r>
          </a:p>
          <a:p>
            <a:endParaRPr lang="en-US" altLang="en-US" b="1">
              <a:latin typeface="Arial" charset="0"/>
            </a:endParaRPr>
          </a:p>
          <a:p>
            <a:r>
              <a:rPr lang="en-US" altLang="en-US" b="1">
                <a:latin typeface="Arial" charset="0"/>
              </a:rPr>
              <a:t>y+   w+  ec             207</a:t>
            </a:r>
          </a:p>
          <a:p>
            <a:endParaRPr lang="en-US" altLang="en-US" b="1">
              <a:latin typeface="Arial" charset="0"/>
            </a:endParaRPr>
          </a:p>
          <a:p>
            <a:r>
              <a:rPr lang="en-US" altLang="en-US" b="1">
                <a:latin typeface="Arial" charset="0"/>
              </a:rPr>
              <a:t>y   w+   ec                  3</a:t>
            </a:r>
          </a:p>
          <a:p>
            <a:endParaRPr lang="en-US" altLang="en-US" b="1">
              <a:latin typeface="Arial" charset="0"/>
            </a:endParaRPr>
          </a:p>
          <a:p>
            <a:r>
              <a:rPr lang="en-US" altLang="en-US" b="1">
                <a:latin typeface="Arial" charset="0"/>
              </a:rPr>
              <a:t>y+  w    ec+                3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324600" y="1981200"/>
            <a:ext cx="1800225" cy="23082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b="1" dirty="0">
                <a:latin typeface="Arial" pitchFamily="34" charset="0"/>
                <a:cs typeface="Arial" pitchFamily="34" charset="0"/>
              </a:rPr>
              <a:t>Which gene is </a:t>
            </a:r>
          </a:p>
          <a:p>
            <a:pPr eaLnBrk="0" hangingPunct="0">
              <a:defRPr/>
            </a:pPr>
            <a:r>
              <a:rPr lang="en-US" sz="1800" b="1" dirty="0">
                <a:latin typeface="Arial" pitchFamily="34" charset="0"/>
                <a:cs typeface="Arial" pitchFamily="34" charset="0"/>
              </a:rPr>
              <a:t>in the middle?</a:t>
            </a:r>
          </a:p>
          <a:p>
            <a:pPr eaLnBrk="0" hangingPunct="0">
              <a:defRPr/>
            </a:pPr>
            <a:endParaRPr lang="en-US" sz="1800" b="1" dirty="0">
              <a:latin typeface="Arial" pitchFamily="34" charset="0"/>
              <a:cs typeface="Arial" pitchFamily="34" charset="0"/>
            </a:endParaRPr>
          </a:p>
          <a:p>
            <a:pPr marL="342900" indent="-342900" eaLnBrk="0" hangingPunct="0">
              <a:buFontTx/>
              <a:buAutoNum type="alphaUcPeriod"/>
              <a:defRPr/>
            </a:pPr>
            <a:r>
              <a:rPr lang="en-US" sz="1800" b="1" dirty="0">
                <a:latin typeface="Arial" pitchFamily="34" charset="0"/>
                <a:cs typeface="Arial" pitchFamily="34" charset="0"/>
              </a:rPr>
              <a:t>y</a:t>
            </a:r>
          </a:p>
          <a:p>
            <a:pPr marL="342900" indent="-342900" eaLnBrk="0" hangingPunct="0">
              <a:buFontTx/>
              <a:buAutoNum type="alphaUcPeriod"/>
              <a:defRPr/>
            </a:pPr>
            <a:endParaRPr lang="en-US" sz="1800" b="1" dirty="0">
              <a:latin typeface="Arial" pitchFamily="34" charset="0"/>
              <a:cs typeface="Arial" pitchFamily="34" charset="0"/>
            </a:endParaRPr>
          </a:p>
          <a:p>
            <a:pPr marL="342900" indent="-342900" eaLnBrk="0" hangingPunct="0">
              <a:buFontTx/>
              <a:buAutoNum type="alphaUcPeriod"/>
              <a:defRPr/>
            </a:pPr>
            <a:r>
              <a:rPr lang="en-US" sz="1800" b="1" dirty="0">
                <a:latin typeface="Arial" pitchFamily="34" charset="0"/>
                <a:cs typeface="Arial" pitchFamily="34" charset="0"/>
              </a:rPr>
              <a:t>w</a:t>
            </a:r>
          </a:p>
          <a:p>
            <a:pPr marL="342900" indent="-342900" eaLnBrk="0" hangingPunct="0">
              <a:buFontTx/>
              <a:buAutoNum type="alphaUcPeriod"/>
              <a:defRPr/>
            </a:pPr>
            <a:endParaRPr lang="en-US" sz="1800" b="1" dirty="0">
              <a:latin typeface="Arial" pitchFamily="34" charset="0"/>
              <a:cs typeface="Arial" pitchFamily="34" charset="0"/>
            </a:endParaRPr>
          </a:p>
          <a:p>
            <a:pPr marL="342900" indent="-342900" eaLnBrk="0" hangingPunct="0">
              <a:buFontTx/>
              <a:buAutoNum type="alphaUcPeriod"/>
              <a:defRPr/>
            </a:pPr>
            <a:r>
              <a:rPr lang="en-US" sz="1800" b="1" dirty="0" err="1">
                <a:latin typeface="Arial" pitchFamily="34" charset="0"/>
                <a:cs typeface="Arial" pitchFamily="34" charset="0"/>
              </a:rPr>
              <a:t>ec</a:t>
            </a:r>
            <a:endParaRPr lang="en-US" sz="1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val 2"/>
          <p:cNvSpPr>
            <a:spLocks noChangeArrowheads="1"/>
          </p:cNvSpPr>
          <p:nvPr/>
        </p:nvSpPr>
        <p:spPr bwMode="auto">
          <a:xfrm>
            <a:off x="6178550" y="3287713"/>
            <a:ext cx="1046163" cy="527050"/>
          </a:xfrm>
          <a:prstGeom prst="ellips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2"/>
          <p:cNvGrpSpPr>
            <a:grpSpLocks/>
          </p:cNvGrpSpPr>
          <p:nvPr/>
        </p:nvGrpSpPr>
        <p:grpSpPr bwMode="auto">
          <a:xfrm>
            <a:off x="685800" y="369888"/>
            <a:ext cx="4100513" cy="6327775"/>
            <a:chOff x="806" y="233"/>
            <a:chExt cx="2583" cy="3986"/>
          </a:xfrm>
        </p:grpSpPr>
        <p:sp>
          <p:nvSpPr>
            <p:cNvPr id="19476" name="Text Box 3"/>
            <p:cNvSpPr txBox="1">
              <a:spLocks noChangeArrowheads="1"/>
            </p:cNvSpPr>
            <p:nvPr/>
          </p:nvSpPr>
          <p:spPr bwMode="auto">
            <a:xfrm>
              <a:off x="806" y="233"/>
              <a:ext cx="258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altLang="en-US" sz="2800" b="1" u="sng">
                  <a:latin typeface="Arial" charset="0"/>
                </a:rPr>
                <a:t>F2 phenotype</a:t>
              </a:r>
              <a:r>
                <a:rPr lang="en-US" altLang="en-US" sz="2800" b="1">
                  <a:latin typeface="Arial" charset="0"/>
                </a:rPr>
                <a:t>   </a:t>
              </a:r>
              <a:r>
                <a:rPr lang="en-US" altLang="en-US" sz="2800" b="1" u="sng">
                  <a:latin typeface="Arial" charset="0"/>
                </a:rPr>
                <a:t>number</a:t>
              </a:r>
              <a:endParaRPr lang="en-US" altLang="en-US" sz="2800" b="1">
                <a:latin typeface="Arial" charset="0"/>
              </a:endParaRPr>
            </a:p>
          </p:txBody>
        </p:sp>
        <p:sp>
          <p:nvSpPr>
            <p:cNvPr id="19477" name="Text Box 4"/>
            <p:cNvSpPr txBox="1">
              <a:spLocks noChangeArrowheads="1"/>
            </p:cNvSpPr>
            <p:nvPr/>
          </p:nvSpPr>
          <p:spPr bwMode="auto">
            <a:xfrm>
              <a:off x="1056" y="672"/>
              <a:ext cx="2085" cy="354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altLang="en-US" sz="2800" b="1">
                  <a:latin typeface="Arial" charset="0"/>
                </a:rPr>
                <a:t> </a:t>
              </a:r>
              <a:r>
                <a:rPr lang="en-US" altLang="en-US" b="1">
                  <a:latin typeface="Arial" charset="0"/>
                </a:rPr>
                <a:t>y   w   ec             4685</a:t>
              </a:r>
            </a:p>
            <a:p>
              <a:endParaRPr lang="en-US" altLang="en-US" b="1">
                <a:latin typeface="Arial" charset="0"/>
              </a:endParaRPr>
            </a:p>
            <a:p>
              <a:r>
                <a:rPr lang="en-US" altLang="en-US" b="1">
                  <a:latin typeface="Arial" charset="0"/>
                </a:rPr>
                <a:t>y+ w + ec +</a:t>
              </a:r>
              <a:r>
                <a:rPr lang="en-US" altLang="en-US" b="1" baseline="30000">
                  <a:latin typeface="Arial" charset="0"/>
                </a:rPr>
                <a:t>             </a:t>
              </a:r>
              <a:r>
                <a:rPr lang="en-US" altLang="en-US" b="1">
                  <a:latin typeface="Arial" charset="0"/>
                </a:rPr>
                <a:t> 4759</a:t>
              </a:r>
            </a:p>
            <a:p>
              <a:endParaRPr lang="en-US" altLang="en-US" b="1">
                <a:latin typeface="Arial" charset="0"/>
              </a:endParaRPr>
            </a:p>
            <a:p>
              <a:r>
                <a:rPr lang="en-US" altLang="en-US" b="1">
                  <a:latin typeface="Arial" charset="0"/>
                </a:rPr>
                <a:t>y   w+  ec+               80</a:t>
              </a:r>
            </a:p>
            <a:p>
              <a:endParaRPr lang="en-US" altLang="en-US" b="1">
                <a:latin typeface="Arial" charset="0"/>
              </a:endParaRPr>
            </a:p>
            <a:p>
              <a:r>
                <a:rPr lang="en-US" altLang="en-US" b="1">
                  <a:latin typeface="Arial" charset="0"/>
                </a:rPr>
                <a:t>y+   w    ec               70</a:t>
              </a:r>
            </a:p>
            <a:p>
              <a:endParaRPr lang="en-US" altLang="en-US" b="1">
                <a:latin typeface="Arial" charset="0"/>
              </a:endParaRPr>
            </a:p>
            <a:p>
              <a:r>
                <a:rPr lang="en-US" altLang="en-US" b="1">
                  <a:latin typeface="Arial" charset="0"/>
                </a:rPr>
                <a:t>y    w    ec+            193</a:t>
              </a:r>
            </a:p>
            <a:p>
              <a:endParaRPr lang="en-US" altLang="en-US" b="1">
                <a:latin typeface="Arial" charset="0"/>
              </a:endParaRPr>
            </a:p>
            <a:p>
              <a:r>
                <a:rPr lang="en-US" altLang="en-US" b="1">
                  <a:latin typeface="Arial" charset="0"/>
                </a:rPr>
                <a:t>y+   w+  ec             207</a:t>
              </a:r>
            </a:p>
            <a:p>
              <a:endParaRPr lang="en-US" altLang="en-US" b="1">
                <a:latin typeface="Arial" charset="0"/>
              </a:endParaRPr>
            </a:p>
            <a:p>
              <a:r>
                <a:rPr lang="en-US" altLang="en-US" b="1">
                  <a:latin typeface="Arial" charset="0"/>
                </a:rPr>
                <a:t>y   w+   ec                  3</a:t>
              </a:r>
            </a:p>
            <a:p>
              <a:endParaRPr lang="en-US" altLang="en-US" b="1">
                <a:latin typeface="Arial" charset="0"/>
              </a:endParaRPr>
            </a:p>
            <a:p>
              <a:r>
                <a:rPr lang="en-US" altLang="en-US" b="1">
                  <a:latin typeface="Arial" charset="0"/>
                </a:rPr>
                <a:t>y+  w    ec+                3</a:t>
              </a:r>
            </a:p>
          </p:txBody>
        </p:sp>
      </p:grpSp>
      <p:sp>
        <p:nvSpPr>
          <p:cNvPr id="19459" name="Text Box 5"/>
          <p:cNvSpPr txBox="1">
            <a:spLocks noChangeArrowheads="1"/>
          </p:cNvSpPr>
          <p:nvPr/>
        </p:nvSpPr>
        <p:spPr bwMode="auto">
          <a:xfrm>
            <a:off x="4953000" y="395288"/>
            <a:ext cx="1728788" cy="137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sz="2800" b="1" u="sng">
                <a:solidFill>
                  <a:schemeClr val="accent2"/>
                </a:solidFill>
                <a:latin typeface="Arial" charset="0"/>
              </a:rPr>
              <a:t>Category</a:t>
            </a:r>
          </a:p>
          <a:p>
            <a:endParaRPr lang="en-US" altLang="en-US" sz="2800" b="1" u="sng">
              <a:solidFill>
                <a:schemeClr val="accent2"/>
              </a:solidFill>
              <a:latin typeface="Arial" charset="0"/>
            </a:endParaRPr>
          </a:p>
          <a:p>
            <a:endParaRPr lang="en-US" altLang="en-US" sz="2800" b="1" u="sng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19460" name="Text Box 6"/>
          <p:cNvSpPr txBox="1">
            <a:spLocks noChangeArrowheads="1"/>
          </p:cNvSpPr>
          <p:nvPr/>
        </p:nvSpPr>
        <p:spPr bwMode="auto">
          <a:xfrm>
            <a:off x="6781800" y="395288"/>
            <a:ext cx="21050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sz="2800" b="1" u="sng">
                <a:solidFill>
                  <a:schemeClr val="accent2"/>
                </a:solidFill>
                <a:latin typeface="Arial" charset="0"/>
              </a:rPr>
              <a:t>Percentage</a:t>
            </a:r>
            <a:endParaRPr lang="en-US" altLang="en-US" sz="2800" b="1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19461" name="Text Box 7"/>
          <p:cNvSpPr txBox="1">
            <a:spLocks noChangeArrowheads="1"/>
          </p:cNvSpPr>
          <p:nvPr/>
        </p:nvSpPr>
        <p:spPr bwMode="auto">
          <a:xfrm>
            <a:off x="4724400" y="1295400"/>
            <a:ext cx="2217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b="1">
                <a:solidFill>
                  <a:schemeClr val="accent2"/>
                </a:solidFill>
                <a:latin typeface="Arial" charset="0"/>
              </a:rPr>
              <a:t>No cross over</a:t>
            </a:r>
          </a:p>
        </p:txBody>
      </p:sp>
      <p:sp>
        <p:nvSpPr>
          <p:cNvPr id="19462" name="Text Box 8"/>
          <p:cNvSpPr txBox="1">
            <a:spLocks noChangeArrowheads="1"/>
          </p:cNvSpPr>
          <p:nvPr/>
        </p:nvSpPr>
        <p:spPr bwMode="auto">
          <a:xfrm>
            <a:off x="4860925" y="3087688"/>
            <a:ext cx="2640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b="1">
                <a:solidFill>
                  <a:schemeClr val="accent2"/>
                </a:solidFill>
                <a:latin typeface="Arial" charset="0"/>
              </a:rPr>
              <a:t>Single crossover</a:t>
            </a:r>
          </a:p>
        </p:txBody>
      </p:sp>
      <p:sp>
        <p:nvSpPr>
          <p:cNvPr id="19463" name="Text Box 9"/>
          <p:cNvSpPr txBox="1">
            <a:spLocks noChangeArrowheads="1"/>
          </p:cNvSpPr>
          <p:nvPr/>
        </p:nvSpPr>
        <p:spPr bwMode="auto">
          <a:xfrm>
            <a:off x="4876800" y="4343400"/>
            <a:ext cx="2640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b="1">
                <a:solidFill>
                  <a:schemeClr val="accent2"/>
                </a:solidFill>
                <a:latin typeface="Arial" charset="0"/>
              </a:rPr>
              <a:t>Single crossover</a:t>
            </a:r>
          </a:p>
        </p:txBody>
      </p:sp>
      <p:sp>
        <p:nvSpPr>
          <p:cNvPr id="19464" name="Text Box 10"/>
          <p:cNvSpPr txBox="1">
            <a:spLocks noChangeArrowheads="1"/>
          </p:cNvSpPr>
          <p:nvPr/>
        </p:nvSpPr>
        <p:spPr bwMode="auto">
          <a:xfrm>
            <a:off x="4800600" y="5715000"/>
            <a:ext cx="2759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b="1">
                <a:solidFill>
                  <a:schemeClr val="accent2"/>
                </a:solidFill>
                <a:latin typeface="Arial" charset="0"/>
              </a:rPr>
              <a:t>Double crossover</a:t>
            </a:r>
          </a:p>
        </p:txBody>
      </p:sp>
      <p:sp>
        <p:nvSpPr>
          <p:cNvPr id="19465" name="AutoShape 11"/>
          <p:cNvSpPr>
            <a:spLocks/>
          </p:cNvSpPr>
          <p:nvPr/>
        </p:nvSpPr>
        <p:spPr bwMode="auto">
          <a:xfrm>
            <a:off x="4419600" y="1295400"/>
            <a:ext cx="152400" cy="838200"/>
          </a:xfrm>
          <a:prstGeom prst="rightBrace">
            <a:avLst>
              <a:gd name="adj1" fmla="val 458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19466" name="AutoShape 12"/>
          <p:cNvSpPr>
            <a:spLocks/>
          </p:cNvSpPr>
          <p:nvPr/>
        </p:nvSpPr>
        <p:spPr bwMode="auto">
          <a:xfrm>
            <a:off x="4419600" y="2819400"/>
            <a:ext cx="152400" cy="838200"/>
          </a:xfrm>
          <a:prstGeom prst="rightBrace">
            <a:avLst>
              <a:gd name="adj1" fmla="val 458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19467" name="AutoShape 13"/>
          <p:cNvSpPr>
            <a:spLocks/>
          </p:cNvSpPr>
          <p:nvPr/>
        </p:nvSpPr>
        <p:spPr bwMode="auto">
          <a:xfrm>
            <a:off x="4419600" y="4191000"/>
            <a:ext cx="152400" cy="838200"/>
          </a:xfrm>
          <a:prstGeom prst="rightBrace">
            <a:avLst>
              <a:gd name="adj1" fmla="val 458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19468" name="AutoShape 14"/>
          <p:cNvSpPr>
            <a:spLocks/>
          </p:cNvSpPr>
          <p:nvPr/>
        </p:nvSpPr>
        <p:spPr bwMode="auto">
          <a:xfrm>
            <a:off x="4495800" y="5638800"/>
            <a:ext cx="152400" cy="838200"/>
          </a:xfrm>
          <a:prstGeom prst="rightBrace">
            <a:avLst>
              <a:gd name="adj1" fmla="val 458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19469" name="Text Box 15"/>
          <p:cNvSpPr txBox="1">
            <a:spLocks noChangeArrowheads="1"/>
          </p:cNvSpPr>
          <p:nvPr/>
        </p:nvSpPr>
        <p:spPr bwMode="auto">
          <a:xfrm>
            <a:off x="7375525" y="1411288"/>
            <a:ext cx="946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b="1">
                <a:solidFill>
                  <a:schemeClr val="accent2"/>
                </a:solidFill>
                <a:latin typeface="Arial" charset="0"/>
              </a:rPr>
              <a:t>  94.4</a:t>
            </a:r>
          </a:p>
        </p:txBody>
      </p:sp>
      <p:sp>
        <p:nvSpPr>
          <p:cNvPr id="19470" name="Text Box 16"/>
          <p:cNvSpPr txBox="1">
            <a:spLocks noChangeArrowheads="1"/>
          </p:cNvSpPr>
          <p:nvPr/>
        </p:nvSpPr>
        <p:spPr bwMode="auto">
          <a:xfrm>
            <a:off x="7756525" y="3087688"/>
            <a:ext cx="608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b="1">
                <a:solidFill>
                  <a:schemeClr val="accent2"/>
                </a:solidFill>
                <a:latin typeface="Arial" charset="0"/>
              </a:rPr>
              <a:t>1.5</a:t>
            </a:r>
          </a:p>
        </p:txBody>
      </p:sp>
      <p:sp>
        <p:nvSpPr>
          <p:cNvPr id="19471" name="Text Box 17"/>
          <p:cNvSpPr txBox="1">
            <a:spLocks noChangeArrowheads="1"/>
          </p:cNvSpPr>
          <p:nvPr/>
        </p:nvSpPr>
        <p:spPr bwMode="auto">
          <a:xfrm>
            <a:off x="7756525" y="4383088"/>
            <a:ext cx="692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b="1">
                <a:solidFill>
                  <a:schemeClr val="accent2"/>
                </a:solidFill>
                <a:latin typeface="Arial" charset="0"/>
              </a:rPr>
              <a:t> 4.0</a:t>
            </a:r>
          </a:p>
        </p:txBody>
      </p:sp>
      <p:sp>
        <p:nvSpPr>
          <p:cNvPr id="19472" name="Text Box 18"/>
          <p:cNvSpPr txBox="1">
            <a:spLocks noChangeArrowheads="1"/>
          </p:cNvSpPr>
          <p:nvPr/>
        </p:nvSpPr>
        <p:spPr bwMode="auto">
          <a:xfrm>
            <a:off x="7908925" y="5602288"/>
            <a:ext cx="77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b="1">
                <a:solidFill>
                  <a:schemeClr val="accent2"/>
                </a:solidFill>
                <a:latin typeface="Arial" charset="0"/>
              </a:rPr>
              <a:t>0.06</a:t>
            </a:r>
          </a:p>
        </p:txBody>
      </p:sp>
      <p:sp>
        <p:nvSpPr>
          <p:cNvPr id="131091" name="Text Box 19"/>
          <p:cNvSpPr txBox="1">
            <a:spLocks noChangeArrowheads="1"/>
          </p:cNvSpPr>
          <p:nvPr/>
        </p:nvSpPr>
        <p:spPr bwMode="auto">
          <a:xfrm>
            <a:off x="5641975" y="3581400"/>
            <a:ext cx="1106488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b="1">
                <a:solidFill>
                  <a:schemeClr val="tx2"/>
                </a:solidFill>
                <a:latin typeface="Arial" charset="0"/>
              </a:rPr>
              <a:t>y  x  w</a:t>
            </a:r>
          </a:p>
        </p:txBody>
      </p:sp>
      <p:sp>
        <p:nvSpPr>
          <p:cNvPr id="131092" name="Text Box 20"/>
          <p:cNvSpPr txBox="1">
            <a:spLocks noChangeArrowheads="1"/>
          </p:cNvSpPr>
          <p:nvPr/>
        </p:nvSpPr>
        <p:spPr bwMode="auto">
          <a:xfrm>
            <a:off x="5562600" y="4800600"/>
            <a:ext cx="127635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b="1">
                <a:solidFill>
                  <a:schemeClr val="tx2"/>
                </a:solidFill>
                <a:latin typeface="Arial" charset="0"/>
              </a:rPr>
              <a:t>w  x  ec</a:t>
            </a:r>
          </a:p>
        </p:txBody>
      </p:sp>
      <p:sp>
        <p:nvSpPr>
          <p:cNvPr id="131093" name="Text Box 21"/>
          <p:cNvSpPr txBox="1">
            <a:spLocks noChangeArrowheads="1"/>
          </p:cNvSpPr>
          <p:nvPr/>
        </p:nvSpPr>
        <p:spPr bwMode="auto">
          <a:xfrm>
            <a:off x="5181600" y="6172200"/>
            <a:ext cx="281305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b="1">
                <a:solidFill>
                  <a:schemeClr val="tx2"/>
                </a:solidFill>
                <a:latin typeface="Arial" charset="0"/>
              </a:rPr>
              <a:t>w  is in the middle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1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1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1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1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1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1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91" grpId="0" animBg="1" autoUpdateAnimBg="0"/>
      <p:bldP spid="131092" grpId="0" animBg="1" autoUpdateAnimBg="0"/>
      <p:bldP spid="131093" grpId="0" animBg="1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381000" y="3702050"/>
            <a:ext cx="8305800" cy="3365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2362200" y="3657600"/>
            <a:ext cx="2286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0" y="3657600"/>
            <a:ext cx="2286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7467600" y="3657600"/>
            <a:ext cx="2286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2305050" y="3124200"/>
            <a:ext cx="43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b="1">
                <a:latin typeface="Arial" charset="0"/>
              </a:rPr>
              <a:t> y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3641725" y="3124200"/>
            <a:ext cx="504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b="1">
                <a:latin typeface="Arial" charset="0"/>
              </a:rPr>
              <a:t> w</a:t>
            </a: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7239000" y="3163888"/>
            <a:ext cx="608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b="1">
                <a:latin typeface="Arial" charset="0"/>
              </a:rPr>
              <a:t> ec</a:t>
            </a:r>
          </a:p>
        </p:txBody>
      </p:sp>
      <p:grpSp>
        <p:nvGrpSpPr>
          <p:cNvPr id="132105" name="Group 9"/>
          <p:cNvGrpSpPr>
            <a:grpSpLocks/>
          </p:cNvGrpSpPr>
          <p:nvPr/>
        </p:nvGrpSpPr>
        <p:grpSpPr bwMode="auto">
          <a:xfrm>
            <a:off x="2514600" y="4191000"/>
            <a:ext cx="1371600" cy="914400"/>
            <a:chOff x="1584" y="2256"/>
            <a:chExt cx="864" cy="576"/>
          </a:xfrm>
        </p:grpSpPr>
        <p:sp>
          <p:nvSpPr>
            <p:cNvPr id="20498" name="Line 10"/>
            <p:cNvSpPr>
              <a:spLocks noChangeShapeType="1"/>
            </p:cNvSpPr>
            <p:nvPr/>
          </p:nvSpPr>
          <p:spPr bwMode="auto">
            <a:xfrm>
              <a:off x="1584" y="2256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9" name="Line 11"/>
            <p:cNvSpPr>
              <a:spLocks noChangeShapeType="1"/>
            </p:cNvSpPr>
            <p:nvPr/>
          </p:nvSpPr>
          <p:spPr bwMode="auto">
            <a:xfrm>
              <a:off x="2448" y="2256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0" name="Line 12"/>
            <p:cNvSpPr>
              <a:spLocks noChangeShapeType="1"/>
            </p:cNvSpPr>
            <p:nvPr/>
          </p:nvSpPr>
          <p:spPr bwMode="auto">
            <a:xfrm>
              <a:off x="1680" y="2400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1" name="Text Box 13"/>
            <p:cNvSpPr txBox="1">
              <a:spLocks noChangeArrowheads="1"/>
            </p:cNvSpPr>
            <p:nvPr/>
          </p:nvSpPr>
          <p:spPr bwMode="auto">
            <a:xfrm>
              <a:off x="1776" y="2544"/>
              <a:ext cx="49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altLang="en-US" b="1">
                  <a:latin typeface="Arial" charset="0"/>
                </a:rPr>
                <a:t>1.56</a:t>
              </a:r>
            </a:p>
          </p:txBody>
        </p:sp>
      </p:grpSp>
      <p:grpSp>
        <p:nvGrpSpPr>
          <p:cNvPr id="132110" name="Group 14"/>
          <p:cNvGrpSpPr>
            <a:grpSpLocks/>
          </p:cNvGrpSpPr>
          <p:nvPr/>
        </p:nvGrpSpPr>
        <p:grpSpPr bwMode="auto">
          <a:xfrm>
            <a:off x="3962400" y="4191000"/>
            <a:ext cx="3657600" cy="914400"/>
            <a:chOff x="2496" y="2256"/>
            <a:chExt cx="2304" cy="576"/>
          </a:xfrm>
        </p:grpSpPr>
        <p:sp>
          <p:nvSpPr>
            <p:cNvPr id="20495" name="Line 15"/>
            <p:cNvSpPr>
              <a:spLocks noChangeShapeType="1"/>
            </p:cNvSpPr>
            <p:nvPr/>
          </p:nvSpPr>
          <p:spPr bwMode="auto">
            <a:xfrm>
              <a:off x="4800" y="2256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6" name="Line 16"/>
            <p:cNvSpPr>
              <a:spLocks noChangeShapeType="1"/>
            </p:cNvSpPr>
            <p:nvPr/>
          </p:nvSpPr>
          <p:spPr bwMode="auto">
            <a:xfrm>
              <a:off x="2496" y="2400"/>
              <a:ext cx="22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7" name="Text Box 17"/>
            <p:cNvSpPr txBox="1">
              <a:spLocks noChangeArrowheads="1"/>
            </p:cNvSpPr>
            <p:nvPr/>
          </p:nvSpPr>
          <p:spPr bwMode="auto">
            <a:xfrm>
              <a:off x="3254" y="2544"/>
              <a:ext cx="49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altLang="en-US" b="1">
                  <a:latin typeface="Arial" charset="0"/>
                </a:rPr>
                <a:t>4.06</a:t>
              </a:r>
            </a:p>
          </p:txBody>
        </p:sp>
      </p:grpSp>
      <p:sp>
        <p:nvSpPr>
          <p:cNvPr id="20491" name="Text Box 18"/>
          <p:cNvSpPr txBox="1">
            <a:spLocks noChangeArrowheads="1"/>
          </p:cNvSpPr>
          <p:nvPr/>
        </p:nvSpPr>
        <p:spPr bwMode="auto">
          <a:xfrm>
            <a:off x="1447800" y="304800"/>
            <a:ext cx="6456363" cy="8318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b="1">
                <a:solidFill>
                  <a:schemeClr val="tx2"/>
                </a:solidFill>
                <a:latin typeface="Arial" charset="0"/>
              </a:rPr>
              <a:t>Step 3.   Add up the cross over frequencies</a:t>
            </a:r>
          </a:p>
          <a:p>
            <a:r>
              <a:rPr lang="en-US" altLang="en-US" b="1">
                <a:solidFill>
                  <a:schemeClr val="tx2"/>
                </a:solidFill>
                <a:latin typeface="Arial" charset="0"/>
              </a:rPr>
              <a:t>               to make the map:</a:t>
            </a:r>
          </a:p>
        </p:txBody>
      </p:sp>
      <p:sp>
        <p:nvSpPr>
          <p:cNvPr id="132115" name="Rectangle 19"/>
          <p:cNvSpPr>
            <a:spLocks noChangeArrowheads="1"/>
          </p:cNvSpPr>
          <p:nvPr/>
        </p:nvSpPr>
        <p:spPr bwMode="auto">
          <a:xfrm>
            <a:off x="1765300" y="2286000"/>
            <a:ext cx="5016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b="1">
                <a:latin typeface="Arial" charset="0"/>
              </a:rPr>
              <a:t>w x ec = 4 + 0.06 = 4.06 map units</a:t>
            </a:r>
          </a:p>
        </p:txBody>
      </p:sp>
      <p:sp>
        <p:nvSpPr>
          <p:cNvPr id="132116" name="Rectangle 20"/>
          <p:cNvSpPr>
            <a:spLocks noChangeArrowheads="1"/>
          </p:cNvSpPr>
          <p:nvPr/>
        </p:nvSpPr>
        <p:spPr bwMode="auto">
          <a:xfrm>
            <a:off x="1828800" y="1524000"/>
            <a:ext cx="51006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b="1">
                <a:latin typeface="Arial" charset="0"/>
              </a:rPr>
              <a:t>y x w = 1.5 + 0.06 = 1.56 map units</a:t>
            </a:r>
          </a:p>
        </p:txBody>
      </p:sp>
      <p:sp>
        <p:nvSpPr>
          <p:cNvPr id="20494" name="Text Box 21"/>
          <p:cNvSpPr txBox="1">
            <a:spLocks noChangeArrowheads="1"/>
          </p:cNvSpPr>
          <p:nvPr/>
        </p:nvSpPr>
        <p:spPr bwMode="auto">
          <a:xfrm>
            <a:off x="838200" y="5526088"/>
            <a:ext cx="779091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b="1" dirty="0">
                <a:latin typeface="Arial" charset="0"/>
              </a:rPr>
              <a:t>1 map unit = </a:t>
            </a:r>
            <a:r>
              <a:rPr lang="en-US" altLang="en-US" b="1" dirty="0" smtClean="0">
                <a:latin typeface="Arial" charset="0"/>
              </a:rPr>
              <a:t>1% </a:t>
            </a:r>
            <a:r>
              <a:rPr lang="en-US" altLang="en-US" b="1" dirty="0">
                <a:latin typeface="Arial" charset="0"/>
              </a:rPr>
              <a:t>crossing over = 1 </a:t>
            </a:r>
            <a:r>
              <a:rPr lang="en-US" altLang="en-US" b="1" dirty="0" err="1">
                <a:latin typeface="Arial" charset="0"/>
              </a:rPr>
              <a:t>centimorgan</a:t>
            </a:r>
            <a:r>
              <a:rPr lang="en-US" altLang="en-US" b="1" dirty="0">
                <a:latin typeface="Arial" charset="0"/>
              </a:rPr>
              <a:t> (</a:t>
            </a:r>
            <a:r>
              <a:rPr lang="en-US" altLang="en-US" b="1" dirty="0" err="1">
                <a:latin typeface="Arial" charset="0"/>
              </a:rPr>
              <a:t>cM</a:t>
            </a:r>
            <a:r>
              <a:rPr lang="en-US" altLang="en-US" b="1" dirty="0">
                <a:latin typeface="Arial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2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2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2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2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2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2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2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2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115" grpId="0" autoUpdateAnimBg="0"/>
      <p:bldP spid="132116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FG03_07B"/>
          <p:cNvPicPr>
            <a:picLocks noChangeAspect="1" noChangeArrowheads="1"/>
          </p:cNvPicPr>
          <p:nvPr/>
        </p:nvPicPr>
        <p:blipFill>
          <a:blip r:embed="rId2">
            <a:lum bright="-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017588"/>
            <a:ext cx="7621588" cy="561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1660525" y="239713"/>
            <a:ext cx="58070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/>
            <a:r>
              <a:rPr lang="en-US" altLang="en-US" sz="2000" b="1">
                <a:latin typeface="Arial" charset="0"/>
              </a:rPr>
              <a:t>Dihybrid cross:  why is a 9:3:3:1 ratio obtained</a:t>
            </a:r>
          </a:p>
          <a:p>
            <a:pPr algn="ctr"/>
            <a:r>
              <a:rPr lang="en-US" altLang="en-US" sz="2000" b="1">
                <a:latin typeface="Arial" charset="0"/>
              </a:rPr>
              <a:t>when two heterozygotes are crossed?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6011" y="889233"/>
            <a:ext cx="5951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latin typeface="Arial" pitchFamily="34" charset="0"/>
                <a:cs typeface="Arial" pitchFamily="34" charset="0"/>
              </a:rPr>
              <a:t>P           w  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sn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   x   bar                     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bar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      x      w 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sn</a:t>
            </a:r>
            <a:endParaRPr lang="en-US" sz="18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" name="Straight Arrow Connector 3"/>
          <p:cNvCxnSpPr/>
          <p:nvPr/>
        </p:nvCxnSpPr>
        <p:spPr bwMode="auto">
          <a:xfrm>
            <a:off x="2801923" y="1199626"/>
            <a:ext cx="0" cy="8472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TextBox 4"/>
          <p:cNvSpPr txBox="1"/>
          <p:nvPr/>
        </p:nvSpPr>
        <p:spPr>
          <a:xfrm>
            <a:off x="906011" y="2248250"/>
            <a:ext cx="63722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latin typeface="Arial" pitchFamily="34" charset="0"/>
                <a:cs typeface="Arial" pitchFamily="34" charset="0"/>
              </a:rPr>
              <a:t>F1     females          males              females         males</a:t>
            </a:r>
          </a:p>
          <a:p>
            <a:r>
              <a:rPr lang="en-US" sz="1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       +  +  bar          w 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sn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 +           +  +  bar         +  +  bar</a:t>
            </a:r>
          </a:p>
          <a:p>
            <a:r>
              <a:rPr lang="en-US" sz="1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       w 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sn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+               Y                  w 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sn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 +              Y</a:t>
            </a:r>
            <a:endParaRPr lang="en-US" sz="1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01502" y="519901"/>
            <a:ext cx="5262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latin typeface="Arial" pitchFamily="34" charset="0"/>
                <a:cs typeface="Arial" pitchFamily="34" charset="0"/>
              </a:rPr>
              <a:t>females         males             females          males</a:t>
            </a:r>
            <a:endParaRPr lang="en-US" sz="18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Straight Arrow Connector 6"/>
          <p:cNvCxnSpPr/>
          <p:nvPr/>
        </p:nvCxnSpPr>
        <p:spPr bwMode="auto">
          <a:xfrm>
            <a:off x="5672359" y="1209413"/>
            <a:ext cx="0" cy="8472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Straight Arrow Connector 7"/>
          <p:cNvCxnSpPr/>
          <p:nvPr/>
        </p:nvCxnSpPr>
        <p:spPr bwMode="auto">
          <a:xfrm>
            <a:off x="2803321" y="2987881"/>
            <a:ext cx="0" cy="8472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Arrow Connector 8"/>
          <p:cNvCxnSpPr/>
          <p:nvPr/>
        </p:nvCxnSpPr>
        <p:spPr bwMode="auto">
          <a:xfrm>
            <a:off x="5672359" y="2996270"/>
            <a:ext cx="0" cy="8472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TextBox 9"/>
          <p:cNvSpPr txBox="1"/>
          <p:nvPr/>
        </p:nvSpPr>
        <p:spPr>
          <a:xfrm>
            <a:off x="939567" y="4236440"/>
            <a:ext cx="617348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latin typeface="Arial" pitchFamily="34" charset="0"/>
                <a:cs typeface="Arial" pitchFamily="34" charset="0"/>
              </a:rPr>
              <a:t>F2    females          males               females         males</a:t>
            </a:r>
          </a:p>
          <a:p>
            <a:r>
              <a:rPr lang="en-US" sz="1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      +  +  bar           +  +  bar          +  +  bar         +  +  bar</a:t>
            </a:r>
          </a:p>
          <a:p>
            <a:r>
              <a:rPr lang="en-US" sz="1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      w 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sn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+                 Y                 +  +  bar              Y</a:t>
            </a:r>
          </a:p>
          <a:p>
            <a:endParaRPr lang="en-US" sz="1800" b="1" dirty="0">
              <a:latin typeface="Arial" pitchFamily="34" charset="0"/>
              <a:cs typeface="Arial" pitchFamily="34" charset="0"/>
            </a:endParaRPr>
          </a:p>
          <a:p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       w 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sn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 +           w 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sn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 +           w 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sn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 +           w 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sn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 +</a:t>
            </a:r>
          </a:p>
          <a:p>
            <a:r>
              <a:rPr lang="en-US" sz="1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      w 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sn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 +                Y                 +   +  bar             Y</a:t>
            </a:r>
            <a:endParaRPr lang="en-US" sz="1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40797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68479" y="369115"/>
            <a:ext cx="6000361" cy="67403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Arial" pitchFamily="34" charset="0"/>
                <a:cs typeface="Arial" pitchFamily="34" charset="0"/>
              </a:rPr>
              <a:t>F2    females          males               females         males</a:t>
            </a:r>
          </a:p>
          <a:p>
            <a:r>
              <a:rPr lang="en-US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      +  +  bar           +  +  bar          +  +  bar         +  +  bar</a:t>
            </a:r>
          </a:p>
          <a:p>
            <a:r>
              <a:rPr lang="en-US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      w 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sn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+                 Y                 +  +  bar              Y</a:t>
            </a:r>
          </a:p>
          <a:p>
            <a:endParaRPr lang="en-US" sz="1600" b="1" dirty="0">
              <a:latin typeface="Arial" pitchFamily="34" charset="0"/>
              <a:cs typeface="Arial" pitchFamily="34" charset="0"/>
            </a:endParaRPr>
          </a:p>
          <a:p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       w 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sn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 +           w 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sn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 +           w 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sn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 +           w 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sn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 +</a:t>
            </a:r>
          </a:p>
          <a:p>
            <a:r>
              <a:rPr lang="en-US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      w 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sn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 +                Y                 +   +  bar             Y</a:t>
            </a:r>
          </a:p>
          <a:p>
            <a:endParaRPr lang="en-US" sz="1600" b="1" dirty="0">
              <a:latin typeface="Arial" pitchFamily="34" charset="0"/>
              <a:cs typeface="Arial" pitchFamily="34" charset="0"/>
            </a:endParaRPr>
          </a:p>
          <a:p>
            <a:r>
              <a:rPr lang="en-US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      w  +  bar          w  +  bar          w  +  bar         w  +  bar</a:t>
            </a:r>
          </a:p>
          <a:p>
            <a:r>
              <a:rPr lang="en-US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      w 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sn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 +                 Y                 +  +  bar               Y</a:t>
            </a:r>
          </a:p>
          <a:p>
            <a:endParaRPr lang="en-US" sz="1600" b="1" dirty="0">
              <a:latin typeface="Arial" pitchFamily="34" charset="0"/>
              <a:cs typeface="Arial" pitchFamily="34" charset="0"/>
            </a:endParaRPr>
          </a:p>
          <a:p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       + 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sn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 +             + 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sn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 +            + 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sn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 +           + 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sn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 +</a:t>
            </a:r>
          </a:p>
          <a:p>
            <a:r>
              <a:rPr lang="en-US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      w 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sn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 +                 Y                  +  +  bar              Y</a:t>
            </a:r>
          </a:p>
          <a:p>
            <a:endParaRPr lang="en-US" sz="1600" b="1" dirty="0">
              <a:latin typeface="Arial" pitchFamily="34" charset="0"/>
              <a:cs typeface="Arial" pitchFamily="34" charset="0"/>
            </a:endParaRPr>
          </a:p>
          <a:p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       + 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sn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 bar          + 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sn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 bar         + 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sn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 bar       + 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sn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 bar</a:t>
            </a:r>
          </a:p>
          <a:p>
            <a:r>
              <a:rPr lang="en-US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      w 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sn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 +                  Y                  +  +   bar             Y</a:t>
            </a:r>
          </a:p>
          <a:p>
            <a:endParaRPr lang="en-US" sz="1600" b="1" dirty="0">
              <a:latin typeface="Arial" pitchFamily="34" charset="0"/>
              <a:cs typeface="Arial" pitchFamily="34" charset="0"/>
            </a:endParaRPr>
          </a:p>
          <a:p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       w  +  +               w  +  +             w  +  +              w  +  +</a:t>
            </a:r>
          </a:p>
          <a:p>
            <a:r>
              <a:rPr lang="en-US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      w 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sn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+                   Y                 +  +  bar                Y </a:t>
            </a:r>
          </a:p>
          <a:p>
            <a:endParaRPr lang="en-US" sz="1600" b="1" dirty="0">
              <a:latin typeface="Arial" pitchFamily="34" charset="0"/>
              <a:cs typeface="Arial" pitchFamily="34" charset="0"/>
            </a:endParaRPr>
          </a:p>
          <a:p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        +  +  +                +  +  +             +  +  +               +  +  +</a:t>
            </a:r>
          </a:p>
          <a:p>
            <a:r>
              <a:rPr lang="en-US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      w 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sn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 +                   Y                +  +  bar                Y</a:t>
            </a:r>
          </a:p>
          <a:p>
            <a:endParaRPr lang="en-US" sz="1600" b="1" dirty="0">
              <a:latin typeface="Arial" pitchFamily="34" charset="0"/>
              <a:cs typeface="Arial" pitchFamily="34" charset="0"/>
            </a:endParaRPr>
          </a:p>
          <a:p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       w 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sn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 bar          w 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sn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 bar       w 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sn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 bar          w 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sn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 bar</a:t>
            </a:r>
          </a:p>
          <a:p>
            <a:r>
              <a:rPr lang="en-US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      w 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sn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 +                   Y                +  +    bar                Y      </a:t>
            </a:r>
          </a:p>
          <a:p>
            <a:r>
              <a:rPr lang="en-US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                  </a:t>
            </a:r>
          </a:p>
          <a:p>
            <a:endParaRPr lang="en-US" sz="1600" b="1" dirty="0">
              <a:latin typeface="Arial" pitchFamily="34" charset="0"/>
              <a:cs typeface="Arial" pitchFamily="34" charset="0"/>
            </a:endParaRPr>
          </a:p>
          <a:p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       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Left Brace 2"/>
          <p:cNvSpPr/>
          <p:nvPr/>
        </p:nvSpPr>
        <p:spPr bwMode="auto">
          <a:xfrm>
            <a:off x="1468479" y="771787"/>
            <a:ext cx="377099" cy="1140903"/>
          </a:xfrm>
          <a:prstGeom prst="leftBrac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" name="Left Brace 3"/>
          <p:cNvSpPr/>
          <p:nvPr/>
        </p:nvSpPr>
        <p:spPr bwMode="auto">
          <a:xfrm>
            <a:off x="1469877" y="2258038"/>
            <a:ext cx="377099" cy="1140903"/>
          </a:xfrm>
          <a:prstGeom prst="leftBrac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" name="Left Brace 4"/>
          <p:cNvSpPr/>
          <p:nvPr/>
        </p:nvSpPr>
        <p:spPr bwMode="auto">
          <a:xfrm>
            <a:off x="1471275" y="3668788"/>
            <a:ext cx="377099" cy="1140903"/>
          </a:xfrm>
          <a:prstGeom prst="leftBrac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Left Brace 5"/>
          <p:cNvSpPr/>
          <p:nvPr/>
        </p:nvSpPr>
        <p:spPr bwMode="auto">
          <a:xfrm>
            <a:off x="1455895" y="5138261"/>
            <a:ext cx="377099" cy="1140903"/>
          </a:xfrm>
          <a:prstGeom prst="leftBrac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6894" y="1090568"/>
            <a:ext cx="8643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 no</a:t>
            </a:r>
          </a:p>
          <a:p>
            <a:r>
              <a:rPr lang="en-US" sz="1800" b="1" dirty="0" smtClean="0">
                <a:latin typeface="Arial" pitchFamily="34" charset="0"/>
                <a:cs typeface="Arial" pitchFamily="34" charset="0"/>
              </a:rPr>
              <a:t>x over</a:t>
            </a:r>
            <a:endParaRPr lang="en-US" sz="1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15387" y="2643823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latin typeface="Arial" pitchFamily="34" charset="0"/>
                <a:cs typeface="Arial" pitchFamily="34" charset="0"/>
              </a:rPr>
              <a:t>w x over</a:t>
            </a:r>
            <a:endParaRPr lang="en-US" sz="1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0950" y="4054573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sn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 x over</a:t>
            </a:r>
            <a:endParaRPr lang="en-US" sz="1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2014" y="5532435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latin typeface="Arial" pitchFamily="34" charset="0"/>
                <a:cs typeface="Arial" pitchFamily="34" charset="0"/>
              </a:rPr>
              <a:t>bar x over</a:t>
            </a:r>
            <a:endParaRPr lang="en-US" sz="18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 bwMode="auto">
          <a:xfrm flipH="1">
            <a:off x="4560938" y="503339"/>
            <a:ext cx="1" cy="619107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9598304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50628" y="427839"/>
            <a:ext cx="7802136" cy="590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b="1" dirty="0">
              <a:latin typeface="Arial" pitchFamily="34" charset="0"/>
              <a:cs typeface="Arial" pitchFamily="34" charset="0"/>
            </a:endParaRPr>
          </a:p>
          <a:p>
            <a:r>
              <a:rPr lang="en-US" sz="1800" b="1" dirty="0" smtClean="0">
                <a:latin typeface="Arial" pitchFamily="34" charset="0"/>
                <a:cs typeface="Arial" pitchFamily="34" charset="0"/>
              </a:rPr>
              <a:t>Cross   w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sn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females                    Cross bar females</a:t>
            </a:r>
          </a:p>
          <a:p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             bar males                                    w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sn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males</a:t>
            </a:r>
          </a:p>
          <a:p>
            <a:endParaRPr lang="en-US" sz="1800" b="1" dirty="0">
              <a:latin typeface="Arial" pitchFamily="34" charset="0"/>
              <a:cs typeface="Arial" pitchFamily="34" charset="0"/>
            </a:endParaRPr>
          </a:p>
          <a:p>
            <a:r>
              <a:rPr lang="en-US" sz="1800" b="1" dirty="0" smtClean="0">
                <a:latin typeface="Arial" pitchFamily="34" charset="0"/>
                <a:cs typeface="Arial" pitchFamily="34" charset="0"/>
              </a:rPr>
              <a:t>Females                   Males             Females                   Males</a:t>
            </a:r>
          </a:p>
          <a:p>
            <a:endParaRPr lang="en-US" sz="1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800" b="1" dirty="0" smtClean="0">
                <a:latin typeface="Arial" pitchFamily="34" charset="0"/>
                <a:cs typeface="Arial" pitchFamily="34" charset="0"/>
              </a:rPr>
              <a:t>1/2 bar                    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bar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                  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bar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                        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bar</a:t>
            </a:r>
            <a:endParaRPr lang="en-US" sz="1800" b="1" dirty="0" smtClean="0">
              <a:latin typeface="Arial" pitchFamily="34" charset="0"/>
              <a:cs typeface="Arial" pitchFamily="34" charset="0"/>
            </a:endParaRPr>
          </a:p>
          <a:p>
            <a:endParaRPr lang="en-US" sz="1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800" b="1" dirty="0" smtClean="0">
                <a:latin typeface="Arial" pitchFamily="34" charset="0"/>
                <a:cs typeface="Arial" pitchFamily="34" charset="0"/>
              </a:rPr>
              <a:t>w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sn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                       w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sn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                 1/2 bar                    w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sn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               </a:t>
            </a:r>
          </a:p>
          <a:p>
            <a:endParaRPr lang="en-US" sz="1800" b="1" dirty="0">
              <a:latin typeface="Arial" pitchFamily="34" charset="0"/>
              <a:cs typeface="Arial" pitchFamily="34" charset="0"/>
            </a:endParaRPr>
          </a:p>
          <a:p>
            <a:r>
              <a:rPr lang="en-US" sz="1800" b="1" dirty="0" smtClean="0">
                <a:latin typeface="Arial" pitchFamily="34" charset="0"/>
                <a:cs typeface="Arial" pitchFamily="34" charset="0"/>
              </a:rPr>
              <a:t>w 1/2 bar                w bar                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bar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                          w bar                   </a:t>
            </a:r>
          </a:p>
          <a:p>
            <a:endParaRPr lang="en-US" sz="1800" b="1" dirty="0">
              <a:latin typeface="Arial" pitchFamily="34" charset="0"/>
              <a:cs typeface="Arial" pitchFamily="34" charset="0"/>
            </a:endParaRPr>
          </a:p>
          <a:p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sn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                          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sn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                     1/2 bar                    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sn</a:t>
            </a:r>
            <a:endParaRPr lang="en-US" sz="1800" b="1" dirty="0" smtClean="0">
              <a:latin typeface="Arial" pitchFamily="34" charset="0"/>
              <a:cs typeface="Arial" pitchFamily="34" charset="0"/>
            </a:endParaRPr>
          </a:p>
          <a:p>
            <a:endParaRPr lang="en-US" sz="1800" b="1" dirty="0">
              <a:latin typeface="Arial" pitchFamily="34" charset="0"/>
              <a:cs typeface="Arial" pitchFamily="34" charset="0"/>
            </a:endParaRPr>
          </a:p>
          <a:p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sn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1/2 bar              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sn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 bar              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bar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                         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sn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bar</a:t>
            </a:r>
          </a:p>
          <a:p>
            <a:endParaRPr lang="en-US" sz="1800" b="1" dirty="0">
              <a:latin typeface="Arial" pitchFamily="34" charset="0"/>
              <a:cs typeface="Arial" pitchFamily="34" charset="0"/>
            </a:endParaRPr>
          </a:p>
          <a:p>
            <a:r>
              <a:rPr lang="en-US" sz="1800" b="1" dirty="0" smtClean="0">
                <a:latin typeface="Arial" pitchFamily="34" charset="0"/>
                <a:cs typeface="Arial" pitchFamily="34" charset="0"/>
              </a:rPr>
              <a:t>w                            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w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                      1/2 bar                      w</a:t>
            </a:r>
          </a:p>
          <a:p>
            <a:endParaRPr lang="en-US" sz="1800" b="1" dirty="0">
              <a:latin typeface="Arial" pitchFamily="34" charset="0"/>
              <a:cs typeface="Arial" pitchFamily="34" charset="0"/>
            </a:endParaRPr>
          </a:p>
          <a:p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wt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                          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wt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                     bar                           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wt</a:t>
            </a:r>
            <a:endParaRPr lang="en-US" sz="1800" b="1" dirty="0" smtClean="0">
              <a:latin typeface="Arial" pitchFamily="34" charset="0"/>
              <a:cs typeface="Arial" pitchFamily="34" charset="0"/>
            </a:endParaRPr>
          </a:p>
          <a:p>
            <a:endParaRPr lang="en-US" sz="1800" b="1" dirty="0">
              <a:latin typeface="Arial" pitchFamily="34" charset="0"/>
              <a:cs typeface="Arial" pitchFamily="34" charset="0"/>
            </a:endParaRPr>
          </a:p>
          <a:p>
            <a:r>
              <a:rPr lang="en-US" sz="1800" b="1" dirty="0" smtClean="0">
                <a:latin typeface="Arial" pitchFamily="34" charset="0"/>
                <a:cs typeface="Arial" pitchFamily="34" charset="0"/>
              </a:rPr>
              <a:t>w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sn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1/2 bar           w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sn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bar           1/2 bar                      w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sn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bar</a:t>
            </a:r>
            <a:endParaRPr lang="en-US" sz="1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2850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FG05_01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03200"/>
            <a:ext cx="8383588" cy="596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5715" name="Text Box 3"/>
          <p:cNvSpPr txBox="1">
            <a:spLocks noChangeArrowheads="1"/>
          </p:cNvSpPr>
          <p:nvPr/>
        </p:nvSpPr>
        <p:spPr bwMode="auto">
          <a:xfrm>
            <a:off x="6400800" y="1295400"/>
            <a:ext cx="2301875" cy="37528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b="1">
                <a:solidFill>
                  <a:schemeClr val="tx2"/>
                </a:solidFill>
                <a:latin typeface="Arial" charset="0"/>
              </a:rPr>
              <a:t>Independent Assortment:</a:t>
            </a:r>
          </a:p>
          <a:p>
            <a:endParaRPr lang="en-US" altLang="en-US" b="1">
              <a:solidFill>
                <a:schemeClr val="tx2"/>
              </a:solidFill>
              <a:latin typeface="Arial" charset="0"/>
            </a:endParaRPr>
          </a:p>
          <a:p>
            <a:r>
              <a:rPr lang="en-US" altLang="en-US" b="1">
                <a:solidFill>
                  <a:schemeClr val="tx2"/>
                </a:solidFill>
                <a:latin typeface="Arial" charset="0"/>
              </a:rPr>
              <a:t>four types of gametes made</a:t>
            </a:r>
          </a:p>
          <a:p>
            <a:endParaRPr lang="en-US" altLang="en-US" b="1">
              <a:solidFill>
                <a:schemeClr val="tx2"/>
              </a:solidFill>
              <a:latin typeface="Arial" charset="0"/>
            </a:endParaRPr>
          </a:p>
          <a:p>
            <a:r>
              <a:rPr lang="en-US" altLang="en-US" b="1">
                <a:solidFill>
                  <a:schemeClr val="tx2"/>
                </a:solidFill>
                <a:latin typeface="Arial" charset="0"/>
              </a:rPr>
              <a:t>each makes up 25% of the total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5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5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5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FG05_01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03200"/>
            <a:ext cx="8383588" cy="596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6461125" y="787400"/>
            <a:ext cx="2682875" cy="3022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b="1">
                <a:solidFill>
                  <a:schemeClr val="tx2"/>
                </a:solidFill>
                <a:latin typeface="Arial" charset="0"/>
              </a:rPr>
              <a:t>Complete Linkage:</a:t>
            </a:r>
          </a:p>
          <a:p>
            <a:endParaRPr lang="en-US" altLang="en-US" b="1">
              <a:solidFill>
                <a:schemeClr val="tx2"/>
              </a:solidFill>
              <a:latin typeface="Arial" charset="0"/>
            </a:endParaRPr>
          </a:p>
          <a:p>
            <a:r>
              <a:rPr lang="en-US" altLang="en-US" b="1">
                <a:solidFill>
                  <a:schemeClr val="tx2"/>
                </a:solidFill>
                <a:latin typeface="Arial" charset="0"/>
              </a:rPr>
              <a:t>two types of gametes made</a:t>
            </a:r>
          </a:p>
          <a:p>
            <a:endParaRPr lang="en-US" altLang="en-US" b="1">
              <a:solidFill>
                <a:schemeClr val="tx2"/>
              </a:solidFill>
              <a:latin typeface="Arial" charset="0"/>
            </a:endParaRPr>
          </a:p>
          <a:p>
            <a:r>
              <a:rPr lang="en-US" altLang="en-US" b="1">
                <a:solidFill>
                  <a:schemeClr val="tx2"/>
                </a:solidFill>
                <a:latin typeface="Arial" charset="0"/>
              </a:rPr>
              <a:t>each makes up 50% of the total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FG05_01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76200"/>
            <a:ext cx="8383588" cy="596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7763" name="Group 3"/>
          <p:cNvGrpSpPr>
            <a:grpSpLocks/>
          </p:cNvGrpSpPr>
          <p:nvPr/>
        </p:nvGrpSpPr>
        <p:grpSpPr bwMode="auto">
          <a:xfrm>
            <a:off x="746125" y="2173288"/>
            <a:ext cx="8013700" cy="3236912"/>
            <a:chOff x="470" y="1369"/>
            <a:chExt cx="5048" cy="2039"/>
          </a:xfrm>
        </p:grpSpPr>
        <p:sp>
          <p:nvSpPr>
            <p:cNvPr id="6149" name="Text Box 4"/>
            <p:cNvSpPr txBox="1">
              <a:spLocks noChangeArrowheads="1"/>
            </p:cNvSpPr>
            <p:nvPr/>
          </p:nvSpPr>
          <p:spPr bwMode="auto">
            <a:xfrm>
              <a:off x="470" y="1369"/>
              <a:ext cx="143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altLang="en-US" b="1">
                  <a:solidFill>
                    <a:schemeClr val="tx2"/>
                  </a:solidFill>
                  <a:latin typeface="Arial" charset="0"/>
                </a:rPr>
                <a:t>Most Frequent</a:t>
              </a:r>
              <a:endParaRPr lang="en-US" altLang="en-US" sz="2800" b="1">
                <a:latin typeface="Arial" charset="0"/>
              </a:endParaRPr>
            </a:p>
          </p:txBody>
        </p:sp>
        <p:sp>
          <p:nvSpPr>
            <p:cNvPr id="6150" name="Text Box 5"/>
            <p:cNvSpPr txBox="1">
              <a:spLocks noChangeArrowheads="1"/>
            </p:cNvSpPr>
            <p:nvPr/>
          </p:nvSpPr>
          <p:spPr bwMode="auto">
            <a:xfrm>
              <a:off x="4080" y="3072"/>
              <a:ext cx="143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altLang="en-US" b="1">
                  <a:solidFill>
                    <a:schemeClr val="tx2"/>
                  </a:solidFill>
                  <a:latin typeface="Arial" charset="0"/>
                </a:rPr>
                <a:t>Most Frequent</a:t>
              </a:r>
              <a:endParaRPr lang="en-US" altLang="en-US" sz="2800" b="1">
                <a:latin typeface="Arial" charset="0"/>
              </a:endParaRPr>
            </a:p>
          </p:txBody>
        </p:sp>
        <p:sp>
          <p:nvSpPr>
            <p:cNvPr id="6151" name="Line 6"/>
            <p:cNvSpPr>
              <a:spLocks noChangeShapeType="1"/>
            </p:cNvSpPr>
            <p:nvPr/>
          </p:nvSpPr>
          <p:spPr bwMode="auto">
            <a:xfrm flipH="1">
              <a:off x="3936" y="3312"/>
              <a:ext cx="432" cy="96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2" name="Line 7"/>
            <p:cNvSpPr>
              <a:spLocks noChangeShapeType="1"/>
            </p:cNvSpPr>
            <p:nvPr/>
          </p:nvSpPr>
          <p:spPr bwMode="auto">
            <a:xfrm flipH="1" flipV="1">
              <a:off x="1056" y="1632"/>
              <a:ext cx="336" cy="288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48" name="Text Box 8"/>
          <p:cNvSpPr txBox="1">
            <a:spLocks noChangeArrowheads="1"/>
          </p:cNvSpPr>
          <p:nvPr/>
        </p:nvSpPr>
        <p:spPr bwMode="auto">
          <a:xfrm>
            <a:off x="6530975" y="609600"/>
            <a:ext cx="2613025" cy="3387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/>
            <a:r>
              <a:rPr lang="en-US" altLang="en-US" b="1">
                <a:solidFill>
                  <a:schemeClr val="tx2"/>
                </a:solidFill>
                <a:latin typeface="Arial" charset="0"/>
              </a:rPr>
              <a:t>Linkage</a:t>
            </a:r>
          </a:p>
          <a:p>
            <a:pPr algn="ctr"/>
            <a:r>
              <a:rPr lang="en-US" altLang="en-US" b="1">
                <a:solidFill>
                  <a:schemeClr val="tx2"/>
                </a:solidFill>
                <a:latin typeface="Arial" charset="0"/>
              </a:rPr>
              <a:t>with</a:t>
            </a:r>
          </a:p>
          <a:p>
            <a:pPr algn="ctr"/>
            <a:r>
              <a:rPr lang="en-US" altLang="en-US" b="1">
                <a:solidFill>
                  <a:schemeClr val="tx2"/>
                </a:solidFill>
                <a:latin typeface="Arial" charset="0"/>
              </a:rPr>
              <a:t>Recombination</a:t>
            </a:r>
          </a:p>
          <a:p>
            <a:pPr algn="ctr"/>
            <a:endParaRPr lang="en-US" altLang="en-US" b="1">
              <a:solidFill>
                <a:schemeClr val="tx2"/>
              </a:solidFill>
              <a:latin typeface="Arial" charset="0"/>
            </a:endParaRPr>
          </a:p>
          <a:p>
            <a:pPr algn="ctr"/>
            <a:r>
              <a:rPr lang="en-US" altLang="en-US" b="1">
                <a:solidFill>
                  <a:schemeClr val="tx2"/>
                </a:solidFill>
                <a:latin typeface="Arial" charset="0"/>
              </a:rPr>
              <a:t>four types of</a:t>
            </a:r>
          </a:p>
          <a:p>
            <a:pPr algn="ctr"/>
            <a:r>
              <a:rPr lang="en-US" altLang="en-US" b="1">
                <a:solidFill>
                  <a:schemeClr val="tx2"/>
                </a:solidFill>
                <a:latin typeface="Arial" charset="0"/>
              </a:rPr>
              <a:t>gametes</a:t>
            </a:r>
          </a:p>
          <a:p>
            <a:pPr algn="ctr"/>
            <a:endParaRPr lang="en-US" altLang="en-US" b="1">
              <a:solidFill>
                <a:schemeClr val="tx2"/>
              </a:solidFill>
              <a:latin typeface="Arial" charset="0"/>
            </a:endParaRPr>
          </a:p>
          <a:p>
            <a:pPr algn="ctr"/>
            <a:r>
              <a:rPr lang="en-US" altLang="en-US" b="1">
                <a:solidFill>
                  <a:schemeClr val="tx2"/>
                </a:solidFill>
                <a:latin typeface="Arial" charset="0"/>
              </a:rPr>
              <a:t>in two frequency</a:t>
            </a:r>
          </a:p>
          <a:p>
            <a:pPr algn="ctr"/>
            <a:r>
              <a:rPr lang="en-US" altLang="en-US" b="1">
                <a:solidFill>
                  <a:schemeClr val="tx2"/>
                </a:solidFill>
                <a:latin typeface="Arial" charset="0"/>
              </a:rPr>
              <a:t>classes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77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77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FG05_01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941513"/>
            <a:ext cx="6477000" cy="461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1660525" y="39688"/>
            <a:ext cx="6757988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b="1">
                <a:latin typeface="Arial" charset="0"/>
              </a:rPr>
              <a:t>        Recombination is Reciprocal</a:t>
            </a:r>
          </a:p>
          <a:p>
            <a:pPr>
              <a:buFontTx/>
              <a:buChar char="•"/>
            </a:pPr>
            <a:r>
              <a:rPr lang="en-US" altLang="en-US" b="1">
                <a:latin typeface="Arial" charset="0"/>
              </a:rPr>
              <a:t>Chromatids that do not cross over are called</a:t>
            </a:r>
          </a:p>
          <a:p>
            <a:r>
              <a:rPr lang="en-US" altLang="en-US" b="1">
                <a:latin typeface="Arial" charset="0"/>
              </a:rPr>
              <a:t>  “parental” or “nonrecombinant”</a:t>
            </a:r>
          </a:p>
          <a:p>
            <a:pPr>
              <a:buFontTx/>
              <a:buChar char="•"/>
            </a:pPr>
            <a:r>
              <a:rPr lang="en-US" altLang="en-US" b="1">
                <a:latin typeface="Arial" charset="0"/>
              </a:rPr>
              <a:t>Chromatids that do cross over are called</a:t>
            </a:r>
          </a:p>
          <a:p>
            <a:r>
              <a:rPr lang="en-US" altLang="en-US" b="1">
                <a:latin typeface="Arial" charset="0"/>
              </a:rPr>
              <a:t>  “recombinant”</a:t>
            </a:r>
          </a:p>
        </p:txBody>
      </p:sp>
      <p:sp>
        <p:nvSpPr>
          <p:cNvPr id="118788" name="Text Box 4"/>
          <p:cNvSpPr txBox="1">
            <a:spLocks noChangeArrowheads="1"/>
          </p:cNvSpPr>
          <p:nvPr/>
        </p:nvSpPr>
        <p:spPr bwMode="auto">
          <a:xfrm>
            <a:off x="6324600" y="2895600"/>
            <a:ext cx="2647950" cy="19272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b="1">
                <a:solidFill>
                  <a:schemeClr val="tx2"/>
                </a:solidFill>
                <a:latin typeface="Arial" charset="0"/>
              </a:rPr>
              <a:t>The recombinant</a:t>
            </a:r>
          </a:p>
          <a:p>
            <a:r>
              <a:rPr lang="en-US" altLang="en-US" b="1">
                <a:solidFill>
                  <a:schemeClr val="tx2"/>
                </a:solidFill>
                <a:latin typeface="Arial" charset="0"/>
              </a:rPr>
              <a:t>gametes can</a:t>
            </a:r>
          </a:p>
          <a:p>
            <a:r>
              <a:rPr lang="en-US" altLang="en-US" b="1">
                <a:solidFill>
                  <a:schemeClr val="tx2"/>
                </a:solidFill>
                <a:latin typeface="Arial" charset="0"/>
              </a:rPr>
              <a:t>never be more</a:t>
            </a:r>
          </a:p>
          <a:p>
            <a:r>
              <a:rPr lang="en-US" altLang="en-US" b="1">
                <a:solidFill>
                  <a:schemeClr val="tx2"/>
                </a:solidFill>
                <a:latin typeface="Arial" charset="0"/>
              </a:rPr>
              <a:t>than 50% of the</a:t>
            </a:r>
          </a:p>
          <a:p>
            <a:r>
              <a:rPr lang="en-US" altLang="en-US" b="1">
                <a:solidFill>
                  <a:schemeClr val="tx2"/>
                </a:solidFill>
                <a:latin typeface="Arial" charset="0"/>
              </a:rPr>
              <a:t>total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8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FG05_03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395413"/>
            <a:ext cx="7621588" cy="508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28600" y="136525"/>
            <a:ext cx="8610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sz="2000" b="1">
                <a:latin typeface="Arial" charset="0"/>
              </a:rPr>
              <a:t>  A.  Yellow body (y) and white eye (w)  recessive, X- linked mutations    </a:t>
            </a:r>
          </a:p>
          <a:p>
            <a:r>
              <a:rPr lang="en-US" altLang="en-US" sz="2000" b="1">
                <a:latin typeface="Arial" charset="0"/>
              </a:rPr>
              <a:t> </a:t>
            </a:r>
          </a:p>
        </p:txBody>
      </p:sp>
      <p:sp>
        <p:nvSpPr>
          <p:cNvPr id="119812" name="Rectangle 4"/>
          <p:cNvSpPr>
            <a:spLocks noChangeArrowheads="1"/>
          </p:cNvSpPr>
          <p:nvPr/>
        </p:nvSpPr>
        <p:spPr bwMode="auto">
          <a:xfrm>
            <a:off x="914400" y="533400"/>
            <a:ext cx="63388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sz="2000" b="1">
                <a:latin typeface="Arial" charset="0"/>
              </a:rPr>
              <a:t>(y+ and w+ indicate the dominant, wild type alleles)</a:t>
            </a:r>
          </a:p>
        </p:txBody>
      </p:sp>
      <p:sp>
        <p:nvSpPr>
          <p:cNvPr id="119813" name="Rectangle 5"/>
          <p:cNvSpPr>
            <a:spLocks noChangeArrowheads="1"/>
          </p:cNvSpPr>
          <p:nvPr/>
        </p:nvSpPr>
        <p:spPr bwMode="auto">
          <a:xfrm>
            <a:off x="361950" y="914400"/>
            <a:ext cx="62674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sz="2000" b="1">
                <a:latin typeface="Arial" charset="0"/>
              </a:rPr>
              <a:t>B.  Miniature wing (m) and white eye (w) mutations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98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98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98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98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2" grpId="0" autoUpdateAnimBg="0"/>
      <p:bldP spid="119813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FG05_03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413" y="508000"/>
            <a:ext cx="7621587" cy="596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 flipV="1">
            <a:off x="4419600" y="4419600"/>
            <a:ext cx="609600" cy="381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838200" y="65088"/>
            <a:ext cx="74009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sz="2800" b="1">
                <a:latin typeface="Arial" charset="0"/>
              </a:rPr>
              <a:t>Map of the yellow, white and miniature loci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 flipV="1">
            <a:off x="2755900" y="3473450"/>
            <a:ext cx="533400" cy="3048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endParaRPr lang="en-US" altLang="en-US"/>
          </a:p>
        </p:txBody>
      </p:sp>
      <p:grpSp>
        <p:nvGrpSpPr>
          <p:cNvPr id="10245" name="Group 5"/>
          <p:cNvGrpSpPr>
            <a:grpSpLocks/>
          </p:cNvGrpSpPr>
          <p:nvPr/>
        </p:nvGrpSpPr>
        <p:grpSpPr bwMode="auto">
          <a:xfrm>
            <a:off x="1370013" y="1143000"/>
            <a:ext cx="6402387" cy="4268788"/>
            <a:chOff x="863" y="1247"/>
            <a:chExt cx="4033" cy="2689"/>
          </a:xfrm>
        </p:grpSpPr>
        <p:pic>
          <p:nvPicPr>
            <p:cNvPr id="10249" name="Picture 6" descr="FG05_0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3" y="1247"/>
              <a:ext cx="4033" cy="2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50" name="Text Box 7"/>
            <p:cNvSpPr txBox="1">
              <a:spLocks noChangeArrowheads="1"/>
            </p:cNvSpPr>
            <p:nvPr/>
          </p:nvSpPr>
          <p:spPr bwMode="auto">
            <a:xfrm>
              <a:off x="2736" y="2765"/>
              <a:ext cx="490" cy="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altLang="en-US" b="1">
                  <a:solidFill>
                    <a:schemeClr val="tx2"/>
                  </a:solidFill>
                  <a:latin typeface="Arial" charset="0"/>
                </a:rPr>
                <a:t>38.5</a:t>
              </a:r>
            </a:p>
          </p:txBody>
        </p:sp>
        <p:sp>
          <p:nvSpPr>
            <p:cNvPr id="10251" name="Text Box 8"/>
            <p:cNvSpPr txBox="1">
              <a:spLocks noChangeArrowheads="1"/>
            </p:cNvSpPr>
            <p:nvPr/>
          </p:nvSpPr>
          <p:spPr bwMode="auto">
            <a:xfrm>
              <a:off x="3024" y="2112"/>
              <a:ext cx="490" cy="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altLang="en-US" b="1">
                  <a:solidFill>
                    <a:schemeClr val="tx2"/>
                  </a:solidFill>
                  <a:latin typeface="Arial" charset="0"/>
                </a:rPr>
                <a:t>37.2</a:t>
              </a:r>
            </a:p>
          </p:txBody>
        </p:sp>
        <p:sp>
          <p:nvSpPr>
            <p:cNvPr id="10252" name="Text Box 9"/>
            <p:cNvSpPr txBox="1">
              <a:spLocks noChangeArrowheads="1"/>
            </p:cNvSpPr>
            <p:nvPr/>
          </p:nvSpPr>
          <p:spPr bwMode="auto">
            <a:xfrm>
              <a:off x="1710" y="2112"/>
              <a:ext cx="383" cy="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altLang="en-US" b="1">
                  <a:solidFill>
                    <a:schemeClr val="tx2"/>
                  </a:solidFill>
                  <a:latin typeface="Arial" charset="0"/>
                </a:rPr>
                <a:t>1.3</a:t>
              </a:r>
              <a:endParaRPr lang="en-US" altLang="en-US" b="1">
                <a:latin typeface="Arial" charset="0"/>
              </a:endParaRPr>
            </a:p>
          </p:txBody>
        </p:sp>
      </p:grpSp>
      <p:sp>
        <p:nvSpPr>
          <p:cNvPr id="10246" name="Text Box 10"/>
          <p:cNvSpPr txBox="1">
            <a:spLocks noChangeArrowheads="1"/>
          </p:cNvSpPr>
          <p:nvPr/>
        </p:nvSpPr>
        <p:spPr bwMode="auto">
          <a:xfrm>
            <a:off x="1909763" y="776288"/>
            <a:ext cx="548005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b="1">
                <a:latin typeface="Arial" charset="0"/>
              </a:rPr>
              <a:t>yellow x white -- 1.3% recombination</a:t>
            </a:r>
          </a:p>
          <a:p>
            <a:r>
              <a:rPr lang="en-US" altLang="en-US" b="1">
                <a:latin typeface="Arial" charset="0"/>
              </a:rPr>
              <a:t>white x miniature -- 37.2%</a:t>
            </a:r>
          </a:p>
          <a:p>
            <a:r>
              <a:rPr lang="en-US" altLang="en-US" b="1">
                <a:latin typeface="Arial" charset="0"/>
              </a:rPr>
              <a:t>yellow x miniature -- 38.5%</a:t>
            </a:r>
          </a:p>
        </p:txBody>
      </p:sp>
      <p:sp>
        <p:nvSpPr>
          <p:cNvPr id="10247" name="Text Box 11"/>
          <p:cNvSpPr txBox="1">
            <a:spLocks noChangeArrowheads="1"/>
          </p:cNvSpPr>
          <p:nvPr/>
        </p:nvSpPr>
        <p:spPr bwMode="auto">
          <a:xfrm>
            <a:off x="1109663" y="4502150"/>
            <a:ext cx="6967537" cy="8318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/>
            <a:r>
              <a:rPr lang="en-US" altLang="en-US" b="1">
                <a:solidFill>
                  <a:schemeClr val="tx2"/>
                </a:solidFill>
                <a:latin typeface="Arial" charset="0"/>
              </a:rPr>
              <a:t>Recombination frequency reflects the distance</a:t>
            </a:r>
          </a:p>
          <a:p>
            <a:pPr algn="ctr"/>
            <a:r>
              <a:rPr lang="en-US" altLang="en-US" b="1">
                <a:solidFill>
                  <a:schemeClr val="tx2"/>
                </a:solidFill>
                <a:latin typeface="Arial" charset="0"/>
              </a:rPr>
              <a:t>between two linked genes</a:t>
            </a:r>
          </a:p>
        </p:txBody>
      </p:sp>
      <p:sp>
        <p:nvSpPr>
          <p:cNvPr id="10248" name="Text Box 12"/>
          <p:cNvSpPr txBox="1">
            <a:spLocks noChangeArrowheads="1"/>
          </p:cNvSpPr>
          <p:nvPr/>
        </p:nvSpPr>
        <p:spPr bwMode="auto">
          <a:xfrm>
            <a:off x="1101725" y="5562600"/>
            <a:ext cx="69405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/>
            <a:r>
              <a:rPr lang="en-US" altLang="en-US" b="1">
                <a:latin typeface="Arial" charset="0"/>
              </a:rPr>
              <a:t>The farther apart two genes are the more likely</a:t>
            </a:r>
          </a:p>
          <a:p>
            <a:pPr algn="ctr"/>
            <a:r>
              <a:rPr lang="en-US" altLang="en-US" b="1">
                <a:latin typeface="Arial" charset="0"/>
              </a:rPr>
              <a:t>crossing over will occur between them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.pot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FFFF"/>
      </a:accent1>
      <a:accent2>
        <a:srgbClr val="3333CC"/>
      </a:accent2>
      <a:accent3>
        <a:srgbClr val="FFFFFF"/>
      </a:accent3>
      <a:accent4>
        <a:srgbClr val="000000"/>
      </a:accent4>
      <a:accent5>
        <a:srgbClr val="E2FFFF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sz="1800" b="1" dirty="0">
            <a:latin typeface="Arial" pitchFamily="34" charset="0"/>
            <a:cs typeface="Arial" pitchFamily="34" charset="0"/>
          </a:defRPr>
        </a:defPPr>
      </a:lstStyle>
    </a:txDef>
  </a:objectDefaults>
  <a:extraClrSchemeLst>
    <a:extraClrScheme>
      <a:clrScheme name="Blank Presentation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FFFF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E2FFFF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544</TotalTime>
  <Words>1077</Words>
  <Application>Microsoft Office PowerPoint</Application>
  <PresentationFormat>On-screen Show (4:3)</PresentationFormat>
  <Paragraphs>266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Blank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Florida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George Bates</dc:creator>
  <cp:lastModifiedBy>George W. Bates</cp:lastModifiedBy>
  <cp:revision>35</cp:revision>
  <cp:lastPrinted>2012-09-16T18:29:55Z</cp:lastPrinted>
  <dcterms:created xsi:type="dcterms:W3CDTF">2001-05-18T18:38:26Z</dcterms:created>
  <dcterms:modified xsi:type="dcterms:W3CDTF">2015-07-13T17:21:02Z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2</vt:i4>
  </property>
  <property fmtid="{D5CDD505-2E9C-101B-9397-08002B2CF9AE}" pid="6" name="ScreenUsage">
    <vt:i4>2</vt:i4>
  </property>
  <property fmtid="{D5CDD505-2E9C-101B-9397-08002B2CF9AE}" pid="7" name="MailAddress">
    <vt:lpwstr>gbates@garnet.acns.fsu.edu</vt:lpwstr>
  </property>
  <property fmtid="{D5CDD505-2E9C-101B-9397-08002B2CF9AE}" pid="8" name="HomePage">
    <vt:lpwstr/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D:\CLASS\3063\summer01</vt:lpwstr>
  </property>
</Properties>
</file>